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60" r:id="rId3"/>
    <p:sldId id="362" r:id="rId4"/>
    <p:sldId id="365" r:id="rId5"/>
    <p:sldId id="284" r:id="rId6"/>
    <p:sldId id="285" r:id="rId7"/>
    <p:sldId id="286" r:id="rId8"/>
    <p:sldId id="359" r:id="rId9"/>
    <p:sldId id="377" r:id="rId10"/>
    <p:sldId id="440" r:id="rId11"/>
    <p:sldId id="456" r:id="rId12"/>
    <p:sldId id="439" r:id="rId13"/>
    <p:sldId id="460" r:id="rId14"/>
    <p:sldId id="461" r:id="rId15"/>
    <p:sldId id="463" r:id="rId16"/>
    <p:sldId id="294" r:id="rId17"/>
    <p:sldId id="464" r:id="rId18"/>
    <p:sldId id="467" r:id="rId19"/>
    <p:sldId id="468" r:id="rId20"/>
    <p:sldId id="297" r:id="rId21"/>
    <p:sldId id="383" r:id="rId22"/>
    <p:sldId id="298" r:id="rId23"/>
    <p:sldId id="480" r:id="rId24"/>
    <p:sldId id="308" r:id="rId25"/>
    <p:sldId id="307" r:id="rId26"/>
    <p:sldId id="413" r:id="rId27"/>
    <p:sldId id="312" r:id="rId28"/>
    <p:sldId id="310" r:id="rId29"/>
    <p:sldId id="313" r:id="rId30"/>
    <p:sldId id="314" r:id="rId31"/>
    <p:sldId id="412" r:id="rId32"/>
    <p:sldId id="490" r:id="rId33"/>
    <p:sldId id="488" r:id="rId34"/>
    <p:sldId id="497" r:id="rId35"/>
    <p:sldId id="515" r:id="rId36"/>
    <p:sldId id="491" r:id="rId37"/>
    <p:sldId id="492" r:id="rId38"/>
    <p:sldId id="473" r:id="rId39"/>
    <p:sldId id="476" r:id="rId40"/>
    <p:sldId id="474" r:id="rId41"/>
    <p:sldId id="502" r:id="rId42"/>
    <p:sldId id="503" r:id="rId43"/>
    <p:sldId id="475" r:id="rId44"/>
    <p:sldId id="369" r:id="rId45"/>
    <p:sldId id="471" r:id="rId46"/>
    <p:sldId id="322" r:id="rId47"/>
    <p:sldId id="323" r:id="rId48"/>
    <p:sldId id="324" r:id="rId49"/>
    <p:sldId id="337" r:id="rId50"/>
    <p:sldId id="417" r:id="rId51"/>
    <p:sldId id="419" r:id="rId52"/>
    <p:sldId id="504" r:id="rId53"/>
    <p:sldId id="505" r:id="rId54"/>
    <p:sldId id="508" r:id="rId55"/>
    <p:sldId id="509" r:id="rId56"/>
    <p:sldId id="510" r:id="rId57"/>
    <p:sldId id="506" r:id="rId58"/>
    <p:sldId id="420" r:id="rId59"/>
    <p:sldId id="423" r:id="rId60"/>
    <p:sldId id="344" r:id="rId61"/>
    <p:sldId id="418" r:id="rId62"/>
    <p:sldId id="516" r:id="rId63"/>
    <p:sldId id="512" r:id="rId64"/>
    <p:sldId id="513" r:id="rId65"/>
    <p:sldId id="421" r:id="rId66"/>
    <p:sldId id="514" r:id="rId67"/>
    <p:sldId id="347" r:id="rId68"/>
    <p:sldId id="517" r:id="rId6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62" autoAdjust="0"/>
  </p:normalViewPr>
  <p:slideViewPr>
    <p:cSldViewPr snapToGrid="0">
      <p:cViewPr varScale="1">
        <p:scale>
          <a:sx n="89" d="100"/>
          <a:sy n="89" d="100"/>
        </p:scale>
        <p:origin x="9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906919-5DA2-4A2F-B7E7-1112993A728A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4998821-4D65-408A-80D4-3971D8C19A24}">
      <dgm:prSet phldrT="[Metin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altLang="tr-TR" sz="1800" b="1" dirty="0">
              <a:solidFill>
                <a:srgbClr val="002060"/>
              </a:solidFill>
              <a:cs typeface="Calibri" panose="020F0502020204030204" pitchFamily="34" charset="0"/>
            </a:rPr>
            <a:t>Koruyucu içermeyen </a:t>
          </a:r>
        </a:p>
        <a:p>
          <a:r>
            <a:rPr lang="tr-TR" altLang="tr-TR" sz="1800" b="1" dirty="0">
              <a:solidFill>
                <a:srgbClr val="002060"/>
              </a:solidFill>
              <a:cs typeface="Calibri" panose="020F0502020204030204" pitchFamily="34" charset="0"/>
            </a:rPr>
            <a:t>steril SF</a:t>
          </a:r>
        </a:p>
        <a:p>
          <a:r>
            <a:rPr lang="tr-TR" altLang="tr-TR" sz="1800" b="1" dirty="0">
              <a:solidFill>
                <a:srgbClr val="002060"/>
              </a:solidFill>
              <a:cs typeface="Calibri" panose="020F0502020204030204" pitchFamily="34" charset="0"/>
            </a:rPr>
            <a:t>(serum fizyolojik/ 0.9 </a:t>
          </a:r>
          <a:r>
            <a:rPr lang="tr-TR" altLang="tr-TR" sz="1800" b="1" dirty="0" err="1">
              <a:solidFill>
                <a:srgbClr val="002060"/>
              </a:solidFill>
              <a:cs typeface="Calibri" panose="020F0502020204030204" pitchFamily="34" charset="0"/>
            </a:rPr>
            <a:t>NaCl</a:t>
          </a:r>
          <a:r>
            <a:rPr lang="tr-TR" altLang="tr-TR" sz="1800" b="1" dirty="0">
              <a:solidFill>
                <a:srgbClr val="002060"/>
              </a:solidFill>
              <a:cs typeface="Calibri" panose="020F0502020204030204" pitchFamily="34" charset="0"/>
            </a:rPr>
            <a:t>/</a:t>
          </a:r>
          <a:r>
            <a:rPr lang="tr-TR" altLang="tr-TR" sz="1800" b="1" dirty="0" err="1">
              <a:solidFill>
                <a:srgbClr val="002060"/>
              </a:solidFill>
              <a:cs typeface="Calibri" panose="020F0502020204030204" pitchFamily="34" charset="0"/>
            </a:rPr>
            <a:t>Salin</a:t>
          </a:r>
          <a:r>
            <a:rPr lang="tr-TR" altLang="tr-TR" sz="1800" dirty="0">
              <a:solidFill>
                <a:srgbClr val="002060"/>
              </a:solidFill>
              <a:cs typeface="Calibri" panose="020F0502020204030204" pitchFamily="34" charset="0"/>
            </a:rPr>
            <a:t>)</a:t>
          </a:r>
          <a:endParaRPr lang="tr-TR" sz="1800" dirty="0"/>
        </a:p>
      </dgm:t>
    </dgm:pt>
    <dgm:pt modelId="{8C99BEC6-FF5D-4512-878F-257E805D0F7D}" type="parTrans" cxnId="{EBD5E248-BFD4-4356-B94F-ED41D5B84AFC}">
      <dgm:prSet/>
      <dgm:spPr/>
      <dgm:t>
        <a:bodyPr/>
        <a:lstStyle/>
        <a:p>
          <a:endParaRPr lang="tr-TR" sz="1800"/>
        </a:p>
      </dgm:t>
    </dgm:pt>
    <dgm:pt modelId="{72FF0733-3936-4A88-B50E-CC9AC2F2A560}" type="sibTrans" cxnId="{EBD5E248-BFD4-4356-B94F-ED41D5B84AFC}">
      <dgm:prSet/>
      <dgm:spPr/>
      <dgm:t>
        <a:bodyPr/>
        <a:lstStyle/>
        <a:p>
          <a:endParaRPr lang="tr-TR" sz="1800"/>
        </a:p>
      </dgm:t>
    </dgm:pt>
    <dgm:pt modelId="{0E2F7E14-00AC-496C-9FCF-BFB80888DD7A}">
      <dgm:prSet phldrT="[Metin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r-TR" sz="1800" dirty="0">
              <a:solidFill>
                <a:srgbClr val="002060"/>
              </a:solidFill>
            </a:rPr>
            <a:t>Ticari olarak üretilmiş tek dozluk kullanıma hazır enjektör </a:t>
          </a:r>
          <a:endParaRPr lang="tr-TR" sz="1800" dirty="0"/>
        </a:p>
      </dgm:t>
    </dgm:pt>
    <dgm:pt modelId="{37F57E43-8701-44CC-81C2-7098A8F1E54F}" type="parTrans" cxnId="{4E60FB3A-8B73-4F96-AD26-A42A53B337E9}">
      <dgm:prSet/>
      <dgm:spPr/>
      <dgm:t>
        <a:bodyPr/>
        <a:lstStyle/>
        <a:p>
          <a:endParaRPr lang="tr-TR" sz="1800"/>
        </a:p>
      </dgm:t>
    </dgm:pt>
    <dgm:pt modelId="{83FD816D-E5BA-4EA5-B23C-F08C55E3CD1B}" type="sibTrans" cxnId="{4E60FB3A-8B73-4F96-AD26-A42A53B337E9}">
      <dgm:prSet/>
      <dgm:spPr/>
      <dgm:t>
        <a:bodyPr/>
        <a:lstStyle/>
        <a:p>
          <a:endParaRPr lang="tr-TR" sz="1800"/>
        </a:p>
      </dgm:t>
    </dgm:pt>
    <dgm:pt modelId="{34D4B9E2-8D07-4665-BD7C-0718966FF4B1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800" dirty="0">
              <a:solidFill>
                <a:srgbClr val="002060"/>
              </a:solidFill>
            </a:rPr>
            <a:t>Manuel hazırlanacak yıkama solüsyonları tek kullanımlık steril SF </a:t>
          </a:r>
          <a:r>
            <a:rPr lang="tr-TR" sz="1800" dirty="0" err="1">
              <a:solidFill>
                <a:srgbClr val="002060"/>
              </a:solidFill>
            </a:rPr>
            <a:t>ampül</a:t>
          </a:r>
          <a:r>
            <a:rPr lang="tr-TR" sz="1800" dirty="0">
              <a:solidFill>
                <a:srgbClr val="002060"/>
              </a:solidFill>
            </a:rPr>
            <a:t> ve 10 ml </a:t>
          </a:r>
          <a:r>
            <a:rPr lang="tr-TR" sz="1800" dirty="0" err="1">
              <a:solidFill>
                <a:srgbClr val="002060"/>
              </a:solidFill>
            </a:rPr>
            <a:t>lik</a:t>
          </a:r>
          <a:r>
            <a:rPr lang="tr-TR" sz="1800" dirty="0">
              <a:solidFill>
                <a:srgbClr val="002060"/>
              </a:solidFill>
            </a:rPr>
            <a:t> enjektör kullanılmalı </a:t>
          </a:r>
        </a:p>
        <a:p>
          <a:pPr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dirty="0">
            <a:solidFill>
              <a:srgbClr val="002060"/>
            </a:solidFill>
          </a:endParaRPr>
        </a:p>
      </dgm:t>
    </dgm:pt>
    <dgm:pt modelId="{AD4F5919-21BB-43F6-98BC-A4E9756009BE}" type="parTrans" cxnId="{52552000-B868-495C-A034-DC0F845BFFAB}">
      <dgm:prSet/>
      <dgm:spPr/>
      <dgm:t>
        <a:bodyPr/>
        <a:lstStyle/>
        <a:p>
          <a:endParaRPr lang="tr-TR" sz="1800"/>
        </a:p>
      </dgm:t>
    </dgm:pt>
    <dgm:pt modelId="{A94C3F4A-9EBF-4525-92DF-5967C78053DE}" type="sibTrans" cxnId="{52552000-B868-495C-A034-DC0F845BFFAB}">
      <dgm:prSet/>
      <dgm:spPr/>
      <dgm:t>
        <a:bodyPr/>
        <a:lstStyle/>
        <a:p>
          <a:endParaRPr lang="tr-TR" sz="1800"/>
        </a:p>
      </dgm:t>
    </dgm:pt>
    <dgm:pt modelId="{C1BB4944-FF2C-4AAB-9F62-A2429459B822}">
      <dgm:prSet custT="1"/>
      <dgm:spPr/>
      <dgm:t>
        <a:bodyPr/>
        <a:lstStyle/>
        <a:p>
          <a:r>
            <a:rPr lang="tr-TR" sz="1800" dirty="0"/>
            <a:t>IV solüsyon torbaları veya şişeleri yıkama solüsyonu olarak kullanılmamalıdır</a:t>
          </a:r>
        </a:p>
      </dgm:t>
    </dgm:pt>
    <dgm:pt modelId="{C08B84ED-8326-40D2-93ED-CB08C4D82CE2}" type="parTrans" cxnId="{7FD3B74F-B8BB-4039-BAB2-A9A970875026}">
      <dgm:prSet/>
      <dgm:spPr/>
      <dgm:t>
        <a:bodyPr/>
        <a:lstStyle/>
        <a:p>
          <a:endParaRPr lang="tr-TR" sz="1800"/>
        </a:p>
      </dgm:t>
    </dgm:pt>
    <dgm:pt modelId="{FFC4B663-B73D-456F-95E4-413E7CA5CC64}" type="sibTrans" cxnId="{7FD3B74F-B8BB-4039-BAB2-A9A970875026}">
      <dgm:prSet/>
      <dgm:spPr/>
      <dgm:t>
        <a:bodyPr/>
        <a:lstStyle/>
        <a:p>
          <a:endParaRPr lang="tr-TR" sz="1800"/>
        </a:p>
      </dgm:t>
    </dgm:pt>
    <dgm:pt modelId="{96939DC3-4C41-42F4-AFBD-8AE0D753F2AE}" type="pres">
      <dgm:prSet presAssocID="{F8906919-5DA2-4A2F-B7E7-1112993A72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F3B751E-7BC3-493A-86AD-DC07A35BDAFC}" type="pres">
      <dgm:prSet presAssocID="{B4998821-4D65-408A-80D4-3971D8C19A24}" presName="hierRoot1" presStyleCnt="0">
        <dgm:presLayoutVars>
          <dgm:hierBranch val="init"/>
        </dgm:presLayoutVars>
      </dgm:prSet>
      <dgm:spPr/>
    </dgm:pt>
    <dgm:pt modelId="{B415E8CB-2214-4D5E-BF9F-ECE68392CD4E}" type="pres">
      <dgm:prSet presAssocID="{B4998821-4D65-408A-80D4-3971D8C19A24}" presName="rootComposite1" presStyleCnt="0"/>
      <dgm:spPr/>
    </dgm:pt>
    <dgm:pt modelId="{7B761275-5959-4C10-B89B-85995568BB94}" type="pres">
      <dgm:prSet presAssocID="{B4998821-4D65-408A-80D4-3971D8C19A24}" presName="rootText1" presStyleLbl="node0" presStyleIdx="0" presStyleCnt="1" custScaleX="41450" custScaleY="145518">
        <dgm:presLayoutVars>
          <dgm:chPref val="3"/>
        </dgm:presLayoutVars>
      </dgm:prSet>
      <dgm:spPr/>
    </dgm:pt>
    <dgm:pt modelId="{8BF224E0-7CA2-4E51-A372-73BECC41E5E1}" type="pres">
      <dgm:prSet presAssocID="{B4998821-4D65-408A-80D4-3971D8C19A24}" presName="rootConnector1" presStyleLbl="node1" presStyleIdx="0" presStyleCnt="0"/>
      <dgm:spPr/>
    </dgm:pt>
    <dgm:pt modelId="{88B29C65-0505-498B-88C0-ACC3787889E3}" type="pres">
      <dgm:prSet presAssocID="{B4998821-4D65-408A-80D4-3971D8C19A24}" presName="hierChild2" presStyleCnt="0"/>
      <dgm:spPr/>
    </dgm:pt>
    <dgm:pt modelId="{FE39721F-7FED-491E-B1E0-3237F4A53E02}" type="pres">
      <dgm:prSet presAssocID="{37F57E43-8701-44CC-81C2-7098A8F1E54F}" presName="Name64" presStyleLbl="parChTrans1D2" presStyleIdx="0" presStyleCnt="3"/>
      <dgm:spPr/>
    </dgm:pt>
    <dgm:pt modelId="{C2CC461E-0BEC-4BF6-973A-091540EC3EB3}" type="pres">
      <dgm:prSet presAssocID="{0E2F7E14-00AC-496C-9FCF-BFB80888DD7A}" presName="hierRoot2" presStyleCnt="0">
        <dgm:presLayoutVars>
          <dgm:hierBranch val="init"/>
        </dgm:presLayoutVars>
      </dgm:prSet>
      <dgm:spPr/>
    </dgm:pt>
    <dgm:pt modelId="{F999044D-36EF-4ACB-8CCD-A52622EB0F02}" type="pres">
      <dgm:prSet presAssocID="{0E2F7E14-00AC-496C-9FCF-BFB80888DD7A}" presName="rootComposite" presStyleCnt="0"/>
      <dgm:spPr/>
    </dgm:pt>
    <dgm:pt modelId="{98D34AFB-D65F-459C-AC59-3A162589BB5B}" type="pres">
      <dgm:prSet presAssocID="{0E2F7E14-00AC-496C-9FCF-BFB80888DD7A}" presName="rootText" presStyleLbl="node2" presStyleIdx="0" presStyleCnt="3" custScaleX="128143" custScaleY="49112" custLinFactNeighborX="-1521" custLinFactNeighborY="-33761">
        <dgm:presLayoutVars>
          <dgm:chPref val="3"/>
        </dgm:presLayoutVars>
      </dgm:prSet>
      <dgm:spPr/>
    </dgm:pt>
    <dgm:pt modelId="{792563E8-0ACC-41D2-A6AF-FAF3441838F4}" type="pres">
      <dgm:prSet presAssocID="{0E2F7E14-00AC-496C-9FCF-BFB80888DD7A}" presName="rootConnector" presStyleLbl="node2" presStyleIdx="0" presStyleCnt="3"/>
      <dgm:spPr/>
    </dgm:pt>
    <dgm:pt modelId="{618B1961-2974-4ADF-9617-C34B3B8E877B}" type="pres">
      <dgm:prSet presAssocID="{0E2F7E14-00AC-496C-9FCF-BFB80888DD7A}" presName="hierChild4" presStyleCnt="0"/>
      <dgm:spPr/>
    </dgm:pt>
    <dgm:pt modelId="{C74C1CEA-3069-4D74-AFFC-B7116BA650AC}" type="pres">
      <dgm:prSet presAssocID="{0E2F7E14-00AC-496C-9FCF-BFB80888DD7A}" presName="hierChild5" presStyleCnt="0"/>
      <dgm:spPr/>
    </dgm:pt>
    <dgm:pt modelId="{67C8A533-F6C7-4306-ADBE-A056E3A208ED}" type="pres">
      <dgm:prSet presAssocID="{AD4F5919-21BB-43F6-98BC-A4E9756009BE}" presName="Name64" presStyleLbl="parChTrans1D2" presStyleIdx="1" presStyleCnt="3"/>
      <dgm:spPr/>
    </dgm:pt>
    <dgm:pt modelId="{4F47F35B-697B-4F22-9BB4-F9CDA34F42F1}" type="pres">
      <dgm:prSet presAssocID="{34D4B9E2-8D07-4665-BD7C-0718966FF4B1}" presName="hierRoot2" presStyleCnt="0">
        <dgm:presLayoutVars>
          <dgm:hierBranch val="init"/>
        </dgm:presLayoutVars>
      </dgm:prSet>
      <dgm:spPr/>
    </dgm:pt>
    <dgm:pt modelId="{AD1BB3E8-69AF-4BA4-800D-B41693E3C2D3}" type="pres">
      <dgm:prSet presAssocID="{34D4B9E2-8D07-4665-BD7C-0718966FF4B1}" presName="rootComposite" presStyleCnt="0"/>
      <dgm:spPr/>
    </dgm:pt>
    <dgm:pt modelId="{A5B9072E-1CF2-4546-80F1-FFEB6CD1B75C}" type="pres">
      <dgm:prSet presAssocID="{34D4B9E2-8D07-4665-BD7C-0718966FF4B1}" presName="rootText" presStyleLbl="node2" presStyleIdx="1" presStyleCnt="3" custScaleX="128143" custScaleY="50942">
        <dgm:presLayoutVars>
          <dgm:chPref val="3"/>
        </dgm:presLayoutVars>
      </dgm:prSet>
      <dgm:spPr/>
    </dgm:pt>
    <dgm:pt modelId="{EB7915AC-C40F-4204-AE89-23AAD7B5E06F}" type="pres">
      <dgm:prSet presAssocID="{34D4B9E2-8D07-4665-BD7C-0718966FF4B1}" presName="rootConnector" presStyleLbl="node2" presStyleIdx="1" presStyleCnt="3"/>
      <dgm:spPr/>
    </dgm:pt>
    <dgm:pt modelId="{609221F2-55CF-4EE7-BF81-C973574E5EE9}" type="pres">
      <dgm:prSet presAssocID="{34D4B9E2-8D07-4665-BD7C-0718966FF4B1}" presName="hierChild4" presStyleCnt="0"/>
      <dgm:spPr/>
    </dgm:pt>
    <dgm:pt modelId="{1C6BF4DF-95DB-4241-83DB-B6B4FBE8DDFF}" type="pres">
      <dgm:prSet presAssocID="{34D4B9E2-8D07-4665-BD7C-0718966FF4B1}" presName="hierChild5" presStyleCnt="0"/>
      <dgm:spPr/>
    </dgm:pt>
    <dgm:pt modelId="{4BF25169-9E78-455A-BF7F-7C8D4CE0326B}" type="pres">
      <dgm:prSet presAssocID="{C08B84ED-8326-40D2-93ED-CB08C4D82CE2}" presName="Name64" presStyleLbl="parChTrans1D2" presStyleIdx="2" presStyleCnt="3"/>
      <dgm:spPr/>
    </dgm:pt>
    <dgm:pt modelId="{CADBA76C-8959-4706-84D4-78C981D1A99F}" type="pres">
      <dgm:prSet presAssocID="{C1BB4944-FF2C-4AAB-9F62-A2429459B822}" presName="hierRoot2" presStyleCnt="0">
        <dgm:presLayoutVars>
          <dgm:hierBranch val="init"/>
        </dgm:presLayoutVars>
      </dgm:prSet>
      <dgm:spPr/>
    </dgm:pt>
    <dgm:pt modelId="{1C735619-9869-41C4-8989-F033A8A1CBF8}" type="pres">
      <dgm:prSet presAssocID="{C1BB4944-FF2C-4AAB-9F62-A2429459B822}" presName="rootComposite" presStyleCnt="0"/>
      <dgm:spPr/>
    </dgm:pt>
    <dgm:pt modelId="{BCB7C031-1AF7-4852-8F43-8E5F3DE51C1E}" type="pres">
      <dgm:prSet presAssocID="{C1BB4944-FF2C-4AAB-9F62-A2429459B822}" presName="rootText" presStyleLbl="node2" presStyleIdx="2" presStyleCnt="3" custScaleX="138170" custScaleY="52979" custLinFactNeighborX="-1589" custLinFactNeighborY="23947">
        <dgm:presLayoutVars>
          <dgm:chPref val="3"/>
        </dgm:presLayoutVars>
      </dgm:prSet>
      <dgm:spPr/>
    </dgm:pt>
    <dgm:pt modelId="{C441D6A9-F6B0-49DB-8644-6A5555683BFF}" type="pres">
      <dgm:prSet presAssocID="{C1BB4944-FF2C-4AAB-9F62-A2429459B822}" presName="rootConnector" presStyleLbl="node2" presStyleIdx="2" presStyleCnt="3"/>
      <dgm:spPr/>
    </dgm:pt>
    <dgm:pt modelId="{A2F0285E-84EF-4418-8C7B-81F4C0E7AB1F}" type="pres">
      <dgm:prSet presAssocID="{C1BB4944-FF2C-4AAB-9F62-A2429459B822}" presName="hierChild4" presStyleCnt="0"/>
      <dgm:spPr/>
    </dgm:pt>
    <dgm:pt modelId="{BC0707A5-3B7D-4573-BC6D-1D95041C14A9}" type="pres">
      <dgm:prSet presAssocID="{C1BB4944-FF2C-4AAB-9F62-A2429459B822}" presName="hierChild5" presStyleCnt="0"/>
      <dgm:spPr/>
    </dgm:pt>
    <dgm:pt modelId="{930A7D5D-B734-4FC1-A97F-72569601937E}" type="pres">
      <dgm:prSet presAssocID="{B4998821-4D65-408A-80D4-3971D8C19A24}" presName="hierChild3" presStyleCnt="0"/>
      <dgm:spPr/>
    </dgm:pt>
  </dgm:ptLst>
  <dgm:cxnLst>
    <dgm:cxn modelId="{52552000-B868-495C-A034-DC0F845BFFAB}" srcId="{B4998821-4D65-408A-80D4-3971D8C19A24}" destId="{34D4B9E2-8D07-4665-BD7C-0718966FF4B1}" srcOrd="1" destOrd="0" parTransId="{AD4F5919-21BB-43F6-98BC-A4E9756009BE}" sibTransId="{A94C3F4A-9EBF-4525-92DF-5967C78053DE}"/>
    <dgm:cxn modelId="{085CBF1C-7FEE-4DFC-ACB4-1A5332F0C4F6}" type="presOf" srcId="{AD4F5919-21BB-43F6-98BC-A4E9756009BE}" destId="{67C8A533-F6C7-4306-ADBE-A056E3A208ED}" srcOrd="0" destOrd="0" presId="urn:microsoft.com/office/officeart/2009/3/layout/HorizontalOrganizationChart"/>
    <dgm:cxn modelId="{A3EF2629-6606-480C-9EF1-4C44B80FE698}" type="presOf" srcId="{B4998821-4D65-408A-80D4-3971D8C19A24}" destId="{7B761275-5959-4C10-B89B-85995568BB94}" srcOrd="0" destOrd="0" presId="urn:microsoft.com/office/officeart/2009/3/layout/HorizontalOrganizationChart"/>
    <dgm:cxn modelId="{F9861D2B-ED37-4AA2-9483-C00265C64A75}" type="presOf" srcId="{34D4B9E2-8D07-4665-BD7C-0718966FF4B1}" destId="{A5B9072E-1CF2-4546-80F1-FFEB6CD1B75C}" srcOrd="0" destOrd="0" presId="urn:microsoft.com/office/officeart/2009/3/layout/HorizontalOrganizationChart"/>
    <dgm:cxn modelId="{4E60FB3A-8B73-4F96-AD26-A42A53B337E9}" srcId="{B4998821-4D65-408A-80D4-3971D8C19A24}" destId="{0E2F7E14-00AC-496C-9FCF-BFB80888DD7A}" srcOrd="0" destOrd="0" parTransId="{37F57E43-8701-44CC-81C2-7098A8F1E54F}" sibTransId="{83FD816D-E5BA-4EA5-B23C-F08C55E3CD1B}"/>
    <dgm:cxn modelId="{D32C8C3C-18B1-44F4-8AEF-DE3B504EE9AD}" type="presOf" srcId="{C08B84ED-8326-40D2-93ED-CB08C4D82CE2}" destId="{4BF25169-9E78-455A-BF7F-7C8D4CE0326B}" srcOrd="0" destOrd="0" presId="urn:microsoft.com/office/officeart/2009/3/layout/HorizontalOrganizationChart"/>
    <dgm:cxn modelId="{89AD8B64-6524-48A5-9142-68FFB768970B}" type="presOf" srcId="{37F57E43-8701-44CC-81C2-7098A8F1E54F}" destId="{FE39721F-7FED-491E-B1E0-3237F4A53E02}" srcOrd="0" destOrd="0" presId="urn:microsoft.com/office/officeart/2009/3/layout/HorizontalOrganizationChart"/>
    <dgm:cxn modelId="{EBD5E248-BFD4-4356-B94F-ED41D5B84AFC}" srcId="{F8906919-5DA2-4A2F-B7E7-1112993A728A}" destId="{B4998821-4D65-408A-80D4-3971D8C19A24}" srcOrd="0" destOrd="0" parTransId="{8C99BEC6-FF5D-4512-878F-257E805D0F7D}" sibTransId="{72FF0733-3936-4A88-B50E-CC9AC2F2A560}"/>
    <dgm:cxn modelId="{7FD3B74F-B8BB-4039-BAB2-A9A970875026}" srcId="{B4998821-4D65-408A-80D4-3971D8C19A24}" destId="{C1BB4944-FF2C-4AAB-9F62-A2429459B822}" srcOrd="2" destOrd="0" parTransId="{C08B84ED-8326-40D2-93ED-CB08C4D82CE2}" sibTransId="{FFC4B663-B73D-456F-95E4-413E7CA5CC64}"/>
    <dgm:cxn modelId="{426B0974-95DD-4A35-BA2F-0263D2A6F113}" type="presOf" srcId="{0E2F7E14-00AC-496C-9FCF-BFB80888DD7A}" destId="{98D34AFB-D65F-459C-AC59-3A162589BB5B}" srcOrd="0" destOrd="0" presId="urn:microsoft.com/office/officeart/2009/3/layout/HorizontalOrganizationChart"/>
    <dgm:cxn modelId="{F783B480-3685-43B5-90D5-AE42E8B48F7E}" type="presOf" srcId="{34D4B9E2-8D07-4665-BD7C-0718966FF4B1}" destId="{EB7915AC-C40F-4204-AE89-23AAD7B5E06F}" srcOrd="1" destOrd="0" presId="urn:microsoft.com/office/officeart/2009/3/layout/HorizontalOrganizationChart"/>
    <dgm:cxn modelId="{F7A2A88E-B401-4A12-BBD7-6607E71A1188}" type="presOf" srcId="{B4998821-4D65-408A-80D4-3971D8C19A24}" destId="{8BF224E0-7CA2-4E51-A372-73BECC41E5E1}" srcOrd="1" destOrd="0" presId="urn:microsoft.com/office/officeart/2009/3/layout/HorizontalOrganizationChart"/>
    <dgm:cxn modelId="{597911AD-1B47-48C8-8924-AD266FC92E5A}" type="presOf" srcId="{C1BB4944-FF2C-4AAB-9F62-A2429459B822}" destId="{BCB7C031-1AF7-4852-8F43-8E5F3DE51C1E}" srcOrd="0" destOrd="0" presId="urn:microsoft.com/office/officeart/2009/3/layout/HorizontalOrganizationChart"/>
    <dgm:cxn modelId="{A6FDB9C1-004D-4AC8-8614-3A840029C645}" type="presOf" srcId="{C1BB4944-FF2C-4AAB-9F62-A2429459B822}" destId="{C441D6A9-F6B0-49DB-8644-6A5555683BFF}" srcOrd="1" destOrd="0" presId="urn:microsoft.com/office/officeart/2009/3/layout/HorizontalOrganizationChart"/>
    <dgm:cxn modelId="{847200D4-1E6E-4EAE-B040-E4E471B1BC80}" type="presOf" srcId="{0E2F7E14-00AC-496C-9FCF-BFB80888DD7A}" destId="{792563E8-0ACC-41D2-A6AF-FAF3441838F4}" srcOrd="1" destOrd="0" presId="urn:microsoft.com/office/officeart/2009/3/layout/HorizontalOrganizationChart"/>
    <dgm:cxn modelId="{CE8B19DF-0D4F-4254-A093-BD7EF95DB465}" type="presOf" srcId="{F8906919-5DA2-4A2F-B7E7-1112993A728A}" destId="{96939DC3-4C41-42F4-AFBD-8AE0D753F2AE}" srcOrd="0" destOrd="0" presId="urn:microsoft.com/office/officeart/2009/3/layout/HorizontalOrganizationChart"/>
    <dgm:cxn modelId="{6BA19AA9-5938-4507-B410-CD6ABD90A88A}" type="presParOf" srcId="{96939DC3-4C41-42F4-AFBD-8AE0D753F2AE}" destId="{7F3B751E-7BC3-493A-86AD-DC07A35BDAFC}" srcOrd="0" destOrd="0" presId="urn:microsoft.com/office/officeart/2009/3/layout/HorizontalOrganizationChart"/>
    <dgm:cxn modelId="{A54ECF09-8AE1-44F8-AAA6-7EF90F047035}" type="presParOf" srcId="{7F3B751E-7BC3-493A-86AD-DC07A35BDAFC}" destId="{B415E8CB-2214-4D5E-BF9F-ECE68392CD4E}" srcOrd="0" destOrd="0" presId="urn:microsoft.com/office/officeart/2009/3/layout/HorizontalOrganizationChart"/>
    <dgm:cxn modelId="{FB304CED-4D8A-4180-AC26-7BA9B8ED5271}" type="presParOf" srcId="{B415E8CB-2214-4D5E-BF9F-ECE68392CD4E}" destId="{7B761275-5959-4C10-B89B-85995568BB94}" srcOrd="0" destOrd="0" presId="urn:microsoft.com/office/officeart/2009/3/layout/HorizontalOrganizationChart"/>
    <dgm:cxn modelId="{1D543BBC-4BA9-4E8D-8714-537BADAFE4C1}" type="presParOf" srcId="{B415E8CB-2214-4D5E-BF9F-ECE68392CD4E}" destId="{8BF224E0-7CA2-4E51-A372-73BECC41E5E1}" srcOrd="1" destOrd="0" presId="urn:microsoft.com/office/officeart/2009/3/layout/HorizontalOrganizationChart"/>
    <dgm:cxn modelId="{0BCA5F07-CE76-4F90-AE97-2E9105E553AF}" type="presParOf" srcId="{7F3B751E-7BC3-493A-86AD-DC07A35BDAFC}" destId="{88B29C65-0505-498B-88C0-ACC3787889E3}" srcOrd="1" destOrd="0" presId="urn:microsoft.com/office/officeart/2009/3/layout/HorizontalOrganizationChart"/>
    <dgm:cxn modelId="{26FBDF85-7D71-4A77-B407-D2EBCF1BA9B2}" type="presParOf" srcId="{88B29C65-0505-498B-88C0-ACC3787889E3}" destId="{FE39721F-7FED-491E-B1E0-3237F4A53E02}" srcOrd="0" destOrd="0" presId="urn:microsoft.com/office/officeart/2009/3/layout/HorizontalOrganizationChart"/>
    <dgm:cxn modelId="{C390D466-A233-4029-92D2-EF9E93F9CC0B}" type="presParOf" srcId="{88B29C65-0505-498B-88C0-ACC3787889E3}" destId="{C2CC461E-0BEC-4BF6-973A-091540EC3EB3}" srcOrd="1" destOrd="0" presId="urn:microsoft.com/office/officeart/2009/3/layout/HorizontalOrganizationChart"/>
    <dgm:cxn modelId="{1966DCFB-8B30-49E9-9F59-843C97A314C3}" type="presParOf" srcId="{C2CC461E-0BEC-4BF6-973A-091540EC3EB3}" destId="{F999044D-36EF-4ACB-8CCD-A52622EB0F02}" srcOrd="0" destOrd="0" presId="urn:microsoft.com/office/officeart/2009/3/layout/HorizontalOrganizationChart"/>
    <dgm:cxn modelId="{EC9FF296-C3B1-4C42-8BFF-CC985D906E4B}" type="presParOf" srcId="{F999044D-36EF-4ACB-8CCD-A52622EB0F02}" destId="{98D34AFB-D65F-459C-AC59-3A162589BB5B}" srcOrd="0" destOrd="0" presId="urn:microsoft.com/office/officeart/2009/3/layout/HorizontalOrganizationChart"/>
    <dgm:cxn modelId="{A9FF0357-16CC-4ADE-99FB-3D29D3348D28}" type="presParOf" srcId="{F999044D-36EF-4ACB-8CCD-A52622EB0F02}" destId="{792563E8-0ACC-41D2-A6AF-FAF3441838F4}" srcOrd="1" destOrd="0" presId="urn:microsoft.com/office/officeart/2009/3/layout/HorizontalOrganizationChart"/>
    <dgm:cxn modelId="{70C6B9C4-8E06-4420-B189-3C0D2AE257F6}" type="presParOf" srcId="{C2CC461E-0BEC-4BF6-973A-091540EC3EB3}" destId="{618B1961-2974-4ADF-9617-C34B3B8E877B}" srcOrd="1" destOrd="0" presId="urn:microsoft.com/office/officeart/2009/3/layout/HorizontalOrganizationChart"/>
    <dgm:cxn modelId="{184CB5DE-0BF8-47B1-AA71-924D30EF3C96}" type="presParOf" srcId="{C2CC461E-0BEC-4BF6-973A-091540EC3EB3}" destId="{C74C1CEA-3069-4D74-AFFC-B7116BA650AC}" srcOrd="2" destOrd="0" presId="urn:microsoft.com/office/officeart/2009/3/layout/HorizontalOrganizationChart"/>
    <dgm:cxn modelId="{1C51B2D9-C447-41FB-99BB-2AE41BF50BBE}" type="presParOf" srcId="{88B29C65-0505-498B-88C0-ACC3787889E3}" destId="{67C8A533-F6C7-4306-ADBE-A056E3A208ED}" srcOrd="2" destOrd="0" presId="urn:microsoft.com/office/officeart/2009/3/layout/HorizontalOrganizationChart"/>
    <dgm:cxn modelId="{5C51AB2F-7C9F-479A-A873-85DBF18C9E42}" type="presParOf" srcId="{88B29C65-0505-498B-88C0-ACC3787889E3}" destId="{4F47F35B-697B-4F22-9BB4-F9CDA34F42F1}" srcOrd="3" destOrd="0" presId="urn:microsoft.com/office/officeart/2009/3/layout/HorizontalOrganizationChart"/>
    <dgm:cxn modelId="{0DC0646E-79D3-4DF5-8E60-FB099E5390A6}" type="presParOf" srcId="{4F47F35B-697B-4F22-9BB4-F9CDA34F42F1}" destId="{AD1BB3E8-69AF-4BA4-800D-B41693E3C2D3}" srcOrd="0" destOrd="0" presId="urn:microsoft.com/office/officeart/2009/3/layout/HorizontalOrganizationChart"/>
    <dgm:cxn modelId="{008BB2FB-4EE6-4857-9E12-6F462FA5496B}" type="presParOf" srcId="{AD1BB3E8-69AF-4BA4-800D-B41693E3C2D3}" destId="{A5B9072E-1CF2-4546-80F1-FFEB6CD1B75C}" srcOrd="0" destOrd="0" presId="urn:microsoft.com/office/officeart/2009/3/layout/HorizontalOrganizationChart"/>
    <dgm:cxn modelId="{DF775895-3B20-468A-B504-55C8A96D5323}" type="presParOf" srcId="{AD1BB3E8-69AF-4BA4-800D-B41693E3C2D3}" destId="{EB7915AC-C40F-4204-AE89-23AAD7B5E06F}" srcOrd="1" destOrd="0" presId="urn:microsoft.com/office/officeart/2009/3/layout/HorizontalOrganizationChart"/>
    <dgm:cxn modelId="{DED3AE22-9F67-46D9-99AF-72C4CCAE5A0A}" type="presParOf" srcId="{4F47F35B-697B-4F22-9BB4-F9CDA34F42F1}" destId="{609221F2-55CF-4EE7-BF81-C973574E5EE9}" srcOrd="1" destOrd="0" presId="urn:microsoft.com/office/officeart/2009/3/layout/HorizontalOrganizationChart"/>
    <dgm:cxn modelId="{48678C72-701C-4FE6-BC02-F6F24AFDE402}" type="presParOf" srcId="{4F47F35B-697B-4F22-9BB4-F9CDA34F42F1}" destId="{1C6BF4DF-95DB-4241-83DB-B6B4FBE8DDFF}" srcOrd="2" destOrd="0" presId="urn:microsoft.com/office/officeart/2009/3/layout/HorizontalOrganizationChart"/>
    <dgm:cxn modelId="{203D579C-070B-4480-B494-3E1A55F435E2}" type="presParOf" srcId="{88B29C65-0505-498B-88C0-ACC3787889E3}" destId="{4BF25169-9E78-455A-BF7F-7C8D4CE0326B}" srcOrd="4" destOrd="0" presId="urn:microsoft.com/office/officeart/2009/3/layout/HorizontalOrganizationChart"/>
    <dgm:cxn modelId="{9B76DA8E-518B-42ED-BB38-5B2FD4E31FD1}" type="presParOf" srcId="{88B29C65-0505-498B-88C0-ACC3787889E3}" destId="{CADBA76C-8959-4706-84D4-78C981D1A99F}" srcOrd="5" destOrd="0" presId="urn:microsoft.com/office/officeart/2009/3/layout/HorizontalOrganizationChart"/>
    <dgm:cxn modelId="{A44E733D-8E2D-4B0F-AE12-7A6D5DBF5BD1}" type="presParOf" srcId="{CADBA76C-8959-4706-84D4-78C981D1A99F}" destId="{1C735619-9869-41C4-8989-F033A8A1CBF8}" srcOrd="0" destOrd="0" presId="urn:microsoft.com/office/officeart/2009/3/layout/HorizontalOrganizationChart"/>
    <dgm:cxn modelId="{B9FA7AB3-3575-466D-B35B-34DB1D311812}" type="presParOf" srcId="{1C735619-9869-41C4-8989-F033A8A1CBF8}" destId="{BCB7C031-1AF7-4852-8F43-8E5F3DE51C1E}" srcOrd="0" destOrd="0" presId="urn:microsoft.com/office/officeart/2009/3/layout/HorizontalOrganizationChart"/>
    <dgm:cxn modelId="{9E15509D-4B3E-440A-8B5F-EA8D76D3B2E1}" type="presParOf" srcId="{1C735619-9869-41C4-8989-F033A8A1CBF8}" destId="{C441D6A9-F6B0-49DB-8644-6A5555683BFF}" srcOrd="1" destOrd="0" presId="urn:microsoft.com/office/officeart/2009/3/layout/HorizontalOrganizationChart"/>
    <dgm:cxn modelId="{57DD0B36-B880-4771-B5B9-C1F5E284A098}" type="presParOf" srcId="{CADBA76C-8959-4706-84D4-78C981D1A99F}" destId="{A2F0285E-84EF-4418-8C7B-81F4C0E7AB1F}" srcOrd="1" destOrd="0" presId="urn:microsoft.com/office/officeart/2009/3/layout/HorizontalOrganizationChart"/>
    <dgm:cxn modelId="{0A7D5B66-8FBF-47B3-927F-F1C45BB9E30B}" type="presParOf" srcId="{CADBA76C-8959-4706-84D4-78C981D1A99F}" destId="{BC0707A5-3B7D-4573-BC6D-1D95041C14A9}" srcOrd="2" destOrd="0" presId="urn:microsoft.com/office/officeart/2009/3/layout/HorizontalOrganizationChart"/>
    <dgm:cxn modelId="{064DAB73-4AD1-4BFE-AFD0-5A3EAFA73A8D}" type="presParOf" srcId="{7F3B751E-7BC3-493A-86AD-DC07A35BDAFC}" destId="{930A7D5D-B734-4FC1-A97F-72569601937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25169-9E78-455A-BF7F-7C8D4CE0326B}">
      <dsp:nvSpPr>
        <dsp:cNvPr id="0" name=""/>
        <dsp:cNvSpPr/>
      </dsp:nvSpPr>
      <dsp:spPr>
        <a:xfrm>
          <a:off x="1871642" y="2161712"/>
          <a:ext cx="829484" cy="1579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8947" y="0"/>
              </a:lnTo>
              <a:lnTo>
                <a:pt x="378947" y="1579677"/>
              </a:lnTo>
              <a:lnTo>
                <a:pt x="829484" y="15796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8A533-F6C7-4306-ADBE-A056E3A208ED}">
      <dsp:nvSpPr>
        <dsp:cNvPr id="0" name=""/>
        <dsp:cNvSpPr/>
      </dsp:nvSpPr>
      <dsp:spPr>
        <a:xfrm>
          <a:off x="1871642" y="2089423"/>
          <a:ext cx="9010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72288"/>
              </a:moveTo>
              <a:lnTo>
                <a:pt x="450537" y="72288"/>
              </a:lnTo>
              <a:lnTo>
                <a:pt x="450537" y="45720"/>
              </a:lnTo>
              <a:lnTo>
                <a:pt x="901074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39721F-7FED-491E-B1E0-3237F4A53E02}">
      <dsp:nvSpPr>
        <dsp:cNvPr id="0" name=""/>
        <dsp:cNvSpPr/>
      </dsp:nvSpPr>
      <dsp:spPr>
        <a:xfrm>
          <a:off x="1871642" y="420608"/>
          <a:ext cx="832548" cy="1741104"/>
        </a:xfrm>
        <a:custGeom>
          <a:avLst/>
          <a:gdLst/>
          <a:ahLst/>
          <a:cxnLst/>
          <a:rect l="0" t="0" r="0" b="0"/>
          <a:pathLst>
            <a:path>
              <a:moveTo>
                <a:pt x="0" y="1741104"/>
              </a:moveTo>
              <a:lnTo>
                <a:pt x="382010" y="1741104"/>
              </a:lnTo>
              <a:lnTo>
                <a:pt x="382010" y="0"/>
              </a:lnTo>
              <a:lnTo>
                <a:pt x="83254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761275-5959-4C10-B89B-85995568BB94}">
      <dsp:nvSpPr>
        <dsp:cNvPr id="0" name=""/>
        <dsp:cNvSpPr/>
      </dsp:nvSpPr>
      <dsp:spPr>
        <a:xfrm>
          <a:off x="4164" y="1161902"/>
          <a:ext cx="1867477" cy="1999619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altLang="tr-TR" sz="1800" b="1" kern="1200" dirty="0">
              <a:solidFill>
                <a:srgbClr val="002060"/>
              </a:solidFill>
              <a:cs typeface="Calibri" panose="020F0502020204030204" pitchFamily="34" charset="0"/>
            </a:rPr>
            <a:t>Koruyucu içermeyen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altLang="tr-TR" sz="1800" b="1" kern="1200" dirty="0">
              <a:solidFill>
                <a:srgbClr val="002060"/>
              </a:solidFill>
              <a:cs typeface="Calibri" panose="020F0502020204030204" pitchFamily="34" charset="0"/>
            </a:rPr>
            <a:t>steril SF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altLang="tr-TR" sz="1800" b="1" kern="1200" dirty="0">
              <a:solidFill>
                <a:srgbClr val="002060"/>
              </a:solidFill>
              <a:cs typeface="Calibri" panose="020F0502020204030204" pitchFamily="34" charset="0"/>
            </a:rPr>
            <a:t>(serum fizyolojik/ 0.9 </a:t>
          </a:r>
          <a:r>
            <a:rPr lang="tr-TR" altLang="tr-TR" sz="1800" b="1" kern="1200" dirty="0" err="1">
              <a:solidFill>
                <a:srgbClr val="002060"/>
              </a:solidFill>
              <a:cs typeface="Calibri" panose="020F0502020204030204" pitchFamily="34" charset="0"/>
            </a:rPr>
            <a:t>NaCl</a:t>
          </a:r>
          <a:r>
            <a:rPr lang="tr-TR" altLang="tr-TR" sz="1800" b="1" kern="1200" dirty="0">
              <a:solidFill>
                <a:srgbClr val="002060"/>
              </a:solidFill>
              <a:cs typeface="Calibri" panose="020F0502020204030204" pitchFamily="34" charset="0"/>
            </a:rPr>
            <a:t>/</a:t>
          </a:r>
          <a:r>
            <a:rPr lang="tr-TR" altLang="tr-TR" sz="1800" b="1" kern="1200" dirty="0" err="1">
              <a:solidFill>
                <a:srgbClr val="002060"/>
              </a:solidFill>
              <a:cs typeface="Calibri" panose="020F0502020204030204" pitchFamily="34" charset="0"/>
            </a:rPr>
            <a:t>Salin</a:t>
          </a:r>
          <a:r>
            <a:rPr lang="tr-TR" altLang="tr-TR" sz="1800" kern="1200" dirty="0">
              <a:solidFill>
                <a:srgbClr val="002060"/>
              </a:solidFill>
              <a:cs typeface="Calibri" panose="020F0502020204030204" pitchFamily="34" charset="0"/>
            </a:rPr>
            <a:t>)</a:t>
          </a:r>
          <a:endParaRPr lang="tr-TR" sz="1800" kern="1200" dirty="0"/>
        </a:p>
      </dsp:txBody>
      <dsp:txXfrm>
        <a:off x="4164" y="1161902"/>
        <a:ext cx="1867477" cy="1999619"/>
      </dsp:txXfrm>
    </dsp:sp>
    <dsp:sp modelId="{98D34AFB-D65F-459C-AC59-3A162589BB5B}">
      <dsp:nvSpPr>
        <dsp:cNvPr id="0" name=""/>
        <dsp:cNvSpPr/>
      </dsp:nvSpPr>
      <dsp:spPr>
        <a:xfrm>
          <a:off x="2704190" y="83174"/>
          <a:ext cx="5773321" cy="67486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rgbClr val="002060"/>
              </a:solidFill>
            </a:rPr>
            <a:t>Ticari olarak üretilmiş tek dozluk kullanıma hazır enjektör </a:t>
          </a:r>
          <a:endParaRPr lang="tr-TR" sz="1800" kern="1200" dirty="0"/>
        </a:p>
      </dsp:txBody>
      <dsp:txXfrm>
        <a:off x="2704190" y="83174"/>
        <a:ext cx="5773321" cy="674867"/>
      </dsp:txXfrm>
    </dsp:sp>
    <dsp:sp modelId="{A5B9072E-1CF2-4546-80F1-FFEB6CD1B75C}">
      <dsp:nvSpPr>
        <dsp:cNvPr id="0" name=""/>
        <dsp:cNvSpPr/>
      </dsp:nvSpPr>
      <dsp:spPr>
        <a:xfrm>
          <a:off x="2772717" y="1785136"/>
          <a:ext cx="5773321" cy="70001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800" kern="1200" dirty="0">
              <a:solidFill>
                <a:srgbClr val="002060"/>
              </a:solidFill>
            </a:rPr>
            <a:t>Manuel hazırlanacak yıkama solüsyonları tek kullanımlık steril SF </a:t>
          </a:r>
          <a:r>
            <a:rPr lang="tr-TR" sz="1800" kern="1200" dirty="0" err="1">
              <a:solidFill>
                <a:srgbClr val="002060"/>
              </a:solidFill>
            </a:rPr>
            <a:t>ampül</a:t>
          </a:r>
          <a:r>
            <a:rPr lang="tr-TR" sz="1800" kern="1200" dirty="0">
              <a:solidFill>
                <a:srgbClr val="002060"/>
              </a:solidFill>
            </a:rPr>
            <a:t> ve 10 ml </a:t>
          </a:r>
          <a:r>
            <a:rPr lang="tr-TR" sz="1800" kern="1200" dirty="0" err="1">
              <a:solidFill>
                <a:srgbClr val="002060"/>
              </a:solidFill>
            </a:rPr>
            <a:t>lik</a:t>
          </a:r>
          <a:r>
            <a:rPr lang="tr-TR" sz="1800" kern="1200" dirty="0">
              <a:solidFill>
                <a:srgbClr val="002060"/>
              </a:solidFill>
            </a:rPr>
            <a:t> enjektör kullanılmalı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 dirty="0">
            <a:solidFill>
              <a:srgbClr val="002060"/>
            </a:solidFill>
          </a:endParaRPr>
        </a:p>
      </dsp:txBody>
      <dsp:txXfrm>
        <a:off x="2772717" y="1785136"/>
        <a:ext cx="5773321" cy="700013"/>
      </dsp:txXfrm>
    </dsp:sp>
    <dsp:sp modelId="{BCB7C031-1AF7-4852-8F43-8E5F3DE51C1E}">
      <dsp:nvSpPr>
        <dsp:cNvPr id="0" name=""/>
        <dsp:cNvSpPr/>
      </dsp:nvSpPr>
      <dsp:spPr>
        <a:xfrm>
          <a:off x="2701126" y="3377387"/>
          <a:ext cx="6225075" cy="7280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IV solüsyon torbaları veya şişeleri yıkama solüsyonu olarak kullanılmamalıdır</a:t>
          </a:r>
        </a:p>
      </dsp:txBody>
      <dsp:txXfrm>
        <a:off x="2701126" y="3377387"/>
        <a:ext cx="6225075" cy="728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FC750-E3B9-45BB-89F4-4CBB0FEC85CD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9534D-0194-4FB5-9EC5-D747257D25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8622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41988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E5E100D-C155-4372-9C21-1E4D8301C0D4}" type="slidenum">
              <a:rPr lang="tr-TR" altLang="tr-TR" sz="1200" smtClean="0">
                <a:latin typeface="Arial" panose="020B0604020202020204" pitchFamily="34" charset="0"/>
              </a:rPr>
              <a:pPr/>
              <a:t>20</a:t>
            </a:fld>
            <a:endParaRPr lang="tr-TR" altLang="tr-TR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02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9534D-0194-4FB5-9EC5-D747257D25B3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242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9127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tr-TR" altLang="tr-TR">
                <a:latin typeface="Arial" panose="020B0604020202020204" pitchFamily="34" charset="0"/>
                <a:ea typeface="MS PGothic" panose="020B0600070205080204" pitchFamily="34" charset="-128"/>
              </a:rPr>
              <a:t>bir kez kullanılan set ağzı kapatılarak bir sonraki kullanıma kadar bekletilmemeli</a:t>
            </a:r>
          </a:p>
        </p:txBody>
      </p:sp>
    </p:spTree>
    <p:extLst>
      <p:ext uri="{BB962C8B-B14F-4D97-AF65-F5344CB8AC3E}">
        <p14:creationId xmlns:p14="http://schemas.microsoft.com/office/powerpoint/2010/main" val="298484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9534D-0194-4FB5-9EC5-D747257D25B3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41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557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281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4128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569913"/>
            <a:ext cx="8636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032000" y="1752600"/>
            <a:ext cx="8636000" cy="381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1272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653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319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642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117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11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640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509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014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62F3C-A0EB-4274-BBFE-06B55D725369}" type="datetimeFigureOut">
              <a:rPr lang="tr-TR" smtClean="0"/>
              <a:t>7.07.2026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8CFD0-65B2-4A8E-A583-26DFB8B127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861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207580" y="314495"/>
            <a:ext cx="9144000" cy="2387600"/>
          </a:xfrm>
        </p:spPr>
        <p:txBody>
          <a:bodyPr>
            <a:normAutofit/>
          </a:bodyPr>
          <a:lstStyle/>
          <a:p>
            <a:r>
              <a:rPr lang="tr-TR" sz="3100" b="1" dirty="0">
                <a:solidFill>
                  <a:srgbClr val="7030A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PERİFERİK İNTRA VENÖZ KATETER (PİVK) UYGULAMA STANDARTLARI, </a:t>
            </a:r>
            <a:br>
              <a:rPr lang="tr-TR" sz="3100" b="1" dirty="0">
                <a:solidFill>
                  <a:srgbClr val="7030A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tr-TR" sz="3100" b="1" dirty="0">
                <a:solidFill>
                  <a:srgbClr val="7030A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BAKIM SÜREÇLERİ VE KOMPLİKASYON YÖNETİMİ</a:t>
            </a:r>
            <a:br>
              <a:rPr lang="en-US" altLang="en-US" b="1" dirty="0">
                <a:solidFill>
                  <a:srgbClr val="7030A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40778" y="5042179"/>
            <a:ext cx="9144000" cy="1655762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ct val="0"/>
              </a:spcBef>
              <a:buSzPct val="130000"/>
            </a:pPr>
            <a:r>
              <a:rPr lang="tr-TR" altLang="en-US" b="1" dirty="0" err="1">
                <a:solidFill>
                  <a:srgbClr val="002060"/>
                </a:solidFill>
                <a:latin typeface="Candara" panose="020E0502030303020204" pitchFamily="34" charset="0"/>
              </a:rPr>
              <a:t>Uzm.Hem</a:t>
            </a:r>
            <a:r>
              <a:rPr lang="tr-TR" altLang="en-US" b="1" dirty="0">
                <a:solidFill>
                  <a:srgbClr val="002060"/>
                </a:solidFill>
                <a:latin typeface="Candara" panose="020E0502030303020204" pitchFamily="34" charset="0"/>
              </a:rPr>
              <a:t>. Nilgün DOĞAN</a:t>
            </a:r>
          </a:p>
          <a:p>
            <a:pPr>
              <a:lnSpc>
                <a:spcPct val="130000"/>
              </a:lnSpc>
              <a:spcBef>
                <a:spcPct val="0"/>
              </a:spcBef>
              <a:buSzPct val="130000"/>
            </a:pPr>
            <a:r>
              <a:rPr lang="tr-TR" altLang="en-US" b="1" dirty="0">
                <a:solidFill>
                  <a:srgbClr val="002060"/>
                </a:solidFill>
                <a:latin typeface="Candara" panose="020E0502030303020204" pitchFamily="34" charset="0"/>
              </a:rPr>
              <a:t> TOBB ETÜ Tıp Fakültesi Hastanesi </a:t>
            </a:r>
          </a:p>
          <a:p>
            <a:pPr>
              <a:lnSpc>
                <a:spcPct val="130000"/>
              </a:lnSpc>
              <a:spcBef>
                <a:spcPct val="0"/>
              </a:spcBef>
              <a:buSzPct val="130000"/>
            </a:pPr>
            <a:r>
              <a:rPr lang="tr-TR" altLang="en-US" b="1" dirty="0">
                <a:solidFill>
                  <a:srgbClr val="002060"/>
                </a:solidFill>
                <a:latin typeface="Candara" panose="020E0502030303020204" pitchFamily="34" charset="0"/>
              </a:rPr>
              <a:t>Enfeksiyon Kontrol Sorumlu Hemşiresi</a:t>
            </a:r>
            <a:endParaRPr lang="en-US" altLang="en-US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6F55397-91B9-479F-8E5D-5D4B26F01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87" y="2702095"/>
            <a:ext cx="2293506" cy="1297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8146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13804" y="2525136"/>
            <a:ext cx="10346924" cy="28674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r-TR" sz="2400" dirty="0">
                <a:solidFill>
                  <a:srgbClr val="002060"/>
                </a:solidFill>
              </a:rPr>
              <a:t>Steril tek kullanımlık </a:t>
            </a:r>
            <a:r>
              <a:rPr lang="tr-TR" sz="2400" dirty="0" err="1">
                <a:solidFill>
                  <a:srgbClr val="002060"/>
                </a:solidFill>
              </a:rPr>
              <a:t>aplikatör</a:t>
            </a:r>
            <a:r>
              <a:rPr lang="tr-TR" sz="2400" dirty="0">
                <a:solidFill>
                  <a:srgbClr val="002060"/>
                </a:solidFill>
              </a:rPr>
              <a:t>: 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2060"/>
                </a:solidFill>
              </a:rPr>
              <a:t>Antiseptiğin belirli miktarda ve daha homojen dağılımını sağlar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dirty="0" err="1">
                <a:solidFill>
                  <a:srgbClr val="002060"/>
                </a:solidFill>
              </a:rPr>
              <a:t>Kontaminasyon</a:t>
            </a:r>
            <a:r>
              <a:rPr lang="tr-TR" dirty="0">
                <a:solidFill>
                  <a:srgbClr val="002060"/>
                </a:solidFill>
              </a:rPr>
              <a:t> riskini azaltır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2060"/>
                </a:solidFill>
              </a:rPr>
              <a:t>Temassız / aseptik uygulamayı kolaylaştırır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2060"/>
                </a:solidFill>
              </a:rPr>
              <a:t>Sürtünme (friksiyon) oluşturmayı kolaylaştırır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2060"/>
                </a:solidFill>
              </a:rPr>
              <a:t>Solüsyon miktarını standardize eder</a:t>
            </a:r>
          </a:p>
          <a:p>
            <a:pPr marL="0" indent="0">
              <a:lnSpc>
                <a:spcPct val="100000"/>
              </a:lnSpc>
              <a:buNone/>
            </a:pPr>
            <a:endParaRPr lang="tr-TR" sz="2400" dirty="0">
              <a:solidFill>
                <a:srgbClr val="002060"/>
              </a:solidFill>
            </a:endParaRPr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766655" y="461639"/>
            <a:ext cx="9817963" cy="825624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CİLT ANTİSEPSİSİ</a:t>
            </a:r>
            <a:endParaRPr lang="tr-TR" dirty="0">
              <a:latin typeface="+mn-lt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642" y="1759527"/>
            <a:ext cx="1877242" cy="196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82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43947" y="2253955"/>
            <a:ext cx="6823363" cy="2459326"/>
          </a:xfrm>
        </p:spPr>
        <p:txBody>
          <a:bodyPr/>
          <a:lstStyle/>
          <a:p>
            <a:r>
              <a:rPr lang="tr-TR" dirty="0">
                <a:solidFill>
                  <a:srgbClr val="002060"/>
                </a:solidFill>
              </a:rPr>
              <a:t>Antiseptik ile cilt </a:t>
            </a:r>
            <a:r>
              <a:rPr lang="tr-TR" b="1" dirty="0">
                <a:solidFill>
                  <a:srgbClr val="002060"/>
                </a:solidFill>
              </a:rPr>
              <a:t>en az 30 </a:t>
            </a:r>
            <a:r>
              <a:rPr lang="tr-TR" b="1" dirty="0" err="1">
                <a:solidFill>
                  <a:srgbClr val="002060"/>
                </a:solidFill>
              </a:rPr>
              <a:t>sn</a:t>
            </a:r>
            <a:r>
              <a:rPr lang="tr-TR" b="1" dirty="0">
                <a:solidFill>
                  <a:srgbClr val="002060"/>
                </a:solidFill>
              </a:rPr>
              <a:t> boyunca sürtünme</a:t>
            </a:r>
            <a:r>
              <a:rPr lang="tr-TR" dirty="0">
                <a:solidFill>
                  <a:srgbClr val="002060"/>
                </a:solidFill>
              </a:rPr>
              <a:t> oluşturarak silinmelidir. </a:t>
            </a:r>
            <a:endParaRPr lang="tr-TR" dirty="0"/>
          </a:p>
          <a:p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1801090" y="365125"/>
            <a:ext cx="9552709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CİLT ANTİSEPSİSİ</a:t>
            </a:r>
            <a:br>
              <a:rPr lang="tr-TR" b="1" dirty="0">
                <a:solidFill>
                  <a:srgbClr val="C00000"/>
                </a:solidFill>
                <a:latin typeface="+mn-lt"/>
              </a:rPr>
            </a:br>
            <a:endParaRPr lang="tr-TR" dirty="0">
              <a:latin typeface="+mn-lt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99" y="4291828"/>
            <a:ext cx="1898073" cy="1961874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12" y="1725657"/>
            <a:ext cx="3606511" cy="51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0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van 1"/>
          <p:cNvSpPr>
            <a:spLocks noGrp="1"/>
          </p:cNvSpPr>
          <p:nvPr>
            <p:ph type="title"/>
          </p:nvPr>
        </p:nvSpPr>
        <p:spPr>
          <a:xfrm>
            <a:off x="1757779" y="294103"/>
            <a:ext cx="9596021" cy="101091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CİLT ANTİSEPSİSİ</a:t>
            </a:r>
            <a:endParaRPr lang="tr-TR" dirty="0">
              <a:latin typeface="+mn-lt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757780" y="1916848"/>
            <a:ext cx="916175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150000"/>
              <a:defRPr/>
            </a:pPr>
            <a:r>
              <a:rPr lang="tr-TR" sz="2800" b="1" dirty="0">
                <a:solidFill>
                  <a:srgbClr val="002060"/>
                </a:solidFill>
              </a:rPr>
              <a:t>%2 </a:t>
            </a:r>
            <a:r>
              <a:rPr lang="tr-TR" sz="2800" b="1" dirty="0" err="1">
                <a:solidFill>
                  <a:srgbClr val="002060"/>
                </a:solidFill>
              </a:rPr>
              <a:t>lik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altLang="tr-TR" sz="2800" dirty="0" err="1">
                <a:solidFill>
                  <a:srgbClr val="002060"/>
                </a:solidFill>
              </a:rPr>
              <a:t>Klorheksidinli</a:t>
            </a:r>
            <a:r>
              <a:rPr lang="tr-TR" altLang="tr-TR" sz="2800" dirty="0">
                <a:solidFill>
                  <a:srgbClr val="002060"/>
                </a:solidFill>
              </a:rPr>
              <a:t> +  </a:t>
            </a:r>
            <a:r>
              <a:rPr lang="tr-TR" altLang="tr-TR" sz="2800" b="1" dirty="0">
                <a:solidFill>
                  <a:srgbClr val="002060"/>
                </a:solidFill>
              </a:rPr>
              <a:t>%70 </a:t>
            </a:r>
            <a:r>
              <a:rPr lang="tr-TR" altLang="tr-TR" sz="2800" dirty="0">
                <a:solidFill>
                  <a:srgbClr val="002060"/>
                </a:solidFill>
              </a:rPr>
              <a:t>Alkol karışımı </a:t>
            </a:r>
          </a:p>
          <a:p>
            <a:pPr>
              <a:lnSpc>
                <a:spcPct val="120000"/>
              </a:lnSpc>
              <a:buSzPct val="150000"/>
              <a:defRPr/>
            </a:pPr>
            <a:r>
              <a:rPr lang="tr-TR" altLang="tr-TR" sz="2800" dirty="0">
                <a:solidFill>
                  <a:srgbClr val="002060"/>
                </a:solidFill>
              </a:rPr>
              <a:t>Ve sadece %70 alkol ile cilt antisepsisi </a:t>
            </a:r>
          </a:p>
        </p:txBody>
      </p:sp>
      <p:sp>
        <p:nvSpPr>
          <p:cNvPr id="6" name="Metin kutusu 6"/>
          <p:cNvSpPr txBox="1">
            <a:spLocks noChangeArrowheads="1"/>
          </p:cNvSpPr>
          <p:nvPr/>
        </p:nvSpPr>
        <p:spPr bwMode="auto">
          <a:xfrm>
            <a:off x="9841995" y="5277037"/>
            <a:ext cx="10775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sz="1600" dirty="0" err="1">
                <a:solidFill>
                  <a:srgbClr val="002060"/>
                </a:solidFill>
              </a:rPr>
              <a:t>Aplikatör</a:t>
            </a:r>
            <a:endParaRPr lang="tr-TR" altLang="tr-TR" sz="1600" dirty="0">
              <a:solidFill>
                <a:srgbClr val="002060"/>
              </a:solidFill>
            </a:endParaRPr>
          </a:p>
        </p:txBody>
      </p:sp>
      <p:pic>
        <p:nvPicPr>
          <p:cNvPr id="7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572" y="3043310"/>
            <a:ext cx="2738860" cy="199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69" y="3425183"/>
            <a:ext cx="2333625" cy="231457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667" y="3339457"/>
            <a:ext cx="24479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176" y="1652587"/>
            <a:ext cx="8519983" cy="4568104"/>
          </a:xfrm>
          <a:prstGeom prst="rect">
            <a:avLst/>
          </a:prstGeom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1988128" y="0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CİLT ANTİSEPSİSİ</a:t>
            </a:r>
            <a:endParaRPr lang="tr-T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0915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1911349" y="1931331"/>
            <a:ext cx="7924800" cy="22463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Antiseptiğin </a:t>
            </a:r>
            <a:r>
              <a:rPr lang="tr-TR" altLang="tr-T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ciltte kuruması </a:t>
            </a: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beklenir:</a:t>
            </a:r>
          </a:p>
          <a:p>
            <a:pPr algn="just">
              <a:defRPr/>
            </a:pP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>
              <a:defRPr/>
            </a:pP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tr-TR" alt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Klorheksidin+alkol</a:t>
            </a: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karışımı : </a:t>
            </a:r>
            <a:r>
              <a:rPr lang="tr-TR" altLang="tr-T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tr-TR" altLang="tr-TR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</a:t>
            </a:r>
            <a:endParaRPr lang="tr-TR" altLang="tr-TR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tr-TR" altLang="tr-TR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* </a:t>
            </a:r>
            <a:r>
              <a:rPr lang="tr-TR" alt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Povidon</a:t>
            </a: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-iyot               : </a:t>
            </a:r>
            <a:r>
              <a:rPr lang="tr-TR" altLang="tr-T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1,5-2 </a:t>
            </a:r>
            <a:r>
              <a:rPr lang="tr-TR" altLang="tr-TR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dk</a:t>
            </a:r>
            <a:endParaRPr lang="tr-TR" altLang="tr-TR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3178753" y="5325406"/>
            <a:ext cx="8134350" cy="990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Silinen bölgeye tekrar dokunulmamalı</a:t>
            </a:r>
          </a:p>
        </p:txBody>
      </p:sp>
      <p:pic>
        <p:nvPicPr>
          <p:cNvPr id="35844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550" y="45997"/>
            <a:ext cx="1613590" cy="110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1988128" y="0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CİLT ANTİSEPSİSİ</a:t>
            </a:r>
            <a:endParaRPr lang="tr-TR" dirty="0">
              <a:latin typeface="+mn-lt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5" y="4783412"/>
            <a:ext cx="2694710" cy="20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5635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b="1" dirty="0">
                <a:solidFill>
                  <a:srgbClr val="C00000"/>
                </a:solidFill>
              </a:rPr>
              <a:t>KATETER KONTROLÜ</a:t>
            </a:r>
          </a:p>
        </p:txBody>
      </p:sp>
      <p:sp>
        <p:nvSpPr>
          <p:cNvPr id="36867" name="İçerik Yer Tutucusu 2"/>
          <p:cNvSpPr>
            <a:spLocks noGrp="1"/>
          </p:cNvSpPr>
          <p:nvPr>
            <p:ph sz="quarter" idx="1"/>
          </p:nvPr>
        </p:nvSpPr>
        <p:spPr>
          <a:xfrm>
            <a:off x="448887" y="2377440"/>
            <a:ext cx="11089178" cy="2377440"/>
          </a:xfrm>
        </p:spPr>
        <p:txBody>
          <a:bodyPr>
            <a:normAutofit/>
          </a:bodyPr>
          <a:lstStyle/>
          <a:p>
            <a:r>
              <a:rPr lang="tr-TR" altLang="tr-TR" dirty="0" err="1">
                <a:solidFill>
                  <a:srgbClr val="002060"/>
                </a:solidFill>
              </a:rPr>
              <a:t>Kateter</a:t>
            </a:r>
            <a:r>
              <a:rPr lang="tr-TR" altLang="tr-TR" dirty="0">
                <a:solidFill>
                  <a:srgbClr val="002060"/>
                </a:solidFill>
              </a:rPr>
              <a:t> takıldıktan sonra </a:t>
            </a:r>
            <a:r>
              <a:rPr lang="tr-TR" altLang="tr-TR" dirty="0" err="1">
                <a:solidFill>
                  <a:srgbClr val="002060"/>
                </a:solidFill>
              </a:rPr>
              <a:t>kateterin</a:t>
            </a:r>
            <a:r>
              <a:rPr lang="tr-TR" altLang="tr-TR" dirty="0">
                <a:solidFill>
                  <a:srgbClr val="002060"/>
                </a:solidFill>
              </a:rPr>
              <a:t> damar içinde olup olmadığı doğrulanmalıdır</a:t>
            </a:r>
          </a:p>
        </p:txBody>
      </p:sp>
      <p:pic>
        <p:nvPicPr>
          <p:cNvPr id="36868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701" y="3908425"/>
            <a:ext cx="25908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268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4" y="2354675"/>
            <a:ext cx="372903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98" y="2209758"/>
            <a:ext cx="2262102" cy="254725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5704" y="2442503"/>
            <a:ext cx="1329560" cy="2038308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1981200" y="274638"/>
            <a:ext cx="74676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>
              <a:defRPr/>
            </a:pPr>
            <a:r>
              <a:rPr lang="tr-TR" sz="3200" b="1" dirty="0">
                <a:solidFill>
                  <a:srgbClr val="C00000"/>
                </a:solidFill>
                <a:latin typeface="+mn-lt"/>
              </a:rPr>
              <a:t>KATETER ÖRTÜSÜ VE SABİTLEME </a:t>
            </a:r>
          </a:p>
        </p:txBody>
      </p:sp>
      <p:sp>
        <p:nvSpPr>
          <p:cNvPr id="2" name="Dikdörtgen 1"/>
          <p:cNvSpPr/>
          <p:nvPr/>
        </p:nvSpPr>
        <p:spPr>
          <a:xfrm>
            <a:off x="379820" y="4757015"/>
            <a:ext cx="114962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800" dirty="0">
                <a:solidFill>
                  <a:srgbClr val="002060"/>
                </a:solidFill>
              </a:rPr>
              <a:t>Sadece şeffaf örtü kullanımı, </a:t>
            </a:r>
            <a:r>
              <a:rPr lang="tr-TR" sz="2800" dirty="0" err="1">
                <a:solidFill>
                  <a:srgbClr val="002060"/>
                </a:solidFill>
              </a:rPr>
              <a:t>kateterin</a:t>
            </a:r>
            <a:r>
              <a:rPr lang="tr-TR" sz="2800" dirty="0">
                <a:solidFill>
                  <a:srgbClr val="002060"/>
                </a:solidFill>
              </a:rPr>
              <a:t> oynamasını engellemekte yetersiz kalabilir.</a:t>
            </a:r>
          </a:p>
          <a:p>
            <a:pPr lvl="0"/>
            <a:r>
              <a:rPr lang="tr-TR" sz="2800" dirty="0" err="1">
                <a:solidFill>
                  <a:srgbClr val="002060"/>
                </a:solidFill>
              </a:rPr>
              <a:t>Kateter</a:t>
            </a:r>
            <a:r>
              <a:rPr lang="tr-TR" sz="2800" dirty="0">
                <a:solidFill>
                  <a:srgbClr val="002060"/>
                </a:solidFill>
              </a:rPr>
              <a:t> giriş yerine ve </a:t>
            </a:r>
            <a:r>
              <a:rPr lang="tr-TR" sz="2800" dirty="0" err="1">
                <a:solidFill>
                  <a:srgbClr val="002060"/>
                </a:solidFill>
              </a:rPr>
              <a:t>kateter</a:t>
            </a:r>
            <a:r>
              <a:rPr lang="tr-TR" sz="2800" dirty="0">
                <a:solidFill>
                  <a:srgbClr val="002060"/>
                </a:solidFill>
              </a:rPr>
              <a:t> kanatlarının altına steril doku yapıştırıcısı (</a:t>
            </a:r>
            <a:r>
              <a:rPr lang="tr-TR" sz="2800" dirty="0" err="1">
                <a:solidFill>
                  <a:srgbClr val="002060"/>
                </a:solidFill>
              </a:rPr>
              <a:t>siyanoakrilat</a:t>
            </a:r>
            <a:r>
              <a:rPr lang="tr-TR" sz="2800" dirty="0">
                <a:solidFill>
                  <a:srgbClr val="002060"/>
                </a:solidFill>
              </a:rPr>
              <a:t> içerikli) uygulanması önerilmektedir. 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0053" y="2820003"/>
            <a:ext cx="1796025" cy="132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25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74003"/>
            <a:ext cx="10515600" cy="1325563"/>
          </a:xfrm>
        </p:spPr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53" y="1297942"/>
            <a:ext cx="10379915" cy="4035901"/>
          </a:xfrm>
          <a:prstGeom prst="rect">
            <a:avLst/>
          </a:prstGeom>
        </p:spPr>
      </p:pic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428" y="5524409"/>
            <a:ext cx="2486372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3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981200" y="274638"/>
            <a:ext cx="74676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>
              <a:defRPr/>
            </a:pPr>
            <a:r>
              <a:rPr lang="tr-TR" sz="3200" b="1" dirty="0">
                <a:solidFill>
                  <a:srgbClr val="C00000"/>
                </a:solidFill>
                <a:latin typeface="+mn-lt"/>
              </a:rPr>
              <a:t>KATETER ÖRTÜLERİ</a:t>
            </a:r>
          </a:p>
        </p:txBody>
      </p:sp>
      <p:pic>
        <p:nvPicPr>
          <p:cNvPr id="3891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17939"/>
            <a:ext cx="22352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Yuvarlatılmış Dikdörtgen 5"/>
          <p:cNvSpPr/>
          <p:nvPr/>
        </p:nvSpPr>
        <p:spPr>
          <a:xfrm>
            <a:off x="701676" y="4412673"/>
            <a:ext cx="8462963" cy="1949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tr-TR" altLang="tr-TR" sz="2800" dirty="0">
                <a:solidFill>
                  <a:srgbClr val="002060"/>
                </a:solidFill>
              </a:rPr>
              <a:t>Örtü açılırsa, ıslanırsa, gözle görülür şekilde kirlenirse veya örtü altında nem, akıntı, kan varsa hemen değiştirilir.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5911463" y="1977783"/>
            <a:ext cx="5862722" cy="159644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dirty="0">
                <a:solidFill>
                  <a:srgbClr val="002060"/>
                </a:solidFill>
              </a:rPr>
              <a:t>Firma önerisi ile değişim süresi belirlenir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4592420"/>
            <a:ext cx="2440795" cy="15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9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36618" y="365125"/>
            <a:ext cx="9317182" cy="701675"/>
          </a:xfrm>
        </p:spPr>
        <p:txBody>
          <a:bodyPr>
            <a:no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+mn-lt"/>
              </a:rPr>
              <a:t>PİVK Takılması Sırasında Uygulanacak Önlem Paketi</a:t>
            </a:r>
          </a:p>
        </p:txBody>
      </p:sp>
      <p:pic>
        <p:nvPicPr>
          <p:cNvPr id="4" name="Resi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518" y="2826327"/>
            <a:ext cx="3339482" cy="293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46" y="1429370"/>
            <a:ext cx="8962793" cy="533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1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165" y="3880665"/>
            <a:ext cx="2396836" cy="29773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165" y="1669698"/>
            <a:ext cx="1748370" cy="1954330"/>
          </a:xfrm>
          <a:prstGeom prst="rect">
            <a:avLst/>
          </a:prstGeom>
        </p:spPr>
      </p:pic>
      <p:sp>
        <p:nvSpPr>
          <p:cNvPr id="10" name="Unvan 1"/>
          <p:cNvSpPr txBox="1">
            <a:spLocks/>
          </p:cNvSpPr>
          <p:nvPr/>
        </p:nvSpPr>
        <p:spPr>
          <a:xfrm>
            <a:off x="2013617" y="1507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100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SUNUM İÇERİĞİ</a:t>
            </a:r>
            <a:br>
              <a:rPr lang="en-US" altLang="en-US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7" name="İçerik Yer Tutucusu 3"/>
          <p:cNvSpPr>
            <a:spLocks noGrp="1"/>
          </p:cNvSpPr>
          <p:nvPr>
            <p:ph idx="1"/>
          </p:nvPr>
        </p:nvSpPr>
        <p:spPr>
          <a:xfrm>
            <a:off x="642017" y="1669698"/>
            <a:ext cx="10515600" cy="5491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altLang="tr-TR" sz="2400" dirty="0">
                <a:solidFill>
                  <a:srgbClr val="002060"/>
                </a:solidFill>
              </a:rPr>
              <a:t>El hijyeni ve eldiven kullanımı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altLang="tr-TR" sz="2400" dirty="0">
                <a:solidFill>
                  <a:srgbClr val="002060"/>
                </a:solidFill>
              </a:rPr>
              <a:t>Cilt antisepsisi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altLang="tr-TR" sz="2400" dirty="0" err="1">
                <a:solidFill>
                  <a:srgbClr val="002060"/>
                </a:solidFill>
              </a:rPr>
              <a:t>Kateter</a:t>
            </a:r>
            <a:r>
              <a:rPr lang="tr-TR" altLang="tr-TR" sz="2400" dirty="0">
                <a:solidFill>
                  <a:srgbClr val="002060"/>
                </a:solidFill>
              </a:rPr>
              <a:t> takılması ve </a:t>
            </a:r>
            <a:r>
              <a:rPr lang="tr-TR" altLang="tr-TR" sz="2400" dirty="0" err="1">
                <a:solidFill>
                  <a:srgbClr val="002060"/>
                </a:solidFill>
              </a:rPr>
              <a:t>sürveyansı</a:t>
            </a:r>
            <a:endParaRPr lang="tr-TR" altLang="tr-TR" sz="2400" dirty="0">
              <a:solidFill>
                <a:srgbClr val="002060"/>
              </a:solidFill>
            </a:endParaRPr>
          </a:p>
          <a:p>
            <a:pPr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altLang="tr-TR" sz="2400" dirty="0" err="1">
                <a:solidFill>
                  <a:srgbClr val="002060"/>
                </a:solidFill>
              </a:rPr>
              <a:t>Kateter</a:t>
            </a:r>
            <a:r>
              <a:rPr lang="tr-TR" altLang="tr-TR" sz="2400" dirty="0">
                <a:solidFill>
                  <a:srgbClr val="002060"/>
                </a:solidFill>
              </a:rPr>
              <a:t> örtüleri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altLang="tr-TR" sz="2400" dirty="0">
                <a:solidFill>
                  <a:srgbClr val="002060"/>
                </a:solidFill>
              </a:rPr>
              <a:t>Yıkama kilitleme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altLang="tr-TR" sz="2400" dirty="0">
                <a:solidFill>
                  <a:srgbClr val="002060"/>
                </a:solidFill>
              </a:rPr>
              <a:t>İğnesiz </a:t>
            </a:r>
            <a:r>
              <a:rPr lang="tr-TR" altLang="tr-TR" sz="2400" dirty="0" err="1">
                <a:solidFill>
                  <a:srgbClr val="002060"/>
                </a:solidFill>
              </a:rPr>
              <a:t>konnektörler</a:t>
            </a:r>
            <a:r>
              <a:rPr lang="tr-TR" altLang="tr-TR" sz="2400" dirty="0">
                <a:solidFill>
                  <a:srgbClr val="002060"/>
                </a:solidFill>
              </a:rPr>
              <a:t> ve </a:t>
            </a:r>
            <a:r>
              <a:rPr lang="tr-TR" altLang="tr-TR" sz="2400" dirty="0" err="1">
                <a:solidFill>
                  <a:srgbClr val="002060"/>
                </a:solidFill>
              </a:rPr>
              <a:t>hup</a:t>
            </a:r>
            <a:r>
              <a:rPr lang="tr-TR" altLang="tr-TR" sz="2400" dirty="0">
                <a:solidFill>
                  <a:srgbClr val="002060"/>
                </a:solidFill>
              </a:rPr>
              <a:t> dezenfeksiyonu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altLang="tr-TR" sz="2400" dirty="0" err="1">
                <a:solidFill>
                  <a:srgbClr val="002060"/>
                </a:solidFill>
              </a:rPr>
              <a:t>İnfüzyon</a:t>
            </a:r>
            <a:r>
              <a:rPr lang="tr-TR" altLang="tr-TR" sz="2400" dirty="0">
                <a:solidFill>
                  <a:srgbClr val="002060"/>
                </a:solidFill>
              </a:rPr>
              <a:t> setlerinin değişimi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altLang="tr-TR" sz="2400" dirty="0">
                <a:solidFill>
                  <a:srgbClr val="002060"/>
                </a:solidFill>
              </a:rPr>
              <a:t>PİVK Komplikasyonları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altLang="tr-TR" sz="2400" dirty="0">
                <a:solidFill>
                  <a:srgbClr val="002060"/>
                </a:solidFill>
              </a:rPr>
              <a:t>PİVK takma ve bakımı sırasında enfeksiyon önleme paket uygulamaları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altLang="tr-TR" sz="2400" dirty="0">
                <a:solidFill>
                  <a:srgbClr val="002060"/>
                </a:solidFill>
              </a:rPr>
              <a:t>Yeterli sayıda nitelikli sağlık personeli ve personel eğitimi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altLang="tr-TR" sz="2400" dirty="0">
                <a:solidFill>
                  <a:srgbClr val="002060"/>
                </a:solidFill>
              </a:rPr>
              <a:t>Sonuç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tr-TR" altLang="tr-T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24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150" y="4976813"/>
            <a:ext cx="1974850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1954567" y="585356"/>
            <a:ext cx="7467600" cy="48736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>
              <a:defRPr/>
            </a:pPr>
            <a:r>
              <a:rPr lang="tr-TR" sz="3200" b="1" dirty="0">
                <a:solidFill>
                  <a:srgbClr val="C00000"/>
                </a:solidFill>
                <a:latin typeface="+mn-lt"/>
              </a:rPr>
              <a:t>SÜRVEYANS</a:t>
            </a:r>
          </a:p>
        </p:txBody>
      </p:sp>
      <p:sp>
        <p:nvSpPr>
          <p:cNvPr id="40964" name="Dikdörtgen 1"/>
          <p:cNvSpPr>
            <a:spLocks noChangeArrowheads="1"/>
          </p:cNvSpPr>
          <p:nvPr/>
        </p:nvSpPr>
        <p:spPr bwMode="auto">
          <a:xfrm>
            <a:off x="0" y="1552575"/>
            <a:ext cx="11814629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endParaRPr lang="tr-TR" altLang="tr-TR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alt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Periferik</a:t>
            </a: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kateterler</a:t>
            </a: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az </a:t>
            </a:r>
            <a:r>
              <a:rPr lang="tr-TR" altLang="tr-T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saatte</a:t>
            </a: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bir,</a:t>
            </a:r>
          </a:p>
          <a:p>
            <a:pPr algn="just"/>
            <a:endParaRPr lang="tr-TR" altLang="tr-TR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Kritik hastalar, </a:t>
            </a:r>
            <a:r>
              <a:rPr lang="tr-TR" alt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sedatize</a:t>
            </a: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edilmiş veya bilişsel eksiklikleri bulunan hastalar her </a:t>
            </a:r>
            <a:r>
              <a:rPr lang="tr-TR" altLang="tr-T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1-2 saatte bir,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tr-TR" altLang="tr-TR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Yenidoğan</a:t>
            </a: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pediatri hastaları </a:t>
            </a:r>
            <a:r>
              <a:rPr lang="tr-TR" altLang="tr-T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saatte bir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tr-TR" altLang="tr-TR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alt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Vezikan</a:t>
            </a: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ilaçlar </a:t>
            </a:r>
            <a:r>
              <a:rPr lang="tr-TR" alt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infüze</a:t>
            </a: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edilen hastalar </a:t>
            </a:r>
            <a:r>
              <a:rPr lang="tr-TR" altLang="tr-T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sık olmak üzere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tr-TR" altLang="tr-TR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tr-TR" altLang="tr-TR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tr-TR" altLang="tr-T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tr-TR" alt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kateter</a:t>
            </a:r>
            <a:r>
              <a:rPr lang="tr-TR" altLang="tr-T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yeri gözlenerek  değerlendirilir.</a:t>
            </a:r>
          </a:p>
          <a:p>
            <a:endParaRPr lang="tr-TR" altLang="tr-TR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tr-TR" altLang="tr-TR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181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6131" y="2814222"/>
            <a:ext cx="11571315" cy="3329126"/>
          </a:xfrm>
        </p:spPr>
        <p:txBody>
          <a:bodyPr>
            <a:normAutofit/>
          </a:bodyPr>
          <a:lstStyle/>
          <a:p>
            <a:pPr algn="just"/>
            <a:r>
              <a:rPr lang="tr-TR" b="1" dirty="0" err="1">
                <a:solidFill>
                  <a:srgbClr val="C00000"/>
                </a:solidFill>
              </a:rPr>
              <a:t>Kateter</a:t>
            </a:r>
            <a:r>
              <a:rPr lang="tr-TR" b="1" dirty="0">
                <a:solidFill>
                  <a:srgbClr val="C00000"/>
                </a:solidFill>
              </a:rPr>
              <a:t> bölgesi ve giriş yeri </a:t>
            </a:r>
            <a:r>
              <a:rPr lang="tr-TR" dirty="0">
                <a:solidFill>
                  <a:srgbClr val="002060"/>
                </a:solidFill>
              </a:rPr>
              <a:t>ağrı, uyuşukluk veya karıncalanma durumunda</a:t>
            </a:r>
          </a:p>
          <a:p>
            <a:pPr marL="0" indent="0" algn="just">
              <a:buNone/>
            </a:pPr>
            <a:endParaRPr lang="tr-TR" dirty="0">
              <a:solidFill>
                <a:srgbClr val="002060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srgbClr val="002060"/>
                </a:solidFill>
              </a:rPr>
              <a:t>Şeffaf pansuman örtüsü üzerinden </a:t>
            </a:r>
            <a:r>
              <a:rPr lang="tr-TR" sz="2800" dirty="0" err="1">
                <a:solidFill>
                  <a:srgbClr val="002060"/>
                </a:solidFill>
              </a:rPr>
              <a:t>palpasyonla</a:t>
            </a:r>
            <a:r>
              <a:rPr lang="tr-TR" sz="2800" dirty="0">
                <a:solidFill>
                  <a:srgbClr val="002060"/>
                </a:solidFill>
              </a:rPr>
              <a:t> değerlendirilir.</a:t>
            </a:r>
            <a:r>
              <a:rPr lang="tr-TR" sz="2800" b="1" dirty="0">
                <a:solidFill>
                  <a:srgbClr val="002060"/>
                </a:solidFill>
              </a:rPr>
              <a:t> 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tr-TR" sz="2800" b="1" dirty="0">
              <a:solidFill>
                <a:srgbClr val="002060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srgbClr val="002060"/>
                </a:solidFill>
              </a:rPr>
              <a:t>Şeffaf olmayan örtü kullanılıyorsa, örtü kaldırılarak aseptik teknik ile  değerlendirilir.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972322" y="816175"/>
            <a:ext cx="7467600" cy="48736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>
              <a:defRPr/>
            </a:pPr>
            <a:r>
              <a:rPr lang="tr-TR" sz="3200" b="1" dirty="0">
                <a:solidFill>
                  <a:srgbClr val="C00000"/>
                </a:solidFill>
                <a:latin typeface="+mn-lt"/>
              </a:rPr>
              <a:t>SÜRVEYANS</a:t>
            </a:r>
          </a:p>
        </p:txBody>
      </p:sp>
    </p:spTree>
    <p:extLst>
      <p:ext uri="{BB962C8B-B14F-4D97-AF65-F5344CB8AC3E}">
        <p14:creationId xmlns:p14="http://schemas.microsoft.com/office/powerpoint/2010/main" val="3534258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3038302" y="1855786"/>
            <a:ext cx="3957302" cy="14023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tr-TR" altLang="tr-TR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Kateter</a:t>
            </a:r>
            <a:r>
              <a:rPr lang="tr-TR" altLang="tr-T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gerekli mi  </a:t>
            </a:r>
          </a:p>
        </p:txBody>
      </p:sp>
      <p:pic>
        <p:nvPicPr>
          <p:cNvPr id="43013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647" y="2035664"/>
            <a:ext cx="1012340" cy="100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İçerik Yer Tutucusu 2"/>
          <p:cNvSpPr>
            <a:spLocks noGrp="1"/>
          </p:cNvSpPr>
          <p:nvPr>
            <p:ph sz="quarter" idx="1"/>
          </p:nvPr>
        </p:nvSpPr>
        <p:spPr>
          <a:xfrm>
            <a:off x="893619" y="5965794"/>
            <a:ext cx="10777450" cy="892206"/>
          </a:xfrm>
        </p:spPr>
        <p:txBody>
          <a:bodyPr>
            <a:normAutofit/>
          </a:bodyPr>
          <a:lstStyle/>
          <a:p>
            <a:r>
              <a:rPr lang="tr-TR" altLang="tr-TR" sz="3000" dirty="0">
                <a:solidFill>
                  <a:srgbClr val="002060"/>
                </a:solidFill>
              </a:rPr>
              <a:t>24 saat ve daha fazla süre ile kullanılmayan </a:t>
            </a:r>
            <a:r>
              <a:rPr lang="tr-TR" altLang="tr-TR" sz="3000" dirty="0" err="1">
                <a:solidFill>
                  <a:srgbClr val="002060"/>
                </a:solidFill>
              </a:rPr>
              <a:t>kateterler</a:t>
            </a:r>
            <a:r>
              <a:rPr lang="tr-TR" altLang="tr-TR" sz="3000" dirty="0">
                <a:solidFill>
                  <a:srgbClr val="002060"/>
                </a:solidFill>
              </a:rPr>
              <a:t> çıkarılmalı. </a:t>
            </a:r>
          </a:p>
          <a:p>
            <a:endParaRPr lang="tr-TR" altLang="tr-TR" dirty="0">
              <a:solidFill>
                <a:srgbClr val="002060"/>
              </a:solidFill>
            </a:endParaRPr>
          </a:p>
          <a:p>
            <a:endParaRPr lang="tr-TR" altLang="tr-TR" dirty="0"/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981200" y="274638"/>
            <a:ext cx="7467600" cy="85104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>
              <a:defRPr/>
            </a:pPr>
            <a:r>
              <a:rPr lang="tr-TR" sz="3200" b="1" dirty="0">
                <a:solidFill>
                  <a:srgbClr val="C00000"/>
                </a:solidFill>
                <a:latin typeface="+mn-lt"/>
              </a:rPr>
              <a:t>SÜRVEYANS / PİVK DEĞİŞİMİ 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1752600" y="4168087"/>
            <a:ext cx="76962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b="1" dirty="0">
                <a:solidFill>
                  <a:srgbClr val="002060"/>
                </a:solidFill>
              </a:rPr>
              <a:t>Rutin değiştirilmesine gerek yoktur. </a:t>
            </a:r>
            <a:endParaRPr lang="tr-TR" sz="2800" b="1" dirty="0"/>
          </a:p>
          <a:p>
            <a:pPr algn="ctr">
              <a:defRPr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295595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 noGrp="1"/>
          </p:cNvSpPr>
          <p:nvPr>
            <p:ph idx="1"/>
          </p:nvPr>
        </p:nvSpPr>
        <p:spPr bwMode="auto">
          <a:xfrm>
            <a:off x="947321" y="2333353"/>
            <a:ext cx="9977761" cy="34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471A6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C1DB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tr-TR" sz="2800" b="1" dirty="0">
                <a:solidFill>
                  <a:srgbClr val="C00000"/>
                </a:solidFill>
              </a:rPr>
              <a:t>YIKAMA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tr-TR" sz="2800" b="1" dirty="0">
              <a:solidFill>
                <a:srgbClr val="C00000"/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tr-TR" sz="2800" dirty="0" err="1">
                <a:solidFill>
                  <a:srgbClr val="002060"/>
                </a:solidFill>
              </a:rPr>
              <a:t>Kateter</a:t>
            </a:r>
            <a:r>
              <a:rPr lang="tr-TR" sz="2800" dirty="0">
                <a:solidFill>
                  <a:srgbClr val="002060"/>
                </a:solidFill>
              </a:rPr>
              <a:t> fonksiyonunu değerlendirmek,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tr-TR" sz="2800" dirty="0" err="1">
                <a:solidFill>
                  <a:srgbClr val="002060"/>
                </a:solidFill>
              </a:rPr>
              <a:t>Kateter</a:t>
            </a:r>
            <a:r>
              <a:rPr lang="tr-TR" sz="2800" dirty="0">
                <a:solidFill>
                  <a:srgbClr val="002060"/>
                </a:solidFill>
              </a:rPr>
              <a:t> lümenindeki ilacı temizlemek,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tr-TR" sz="2800" dirty="0">
                <a:solidFill>
                  <a:srgbClr val="002060"/>
                </a:solidFill>
              </a:rPr>
              <a:t>Komplikasyonları önlenmek,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tr-TR" sz="2800" dirty="0">
                <a:solidFill>
                  <a:srgbClr val="002060"/>
                </a:solidFill>
              </a:rPr>
              <a:t>Her </a:t>
            </a:r>
            <a:r>
              <a:rPr lang="tr-TR" sz="2800" dirty="0" err="1">
                <a:solidFill>
                  <a:srgbClr val="002060"/>
                </a:solidFill>
              </a:rPr>
              <a:t>infüzyon</a:t>
            </a:r>
            <a:r>
              <a:rPr lang="tr-TR" sz="2800" dirty="0">
                <a:solidFill>
                  <a:srgbClr val="002060"/>
                </a:solidFill>
              </a:rPr>
              <a:t> öncesinde kan dönüşünü kontrol etmek</a:t>
            </a:r>
          </a:p>
        </p:txBody>
      </p:sp>
      <p:sp>
        <p:nvSpPr>
          <p:cNvPr id="5" name="Unvan 1"/>
          <p:cNvSpPr txBox="1">
            <a:spLocks noGrp="1"/>
          </p:cNvSpPr>
          <p:nvPr>
            <p:ph type="title"/>
          </p:nvPr>
        </p:nvSpPr>
        <p:spPr>
          <a:xfrm>
            <a:off x="838199" y="538684"/>
            <a:ext cx="10515600" cy="983615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>
              <a:defRPr/>
            </a:pPr>
            <a:r>
              <a:rPr lang="tr-TR" sz="3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PİVK</a:t>
            </a:r>
            <a:r>
              <a:rPr lang="tr-TR" sz="32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YIKAMA / KİLİTLEME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305" y="3800007"/>
            <a:ext cx="2173553" cy="24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02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/>
          </p:cNvSpPr>
          <p:nvPr/>
        </p:nvSpPr>
        <p:spPr bwMode="auto">
          <a:xfrm>
            <a:off x="337351" y="3329125"/>
            <a:ext cx="11412622" cy="352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471A6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C1DB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sz="2800" dirty="0">
                <a:solidFill>
                  <a:srgbClr val="002060"/>
                </a:solidFill>
              </a:rPr>
              <a:t>Her </a:t>
            </a:r>
            <a:r>
              <a:rPr lang="tr-TR" sz="2800" dirty="0" err="1">
                <a:solidFill>
                  <a:srgbClr val="002060"/>
                </a:solidFill>
              </a:rPr>
              <a:t>infüzyon</a:t>
            </a:r>
            <a:r>
              <a:rPr lang="tr-TR" sz="2800" dirty="0">
                <a:solidFill>
                  <a:srgbClr val="002060"/>
                </a:solidFill>
              </a:rPr>
              <a:t> öncesinde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tr-TR" sz="2800" dirty="0">
              <a:solidFill>
                <a:srgbClr val="002060"/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tr-TR" sz="2800" dirty="0">
                <a:solidFill>
                  <a:srgbClr val="002060"/>
                </a:solidFill>
              </a:rPr>
              <a:t>Her ilaç uygulamasından sonra (</a:t>
            </a:r>
            <a:r>
              <a:rPr lang="tr-TR" sz="2800" dirty="0" err="1">
                <a:solidFill>
                  <a:srgbClr val="002060"/>
                </a:solidFill>
              </a:rPr>
              <a:t>kateter</a:t>
            </a:r>
            <a:r>
              <a:rPr lang="tr-TR" sz="2800" dirty="0">
                <a:solidFill>
                  <a:srgbClr val="002060"/>
                </a:solidFill>
              </a:rPr>
              <a:t> lümenindeki ilacı temizlemek </a:t>
            </a:r>
            <a:r>
              <a:rPr lang="tr-TR" sz="2800" dirty="0" err="1">
                <a:solidFill>
                  <a:srgbClr val="002060"/>
                </a:solidFill>
              </a:rPr>
              <a:t>vb</a:t>
            </a:r>
            <a:r>
              <a:rPr lang="tr-TR" sz="2800" dirty="0">
                <a:solidFill>
                  <a:srgbClr val="002060"/>
                </a:solidFill>
              </a:rPr>
              <a:t>)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tr-TR" sz="2800" dirty="0">
              <a:solidFill>
                <a:srgbClr val="002060"/>
              </a:solidFill>
            </a:endParaRP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tr-TR" sz="2800" dirty="0">
                <a:solidFill>
                  <a:srgbClr val="002060"/>
                </a:solidFill>
              </a:rPr>
              <a:t>                 Yıkama sıklığı için yazılı prosedürler oluşturulmalıdır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5" name="Unvan 1"/>
          <p:cNvSpPr txBox="1">
            <a:spLocks noGrp="1"/>
          </p:cNvSpPr>
          <p:nvPr>
            <p:ph type="title"/>
          </p:nvPr>
        </p:nvSpPr>
        <p:spPr>
          <a:xfrm>
            <a:off x="994299" y="50264"/>
            <a:ext cx="9525000" cy="1325563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>
              <a:defRPr/>
            </a:pPr>
            <a:r>
              <a:rPr lang="tr-TR" sz="32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PİVK YIKAMA / KİLİTLEME 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271911" y="2190570"/>
            <a:ext cx="2971800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b="1" dirty="0">
                <a:solidFill>
                  <a:srgbClr val="002060"/>
                </a:solidFill>
                <a:cs typeface="Calibri" panose="020F0502020204030204" pitchFamily="34" charset="0"/>
              </a:rPr>
              <a:t>NE ZAMAN  ?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640" y="4898254"/>
            <a:ext cx="1490333" cy="16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79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0" y="1833808"/>
            <a:ext cx="2971800" cy="533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b="1" dirty="0">
                <a:solidFill>
                  <a:srgbClr val="002060"/>
                </a:solidFill>
                <a:cs typeface="Calibri" panose="020F0502020204030204" pitchFamily="34" charset="0"/>
              </a:rPr>
              <a:t>NE İLE ?</a:t>
            </a:r>
          </a:p>
        </p:txBody>
      </p:sp>
      <p:sp>
        <p:nvSpPr>
          <p:cNvPr id="6" name="Unvan 1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7467600" cy="6858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>
              <a:defRPr/>
            </a:pPr>
            <a:r>
              <a:rPr lang="tr-TR" sz="3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PİVK</a:t>
            </a:r>
            <a:r>
              <a:rPr lang="tr-TR" sz="32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YIKAMA / KİLİTLEME </a:t>
            </a:r>
          </a:p>
        </p:txBody>
      </p:sp>
      <p:graphicFrame>
        <p:nvGraphicFramePr>
          <p:cNvPr id="7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6258195"/>
              </p:ext>
            </p:extLst>
          </p:nvPr>
        </p:nvGraphicFramePr>
        <p:xfrm>
          <a:off x="0" y="2450236"/>
          <a:ext cx="9001957" cy="432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383635" y="1939383"/>
            <a:ext cx="1592838" cy="896375"/>
          </a:xfrm>
          <a:prstGeom prst="rect">
            <a:avLst/>
          </a:prstGeom>
        </p:spPr>
      </p:pic>
      <p:sp>
        <p:nvSpPr>
          <p:cNvPr id="2" name="Sağ Ok 1"/>
          <p:cNvSpPr/>
          <p:nvPr/>
        </p:nvSpPr>
        <p:spPr>
          <a:xfrm>
            <a:off x="8639913" y="2784663"/>
            <a:ext cx="1091954" cy="34622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10"/>
          <p:cNvSpPr/>
          <p:nvPr/>
        </p:nvSpPr>
        <p:spPr>
          <a:xfrm>
            <a:off x="8639913" y="4417414"/>
            <a:ext cx="1814303" cy="346229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8361" y="3967687"/>
            <a:ext cx="356982" cy="1043009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5172" y="5493999"/>
            <a:ext cx="704788" cy="1279662"/>
          </a:xfrm>
          <a:prstGeom prst="rect">
            <a:avLst/>
          </a:prstGeom>
        </p:spPr>
      </p:pic>
      <p:sp>
        <p:nvSpPr>
          <p:cNvPr id="13" name="Sağ Ok 12"/>
          <p:cNvSpPr/>
          <p:nvPr/>
        </p:nvSpPr>
        <p:spPr>
          <a:xfrm>
            <a:off x="9038106" y="5989704"/>
            <a:ext cx="2228295" cy="346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074" y="4065342"/>
            <a:ext cx="308195" cy="86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8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27969" y="3410581"/>
            <a:ext cx="9721049" cy="1942656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002060"/>
                </a:solidFill>
              </a:rPr>
              <a:t>Yıkama işleminde ticari olarak tek dozluk kullanıma hazır üretilen enjektörlerin kullanılması, hastalarda tat/koku algısında bozulmalara yol açabilmektedir. </a:t>
            </a:r>
          </a:p>
          <a:p>
            <a:pPr marL="0" indent="0">
              <a:buNone/>
            </a:pP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945689" y="677662"/>
            <a:ext cx="746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>
              <a:defRPr/>
            </a:pPr>
            <a:r>
              <a:rPr lang="tr-TR" sz="32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PİVK YIKAMA / KİLİTLEME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317" y="3241090"/>
            <a:ext cx="953344" cy="92771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278" y="5255533"/>
            <a:ext cx="1681579" cy="94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78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Bouch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1"/>
          <a:stretch>
            <a:fillRect/>
          </a:stretch>
        </p:blipFill>
        <p:spPr bwMode="auto">
          <a:xfrm>
            <a:off x="3489326" y="2170114"/>
            <a:ext cx="46021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0" y="1824361"/>
            <a:ext cx="2971800" cy="533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>
                <a:solidFill>
                  <a:srgbClr val="002060"/>
                </a:solidFill>
                <a:cs typeface="Calibri" panose="020F0502020204030204" pitchFamily="34" charset="0"/>
              </a:rPr>
              <a:t>NE İLE ?</a:t>
            </a:r>
          </a:p>
        </p:txBody>
      </p:sp>
      <p:pic>
        <p:nvPicPr>
          <p:cNvPr id="6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143" y="2541863"/>
            <a:ext cx="1252766" cy="350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1945689" y="677662"/>
            <a:ext cx="746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>
              <a:defRPr/>
            </a:pPr>
            <a:r>
              <a:rPr lang="tr-TR" sz="32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PİVK YIKAMA / KİLİTLEME </a:t>
            </a:r>
          </a:p>
        </p:txBody>
      </p:sp>
    </p:spTree>
    <p:extLst>
      <p:ext uri="{BB962C8B-B14F-4D97-AF65-F5344CB8AC3E}">
        <p14:creationId xmlns:p14="http://schemas.microsoft.com/office/powerpoint/2010/main" val="24819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246" y="3259977"/>
            <a:ext cx="1777754" cy="363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2057400" y="1"/>
            <a:ext cx="7467600" cy="7921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>
              <a:defRPr/>
            </a:pPr>
            <a:r>
              <a:rPr lang="tr-TR" sz="32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PİVK YIKAMA-KİLİTLEME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536895" y="2697345"/>
            <a:ext cx="7705817" cy="93605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tr-TR" altLang="tr-TR" sz="2400" dirty="0" err="1">
                <a:solidFill>
                  <a:srgbClr val="002060"/>
                </a:solidFill>
              </a:rPr>
              <a:t>Kateter</a:t>
            </a:r>
            <a:r>
              <a:rPr lang="tr-TR" altLang="tr-TR" sz="2400" dirty="0">
                <a:solidFill>
                  <a:srgbClr val="002060"/>
                </a:solidFill>
              </a:rPr>
              <a:t> ve ek bağlantılarının iç hacminin </a:t>
            </a:r>
          </a:p>
          <a:p>
            <a:r>
              <a:rPr lang="tr-TR" altLang="tr-TR" sz="2400" b="1" dirty="0">
                <a:solidFill>
                  <a:srgbClr val="002060"/>
                </a:solidFill>
              </a:rPr>
              <a:t>iki katı </a:t>
            </a:r>
            <a:r>
              <a:rPr lang="tr-TR" altLang="tr-TR" sz="2400" dirty="0">
                <a:solidFill>
                  <a:srgbClr val="002060"/>
                </a:solidFill>
              </a:rPr>
              <a:t>miktarda yıkama solüsyonu kullanır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1001784" y="3960115"/>
            <a:ext cx="7324817" cy="8874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400" dirty="0">
                <a:solidFill>
                  <a:srgbClr val="002060"/>
                </a:solidFill>
              </a:rPr>
              <a:t>Direnç durumunda </a:t>
            </a:r>
            <a:r>
              <a:rPr lang="tr-TR" sz="2400" dirty="0" err="1">
                <a:solidFill>
                  <a:srgbClr val="002060"/>
                </a:solidFill>
              </a:rPr>
              <a:t>kateter</a:t>
            </a:r>
            <a:r>
              <a:rPr lang="tr-TR" sz="2400" dirty="0">
                <a:solidFill>
                  <a:srgbClr val="002060"/>
                </a:solidFill>
              </a:rPr>
              <a:t> yıkamak için zorlanmamalıdır. 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536895" y="1837231"/>
            <a:ext cx="4554245" cy="533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000" b="1" dirty="0">
                <a:solidFill>
                  <a:srgbClr val="002060"/>
                </a:solidFill>
                <a:cs typeface="Calibri" panose="020F0502020204030204" pitchFamily="34" charset="0"/>
              </a:rPr>
              <a:t>YIKAMA SOLÜSYONUNUN MİKTARI?</a:t>
            </a:r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380999" y="5141944"/>
            <a:ext cx="9852735" cy="11967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tr-TR" sz="2400" dirty="0">
                <a:solidFill>
                  <a:srgbClr val="002060"/>
                </a:solidFill>
              </a:rPr>
              <a:t>Koruyucu içeren serum fizyolojik kullanılırsa (</a:t>
            </a:r>
            <a:r>
              <a:rPr lang="tr-TR" sz="2400" dirty="0" err="1">
                <a:solidFill>
                  <a:srgbClr val="002060"/>
                </a:solidFill>
              </a:rPr>
              <a:t>benzil</a:t>
            </a:r>
            <a:r>
              <a:rPr lang="tr-TR" sz="2400" dirty="0">
                <a:solidFill>
                  <a:srgbClr val="002060"/>
                </a:solidFill>
              </a:rPr>
              <a:t> alkol) olası </a:t>
            </a:r>
            <a:r>
              <a:rPr lang="tr-TR" sz="2400" dirty="0" err="1">
                <a:solidFill>
                  <a:srgbClr val="002060"/>
                </a:solidFill>
              </a:rPr>
              <a:t>toksik</a:t>
            </a:r>
            <a:r>
              <a:rPr lang="tr-TR" sz="2400" dirty="0">
                <a:solidFill>
                  <a:srgbClr val="002060"/>
                </a:solidFill>
              </a:rPr>
              <a:t> etkilerini azaltmak için, 24 saatlik sürede 30 ml’yi aşmamalıdır</a:t>
            </a:r>
          </a:p>
        </p:txBody>
      </p:sp>
    </p:spTree>
    <p:extLst>
      <p:ext uri="{BB962C8B-B14F-4D97-AF65-F5344CB8AC3E}">
        <p14:creationId xmlns:p14="http://schemas.microsoft.com/office/powerpoint/2010/main" val="2108164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Yuvarlatılmış Dikdörtgen 6"/>
          <p:cNvSpPr/>
          <p:nvPr/>
        </p:nvSpPr>
        <p:spPr>
          <a:xfrm>
            <a:off x="5903650" y="4598633"/>
            <a:ext cx="5868139" cy="1796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2000" b="1" dirty="0" err="1">
                <a:solidFill>
                  <a:srgbClr val="002060"/>
                </a:solidFill>
                <a:cs typeface="Calibri" panose="020F0502020204030204" pitchFamily="34" charset="0"/>
              </a:rPr>
              <a:t>Pulsatil</a:t>
            </a:r>
            <a:r>
              <a:rPr lang="en-US" sz="20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tr-TR" sz="2000" dirty="0">
                <a:solidFill>
                  <a:srgbClr val="002060"/>
                </a:solidFill>
              </a:rPr>
              <a:t>nazik ve titreşimli </a:t>
            </a:r>
            <a:r>
              <a:rPr lang="en-US" sz="2000" dirty="0" err="1">
                <a:solidFill>
                  <a:srgbClr val="002060"/>
                </a:solidFill>
                <a:cs typeface="Calibri" panose="020F0502020204030204" pitchFamily="34" charset="0"/>
              </a:rPr>
              <a:t>yıkama</a:t>
            </a:r>
            <a:r>
              <a:rPr lang="tr-TR" sz="20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Calibri" panose="020F0502020204030204" pitchFamily="34" charset="0"/>
              </a:rPr>
              <a:t>tekni</a:t>
            </a:r>
            <a:r>
              <a:rPr lang="tr-TR" sz="2000" dirty="0" err="1">
                <a:solidFill>
                  <a:srgbClr val="002060"/>
                </a:solidFill>
                <a:cs typeface="Calibri" panose="020F0502020204030204" pitchFamily="34" charset="0"/>
              </a:rPr>
              <a:t>ği</a:t>
            </a:r>
            <a:r>
              <a:rPr lang="en-US" sz="20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tr-TR" sz="2000" dirty="0">
                <a:solidFill>
                  <a:srgbClr val="002060"/>
                </a:solidFill>
              </a:rPr>
              <a:t>(</a:t>
            </a:r>
            <a:r>
              <a:rPr lang="en-US" sz="2000" dirty="0">
                <a:solidFill>
                  <a:srgbClr val="002060"/>
                </a:solidFill>
                <a:cs typeface="Calibri" panose="020F0502020204030204" pitchFamily="34" charset="0"/>
              </a:rPr>
              <a:t>İt-</a:t>
            </a:r>
            <a:r>
              <a:rPr lang="en-US" sz="2000" dirty="0" err="1">
                <a:solidFill>
                  <a:srgbClr val="002060"/>
                </a:solidFill>
                <a:cs typeface="Calibri" panose="020F0502020204030204" pitchFamily="34" charset="0"/>
              </a:rPr>
              <a:t>ara</a:t>
            </a:r>
            <a:r>
              <a:rPr lang="en-US" sz="20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Calibri" panose="020F0502020204030204" pitchFamily="34" charset="0"/>
              </a:rPr>
              <a:t>ver</a:t>
            </a:r>
            <a:r>
              <a:rPr lang="tr-TR" sz="2000" dirty="0">
                <a:solidFill>
                  <a:srgbClr val="002060"/>
                </a:solidFill>
                <a:cs typeface="Calibri" panose="020F0502020204030204" pitchFamily="34" charset="0"/>
              </a:rPr>
              <a:t>/</a:t>
            </a:r>
            <a:r>
              <a:rPr lang="en-US" sz="2000" dirty="0">
                <a:solidFill>
                  <a:srgbClr val="002060"/>
                </a:solidFill>
                <a:cs typeface="Calibri" panose="020F0502020204030204" pitchFamily="34" charset="0"/>
              </a:rPr>
              <a:t> it-</a:t>
            </a:r>
            <a:r>
              <a:rPr lang="en-US" sz="2000" dirty="0" err="1">
                <a:solidFill>
                  <a:srgbClr val="002060"/>
                </a:solidFill>
                <a:cs typeface="Calibri" panose="020F0502020204030204" pitchFamily="34" charset="0"/>
              </a:rPr>
              <a:t>dur</a:t>
            </a:r>
            <a:r>
              <a:rPr lang="tr-TR" sz="2000" dirty="0">
                <a:solidFill>
                  <a:srgbClr val="002060"/>
                </a:solidFill>
                <a:cs typeface="Calibri" panose="020F0502020204030204" pitchFamily="34" charset="0"/>
              </a:rPr>
              <a:t>/</a:t>
            </a:r>
            <a:r>
              <a:rPr lang="en-US" sz="20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tr-TR" sz="2000" dirty="0">
                <a:solidFill>
                  <a:srgbClr val="002060"/>
                </a:solidFill>
                <a:cs typeface="Calibri" panose="020F0502020204030204" pitchFamily="34" charset="0"/>
              </a:rPr>
              <a:t>kesik-kuvvetli/</a:t>
            </a:r>
            <a:r>
              <a:rPr lang="tr-TR" sz="2000" dirty="0">
                <a:solidFill>
                  <a:srgbClr val="002060"/>
                </a:solidFill>
              </a:rPr>
              <a:t> </a:t>
            </a:r>
            <a:r>
              <a:rPr lang="tr-TR" sz="2000" dirty="0" err="1">
                <a:solidFill>
                  <a:srgbClr val="002060"/>
                </a:solidFill>
              </a:rPr>
              <a:t>pulsatil</a:t>
            </a:r>
            <a:r>
              <a:rPr lang="tr-TR" sz="2000" dirty="0">
                <a:solidFill>
                  <a:srgbClr val="002060"/>
                </a:solidFill>
              </a:rPr>
              <a:t>)</a:t>
            </a:r>
            <a:endParaRPr lang="en-US" sz="20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2057400" y="1"/>
            <a:ext cx="7467600" cy="7921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>
              <a:defRPr/>
            </a:pPr>
            <a:r>
              <a:rPr lang="tr-TR" sz="32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DAMAR İÇİ KATETER YIKAMA TEKNİĞİ</a:t>
            </a:r>
          </a:p>
        </p:txBody>
      </p:sp>
      <p:pic>
        <p:nvPicPr>
          <p:cNvPr id="9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592" y="2341950"/>
            <a:ext cx="428942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56" y="3187705"/>
            <a:ext cx="2918766" cy="3319627"/>
          </a:xfrm>
          <a:prstGeom prst="rect">
            <a:avLst/>
          </a:prstGeom>
        </p:spPr>
      </p:pic>
      <p:sp>
        <p:nvSpPr>
          <p:cNvPr id="8" name="Yuvarlatılmış Dikdörtgen 7"/>
          <p:cNvSpPr/>
          <p:nvPr/>
        </p:nvSpPr>
        <p:spPr>
          <a:xfrm>
            <a:off x="242457" y="2232513"/>
            <a:ext cx="2971800" cy="533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b="1" dirty="0">
                <a:solidFill>
                  <a:srgbClr val="002060"/>
                </a:solidFill>
                <a:cs typeface="Calibri" panose="020F0502020204030204" pitchFamily="34" charset="0"/>
              </a:rPr>
              <a:t>NASIL ?</a:t>
            </a:r>
          </a:p>
        </p:txBody>
      </p:sp>
    </p:spTree>
    <p:extLst>
      <p:ext uri="{BB962C8B-B14F-4D97-AF65-F5344CB8AC3E}">
        <p14:creationId xmlns:p14="http://schemas.microsoft.com/office/powerpoint/2010/main" val="166411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24" y="714401"/>
            <a:ext cx="9733095" cy="5814655"/>
          </a:xfrm>
        </p:spPr>
      </p:pic>
    </p:spTree>
    <p:extLst>
      <p:ext uri="{BB962C8B-B14F-4D97-AF65-F5344CB8AC3E}">
        <p14:creationId xmlns:p14="http://schemas.microsoft.com/office/powerpoint/2010/main" val="1467760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1099845" y="2057401"/>
            <a:ext cx="3733800" cy="6858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tr-TR" sz="2400" b="1" dirty="0">
                <a:solidFill>
                  <a:srgbClr val="002060"/>
                </a:solidFill>
                <a:cs typeface="Calibri" panose="020F0502020204030204" pitchFamily="34" charset="0"/>
              </a:rPr>
              <a:t>1- </a:t>
            </a:r>
            <a:r>
              <a:rPr lang="tr-TR" sz="2400" b="1" dirty="0" err="1">
                <a:solidFill>
                  <a:srgbClr val="002060"/>
                </a:solidFill>
                <a:cs typeface="Calibri" panose="020F0502020204030204" pitchFamily="34" charset="0"/>
              </a:rPr>
              <a:t>Bolus</a:t>
            </a:r>
            <a:endParaRPr lang="tr-TR" sz="24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6015038" y="1973263"/>
            <a:ext cx="4343400" cy="5889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tr-TR" sz="2400" b="1" dirty="0">
                <a:solidFill>
                  <a:srgbClr val="002060"/>
                </a:solidFill>
                <a:cs typeface="Calibri" panose="020F0502020204030204" pitchFamily="34" charset="0"/>
              </a:rPr>
              <a:t>2-</a:t>
            </a:r>
            <a:r>
              <a:rPr lang="en-US" sz="2400" b="1" dirty="0" err="1">
                <a:solidFill>
                  <a:srgbClr val="002060"/>
                </a:solidFill>
                <a:cs typeface="Calibri" panose="020F0502020204030204" pitchFamily="34" charset="0"/>
              </a:rPr>
              <a:t>Pulsatil</a:t>
            </a:r>
            <a:endParaRPr lang="en-US" sz="24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45" y="4256952"/>
            <a:ext cx="31718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4149002"/>
            <a:ext cx="3657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Unvan 1"/>
          <p:cNvSpPr txBox="1">
            <a:spLocks/>
          </p:cNvSpPr>
          <p:nvPr/>
        </p:nvSpPr>
        <p:spPr>
          <a:xfrm>
            <a:off x="2139195" y="198175"/>
            <a:ext cx="74676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>
              <a:defRPr/>
            </a:pPr>
            <a:r>
              <a:rPr lang="tr-TR" sz="32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DAMAR İÇİ KATETER YIKAMA TEKNİĞİ</a:t>
            </a:r>
          </a:p>
        </p:txBody>
      </p:sp>
      <p:sp>
        <p:nvSpPr>
          <p:cNvPr id="2" name="Aşağı Ok 1"/>
          <p:cNvSpPr/>
          <p:nvPr/>
        </p:nvSpPr>
        <p:spPr>
          <a:xfrm>
            <a:off x="7977188" y="2611438"/>
            <a:ext cx="419100" cy="114300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5" name="Aşağı Ok 14"/>
          <p:cNvSpPr/>
          <p:nvPr/>
        </p:nvSpPr>
        <p:spPr>
          <a:xfrm>
            <a:off x="2547645" y="2799557"/>
            <a:ext cx="419100" cy="110807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74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981200" y="304800"/>
            <a:ext cx="746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>
              <a:defRPr/>
            </a:pPr>
            <a:r>
              <a:rPr lang="tr-TR" sz="3200" b="1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PİVK YIKAMA / KİLİTLEME </a:t>
            </a:r>
            <a:endParaRPr lang="tr-TR" sz="3200" b="1" dirty="0">
              <a:solidFill>
                <a:srgbClr val="C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38200" y="3133817"/>
            <a:ext cx="8412332" cy="3043146"/>
          </a:xfrm>
        </p:spPr>
        <p:txBody>
          <a:bodyPr/>
          <a:lstStyle/>
          <a:p>
            <a:r>
              <a:rPr lang="tr-TR" kern="100" dirty="0">
                <a:solidFill>
                  <a:srgbClr val="002060"/>
                </a:solidFill>
                <a:ea typeface="Aptos"/>
                <a:cs typeface="Times New Roman" panose="02020603050405020304" pitchFamily="18" charset="0"/>
              </a:rPr>
              <a:t>Geleneksel enjektör ile yıkama yapılırken pozitif basınç sağlamak amacı ile işlem sonunda enjektörde yaklaşık 0,5–1,0 ml kadar yıkama solüsyonu bırakılarak işlem sonlandırılır. </a:t>
            </a:r>
            <a:endParaRPr lang="tr-TR" dirty="0"/>
          </a:p>
        </p:txBody>
      </p:sp>
      <p:pic>
        <p:nvPicPr>
          <p:cNvPr id="7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901" y="1851911"/>
            <a:ext cx="91757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536" y="4708461"/>
            <a:ext cx="1889972" cy="21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66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7866" y="5141003"/>
            <a:ext cx="11567160" cy="765034"/>
          </a:xfrm>
        </p:spPr>
        <p:txBody>
          <a:bodyPr/>
          <a:lstStyle/>
          <a:p>
            <a:r>
              <a:rPr lang="tr-TR" dirty="0">
                <a:solidFill>
                  <a:srgbClr val="002060"/>
                </a:solidFill>
              </a:rPr>
              <a:t>Personel elinden ve çevreden kaynaklı </a:t>
            </a:r>
            <a:r>
              <a:rPr lang="tr-TR" dirty="0" err="1">
                <a:solidFill>
                  <a:srgbClr val="002060"/>
                </a:solidFill>
              </a:rPr>
              <a:t>kontaminasyon</a:t>
            </a:r>
            <a:r>
              <a:rPr lang="tr-TR" dirty="0">
                <a:solidFill>
                  <a:srgbClr val="002060"/>
                </a:solidFill>
              </a:rPr>
              <a:t> riski </a:t>
            </a:r>
          </a:p>
        </p:txBody>
      </p:sp>
      <p:sp>
        <p:nvSpPr>
          <p:cNvPr id="7" name="Dikdörtgen 2"/>
          <p:cNvSpPr>
            <a:spLocks noGrp="1" noChangeArrowheads="1"/>
          </p:cNvSpPr>
          <p:nvPr>
            <p:ph type="title"/>
          </p:nvPr>
        </p:nvSpPr>
        <p:spPr bwMode="auto">
          <a:xfrm>
            <a:off x="1837678" y="760141"/>
            <a:ext cx="951612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İĞNESİZ KONNEKTÖRLER</a:t>
            </a:r>
          </a:p>
        </p:txBody>
      </p:sp>
      <p:sp>
        <p:nvSpPr>
          <p:cNvPr id="20" name="İçerik Yer Tutucusu 2"/>
          <p:cNvSpPr txBox="1">
            <a:spLocks/>
          </p:cNvSpPr>
          <p:nvPr/>
        </p:nvSpPr>
        <p:spPr>
          <a:xfrm>
            <a:off x="1724611" y="3841733"/>
            <a:ext cx="2689260" cy="765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1" dirty="0">
                <a:solidFill>
                  <a:srgbClr val="002060"/>
                </a:solidFill>
              </a:rPr>
              <a:t>Üç yollu musluk</a:t>
            </a:r>
          </a:p>
        </p:txBody>
      </p:sp>
      <p:sp>
        <p:nvSpPr>
          <p:cNvPr id="21" name="İçerik Yer Tutucusu 2"/>
          <p:cNvSpPr txBox="1">
            <a:spLocks/>
          </p:cNvSpPr>
          <p:nvPr/>
        </p:nvSpPr>
        <p:spPr>
          <a:xfrm>
            <a:off x="6383042" y="3832024"/>
            <a:ext cx="2006355" cy="765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b="1" dirty="0">
                <a:solidFill>
                  <a:srgbClr val="002060"/>
                </a:solidFill>
              </a:rPr>
              <a:t>Sert kapaklar 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611" y="2460233"/>
            <a:ext cx="2191056" cy="137179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739" y="2357674"/>
            <a:ext cx="1400370" cy="14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88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811" r="26938" b="26939"/>
          <a:stretch>
            <a:fillRect/>
          </a:stretch>
        </p:blipFill>
        <p:spPr bwMode="auto">
          <a:xfrm>
            <a:off x="1306085" y="3393286"/>
            <a:ext cx="56276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Dikdörtgen 2"/>
          <p:cNvSpPr>
            <a:spLocks noGrp="1" noChangeArrowheads="1"/>
          </p:cNvSpPr>
          <p:nvPr>
            <p:ph sz="quarter" idx="1"/>
          </p:nvPr>
        </p:nvSpPr>
        <p:spPr>
          <a:xfrm>
            <a:off x="671286" y="2257148"/>
            <a:ext cx="10697028" cy="480131"/>
          </a:xfr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tr-TR" altLang="en-US" dirty="0">
                <a:solidFill>
                  <a:srgbClr val="0B067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Uygun olmayan yüzey yapıları, bakteriler için yerleşme alanları !!!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 t="40268" r="38889" b="7053"/>
          <a:stretch>
            <a:fillRect/>
          </a:stretch>
        </p:blipFill>
        <p:spPr bwMode="auto">
          <a:xfrm>
            <a:off x="8173126" y="3166783"/>
            <a:ext cx="1357313" cy="289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Dikdörtgen 2"/>
          <p:cNvSpPr>
            <a:spLocks noChangeArrowheads="1"/>
          </p:cNvSpPr>
          <p:nvPr/>
        </p:nvSpPr>
        <p:spPr bwMode="auto">
          <a:xfrm>
            <a:off x="2183906" y="612991"/>
            <a:ext cx="838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İĞNESİZ KONNEKTÖRLER</a:t>
            </a:r>
          </a:p>
        </p:txBody>
      </p:sp>
    </p:spTree>
    <p:extLst>
      <p:ext uri="{BB962C8B-B14F-4D97-AF65-F5344CB8AC3E}">
        <p14:creationId xmlns:p14="http://schemas.microsoft.com/office/powerpoint/2010/main" val="1438297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t="19267" r="11966" b="17432"/>
          <a:stretch>
            <a:fillRect/>
          </a:stretch>
        </p:blipFill>
        <p:spPr bwMode="auto">
          <a:xfrm>
            <a:off x="2183906" y="2049635"/>
            <a:ext cx="7215186" cy="421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2"/>
          <p:cNvSpPr>
            <a:spLocks noChangeArrowheads="1"/>
          </p:cNvSpPr>
          <p:nvPr/>
        </p:nvSpPr>
        <p:spPr bwMode="auto">
          <a:xfrm>
            <a:off x="2183906" y="612991"/>
            <a:ext cx="838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İĞNESİZ KONNEKTÖRLER</a:t>
            </a:r>
          </a:p>
        </p:txBody>
      </p:sp>
    </p:spTree>
    <p:extLst>
      <p:ext uri="{BB962C8B-B14F-4D97-AF65-F5344CB8AC3E}">
        <p14:creationId xmlns:p14="http://schemas.microsoft.com/office/powerpoint/2010/main" val="1269824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12"/>
          <p:cNvSpPr>
            <a:spLocks noChangeArrowheads="1"/>
          </p:cNvSpPr>
          <p:nvPr/>
        </p:nvSpPr>
        <p:spPr bwMode="auto">
          <a:xfrm>
            <a:off x="1024098" y="3825048"/>
            <a:ext cx="95736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altLang="tr-TR" sz="24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Çıkan ya da çıkarılan </a:t>
            </a:r>
            <a:r>
              <a:rPr lang="tr-TR" altLang="tr-TR" sz="2400" dirty="0" err="1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konnektör</a:t>
            </a:r>
            <a:r>
              <a:rPr lang="tr-TR" altLang="tr-TR" sz="24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tekrar takılmamalı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altLang="tr-TR" sz="2400" dirty="0" err="1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Konnektörde</a:t>
            </a:r>
            <a:r>
              <a:rPr lang="tr-TR" altLang="tr-TR" sz="24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kan veya birikinti varlığında hemen değiştirilmeli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altLang="tr-TR" sz="2400" dirty="0" err="1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Kateterden</a:t>
            </a:r>
            <a:r>
              <a:rPr lang="tr-TR" altLang="tr-TR" sz="24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kan kültürü alınmadan önce </a:t>
            </a:r>
            <a:r>
              <a:rPr lang="tr-TR" altLang="tr-TR" sz="2400" dirty="0" err="1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konnektörler</a:t>
            </a:r>
            <a:r>
              <a:rPr lang="tr-TR" altLang="tr-TR" sz="24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çıkarılmalıdır. </a:t>
            </a:r>
          </a:p>
        </p:txBody>
      </p:sp>
      <p:sp>
        <p:nvSpPr>
          <p:cNvPr id="5" name="Dikdörtgen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İĞNESİZ KONNEKTÖRLER</a:t>
            </a:r>
          </a:p>
        </p:txBody>
      </p:sp>
      <p:sp>
        <p:nvSpPr>
          <p:cNvPr id="6" name="Dikdörtgen 5"/>
          <p:cNvSpPr>
            <a:spLocks noChangeArrowheads="1"/>
          </p:cNvSpPr>
          <p:nvPr/>
        </p:nvSpPr>
        <p:spPr bwMode="auto">
          <a:xfrm>
            <a:off x="1605123" y="2613068"/>
            <a:ext cx="7153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 saatten önce değiştirilmesine gerek yoktur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108" y="2222124"/>
            <a:ext cx="2486372" cy="130510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058" y="5457825"/>
            <a:ext cx="4490485" cy="116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7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Dikdörtgen 2"/>
          <p:cNvSpPr>
            <a:spLocks noChangeArrowheads="1"/>
          </p:cNvSpPr>
          <p:nvPr/>
        </p:nvSpPr>
        <p:spPr bwMode="auto">
          <a:xfrm>
            <a:off x="3800342" y="3056216"/>
            <a:ext cx="564214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kullanımdan önce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Ardışık işlemler arasında</a:t>
            </a:r>
          </a:p>
          <a:p>
            <a:r>
              <a:rPr lang="tr-TR" alt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mutlaka silinir  </a:t>
            </a:r>
          </a:p>
        </p:txBody>
      </p:sp>
      <p:sp>
        <p:nvSpPr>
          <p:cNvPr id="49159" name="Dikdörtgen 6"/>
          <p:cNvSpPr>
            <a:spLocks noChangeArrowheads="1"/>
          </p:cNvSpPr>
          <p:nvPr/>
        </p:nvSpPr>
        <p:spPr bwMode="auto">
          <a:xfrm>
            <a:off x="5942014" y="3136900"/>
            <a:ext cx="307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/>
              <a:t> </a:t>
            </a:r>
          </a:p>
        </p:txBody>
      </p:sp>
      <p:sp>
        <p:nvSpPr>
          <p:cNvPr id="9" name="Dikdörtgen 2"/>
          <p:cNvSpPr>
            <a:spLocks noChangeArrowheads="1"/>
          </p:cNvSpPr>
          <p:nvPr/>
        </p:nvSpPr>
        <p:spPr bwMode="auto">
          <a:xfrm>
            <a:off x="2183906" y="612991"/>
            <a:ext cx="95878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İĞNESİZ KONNEKTÖRLER ve  HUB DEZENFEKSİYONU</a:t>
            </a:r>
          </a:p>
          <a:p>
            <a:endParaRPr lang="tr-TR" altLang="tr-TR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7" descr="C:\Users\adminn\Desktop\lg_i17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3" t="26843" r="21489" b="28757"/>
          <a:stretch>
            <a:fillRect/>
          </a:stretch>
        </p:blipFill>
        <p:spPr bwMode="auto">
          <a:xfrm>
            <a:off x="949188" y="2032677"/>
            <a:ext cx="1722641" cy="182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si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88" y="3997860"/>
            <a:ext cx="15589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tin kutusu 7"/>
          <p:cNvSpPr txBox="1">
            <a:spLocks noChangeArrowheads="1"/>
          </p:cNvSpPr>
          <p:nvPr/>
        </p:nvSpPr>
        <p:spPr bwMode="auto">
          <a:xfrm>
            <a:off x="1044437" y="6429212"/>
            <a:ext cx="68421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4471A6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B2C1DB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solidFill>
                  <a:srgbClr val="0070C0"/>
                </a:solidFill>
                <a:latin typeface="Arial" panose="020B0604020202020204" pitchFamily="34" charset="0"/>
              </a:rPr>
              <a:t>HUB</a:t>
            </a:r>
          </a:p>
        </p:txBody>
      </p:sp>
      <p:sp>
        <p:nvSpPr>
          <p:cNvPr id="13" name="Metin kutusu 8"/>
          <p:cNvSpPr txBox="1">
            <a:spLocks noChangeArrowheads="1"/>
          </p:cNvSpPr>
          <p:nvPr/>
        </p:nvSpPr>
        <p:spPr bwMode="auto">
          <a:xfrm>
            <a:off x="2263678" y="5234387"/>
            <a:ext cx="68421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4471A6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B2C1DB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solidFill>
                  <a:srgbClr val="0070C0"/>
                </a:solidFill>
                <a:latin typeface="Arial" panose="020B0604020202020204" pitchFamily="34" charset="0"/>
              </a:rPr>
              <a:t>HUB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t="20795" r="42563" b="39603"/>
          <a:stretch>
            <a:fillRect/>
          </a:stretch>
        </p:blipFill>
        <p:spPr bwMode="auto">
          <a:xfrm>
            <a:off x="9950557" y="3046863"/>
            <a:ext cx="1725470" cy="11834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adminn\Desktop\curos-d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053" y="3065645"/>
            <a:ext cx="1155905" cy="116462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Dikdörtgen 2"/>
          <p:cNvSpPr>
            <a:spLocks noChangeArrowheads="1"/>
          </p:cNvSpPr>
          <p:nvPr/>
        </p:nvSpPr>
        <p:spPr bwMode="auto">
          <a:xfrm>
            <a:off x="9161992" y="4446929"/>
            <a:ext cx="15771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Curos</a:t>
            </a:r>
            <a:r>
              <a:rPr lang="tr-TR" altLang="tr-TR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Kapaklar</a:t>
            </a:r>
          </a:p>
        </p:txBody>
      </p:sp>
    </p:spTree>
    <p:extLst>
      <p:ext uri="{BB962C8B-B14F-4D97-AF65-F5344CB8AC3E}">
        <p14:creationId xmlns:p14="http://schemas.microsoft.com/office/powerpoint/2010/main" val="194458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2"/>
          <p:cNvSpPr>
            <a:spLocks noChangeArrowheads="1"/>
          </p:cNvSpPr>
          <p:nvPr/>
        </p:nvSpPr>
        <p:spPr bwMode="auto">
          <a:xfrm>
            <a:off x="2183906" y="612991"/>
            <a:ext cx="838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İĞNESİZ KONNEKTÖRLER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4" y="2333625"/>
            <a:ext cx="7765784" cy="200996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634" y="5119789"/>
            <a:ext cx="2486372" cy="1305107"/>
          </a:xfrm>
          <a:prstGeom prst="rect">
            <a:avLst/>
          </a:prstGeom>
        </p:spPr>
      </p:pic>
      <p:pic>
        <p:nvPicPr>
          <p:cNvPr id="10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205" y="2330249"/>
            <a:ext cx="1917870" cy="201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9108749" y="4482621"/>
            <a:ext cx="163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altLang="tr-TR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Silme süresi ?</a:t>
            </a:r>
          </a:p>
        </p:txBody>
      </p:sp>
    </p:spTree>
    <p:extLst>
      <p:ext uri="{BB962C8B-B14F-4D97-AF65-F5344CB8AC3E}">
        <p14:creationId xmlns:p14="http://schemas.microsoft.com/office/powerpoint/2010/main" val="3441497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İNFÜZYON SETLERİ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828" y="5436957"/>
            <a:ext cx="1856916" cy="1288472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429618" y="2985655"/>
            <a:ext cx="8243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rgbClr val="002060"/>
                </a:solidFill>
                <a:ea typeface="SimSun-ExtB" panose="02010609060101010101" pitchFamily="49" charset="-122"/>
                <a:cs typeface="Times New Roman" panose="02020603050405020304" pitchFamily="18" charset="0"/>
              </a:rPr>
              <a:t>İnfüzyon</a:t>
            </a:r>
            <a:r>
              <a:rPr lang="tr-TR" sz="2400" dirty="0">
                <a:solidFill>
                  <a:srgbClr val="002060"/>
                </a:solidFill>
                <a:ea typeface="SimSun-ExtB" panose="02010609060101010101" pitchFamily="49" charset="-122"/>
                <a:cs typeface="Times New Roman" panose="02020603050405020304" pitchFamily="18" charset="0"/>
              </a:rPr>
              <a:t> setlerinde </a:t>
            </a:r>
            <a:r>
              <a:rPr lang="tr-TR" sz="2400" b="1" dirty="0" err="1">
                <a:solidFill>
                  <a:srgbClr val="002060"/>
                </a:solidFill>
                <a:ea typeface="SimSun-ExtB" panose="02010609060101010101" pitchFamily="49" charset="-122"/>
                <a:cs typeface="Times New Roman" panose="02020603050405020304" pitchFamily="18" charset="0"/>
              </a:rPr>
              <a:t>luer</a:t>
            </a:r>
            <a:r>
              <a:rPr lang="tr-TR" sz="2400" dirty="0">
                <a:solidFill>
                  <a:srgbClr val="002060"/>
                </a:solidFill>
                <a:ea typeface="SimSun-ExtB" panose="02010609060101010101" pitchFamily="49" charset="-122"/>
                <a:cs typeface="Times New Roman" panose="02020603050405020304" pitchFamily="18" charset="0"/>
              </a:rPr>
              <a:t> kilitleme mekanizması tercih edilmeli</a:t>
            </a:r>
            <a:endParaRPr lang="tr-TR" sz="2400" dirty="0">
              <a:solidFill>
                <a:srgbClr val="002060"/>
              </a:solidFill>
              <a:ea typeface="SimSun-ExtB" panose="02010609060101010101" pitchFamily="49" charset="-122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21" y="2355425"/>
            <a:ext cx="2927477" cy="1517073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570451" y="4478131"/>
            <a:ext cx="8315996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tr-TR" sz="2400" kern="100" dirty="0">
                <a:solidFill>
                  <a:srgbClr val="002060"/>
                </a:solidFill>
                <a:ea typeface="Aptos"/>
                <a:cs typeface="Times New Roman" panose="02020603050405020304" pitchFamily="18" charset="0"/>
              </a:rPr>
              <a:t>Setler; kurum politikaları/prosedürleri doğrultusunda uygulama yolu, takılma veya değiştirilme tarihlerini içerecek şekilde etiketlenmelidir. </a:t>
            </a:r>
            <a:endParaRPr lang="tr-TR" sz="2400" kern="100" dirty="0">
              <a:solidFill>
                <a:srgbClr val="002060"/>
              </a:solidFill>
              <a:effectLst/>
              <a:ea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30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1967" y="2174759"/>
            <a:ext cx="8381220" cy="1923415"/>
          </a:xfrm>
        </p:spPr>
        <p:txBody>
          <a:bodyPr/>
          <a:lstStyle/>
          <a:p>
            <a:r>
              <a:rPr lang="tr-TR" dirty="0">
                <a:solidFill>
                  <a:srgbClr val="002060"/>
                </a:solidFill>
              </a:rPr>
              <a:t>Cam veya yarı sert malzeme içindeki solüsyonlar için </a:t>
            </a:r>
          </a:p>
          <a:p>
            <a:pPr marL="0" indent="0">
              <a:buNone/>
            </a:pPr>
            <a:r>
              <a:rPr lang="tr-TR" dirty="0" err="1">
                <a:solidFill>
                  <a:srgbClr val="002060"/>
                </a:solidFill>
              </a:rPr>
              <a:t>ventilli</a:t>
            </a:r>
            <a:r>
              <a:rPr lang="tr-TR" dirty="0">
                <a:solidFill>
                  <a:srgbClr val="002060"/>
                </a:solidFill>
              </a:rPr>
              <a:t> (tek yönlü iç valf) uygulama seti kullanılır. 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969" y="1262333"/>
            <a:ext cx="1786593" cy="2391503"/>
          </a:xfrm>
          <a:prstGeom prst="rect">
            <a:avLst/>
          </a:prstGeom>
        </p:spPr>
      </p:pic>
      <p:sp>
        <p:nvSpPr>
          <p:cNvPr id="6" name="İçerik Yer Tutucusu 2"/>
          <p:cNvSpPr txBox="1">
            <a:spLocks/>
          </p:cNvSpPr>
          <p:nvPr/>
        </p:nvSpPr>
        <p:spPr>
          <a:xfrm>
            <a:off x="868983" y="4405629"/>
            <a:ext cx="7873538" cy="192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002060"/>
                </a:solidFill>
              </a:rPr>
              <a:t>Yumuşak plastik malzeme (torba) içindeki solüsyonlar için ise </a:t>
            </a:r>
            <a:r>
              <a:rPr lang="tr-TR" dirty="0" err="1">
                <a:solidFill>
                  <a:srgbClr val="002060"/>
                </a:solidFill>
              </a:rPr>
              <a:t>ventilsiz</a:t>
            </a:r>
            <a:r>
              <a:rPr lang="tr-TR" dirty="0">
                <a:solidFill>
                  <a:srgbClr val="002060"/>
                </a:solidFill>
              </a:rPr>
              <a:t> set kullanılır.</a:t>
            </a:r>
          </a:p>
          <a:p>
            <a:endParaRPr lang="tr-TR" dirty="0">
              <a:solidFill>
                <a:srgbClr val="002060"/>
              </a:solidFill>
            </a:endParaRPr>
          </a:p>
          <a:p>
            <a:endParaRPr lang="tr-TR" dirty="0">
              <a:solidFill>
                <a:srgbClr val="002060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852" y="3876675"/>
            <a:ext cx="2028825" cy="2981325"/>
          </a:xfrm>
          <a:prstGeom prst="rect">
            <a:avLst/>
          </a:prstGeom>
        </p:spPr>
      </p:pic>
      <p:sp>
        <p:nvSpPr>
          <p:cNvPr id="8" name="Dikdörtgen 2"/>
          <p:cNvSpPr>
            <a:spLocks noChangeArrowheads="1"/>
          </p:cNvSpPr>
          <p:nvPr/>
        </p:nvSpPr>
        <p:spPr bwMode="auto">
          <a:xfrm>
            <a:off x="1845426" y="522818"/>
            <a:ext cx="838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İNFÜZYON SETLERİ</a:t>
            </a:r>
          </a:p>
        </p:txBody>
      </p:sp>
    </p:spTree>
    <p:extLst>
      <p:ext uri="{BB962C8B-B14F-4D97-AF65-F5344CB8AC3E}">
        <p14:creationId xmlns:p14="http://schemas.microsoft.com/office/powerpoint/2010/main" val="5671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26" y="638355"/>
            <a:ext cx="9127081" cy="5538608"/>
          </a:xfrm>
        </p:spPr>
      </p:pic>
    </p:spTree>
    <p:extLst>
      <p:ext uri="{BB962C8B-B14F-4D97-AF65-F5344CB8AC3E}">
        <p14:creationId xmlns:p14="http://schemas.microsoft.com/office/powerpoint/2010/main" val="1340950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6"/>
          <p:cNvSpPr txBox="1">
            <a:spLocks noChangeArrowheads="1"/>
          </p:cNvSpPr>
          <p:nvPr/>
        </p:nvSpPr>
        <p:spPr bwMode="auto">
          <a:xfrm>
            <a:off x="2640013" y="1052513"/>
            <a:ext cx="6983412" cy="83026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514350" indent="-5143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tr-TR" altLang="tr-TR" sz="2400">
                <a:solidFill>
                  <a:srgbClr val="0B067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Günün belirli zamanlarında infüzyonla</a:t>
            </a:r>
          </a:p>
          <a:p>
            <a:pPr>
              <a:defRPr/>
            </a:pPr>
            <a:r>
              <a:rPr lang="tr-TR" altLang="tr-TR" sz="2400">
                <a:solidFill>
                  <a:srgbClr val="0B067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parenteral ilaç (antibiyotik …) verilen setler</a:t>
            </a:r>
          </a:p>
        </p:txBody>
      </p:sp>
      <p:sp>
        <p:nvSpPr>
          <p:cNvPr id="71683" name="Text Box 21"/>
          <p:cNvSpPr txBox="1">
            <a:spLocks noChangeArrowheads="1"/>
          </p:cNvSpPr>
          <p:nvPr/>
        </p:nvSpPr>
        <p:spPr bwMode="auto">
          <a:xfrm>
            <a:off x="2640013" y="5181601"/>
            <a:ext cx="6985000" cy="105251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tr-TR" altLang="tr-TR" sz="2400" dirty="0">
                <a:solidFill>
                  <a:srgbClr val="0B067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Her seferinde yeni set kullanılmalıdır.</a:t>
            </a:r>
          </a:p>
          <a:p>
            <a:pPr>
              <a:lnSpc>
                <a:spcPct val="130000"/>
              </a:lnSpc>
            </a:pPr>
            <a:r>
              <a:rPr lang="tr-TR" altLang="tr-TR" sz="2400" dirty="0">
                <a:solidFill>
                  <a:srgbClr val="0B067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Setler bekletilmemeli </a:t>
            </a:r>
          </a:p>
        </p:txBody>
      </p:sp>
      <p:pic>
        <p:nvPicPr>
          <p:cNvPr id="71684" name="Picture 13" descr="IV_Thera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1" y="2540001"/>
            <a:ext cx="331152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Dikdörtgen 2"/>
          <p:cNvSpPr>
            <a:spLocks noChangeArrowheads="1"/>
          </p:cNvSpPr>
          <p:nvPr/>
        </p:nvSpPr>
        <p:spPr bwMode="auto">
          <a:xfrm>
            <a:off x="1828800" y="311150"/>
            <a:ext cx="838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İNFÜZYON SETLERİ</a:t>
            </a:r>
          </a:p>
        </p:txBody>
      </p:sp>
    </p:spTree>
    <p:extLst>
      <p:ext uri="{BB962C8B-B14F-4D97-AF65-F5344CB8AC3E}">
        <p14:creationId xmlns:p14="http://schemas.microsoft.com/office/powerpoint/2010/main" val="954832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6643" y="2327563"/>
            <a:ext cx="11471563" cy="433924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002060"/>
                </a:solidFill>
              </a:rPr>
              <a:t>Total </a:t>
            </a:r>
            <a:r>
              <a:rPr lang="tr-TR" sz="2400" dirty="0" err="1">
                <a:solidFill>
                  <a:srgbClr val="002060"/>
                </a:solidFill>
              </a:rPr>
              <a:t>parenteral</a:t>
            </a:r>
            <a:r>
              <a:rPr lang="tr-TR" sz="2400" dirty="0">
                <a:solidFill>
                  <a:srgbClr val="002060"/>
                </a:solidFill>
              </a:rPr>
              <a:t> </a:t>
            </a:r>
            <a:r>
              <a:rPr lang="tr-TR" sz="2400" dirty="0" err="1">
                <a:solidFill>
                  <a:srgbClr val="002060"/>
                </a:solidFill>
              </a:rPr>
              <a:t>nütrisyon</a:t>
            </a:r>
            <a:r>
              <a:rPr lang="tr-TR" sz="2400" dirty="0">
                <a:solidFill>
                  <a:srgbClr val="002060"/>
                </a:solidFill>
              </a:rPr>
              <a:t> sıvısı ve setleri </a:t>
            </a:r>
            <a:r>
              <a:rPr lang="tr-TR" sz="2400" b="1" dirty="0">
                <a:solidFill>
                  <a:srgbClr val="002060"/>
                </a:solidFill>
              </a:rPr>
              <a:t>24 saatte bir, 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002060"/>
                </a:solidFill>
              </a:rPr>
              <a:t>Tek başına </a:t>
            </a:r>
            <a:r>
              <a:rPr lang="tr-TR" sz="2400" dirty="0" err="1">
                <a:solidFill>
                  <a:srgbClr val="002060"/>
                </a:solidFill>
              </a:rPr>
              <a:t>infüze</a:t>
            </a:r>
            <a:r>
              <a:rPr lang="tr-TR" sz="2400" dirty="0">
                <a:solidFill>
                  <a:srgbClr val="002060"/>
                </a:solidFill>
              </a:rPr>
              <a:t> edilen IV </a:t>
            </a:r>
            <a:r>
              <a:rPr lang="tr-TR" sz="2400" dirty="0" err="1">
                <a:solidFill>
                  <a:srgbClr val="002060"/>
                </a:solidFill>
              </a:rPr>
              <a:t>lipid</a:t>
            </a:r>
            <a:r>
              <a:rPr lang="tr-TR" sz="2400" dirty="0">
                <a:solidFill>
                  <a:srgbClr val="002060"/>
                </a:solidFill>
              </a:rPr>
              <a:t> emülsiyonu sıvısı ve setleri </a:t>
            </a:r>
            <a:r>
              <a:rPr lang="tr-TR" sz="2400" b="1" dirty="0">
                <a:solidFill>
                  <a:srgbClr val="002060"/>
                </a:solidFill>
              </a:rPr>
              <a:t>12 saatte bir,</a:t>
            </a:r>
          </a:p>
          <a:p>
            <a:pPr>
              <a:lnSpc>
                <a:spcPct val="150000"/>
              </a:lnSpc>
            </a:pPr>
            <a:r>
              <a:rPr lang="tr-TR" sz="2400" dirty="0" err="1">
                <a:solidFill>
                  <a:srgbClr val="002060"/>
                </a:solidFill>
              </a:rPr>
              <a:t>Propofol</a:t>
            </a:r>
            <a:r>
              <a:rPr lang="tr-TR" sz="2400" dirty="0">
                <a:solidFill>
                  <a:srgbClr val="002060"/>
                </a:solidFill>
              </a:rPr>
              <a:t> </a:t>
            </a:r>
            <a:r>
              <a:rPr lang="tr-TR" sz="2400" dirty="0" err="1">
                <a:solidFill>
                  <a:srgbClr val="002060"/>
                </a:solidFill>
              </a:rPr>
              <a:t>infüzyonları</a:t>
            </a:r>
            <a:r>
              <a:rPr lang="tr-TR" sz="2400" dirty="0">
                <a:solidFill>
                  <a:srgbClr val="002060"/>
                </a:solidFill>
              </a:rPr>
              <a:t> için kullanılan setler her </a:t>
            </a:r>
            <a:r>
              <a:rPr lang="tr-TR" sz="2400" b="1" dirty="0">
                <a:solidFill>
                  <a:srgbClr val="002060"/>
                </a:solidFill>
              </a:rPr>
              <a:t>6 veya 12 saatte bir,</a:t>
            </a: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002060"/>
                </a:solidFill>
              </a:rPr>
              <a:t>Kan ve kan ürünleri ve setleri </a:t>
            </a:r>
            <a:r>
              <a:rPr lang="tr-TR" sz="2400" b="1" dirty="0">
                <a:solidFill>
                  <a:srgbClr val="002060"/>
                </a:solidFill>
              </a:rPr>
              <a:t>4 saatte bir 	</a:t>
            </a:r>
            <a:r>
              <a:rPr lang="tr-TR" sz="2400" dirty="0">
                <a:solidFill>
                  <a:srgbClr val="002060"/>
                </a:solidFill>
              </a:rPr>
              <a:t>değiştirilir</a:t>
            </a:r>
            <a:r>
              <a:rPr lang="tr-TR" sz="2400" dirty="0"/>
              <a:t>.</a:t>
            </a:r>
            <a:endParaRPr lang="tr-TR" sz="2400" b="1" dirty="0">
              <a:solidFill>
                <a:srgbClr val="002060"/>
              </a:solidFill>
            </a:endParaRPr>
          </a:p>
        </p:txBody>
      </p:sp>
      <p:sp>
        <p:nvSpPr>
          <p:cNvPr id="4" name="Dikdörtgen 2"/>
          <p:cNvSpPr>
            <a:spLocks noGrp="1" noChangeArrowheads="1"/>
          </p:cNvSpPr>
          <p:nvPr>
            <p:ph type="title"/>
          </p:nvPr>
        </p:nvSpPr>
        <p:spPr bwMode="auto">
          <a:xfrm>
            <a:off x="1629294" y="560636"/>
            <a:ext cx="967462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İNFÜZYON SETLERİ</a:t>
            </a:r>
          </a:p>
        </p:txBody>
      </p:sp>
    </p:spTree>
    <p:extLst>
      <p:ext uri="{BB962C8B-B14F-4D97-AF65-F5344CB8AC3E}">
        <p14:creationId xmlns:p14="http://schemas.microsoft.com/office/powerpoint/2010/main" val="268773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49423" y="210083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dirty="0" err="1">
                <a:solidFill>
                  <a:srgbClr val="002060"/>
                </a:solidFill>
              </a:rPr>
              <a:t>Primer</a:t>
            </a:r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dirty="0" err="1">
                <a:solidFill>
                  <a:srgbClr val="002060"/>
                </a:solidFill>
              </a:rPr>
              <a:t>infüzyon</a:t>
            </a:r>
            <a:r>
              <a:rPr lang="tr-TR" dirty="0">
                <a:solidFill>
                  <a:srgbClr val="002060"/>
                </a:solidFill>
              </a:rPr>
              <a:t> setleri aksi belirtilmedikçe, en az </a:t>
            </a:r>
            <a:r>
              <a:rPr lang="tr-TR" b="1" dirty="0">
                <a:solidFill>
                  <a:srgbClr val="002060"/>
                </a:solidFill>
              </a:rPr>
              <a:t>7 günde bir</a:t>
            </a:r>
          </a:p>
          <a:p>
            <a:endParaRPr lang="tr-TR" dirty="0">
              <a:solidFill>
                <a:srgbClr val="002060"/>
              </a:solidFill>
            </a:endParaRPr>
          </a:p>
          <a:p>
            <a:r>
              <a:rPr lang="tr-TR" dirty="0" err="1">
                <a:solidFill>
                  <a:srgbClr val="002060"/>
                </a:solidFill>
              </a:rPr>
              <a:t>Primer</a:t>
            </a:r>
            <a:r>
              <a:rPr lang="tr-TR" dirty="0">
                <a:solidFill>
                  <a:srgbClr val="002060"/>
                </a:solidFill>
              </a:rPr>
              <a:t> devamlı sete eklenen </a:t>
            </a:r>
            <a:r>
              <a:rPr lang="tr-TR" dirty="0" err="1">
                <a:solidFill>
                  <a:srgbClr val="002060"/>
                </a:solidFill>
              </a:rPr>
              <a:t>sekonder</a:t>
            </a:r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dirty="0" err="1">
                <a:solidFill>
                  <a:srgbClr val="002060"/>
                </a:solidFill>
              </a:rPr>
              <a:t>infüzyon</a:t>
            </a:r>
            <a:r>
              <a:rPr lang="tr-TR" dirty="0">
                <a:solidFill>
                  <a:srgbClr val="002060"/>
                </a:solidFill>
              </a:rPr>
              <a:t> (</a:t>
            </a:r>
            <a:r>
              <a:rPr lang="tr-TR" dirty="0" err="1">
                <a:solidFill>
                  <a:srgbClr val="002060"/>
                </a:solidFill>
              </a:rPr>
              <a:t>primer</a:t>
            </a:r>
            <a:r>
              <a:rPr lang="tr-TR" dirty="0">
                <a:solidFill>
                  <a:srgbClr val="002060"/>
                </a:solidFill>
              </a:rPr>
              <a:t> aralıklı </a:t>
            </a:r>
            <a:r>
              <a:rPr lang="tr-TR" dirty="0" err="1">
                <a:solidFill>
                  <a:srgbClr val="002060"/>
                </a:solidFill>
              </a:rPr>
              <a:t>infüzyon</a:t>
            </a:r>
            <a:r>
              <a:rPr lang="tr-TR" dirty="0">
                <a:solidFill>
                  <a:srgbClr val="002060"/>
                </a:solidFill>
              </a:rPr>
              <a:t>)  setleri </a:t>
            </a:r>
            <a:r>
              <a:rPr lang="tr-TR" b="1" dirty="0">
                <a:solidFill>
                  <a:srgbClr val="002060"/>
                </a:solidFill>
              </a:rPr>
              <a:t>24 saatte bir </a:t>
            </a:r>
            <a:r>
              <a:rPr lang="tr-TR" dirty="0">
                <a:solidFill>
                  <a:srgbClr val="002060"/>
                </a:solidFill>
              </a:rPr>
              <a:t>değiştirilmelidir. 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4" name="Dikdörtgen 2"/>
          <p:cNvSpPr>
            <a:spLocks noGrp="1" noChangeArrowheads="1"/>
          </p:cNvSpPr>
          <p:nvPr>
            <p:ph type="title"/>
          </p:nvPr>
        </p:nvSpPr>
        <p:spPr bwMode="auto">
          <a:xfrm>
            <a:off x="2261062" y="760141"/>
            <a:ext cx="909273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İNFÜZYON SETLERİ</a:t>
            </a:r>
          </a:p>
        </p:txBody>
      </p:sp>
    </p:spTree>
    <p:extLst>
      <p:ext uri="{BB962C8B-B14F-4D97-AF65-F5344CB8AC3E}">
        <p14:creationId xmlns:p14="http://schemas.microsoft.com/office/powerpoint/2010/main" val="3231980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95745" y="2362201"/>
            <a:ext cx="10751127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471A6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C1DB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tr-TR" sz="2800" dirty="0" err="1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İnfüzyon</a:t>
            </a:r>
            <a:r>
              <a:rPr 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setlerinde, sistemin bütünlüğünün bozulması ya da </a:t>
            </a:r>
            <a:r>
              <a:rPr lang="tr-TR" sz="2800" dirty="0" err="1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kontaminasyon</a:t>
            </a:r>
            <a:r>
              <a:rPr 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şüphesi varlığında ise set derhal değiştirilir.</a:t>
            </a:r>
          </a:p>
          <a:p>
            <a:pPr marL="0" indent="0" algn="just">
              <a:buNone/>
              <a:defRPr/>
            </a:pPr>
            <a:endParaRPr lang="tr-TR" sz="2800" dirty="0">
              <a:solidFill>
                <a:srgbClr val="0B06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  <a:defRPr/>
            </a:pPr>
            <a:endParaRPr lang="tr-TR" sz="2800" dirty="0">
              <a:solidFill>
                <a:srgbClr val="0B06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tr-TR" sz="2800" dirty="0" err="1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Kateter</a:t>
            </a:r>
            <a:r>
              <a:rPr 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değiştirildiğinde veya yeni bir </a:t>
            </a:r>
            <a:r>
              <a:rPr lang="tr-TR" sz="2800" dirty="0" err="1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kateter</a:t>
            </a:r>
            <a:r>
              <a:rPr 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yerleştirildiğinde de set değiştirilir.</a:t>
            </a:r>
          </a:p>
        </p:txBody>
      </p:sp>
      <p:sp>
        <p:nvSpPr>
          <p:cNvPr id="5" name="Dikdörtgen 2"/>
          <p:cNvSpPr>
            <a:spLocks noChangeArrowheads="1"/>
          </p:cNvSpPr>
          <p:nvPr/>
        </p:nvSpPr>
        <p:spPr bwMode="auto">
          <a:xfrm>
            <a:off x="1828800" y="311150"/>
            <a:ext cx="838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tr-TR" altLang="tr-T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İNFÜZYON SETLERİ</a:t>
            </a:r>
          </a:p>
        </p:txBody>
      </p:sp>
    </p:spTree>
    <p:extLst>
      <p:ext uri="{BB962C8B-B14F-4D97-AF65-F5344CB8AC3E}">
        <p14:creationId xmlns:p14="http://schemas.microsoft.com/office/powerpoint/2010/main" val="2297198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8" y="2119890"/>
            <a:ext cx="9833098" cy="4738110"/>
          </a:xfrm>
        </p:spPr>
      </p:pic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669002" y="365126"/>
            <a:ext cx="9684798" cy="126836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</a:rPr>
              <a:t>İLAÇ HAZIRLAMA </a:t>
            </a:r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4942" y="1791621"/>
            <a:ext cx="2049466" cy="197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00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İçerik Yer Tutucusu 2"/>
          <p:cNvSpPr>
            <a:spLocks noGrp="1"/>
          </p:cNvSpPr>
          <p:nvPr>
            <p:ph sz="quarter" idx="1"/>
          </p:nvPr>
        </p:nvSpPr>
        <p:spPr>
          <a:xfrm>
            <a:off x="229271" y="2161935"/>
            <a:ext cx="11654155" cy="2590800"/>
          </a:xfrm>
        </p:spPr>
        <p:txBody>
          <a:bodyPr>
            <a:normAutofit/>
          </a:bodyPr>
          <a:lstStyle/>
          <a:p>
            <a:r>
              <a:rPr lang="tr-TR" altLang="tr-TR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Sulandırılarak kullanılacak ilaçlar, uygulamanın hemen öncesinde hazırlanmalı ve uygulanmalıdır.</a:t>
            </a:r>
          </a:p>
          <a:p>
            <a:endParaRPr lang="tr-TR" altLang="tr-TR" dirty="0">
              <a:solidFill>
                <a:srgbClr val="0B06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altLang="tr-TR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 yoldan verilen ilaçların sulandırılması </a:t>
            </a:r>
            <a:r>
              <a:rPr lang="tr-TR" altLang="tr-TR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eczanede ya da ilaç hazırlama alanlarında </a:t>
            </a:r>
            <a:r>
              <a:rPr lang="tr-TR" altLang="tr-TR" dirty="0" err="1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laminar</a:t>
            </a:r>
            <a:r>
              <a:rPr lang="tr-TR" altLang="tr-TR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akım altında yapılmalı</a:t>
            </a:r>
          </a:p>
          <a:p>
            <a:endParaRPr lang="tr-TR" altLang="tr-TR" dirty="0">
              <a:solidFill>
                <a:srgbClr val="0B06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altLang="tr-TR" dirty="0"/>
          </a:p>
        </p:txBody>
      </p:sp>
      <p:pic>
        <p:nvPicPr>
          <p:cNvPr id="67587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4424362"/>
            <a:ext cx="2212975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5635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</a:rPr>
              <a:t>İLAÇ HAZIRLAMA </a:t>
            </a:r>
          </a:p>
        </p:txBody>
      </p:sp>
    </p:spTree>
    <p:extLst>
      <p:ext uri="{BB962C8B-B14F-4D97-AF65-F5344CB8AC3E}">
        <p14:creationId xmlns:p14="http://schemas.microsoft.com/office/powerpoint/2010/main" val="696214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5635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b="1" dirty="0">
                <a:solidFill>
                  <a:srgbClr val="C00000"/>
                </a:solidFill>
              </a:rPr>
              <a:t>İLAÇ HAZIRLAMA 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421927" y="2964401"/>
            <a:ext cx="8961770" cy="266404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 doz </a:t>
            </a:r>
            <a:r>
              <a:rPr lang="tr-TR" sz="2800" dirty="0" err="1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flakon</a:t>
            </a:r>
            <a:r>
              <a:rPr 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kullanılmamalı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tr-TR" sz="2800" dirty="0">
              <a:solidFill>
                <a:srgbClr val="0B06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*Kapak açıldıktan sonra </a:t>
            </a:r>
            <a:r>
              <a:rPr lang="tr-TR" sz="2800" dirty="0" err="1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kısmı </a:t>
            </a:r>
            <a:r>
              <a:rPr lang="es-ES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dezenfekte edilmeli </a:t>
            </a:r>
            <a:r>
              <a:rPr 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kuruması beklendikten sonra </a:t>
            </a:r>
            <a:r>
              <a:rPr lang="es-ES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enjektör ile gir</a:t>
            </a:r>
            <a:r>
              <a:rPr lang="tr-TR" sz="2800" dirty="0">
                <a:solidFill>
                  <a:srgbClr val="0B06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ilmeli</a:t>
            </a:r>
          </a:p>
        </p:txBody>
      </p:sp>
      <p:pic>
        <p:nvPicPr>
          <p:cNvPr id="68614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529" y="4165431"/>
            <a:ext cx="1447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529" y="1807502"/>
            <a:ext cx="1667108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8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34790"/>
            <a:ext cx="2930525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464" y="3101528"/>
            <a:ext cx="9906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1981200" y="274638"/>
            <a:ext cx="7467600" cy="5635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</a:rPr>
              <a:t>İLAÇ HAZIRLAMA 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1886998" y="5476999"/>
            <a:ext cx="3581399" cy="762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400" dirty="0" err="1">
                <a:solidFill>
                  <a:srgbClr val="0B0670"/>
                </a:solidFill>
              </a:rPr>
              <a:t>Ampülün</a:t>
            </a:r>
            <a:r>
              <a:rPr lang="tr-TR" sz="2400" dirty="0">
                <a:solidFill>
                  <a:srgbClr val="0B0670"/>
                </a:solidFill>
              </a:rPr>
              <a:t> boyun kısmı alkolle silinmeli</a:t>
            </a:r>
          </a:p>
        </p:txBody>
      </p:sp>
    </p:spTree>
    <p:extLst>
      <p:ext uri="{BB962C8B-B14F-4D97-AF65-F5344CB8AC3E}">
        <p14:creationId xmlns:p14="http://schemas.microsoft.com/office/powerpoint/2010/main" val="1450987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82750" y="2164240"/>
            <a:ext cx="8064500" cy="233362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SzPct val="145000"/>
              <a:buFont typeface="Wingdings" panose="05000000000000000000" pitchFamily="2" charset="2"/>
              <a:buChar char="ü"/>
            </a:pPr>
            <a:r>
              <a:rPr lang="tr-TR" altLang="tr-TR" sz="2000" dirty="0">
                <a:solidFill>
                  <a:srgbClr val="0B0670"/>
                </a:solidFill>
              </a:rPr>
              <a:t> </a:t>
            </a:r>
            <a:r>
              <a:rPr lang="tr-TR" altLang="tr-TR" dirty="0">
                <a:solidFill>
                  <a:srgbClr val="0B0670"/>
                </a:solidFill>
              </a:rPr>
              <a:t>İlaç hazırlama tarihleri kayıt altına alınmalı,</a:t>
            </a:r>
          </a:p>
          <a:p>
            <a:pPr eaLnBrk="1" hangingPunct="1">
              <a:lnSpc>
                <a:spcPct val="150000"/>
              </a:lnSpc>
              <a:buSzPct val="145000"/>
              <a:buFont typeface="Wingdings" panose="05000000000000000000" pitchFamily="2" charset="2"/>
              <a:buChar char="ü"/>
            </a:pPr>
            <a:r>
              <a:rPr lang="tr-TR" altLang="tr-TR" dirty="0">
                <a:solidFill>
                  <a:srgbClr val="0B0670"/>
                </a:solidFill>
              </a:rPr>
              <a:t> Hazırlanan ilaçlar etiketlenmeli ve üzerine bilgiler yazılmalı</a:t>
            </a:r>
            <a:endParaRPr lang="tr-TR" altLang="tr-TR" dirty="0">
              <a:solidFill>
                <a:srgbClr val="0B0670"/>
              </a:solidFill>
              <a:cs typeface="Arial" panose="020B0604020202020204" pitchFamily="34" charset="0"/>
            </a:endParaRPr>
          </a:p>
        </p:txBody>
      </p:sp>
      <p:sp>
        <p:nvSpPr>
          <p:cNvPr id="70659" name="5 Dikdörtgen"/>
          <p:cNvSpPr>
            <a:spLocks noChangeArrowheads="1"/>
          </p:cNvSpPr>
          <p:nvPr/>
        </p:nvSpPr>
        <p:spPr bwMode="auto">
          <a:xfrm>
            <a:off x="2208213" y="2133601"/>
            <a:ext cx="800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endParaRPr lang="tr-TR" altLang="tr-TR" sz="24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70660" name="Picture 5" descr="C:\Users\hp\Desktop\IMG_1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8" b="19318"/>
          <a:stretch>
            <a:fillRect/>
          </a:stretch>
        </p:blipFill>
        <p:spPr bwMode="auto">
          <a:xfrm>
            <a:off x="5166804" y="5160767"/>
            <a:ext cx="3271509" cy="149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1981200" y="274638"/>
            <a:ext cx="7467600" cy="5635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</a:rPr>
              <a:t>İLAÇ HAZIRLAMA 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5769" y="4572904"/>
            <a:ext cx="1173493" cy="208344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93" y="5088119"/>
            <a:ext cx="4175644" cy="140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05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83971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4" y="533400"/>
            <a:ext cx="80597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004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16028" y="1625036"/>
            <a:ext cx="10127411" cy="523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471A6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C1DB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B3B2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tr-TR" altLang="tr-TR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5 </a:t>
            </a:r>
            <a:r>
              <a:rPr lang="tr-TR" altLang="tr-TR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endikasyon</a:t>
            </a:r>
            <a:r>
              <a:rPr lang="tr-TR" altLang="tr-TR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kuralı kapsamında  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altLang="tr-TR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Kateterle</a:t>
            </a:r>
            <a:r>
              <a:rPr lang="tr-TR" altLang="tr-T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ilgili her tür manipülasyondan önce ve sonra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altLang="tr-TR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Kateter</a:t>
            </a:r>
            <a:r>
              <a:rPr lang="tr-TR" altLang="tr-T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giriş bölgesinin </a:t>
            </a:r>
            <a:r>
              <a:rPr lang="tr-TR" altLang="tr-TR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palpasyonundan</a:t>
            </a:r>
            <a:r>
              <a:rPr lang="tr-TR" altLang="tr-T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önce ve sonra 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altLang="tr-TR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Kateter</a:t>
            </a:r>
            <a:r>
              <a:rPr lang="tr-TR" altLang="tr-T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takılması, </a:t>
            </a:r>
            <a:r>
              <a:rPr lang="tr-TR" altLang="tr-TR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kateter</a:t>
            </a:r>
            <a:r>
              <a:rPr lang="tr-TR" altLang="tr-T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çıkarılması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altLang="tr-T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Pansuman değiştirilmesi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altLang="tr-T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İlaç hazırlamadan önce ve ilaç uygulama aşamalarında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tr-TR" altLang="tr-T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Eldiven giymeden önce ve çıkardıktan sonra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tr-TR" altLang="tr-TR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EL HİJYENİ</a:t>
            </a:r>
            <a:r>
              <a:rPr lang="tr-TR" altLang="tr-T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sağlanmalıdır</a:t>
            </a:r>
            <a:endParaRPr lang="tr-TR" altLang="tr-TR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tr-TR" altLang="tr-TR" dirty="0">
                <a:cs typeface="Arial" panose="020B0604020202020204" pitchFamily="34" charset="0"/>
              </a:rPr>
              <a:t>              </a:t>
            </a:r>
          </a:p>
          <a:p>
            <a:pPr>
              <a:buFontTx/>
              <a:buNone/>
              <a:defRPr/>
            </a:pPr>
            <a:endParaRPr lang="tr-TR" altLang="tr-TR" dirty="0">
              <a:cs typeface="Arial" panose="020B0604020202020204" pitchFamily="34" charset="0"/>
            </a:endParaRPr>
          </a:p>
        </p:txBody>
      </p:sp>
      <p:pic>
        <p:nvPicPr>
          <p:cNvPr id="27653" name="Picture 8" descr="HANDWAS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920366"/>
            <a:ext cx="19050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956" y="4135515"/>
            <a:ext cx="20970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2225098" y="415956"/>
            <a:ext cx="7772400" cy="500495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>
              <a:defRPr/>
            </a:pPr>
            <a:r>
              <a:rPr lang="tr-TR" sz="4400" b="1" dirty="0">
                <a:solidFill>
                  <a:srgbClr val="C00000"/>
                </a:solidFill>
                <a:latin typeface="+mn-lt"/>
              </a:rPr>
              <a:t>EL HİJYENİ</a:t>
            </a:r>
          </a:p>
        </p:txBody>
      </p:sp>
    </p:spTree>
    <p:extLst>
      <p:ext uri="{BB962C8B-B14F-4D97-AF65-F5344CB8AC3E}">
        <p14:creationId xmlns:p14="http://schemas.microsoft.com/office/powerpoint/2010/main" val="5070293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82056" y="365125"/>
            <a:ext cx="9771743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PERİFERİK VENÖZ KATETER İLİŞKİLİ KOMPLİKASYONLAR ve YÖNETİMİ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3249226"/>
            <a:ext cx="10515600" cy="2663301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dirty="0">
                <a:solidFill>
                  <a:srgbClr val="002060"/>
                </a:solidFill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Hastaneye yatan hastaların yaklaşık %60–90‘nında PİVK bulunmaktadır.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tr-TR" altLang="tr-TR" dirty="0">
              <a:solidFill>
                <a:srgbClr val="002060"/>
              </a:solidFill>
              <a:latin typeface="Calibri" panose="020F0502020204030204" pitchFamily="34" charset="0"/>
              <a:ea typeface="Aptos"/>
              <a:cs typeface="Calibri" panose="020F050202020403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dirty="0">
                <a:solidFill>
                  <a:srgbClr val="002060"/>
                </a:solidFill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PİVK komplikasyon (flebit, </a:t>
            </a:r>
            <a:r>
              <a:rPr lang="tr-TR" altLang="tr-TR" dirty="0" err="1">
                <a:solidFill>
                  <a:srgbClr val="002060"/>
                </a:solidFill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kateterle</a:t>
            </a:r>
            <a:r>
              <a:rPr lang="tr-TR" altLang="tr-TR" dirty="0">
                <a:solidFill>
                  <a:srgbClr val="002060"/>
                </a:solidFill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 ilişkili enfeksiyon, </a:t>
            </a:r>
            <a:r>
              <a:rPr lang="tr-TR" altLang="tr-TR" dirty="0" err="1">
                <a:solidFill>
                  <a:srgbClr val="002060"/>
                </a:solidFill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infiltrasyon</a:t>
            </a:r>
            <a:r>
              <a:rPr lang="tr-TR" altLang="tr-TR" dirty="0">
                <a:solidFill>
                  <a:srgbClr val="002060"/>
                </a:solidFill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, </a:t>
            </a:r>
            <a:r>
              <a:rPr lang="tr-TR" altLang="tr-TR" dirty="0" err="1">
                <a:solidFill>
                  <a:srgbClr val="002060"/>
                </a:solidFill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ekstravazasyon</a:t>
            </a:r>
            <a:r>
              <a:rPr lang="tr-TR" altLang="tr-TR" dirty="0">
                <a:solidFill>
                  <a:srgbClr val="002060"/>
                </a:solidFill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 ve tıkanıklık gibi ) gelişme riski %30–60 </a:t>
            </a:r>
            <a:r>
              <a:rPr lang="tr-TR" altLang="tr-TR" dirty="0" err="1">
                <a:solidFill>
                  <a:srgbClr val="002060"/>
                </a:solidFill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dır</a:t>
            </a:r>
            <a:r>
              <a:rPr lang="tr-TR" altLang="tr-TR" dirty="0">
                <a:solidFill>
                  <a:srgbClr val="002060"/>
                </a:solidFill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7615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01090" y="365125"/>
            <a:ext cx="9552709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PERİFERİK VENÖZ KATETER İLİŞKİLİ KOMPLİKASYONLAR</a:t>
            </a:r>
            <a:endParaRPr lang="tr-TR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73077" y="2529776"/>
            <a:ext cx="10536382" cy="40288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tr-TR" dirty="0" err="1">
                <a:solidFill>
                  <a:srgbClr val="002060"/>
                </a:solidFill>
              </a:rPr>
              <a:t>İnfiltrasyon</a:t>
            </a:r>
            <a:r>
              <a:rPr lang="tr-TR" dirty="0">
                <a:solidFill>
                  <a:srgbClr val="002060"/>
                </a:solidFill>
              </a:rPr>
              <a:t> / </a:t>
            </a:r>
            <a:r>
              <a:rPr lang="tr-TR" dirty="0" err="1">
                <a:solidFill>
                  <a:srgbClr val="002060"/>
                </a:solidFill>
              </a:rPr>
              <a:t>Ekstravazasyon</a:t>
            </a:r>
            <a:endParaRPr lang="tr-TR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2060"/>
                </a:solidFill>
              </a:rPr>
              <a:t>Flebit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dirty="0" err="1">
                <a:solidFill>
                  <a:srgbClr val="002060"/>
                </a:solidFill>
              </a:rPr>
              <a:t>Oklüzyon</a:t>
            </a:r>
            <a:r>
              <a:rPr lang="tr-TR" dirty="0">
                <a:solidFill>
                  <a:srgbClr val="002060"/>
                </a:solidFill>
              </a:rPr>
              <a:t> (Tıkanma)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dirty="0" err="1">
                <a:solidFill>
                  <a:srgbClr val="002060"/>
                </a:solidFill>
              </a:rPr>
              <a:t>Kateter</a:t>
            </a:r>
            <a:r>
              <a:rPr lang="tr-TR" dirty="0">
                <a:solidFill>
                  <a:srgbClr val="002060"/>
                </a:solidFill>
              </a:rPr>
              <a:t> Kırılması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dirty="0" err="1">
                <a:solidFill>
                  <a:srgbClr val="002060"/>
                </a:solidFill>
              </a:rPr>
              <a:t>Periferik</a:t>
            </a:r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dirty="0" err="1">
                <a:solidFill>
                  <a:srgbClr val="002060"/>
                </a:solidFill>
              </a:rPr>
              <a:t>Venöz</a:t>
            </a:r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dirty="0" err="1">
                <a:solidFill>
                  <a:srgbClr val="002060"/>
                </a:solidFill>
              </a:rPr>
              <a:t>Kateter</a:t>
            </a:r>
            <a:r>
              <a:rPr lang="tr-TR" dirty="0">
                <a:solidFill>
                  <a:srgbClr val="002060"/>
                </a:solidFill>
              </a:rPr>
              <a:t> İlişkili Enfeksiyon</a:t>
            </a:r>
          </a:p>
          <a:p>
            <a:pPr>
              <a:buFont typeface="Wingdings" panose="05000000000000000000" pitchFamily="2" charset="2"/>
              <a:buChar char="q"/>
            </a:pPr>
            <a:endParaRPr lang="tr-TR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tr-T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2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017341" y="2032987"/>
            <a:ext cx="10515600" cy="111858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dirty="0" err="1">
                <a:solidFill>
                  <a:srgbClr val="C00000"/>
                </a:solidFill>
              </a:rPr>
              <a:t>İnfiltrasyon</a:t>
            </a:r>
            <a:r>
              <a:rPr lang="tr-TR" dirty="0">
                <a:solidFill>
                  <a:srgbClr val="C00000"/>
                </a:solidFill>
              </a:rPr>
              <a:t> / </a:t>
            </a:r>
            <a:r>
              <a:rPr lang="tr-TR" dirty="0" err="1">
                <a:solidFill>
                  <a:srgbClr val="C00000"/>
                </a:solidFill>
              </a:rPr>
              <a:t>Ekstravazasyon</a:t>
            </a:r>
            <a:r>
              <a:rPr lang="tr-TR" dirty="0">
                <a:solidFill>
                  <a:srgbClr val="C00000"/>
                </a:solidFill>
              </a:rPr>
              <a:t>: </a:t>
            </a:r>
            <a:r>
              <a:rPr lang="tr-TR" b="0" dirty="0">
                <a:solidFill>
                  <a:srgbClr val="002060"/>
                </a:solidFill>
              </a:rPr>
              <a:t>Damar içine verilen ilaç veya sıvının damardan çıkarak çevreleyen dokuya sızması durumunda meydana gelir. 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79394" y="3765704"/>
            <a:ext cx="4705165" cy="260151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err="1">
                <a:solidFill>
                  <a:srgbClr val="002060"/>
                </a:solidFill>
              </a:rPr>
              <a:t>İnfiltrasyon</a:t>
            </a:r>
            <a:r>
              <a:rPr lang="tr-TR" sz="2400" b="1" dirty="0">
                <a:solidFill>
                  <a:srgbClr val="002060"/>
                </a:solidFill>
              </a:rPr>
              <a:t>: </a:t>
            </a:r>
            <a:r>
              <a:rPr lang="tr-TR" sz="2400" dirty="0" err="1">
                <a:solidFill>
                  <a:srgbClr val="002060"/>
                </a:solidFill>
              </a:rPr>
              <a:t>Kateter</a:t>
            </a:r>
            <a:r>
              <a:rPr lang="tr-TR" sz="2400" dirty="0">
                <a:solidFill>
                  <a:srgbClr val="002060"/>
                </a:solidFill>
              </a:rPr>
              <a:t> giriş yeri ve etrafında lokalize şişlik, solukluk, serinlik ve rahatsızlık hissi</a:t>
            </a:r>
            <a:endParaRPr lang="tr-TR" sz="2400" b="1" dirty="0">
              <a:solidFill>
                <a:srgbClr val="00206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002153" y="3861787"/>
            <a:ext cx="5051394" cy="18718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err="1">
                <a:solidFill>
                  <a:srgbClr val="002060"/>
                </a:solidFill>
              </a:rPr>
              <a:t>Ekstravazasyon</a:t>
            </a:r>
            <a:r>
              <a:rPr lang="tr-TR" sz="2400" b="1" dirty="0">
                <a:solidFill>
                  <a:srgbClr val="002060"/>
                </a:solidFill>
              </a:rPr>
              <a:t>: </a:t>
            </a:r>
            <a:r>
              <a:rPr lang="tr-TR" sz="2400" dirty="0">
                <a:solidFill>
                  <a:srgbClr val="002060"/>
                </a:solidFill>
              </a:rPr>
              <a:t>Ciddi lokal doku hasarına ve nekroza yol açabilen önemli bir komplikasyondur.</a:t>
            </a:r>
            <a:endParaRPr lang="tr-TR" sz="2400" dirty="0"/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2547891" y="302982"/>
            <a:ext cx="9862351" cy="788972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C00000"/>
                </a:solidFill>
                <a:latin typeface="+mn-lt"/>
              </a:rPr>
              <a:t>İNFİLTRASYON / EKSTRAVAZASYON </a:t>
            </a:r>
            <a:endParaRPr lang="tr-TR" sz="4000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231" y="5201483"/>
            <a:ext cx="1191176" cy="169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230" y="3613212"/>
            <a:ext cx="1345069" cy="14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03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93272" y="112135"/>
            <a:ext cx="10009909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İNFİLTRASYON</a:t>
            </a:r>
            <a:endParaRPr lang="tr-TR" dirty="0">
              <a:latin typeface="+mn-lt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3678" y="385578"/>
            <a:ext cx="4956886" cy="647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434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82" y="198870"/>
            <a:ext cx="10023764" cy="6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4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95130" y="365125"/>
            <a:ext cx="925867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EKSTRAVAZASYON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77091" y="4669653"/>
            <a:ext cx="11076709" cy="15073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err="1">
                <a:solidFill>
                  <a:srgbClr val="002060"/>
                </a:solidFill>
              </a:rPr>
              <a:t>Ektravazasyona</a:t>
            </a:r>
            <a:r>
              <a:rPr lang="tr-TR" sz="2000" b="1" dirty="0">
                <a:solidFill>
                  <a:srgbClr val="002060"/>
                </a:solidFill>
              </a:rPr>
              <a:t> yol açan ilaçlar: </a:t>
            </a:r>
            <a:r>
              <a:rPr lang="tr-TR" sz="2000" dirty="0" err="1">
                <a:solidFill>
                  <a:srgbClr val="002060"/>
                </a:solidFill>
              </a:rPr>
              <a:t>vankomisin</a:t>
            </a:r>
            <a:r>
              <a:rPr lang="tr-TR" sz="2000" dirty="0">
                <a:solidFill>
                  <a:srgbClr val="002060"/>
                </a:solidFill>
              </a:rPr>
              <a:t>, </a:t>
            </a:r>
            <a:r>
              <a:rPr lang="tr-TR" sz="2000" dirty="0" err="1">
                <a:solidFill>
                  <a:srgbClr val="002060"/>
                </a:solidFill>
              </a:rPr>
              <a:t>asiklovir</a:t>
            </a:r>
            <a:r>
              <a:rPr lang="tr-TR" sz="2000" dirty="0">
                <a:solidFill>
                  <a:srgbClr val="002060"/>
                </a:solidFill>
              </a:rPr>
              <a:t>, </a:t>
            </a:r>
            <a:r>
              <a:rPr lang="tr-TR" sz="2000" dirty="0" err="1">
                <a:solidFill>
                  <a:srgbClr val="002060"/>
                </a:solidFill>
              </a:rPr>
              <a:t>gansiklovir</a:t>
            </a:r>
            <a:r>
              <a:rPr lang="tr-TR" sz="2000" dirty="0">
                <a:solidFill>
                  <a:srgbClr val="002060"/>
                </a:solidFill>
              </a:rPr>
              <a:t>, </a:t>
            </a:r>
            <a:r>
              <a:rPr lang="tr-TR" sz="2000" dirty="0" err="1">
                <a:solidFill>
                  <a:srgbClr val="002060"/>
                </a:solidFill>
              </a:rPr>
              <a:t>amfoterisin</a:t>
            </a:r>
            <a:r>
              <a:rPr lang="tr-TR" sz="2000" dirty="0">
                <a:solidFill>
                  <a:srgbClr val="002060"/>
                </a:solidFill>
              </a:rPr>
              <a:t> B, </a:t>
            </a:r>
            <a:r>
              <a:rPr lang="tr-TR" sz="2000" dirty="0" err="1">
                <a:solidFill>
                  <a:srgbClr val="002060"/>
                </a:solidFill>
              </a:rPr>
              <a:t>fenitoin</a:t>
            </a:r>
            <a:r>
              <a:rPr lang="tr-TR" sz="2000" dirty="0">
                <a:solidFill>
                  <a:srgbClr val="002060"/>
                </a:solidFill>
              </a:rPr>
              <a:t>, </a:t>
            </a:r>
            <a:r>
              <a:rPr lang="tr-TR" sz="2000" dirty="0" err="1">
                <a:solidFill>
                  <a:srgbClr val="002060"/>
                </a:solidFill>
              </a:rPr>
              <a:t>mikofenolat</a:t>
            </a:r>
            <a:r>
              <a:rPr lang="tr-TR" sz="2000" dirty="0">
                <a:solidFill>
                  <a:srgbClr val="002060"/>
                </a:solidFill>
              </a:rPr>
              <a:t> </a:t>
            </a:r>
            <a:r>
              <a:rPr lang="tr-TR" sz="2000" dirty="0" err="1">
                <a:solidFill>
                  <a:srgbClr val="002060"/>
                </a:solidFill>
              </a:rPr>
              <a:t>mofetil</a:t>
            </a:r>
            <a:r>
              <a:rPr lang="tr-TR" sz="2000" dirty="0">
                <a:solidFill>
                  <a:srgbClr val="002060"/>
                </a:solidFill>
              </a:rPr>
              <a:t>, </a:t>
            </a:r>
            <a:r>
              <a:rPr lang="tr-TR" sz="2000" dirty="0" err="1">
                <a:solidFill>
                  <a:srgbClr val="002060"/>
                </a:solidFill>
              </a:rPr>
              <a:t>dopamin</a:t>
            </a:r>
            <a:r>
              <a:rPr lang="tr-TR" sz="2000" dirty="0">
                <a:solidFill>
                  <a:srgbClr val="002060"/>
                </a:solidFill>
              </a:rPr>
              <a:t>, adrenalin, potasyum klorür, %10 sodyum klorür, %10’dan yüksek konsantrasyonda dekstroz çözeltileri, total </a:t>
            </a:r>
            <a:r>
              <a:rPr lang="tr-TR" sz="2000" dirty="0" err="1">
                <a:solidFill>
                  <a:srgbClr val="002060"/>
                </a:solidFill>
              </a:rPr>
              <a:t>parenteral</a:t>
            </a:r>
            <a:r>
              <a:rPr lang="tr-TR" sz="2000" dirty="0">
                <a:solidFill>
                  <a:srgbClr val="002060"/>
                </a:solidFill>
              </a:rPr>
              <a:t> </a:t>
            </a:r>
            <a:r>
              <a:rPr lang="tr-TR" sz="2000" dirty="0" err="1">
                <a:solidFill>
                  <a:srgbClr val="002060"/>
                </a:solidFill>
              </a:rPr>
              <a:t>nütrisyon</a:t>
            </a:r>
            <a:r>
              <a:rPr lang="tr-TR" sz="2000" dirty="0">
                <a:solidFill>
                  <a:srgbClr val="002060"/>
                </a:solidFill>
              </a:rPr>
              <a:t> solüsyonları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42" y="2299854"/>
            <a:ext cx="11146247" cy="21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45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60" y="2571349"/>
            <a:ext cx="9612066" cy="2838846"/>
          </a:xfrm>
          <a:prstGeom prst="rect">
            <a:avLst/>
          </a:prstGeom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1518081" y="313133"/>
            <a:ext cx="10066538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EKSTRAVAZASYON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28143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56" y="2101340"/>
            <a:ext cx="2934109" cy="28579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039" y="235259"/>
            <a:ext cx="9270092" cy="765470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187"/>
            <a:ext cx="2000883" cy="15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30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8170" y="365125"/>
            <a:ext cx="9655629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FLEBİT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87771" y="1524001"/>
            <a:ext cx="4804229" cy="4876800"/>
          </a:xfrm>
        </p:spPr>
        <p:txBody>
          <a:bodyPr>
            <a:normAutofit/>
          </a:bodyPr>
          <a:lstStyle/>
          <a:p>
            <a:r>
              <a:rPr lang="tr-TR" dirty="0" err="1">
                <a:solidFill>
                  <a:srgbClr val="002060"/>
                </a:solidFill>
              </a:rPr>
              <a:t>Venöz</a:t>
            </a:r>
            <a:r>
              <a:rPr lang="tr-TR" dirty="0">
                <a:solidFill>
                  <a:srgbClr val="002060"/>
                </a:solidFill>
              </a:rPr>
              <a:t> duvarın </a:t>
            </a:r>
            <a:r>
              <a:rPr lang="tr-TR" dirty="0" err="1">
                <a:solidFill>
                  <a:srgbClr val="002060"/>
                </a:solidFill>
              </a:rPr>
              <a:t>tunika</a:t>
            </a:r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dirty="0" err="1">
                <a:solidFill>
                  <a:srgbClr val="002060"/>
                </a:solidFill>
              </a:rPr>
              <a:t>intima</a:t>
            </a:r>
            <a:r>
              <a:rPr lang="tr-TR" dirty="0">
                <a:solidFill>
                  <a:srgbClr val="002060"/>
                </a:solidFill>
              </a:rPr>
              <a:t> tabakasının mekanik travma, kimyasal </a:t>
            </a:r>
            <a:r>
              <a:rPr lang="tr-TR" dirty="0" err="1">
                <a:solidFill>
                  <a:srgbClr val="002060"/>
                </a:solidFill>
              </a:rPr>
              <a:t>irritasyonu</a:t>
            </a:r>
            <a:r>
              <a:rPr lang="tr-TR" dirty="0">
                <a:solidFill>
                  <a:srgbClr val="002060"/>
                </a:solidFill>
              </a:rPr>
              <a:t>, veya </a:t>
            </a:r>
            <a:r>
              <a:rPr lang="tr-TR" dirty="0" err="1">
                <a:solidFill>
                  <a:srgbClr val="002060"/>
                </a:solidFill>
              </a:rPr>
              <a:t>venin</a:t>
            </a:r>
            <a:r>
              <a:rPr lang="tr-TR" dirty="0">
                <a:solidFill>
                  <a:srgbClr val="002060"/>
                </a:solidFill>
              </a:rPr>
              <a:t> bakteriyel </a:t>
            </a:r>
            <a:r>
              <a:rPr lang="tr-TR" dirty="0" err="1">
                <a:solidFill>
                  <a:srgbClr val="002060"/>
                </a:solidFill>
              </a:rPr>
              <a:t>kontaminasyonu</a:t>
            </a:r>
            <a:r>
              <a:rPr lang="tr-TR" dirty="0">
                <a:solidFill>
                  <a:srgbClr val="002060"/>
                </a:solidFill>
              </a:rPr>
              <a:t> sonucu oluşan </a:t>
            </a:r>
            <a:r>
              <a:rPr lang="tr-TR" dirty="0" err="1">
                <a:solidFill>
                  <a:srgbClr val="002060"/>
                </a:solidFill>
              </a:rPr>
              <a:t>inflamasyonudur</a:t>
            </a:r>
            <a:r>
              <a:rPr lang="tr-TR" dirty="0">
                <a:solidFill>
                  <a:srgbClr val="002060"/>
                </a:solidFill>
              </a:rPr>
              <a:t>. </a:t>
            </a:r>
          </a:p>
          <a:p>
            <a:endParaRPr lang="tr-TR" dirty="0">
              <a:solidFill>
                <a:srgbClr val="002060"/>
              </a:solidFill>
            </a:endParaRPr>
          </a:p>
          <a:p>
            <a:r>
              <a:rPr lang="tr-TR" dirty="0">
                <a:solidFill>
                  <a:srgbClr val="002060"/>
                </a:solidFill>
              </a:rPr>
              <a:t>Flebit, </a:t>
            </a:r>
            <a:r>
              <a:rPr lang="tr-TR" dirty="0" err="1">
                <a:solidFill>
                  <a:srgbClr val="002060"/>
                </a:solidFill>
              </a:rPr>
              <a:t>infüzyon</a:t>
            </a:r>
            <a:r>
              <a:rPr lang="tr-TR" dirty="0">
                <a:solidFill>
                  <a:srgbClr val="002060"/>
                </a:solidFill>
              </a:rPr>
              <a:t> sonrası ya da </a:t>
            </a:r>
            <a:r>
              <a:rPr lang="tr-TR" dirty="0" err="1">
                <a:solidFill>
                  <a:srgbClr val="002060"/>
                </a:solidFill>
              </a:rPr>
              <a:t>kateterin</a:t>
            </a:r>
            <a:r>
              <a:rPr lang="tr-TR" dirty="0">
                <a:solidFill>
                  <a:srgbClr val="002060"/>
                </a:solidFill>
              </a:rPr>
              <a:t> çıkarılmasından 48-96 saat sonra da meydana gelebilir.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258"/>
            <a:ext cx="7387771" cy="467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676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148773" y="1477821"/>
            <a:ext cx="11636827" cy="15094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300" b="1" dirty="0">
                <a:solidFill>
                  <a:srgbClr val="C00000"/>
                </a:solidFill>
              </a:rPr>
              <a:t>Kimyasal flebit: </a:t>
            </a:r>
            <a:r>
              <a:rPr lang="tr-TR" sz="2300" b="1" dirty="0" err="1">
                <a:solidFill>
                  <a:srgbClr val="002060"/>
                </a:solidFill>
              </a:rPr>
              <a:t>İ</a:t>
            </a:r>
            <a:r>
              <a:rPr lang="tr-TR" sz="2300" dirty="0" err="1">
                <a:solidFill>
                  <a:srgbClr val="002060"/>
                </a:solidFill>
              </a:rPr>
              <a:t>rritan</a:t>
            </a:r>
            <a:r>
              <a:rPr lang="tr-TR" sz="2300" dirty="0">
                <a:solidFill>
                  <a:srgbClr val="002060"/>
                </a:solidFill>
              </a:rPr>
              <a:t> </a:t>
            </a:r>
            <a:r>
              <a:rPr lang="tr-TR" sz="2300" dirty="0" err="1">
                <a:solidFill>
                  <a:srgbClr val="002060"/>
                </a:solidFill>
              </a:rPr>
              <a:t>infüzyon</a:t>
            </a:r>
            <a:r>
              <a:rPr lang="tr-TR" sz="2300" dirty="0">
                <a:solidFill>
                  <a:srgbClr val="002060"/>
                </a:solidFill>
              </a:rPr>
              <a:t> solüsyonlarının (&gt; %10 </a:t>
            </a:r>
            <a:r>
              <a:rPr lang="tr-TR" sz="2300" dirty="0" err="1">
                <a:solidFill>
                  <a:srgbClr val="002060"/>
                </a:solidFill>
              </a:rPr>
              <a:t>dextroz</a:t>
            </a:r>
            <a:r>
              <a:rPr lang="tr-TR" sz="2300" dirty="0">
                <a:solidFill>
                  <a:srgbClr val="002060"/>
                </a:solidFill>
              </a:rPr>
              <a:t>; kemoterapi ajanlar; antibiyotikler, potasyum), aşırı </a:t>
            </a:r>
            <a:r>
              <a:rPr lang="tr-TR" sz="2300" dirty="0" err="1">
                <a:solidFill>
                  <a:srgbClr val="002060"/>
                </a:solidFill>
              </a:rPr>
              <a:t>infüzyon</a:t>
            </a:r>
            <a:r>
              <a:rPr lang="tr-TR" sz="2300" dirty="0">
                <a:solidFill>
                  <a:srgbClr val="002060"/>
                </a:solidFill>
              </a:rPr>
              <a:t> hızı, </a:t>
            </a:r>
            <a:r>
              <a:rPr lang="tr-TR" sz="2300" dirty="0" err="1">
                <a:solidFill>
                  <a:srgbClr val="002060"/>
                </a:solidFill>
              </a:rPr>
              <a:t>infüzyon</a:t>
            </a:r>
            <a:r>
              <a:rPr lang="tr-TR" sz="2300" dirty="0">
                <a:solidFill>
                  <a:srgbClr val="002060"/>
                </a:solidFill>
              </a:rPr>
              <a:t> sıvı/ilaçlarının sayısının artması, </a:t>
            </a:r>
            <a:r>
              <a:rPr lang="tr-TR" sz="2300" dirty="0" err="1">
                <a:solidFill>
                  <a:srgbClr val="002060"/>
                </a:solidFill>
              </a:rPr>
              <a:t>infüzyon</a:t>
            </a:r>
            <a:r>
              <a:rPr lang="tr-TR" sz="2300" dirty="0">
                <a:solidFill>
                  <a:srgbClr val="002060"/>
                </a:solidFill>
              </a:rPr>
              <a:t> solüsyonunda partikül maddesi bulunması ve </a:t>
            </a:r>
            <a:r>
              <a:rPr lang="tr-TR" sz="2300" dirty="0" err="1">
                <a:solidFill>
                  <a:srgbClr val="002060"/>
                </a:solidFill>
              </a:rPr>
              <a:t>kateter</a:t>
            </a:r>
            <a:r>
              <a:rPr lang="tr-TR" sz="2300" dirty="0">
                <a:solidFill>
                  <a:srgbClr val="002060"/>
                </a:solidFill>
              </a:rPr>
              <a:t> yerleştirilirken tam olarak kurutulmamış ve damar içine giren cilt antiseptiği.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1015999" y="3434612"/>
            <a:ext cx="11005458" cy="132607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300" b="1" dirty="0">
                <a:solidFill>
                  <a:srgbClr val="C00000"/>
                </a:solidFill>
              </a:rPr>
              <a:t>Mekanik flebit: </a:t>
            </a:r>
            <a:r>
              <a:rPr lang="tr-TR" sz="2300" dirty="0">
                <a:solidFill>
                  <a:srgbClr val="002060"/>
                </a:solidFill>
              </a:rPr>
              <a:t>Aynı damara birden çok </a:t>
            </a:r>
            <a:r>
              <a:rPr lang="tr-TR" sz="2300" dirty="0" err="1">
                <a:solidFill>
                  <a:srgbClr val="002060"/>
                </a:solidFill>
              </a:rPr>
              <a:t>kateter</a:t>
            </a:r>
            <a:r>
              <a:rPr lang="tr-TR" sz="2300" dirty="0">
                <a:solidFill>
                  <a:srgbClr val="002060"/>
                </a:solidFill>
              </a:rPr>
              <a:t> girişimi, </a:t>
            </a:r>
            <a:r>
              <a:rPr lang="tr-TR" sz="2300" dirty="0" err="1">
                <a:solidFill>
                  <a:srgbClr val="002060"/>
                </a:solidFill>
              </a:rPr>
              <a:t>kateteri</a:t>
            </a:r>
            <a:r>
              <a:rPr lang="tr-TR" sz="2300" dirty="0">
                <a:solidFill>
                  <a:srgbClr val="002060"/>
                </a:solidFill>
              </a:rPr>
              <a:t> yerleştirme aşamasında damarın </a:t>
            </a:r>
            <a:r>
              <a:rPr lang="tr-TR" sz="2300" dirty="0" err="1">
                <a:solidFill>
                  <a:srgbClr val="002060"/>
                </a:solidFill>
              </a:rPr>
              <a:t>travmatize</a:t>
            </a:r>
            <a:r>
              <a:rPr lang="tr-TR" sz="2300" dirty="0">
                <a:solidFill>
                  <a:srgbClr val="002060"/>
                </a:solidFill>
              </a:rPr>
              <a:t> olması, </a:t>
            </a:r>
            <a:r>
              <a:rPr lang="tr-TR" sz="2300" dirty="0" err="1">
                <a:solidFill>
                  <a:srgbClr val="002060"/>
                </a:solidFill>
              </a:rPr>
              <a:t>kateterin</a:t>
            </a:r>
            <a:r>
              <a:rPr lang="tr-TR" sz="2300" dirty="0">
                <a:solidFill>
                  <a:srgbClr val="002060"/>
                </a:solidFill>
              </a:rPr>
              <a:t> </a:t>
            </a:r>
            <a:r>
              <a:rPr lang="tr-TR" sz="2300" dirty="0" err="1">
                <a:solidFill>
                  <a:srgbClr val="002060"/>
                </a:solidFill>
              </a:rPr>
              <a:t>fleksiyon</a:t>
            </a:r>
            <a:r>
              <a:rPr lang="tr-TR" sz="2300" dirty="0">
                <a:solidFill>
                  <a:srgbClr val="002060"/>
                </a:solidFill>
              </a:rPr>
              <a:t> bölgesine yerleştirilmesi, teflon </a:t>
            </a:r>
            <a:r>
              <a:rPr lang="tr-TR" sz="2300" dirty="0" err="1">
                <a:solidFill>
                  <a:srgbClr val="002060"/>
                </a:solidFill>
              </a:rPr>
              <a:t>kateterler</a:t>
            </a:r>
            <a:r>
              <a:rPr lang="tr-TR" sz="2300" dirty="0">
                <a:solidFill>
                  <a:srgbClr val="002060"/>
                </a:solidFill>
              </a:rPr>
              <a:t>, yüksek </a:t>
            </a:r>
            <a:r>
              <a:rPr lang="tr-TR" sz="2300" dirty="0" err="1">
                <a:solidFill>
                  <a:srgbClr val="002060"/>
                </a:solidFill>
              </a:rPr>
              <a:t>infüzyon</a:t>
            </a:r>
            <a:r>
              <a:rPr lang="tr-TR" sz="2300" dirty="0">
                <a:solidFill>
                  <a:srgbClr val="002060"/>
                </a:solidFill>
              </a:rPr>
              <a:t> hızı, yetersiz sabitleme, veya </a:t>
            </a:r>
            <a:r>
              <a:rPr lang="tr-TR" sz="2300" dirty="0" err="1">
                <a:solidFill>
                  <a:srgbClr val="002060"/>
                </a:solidFill>
              </a:rPr>
              <a:t>kateter</a:t>
            </a:r>
            <a:r>
              <a:rPr lang="tr-TR" sz="2300" dirty="0">
                <a:solidFill>
                  <a:srgbClr val="002060"/>
                </a:solidFill>
              </a:rPr>
              <a:t> malzemesi ve sertliği. </a:t>
            </a:r>
          </a:p>
          <a:p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015999" y="5207992"/>
            <a:ext cx="11005458" cy="15173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300" b="1" dirty="0" err="1">
                <a:solidFill>
                  <a:srgbClr val="C00000"/>
                </a:solidFill>
              </a:rPr>
              <a:t>Enfektif</a:t>
            </a:r>
            <a:r>
              <a:rPr lang="tr-TR" sz="2300" b="1" dirty="0">
                <a:solidFill>
                  <a:srgbClr val="C00000"/>
                </a:solidFill>
              </a:rPr>
              <a:t> flebit (septik veya </a:t>
            </a:r>
            <a:r>
              <a:rPr lang="tr-TR" sz="2300" b="1" dirty="0" err="1">
                <a:solidFill>
                  <a:srgbClr val="C00000"/>
                </a:solidFill>
              </a:rPr>
              <a:t>pürülan</a:t>
            </a:r>
            <a:r>
              <a:rPr lang="tr-TR" sz="2300" b="1" dirty="0">
                <a:solidFill>
                  <a:srgbClr val="C00000"/>
                </a:solidFill>
              </a:rPr>
              <a:t> </a:t>
            </a:r>
            <a:r>
              <a:rPr lang="tr-TR" sz="2300" b="1" dirty="0" err="1">
                <a:solidFill>
                  <a:srgbClr val="C00000"/>
                </a:solidFill>
              </a:rPr>
              <a:t>tromboflebit</a:t>
            </a:r>
            <a:r>
              <a:rPr lang="tr-TR" sz="2300" b="1" dirty="0">
                <a:solidFill>
                  <a:srgbClr val="C00000"/>
                </a:solidFill>
              </a:rPr>
              <a:t>): </a:t>
            </a:r>
            <a:r>
              <a:rPr lang="tr-TR" sz="2300" dirty="0">
                <a:solidFill>
                  <a:srgbClr val="002060"/>
                </a:solidFill>
              </a:rPr>
              <a:t>Yetersiz cilt antisepsisi, </a:t>
            </a:r>
            <a:r>
              <a:rPr lang="tr-TR" sz="2300" dirty="0" err="1">
                <a:solidFill>
                  <a:srgbClr val="002060"/>
                </a:solidFill>
              </a:rPr>
              <a:t>kateterin</a:t>
            </a:r>
            <a:r>
              <a:rPr lang="tr-TR" sz="2300" dirty="0">
                <a:solidFill>
                  <a:srgbClr val="002060"/>
                </a:solidFill>
              </a:rPr>
              <a:t> yerleştirilmesi sırasında </a:t>
            </a:r>
            <a:r>
              <a:rPr lang="tr-TR" sz="2300" dirty="0" err="1">
                <a:solidFill>
                  <a:srgbClr val="002060"/>
                </a:solidFill>
              </a:rPr>
              <a:t>kontaminasyon</a:t>
            </a:r>
            <a:r>
              <a:rPr lang="tr-TR" sz="2300" dirty="0">
                <a:solidFill>
                  <a:srgbClr val="002060"/>
                </a:solidFill>
              </a:rPr>
              <a:t>; </a:t>
            </a:r>
            <a:r>
              <a:rPr lang="tr-TR" sz="2300" dirty="0" err="1">
                <a:solidFill>
                  <a:srgbClr val="002060"/>
                </a:solidFill>
              </a:rPr>
              <a:t>hub</a:t>
            </a:r>
            <a:r>
              <a:rPr lang="tr-TR" sz="2300" dirty="0">
                <a:solidFill>
                  <a:srgbClr val="002060"/>
                </a:solidFill>
              </a:rPr>
              <a:t> </a:t>
            </a:r>
            <a:r>
              <a:rPr lang="tr-TR" sz="2300" dirty="0" err="1">
                <a:solidFill>
                  <a:srgbClr val="002060"/>
                </a:solidFill>
              </a:rPr>
              <a:t>kontaminasyon</a:t>
            </a:r>
            <a:r>
              <a:rPr lang="tr-TR" sz="2300" dirty="0">
                <a:solidFill>
                  <a:srgbClr val="002060"/>
                </a:solidFill>
              </a:rPr>
              <a:t>, </a:t>
            </a:r>
            <a:r>
              <a:rPr lang="tr-TR" sz="2300" dirty="0" err="1">
                <a:solidFill>
                  <a:srgbClr val="002060"/>
                </a:solidFill>
              </a:rPr>
              <a:t>kontamine</a:t>
            </a:r>
            <a:r>
              <a:rPr lang="tr-TR" sz="2300" dirty="0">
                <a:solidFill>
                  <a:srgbClr val="002060"/>
                </a:solidFill>
              </a:rPr>
              <a:t> sıvılar/ilaçlar ve vücudun başka bir yerindeki enfeksiyondan </a:t>
            </a:r>
            <a:r>
              <a:rPr lang="tr-TR" sz="2300" dirty="0" err="1">
                <a:solidFill>
                  <a:srgbClr val="002060"/>
                </a:solidFill>
              </a:rPr>
              <a:t>hematojen</a:t>
            </a:r>
            <a:r>
              <a:rPr lang="tr-TR" sz="2300" dirty="0">
                <a:solidFill>
                  <a:srgbClr val="002060"/>
                </a:solidFill>
              </a:rPr>
              <a:t> yolla mikroorganizmaların taşınması </a:t>
            </a:r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1505857" y="176440"/>
            <a:ext cx="10515600" cy="854075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FLEBİT</a:t>
            </a:r>
          </a:p>
        </p:txBody>
      </p:sp>
    </p:spTree>
    <p:extLst>
      <p:ext uri="{BB962C8B-B14F-4D97-AF65-F5344CB8AC3E}">
        <p14:creationId xmlns:p14="http://schemas.microsoft.com/office/powerpoint/2010/main" val="35889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Unvan 1"/>
          <p:cNvSpPr>
            <a:spLocks noGrp="1"/>
          </p:cNvSpPr>
          <p:nvPr>
            <p:ph type="title"/>
          </p:nvPr>
        </p:nvSpPr>
        <p:spPr>
          <a:xfrm>
            <a:off x="2102020" y="621916"/>
            <a:ext cx="8229600" cy="706437"/>
          </a:xfrm>
        </p:spPr>
        <p:txBody>
          <a:bodyPr/>
          <a:lstStyle/>
          <a:p>
            <a:pPr>
              <a:defRPr/>
            </a:pPr>
            <a:r>
              <a:rPr lang="tr-TR" altLang="tr-TR" b="1" dirty="0">
                <a:solidFill>
                  <a:srgbClr val="C00000"/>
                </a:solidFill>
                <a:latin typeface="+mn-lt"/>
              </a:rPr>
              <a:t>PİVK ELDİVEN KULLANIMI</a:t>
            </a:r>
          </a:p>
        </p:txBody>
      </p:sp>
      <p:pic>
        <p:nvPicPr>
          <p:cNvPr id="28675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53" y="1978689"/>
            <a:ext cx="3322638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7299008" y="2723226"/>
            <a:ext cx="4062412" cy="25733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tr-TR" altLang="tr-TR" sz="2800" b="1" dirty="0">
                <a:solidFill>
                  <a:srgbClr val="002060"/>
                </a:solidFill>
              </a:rPr>
              <a:t>PİVK takılması,</a:t>
            </a:r>
          </a:p>
          <a:p>
            <a:pPr marL="342900" indent="-342900">
              <a:defRPr/>
            </a:pPr>
            <a:r>
              <a:rPr lang="tr-TR" altLang="tr-TR" sz="2800" b="1" dirty="0">
                <a:solidFill>
                  <a:srgbClr val="002060"/>
                </a:solidFill>
              </a:rPr>
              <a:t> çıkarılması,</a:t>
            </a:r>
          </a:p>
          <a:p>
            <a:pPr marL="342900" indent="-342900">
              <a:defRPr/>
            </a:pPr>
            <a:r>
              <a:rPr lang="tr-TR" altLang="tr-TR" sz="2800" b="1" dirty="0">
                <a:solidFill>
                  <a:srgbClr val="002060"/>
                </a:solidFill>
              </a:rPr>
              <a:t>pansuman değişimi</a:t>
            </a:r>
          </a:p>
        </p:txBody>
      </p:sp>
    </p:spTree>
    <p:extLst>
      <p:ext uri="{BB962C8B-B14F-4D97-AF65-F5344CB8AC3E}">
        <p14:creationId xmlns:p14="http://schemas.microsoft.com/office/powerpoint/2010/main" val="641162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" y="1571625"/>
            <a:ext cx="403701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Sağ Ok"/>
          <p:cNvSpPr/>
          <p:nvPr/>
        </p:nvSpPr>
        <p:spPr>
          <a:xfrm rot="17213103">
            <a:off x="1494719" y="6264276"/>
            <a:ext cx="614362" cy="1873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6" name="5 Sağ Ok"/>
          <p:cNvSpPr/>
          <p:nvPr/>
        </p:nvSpPr>
        <p:spPr>
          <a:xfrm rot="17213103">
            <a:off x="1757364" y="5657383"/>
            <a:ext cx="614362" cy="1873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7" name="6 Sağ Ok"/>
          <p:cNvSpPr/>
          <p:nvPr/>
        </p:nvSpPr>
        <p:spPr>
          <a:xfrm rot="16047771">
            <a:off x="2308348" y="3952998"/>
            <a:ext cx="614363" cy="1873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8" name="7 Sağ Ok"/>
          <p:cNvSpPr/>
          <p:nvPr/>
        </p:nvSpPr>
        <p:spPr>
          <a:xfrm rot="16200000">
            <a:off x="2321855" y="3142344"/>
            <a:ext cx="614363" cy="1873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9" name="8 Sağ Ok"/>
          <p:cNvSpPr/>
          <p:nvPr/>
        </p:nvSpPr>
        <p:spPr>
          <a:xfrm rot="18163537">
            <a:off x="2553210" y="2429881"/>
            <a:ext cx="614363" cy="1873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pic>
        <p:nvPicPr>
          <p:cNvPr id="9319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20" y="1571625"/>
            <a:ext cx="1524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74" y="4965232"/>
            <a:ext cx="2524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nvan 1"/>
          <p:cNvSpPr>
            <a:spLocks noGrp="1"/>
          </p:cNvSpPr>
          <p:nvPr>
            <p:ph type="title"/>
          </p:nvPr>
        </p:nvSpPr>
        <p:spPr>
          <a:xfrm>
            <a:off x="1623053" y="33458"/>
            <a:ext cx="9655629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FLEBİT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7104010" y="2417143"/>
            <a:ext cx="4868587" cy="1811110"/>
          </a:xfrm>
        </p:spPr>
        <p:txBody>
          <a:bodyPr/>
          <a:lstStyle/>
          <a:p>
            <a:r>
              <a:rPr lang="tr-TR" dirty="0" err="1">
                <a:solidFill>
                  <a:srgbClr val="002060"/>
                </a:solidFill>
              </a:rPr>
              <a:t>Ven</a:t>
            </a:r>
            <a:r>
              <a:rPr lang="tr-TR" dirty="0">
                <a:solidFill>
                  <a:srgbClr val="002060"/>
                </a:solidFill>
              </a:rPr>
              <a:t> hattı boyunca ağrı, kızarıklık, hassasiyet ve elle hissedilebilen şişlik bulunur</a:t>
            </a:r>
            <a:endParaRPr lang="tr-TR" altLang="tr-TR" sz="2000" dirty="0">
              <a:solidFill>
                <a:srgbClr val="002060"/>
              </a:solidFill>
            </a:endParaRPr>
          </a:p>
          <a:p>
            <a:endParaRPr lang="tr-T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22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64816" y="365125"/>
            <a:ext cx="9888984" cy="13255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FLEBİT SKORLAMASI 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017" y="-32204"/>
            <a:ext cx="5745983" cy="708022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61588"/>
            <a:ext cx="4769617" cy="4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885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503315" y="1775913"/>
            <a:ext cx="9838509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PİVK KOMPLİKASYONLARININ ÖNLENMESİ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6F55397-91B9-479F-8E5D-5D4B26F01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56" y="3681809"/>
            <a:ext cx="2293506" cy="1297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18125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76400" y="0"/>
            <a:ext cx="7467600" cy="1143000"/>
          </a:xfrm>
        </p:spPr>
        <p:txBody>
          <a:bodyPr/>
          <a:lstStyle/>
          <a:p>
            <a:pPr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</a:rPr>
              <a:t>EĞİTİM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0"/>
            <a:ext cx="28956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133601"/>
            <a:ext cx="2366963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Yuvarlatılmış Dikdörtgen 2"/>
          <p:cNvSpPr/>
          <p:nvPr/>
        </p:nvSpPr>
        <p:spPr>
          <a:xfrm>
            <a:off x="1579418" y="4689764"/>
            <a:ext cx="8610600" cy="1447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514350" indent="-514350">
              <a:buFont typeface="Wingdings" panose="05000000000000000000" pitchFamily="2" charset="2"/>
              <a:buChar char="ü"/>
              <a:defRPr/>
            </a:pPr>
            <a:r>
              <a:rPr lang="tr-TR" sz="2800" dirty="0">
                <a:solidFill>
                  <a:srgbClr val="002060"/>
                </a:solidFill>
              </a:rPr>
              <a:t>Sağlık çalışanlarına düzenli aralıklarla eğitim</a:t>
            </a:r>
          </a:p>
          <a:p>
            <a:pPr marL="514350" indent="-514350">
              <a:buFont typeface="Wingdings" panose="05000000000000000000" pitchFamily="2" charset="2"/>
              <a:buChar char="ü"/>
              <a:defRPr/>
            </a:pPr>
            <a:r>
              <a:rPr lang="tr-TR" sz="2800" dirty="0">
                <a:solidFill>
                  <a:srgbClr val="002060"/>
                </a:solidFill>
              </a:rPr>
              <a:t>Hasta ve hasta yakınlarının eğitimi </a:t>
            </a:r>
          </a:p>
        </p:txBody>
      </p:sp>
    </p:spTree>
    <p:extLst>
      <p:ext uri="{BB962C8B-B14F-4D97-AF65-F5344CB8AC3E}">
        <p14:creationId xmlns:p14="http://schemas.microsoft.com/office/powerpoint/2010/main" val="15156662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61210" y="49301"/>
            <a:ext cx="7467600" cy="136438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</a:rPr>
              <a:t>KATETER TAKMA EKİBİ</a:t>
            </a:r>
          </a:p>
        </p:txBody>
      </p:sp>
      <p:sp>
        <p:nvSpPr>
          <p:cNvPr id="17411" name="İçerik Yer Tutucusu 2"/>
          <p:cNvSpPr>
            <a:spLocks noGrp="1"/>
          </p:cNvSpPr>
          <p:nvPr>
            <p:ph sz="quarter" idx="1"/>
          </p:nvPr>
        </p:nvSpPr>
        <p:spPr>
          <a:xfrm>
            <a:off x="170648" y="2247318"/>
            <a:ext cx="12192000" cy="964721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>
                <a:solidFill>
                  <a:srgbClr val="002060"/>
                </a:solidFill>
              </a:rPr>
              <a:t>Kateter</a:t>
            </a:r>
            <a:r>
              <a:rPr lang="tr-TR" sz="3200" dirty="0">
                <a:solidFill>
                  <a:srgbClr val="002060"/>
                </a:solidFill>
              </a:rPr>
              <a:t> takma ve bakımında eğitimli ve deneyimli </a:t>
            </a:r>
          </a:p>
          <a:p>
            <a:pPr marL="0" indent="0" algn="ctr">
              <a:buNone/>
            </a:pPr>
            <a:r>
              <a:rPr lang="tr-TR" sz="3200" dirty="0">
                <a:solidFill>
                  <a:srgbClr val="002060"/>
                </a:solidFill>
              </a:rPr>
              <a:t>kişilerden oluşan bir </a:t>
            </a:r>
            <a:r>
              <a:rPr lang="tr-TR" altLang="tr-TR" sz="3200" dirty="0">
                <a:solidFill>
                  <a:srgbClr val="002060"/>
                </a:solidFill>
              </a:rPr>
              <a:t>ekip oluşturulmalı</a:t>
            </a:r>
          </a:p>
        </p:txBody>
      </p:sp>
      <p:pic>
        <p:nvPicPr>
          <p:cNvPr id="17412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52" y="3355619"/>
            <a:ext cx="1888393" cy="208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2816082" y="5581489"/>
            <a:ext cx="6901131" cy="1143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dirty="0">
                <a:solidFill>
                  <a:srgbClr val="002060"/>
                </a:solidFill>
              </a:rPr>
              <a:t>Bir kişi </a:t>
            </a:r>
            <a:r>
              <a:rPr lang="tr-TR" sz="2800" b="1" dirty="0">
                <a:solidFill>
                  <a:srgbClr val="002060"/>
                </a:solidFill>
              </a:rPr>
              <a:t>2 den fazla </a:t>
            </a:r>
            <a:r>
              <a:rPr lang="tr-TR" sz="2800" dirty="0">
                <a:solidFill>
                  <a:srgbClr val="002060"/>
                </a:solidFill>
              </a:rPr>
              <a:t>deneme yapmamalı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55" y="5437909"/>
            <a:ext cx="1571844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76400" y="302981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PİVK KOMPLİKASYONLARININ ÖNLENMESİ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254927"/>
            <a:ext cx="10515600" cy="4315690"/>
          </a:xfrm>
        </p:spPr>
        <p:txBody>
          <a:bodyPr>
            <a:normAutofit fontScale="85000" lnSpcReduction="20000"/>
          </a:bodyPr>
          <a:lstStyle/>
          <a:p>
            <a:r>
              <a:rPr lang="tr-TR" dirty="0">
                <a:solidFill>
                  <a:srgbClr val="002060"/>
                </a:solidFill>
              </a:rPr>
              <a:t>Kurum içi yazılı prosedür ve talimatlar oluşturulması </a:t>
            </a:r>
          </a:p>
          <a:p>
            <a:r>
              <a:rPr lang="tr-TR" dirty="0" err="1">
                <a:solidFill>
                  <a:srgbClr val="002060"/>
                </a:solidFill>
              </a:rPr>
              <a:t>Kateter</a:t>
            </a:r>
            <a:r>
              <a:rPr lang="tr-TR" dirty="0">
                <a:solidFill>
                  <a:srgbClr val="002060"/>
                </a:solidFill>
              </a:rPr>
              <a:t> ekibinin oluşturulması</a:t>
            </a:r>
          </a:p>
          <a:p>
            <a:r>
              <a:rPr lang="tr-TR" dirty="0">
                <a:solidFill>
                  <a:srgbClr val="002060"/>
                </a:solidFill>
              </a:rPr>
              <a:t>Bir kişinin ikiden fala denme yapmaması </a:t>
            </a:r>
          </a:p>
          <a:p>
            <a:r>
              <a:rPr lang="tr-TR" dirty="0">
                <a:solidFill>
                  <a:srgbClr val="002060"/>
                </a:solidFill>
              </a:rPr>
              <a:t>Tedaviye uygun </a:t>
            </a:r>
            <a:r>
              <a:rPr lang="tr-TR" dirty="0" err="1">
                <a:solidFill>
                  <a:srgbClr val="002060"/>
                </a:solidFill>
              </a:rPr>
              <a:t>kateter</a:t>
            </a:r>
            <a:r>
              <a:rPr lang="tr-TR" dirty="0">
                <a:solidFill>
                  <a:srgbClr val="002060"/>
                </a:solidFill>
              </a:rPr>
              <a:t> ve </a:t>
            </a:r>
            <a:r>
              <a:rPr lang="tr-TR" dirty="0" err="1">
                <a:solidFill>
                  <a:srgbClr val="002060"/>
                </a:solidFill>
              </a:rPr>
              <a:t>ven</a:t>
            </a:r>
            <a:r>
              <a:rPr lang="tr-TR" dirty="0">
                <a:solidFill>
                  <a:srgbClr val="002060"/>
                </a:solidFill>
              </a:rPr>
              <a:t> seçimi, </a:t>
            </a:r>
          </a:p>
          <a:p>
            <a:r>
              <a:rPr lang="tr-TR" dirty="0">
                <a:solidFill>
                  <a:srgbClr val="002060"/>
                </a:solidFill>
              </a:rPr>
              <a:t>Uygun cilt antisepsisi, </a:t>
            </a:r>
          </a:p>
          <a:p>
            <a:r>
              <a:rPr lang="tr-TR" dirty="0">
                <a:solidFill>
                  <a:srgbClr val="002060"/>
                </a:solidFill>
              </a:rPr>
              <a:t>Aseptik koşullarda </a:t>
            </a:r>
            <a:r>
              <a:rPr lang="tr-TR" dirty="0" err="1">
                <a:solidFill>
                  <a:srgbClr val="002060"/>
                </a:solidFill>
              </a:rPr>
              <a:t>kateter</a:t>
            </a:r>
            <a:r>
              <a:rPr lang="tr-TR" dirty="0">
                <a:solidFill>
                  <a:srgbClr val="002060"/>
                </a:solidFill>
              </a:rPr>
              <a:t> takılması ve pansumanın yapılması</a:t>
            </a:r>
          </a:p>
          <a:p>
            <a:r>
              <a:rPr lang="tr-TR" dirty="0">
                <a:solidFill>
                  <a:srgbClr val="002060"/>
                </a:solidFill>
              </a:rPr>
              <a:t>Yıkama kilitlemenin yapılması uygun zamanda doğru sır ile yapılması</a:t>
            </a:r>
          </a:p>
          <a:p>
            <a:r>
              <a:rPr lang="tr-TR" dirty="0">
                <a:solidFill>
                  <a:srgbClr val="002060"/>
                </a:solidFill>
              </a:rPr>
              <a:t>Aseptik ilkelere uyulması</a:t>
            </a:r>
          </a:p>
          <a:p>
            <a:r>
              <a:rPr lang="tr-TR" dirty="0">
                <a:solidFill>
                  <a:srgbClr val="002060"/>
                </a:solidFill>
              </a:rPr>
              <a:t>İlaçların aseptik koşullarda hazırlaması ve uygulanması </a:t>
            </a:r>
          </a:p>
          <a:p>
            <a:r>
              <a:rPr lang="tr-TR" dirty="0" err="1">
                <a:solidFill>
                  <a:srgbClr val="002060"/>
                </a:solidFill>
              </a:rPr>
              <a:t>Ven</a:t>
            </a:r>
            <a:r>
              <a:rPr lang="tr-TR" dirty="0">
                <a:solidFill>
                  <a:srgbClr val="002060"/>
                </a:solidFill>
              </a:rPr>
              <a:t> valflerinin silinmesi ve değişim sürelerinin takibi ve kayıtları </a:t>
            </a:r>
          </a:p>
          <a:p>
            <a:r>
              <a:rPr lang="tr-TR" dirty="0" err="1">
                <a:solidFill>
                  <a:srgbClr val="002060"/>
                </a:solidFill>
              </a:rPr>
              <a:t>İnfüzyon</a:t>
            </a:r>
            <a:r>
              <a:rPr lang="tr-TR" dirty="0">
                <a:solidFill>
                  <a:srgbClr val="002060"/>
                </a:solidFill>
              </a:rPr>
              <a:t> setlerinin değişimi </a:t>
            </a:r>
            <a:r>
              <a:rPr lang="tr-TR" dirty="0" err="1">
                <a:solidFill>
                  <a:srgbClr val="002060"/>
                </a:solidFill>
              </a:rPr>
              <a:t>vb</a:t>
            </a:r>
            <a:endParaRPr lang="tr-TR" dirty="0">
              <a:solidFill>
                <a:srgbClr val="002060"/>
              </a:solidFill>
            </a:endParaRPr>
          </a:p>
          <a:p>
            <a:endParaRPr lang="tr-T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880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8674" y="1834507"/>
            <a:ext cx="5069150" cy="1173249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PİVK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b="1" dirty="0">
                <a:solidFill>
                  <a:srgbClr val="C00000"/>
                </a:solidFill>
              </a:rPr>
              <a:t> Bakım Sırasında Uygulanacak Önlem Paketi</a:t>
            </a:r>
            <a:endParaRPr lang="tr-TR" dirty="0">
              <a:solidFill>
                <a:srgbClr val="C0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32" y="0"/>
            <a:ext cx="6087632" cy="674043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31770" y="4025754"/>
            <a:ext cx="474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002060"/>
                </a:solidFill>
              </a:rPr>
              <a:t>Enfeksiyon kontrolünde eksik uygulama, eksik korumadır</a:t>
            </a:r>
          </a:p>
        </p:txBody>
      </p:sp>
    </p:spTree>
    <p:extLst>
      <p:ext uri="{BB962C8B-B14F-4D97-AF65-F5344CB8AC3E}">
        <p14:creationId xmlns:p14="http://schemas.microsoft.com/office/powerpoint/2010/main" val="26574332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2185988" y="631795"/>
            <a:ext cx="7467600" cy="7651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</a:rPr>
              <a:t>SONUÇ </a:t>
            </a:r>
          </a:p>
        </p:txBody>
      </p:sp>
      <p:sp>
        <p:nvSpPr>
          <p:cNvPr id="2" name="Dikdörtgen 1"/>
          <p:cNvSpPr/>
          <p:nvPr/>
        </p:nvSpPr>
        <p:spPr>
          <a:xfrm>
            <a:off x="779228" y="5461030"/>
            <a:ext cx="10519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solidFill>
                  <a:srgbClr val="002060"/>
                </a:solidFill>
              </a:rPr>
              <a:t>Tek bir önlem değil, tüm önlemlerin </a:t>
            </a:r>
            <a:r>
              <a:rPr lang="tr-TR" sz="2800">
                <a:solidFill>
                  <a:srgbClr val="002060"/>
                </a:solidFill>
              </a:rPr>
              <a:t>eksiksiz uygulanması</a:t>
            </a:r>
          </a:p>
          <a:p>
            <a:pPr algn="ctr"/>
            <a:r>
              <a:rPr lang="tr-TR" sz="280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002060"/>
                </a:solidFill>
              </a:rPr>
              <a:t>enfeksiyonları önler</a:t>
            </a:r>
            <a:r>
              <a:rPr lang="tr-TR" dirty="0"/>
              <a:t>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443" y="1804761"/>
            <a:ext cx="5287113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792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823F17-C25E-4451-AFBC-DA3999A58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420" y="365125"/>
            <a:ext cx="9904379" cy="1325563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Lucida Calligraphy" panose="03010101010101010101" pitchFamily="66" charset="0"/>
              </a:rPr>
              <a:t>Hazırlayan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2FC42FD-DD27-20F8-1FC6-A39298503CF8}"/>
              </a:ext>
            </a:extLst>
          </p:cNvPr>
          <p:cNvSpPr txBox="1"/>
          <p:nvPr/>
        </p:nvSpPr>
        <p:spPr>
          <a:xfrm>
            <a:off x="278049" y="5762846"/>
            <a:ext cx="11635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Türk Hastane İnfeksiyonları ve Kontrolü Derneği Olarak Eğitime Katkılarından Dolayı Teşekkür Ederiz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7FA6F10-4753-592E-0D35-5D72FDA64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69" y="1970292"/>
            <a:ext cx="2188061" cy="291741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E14D003A-B64B-DFD5-61FD-755DAF4F5FCF}"/>
              </a:ext>
            </a:extLst>
          </p:cNvPr>
          <p:cNvSpPr txBox="1"/>
          <p:nvPr/>
        </p:nvSpPr>
        <p:spPr>
          <a:xfrm>
            <a:off x="4602288" y="4982645"/>
            <a:ext cx="2987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Uzman Hemşire Nilgün Doğan</a:t>
            </a:r>
          </a:p>
        </p:txBody>
      </p:sp>
    </p:spTree>
    <p:extLst>
      <p:ext uri="{BB962C8B-B14F-4D97-AF65-F5344CB8AC3E}">
        <p14:creationId xmlns:p14="http://schemas.microsoft.com/office/powerpoint/2010/main" val="1952408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4330"/>
            <a:ext cx="28194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Unvan 1"/>
          <p:cNvSpPr>
            <a:spLocks noGrp="1"/>
          </p:cNvSpPr>
          <p:nvPr>
            <p:ph type="title"/>
          </p:nvPr>
        </p:nvSpPr>
        <p:spPr>
          <a:xfrm>
            <a:off x="2016710" y="559773"/>
            <a:ext cx="8229600" cy="827087"/>
          </a:xfrm>
        </p:spPr>
        <p:txBody>
          <a:bodyPr/>
          <a:lstStyle/>
          <a:p>
            <a:pPr algn="ctr">
              <a:defRPr/>
            </a:pPr>
            <a:r>
              <a:rPr lang="tr-TR" altLang="tr-TR" sz="3600" b="1" dirty="0">
                <a:solidFill>
                  <a:srgbClr val="C00000"/>
                </a:solidFill>
                <a:latin typeface="+mn-lt"/>
              </a:rPr>
              <a:t>MALZEME HAZIRLIĞI</a:t>
            </a:r>
          </a:p>
        </p:txBody>
      </p:sp>
      <p:pic>
        <p:nvPicPr>
          <p:cNvPr id="29700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" y="5176858"/>
            <a:ext cx="165893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Dikdörtgen 4"/>
          <p:cNvSpPr>
            <a:spLocks noChangeArrowheads="1"/>
          </p:cNvSpPr>
          <p:nvPr/>
        </p:nvSpPr>
        <p:spPr bwMode="auto">
          <a:xfrm>
            <a:off x="3474721" y="1835750"/>
            <a:ext cx="811322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Kesici delici alet kutusu bulunan tepsi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Tek kullanımlık böbrek küvet,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altLang="tr-TR" sz="2800" dirty="0" err="1">
                <a:solidFill>
                  <a:srgbClr val="002060"/>
                </a:solidFill>
                <a:latin typeface="+mn-lt"/>
              </a:rPr>
              <a:t>Non</a:t>
            </a:r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-steril eldiven,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Tek kullanımlık turnike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Hastaya uygun cilt antiseptiği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altLang="tr-TR" sz="2800" dirty="0">
                <a:solidFill>
                  <a:srgbClr val="002060"/>
                </a:solidFill>
                <a:latin typeface="+mn-lt"/>
              </a:rPr>
              <a:t>Pamuk ya da gaz spanç,</a:t>
            </a:r>
            <a:endParaRPr lang="tr-TR" altLang="tr-TR" sz="2800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Şeffaf su geçirmez ya da yarı geçirgen steril örtü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Koruyucu tedavi örtüsü,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İğnesiz </a:t>
            </a:r>
            <a:r>
              <a:rPr lang="tr-TR" altLang="tr-TR" sz="2800" dirty="0" err="1">
                <a:solidFill>
                  <a:srgbClr val="002060"/>
                </a:solidFill>
                <a:latin typeface="+mn-lt"/>
              </a:rPr>
              <a:t>ven</a:t>
            </a:r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 valfi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Hastaya (yaş, uygulanacak ilaç vb. özellikler</a:t>
            </a:r>
          </a:p>
          <a:p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dikkate alınmalıdır) uygun numarada </a:t>
            </a:r>
            <a:r>
              <a:rPr lang="tr-TR" altLang="tr-TR" sz="2800" dirty="0" err="1">
                <a:solidFill>
                  <a:srgbClr val="002060"/>
                </a:solidFill>
                <a:latin typeface="+mn-lt"/>
              </a:rPr>
              <a:t>periferik</a:t>
            </a:r>
            <a:r>
              <a:rPr lang="tr-TR" altLang="tr-TR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tr-TR" altLang="tr-TR" sz="2800" dirty="0" err="1">
                <a:solidFill>
                  <a:srgbClr val="002060"/>
                </a:solidFill>
                <a:latin typeface="+mn-lt"/>
              </a:rPr>
              <a:t>kateter</a:t>
            </a:r>
            <a:endParaRPr lang="tr-TR" altLang="tr-TR" sz="2800" dirty="0">
              <a:solidFill>
                <a:srgbClr val="002060"/>
              </a:solidFill>
              <a:latin typeface="+mn-lt"/>
            </a:endParaRPr>
          </a:p>
          <a:p>
            <a:endParaRPr lang="tr-TR" altLang="tr-TR" sz="28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528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Düz Ok Bağlayıcısı 4"/>
          <p:cNvCxnSpPr/>
          <p:nvPr/>
        </p:nvCxnSpPr>
        <p:spPr>
          <a:xfrm>
            <a:off x="3524435" y="3653054"/>
            <a:ext cx="807868" cy="395163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93" y="318968"/>
            <a:ext cx="9440240" cy="61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58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40114" y="365125"/>
            <a:ext cx="9713686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+mn-lt"/>
              </a:rPr>
              <a:t>CİLT ANTİSEPSİSİ</a:t>
            </a:r>
            <a:br>
              <a:rPr lang="tr-TR" b="1" dirty="0">
                <a:solidFill>
                  <a:srgbClr val="C00000"/>
                </a:solidFill>
                <a:latin typeface="+mn-lt"/>
              </a:rPr>
            </a:br>
            <a:endParaRPr lang="tr-TR" dirty="0">
              <a:latin typeface="+mn-lt"/>
            </a:endParaRPr>
          </a:p>
        </p:txBody>
      </p:sp>
      <p:sp>
        <p:nvSpPr>
          <p:cNvPr id="5" name="Sağ Ok 4"/>
          <p:cNvSpPr/>
          <p:nvPr/>
        </p:nvSpPr>
        <p:spPr>
          <a:xfrm>
            <a:off x="3308835" y="951999"/>
            <a:ext cx="5526348" cy="559972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20000"/>
              </a:lnSpc>
              <a:buSzPct val="150000"/>
              <a:defRPr/>
            </a:pPr>
            <a:r>
              <a:rPr lang="tr-TR" sz="2200" b="1" kern="100" dirty="0">
                <a:solidFill>
                  <a:schemeClr val="tx1"/>
                </a:solidFill>
                <a:ea typeface="Aptos"/>
                <a:cs typeface="Times New Roman" panose="02020603050405020304" pitchFamily="18" charset="0"/>
              </a:rPr>
              <a:t>Prematüre </a:t>
            </a:r>
            <a:r>
              <a:rPr lang="tr-TR" sz="2200" b="1" kern="100" dirty="0" err="1">
                <a:solidFill>
                  <a:schemeClr val="tx1"/>
                </a:solidFill>
                <a:ea typeface="Aptos"/>
                <a:cs typeface="Times New Roman" panose="02020603050405020304" pitchFamily="18" charset="0"/>
              </a:rPr>
              <a:t>yenidoğanlar</a:t>
            </a:r>
            <a:r>
              <a:rPr lang="tr-TR" sz="2200" b="1" kern="100" dirty="0">
                <a:solidFill>
                  <a:schemeClr val="tx1"/>
                </a:solidFill>
                <a:ea typeface="Aptos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20000"/>
              </a:lnSpc>
              <a:buSzPct val="150000"/>
              <a:defRPr/>
            </a:pPr>
            <a:r>
              <a:rPr lang="tr-TR" sz="2200" b="1" kern="100" dirty="0">
                <a:solidFill>
                  <a:schemeClr val="tx1"/>
                </a:solidFill>
                <a:ea typeface="Aptos"/>
                <a:cs typeface="Times New Roman" panose="02020603050405020304" pitchFamily="18" charset="0"/>
              </a:rPr>
              <a:t>Düşük doğum ağırlıklı bebekler,</a:t>
            </a:r>
          </a:p>
          <a:p>
            <a:pPr>
              <a:lnSpc>
                <a:spcPct val="120000"/>
              </a:lnSpc>
              <a:buSzPct val="150000"/>
              <a:defRPr/>
            </a:pPr>
            <a:r>
              <a:rPr lang="tr-TR" sz="2200" b="1" kern="100" dirty="0">
                <a:solidFill>
                  <a:schemeClr val="tx1"/>
                </a:solidFill>
                <a:ea typeface="Aptos"/>
                <a:cs typeface="Times New Roman" panose="02020603050405020304" pitchFamily="18" charset="0"/>
              </a:rPr>
              <a:t>Yaşamın ilk 14 günü içinde olanlar</a:t>
            </a:r>
          </a:p>
          <a:p>
            <a:pPr>
              <a:lnSpc>
                <a:spcPct val="120000"/>
              </a:lnSpc>
              <a:buSzPct val="150000"/>
              <a:defRPr/>
            </a:pPr>
            <a:r>
              <a:rPr lang="tr-TR" sz="2200" b="1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                 ve </a:t>
            </a:r>
          </a:p>
          <a:p>
            <a:pPr>
              <a:lnSpc>
                <a:spcPct val="120000"/>
              </a:lnSpc>
              <a:buSzPct val="150000"/>
              <a:defRPr/>
            </a:pPr>
            <a:r>
              <a:rPr lang="tr-TR" sz="2200" b="1" dirty="0">
                <a:solidFill>
                  <a:schemeClr val="tx1"/>
                </a:solidFill>
              </a:rPr>
              <a:t>  </a:t>
            </a:r>
            <a:r>
              <a:rPr lang="tr-TR" sz="2200" b="1" dirty="0" err="1">
                <a:solidFill>
                  <a:schemeClr val="tx1"/>
                </a:solidFill>
              </a:rPr>
              <a:t>Kontrendikasyon</a:t>
            </a:r>
            <a:r>
              <a:rPr lang="tr-TR" sz="2200" b="1" dirty="0">
                <a:solidFill>
                  <a:schemeClr val="tx1"/>
                </a:solidFill>
              </a:rPr>
              <a:t> varsa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8904302" y="2441575"/>
            <a:ext cx="3225553" cy="30270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400" dirty="0">
                <a:solidFill>
                  <a:srgbClr val="002060"/>
                </a:solidFill>
              </a:rPr>
              <a:t>%10’ </a:t>
            </a:r>
            <a:r>
              <a:rPr lang="tr-TR" sz="2400" dirty="0" err="1">
                <a:solidFill>
                  <a:srgbClr val="002060"/>
                </a:solidFill>
              </a:rPr>
              <a:t>luk</a:t>
            </a:r>
            <a:r>
              <a:rPr lang="tr-TR" sz="2400" dirty="0">
                <a:solidFill>
                  <a:srgbClr val="002060"/>
                </a:solidFill>
              </a:rPr>
              <a:t> </a:t>
            </a:r>
            <a:r>
              <a:rPr lang="tr-TR" sz="2400" dirty="0" err="1">
                <a:solidFill>
                  <a:srgbClr val="002060"/>
                </a:solidFill>
              </a:rPr>
              <a:t>Povidon</a:t>
            </a:r>
            <a:r>
              <a:rPr lang="tr-TR" sz="2400" dirty="0">
                <a:solidFill>
                  <a:srgbClr val="002060"/>
                </a:solidFill>
              </a:rPr>
              <a:t>- iyot </a:t>
            </a:r>
          </a:p>
          <a:p>
            <a:pPr algn="ctr">
              <a:defRPr/>
            </a:pPr>
            <a:r>
              <a:rPr lang="tr-TR" sz="2400" dirty="0">
                <a:solidFill>
                  <a:srgbClr val="002060"/>
                </a:solidFill>
              </a:rPr>
              <a:t>veya</a:t>
            </a:r>
          </a:p>
          <a:p>
            <a:pPr algn="ctr">
              <a:defRPr/>
            </a:pPr>
            <a:r>
              <a:rPr lang="tr-TR" sz="2400" dirty="0">
                <a:solidFill>
                  <a:srgbClr val="002060"/>
                </a:solidFill>
              </a:rPr>
              <a:t>%70 alkol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152401" y="2441575"/>
            <a:ext cx="3087315" cy="27962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20000"/>
              </a:lnSpc>
              <a:buSzPct val="150000"/>
              <a:defRPr/>
            </a:pPr>
            <a:r>
              <a:rPr lang="tr-TR" sz="2400" b="1" dirty="0">
                <a:solidFill>
                  <a:srgbClr val="C00000"/>
                </a:solidFill>
              </a:rPr>
              <a:t>%2 </a:t>
            </a:r>
            <a:r>
              <a:rPr lang="tr-TR" sz="2400" b="1" dirty="0" err="1">
                <a:solidFill>
                  <a:srgbClr val="C00000"/>
                </a:solidFill>
              </a:rPr>
              <a:t>lik</a:t>
            </a:r>
            <a:r>
              <a:rPr lang="tr-TR" sz="2400" dirty="0"/>
              <a:t> </a:t>
            </a:r>
            <a:r>
              <a:rPr lang="tr-TR" altLang="tr-TR" sz="2400" dirty="0" err="1">
                <a:solidFill>
                  <a:srgbClr val="002060"/>
                </a:solidFill>
              </a:rPr>
              <a:t>Klorheksidin</a:t>
            </a:r>
            <a:endParaRPr lang="tr-TR" altLang="tr-TR" sz="2400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  <a:buSzPct val="150000"/>
              <a:defRPr/>
            </a:pPr>
            <a:r>
              <a:rPr lang="tr-TR" altLang="tr-TR" sz="2400" dirty="0">
                <a:solidFill>
                  <a:srgbClr val="002060"/>
                </a:solidFill>
              </a:rPr>
              <a:t>+ </a:t>
            </a:r>
          </a:p>
          <a:p>
            <a:pPr>
              <a:lnSpc>
                <a:spcPct val="120000"/>
              </a:lnSpc>
              <a:buSzPct val="150000"/>
              <a:defRPr/>
            </a:pPr>
            <a:r>
              <a:rPr lang="tr-TR" altLang="tr-TR" sz="2400" dirty="0">
                <a:solidFill>
                  <a:srgbClr val="002060"/>
                </a:solidFill>
              </a:rPr>
              <a:t> </a:t>
            </a:r>
            <a:r>
              <a:rPr lang="tr-TR" altLang="tr-TR" sz="2400" b="1" dirty="0">
                <a:solidFill>
                  <a:srgbClr val="C00000"/>
                </a:solidFill>
              </a:rPr>
              <a:t>%70 </a:t>
            </a:r>
            <a:r>
              <a:rPr lang="tr-TR" altLang="tr-TR" sz="2400" dirty="0">
                <a:solidFill>
                  <a:srgbClr val="002060"/>
                </a:solidFill>
              </a:rPr>
              <a:t>Alkol karışımı</a:t>
            </a:r>
          </a:p>
        </p:txBody>
      </p:sp>
    </p:spTree>
    <p:extLst>
      <p:ext uri="{BB962C8B-B14F-4D97-AF65-F5344CB8AC3E}">
        <p14:creationId xmlns:p14="http://schemas.microsoft.com/office/powerpoint/2010/main" val="1962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12447</TotalTime>
  <Words>1599</Words>
  <Application>Microsoft Office PowerPoint</Application>
  <PresentationFormat>Geniş ekran</PresentationFormat>
  <Paragraphs>270</Paragraphs>
  <Slides>68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8" baseType="lpstr">
      <vt:lpstr>SimSun-ExtB</vt:lpstr>
      <vt:lpstr>Aptos</vt:lpstr>
      <vt:lpstr>Arial</vt:lpstr>
      <vt:lpstr>Calibri</vt:lpstr>
      <vt:lpstr>Calibri Light</vt:lpstr>
      <vt:lpstr>Candara</vt:lpstr>
      <vt:lpstr>Lucida Calligraphy</vt:lpstr>
      <vt:lpstr>Times New Roman</vt:lpstr>
      <vt:lpstr>Wingdings</vt:lpstr>
      <vt:lpstr>Office Teması</vt:lpstr>
      <vt:lpstr>PERİFERİK İNTRA VENÖZ KATETER (PİVK) UYGULAMA STANDARTLARI,  BAKIM SÜREÇLERİ VE KOMPLİKASYON YÖNETİMİ </vt:lpstr>
      <vt:lpstr>PowerPoint Sunusu</vt:lpstr>
      <vt:lpstr>PowerPoint Sunusu</vt:lpstr>
      <vt:lpstr>PowerPoint Sunusu</vt:lpstr>
      <vt:lpstr>PowerPoint Sunusu</vt:lpstr>
      <vt:lpstr>PİVK ELDİVEN KULLANIMI</vt:lpstr>
      <vt:lpstr>MALZEME HAZIRLIĞI</vt:lpstr>
      <vt:lpstr>PowerPoint Sunusu</vt:lpstr>
      <vt:lpstr>CİLT ANTİSEPSİSİ </vt:lpstr>
      <vt:lpstr>CİLT ANTİSEPSİSİ</vt:lpstr>
      <vt:lpstr>CİLT ANTİSEPSİSİ </vt:lpstr>
      <vt:lpstr>CİLT ANTİSEPSİSİ</vt:lpstr>
      <vt:lpstr>CİLT ANTİSEPSİSİ</vt:lpstr>
      <vt:lpstr>CİLT ANTİSEPSİSİ</vt:lpstr>
      <vt:lpstr>KATETER KONTROLÜ</vt:lpstr>
      <vt:lpstr>PowerPoint Sunusu</vt:lpstr>
      <vt:lpstr>PowerPoint Sunusu</vt:lpstr>
      <vt:lpstr>PowerPoint Sunusu</vt:lpstr>
      <vt:lpstr>PİVK Takılması Sırasında Uygulanacak Önlem Paketi</vt:lpstr>
      <vt:lpstr>PowerPoint Sunusu</vt:lpstr>
      <vt:lpstr>PowerPoint Sunusu</vt:lpstr>
      <vt:lpstr>PowerPoint Sunusu</vt:lpstr>
      <vt:lpstr>PİVK YIKAMA / KİLİTLEME </vt:lpstr>
      <vt:lpstr>PİVK YIKAMA / KİLİTLEME </vt:lpstr>
      <vt:lpstr>PİVK YIKAMA / KİLİTLEME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İĞNESİZ KONNEKTÖRLER</vt:lpstr>
      <vt:lpstr>PowerPoint Sunusu</vt:lpstr>
      <vt:lpstr>PowerPoint Sunusu</vt:lpstr>
      <vt:lpstr>İĞNESİZ KONNEKTÖRLER</vt:lpstr>
      <vt:lpstr>PowerPoint Sunusu</vt:lpstr>
      <vt:lpstr>PowerPoint Sunusu</vt:lpstr>
      <vt:lpstr>İNFÜZYON SETLERİ</vt:lpstr>
      <vt:lpstr>PowerPoint Sunusu</vt:lpstr>
      <vt:lpstr>PowerPoint Sunusu</vt:lpstr>
      <vt:lpstr>İNFÜZYON SETLERİ</vt:lpstr>
      <vt:lpstr>İNFÜZYON SETLERİ</vt:lpstr>
      <vt:lpstr>PowerPoint Sunusu</vt:lpstr>
      <vt:lpstr>İLAÇ HAZIRLAMA </vt:lpstr>
      <vt:lpstr>İLAÇ HAZIRLAMA </vt:lpstr>
      <vt:lpstr>İLAÇ HAZIRLAMA </vt:lpstr>
      <vt:lpstr>PowerPoint Sunusu</vt:lpstr>
      <vt:lpstr>PowerPoint Sunusu</vt:lpstr>
      <vt:lpstr>PowerPoint Sunusu</vt:lpstr>
      <vt:lpstr>PERİFERİK VENÖZ KATETER İLİŞKİLİ KOMPLİKASYONLAR ve YÖNETİMİ</vt:lpstr>
      <vt:lpstr>PERİFERİK VENÖZ KATETER İLİŞKİLİ KOMPLİKASYONLAR</vt:lpstr>
      <vt:lpstr>İNFİLTRASYON / EKSTRAVAZASYON </vt:lpstr>
      <vt:lpstr>İNFİLTRASYON</vt:lpstr>
      <vt:lpstr>PowerPoint Sunusu</vt:lpstr>
      <vt:lpstr>EKSTRAVAZASYON </vt:lpstr>
      <vt:lpstr>EKSTRAVAZASYON </vt:lpstr>
      <vt:lpstr>PowerPoint Sunusu</vt:lpstr>
      <vt:lpstr>FLEBİT</vt:lpstr>
      <vt:lpstr>FLEBİT</vt:lpstr>
      <vt:lpstr>FLEBİT</vt:lpstr>
      <vt:lpstr>FLEBİT SKORLAMASI </vt:lpstr>
      <vt:lpstr>PİVK KOMPLİKASYONLARININ ÖNLENMESİ</vt:lpstr>
      <vt:lpstr>EĞİTİM</vt:lpstr>
      <vt:lpstr>KATETER TAKMA EKİBİ</vt:lpstr>
      <vt:lpstr>PİVK KOMPLİKASYONLARININ ÖNLENMESİ</vt:lpstr>
      <vt:lpstr>PİVK  Bakım Sırasında Uygulanacak Önlem Paketi</vt:lpstr>
      <vt:lpstr>PowerPoint Sunusu</vt:lpstr>
      <vt:lpstr>Hazırlayan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Nilgün Doğan</dc:creator>
  <cp:lastModifiedBy>safiye.tasgin</cp:lastModifiedBy>
  <cp:revision>310</cp:revision>
  <dcterms:created xsi:type="dcterms:W3CDTF">2026-05-07T13:36:44Z</dcterms:created>
  <dcterms:modified xsi:type="dcterms:W3CDTF">2026-07-07T13:11:24Z</dcterms:modified>
</cp:coreProperties>
</file>