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256" r:id="rId2"/>
    <p:sldId id="258" r:id="rId3"/>
    <p:sldId id="289" r:id="rId4"/>
    <p:sldId id="286" r:id="rId5"/>
    <p:sldId id="292" r:id="rId6"/>
    <p:sldId id="290" r:id="rId7"/>
    <p:sldId id="291" r:id="rId8"/>
    <p:sldId id="259" r:id="rId9"/>
    <p:sldId id="260" r:id="rId10"/>
    <p:sldId id="297" r:id="rId11"/>
    <p:sldId id="261" r:id="rId12"/>
    <p:sldId id="262" r:id="rId13"/>
    <p:sldId id="288" r:id="rId14"/>
    <p:sldId id="308" r:id="rId15"/>
    <p:sldId id="309" r:id="rId16"/>
    <p:sldId id="310" r:id="rId17"/>
    <p:sldId id="311" r:id="rId18"/>
    <p:sldId id="301" r:id="rId19"/>
    <p:sldId id="295" r:id="rId20"/>
    <p:sldId id="294" r:id="rId21"/>
    <p:sldId id="302" r:id="rId22"/>
    <p:sldId id="264" r:id="rId23"/>
    <p:sldId id="299" r:id="rId24"/>
    <p:sldId id="267" r:id="rId25"/>
    <p:sldId id="312" r:id="rId26"/>
    <p:sldId id="270" r:id="rId27"/>
    <p:sldId id="271" r:id="rId28"/>
    <p:sldId id="272" r:id="rId29"/>
    <p:sldId id="305" r:id="rId30"/>
    <p:sldId id="303" r:id="rId31"/>
    <p:sldId id="314" r:id="rId32"/>
    <p:sldId id="307" r:id="rId33"/>
    <p:sldId id="274" r:id="rId34"/>
    <p:sldId id="313" r:id="rId35"/>
    <p:sldId id="517" r:id="rId3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82" autoAdjust="0"/>
  </p:normalViewPr>
  <p:slideViewPr>
    <p:cSldViewPr>
      <p:cViewPr varScale="1">
        <p:scale>
          <a:sx n="84" d="100"/>
          <a:sy n="84" d="100"/>
        </p:scale>
        <p:origin x="109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5FF9C-BD93-44B0-ACE2-303A3057DAC9}" type="datetimeFigureOut">
              <a:rPr lang="tr-TR" smtClean="0"/>
              <a:pPr/>
              <a:t>7.07.2026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F7D53-7D4B-4EDE-9095-90E43ACE0C32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pjournals.org/doi/10.7326/M15-0744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Spondılodıskıt</a:t>
            </a:r>
            <a:r>
              <a:rPr lang="tr-TR" dirty="0"/>
              <a:t>, </a:t>
            </a:r>
            <a:r>
              <a:rPr lang="tr-TR" dirty="0" err="1"/>
              <a:t>sepsıs</a:t>
            </a:r>
            <a:r>
              <a:rPr lang="tr-TR" dirty="0"/>
              <a:t>, </a:t>
            </a:r>
            <a:r>
              <a:rPr lang="tr-TR" dirty="0" err="1"/>
              <a:t>endokardıt</a:t>
            </a:r>
            <a:r>
              <a:rPr lang="tr-TR" dirty="0"/>
              <a:t>, </a:t>
            </a:r>
            <a:r>
              <a:rPr lang="tr-TR" dirty="0" err="1"/>
              <a:t>presakral</a:t>
            </a:r>
            <a:r>
              <a:rPr lang="tr-TR" dirty="0"/>
              <a:t> apse </a:t>
            </a:r>
            <a:r>
              <a:rPr lang="tr-TR" dirty="0" err="1"/>
              <a:t>gıbı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36329-91D0-4E32-814F-5EF520D1E814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PVK </a:t>
            </a:r>
            <a:r>
              <a:rPr lang="tr-TR" dirty="0" err="1"/>
              <a:t>periferde</a:t>
            </a:r>
            <a:r>
              <a:rPr lang="tr-TR" dirty="0"/>
              <a:t> biter, </a:t>
            </a:r>
            <a:r>
              <a:rPr lang="tr-TR" dirty="0" err="1"/>
              <a:t>Midline</a:t>
            </a:r>
            <a:r>
              <a:rPr lang="tr-TR" dirty="0"/>
              <a:t> üst kolda biter, Santral </a:t>
            </a:r>
            <a:r>
              <a:rPr lang="tr-TR" dirty="0" err="1"/>
              <a:t>kateter</a:t>
            </a:r>
            <a:r>
              <a:rPr lang="tr-TR" dirty="0"/>
              <a:t> kalbe yakın büyük damarlarda biter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19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hastanın aktif olarak kullanmadığı tarafından </a:t>
            </a:r>
          </a:p>
          <a:p>
            <a:r>
              <a:rPr lang="tr-TR" dirty="0"/>
              <a:t>Damar yolu uygulamalarında </a:t>
            </a:r>
            <a:r>
              <a:rPr lang="tr-TR" dirty="0" err="1"/>
              <a:t>distalden</a:t>
            </a:r>
            <a:r>
              <a:rPr lang="tr-TR" dirty="0"/>
              <a:t> </a:t>
            </a:r>
            <a:r>
              <a:rPr lang="tr-TR" dirty="0" err="1"/>
              <a:t>proksimale</a:t>
            </a:r>
            <a:r>
              <a:rPr lang="tr-TR" dirty="0"/>
              <a:t> ilerleme prensibi korunmakla birlikte, güncel yaklaşım yalnızca anatomik konuma değil, damar kalitesine ve tedavi gereksinimine göre en uygun </a:t>
            </a:r>
            <a:r>
              <a:rPr lang="tr-TR" dirty="0" err="1"/>
              <a:t>venin</a:t>
            </a:r>
            <a:r>
              <a:rPr lang="tr-TR" dirty="0"/>
              <a:t> seçilmesini önermektedir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damarların yerini deri üzerinden görünür hale getiriyor.</a:t>
            </a:r>
          </a:p>
          <a:p>
            <a:r>
              <a:rPr lang="tr-TR" dirty="0"/>
              <a:t>Damarların görünürlüğünü artırır. Özellikle zor damar erişimli hastalarda damarların tespitini kolaylaştırır. </a:t>
            </a:r>
          </a:p>
          <a:p>
            <a:r>
              <a:rPr lang="tr-TR" b="1" dirty="0"/>
              <a:t>Güncel meta-analizler ne diyor?</a:t>
            </a:r>
          </a:p>
          <a:p>
            <a:r>
              <a:rPr lang="tr-TR" dirty="0"/>
              <a:t>Daha yeni meta-analizlerde özellikle:</a:t>
            </a:r>
          </a:p>
          <a:p>
            <a:r>
              <a:rPr lang="tr-TR" dirty="0" err="1"/>
              <a:t>Geriatrik</a:t>
            </a:r>
            <a:r>
              <a:rPr lang="tr-TR" dirty="0"/>
              <a:t> hastalarda </a:t>
            </a:r>
          </a:p>
          <a:p>
            <a:r>
              <a:rPr lang="tr-TR" dirty="0"/>
              <a:t>Zor damar erişimli gruplarda </a:t>
            </a:r>
          </a:p>
          <a:p>
            <a:r>
              <a:rPr lang="tr-TR" dirty="0"/>
              <a:t>ilk deneme başarısının arttığı, işlem süresinin ve komplikasyonların azaldığı bildirilmiştir.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25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Kateter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seçimi hastanın tanısına, gönderilmesi istenen sıvının türüne,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osmolaritesineve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hasta tercihlerine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göredeğişiklik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gösterir. Kan gibi yüksek viskoziteli sıvıların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infüzyonu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hızlı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infüzyon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için daha büyük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kateterler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(14-16 numaralı) kullanılmalıdır. İnce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kateterler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(20-24 numaralı) hızlı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infüzyon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gerektirmeyenaralıklı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ilaç uygulamaları için uygundur.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Periferik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parenteral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besleme için en az 20 numaralı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kateter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kullanılması önerilir.</a:t>
            </a:r>
          </a:p>
          <a:p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9.  Kullanılacak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periferik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IV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kateter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hastanın yaşına, kilosuna ve klinik durumuna (bebek, yaşlı, şok,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dehidratasyon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vb.) göre uygun uzunluk ve çapta olmalıdır En küçük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kateter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numarası ve lümen çapı tercih edilmelidir 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26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Gauge</a:t>
            </a:r>
            <a:endParaRPr lang="tr-TR" dirty="0"/>
          </a:p>
          <a:p>
            <a:r>
              <a:rPr lang="tr-TR" dirty="0"/>
              <a:t>(</a:t>
            </a:r>
            <a:r>
              <a:rPr lang="tr-TR" dirty="0" err="1"/>
              <a:t>geyç</a:t>
            </a:r>
            <a:r>
              <a:rPr lang="tr-TR" dirty="0"/>
              <a:t>) numarası ile </a:t>
            </a:r>
            <a:r>
              <a:rPr lang="tr-TR" dirty="0" err="1"/>
              <a:t>kateter</a:t>
            </a:r>
            <a:r>
              <a:rPr lang="tr-TR" dirty="0"/>
              <a:t> çapı ters orantılıdır; </a:t>
            </a:r>
            <a:r>
              <a:rPr lang="tr-TR" dirty="0" err="1"/>
              <a:t>gauge</a:t>
            </a:r>
            <a:r>
              <a:rPr lang="tr-TR" dirty="0"/>
              <a:t> değeri arttıkça </a:t>
            </a:r>
            <a:r>
              <a:rPr lang="tr-TR" dirty="0" err="1"/>
              <a:t>kateter</a:t>
            </a:r>
            <a:r>
              <a:rPr lang="tr-TR" dirty="0"/>
              <a:t> çapı küçülür.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28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Periferik</a:t>
            </a:r>
            <a:r>
              <a:rPr lang="tr-TR" dirty="0"/>
              <a:t> </a:t>
            </a:r>
            <a:r>
              <a:rPr lang="tr-TR" dirty="0" err="1"/>
              <a:t>venöz</a:t>
            </a:r>
            <a:r>
              <a:rPr lang="tr-TR" dirty="0"/>
              <a:t> erişim için </a:t>
            </a:r>
            <a:r>
              <a:rPr lang="tr-TR" dirty="0" err="1"/>
              <a:t>kateterlere</a:t>
            </a:r>
            <a:r>
              <a:rPr lang="tr-TR" dirty="0"/>
              <a:t> alternatif olarak kullanılan çelik iğnelerin enfeksiyon komplikasyon oranı Teflon® </a:t>
            </a:r>
            <a:r>
              <a:rPr lang="tr-TR" dirty="0" err="1"/>
              <a:t>kateterlerle</a:t>
            </a:r>
            <a:r>
              <a:rPr lang="tr-TR" dirty="0"/>
              <a:t> aynıdır [33, 34]. Bununla birlikte, çelik iğnelerin kullanımı sıklıkla </a:t>
            </a:r>
            <a:r>
              <a:rPr lang="tr-TR" dirty="0" err="1"/>
              <a:t>intravenöz</a:t>
            </a:r>
            <a:r>
              <a:rPr lang="tr-TR" dirty="0"/>
              <a:t> (IV) sıvıların deri altı dokulara sızmasıyla komplike hale gelir; bu da, </a:t>
            </a:r>
            <a:r>
              <a:rPr lang="tr-TR" dirty="0" err="1"/>
              <a:t>infüze</a:t>
            </a:r>
            <a:r>
              <a:rPr lang="tr-TR" dirty="0"/>
              <a:t> edilen sıvı </a:t>
            </a:r>
            <a:r>
              <a:rPr lang="tr-TR" dirty="0" err="1"/>
              <a:t>vezikant</a:t>
            </a:r>
            <a:r>
              <a:rPr lang="tr-TR" dirty="0"/>
              <a:t> ise potansiyel olarak ciddi bir komplikasyondur.</a:t>
            </a:r>
          </a:p>
          <a:p>
            <a:endParaRPr lang="tr-TR" dirty="0"/>
          </a:p>
          <a:p>
            <a:r>
              <a:rPr lang="tr-TR" dirty="0"/>
              <a:t>Silikonun poliüretana mutlak üstünlüğü yoktur. Silikon daha esnek ve </a:t>
            </a:r>
            <a:r>
              <a:rPr lang="tr-TR" dirty="0" err="1"/>
              <a:t>biyouyumlu</a:t>
            </a:r>
            <a:r>
              <a:rPr lang="tr-TR" dirty="0"/>
              <a:t> iken, poliüretan daha yüksek akış kapasitesi ve mekanik dayanıklılık sağlar. Günümüzde damar erişim cihazlarında en yaygın kullanılan materyal poliüretandır.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apılan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çalışmalar, poliüretan </a:t>
            </a:r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kateterlerin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teflon </a:t>
            </a:r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kateterlere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göre flebit görülme oranını </a:t>
            </a:r>
            <a:r>
              <a:rPr lang="tr-TR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%30 ile %45 oranında azalttığını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göstermektedir</a:t>
            </a:r>
          </a:p>
          <a:p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Poliüretan malzemeler, teflona kıyasla mikroorganizmaların yüzeye yapışmasına (bakteriyel </a:t>
            </a:r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aderans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karşı daha dirençlidir. Bu direnç, </a:t>
            </a:r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kateter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kaynaklı enfeksiyon riskinin azalmasına yardımcı olur</a:t>
            </a:r>
          </a:p>
          <a:p>
            <a:r>
              <a:rPr lang="tr-TR" dirty="0"/>
              <a:t>MIMIX™ </a:t>
            </a:r>
            <a:r>
              <a:rPr lang="tr-TR" dirty="0" err="1"/>
              <a:t>hidrojel</a:t>
            </a:r>
            <a:r>
              <a:rPr lang="tr-TR" dirty="0"/>
              <a:t> teknolojisi, </a:t>
            </a:r>
            <a:r>
              <a:rPr lang="tr-TR" dirty="0" err="1"/>
              <a:t>kateter</a:t>
            </a:r>
            <a:r>
              <a:rPr lang="tr-TR" dirty="0"/>
              <a:t> yüzeyinde protein ve hücre tutunmasını azaltmayı amaçlayan </a:t>
            </a:r>
            <a:r>
              <a:rPr lang="tr-TR" dirty="0" err="1"/>
              <a:t>hidrofilik</a:t>
            </a:r>
            <a:r>
              <a:rPr lang="tr-TR" dirty="0"/>
              <a:t> bir </a:t>
            </a:r>
            <a:r>
              <a:rPr lang="tr-TR" dirty="0" err="1"/>
              <a:t>biyomateryal</a:t>
            </a:r>
            <a:r>
              <a:rPr lang="tr-TR" dirty="0"/>
              <a:t> olup özellikle PICC ve </a:t>
            </a:r>
            <a:r>
              <a:rPr lang="tr-TR" dirty="0" err="1"/>
              <a:t>midline</a:t>
            </a:r>
            <a:r>
              <a:rPr lang="tr-TR" dirty="0"/>
              <a:t> </a:t>
            </a:r>
            <a:r>
              <a:rPr lang="tr-TR" dirty="0" err="1"/>
              <a:t>kateterlerde</a:t>
            </a:r>
            <a:r>
              <a:rPr lang="tr-TR" dirty="0"/>
              <a:t> </a:t>
            </a:r>
            <a:r>
              <a:rPr lang="tr-TR" dirty="0" err="1"/>
              <a:t>tromboz</a:t>
            </a:r>
            <a:r>
              <a:rPr lang="tr-TR" dirty="0"/>
              <a:t> ve </a:t>
            </a:r>
            <a:r>
              <a:rPr lang="tr-TR" dirty="0" err="1"/>
              <a:t>kateter</a:t>
            </a:r>
            <a:r>
              <a:rPr lang="tr-TR" dirty="0"/>
              <a:t> tıkanıklığını azaltmak amacıyla geliştirilmiştir.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30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/>
              <a:t>MAGIC algoritması bize şunu öğretiyor: Kateter seçimi alışkanlıkla değil, süre ve risk temelli yapılmalıdır.</a:t>
            </a:r>
            <a:r>
              <a:rPr lang="tr-TR" dirty="0"/>
              <a:t> </a:t>
            </a:r>
            <a:r>
              <a:rPr lang="tr-TR" b="1" dirty="0"/>
              <a:t>RAND/UCLA </a:t>
            </a:r>
            <a:r>
              <a:rPr lang="tr-TR" b="1" dirty="0" err="1"/>
              <a:t>yöntemi</a:t>
            </a:r>
            <a:r>
              <a:rPr lang="tr-TR" dirty="0" err="1"/>
              <a:t>Bu</a:t>
            </a:r>
            <a:r>
              <a:rPr lang="tr-TR" dirty="0"/>
              <a:t> yaklaşım, koroner anjiyografi ( </a:t>
            </a:r>
            <a:r>
              <a:rPr lang="tr-TR" dirty="0">
                <a:hlinkClick r:id="rId3"/>
              </a:rPr>
              <a:t>26</a:t>
            </a:r>
            <a:r>
              <a:rPr lang="tr-TR" dirty="0"/>
              <a:t> ), cerrahi işlemler ( </a:t>
            </a:r>
            <a:r>
              <a:rPr lang="tr-TR" dirty="0">
                <a:hlinkClick r:id="rId3"/>
              </a:rPr>
              <a:t>27, 28</a:t>
            </a:r>
            <a:r>
              <a:rPr lang="tr-TR" dirty="0"/>
              <a:t> ), katarakt ameliyatı ( </a:t>
            </a:r>
            <a:r>
              <a:rPr lang="tr-TR" dirty="0">
                <a:hlinkClick r:id="rId3"/>
              </a:rPr>
              <a:t>29</a:t>
            </a:r>
            <a:r>
              <a:rPr lang="tr-TR" dirty="0"/>
              <a:t> ) ve organ nakli tahsisi ( </a:t>
            </a:r>
            <a:r>
              <a:rPr lang="tr-TR" dirty="0">
                <a:hlinkClick r:id="rId3"/>
              </a:rPr>
              <a:t>30</a:t>
            </a:r>
            <a:r>
              <a:rPr lang="tr-TR" dirty="0"/>
              <a:t> ) dahil olmak üzere bir dizi işleme uygulanmıştır</a:t>
            </a:r>
            <a:endParaRPr lang="tr-TR" sz="120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93F05-2F57-3C45-8E45-D3A684103879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9221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KATETER SECIMI 2 TEMELE DAYALI: tedavi süresi ve verilecek ilacın özellikleri. Eğer </a:t>
            </a:r>
            <a:r>
              <a:rPr lang="tr-TR" b="1" dirty="0"/>
              <a:t>yüksek riskli, damar için agresif (</a:t>
            </a:r>
            <a:r>
              <a:rPr lang="tr-TR" b="1" dirty="0" err="1"/>
              <a:t>vezikan</a:t>
            </a:r>
            <a:r>
              <a:rPr lang="tr-TR" b="1" dirty="0"/>
              <a:t>/</a:t>
            </a:r>
            <a:r>
              <a:rPr lang="tr-TR" b="1" dirty="0" err="1"/>
              <a:t>irritan</a:t>
            </a:r>
            <a:r>
              <a:rPr lang="tr-TR" b="1" dirty="0"/>
              <a:t>) tedavi</a:t>
            </a:r>
            <a:r>
              <a:rPr lang="tr-TR" dirty="0"/>
              <a:t> varsa </a:t>
            </a:r>
            <a:r>
              <a:rPr lang="tr-TR" b="1" dirty="0"/>
              <a:t>en güvenli ve stabil yol </a:t>
            </a:r>
            <a:r>
              <a:rPr lang="tr-TR" b="1" dirty="0" err="1"/>
              <a:t>CVC’dir</a:t>
            </a:r>
            <a:r>
              <a:rPr lang="tr-TR" b="1" dirty="0"/>
              <a:t>.</a:t>
            </a:r>
            <a:r>
              <a:rPr lang="tr-TR" dirty="0"/>
              <a:t> serviste yatan, stabil ama uzun tedavi gerektiren hastada PICC önerilir. CDC, 6 günden uzun </a:t>
            </a:r>
            <a:r>
              <a:rPr lang="tr-TR" dirty="0" err="1"/>
              <a:t>intravenöz</a:t>
            </a:r>
            <a:r>
              <a:rPr lang="tr-TR" dirty="0"/>
              <a:t> tedavilerde PVK yerine </a:t>
            </a:r>
            <a:r>
              <a:rPr lang="tr-TR" dirty="0" err="1"/>
              <a:t>midline</a:t>
            </a:r>
            <a:r>
              <a:rPr lang="tr-TR" dirty="0"/>
              <a:t> veya PICC kullanımını önerirken; MAGIC rehberi 6–14 gün için </a:t>
            </a:r>
            <a:r>
              <a:rPr lang="tr-TR" dirty="0" err="1"/>
              <a:t>midline</a:t>
            </a:r>
            <a:r>
              <a:rPr lang="tr-TR" dirty="0"/>
              <a:t>, 15 gün ve üzeri tedaviler için PICC kullanımını daha uygun görmektedir.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 kültürü veya spesifik biyokimyasal testler sistem açılmadan önce yerleştirme esnasında ilk hattan kan örneği alınması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sıvı sızıntısı riskine yol açacağı için tekrar PVK takılmamalıdır.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b="1" dirty="0" err="1"/>
              <a:t>Vezikan</a:t>
            </a:r>
            <a:r>
              <a:rPr lang="tr-TR" b="1" dirty="0"/>
              <a:t> ilaçlar ve sürekli kemoterapi </a:t>
            </a:r>
            <a:r>
              <a:rPr lang="tr-TR" b="1" dirty="0" err="1"/>
              <a:t>infüzyonlarında</a:t>
            </a:r>
            <a:r>
              <a:rPr lang="tr-TR" b="1" dirty="0"/>
              <a:t> PVK tercih edilmemelidir.</a:t>
            </a:r>
            <a:r>
              <a:rPr lang="tr-TR" dirty="0"/>
              <a:t> </a:t>
            </a:r>
          </a:p>
          <a:p>
            <a:r>
              <a:rPr lang="tr-TR" b="1" dirty="0"/>
              <a:t>Bu tedaviler için santral </a:t>
            </a:r>
            <a:r>
              <a:rPr lang="tr-TR" b="1" dirty="0" err="1"/>
              <a:t>vasküler</a:t>
            </a:r>
            <a:r>
              <a:rPr lang="tr-TR" b="1" dirty="0"/>
              <a:t> erişim planlanmalıdır.</a:t>
            </a:r>
            <a:r>
              <a:rPr lang="tr-TR" dirty="0"/>
              <a:t> </a:t>
            </a:r>
          </a:p>
          <a:p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Doku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ekstravazasyonu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durumunda ciddi nekroza neden olabilecek </a:t>
            </a:r>
          </a:p>
          <a:p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yüksek derin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trombozu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tromboflebit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riski nedeniyle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elektif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durumlarda kullanılmamalı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12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Vezikan</a:t>
            </a:r>
            <a:r>
              <a:rPr lang="tr-TR" dirty="0"/>
              <a:t> ilaç uygulamalarında öncelikli tercih santral </a:t>
            </a:r>
            <a:r>
              <a:rPr lang="tr-TR" dirty="0" err="1"/>
              <a:t>venöz</a:t>
            </a:r>
            <a:r>
              <a:rPr lang="tr-TR" dirty="0"/>
              <a:t> erişimdir. Ancak </a:t>
            </a:r>
            <a:r>
              <a:rPr lang="tr-TR" dirty="0" err="1"/>
              <a:t>periferik</a:t>
            </a:r>
            <a:r>
              <a:rPr lang="tr-TR" dirty="0"/>
              <a:t> uygulama zorunlu olduğunda, </a:t>
            </a:r>
            <a:r>
              <a:rPr lang="tr-TR" dirty="0" err="1"/>
              <a:t>ekstravazasyon</a:t>
            </a:r>
            <a:r>
              <a:rPr lang="tr-TR" dirty="0"/>
              <a:t> riskini azaltmak amacıyla uygun </a:t>
            </a:r>
            <a:r>
              <a:rPr lang="tr-TR" dirty="0" err="1"/>
              <a:t>ven</a:t>
            </a:r>
            <a:r>
              <a:rPr lang="tr-TR" dirty="0"/>
              <a:t> seçimi yapılmalı ve yüksek riskli anatomik bölgelerden kaçınılmalıdır."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Erişkinlerde ayak ve bacak </a:t>
            </a:r>
            <a:r>
              <a:rPr lang="tr-TR" b="1" dirty="0" err="1"/>
              <a:t>venleri</a:t>
            </a:r>
            <a:r>
              <a:rPr lang="tr-TR" b="1" dirty="0"/>
              <a:t> yalnızca zorunlu durumlarda kullanılmalı, en kısa sürede üst </a:t>
            </a:r>
            <a:r>
              <a:rPr lang="tr-TR" b="1" dirty="0" err="1"/>
              <a:t>ekstremiteye</a:t>
            </a:r>
            <a:r>
              <a:rPr lang="tr-TR" b="1" dirty="0"/>
              <a:t> geçilmelidir.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tr-TR" dirty="0" err="1"/>
              <a:t>Serebrovasküler</a:t>
            </a:r>
            <a:r>
              <a:rPr lang="tr-TR" dirty="0"/>
              <a:t> olay veya nörolojik hasar nedeniyle duyu ve motor fonksiyon kaybı olan </a:t>
            </a:r>
            <a:r>
              <a:rPr lang="tr-TR" dirty="0" err="1"/>
              <a:t>ekstremiteler</a:t>
            </a:r>
            <a:r>
              <a:rPr lang="tr-TR" dirty="0"/>
              <a:t>, </a:t>
            </a:r>
            <a:r>
              <a:rPr lang="tr-TR" dirty="0" err="1"/>
              <a:t>vazomotor</a:t>
            </a:r>
            <a:r>
              <a:rPr lang="tr-TR" dirty="0"/>
              <a:t> </a:t>
            </a:r>
            <a:r>
              <a:rPr lang="tr-TR" dirty="0" err="1"/>
              <a:t>tonus</a:t>
            </a:r>
            <a:r>
              <a:rPr lang="tr-TR" dirty="0"/>
              <a:t> zayıflığı ve </a:t>
            </a:r>
            <a:r>
              <a:rPr lang="tr-TR" dirty="0" err="1"/>
              <a:t>tromboz</a:t>
            </a:r>
            <a:r>
              <a:rPr lang="tr-TR" dirty="0"/>
              <a:t> eğilimi sebebiyle </a:t>
            </a:r>
            <a:r>
              <a:rPr lang="tr-TR" dirty="0" err="1"/>
              <a:t>vasküler</a:t>
            </a:r>
            <a:r>
              <a:rPr lang="tr-TR" dirty="0"/>
              <a:t> erişimde tercih edilmemelidir.</a:t>
            </a:r>
          </a:p>
          <a:p>
            <a:r>
              <a:rPr lang="tr-TR" dirty="0"/>
              <a:t>Alt </a:t>
            </a:r>
            <a:r>
              <a:rPr lang="tr-TR" dirty="0" err="1"/>
              <a:t>ekstremite</a:t>
            </a:r>
            <a:r>
              <a:rPr lang="tr-TR" dirty="0"/>
              <a:t> kullanımı zorunlu olduğunda, ayak sırtındaki </a:t>
            </a:r>
            <a:r>
              <a:rPr lang="tr-TR" dirty="0" err="1"/>
              <a:t>dorsal</a:t>
            </a:r>
            <a:r>
              <a:rPr lang="tr-TR" dirty="0"/>
              <a:t> </a:t>
            </a:r>
            <a:r>
              <a:rPr lang="tr-TR" dirty="0" err="1"/>
              <a:t>venöz</a:t>
            </a:r>
            <a:r>
              <a:rPr lang="tr-TR" dirty="0"/>
              <a:t> ağ ve büyük </a:t>
            </a:r>
            <a:r>
              <a:rPr lang="tr-TR" dirty="0" err="1"/>
              <a:t>safen</a:t>
            </a:r>
            <a:r>
              <a:rPr lang="tr-TR" dirty="0"/>
              <a:t> </a:t>
            </a:r>
            <a:r>
              <a:rPr lang="tr-TR" dirty="0" err="1"/>
              <a:t>ven</a:t>
            </a:r>
            <a:r>
              <a:rPr lang="tr-TR" dirty="0"/>
              <a:t> tercih edilebilir; ancak erişim mümkün olan en kısa sürede üst </a:t>
            </a:r>
            <a:r>
              <a:rPr lang="tr-TR" dirty="0" err="1"/>
              <a:t>ekstremiteye</a:t>
            </a:r>
            <a:r>
              <a:rPr lang="tr-TR" dirty="0"/>
              <a:t> taşınmalıdır.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Periferik</a:t>
            </a:r>
            <a:r>
              <a:rPr lang="tr-TR" dirty="0"/>
              <a:t> </a:t>
            </a:r>
            <a:r>
              <a:rPr lang="tr-TR" dirty="0" err="1"/>
              <a:t>venöz</a:t>
            </a:r>
            <a:r>
              <a:rPr lang="tr-TR" dirty="0"/>
              <a:t> </a:t>
            </a:r>
            <a:r>
              <a:rPr lang="tr-TR" dirty="0" err="1"/>
              <a:t>kateter</a:t>
            </a:r>
            <a:r>
              <a:rPr lang="tr-TR" dirty="0"/>
              <a:t> uygulamalarında temel hedef, ilk girişimde başarılı damar erişimi sağlamaktır. Çünkü her ek girişim hasta ağrısını artırır, damar bütünlüğünü bozar ve tedaviyi geciktirir</a:t>
            </a:r>
          </a:p>
          <a:p>
            <a:r>
              <a:rPr lang="tr-TR" dirty="0"/>
              <a:t>Literatürde ilk girişim başarısını azaltan beş temel risk faktörü tanımlanmıştır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7D53-7D4B-4EDE-9095-90E43ACE0C32}" type="slidenum">
              <a:rPr lang="tr-TR" smtClean="0"/>
              <a:pPr/>
              <a:t>18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A5A3-9E0C-4612-B609-1E0EE43262F7}" type="datetimeFigureOut">
              <a:rPr lang="tr-TR" smtClean="0"/>
              <a:pPr/>
              <a:t>7.07.2026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6272-572F-4138-8581-6A90C2652BE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A5A3-9E0C-4612-B609-1E0EE43262F7}" type="datetimeFigureOut">
              <a:rPr lang="tr-TR" smtClean="0"/>
              <a:pPr/>
              <a:t>7.07.2026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6272-572F-4138-8581-6A90C2652BE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A5A3-9E0C-4612-B609-1E0EE43262F7}" type="datetimeFigureOut">
              <a:rPr lang="tr-TR" smtClean="0"/>
              <a:pPr/>
              <a:t>7.07.2026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6272-572F-4138-8581-6A90C2652BE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A5A3-9E0C-4612-B609-1E0EE43262F7}" type="datetimeFigureOut">
              <a:rPr lang="tr-TR" smtClean="0"/>
              <a:pPr/>
              <a:t>7.07.2026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6272-572F-4138-8581-6A90C2652BE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A5A3-9E0C-4612-B609-1E0EE43262F7}" type="datetimeFigureOut">
              <a:rPr lang="tr-TR" smtClean="0"/>
              <a:pPr/>
              <a:t>7.07.2026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6272-572F-4138-8581-6A90C2652BE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A5A3-9E0C-4612-B609-1E0EE43262F7}" type="datetimeFigureOut">
              <a:rPr lang="tr-TR" smtClean="0"/>
              <a:pPr/>
              <a:t>7.07.2026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6272-572F-4138-8581-6A90C2652BE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A5A3-9E0C-4612-B609-1E0EE43262F7}" type="datetimeFigureOut">
              <a:rPr lang="tr-TR" smtClean="0"/>
              <a:pPr/>
              <a:t>7.07.2026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6272-572F-4138-8581-6A90C2652BE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A5A3-9E0C-4612-B609-1E0EE43262F7}" type="datetimeFigureOut">
              <a:rPr lang="tr-TR" smtClean="0"/>
              <a:pPr/>
              <a:t>7.07.2026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6272-572F-4138-8581-6A90C2652BE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A5A3-9E0C-4612-B609-1E0EE43262F7}" type="datetimeFigureOut">
              <a:rPr lang="tr-TR" smtClean="0"/>
              <a:pPr/>
              <a:t>7.07.2026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6272-572F-4138-8581-6A90C2652BE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A5A3-9E0C-4612-B609-1E0EE43262F7}" type="datetimeFigureOut">
              <a:rPr lang="tr-TR" smtClean="0"/>
              <a:pPr/>
              <a:t>7.07.2026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6272-572F-4138-8581-6A90C2652BE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A5A3-9E0C-4612-B609-1E0EE43262F7}" type="datetimeFigureOut">
              <a:rPr lang="tr-TR" smtClean="0"/>
              <a:pPr/>
              <a:t>7.07.2026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2A76272-572F-4138-8581-6A90C2652BE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6D2A5A3-9E0C-4612-B609-1E0EE43262F7}" type="datetimeFigureOut">
              <a:rPr lang="tr-TR" smtClean="0"/>
              <a:pPr/>
              <a:t>7.07.2026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A76272-572F-4138-8581-6A90C2652BEB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-1143040" y="4572008"/>
            <a:ext cx="9929882" cy="1752600"/>
          </a:xfrm>
        </p:spPr>
        <p:txBody>
          <a:bodyPr>
            <a:noAutofit/>
          </a:bodyPr>
          <a:lstStyle/>
          <a:p>
            <a:r>
              <a:rPr lang="tr-TR" b="1" dirty="0">
                <a:latin typeface="+mj-lt"/>
                <a:ea typeface="+mj-ea"/>
                <a:cs typeface="+mj-cs"/>
              </a:rPr>
              <a:t>  Doç. Dr. Nesibe Korkmaz</a:t>
            </a:r>
          </a:p>
          <a:p>
            <a:r>
              <a:rPr lang="tr-TR" b="1" dirty="0">
                <a:latin typeface="+mj-lt"/>
                <a:ea typeface="+mj-ea"/>
                <a:cs typeface="+mj-cs"/>
              </a:rPr>
              <a:t>   Ankara Etlik Şehir Hastanesi</a:t>
            </a:r>
          </a:p>
          <a:p>
            <a:r>
              <a:rPr lang="tr-TR" b="1" dirty="0">
                <a:latin typeface="+mj-lt"/>
                <a:ea typeface="+mj-ea"/>
                <a:cs typeface="+mj-cs"/>
              </a:rPr>
              <a:t>Enfeksiyon Hastalıkları Ve Klinik Mikrobiyoloji </a:t>
            </a:r>
          </a:p>
        </p:txBody>
      </p:sp>
      <p:sp>
        <p:nvSpPr>
          <p:cNvPr id="5" name="4 Yuvarlatılmış Dikdörtgen"/>
          <p:cNvSpPr/>
          <p:nvPr/>
        </p:nvSpPr>
        <p:spPr>
          <a:xfrm>
            <a:off x="357158" y="1500174"/>
            <a:ext cx="8572560" cy="24288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solidFill>
                  <a:schemeClr val="accent3">
                    <a:lumMod val="50000"/>
                  </a:schemeClr>
                </a:solidFill>
              </a:rPr>
              <a:t>Periferik Venöz Katater Uygulamalarında Klinik Karar Verme Süreçleri </a:t>
            </a:r>
            <a:br>
              <a:rPr lang="tr-TR" sz="36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tr-TR" sz="3600" dirty="0">
                <a:solidFill>
                  <a:schemeClr val="accent3">
                    <a:lumMod val="50000"/>
                  </a:schemeClr>
                </a:solidFill>
              </a:rPr>
              <a:t>ve </a:t>
            </a:r>
          </a:p>
          <a:p>
            <a:pPr algn="ctr"/>
            <a:r>
              <a:rPr lang="tr-TR" sz="3600" dirty="0" err="1">
                <a:solidFill>
                  <a:schemeClr val="accent3">
                    <a:lumMod val="50000"/>
                  </a:schemeClr>
                </a:solidFill>
              </a:rPr>
              <a:t>Endikasyonların</a:t>
            </a:r>
            <a:r>
              <a:rPr lang="tr-TR" sz="3600" dirty="0">
                <a:solidFill>
                  <a:schemeClr val="accent3">
                    <a:lumMod val="50000"/>
                  </a:schemeClr>
                </a:solidFill>
              </a:rPr>
              <a:t> Değerlendirilmesi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</p:spPr>
      </p:pic>
      <p:sp>
        <p:nvSpPr>
          <p:cNvPr id="3" name="2 Dikdörtgen"/>
          <p:cNvSpPr/>
          <p:nvPr/>
        </p:nvSpPr>
        <p:spPr>
          <a:xfrm>
            <a:off x="357158" y="285728"/>
            <a:ext cx="6215106" cy="64294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  <a:p>
            <a:pPr algn="ctr"/>
            <a:r>
              <a:rPr lang="tr-TR" dirty="0"/>
              <a:t>PICC kullanımı </a:t>
            </a:r>
            <a:r>
              <a:rPr lang="tr-TR" dirty="0" err="1"/>
              <a:t>venöz</a:t>
            </a:r>
            <a:r>
              <a:rPr lang="tr-TR" dirty="0"/>
              <a:t> </a:t>
            </a:r>
            <a:r>
              <a:rPr lang="tr-TR" dirty="0" err="1"/>
              <a:t>stenoz</a:t>
            </a:r>
            <a:r>
              <a:rPr lang="tr-TR" dirty="0"/>
              <a:t>, </a:t>
            </a:r>
            <a:r>
              <a:rPr lang="tr-TR" dirty="0" err="1"/>
              <a:t>tromboz</a:t>
            </a:r>
            <a:r>
              <a:rPr lang="tr-TR" dirty="0"/>
              <a:t> riski nedeniyle </a:t>
            </a:r>
          </a:p>
          <a:p>
            <a:pPr algn="ctr"/>
            <a:r>
              <a:rPr lang="tr-TR" dirty="0"/>
              <a:t>MÜMKÜN OLDUĞUNCA KAÇINILMALI</a:t>
            </a:r>
          </a:p>
          <a:p>
            <a:pPr algn="ctr"/>
            <a:r>
              <a:rPr lang="tr-TR" dirty="0"/>
              <a:t>,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3824294"/>
          </a:xfrm>
        </p:spPr>
        <p:txBody>
          <a:bodyPr>
            <a:normAutofit/>
          </a:bodyPr>
          <a:lstStyle/>
          <a:p>
            <a:r>
              <a:rPr lang="tr-TR" dirty="0"/>
              <a:t>Aktif enfeksiyon, flebit, ciddi yanık veya </a:t>
            </a:r>
            <a:r>
              <a:rPr lang="tr-TR" dirty="0" err="1"/>
              <a:t>hematom</a:t>
            </a:r>
            <a:r>
              <a:rPr lang="tr-TR" dirty="0"/>
              <a:t> bulunan bölgelere PVK uygulanmamalıdır. </a:t>
            </a:r>
          </a:p>
          <a:p>
            <a:pPr>
              <a:buNone/>
            </a:pPr>
            <a:endParaRPr lang="tr-TR" dirty="0"/>
          </a:p>
          <a:p>
            <a:r>
              <a:rPr lang="tr-TR" dirty="0" err="1"/>
              <a:t>İnfiltrasyon</a:t>
            </a:r>
            <a:r>
              <a:rPr lang="tr-TR" dirty="0"/>
              <a:t>/</a:t>
            </a:r>
            <a:r>
              <a:rPr lang="tr-TR" dirty="0" err="1"/>
              <a:t>ekstravazasyon</a:t>
            </a:r>
            <a:r>
              <a:rPr lang="tr-TR" dirty="0"/>
              <a:t> gelişmiş </a:t>
            </a:r>
            <a:r>
              <a:rPr lang="tr-TR" dirty="0" err="1"/>
              <a:t>venler</a:t>
            </a:r>
            <a:r>
              <a:rPr lang="tr-TR" dirty="0"/>
              <a:t> yeniden kullanılmamalıdır. </a:t>
            </a:r>
          </a:p>
          <a:p>
            <a:pPr>
              <a:buNone/>
            </a:pPr>
            <a:endParaRPr lang="tr-TR" dirty="0"/>
          </a:p>
          <a:p>
            <a:r>
              <a:rPr lang="tr-TR" dirty="0"/>
              <a:t>Yeni çıkarılmış </a:t>
            </a:r>
            <a:r>
              <a:rPr lang="tr-TR" dirty="0" err="1"/>
              <a:t>kateter</a:t>
            </a:r>
            <a:r>
              <a:rPr lang="tr-TR" dirty="0"/>
              <a:t> hattının </a:t>
            </a:r>
            <a:r>
              <a:rPr lang="tr-TR" dirty="0" err="1"/>
              <a:t>proksimalinden</a:t>
            </a:r>
            <a:r>
              <a:rPr lang="tr-TR" dirty="0"/>
              <a:t> tekrar giriş yapılmamalıdır.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565354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1028" name="AutoShape 4" descr="data:image/png;base64,iVBORw0KGgoAAAANSUhEUgAAAl4AAAFVCAYAAAA+DuHYAAAQAElEQVR4AcS9B7hlSVX3/a8dTr6xb/ft3NNhcp5hGHIGBZQgqICCqIggEhQDOUmSnARFgiCg8IJIlgwieRgYYGBmmNAzndPN9+Sz6/ut2ufce253D4zv9z3Pt7tW1Uq1alXYVevUvgxRNLrLnx52wz8JxqBPC3t8NPa/gFHTPZM6vwzOQn5H4Wx0bw/OQXb74MbOHZIbfnrI9Ux2HvprwY2d5904vPHzfTQELuAXwDMw2QXo5WU0brwLoS9Efjq4CH4fJvrlOOXExT4yOpQXe9cvo1BeguxkuNRHkyfDZfCGYN3lPloDd+rTVp4OrkB+Ekzd2Udr4EofrT8Z7gLvJNhwVx8NgVt/V+8CfTfvpu8eIKKMpu8BDmw0uKd3G+/powD38m5Tn95kuMG9vdsMbLoPMmAzsOW+3gW4H6XB/ftlH98KHeAB3m01eKB324DtD/IuwK95t+PX+zCEn/Fg706Bh8Drw07KnQ/1bgV+AxzYZfCb3u3qw24rHwYN7DZ4uHe7TwfDskeg04c9j/TuTGDPb3ln+G7DB2A8g0ch68OZj/bOIOibbADD8t/OdUzPYA91Bvq7B/qUoS3KIMvr68xHeQ1oq3smcngOCDJKdxb2rDT5WbRl9NmU5/y2j875Ha9zc3Dn/q535xk8hvI0cD688x/rXQDwCwYA70LwAVyAjfOBQTnAB/KL0L8Y/YspL/k97wwupbz09727DAj47/nI6Esf7x0gwBkd5OhQ6rJc5i76PV+94gm+etZv+Mse+iy/8fLf8/GZD/fJ2b/lz7rvU/0jH/cKX734D7D3BO8uebxXAGxcAgS78C5F1ocI3uhdnuyf/rav+Ke/6qP+sX/xbv+QP3qNP/c+f+z/5Dnv9R/42Pf82z/0Hf+Ip7zVn3nfp/uJOz/JRxf+nncGF2HzYoPHe3fx470uNv7jfMRYbLvvn/v7P/71/i3v/IJ/1799zz/giW/wY3d9ii9f/ke+RN+KFz7aFy98mB8BnvXyj/h//D9X+Yf/+T/64iXP8MmFT/MFyq33+Av/uW/82L/no1/zGxnPwjm/65OzfssnZz4iQHT2o3x0LvN6HuN7wWO9Lvw9/HiCjy75g1C6i638Ax9d/ER4fwjg+2V/6t3lT/HR5U/18Z3+zMdX/LlPrqTNK59J+Syf3AW461/6wt2e7dO7/7VP7/lcn97reT65/4t9+qCX+/TBr/bpw9/ki4/+J1/6vff78h9+xJef+GFfevwHffGx7/Xpo9/pk4e/2UcPfZV3v/YSX/7d9/grXnyVf/qHTvh3fqXlP/Ltjv+3b7b9e79a92/9zLx/9UeO+Je8fy9wi3/5h26F3u9f9ZED/oXvu8k/+Y1X+ce89Gv+Ca/8H/+y91/v3/eFw/6T35r1n/4O8O1Z/7H/Pu7/6RO3+Nd96Ab//q8t+q/c3PXfOZT5bx3I/LcPZv7r+zL/3u80/Av+/ZD/m3/Z55/97r3+We++xf/dR4/593yt4T/2vY7/8Lfb/vWfPO6f9vZr/VPe/GP/F/90nX/WP13vn/LGn/jPfv02/5G3fMC/5qnP82/5m9f7Nz352f6fnvZs/6G/ep7/3Ktf5z//ilf5L77q7/3X3vAm/+23vc1f9e53+Ws+8K/+B//4Nv+Pv/9Yf+0/vtHf/K43+p+/9ZX+Z2/8O3/NK5/jr37Fc/z3XvrX/gevfpH/3itf5G9419v9T9/2Bn/N297kfwx899Uv91/4m2cF+OxfP8N/7vl/6z/1nL/2H/3LZ/kPPv1p/v1/9lT/ric/2b/9j5/k3/KEJ/o3PP4PArzm9//Av/Ixj/N/9+hH+Zc96pH+RY94mH/RIx/uX/ZbD/MvfsiD/O+fd6Z/8Lat/rf27PTPvc+V/u8fck//p5dd6B951ln+Eeec63/rvAv8b5x9rn/Q7rP8/YFLtuzyWzbs9hOTO/zll9zX3+/ej/KXXfwA/9AHPc7v2XGZv/c9H+UvueB+ftfuy/zk+t3+3POv9KXylC+WN/jpzecC5/gN02f7YmWjH5nY6TfvvNxPbTrfT2+9yE+sP9Ov33iWr4xs9lvPuMJv3n6xr41t82df9AC/65x7+x1n3tNv3XUXf+b5D6De3fweyk077+o3n31fv+2y3/Zbrvxjf9aDX+QveMSr/AUPf7m/6BGv9Pf+w3f4SP+bx59O2Z2OuZY3qDcof2kVExqsNXH71K/SHTR6egtOudwrx3xfLZRmGvDIHKAACo8P+SAzqQvEWn5g9bNcriEbGnrW1jNd3/dsSGmAokzKqRXE6uQsy3N2n5cTxgbgrdDgA3+MNwC0NODLniE9+EHNMhOdFkxf8kHH8AEMK+e8oLLCNp5oIS/zAcjHYVXPZDkV8kCSuXz+NHg8vIBTGm7KKyWC4BwyWoPqJ6MNtdIA3OqZjpUGsGR2rDQY8Aw3vVMAgemEOn2bsFZsmAzfFeopf4yXY3ke6uaoNPTKugFPee1MJz2mAAR7lAOp0ZllA4aVyPss58CNZbAGh2E6BvA9rXpYcpE8uPDTQxs4aOecFEASOjrpsSnwQsf4/cJQA0whieRcjFmE3rg2xzkYJYGj6A3EejsNUDmsQ9OR6Yfxi0CxSfLw5MUD4bCH3OOrh2+AIE+hjVyeoROY6IcSXfXB+xxDXYqcWt1MvSjVoYPH9JQ/fqyqMTayrm45MqOfHDmkeuSVWV3aNHPOOQygYzwAKrhnHOvI+i3bdOPN+/Wzn9+kRqujjIaszaV6XceOzWv/oRkprakyNqW5Rkve7Kk/NvgGKh/sRhIyF0XYyORpaHZhWZ/42o+07Yydwm388lKGrA3Ue+o0OjqxsKib9x3XE3/rbnKLc4qb8/KNhu503m79+IYjaraluYW2uvMtdWc7ymZhNLoy/7Osl9ukr1EUS4FLw8IXcCnCDzQ9pfLH0TmPzOekDUEO0IiQgAwSDIdtR2esnqx/QUZt+qFeV/IZ4OXlgsShL8ClFU2s36IdG6e1ZbKikXIs51wYh1a7p2azpXabvlArZg7jOFYSxYrRceIfbVIoiSNF8CMXGSlcCtDtZer1vJJCUWNjJZUKkQ1tsI8zwrwWFrtqt7rwswClNNFIpaBiIVbmpXqzpxPzdXW7PVXKRRWQZwiqlUTZkQM6fMuNWmo0paSouDqm5UZbDaC+sKBup6skKSiOi2IS1FtaUnt+Bp96+Byrtbig+sysslZT7eVldehrJCmmF/XFJZWrNWXOy4YvTRK1qJ9BpGlRUZoqLZbV63ap15Sn0456Gb453oGMtgUtnk63E/rcS9DviX63ZFPTaXfDep5fXlKr4+lfWYVCWTcdXtDVe09oDl5cKCihrZixj6NICX40ek51xr7NOxVHEWtvXj3aTRnnxeW67nr3e+jAgX1at2FK8rGq5bKarMdypaoodmo3G8qYG/PZZ231bI3gUBSn9EOMdQdexrglipNY9fqSqrVJdeiTZ71GcSyPvuuXGWu8UKrgg1NXqZLyKP3ztMm8KNHE5HpNrdtITZ3ucadj/t/zzJwfrm6MAb1GANNoA9A7lH6V7nBbt29woGWlWbTSXgiDgJ9UdZjnTAn5oJ6VkP2lZlgOxh+up349k57Kd6v1raIpDcBpRcZ7r/xZq+RWNHLpmtwNqLV1AnfVYCDzbKCXV7R8jdoawmrk+s6ZptGng75OX8S7GobDuduvsypZxcIQDsjcJBaNMSD6pdk1NtIwNAN8QAemEQZWxwAlknFWxH124N1uZkp9IZtCqOuGeGbTwFSstM4bGD2AIfVQf8APHe4TQzoBHbRhbZqK2TQIdYKGcRXshXbFY9trn7AxgmObEAXzQZ1QHwo0mHHo9/Wcs3r56jfMmnUYD2yqCDxU79f10ELonJMEWAIMFYrOuYBa7sxYoIQflqwdHwhHgXruDoSDa4SVjjoDAJXHpkBCsVJKCgw0HbYBGUgUDrDSK6h4Z0QA5ziG6L9z8GT+wDbcADokcC8eMg/OWStfHVHM4Tl75LB+52H3ldjUM/V004lZoRaUPZjph34FJplDZEZBERuRF3EixyHjXFCQ85xghuKfKTmXSQR0hotDSOhZIBI8poFQyklRLHEYZ4okDqHZpYbucuk23bT3gMQBfM8Lz9Kz//QJetXLX6BXvvaVevErX6ULL7+Tbth7WJvXjekj73q23vWGP9PH3/lMPeWJD9CxpUyjW87U373pFXrNP71Gb3jvG/Tmd71Rr3/F3+ohd7lEVXxOYtqibQ/I/MJJ55wcMjkIyygdIHz1sAylyJMxwIxnYGsVtcAJ4weTFGirLw5FTk75XkcKwFhxODqrhGIGSJFKk1t0xuatOmP9mKZHEqWJU6fLgdnsamm5RdDTwkxXjkAiiWOl9CMBIudCM5axFBUzplHkZHrBVTLz0YIQm4qRsRGNjMQEO8I+biI3FxfrXouLdvBnzHGGPFKNoKtawhfstdpes4sNLdWbSgk+SoUCXfMEBl0O+Z6iUlmNZkcj6zfTzY6iYlUWmLgkCUGXK5bUJMhoL8+qvjCj+uKMOq26WgQ61WpZ8wTUXYKOpbk5ddpNgpEeQUlTy/VlnMyUForqMQ4enebCLHWX1SDw9oyTS1LqtIKtFoFfh6CtS6csCGmDh4CNPrQtWGHcu9222gTXdEldgp42NjsWtHXaYZxLlRKBVzGMQaVcULlUUMq4lminUizIsVYz8Q+bLRfz46ZL3+qMS6wjBKBL9XlFUaQlfJmfW9SGDdP8KDmh8Yl1KjAuMyeOqkhwZP51WRPNVksZ71Cv07HVpwZjUiwUlBHMefOt3VKpVAs2PZNYrtTof0uRc3JMeo9gMooLGhkbJ8Cqq4MdJWW5pIiNTF36ViqVNDExCaxTbXRUke7o41A0YKGwMiD6yeg+uqYY8K00GAiH8V/GW9PIQPHk0hwyOJ3Rge7ty06WmKVBrUFpOga3Rw/zB/UHpbSK6bSPQ8PTU2vBIFdaxXL6lByF1VoQQwqr1Co2JP4lqENmQPFL0x2x27fDSyZ6d3pz6JAGsoCGbMDxYWwG1U3kTXSSTRuHsOmZbA1YDWNYSU1+ncnADEKaJPdthchZp83RIa2IDB+A2QsCaycg/cwUDIU/QPukFTmYwCCnQu6kUK5kyIPfxgBfaa9Ph/HgoDW+FcY23EqaFptDAEFYdSsDmIIxDAxHboXJrI7h1q7ZNzAxm5/YgBUnJlVgBz7bSMQhTl2z5j2HUfDBqKAqj01TzSkJMgx/rkGO0JuNsfXybHLicQ4mpSVDA+XNtnGkgMH03oOLB46LZJSnFLoOiQt4zkfJ2BROMqNycs5Joq7yx+rLtkbqK8jyuvlaG+iIgIcu+BwUnlUboZ7VjRy/8LsqjY7o81+/Sne55FwsR+zLBZqwMcOAAPrAWaL8cQr1YctkkDJAxw7wyMXYMJVIkfVNknNOdtiYj2kSy24lpEgIgok8M4MZFnOQk0QQ0YHdQ/e2I/N64D3O123X/VSv2iaD9wAAEABJREFU/tsn6fnPfqp27blID7rzHj3g4u264swtuvTszUoIIm+97ZCOz3f0vZ8e1/TUmD7yeW7Ktm/Wza2Slkam1ayt03E3pmjDBm2+6AL96TOfqX97+yu0NYtVIjCMXY/mnYTf5ttgDuHIQDzWlxAg4bGlfMEJORIbC+UPVEAcEsfBGAiyQV1ngRYHqCcIEIe+oA0c/bY6cXVM05t2as/0em2dKKlWjGQBQYNbGAt06tzode1wZS4TDnQLuNI4UgxtPmXYC82yXiLkMX0KbeOjya1vNrdJnGh8vKpSUbKAnJjD4l0COmlxuUfg1JId5I5pKxQSVctFlQoxXc+0zM3VibklDvUePAwQuLTaHZlfda4Zk9qIei7R2NR6bGYEChWt336mKuPrFBfSEBRhXMtLc3KxlHFr1uImq1Ib1bYd2zV34oQW5uaV4fPy0qJaLYIjxqtYLqnI7VC301S7vqAWNz4tgjHvHAFemwCkoYXjR9SEb75EsZMFXpnv0seesl5PLYLXJra67Cdd6IwAq0UA2MERGwMLVHrI2rTpWYeVclkFAp8KbdcqZRWTRGUGrVIphnXdoZLddJ1oOjUziQtJxqSkhfkTclHGDdd+bhVrTHVbx+eOa8umTRodGVGSxqpWRjQyMa5isSjPJPQApoybrEWJ+UzY3zJ89IyD3eB1wZuMc4kbvzr9rrJWpJg+dhTHsVqNJcqUsejQV6+O6RNgRgR4LkqVpgWNjo1rbGJCI6NjKpcrTEMkplh37GGRBkUXcrEacuRkOufm+aBOTt1OjgHS7Qh/BXvQwP+1gdCNYMVMAAGn1VBCkwZUvwwS8LUp11vLG1CDGqfqmCTnGmZgdU7lGHctOLnAcP1S/dJp8KxiA87tlawxRP3W+wWMoTRsaxjvq5xS5xRGX3G4QIeUc1aQnAx5v51+EVinyQZi64NzK1Rfs0+HwjKDvigURt8OrNgyRXTyZEQO0Ao6hhjrdH2AH3Z30zGAXpOMZzDEDGaGeeChHdMBl4HhfRiQNgBhNff5oegLg8wYGDecYkV1jW3TAYblhsMKLzybiNiwZXXighTF8i4mAHHy/MIN/KDrAg+h5LT6WL0Ve07OOWR9hp1clQlli7NiV5OvTck2PzJ0aN3UDORFa/CsLuClYEb54+gfXNo3OgrahnFOoYcEZScnS5ZRXYPHBWaey3AnnpAZBeQthzrYgaF+kbeDwDmn/J8oheOSY5z4SqQkjtTu4lNSoFtO9ji0XEDISXJkBvA8qAwMxzYFpGMzTxVx0xDk/f7G2I6TiClJQt+jYMPJMT8y3ADdME8cDpwSEr/oo4wDg1/8niCjEvW0fv06ve3NL9Pms+6kM7fWdKIh/dm/79eTPjqjN/7Poj51bUMXEEh99us/1vRoUQ++2x798we/pI1To5rvFDRzZE638Wnovf91oz74vUNy3Kq8/ZM3aoZbhHVnnKHX/cvb9fq/+RPd48xdKjUXFTHvcZoGF33okLNuMj55h41l68CCKy9krDOjTcku9bw3zADECFTEIe4AoWtRjaefnpsN32vLE0B5AiXRbphNxqU2uVm7Nm7WjqmapmqxGMbwucsCmjq3JvZZiQmWc05xZBApAjdehp2MQMBj04KmGH4cO+SS+WmBTHDLiU9UNSARsZQNvWyizIcGVz9zix3ZjZBzTmkUq8ItT6WQ0J7wJdM8t5HL3HYlSSzHvzpz1iRQyWi/3eqoRQBSntik8amN2n7WWVo/MaZa6lXjxmxkfEKjE6MqEshNbN6h4sg6jU5v0+SWM2TBaCrWJOPV5mZnkWDMu0gxbffoU50grNus8xnyBDdgy+o0gXZDdlPWY0wbC/PKWENt/OkR3NaZ5y50g8+VLQKsHp2PSqm6lBZqd/mGndGWuq2wlXTYT7pAj1sh61OJAMtgpFrVxPiISsWCCoWiyvBTbrx6zGnP/OI2soOfNge2ppu0n8QFFdOSZmePau8tNxPw1DQ/N6e5uRlt2bRR1VJFCUHc2MiUCnzGnFzHjzwCRFxTm3WaJCW16ksqcDvVxR/Puun1Wiqkibr0pdtpKUWWUUc0bP1YXJjjXUzUoT/z88dE95Swjzn8qNTG+EQ7pgo33kUCsUq5qiiOGa+MEdf/8vFD+oYbDLFOQd0pnLUM6/VazhBlxofI/2vU7BisNWCuOefknC1/G8pc7vKCFydHjLYXf5XKMctzq6Zh1OlhWJrrD/RMknOc3IA5VJ6Ohxh/yUl5XZDTpNPIjGXAohmusNpKEA6L7hi+auCX6GObNFAw1CCnMUDK8dXcNt0BZbpBxTIjEAyhUMzQmrVkSuxGK3012gBVSwG1bADGBMzoMMAaJNMM02RyI0J7hgw0br9cO2VmYEh3mDTcYEh8+yhtD+mutLFSATlJwWkpFKYfgkENPcY0clAaDhg5AJsM669tmmYzLsixATo2QsGzth0ltfJk9cBcv1EX6hrDWQbkyaiAgXgO4oCbTQzmtpVbgFZ47F1FmXn12CTx4hodhMYFwI1lACqzgP92oORAFeOZTQPxDHQpfZANdJCRPBA4yAdV+iwFdfg+IhNPKEImj7LVrbMjL3Ez0Wh0JRt/8aDiDcwApNB1zlkhOfHkfTXUDnUYipOUwyPlQI4U0XnUxcpXEiVKOVSqHAxpzEHXoR0OCGvbuVgOuTUbcziWXEejSU/ry4l2j1X0wMvO0fOe8Rj92TOfpJtmC2rFo9oz5TW71NH+2Saf2rr6gytG9IqHTuqSia5GOTwuv+AMffUL/6N/f99/aNeGks7cPq7O4gmNak73P6emdz1hj/ZUHQdmrKUjR/TKf79GN9x2WPc4t6xNl95Nf/e6F+nLH32LnvXbD9QV0zXtLGeaLGSqxpkSdRXm3jk57xSeUGShr6LfBtZvwTHI1wLvu63BAbCOPGvUEyB4Ai7ZYWoltGxs0IvLI9q4fov2bJzQxomCRkpSp6cQ7NgtU4uA1A7YiLmN40iJBVXgGQFPAHzp9XHxJEmMTiTTz11jDtGRnCoYLxed7GE5KKF/Hj7xFGPcVGgHXqGQcjNTVJpGfEbzWuAT3xIBYC4Xh3tPDQINa99MW/vLbaeL738/2Sfg0vKcqtQdqVU1MTmucQKM0Ylp1QgEiqyDUrGk2PEZldugQqXEGGdat2kr7dQVpzFBSEvzMzOyQKy+VFeEbpfAotmoq83nysbSkprc9LSbTXUYT/v7t8xl6rK2eox5h7LN+rPPjm1wC66a6K7ImIcu0CGgy9IKsXGPHyRdxVGkQpLI1vLESFVj3FKVCLrsM11aKMgx7h2C3CaDF6cF2a1RpkzOSW1u5Bb5xFjhdm56w0YdPLyPoOu4Mvw7dvyoFmZPaP34qLZs3IB9Jwum163fSF3HNGEFv53DEAPaow3zr80nV/EUyzV1uLFL8EFysiAz4vbSbvgq1QkFnKBsud6QSqOKa5MamZxWmdvECjds1UpNo+ApPnvWirVtvusOPfgU9AZlIMgG9KCEtSb5NdSphHX2VO4d5Fijp2nAWAZrrJjuMMMGnFfW9ACTBrAMNSsMQEmO4bbCkfkcB1tNPqB5HtDbzczCyULXt+gQmI1VMAzmSjKNAeGpNaAH5UB2Mt3n21gHUd73PvekwjMoJ7FYmh44mbtCUyXHg3HQQQlqicVshRke2DGN4IXVNfkAcsU8NxmY6eZ1IUjO5RzQfjLaKbD7dXKBy4sVXp82rqErfGOcBKeVGdMAXatvAHraoTFngjxknBNWAiTri1Vbgb7JQBtuEAgyG5c1DQQDCCyBB928tKBCoCYJbZhsmF4V5iohX1GAsgoDyKD7KbDIbCPiUHeObaNd7wtpyfoa/JQc/yzJHuP3fffGZOP0xges9GyaMp0+OH5duiiWkqL8wnF5+I7DUWyKspJ2YeVVsCFHFln7fYA0lgEozLwVEDk34Bovx70Mt9xoA9NU0HVyioCgIilUt4w+GM9Q2QNiftrBb+vZe8sNsIXMVLycBG6/plt26AsZYHaskEweUUSyOfToOmudUjwecV4j04axEXk2+Yhxco52PNYBz/g47NSqZW1YRxDUWFbsOxzumZLYK+ZgOhP+XzzhYXrdC/5cr3np8/WXz/gLPezxz9b9fudJOpBN62cHezpnWlqaPaQ3fepGHZld1ly9q2c+YFqXbi3rhz+7Tu979zv1r+/9B73+He/VtQeO6t4PuEQ3HTisF7zkLfr3d/2T/g/w1U99inrSO554tjYQbCQcspfsqeoFH71Gz//XHxPsdXTmOilat0GXPfJ39LjnvkJPecHr9bq/f7He8NJn6WV/+mhdumVaaWNRdNFGQOLAkgcleQIBQeQysMC3zKOWycbCW8BlY0IpA275Mm4wfNaWtzkwwEaVW6Id69dry0RZU7VIxFUEE5J9xmtz2NotTkRDSRwxjsgJDiIp+AWbtkSbebtGx5HDhlNkhDNZT6KdKI5ULKUEF1KHz1swFcPvgS/Ue6rzKbFHQOGZyxrBUJmbKnN7calFUNZWh2jQAq+MQKYVgq7crvXTgovxWlm9Yye0dPSomZazd4ubJL730d+ekjRVaWRUYi7aBFxpQl8Yx8aJIxKdnpie1uYzz5RsXRF8dTodgpm27FNjo15XkyApBF+UbW4OjdfgE6wFVB3GtkH0uExw1eCz3BK3XR1uiHBCHXytE7B5xs362mEee4plfW23GuoVRsP42Y0VgyYXOY2OVLjxKxF8VkL7abFIn5yaBHMLFoBiK0Kvx/x26I9LE4LRLtUjHTh0qxqsm02btujAwdvwe5mxXdKt+27RHMGXQ//c3bs0PjqqmePchG3dpTY2ve/JOacSgVKPILPN+9LmZi9JUvUYczHpnoAsM2BiiqUSwWeddVLX3NwxHT16UK42ocLEFo1OblLKDVealrFXUZmbrrRQUJdxYnqVJImZo093NHkUDShWkllaIYYQN4T/MnRgb1Cu0f1VRk5baY2F2yc8A60AnhdgpRtep3lWmU7uVHlg+dNIPLoG9uqBrkmhEi07IBeYpnFd39KgzKXkvCjk/eT6pRVW08BwA8OH5EOoSQ1yVp4bfQqYCYOBIOz+w4yBYLgcyPvlsHljsbDzLhgxXK+PI89Hakg+hAYt6DBXg3LAHIziSpsriBTsDtHiob7WsIwBkJDmaRgP9qlgvOBArnJKbnJjms4ANzrUhxHGETuBZ9kwbvQQoK41vg/rgpMkxz92hTiWogRIAXC4lsLJ4NR/zGAfNWGwDW1yA9CQDA8yENIKLyC8LbYRGY6OdcdUvNkzHv00OqAhg0IvoGy6UKBogzhHBpUnw4FuG5c7WOuyFHoKt0ilqmSAvkc5ALhz9JstzDmn/B/CwKM8KVkdlCTkzjnZ48BlYIR4D50jDwS9oIbzggXD4QvFcPIQxgZI6IVcskI8/dK5ARIp4zDq2mGYISfZEqEhrdZxcs5J9MkCMMnJOUA0j3JEAHrueWfq2OGDcPpb90kAABAASURBVEhuAJEi9JI04tBpqM3nkov2bNPle3bqHuft0a9fcpZe/ewn6bVveq22XPYIXbe8R5+7PtH3DxbVVqRilGlbra5C54Ce+tqv6GvXHNBN+w7r6HxdswtLeuBFE7qOz4d/9tSX6Ls3XK+fHZ3VgUZPX/jhT/XUF79L7/n0t3WkI+1dbuuW+UV94D8+r5/96Brt5avxeK2gxZbXXc/ZwCHY1OeuPaCHvOLLevY/f0vXXXuztiRLutP2RDu3j+mY26rj5bM0dumv6XmveYle9JdP0kTUxUMn+6fwMPAkMXAWpLBYQGEwPp6DONCMkwDHAWmHpTgs7WCVBVscfuLwzfgcFpdq2jw1rTOmxrSRoKvCp7l213HAZ2pwO9kl+GBVKCFIMUgJnuIoknNOUX/dZLSZ0VZm7csRnMWKY5PjFj46USKz4KFcipBJPV4aTMhFTsstp3k+M7b4bNjFTkwbCfV7nUxzyw0t1wm68LnLO9ejtECjB06PZfo9eGduG9MEt5e9qKAeN9E+KUidhuLEKUoSfIrUZU20Zo+os3xCabmouf03ae7wbZojYGguHtPCwb3ICHTxOYoidCxoqMnFEf76cMvTJEDp8H5a0NVmDDu03SZYtCDV/h7OyhbBapfx7uCj/W1UC50OwVin3VWH2ydb113eg4xxoynFpTE1+VTq2RuKcawyAUoxSjSCj4JXCEEX7dPeYqMlvjBKikUTQMZU9tRDFrmUsS3I7C8szuvAoQMEbWX1CKgiarQIAG+69WYdO35Y87Oz2rN1q84/6yxVijVt2rJDSVJkTp2WFo5is0Ow2sZeojKfDcfGJrktnNSmHbvxdVn15XktN+YJ3A5qeXEu9CuujHHZNa3qiN2AFRRFiYolgi72rThJZfMVMa4OyFgP5pPu8OPQNKDQySXGjB3AWjEIxK/IzM4v1f1lQqtsMKQzQI29pumBYIhpLMBUnWVDooAOeEEIQR99GEL186C1gmNqhbGC55yV4eqTFLkGVldkhiMg+cDzYGvSKYx+DfieGv72lAeCQbmiZwyDFUYf6fP65o0ZhoA2DF+BvtrJ7BX5yUgYP2NieFDXyAEEHrKBQVBr11PPVCCtyMEIgLMxTIajTlALNnIVwbP6+QQNCZyESMozrXlMNjBk+EDIZin7FWl0MGrIEJh5NgrljSEYrgy5klAM9gcM6JNR65RVN1jxMRB9zQHO68uL7Nmw5MAd/GAb3DbfwLMq8K0QfNMxm8YKuAkCAUI54JkdyNAdK41vJVqSZCbsXTCWzY9D0YcxgsumGnrlyUl2GJqe1RFPYHHIWD20qQkz5EHCEFLSL1EBTGrVJX7xm4rDZgBkgXYxatY61fDR9AcAKXuMRmo1AojchbFxclGsiI0RhE8uMjUAr+JImfELFQkdJHkyYxEoh6aX4x/4SoJ2RpA5wNAAXhHOeg6jNoe5N571g9KZLUoz5NASDBdFco76BrKHGuh7xnXZDh9ubmzzxiS+WooUExyUigmXOy3dePM+7d6xU897xpP0wqf/gZ79F3+u0va76ciCdMmOSH98/wm9+LHb9LSHTms6PaF//dSX9ddv/Lje9rHvqdFzqtZizZw4oe/ftsStGQEwh/c8N19t2sgY7w6Hey+tSqUR9WrjlBV5xilLa+q6kqJqRUtLi9iKlBJELOD7tsmaUuxkHIDdblNfIAB79r99V7/5wn/XE5/3Xv3XZ7+qaX+bHry7oQfulhoEJKXdd9d7XvdXKnIDEbme7PFiXDwYNsV4WO+ttLEx3NaGlRrILfgCRADgWHMynKDLxLWx9dq5fp228IlxshKJUedgzbghaatlgRd1IuY54f0qxAl9QSeSYngx/QquYCjjcO9h1zmnCL7JnXO44YkdgEwqFlOVCk6xvdv4H2GHmEVLDa/F5ZbaBCcoy7kIH7qas7/parSYYk+82OXGqyMLMDL2mB7QJdjoEsQ3CVrufvFWJfjn1JO135o9qvbSjJrzJ9RrLWqZYGP56F7KQ1KhqBO33KDF+Vk1sbHcbmluZlaLc7NanpmRS2KC95YK5ZJclNBmTxY4tbht6rB2m8xfj3HsQjcJshoEjA0LquC16FCPvnXwC5RX1suCsJb1jZ6IddujvR6Bl32uw1vmmdebm7ISa6NCkFUrlTQ5VlOxkEqRYyzafIbEByKtdlRWo7ZFS76o5XaPsUSFfsdxLDmSi6iSMPVONQKg2bl57T+4V0ePH1JciPnsOqlms6Wjx45pdnaOG6uW1k9M6nI+fd/3/o8iyBrDSMx4d1QqVjQ1vVM7z7pQG7ftEoOhg7ft1dL8cW6ziprhZq1QJNCzhqNU5cktKhB8RUnOK5dHsEHwWiz114v55tTiq8Ein2qZfp3m8fAMKE6XHMwVMQSLD85qgrVKnAYb1jc7A33DT1EfCE8RwLAKBqA2sVaYuoHha+BUZl4zz5mtoN2nAr6SDfnrbKAROMCSlfYuWfMrL70xB4YGpSmfArnQW+VTZOq3pNNLrWrwi8acQ9cYOunp89xJ7BXSBAYrjD7S51l1g8A1ZACBIRpVeIwdEMusrgH4gN8n4QhXrZAGvEGp/PHWp369lXHt66yOEwokGxgrrOaqDAobzoQBnEKbeaacUH9QrbaDGCRo28yNhY3BmjDl/G9sTGC66AXb4KYXcHhBHDITACTYQZxnMCzBDPXArTQAzU/+gJChQ25th8LMWh8GEMWSgeMVXlEFGdiyko1TBsGAZZwAVjgyk7NZhj5an2Gxa1meg7UjbJt9WYWcrcA3fMBzsJwxFPw3OSRJ3jImMZ+bgW9egW2ZlOPq99Ibgo/4RlKoB2JrwncIvuwz0cBXK80Ghx6KVhEjGDCe+QBHWHfOyTknyQAVrYJhLmaDT8uBu6IWx3Icbo6Dxm4OVECOH0HfGgsdo61g0+zaarMy5wU7WNQqoiBlvO0A8/ANxMHiZWPs5JyT8kTh5axftOXFQ+Yi9AA74GP8S8CpLi410MUKOvYJrsJnqjqH4We/8N96/kvfoGtvvk3/fXNXEyNeqh/WP3z0Kj3vPdfohe/6qf7+Q9fpGzcsKS2Na/26SW2cHNMZW0Z17Y1HabSrr33zF7r3hVNqdrzGJid1n7teqoSDUxxecburlNuhootVVKQSgUeNT8Ubko7uc94mbT3rPJ23IZLPYvWYt//64a2aHq2omEgbRstKiKN2TU1q/TiHHZ93rr51Tm/46NX6rb/7qh75gs/q0HU/07lT0s2tbfr1u14kJWXZY3us5weQZ2xsPgwYtjAGjjXh8cNnmTzjZ7jxcuihk0nIhV4yOq5NG6Z1xroRbRxNVCoQAHREIJBpmUCoRVBh687GukAwkqaRIgY7SWPFMTjz5VgTGbYsEGGZw3cEZ7EimxhJ3rMuskguSVXg02FC32EhFyMm2fJaXO5qiZutDL9cJGX4bn/Qv8ztkvXR5rvFTVEHcA57tJcRwJiep49jlaI2T1R18CfXMi1Nze+7Wa25Q1pemNXCsYM6dtN1OnHr9VqaOaZlArFjN/5Mc3MzWlhY1AyB1uISNzjM51J9WQvLSzp66Agj69WAv7xI8Nxqqkmw0CLgauNDxwIu1pf51CToaxJktQiK6gSJTfh1/G4T0DUJtiwos0DHOtvFhv1NVw8bPW4erV9tN645Ahi75Rph3Y5WytxAFUPQ1eP9a7S6IXjrMSbzvqalaEKOH2FJ1pTdTkasq4i1kKYFJYxxj3GJI4JF/CkUElVYV1JMcNvUTXt/oR//9Cod5dPqEp/hZ+e5qeKT6SFuj39+7Y80c/Swduw4S3vOukzbdp3P58JpRUzYvltu1KH9t3ITNsP6seC3zfspOeZq/YYd2rz9LJXHNihKS8x/qsjFKhK0Ffm8WCxXJOfUI4C3QHORHyMLiwta5vaR6rqdx63l896uZfQpj8BUDZiyPlcKtO7AQ33TMn2DPmms/xVYPYM7VClXtOYG6vZCCP+NZ1KDIDNGQCwzYkVijBwGOYOsfscDKiwGxOoYwFiTeJFCm2Z3WGB86vZZJ0v77Lxg/D02zHpey9hWw8BwJCRUxMrR2scEazk5NeCbZTgDEvSUFGQh64sMN+iTVqwhB36ZAMB/8n7ycg45iV1LNifeJCEzZABBQXl/hoWruGF9rXwg+wzbLGWPtWOlTGAQCDJqDZMmhyYh6ycjApCZHYpcYsgAcs6Kj8Y2W8YOOMhK3/ttWodh56nPCwQVSDYmgeTlDuXAHqpSyPLCUIOBnINabEgKvmKITW3VFrTsoTR/bEcxEAbY5E0yAOfgwbecAratOFsjmTwy54xG6oEgJSPllE2D6cIg+WCgrw9tKUhp0zZTZ3LsWa0BmHuGe3RCEzBIMlWDoK7BY7aDxeCbyZVnEqWjjy4uyFvQ5SUVSlIUB/CK5DkIrbZn0+c7i5zDHnoZquaD5EKCJXug5K2eMYwwJpzgHzgWlbpMbU5b51BwbL0RwCHuADFHBQ6Pidhp0nVVRiXhUIk4THAGS5FcUlCKn+XyqJK0qIQ6ZsL++LnVaqjBzUGE7S7fY+JyWUuLJ7TprLPVzHAgW9RHv3SD6gRMszMLWlhqqcG1xHyD3sRjOue8c7WFTymOMVk3WeHzY6JWK9NlZ05qZinTd649rDPu9Uj93Wv/Xu9840v1L297kT74jhfo397xfH3on16g97zjJXrb216m573iZTrjno/U5358XOsrHj8jnbF7t44tl3TO9q3aOjqmiTTVnS/YqXPO2Ki7XHGB7nTRWRqdGFfETcYDr9ilP/nNc/Xtq/fryIGD+tmBli696Gw5Ar6IGx0NBpQRoVc4z4DDIynMFSSIwhphnWQEJ2IcBW6BSgi8GOexdZt0ht12jRc1UZaJGb9Mi3XGpd5UlxvWOIpVYG6SKFLEuIpF17VDlMCiwTwuE4zYDVDHggnsx8xdnESKqScx4/jCm8GcFVQoOsWxwnZgvmJGdT7Bzi22uGFryXhxRB18bXMzan+/hEm1CXTqBDUWfESRE56im8mFG0Cvi/ZMqbOwrFt++D0tcWu1cPAmzc/PEHjNq9Vphj8qbzUbMqgvLmkZW4vcuFgQYJ8OFxfrOnTshGb5RHxidj7cLi0sLmsOepkAoY5ufbnOeHS4IWrKgqkO/W8SFNkYdPCvbePA/PTwuwvY7V2bgK3VqKtDwJWxNjM+fWadFsPfwlZDHehGVlHUWdB4raKRcpngt6DRWpWRc2q1evjvw41Zk9C+mZUUzd+i3vIR2XvhGX+bl5Qxsb81S3k37J0VdMxAz8/PqlYbV6k0oi7zE8UpbXZ16Og+zS7NaA75kSNHVCAg7vL5dGl5Dt96Gq2OKGWU7XN9e3mRd8wpiWKCqaLqBKLjU1vls5ibsLswn6kW5hYUFWqKo4IS3s2Um99RPk0Wi2VFrJkGY79IPQv05gm62gS55SJ90R193C9RZIHZopROo2QsA93Og3MK9YfkRg+R/2v0tPVvNRGCAAAQAElEQVSHmadxyMQGNGZSg1P8Qmapr2ZoUAlIyIYlgZGPyKnsXEhtl2v06UFxuxUGCqulU7Dg+rnCY/UNAqE1ItrUL3scQgMKUdGmh0LKM2mlZAuwJoIumeFBBh5K5Y/xBywrjWs8A/B+AbY2eWt4IOzX6xcoejkH5UEtgVoh5Yhzro+hYMmRSX2e0+BxgeMgDXIdiH4yHuiAHUoyElyFqpYZ3VcV7QaBHzCUP0YaGH+gbzvtyXNhOnmNPI/yQkJAkj3D9YI9M2gCA5RIhgXTJsInNzjk+SWowUFkesiC7nBmu72CEC4OWHt98C6WY/MUvzBF24QifU0XSlOjkpwzCdiAAZonFwovJ+f6EDgSFMCaqk7Is5GJwzEwyJxDCphWDpY7MkBe1DItCR3jBBaZc05OPPiqHCN3chH9Igjim4LUWpLVF58/fN9fx+Hn2LwdEjlyxsxbHWgnJxlPkuOfwD1gpRy8iEz9x4OTjEoJNiLbnDmYxUbu4lQBogQyVor9pz38HnrBkx6tJz703nrNnz9ez3v8w3X/S8/TxpGqRpJEdtZOcjBlHD7H9l2nb3/tk7r6u/+towdu1je/+jm970Mf0ic+9UkVCx2N2A3W+indfMxrcjRVsyNddP5G3f/K3fqb379Mr37SRXrBo3frYVduUCmp67+vvl5fveYXuuqGw5qrZ9qze6sefr8LOKidOozLwWOz+tZP9+qdn/mpXv/xa/WyD/1Iz//Aj/SCD/1EL/zgz/S8f/mhnv+vV+vvP/oj/dcPj+nwiZZ+csu8Ds229dC7bdWG8ZL23bpPh44c1q1HTuiaa27Qd3/wM7X4DHbp1rKe/bAL9MHn3EfP/20CRQ7Vu1y5g3WQcOPRVm18QiIQcMyp7F3Op1w2X32UIQbDTxGceVvDWYYqYD8ywNUHtFTkE+O2DVu0a2pUG8dilRNHwCEtNXuqL7fUYS1EzGMxzefG6rQIMJYIyuaXmppZqOvE/JJmCEjmgWX7I3MCjDp+298hLTbajHdP9tmNyVWhnKpQwEVSN3P0Sf32pIXltjoE+RFBWxRFcg4lknUh3Bxxq9TF98hFcFmpJgiQ49s2j+jIrYfUWp5RY+6w7KBvEfQsLszzCXFG9XpDDfozy2e3BYIok1sQ18LXBtBC1qSNeT5tWj+XCZaWl5e1zA3YHAFDg6Aq/9TYEa6rww3XEsGD/SG9jUkLGxZsWdDVZm9oUL/ZqssCvQ5+WODVhd/lBrHHJ94mt01t2hQBmiuOa4L1PEbgZbdd47Uy74GXTdky67XZzrTcinS8QOBdPyTFTmU+RUaxlKYRJLqsiS43Vy5OFCUltreuipVRNQkaHeNkQVCSFMNaieJINsDH+fS42FhSh3pzszOKmOskinTi6H7NzhxVIS1q/YbNmt64TbWRcfWIkj2dn1i/VWOjU5rewtr0bR07tFcxt3SOdznmxqtUHtPo2DqlhaLaBKJzBMKLi/N8ul2S3fSNVCvaMLVeW6a5TdMvffypUmMZmMRZNgCYpAHFeEjD8gFupYHssQqA0QagoY7hJg5GAnIHMwyQfrVyrmT5AFaavN02TTO3vKqb0yEfvDGn1B/UW6014Ch0VjyrHIiQTNvAiFOlcG5feJIHKKKeMw0HzOgKmHCF4G02HB3b4PJKxjgtoHUS32wZDLFNaZgFTlpRMLFWxkErjwubaJ+kgulRrGiGzbUvPtlNT13TzcVgpFA/8H3fhj+5Wq6+kvvVsTCeGRguw6GKTrBiJULsh0oDXZP1RUiVNwyDlOPKH9M3WMOHIHF65DqGmz2jAg5idVbWHbSy0LxhoZ7J0A2/BI3J5qLQcKiILkLTMVKSc07hH6WSFIbyx7FhsbGJwMsHfgw/byt0GcqSc6K+sKtQ2hCZPEDgOHID8VjpJLPNTuooHW24QlX8JJYrlOiCR2w6mHSUbJCyPrhIjkBEPM65MCoe3JLNqnNODptkkiNFgMwGAMMD7MQ2WsYFzUJbxjYN0U+qSVGS27ZbJ2szaJMpgo9RQwHnnOUBrP1g33gRfOoZvWXjBlX4VW+HS+RRxbaQWZ9NrdZtqclp8/q3vFP/9OZX6ltf/5raC9KF287Sg6+4u+5/+eV68L3upQM33KgNE+t08eVXqEsgvWHzNhWqo9q+82y95LnP1I033kRAsKgfXPVdiYOoXIjET3kdPTynK86a0me+dp0+9M19+tD3l3T1kVSXnHOGXvOku+iNT76Lnv3IC/UnDz5Td79gWl2fqaxFXXvtTdo+Guu+l27S4x90gR582Xbd87wp3fXsCWBc97tgna7cU9P9L5jQIy/boN+/2xb90X136LH32ykfFTVdzfTZ/7lJiwvH9Ii7btbD7rFbT3jA+fqrJ9xLr3rGI/W0x95X97n8bG1eX9XXCfoe+or/0ls/d73ud8U2TfHp0zFLxEVyBCc2P/ZuyzGATvkTFlcm4S9cZYEOGDxKgubMDk5Kh44rljTJAbqL265tExWtqzA+Tmpwu1fnpsv+13sZbcVMitmyMa7zCW1uqaUT3A4dnV3UwdkFHZiZ14HjcwSW8zpKUDjLp7nZ+QUdJ8A5jPwwt4rH55fVVqw4jRXFjmBMBHcimFDA641MzWY7dCdNYiVxJOtfD38DEOR0we39zQi+7GatS8DSZd6tND873UyH+SybqcXnxCPypbLqBEbmc90CQKK/peUmN5092ee/wW2aBVAWNNnfZ6UEmKjhV0d1grA2bXZow3TaBJx1gi+zucQn0SZjYYFbxlhmvBc931WLIMP8aVmAhZ8ZdY3O+HHjeVO6fFrMmJcOQVrG2DpmLklqUlTmnahqhGBqYqSmYlpQyvzMN2MtdRLVe7EOFy5QsXNcPddmfGKWgFeRcSonkYqMmcdexPuaJAnLvCc5Z0mi3UZjgRu0UY2MTSmOksBLCZBANDt3WMsEzD6K1aPzLilocv20OryHM7NHNHfiCPyOqrVRTU5t0MTUJo1NrldSSDQ/c0C33vhDRfgaFUYUF6uqjEyqUhuTiyItE+AuLS0QXDP7rKPx0XFt27xVE6MTGquNaHJkRJE5cfvgVkWs4UAYy8CIAc/wAH1Gvwgsy4w2GOBWBjiNoYHeGnkg1mZr9ExktgwM/1XgmBbJtA30K59cyxaRQi2tPC4XQZ/iEDwSbDuAwEins5DzEJJQJj85rTQxEJjBoBqy0JeByMpVfcNyHePzViu85UMsDT+mHui+wmrnAlcn9f1kUubXCrNvQzxm18gg92h4kWn1gV7LkGjbqlEEXP3HNHPUpGCm0EftZYPTT8PjapLVmgFbzbRSvV8zL4xrSgY5Z03ORrK2v0itCoW1FopBZiYyCDYrDfw1ngHsNekUXt9oqGevKzQp1DHdMKZGGUFperz8cuiaj6ZrNCKxySjmp7dDZnQAFJyT/RO5Z/PzyB2fExQnYieEHefARiuu5X27LpdaYGa16NigaYFYm/3SzkdMauVxNjJkxqBAW7K2QVx1VD7BNw7o4EOdqIPgS2zkwaSEahQATJ7NHUKrFiNwwYrlklROEjuxzBUwKYwBOg7KgCII2bjt5iszRWsIX0IfzT4yx5yZurc/JnfYpp5zTvZPIXeyx6pZqVO2VCfnIu3nxqg2UtGZO9arzK/lFFc4O+T4/HDOeFWP/Y376fNf+W/t2LJRL3r1a3TixAHd5W4X6F53P1cPuucFusfFZ+vM8aJ+7cpz+fASc8P1He3cdRavs1eBcauNjOqic7Zp+xlna+s5F2u+HelovafN49LMfEtXnjepd/znj/XmP7+LfvCj6/T5r39Hh44d10e/fUCv/+wBffa6nv75C7fp7//t23rXp6/S7q0j+udP/FBXXLJd0yNO3/z5vH56yxyf/hb0zWtv1n996Vv67Ce+qF/celCf/Pw39PEvfFMf+eJVeu+nf6CfHKhr80hB528pcSh3tG66pK9ee0yv+/T1+tjVS/riTV4j3GLddUdBZ09k+uBXr9HD/+6jet4HvqEbD8zo6b9+ns7ZXFPsUgKXSAf27Renluzwds6FaRPzYogFKjZ3QRbmz2YCADeZR89ArCPTKY9t0Lb1G7Rrakz2t10pS7zJJ796o6s6B3GXz1KOhZux1lus9SV4M3x6O7awQIC1oCMEWYdOzOnWoye098gx7Ts2o0MnZnV05oQO8unqloOHdNOBQ7ph32HddGhWix0Xbr5aXSf7rLvY9tCeoNkT5HQ5nLuKIwdECkvU/A2+ZsrALcjpQtv/StAClw4+ZdwcZfQvY32emG/zJbzO6o3UZi11CJraPuEWzauLQb46q505oKeupIzrpCbB2hxB5mK9TVjr0e3hR0/GnyVIW+B6tEXQxyiqhwZVwnBbgNLFfpfgr0UQ1ex01absEdQaD/OKmJ+IgKhQLKrA+5vGBaWUXepZ2xE+FdNUtQ3noJuoVKpp/eSEqtwcFalD3KcTraIW+dQ406xwG7ukeP46OeYjIZBLY6laShkv1gFJcgSvDXmCpyJBp8fjVmNR4+um+dS+oIQK49xCjYyvV1KoMk5SFFckxVqYP8a7Mae4VFSdG74Wt3Jj41PUnVKBYNA+3y/NnyDQOq7G4qwaCzM6fOBmzc8eU7k2qfLYtKJiRQVu2MojE5KLtMRtYb25rChymmSNb9u8XVMEbj38i+NYNW69RrnZ4/XXaR53Ku80rFOV+pxhXZs9ow364tD7YXzl8BgwB6VVHuAnlcP2gugk3ZNIMUEaeoarD+Ma0ls1kWMOmWEGGjx9gvdgwFlbOlFLPCiSIMEHCQboKm8VyyUIT5fYGHK2C0N5+7XMyqq070he9fbyoG6ZAUpmguLUZPIB9KVGrugbAd9oA1D1/R6QxsrBdPvcoYEMHDIPzwfnh/TyijnX94lAgTvTcwMKxkkp6DuFwUMUSMq1CS4qOQ88R1bqKLQxYK4o5gxTx+egHErYAxWjTQ5rJa3wEJBCPfUrBBrNoAOxpl34llbeH+oM5KjKcGevOHwNSirEiRSxg5kcu86BBx58C7jYJK16CFzY8FwUyTY+Aznqs9H6dkOCLzZWGdNsFGugtiZDbYV+GOpAw2AbAdg6SApyMe2mRYnNN2OzCv/rRX5Bu+UZKmSygMjza9K5CNoSPA4jZ/bwWxxITpFcoaJgiz4559iEOxwUPQlcpmttWz0OESMduMKDL/2SWjKTPsiM76Fpz+TYFZ8lvPWVfnpTpA/5sKNnOhi25gy15hQadiH35HN8kjq6tKjvfPvHevlf/r4eevk5euK9L9JL//hhetR9LtVXvvB5biQWubG6Xp/73Jd18NAxffQ/v6ivf/Nq7d13QNPTNaVJV5snEj3igZfoCb/za+GXc4sbCM98WZtxHCktFZQkBaWpBVwntGU81uHZltZzu/OLEw29/wvX6yMvfJDK5VQf/srVun7vLXyWmVOqhh774PP1pEfdXWfu2qb3feYHatrhMVbGe6/F5pKuOzCP/aKmJFSzpAAAEABJREFU1m/R2Pad0qat+tHNR9TlwIv5JW8H/bZt67RIP+91/riW8O3TVx2k3pJaSarNGyb1nEedpw8/7TxdvK6nt3/6h3rA8z6q93/uB8osoOAg//VLz9Dj7rdHjV6kuabX1qmyjh6fkadD+dRkCvPnxfLysiDJgToGIJ8JH/g2Rz6vgBQJa8WXKnxC2qLdG9Zpy2RBI2URAEnLfGJc4FNbuNHh8G21OwRFbS3WG5pZXOKma1EL4PPACejDc3M6ePy4bjt2lPKojp4Ajh/lM+pB5upW3bj3Nsb1Nh2Yq6vJyLblNM/t1iL9sXjegu52x3PjwjoliEmZt4Sx9kQ4PRQsqIpYTJ51ljG3PYKgLu9lF13rEl0JfYx4L66+7oBUGlFaLPOJtKMut1OFSlXO/naRwDXjvXa8Y6nRUaI5gq05bu4i2ixye9MjMmt3MkZPBMldgrBM8wRlJxiPo3xSneHT6jw3Zwt2i8bY1BmbZrsr89E5pwibURQr4capUCiqyBiXgTQtKE1TJZQmR1VJEsv+g6gj1Yp8cb0K7B+TfGYsJpGKcaQkYpw6RS00u2rQXm9ih8pzP8a3jmInJWRlBs/mH3XmjlCSASkVEoKsGRVoVwxOp92UJygt4M+Jowf59F5QrVLDt5qcS1QoFhUnJfRr3E7N68jRw4rhdRjfBW6qWvQTM4yxaKPHzVebuZrXsaO3Ut+pMjqtpLJePqmqUBlXpbZOLkoYv5aEnxPj67Rty3atJ+CK4lhtxiymb+MjNU2NjyqOYkU67cPiHfAxNEB/aTnQG6rKiK1WGeYPdIPUiGEhTCMNQEPvhw2t8INwKMMOaYhxEnq7FW9Xb9WcYQaycQ2goccsO2fyAQwJDTUFg1NqIgx8ytDHnPDomaW87yZbBXsZTdU2fQ+S6w3kOeUHZChzKqCWWUXqGXoKmOoABsLcZJ/qCwPPcGMPSvCAhgxiKAV96L4okH0cLsmIwJXCOGrlMUlODDAnlzNCHsaDQzAQoV8+l7Np+ZxJDgYNspJsw84JZDlySu5yS/D7mKk6SCsDhIxpshJ+BpBMZU03Qtt9IXIqhDzPqBvklDBCPaMHAC/XRz7ggQa2ZaExGEFGG2w4YRjMkMlMx2AYNwXHq89hqDiFcmGj8nwSkNlB36ojkDgMPMGXjyJ528TZ6NA2DTk2KplSgY3UxRyebITYk9l2aIVSYRRD89h2BD/sVhLBluf2gdNCvsUvdg4YBX00aUuOkr649rJcuSrHVuXY3J1zHLy0Q/CnQkGymzLxhIMllrcd04YDPQ8gwUVjeLmkKEUEe1YXvx3+UGGlH8541PG0JRfJOScqAZHUacp1G/AgZQ8yWQ1w7DjGJdgCx0EkGQKaRs1Yy/W6CnvO10c//Xl98IOflKvP60ff/6He98GP6d8//gU5Don6wgkdP3SDvv0/X+X2oavrbrxeP/zpz/Xlb31P//axz+tr3/iu3v3Bz+sj//FV/finN2mOACBjzsIhGNFQgIK8d4qjSK3Gsvbdul91bjBuOFTXxnUVfez7B/hEk+qtT7k7U+v0i8PH9YXv/Vhf/s6PCSQIMpYSPft3r9TLnnx/ravV9NFv7Nf1Rxuym5AOh/9Pr7+JQ6ilzZt3qJBWWRNFJXHKNPa0Y+smpaMb9b29y3rkK76iBz33y/r6jbNqcnD/zp226b+ec089+k5TetV//EgPfP5/6N1fulYzCw3sJPgcK+am5hkPvVj/fX1HdW6K9s31tHE80YGDB+RZC/KeAc2YJQ9KCZ3PN3xbVzYHSBGSjAegEwHiACwTMO7cuFm71o9p/QjtJU71dqaFpTY3H8sEjHU1CBaXOfTnubmYXVjUHJ8QG822lhpNzRJ0HZ2f0+G5GYLZY7L/IvrM7AktLM6r3ljS4uKMjhzep7233qTbDtymZpaKwcEjT3AndcKth+Sc0zKfNpcJ5Jg1XIvgSRlrN+N9i6NIEXNpt13tTpuDvyvDrRtoCYOhf15Ox+aW1RzbJG/1YgUbnhuuqFBSUiIw4D1LCcpoTsfn69x8ZUoKBTmXKE0SlUoptnvceHVle2kcRUriiNH0QXeOtTPLNdSJegufu/L4nqQxr16qNE2w4/A/VoKtJC0oTeADhTQvY8Y9koLNIvojBFqFpKBueYNGuWkaKVdUIuhJ0OuorP1zmZq8a/HoFpXat/HOLUtecoxHoZDKbsaSJJbjXy8EqZlGLZBDaWl+RnJOUZxo5tghFfi032jW1eXzYblY0Vh1TAXKyMWMaYf+Cn+Lqi/Nyf4DqHXeF9HOEvNsf6dGTCoXJYqTVJXqiDbvOFeT07sVpYzr6CZF/NCMiyO07Aiu2tguayuf/jdv2qw0LarRbHIb11QcOz6plrgBG5WNgc1jpNt96K3J+gXWjcphwMspyWn1MXwgN9xgVao1uuIxubMMfJAG5MDOgG/lQGb4Cgwxh9AV8RrkdEbD3K5omYbBCiN0fi1nVabQJb+icxo9fMq5eR5U1X+Q9TGKnHB9hb42/NUUNMhItEtOWpXm2FrWMDXAB2Wuf2pOy7Y6AvSlhtOiDBCH0oGcPHeyB/5wH4w09gr021/D7xOhnVwxaFm20oa31vuWcx3LrYqpGW5gtEzTi4m1zKQGhsPDQtAxlpF9MNKgT6I1wPIyuDEwwdaUcy2nlhmkoEHqsRpMz8DEBj4IwYw5wCHNz2DYcGqbHVMJJMgKDY5lUw9gcht/zwFvOoHGrrNXGl3jUWDRJAAE4pW6Vo/NWhaEEFiZSMEP9Ezb6lt7QJBZkGV12NQ8fXFW2t9LJCWp05Cylhy3QkRfCnaSolxkG6R4sImvLinIcUg7q7N4XG7mgGRBGxrO5aveW2mgiJZjif54bsMcG7Sf3C5xvS8Lsko1ZKk8B5PsoQ+KCxIbq9g8jdW3SBxE+xH28Fls2sI3mz6HbVebkKuMsIlWpdBRMupbkKmEgBKm5xOF+SH64xUp44bBbETUcw592dNvjX7iuCVqGl9y2HMu0t6b9qoxtU1Ho1Q/PDSjOTbwNr+WZ4vj2t8uKt10pqqTU+p1WiqOrNfs/IKOhJuUI7rl1lvUIPiY54Dfd/yYruOm6tjcCXnaS9IkbO52cHq7MWSeIviZi/T1//6Otqwv6Fs3LGv3lqlwi/O0t3xFZ28Z0zuedk85Dnunjm7cv08f+MSX9A2Cwf/z9b3aN5Ppz3/7Cq1fV9RfveeHfH3tqpREqo2M6Njscd18y82KI6adtjzl2NiEpjbs4mZM2rVto0rrpjW5fYMu2FTTu/7oYj327jv0kg//QA986af1yf/5qYoFL+e9Uny3gzJmjP/oARdo74kOQV4mLOu24y2NVyLdvO+YPJ8APVyR5SMNQX1yDlALwgJGNd49UwokyuA2LjGfgrZt3KE9G6e0ZV1RoxWnjEBoqeEJqBqaX1zkhq6J/03aX9LcUj3ccjVCINZEZ1FHCXQPnzim48ePaHHmuDp8Ds9Ydy4sActoD7rND4nFVleFkTFVSg7/JL7uhaVX4BBucdu1UO9yKLeFe/K8hxlBRPCTdZoA1rUOn/G6/CDpITcd2ePzdpzsnxRj7+rjPRV2XKC4VJUFWUkhlQVCpmp/UD+L33WCySKBToVboTiOFeF0hkIhTbk5rapWTpUyvxnzKWRxnCiK0DNfaDdOEmVxpC6OMWwyHRfksWLsWcBVZC6LhViYASLhmuLIiTeG4KrAWBTl6HCxPEKgUtBoMVUxyiQGp8ciuum4B+2p2+nJU7m6fKNwEYhUSBJViwXuDyVHlQ7jlSaxCnEUxrFSLjKWmZyLFOFzdWRcTT4fVlmXC7MzKhQSTa3boM3T21SujqjCp8Iea8pFUqFck3OxOtwsLi0tUXZk474wd1xzs0fCH8fPzRzTgdtu1hFu0Br4pzjVYBziJNU6s01QXyqWCLhaWlxexK+mKpWKSmlB6yfHQx+6+G3zTLO644+/HVXjG5h4UBo+gGGe4QZBBkIK6MmZg2FAkafbU8ylK/lAbVB3QK8oDATME7yB2LgD3CRraRRDQsMEAc8zOCchObmSmwLAWpYGda2ER9LaJ+fkuVA3RZ30GM+gzzZlgz75S4ugZ5nBsKbRBsO8Ad7nhw708WGRsQbuWBn0DBko5aWp5ZjlaynjiN5q8AzEwYxbkaxipujIcrB8UAXmaVJf2i9sfgMYHYCMZBX7haGoGGXWc5Q9B77xKE6XTGQw8DhUNYbBoEJgDojVMhgf1jPRkK7tQGFsjd+HUAc88E13CNjwZLuKgYbtouMGQN2+DT/QQWTuO2cIcvjeopSAeg4JEDYqsZ2KAMFb0MXGK5fAiuStHs15bmIUF2QblJW+NCrPpu4JHrz5lJTk0xq8HoObAV4uiuXwx9FEnjwFFJuij7AP5dOiMtrywUmqOeTCL2ScpAoHVFqWM33MOrHFpSmKEM0FOYI4IhupMiI/vkG+UVdm/bAAVLFk9czvAkFXHNMKLeG3YvpmssjJ8Qta+OrZqMUBpZXH5Ziz0gCSwhtQz7tYM42u9s42dePhRf3iyKL28QnqWLunOn6OT23W2MYLtPOSB0m1jaqs26Ti+EalI1MSgViXQG0fNym37b9JN93wYy3OH1eNT3yFQklpoRgOzjhKFeO3py/2x+1f/fpV2jTqdHimpSsu2KoKp+I1e0/o37/0c93/gmn9xW/dSeun+YXOfHS50bp5/3595svf1Ic/+Q198Zoj+tm+ZT35Ny/UXz7qUl22ZxO/2ic0MbFe1VpVXYI8qadR5vY+d7kbh8uYdm9ep7O3T+hxd92k1z/mTD3wvFG9+RNX6bdf/h/69Deu0czRo8TodTkOoIQxMV8LxbJ2rBvT3/7Opfrxvrp2biro1mNt5sxrLFnUkZl51kVXUiYLNEEkTx7AMnBLrJ2wEijDOqL0QMYhPjK9VXs2byHwGuUWLVKR2y5iI26yWtx4LWmJ26dGu6VFbrYWm01ud1rcAvXU4LNTuOmandWRE0c0S9DVnD/BmmnKsy48K0RRLLEOnHMsn0RpqazJTbu0cf2ExsqR7JzOvEKbTtISnxyXlzncGW/RkdyOmLcIU6wzdLp8du0Amb0v9CHXI8eOaJOhI/esGhEstvT95pg6G8+T40eBx49lbm+WuWWNklguihQZxAmz5ZTwDsVJKmGhR2BXSCI+u5Y0UStrtFwSw6Ue769zXoU0Usp6cs7RXy/nnOzx+BSBWN00jpSXTvafTCkkXkmcAQ6IVS4VVSQoS9CrMtfVUd47FRUTpCZRjG+pFtsFzbc8wS7jPnWZRpu3yEWeMUHunGoETiX8iF0iG8s2UU+GD7EygqQuAViqMYItWlSXgGpp6Tj9TNRmDOzdsP+URqlU0jifAafGp/GpplKlxoBSn1sxxw8QzEmKsN/T8vI8t7gtNRvzOnrwes3PHlZXTl3WiH3K7fIjs0wwPzaxQZMEXbXaKPU89eqyG7Mue8Mot/FFfuRNjI+pXBmoklYAABAASURBVCwxfkIHwE5ES7eTHHwP9JORBn3y9gvqDOtBrtE1mUFggjC5AR1ksAI6XC/gA0GQavrpL9Smv36lxh/6uznj9vI11cyQwaqyiY1jYPhA4nkhhumc78Lg5XieO1MCSP0ahuUyy82ulQgVwAhjouY8GZOgNZBT6j+m2kfzwqoEQ6dIcvmaPCgPcazOybwhcR81rT4aWsoz4wzXHdIaoGHlGmFg+go9M8pqWqnhB2bOA1lpxPBcKZcxbAEZ8K00MB0EoH4wCbDcSosQw8nluivNDMsQGdkvDB2C03CDLafQlOzp68Ba5Rl/GNAh0ZthJnhgSqEPOunpy07i5jaGZJ6G2VhXbEDmCzWjJnqO19zFWpHLHlOy8iRA3ep6DpWTJAr1LUDhlskCKLH7O9PjcHAOexbwhHbEgyE+GQiZR+aaixyePVz3csuzYgeT2PhcqxH4LuOgZVN2fHYQG7IzoJ6SglSsSNhxi8ekRepaX60F1pu1TxHkwhdn/qHr2dBFQOKhfaulEGzZ5mo2rYLxokSiTrBtPE8f0HfdtsxftfHN2gr98Oia/10p60htggf7j7oSpLmkwLJysn8SY41vzrnAE9wA0GK8bF+xX/OeQMlzmHgODhvrLv09dOSEWsUJHesmOji7pAOzi7qNT0l75+q6daGlo91Uo9vPVQs3auvWqUUfJqY2KYoTRbSTcmImHE5FQPjtafP6X9ysgm+ojs1tfGq88Jxt6vSa+pcv/kSFNNaT73+WXvCoO2n3jh2KbO4IBhy3lzOzx/St73xLn/nKN/WaD3xHX/rRYZ21bUp/8tBL9LTfvpse/YAr9cC73Enn7DlHD7zblbpwx5iedL9p/fVDt+suO4v6/Pd/oT992xf07H/6or5zzXXKOMA69UVumgq0I6Uc9hsmR5REHKQu0u/ec6e+f8uCIsbk5sNL+p/rFrVpKtX+665Ro8M65p0LU8Sp63NETITC/EE7AIJRgE3yjL6BzUI8uUE7N5+h87ZMaRu3f+PcdqGiVjvTgv0x+VJTDQ7rervLJ94O45OpSzsdDvclgrATi3M6zu3iIrceXW4y8vWCT2bExpk+KE7lgAI3sZWRSW3atkubGO9q0Ym4WuZYHEvWFbtla3ADJXzObE1SRnGkGPBCh0O7ScDX5ZY5w4+Ivjj4EeCck7N1ZIoGxkPe6EhXNSZ1TfUS3TxxZx2aukITZ92ZV6emKInVo50Oc2vtEPMqc7EK5YpS3rkGDprNCgHSeK2qyZGqSoWCkjhWh9s55xyuZrIe9/AVU7QIj9zmsVhIVUxTpVEkkiJJMXUi+pMWCvAipQReZda82Y4rWzVaTNFpq4BvjV6qm09karY7WtCEpnWb0t4i8ljeRSqkBeqnfPqUlglG7cYpjp0YGuQiWCyox7u6zOf7IjdMldqU8ERzs4c0z54xO3dYXX4kNOpL2Eo1MblOk2OTGmGeiqVRuSgmWGtqeYGbzLn9WqBenTlvNRbUWGK/YazSyqSiQkUJ4xUXRzQ+vVOTG3ZoZHRSKftMy25G+SzdbDexh08EYiPcDk+OjapWrSiO6YuEz5ma6NoYQZ4u2ay6VYGRA1jlnoq5fp1+ERSGcWykG7dox1s/op3v/qyql91dW1/+Du3+4Fc1/hu/E9SFjgZ1wJP109r2yneqesU9tO1V79LUH/+FbLBO/Ps/q3bX+2jdE/5MG//ypdr0Vy/XFPiWl75Fu/71C5r4rSdo+5s/GPCNz3ghdf9Zow98hLb9/buUTE0r5ip4+5s/oD0f/KI2PeNFmvjtJ2rjM1+k6T9/vnZ/4Ata/8fP0paXvCn4tf2179aGp/6NNj3zhcG9zfBH7vWA4K+1sxF+cdsZ2vJ3b9Wmv32lJh7xe9r41y/X5O88kXbfrt0f/Dz9fKsmf/cPtfFZL1AB3a0vf7PGf/2R2vLiNwSbwZ+3vJ8+PDXY3fqSN2rHW94X/Jx+6l9rx1s/oGRiSjZOZ/zj/+HTxGZNPIp2nvk8mYFQ/83/oqnHPyXU2f7Gd2v3v35KG5/+HCmOVD7vIm17+ZuCbOPTn0t/nq1d//IJ7fynD6t657uHNuORUe1403uw8WTaWqftr3iLRu5+H9p+n/Z86DNBVmD+qlfcjbr/oZ3/+CGtf+JTtOWFr9bU7/+xNj7jOZr+M7P7HwHf8Zb36swPflo73viu0Pbu9/8nun+vZP0GbX/dP2r3ez6q6ac+S9vf8E5tfeGrJN7crS98pba99HWafMTvasvfvERnvPldOvP9H9eO1/+jtv3da7XnPR/Wlr99MUvEAbjNGpENAFRAYa1JxvQuV+nrmRyOFasQ9FZJuYGGCYzfL60YgLEHYDwN6sAMNGVI8IM9SqMNNzC/jA5+BaSfDVemjumabQsU2Pz6ncl1EecI+UAv6EKbfRdJBqI0vgaPVTQY0LQZSMoVPRgDG8Zz0FYGfx05NP54gh2jFCe4xhbN7uyDrxmBFfb69cDYxIkckHmCDRHoUAEeEpLiohw3BmKjlNVhPai1LM/GKrNJi6Y/AJoO9vEClg9SEAWaw1S0EwizBVgTskpmf2FGKo9KlRH58ph8nDIQoRdmgmrYC7oeXICHb5DRjskyWQAmgi9R12NfPM7GGTUqSPCccxROVA5gmMhI0NZeji31WjpBQDfHp6pZPjPN8ut6lsNiDmgQuC4uzmt66zaV129T15X56nqGYsY7imK5mI2dNjmTFXOv4Tm0PbcWPo40d/yQVEoUw7twzxSHWKSbjy3qrZ/8KYel029eNqU/edCFuvuFexRHEcPszYLajN08vlx78y/02W99T6//2Jf1ond9Xu/82P/o+hv3KWLuNozVND3pdevB/Xr5B76p33/1x/Wif/6U/ufqH+nAwYNqc/PimOdaKVWc4MtCnQO/rDgtKuaWTdy8TBZj/drl2/Xaz9ymarmgHeOR9s9nmhop6FMf/4o8twWZp4+MVpg7O3EDbpkYSjquwehS+pyGJZVKjNkenbN1s3ZvrGrDmBMxgIixtMjnvpn5upYaDTW4/urwyYslJjPvsdpivBa5AbO/91pamFOXHwksNgkZC0DO3inGyxk4R38KKnMbXBud0tbNG7V+NOXmSKEtxFaFYM/TVo9PbW260lNE3RSHUgIQoWQ3UHaIt/hx0yVC8vQlA0jU9zIdEBK4FEjxeDgdArbZXqRbOkXdHG3QD90OlaZ3q8D4JbRhs9oiWPfMq624On2z27iYd6CXxQQfPRXRGyV42TAxpvFqWSPMRwHfkiQhePPqZlLmIkp8x1/JMySeIgu+xPBiFmFEGYl/oX+xCszzKEHdulpNy8WzVSl4pa6rpBDr4GxHCwR/t871NMKn9vGFnyuKnBLaFTbKBIjlyijrpiIpk2N1tgjAbFxiqCK6COTYg5bmDjLmDbmENRaX5KIkfCo8dGivDh7cr8OH9zH2DY0TfG2a3ka5XgUCwm6noU5rUV1+ZHkbbBfL1kNSHFeSjqk6sZ1tYlKjG3ZqYtMejUxsUoEfhAylmtyqtQm4PE4kccoarmlsdJRPqyVVqyXF2MpYVHaD2WXAi4WUXumXPWaqL3f98vaKgdyctmoDML7hVs9wYOTeD1HnwF41rvmuSudepMNveomaP79G6fQW0yJAuFh7PvwNbX/t+xSVyura9e7N12vDU56r7sxR+WZDUaWGrKKYiDMqllU+/1LF41Na+NKnFE+s08y/v0uL//NFuTjRsXe9QTOf/DdFYxMERI/TPDpmM2JBOgZq9j8/pOKec5UQBTvsFrfs0MKXP63j7/8HxdVRjT3k0Vr+ydXqLczK5OZkUq3JsXmw7vCjpAjafE1oY+nbX9P4bzxaxW07lYxPqn3sqPY976k6+g9/H/zJfS8rtvaKxVCXYaEPl8i5SOXzLlZEnyJegHhkTLV73E/FM88N/VYUqXLJnTmXOqpefte+Xk3CQPn8i+Uc9c+/SFbPsdhnP/ERFflVmjBOrZt+IccvEAua0s1b1TtxTF3g0N+/QPUffk/25DacSgRpjgUfVUfUOXJYB17ybDVv+JkOvPxv1T58QDGfOLonjuvQa16kNp8/LJCsXHS5Tnz4fSps3qbFr35BR97+eh142V/n9V7xXEVxovkvflbJuqkQeDroY+99u2Y/+wlFaUHJho0avdf9FE+tl2cHjArFUB54+XPV/MV1OvCqF0pRotlP/4eOvPvt8k7y5jQASm7JOKuUcSRokhWyx1QgbLMyUuAaPKY3wIPeMHGScJgcqJ1SouQiyVGueCscx7i9K6CSyQBYWuEJHSdndUFlb3gAlKxkfNxA12jTsTYCDx1rKy2I00DsKNzgLIUSo2g6iSTTN5AUyH41hccIkCAIGYQlcJLNQz5+eW4SDQIkCIdF55wEeED24BscPDPbmRRF4M4kUpTKsaY874Pnl6/jvfQOEf1U5ORAPZuusJH3ARt93DZK0/W040zTYddk0GhR02o4BREtysbLgEDHc5i6dBSFWKIt+4Vt7XnUPboBnFkBLGGXAlNZkAra+u0KZexH8Gmb9hWBOwMnsxX0JOTioe/UMzsGgYmuACT00skOlQx/ZH5SZnwSajWX9N3vf1MuLqhOIOJdqnk+ezX59Hno8BF94r++Gf7IuxB3lXEIieAyHqmpO39YTd9RIY11wdZxFRnjHuP98g9fo/2zDfVw0OHvOJ8zXTTOoVpUk5uORpsggeCktdzS8vGjOnHbzTpw00/1w+9/T//5lS/qP772dX3p6qv0D5/8pj745R/oh9fdrLm5E2ovL6nN51sRmPUYY8d7nvW8sqigqFBSoVjhZsmr3mwrZW7/8hEX6dqDy+pwUE6PFnWnnWVF7K2VqKGf/fRGKWJuGCjHQDnH8DEfXvk/qIBZCYKGAsjGl7ErE6Seyz58/tZ12rEh0WiFacbWctNrdqGl2blFLeNHm9ugro0zMimSp6Emh/sSgcpifVkdzhzjBV9chAqATlAnc86pQN/KhQI3Kuu1YWJE5WKsZcbQbrmSCL/Q63S92kR9XeZTVidNqJdyuxQxZxnBT1cWdPUI+rwB/RD1rJAhQFjvHOS2RuQdXc1CXZtzq2M3cp6+HF5s6ee18zW15UxVajWlKfuBvFrhNq0jarJe6rL/38KGSyXmpcuPFVzSGEHXeoKvdWMjqpYKGuEsqpVLiuOI9ZHRnlinnrYpcQ4XZQRuWYEO/fQRuFPCeNVKZW3kXC6ObNO+5TF5fmCMVKMQhM7w2fXmWfRLG7UlmaENhpexcbGTFKvA+unx4yPlhjkm6LJ3wfroaLdaTEM/UgY4YozxSK36Av1lnVfG1SMYLVYmuGWq6/jMAYCz7MBe2d/pNRp1VStjWr/xDG3cci7lWaqOTCstjqoyMq5CsYr/mSrjG1UhDqhUx1Rbv1Ol2oTiKFKn1ZT9D1gyflg4vEg5b0vEFOsnJ1UplzU6UoGLU06035LoU7lSViH9lYGXeMKQivkCJ2HMoJT6AAAQAElEQVSEXBqU6j+mhmGZwGQG4jE+RUh93CWJxGRkLGazWzrzPMVjRJbrN8qeaHRcUaUaAiXHQjbe/Oc+Ks9mMv/FT8jzkkAYG8iNuiSVw2539oSOvu0V3Gw9TFN/8HR4qSoXXKaESRdPRDBBsZKsTu2eD1Trpp9zHb5s3hMIvlSlnWdxE/WmoBcVy3Ju0KHAWs1ge3uJWAQ506nxsx+pc2i/6gRrsbVHP0fv8+va/OI3yjExYdXmyiHHRCird72PsqVFboOmVbn0zoHXuvE6grjfVvfE0eBf8YxdKmzdrmxuhpuo+0mDygxk7a73zutzm1e+4GLZhle75/3o2/Xqzh5XxiHTuP5nGr3Pryljc+ywmVoAVSZgcoyfeGp3uZfMh3RqA+N2MZyTUz7exo2rIwp145hxBsKLLR1+66tV3LFLW17wKtbNioNitapy2RXqzc2qvf9W6iSqEOAl4xPy/MLvHDqgiUc+Rq1fXC97sawNR2YtGoDSp0ilXWepOL0pdN3kxveBMsw43pBVMNaAMpyNOyeNyLGV3KoaGGNI7Fbsm6APA70+KeZgFfpMR8kBkPPBV3QMNzAjgEMx6oPhoT0vzwa6UhdxYFs1IMh4JxSnEu+T7HEoGU2AKm5MLCjAiLzxEYlbELFRmGqAvm9hMw+MkzJcCxxb3waBwJDhJrN2DeB7cw6RjGZjCiX80L7pGw449Bw+OjZThfebzQm+51OOFualYkWuPC65hKoZ4BmCPoS583LYC+CclBSwGMk5jpIIMFnfB8chKnAn45sZL1DGA5woxxEcZAvH5fkUZqriCU1Q5gn9MAf4IU9VLHmTOMvkrbAK/GIWG7zSouRoS4CVgHOGR/LWAL54DhPEwoO8IEdFwRbcYFI+9DGfFy+ZAn2rL81p19YNOmfXLo2OrdPM7KzmZ05oy4Z1Onv3djWx/YPrb1aLoMFHrIukqENHT2jreKTDc21tHCsq9qk285nvIXfdrZuOLuuG4x3t2ljQXXaP6IMveLBe/7Rf1wt+74F6y1Mfohc+7n56wePuoxc8/gF64sPuoT//vV/T3zzpobp810ZVGPepclVTtaomqhVt4KDeND6mX7vbpRqHP85BLXwolkpqx4kURXKRCDw6eOkkbnUqqdN9Ltioz/z4sA4dOqwlgqDDCz2hqu7ijGZ6rAExUi5iRBgHcMkxNpar/zjZOBmRlxkVMs6Qmrbxye/8LRu1c0OJT2gS5zPtS0vLPc0QdNn/WrHNeWKf4qy+zDaNd9jT6wRdJm9xQHt7T4IPsSw498ylgemLeYkZi2K5oiIBhv1nBCZqJRHnyj5XxqJdp7Dtdwho7T8v4IlQkjhWgSjHyh60/V1Qm3nrcdNlr7UclWQP+wBhTh5oQbO+PeBcLje8h7/CR8MzSvv7LIe/t8629f3kHJU27FKFQz+lvQgToS36bbdkbQL3+dkZHZlbUDMqckPHWmfNlwupxpnXqdERTRDAj3G5MMZcjxCElYoFyYs+4VsoM6w6tninDP+di3kVqgRNXuVyWVPcAPlOpBPl83Xk2Ixa7WXVKrFuPbKoQ61Es52S9mzeoHjhJnXo22K6VfV0mu0BO/yAqHLzZi10uHJrE5AWC7Ec8yRHm6ytAngcxZJYJwxea3lOMfyxyU3wpNrYBjnmaXFxVnPzx1h6LYKhuurLC2o36+piM0mLGh1bR+A8jc8jGh1fp/F1m1UeXS/FqVQYU0wwZoFfmxt4z94hJ9mYp8QeaRLz+XJEKYGVjZEQRnGkHuNR5l0o8x7YmLUJvG0OdIceGsDOqiqDHQjjB4SMASPHE/Jh+bAOouYN16p41gWq3e3+6h47oNH7/aaSjVuV8csCsZa/+3Xd/Ae/ptue+Rj1uF43XkZ06XkBLGBo/Pj7Kp55Pp/yXqH2vpuVcZ3dvOGn8iyk9U/6C2146nMJ5CbVObxfimNu1S4mkLmrhHz+Mx/VxMMeK/vUaHY90f/sx/9VxbMvoM6EokJR03yWTDdvo/4BVLzmv/Cfqt3l3komN6hy4WXa8pxXYZeNBKkNZOMa8+c8bfyrv1ObX4XdmeOyvmRM6sJXP6fKne+h2l3va9pqXvsjfDfdl6l12y38Gp1VunUHnyP/USWCqtlPfUT1H32fz6p3y/UJvOLaiJav/m6gyxdeTmBynWb+898UEfjE3IiVL7iUIOc1BGQ7uA3K65cvvlyejW324/9G385Ddkaov3zVt1Um2Kn/7JowXhEvU+3Ke6p05jn0f1yFTVuw8THVr7kq9NWxWKaf8beq3vVeof4g8yzUqFpVjU+U6YbN6h49HAK8DX/0NG182t8o5Uatc/SQ1qwZNocFbrwiXsLK+ZcwhjY3F6hyyZ1kj/kU48/yT35oZIDhZZQzvAo7dmrknvl4Bt6vzLBCytUc6xOwicsZp+YmNi7reYAauQpuTbeG+QPcBYR80C62AstKg0D0M6MDGG11rJIBtOuXoMFlIw0GhNUzmdGFssIGwabATzEpBFimPAwos6lypy52DAgHkKxgY2J30grIHhNQDvsBmddVOABZSBIHgwdASLTnnDwAwVjZNmOALZIi2xx9kLu0IqX4HcWoejnWNIh81uZdLMnFVsFjPpMoZP3lkJKL5IpluRQdNkBvai5kktmiDccmTOOhnlVVICIKAJljb7AD0NGWBaSOA8uUPXpOIgesPa0+3lBrZwVgmHLWkWsvSWlRKlTkLPB1MULARdAGFkREknOkOIA3HfwQOsIn66Nt5LLHOXRAKGXyKJUFUx69ET7Vj09t4mAqK0KWcou1dSOHC4dNgQDAxQUpLsm7gm7af1znb6jopiMNHZjr6N533q3O/HF9+r++pKc8/9+0qSotLGbavH6Ez3E1tbJEV103r5nFrn7ys9v0o5/cou9fc5ve86n/0Tv/6/t6x2d/qOuONLXY6OjgsWPazw+mw9yCHzi4V0f5IvHlb39fdW4/l5odpYxHh4PHRdZfp4xPMpedtVGXn7tdU+NjOn/HlI4ud/WtHx9Uk73ecVM2u9QlqHNSY5YAPGVKvGzcbVzCdBiBmJHpp4wSpgn7c8iQqDq9TWdt3qGztkxoy1SsGlPjUONCVfafkFhYXuZQ7Chj/ayaY37QabbaBIFNArRF9fjBKtZTmAMXMSdomyEK75wMbMyrlZpqI+Nat26dxipp0GObDP4zBCKm4rDvqcW4ZLyDSRLLDmwvx9GUIe+qzQ/QHoGDo0eOtmxunXOiFUWUnv55USOSnIMfOUFK2DObBmFNU9fhc8zaOtgt6mu6VMtbrlRlbFxFgpiIepm1Q3UnR/WelpeWtP/YCR1r9tQgOLCAoVQuanK0qvV8Uh6tVSjHNVatqkpfRygLhbyfwhfhiGcOkiRRsVBVuVhSmXYKgKuuV+2cK3VLd4OKWUtTrLlWs6WFbqr9yyWlI+s01f6FKkWn+vilWsjK8svHVGCcy6WCosj2DMaIAQ1NSSqksRL6V05jFVP8kJPjfYqjgpqNRbaKnupcZIyMTeJarOroBtlcNbk5vu3Wn+jWm6/WgX0/04H91+vY4Zt1/OhenTh2mxbmDsn+f07bBN6+MKrq9JmswwkV8NEzZtZHG9cojmW+FAsFJWmi0dExbgarGqdMkDEUrK9M5UJRMe+lBdzzi0s6Pjcvpk937PG3o3Z7fNfXN7lBnxT48vf/W7f84a/r5if+mua/+EkdfMVf6mZ+UR1568sGWurOHFNGoJUznOzT4K3PeAyfnK5Vg8+St/zxQ7X3yY/Qodc+Tyc+8A4dfOVfaf8LnqIjb3uFbvuLx+uWJz5EJ/717dr7Jw/XrX/+uzr+njfp1mc8VjMfe59uffpj1Dl+pG/zsXwW+5z2/tnv6OjbX619L32m9j//qbrlSY/Q4be9Urf99R9r5sPv1i1P/W0deevLdePjHqADr36ubvvLJ/I58jPWHfz5sW75o4dp758+Wode9wKxinXwVc/RiQ/+s+zW65Y/RPbU39FeYOl73wi29z75t3X4dS/S4tc+r5se92va99yn6NZn/oGWvvVV2nkl8Grd9jd/Stv/QhD6m5r/3Me1/0V/oeP/8g869PoXa/mqb6H/BB39p9frpt9/MJ8A/0a3PftJ1P86Y/BqHX7tS5D/Afa/oFuf9nhumPaGoaz/+Af6xaPvr9n/+JAWv/4l6j6Utp+m+o+vVm9+Trf97Z9p6Ttm4zW08zLtfcrjdOsz/lDzn/qY9r/4rxiz48HO4je+opue8DDte/4zdOxf/1G3PefpjNdr+Rz4Au170V/qFuodefvr1OVT5v6X/k0ob3veMzT32Y/j559qgX7v/bMn6NZn/YmOv++duvUvn6zZ//w/uvlJjwl+7f+75+r4h/9VB1/7UnWPH9M+6O7x49r3vGdq79P/SEf+8c3Bj0FmL4DBgLZyQIelGDLj5uBs5uzNsDJAzg+5JzewYlCCK+gZwwcsp4NAZt4gFwTruWA4t4AhaMK0tg1AFRwNtY2ShtBgz5oUz6A0ZsBRtLoWYHXbHFRLkv2v9ticc99QIlGT1Ne1AkpsjopTqTQiEbwobAVOoW02OQew2+W0Vh/nTAdQhirG7dCiX46+GDe0a2wOAnY+85TKMKyNpCBFMbQlT6BSx+cFgreefHlUKtT4nN6UutDtjjw3dvZjyll/ADc6JedibLAJs5l7+uw5qIVPziWyIMY5B+lowMmjA1MwJEUKpaP0jjbN00hoGSIvK8jpR8AcDGx5ACUIhcKqy3hy4Z+C3QghPtltolmyftrYWl8d1hx2xWN9gHbGhwwJWt4yg1zPYVnWBo35fik2brGZh2ARO8VKUYVSUbYSfZiDHnF2Vy4yG31/mEOvWDfetFfnbB/R3qN1AqKO/vgh52qp7TQ6NqVtuzar0/O605mjuteFE9o2WdR9L9ygR//6Hn3vp0d1hEBtocGB18pUsk8ofGYplSoqlWuyX/F2g5Q6JysL+Gi+p2lBEf/i2HHrE2titMZySxRFMZ8bk/C/6LzhwIxuPL6gi3dP6X1f+oU2TozqNX90Z/3p/TZr37GmJouZZo8clLPgmv7RUZltKxlRhs6D0lebLwpHiRvwhR6MUlnbt+3WOVvXa+f6ROtqUimmTibGoCc7ABt8iejaQS4ponLkIobYqcMP9Dprb5Ef9G0+W9lhS2OhWdRAHThAPdFahI8VApFypaoy41Ojv+Wis2UcPrnxe1OdnuMmSWq2M7WwHzE3BRunJFaPd6WLUseCLvyRtRA5WVurYLSTPd7eN0WKTIguvSLPeN16HD09uchR15kqfAW85SJd1duun0z/uorbLiR4qqhA2562M4IJlMQyCIHC3FJDx5tdtXoMFmOfMLm1cpEArKZquUSAPsGt0EaVJndqvDaqcW7EKgRZYfzoV5G9JU5HVHM9jdXKmhib0HJW5cbVqx4lqiW8465NwJ3p5sWC5ntlnT1d1lThmIqqyy8fVqVxs5KsFdpTb1OwSwAAEABJREFU//FOarE3pHGsajFVFb/Eu5CmsWJkMbSjx3FalL3gTW69xmi706wrQTbK/jE2vlmV2qSipMA4eXU6S8p6TfrdxlRPYh2RFCdFlaZ2KB3brBaXPnGhpNjmK05YIzGtSBmKSZLK1vsI41Bl/ifGRpXEkeIoCuMb41idH8Kz3CYen5+X/V9LzRPwR7qjj7ujiix6U+0Xhmq47go+rBC0fkn2v9H9JWbCcJncB5c86ABAV1LO8+j4Fd6K23AHuEkD3s98377xVyoG3qkczKyqnITl2nl+kugkMjQMz0oD0F+VWCy/rO1QfbjpU8z2hWbH0EG5oreCYGoYh7TkBjwrzYAxB2A88BUdyTnjOTnlj7e3z9DAVxhdQz2mDEykvjYs2eOtziohE3sy58zqALT6GCtQKwiUBwa04ZBrkr3yaxgQpmcAOkh2CId2+wyPnJT3BN6ADjzo0GSfCDg8I61PgYZg04ZLArcRMRsDWSgt8/SY191uQjgo5GI5CxQ6bIJsJq5YkdgshJaBaVvJbgM/AY0lNh5fKEtsLMb3Mq/zVR/wkME0HywwY1N3RkK7Lu1kHasgObgOe9YeuB1srrHAnoeBiLb4tOAtmOTznXORfFKSChX5GW5Q+SzizDYbLoZkwZWX2YOi8NgDk7PDR/ZkuV18kOmF0ks2DsEGh4vZg++koOGcD2Wfkj3GCeCNGkCUIwNeFIvvFvAcPhckG1fb4OmrqYSRok3PQecdQxGh78yGSalGYb+mTc+j4B1KJg/QxxkzDxrHqWLmoRcOYa/cZ8+mn9ITs4UV75UhP3b8hCJuoJou1X3OnVS7F+t+dzpbo7UagYHTN390UHu5Dfv0d+f0xZ8yD1ioJk4XX7RZF1y6U3vOP0Pj2zlo0zLtxLLz2P52pl1flH2JyDhYRMDgrW9yclGsKAHwL3Pcpi0RYDuncT6/FV1BMWOS8PlppFbRQy/fqm/fcFwt2jx36zg3F5H2H29ptJro57+4jYORAxG7IgAw+4ysUM1hFZEdtMY0OaOh8vot2r1pq3ZtqGl6IuKghosvxBNaWO5pjpuHJl87urw73uww5xFrBkNqcDW1SFC2vMRYtOr0SPlD/Rzxypm0FsdKy1VZMFrlprE6MqpqqaiUqe3wWbHbdcyBAE/QBbQ66na7HNaJytzkxFEkFmiQdxlYO8zFWDnnKCLAyhwkZ57KUSfCV+ec8oceMEb2CSwfI/SYe8OtAt6ilrHKI835mq6qXKnFXfflU9oUvqZYlbo2fyib7TRNCU67mml11SbgLhQKMhiplLjJSlRAPlqMtOSrSvjhViYoqVUr9KekJIqxWVaxWFO5mCgpjqpb3Uz7RbXnF7Tv1lnWLbdrrqx9yxUdXuhp1xmTWrf0bdbookT9XlKS7RcpeOJsDMQ67XED2ZKNT7kQq1JIlbC+kgjT9JX4RmlAI/UYC0URa6fJzdWsivyoK7DnLfOZsVyuaHR0WpOTWzUytoUx2KyxsY0aG9+ocmVMYkwz9q3Y9huXQjotHD+gQqkqx95k48Noq8e6iaNIpXJJ5XJV6ybWad3YeBinCL7HJ7u9XFha1uz8kua4TZwHt1vWBusu0q98XK6Rz16O317eVz1FPKi7Rr6GOKXKWsb/QtfaMnWDtUagTmUaJ4c8R6mfnMzUAPpMmdYAXylRss3QaNBVnRVlbDERJjfI2Xlu9OlhVW42T69j3FU9o34lONPHIinoDspADGWmZqTJB/igNH7oJQySAi7lhVXQ2ifoGGtYZviKwIQK9U9imZZ4rLQFDzqUXL7fBo6nug+YwszlqHNOpmSF7AmI6WEtzAk4KnmdPm78YZ7RVlfIQ3lqhjWYXs5ZRR9wMpLRFGbDUBNBrqQV/RVOH0HR6hhl9UKf4BludayENLGcvcbGMMqYQKhrfOM5uSQVO5BkmwIbvNic0JKNjbodyJ4cmws7DEOBhPq2yciepCiVR8TuzC1VQ+zG4meiHMGac5GcMyUD6pmfVje8ENAmZ9NzhTJ6LoBpGng50w4gctdm4+0uS9V10uhG2hyVOBBc0w7AJXmCLt+uSxxcYhNUaDiSlWYr2MCOOGJk7I07pJR2A088XgHFP8+NjX1eFDgC2MxgGBPTcQM2pqMcUHLOWS4Y6OemjONFTn+d+USgI/PR7KLv4fu4LCXFfj0n55ysNq1QWoKGR26EiSg9IHQl64shLoognBx5GpGj4jkkzE6BEyhOvJIQ8MRoIMTLDLvNLNKR/bdpZLSoAyfqDF+mQ/MtHV9c1l0v3qwzdk5wcBS0dVOqA8eX9R0++6XFgu598TY99cHn6NkPO08ve9yl+urLHqUvvug39NkXPkyffckj9RePvq/e+7zf1Yv/6MFqNVqiKUVxDCRKuHWI4oLO2LpBNh09DpsawdbUulGVqxVYke5z/iYO0ET7T/R03eG6XvmJm/kc2tL+ealSTvgUtJ+l2V6dC/ojwBMkWe8oIG3eDOiyycRoJKkmNmzRtslxTY8nGmX4bbj4eqbFutfMYkuLy021Oj0OaU8txhLn4yQJdJ2bpwUCr/YyjrAmnIsk5LK5ZLzFYwerRxbxibdUralK3+zTWomDvVxKZPND/MbyDZ6GPrS47WoSeMU0V+PALhUSs6Su/d1Sp60uh7kFFohlECoJ/2gHRXhmS4rwJY7MJw+PIWDNZbzTtha8R5/RDTn1HIMUmf+RU1BWpI5LdG20W0d2P1AjE+tVqxThOl7pnlICmpL1iRuspXpbS0jsv3HW452LsWF/99WhD8XIa12ho146RiBWVMqYp0lBI7WaxkZGVCe4z2iw4UuarjidP7asHetSzS/x4wt/OvE65rqpBrdJm6N96GQqVspaKJ4nN79P9lTLRcWxkwVY3nfD+JRY3xX8SylNJ0XeZL4y+uqNYX3nB16hMC4xTt32stp8BSgUioqjRIt8Yu/AszUUJwn9LQe9xYVjWpg7Igu67D8H4tl32kvHtDRzQBPsIwnBJuYwSSsks1UqV1UoVjS1br3KpbJKxQJtOLXtM3W9HoL7GYLNRYKuRqMpzxzFGEmYO2ZPv+KhFdNg3lgDCmD06SComuLphPCCnPL/t2QOGOQOmKer1CpmUpNJw7lOeXJpzmZ9o+2AnD45d86tYa1tbY2ob2NVI69p+SpvbY1fRQ3V48WUtWDmxDMoQVeS8UIVQ1a4JyFBAV5fZ0DCuf1kurejeDqR8TDWL1YxG8vQD5aj4dYfpJZWdY1CzoI1Xl8d5lD7JoCTb3CGAANFK1F1Q7aRnja5Ia5tfFpTByPiGfgZlI1niAGyQbI2V+oiC3VMCG6FgVW1kn4NF6EaNymBF4hBHcq0JM+mY5tJ6KsbGKEMbVrZ4zNfI9RkB5QFCj5OJQM2Mi0vMJjoWAOoW6E2t1hpUeLXoXORnDGROcPSgsSmJDbk8MmQTUdJWeaHTE7fHLoYNUr2hLFjg3d2y8BGqvos7tJmxAHFZqU4VgDrp7VNJQfkNtjm6YvDj8BiM/aHb5OiWL40JmdMa8+QtJj/rzzxwTOOBsZW0AKzBCg8VsmQPsOctnaMRV1hgyQh9r22pJ5EgCjzH8r4sts7EEe7svGM6IfDL3iyykYTmHrmyfwNPOObfdqyQhz6CnhG4VFxMr85C6EjRdiI5RTDiMBXxoSDyNHmL268VetHE93IZ7z/+NZ+3eeijeoRCFx/4wF9/5qDyvjOVC7G2jJdlRup6Ug94uDo6NPfuUVPeftX9afv+IYe/8av6TGv/qIe+/ef0WNe/p96x8e/qT97w6f0un/7uko16nHwRkkiF0eSc4o4HA8enpXRSRwT6HQ0OVHTOnS5wtC9zt2gw7N17dlc1iPvskkb1xU1W+9ovuU0PSbtPXycPjKwDntg6j9GWe/7JKGB+P3g5QlAyBQTNEyMjGuCgKJCn5xzsiCo0XAEXhmfGRtq8Cnb/oDezNq6c6ENx21gpjo/RJqNulz4jG2tYV88uCIDQ7Ep+ptURlQrlVQusN6jSGmhoEoai2lQt4tP4qFORtEm0LPPiWUO6HIpVYRSC8fqFuThj92ioIqmcMtTAjbn/UYzcGdgbSN18DMChB7+doHM1hxyH4JD6iJ3rIXIRbLDPoljJcxP5GICTOna+oT2bbynqqNTKpeKMn9KjF3R+mOBJEHk8blFNfC7yftmn7ELaaIifSyWCxrhc6EUqeErcr1IpSRVIUrVWG7zI26MlVfTyLqtqhDoMDCaGdut+lJPBQKWvfuXtdiIdMFF52rKH5Otkfl4l46kexTxw6VcG1UhSfA3Zhw7yh+nKuNWZF0ljF25gJz+VdhrCnEsT3AmWs143+zv5JKkrA77zsLicdUJoov0qVIZJRjuqEt/erbXeC8XJaqNrNPo5BbV+BRpP5RceVzpyAZNbj1blZEJxfQriRMxMeCxKtUaQVdJUxNTqlYqStNEHYLn+YVFLRJ0LS83QlCZsSadc0rxL4qsF94yRi0UdyAzfYeeAQVzqlNgwLdyGAZ1hnkr+C8TDmTW+EqFX44MqpxWy4QDyBWMMsyHzqife9njbJQNAXxfAno7ycM3oLBkqMGgHhMcZg2ZocO2YZHMEwPQlRQMSEycTGSlTn76OiezV2iTW+UVBgg8UrBpJZw1yTb5wDidcNgWcutM0D05G9JDLZcaMsTPmav5GtEqYbWEs6scSf2xCDwUnGxEDcTjABJ80RcPQPWTyQz6JEWoZbrg+RwZkevkW6djYw/CPDNxjgV127hz0uWF93gD7sKbJvV9VdgYRR2TeYlC9qyUhsA3nqwEsCWDoGzyICQzHDlYSENooMmsXy7Ug7C2g03wNckqAtaGBRX9z4+uUpOadYkgiF1KYQCceNAd2DGbdjgRaPhSRaK/UZzKcRhBSGyAZKBUxLYnYPJRKiUl5SZ8MCvseMChJjZB36nL1U+gV5CLIrHTSZSGOxcpTGfWltpL8DEvyfFPtO35dOrxOcMvK2WfK9mMPYeCKCN5lGMJPbF5O+zJ2UjBR246nrHwMp4Eir4D1H8MR0YdWV1vOrZKQLBtORyFW69QA//Nrn0qc7Ech5bMFzZiF0dyhieJfMymzgESZAXGJynI7HtHe/iiCKuGRk7s5YC1mcnhg2Nsktgpop0oioUKyshpUwTNDr+u/tHPtK6WaKbu9fxH7tF3b5zRxk0j+p/r9usz3/mF2nR093RBF26v6t4XrdPWqaqOt70OtyryI5M61i1odKSmc3auZ1pbWm435awh+qG4qDJzPlat4n5ZOzdNaSQc5JFEitGrUXe52dGtxxtqdntyks7bPKpfHFrU9dx4HTi6pBMzy9iMVa0VlS3PcPu2qCxibFB2zkaWPoGTU5su0i/PugkAbkGJcWNuH8YIGuxgpmm1uVHiQk7LLWmp3lO93lLXbpeoY1YxqZhxYwjU4jBearVl//0xmZculs2B6ZltY0XyYd262rhKrPuRQlEp9e3mpUi/i2msHkxLPUcAABAASURBVIFsuydmRLK5IT5Sg/6Lp1YtqVRI1WEc7DZpmduQRquljCAB01TKlC88eppPdqC9OeicIjrlHLPK+9RhnXfaLXW77by+8icj+IrxKQFs/GPGscBaS5JYzjnWj4L+te1JRWfeg4CmrEIcqUQQkSSJCvSpUi6pQn8a1g9cyuhTxDqLsXF0tq1GN5JrdDVHucTr2CTQzHoO206VQkXd3ffUeKGtXlpSPDmtj34fPrffWVzRLQcXFI1M68wtUsI72k7G9NPjqbq3/kDJ9HlKixXFzHkSRbKxaBH8xbFUSAtKQv8jJfgb05dyMYWfiJblnJOTFMXMQbeuQrmmzMZ5cV4LCzPqZL1gu1wdI3gakc1tj7Frcivmo5KS8W2KqlMqT2xXeXyLyiNTSvE/wo+MuUhov1wdUbFY1cTYpKYmJ1VgXNsEXTaPS8vLshuu5cYywV5d9j8gaBNUN5G3KG1BpPhGr/Dyf5scFfxpABajFPI1memuYQwRv0wmE1pjBkN1Toea6un4a3gDpby03GCgYriBC1O3Fsv75VA1PsUgGSvgK4itk8AJZkIfIIM4ZMr5ZvEkWwNdnfyYHmAv3smigbFT+AMGbZJOUTOeqQxKw28PaHpFdIoPfQP9ItdbQ2i17ZP4GnqG2+izHRVzEJj6j1sd38ChogtI0AmoZacDVAdDbGKr5UItMAeENEBM2RjQ9DlQlhkYewCIxcs+IPOSDdMQk1lJfStW9AZ8Y4a6xsBwwGEO9EElk8kWSw6gIfXZOQ5hdTAR6H4nPXU9onBK5AJseADC2nL2+hug1Kc9dZDK8wlAHGp9kjrsvEFAhrqsPdAgh3YWpHFAWwDh7W9+2GGs7aCGPHcJ6/arlGBAbGAuTrFgY+Xk2Nh88AcWKQuGaZaDzznk0NRGIjDxOIQUjUWJep7N0zcW5O2EQxSUrGs07AnQIoIQVxqROJAUcZhaoGMOiscbkJmzgFWXc5YAh1BYCYUCNdCBFbwPuibBBrxcm9OKINZxgClK4CJDxXPgCyvObr/Y0GV18UccNDJdOf7heKEs2efJuCCljJPZMD3GI5PQkURdL0dzGblXZu1FESMPTzxe8AHIvbcdUpXD3g7IMQKbeZ/q7hfu0vpaRXe9cLvsU2G3k2nvobqOH28q5TDcNZLp0h1l/dHdt+pZD9ytB1+2TRvHqrr8vLN0/ysv0QOvvEB7tm/Vmbu2qzY6qd07tygh4BkdG+XAK6tULMnhb5Fg0zmnsZFRrZ8cVxylGq0VtXGipGsOLGvLWKrfuccePf03zlGdYG/r+lQLRw+rlzlxxgr36aPCw9tPCcfmwECCpqOsVW89h1fgcK8yZoUUPaSNtrALEHg1Ofw6jFOGXrAdoZCrEXR11OAzWr3RkLiFkjMh8twDQwDP0vfKmK/i+JTWcfNR4eDtcri3cKNAX1MMc5EVlloMnsQ+BH9NvnVakGBBl7Vfx7FlPnnawextXeKHA0TmHD3Fxyz0i/Y49D14BB8nlCHrcMvV5D1t248Iq4/cww+2KF3kFLEeDJI4xqyTEw82ugQgXpGIlfTd+gZVN+xSKS0qTQqKgUKppAJ0qVgkWG3weTKW+d+lY552KsVISeLU5FPjCGXbxYxLTz11VWQtbN9cVGlsnYoEHDFt39oa1zU/r2tsoqpDR+e0UG9o3ZZpdY/Maq5yka6d36WRE1drLD6o+tHrVMjqKuMDVhXFtENfC1GsYhrTbkJQ5gLQKDdNHcX01UvK+LGXFirc5i4rSkoE0Ny4IouSmGC4q/rSvGZnDuvIwRt15NBNBGOzqrN39dgLCgRamUtVKI8pLY+oWOFWi3fS8/bbeBfLZZUI5Mqlqirc2k1NrGM8I+a2y3Jpyf4vmpoEwY1mk7YyxfS7xO1mmiSMtFON+jUC2ziKoXH2lyd3erGxB2AahltJB4Sjht4hGNS7XWWPxIDi/5O0amtt055BHG6AhQ/pAUuruquY8VnfVgCnasJkKNAPokEJN9A6qT3xoLOGazTsvj5Ynk6mc+7t56ZvMNAwfNXxAfcOlPhDWqtoxoY5pnAybyAf5pvegN8vTWwwGIOAC2pV19va6pN5F4xwcs4pPBQuFzD2cIZxSCE3Qd801oJFkwxBUAp0wMjy1RBYZNQe2IUye6EIemAuIiOhJsMdAkhZ48YbgERMZIQk0zO5+o+xDfrkKcVAZqYd2Rp/hrVNBr2iDx30KWGHZG3HSb8bpujwhNL02PDZzXIZLAShipB5A++CzLGZmAumooj+GwI4t3bkxKbNoEscft7qJAWZLZkdYcrMUYdCXpb3mS7qUw4+PHQEzzt0WkuSBXOOGpBI5RwI4NGRqEM/XGtZfnyTfEpQA8+S0BGqAaRQYIV5Uf6YzDBvmQG2rA6os4PecNoIYspAWh0QZ7dy9NOVynIhyDSBVaT0BpnEoHmAE0KcIDIHTBQ6GTEnDlCs/HGBnXFoRs4pCpSwgR36no+pOPzgIVcAKYqcZmYXVU290ihSEf66Sll3Om+L7nufK/XDazmIji/q57fO6fNXHdPHvn1In//JjK7iVuy1H7xaL/33n+lVH79e7/7aL/S5q/fpB9cf0Ld+fkDfueGolnuez4NtxeWKiNk0NjYSbtVcWlJaLHIzUNLk+vUcomVNrZvSrk3rFHMQXbhjQqPlgg7MtPBjm7ZOlHX+xoKOL3W1qeb0ne/9SEq8HL3xtmZCXz0dEzz6u0LDY/w8IHsKCTcZNY3YgUe/rWqbT6qch2oTWHa4ObExd+g657AFuEg96ltgsdxqyP4DnJ6D3lsbDkWSR5NC8ow685Ju2K7pyfVaXxtRIYlV55Y1jmMVWc8JgUKHiCajfoHgL46ohssJcrtBSpJI9rdeS3yOahLg9fixENrCh0E/bI7tc5ndsgRAJnxwzonEK5lxy9VVp82NEsG8V/7Y3pfRrtERis6ZfiTD4ygvPYPisedt/VLt8FJHzXVnqlwbU5oWVODGNQVsntIkUSlNdWJhGZ/bahE8RpHZlCDULE0q6UUqxKnKSYpuVRUCr7Zq+uGBWNWRgrqsha/fVJPjX6+zrP0Hjmiem8Vjvar+/chO3Tg/oS3LN6rgeD/VlnM9pUCB8fKsdbsZbNJugXErpjGDSdtOvBVO5gvDq4RBjkJfpQ6BaFwal0t471yibmeR12su/DDJep0QECUET1FaVVKZVGFkg2qbzlNcHlOJH4/F2rhSgvcikMmpx95RqlRlQVe1OqqJ8XVaNz5J25EsSF9cXAzl0nJdLW5LPeMf40+PYByXhAlVCCJHa1UVC6lGq2VF+pWPzzVcXqzJ+yIzvMJ3A+YKZxU5nY1V6a/AfondQc07oDJQHZQDl1y/Ew6BmTEwHLKfHMNpQ2og8BxMaLrq1zfc6lnJ2oYNBiPU6o9NmAyt1s8x9NZYRWGFRkYyTgDshTJkw4LACNkqF6yvH3wwaZ82NIeTGH0/NXDUxAbBn7zGmjzIBhza0xAjDMJAdgeWW1A1GzYqVprXPlg0qwYDFXMv0LRhG0lQQphrg5BMbjNnJSRGPSBZFw0GXQq47EE+YEIGuxj2gKUA9tpY4x4FXkpyEi1Ak8AzAIwNzjZ5M+ci+o6KrN6gNK2IjcR4qIuNUEEZBZIMjEZvbQrKUqibiF24jzspVHKr6gN0UFpVxssGwEV9pvHYJIKv/Zrh8DfcdA3Mj6H+CNrRlnNO4rDx+O4cODpB3fpr9RkfOwyEXMgUhF5hPOz2i0NH8D32TN1hQmQWMFHISPVzK6lJEUnwBnW8KVp9Lx6vXApKCvUdHJCM0i/NyPGrWKZvgD+I0DQdg5zy+J+bs1bArA3ABzE0NTy0AG88A9jmt9WVtQWo15LvZRKbuGMsJFuNKPbHw6yjIMdhYZ9Fxc2djUcA889sOIyHMpIzvzAXMXcxm7vVtzXqbAG7rqK4YJalKMqBw0sciF1uREbitgoEQ4utTA+4eIt2T1X0tZ/P6eCJOW2bKut4w+ncMyd0/s4JjY+W1EmKesqjLtULHnep3vCHV+jtT76b7n7ZRXrcg6/UnzzsLvqDh16hR9/7Uv3GPS7Tg648X/e4+Cydt22rrjxvl87ZsU0bNm7R9l27VRqdUFSsacOGdfrNu+9QqVDQ/S/YyA1TpqW241Dv8fkxVjHyWmz1+CQa6fDNB0MXxPpgimSPc04yIoyjjaGBSbzorcSYFEYmNEEwNFJKqO/UJjBstqNw49XkNq3HZ0eZHXQjufDPLPQIXpp8tlvmtiJrLMEy246SZAX6flCPg3liw2ZtnpjQFIepiZsEbGmhyMGaKEHXXIwJwKpFpzRS8KVcTAlsYnVZD0vcqtn/wq1N4GTBhbO5BhzN0UllzFeGXpjfwETDG5JDHMdoSz10jBOqkWVwPXWdc4oj8yWWw58oonQReBQCCbPf4xa4h25GcFPccrYmN5+JvZ6iGD+LJSWsG+dipUlM0NrlM53U4car1WyDewKlpnpRSWllRDXG/Bdum0qj40qU6broHN1tfL8c67+44yJ99WdOo+NVzR8/rpn5WZUvuK/iub2aaB7UFdOzmizxXhZiZewJhTQOayRiPcg5gtq2ugRqMX2QItkUsiwUISsTyOCeEvAkon+KeZ16/A5bluc9T2qbFBfHJPit5oLaQJPP2O36gpLqNOySksqEfFJRym1WynsaRaydOGGcMtnYVKo13puKypWa1k1MqVatqkrwtEigtUDQ1WHttJhHXFCSJLQl9XCySLBlN2UV3rkR9C3oMn/TOFYUtP63ma1Jq+MsG4KTaRMZz8DwQT3D/9/CKbYGjfzfGbYFbgt+2OwwbjKzbK0MYJgeyK20eis6RvAyGC3lufrPWqrPXFOYxgDWCIYIkw+RffR0XDdoP/jUVwy4Za7PGCqMPSD7eL8YcPPSNsM1gmFiYNdK41uZV/vlue97m+t7lA0oAj/MFwySbD8yMJmBvQBWBsVAOJle4FkGzwN91Ap5miEFfE3W11vhoWgs07Uyf4OMWtGwJTBE5CixheR43ZzpUppz4MEzGz/xWBkcDRkM0hCqfh3ZBsTGIGd2lD8Ou8a3MueQU9lsggnUilXn0B/YMzQXnprbgb7CNUXA2sCeD/Xxgc1bbNBGIw3ang47B0XqM0IRMviezZ5dTWZC0Dmi4F6owsll9oLMGB4ZyUVObtAno6nrHD5QKkCO99UlJw0giNnYRX1Hv0zkjWmTiF0ZYMtYoY2AmJaBwmOYCwYDOZQ5KehLwoaBc/BsHGxeDPjM4MLhoPwxJ/HF/DFw6IrDkNOBE67JWKCAnyDog3OgsaOHZqI4YpMvyGdOTgKPFHHrF0eUkW3+kWRzYgDddglHT1cCj2Np58ZRff5n80qiXviv3W8YLerhl07qfmeN6C47a5rmpmaqmIag6Ls3LOv93ziu9//3EdUKXTUaLX3rhgVddeuyrj/W0ZHFDp/oMmU9p8mpMWVJUSPcfJUKZVX4vFJIi9paUXMEAAAQAElEQVSxeb02bxjV4fmOiti9Yve4Tix3ZLLxSqI6B7pzThaU9Dhkb91/QLJDjHGDLXs8Y+Wstw6K4YCUyJzxYMWlikbHJjVZq4Y/cPc+4/OYxBc92Z9XtbmF6rGuIuYniiIJwyQrOGS9OrTbIgD2BL9OkoEGj7VDPQHlDVu0Y2pSm0ZrqnGoLiwtoJWpSvtV+hZTEfdUZBqqRcmWlfkSMZcWTC0zfvOLdT7h1WWHtt222SuEEVmjNEW/xOPkmD/JyRgRhpxzSpjAOIpyLn0kgTs5B6ApOdrMQfBM04cNgBzlHlFLj2Chy48tCwzKhUQbCYpGt50p3+FGiDGPIpyXFFE/YR7SyGmRgUzSRFESK4kiJZWCspQ10ohZr5HKdmNER3x5va457HWuCLyKY7pmcbOOnpA2TxV09OhxLRc2quNTPX7Tbbr7GT0tsyyzDp93I6lJADNSKSmm3RaffZcbTS7WOirhQ5FbTHnHuMYqFfEhjVVMk/AJD3V5OTkHSOq25tXDZmf5uFxcUlSoUlakqASkFFPox3JJUUlpXCVu+wrMn5OjtpOjfzbmZXhF1nG1MqpxgvpqpaoI2eKi3QA2CUjbWiL4ajSZS9YwlRVHiZJCiiXHmigRqFUUx4k8ay9DIWb+Ispfkdyp8mGWR3wy0CTcPA1kOfX/Ih9uFDMnkXA03Kzy53Zzc2tYuNacD6aMZ2B6nmyAg56UTJKDCzURO2AlDQizYtO5IghIzg3oSZlJDIbZRhsYz8o+WGGsPqwhh4mBK26AWIVh3GjAWAOADAk7btA/GJAsXpDTJpMOC6BJCruK8Z1lq2D+GMsgcJ2cAwJ+auaMxUYWRjPYBVspQUjmnCcz1NQDhIqGIRngwwrgZtbJyRJWKWFKkPCUP8bxcBRAPL4PFCt+D/Fgi01PyMSLG+zyIno2KtmYmMzKoEc9UuAbbWD1kkTipZaz19bBBRwAJjuUDYyOTI4Bs0cRxCFD1+oayMnTvkzfIKYOYjFeQVWBAKU0udWJDM9ZMh66XvA8PEpH0BBQ+CZmhOXNB2jTMECbJkwLzJSwawXVEeMTIhsK2EEv2LD6NilWBnvURVuhkuEAG7JzlJKNgmmC5fbIFRhmGPui9NUNUnWdnIslui45OWsUGx6QU/5QOmcZFSk8YAIoOdNPUmx7OYeAJLMnEGdghpHxy9v12nJsvkQdVM97RQRpmtRH11MgyRPbM/rh9ivroYPQBNZ3wPqTMF8eiSXBs6mxoA22IiMi2qZ0zrSduqyb+tKSlrn1QaJzNxd022ykS3dPqzY2qhaf4G463NC7Pr9fV984yxj2tGvK6Z57ynrcnUf1wkds1Kses0tPvv8WPeSyKT3n16f1gLMrKqURsWCXQ7kl+6P0ZYKKLgd7mjiVSpEKBacqh+TuLWMaq8aqNzNtnSxqfa2gW2e6miRAG6+V5XgPWgRGBQ71Yux1bLEhHxekKJZzTnKRvKMvoF75AxWQMJrUq/D5Z93EpMb4jJrEjtuZHu31OMy9WvS73fHK+FToGJfIRYoo1bfnbU14z1Bm8vgicMGTrLUMNUp4rljRho2btG10hD6UOXg76rSbihnfSrnGQZvKo5fxbo2UxCc4EVwJPzro2jg1tbDU0PxSHZ866AqfDHworTmqy/rq6HtkfQ5+OLkoIuCJaStSFEHjlXDLOckgZvIjEEgZ35iGw4LMsO/zANOCLubIdC0Y3DxWVGfmiBzBRZQUsR1JiuRZt3gVbCVRrPnFBR07MUdw1tVIpahaGvMJz+tWbkpnuME7YyzVV/YV9ZVDE7pibFYjiVQf2aFXv2+eeR5Tp74s+1+s9ibO1IOL39PG2nFtG2kQeDm1CbhaBL5xEiuJje4qtv0O5zsEiHLCI2mUYK9cTENglkSMA3LrRzFN6SPe2uDBdy6R8J9OqNdckktHlIxuUmFyh6LaVpU3n6/KhjM0smGnapPTKlXHrAkC/44c4+ixViyWlaZFVWujBE81VVhXPd7H5eVlWaDVWF7Scn2Rz4zLiuNYI7WaCoVCwOMo0mitTDBaVBzFSgv4QwsZc5nQr4gR/hWJmR1oDNBBOeD/qtL9KoX/L+Q4Rbqjlk7nklU3vmOADB/Ycn0k5w0ooaX+k0tkkw5noNHnasBHFFKQrwqH7AQxU56XlvdNGtoHq23QJ0MBTQpoPzuJ7HMpBu0OyqA4IJAPkrGGIeghHHLIWAayHuSI8scIg5wKHTJbRq6wBwxjAkN2oUKyDczYK1UCV3ID5sDEkELOgkGSPTnDMJmb/UzKieBaQLFJytmRkx/UV/64Pp2XPlRRP9eax2SeOR9mQssAntkJDRkOL+D9coAjypMpK2/FDm3ZYzwDww2oO0wO2uFlFzUdfZE9wXEUSTJ8UFLdxGGNBn5/SzC5yBw0m4pcjBq48YKfMkziiA7AJufYVKx5h01TsdKZlvniHLqWnJxzIpM9To7ChRwklHYbZXPvjIEts6kwIXDMH+ObptmxUijhGjkSFzg6OXdCqz+vfBKKEiqYzuh6SbGcQ4aG2XDOwRM8A7dSiseZH9afpCCFzZ3CaDnZY1ZyFEsMgotoB11QefsfHZguv6KdlTE2KF1ELYee+mDtYw4uTmdMDbYw7hwcA0hPmQWjdkRIzlEh0A6c/khyyh/T4GJM5TiT0KO6FupeI6WyMm6pxkbGVG91ufVIdOGOqvg6p4y+zRIk/fC2pr5104Le8dWjetHH9upN/3VE//ClI3rrl4/oBzcvcrNAANFsqd5uaZnbiQU+v8wttXScwKmYRqoUEw7LWOvHK9oyVlIvi7V1/QhBgHRwricLrkqMx7qRQviEZPqVqEufOfhtzQV/6Ql9c+Y4JdNEP9R/jCml1RGNc9u1nsNvlAMzRqnNDUSLfrXbmTpdG0fRfaeYMY8Yc8eYO+fkJEX9UlZGzgq5KEJCsiZo1+jq1p3aPjGhSQ7VyDnN8dnMsfYLacrtXkVl1pWNXzEVQakIdDPNLnb4vLYc/kOai8sNNVptmW9dAg277ZKcmBnZQzNWyOFbFLkc93kZR5Gc8Rw0Ptk7IgK8UMopol/mo+c99BhyjIFz5OAkZQSULT6n2v8CEkuMA3WQX7xlQsVCpA6fWEsTG9DrKet2KDNAogllWY+5TJkja1hq0o/lBnrcXO2arGq8WlHNZXrkA++k49GUHrxnWQ1f1HWNrdp/zOm+96zoIQ/ZoIbbqa271+tukzfzqZk12FnUkWZJx+o9LbLeCrwrSbGi6kiNNr1azKGnb+O1CuuoqDSJlTAGcRzhC/5Zx5yUsEcZOAehSHGhpsIYnz6nz1Fp+jwltSkp4n1zqWrTu1Usj6hQqim1v/WC72ijS5+dixTHKT8aakrYJ2q1cZXwp1QqqYMvdrtVJ4BsNBu035PdHNb49DjOO5RQL3axqsWSquUSXuAjPya6FuhS1/7bYQXWib2PkX7l41Y1htBV5h3AfF/n/7Z+v/qvLgYN/WpN0zBtgwG+6p7X/0PaewBYchT3/5+e8PJ7m3dv93KQ7pQDQhEJgRAIEAgwWAQTDCYYDMZkMMlgMtgYbJOjycFgk4MQIivnrJMu59u8+/LM/1v99u3tnSTAv//s1HR1VXV1dXWq6dm903A1sofUPxENXd2c0EMFlBHddzoa7gtZJf72dBM2EF+ipswSz/cPyxn4zOLDF13MdZH7y3U59087dR5OP5J2RN4mulXsV7qFkn9ulV7OHgYqa6o96KFblAe/F4p0BFJzEWaGzS2jdYubebCQU8YwA3R1U3kZL+IVLKCgoI0lV0e689RUkKzTxGNBJxjHIMCsSeleJhtgosZ1Xm6BJyHdktdTt3YQMTyiNBA4CBw4AQbIVOMrXbwX6JYXKnMks7A0+3ImL+g6xuTo6HYyyqEfS7VwpFo4tIJIwgnstlRlDbXyljVcsIhaHUEIZmcYQZQFLRgYzQXQhTDCCbBLp10kDdXcUpNlq+nWQuSiCK1O4BwEEanKpjgMUMAjFLtSezg1U6ktTEb37VYelTW8IyMh0Tyux2LOC4igeg31wZsxVRafmt0OF+dBNPu3xWQK2pE7ecQzcLLBxr3A7LANzFJ0ObUnzRSwYAHJ2o3p0mJLGOEC+cxaJjOkBru0B6LoBBfFYHztYqnabXpp1Ui1WaVG9/xIMmZnB3Q4g9OW7Jw0GSghDOVfNI4TGZp4XNXhnATUdiM4I1jFyqc4UgLaLqSmT0X9xYBYovPVlLGeMv36VBYp+GrV67h2k60HZgmCBvunZ5nTZzdaCq6SKpuGmmwqz3Ji7zQPHa5z+miLE4YaDCTbWRnvZX1hnKMLExwrmU3lKcnWOL63yjE9TdYPZBnJhwwLVpYC1g9mZRWMT7e1YUYg23rzMXHgKGQiIlo0JOF9hF0pyrJ4yX5rp9EMdXFMqW+A/t5e+io9lAo5UPsTner4Ta+dkCgaShV4eG+EAUEY4pxKG+BwqtsFAaH1RahxqsoW63cgNlG5l+XLlrOsUtbmmtHJ1RzV+VmVTslrAy8r+MhlAwJ1XyUnnycwOZeye3yWyalZ7L+KqevzWVt22JiywNls8vWorxKNjcRrA+ecIMDGcuLQKFAJuUFEwlAE1ZEoGEoweoJdscZQaHNM+hHdZMUVlpJofrbkDztZShQIJAoWDQ9FH8mlkmlTnTxArmeAZnUOxDefFfpGfODRWyrSpxMfpEODz6ojTAKqs1MUVd/J/QnLCwmJy9CXb1NKZmjqE931O3M6TWpyxVVVvvXjA9QLY1zcd73KVLG6o8ixa8axu50jyJUoVQYYHF1NJlekLauc+iobR+QzEaEL/BiJo4AwcDhBW/0MHbysACiNirj8IJRW4ApDPtBPkB8FmWIf+f5RYtWTyRaI4gxhFJHIj221y9obZXJkc0WySnOZIiWddmW0jtbs5UIBV10vGCmJgrCm5tM8MpGSgv6s5lE+l1G5mFwuq9oCSUnS92kiWwNPC8NQS05LOH/qSu8v4EQysoHhyi7ePm+MRcoh5EHIhwQeDPNKH4zpGy/f44H/t8tqMPMMjtRgPIMOz7BDEh2amWB0y6UdMyxrYs6QlFQTS0+j4EnCjKNk4bacwUJWSSq4/23Uw+Ws9vvL/QnKYSpM5xL5Ls9mvZG7eY8rc4S4z9rDQGwTgwXEaEuBB7uOkFf5RKLmNyULdyqqUNnlUqXKOY38TkmnXJeG1gblJeP5ruMhdYEY+IyTtBO6eEuhz3sho/qckE7qJK9MpzZ1oFSrT02Vr8FYHXBKPFOIpcrip5lWSpXD9Hi6U2GPiCRct7Hwl9ENlFlIVHEns7DQKANaeJBO5xyWohXfzE+1aKT5kmgR6Djcf7LK5tFKc6hOE1Qx/GVIBxwBlIcgV8ZVtIA55bU4+8Zq0fA6whgMR5cWLTkbrV5otcTscJkMJmfj3fovlQ6HLrNXCx2Wd6LoFrXTNCHqAhBNtyUYw8TQ5ZzDOYFwuw1TllSPVIsbS/3JXAAAEABJREFUWubA+iKVOQ6EO6dUkKZKAeeMLzyIwH7Xi1RpG3D68dYqr5zpE8uhS2UQONlMEOJUNpCfjZear5zDqV0p0i1+6iHARQs+UqPSxhxJdYp0fhrq2tRS6Y2yql36tGmhgAe9beOkK5bvQtlnoLpwAeY/pBefD7UhgbP2aiw4OnZHoepEl+oLAqXiIRnPdZIyH7TqFGUWKIgamuNvz6nxT5e0+cSlmzl6eI5KscbfnX8nl546wRue2MfzHrqHV55/F697xA7RHS879me8ZMMXeNHa/+K5Kz7LxcWP8ozBz/P0gU/zzN5P86yhr/P0Zd/g0pFvK/0mT+r5Gn+z/he8dtNP+cuhb3DBqpu5dOBfuHDoOrJBk2et/i5vPO57PP/kO1jTM68hlRBGjqRepaYTAjt1SbUhWjtExVLULhtTqE3O/K/GZnr6GOgb0qma0nKRQjbSGGhLtKU4oUWioMsHOWmKk3zgHNFCKhdh+kxXHITEocqG6gPJEDiwO7WaAyojy1nT10tfLgvy+/jEOChACSWUzxfpLeZUd0gp53x3zenz5u6Dc/o8N+V/n6uuky7rhkB6DVAdZlcXVA1YfbLDBerEwJFKxojWhpYCJnQFYUggutmtrIo4gsARam5FClKCMAQpSxVwWmoBXbPRZH5uhpo+jbV08pq0GpJp06NguJyNmd27E9o18sUSqYto1WvgAkhDvXPF8mNbQ7RNoHG29+AELQUguVxMPephsrianhXLKPb3MB72MpBt0p6fJxga4ye/r3Lew8dIkxp/+N1WTnpoheMaN+ESiBSY7Wvm6RsaYLb3JAYsINIYdVP7FXyntDQP7WTQxra1IVTdzgVqe0AmCsmEIU4/idagOAjoyRcJS2O40ghxaYCooJO8nmHyvcor6AoVUAWad/l8mUjzLAgj2ZWSaEy1mk3iTEanliVy4heLPVR0iuXQlJUvqtV57KRrVj6cmp5kvjZHoDoLhYLscYRBSCSwPmlIV0KKc45IQbLRI7M1ADvlbOmzvlD+xOXuz0/vT1qkHMlbWryLexn/WCz2x5E/IWt6/4TIg+m3ol2e4Qbg5DYe4OpwPcNQ1WmJ5TupPRfKiic1GriGgPqAB7tSrNwhbjfXTQ9xuli6gHTTheyS5ME5C0KLAkfWsiRvqIEVsdRAi9cR5hq3A76RJtTJHnou0BYSHlQBnWtBrpMc/vRmOz1F1i15+VtZOdpr7dCUE5IKJLBwO5xzHXwh8cVQeVGdUiV6OkukAOEGqU9T7FrgLaLdfOplujljd6FDS/ECGlXO/KfUV8DCJTZGt9TzFuiWdBTQKd/NmKDhBujqpC6M9ZZXxrkAp7fWVJuCmGCbe3UGAuWyORCfhcspNQgCLUJa+NJ8D8xOwsHdpNKB3uZML1qcMBttp1IZb6ZoTkGZ1UexV1RVUO4DyTkFE06yFjQ4BSGJbWaqAyQTRkoCmRFCtoiTMudUXNBJO4jTZpKK65zykpGEdOupfKoEF6gqYcY2vU6IQVdWZcUF6TFxjJc0VaZNGufwQZLeZlE7TLHZYamX9Q+n5xEgHanZr3JOCy2ywcA5J/UOohzO+NoMMJAGMbB+d2KjgM815sHKaePBLvkL+dEHYJa3Poq0+SOL5DMnwHQGgczzLSLV4HbS55zDuVALfIBzqejiqz3CpMlwYWmqN/8Ws/o8sm/PDO2DH2X6Z0+iZ+eLaN73ZvX3NxXs/BJX/wmN2i6q1V0aAncwW42Za62m1hqiMXMTqU4d2tk+6gr9Zhuz7ByfZPvUNFsnm+yYbTKtE7x6OksjlUSc0hLMVneSDhxFq+ck6a7R6D1d51kzOhy9XZ/ermF68r+o3vkSpn/9ZKq3vY/9+yf0GWtGn6Ga+HFrfdlpBoZifsOB64DL5yn3DTLU28tguUy5WMA2YduM7d/raiigbdgnPQUhbW3kiXyR4nDyZSAQilcsn1nWNsggjkXTLXlENwgqvQwPDTOg4CoXBzqtm8Y2YV9WBUs6bektZSnlHRkVbyrYOzjVYO+BCeyfHDAbUqkMZb/VGyjFOc0Q1MwEmSWuw+jOOTVVoD42E1pitkWxwKttcxlwgcP0uAAkJlWOKIrIKHiIbKxoLIgDqqGtQKA6N01VQVcif4QqFGutiIKI5X1lIqeyodq0bTOzB/cTa1zWq3PkdTrUbtTIaDyWeio6/cmrfXmsjlRlJmbqCnIG2RZvZPfsMBmtFdfuhjIzpM0GP7+nxGQ1S71ald4DuMomzu7brKC7Sjaf9frv3jXLurlrCVWn61lLbzGroR4qsKv6NsX5AhmdJmUyOcIwJlTbojCUnxxxFJCTszOiyVuUMhFxoUSsNSXSmhOEIVEUygfm+dTrs7aEcYzTjwWmbc3RRD6NVUdW61++UCGfK5DN5VUO5hRoTU9PMD0zwaxO9+qau4nGRF78rPxSVpuLCr4gZV4vDPVGQ3UGBIEjDALZGJKJI+Qu9USqT8xNtU98/q9XqgJuCVheWbo0w31GiNG6fGVlm9lnmMCYSvy9FPeE//+PpfU+iDardalYF7fUddvgy7rFp/F8RohuvJh5tSOCNdCyQnxzLcULdZ8sXr68zx3CfPZPPRbFFytViUWicFSj8Qx4gEuyiyzhkja7O4KW72CHngvCqdJu48TsSDqWkBapQv6Pd0ebV7aAdhV09C8hGqrFyPOdfy48OhnnHAEdQBi6bGIqWbw7xU0ROHeI26GAiOo/o7sF16QIwy5fNrFcalkPhhkgXTjVromHRLysJIR6PeZCPIMll5WUhG6Mh10+A24hxdIusHClnopt0oWy7FUVtXlSLZbpgoQo2IasB2jj1a6G0yJHpqBgQEJadMhXSAo9oMWW2Qm0K4JVZZ+apg9qU5A26ddrr3g6IdLCY2aZd+gdJlV56qpXi1M6M4W3p9QnWQjkCwTOobxecy3A0OLv9EkhzRdlk06AigOkLpSA6tGNVW7yVk6LlyeJ5rRI+oDJnCr/Gt3rBQxXolsFPVGpcsYxOzt+l5SVndEmMDcpP2lxDyThRYWoPi+nvHP+4TXYI/V58IltaoHsjTMQxh7SOEsaZnBIj3yaGtC9zALVY1kpSBV8IR96PwWZDkOmGaIwSYn8FMU4bQDok4gP9KTP/O9kf6C2W+epJlIHTvlAG0ygYwSn5T1AyiSH7dryGQo22zotsX8ocqLaZHy+zZbN91Gv7+OH/3MDX/nqLWzfNUYSPYIffvcKvvXFD/KON76It/3DM3jTSx/DP77s0bzmVa/glW//IK969yf5xw9/k3d98kd89XtX86Of3cBPLruK7/30d3zlO5fxla/8iG994b/5wme/weeVfv5jX+NTb3kxV37lH7j5x+/k3z74Hi7/7Wama6P804eu470f2s6PvjvD1PZbSbJVtu6ZIHRNtcKpFQLflATfFnSpwUEQyM++4WR6+hhS4DXY00tfuURWGzHi2u/rzFdrVGsNajrtaaj9/i8IpRX5KxREofQ46ZGvzGeR8Mh0RxEoVaVys+oWvTQyxrKeHm3uGSwA2rd/j9xax/oxCEIq+vzYp+PEok67FOPps2KbXQcUnM1WFX+3CZBK6QlVbxgEhAoaAqVOdDslaal/E9mhrKyXtGTtM1pbyiwwMFZb/Wn5toK6QPxYbbUgK5CSQA/nAmJt8nEmQ6D5JBFaCoDmdNJarc6TtNpk4gyxja3QUdeL2bCG39TW+2jPzhDHMY16g/LICobXHks2n6cxP65xrU4IZHMuh4tDEp1Ctq0urQnltMoZ+TsZ6m8z0wi4/LYqg8mc/N7mqz/Ps2y0oq/Vc1p6EkaPHuT4VEFWQTYU8lSjMs0wT7mxnXVuB1PxcrJqSyIb6jX1XbVOU/2Xla+qOnWCtvoDtSEkrzZmRM+pvflsRCB7MgEU1IZQc1IWY+13OFL1vVhEQUSstdI5cTX/UrUD+T2roM6CrkKxh5yCtlg+aiiAqmo9bDTqeFD9NqYCF1Ky4E56wjAiENgJl/2jqfV6nWIhp74Nyco+DQ5C8Z1z2ElXs94iUjAYym6zhz9+yciuwBLUxq+HpbxFviEC3V22T52eXRDqby/jHz6LHPXAwINfVtz0LpU4Mu95RuyCJxz2MI4RuqnhHfDLoUeNZ9UZyJ+ghQCbFUboSnRxpbolo6duz17ycL6tLDz5I9eSwob6iv+IuGeZYBdEcIKlt7GW5o+0Yin/sPYdKuSOLHOItQRzh/Cuzm56iCNsQc54C6iILDbV/EyKsdzC0/h4Op4iR+OvVE9BukA1eQNS0XUbbnotVdYXcx6xx4KQF06lITWiUks6Uv556GEMgQim1CTlL1tMsXyoKeYCUsMl1blNZ9JB/VNlLTWypR4WMtIFC3yMZoAupcazxAIpvc1qlVVbTK+IkvDjUmnqy6fCdFsZBR3oU0Na6PVBU2qnYRN6VdUGjbY8rVR4UH3O5HWsjvS7Yhl0UoTakurtMC2qvN4ImZ8FFwKBWAE0tSEpEKMkvm1iWuDR4ielOH0CdZVemD4A+qSATsaYOYgzvZmSdGihdErwDxVJ/WJLpBOqYj9oUQ20QLpA9ZltqTNhXKDUOXT7vArK+tQSQSodqejiyzwT8jNaAaoFjM5sd8YIcMItCExxHfmuwlRZ0SxJrU4LaNI2WL3alJwWcvN36v2nPnBImoVLpUyP6kgFzjmcTof0JM0VIYpxNk60AWB8bZDOfGgbg8Dp8wsKVr3+VDVIXaoNOVX9ga9XTdSmnKhGC/gCX6sXEqOtYglIT2Nepxdhi6n2csIcbN7eIlNsy7WSESGIC6T5YYJskVZUYO3xJ1EZzjITZbljusxt433cfGCQm/YPcfWuAW4+2Mt4M8ct4/3cur+XG/f10tCYKq8ucVu1wj2NMlV9blp11tkMHXscQc8Kds5liYvD1LRJzSsoSCKn2LJBqRgQD+jUJMro9K1G20WkDn8FzqFu8bgapFvtUc7p1KS3d4AhBV995SIFfQJ0otvca+pzjm2G87W6TiIa1BstGq1EG2Di/RGEIaEgCKyEVJL6rsyEAbE2S4IAo0qYsNzLyMAQQzpNK2ZCJvVyUbNP+AqgU/k9Vr9VSgUqxcj28U7QtX9WJ3qzJOojZ3UInKpK1H/OOYIgxAkS9VmCahI9FaBGp6QkGl9t9bEFXcpKQjJ6tiXTtj53TkFETKSxg3SITKoygQsUmCiwiWMjU9U8tACirfETWrsI5IMWDfkladQYLWcp5iOa0/toaB2Y3reNSHKl/iHaOt1x8lEKWJ3zM9P+E6RTfbX5Klmdbj982TgnVuaE97N3Pua+yZhcOsO91V4276vwkGMbuFzCdLXIY0+pU6kfwLUj0jTk4LSjv39YgfE8leYOdtXz1FwvrXaDtgKimgKwbCZSMBVRUdCXy2TJZNUuGZTNxJRyOdmeIS+Zcj5DLB/bH2bIPLXSWaJ6ElKtP4H5S+WdcyQaB4l86Jwjpxebol46Lc3rdDBmG/oAABAASURBVM2p31vyVdJu0tT4rNZm9YJSI1WwllF5C7o6fQeRZJ3oTQX2pr9HJ66h/GU1O+fIKPhKSTX2moIWURyqb2Jyogf8uZca61viVMBwJf62vEf+jIeVM1gqer/yJrAUlgobbgUMDF8Ay1oRM9CnC/T7JQ/MPJxqyu5XUIQFuhLdOKdnt6DhykrI34tkn1t4GN8z/AObKJ2pZAyDBbn7JUfwrK5O4ftJPjBhoXyn2gcQWeBrgCwyu/q7ZUzE6rV0Uc5nOkW6cr7cEnqHq6cElpI1WEV8kFuyHBL2Ko20WK8Vs+FsqYFndvzZQQ9JqvDSqjpaO0/ve8k7yZiWQyC+bqtBich66hYivSpgiDCfLD4WBBLxl+jzVJGwSa4ytoihwAGTMboXkJJF3wr3tzENUarby6t8x2YRpA/b4E3EQAuFZxu+FCTq6T61yjyC1nawjV2LMnbCZRu7sbVwY8GXFj1fp+xKBWiBQQtRqqN2FEC5/hGY1pvw3BT2SaFji3Sbs62s2aDPO850S6fTG6LT5uR6BklFSyf3qpoGuEC2GID/3Sct9FQGlNGylDpvAi6CkgKuIAYthKnamjZboIDFZe33UcxwgflUJZEZdB4EGkfOdXjWn8hnJuacQ1XjwgC0yKONhiAEtTNVGZwDF0iLQ2ZglzAlHS2GO/Gd5BXRkaqNpOBUDEG6gFgqsmc4Y7Dksj60uo1e7CG1E0KzQ4FHGmljQvXL51YXVk9gmLSpXKoy9vnJXG3t8Xl/CqL2pE7iC7WZHSagoCtVH8/OzBOHiTZj+TNTZve+UAFPTp9WsrTFdy5DEObVHmmMQvaMa6ON+lgx1EsUZEE2hYFDLCK9tScu5EAtTxglyiN6yu17Y356a1ZdldJoJtpwU7Zt38PMXI2p+ZbqrlIuV5jWRt9KG7jYsay3rk+EAW1WUdLGOqfTmbba6FSj3amca81AKSRGgjAg19PPgAKvwZ4y9svfGW1sFrzY6VFL46ReqzM3P8+8As75WpOaxk1d49L8Fso3kTbJwHwrvan8GkhzRvmMghknQPM51XwtLlvF8v5++os5ApcyMz2lbk+xsoFD7emhv1KkqOOa6WrKroM1dugTo/1CNqpHtzR3LLeAwtoTqu44ijB+qsYlgpbmVktBQioDE/WnpeoMEo2vVLaoKiwAarfaRiZU+Yxt4qF8pz62kxfTE6mDDNpqa1Xtb2neBEGoPoowfkv0luTt09xQIUMkXj6OyKlPq9P7qc7sV2A2Q0svVKlk5yYnyWl85sr9VAaHKSgAHd5wApWjTyXQetGMCoTZHvbORUzPp8zXA26aX8vEbEpPT8K9191L70iJs/I3eCc4+TSbL1FtlUiSunpUwZE+T4/mq2wJ1hIRiKY24egGXMVsBicfhCqbiSMS+coBsQuIwohYbSgoABvNNOSbFsjp3mfqV1vj40yOIFA5+battqtiBUY6bav0EcYxkXwZgOZBQ0tjlTl9mq3p60Hb6lGf5+IsxWKZwIUCzQEXEISyUWMqI9uK8kngAlzqiGVfqnpbKmt2mO5iMU8+lxUv1GiDQHX93+5U4m4BlHgtlv45cFg5U2SFuqnhDwRH8o/Mq0yXpMGL1SHSn3N3iz247CFlHrOHCukGq8sXVG4R9wTU5wuIEiujxPvJ4/6xIONEVnnj/1HolFkUOSLboT8gUSzTbyD0yNuTbRnwyBKudOnGwFge/GOJjOWXZA9DreBSgvIPKC76UjHDPakjbKj5spMzptwujxlmnrPUKCZntqYmbEiHgXPi6LYWepJLNTEEnQyI5wFEx1R1tKdoYnSmhhO5czsvas/UYyw80WUUcTTxWEpNkc7UU1IbIwZaRAlC0GLhUud5fiylkl283SLmBSxrbbHyToIeN2JHzDnhBp2snsrr6csGC3inZaIqb7Kmx9Okz/SK07FjIa/Es02Jl5c/TFezRjo1jlY7+SwVV97VYmZlvUor5Be2FqlSO01L9YlTUqT7t4E2FlTKOdkhfZY4t9CbsiOdOogLIigN4fIVyBRJddzvy6mIvWHKbaI1sMtknHyJFmW02HlwAQRa4LRIIl2pwKlOM83KYLh62KxHMoFOWly2oPZ0OPjLc5FJYBVKzmTN0tTZE7854AJ8/VafdCoDopmMc6pVuFfi0JXidal+42P2BoHounX6QLOJk8+wSsMQ7wcrEsQQZiCT74CVcQ6/0BsumbbKmI+RVVidqgPEQJfVo5OX+blZimGbpB1w7FE9nLRiDituG0+zOSdB2/DQiUMT23Du27aXLXsa3LO7oTf1Nqn6q+OkFOdSDYEUy5uO1Neb0tZpQkunTU2dVvRmA3oyIaELqNUCDk7UyalcpVRhy+YbaWuzTYMWQ/EchY2XMqvTsFqrxcT0PImNE82VVLan1jYBdjlH6iAqlOjtG2K4r5/Bngolfboyf5hsW+VaClzs89Rctcq0PjlOW/BVb9JotDG+2RwGjjAIUCtoa5OUZiLpz4QOF4ZyX0JUGWS5PjOu6K1QzkbYv1RuAZ1Tm5wLCeIMQ0ND9FfyJLJx10SDHfunmJ2t+bxz0iVZHKoj0albm6SVEgYBgQKkQDaYzYnmkNnVVFBlG3aidlsZVN7sS6QbNdzhZL/8rLxzjjiOiRWMpBr/TQVYTX0iA5XQXavXaIlm2dDag9nQkh1trL5VfXmy2UD2VEEBUDGfo0+fUzMKUuI4p5oCssJ7dNpX7BugqH5zsiGbL1Lbt4NsbZpyIUexr0JVQXa9jk7OUu5wx/H13xQYGGzw26un2Ls34pyTA0r7biHM5ckogIv7VvqTQTc7jpN/Ehyr5m9kgiGmyseof3vlo5A4CvG2S0YiGnNOILraExtEEVEQYMFYXgHQukrIaKaJmg/yoQ/QAgdhhFxGovmV6LQ/Ur/lS2VCpVEcYdecPsnOzowzObmfeQVeicaRFYrk31yuSKAf5HOHA6WR1pVCoUAum8WuIAgJwlD1Ws4RGW6orLHx1VLfJuqntoK1wNP/5EPNUF0qD5aiS6RFXNk/67YyXUEZvmChkqWMrsBC6ln+sUCwpJs3YwyMZiC8y7LsYSDeAxj8wNRuwa4ykxJtIbuQE2Hh9m0x3ARS7yZfVSeLx62Q8rrxlxCTdGIKFclycoWw7t2hW+4QZjlUBrsOI3cz3bSry0nSQIm/DTdQZiER9sD3oioTNDCxbmr4EWB+8GX84wimsotFu4jJLcUlYyQl/l5gmVqf18N1276QdsWd5+kh7zuB0Q2EStIo8ocIuk1INEss54Q7cJoKBsopQ+cS3SNKTVQ8n3iaYQaWEV9JN4fkrF7V2EFNryDVQqCZj1Y97EqjGF9vR1g4Sy7pVBnnQtBihzYkWwTwlTicc6DbWH7kmG50eb5/KKPbo/YwUN4U2ApkoPJG6ehd4JtCIxrPZAw3loEWDXy98pXRPaSYqOk4ZEfqOXhZcbXYWZtTy3c4ekpa+lOBMl4UiTrbwBtV0iAm1aaRJhZgJaTipSqfmhB6Km91amcBnXyRqxgVtEg6WyBTpzz+cubDIAPyJ0sulyojv6VVBR2ZLHa6IWfrNoZ40uC8fdIV5UlzZVFCCAQuwDmT0cMQLf5aaT3NOYczlj2FpwbCnRNVt2mXRrDgQnnq2vh0QoM2gVRyyCZnPtPnyFSBLjr58upSPQ1UN5JzodlgCuQf85v0J6YTXc4LCrHbKT5KmJmdIw5bfpMsKtAcO/kCdABGpPa0WvK56kX+rtXbtBUImK4wSAg1TM2loTawSBBKd+QSkSSXQkuyoWwKFbAgDxn0KEY8+6hlXHjGSZx8/HqGRlax6fiz+ItLnsTYshX0lmLOPvVkVi8bpV1tkRs+XRtxg4MKWA5OzJD608C2Ge/B2dMeaqOTnwoKBEb6BxhWQNRbLpKJFWirr+z3uJra2BraXKsWcCnYnFa7Z4TPKxhsyD/mLeccgfosDORD+dLGoVN524Iz4oXaqBH0jCxnpU67BhXYJQrO7C8ZW+or5xyhNt68Nt5lQz3kMwGT1YQ9B2eYnJ6V/9o454jCkCgKsLqsXvsl+4Y2dBc4b3MovpMN5ra25lfdbFcA3lIAa8GWZommTipIML86nCUk+gyZCo/ki0wuRxgGtLVGtFTWeGZjUy8sbcmpIIFsaaufzDfWjlT42v4iKkaUSQhsIMg3GQVyQyvXEmdisnFELNvm9u1jetd2DcsWkWgWPPQuW05BJ5eVgV4yy4aZnpwnbk+R1qe5e7bILfdFnHRqhYkdB3SCFHDm6HYKUUJOp0bl0TXEg6PMzGnehRpcapILlM7toOImqClAaYc9OkHM+7FlPjM/mj8StdGp3dlMTFZBV15pMZuR/2P5M/LpUcUmgQX1qQWYLZwLgYDUKZGPgyAkny8Rhupt0RL5ouXHyxzz8zPU6nNabpvys/wiv8VaG0KVcU7CpKAkkt1l/zuFWczHieZOovHTVt/aH3VU6zUmp6fZf/Ag+w8cZMfuvYxPTWNjsargOODIS0oPkQ7LiKxKpVwIVrnZwP/1kopOOSG6O/gRSox+BGlRzngG3oAFIXOIh4W8JV7GkC7cj+AZh1OPaO8RWV9ll9ZNvZaFhykTLLKEmFkdrmXwKiTiEedzHgXhDvRk8bK8el/5DoZxrbABuhbI3awouheIwuxO5bjD+UsoCwxnej2ohBnslNrdTaXjcDuMeQR0ZX3qH0cILGR9nfYwMFo3XVpmATeWjTcDkSyLcN0q6HOyWgzlvImWLoA1YwEVqyPLgrQtsh0dVtaJb5CKC4EzKWttil1+shoieodiGWG6VdAyHsyreA1OmxxgBjibXo7OZQU6mH/KAKeFIbWFN87i5Vm4rJwmuuXMVks9aIHQii7jOrUZzS2qFSKdRgPVqazZF8Ra0LQoYJen6aHbsodA8lZmIVEFuiVkeVOyCCohsp7i6ylct0e8Rb5+UbS4iYhzTr5whi6AeB4TzWStPT5vD9F0+w4IApVrgeV93XQuy3vQQ7ev0zgKTFK9kbowo3IdqvWb6ygA2ZEKCCKM5lS3+c3FGdQF2B8EpFMHVJPGgU7ZHLokg7UjLkKcAwWD2C/l69OKCwLQbSdAHqTb68eBNgMWFvTUyU0CZ/2pNMX5H2nH1KfqF9fQ5qPNwxsiPb4uCaSqRys6ToEQzSpoY3CW1mdwKocGauTrCXDOYa60U6i2bHYqr8bomSImBNp4tFFYIDKvEyCSLJFOL+bmY0pxiP13LIkCHW+P6mnp9EI7HlZNiMNOFjKx6okcLkCNSghIVGeb1BqSOIkntBUs6KAJO32bqyf6lDTD1u13svnuu3HJFPfc+Rsu+9V3mZzYxW9+9RWuuf533HPPfdx1b5tGvcVcq9ebPTVTlXyiiqwy1alK7S9Q8X4PiSo99PcPsWygl6GeEoW8guYUmu0WdQUetrHV9GnR2mpB0MGZGabnqzptamGbZGo+co7QfBiFUuvUSnzdURj4DT0XxWSPC+GaAAAQAElEQVSHlrN8eBT73a5sHHLQNk7pSrX5Ix1WqKATnJx01GX/3vF5ba5TtOXDSLZm4ohMFElfTKwU1dmSjQ0FV1Y+0tyPMzG4UN60PkxpKqjz9qsd2sNJE+ftaqcJLfna/G193NSpYiIbQtWd0YmLBQeoPS2VNx0tvbS0VVeqgeEIaCkAazTrtG2uSFcorf056ZZMc2qfAkT1sz77onEws28n1YP7SBVotnSMlUjHxP59NMyH1TqNJKQi/+dKGbI9vaCTo227JliR7iHZfzcHD7SIcyWO2pBlx10HFFQXODq7i4x8VdJn20YjYet9O6nb5+bciNwSQhDrtBGi9iTR7F6K9nt7q44lp3mdkY8C53CAtT1Sm7OZDDmB0Qq5LMVcRoFalp5SnmWliBMKc/JdG/NXEATYJ2KTRT63z5xhFMsDqfzRwgLU+dlpavq0WqvP+6A2K1uxOsNAfRhjOA6CMCTSXCoUisgtzOtzpPm70Whiv/s3PjmpT/gH2LFnH1t27mL7rl0aE5McGB9ny66dbBPdxmLAkZcGcIfksIoWHhqVYsiQQ3n+3y/TI3X3U9ClqWrPs7zH9dDtaZYayG0+bw+T64LnidhNhT7QbeImYvBAfE8zITlhIfGkQ9UulFxIOnRlrG0dSfmsixyeSmqBYJq70BG33AJzITkk7QmWNfCZThnL3r8cstzA+ZQll1uCay4rt1DaGAuob08XtzYZSPLQbcKHcofJLyEvol1xS7t6F5lHIksFVEC36bcE2aFbBXxO6cK9JOtL6+FJC4/FMj6vMp7QyXhUJHxWBQ3vZDxmFIOOt1PPMdFUXEsN8FSwxDZjuko7zIWiVgJdndT7Xg9bHJyCAMIMOE1Jp0JaHK3NWjnoFFYissdVRjnQwosJeboo3VRol55oAe5kVafxTbeq6NhnBHF9Ij4e6RA8arQuiOxvywvxSYoFMHqKYLcvhFY5y8iyFC9gQk7oon6jKy9bnBPD05WKrEL4S+13lvFtFUPsji/wKo2FlQ1DCCI1VzKRNuCMgiQLNNClsqJ2eMJBGs3HcRbk71RvntpdpFZSxrfAxv6QQJsGGQVcmQLYRqUNS0WxK9WmmmpxRnU7p7qtv3AoK0hx5m/bMUPVIZ44MtWpqCAQ2O3BeXnTDw50AuXbYe0xvWaPSuKvVG1od0C0RNFiKDknMLZtrh7SFrZJqkG6E8mrnOmWPhfYVgvlSol2tp9IActdl3+PtSv0uUUyidplvnA0CQlw2nCCINAmExCCgi89VDfql1gB2EnLExIFIIk+m7Us2tJYDNS+/nKeIX12Wz5QJJ9Vv0hXIR9xYN8BMrIhqwAkkX8O7Jsg708SHK1Cmck7vok1efVQjlqjhZMuFwRKQ1Ln0C0DlGZzFHXaNdzfx3BPD2WdRDlSWjolseCnpgCoVmtgf9E4qxOVyalJJhQwTc3NYwFNqkrMK+AIg4DYQAGsr0uVRLIvn8vR09fH0euOZu1QP72FLA0FOgfGJ2n5gMg29ES+Vp+oTXMKTiZm59m+b5w51ZnKHhdAGDriOCKjwMEgDENa8lNTfmvJB96/4sfZECdZs6ul3dz4jUZDfmhIPsFsg0D1WZ2pT9tqR6JgitSpj2LVkSEMJKOx0VYwZacv6ipAWjX/WurftgKpVHkL0GPZ1xuDMzvs9FK2hUGAzND7xU6StEmUzeIU3DRVV03tbyoIbKcBy1YepSApJKPgo7BsiDt/fbP/a9TB7AyXnNFkz3iZvtFYnxjHaev09DGPX0t5fh95BfvWyVX1xYH7trBs+SCNWGMxjMllIso6wSy6FlXZG07dR6BT2CQ3SJTvA83xhgLWpuZXy9onPwVhQD6bIRs4ivJxIRv7/iwpCDu2P+SESgPnHKgzUvndySEW7LakI1G7E83tuk67q9UZGnqxquvkuaU6CkXNiTBSOUcmyhEqSHPOEYoWSFc2m1e/tH3QNavT1KmZKSanJ3WaNc3E9JTwKY9XpXu+Os/s/DxRHNJWv1twtlenYAEPeqnDdPuOw4wXmKwMoJs3vAsceUle9yK1i5u8OtLTjWZ50+cJRzyMb6SuvOFd8LZ1MwtpV34h+8cSE30gFfcvkx6yLhXXChp0cZH8LZr95UPHX55Cp6CWBZPFLuGW3A9UWBPCyhq2lG0TZWn+SNz5SuzpjmQt5FX5g7FE9+73OiQuUbPBmyJel+zzYh9+S3ipzOHMhZySrozElVtyG2NJ9oErEVUFdS/aIkqnlBENOjl3SECY88TuIuts/EjUt1ULlXNOMl5ED/WJ+E5YR7Wwzm0U7w5lMR2S9OWkqsPT0/BU76tCO7d0LSBKxNWNJrxXpApMjxi6xTDFwpwWVV9ME1siHVF0eb7kjGk6LDWy7EcLDz4fyKYAtCBgl5Vxemgx8nyTsbyB8SVNFyTGIh1dqktPjO4fhnTBGOLr9nqNbCSB87JCdGvNlP1eSD5LJJqIqvuwepS3MkYzu5V2dDiV1W02m09NjYkutF1iHZ2qpHMCEkm/5OUL43V8F5BGWVwmDyL6PpNa5wwzknwlfakW71Q0Jz85LeAEogchEoVGDa2SYKdOssM5UcU2GeeEa9HW6zFOn2ZQ3oUOJ31o8U5Fs3FnhgVRxioEq0NyaNMSQYmUWYCI8yY7fVLE8iFgQZ50ORsLjg5fZFzqcdPVtPqDlEQbqUQ83epMtbkk8kWi9nU0q6DVq3ahzS2jjamYy2oT6IFSgbt2qH8kkmgDb7bqpHa6JltC2ZvRqUIUB6SpoyW7pRJUX6qNPSP+SF9AFITyDrpSnGhxGHDBmSfyiNOO44zjN9BXrLBsZCWjo6sZXbaW1cs38NSLHkdPb5mHnHY2Fzz8Yp7y+Cdw5pmnUlq/XvVkOW1dr9qVEoRyRqD+tX7xjUyQu8iWywz19DPc04v9JWM2jknUbh+oKACq6kRvXjBXqzIzP8fBmQkOTE3oM+Ys1XoTC2ySNJXPUulzhEFAFAWE1oeCMAop5gusHlvBCWtXs2awl3I2xE4y5uZmVZfsAKVtuaOtz1J1BXazOg2bZWa2Kn+YsU6mBtiPcxDKT3EYEkeh6oW6/NiQz+Vc+TDQ5h55XiAfBl53qkCyqWCgQVOBnkjyR4DZnUhDRp+8M5kBYT0KJos0kzIEFaKwpHqzJC21Tf2GJJABNi7SdoqTn5yUOQVaI4WEoqvrRUE269QGBSOpxl1LY78xfZCaToDa7TphpD6QjqbG1fTMrDRmFSANkihIcSHU9hxgct+Mpor0K7h782sv4Z79vWzcGHPH1bvVXxGPO6NBpM+wLltmYtt2mdrLgT13Euy+jmaUJcwVycQZnfYFFKkxO3AqqpiwMUVaneTAwQmSXA8DK4+mok/WLluh5WIIYvklJJKNeQVelVyOssa3BWGWP7E35dzBOqF6BVpquTyi+dnS5/u2tVWBkAVbbbW9pc+yLbW9qEA+tLmXIpuyZHMFzJ9hEBK4gFD9WKvXmFaANaHTrYOT44xPTDBhMDnBjAKwanWWul7gavJrQ2NyenZGfVm3yqWrxdTUFIG3xh5yrnVSB7pk1W48udsGSQc08DRwO7j4uo3dKefopCpv+ujmlXZxL0znsrKGGXtparjBIr8rIOIiTfjSe4nI0io6IsY06OQe+Pmn+AulrH4Dy1q6BJy10YMx5WfjCXXO6dm5D2GdvD1tGbDULSlreZR3dK9DWJfy56Uqt2CHl1cW6bUbfxnhfgIyXsxF8iIi4pLbyAZLSPdDjW9gDEsNPC5Et6EGZoWleF85nM+gdAHzsoYboMtSA6G6bUgqWXKnKguHAp1OkzwxxWecZRw4pwcGHHY5DSSjmg4TsWJdAcM7/FQlTSoVKxWuZOltLKOmHeJCAlLoWZgpqbIO+0F0kQ7dTmgXzB7xU5GsFH5B0Vu35UV3QajimnvmjI6QOEIsL6xzK09HoT07tO5TFN14Prp8BqQbf1lZA2WkcwFTJmFBUhYqawxB6hd/5e1eEDBVzkvLe1rI8AThklER0OYjFFtfLK94A6cfT7ONQwufs3JqKyrrJO+cyqcmrWImKDntUqA3U8IMqQshCHChUicZyyNEt5Wy+Zc6ZSSDUiedGjjSZHpN3iCQHpMRmIwSdPIV6K1ZqyyppRjR4bwelUnUN/5tWfWi+k2vNgmnDSPVJiUJnFMdKussrw3AKbBB5VMXkeptmygLFkSqDNZmpSlOm62V9pYjFaQWGckHvul6pLLe3y4AlbPfmcvo9ML+r0C91DN33zZu2lxj90FtCE662on23mka+pQZxxFxJiBSmrhAwYpDbF+P1dVUPZffAYH4mUiyClyiOCAJAr7/m+v4yZU389tb7iEqBGzZdhd7dt3N/MxBdu/dzte++1/s2H4PX/j6V/n6/3yb//nx9+nbcDLV33+TXG6W67bXdIoRkgYZfIXoUn16EtjG2jvAsE6jBitlyvk8ocMHQPa7UTVtcvP27z/ptGhem+OMThymFCxNzU4xqyBsXvy6/XK9gpBE4JwjkM2RxkUURqrO8g7bfNcuW8ZoX5neQkZDqc2UNlpFF5IJ5GuwYKaljXtOn6dm5mrM6dNmrL7OysfFQo5CMUsYhyqbapamBGFIJH6gelpyZk021lU+AZx4ofzoZEtKsFBHgMk19Pk2ES2vU5jlK1azatXR2rzL3Hf3Tm69/hZuv+4GNt92L7t2TCkARKdkWRrtHM12hpScdCkQc4EqcZTjlGPLLc4baHLR2gKhguxUY05RAXb6m+rUsKWgsF6r69RrD/5kSFpSa4FzzOnFItvbr2CtJht0mpSNsbZPzDQUAIo/H/LDb9+H05g957SAvbsTBUqDjG75Lc1WwPTO3aRxiZaCI2RLf1+GTGseiiPEcUw2l2EgX2eQOebCMln5JR+FVIolpg7uZ/7gHpoKbHTgSr5Yodg3RGVoBT36fFnqG6bS10//QD8Dfb0M9FTorehzZ1/MeQPz5NIGLc2xlj7FtvU5takgq6nxkCgAM2goGItkQ2xzTeMtCELZlFVHg9yvsk0F7vNMz0wyMbmfSQVc0zrpsn9E18bAvIItC7jmNR5mZ6Z18jlLVWOxoTqbCursjzJqyrdVX5q0TaUU263K6ILlcf75Jx8uxS9S3bI+TWSwQJ0mhMMv6dW9qF7FPb+b+szCw+Q8uoRptG7W6jK+0SztwpF5b0eX2UlNxf3EOqwHfloBcXxiBa3di41Y2kov4V3pTE5llt6//MlXmdl3M7de9xPO0Zue8UysU8pyS2Ep9RB+COvK3p+Ct800w1c+9yGm91yr7+1X8NRLHiPWUnnDO3L4S/mlWU/To+troQ94WxmDB2QuIZqMgdnn0w4vtbyhVk8qf1pqed93XUFjiKhEEkIe6Jas7oeddQpXfP/jTNx3GVNbf8Fl3/l3ynrL9+pULJVMahnVo9swD2J1VHeJIvjqZJ+KKMcSDF2OJ1x4Ntuu/jozd/+A//7MO0Sze0Ha0hj85wAAEABJREFUCi+gRmVJaauChStVxkTRhH/ihWey7Q9fZuaO/+G/P/n2BQlT4vAnPZq4foBZAadFVYu5CUmF2mBEyy0FlV0kO1mAQPPTBqgvJKbuTsNdJ0GXUOf0kFbldBuuxMuiaS9E5fVclJBi3SbXpRoOInpIhaSmU3Z7TkqnPtGcU/ssrxSBQ3nPNkx4nCOJtBhmCji12TnRTMZJSOBPnJUiOtrERMWFMUQZkF9TnJGQ4aDNxLIucDgnQOACCEO1RZurxwOc9HhQ3glSlTT7fYpTTrf1hxKc8pJHch1QXgGRU93aKbB/YJU0MMmOCRguGePrTZxQ9UoebcJeSL5FgSNIJswpACtAqPY72agTiMRAAUSqFKtXlqeSNfBlnPQ7J1R+UplsJqcNskmQ1igvL/KYizYyPidPaHO3U5B2axrQphAmaL8jE4ILUpDeSH7KiBjJxjhMySgwi6NArnXkchGBcziXEujHOUczdfz6+u3U1d5cJpaGkFw2Qy6fJc7lGe7PM9SbZ7S/l/bBu8gc/SiyUYED0/XO0JY/UgtCPaSkgSOjk66hgSFG+rS56lNpLhuBg4aCh6o20XkFWxZ8NXRqWNWJzKzys0r9vygufl3BTkMnSOYvacSuIAzV1pBQEZzMFinVRl9goFykokAgEn1yeho7GXHqJ2cVSqotu1raVK2LkG3OOW3UEXEYYactpVyWbBxplKXYKZtzjjCyekRLAwVHjmoTmm1H4mLxCoQKSkKdCoWZMpH9wUhUoVAZYlgnhhvWb2TF6HL2757hxt//jh133sjs/u1UJ3Yxset29m6+id1338L2u+5gxz33snfHLqYnZlRBwljGcWZPlcePzHJG3yxr8zV6Mok+A87jdKobhuo32ZcqYCdBwXddB68NqhZs2nh00BleKcXeXtDJaFwuMXfgIFtu2MLkXEKQxOQyIQeDEr39Ab/5fZXZRouVo3la27fqlC9VEBoy9pCztA/dhQtCEtV39GCbub5jCMkQRvKNApP+uduohf2kGg8ZoJLNUSmVqVfr1HWKlDTmCdM6oexo16ZxCiDDIEWliWRvJgwo5rIKzLNYP6wuhzx6aJ6+YJamAiwLfhoaFy2d8iaauy0Fm21BLlcE53BqbBTH2JXo831d42jOTrAUyM9bAK+0pny1agGWgnqdqs4oCJubm1awNUtDgVZbQXUqW5xTn0emK6WhsZdorqZSHAjuf6sAzt2f3qUsZZkWgy5vaepHpQg+NaEFUPLyl76AvdtvUmR9FzP7BQcESvduu5HLfvQNHnbOGSrYvVWhynRzKLuI/z8ipmKpyj9XjZXTKiJxYbrxxkiTx9HVQQ5zn9hi+GLFYt5QIg2ycKFz8Tp40GuhOLgO1qkBXV3Med0i8N53vIaJndewb+vvecNrXmQkDdoizjnCMCTSYsD9ro7eDtkpUd4SYfhUD5W37GJFYqS+Xz0VT1exhdyS5AjiYraLSPcS6T+KWhETFxhqsu95298xft8v2Hv3T3jDK59rJG/Lm1/915xy4ka1OcA5x9jYECceux5UFuUtMUFLDVBbOimHLsl167G2OhRkPfps7r1SwfM9P+Q7n/1nNVuLkfo0k4lxzpHx/rVSBqZKqW4xlXECq9Un/uFch+a7VosA2nBsjGQykYpIn08DlMGvfpq4yghXfdrAzC6tkJDTxqyF/XDtgFsoaylOP4DVo88VaKFxWW3mQQguAc91oI3Eo9iV4m3roDh7IzSCrRGipQK3AMgbQvVMBR1qoHoDZEMYiSWa6kq1sGlfBqc8upT6duBw4juVcUFE6hxonjgtvKnVK16nDulf4GEpDiedeuhewKMYFGiQLUKcRQycxn9qdriwk1c5IaongFAgHSlKJeOEq4BuyXrcSdThnCMQOGe4ZJWKiJNtBgSaiw6M5gFl4gxOGwoCCyZS850TXTdet/QYzeyUvNNJmm0mVsZpg5cy0LjAZOR7K6JqlDXvyxfqz9AIBHi1ejjZ09GtSjS2rXw2m2G+2iB0TZo6fTj3qX/H3KxjvtnG/gHJRBuG02amHZFUARgqp9YQSF8mUrAlsFgnnw04ZmWOE9eXFICZRKIx4kiaCS3pGixHFEPHmuV9NBspQRrR0me+wcHVPPK8p9BfGebiRzyUTJBl6+4pxu+9hcK6p1IO92vjaqn6BBUAbYbKqPmOsNTDwKBOofoHWKZgrUdzLgicRBJ97msyr1Ma+72uhoKwmk4W5vSpsabAqC3ftDVnWkqb2gxb8mOC9JsvSeUL1PUhkcZGoHaGSvPyk+GJToBmZuc5MDGpE48WDpCISqWqt02k9Xuwr4+BcpkefaKCAMUSAgc4Ao2jKMoojQk1BmK9MBSLvfT0DtHTN0qld5RyZZlOx4aJskOSGYZwkHqzSC2pMLBsHWvXbWT56ChF1XXrtXdz3a9+SU2fAuNMVr4v+n4LCGlU55mb2MfMns0ke29l+fydPCy3iyf07eFRxR1sig8QVseZHT9ATmWrB/aYtWRjR6w5FmhcpeZvta6lwLWlsWoBx/z8PEEQeXBA71A/kWQLAwOM37ON7bUeBUMxkfo+pz758U0ljj0a9m6r0lLgtWIoIWkENOWPpFAh2zvM1PbtBMqngaN35nYFJL20MhWSRDUk4KIsPY09TCclgkxMGIYKZnMUizkK+RwZnWRHYYwKqC054jDSuhuT0yfigk7HSqUSJaXlYpHeUp4+vXAPVQpcNAqn9zVJkxZNBWDWzlTtbLeahEFEYDpTh4Y99XqDublZnXROMjtnwdUUk9MTzMxOUtWplp1w1eTzhgI4C/Qb0teQ36z/rW9KGq8VQT6fp1Aoks8XyWg9irQuZTTPAx70SsVxgv+fd1eNpQZyuGns0WCN5DDDl0JBhp5+2sl87CPvwdIOTwX/qClLmUvxTunOUzo6yOKzI9l53p/bFevwu7nF1AoYGFuz0ZIOz4jClOgWoltMw5Uo80B3Kq+ow8VKBXZ3UzyHhevBNXQ5x2xcR6QNOJ/LsnL5MpWTpi5TOaSvAyy5lgpIXoPPM7vkbiqWL+6Z4FyXwZ9/LS1i+jTRH7CwdHs2SwqI1pXtUo85as2h9o5p4ZLA2aefyOpVmmXC77lvB+c+7kW84OXv4rf6BOJnlRTb5NL6IQm7U5ao9halRj4CUhU6buMaKpWi5B0rlnfqw5c4QribNcVdY0WzrArj9GN36svaUzWaQarD2yjZzt0ZF5iwlitszgShz6babNDC4f+dKy2QLtB0VoDijI8uJzB9SkynMx3ip6VBUm1Q6YGdpPMzuCACLXZCJCk7dAvp3MJ1iyUZLXjagUDH6oTKq77A22+iknJKlVg1ZrVlcbJVC7vLFQkETkzn0BN/+ZZ3bfRUKQhCXLmCy5cgzoPpcFbIScLJ3ak2eq3QaYKLY9DC7NsnewgzuEwGrE0pJFYuikXr6AksL/1aZUlNRuCsLWGMD8o0d5A82pzQZpnIdp9XkIuC21SLZ2o+FJDNYzi5AkiHBZS4QLda75zsdjjnMF2m28WR8oGnp6J35MUHmZ/iAvHCTlnjYywFDHh6CNogrL8lhZVNVU4lfdkwEF8FnAtwTrizwgaS0kbjAxnJzzcSytkqgXyUpkWWLSuoBx35Yr9U1wlcW5tSW3FaW6pTBkoxcWA6IVLgVcwHKC5her7BngOz/nNQGDgKWSnXrjNQiRjqiVQ2YfeuGWbmU6bnmrRkw9TEHn71ix/R0MnTtp1VUvmjpdr3t0IO3vgZXDysAMiR0WYrq6VQT7XDaaPK9Q8x0j8o6FXgViATB6oj1ae1OlVtkvMKtuz3aWo6nbC/NLMTMB0G4qIMFvSYP1saL+0k0X6dqlZwQBgGZNTnmShS3SH5bJZcnJFMwqzm177xSewXqFO1zckcK5lIj1D6evsZHRpm+UAfPdrcrR4X5YgU7OeLFXp6ehgcGMA+f5VKFUo6tenrrTDU38dgbw8ljZt6zemT3Cw7tx1gz8797Nt1gFqtxYBO9pYN98m2iFDz4/pr7uTay7/PzMFt1OcOKvjaR3Vmr/ADUN9POd3D+vwezh+b5tIT8zzp5AFOX1NgKFfX6dUUU1MKGnRyFwSxgpUMswq8Yo3nyCVqd0Co9rcV5Le1nqArjiPa+iTqUker0SSRDX2jKxXQ5Mj19oLkpu87wGW7h5ksLyc/P8nuZoGbt2Y5flPAzl1zxArix3pnaQaOpvq877gTqStwsSDROqCVOAKdshajFrvDowjCLIQhuBDVTjC4HAr9hNmYrPyZK/ZSKPWSyxcJXUCsvs1onmazObKai/lcXvaVKCmGKGr/y2uM58UvaMCWBOV8hpMGQi5Z4xjKtGgqUGo0m2pKg0TzzMbO7OwMMzrpm9fp1fzcDHP22XB2VmNglqoCsZpO3GoKtiy4rym4n7fTr3pN4zsho/4sFnsUaJXlzxgnG8MwIhQEgj69NAwPjzA6OoZGLw98ydE49yC8I8gPInaEFHg5DVkZxJLri1/+JuWho3nSpS/gnnu3eM7oyDCPfMTDPE6nIA98Sd+RDLPb6lgKD6qjU96btqDnnDMfwh03Xa6TuNv4w6++s0D9E0lHjYQWNCnRbePLg+FiPsBtHAO8hR2sg3PkZX1yJO2I/O133qu9sU1Vi8b2nbs73EXbOtnDn90aRe2i3VSkzr2gwOiGetBDd4evp/GcEQyUX7yNYTQDES0x8K1VfjH1RPB9B+Y0h+sgerKIL8j5PNx+95ZD7d21Fyu4esWIFsKicNi5cx833nI3v7vq5k4J0y+OUwVek1Jl/W2LqoHp8DWbvwW+WZIw+Vvv2ML09Jzf7LZLN1qY6GimeznncM51s0qF+7GoWr28wpXApp7optRAUnRTw5eCi6RPEGXQjgjtBloNJZEI7FbabiqImsM1avhAIFMQo6PQabMhzpL2DJPqrZ8ZLdY6rkfVG6T213xWLoohyomUKrARM5WKIMTpTdXeDO0XylOrW2QUBFggmppNtoyovalKotSx8KMFMQ1D/F9WHtyP9i7oH8La6eRXn0qXE+JBx/pogaVngGSX1gEt/IE2Qsx3XqeEldrtQVlrm9OiFpR7cXZ6J3sSb4+Y8rET4EJt8nlQsOQcOOlLwxhn7dXCjHyDcBeGuCAyAUEAwgOVQT6QibLb4ZzoOOyyJhDGpNrhLRAyeaIIFwriEEJBoLpFIwpFD9FuAaK5BUgJMHUuUGoQZ1hqQ6pNHp3cmAzGJxHfETmncs6TZRhBGODZLiQQdBgptNsCGy9N+spFBvoqFPSZMBgc1DCaYGqmSla25gu9tLURhdJjdUYOcgq05utNgjBVswLlIdBJWKjgrKHTjIJc6jQ51DTiMAHZtu/gHNfcOc62g/Pct3+GLbsmuHvXFJPju5mc3IOiCBqNWbL5AkMDvZTKWe7ePU+pVKWSTajkMto8pTjSJhxEoEYFClj6+wYZ7u1hqFKkqE0UXU2dSM3r89N8tUpVUH4wVHkAABAASURBVNPmXtcnxaqlGvNtOSGjMZFXXaH6oC1ftuSPRJCq82yumxujKCASP5bvy4UCmTD0a8r0bJX94+M0qjUSBRqJyts4aKtsLpdjZGiY5QqORgeL9PcUGBvuZfWKIVaO9TEkWqmUJcrEOBfR0rxXfEh1PmFissZunfRtuW8Pm+/cwsHdewgU9GTiiGK5zKo1K1izvJ+8+kkq2Hz3Xm782ZeZ2Pxd6rt/Tbr/92TGr2Vg/maO4nbOKG3lEcumeMT6DKdvHGH1aD/FgoLHtEG1roBBwUJTn9UyGqur1m3SJ8Ld1BU0FCq9JDq9STQx2/Kljf8gDMlqzgXyuwtC2gqYLQ2FH//QM2gcnNBcyrDrjruUFhkeitl+5w7GJndw9f7lBO0S/XmnYRdAEjLaU0NNJ4gKLNu4iVA+dqovrzry8g1ByJrkbsZrJaw/zMcGLozon7uXsG8Ycv1E8k0oWRtvjoA4VyDO5omimFg6M0ozmYwC1QyFfI5ysUivxntfT4m+SgcGe5WWC6yqZLhkNTxyYJ6kOkV9rkYUFBgYXMtRm87l9IdfyrFnPJ31J1/KhlOfztEPeRqbTnsaR534RMLMMn3CHWdeQZidcKVqXDZbpFhUQJgtk7X1wmnKKZCzGZGJMwRhSK+C9L6+XsoKwIv5rFrAH7s0cZGWPyZiPBOz9H6wULbL76Zy8f1ExbvsF7/mqquv9yznnJwRepwHkT9kmgovyghPDdRsP1EsVX5BE76Q7JJ+BCnCPbB4hepksXzeOtsj93ukHYrqskncsdFoBh1W92k1dPE/N72/lk5JVddBFp+HS77hrR+kb/lpDK8+k/d+8JOLUn8WYqoeyFije7DHUk2WNxDNEgOhHV94ROgiUYQj8K6TxVm8TcTgfnaIqHtRbqG/3/hP/0H/2gsYOfoxvPfDXxTbLXCELr27jvM6bIrT6XVNHI68JNPp0w7DpDv5lO/99LesPf1Syusv4snP/0cJSHhJjZYTURTDFhrh22l5cQLRuvlAi5PhRlIJOQssjwh0L5WzcaxyaaMK2lBY5Ivnyy3Ia/H2m/TsJLRbkCnh8mXSQhl/je9Cu0hHR7eoZyhj/qnOqVyDNMp6IMqQuoDU9JkN2mQ7VUte5ZzRFIDh2xGKleKcbLFARgtQooCEFJx+0OX0dplOjoMFcrkiWHnPk4RsTCsD0FT9kwoMJZ/OT5HqjRPTqfarANZdUimuyli9stHamuzZRqoNFyefaoEmiEBpqiAkdYHKOZxsSnPyRSYHockJxCMIVEygBTJQPYGCi0ABZqBABH1+CxLx2g6n9ijmINDGEcqQUP6wDdMp9Tqk06lOwhgXZjyYD3EBKAjFITTANjhUT+pECAIIQoFSwKk99gmGQPY7sDJY3yj4cta/oCEgDxiPVGqcRJxPcYFuh6JmSJUiOQVDTuXFItYnj90HapRyLVqtTVz5028xV02Iwohc3gKvOW32EdoXyGUho40/EzltZilZmZONoZhJiYNU7nNMzyZkgjYZtb/WhCh2xBLKZGKvM3HOPMmKkR5S+abU00czcUxNj5PIkfvGD0LomNWpWNJzBnG4Dy29jAyW5QfroxjiDIWefgYrfQxoA60o2pMq2grK57RhzvnAq6Zgro79e0o1jZ+qxmRLbQ4ildXpSFYbo7VRJFoKuuyvQm1O468U55zaE6jdWUHG55vNFpPTs3rXUOBgBc2fKfJ9Qqr+LxbLDOrkaqBfm20u1ClHyGBvhmX9MZVCQL0Bu/e32LJ9ju0759i1Y5ZdOyfZsXUfO+7dxa4tu9i/W+Nc7RgZGWJwsJ8eBcVHb1jGpjUVBnsChkry8fgc2377XYZm/8CJgxGnDKWcMphwQl+VDcUZlufrDBYc/cUMFXWcuktDtkqtOsP8/LTwOlEU0d8/wuqNx1OfOsjUwQOU+4eI1Kbawb3Y/ztpp4Uttdn8VCgWFUBkFUyUgNCPreFlK0AnQVEmZv7AfvZu3UlLfm2kWQaYkv/nuW1mFbFrMToWcMoZZQWbJcrqQlsHBo8+msbUNNWpeSIb79Lc0EmavQfm2hOs6ZvnQLKcJkXqCRo3Ar1MuqldBHFEkusn1KmsCyJw6gcVbGluJupPvzarTwIxYslmNNcsMM7n8+RzeSrFAj36DFrOFij3jNG7+gwym57M2oe/hMdc8moe85wPctYT38iq459A1LuJyfk8e/bNKmiFVhJRa4ZMTDWY0Gf5uLyO3rFTaGvtUpUarxmyqi+jNS+OYpANYslnAbHGbk9PLyPDw1TKJSLxG1qXZ+ZrBBx+HZ6zAadB6Ynd1Gce4CFnqM7DGUYj5X50T/NMFi9lL3jkuZxz9umetO/AAX71uys9XtI3249/9D1svvW3TOy+TSdRdzK9/w7uueW3vOvtr5OM6tDzIx96B9P7bhf/jsNg211/4MlPvIgnPO5RbL3zd+Ldxne//imsw5zZ4kEKdL/59a/gO1/7JGPLRpSDTRvXS/5W7r3t1zz20ed72qVPe4I/CTuw4zrPm9x9E9f9/gc851l/4fndx5te+1I233I503tvYmLXDVzx069pMct02YvppU+9mN9c9g123/cHyd7IzL6bOLD9ai770Zd42Dmnye5HsvWOK0S/kV/99CuUStq0fOmUT//Hu5jecx37tv6Bl7/k2bzvna9lcte1Pv/6V79IUnKsbiG6O34S4u9Ln/o4/nD51ziwVT7Zcw0TO67kut98m+c88xLPt8f73vFqJndeyR3Xf191vYO99/2K6d1X8uH3vcHY94OvfOZ9TO/8A3/4xZd511tezr03/0j53zOx7bdc8aPP8bCzTz1URuPrXW95GXdf9z0mt/2GmZ2/Ze89P+d7X/swp59y3IKc48uffhdT23/FlZd9ga9/7r0cuPcy9t79M17/yufw3rf/HRNbfsHeu37C6//+OXztM+/ikx9+k3xU8OUf/rBTmd52OV/77D/7/MPOOonLvvNR9t7xQ6a3XsbEvT/lzqu+zitfcqkfpk4uet9bX8rk5p9wx++/wqf/9fXsve17zNz7Ez78zlfwhEefzbZrv8nM5h/znc90dC4ZPr4OpOnRDz+d2674HLN3/YDbf/lZzjr1GOzqTCNVYhnB8mWDfPXf38jua7/G7G3fYc/13+DpT3w4dATxlzbcYjbk4+95Bff+9gtM3vbfzN75P8zc/l02//rzvOu1z/Vi4HjCBWew9Xef4+DVn+V9L38yV3z+TUz+4ZPMXPd57vv1p3n93z6VVzzvCdx22ceYue1bTN38DX71jfdz7hnydyAN2rSe/uiH8NuvvYM9v1O5G/5Ldn2TA9d/hV985d2ce/rxsLBsfOUjr2Xmlq9z1bffxzc+8hrGr/sK+67+Iq9/4SWaWwkyx4O1NvVOEqZVKbVPlQpqXN8gxDncyEpSbUDMTCp4qvliqU6/HAn+NE4ndE4+QAu2M64LcJkCGj6k09q8dXqXyl+p/YVUfYYwk1G9AZ1PiSEosHAWbEmG1GEFA6MpHyqbCxx5IkrNiP4wx6aBAR55zBqees4J/M1jz+AVT30Yr3zaw3nx487kmeedzEUnbWSD3p4HVD5/cIJ8KyHnEgLlCUKcNjrtFrgwwmlBDhTQqhoIZZdoEpQZAbgAF4agMjjZq7fkFNHURhc4z9fD24vnLdACdDmTUpqCySaJ8spqN7ATjI6/wTkHqtPsyOUyCjwCwtk7mZ3cTaa2FQsiYgVMuUKB2sxOiab0KJCoCArZgJyCr7zSjHZ0a+PG4QBlfQCGqi5lIyI50cmmQGkQQpQJBU7+d0xXW9y7fZapWktmBiD75vVZPFb/NVspbfluZNkoQaZEkC0zI18N9pVxQaTyEOqEoM/+krGnwnBvhVIug9XbqDeZX/j3uqo63bdPRg0F3tV6jbo2ZcV3ZLXp5hTgZzQeZCot0ZuCtjZrp3FoihydK3ChdGfJRrH3mZ2azc5Ok8jvgRrnBKYjJaBY6mNk2SoGh/rJ5WISJy26cxmHxNTmlO176mzdOsGenePs3T0hOMg+nZAf3LufWQUgqebZgAKtjZvWsGbtKEPDPaxZ2c9x68sM98aU5ORAfbrnzlsZ3PdzTl45wBmbNnHROY/kKY9/Co+98PE89LQzWbV6vYKqIbIKMJ2a0tSJX91+AXxmhoZOAQPnGFLQtGLNUeTEr03sZWRklPXrj6F5cA8tvQy1FQDV5Mtms62+jCgUeyn2DFEq9RIrqCiWezn25FOI1Ccz+/az8/Y7aMiPGc3fkJhc9QDzSZlp1Ibj2vz8d1VuuiEBDQb1Im3N7bFTTmbXFX8gCGLWHXUCgX4SUur1KnMKRAbmb6c5eiL3JBtpFdfTdBUFc20FhTMKFndRG98m2TphQad0hKq/veB3pz5KSLQYqBpNk0RBUUpTbQ3CiILmX1gcJV33WMZPfz23bXo9v8lcwrXt07mlup7xVr8PTnN+HAe05YO2xmVRp6zZfE6+yFLIZdXnBZzmdbVaU1BYIgz0MqH+Uc2oapzT/E2hpcDKudAHrYMDgwRBgNNPXZH49PQMc3PzTExOqfUy8E/fTmNUWruCynZR6eygxjbo5EAdLr8CC8ILCd3LrF3An/OspzGz/y6++/XPsHrlcsbHJ3n/h/6TX/3qD17iYgVMl1z8GIaHB4mi0NOccxpAg7zwBc/iVX//YtnnyX/0USwVyGRiLxPaguexzqNrektHqxaQdaj3f77geZfyoff8I8cdczTZbMYLmE1HbVjDu972Gp79zKd42qte8Te88uUvYEQ2O+e83aeefBzr1qz0/KWPZz/9Ek46YROlYgHnOo7KZbOc/pATpfNVXHndzWzfuccXWadj6Mc++jyPWwB2oso553xn3njrnZosBcIwIAwCvUFG+KvbODq6jfaC5z6VD73rdWrHhsPbsX61AqZX8OxnPFE+TWVTHtM3OjLI0578GOwY1zmHvVlIwN8LD1NLpVTEOcdR61bxshc9Q0fufT5vPjr1pGN4/zte6Xkm/MmPvIWXvfDpLBsZ8HUYzfSff+5pCuxey4Z1K4y0qPNo+fiiC84mE8dePgqjRfvMRsv7Ag/0kA8ufMRD+dSH38hDTz1W7ch6KSs3OjzAmxTEvfEVz/aTqFTMef1Gf9oTH+llnVObNfGKxbyv3znlMxGHPOrV+cem9St4x2uex6qxYWqacF/7n8v5/XW3eZ5/2NjXumRl//VtL+biR55OqZDzLEsveNgpi3k/hyT/hEedwZMeczbDg71EC2PXOcfIUB8vetbjefWL/sJ3Q1G2Z+JINka8+NmP49Tj1nl55xxDAz287iV/Idv+SrYN4Zzz7Tz1+PW8+eXP8OUtLvmrJz+Skzat9jY4Z1ZCLhtz+klH865XP5uSfICuilLnHBvXLeexDz/V1xkGgcZ6ROeyso7uj7rA+9cZ0za+qQnIFWD/Tq1YdQhCkL7UN9rMSZVVTjpTbSbYL53r1MrhSGbHSaujFhXcAAAQAElEQVQzoLFO4HChQHLoSuamTQKnceJizVEnvVpMnaUKwJxW6LLqP2XNGC+56Aze89wL+eLrn8L3PvhcfvGR5/Pt9zyb/3jNk3nXCx/Fa556Ji957Mm88KITeNVTH8rbn3cuH3nFY/j++5/Lbz72Mn76ny/j6297Jh9+/mN51WNO4/Tlg5S1sdumiRb9VDYkXRtUfxplcNm8mhrJZi3WzoGB2S6+tQUXiCbwNIf1Cbqck6z5SBA6+YWE1OiCRJtAqnyidiUaL97RSlMcTvoiBR/21p/POnrHjmXP1ruYnW9y7mlFjl0REyf7mNv5G2JXpa+3TFEbf7kYUNTpjYY9obYbq/6unS1qOiWbnE202cFUtaVAR4MZRxB0wAWpcJVVUDLSXyDMZiRbIhMVtKadxqg2/vPPu5iLTj+Khxw1pvEScPvvvgPUpa9KJpMl1ImjC0NKPf0sG+hnbKCPgUpBYzmgrbZWddoxpyBrXtBQENMSzOtz+ZzoTbU7lJ9zOuGI5fsgCFR/ohMx2apAo6nNMVFt5jzvK+EZ9VM+n5MtoWRhXhtsQ7q8Hx2eFuV6GFm5kU3HncTRR62kXM5Ra4NcgIaXTvNSzC97DjblE4i0YctgarWa/zTVUmCY0bo+MjrCpuM3cNxJaxkZ6yWVY2PN2VWjBX3ODZiZS6jWUnbtmGb21h+xzH5vrq+P4zYdz2lnnMNxJ57CyaedzXkXPpELn/B0zn/0kzjz7As57qSzOfaY09i4/jg2rj2Oo9edoLX2WEb6hijGWcqVCmtWr2G0v5f63vuY3nEnM+N7acqulJREQXEURd4HfYMjDK1cq4BwjI0nnUIiPyc6dZ3VaVmi+ZN1MY3sMu645wAb1wyxLypCM2bs+GGq/WVqOsxzjTnm21ke8qznML91P7m+YQoDvZSLg7L/Qo456VxWrT2eYu8yolyJnn2/pj/fYsv+KgcmZ9m/fz8HD4wzvu8As9MTzE7sYfLAPgVdTVwY0dLn0TkFbTUdt9YUwDcVDNb1WbWmDkn7NzG16alcu+Jv+Vn5r/hl4zRu3huzZetBQvkil8uSzeUo6dNuRvlxBcS5OGZAY62vtyJeTJrU2LFlC/v27KCul8VIp3lxpHZrTR9edzppUCJJAxLN21aa+vFlNqTCa3oxMPsasmt8Ylqnw7OMT0xy4OBBJqcmCTTm/vitiYxzHZmFBClGHeWJqX8e/jA5L7OEbHJGN5Lhlj4I9GtgvPOtr+UFf63NQDL33ruVP1x5HR/92Oc0yJ5KeWgTb3nHBzQ5qjpKzHHGQ0/GbHzFq99KZfgYz3/bP/+LBm9NpqbceNNt/EyfMVlydU2BQxi63vuB/+Qpz3gxu/bsVQ7uuHOz9ClgOvZcfvjTX/K0v3g8PT1l9uzZz1+/6LXiHc8/vO6dHNSbb6867OLHPtKXe/ITHyPbsoram3z2C9/kxIc+lm9990c+7wWWPK669iZ+dtlvePHL38yydWex6aQLuea6W7zE2tUrOOf0U7hawVeiBadSKXHOmad63iUXX8CKsWUev/nmO/nVr6/y+J/zeNqTL+q0Y+8B/volb6K87DT+4Q3vVTsm8e246OFS4wSd2xavmZk5XveWD3HWBc/kox//cofxIM9MJmbzfdt45gvewNP/+nXs3L3PS25Yt4rHP/Y8LnzkWVzw8DMIw4Bf//56HvqIZzG68dF86es/oKkj7w3rVnLxRedplB0aLCa7a88Bnv78N3Lxpa/k81/+X69z8SFzn/6CN/GiV76b2dl5T77iN9dRWfVInv6CN/P0pzyaMQWQ9jtab33PJ6msvoAnP+cNbN2xh5w2h8ddeBadoS5FKh1oI5mZVZvf8THOevzf8u+f+W9RD90m5a0zZIHsnOMDb34xxx29mpom6Ec/913+6V+/JO6CUKrUbul+8kUP46xTjlGdjn0HJnnZP36EJ73grdx0+71+3KrQ4r15y05+f+3tfOSz3+XhT301pY2X8JYPfkFzoK5xluH0kzfiPzHRuZxzJFpIv/Sdyznt8X/Pr6++1TOy6pf5+Trv/MhXefrL3qcj9QlPX79qGY885ySPX3XjXfz01zfy4jd8lGWn/RUbz38x19x0t+etXTnCox/WkfMEPXy/7J/g6a/6CI9/0Xv43Lcv79ivtcNZDzoJLdxd1AURBCFos/Rria0Xkpe4l5T5OP2kAgTOpaBPD8zPQHVaRRI0ePA6TI+Bk74Fvalknd7+0dt8IKUxCUPaWM9ZO8Q/veDR/O+HXsiX3vQUXvKk0zjrhDX09fSwc3+DX16/l898b7NOtG/hFz+8mp98+zd86VvX8sJ3/pJPfeo3vPs/ruA9X7qeH//iOm64eTP12VltZAUeduIqXvaU0/nWW57GT9//fN5z6fk8fGyQZVFGQU3guybVZoELZI0gzuAsCAxDa52aGIBwzH5LJYfkXRCIDziHv5Q6jR0l3geptBk0FCSkSZtUa0SqtnpZHM4JJB8F+HFSiiEX16gMxFx/V5PLr5jhwHiOYP5WhpaNse6okxlWeqJeLE/asI6T1q/lxHVrOee0cyiEKdk4oJiPiGSXWW4QqI7A0akLR6CfJHGMDPapziI9fSXu2TXJ5p07+eHlv+HK33+fQmmM626+i3u27tVaO87O7TNEmQ3MKTBK5AP7hBvpc97QwBBj/f2M9lXIa46moKCm5f/drPla1c+xpsrU9InRArG6+SAINZ8LgjyZMJI1GjqiVzXWTK6hwDjR3JCp0uYI1JZCPkNOwWkYhSQ6Xa1LVs7siEhDoTLMynXHcMzGdWxc00+lmGF63rF7PGH/dMpcFfYcTLhjyzxbtk8xO9cgk8/SP9LP8rWjrNC6N6q1fOXalaxcu4xCOc/0TIO77tzLHXftBPWZ3MjUXEpba0RTJy/33nwl7uBNsiukok+sFrBmdPKYJk2JNwnl884ntaKCwB56ewd9GruAvNpSUoBfCDNk1Bd5vbBkwpi2TsGa1XnyfQNURldTGRnTp7QmURQJYgLJJAoW5ibHac7NMji2nGIuo2naUPAzR5Sv0Dd2FGuPOYWd7VH2NnKEvX086jnnEFQy3HWTY18ugiCLCxoMHPUQsnGF0sgGhk89mfLKMUaOPZaB0ZUM9a9g+coTOP6UCzn7gmfwuCc/l6fq5f45z/9LHvWXz+b8Z76cs5/6t5x+8fMYWHMKUe8Y7VwvzahEKy4KL5PmKjTCPNWwQL3/aKrrn8D4iX/L9cXHc8WWUWZcgf0H64wfnCVVv4+N9uqUr0EuG5NXn0eaGBaERbksU5PTHNy7j327d7F3+1bN2RZjK4Z1ujmkNmTl2zKnnPZQTj/rHMZG17DmqLOo9KzRqecgzuWo6eS1qjE5Mzel4GqCHdIzMa7AcWqSHTt3aZ4doKrAEM3ZQD3+x2/XZQuxUW9ZoeAf3O96IHK3XDc9QuaLC79cv+nE8/jcF7/uG9DTU+FlL34eR61bw1XXXM93vvdjHnn+Ofzof7/EjD4zWmBWyOd99cWF1Gf0uPBR5/GiFzyTfC6nDX8PH/i3T2J/mSLWYfcRZhzGOzJjpp9z5kNYo8ljvGXLhvjcJz8gW27hX9//FgYG+ozMurWrOO/cMxgeHvD57Tt3K0j5Avdt3aFA7XXcu2Wbpy99fObz3/DR8Hv+6TXsvPu33HHjzzjt1OO9SBxHir4zPqiampoh0CJx2qknUCoVOUcBWKlUwDb43199g5f/cx7nnHmK2jHmRZeNDPK5j7+bmT3X8K/vfYPa0evp63Sy5pGFh0XvX/nmD/jYp7/GLbfeo8XivgVOupAensxqJfrwf36J7/3ocn7wk19xxa+v9gIW4KxbvZyHnHyMD/yMeO5Zp3D15V9m950/5a8ufTzW5rwmwgYtUs4EFsDeQj/6ia/xg5/+hj9cdTM7FfwusDqJ37w76OFPszFVMLQG5xyVSpF3vPFF2KfG73zxvaxescyLD+n06NxzTvG4PXyb//vnfOxz3+VmBUN3bN4uciDo3s7r6+YsPWHTWs498yTaeiv85vev4J8+9AXNsxSnfnPaEFITCiJNPcex67WoFXJG4ddX3cQXvvETfv6ra/noZ7+Lvcl5BmDpVTfcxXd/8hsueNjJ/PhL7/GfGt/5mudS0OJu/KKCCnCqi8XrD9fdzkve+FHM7t9efZtikJbnfeenv+N9H/sm3//FVZ5nxJLsGBmwvk/5zNd+zPjULO95w/PYeeUXufOXn+C0E48yMeIoJJuNwXZaqw/0yafORz7/fb53xfX8/oa72bH3IJ7lAm0n+CsVwSnv5AM5g8WuEuKDBUu9V0zcCQtInQMPapZPRVe9qfRg/jSaBSnyJ9pgibOQEUQxVo/TyUbYaDGWNvnHvziVr77u0fz7313AU85cRykfc+W2Gd765ft46/uv59++vEPB6O38x39ew/9cNs6MPhPFB6cpK0jtJ6VajahUmwTjNXbtbTFz91buueI6fv3tX/CdL/2Ef333x3jfv3yOX2pcZsOEZzxyI59+7eP5/luezAef+QjWtyKiWosg1PhRs4SQhDFpvgjlHnzQFWdwkW1aars2BNTGNAxJlZofvD9wOCcwPSm6hCtvn4zkHdqJnhZU4MAFOAMgTBIS6ckoeAqTAzi9l1QqPawYzbDxIQ8no89kUXGIdnU3e3ZtZdeBPZpfu/USNMm4TkW23Hcdw/05Hnry0Tp5yjLUk6VSDMmEEEtvFDgC5/A/Sg2/a9sBtuyf5Iqbd7B3ukqgn4sfdRbnP/LJDC0/iQsueCxZnajtU7Bx/FnnQXuCkBbj9ZQgl6c8OMzo4ADL+nvoLeUxnU2dcsxX6zqtqzGntKHTmoaCrqqC7JoCsLbGURRnyeULZDMZuTVARvnTCDsdq0m+rcAisSAfXQ4i+dzWpTgOTVTraU2bs+ZKEBLFOQUJa1l/1CY2rRlgtD9SoIL8o5OZnVW27Zhldq7N5GzK1l11tt6zl4kd+5jcdYCpfZM0NH4K2VB+LnP0hgG9KJc0llrct3k/99yxS74+SLmQ976tq8p6G53owO4dE8zd+n1KQZVsFJAJ2rRqU8xP7qE2vY+mTnsNavp0mOpTe6h5qcgCmUxhoB8n+XZzllCnj1GQkM5PM7fjPvlQ48kFtOWHfKWfXKmXQH4yd5i/GvUmDZ1uVScmtLbkyAqvTVXJDa1i5KRzGDnmoSzbeAojp57JlsmYwZXDfO83c5QUoOUqeXbeUZVsQLpKJ3mFCj/65QzlVaOU1o8R9fUzdaBBWcFopP4NMjGJAuLpvXvYd/vt7L/lNq0317H18l8zftMN1DffQXvb7czdcyP9aYNl+TwregcZ6x+iT7r7R9ax7vxnMXbx3zNz/EvYNfwE7kk38Ktbmtx9zwR1jY/9++qsXt7L0euGyCgemJtvsHrVkOptMaP9dFovTrt27eDg/oPs3rOTfRr39teKhXxFfdekOlOj2UgJ5dhWI9HJ5bzKhjQ11w/4JgAAEABJREFURl3YQ7n/KI2PE+kdOokNxz5cC1VWMnPMz88xNTXJngN7OThxEAu46o263xcizfNAQ++P335ySySQqDoM5yyDTw034IirW+YIMlb0SNqS/M7de3jT297Ltu07PXVQA+j4447hxX/zbN73z2/CPu9ZMOWZD/IoKSB55Uufz/LRZdg31Q99+FMKWv7wgNKHzHTetEP5w8WN7kSKFAQ9UHPFWrzn5qqLuCH2NnbP5i2GPiCUFDh95hPv4y91kmYnfWEoPx8pKQO+872fcuc9HT2r9dZw8WMfwYnHb8I5xz4Nml//phPYHFnU5814j3QeoRYa544gdliLT7/xLxFJtHBPT892+It0Q7rQYS0+tQA2dXKlPcuTtu/cS0OnD845wjAkEjge/LLAZXa+2i3uBZN2okE85XH/kF98etjjAYleIghDnz7YwwLYudlD/ZeoDdM65TN5h5MtC7qdUbpgtMMInhFpIVw9NqzPcjm9OSWgIADpIJAN2ig0czVJrSz+mp2rgXzDg1wvefbjed+bXuiDx7zeQB9EDJaYkvgNmD9yHaq/K1TSJvDZD/4Dlz7+bPp7y+qrBxiP3bVgoZD1y7g+DXSqXqozlTlGdbjAkTotyKL4Ys4/Dz3k68WMM+YCCHcq55zKewGHUPQE86UgVQDjoixE8nWYIQxiYgJOWj3IW595Jl9/99P5i3M2+DF3lz55XH7lnfzyZ9ez9e6dzOyoM5bJkVe3VCK00QXa6PIKAEIyOlLI5SLymZhsNva/d1OKHEXlc9owYtcm1ueXchQx0HYEW3bw8898jXe+8X184CNf4Ce/upqqNq6nnLuW73/wUv71WQ/n4aP9ZPRJJND4CPRpw5kv1QbKvbhcAcIIRJO2TuoCpQ7UaGe4oJVaXr4U7uRXlG1rfmKXTmu6ntIAU4Cbavy1CbXoR9qEy8WA9sQW9o2HPEw+WTZcZGDjU4gqw2ojZBSAlfNtYpfgtGFP6cRX7tFLbEA2F+tEfC9yL6F8EwsycSC/gGIL769IQULgnOdnMxE9pRxnH7eSjWuXM66pddOd27nmDz8RP8PRJ5yvQBFfrlI2qx0W0JV7SmT7Blk2vIyxgQGGNQ5z2UgbXkJNAcOcPgPOVatUazUamks1ta2qk4aG5lgahOS0qed0whPJl84FC+XqzCs4M3n/qVFzIyXFAWZnJo48Xm81mdO60xI/zhQYW72Bo9evZsOKEvms1trJhC07qjrNn2T3TgUnkWOwHGo6t5k8OEdbp9yh2p+qj6vT84zvmdLXEW3C+nxofa2DLOaqCVMzdaVNnMbu8uV9NNspByYa7N03L16bA3fdTKW2FfudtmwcEgQwN3eA6uxB6nOT+szWVAB2UPXNU5sZpzq5X3FXg1SnYYXeXuJ8geLQsMolSIi6grW2BWuzM/J9TOpCyYoXxRBr/PcM0j+8nP7BZVRKvazZdIJeUAcYOesiejedQbZ/VMFeA6IsOR0y1Iq93HTzrD4fRyw7eRX7qkW27S2RDhYob4rov2SA9klH8aMbynz6D5FecgKu2xGyeSLi7mYvW/PL2d2zkon+ZbRGl1NcNUa+v0SQhUwxwsZq0pyjOjcjO9ukQKFUoTS0jHRkE/UNj2Fr5VH89I4+fvy7Btt2ttmxq0ar4TjhqB6OO6rMhhURYdry5Vvq+/nx/UzrU9/+vRMc3DdDS5FuU4FYQIZeBYXLRsdYs3oty5evYGxshMHBfvmgTC4TqZ2BxnggH9Ro6GSrr7+XlatW0j8wqABvXvPiADt3TTG8+gwGVpxMFBVoNGrq1yaJ5qQfXFrjaloPpmenCdSeP+/WQqMWgApj4bGl3h0q7hzqYUEovvL+dv552MO8dxihm1mQPYLf0uCtyWF20lUqFdWQJl/40jfZdOLDeeHLXsesFoWuhm76/ne9iXPOfij2C5Q/+PEv+PTnvtJl/cl0wYr7yT0Q3T5BloaOpzx0nMDS4zUojufhj7n0sPKBZozZ3nHMEQ2U5IWPPIdjN67HOcc9927jmc/7B8rDJ3LFr64Ud+E2A1T06qtv1IRrazCUuPix57NaAZhJ3HLrXVx17c2G/p/hjrvu9Z8Zy/rUuBTOv+g5MlmV/imNZtsDyag9sRYzNcxzVy4f0aIek2iDqGngeuLC44tf/R7lsXMoL3/YIvSuOo/Xv/XfJHF4BZYzkHHiPdjdkXgw7q69B3j8M19DZfUFHVjzaMprH81J5z2P62666/BiCy6wxOE6PMsY5ufAAs3yglvv3MJtd3cC5LMeehxvesVfaZZYAcmp7ZrtMl0LnvyDgcrYHWnDwuuznMlbeggeoZO4UjFPQ8Hs57/5Uzae93xe+LoPYyeLJiXtlvwf4chSKY9+2Mkcu2GVTNN43LqbZ77ig5SOfRq//P3S8eXEP3Lp6NosnqxYfFobBYkt9KJ3bicfCBN9sZRwh5Ov0FMQODAQ3a8tSp1TnWGAC7RJCtAmizYuF0aSjQiDgNDFFAh594sfwxffcAmXPGyDNuKIn1+/nZ9ccRcHdSJX2j3BiHbA0VjF1CcZbdKlOKJQLBDZxhKGOBf4gCAOHZHWuzBAvECfDRPyLsRpww+0PoXaMNP5eRSjoIMuKnGWYQVhDZ2QXv3Vb/P2f/4U7/rA17SBVHniw4/ia//4JL7xur9kRRpqPuQJLKqJM/5UKy2VoVDAtzuQi9Se1LctFE0E5zCeRg92emXDxdG5Un1GSdXu1IjmRSsrQAKBysVa/BVL0GzVyPYOsGztUQS1XfQvX09Y3ATFh2mDmYParCpuYZ/68lGq1BGmjmwQEkuPvRDlFGjGGq+ZTKgaA8IwoJgPVD4gq0AskzE8IpLvGvLzTVsOcP3du7hv135275vk2mt+x657rqAxeY/kswRhlsb4ncRMUFagW5VP+4ZGWaOX55Uj/fTrJCVwYAGTBbJz1QZVBV92ymdQUwBWVUDWUgOjMEMuzpORT4MgJFHfNcWz4KymoKopP7W0lyWk5hoymZisIFTbTLbzT1PUiBWMjK7YwOoVy1m1rIBzju17m9xz3xSbN+9l/+5x4tAxokAjACYmaszPzKjekNQlWqebNPWi2Wy01b6YvkqGUIKTky19squSV78XSyUGByvEUci9On3dfN9BBU9NBoqQ7LuNUiaVT2PJqqzqr+oUpaUgM00DGgpImrU5ta+t06s6rdo8zdkJ0mYdVY79jlsmW8BOlJrq04b4M1MTOuUZl0wD10qpTk/S0IlPoLEYqr0mv3zt0Ww67RwqCoiadQdhhvk9+9h75VXMbtnC1I49uJFRrr4FttUHuOv2Of7hDWexdXiM390J7sIMc8scp1+SwT19Lc1nruALtYinvhMufZ/jL94Zc/FbKlz8TyM87q2jXPT25Vzw7jWc/58beM3vT+D3uTOYGltLZc0wZQV4I8edytoLn8Sai5/P3NFP5IrZU7l66lh2zY/RSLIaGy1Wj6Ss7G8xVklYOZxly5YpClGbsYEsR63Oc7s+af/gh7+mPl/D9sz6XIu+Qo7hngIrNL7GRoYZGRhhUKdpvaWKTiDL8nuGscEiA6UMA1p3+wQFvXjktU5EgP0l6KxOzNo6PR0eHuXYY46lr6fIxL7dOvFyrNr0CIaXb4IkxUaacw4XBCoJDcU0HcxnH+Rhwhq8h3NdJ5sqsYluoAUMk3PGE+gWFyw14E9fy8eW8e5/egOrVi73wvZ7Vr/+3ZXeCUZo6Y3mnnu3UK6UuOTiR5PP54y8CC943tN54uMvJAxDrrrmRl71+ncs8h4I6ZhljulwrTkd7NCzVC7yiPPP9nDn3feyf/+4Z67RJ8ePfOhtLB8d8fDPb3s199xyOf/y3jdz3fW36Jhx2sutUnD0+n94sZf58uc+zIZ1azy9+4iiyNtr+Ul9Y7ayL/zrSzl64zojdcAMk18v/81V2C/oBeqTC2RTRX6wt7NfXPHAJ3qdwkufpgiuu+FWtWPCM3w7PvAm2Tfs4Z/f8gruvvHHfOg9r8P3HUdcpsLAyObALm75JWBBwitf+ldccP6ZPOcZT+RRjzjLc+d1/HvH3Vt0ereVeU0EI9rve73weU8xlIedfTJf+cy7ueu67/Lkix8h2gNVYBUL5BMJHH572gOX2bptt5cd0ZvM3z7vyWw6ag0lnTi+8m8v5aZffYGvfvLt4h9R1vTJ386pPnH9vQTFj3uV0W28tvL/8vFvMjE5Q6y+fcYlj+CJjzkH7V2k+sHAymvObJE9db0hW7nzzzqZiy84g0edeyqvfvHTKGphMHoHnOZA7NGWPrVs3rqLcrnAEx99Jvlc1tO97gUbPOGPPQ6TM2O6wo5IC0sYdpaFyak5rr3pHl70zMewccOKrpBP/Qa/tKhRLW87pAuVkw4XkAhSgbXbJ+KnCwPLxDtudeYVD86J6mWkQiidQngd6gek2/5a0Qck2hRcEBFIJnCOvIo89/yNfPsdT+bC40fZdrDGjfeOc/UVt1HcN8FRg71YgJUJnN5xYUBvw7ampAoO+soZxTw5MtoEs1FMEMfEcUhksqEj0GeGthZRtAZlSXDqZ5oJkYPm3BwBUIgzFFWuGMU6QQupRFnO1GeW9HfX85VX/Rsf/+dPcOONd3LW+n5+8u5LeeN5R9GrN+DAySNxhCkRBtkCTjqsbYQRziAI5AMHTr7S2ElMGPW6cCXYJzZEc+iSP5z8hFJUjsCRyWfFgFykkrlVTE0coBwepLT80aTyQxr244YvYey4sznhoedy4rHreMgJR7Fx3WrG7J876OtluL9CMRuTyYQUc4JsqHGotBCRFZ7VadmqkZJ4ka82EwXyJwre2tg8qcpfuUKWunPs2HEr6x/yYk456Szysmn/pAKGxq0a546papNBbbor9el7pLdETj618WYn5nNaP+YV6NYVgDQVSDWU1nSyUFe/uCAkl83LlixhGPr2JqLbSZcFZo1WQ8FbW6akAvlBvumeZgjF9NvJcxDlGRpZxejIAIM9MVP6FHrntjmtWXvZsX0PNdUfhDA8UCabCTioYGr/vslOQKM9MApCIo2jgto6MNzL8rGSgjTYct8Mt96yXW3fz8HxKWp6AR0eKns71UWcsKGPUzZWaNdmSA7eLt+F8mWOjMYVBGQ0nuJskUQBv1MBZ32vIJXUxoTUBBmiXAk7kXEaM+abQC8VTj7RYCbQfpmoTEv9EGYyZOIsJI7+oTFGlq9i1cZjGF65Ghv79o+Ehn0VZibGmd67C/SC005inMuz4+qdfP/qhI1HV3nUBSt4/Q+KvPgTMcHfBPS/IubZfQFfPBY+96SUFz4fLjmjyT9pO3nnK1Pe9YoW7/jbJm9/acIbXhbz8heX+KtL8xy7PsMtt+Z4638UeP6Hx/jLzx3Du699GL+rnsRl2/v4528c5BPfn+KWnRF3bK3y+xv28odrd/PrK3fxq9/v4prr97N7vMHEVI1cNMc1N9zL5799Iz/+5V2sWjHE4/SJe3RwRNXctl0AABAASURBVJ/Smwz15OmrZCgWM6RJwEAl5uSNEetGU45dl2PNSMSKgVgvGwnZKCDU/IyCgHI+q/6IlWaU5sjGEVEYUKvO6+vaNHEmz9iq1YyOjTI7Nam+GGXFhjNxRDqdraq/qwrG67R1Khmoux781gRBHfXgAkdwTNaFRxD/dPY5z3oqM/vv4o6bfsVfP+dSvaFmfeDyuS9+g1l9+rn62pv8pCjk89jvdl39mx9w8WMfRRgeXtcTH3chPT0VX+FZZ5zK7vuuld47OLDjRt7w2pd6+gM9HKknO/+EX/36SvbtO+hzKxQM/u83P8WXPvMvnHfO6fzwR5fLgXVv4/Of8zTZ/AvBZfz93/21Fot+6ppMszqJ+/kvfot9astls7zy5c/njhsvU1D4KOwkzk59vHI9brjxNrbv7AQEp516vOR+xr+87x816YfEXXLLt/YL+Hdv3uqJpWKBQINhj05vfnH57z3tQR+d5i2wU/l0nh/+5Ars01oum+Gvn/0U7rj+hx7+/mXPUTv61I7GgvyDJF1n+fSwChYLHL1hDd/9yof5jw+9ieGhfg2llGuuvYWvfutHfPM7P1UAeLunjY4M8i/vfjUzO3/Dj7757zzhovM0oEPZp8V4UdtSZKE++WQp1eOiLXB9dunjf3/8ayb1lhKGARc/+hyu+vln2HXr93jH61/A2pWj1PWGulT+/rhv7CLZ6kn92DFskcw3f3AF//Xtn9FstRga6OU1L/lLSoW8BCSXJqjRHrff2brlzi3CYfmyQb728bfy3c++k43rV6rtTU9Hc9Bpgbz65s00dNpV0OR/52uexzU/kJ8edabmwJIp7M3zj05Z/1SdqE5vpyc8+EN13XDrvWzfvd/LnHbiBu785cf5lzf/DaNDfZ7mH/JxJ/XPhYeTqU64gerUxqABqnzntjkmqjIpznjO5JRdkjonKQORMbZwZ4ilGus4zfcwgkgbgCAIIpxDG3vKap24fOQVj+alF59IKRtw5W27uOHmrWSnZhnNx1psi2S0SdkmnotDLapOnxUhH7RoqJ9iF2iBDclEjkIuQyL9sS26YUpG9qb1AFyGlv0eUSMlUhBmp0JOi7I6C5VQAOGkL6SkTa0Qx+S0Pg3lYkayJXo0napX3c2/vfxdfPh9n6CpE4sXPuZ4fvqWp/Kw3iwxENDWM+2Mj3wZrK0exA1CtVU2SMp609yBbAb5jIVL/pGpeLoQ55y4HYiiiBmdFBVck2Dud7jqfZpjDXIDp2k4Wp1AvAHXfx5x70b6jzqHtk7HAupkdZQXChoK+kf6i6xb1sdIT5blA1nhBQ8bRkus1WlDJdNieW/EskrEQCFQMBqQiwXZCJlOTSdOgdacezb/Vic1c5x6xlMo5GNma7Ih2aU+qDOvU4Sh/l5tjiWd9mRRM3wfWdA1q5c1+++ALOiyoLmqwKuq00fFD9r4suRzBTKaL4F8k2iu1dRf85KxQM0CkmY78UGXBaqx+jejACnWepBK1v9qQxrRNzjKkNar4b4c803H5h3z3H3PHvbvPUhDgV+z3iSby9PTm6faTNm2e0Zrao1U4yuRfiffW9BV6SkwoOOrSjFUoFVn6/aDtNS2YjFHsZQnX8yzYjTPUauyPPzUPo5emVPQ1ObeG28kW9tOpZClUiwSaZyXSj2UKv1yocNpPoeZGBfGmtWOXGWQbM8Q2d5hmvU2TZ2Mze7fy/Tu7f6/EZrat0drW42yPiMOr91AZdkyAiurgK1Q6VMA0qc+KOM0/Cb37GXP5nuZ2qO+GBwkzEY09HLQ1oALczFz+SFuzRzNgfYy/uf7eb7xwxy3TMNxf5HhRZdE/EuP46zQkXVQyaVctbvFdyfgfR+Z5u3vmeQt7x3n7R/YzXs/soNPfXEfl102TarTy3NPqPGO1yR84aNZ/vLJ/fQMDHLV9jKv/FTMq943x2wry0PO7CMuhZT6+yj3DdCndixfM8ZGfcoeXd3Dti2b+Z/v/prrr9msE8kJzjt5JY8/YxWDCrBiBelZ1yCn8VwM6pRzLXJhi3NOzrN+qMYNV97B3XfuZuJAg7176xw80GR8vKmT6iah5l4xl6WgcdurfusTlHMRPerHktYKe+kIQzTuQo2BRJBSKffQV+khSPKsOvphelGLNEYmmNFn4ZnpSfUjD3bJc+pizcoHE3hgugYwzsqKvZAIO+J2+o49g02cIxjYUe9V19zAc1/0Kj7z+a+J7fjwf36WL3/tvxVVzigP9tZ/3Q23cNsdd/t8W4PdkJommKUPBnOz89hbjfEtALI0tYegmwr1979//Avcc+9WNT/1sHvPfuyvK9/9gf/gLe/4ELffeQ/1hdOKturfI/7HP/1l3v3Bj6m8401v+wCf/OxXmZycVh5f72//cB3/+Ykv+YAs1ebV1kZqgdQ73/Pv3HLbXZgeo09MTPHTn/+aqoK4RAu80UHOlJE//tmvsFMudJnsNQpK75adyvp7Vm00eeO1Es0kUaf1Rm55rytJREF2fkLt+De1Y/Ph7VAg9/HPfJ13f+iTaFZjn7IW9WnRlAmYKfyJy8r99/cuU/s7fVaTry6/4ipe+9Z/xWy04s960Zv43Jf+hz1a0KwOo9UV/Nx6x2be/t6P8+Of/85ITCuQ7drfkq+9DVp8jDk7N7/gN5Raex3m17baaWUaWnhNDjXmv77+I/7+Df/KdTp1sJM3o5vMxOQMX//uZbz5XZ8wErYAmz3Gay340PlGO/m+pr5sebm26jBkbk60hXqsHOqz93zkS1x1w51+7Bx71Gr+9tlPMBMk7pR2WmCbyMvf/FEu+811WFAlJvY7ZZ/7xk/43TW3WlZvR6l0JHz4s//Dl777S/HnPb2lvrjulnv0WXOrz7e16BtiY6Orqy070Fx0LpAeLQgac9ampjZQNPUdTvU2pT+V7xI/r+6+dxfv/I9vc8vmXYtlJhS8/ORX12s8NlgcQ5rn0/K96UuS1Ms6e7PWCuS0UCHdxsPqR03GajPE6aFbdETDLpGcc6TasFAKRghAqfYGS3Bqg+k1tqVEWcIoJNBG9txHHscX3vpUTljVz2137ebKy28g3LWXjVpYC9oEIpUNtfDmCzGZcolM5Igzgd5D2yzry6pddaSJrDbtVP0daKzU0hxlvRnnVL4+02ButkEzyTHXKGB/IRUHAaGMSdXvxUqBKECnGqEamhCrHRlt5sVsjnRqnnIYqy61T/N9QJ8h7/yfK3jds/+BL2qejept+/P/8Dje8YiNlDVPM5lYilQOhysUCWIFLGFEGgmCAFXgb33N8nggG5zH9FA7A9WrRJnunap/E9+/FqQU5BOKaxnqj+hZ+2jC3Bhehy9UgHAdc+N72XHTZczUEhoaVw2No3aqul2kfo6ZrzvqLScvBWTigMGeHGuHKqxf1sNof4EV/XlWD+YY68kyUAq1YYXkdBoWhdJhd6DyCpZ23XcFK1afSqWnl1SRk1MQHAUN2mr7UH8/vcUSmSjGhuu8TsGmZ2vMzlUVRKgvFCzX9cnGgqqmBkkQZRR0lSjki8Qq41SHrRXGn2/WaQna7SZ26lVXP5h3MlEoWafaUmq1Bi0FXcWeATqbZoGa3n22762ydetepg9OkCjgaml9cuqH0WW9qitgfLLBxPicL9/W2pTR6VT/4AAjq5YxtnqAfvmhv+Lo74lYt2aQozaOctSGEdatG+K4jQOsHQmJFdzvn2hxw52z3LVlhunbfsaysmOor5f+3gFGV65heHQVOY2HTD5PttxLJl8m3zdEmMnh5NdEwVGqk780tb7W+hKEtLTmthsNMrm82pkFnf6RNmnWZmnW52jU5mloDjfnZpnZt4/xnbvUzoOkWieKA8MaZyHZ5UPoLYP8mpX8dM9JvOUHJ/D6f89y/Q0t/vZ5WT70gTyP3KA59NuUH3wB3rHX8axZ+Hgb/v5OuOk7beIpGO5rsGx1m9FVAVElpRk2mKzNcMf2Gb78w1ne/4mdvOSVN/GqV/2Oy354G8uLO3nBpQmf/qcsF11c4ZfXt/nIf+zh9usmOOEYxzMuLhE3p9lz543c8bufc/eVl+Pm9rNxeZkzjh3igrM2UNLYnJ2cVZPrpO0GYdKiEDfYcIx8N9LP9vYI+7fuZs+uecZG5OeBEi2Nr0oGRvozrFpeZNWqPvL5Ai6IFIAFAgg0+WwNKeYzGgMZ8prnxVxevED5vE6EY9rydVVBeiJfhmTYcOJFDAweRU1Bca1WJeDBLg1c1IkPxn5QupVxS7ipcINFWgf5qIKpkVUnUR7SgjO8qZMKH1l1Mhc89lLsX7FXz6twwqy+Q7/i1W9l+frTvFzf6LE8/MK/4Ixzn6D8Ji75yxdIDi79q5f6fHnI9Bkcq/wxDK44ifd+4D/53g9/zuqNZ3naJX/5N75Mxxo0+Tjs+vo3v8fJZzyW8vBxVIaP57RznsC1+oRoQh/71Jc5/WFPkt5TKQ0dR++yEznqhEfwxre+X7bOScQaDG94y/tZefQ50nECAytO5aInPpe3/PO/MrjyIWw66VFYICZhfvDjyznr/KfSO3oylZGTWLXxPP7imX/H8KrTGdtwjk6HfoQZaFo//O+fZ9nasyiNSHbZKfzNy97M0uv1b/kAvWOnMbjqTLr/cv0zn/dqKqMPYfnR5/HN/5auhQIf/8zXOP3hf8ng6rMpLzuN3uWnc9RJF/HGt/2r2jGvhRVe/5YPiX4GA5J574c+jes6bEFHJ3kAogbcj372G1YeeyHlsTMZWnselzzzldxx1314JVI0q0n/9294P0ed8gR6V51Lefk5DK49nzMveA5f/OoPSKzBwLNe8CYqK89j+bGP4Vvf/ZkodludKW9420fpW30+Q+sv4L3/+nkxUr71vV+w8viLqax6JH/x3DeIplv1oSLf+eEVnP/El7Js0+OorLmAnjWPYvXJT+GFr3wfO/cckCC84R0fo++oxzF0zBP1pvYVT7Ox6OSR7/3096w67emU1z+WS57zRlPJ//70t6x+yF+KdhGXPO9Nkk+9/x7zzDdS3vhEBk94Mh/4mL1EiOVvGeJLwh33bOOS57+V/mOfROmoixmT7le8/ZNc8qJ3UjrmKVzyN+/wJSwYfMXbPsHYmc+ldPxf0it4+FNfw+lP+HtKGy/hkhe8zct97+dXseqs56jsk7nkhf8M6odUAeJ7P/ZtBk55JuVj/4JX/tMnJJuqNSlPefG7RHsqK05/Dt/88ZWkWtC/f8UNnCm9vaf/DeXTX8Sqc1/MX7z0vQyd9hzGzvprvvGD34D8+cy//yCV4y9l7JwX8o2fX6c313mRA1LxVDHmL2f1kwpHl/GMI9Rk4hh0PE+cNQLYO4HkMZ4odtsGauBpclugjSjoHyJwEQPFEv/0/Efxt5ecRlMBwnXXbaO1Yx9j2Qz9uQx5bZCxU53aLHOlIi0F8PVWSqzgJjJd8svqZUVVm2hjblMu5EhUt/Zg9ky3VUciCAjDAPtpNkJmGhnGegsELhU4gfSIvxehAAAQAElEQVRFAZk4wtobSxatgdpL9RmuxME7txKmTjzjWoDbQodH9LZCfv757/Dal7+HnVt289cXHM9/PP1M1sonofkjikllu3ZbnDZXnHwl29DlAqe50SZUitoo5bJDdThZGYSWJZUNHhRIok8btqGM5OYpuhmYuI2+VWMUN/wduFDgUGW05rdw8OYPsu++q6g22l5HFAbEals2E1HWyUEYpWTUXX09RQUoBeyPndoKJucUpTSaqfRAJH/0lDIsGyyQla97y1l6i1l6VD4vPWEYMq5g9o5b/leffnby0LMu9uUIc6gn9Akn0MbXozJ51R1qE2v74Hi+XqWmYKLZbtNUIF1T8FZXHybyQ6ygP6+gJCP/BfJJqnFU16dFC7oaCkgSySbaDJsK2Noqk5EN1jZ1o9ev5hLERcI4T0knURbsHZhssGPHQSbHJ2krwJdD5OeU4eF+RgbyNPT5+cB4jbbGXqxxXO7rY3jlMgZX9OtEJqdAPkCHVijGB9VZU+BW1aljmrYJtXn3FwPu21Hl11ft5aprtrJ/1ziFtMGqeIJ1q9ezfv1xrDrqWPqHl1PSmC8NjGgvGaPQN0iqQCJwjiiWf6ozOlFpYL/jFdCgPnWA6qQCKPV7qoA5zhU0jEpE2SxO86atlwULDMxPTfm0WZ+noTSRT/PlXtWxjLY+v88pEGtO19g79DBe/43j+eRPxuSflGc+qsr73xCwa1vI61/Z5gtvnuP2740T/PIArY/Mc8un2nxVS+nBH2kM/WGC4Ldq19x2BjMHuejhKf/yjhV88J3rePXfr+Uvn7eCRz99OSc9dj2rzz+K6bFNbGOQn15V1efJ2/jgp+/Tydkc737bGM980TpmXYF/eP29vOyfN2u9XMZxjziNE88/g1POOI5TTljF+hVFfe5vUp/YQ9ieJc4F5MoRhd4slRW99GxcwbeuCbluT0xfT0ISFshXypR6ShTVr5nRfpoDFbbPhWzdV2XHnjlWrSlS0AtEJhMCoYZBQBBG6tJUYzUm1ljKaJzn8lnMpzYOQ9EiyVg6OzmuILjJqg1nsXz1QxUINgmk6f63OlTa70///0NJH6RwEIIWiQ73QYTuR3YSN1DyoLf4uqV8iYQITk1+AEgRbxE6RbqUw3XgpdCV0ikl9PB7UeIIsrKmU8lhd3pY7nAJn5OA1pHDtHq6L2dWSMDj3ceRedGNZCBUZttzCXQYnaeRDXOqz1nGg1POI8byyNJHl+iWEhfwpTThNraM0y1iekVe9PEiXYini7OQOsmKaqXVBKdUYPoMlKObmrOUd64rrYzRfNY/RNC9gC4k0ikaplNjxNAFEAVbyM3TeJ0LJXx9gUo4Uo3jVJgEZbBJpqA3LCPhH9KiG7u6aZcuUY9GMVr9JeFYMAZPR5fJKPF0w62+KCtKIJC8baDC0sSYTsWccnYrNVnbgLVhef3KdytwJi7ptGcQtFhQ0wmt/ddEKprOz8LcDKk2FbJlFUkkuVCfldO8TfM9YHZXZ3UiMEc6NwVaxMnkpCHAOSeXOY+D04ITYIuWy5ckX4Opg9pEEij3iys5k0eXU1mz04U4DxEMrcSaFyiQGhgd4COveBSPOWU5t2yZ4NprttCnE++B3hKlUtEHBLECgFAqA7OzXicjfzW18bW1+USVEvbL2Mt6c0QhJLU61e2baeuT13ytxa6JVPQMThtmiiNwESODWfLa6PSii5kWSHkUBLTtd340vqIgxPwZpBCJHkcZpvbuw3TE8lFq/pe+XBgTEdMblWjctYc3v+Ij/Pa6+3j0CSv51j88io1hU59BVKcWbh3/oOgDl8niLG91EJB4R4RYcOacNTLELkfa4anNzkDEJHXUg4hs0NYpgCNR8Oh6zpPeleJ27sbEr9h383uZ3H8vNfmx1arrpKkOactDPhdy/NGjPPqRD+FCwblnbODhp67j/Ies41Fnb+QJjzuDJ13ycB7z8JM4dX0va4cyLB8s8pCjBzluZQ8bRsusGS4xptOwYiZQoNtkSid89978JTYe9yidCPXT1sY/Xo8YLeUYHeihnI+1qaU+yKqq/2oKuhoLgVNDkdGcxoHFeoH8mc/myWZzBFEkD6TUFVzMaRxWa1USlcWP/xYNBV+BfJjLZog0PpxztBWctFyOeiIfupiGmjw122T7jgkO6GUsFcGpf20NyOeLrFreR0aR+659dX2hadHfX2H9hlHWrB9mdKxETzkk1EBIW7Kj2uLue+e45Y79jE/MMVjJKjBwTE/Nse9glRtv38eB/QcVnKVsWNNPZn4PJ65eyXGnPoLl646jf2QlvaMr6Fu5lqw+X4HTeGoTBwGuXSfVyVWsAZzJZBQERDgFmaFLyGqQWnDaVvBZq1YVWNVo6lSspX5NdDKXKLCq68W3qc98bckkOgXsW3s01alpZg8eZG58nHYQ86s7+nn1v6/iznuL/NUTGzz+ES2+/OlJ/vblO/nO/7aY2zPLcWfO83f/FHH0pklG2hNEP5pn65dbtPQZsX3XVu6+doItt2zm/a9eyVsfl+GRhYNcWDjApQO7ePmqrbz9hM18/om7+O+/qfPNV2X50BtXc8yTTsE94Uxun83wpc/dxj+8dCu37m0pCAp59QfWs2fW8e+/cHz93kE+84e1fPTOh/Dl2dP57+Zp/NidwS/CM/lR9Wj+9+AyDz+dH+PXM7187hcp+WKq8deibyhkR26Eqw5WuHxLkV9szvLL2xw7JiMmMxU214e4d3aQK+8IqeV7SSoDrNgwyMhYGYiY1/I1O98kCJwfS4HWqVB94TQCMxpfqaRCrQGR1sKm1tTpiYOM6mBpdPU5msEaeBwGgcQdfgMR9sC3qXxgjqcm4mtwe1yqWAoyytPtYfUq+jf0EKjsocwCJpozuxayf26ihedwUekx2iJYvgPmLC9rtnpk6eP+xFTtcIsNWypruHR6nuH3B+MadDnOEPOFgfRadhGMJgHdaP1cJHcQo/InauLQ1RHn8AJd4lLyIdpSO7HrEMtyC9Al3k9a/C7NZIRrAdPg4pANorHkMrGF7CH0cMypsJOMLyl9tiAiGp7Aocvn/UO0xRLCD7+NYzZ1U/z4UDnp7ko651TDAjhRF/I+4NKmKqaIS24Vx8a2NhNn+iSPjWHnC+OcUtOvBRqhGE/TEZ+hczkxTI/PCVG2wxZujbXyUSSu8laXMEyf6vM+0SZvJExOIh7X5xYriuanE5AvQa4IM5NodZZIKFBFujt1Jbh5BVMtrTL5Mv6X2k1fpgBanNBnC1v8u+pxmqeqnzkFcIHwOAtamJyThAKHVItQKsXp9LhM1SwSz2+K9hdZeenMlTCfYra5QOpi0kIfSe8Q1OYI9Ca/vifg35/9EFYqaPr+Ndu57srbGdSnpDiUvCZJHEeEQaBqHVEUEng8IAgdRW2YbQKaM3M4F5JxiTZJR1Ob69p1K0Cb08TBvdy6vUajGdLWhoQcVo4d9fkq7eocszMz0hUCzrfBAjsXKJeCUYWi3RxnpyT1FpXeXsIgIJDfiuqvfJwhI7/kwzw9mSJH6wTjv7/xW775o2sYLOf4zruexWNX9RPKJqcyqYIMnMMFIQSRKlINhjswekogCyFR29saB4n5X+Ws31PnSMIMtVxetkZydY1W35Oh/zm4ZJr2zLXM3PdxDt7zLaoKEmrakFuqL9FmXCmXGRvtY+2KXoZ1YrB//36uvvJarrjiKn7zh7u44urNXH7VZn78q9v43x/8nl/8/A/ct21cJwdHcdxDH8s5j7iUcx/2GM49dS1nbKqwaUVewViONTplHO3XmFM9O3du5sB9l7P+1CfRrPYyPeMY0WlZXzlPTgEaapkFURZ41RsN2d/GTmvs/2OsWzvl+IyCjpyCLjthAEdLAa7JzyrosmADBVtIj/kjkHwxl6WQjchoPAZRQNvF+M+nijPrjZS5apt9+2fZvX0P9nthiYI2g0A+X75ymFwhw+RsQhgGrF/dw+oVPQr2Mxo6LQVR8+zeNsWOzfvZvXVcp1hz7Nw1rXERsmasF/PtnZv3+RMQZOdQb5ETN67g/DNXMaZgtbXjeobHRhgYW055YAA7qXU2R1zgmxCoPw2c2h5rLNlnxFBpooDKyZ4wCin195ErFsnlSxT7B3XaM0CUK0CYJYjldxfiFKzGhQK5SoVizwD96xV0HdxHrlzBgrD8slE+c80JfPC/Ih5yik62Xtbmni113vDGcQ7qRaM53NQJeIO/e2eTZ1w0zeX/+Xt+8h93cOUnbiU3MsXM5XOaOw15PVJdeV73hrN56IYyJQXU/csHKPT10ju0jMHRlZR7V2lujNA8kKNvGh4/2uS/ntLm00+BVzxjJae/7Hzcw1by21/s4rL/vYVvfepunvqMMZ752LzmkePYs2MGx0K2b5tny9ZJtsj/W+6bYtt9cxzY1mDO/geAzVMEO2c5d2XC+kLKqE757vnVfn7+7S3MaMyes6rNo5dVeepxLU7vr3NO7xxPWFPlgnU1NvRVieZq9LgqgSL9sdESF124jCc/dpiTT+hl/doya1YVWD0Wk9Undb0PoEYT6xTM1uEwDNXVbc3PlJmJcbV5g83YFBuQHtAVBGjs8qcvlXtQIfEWF/0FIZEw8Nku4jp1e9qfeNhC4iTvxbrlfeb+j0W5rvz9RYxiWjpgzwWK1WPoA8ASqUMuesAqHpC4RKM7VH6RKu26MY5jySWi7iWE+6GplTmMepgCDmcfwcOuI2guNaKHIzie9sce0/qcY4OtrUWl5Tctk17QYomBkRbBCAaLBCGWdzLbAKWpQEOFzpV2Ek8z1NnD+s0jllkKD0hcKqChn9BV1tWNv5QzvZ7p/PC1tuHzgCaUCxy2CGpmiZrinEMPAbqE62llnOaDQz9O82uBpqRzp52k08LFTCfrxPMkId4WywiUleEdGW+ZyYmupJtFH25QxkSNbLgHbc5O/UMmr8+Ds1CbF1tlve1C7Va2oz9VooxOQbDTLFPWP6wyM3rbnpG6lqSNiLUO9MT0qF7qcyQK2lw2BxmB0RVgKYJROek0GaPJJaoFT1cA5Uq9uET8bAX6l6t+COxNXnZvGuvhk696HKsGSvzvVVvZd/d2lmsTCtQe55wWcGnSuAsdmKut14JsBqe+CuSPjL7zRUmDlgtJgxAd5BAq1UEKBIFODfI0J/exYypk64SDMKWdLbK8P8bJ/z3FTuok66TPqQ2RdGejiMClpkLNd5JtUx2fpqKyIQF2ChGpSZk4JtVG3tbpTSaMiFwEUZHjKglbLv8d//ap78mGiI++8nGcnmsRW7DpPxmpXXFWsgJntptOhw4vsFMvxTBa2NXCdopDl8alN0Z1JGGWRhpyw917kak6eUkJwpBk38eZuf3DTO+5gao+g9knVqcgrVTqY+Npj2FkKMv8xA527dnLgYkZGvoelzpHHEdksyG5bEQmE5LNKKBTG6fnG+zdt49777qZ2679Pltv/BLo1Hf4+FeyTp/zTz1xHWccXWqa6wAAEABJREFU1ccxK4octaJEXynSuV+D6p7fk4unuP3AqfTksiRt6Y1DArWhqUBwvtpgTieSddVvQVWj2aSuFxo1lUDBRlbjOKPxFaitqI/qCtDstMs+n9nvPakzsMtJtlwsqt6iAq+M7A7VhlifVR3Tcy1m9Fmt3Uyo68Rz7+6DivPnSDUwUs3dVOOr3FthaLiHnAZNpHYP9GVB/th3oMrme/az+fat7LhrG3u37mFGfa9hSaJTr3Ihx4plPfJQiv31Y7NWwz6/lopZVo1WtGFX1HcRB/bNUZ69j77hIeJsTBQFOFKyuSLt6rzyMWEQEskvcZwhUN2B+LF8Falt2XxO9uh2UKiUKen018l2He9IKqCtOeyCmNLwcgoDw2TLPeSKJYpDI4hLfmCQ8mCF4kAvX7vvND73wyKEcMF5NV712j186/vztHtg8EkreNpTS1z+hiqvPXGOp65N+Ol/ncO5j15GpqiTy1tnWLaxQFjI4nI5MuqfNKmgr6jYifLs/jqtdipoeB9X9SLTbjfIVfK4IMu+zbMcuGua4v5xHpmf5LOPrPGF5zo2nrWOzCXnc++eFp/6wBZ2KZh6znkpGwYS9t8xSX1mnmXJQU7uneX8DVWee6Hj7c/O8qHn5fnAs+AZp0yzKtxOZvJeRtwWHrpuglf/VQ+VUpZv/yKhFZfIyI5l+QbloEEmqZFP51nXW2c4mKGcVEkUgG2+u84PfzbOF769nz9cU+WGW+rceleL3QcDzj19kKc9fpRiRkO/rb4IAnuA0ra9iEUhs5Pj8jdLLg1a/NuBW0L8f0Rt1Dmr1Mqn9uhAFzWe1deh6rnIWIILXbzF172YfVBEtv9ZcmhQG6Q+TTn8srzBUqo0+2w3RcPZEx7gkXrekRo6gjaZOtiS51JRj/vHEgG8nSxcxjWwbMeebs4oXbzDMcphhb1tnnrosUS0y+604ZDI4Tq69CUFhT7zBa+nsvxMVhxzId/6n+7vYy3YY4nBYYqMYLBUXydvAUuH+oAe86xUdXp1rosY2fAje6ej07gdjuUFEtUNSQI2ZjsC3gW+fhujni5Zo2rzR5uJM1qimaVytjBbsQUJQwWmVaBx7lxIavZpUvt6ghCniSgh1WlPlbR6DDVQMdDDCbrpAoq/lFERY/ms4T5jdGWUYPqEej6GGHRy9vR9a3Nd9vmiXsY4BguyliiYWOQHUqzPN9qhQOWcsiaCXR5XP/nUCB2Okx32+TGRr9K5CUxXKt+lksMUeLB1wikrMLnZSegdJQ1DktlxAtraO1NW6aTh3S+4QKdUjm/88nbm7tvBOm2CmTARXzLaJGWB15NYRJLIvUojbeYpkOiTi5N+mg1C9YWT/nw2JdRP0laf9ORIVmwi7FtBbmAFP99ahjXH8K3r2gwOV4hUTxQ2iNIWoRZQC+5Q/zttygiyOnmJ5CODMAyYm5igkM2RKnBKdNLYVjlre5TNaAi11a4Aly/QO5AnnJpgUEFeeM/d/OdHv0p1rs7X3/98HrNBm6J8FMpn1kV2YmibWUMBCeZbES1GbbTawsx/LQLVjcacB5A/sBbyia//klxxgDvvvY3JA9tJmztAnx+bFiDLd5VKH6s2HsPqjQPkS9qE8tpAyiUGegusVuBwygnr2bRujOGBEoN9RYYEywbKjAyWWD1S5qiVAxy9Zog1ozoBWD7CmHyXYQ+t3V+FJCZe/XoGT/w7Np5wGsetKXPCWINTTjqTjac/kj2zPVy+ucSJy/vZPRORjSK5NtFnz4ZOo+o+MGzKhy3NvaZ8najtkQKtXLZAXoFJrKA0cE6fj9vUdFo3r0C9pWBNSvAOkD/iQg9DvT30lvIUchniTMx0zbF3vMGu3RM49UgYhMxOzzMzOUWielJzriCr06HVq0fo78tQryfMzjTYct9B7rhpC1vvvI+J3WqnxheSjaOYvr4KI0MlrCuCtM3OHQe477496tcq2Tikt5ylvxyRiRzj020mZhIaM7P0ZhOKlX6QNanaGKqNqM0W1EcB2D8smsoPUT5P3k7EdLrVln4EDQXpYZBaSWw8ulRarKxeEFq1Khm1IWnM6YVgD7WJ/eQrFSLNjYmd25g/OEFNnxjrmSE+fMVxCrqGOe/skB1X3cf7PriTRiZD4Ywenv6SCl995i5eu+Y+Zm68g71376alyZzoZPctrzsKN7iWWnuI0zbC2WeWeMgFK1m5usRMUGB2tsXevdNU2zWiaJ5sb4vccEDcnxCWmwxuyJBortx9+zz33DPF+o1ZGuqXay7bRevau3jVqnt522k1TrzoJKKTBvne17bww2/dx7EjLXoGQtrbawxmIp77uH5WplPUb7mH6390Ez/571v58ffu5tab9zA/OU8mDfQ+lWHiQJ2t9xzk9LF5nnXeNDaH/rC1QEtjY7baJA0C8nrBmJhsyoMBgYNte5uMzzZAvJ5ioph2nOrsXppa22Ym5vnJLyb4wc+mWK75csmFy1k5mleAqTUmjNEiRV0vuU7jI8AuZ48lYJNcg3gJ5f+OWnkZh1MVLgIN6A5YPgTnQEuFHv/H28pZkdQe94cu23NM5jCCpy59mMTSfBe3Ugbd/AOnkugqELpUxuGWZpfgRu/CUrJoTsqUdIoK0f1gLjKWO4xplCX6jkSl+hDpAWSNv0BOF1InQ4zczVt5rQWWCNwCmMThqHL3v03cqN3UcA9GMPCZhYflpVeJnr6VQhd5HreHgQkscDqJvLJIN6RDPUys2wgjGthYNBDutJHahiYtar09Vd7U2JwwMFwkUyFxDWE9VdbZ+FYJsRZuCboAJ0hVzglMr2+MLeiIH2peqOxCASXSpaeXW0qXKCa/CCYnMLqXM4RDl1iHMjLRMl7EHgZGEHTRbmPMRm+gFBjN+EI9qVuPpUbvEKWkczvZZt5yyhqgvN1oyUJ6nTYAT5dek2PhMnUdVFTL2OrmCYmKpwJlVGZlT5aPveZxDFZy/OCaLbi9B1gRO/LajQpabJ2Cs1Blte/gTVPJVAPXyf/WpS4MsfoDnTglevNs6YQHnZzccCBiNtPHwUjBhjaIapzBaRPP1LSpzlT4r2sipqt6y8/XyMcp+g6jt/Z5nBZPpCcyvVrnXJpKf0og3KAyMIBTcJQx22RjS5+CWtpU4mIB+52bloIDgphakmGsPyTWwhy5gIrqLkxM8plPflvqUz74qidx2mCRINRYCQJzBk6yc83EN7Mt33ZPvJxknKyIQsk5BwYg92uD0AnD/lrEBz72Q530FLnltluZKbyU0ponsvzok1ixdh0rjl6tT2YlwsHnE+TOpbz+lYwe9xyWrzmRZevOIxdMKphazUp9KirmEipF2VsK6StnGRoos+mEM9hw9CaOOuvpLH/Iy6hs+HviwdO0qR4F7b3Q3IPLnUg0/EJ6jnsTY6e9kr6VK6gnRX5479H0los62Yop6FRK1vsNq1pvU9Om3lRgmCiosUDIPB3K/xn1VS6b14lQTht5hJN/mgqs53WyU1fgRVKHADlASRxT6e2nv1ShqFOYKIqYrcGO/Q227zxAQ5+RC7kMqI4JBSFtnZql6tNU/g2jkBUrlzE0WGB6osa2LQfZetc29m7bSc1OaxTIW7lQOvOFPP0DPaxa2Y/T2J+ammFc+qzPC9mI1WO92oz76ZHPqjJvRsHIvILs2ZmaAq9JehQUxtkcziFb2qBgPVCEH6pP2/JB1NdP7/EPYeDU0ykfcwL9CmJHz7mQoYc9joHTH0H56FPJDC2nRYQFDi6OaKlcuzkvW6c05JskLqI4Msrc5ASz01NQLBINDTKx/Bxe+pllXLbzaJ5wEcxv1knogd+z+64trNxQ4f3PbPKG9ZvJ33gbaS2lPDbAwPFrqIz1keqz+EOOL3HuQ1Oe/BTHs05u8vLz2zzhxCmGdlzGfTfdwF2f/yI3v//d/O597+O/XvNu/v1l/8ztP/gxN//sF2y78QZ26PS6yQF6Vs4wOtamvwyNuiObDYkULLUPzBFcdzNvPGYPzzs1Q/+mPn553QxvftPtvOKpMef+xSDX3Rnx71/ex9DyPHundKKmsYNeMJ38SCJ3Clqaly31WTEX0V+MyeqFKtRp6tGVWc46PuDnN7U52MpSbQVM1wPahRKNfI6ZMENPn6NZn1cAuYu6XkJ7dUo3IENLOr3MZhxR0KbRqHPznRP8f5z9B4AmR3H/D3965snPsznvXs6nC9Ip54AQUSInG0wwGEw0xjY4gRO2sTHBBmwDJmdEkkAB5Zylu5Mu57Q55yfP+615nt3bO53s//ubnequrqquzt011Xt79z0xTWtdDddd0komHcH346qAI9CG5GFPYMFCEMFVWAupz8cldzrRVQnORyMOWggVKFbxsmKBJnVV8rToDDrnJcQLZ+QcQek51GKr82kkwu3JmKdDpaJzYSWuyMypqMQLOeJb0kCoWbBU8YqsEa3ESiqYY1bIzw+reU8yqoRAlCpqKgIXVFthDPHmXxMymCeESGCZDFvIqvZbEPZ7YNxTwfg6qIzjLL+rsI1cRUPCHD5XI+ZkLSP/y2PlWubnyc0RjLkwvzPNIViPVjgu7IcwRxiA1Y/THnUXOAiBymPJCrYgDImmaA5UUkiTjDZco1qJtlBQ/S1tsbioqyQsTHS0kCzhPB/n6QBwAuEmG9j8l4zlNbA6OSvD6DLAsHVieaQKYy4Em8+hHsvAgsfSAqtEqHQBK8yvtNgV1BCl7XVzuMNJd2D5nRgGijBdgQVVQoiLESYVhOk5vvWM8Tycm8MlI5L1hbUdHWIhRVn0VjjSYbiyoIwq0ily4DmlPYEPMiBMR6CDzHNluf+LfOodV1KfinPbU0fJHe6mXTJyEBHTYZuMx4haVgdIHsVO5SBvl42dKxRxOnid71GSwRXRAejLQ5BT3//w/jL95QSFpMfShoDizDSjwzNkB3tpqsmxrxdGy0madOhGNM555S9MzxCJ2SaqlqiMqO8TlRHgAPuXTdYbzTrIyrNFfTHH5WWKh5t0UV6pcraAr/HWWUpUHphN563A/p5QIukTj/kkdUeRkmEQm5zmbz7zfbXL43uf/F3W1kRVRoRAm/+orvTsv9/x/Iia6rC+VE0IHxcQ0o0YErRSNZfLqnsQ5Lj9meP86s791MjIObDrEQ6diFCqeTOJjlfjMhdB+nwoHMfRgwumiTXfQGrpG4h0vpPIkneJ10fTqhtIp+L4OrBiEUilojS3r6Fm8euILX4fJK6hNLyXIEjjpTbhNV6Pa3wV5l0Lck8TzO4hmNoJpScYnKrhh7s3EEtmSOqnf1ItUX1LWhs5HebZfIG8xs/SqhRYuxxE/CjxeEJGV5JINIrTPCiqjTOSN8OrZIaXdKgSmkoBydoGXU+30FJXpzFKMFNQC4fzdPeNMjIkg6e2lqjm28z0LDNT05q6QQgBjpb2VpYsbZYRUOLgwQEGuvuZlXfKqTxVBc856YxTJy9Xa1sDK5c3oOowNDQlj0iRxroMq5a2sHRRM6RoatMAABAASURBVBp++kempSugoMO+Z2CMrK6vWuojMgAKpGrq8OMR9a0jmowRicdwmiwRXVe2XbCF5g1nUfSTeJrLk6M5hvtnsb89NTXtUU40EWnsQgMBDV34bSup33AJnZe+lBXXvY6l176KFa98A0te8UZarngFS1/9Js565+9z3vvew67Gl3LH4CIG6lby1t+L8ozmyLZnduJFRjj76lq+9PcxXrUxKs9SO0vOW0eD+qOuq4l0fUxXmGpPfoahnTt47UvGeOCnT/KRTxzmzz87xs9/O8bjDxzn2We76fEbGGzezLGmLeyLLCNoXs/okUHKI31MHtjDr7/0M774IRlkn/kHpnp3MXBkiGXrUjTomr+zs4nlq1tZvLSJoR3HWTf6HN98X4qzL21jOhXjr/5oG6ta8lz95k4ePVbPt+4qsOGCNgqeB65MWfttWdfTduWfTvgy6uLUat4mYo5kBKLkmZ7JEZmZYmljiSPDPlN4NMtjtaQrRltThN17++gdGGTj2Una2lOa9yk8F8ERAYWaDjJ5ihTlkUSG3vDgKE/tGOXx7VNcurmNTWc1YkavfUR4nOkJRNTkxzkh/w+vNdbya1s9NbcpNopibXy4MxdvEi8MVifls7whWFpgeFiedIfxC2uocEzOMPeC0g4ngYpcMCdVSRKysKdC0H5niVDKiTkvH1IXBhX5kLIAfV56Ac/0OROwg9LiU2CBYJUeyhr+fBYuZIaBSQgkNJdU7JwCUcN3AUqIK9BrvGpkqDY2RXOEM9bR+FWBaiRK9X0eoUpXvarYXGQjZdIGIU1lBWHF5ikhuRIYLajUTQQ7hxUpLZqxwoQhAunB9Ail+gRhP5TDlJWrXJIIBCakOEB4ZZRDihWgOS9yOAcCLXQVxumPGb6VXOLYpNECtcPB/ho7NodNmbNAmqSP8PBQPUx/qFn5QlzxwteyWNpiA8NPgSox1F1hVCiVMFRdRa0+8xKhfJUxjytdxYWdFLcqV+sWtlHMQL001w+BKRWNal5wOOcUOcIf4fqwxfnayNR23/OIa2P787deyYbFjTy0u5+pQ300OmVRORHniPk+ER1CooD63PN86QooaZMtaye0Q9GLeEgVnkNPgJNMXJ6JAzNJojJ06mugOZPn77/Yz8quDNdf1UlTqsCuB54I800FSb7021km8h52zVWUNySm/BEpjUQ9fN8JPKLRqMqGhAynsg7VQIZDrQ505yGvTZaYDlQrd1ZXUp4XlTFQS2OmqLy+jAefaCIGLoLzI6TqGllanOBHN95LQ02Sf/+jV9Pie8SkKx5z1Okqo6R24Gl2OmVTIU5AoITqhT3qI71UBkh9It2FSJQv/uxJvvCdpylH2omqb3r33MbA/q0Ux4fB5lshRlDwZCAdlmfjOfDaIfc4LrEWv+UteNE2UrWdlDVGRfWzr/Y3rXkPYoJTZ7oiLjJLMHG7ih6lPPsQ5fwTlLO7KOd2EhS3UiocYmykg3197aRUh8MyaB7aPwlehKz6blZ9N5PNh1eMeXlswnagpjhwareBL+PL930851ROmVwhz7S8EHldqwUG8rIGqqOfztDR2sGS1hbaZRxFlW94vEjf4BR9vSPE5BVK6fAOJD+h6+GylaePBjWQxpZGli1r19WUo/v4CBMj46p7kQA9nsPXWCWTSerqaqmrTdPemlYXlmV0zZKKx1ixqIm25jqKRcfBIyMc7xkFLeecPDF9A5M01yTFz5CdKeJpL8g01BNLJPA1V/A8nHPYT93KlfJOeeSmA9UpjXk5m9praVnSRF1bvQy2NIUxzdET/dS11BGXUWr5pgYHGTlyjKEDR1T3LMMDRcaGioz0Fxk8UZbnxvHRz87ysc+VuOcJjz97n08yXuDQ0R78RJ6rXruRd7xmCStyfUzsOkF5ZpJ8dorZ0V5OPHo3x++/h0MP3sdDP/sJN3/pmzTEpxjWh8lsdoaRSbUpHaXoNTA56oh1LeLHT+7jme3HWFHOcOjxY/ogiRGPRIn5PuP94ySAumIRurv59l9+nt985X9INYzRugoaWmIkkx61dR7pSJG9tz/FB88e5RUvbiev9fCDLzxLi5vgNW+oZV+2iQf3pNh0YSdSTiLiqE141OsDpy7hSEWdyoWoXORlGUoR3+GVC5Syk6xudjQkyjy5LUt9LOApxXueHaGrSXO7EOHxR0doqUuwYkmCYsnTFWVZ+4LNCAfOw9d8jqo9MZVBkNccznPbg73MaOw2b+yk7MXweKHHZrqUvBC7QldBFQTNDk4+omvCn0xbpSwl+oLI0BcGy2OwUEL5Q72auRbPgWbyDS+/lqN7HmViYDe/+NHXqpkkX8XOHJn+OTgpcTKX8eboJ6kYeQ7m2NV4Tspigyp5QWTUM2S2/g6lxDOREK8GIe8M9Cr7BaPT9WiQAgFhA+ZySSgw3AIDwwWGGgi119DglHxGXQAmYLrNmLB4AQunMpT3hpddxdEdtzNx4mF+8b3PVSXCjFVccmF+owm3Q0Qch1N42lvVed9vvsrE8fvZ8dhPufTCzRKakw0wVYEoKppQ3PAQJGMMgzAtRK+hlke7eJjX8gXqe2M5S0jA8BtecjlHn/4pEwdv55ff/IeQI43qVnF1+KNrL4mG70fe8zoGdvyKyf238sW//5BoktErRPKE5Th9hLhyUWkx9GLzWnOaEIyAHsXhYVBWW2zZqkS9GIh78jWCQYVSwRQqO2qLMJxTKBxFoZTx5vCQcEoipISB5TFkjh3GCjyBXtPnXAVxzinpTLoCllbSqbecCxGYi5U/HGqRvUgc1H6ngfAUn7e0npect5T9fZPseu4ILdoIfe1LsWiEjIyfqDbMmOeDNuvCbBY8R1hN9ZVTvwY2HtoEAzPCvDJ+VLLS64RvG04gi4L6Bo/77h+kZmw3n3p/Mx94Zxdve/NaxoZndQgFlGRoHen3OZxLyommVaCNupAPpMsjEokSqPKejCKVjK82ZWoyHHzmOX1Jx8MDcax/kPHpKUrFMpNTk3iqY8w8PJkU9kvTSoY0dQ0Oj5JfT5AtKn+UsZ27+MZPn+DCNZ185p3Xgq4MC5orU5KMyqhD7SwbAM5FAIeUqQ8DFOgNRBE4oQZ+lHKmhp8+eYJr3v7f/OS+LJlVryLTspjS6FFK5XGpPAFuRGUNUxo/QFA4QeA3q3q6lorpBMzuVb+kScjQTMQi1Nc14dyw2j6By92tfH1Mp9/A9uFzGTTX3PRBnOayS7TjYsuhrC//3GJc+nyGJ0t88p++y127xvA09vlCWVeARaZm8orzMsIKFOVVLAeB6hWoDmqE8/DVacIQAWt/QddJM7kss9lpHZ4zYFe5gFN7a1s6WNbWxpLmBppqM7rC9RganaG/b0yeq1kyuv71fZ+pyRmmJiZlvxels0Q8kWSxrhgzqRgnZHQN96k/dE1lZXrOEZWXM1NTQ119HemaFDWZBK7smFabGmTQN+kaKij78qpNcOBwL5PykmUSUeoycXlbIqxcVE+9ZGyK1ouW0tysravD9z08FxBV7ARtmzeQzycIyh652UCGmYyI+gjRuKfrwgJDx6eYlBctOzYsWoThwyfwZXgFhUB6ourXKPHaFuINHSRbWslnSzIUSmSaonz9loAbZxu56ENNvOODGf7oPdPc/FiWku94zbsvxD98F5uGH2Jq++PAJCN7nmJ425OM73pO+evZv2c/e57ewXDvIMUAYl4WuXgpB1GCeFLjEyNwCSbHHYHG6MO/s4URXa3GsnEiJZ+JaYhGE3iBr35PEE/XccU1L5X/Kc7k6DjHdx3huTue4U+v/6CM0yEuef1ZtKxopqYxRkNtwOiOfbw0fYjXv6aD0qp2vv2FnbLZJoin09z8bJybn6lh2eomIurbmB9UjC0f1VPlOo2z5klUEymq9qoG+ATkxic4e3WCN7yugV8+Os3kyAgFzcuJsbz6wCOq+Xeip8ihY2U2bW4ikYxqfjvsI8aZHk/N1hngeY5Ae40Z8lHhBw+PsW/PMJdduAyJcOqjSswTNNnRBJtPPw9RTxttLo/FXlSllo36f4Mqhef/33JzEqbf6mTpatFgREink8RiUZxzYUz4zAnNxSHxeUFFw6nk87ZsZOvjt8mQ28lD9/yMNSuXaUgWyKgcFaa2KrdeDMT+zD98gtGebQwce5o//9M/ZO55fg2qGSRQ4VlamDZxkZjThz0qKzBCYImFcJJwElvIF25qFamiYWjJwHSFqWpgxCo6JxeKLKAbavC8vMoXCMLXBELk9KAikdYGF4suHCPHDS+7mkPbfyNj7CF++f1/my8+1KDNJ4yrPW9agiquGR2y0qlEGEd8H1+HcahgQT009QnbwoLHFClpup6465uceO5mPvju13PBlvVsfeA7nNhxE2949TWSAPt/Fg89eSPjh+7gl9/6R9ECzbUE8+1Qe0Scq5XQucIrhdRm0kQiPs45otGI+PCZv3ovY7tvZvC5X/LnH/6dkAbKp5e5p5IdI1ubKiwXJq3e6HGCsB8MMXmVYaRKZYxoOUNKGDhXoYV5RLEsp0rME4XoDcUtEFheA5GxWOBwSgVh6MLQkoGCyvq3elqKkGdbmhPqqUjjUHlEMsSTPlxEm28plI5o41pUF+fP33UNs8WAu548xopEhEQsRjKV1JdvgnjMxza7uOaAb7lUbMl+cUZ7hBlagcXyyHjq/0I2ix+LabtRHm3Kvg7NQlFzUUbUke4C2dE+XvTyNgYnCiR1FbH57DbOWlvD4NEh1Un1DbLsnUrSLO9FSdvz5GSWQAaPp402ZuMagB+J4jmPaCxJ356j1NXUE/GjDA0PMSvjbSyfZVzXWLbEI4kU9bUJPM9THijJoHLWBi9N2UWIqryYK9BcE+Poc0d49OljvOT85bzpnC4ZQgWK+jrvncpRiiWI+DGc8wj8CDgfJ8Ae1ckiA+uLMHYB6hYKOAptnfzt9+/nvNd9itf90S95ePhifvVUK8/2bqZ3YhnTpU6CWC2l4ScpDdxKMHI/KgZXdzW1iy6hpXMLTU1rqF/6agKvi3I5Sl9flif3F9mq62CicYo0M5ZrpXcwyoFjeZ7eW+K+A8v41m+nueYD3+Ktf/9jxupa1XcOT23K2VXhbJ7ZXF7Ghtqpw9qMLvQ4gTWpAh44p34oy4goYvlm1b+FXA4KOvydSXkkGlpZ1t7JitYmuppqSSTijE0V6B+YYHR0glgkojkUwX7vZ2RoWGXmMC9eROt68YpF8mIl6ekeZsiMLl0VW/ttHdfIgKuTwZWpTVNXl6S5IUlTbUy6IC2DyPSNjmUZGJpkUtfGsahPTTpOW3Ma33eUpKskgzIWcaTliQmER+R9QfPBBsih9mkhxxsaKXoxyppr9jGSrI2gm1eUXQaU2j5TUJay5mwgwyZHWR8bZU2wUraIU4z0xOubiMng8uM+8YxH07IGmhdn+Mp3nuLGvVk2r8+zKVPin29SnnqPhB/nbX+wgYbBR3n3hfX6OBgi2pigf/uONCB6AAAQAElEQVQjzIz2q+4FEsuXsvPpbeLNkExGScp6SUQ9PI2fn8gQRBIkaqPYER9EArLyok7qGpfBEyxf2Uk+UiIoTnL4RLe1Uqvdx+blxPQ4CZei91if1nqSi156MY//9iHWr13Dnjsf5q5//w5tS2NsuGodyXSCTEzDfewor0ie4O2v7iK6uI6nb9lLy3L1a4PPgzvy7M+2c+6WdpJyF8dUl7ggFimrZ8pEPEdZHzJBWZuHaqIpRTLumBorsO9IQF5nVkkGpO9KoP609ni+p3lSlBe7wPYdE+B8MqpIR2earva0Pl4CzQO1nUA8lC5R1o81sCQre9fuAZXN//KEpdgEeCEZV2FIfwWRrBRbAZX0wrAqa9G8vCECZ8TTZY1mUKU76baRqSYxlrLOl2XpOV4YGzNEqoGlDarJM0QLuStWLKO1uRHnHC1yN3d0tjFfhCFWF4PT9KxfszI8aJNa4Iu7OkLuQr3YYMxrqnBMXYUu8UpCyMm3UozJzsFJ3hxm2T78/t+j/8ijgkf48Ad+j8/83Z8yeuJJevY/yLvf8cawZJM3WebrQLXoCpV5upXF/DOXmpOqMOaolVQlPFXiJO1MdNhw1gpqtYk551jU1V4Rn69DNal0oNqbBoMzlWqSUmFRtT0VFOWdmyOmA3vcSQ0j2nxra9P886fez92//BIrl3YxOj7FoSM9WNaz1i1X/dI4p/p1tlZ1Wy0IH9NkKRcOUoBTPUNGGARhOB+EScdZq5ZU50iMxR3SKd1h3UxHWDdp1Iu0ET7SqrwSQ2s/pFRYDmcbtXMV2inh82lWhtRgYKLSahGhrjnxMK5KWGHS7ZwRKzTDCJ8KFoS8areIHoTkMJDaSoxknDa4MCUc54nkoQDwcAK0eTkZSM45UJsCnS7vu2ELDdpcf3Lvflp0vREplYgAOsOIaSO0wyxZWxMWHosncDos7TCzbgykJ9xMtaE66Q30xardnaId6PJqFHW4J9TXSSmbmsxT9BP88if3MjpdYlpehe/8+CivecM5+noeo5CdRaqZKCWZTbbg/KgOvyLxql5X1karOjvnkAWha5gpapNp6usamRyb4MTQEEs3n0No7GmTxws0/hmamjNCg7D+URkpXjTDbFqHZHEQ64Ns7QqGoquw31H7+XfvYlwH+ec/8lpWdXaG3oKyDgCvoTlstx+J4kfiOFdWVgfOEyjGHosFThBYuqQlUQqNllIsykA5wYN7Rjk+kOcb9x/jz76zg7d/YRsv/eud3PRkHf/0kwgPHDmfnrGl5McPSUETfmopETerug3hZJwRRJjo3cVEfjFRL8Lk8BS368D82nfv5LM/K/Ce/xzmz747wKd+3s1DR6a5+/E97BopkpeRWtShVJLBYMZIoVAgpyvDnMa/KOuiLIME9W+gWWtjCtYGzVwNsshiBdiY23WkQbmYx8bdwyOSqaejo5NVumJcomuiRnmXcnnHgDyZw8Pj5GayJDRvgkAHrQziWXkly5pjQRDQ1t5KS30N4yOT9PcMUzSDQv2dktHf1NJAU0s9jdLZ1lZDh64XWxtjJHSw52YLjI7NMj4+y/R0lumZGaIyrpKJCIt0NVhfkwjrV5OOEPUdtm9MywNUVLmejY/KQd5bNQozwP3aZkb7ZiipsTHliaeVxwdNN2anC3jxCPFowFRfH34swqzakZZnT7eW4CdIytuX7lyiuREhXZ/CyZCtkYH4te89RSTtsynaTUdhkC9/dpjcgSnW3BCwZo2nD85WLtywmOYlbdQsWcTk0f0USzJqY47mLZvYu/UZivIwqypYuzOpGOmYT6ZBRlc0hZTLGPEZmk2SWX8WgYtR1tyPeiUWNaYZmZWR602z7/B+XDxNsrWdhNra0tnO2is2M9gzRrIhzYH9h5gtgdeckoFXIjd8nLu+/A169uzhohvOp7mribqM1uPxfl4U6+GCy1ZQinjs/eVztJ5Vg9Na/eoPJthVamTNhiZ0+0skUkbLRV1c0GxyGocIvvYfSi7s11RDDY/vytPcWGbbYzM8cSxK09JG6tRv9uEX8Xzlj+A0CBoWpnMlRrWH7No3IiO7xJqVjaprVO0F5zw8yQUS9HwPDb48d1mEAY6TT7gwTyYxET+CSqmCUyw4JRN6RHMCM9aUesHX9Etsnm+GGkYwMKrFJmT4HIimxcAZyM+rxlyWM8bSc0a6+kP0Oa4Vc+jQEQaGRrBFODg4Qm9PvySqrwkYau1dkMnIu/cdxDaM2WyO4929JhVWcU4sJMw35FQqoaRpoVIhQwXaZnBOsoIAxWL/f3pPEz2ZnMOqcTWq6Awq0WnluDBtNamyq2mLnJHCwJDT4IXoVbGduw4xMTEV9vOJ7j5QG6k+VpMKBDj9VMkVzClloGj+tTky17eBqMbX4UpVp8NBiCuWnKGf+88fsvfAMS3CcliH/oERvvbtX/L09r3Ys2vPEdVvOuQd7xmAMKspZ/6ppBaEVg+DeYkKYuUZtlvlVeZInuNy0YeiFhQLoI3RqW4mZ7EVZzjKXClBFOEgrtZaoA0bT+tTmwFzT8i3hGQtCsFwgfEUYfmdh3NhgvknLMRoAk8ghs4lyZmspxTCfc3PMvY4nCJPocVChQXSac0xVS4sA5xiPE+IT6DYZLAsJqs00Zh0enjyQER8x/lr2rlsbSdH+8apGR+jOe6R0AHmy0MltjbpOqKJBMXpGUqFHEiZH4tj21VO8howHVzqI/VnIJloKoWLaDPUgW7/514uq4211tPXbZTWmoCIyh2frWXvc4f55m/GeOfbVhDLpFjfXmSse5D6miR16QRPHPLYeN5afC8gOzatjVwHSqGgAxSinmPVeZs5tnUXcX3xW5kTM1NM5mY4enAftS3NGlmnvDFd/TSobOHOx4wmLxKlqAOrMDrNSHERfW4DxUAHfDnLkoxjUarMr258SM1zfOz1F6kP47hohLI8XqVIHLSxm2Hn1A+Go5Kwx/pXgOfjnIdz6hMbHDNI0RgarnlUkuzs9DSpZIK4vvhjyTjNLTXs3n+ET//PLbzhj77MNe/+Ft+56biM12FpryVR00xt61JcZDF2A3ffzmne8Sff4Pr3/ztv/uS3+eR3HuTG27dz4flnU9tSR1S66+rrSSdT8oBovUlLoHqUNO+LGpdcsagrnRKGF4TnpVRsAqfKhfWGKoo9ZdU7EBRltOV1qBcEgXCJQjxBXVsHK9taWdnaQEtdWnk9BsZy8kBOhAaK7wLsMCypnMnRMaweVp+W1lYaZXRN6eqxW94uu+pMZdJ0dLawfHkHy5c2s3xJPSuXZuhqi1Nfq3FQ//f0TmJ/eHVaBtesjPVsfpZEwqOrtZblMhAaVYeI5zCDK6KyU3G0t8xga3hmYiacgzOTE5TMa+egRl6lIBIjlowS0/yflZfVzm5PDYxqLaRqojJuPF2NjasdqoPypJrqdP6U8TNxovVJMm2NOM1Va2fEs/H3GJks8+bfO58//5PL+de/Xs2tX3qaeOkEZ6/s49hD++iWd7V0+AjtSzqpO/8K8iODqkOMeDpJevESDj75JLIxiUedjC6nuV/EV7+nVMep+g6NV5La5iSvfJkvA2qWqYNDRNKqkzxuqbq4ypqlFJnkyis3c/455/Dkk4PcfesJzcakhq2en/7Ht4k11tHQ0SXPVw+tqseGpXVQmNSwl2mQF3jvXXdz5zd/wHkv2cjisxajG1oSI3385TUFll28BvJT9Gwf5MJ3tFKzKMG//vs49w+1sOacdo1zjlyugOdHifjaj7QGbJ4VNYYdS5p49miR889NMVvyuOLaFBdcnOZIPspQTT35lkYaZFitPa+ZSy5p5LwNcXztHV4sRdHLcGK4yLHeaTaureOCczrYtLZB4x0nGoniW1lqgXNeuI6F6nWC018nol6sVhaH4IEyokEMwSltuBqBFgH/n59QmaQtVhS+C/GQUAmc6PO6gwrt/yl84bwqIdRoEoY/vW0nWy56BbWtG7n8RW9g/8HDGC8UsvqEyILAMuH480/+Kw2dZ2uynM9n/u2/TuZZIPq/o1JkBSmal1N5mhsYLCRX+CcpX/qv79O27BLall/Kl/7ze6rLv9Gw6EI6V1/JN77zs4q46lhFOInO6bDYgOc9ViWDecacmBEX4vMCc8gccy69MA749e33s+Ls66lddDmvfdufVs8LKVU2vWEVLV6YKyRK5Hk0I6ivQr4yWX8F2rVN9CQI0xvKSP7Oe5/ggmvfScOK66hddh2rL3gTX/qfn4tTee3/YVx+wRupXfFSXvfOv6oQTw8DUyiiInfaiKsaYlResUPkE//4derXv4qWTa/jn7/0o5AWBiYsXYGMBbQJGG0uT6g2bJvWm/HM4JKsyYQQrkMfTCYU5tTHdBvF8kipugWng4FIDKIJnH7CbJbfSdBiReEreRsYZ2s8kSHIzYpcaWlg+pTC5AXOWWYjVMBSdgUWJJJhOYgQiligOrsqmHTgGdOntqaBT779Gkranu57ZC/1cYhFI8RTCTLNzWTqGvC0J5Vmc5TlETFvVlkfcGXRAjUsUH0LszP4cbVNigsjQzocSkTkhbbySvKoBDqkS/IueH6ZJl2vtDWWiKbquPEnjxCPR4nEI5y/vpYPffB8GiNjdC1uZmK8wNh0nOd0BdHaWo81IS7jzwyessYj01DP03c9wvTQBB2LlhDowDvR00NtOkNpZpahnj7ikSgJeXmaOjtA148u4lTPOGORVp4dbuVgfhlTQR0d/iB10ydIFmVUlhy5SJqnj8d4ZMcIVyxpYIMOH3Ud05NT1C5dR17eIWwAtU86FxA+VkFc5aeKB0phYOlAOdRnsnRA9bc/UppXOi4vWFqG15K2JsblwXHpeqb9Bo4Wavj013+rg9tTRo8gXwK/maA4wrAMlz/+5NfYNlpgoODIBj6yJCi6GAn1ZzQapb4+QyzmU9b8zWnsdFcGGouS6l4Q2J+NyGpM7F8z5vNFSqpLKQhwzuFpbigiCNsm/5foNveMb/oqMapXoDpFiDe2sqS1TUZXI53ynMRV7shUif7BKSbGJrE5EItGiEVUHxnzBc3psq57a+vqqdc4FnW93dc/QTQaZ1FXG6tXtbNymXS1ZWhuilNXEwnrNTNTYmqqiHlNS8VyqM9XXVOxKA21KRldDTTWp2RkRzRXA2bUn5NTM+SyBUbkeUNrfXpymq7mGDX19YzK2x7oQ8LpeqtMXOV7JOXpikQ9mtqSlGWgTgxM03tkgpHuUZzvSDZliDfVkGhqonckwS9uGeNb3xni8d0wnvVUT4j4HlMy6ifUB8nGOF0dGZ4+WORJzac3XV/LuhXTbLtlO2d3TvJ7549o3vWSHx1m9Ogh/KZWnT1FUkuXy4M7pj4uEUtEZSR5+H4Qts0+imrrath6NKJr7ASLFiVlIPlEG2oozwyTaYlw8FiBVF09W7acxaVXv5x9h9PMFFbjxZfT2LmB1kWrdG6eK4NrE7lChuPHR0gk6jj30ouIy7BTzxIj/AAAEABJREFUwfixCFH1bTodJxju44Hv/YSNV6xj+dlrqKtNw779fOJlaVa+9Gxmjo2wa2eBTb/TwTW/185//cLx4e+lOFRzFtmGdoLaWkq1SYLGGpDnsrxsEfdO1PNc0MJPnyvz37dk+dWT8LMHCvzonhzfvSvLd+8v8R+3lPi77+X41HfL/OKxKCtXNai9ado7k6xf0wCxNEf6Cxw8PkVE9Z2Wd72kfco5T0sionlgOxsLHifcKZgHTwuyKKImsya6el9tL/8vIDlJP/+VzgXEf/r7v2C0dzdjfbv53Gc+JX0l8DwymTSP3n8zk4P7eO7pu7nkonNBdfnjD7+bHVvvZax/F5ND+xjr28WOZ+7hjz/yB4TPCxT7hte+khMHnuDkL9y7UPwTf/p+Bo5vFX0X//G5vwtppwaOc8/ZwPYnb1dddvLIfb8Q2+EIwjr+899/nAM772ei/7kQdj5zBx9+/ztC/mc+/QnGep9l4NhTfOJP/lA0+JeQtp092+/ib/7yI+x77h7l2y65bTz9yE36MrhG+vU6gb1zseGCa6+5lAfu+CFjPU8z2b/tFOjWNeIbX/dyvvivf8VE39MMHH2MT3xM/eKUUX33ix/8BxO9T9G9737e+LqX8YNv/iuTfU8xcORhPvbhd0qo8l537SXs23Yrk71Pct9t3wmJaX3xf+0//pZju+5msufxEHr33cu3/vvTdLW3hjI3vPxqju64g6EjD/GZv/8o99/2LUaPPcxE96Mc23kHn/r4+0K5MweOG8JfuL+ViRMP8Yvv/VtVTJUPx9R6XNMjpDr+4mO/z/5nbmL82P2MHLmX+2/5mjbyaMi1IAh7OwgzfPqv3s/+p37O2BHV/di99O+9nZt/8G9cqEVvAjadu9pb+OaX/4qeXbcwcVRyR+9SLDhyJxOH7+Df//Gj3PCSSzn2zM+ZOPRbfv7NT6NzTUWpDIX2Wg3VzYZy4bnruP3H/8bQrpuZPHg7x5++UbT1Ic+C8MwQ8i9//V7G9/yawed+wZ9/6C2iaI4YbfdN7H3wW/zPv32Mga0/ZmLnz/nip94LKsD5nlUbZDBUKmF1EFhDdEChw0yfjKGsyZ+UofJITmpCVpVAoMYE+Sx2+JHU5hMaYMZV/ytylsfA85F7Q0UXK0aX1UFrwWnNGiA8EEA1H+CccF/5DOTRQJuktd/VNKlcD6cfJBMYSI8dnp6MJ7+2npdduIqGRJTH9g6zeWk7XUsX0aTrk0w8Qsw2YB2SyGixQ6scegdsTyqZOgJ5n0rSU1J/zA4PUdBB5qnvPKX9SITapUso22GrPjvWM87oSJZtu6dZv7GV0bFx9uw6xtDB7RzoDehsiuAiCT7w3g2M9A9zvG9aRY7TUC96NosdZjMjYzoQG2le3Em0sYH9jz9LXW0jnctXcPzICRlqkwQ6xGPqW09xlAhpGa+pRYsoqq5xHbA7Jzt4ujcDXpFFkYOsiuwTmmUysZh90bO5x13Hr/ou4r4nI/z+hx9ieCLHn790Lb7GYVYG5szkKLGaRvWrzQf1vfoz7AznSacTwWYpGC1Q0mL0BBrbQAaXXCwEMgDyBRkR8tacu7qVlK5jojpUZ+QZ1OlBoPrjx+mfDnj8sac12mVmRvsJ/AIlv4WRkRz95TryMl7K8laZTgrqr9yU6uVo0F6yqLWGRh10ER3N5kVymn/OVepWVJ6c+iMrwyuvuhRliJU1RqgktQJnPw48yavqejXjlL+sA61cDjCZkCe+n0rT1NTC8qYGlupQrUlFmcoFHB+cCb1d2ekpkO5EMklEXpuirieL6ot0ppbWjlYy8uxYt7TKu7FuTSfL7JqpLkUh8BiayDM4UqR3IMuBQ6McPDIsfJJpGVTRiEcs6svQjlMv+XQiRqFQZGh0ipHxGcy4nJWcU31HNO90JjMlT1dLXYK+/hlG8zEmS/EwT+PqpTK4/LB+sYRPNAbj/VMMnZhgWgZUXteTkXicoTFIL1adF7Xz/R/18S8fe5Afff1WbvrZA3Q/O8Kn/+JhGTeOfBny0SSLNzZQX+/zxL48GbX9sQcPc8457RzcfZhzN6T5gysca5YmiQazxL0y+bEZUh2LCTINjE/PMjPQR0TX2XXySEV9n2QyRk1NIoxTXR3cfs8Y0YTjLS+P8NyeMjPyGAazg3iZEvfe/wz5xHLu+3mP2pHgxW++jjd84MVsOHeFdM4wPXyC3NQoyVQ9rYtX0rVko7adTnY+vU+NrMFpXvtayzGNj/McsYjP1LHj/PYr36VOHsXlF51Fs/aLLYkhlrXVUre8keFH+tjxXImh6Qif+XIjS15Wz78+muJPbmrkY79o4C9ub+bTD7Zw/0QD3zue5IeP5bj9ln6evfMI/Y+eYHTrCYKBIVr9CZbVTtGVnKCuPII/Mcxk7xSHe8rsPx7QIKN4dDxOz6DHDZen2H1oir1Hpnji2TEimhdlzdWS5rjvRShrrnmc8rgFKeFOsIBSQY22AEIZpbXZoY6pyPwvoUS3btuhr4QpWcs+11x1GatXLAfn8eobXsrSxV3Yc/TICR59Yhtf+/K/yFj545Dua6CNZ7HJfeov/rhiuEmn0U+HSDQSluGcqx7Q2pgkFPWj+J6Pcw6/qrPCofoEoYGV0MIxQjQS0fI3zPH5f/kr3v8Hb6WttTnM75xjyaJO3v3ON7N65TJq0inp9PA9j2gkij2ZKq2jrYWPfeTdWOycw/c91qxazif/4kNhXk5/1K4LdXVhRtW555xFRBPtdJG5dDQaCevje57KjTD3xKLRkO6J7ns+z2zbTTaXJ6mv/0svOEdiKkThRedupqmhHtuMd+0+oPan+PE3Pstb3vAKGhpqQx3OOS2yNK9/1XX85+f/WrkgnUmGfRtT+e971xs59+z1YT2dc2G+977z9bzzra8OZc8UpNPKX61jzHYiq45BKDw3Ko4//tBb+egHflf93hjWJaK+2LJ5HSuWVuaLDdDcl/5Xv/AXfPA9b6S9rSnsY1OVSsa55orz+OI/fYxVyxdh8p//x4/y+uuvCTdakzkTVOoXCcuMx6I4y/g8Qc2XdILP/s0HuOyCjfrCj+Gc2l9fwzWXbcH6xrJYa6xpGcn6vuaIIKK5JWEyqURY146WJt50/VVYfZ1zRCVDuUxgJ4EWL5gGTntEc9LuiawIk/EsgR4RxDaSZdeaF23uNYbh0j8zLqREEEuC1gcEBJ4PsRSBixDMTKjPSpgeIYRgCpF+bYJOjMBwcbB81i7hgdXdediBH8izEEyN4xKpCigPAoeHp/p6mXoiQwNcf/EKRgtlBrpHKI1OUBpT2TIwnA511A9OBkdgBhgBTnOHsmqjAgIUC9DBVtYB7uR1sX7LjU+EX+8UZilOjNOwZAnxhgbicY/RqRyzZY/+8YQ8mi/lqle/RkZGDQN9M+zvLXPOqihXXrKMZQ3jXLB4iFedPc1FZ9Vi14+uEGBzriwjMF5bwyM/up2M2ta5aAl9R7vpG+lnVEZiVhtuSR1flEcEq2c5wS+3xQhSGY7OJjVfSmxszdEYg4Hycu4fu5Jf91/KjfuXcs9zsPfpw0we6SETS5BIdfGdn52gNh5jY0uGaCrD9MQEVoZTHwbqe+c59YKBImweOOzHUs6CQIHqg8bPWV/K4Lnq7OWcs24Jrz1/EfUxx0Vr2zl3ZQuLWmqJeYHmgvQ45fPVxy6O58VxMjJcMkG55Hh63xEZYOBUBxUWehhNd7OullpSPhctTnJWk+NFqzNctrqRDas7SOpAcgI0R8xjZ0ZKQeNmRldJ42wGFXo86fScwzmB0k4AWolqQ6A2GHgywDTLQLI19c2saG5muf0uVl2aYtkxoCvGAfN2jU5SyOWJaN9PqA9RX2RnZ7XOfBbJeFnS1UxHW632lSaWLanT2PiMjM3KOzPMrv1D9Mp4G5/M0S2jvbdnhKGBMY4fH+TI0X6O9w7JKJtgdGI6hDFdVZp3a2Ymz6wgLy9XKh5Rf3oU1c6SjLIGGaLTMwVqMxFq5SGbqV1FTGfL+FCekd4sozLIRvqmyE0Xicaj2ges5cqf1Vokgi9P3uhIjgO7Brjzl48wNtNDa20DXa11dC6OM3U04HOf3I5Xm2bx+npGdc24fX+OVHGK3/xyL1vWddJzYIjrzmnlPde20p6cZbK3B1dWV6pzUkmf0tQ0zes34oZ6SGnvikUcsg6JyQuXSMU1/kU83yNf38n27TO0tse4cH2UJ7bOEJ3ajV88TmRygPe988U8+Ms+Nl+4kjd+Yh0tbSUe/tnDPHb7HezbtZXjJw7S032Qg/ueo/vwYXKzWWpq29R2x2xyMTGVHY3FKGr8PNXNaQ+w+TZ65Ah9e3YxJiu0trOB9hVtfPUtPtdc2UpaRmEwWuTRX/fysfce0kd2josvitG4GJn/s8zkcgyqn3971zT7fztIjbzVV58X4a2vr+N9f1DPR95byx+8Ks6bLvV59fnwxovKvPO6GO99XYa/+2CK978uSk2qxK33zXBwqKjryQi3PQXnn93J2RubSCUcZc1TfUdoHgby4pZQZ+FxyhMoZaBIC1g9KuT0t8o/nRymXRj+X8GNv/g1O/fsD8U6Otq4+urLsLIuu/g8Hfhpstkc9z74MDe8/Fpe+uKrdCD59PYP8LGP/x0dy8/lM5/9igy36fCAf+lLrua8LZtCXf938EL1c2hNY4HjzI/R3/j6V/Lyl1wT1qe7t593vffPuODyV/PrW+/WPCycOeMCqqdNYXh4TFeA/8pr3vKHHD3eE3IX60vhHHnYwsR8YCXCpZeeR5sWYl4L9ctf/T7rznmpvmxuUnlFJuWi/vgnP8uNv7xtPpchGmeL0NysxAvCBx9+ioHB4ZCyfv1KLjxvY4hffMHZoQFlf2n53gef5HdkcJ0vXiBlv7j5Ltade30Id9z9cCi/RQbWa2+4NsQtcE4TTBvoD356Cxdc/TvccfcjWF77xflzZSCZzPPh9LmkNhvJQJUPo2qm177ymtBYzOuQ+Ob3b+bsS9/Cz26+G0tXRcL2Xnf1RVx71YUaI48HH9vO+de+k471r+D7P70N29hXrVjE9S+9nPPOXsdZ65ZryF0od8GLf58//ut/Z3hkPKz392/8LR/5yy/OqzbE6mNg+ByEaR2m73nbDaxfvTQkH9Ah+RpdS37wL77A4eO9IW0uCOXnEhYbQX1sqIHnOWyz/vg/fp2LX/URvvTtXxn5DFDtK0UYWGC6Qskq4jxRQ6aoivUiCi/0FDWHczNoKHHJOlxExoHS2ukqOYyhcQFTJNBrnR7Y4SfcGd32DZWLjKSwWcIdGKcaqG7ZGYJ8Dq++Ac+P4hK1eC1dBNrgX/Oyc1nSnOY3W/uotysXHcCePCDOYinULJMeh/McJauv6iOzQGGZshk4WifOi+JHYzrccjqoSnjO4cloLsij5aQD6UrWZ0ilIkSjUR3CZcamoK/QyKNHO/nVL0fYfvc2jvcVw3onEjH+4U/OZXrvUQa29ZGTx8nf2LgAABAASURBVMkDMq1NLFq1grSutO7/yW+RBUdjXRPJmjSjo4P0TYwwWcgyIa9RTmXOqp8KqvPY4ot5el+Wx0ea6Utt5Lnxldx6dAN3nFjLk9317D8xyomDOngG+uQ0miYejZOMpWlpbmTZ8nZdESUIZGi885qzKMqL5kXi5HUIe56HLzywWqvNqiKGanpi4NBj7Vc9rM9Q7IKi8kT5k/f/LtMywpY3R1jZVmbTItjYWeZ3X3Y262XgKafeABWsG8KcYkdxdoggN6CDxXGsfwRKeTwCnPOxcY1q3P7lk++jJjHG5kUlVjTlWVxTJBLM8J53vI5LtBajLlC+AnmNXU5jZ3FZc8c8lkiXp0p7CpzAcx5YuwxUdxVMELZHOkSz9qcy9Sxu7WCVPnIXt9YR17hPZssMyvAaGZtmdmpKakvE4nGp8sjl8toXcrR3ttPZ2URDfUJ51I+yPCZkQB2T8X/o6ACDQ2Nhvrp0lLL2oGl5f4JqHYoyoOzMmpnRWE9O6jpxVlOsJChjB64ZkObtGpXXa1wQ8Z32rbzqjuafp/FF55nyqo7Rrs2kO7uIJ0pqa5mID9mZEmUlJ4dnNKfL6n/1lwyGmYlZWlojdB8d5h///Gbe+OqzueyitWw+fznv+uDV/Owne+Th62ZW3rVnnx7iwUf76emdID4zyS0/3sn6JY1cuGUxb3zlObz1RR005Hsp6ezN1NXLOCyTSKbILFpMpq2DsYN7NW6QqkmqfyIa5yLReBRP/Z6Q8R3REBzIthDII3rZlji9fSVO7OmhPLpPa32Kd79mKdt+toeORV28/A83sP23R3jol0+xWwbX8Hgf4xNj2J8Cmc1lmZQhPDY9RXdfHwMDgzgvzmO3PkuquRMfRyICMd8jGokoFiQS7Lj7UVqXZBg+3K1bkT1Es+Nctyzg8//QQouuORvPqlc/5tj+zBjbdueZ6ZukeOQo5zYP82/v9vjWH8X5+od9PnL5ACsCrb3eQaZlqA/qSrf36Dg9x8bok7ex+/gk3ccm6BMcEi8hw/fA/lHO7RjnvS8u4VyWWx8uMjbrsXhRHYtWruDFL1rGBectk2Mjjqf1lo47PM702AS3kT6F55SaA6HPe42n3re8z+OJfhrtzrvvDw0s8waZcZVJJzn/vLNVccfA0BAPPvQ4dtVYW1ujCRpw190P8vVv/VATdJp//Nf/YMeufaFG89KsXr0ixE8NrD4LKZaeg5N0q5mB1rgWVoiF6EmJChYo2rL5rNAwDIKAe+59hJ/J4Nmz9yC/+84/Cg2w/QePSGrhe6o+M56+/f2f8xUZUHff8whPPv1sKOx5Dt/TUEhcr+qBnhDDNn3PWb3R4isxPjmFJ1nnHM5zeK6SjwWPc9WExQbVpEVPPP2c+m6/obTKu3LFZedz5eXns3r1spB29EQvt915P5s2rCGdSmJlve5VL2bPM78J4SXXXhaOUVrjtUGGW5ipGjz+5LP84Uf/gT37DnPHvY9qA8qGsr7vVyVOi+YrOke3Ns9BhWapKy87V3VtCAnHu/v50td+zKFjPbzrA3/HoSPdIT0MpO+8c9ZRV5cJk1dcfDZP3f1tenffytve9HKi0UhovK1asVhfsjEitqthj5MROxvW1drrnMP31a+nzYTTupKFz+rli0Pd9rV+692Pc9dD2/mODuOf/OpebbLFimhVQTWq0ObLqFCLOqB/8Kt7+M/v/pode4+w58CJqpxFJmP1slhp1ROEhzFoocAcjh7NU+s/YWd4lW8h1Q5Aq4vUBzJ4gtlJAnlrMDHjhbEyhAoVGE2RKFURJTQfsZQMcItQXQJBSEOKURVVRiBd5gkrjY1QjqcpO/HGhmjIRHnjFesY1dd9XN6C+nRMYxbXQVeipAMy0EEuFXrL4VqwbPb1Wxa9pGuyQAc2gQvH1VO5MX0dO8+FB2BUV5e5kRF5vkYpjgpkafm5ArXxEuuWxeXxKDHWM8qilixnrY+Tmh6loTDCge6CDmfH/c8FnHPFKupqaomVczSuXkk57zE2lufOH9xFabyAHUCdK5bosOjjuSP7mJExga/NVlc6+UgttZtfTvaaj/FI+iKWr6/n19scP751mCefGeTovoMMHtnFeN8x2S8Bmdp6upZ10rmii2Tc4+zLV9Ehwz6qNXnwwBj//N/bWdPVyFuuWE9QyDNVcEzMFCl5UUpqu/V9CDj9gA1XGQgsJX4gHOfp9XE6wDzfZ2Q2wmQxydHhMgf6Rjnaf1weiN3YYRwUc5QLs/j5GfI2FvIXUJoAtS/QcWgyXrmgAkpoCAhktBOJMyXD/bkj/RwYKrF/yGfvEDx9ZIZ9veNaF1nQXAk053MyZrIyYGbzRRlhZUrmtdT8tWp6zuF7ETzte7bfOeeAAJtDmIwa48SLxxJ0trSzqr2VFe2N1Mobky2UGZkoMDKeZVLXejnVXVmJa26UVfbszAwNTc00NjXg+U6GyRiHjwxw4HAvR44NMDw8TlReueWLm1izrIHatI8mn7wcCerrarTX1FCvM6q5oY6O5jqVX0dbU4b2xjRNukJsb0gS9ZzOugLT8nrNzObIZYtMaX7XpGLahxxF9W2mJkIkFrB2eZydj+zh+H36qOzeoyvnGZrbM1jbo6kE8VSSjD4aaptraGxLEJPFs3xxDUd3T/GNr9zJAw/v5cABm1MnWNKZpqURdu3Zyr998g4Z8Vmmj/Xz0K1HueLSZZx3fgtNNSXKQ8fkmRrQh4jk29to7myhprGejIwsJ29uQXvB1MGdFHQNmBsfhVgcLxLBeb5mU6AY8s5n13AT5UiKqy9I8e078pSLI1Aaoa4xICXPYLs+Sl78zvWM9U+y/ZG99PaeIF+aoiQDNpFMhvtAoHGua2zXtMpQlv5JebpHx7Rec2V9kMZxuWnUYerTQGMYJRqPk8pkqK1J6XrwYeo76ilmCzzz8C6W5U/wj//QQ3Nphhe9OEUkH6WtPsvsoweZ6B0luryTt93QSnxwgN337eQZwfFjk6Q0D1prvDDW0BFR4AQlzZeAsoovoOlDOVck4gdcsjHOwZ4yv7x7mEh2lNdfMk1bOs8Pfj3BwKDm3mScvtG4+qaVxctWkIrX4PG8x4EKwWbn83j/ByEQ348oOP11aIQIH5MRct/9j9A/OCQM1q9fw+/97utZ1NkRpnfs3MMTT20LJ7UdjgUtyJ6e/pA3F+Sy2TlUsfTPF6DkKbil58AKN5hLU5UMwtaGHFPFmZ9aLbQXqk+Y98zZqmVUmJXBq+Az0zMVZEFoG6Qlg2que+59jN7+QQ10lI984B30HnyY333zDVg9evsGePTxZyQeCM70iq73dM499z2mTWBWiz7GJfJ0XXDuRhob6rQHlnnqmR0ybmfxPQ/nXrgzzEAYl8dtoW7byJQJg3F9LQbaPPnfnrBuYXBSyoq0cg1OUucxmwv7Dx2fTy9EzCD2Nf9eIGsoWiqVmdLX6sMyEp/deUD7dsAVF29mz+M/0tfRR2iorwn5T23bg1UlzLQgcM6oBhWiMynP5rwLCeZWti/fMOFHIZSn8oRNrcy1CsFC5dM7t97K6rMJbcrGmQfj2wETztLyPDlMWhDqFdnKCuWEn/JKwZyMyZ/CqybstLT81SRO5XhKKGtYtzCuphfi0jffIivDeAZVUXWwML3SHTDHcDjNr8CpgLwM3vyU5l6J9TrcWutSjI/Pcl5rSodGHfVtTaRaWvFr6nSYRwls89N+UNa1ZU6HpsV5jadTX+c0H72YL69AnpK8N0g98QiJxe3k5Ilw2jRlPchTM8vk0DhXntfBH7y8i9+5uoU/e3M9H70hxdsvj7Ouw7F+RTOHfvFLjpyYZWSyxEt0PfHS12+m64IllBK1TNYsZratk1/9+BayQ1M4XWvWtbUwIm/yswf2UNAhGlM6ve5Cklf/Ccc2/y2P1r+T+wfXcfThZ5gcnVUdfZLpNPUN9TpcO1m8bA2LV55F++Il1DWl2bVrl64QJxmT4bB73xCPPLqVJx9+iOMHt/Gdbz/Oib4JfueqDcR0cOUDjxMTRR2AEQoay8D2cOvfwEbPIVLY+845CMEDhGvuOh1wnu8Ri8aJeHHMa1df00STrqyiXoySjCKXnyZSmJaXpJZFHfUEQVSemVfgRTfhex5b1iwhnU6B6VO5zjkQeMLHpkvMFiPkgziTWQ9PY1XSPDWDEXkAy4KcPKBZebxyGttiScaA8VV3hwv1+6qf6fKk0zmHPYE2y0BtD2xcRahPZ+QtbWGprI3mujQljcngRInB8TyTuh6cmZklkEPB8zwi0ShSHfZ/Y1OD0r5uIAZkbPXS2zfI8MgEpWKZ5sYaVi9rYYW8F5lklGnpKWkPifo+Ed8jIYO+tjZNU0NGe0eGpvo09ZkksahPXTpBrYyrRfLgru6oZVlrksVNCRbXR4l5MlJLAZMyCEtlj117h5nR1VrP8RnGMyuYLMSY7T3G0Pan6H7sUaZ6j+IKw0RiOcqugIuUSNREQf3U0ZnmulcsZ93yZiIzEXoODfDgI48xeHiYvd3HaJahNj4xyeixQfZsG2fp0gZWravVeE5w6IGHmOk+LGMuQWNHE02LWsnpwySRiIPnhA8zfXQv6ZoaYoJIbas81DVQDEhovOfGpWnjOh6UHyEhA6q1Jcr9T+bwCwM49dEnP/VGhncPsHh1OzVNce75wQ6OHTnElNZ9LFlDvgxrdINy/ptexIqXnsPS89biokn8WIoAnymNm83psfEoCX3ERAV+xMP+jMahusuIbr6CosZ17OhxkuqTsj7CyjK+3NQIy9pKPH7HEPsGPVzGEe0Z5J03RIh4RRnAPn/17Ty01ZHVvhKJx4iZ3phHUhD1nMqIEItGsMdzPpqaosVkPEXVPQHPPjtIPJWgscYn4ZXJzZY50e+x9+Aof/BKj0MHJ3lqR4GNa30aGuMc652mZ7CEh/Ok01VAEx1NSsw/KsqprzFPpZyaMr7AamY6FjJN/Vy6ij+99TmeeHKr5k1AR1srr3v1K8KFO61Ovue+h0PprFz0ZXVIVA3v7GzTJAvJYRCXe9EQ45esTEv8P4BqrPVXqVQYGuEMeow3V59IxKe+oU6TYoHwAnQu+xxpLja66TEwfCHd0iHMMyvcuvparP1FjYn1jcnYV9sz23bxkT/7Rw4cOibSXCah/+cbcLcMr76BOaN3JVdfdgEJTbrx8Snuf+jJUzSYl+5fPv8NajovpKajCp0X0bbyKr703z84RTZMaCPQoIbo/6fgeVV/HuEUNZ4WQ01NWrRK/whZ8J6a97s/voXaJddQs+RqgcXX0LDixXzi77+M/UOOpNps1Z2UoRMIsQ21d2CYf/rCt/n6927GDqsFyrESDU6hubkyT3J8z9OckpR0UsGwpyJZCS1dgUo+t0AuRCtkiQRhshIoGb6BwjkQajULyzKapQUL0JPj4cQ4HUQy2bl2hDgqTnKGY4/hSsgotJSYYWRBoITTNhJQhmo9AsN0IFraGc3SAuekpwpREsW8AAAQAElEQVRmdDnfFzUgUpzFTU3yysvX44nfd3iAsq4dI/KWRPS1ndAVVspzxLXuEjpc062tmotd1C5aTMLWR10NM1PjOmjzFLI6XLUxJ+V9aFi5mFhthvLElGqpopS/ICMin83ip1IcG/AYHvWYnPWZzfmcGI2zc59POdJBTVuLDsVpFvvHONZT1AGq1qhul12/lp/ddoQf/ddTxNo7iLoIBRkAkdooQ/Ic7B7tp+lVbyZ+wyfZFvkwDw28llt3djItY2NSbfJm+8nJM9VzosCWC87isotXcfEFS7n04g4d8hF2PXkfj9//Kx556H5GhofZ9dRO+vuOsO+puxk+sVXtHCAvL8BkweOhR4/osO1kka48S+rvibz6MpZWP2gEbD6ovhio6c55Ggn1PwKjGWielr0I+cDjprseYVlrjLOWNnLBmkVcvGE9q5esJd24TF52jY+y2ZhFMl2s3HAOZHuIFkfxoq1EIlHWr11OOlEHsRREYirLEx5nerrAtedu4hLxL1m3lCs2r+CajUtY3V5Pt67+ylpkqrqu+/IyMvPk5SXMa68rlwNKArFR1QkPeM0Bz/PwwFqhAQkIdODa/h+PRuhqagqNrraGGslH6J8o0DOc0xhnmZnOktfZUpZ3NKr6er4OShkXLS1NxGIx+nqHGNKeOC3jPSuPVELXbJ0dzSzuasT+6KmVOzo2S1Ze0qjvZHB51KajZHRd7VyRodFxjhzv5YCuJQ8ayMt3tHuI0dEplT+uOpdorY3R2RiT8VCkrKuw0ZExirI64tEYbR11rFlSp0NefZcNmM6swk83UtfWoG+FSYYP7KTv2a2MH9rL2L4dDGx9hp5Hn2Z2aIK+Q4IDA0zIU71oTR01NQla03WMDRa5Rn0f1fhGJwP2bh+mvS2ueVZkbM8ORg4eoq4+SfOKxdTpGruhrZkZfeTbeeNFZVh4ETJLl+q6sF99rVcGp/V8cWJcZ5KjPDOJ74HnBYwsvYC9u2bZuKWW5w45ZmeLlPoP0NmUoU22jTfjse6iZTz5y4MMdPdQIkc2n2VSzodzdDPRGh/gW9/+EV/+rx/ynzd+C5p9emUAjssbODo9Tb/2h4HRaeLxJNFYXP0fo7Z9MbcdXM6nvnUQ52vuByUme/uJN6QoyFMXkRH19tfU4/SR1ndkGr8jo/EI+Iv3ruBdVxVwo4eZqIvxxV95nH/5Soo22fDxnEd9bS0NNSkZyL50abxkJNt1so1VLBYlr3GzeVsulnXrMk1Tc4pWjVUqGSdOnuHBaX52Rw8vu8xnUVuZH9wyRafaVMjFWLK8BQ9boDaNHaBJrRWDJfl/frQBO+/5ubUXnE687Y779XU7oUGMcOH55+Cp/J6ePl3jPRSK7tl3IPwKcM7x4muv4O1vewOZdJp/+rtPcI6u/UyoX4tl27Ydhi6ASmHjY5OaANmQvnbNSl75smt5+1tfz5veeD3WecZwCrR8wyZXchHinPYYb6+uA+yrxOp5/StexBtf+wq6Olr51lc/y9OP3Mx5WzaekstVNblTqCcTp9OtDAPL5pxxHTe8/Bo65TofHhnlXe/7cx0IW2hachFXvfStPPTwU/PK7HezzDizdl168bksX9LFZz/9cc6TN2teqIocOHSUZ7bu1NAHMnpbuOjCs0PO3gNH+OWv7w7xQ0dPaJPJh/302lddyw0vuzqk3/CKa7jtF//N1od/xnnnnCWa1VPR/Kt0WPd5wgsjEn0eMzBKGBgSwtPbdzM+MRXiSxZ18IkPv11f3a384OufZpWu+EJGGGhzOXCUOY/TdddcxHve/mpNaccVl5zDD7/+9+x98kZe98qrecWLL+Hczev0jVHiGz/4NbXLXkzdiutYfcGb+I+v/yzUpow2FBVcYVhdC+YgpGn2aA319I+Q19d6LBqR7ou4UFee73jjS/i9N7xYm2lEktq43BnWhZWgBX9Kiy0R9mGlIEuGCkz2FKhQ50PVYx4/DZnXdFLZaRLVpAmqjIpYJaxwxJir/kJyyAyUQ3zhgcBeS5kxa1UK1Ba9IotqiPrBOeF+TDS98q4taanRYb+Ig71TFOTx0l6uDgPZNAQ6LOUSI+JH8LX5l6dmKevK3c8XSKQyOjSa6VyzmrblS2nq6qC+pVkbszZfeV2jzieeSZPIpEjWpkg31JFurKVG68M56fOhd7BMXkZLre9oa01rTjXqyzlG09mbuOlz32FxU5G7Hy0TUyt3HQp41ZtWMDE7yYN3bWXDi6+iZu1FHG68nMeb/oBH0x/hf365hl98x2f0qEfUj7JifRMz5TiJmiTj3Vki6XZqGps5IINuIpfj2cM57ry3n607Tsjo80i1dJJq6iJW00LZTyKHCCUXh3gzXqadaNMyoo2r+NndfaQSUd797tcxK09MKh5VvetDgyXsPDsZ1IHOuXCto/rbWASKHZIwuvCSxuM/f/MYL//9v+GSV3+Ic172Xs568fvY8PI/4dK3fJoT8m4F0YSWQ4xndvWovyYpk6A0PUlpZkrlRXjkmT0MjozjrLJeFNS3BS/O7//D97j2Xf/Ai97+Sa55859z1Rs/wYWv/3OuecenOTDrYTJWp6IOx9lCnpwMY/t9qJI+uLWyVDt0SDl81dH2XaqPWgRqnxlentrYXFfHouYmFrU0UJtKMDFTpnsgx8DgbOjtmp6clecupywlItEIURnh6XQSX4fzxPgEo8Oj4pdIxBO0y+heKs9Pm+ZkbTqmqRcwODyrW4ICceWzPk9GPdWtzKyM+EnNxWkZB7bvjEnXiPphamyckf4Buo8dY2Sgn4H+Ph36o5rLBWpScXnH6mRQD1EslMNDurMOTshDNdg/zNT4EMf7p3n2+CwHdh4kpyutlDy+jR1dpOWFrJGHTt8idO8d4+avPMvX//Zx2ls7CVyJQm6G7EyB4lhAMRkwNeVkUGZpbIzQ1lVDQ0eCXN9hwitDeZzUiZqjHpmWennV+vHUH2UZcLnxcUq5WQrDRylprntaG5F4HJ8CsUgRp7TJOt8jUVfLD29T//oZrroyzf1bA1xfDz5lLjl3Gff/8HEaa2uol3Gy/4mD9PYeYWJqmKKMo2Xrl/HAU7+hNNXDuRs249ddoLq8lAEWMdK0glzzGmIr1hBt76Suo0Frt4XmrlaKDSv42ycvY2RkmL+7Lk+TDOC453PkgSeora9ltmEd9wwuY2o4S11DktxAjnhTirEpn7t2TPDmSxp449UZ3OETnCjBP/8UWte0yzNbJpVpAO1Ns7N5CuqLkj4GzJCrr82Q1BrzAocB+jBAG1xRxnhBMKoPielclonJcYLyDJFyjrsf6ubslY5zlxV5aNskW86p1XqJa05r8kqKUIkmOwSc+XFnJp+JqsqghaKZCW5BvgWo0W9c8Ev2nmc2YMC2Z3cy97tSP/rpTTz11DZsA++QV+wrX/xHeo88w4c/8PvaWONaUFN867s/mZfntOe2O+5l38EjIbW9vYUff+/LfOWLn2bZkkWUw7aGrDCwVi+sXkhcEBjvhz+9med27A2pXR1tfOtrn2XPs/fwhte+XF8ZGdLa4EPmfGBa5xMh8nxKSAYVYF2liPCxPhRiV2vWfvsF+59+79+Z7N/KZN8z9B56mLtv/S6XX3a+pODeBx9nZHQsxK+49DyefeLX/OF73qJ7+0TYfyFjQfDoE9u1kcwS1SaUTMQxo23ud85M7Obf3KN+PWooa1Yt44ff/Fd9TTzBD7/xL1x+8Racc0xMTIX8UwO1UO9C2mnJhawz4JLWO8ew/piamuGu+57QIihqY4xh/7px95M/51Uvv1KTuFwdy0qmn950F8/omtD6rENfcJ//9EeZOnYvt/7kC9zw0iuIeD7muSxoMdnmHlP7P/qHb2by6N1MCYb3386Oh37Ah9/zBqzsita52hDSsKfKCCMJ/uw393Ose8A4bFi7jLt/9m985Z8/QntLI/lCMaSHgfotjOcC5Z1DT4lNsYERq3OBcG3OEcWQLmc8bQRYzZQOZRaIUH2MZKLP41v5BlW5k1GY42TSZIxkZRhYefNcF9Ys1G3YnFylwHkpy+IsCEFkJ/AcJS/Jiy4+S/MUfrV1jBZ9gadrU6FUoM3NaQt3XgRNAAJ5tz1KONOtNVycmqIwMUFhbIKcDs8ZeSyn9dU+ebyHKV0rzI5OEqi+sboakvIMJZvqiOqKJKkDuqEmoKWhxFkrfZYujrBqlUdne8CBfbvYf8dddN9zL96oDseJYXacCBidKrN5dZxMQyNLzz6LUvsFfOXJzXzmoYv4/iNrePCZBIe2zlIaniJSylLf1cCicxcxQZqJWUf/4WnWXb6cd/7J2XQsbadvf5Hf/PAAO3f0cqhvhF7lG56KM9A3zljfMWbG+snpyiSI1OGnO4llWgVtRBP1tDTX4iXqOK4v69972YVE4gkZAQWKmmtBoPlmY0DlCVH1gd4qQRS91odO+78Lr2U9ivEks4kMU9EMk5EUo5EEk7EkWjTEXZm/ec8r+e5n/4BVS5rxUsvxV38Ar+5sfB8uOncD//jhN/KSTUvx5aUIBOVygWkvxvFsiRO5gD4iDEeSjKmM6VQGbT44ZdYU0BVOiVnVPScoaozLGt+yxl4ROIdn4PkqywvB03nhgeZMQCqZpEPGSGdzPS11KdEcfSM5egemGJdBGv6rQs2Tsq40xcSPREgkEqGegq43R4bMICqTSWdY3NXGiqUttMtIqEtHJOMYGc/JazWtPbKMitXcA6tTMhahPh2nuS6Nld2ptd5Um5Fx5hHzy0TJQzmLV8xSlPEyNDjA4SPdjMohkEmmmZK3R3am6qIyhmY43jMtr+msckWpa2kh0bGOZMtSahtbyOd9ju/vJ0jG2bNnnP/+x7186bNH+fWNg1z32k0yFjwmThQZ0Qd6b34fB0cO0jN1lOnRHDFd8Z5z1QbSzREG9z5HYXZahn8t8WSSaCxGRP0xvPcgNl6FmSwl9VPgIF6bZHr3VtKNTcTSKc2xKJGop2GLEIn5WB+gZzbZzG33TpGpi7JkUVTXbAHF8hgu18PGFc2k8Ola3szoiUmG+nvJ5SZlYM8SiUeYyWS5+7nt/NG28/nhwIsYXfpaujtewb25C9iZfhkP8SLuLNzAraXX8icPn81bHngZH3nsZXziyYvZ0xvjY9eO05HIE1MZTh8nU/FFPNEd4/uPJ+jZM0ixb5SmxhQUoWN1Qh82SW7+dR86vHjDJjhnMeS7x3Edcb7223qufPUmojUZJmdK2H/vNaZ9JS/j2mlOZnRtHIt4xKJRfM/D9z0Zujn1V05jOYXzioKAUln1ifrEYo5UtMhTzxzlyLFJGjMlBjTOq1fH8MBxyqPNTLlPIVUSQSX6/xo6qQ7VS7/hqmioN8R9QlyL/oEHHtVBmMOeqalp7r73IUMFDkv/zjs/xI9vvElfC+NaM5U62FXbzt37+PNP/jNf+q9vSRamdTjntYgsUdJXscUGn/7Mf+gg3oG5o+0w7u8f4pvfvDOtvQAAEABJREFU+Skn5FmztNGdUx1NeAFMqy52QBupJHe2lWy0D//J33C7PHUzuo83nukwr9vPfn4rD8j4scVk5Ru9qMGyfAtpVp7lMyipniZnG0xJLstwkzHGAvjJz27h0JETCyjgnCOjhXDheZv4t3/8OKtXLOXOux/mi1/+Dv06eExnUe76nbsP8K3v/YJsLq9FVdaEKDH3/OjGW9i7/8h8nw4Oj3DvQ0/Osdl/6Bi///6/Cj1go6MT83LW7iee3sGf/OVnQ5npaW0Up/S79aUmn9pe1lyyupSFm+JQ1nYaJaztingeTW1DKqzfjG9gpL/U9eBXv/MLxrRpGS0vPQ8/vp3//PpPKaitJl8UTRXlre//FN/64a/p09fjXDk51XHnnkP87b9+nVvvfoRf3nIfDz62Tf1iOU1jBeKxKMsWt/OJj7yNd/7OK6r1K4bMUJfE7S9TzxlTFVrAnv3H+PBfaa49t19zraxqBAwOj/EvX/mx+qk7TJd0kKD8U7r2sHzWN+F8UHvt9xjmaZpv1geo4c6JaRDW4GTgpMipfxWBRCqnAXqU0CskJFuM5a/SQIhe5h9LGBjBYoMqbms1REWzndj0VNtgZCtbHEVqlOkVWNrA+M4J02u4WKFcRVKh8aTLFzWmreLSjUv0FVzkxP4RfnpXNz98aoo7DwbsH4tS8mMg46Aseef5UuXhKb9efHkgPJVhfemcQy+e5yt2qNMpzsww2d3LwL5DDOnrdmY6p803wbHRIt19Yxw9Os6Dj4zx3V9n+evP9/CF/9zK9mePEidPuqaWgjxVBV2JHD1cZO/urAx/n6WtMQo08t/fnWH/kQhokw2cR3baEegjJrpxMY2vXkfDi1tJdEVYuz7Qx4tj09m1zAwF/PQ7Ixx8dpDs2FHNlUly0yPkureT7T+gc7pfQ5nFxWO4VBpk+NTLCN2wupUL1tXz8vWOD106wTvW97GZbm6+cwdx33HuhiVMl50OgikS9fWg+qgTwtg5F6LoUQ2FW6juUX8GmkOB4rKuacraj8vahAJ1aFl5AqUDeRsDffU3JGK89oYbaJExsLc34JanJ3n4QISRGRkwkl+ztIPXv/wq3nLducRy43iFaQJ93ASmL/Aoqz4BnkYbHHrCQHUQKhHKKidXzMvjUCCrdVzUfli2uonpKa/veepmj4gMtajvEVXaU7lmNDTU1NEkg6cxkwz5Q+MFjvVOMjWZhWKAeSTy2RlKGkfLE4vGiKl/8/Ik9fbpcC6UdDjXsWJ5O0sXNVBXEyWV8IlFnAy3LMOjMxoTMEMroQ8153lqg0PdI7qnq8MIGfVPbTpJa2MNyzqbWNJaz6KWeprqUqSTMazlZbVrSgbgie4+BvVx0KCryoL6adPqtAy9BnlDFrNqZQsx5zM6OEl/9zhH+wPGZqIkmjuok/PhkXsP8I+ffJiJZD3rr16Ci+X4yj/ero/wrcTrp3nzH76EV7/lzVz2mmtxMnyJFiglxyknZvCzQ8Rk2Naon4q6Ak7V1+MHMLL3INpEKcrIj2j/89U/SXlng+lRatva8ESLJhJErO3SGVCWgV8gEovpGs/jiLeakSkPLRduu7vI2OCYrvEOEpXHZ5nGJR3xZRj6HNl2BBdkNS/ylDXWnSsX8ZObvou39EOUazbJiO9g88Zm/uX9Dfz+K2t4w4vruf6qJq67rIErLqrhmkvSLFtbA/WqSyKGF5/gG/eU+Z9nm7llYDU/GLqEz21dxiNbh3nTBUNcuXhERuc0LfJYB+UIHW0eXhQefXiEGc9jqq+Xd19VYN3SKM9tzdK8JsbHvx4h0pZkWEZxVvMimYgQ1wbVrA+2oOwoyjOek3drSvvI9HSeQiFQ15XI6nr4vC0tWoseiViMiNrsNEt839E3lOPiC5P09U3Qc7yP0Ym85gNneoIzEN0ZaP8LSRslWjRoUROUCUELCaPNgbLv3nuA2aoRc6Knl5t+81tRq2WpGlMygN77wU+wZM2F1Lauo6ZlLc2LNnHxlTfw3R/8TLKV99e33snStReLv55Xv+k9FaLChx5+gquueyP17RuV/yxWbbyCj/7Z37Fhy4uV3sBH/vRvJYW6iPlHxfL01h2cfcHLqGndwMVXvXaev1fXjW946wf418//N1ldE+zac4CXvfqd/NXf/VuY/xN//RnqOzbTvPg8/vnf/qtK+xe5Sc8OaZ+p0ozxkT/9e2rbzqZr1aXc+Itb0V5n5ApUEx/8w7exUtdpff1DvOUdH6Wm7Rxe/ro/kNF0OJRbrKuVc8IrP/jSf3+PVZvUrvbzaFh0ARdf/SY++ol/onXZJXStuVJl3B7msWBKhurVL3s7tR0XUNNxPmvOebmMt0fEstYbwJ59h3n7e/+CJRuks/MiajovpG3llVx7w7vD3xOTML++7T6WbnyJeBfz6t/9qJEEjht/eQdd666jdtGlfOQT/xLS7K/UL934cmq6LuXVb/1j0eDm2+9n6SbRJDdHM0Z1BkAVsRr9+d9+icWbXkFm8RU0Ln8RL3v9h/jUP3+VlpXXsv6C1/PIE89iz+TkDH/0F59n1fmvp37ZtdQsuYbmVS/h4pe8m+/+5NZw83//u17HtVdeQFFG4b9/9adklr6ItRe9hZ//5j7KmrO1NWm2bFrLr3/7EEu2vI6aZdfx6nf8ufIG3HyHaOe/mczKl/Oad/wVzqmSuu548LHnuOo1H6V+7auoWXUDyy96G//0pR9x0fUfpnbNa/ijT/4nSPQTn/4adeteRdPG187/5Xr7a/Z1Z72Gpk1v4DNf/imVx1pdwU6GRtN6Uk1MV4VuNGHVCFvWqlMgEBXmY8BRfUx4IVTJCyNjWwaLw3wK9FZERBSu0CQIi1A65HkWOsLyjaG+sQMYnH5Y8JT1nVqmNijQpWudE30zdEWi1Oq6qjhSpOdYltseHua/bhvk0e4EE6lGCvLsFOR9Kco4LcngLsm1Xy6V8awcafb9iMIATxueHxXuewS+T1SHcymS5Miebp57Yj+/+tVedm3t5+CeMY4dG2cip01ZG+bipXWsWraYocQi9tWcw8jG1zAVq+Wum57h/odO4PQ1KztCV2R5FrfF8WJ1JNtqqNnSQdsNSzj7vat540eaefPvJHjR5apKvsTdN83y4G1jPPtIN0f3nWCmfy/lqQPaxGco5kYp+6j+AS6WJFLbSaxpPXVdm1myYi0vuaqLKzdGSeQGmO4+ylB3N4Pyjs1MThNk8xzf3c+orpbOWtNJ95iMSvVJU3sL+BGBFDsHAmlHhWCPjYVGBwNtzCKVFQVg+zOKRUF5cJ7yGBjBk5Ho0zdeZmC8xNhswGS+zHQu0AcdYa7B0YK8GUVKMuLQnl/VhM4rCUiP1DgqpSoihDAnOoiLMrjyzObz5GSgFGWIWX6rK3o8z+FrHCOej4GnunlSkE6mqEunySRSRP0o49MljvXPMDQ8iam20uz3/soyAsuaM74OxHgiHjZ1YnKG/GyBdnk/Vy7rpL2tDj/iSb8jGgmYEW9qMkdaB2+TDvvadAznnA7bElMyXEZ0JT40prJGZxmbyjGj8chqvDUd8dT/qVSCxro6WuWNa2uqp7E2E16DejobZ6am8eS5ba7Jk/by2HVk39ETjPZ344pjtDfAhpW1rNUHSTQaZ+z4ANmpPItWL+NP//01/M03buCu+/awr3s/fQM91DSV+dPPv4E1L1rG579xHR/8oytJZjKMBPs567IlNLT6eFODpNIJnU9ttK9fi59IMqsP2UR9I/GGZqJ1jbhkmkgqqT1zMcWhHsDhPCirzsjo8jyPiIyeuLxlkXic4drNPNFbT6kwhecXObR3ktXZ3VzUdYSXXl6ja80cyN3U2FKvm5p+CtkpfMoCj9rGWiLN78GvvZimRV287roU//yHKR7YPsuPb5/g1/cO8PAzfdxz1z4euOMId9w1yEOPDPHssyP0DIxT11xDfunZPOWfy/883cRje8f58EXdvGzFBJ2tngygAtFSjva6ALRo6+SlS7fE5MTJMpTzyekqsaz+fs8Vs7RF8+zbPcErXhPh32+KseTsxaQbEgSRiK530yTTKUr6GJjVGE9OzWImjHVMqeSJ7tHaWsvTTw6i7UtkhwKc8vqas7FIhEceO87qZXEKJceh3Sc09pzh0cHDC7DOIH0qyfNBiw7nQG8InPaEtVZniHzVFReH/3rRFthTT29nShNSCsTRa/kVnfrOES2eg4USptdgIe0M+JmySsxyGkuorduwKmF1jWBtMgHhz2zbyZjckMuWLuLaqy8VZeHrlLciOKdrLsZ0nCpKUGXOl7OAf9a6VcpSEUgmEiGnoa6WRCIe4mb82e8VhIm5oCIOc3GIzCc4+VTqSDUKGxsyF8guQEPWXDCfx3K9kNCcsMULMswl1WB3St2ccQSV2HLMgYg4Zylw1R/D0CM1lSZY3zrEVZ1MVHiYQGnB3GvkjetWktbGaDTf98hkUtToS7BGC8zUFGWQjY1PVvRKiakzMHkjmg4DsUKSqyLzMkY1RYqdgLDuVW5ImMMdzjkUMPeEnCotQLywgYHYVVDa1ksIVpkQxJYoJj+XRo/TrmnZhM6/83KGGMxzKoiRwvKVDHHFc3qNbskwHSIKNN9VhrN6KaUIJOe0SVusxNwbxla9UEZ5zGhau7SVWvX9ie4pOurr6Whrwa7Wm+tqWCqDrC0tg+noLL+8Z4jv3T3Bjx4vcd+xGH3RRoLGBiL6KvU9eXNLBcq6ZotEHL4doHL1j/cPcHD7Xrbd9RhP3fwAB5/cxayXoO94lpK8oNMT43hRx/LVEa54VSvrX7KWoZa13HxsA3fsXcyewQ4eeWqSiZ5hbr1pO7feOcCffPy4PAVJLrk8zaLFNfzuB5r41j8n+ebHo5y/KmD7s47/+FKez35ulgfunWCmdzvlvkcp9O4kP3yAwnQ3uYk+itkBdU+Egg6RpguuoX75eWw8fwvveHk7f3xpH+/fvJOX1j3HhTUHaPH6ibscJXkR9vXn2XasyI7eAvv2jTKjQ//c1e08c6ifmNqSSsZwUYEfwWnjVyH2qtsDAs1Dhzpe4xruO0LR43DgBFQfwz0PdSR4MaJRn7pYQEsmRkxlOIn5XkAkggylMjkZTM31TioEVqblFQTSIwpWrphUiwObAIK5dCCjqCCDy4yugg64gqwX874ZSAWe5/A9j4jvKXaKHbYf1mdqqE0mSai9M3nHkf4sPf0TOuDz+MrodBYVVbdAZVn5cRlokWiUXDYnyLN0cSerVy3SfKsR21O1AnzfkbM/XyCvRtyHuNKFQgk7cMcmZpiYnCWbyxHonFS1cAoMYlGPeDRS0eP5oXlR0oFfFjgZhfF4ikwqRXN9DXWZOAlX5sJNDYz2jrK8Paq5D03JsuhFcpNTHD90gn07D3DiaA9BuoYlV5zN+suWU7eknb/53FFiDeijPcZFus5ukzPipodz3LmtxBd+Paxbkn42r+vk7As20bokzVmrEiTzs3R0Ns90FRcAABAASURBVJPIZCip/sXpKYSQG+2nMNyLG+3WNXkPZRlHEzufxo9G8VRfP5EhXtuIH0sR0bljv1OnjAyUO/jIDxu4474hXnlxHf/xrhr+/rIxPniBz7s2ns07r3wpjQnHWRsWU98Yx0eG9dQ40SCQ0ZOFRDvF9KXUtHdwwfoMr7okzp/+xxi33HWckSPPMX1sO2NH92id9MPscdz4MYKpIQpTo0wOjrJ/bz87tnZTiEW4alOE1fVjFOXlnJRXOZaOEVmylOfKi9HwUC4FHDgRsOy8FoJIE8fGk3KGOo1thLja/8k35FnXBN/8+hgNXSVufNDHr1/CWWc1U1PbQF6eLTPEc/IKJmIx4gLZ8vKIO81pTx/wAVMzOaKRiMY/QqD56zkPX2nf80ilMtTWRgmCnLyoM3ic6dHixJ3OCE4nPD/tlCn8aqqyLItBNVmJqgR1fqYmw/nnnY2nitkV1vbndlVETgmr8vO0ufRcPM9YgKgeC1IvhKoK2gCqXGUxjYqqBMIuMBr2iGGL97WvfinH9z3CzTd+nXYdEMYyCHUZ8n+BKZSuULnFSltkaeu+k9nFUGJ4ZEwhKquZb331M0z2b+OH3/pcuGGUNLh33/uoPFUPhzJhYEoqWcOkZoXihQQlT39VgZMSNpFOpir5lcFkRJ5vp9Kizr9izYvOEw0xhsWCYE4izFtlvIDCKle5CG2WitGluhmjmsdQ9ATSF6gDbXywhHB7xZp/JTKPG2L/Cqkgt3tMG+WH3vMG+nb+hqfu/hYvueZCnHPsPXCMH/7iDk7JVy3X8gdzQYjYNHIom1GrYAwD44k0Vy+hGNkJsViJsN5K2mtkrc5qJqNUocI4he5cSKwKzEWhUoxjcDKDUhWWeMJDcSMYhAnEgDAQX211TjELn2q6GhmngkqH9gxrogvzG2d+tHHOiSCYi7UTOgEilXIFLjx/PUUdtnc9eIgde49z6Eg/s7qOzdSl6VrSJM9Pk+Z7HZ36qmyszRAUouzStd+3f9rLP393hM/fWuZH22p4bLiZw+U2BmOtFOqaicjw6OqqZdnyFloa0uH1UjZXIp9qwH6PI9AXbXRJFzVLWrnzzgn+5x8G+dpfDPDkT4c5tifL2FCMWG0NgVeD61jNbP1ZfOXbY5wYiNHSkpAXbJaP/F6J8xfD95+Ef/h2nttvzvLIbROMHx8md/gIpd6tlCcOyiDUQZ0fheleyE6gyoGfJFZfQ3NXPenRft513QwvTd7CuYV7aWGAjC40o+USKXkSXrKqyNVLRlhcM0lNrICNa16HyeREjv7BCdY3pyjI25JMx/RBOE2gtgdeBMI+V6R55gkceoxWGTKMH+DEIXyCMERrLsA5k1Yu6RmcyvK3X/k+t9xzK9u2P8PewRl+u3OAXz59ggd29vPv37mHb//iTn5wy8MU1K5SJC4lvsB0KEKP5pTNEWEY1dRXSg4IdG4UiwVyWpM5GWBFffhU1oV4qp1TDk8Z7DCL6LyIR6Ma00Y6m5tp1IeoH4kxNFnQ2EzLozFJWUaRsskbUdTcUn858NSOeDyB55ABW6ars4VVK1poakii81ElyJAUs1QMpCPL1ESeCRm1U/KM5PNFiqpjxHfypPgkoh4xGfgxX7HAV27UOE91i/i+yojh+TEy+mhoqE3S1Zpm86partjSyksuW8INV63i+hetpDGdkAHpkdXVlicd6VSKZDyCbFtSNSlimUaWX7KJ1VecxXQQ584nc4zO+qxc4jh3SyfXXrqBEyNTNF7UwfIrl/LyK+u58eZBeo/1U98coaElzflXrKA82Kc5W8v00CBTPceZOHaY3PAg8Zp0CInGOhId7WR0g5JsrJGn6gT5yXGKMpTKs9OUc3kCjY/9g4pAXmYPOFFzNm1dKf7qnS28/4o2sgdV75lauhoXM9M9xqi8szu2PsZz997Fvluf4Piz+7E/YDs0PkhSfX5ktJYlSxq56KwaLt/k8bn/mebgvn5yJ56FscMsbihz5YYa3ndNBx9/bYbfu3KYL/9BnI+/qsTvXuzxEnmC13YF9O/q1bV3wKYrNrDdW85DvSke0MfPf94JqRj6YPE0Hnn2b8vRNxtHXguePVSmYXEbcc2HRARik8P8/lV5bjh/lv2PjJBKF9h1Is6j+9vVh0miEioGEdLqr2QqrvlVxvMcZ58rHbGAIweHsQ+HGRlfM9OzOM/Hd57WkTqKgLKstJ7uCVasqNUoF/GM/DwIRDF3sTIKq76uGv9vkWT0hfE8CdM3T5RMFb/umiu0oXZhC+zY8RPcM//7XVWBU/IZ7WReS52EF6KflDgVk2K9zrIZCFffqENMyhIWV8DYBtozMPnu7j66e/splcqCEo8+9gw/+MlNhDKVLFIVhGmjVUmnRoGSAr1C9M4jp+HS9Km//6JcrA8xaVcLVgmJFIsljhzr5otf/jYf+4vPSErEufd/0TUnUolN8GQNT2KB6l5NVaO5ApxzOOdsz6+oqIZOAqJiYMxAaYtDdoVYRRckqpQwsnYZhIlKsFBS+5k0VihWvBUUliGS8SplBZWMkjSeWCYm2ql0sUWDz37pB/z3d35F34LfA7N5OCrX+y9uuV9XlV/QVetRiQfSEyiPICxcqClXUpheS0DIUmWcs3SghaVYMvN9oyQGVB/JhukwPslQFvAc1RXLfNusf0KmSKpVJZScIQbGr9Itj7XF+sFYWmBGgrBuQuf0nLK+qT5iSpdpNh3zKqtci4xnsSSlzDBXqa7yYetf5RjPCXdiWz1Ewsq35qJyHR4+EIvFuPLsJRwfyjKqb4ySDLAJeRVO9A6yb88Rdj13jEP7hxgZyYXu/uWr29h4dhfr17WwbnUrS3Un45Xg6NEJnnh6glvvHucHN43yme/28oO9jQxNxWle2ayD61wWvep6uP6d3Nu7hKeOd3DLnXFu+vks3/3mEM88Ns7EWB6dhHirOkiet4L45Sv1Nd5COd1M+YrV1Fy+lqvfs443vr+J22+f5M8+3sEPb5zlb/61xE3fmmTbrUc5uquHUu9hir2HCCaOUBrvJtCmqzstzNjyM134tWeRXH4u577lAq555ShnZb/F6t3/wuHvfoklNRlt7vU4y5ObVVymOFNiVldb9XGPjY0lzlvksXlpig0rGgTNPPHM0dAYWNWRwo/HiLjAulpjUiKwfVyDaGNpoC6vvoFizU6HZBVoPMJxcYbbsAaYMaQAcMwQ4Xv3PMY3fv5r7rrjPp7pK/Clr+7n29sD/FiUv/3cL/jMT+7kwcN94e/klV2E+SfUqbJEcGUr1/QLDC2LaLHVsVSQ4ZUPrxzzMsDK2mNFVjtAUwZbFr4C3/dl0NTQ0dJCV0szTbW1MqR8hkZzTI7PqKuzgIemEll5toqFvJpRxvJF9KEVj8bobGti5bJmGmrjhAWojb4nFBgZm2V0PEtOCmKxaPg7WulEjFpBRhCPeMRjkbDPkzGfpK4iY8rsOQcyhsuCTNJn3ZI06zujpP0sW1YliebHGe8fYeDEEEcO99O5tI7jR8YpFX38aJqGphbaF7ewYv0SWmQEBbFmkp2L6Z91HO7J8fSzM1y+KcHKNp/LNnj4+UH2yLh3y+oZXL6ZdUtrecfH+1iuMmtSEc3dNMvXd7FiUYpFzbU0taq/1q+jcclimlatIC6jMJZMEEmmNEfL5McmtCYDsieOiZchnsoQicRkdOVAV42lGRm0hZzSWbympXixKB+4LE/3XX0MHi2y8bwk512TYnrgKEFuirHDJ5jWz/jkiNbWEENjvfSMnGBY9b7+zW/jaE8g4yrBDfKQDe2doOdgn7y/B/FKY2w5q55VHYeYfuTr5O/5OvFH7+GadIlVk3t5RfFR3t30CH+94gH+5/Jt/PQP8yypHeert/l874l6GjNpGbIpVrcnOHdlSh6zABd1lIb6Gdl+nNpXLOaBx6dYuXE5fjwe/j5f1Pe47y6V13eUP3lHnMcfnqG+ucSac3z+9t/izBQaeM2rWylGImTzZWozEa6+qpljx4fwYpAvZNVFBcZGp0iqT8v6cMjnc4Sg+TeTnaG3b5zaZJRo0tfs5AWewOhhYMj/Dc5HZmBFzrIZWEpzUXPaMCqxMQzglzffxuI1F1HbupYLL38lc/+akfCRjOUN8blAtDk0jOfSc7ERn5fJiKdBVcayGVS5FdTZWq9SFEnU6IowxhNPbeeSq15Lfccm6ts385o3v7dyPSoBvcpQeS3P6VglHaoJ0VDeAoPw0BLZcEWV1+kw2c7r3/ohOlddRm37FmrazqGh6zw2XnA9f/NPXwrLXpglsEqGmU/WIEyeMajKVKPniYT0MKhWuoprYw+LCZMWzNXA8IqWk1glXQ0J58ApzLm86DGGgVC98xwjGYg2/9omp4TJuFCpEuHrmEuezHJar4hhv+P2l3//n6y+4I3Ur3gx9jteNUtfzOKzX8PbP/D3PLF1N85JF4RNhQp+MkaPaCYjsC4JZ46No2QrBkYlrx14BojuBEgee1QPi7DDyHCDkKDA8FCXIdW01cSSoXKjlRXonZMznsmIVCnZhRgWWQXDlCWEWB1M3kDJ8J3Tq0RINhnhlTekhGgFq+gJQhnrX1GtHgalos6ySt1EVR6vCk5VEe75OGd4QIuurmoyCSZmy2w5ZxFNi5qIyPgo6uDOyfMwNZvD/pHCsaN97Nx+mCce2sdzz55gZHSGeALatbmuWdPIsmW1eNEyMzJWiskItYub2Tvp8z+HF/MXN3bwjq9m+MN/KvK5L8xy5y2T9B+fIStjohBPh9c4yXVtbHh7J+deHdFmfZQX1ezgv99wlE/9YYLXXef42vs9/uTNMbp7HN//7+PE0vDgA+Mk1N9LmqYo77yPqQPPMHNwG8H0fu3E3WpzFhdvwUuuobZzE5suu5SrX7KEa84/wA11N3LpU59n8/anuKK1k83LltMVS/Dsr+/m0Z/dzeGtBxkdmiCKo642TW19HU0yNDpXdFEvr1ZXfcCimjJrmnySM3mcc2zoqGFG3R7okEQeoUCGjJOXRlaH6mKvU1CBILRkPBw+2DGg/EIInIUCG0cZzmFeXd+azkAGRVk5grLHpgtaSZ21hndd1USdDhN0HVVSf9pUnp/PBFJkCg3A8xzKTvgYy8qQTFAtpyxjK69DKiuPV15zqKjDy3g2u6ymnudJhydjIEJjrfqjro4GzZVEIsHYdEnG0izTU9OqciA5P4ztL9Ob4VuWEedHosR10La21rG4s5469SN6fKuX6mLtm5zKa0/NE9UBm0nEiPrSU0Jes6IO3JK8GiVKaqTpK1tcLmupBcQj0FYXZWVHgk1LU6xodIz2DbP/0DC+5Pbt7mNiukheH805Hdwt7XUc2z9MPBajpjahwz+q8Z7l+OEch4+UiDbVcdE1Xaw9K80Dj/Vh7di8NibDcpZn732U+2/5DTPTw0yrjmv/4CV85HVJumWgdXWkec1FHjt3dhNVv5x90TIm9h2VoZokkU6Tbm7CjC2qZXtPAAAQAElEQVTPqUcjMRLNLTjDNWfMYA8UlydGQZ5WZGShORSJxcP17LSHWLvzuoaNLNlIcKCfo0+N0tiYYcPFjSxZF2HsSI6Y+iKlDhndd4JlG7sYzo4wNtCv+k4wVR7l0pdfx89vOUZbfR1XrIoTHJtiaPcgS6Ka77NjpKNJ6uJH6XnoPtbVtchrVaN2T3PwnqcZ73Uki1BTDojq+rc0OkTN/if58lV7+OiV3eF6mZHBs7pmkKtXz/CrrWV6Rssk005XqaMUe3pJNieZpJ67d5e1pmqZzpZ57MkjREtTpDXHY/Lyffq9ce55rMyv7y2y6qIS9++Gv/5CgBep55zz6xjOe9x29wC9PdMMD80QifrykiVJphI457BHUwpPuKU8FOrdvXcQVH/PBF4QAnHkskaZ0QI5CaKf8kpj9cuqQraMFWw+WzUJksUekxFY7Sz5gjAnfyaBM/Gk80yip9AkY1kNqnRRqjULqnGFcUr1JB9UyJWuEC6ScFH1KnmGN5Q4hR5SFIS6LZ+B9bFoJmhJ5mtRJXLq48KOPZVmWSrS0mA7qBZKKKFkGJ8psAwGZ+LN0Z7HF0HvqWpPpsSyqlAJOPU5KVahz9WxklJouRVZ+wxdKB92mPGeD65amHWjZTUJZ4EgmOMJtzew4HQhk1lQl0B8g1A0DCq5NNhKSbMVJDCqVSuMxSHUI75iCyvpQCmUtSytFgvmXhMyqHDmqJIVKv1UclYjCerVLljhc/oTVOiKQs5cxcKEBcqst6JyDlFsc8XYc3XQRowJWX6jhTF6TPFCEMn4ipzJK7YonJvKYx4T55yoAov9KMQS4Pn6ws7j5WfoaK0Pz+mpnn4uSfXwslWTvO1qn9e/sp1VZzWHv0Ohc4opeS4mJqcYGZlgaGCcE8cH2bmjn8e3DnLfY8fYeWiIphXNNJx3FsORJh58ssBDuvL77d0FHtnlONqdYyafpZzxQYea39FObHknDed20vXKVhZtSJPeP8Ar0kf4xvtr+OLfr2V1dg9LkzMc0zn0qUfhC3eAVDGaTZGMHuHuO4/RWFfmnI6ANctzMju6caUhnNNGnKrVdcoKGptX8PLf6eT9b+xlfe8nidz2UZZvf5izphxrm5ezftlaVi9fx+ZN53POpgtYv3ojrfUtlIYnOfzwdu678Tae+e3D9O4+QvfOAzA7RXtNgVZ/kKWJIZYkx4gOHA7/lER7c5qZAhRlZATqY2wMND4BTuHJYRAGGvNwftucd2DDgz2BBZIXDQNEkGHkBMYBn0gixWN7A2ayGb77bIkpHSRJ0Z0OaafrqIqXrYzld+hRPRRiKkJUKlUBaQ4RsVSe0HKpSEE6zNuVl/FV1OFv8qbDDjBPiBlJiXiCVFpjkFCpkaja7BgcLzCj69C8DHXfjxCRwVQyfTLkSjKOzIAzerP9ontzLbXpqMpFcp6qGcgzUWJCRtfkdJ6YvGJJebJMINBBXNIhX9RHQNGMJhmHRXnCZBMSUYVScZ/OxjibV2RY1hZjZnpGBtQ4PT3DlPJ5alVMQhCJx4lG48RV50xtDR2L6/G9WOXATsYwfdlynEl5vrrW1rHp3Boe25fn0e3TrF7eyNhInuL0OL/67q/Z+fRTeF6RRKaeF33w1VyyoYXJsk+2EDAxWOAb33qW2pY2Lr7uEoqTo2S8Mja+sZo0ERkGkXSS3MQ46bYWiuPjxFJpapatIrNqHZOH9kFhlkBrM5JK4snoisRjlGWEeV4ET2s4c+6LePS+fo4+10dGeRetaWfZ5hRj3Xkm+8bIHu/Gn5mhMa3yTowy602pb8eYyU1y9Stfwsraizlv2TpeK+P96lVQHpiC3hNkjx1kSV2SV75oA2PPPs2rVl/M6pYldNQ0kpFJlfJ8hh7R1X0Qo06TKZqfxS/miKFJPz7BlWzl/efuZV3DceplXCWO7eVVNQdDo3bxsghO+ZdcuYThR2dp2lzPr27NcbRvhm3PHiPAEY9H5WnrgqyPk/H5rpflOHFslp1bpxg+Po7f6nHrM0U+9+0cZ59bT8ErUXKe9Hr4mm+RiI/vGYBzDk/zo6i1WNb8URKnUoqqd1nz2uP/ejR5sdk/J2capAKLnbJ7AhV6ikwoG4RhGDiFljRQ4UrpNaKBES0W6YVeE3kez/KckfE8yecTLG+VWkWtU6qUBVGA0a2pc8SqeJjU3lVpjQksYDjlCgXmY0sFFggsDtRdAZYNJ9JprzuFGJzGtaSzIJQ6hTuXMLaBpS02CHOcITAZgd5KWxaKWD6rpDGNHsYKbD4oMpaR1RjCzEYPCdVAMlXs1Mj0hhQJ6A0bspAW8iqEShkSCg+ICi1kVwpUqL4UoRIKsbcqplziGyFQEUY0sHSluhXMRriCnTnU/FZuQkCPdITtLEFYOdNN+Dgnnl60uMISArCkQzq0IMOE5TUi1UcyITYXW2JeRkTDQxBDybBBFs/rsEQFXKUAwsiCufoYHgKVJxQPA6UVO0W2lkMZJaw8kSqv0qYnFFMQ8tQexeKENqDJOcsbTRJEExCJimSyDrTxuFiKIJYBL0KggzDQ4WXDifaNrpY6GVcBxakp/IQfGg3ZsWkSo/1c0jrNm67IcPFFXQRpfZmn28kSZ2A0R1F5285qpfO8RcTaltA/0cgvfz3FTd/Zy9b7jzOhq0n0RR1Z1EzbBU00X76M9petIH1tB/XX1LHohhTnvzHBdS/1edsFcEWyl3/5SJq3vWcp7r7fMPGfn+PEI8/x0H3b6D2aZ+LOEmP3zjL480ECHSq79g3xmmuSfOiDKf7oQ2k++qdXYr/7kc5EWXb2Fl5xQxcvOXcHlzR8k+Stf83h//k2NQM+m1vOoVVf8b4+VLPjY4yeOM5k/wlmx4eIxT1aFnWxet1GNp9zIRdsuZDNK1fTpD4t9w3B4Cg99+/gmLx+g8/2MyZvSmS2QKvnkc/ladO1WU4ei5KMH08jgMbNaZNyAdVx8giUDulGFF0EjVGJwE5+7fVORgo6GJzJad560h1xPl2NdTIsPVZ0LuZjH3g1r1kZcP2FAR+4KEFnS4IffPH3aLR5L+PAqQ6W3ym/lRUCelyATTNncQAOPUGgupWFV+Ki6p4XmJFjh5at60Bi9jrnsPrEY1F8GQBlfGaLHt2j+fAX32dnZilpbkWjMrwiHqViXqC2qT2e82lrb6ezvUFXhxGsmWoaVpe8LPuJybyuJYvElDemvAFUukb1K2kOB4qjmnMp8TOJKI26alrUEKOjNoIv/UdOjOnab1h9WaAm5airiWk8IzIJfCZmAvqGszIOSwxNBAyP5ynmNOeLDt+L6qNCIBdq3ZpaXvuqeh4/MMOe40Va6n2mxyMMDxZ5bOtRvvqdB+gfz9G6dA2vfMebuP79b6J1YyvHZz2OyHb5zS9KtKYKvOa65Vx57WZaO+soy8CKyAMc0dxKNtSQHx+lIGMrLuNvVt4fLThKs7PkR0dwuTFcdhJf7Y9lavB8h9O8CCjhx328mEd6yWoOnmjk2LY+SvkSHUuaWL2lGVd25E7MMnnwCMXCFKmGOJl4lNLeE/zRH/0h/ZMHqF1bw9ve+lZeJi/cu17SyqWaQ5PbjlHYv4cViSk21Qcsq4Pu7T9lkwzQZU2tMjoX01HXQGM0RnMkxlmZOuonIDk9S2NDgqaoI6X5kpDXKjpd5uLYCdWrjCdPehD1NAPzjOcDdu7NUeyb4EPXJEjLW55ZlWLHgQh7R2LMyNs+NTVDR2cnTnM4FQU/8FjbMMVlZxWIJRx//J4Ir7kIGtIBXlOST391iqjGbMvmjK7WPSLRKKlkEoemgOaLpiqep/JlfNncQQTnPGz/jsv4FSbJM70SxLRowoUzcD4uS1qgCtoCRQOD4aL+n6/pmxcKhBkoesHX+IJT8s0Jix5WcC79/0+svHqtE0IIs6oQvUa25CmxtV3ESgcKkZzCSulV3NILwchzOoweVKSxKACLMLUGYYIXekzTQp6lpaE6PpbCFFgaPSEhDCoJiQqpvqckqjRFEtdeaFqUsNfkBHrDSs53khGMvwBOIUnRAtbz0IVsw+fgFEEjmtIKWLiQbWmDCs2pzgaEMeqDOd5cTPi4MKwEVVyyFXlJVkkwjwgz3ACUEEhOb6U/INy59XUeSlggMLY4J9+wDC0x5xNoc7bDzTkJnpQQplw2CYw8zxNNnPluDytQJZhciFZlQlxBeFAqnnvn5ML0AlnT9bxyxNdJ5FRPUMZ5vnCqj9DAeJacq6/hoof19LVbKb/TVkckCX4MtOkwR1ce88K4aFx0jyASUTaPjrY6bXaAvAhiEKgdgQ7UsqCoL8WIX2ZpKssrXtTBRLyRqBki52wi27SCh7YF/Or7Izz1RJ5jgwmKfi2kOglql+O1rsHVdlCK1jLmMkQWx7nkRVHecR186/cd33gTvHezY3msxF0/HuCl56Xp7IjS++Of89hEM/9+fD3/vG01n/9unP0yvLJ75cHoO0Yw0k+QHSSnO707H/s1UXkefN9j8+omvvxfv8M3v34919b/htiNf0zmnp/SeOgE9fkoTckMUR8dsmOMTgwyONJNb/9x+gb6ONF3nCOH97JPX/mHdz5N77H9jA32amstU9PUROvyDuqaamhsbyKejBKVJ6Hk+Yz0TbJrby+/uf1xtupgzkQcGXk1JMLShhSLdA3n5KlZpEO0I11DwouxXHi87NEur9GyVIJEscjiRIS4Dq8ueV58GcaNEZ+Y0i3xOFHlue6iLTzxo89w05c+zoW/9y6+9Mg4d9z9HMNHd/P1721lf1+W73a384F/+Hv+9I/fQ1JGpUdZ4+s0ngFCWPgEIcmCqlnlqlyNd6lYxAyvnIxAM75M1rgmaWK+2h2JxHFelLzaMajDdnB0lpmpWXLZWZUnI8H3cBIuS1dZ51NJc7uxqYVlSztpqk+oOirbQzKOgvrHrhdzuraKaYCUlYIOzoLmoxlcNoUToqdiPnq17IvEXJmYjJHR0Sm6+8bpH5rSVWCeQHmiEY/xmRITeSi5KPkggmw6CsrhyXjwVcD6Da1MT8N4LsJoKUm0McXm8+qZ1Tn63NEsV52bpm+owICusO5+4ghP7huAWIal6zbRtf4Cku1ryUcbuN9vZajocXgkIKE6o35525uaePkNq/H9FGtWaMx9iCZiRGUUzPYPMN3dTXFyAifjOCbjKxLzSaaTpFobGHnuGTJt7STbuiir7wJd20diHh5l6fPAE9a6haNbh5hRX7cuqmf9pYtI1DoZOwXG94wwtf8Aw0d2MzXYDYVpGmpjZKIFfveP387bf/eNTD63i+zhHdTXTlOfnmRpepjW8nEiQ7s5v7XAuSsK5Pc+w6pUA60ddTS31lCTiNNSUyMPb5wNbU10rFlFcvthOvsHWeLNslSfY83eJO3ZIRidpLmcY6R3JNxSSs6RlZHr0j74SVZojX/yfSn6dhfInJ/kuaEW4lpjNa1LSWfq8TXgvkRLmg89xwtcubGA5wc88PgkyxY5fud6pLAY4gAAEABJREFUnwtXFmlor+GeZ2M8ss3nknOaqdN6y8oj6pQ5noiCg6LmcKDySxpXFKOnpDMjlU6oT5U44+updE3YM/KMGCiQcgxMrqpY1JOvneaWMlmLTwHLOEc4o4CYkjkT60w0SeM8hcrDCwmIvfCVqC1oAyyPsolkWNgsJcOYMAwUupAXoGdOUKgRjTYHRjIw6ZO0SilGnwMnHQaWPilnqf8FlAfVxMo0sHxzdZ+jhwaiMUJZ/o/HBCVyiqwlDIyueK6SSmpns1Cg9lhWsa068yBO+M7Rw0Q1MPkqWomsh1T759Er3CBUargps5iQ4hQaoCdwyq+YcK6dzFGhBsYRqK7qLEs5yVlzlK1KMbalFFtkIP1KgQmCVCun3opO5p9AuoKgSGDzf24phXnULpuLzg95gRZbYIsP0edzL0CqebBTxiBkWYEGSszTTseVXvAG83LKpzdkhXHYKFQ8YRtMTpsoRjBWFayXOOVRZuOdQjOC6HrVgeobcDKmAoEwAmu39Dq13aWbCGJpFVki1G19oLY6XV8gelGHQ0NtWl+XAcV8gaKul8o6+MvRMsWGOkYS7Tw10szN+xu4fYdP5+Jakg0eO/aO8PQj3fTpDrCUieN1tZBas4j1V7Vx1uUtNK9ppLYtyaqNHm96o+PT7/P4y1c5ltd67OyHbzwH//CQ44P/GvCf/z3CBWtLbDm/jr4nt3PLQIqP/GSEHz3u8+xhx8y0o79vivL4UZjpxkWmcJkYJOsZHWviljtOMJuP0Njk0daa5vu/yXH+VRdQH62lI9NEg9oadWWmszM6kCcYnRlleHqYkakRRmSADY/2Mzjcx/jsOJO5aYamRmWM9YRGWU/PIfbs2wZLUozOjlKzqQu0wdetX0L7uet1mCZYdcEqOmpqKemgcOr7TWuXU9/Wzouvv4aO9ZvwZJx0Lmqjpa2RVDzB2rOWktTY2y+XrztrGUkcK1YsJo4v3hpiulpbvmIJqViMpcs6SUcS/OHvvpRW9fNVW1axu1zL4SGPHhkF3bFm9uUSmraOB49m+ewdQzw6VIvnIpQFNh9QnfAAmzboKQv0BkZwzkLlF6H6lvWBktehn88XQwOoWC6HcycI+Q7PjxCJJfCiCXIyaoYncszK+1HI5Shr/pgyp7lndkheV31FHX6JZA3Lli9jcVcDsYiPr3I9rd2yDL3J6SL2O1dR36Os+Tmbs3RRczYgLo9JVLKmZ0pl5LJZ9QcySvKMT0zL+MjLOA6wP+CcLwTEohFM31S2hP3O4rjiRCrO2lXNnCPPVFtLWl6ROCtX1FFK11GzopGLLqujY0WcHT0BnW0JxjTfhkZz/OCmbn5402FqkgHXX72Giy9cweIlXWy5eA2btyzjJ30ZWlsd8lMRq3PsHnd886+ivPJlGp/eKA1NSerro8QzaaIyXNDjx6JkmptI1NeT7RukNDlOMDlGbmSI8UO7Scfi6M4VtAbTy9dQltFazucISnnME9lw/tUc2lvQVf8oge8497pVOHm9sn2zHPzBLmYOH2Z6ZJikjDmvlJUnbZj6y1fQs+dZzrpOa2JFE36LR3fvTrxMGS9epjjRBxPdLEpOUUsPydQAS12apmQtGRn+qZooUe1XKS/CorZ6as5fSVRrvaSPiqL47pUvJ7pxMXUHj9A0PsKFa3ySeY89z/aQ1zwwY3c4F8NFo5RTaQqaI1vqRmnXnhyJyXB6LEvbpvPUtytA418olJmVF9nmX1lGuV+aZV17LvxPvwPleW5HjkY3wZfeF2Fpl8e+wTjf/E2ZtvZG6usyuvIvCgqYsRUglQSUnWK1Ac0li3LymHviPf8Nja7S8+lGCbWFgbSJYKiU451BlfFUKHNgaWWpvKckKqQzhZb3dPo87XQdljaYF1iQcyGtiqsXDDOwXJUGEVbX0kYPE+hRp9kp4yyPMQ2MLDAZk52DwPrD6II5mpOQU1rZhQkxfYrmXuMZVNKm3KCSOiU0BQsIlqciaaUaUNHPCz0V6XnuafWYo1c0KTVXnhVksmEsul5DFc11W4ieDMQN8y4oT6SQfxrJuTmGcU8y56kh4sJeNe4cWEONZYASToAeF4JTygmbeyt4IGoFjO5wzgkJBHotChSLZCjV+oe4yCAG2DTAnmpKqA6HckHikjRL0NlaUA9qoaLFfLKDjC/xqh7DMFxkTn+MNgeVgqoSpyQqqo00D04aHQoIH6FhbATTZ4mwzUKcCGEbhYev0mEvW8Jwi88A1j5PihWbwRX+2QIdYpSLuGIWirME2ujQIepkdFglncpy0h1q1YYYRGIEXoL6TJKI0lOJFewvr+W+obO4cfdyfvRAnDufKsu48bUJ+/hTE2y/+ziP3XiQjBfQta6DFResZuNFi7jkwgxXn+/YcpbP9a+I8Ja3eDQwyuJWOHIE/uNrZT7+uRxf+FaJ6YESj95e4OHvTjL73BGCw/u54pI6ytkc/WMRfvpQnHxpGfliA4WgjnEX5fCeMZy+2l17J6lFK9hw3nquvvYszj67na72Ju69v0gm41i3KsoFm2oZi6yX0beOxY0NLG1qYnlTMyubWlhSW0+HrkqaUimSvicDAPVBiYASszK6xmfGZYyNqB5D9IwOc2JsmBFdIT7yi/vp7R3nqRsf4Pj+Hrbd+ShP3/6oDLUivU8dZmlHByPyZgSaa8f6RukeHOHrX/kRTx3qoahD94l9R2VEdsvgG+f2h7Yymp/hmX0HueOhpxnVofrAM7uZVB3ufXw7s4kEz+w9ypiuWp7ae5yxQo53/eV/8aV7d/Oxh/vYeXxSh3COmeFR+p/dxcRO+xMBs5QGh8jrQDFvEZEoTueBcw7Hyacy9kqLKFbICxQqSRCum0BTpki+kCercnPyuhV1+AeaW0EgSemMxpL4kSSFcoTx6YI8RznKMtJKMhCK+QKeelMlUBAtJ2PMeY5Fy5awbGkzmZSPzUOREEZeRsP0TB4zwIryVuVyJVBZMZVjemZnckzIk1aSJyOjq7Y63UEZ3XQXZdmF+STvnMPTeEpMB66v+sVIpZJ0tNWxbHG90hFmCx51zbU0rmzk6FiJ+naP+kaP3QOB2uE0T3wOy3i95e5+vv2rfjqbY1x5wWJecc16Vqyqo78/RzbvGOufoduL4HfFWd/peG64zORggTVpGCs5JrM+NWpnR1uEw0dmaVizmiCRIVbbSKKxGS+dIT82RjQeBXm0ylqj6WXycA31EVhfB2BdWMplidXVE5WHNBJP4aRjxutg/7bjeIkya2XsLFvTQixVZuy5XqKxHEO79jI1Pkg5N0Wy0bH4teczMt5HcsM6fvj2v2DrP36PHb+4m2IqQ//ewxx95Cn6env0IVOiLhVw4e9cwdbfPkCTyksn40QFNfoAS0bAU92KMwH7fv0kPd/6LfELN4LGrvTEM+SO68NIa8zX3B3aPUZ/KcqkDMusjOEJffzl4o7IVJlEPE49RaaHJ/m9KwoM78+y/IpGfnhrkSUrkxTU8KA6niqOYj5Pf0+WD/1+PZF4mlvvGZLhnGNsqshPf9PNH7zUccU5DvvmvP3hLJs2ZPTx0oaLOk0jD+f5mtcBDpRGuL469CExNjqGJ9qprzOxwKROoytpLAOhmDrDDSSOFGr28bzHeEa02GQND8ESBmHiBQJl0vsCzAXkqh4tzgpxLpPFBkadi+fwhWmjqcmVKAyrGkO84tkw+QrVMGt+hRmG80HIqzIreIU1h4caLFBd9YZM483hRqjgJmSpM8BprDCpQO+pwqb4VEo1tYBxZhTnTtNWqZTyV+kWCcLsisU45Q00iaWkSgul1MGKTdbANlqTIUxIzmJFC14r0qgGFfIcFmDVO5ky1UFFRGGA0w8h8LwnwBiWX7m0GCzpOOVRwadRQrbRLJ80mIr52hvdBLTcwAwwM7j0pU0oIekwkxad9JpcWKjIIT4XhLyqphCfYyg+RXZBIhS3QMvYyNan88WIHtKUf+4VyVA3V68wobwWz0FYtmWsEhagIUWbPjKa8OIE8oY420KsrTokw06JxCGWUQk6omQIoAMKa79TOfNA5VE/1WUSmLfg/m1lHt8RcOTwFENHhxnomaD3xBg7th/ntrsOc0D0lqV1bLlqHSs2raCro4kueRAWtUdY0gVHxwMePwrfvQfu2u0xMFXigd+M8dj3jnL48UmyI2r11lGe+dohRp4Zozw5izexm9r0KG0NHiXd/dz0nONYd4NMkCZcrAGvdhFThWbGpzIs29DFxefG+Nd3TXHh4D/ReMcHae39NuM6+Pq6HSOjmvHq+999TQ2Huz1e/Mn3s2LNEs65/Fwue8V1XPuqV/Ly17+BG970Vl77O2/nVW95Jy9/w+9x2bWvZe3mC6lv6sDzYirbUVAfT2vnH52dZmx2RtdWWQanxzkxMcLx0SHG1btj8rQeHOhmV3cPu0/0Usjmiaqfa1MRyqitvgY7phMrKGgaFtXfIZXA93C+D7EE5ViS0HDWgUU0pnQc7LCIKp/yu4j0qEbj2Sl+9L2bWewK3NBWYkWbT31zgrXr6lX3JspemYtW+ly1OsrSdAHfc9XyylS+UiztVCvCZ26KlYVYCUa0WEkCnSN5zYusjKisDCe7dizpMAwEvvrH15wryj83peuj8ak8+ZyOS82xggzUYjGPc+D0U5LXzK4qW9o6WbWik+b6uKioL/RqXhYKJSZkuBXk4SgpvxlSVu+opMzTk1V/ljQG5r3JyEgJJDM2McPIxGzo6SrKUAtUWDzhE9FVpPM1352Hr75rbk7TJe/a0uVN1DSm6VhZy8rLGohvqWXR5hqSrfJw6fZwZDKgMR4wpnvJ7/ysl1vvHWRqqsh5axq44coOeY6SNDX67NqbxY/EqK9Psmh1hr99wvHujT6HRuFtLXke2Jrn2WNlVF1q0sijFiGWdNQ2xnC64m6+8GwSizqYkTdvZM8+7BoxomtmO9c8GTejutr2ZYBFog4/rrF3UB4fxskANmOsrPXt1Xfw3AMD5KezumovY//34tjBaWZGRjl87xP4WkMuUSTmytRuqGfpy1bz2M0/pXPDeu7+7A8Z0zo5LCOmNJJkatcIsc6lTBQiHB/PsfSGK9n4kTdSSnq0t6Qouxz4sySiUV1d9qGpKCMoy+HBPraODWgdTOKWdhBsOouyjKziZJlZXY8eKaivcilG8Uhm0mT9GPtoJNbkMdlboD4+RVxtqVnUxpp0HzdcBge2ThFZlOabT8RpVH95Kiwvo71QKKrcgIjcVft39HLW2jhP7kAGtcMB2WyR2x8eZXVrnrOWe0xo3D7zlW6mda+8anWr5kRAQQNifWzzOhaL4nkeNucD6fSkg1AT1UeTCU3+aornxYEoJmOlCw3fEDeGgShhWnH4LqBV0ZDMKYkK6XmhFOl9HnmOEKqwwGCOOBcvpC3E5/iENZjjOLewoKDCE8k6jcAt6CLhTnmVUWSMYV9jSmKPWCJZfqfYiVThGKaEVGmLUUa9zBVpvDncZD4b/4wAABAASURBVDBCiFTyhuh8MMcUbw41nilUXCFVQiXP8BrPYI4lPVX0JFX1P0mucE+poJEq0pXQ0gbVTCK6an0IG2MEKo91qIm5ShkKK3SMWEUtsiwCQ+c46jlCdVSeUJWYoZjqJ7SqpaLV0hVJhaGQYiMKLK+RDBbqlET4LtQQyohqNGXFDpMwRvNAJVZw4yqtdimkorPCcWFh0qI35PECT6CDKswSCr6A0AuRLaNgLqvQSh0WyBtNxEBAWCctf8+XQDWTs7QAgfqTMBa7+jqTtTpq8zKS0wFZlsdEu5+SJWyTtr3D1oMImIrAc6ANJ1DCIGy/NnndjYG8Gp74Re034zrQZnWVo52O+qY0ba0N1OgrNrFopTxbm1h+7hrql7XhZCRMjpQYGZzlyKEptj45yq2P5mUw5RkcmmVw74C+ig8xo2vIfHevNvG8dskjlLY+TTDSQ7kYoTzcD/ufheIAmUyZpDbb0cE8jz50Al/GSmtHG1de3sSLL8lz2fpn2ZL6FR2TX+CtHffw9Of/ioaebpbVNNI4M8vqxTp8Zoo8+XSZaMQjHvd42bV1fPOWHNt1CN760IM8dNcvuP/On3L/PQY/5IG7fsSTD/2SrU//mgMH72dq+gR1zSkWr1/O0nVrWbJmtbxql7Fs9Rbq69ulN4nnRyDiKOmLfXx0kNGxfqblJcuJMq1rnaHhYcqaizHn4YpFXEmHVyEL1tfqX4vNeMEBngcaD9T3LsSrc0C0cLxsbiiPHbhBOL45iuO9NBQmiU2N0xbL0bWsli0ratQ/NUxNTXLJ6hr+6uWLGH3mAWZxqCrYIVNZDprXRkDkAJwRBWEc0kUEnPBA5RZkxGeLebKFQnjAFXX96flRookULibPRNlnarbIrDxSgQwg80zkZaRZXl/95KtdVnZtfSPLly+iU1fAzgOpVgmOYgkZ03lmswU8tdlXdT21uSTG5Ows4zIucjp489I9oTKGNTfHjFZE3xFO/ezhPI2HlAaBR6Y2QZM+AlatbaBrSZ0MngxpXfNNx2Cq3XG02WMyCik/YEwG4/H+EutbyhTlsfnxrX385GfHqZNb55pz23jjixexuLOGvYeLpFMRGVMBvucTS8RIRgO+fsTn4y/1+MWxgKd35fn3m6c5vwPef3GElozHlIZ8/5ES+w8HlFT/yfEiNoQlebz8Rcvx15yLq2+Rd3JWU6JApL4GNJ9jmYzaBYH6HPW/LFolHM5BWUZwtH2tvFQTlGcd9Zk0ixZ16CqxzMB2zbvpMXZ89xeseu06Nr95o66vj+Mr49VveBtP/c8vqKlrJB5JEvEjjMt4DfwG0rX15IcdkXQNN33hp3ztY1/hji//guvf9XqOZU9wfGgPx559kB1PP0hv31GGZibYPztOjz44Zlvb6Jlp4OjecQYHs/TOlHn24DD5zla81cvJqd0R1dGPRblnb5QL1nsEE0XWrolTE/Ppe+ZZhnft4ZLaAzQmoLe/yBMPF9g5XE/lijAgEoFY3CcajTA17XP+xkBrrkBTfYIpGWZF9ZYneGbHBO11U1x1kU9dSy1P787J21qSHk8QaK4FeJ5HTh5EB9p2AwIZpx5hShSLfd84SpzhrawNQnle6JGQJgmKzihhZZzCMEGDU4inJZ6X6SRfg8v/XiFOPgvLqei00FXza90JcyCdAU4/QgPCx801yIREsUhi6qvwJcRFt7eahfk8wow+D2FmSQVunsRpMsbR8FB5JGuEhSCS8cIDrko3+SqZ09Txvz+moCIxn19Jo4bpEBGmV+TKuxCvUE4Nja+NdZ4Y6lDKYussiyUToor1VpmKrPLGMFRgPBM3UFKvYQJjKGXiSF4U5sDIc2C0EA/7Xdg8oTJ2FTULiKEWyVUYITKPKlV5HSrypALTHTKqkk6JeZpwmz/z6ZCJGW/osZSxK8pEqCQMqUJVZzWCMAcnH2MITicv7H8TDsuXnOGhrHA7iexg1qGG88QxhmLDtVmIEFZLFJxkAvNmKZsSopexNrgwi1ettWjajBAYGdNj9VXs8HBOVAP02GmQm6EofWXtGcvXtLN4RTt1Ta3kShm6hwL6ZWANDU5y4uAgO7b28tSjJ3j6qV7sz0gc0TVY/94DOpin8HTdEUlMM3zPc+Sf20Wpu5vy9Ci4YZjYB1NDEORxXi708DCrQrWz+hFtpHU+2osZ6J0gISPs1dfP8Kqzf8v01s9y+Nb/Id17gNXFg/zJG17EyG0PszJaR1MqRToepUuGYfnwYyxZWmTH7jLd/WVy+YDFHVGdXQGN572EuDxaAzIWcjKQnHN41gUKnDbf8Pdn8llyMyNMjnYzPnCQqZFDHN57H8898ytK5V5WbdnAxouupmvlZjI6wKLxGGXlLckb4dSHUyMDjE+OMZOd1lUJlG0kxFMFCIo55h61GFQ29mguhOmQIKLeEDWieJhxLT2uog3TteNIN8889hS7jg3z8MM7ObrvMLfdv5Mf3LqDu54+zmd/fpinDgxwr64+C4Hmg/Q45S9LVyCQOis5LIZw76sWamUainYwwy2WVCAoCS9JD/g6BDPEkzU4LyGDrMz0VI6iDIKyjMy8romLumq01nu+j4v4+PKWdHS1s3xxA4mokzbVJgAzqEbGs4xOZinKuCrJyJiRATY9W2BW3jM5tghUpnnZSlobORki07k8U7qGnM6XyOpQL1n9VU4sESVVm5FhkaCtq45eeV2LySiTccd0m8feGkc2BSsTAf2jRc2PApOHZ5gdmuaOO4/z7R/sw5dD8jUvWcSrrm1n/ZoMk5OOiXFHOhFh09qYjBWPtIyylKCmNcr5KzwuaHY8sqfM4lSJcjTFa86OUxOHEycCRkfLTI7nmc6W1EbIyUidkTE20FOkpw/8unr8xStw6y8gvel8Rk90h0Yd6muCksIyfsTDOae5GmiJywiJZ6Q3xtjgjOoSl/HRSDoTY+TwGJGER1SepPZVNfiZafbro2Ld235XeA3bvn4jU4eGOGfzBuq1VmpSSepqaujasJa8+nw2O8PeJ3aQnVV99RFz6NAA+295kt//xPtYvLGFyWQ3R7L7OaA1mPVKTJFjlz6aHt55mL7pOHsmY4xrzAanddWtMR4Y0geJl9D4e8SiJU6UM3RrHzwylNNaCrhiSw39B04wPTwgo3EGv/8IH35zwHQPrL8yzU/vdSw/rwO57dQHEcDJWFf7nU9bTZHFzWWO6Pq2vj5KXp5S66+oX+Lo0Um8wihrlxa0vyS57Z5h6hviWvHqT839suZTOUAesCLOk071smfKcQ48H81u9b8kOMPjRJtjnR6LFb4qINRl+kw+BAUvJB9mOj2Q/Omk/zX9/5fy52kK1AlGnCvVFt0cPkefK6HStiCMAjGtmYrC1/IYLUxUg4ruKtUEBM45wh8noSpLna6Ewvk0oQxzj9FDUGB9XKU7SVWrb1iVapHk3Fws3NAQQmKInSk4nTufNsTgzIVJVchUvOANi7VAoNc4lapXE3NZFOsVu0IP+8wELWlQ5RhqoF4SpfJW8lUoFZ7oIjr1hqUNRNErivpdO6rwuXeOqxKtPDdHV2y4QK80KT33mo4qPpc7TJqgIUY0MHwepH8eN8SME4sFKjfQ4RS24Az5QrrEwneujDBRDZS/ilVEtcnMp+eQuXxWd4M5urUsTKtgHT7aYdBOK6rS5SLITY7q5lRGORLHvAnIw8JcHvEsT2CHUDgvnDQbKMKFlECqQvEKSaELN3IpA2OKb5tSrlhi9+5utm0/xNatu9m7dy9D/d0M9h5hsOcIE4OHmO57llzvM+ROPCV4glzfDlINjkVXtpHbeZSR27dTmhwgKEzgSpNQnlQt8ngpHdZxnUqRBC7VRGJpB4mNq1hz+Xpe8rqNLOqow/cdx7vHGTz2C7bf+jWevO0ZvLEUS/SVf8nGLrZcvJ4D3/sFHTo06tMJXQH5pGQAZWIJ9tx8D+cu1YkWKfHMs3l9PZcolH1eef1i7t9eQ+OqC7nsg3/AhDZqp3JUKZx2XU94ROBrI/aVNjwqYyERi9Na30JTOsl070GOPPEbenb8honebXSsX895L3sdXSs2kkqkiBKhPlmnc8Ij/H0o9TDO4aPHxkWGgzC9LgTnHPajhOJAYJhBoPGqcmxcRAp0UlRQpxQEqnQ6leCsTWvIyCN4YCBPsrmBsuo+OlXgPW/dRGNdUmkRwowBSIfldspbUQKqAvbYPotEwIU/Yaz560fjJFMZkskUEc27SDQmwyBB3MZRY6gbHiYmc8zKAxXourAooygnT2lJ3lf0eOpPz/Npam5keVcjmaSnarjQ8zCjzEO62hoen2FmNktBhlf4y/SKy6pr+B2iwOpWqsZOdY9GItSk4jTUJKmvTVInaKxPEVcda2rjeBqL3glHYkWaqRVRxtdGaW/3ee0iqFGdHt9fptxTYvpojrt1bf5fX32Mp57q5nJdPf7eq5rYuDpOe3NAT09e9SSsb3OTU/0CZrMOF/fp6PJoaHa8dRk8O+r4+PnwzDGfa7pgbZMvbwzISUx7oyMR9xgblyE2CKlkwPSsI572VBOPZAImJsrSCwMjBXI164ksO5tcKaCYnSWQ59D+tEsg4z2QlyaYmSbe0sGhJ7S2ygVksXDV2zdSkKE6eHyQowcOsvqD1zDalGXvHb/hhm99lZ1/+2XGn9ghz1ortfE0xx59muZ0nLa2Npo6WmlY1UX/A7uZ6RmkbXkXNtfK2nNWbVzG8af3sWXNKr62x+fG4S2c88F30rKpmUK0xDFdf06XZpkpzDCu8rcNR5hNpPEiZXqHxhjJFhi3/pJnraG5ie2ppcwcmmZ6JMAvw0ZdCQ4c62dyYkreviJlGW0N5UlefX2ER+8rsmJzhD/7jwhN7ZrXgR9ugTYP8rqiPbB7gre8qlnXi1Ms6UzhPA+nPbAor72c5JzomWbd4iwrOwOWrFvCjgMlVq5eQn1TRgZXgNM8Ms9tJBpHmfGYXyQlyOdFdJzxCRZQ50Tm4gUsNGHRxAdjCkL9EC4yJYX9H+/CghbiC7KdkXya8jPKzOmoMCthpWpz+JwW27dCmqtSLLK2hER0gCifcCOjx1iGGwRh21FoKcmhJ6iALeoqBQmw8Jkrymi2FVrMQqFQwHSaMirPgqShJ4nCTN4aIpSFelj4VHVVo4WcED+FfrKEkBcGRpsTMjwkLghO0qw6hPWYk2fBU5GbDyU8X3WTMobBAjzUcjIwTti1IUkpEw9xp960AQrLFuP0yWiCRg5BOfQaapGB4adClap8qqZYbl6zEmEdqFIcpz9ViqmooqHoHB6KzzGNaBASFRgeQJjBkkqHFVgQh20Tb+41VdZ2g5Amgt4QDfV4oI1K9ziqtyPwo0rHxHbgfNDBhzZhSjLGTF5kCWJPYGkhNqeVU5g4gUXa5cJ6hIkK0avQNRKGgDYuIlFK2vADfRVOdu9jvGcH0wM7yE+eIDveTX5qUJ6rYUpTvbruGCUoTWIGlc80Sze30372cvZ6RYnzAAAQAElEQVT/UBv48X7KOoRxafxUM6m2xTSvWE7XmkUsW9fC8vWC8+s596I4123q5l2bn+Ei/2aeu+2HlLI9xOsipFtaKE1HqYs0smrJSqLxBPUti6lrjpPuGaAxkSGeShCPRojH40RV95TwxmSSR//9S6zrHGNInozh4TJNjY7Vq2Kcd2Ejz+2dopBYzMprr1RzPeUT+B6xiE9UcVTXhxZHfEci6iNnCfXpDOlokpQMu5TqkUnVsmrLeQSz3ex+8EYSjWmWnHM5zcvW48SLyiORqK3TaGgUtP966ltnY6cxd1QeN4eEyUoiXF9Cw1GSrG1qSmrkApxzISgAz8f5Pp5kxnX19oev3URzTZorzl5Es4yQ6y9YxIXyeBTEL5sBpEMUjWlYFC78CXGn+ilVfUFpZCgpG/Y4P0oyU0dTbRN16VpScfVBKi3DK40XicvT5TE2kWd8bJpCNk9RVz652ay8JzPhQWra7aBMJON0tNTQUBcjL4N3aqbA2HSOkYks47o2zOvA9VR2WX1V0geGU+GBgVVEneKpvXEZwEmNbUNtmub6DI0ytOpqE2TScV1PJ1QfX+Ppk0jF5AXzKDd6DLY6YvoYeH2TY10k4KFj8OC2sgyuPI8/0sv3vvsIe/b0cPkFa3jNdWfTlGnipl8P8Ns7enjs8UFcaYLapCA1yWId4DnNaatfU7rA0Z4C9zyaZffxsozGMr/U1fbZDT6/uyWmmjsaapxiZFTAsAwzVUuGFDakumosSm+ZeLysa7MgXHN16RIH9wyTyybpnW7FW3kt5baNFKMZ9WeW4qz6eGpKa2KGUqKRwQNjxBIe5qLb98Rxpocm5KmaYcnmDNtv/JGcyxO0rNlM/6NPMiPv4O67nqF++QoyzUtJxGqY6e2jNDKkNeyYHp0IDae8rnWDoVGc5ks0HWN2bIip4gy/+vwPcbGX0d/ySv7t28+x9tXXMZGfobm1hQsu2sLY5Dgnuoc4Me5x9zHHZDLNuDyf9edezFjQjN+1hAMt63nkvlG0vInGfFKxgDoZWaMyujTBMSjq2vdgf4zDB8pcujKHbEw6lsPDx+rJNCRkMEE2r/5WeyamHQV56OM1dew8kJOBXCan+efLKLel5nQFeu/DPazqyjKgugV+imefGydT107n4jYisRhymGo+FsKy1ZNUHpt5tmi8k6QK47TQ5AxOI5+StEVnMganMOYSbg75X2KTMTiDSEi24AULAGvHPNtJiYGi8D2JG1YBCRsS8sHNJW0xYo8taxMQiKcXQlQB4CwDc0/IVcJihxNWCcC5MMX/9YRSlp1AP1XpajpMmR4TCmkhJQzC5FydLWEyhEHIf35Q5VWj5/NFMT2KbMbMo2HagudTjIrVD1O6kG/pkHuGYEE7rcVqwynSpsYgzClEb1iEpYXPRYGVqYzGC4xoIMQ5I1piDgKMFKZUVhhLxOIKvZowwhyYXAAhR3G1msz1S5jPmAYhUxyTk8QpmebThgjmZOZikZTz/0fcf8BdVlX3//h7n3L7ffo80xu996LYwIIFIyKiJpZYICpiqjGJxiTGr5qYYqKIBZTErmABAQVUEEWl9z7MML09vdx+z/l/1r73PvMMYPL9vV7///93Zq+9115r7bXr2Xudte/MKF5MMNxAZNNtSQ/0tY6vwN5dX3mnuMktrEsra4CeRakMCJzKmWGlqwZ0GNlhiL5UnXipecO8nkV6ParIgnM4Z++GdDqwA1oxQvUOyQCTPuM6bYym29kYosdJQptWS96GnNqYKeQpDi2jb8mBSldSXLqa0tJ15JcfSG7Z4WSGDyccOZSobyUnnHMGSf4gHr12m64QGuRXDDN68rEcf85JvOK8dbzoxBoH5+8ht+cO2o/fAU/ewZuK9/HG/ieYuuq/2PqzWxh7fIygEdOX7yeKEoK4SCzDrahDopQtEKv/2XyJpY1p5h/bBmpukIJttIl22lwux5r1awjyIY88tpH+aIaf3jjF1k3zhKHEA8cLnlug7WLmagErT3sx47riyOsQyISOjIysjASLmRzZKBQEuvIMiALI6NAPhQSZWNdYA6w58ngmNj/M/I7NZLS3zj11Nzsf/SmVZIplp55MuGYF+ZFBP21N28Pl6Ur1Nd7ZkxL2fxzWFwOnKNV8+PnRHKt7ijtshKU2R7Y2ghACNSyOyGistu6t4DIBV9+9i/GZCpMybm55skJF13BoHaVWvymTfgsdVOWV8bgirxt7lBHLSX+k8S4X+xkqlxnQdW5fsaSxKBBEBR1aIZMzdcb2zlCZmSHVemrrqrEhL02r+1s2qxfzAvYXGR4q6HBMmZlvMKVryem5BnO6c2urXKi5sT63da/YkA5bg4na3TbQem3rfWpIbq6q+mSo7ZKht2O8wpaxebYq3TZZZ+dUk9HRDHtn2jw132JMLpU3y/B6SylhupLyj7ck/Py3LbbdO8nN1z7EL39+H4V8H696xWkcdcgKGY91Zmcb5OKMvmtC9Stl25Y29949y89+tp0vf3UTt/xis7wyMxy+LmDX7gavf06Wv/rnKQ4OEphPedORTjoD5iuOJ3XNmKZKN7f1EZIw2OdoaV6qFYmqPY9varFqmSOOHX3iPbVxnEI8IJlAHx8B0/IK7dhTpt53CrlDX0o7P6oPnxrJXIXZeTTmDbSkSFX34Ioiv/zWLRz+mpX8/JpvcehZv8eT1ZAn797B1X/5H+zcO82cxq2+bYzMsiMYWnKY1kuZJIzJ5JSOz7DlnvsY3zNGTVeMI/JCP+dFZ7D+yCNZc8jBtMfnOPLwEqcenrL6gFdy8cXfZOiEI3j7By7goCOOlgE0S6M6q3WR13z0cffYEk74gzdSOvYkGmGRax/u58ofbOVPzwkJtMRqGqsCbeZ27NAW1Nb7GWHezzQM9M4HJNmIC1/fYm5Pk6OOjbnh1hZ7owJVQn9Vm2jdhkHAho1VBkoBc/WC3oc2kd5d0lTGa4NE72Uul+VXt+/ir969FMNnZppse3KWpSsHcMVlrF63knkZcs22U7scncdS/6IJsbRDfWYstnbUZ9IXU9QYtZUOqICCx1O6jyFG7GafNTEZg2dldommw6CbXZz02rCYthhXH59R0le3j+qzKtOhpKgIWEZguBKfpfukSg2MLvRZg2107FeK3/10FXWTjpyvWBSryKBDXYjFAZNBj89gW6gyzx56KnppT8ryPcDrsZzroD2hbmqcLtpJnCVGNfAZIwgsb2BoJ+3EyissllT2GcG5roQ2GGuITbGldOnGtQ3VXoYFnmkRozPultkHXmZf1gYKvCyLHhEW5Z7JF9PaY4l1xkC4yS2A5Y3u5br6fN4YyisY5uUNMTkDwzV7vmG+sVbIE/dFRrfdxcslokuZ8wRfzJM7EdodsLHxWamSpPKKdVCiwwgrp81IStDuhh2iHu8V6KUqa3TnXI8CKutQva0GToA2Iqxt2q3tQLTxT720qrRUPCfDoyrvQ6Q6s/m8uh8QSj5Mm2RpkovalPMh/QNlBlcs54DD13PKK49nrhZLyW5WH7mXgw7cw6F997Fu+mrC277B7ht+yPi998NMyIGr1/AOXYH98QtjBjfdpsNrktUjqxjSAdhqVVl/4AoOO3qNWhORC7KcctoRRNlY3Q6VFikUGuy+82HCbIaWtTcKqDab9Om6pLB+BZt2bePxLdtYdcSR+vou8KqX9vGbu5s8+FAqD4yTp8Rx1kv7+dmv5ol0kB33+tfQ1LVYGAQysmTEZNRf1yafiSjqizh2jmwck8/mKOn6qixDpH9whLmpnbR1pRG6lGwmJCeZIRklJRmF4/f/gub8XkaG+jR+Tl/UCakMCmRA2PUg/kk1FQLDpUMdVl4Z65NKYaC6Hb1H86q8yXmK4S4gjkMKeSfVKU54ZXqSVO2vNNs8tLuqK9YW/pGsc9JmYOtYeU9X5KwunypaFAL1uShv10C5jz6thXKxSKlQIooLtIiZkuE0NjHD7PSUxrat+U9ldLdltDRAXlNTpVbpOm6QYXmnnNbRfLXlf+tkP5KvVRs0tdZsbFKNTUttbihfrzeo6nptXvNS142PGVyWn63UZLRVmZfxZZ6nmq7Dm61UVQVU5LrYK2Pr7h0phaGQd7w45kMnxawK4MqNLb5xR8LIfMLSdoWJbTuZnplhzbp1nP6iY2TA1HR8qt0yUuekw3Q26gnVSiJPU5sgiFm9cogXnboCGgV+8+sZvvKtGc44IcdvH6hwyOi4aNv5g8PrmBdnz1jC9FxK7GB8r0YgDSkXHONjbel0bNrSYuVSzZu8VeMTia70q0yZ4bOhwpw8TxUZVi21pd1IqUw3qUw22bOlQb1wLBx4Fs3VLyCJ+2VwozFvkjadPgayDK5xXP+1r3H2u87jF5++hD2/eEAG2iiBrvoK0ldWe8KxcRp7dpA96CQyS59L/pAXMnDU4RBF9JdLBJqHtjyOo1q7m3/1S5785e3s2L2F+7Suhvsa7No8w/DuezgmXMpD9z/Gxz/yER6875e8+txXMVjK+fmsyeu0fSbPV6+Z4Sc/nWLz7IDWZ4P3nDxFsnsvka4fq7Mp2TBlctcU+sahKi+preW8Pp4ijVcxl3Lj9Rt5+5kJV35/ntVq4pU/qqEBZqaud0rzbu//3Fyb0XKD2VaGAw5YBkGKGe4adf8+ZaQ8zmT54U/2cuhqR67Ux+CKrAzoLRTjCmFcYOXydcSZAgGpBnRx0EDYwCwmPRN3zySZHheIngieJXj+YvozCIuZwp9Whyj7gvGsvME+6v7Y/8BT8f+Bi98bJKPgh6cja7kO9PKdtBsr6XB5xiOWnxhjOGdShv1uMPln5faKasPUW4BvJ3p6dKE9munwoGgx20QWQ685PRmJd9mpV9Xjd4kL/ejlLe2VXWhTKqqBkk7oZHrN9oPaVWxlO9yO5LPHJuW1q03CFbycUgWhHQ0WG7BIt5gKkurSlBHb8sKUKIZnSz3NR+AFhPd0CKX79Eg+6ysXZqmBUB8W5LtEPxDGMUbqtfsxMZJBqsjLGF+4hUWoZT2YjB2kPmORL9gdqAhcCEEPlA8FPVoYkoYx+NpVzgwl9OhrXyebEAXTr6QTJGOIyllilZgx5dRw55y0OFCaolQbqk4RibRB7nnX0y1eij0pEsW1G8zMzBPKoMnn8sTZPPm+MgMjIyxZuZzRlStZKlizuo/nHtKk8fhNbP/Rl4l+8wMOmnmEk/IVnjNaZF1xiAJFctkSmWw/YW6A408Y5f2vznJy3y4OOWE1pZUj+tLPU9bGmI0z1IM2z3/Jy3WtWdIGHvCAPBPlweU898U6cFohuTjLQJ/6MjdPFAeCkFQbba1WoTw6zKYHH2DT2G4SjUddX+6bt9awsW7Kg7dte5PJ8dQfVkcfkaFcznH/Iw2GXnAOUbFI6CKiICKvtsRBqEPTkZWefCyajNBcGDM0MMyywQGWrVxFc89eGSFZCoUsxXxO5WJymVhGUIGBUpm8vJKlXEysuTCDAptDNHr1zQAAEABJREFU57A/KNZEoKwHn3eKjcD+T9rLiudwoBT/dPBA66dQKJDNZTQWOjpCzb7a35Jx5XRlauuhI96Rt/IucJbQidCTInFrEirdycsQzRbLDPQNMKT+lFVHUUZnLM+ji7K67oHJ6SrTMhRaMpJCtSvQOFl7ExmZidapdbkgw23Z0iGNVYa6rofq8v7ZadSQ0VSTkdVU2pQnq2mpjCdLQ70PgbVEyhRo6SPEoG1rOHAgSDCOmqx6a6poSp6kNQcW+NDrs7z5RSGDwyHqAnY4P7StxVCjQVivsemJHUxOzLJ63Spe+KLDqMiYazXqOs9TykW9i1Jr9bRlOJrxY+1UV1izKsuubfMy0Byj8mSe+bJB9ky2aM9Nc8cv7+funz/Bkw/Ncemlj/KzG5+kOTPJ2iUtpia0VtMGq5c6MlqzYeiYmE6ZmUvYtClh72TAyhUxD94zRj4e1Du2krqMJLu2nZmcJYhCEq3xxOa0hdrrmGuUmNxc1dV/lUMPXsuIDP64HHD3z67jZb//crZfcQU7f3M/pdntTE6uZfqYT5AMvo3la1+jcTmS0vBycrs2MeJqRE9uIpqdZPL239Kan9OAptoDmmy8817GpsaY2ruHqalZjnnhcdRktNx1+wwj2x4hnaoz0FzG6OjBhLl+Nunqv3zAqLaYmgzvOk31YXjNCOOtFTw55nj7sWMsnd9MVvPlZM/U553e+4Sp8VkSfSiEUUSxXJIBWaKUjXAap8PW9BG1Krz5TKhrTc1qZQaSaWudVVtaszL/B8oZ1iwPqM5OidvSWA7JyC9pPnMUC0Vy+SIDuvKvyYju72+TzzueeHySFaMZdmyfY+uTWznk0D6WjAwTaM1JyeKQ0ntxF1O9nNuPsn8mCNh3KkvH/txObj+yKesRemlHrBM/G63D6cRW3qCTe2bc4/XSRRK2ug1EWqjFSU7B99PoYigIo0dS//Qaq5zzjLRLt0KAyqfsexbjJmGAosX0fdL7YxLbn9DLWWHV38t29wO1SxQrZGAyi7JqVjenpBu6It1cp3iPZioWGIYYw0B4J+nEyi6EBYov3M0Z7lEfSbabGt3nunnhznWJliyCfRIS8sFegP2pPtcr72X2RcZzzhTuo6FJsCF0qdarcDzfZDrgnFID9AgFi0wTGijDlXqapSJZskCWnFfeJSprmH8vergRvH4VUkB0K2LkBTC6yYhn/A7diB2sEytvMovagsetUCKsraxwHSTYIZJqJ/UGUKJGt3GiO12t+LZJGq9L8ojvKxWuKiRM51FGAdNhqYi+iFJ8BzQ3PtVxanyTk5HivV31OVyz4qtwLsQRoU9FxU3mZdgE2vj61wywZP0oxxw9zCtOjvn94yZ5++FP8p6D7+B9z9lL5ZFbWZZMccrxp3LqS17Jkac8j3yhn3EdbPPzFQIXkAY5Vh+6nt9/2QgvGdxOc8tm2jrsmuO7dQCUiEt92KZrBkKYZpidhj4ZN6n6vGS0zKP3Tul6qqlrLXAuJRdrnLRR1+QVmanq4JdXZMmyZTz10EO6VmuQ6gDPamOmOcdpB25nar7Gc07Os3V7RYcCus6AQtbxkheUmJoLdNjEDD33hWR0pZsJIZvJMDg6QiaKiMNQBlVWm3WBOEgIG1Uil2do9TIGhmWQjCzVlc0y+oeH6Ovrozw0yNByow1p08+zbOkS0ITMz9fJOEMt0hrXnAgDFKeA+pViCBgJPamQVGUdAc5JjkXPomwUx4TKy9mFebpSGc5kYnLZGJ1fUt1WQWkzHU4onZpSQ4UjWqr6lWCvn80Dko3zJfr7BhjRoTWow66cL5CVByyVKdlohUzPVpmanKOqebayYRSrWEgqIyjROlYXcUHIyNJhHWpl7G8jNjQ3tgTbSs3D0dActmV0maHTNG+XjFXztpisGW5ISUvvicdxhFFIrHkJNb8tAqppxM52zEknD/APFyzn/Nf1s1cH6zbxnYyVGXVSVdGqtpnYM8cD9z+lq8RZDj90FSccvUxGSY3KXI3ZSputu2ZZtSKH05qtN1OaunqysqHWwMBAhmYtQXYbGbXh+JMLLBuBZqXOpz93P0euGeK8V53IMYeMcObzDmKJPIQP3jnNzT/fxSP3bGXDw0/yxGM7GR1occBqWLUM7GheMhLSX2px8/X3UZPna07juXfbJFFUoiJv4OTuCXmCquzZM4ldwUW5DIHWp8vmQIZNqzXPbG0vp7zpKH72rat4zYXnMb59lh2PTZO0HBnN76q521j/yMXM5/uYGTqWEiHFoEDbzbB0NMuqkZjGlh0EUzPMb95APDRMdsVKUn0IlfqWMLLmeaw58U08kL6C6og67RzzlZ16J3LkNUCTW8Z5/IFHOPAFp3LDjY9Qb8zTbtWZmpthLBliOoh464sqNLY94T3Tc5UAF0e4htO60AS1q4TOUZZxP9g3KAO9SE3ra6DoWDpSYm7XFGuyM7RnqjIcs3zp61OsPmiY0dV6z4bKuCimry/Dhi0VeRkDZubqGtwMBXnf1qxZQhDkWLakzPzsOHfcuY3Tn5OnONBHNpsltb1W6+jeOzexYnlWGM/yaAGiRfAMTiqKgRI00BY8apEWrqcZ7kGCCh79XyP3P0iYEoOeiMn28r20x+ulJmO4UgXD9gcRNQHg/B9cgD2+C6JYv5wzCpbDP57ZJYrgs11uqtQ4BmIpuAVKqlzqFBksJJ6q3L5glH25/w1z1sT9hUyBgVF7qeFqiU+eJTIxA2uawdNF0l4txlQnrFbnLGOSVtKATg0i+zExkrMIOgwWHonY/obRDaf3WMEeoVu0x3LOGPuIljPo8LuYsU3OsgIFrA78kwr1FOWUKoiAuqN8L4io4Olpj6bUC4mwSDcm1JXFHmNb6qHLEM2/C5bt0Q03sHyP71MjGhijB57RyVjdVudiMPHeGHeknj3242rCXba910ajM7O+Flv7vg7L9aArb9uD8XpgZNtA7Mf2hlvZbhF/iOqkczIq0KGGDkRk0PjaVWeqK7p0flYnSI0OP8E2xe1jM+h84TXPDXj3UTt4Wf8THNjaQH9tD31BhbhY4r+/9zj1aolDjzmR/lUHYtOy64mHmNy7m5a8CwQhmdIAZ7zkYN5+GhzU3yI7qE19ZIkMoBatWp1if0lXIQk1tbGhr+Bmo0lbh16YDXXAQOyv+7IkGlft8SStGjV5NnYXAuYbNZqkzM7MapMtYf/lx7zGIKuDOat9MhLv7u9ewVGHwMBglnkdZNv3NG30kFqOOzLkVS/OyjBpsfolv0dh2WoysfObcl79G1y2lEwmo+HSvKhtbRmsgQbugBc9l8lNG0jsFJ6bxclSjIXnA2S8tXC1WXLSE2czLFs2RD2Fqq6OYheoRVLg14yIllO/elnnEYwKmlsFHMp7GWEKniCahCzGOacjIWK6piu7BNo4VDV2nRlq/OPI6eZFdUkOa7zagHAFpBktAZ+qAJ5O53GZHIW+AQbLgwzpQCzn8hqLLCkRrSRirtJiYmJOnlEdiFpDzoWEWjAaKVrKJ5qsVGNWKJQZHtacyyqsN1uYN6vWaMmoqFOvNpVv0dbabUm+oblrqmxL+aZBq6W6EvHVfhyB5jWKI8IwopaENOIchx3Zx6cvWsbvnVGkIiNmInQ0AySdUgWm1cGGPCWPb5jm7vu3M6sPitGBQfr6B3hcB/XcfAP7TVdd3pNHn6rwxFNTHH1UgdXL8xRygfqbymBMqNnVpiYymws54tgyRx6SYfP2Frfdto2Bvjwve97B9Bfz1CopW56alxcQWroO2/ZUnVxUJuP6eWpDi2uv2sgvfvaYrg53sGfbbmrTW7n++/cxmh0g0EdEbXKKuekKM/ICtWptCtKZz+eINI9TE7PURGtrXNtqWdwXcvjLlnP4S1bxhc9dzOEnHczM1CQ7J4vUJ2IOWLKKUqaPVmOMw9pPsWb8fq0PSNcdTU4e7HjXXnLHrVH75gh0lZjIYB8Mm+yOhngwdzjpsa8jeOeHue3Id/HrzImkR6+nNZOwYl2ZAUKCWotqpclgaSnRTJuJJzZz8IlrVUGLtjzqx77gEO5/VItWBtPsE4/S0vw2tAZmZzKUh2O95wHlJYH2mZRMJuvnJCNjKM7GzGg9t+UdNVwLgDEZk2cembJzd51sf4ZHn2qy8alJJuVxndPc2E8FDlwZ8cBjU+SDJnP60Nm5e4YnnthGsRixe2yCutaW0wjcddcWecUyMlizrFk5oJFM5aFr8+ST4wQ841EHJIJTavAMvghaZCaCRDqpEKOJ1QmW72ALsUhefoFgi3wh8z8giwsabqJPT43Wgy7PXn4jPb2abp+cb68xBdqMrR9WMvV0/Ebh86bDEKWpCSm1fnTUqKxoXbY4Pczoyip4is8aZiCiBTs9lHqW0v9nIbUm/O4iVk1qbCE+NVx96iR02u7o/OkSn5Y45Z0klHSC6yrqjk+XqKRLF+b1OiE+iK7g0YUoXaxxgUqXmqLHynsETF9nPkRUQI+xetAliapgRCW94HBCnZ+dxfMm4kLoSIDVI0H8Y0SPdCNjmm6DLqmTSFDBCnuWRb2xMbwjtDDopqZH2j+VsIKv31Jj9vQYvhg8X6ee8T2eYj3siVhzRPDZzrilvv6Fur2AZ+PlLJ82IYwl5wSSR4/pDyK9A21lnhZMmUTFJG0b30bXthERzdgyw8vWirKmzYNFyhOEyBIibdbQbkiqQ2/n+AyxOh/JtKlOVmjUExIddqldvxSX8LVrp4jo4/DjjmREVza1mXH2bHyI2ZlJmtpgUxcTDo5ywQVH84IV8yQ6qKtzTWpzVea1Ebs4xkVZcoUCTR1Qrn+Y5UcfzkEnHqmOxRTyEYG1Tf0KMyXMkEhpSbbCth1Vjj7//dTUnzATYLqmJiep6Aqrqb5mgkCHSUhO/cpMTFC5/2ZuuXWclSsL3PtAhVl5P35zZ41//uRG/vmjd3LJv97G/Q/UWKGDxUUBGRkQhUKWoWUrOPrlL6dveJRAf7K5Av0DQ1R3j+Hm5igVC/6rP5fNks3EhDL2Yn19ZwROm3y9VadPB+eUDpBU+ShJQG1zMiiwiXaBTZdhPov66gADFj3OiWJztYjmUVsP6m8ifkb1a3ow/AUnHsCSckxb9KwMkcDklPoy2LroLClpVa+6ii3TEQDNTVzoY0BXhIOlIsV8XqQYnFaDXGJVrYUxGebTE9M0KhUpSwgCh6oj0RyY0d22NaD+9g0NUO4r6tBrLYD9/qYmo7sh47ytsWjLMGrLmEhsbQlvCW8Z3fomHYmg5ekJc9WEDeMJzz1lSAbXKK/+vRJjfY4dqjwJUP/RKnFqK0yq31VBo5mwXV6Zitbe8pFRhgZHGJ+oEQWRPLs1eVJTne06fOUh2ri9wU+1VvboQD/8iCIvOWOQtSvzMoAypKogkwk5YH2GBx9v0JaB/du793LqEUsZ6i8zOdGgKsOoorU+O1Pzf+lAXaHVaMnATMhlZAytG2WZPjxqMwV2yhCb2gyrBwj+0/EAABAASURBVIYI1L+BcoGR/oKu1losWRozur6MU58Gh4vkooi81mVbY9aQR2nVcSs44Hmr2XPnbu7+6e0MJVVWVGeZ+PVdtOsh0yynTwZyKz6SyXo/6dJRViW7OHjzLawZe4JDczWWDQ8S1qq4A1cSaaz7Mxq3g17EblbxtsJT5NsweP2lvPqOP+Tdv72IJ2+6U8ZJm8OG58mqvS15rHLySgVO71paYMtvd7J89QhaChT7cjxUWcsLT+qjr5zIwz0vAxbamouJ2Ryr10ckKj+cl9GlAmW9S7lsRFZGV6SvokKmwfohR6XZRsOuVRvQr14duCLDCS/o57FNTY44skwYB4Sh5n/XHCN9AaecMsreOXAyzu2daOmlaNTn2WZ/w1ofbUmryvTMPGtWpVQ130uXD5GTDvSY9zVQ2g0aDAy6WZvJTAZsRpzozwboCaRCi04YpIo9KFKRBXXKLvAksi8sFtpHfSZmcs+kPjvFKhNHbmjFzwy+rV0Zz+3pTtXEVE1W2iMZX7gvItyGAG3CElRO3U0tkYAlHjxBWI/WyfucV9LJSwBV5NV4Hii7iMezPD1BY/mGGPK7oWPXWV/26V1QYSTrhxEM92os45H/OVpcd69IL10oKYI1QMkCqYc8G82PBBoDNKiCrowfMstaW5UuDibSabph4izIOK9NPZe+joS43bB/3nIeFPW61dXWkbeMeFKEB/T0aL3GGd9ALHpCJmO4yQhXwFAWP76Mj/BryoR8ywHfmC6vm/iBWdRHus8Cm06/eyo6bClV6MgI8Xo7HC9njdJGqE9m0HvudEDgQggEbRlHaaJqO6Xxj1NseaXiOQFJC7uWc97gMrbxVUyopLBWWYrVJZrNC2inDVIScTfvmEJ7JEPDJaryQomEzlxm40G+//MJyjq8jjnlIDKliF2btjG1awtVec50+0GFAsMHreTNZ2TJPfEAdR1CTRkeVj7VvmTerEQGjiwcosEBDjpmDce/eA2tUsDm3RGZrCNbVKOSgERf4ZmSw7aNuvqepHUNS527752htGwZtXqdOAzU1oSGPHo54XEY6pDLEMs7ki/kGLvzN7xcbQllEK1eHfPgg9P80yfv5vQzhzjshDLHP2eIwWAPe+59jFCNbNs16NQs1R3bmNu6hRUHraO/v49iJkdORkhl+1NqnCN0TvmM2ivIq6/lPnIyzsIgxMZ1+IC15Is57t8+g052kRLIFkgq89hrmLJvTrABRsUE+wU/SaI7k3W+hKrFi4uXap20NN9yEqKBIFR99+yQMZErU8hFOqwlpODlfWmEmi7VriRVzigeUsUuIMiVKJcH6C+pz7k82TgWI6Ku+ajVU6am5pmZnJJ3Z07z0yYIAqI49JrSdkLSauiQbRFlMgwM6WDLxdh/NVSvt2SUC2RUNTRvTRlnSZJoXFINT1vXyTpkNdGpBse5ACdIcZp7x6yM86k04sSTBrn4b9bwopeXeagYMBE6Gi6h2R2DJqgEWoOgc1WfDWg9p/pwaLJyyRKKugavyhBKtNbj2FGVEY4GNJAee98T6WnIKzM22ZQBNsZPbhqnkaasWVuQUaH+jGbQkpUhVeefPvsoozKUjjxkGVPyBNk16tbNUzT0Gi1dXiLSOkRta8gzW61UVVcN+9ufE3vnaelFyWZjzUgqaNPQmFVkBNnfJizlobZnnuZknYElAxrLmIGVIwytHmJozRArjjmQbJ/ey4mmDP8SD93+EG84/83E8uxsvnUTrbE9TB54MqUwx/pyxFz/GeycOVrX6ykj+YAhXcsVywVGjz2E4u495LWGBkcD6Rxke24Vr6vdSrjnPgaHmiy753qWbNtBbsUSnvv2V5DMzhPPbmdHWKCSS5ifH8c1tb6zIdVmQEsfV85FhAODbN7SJNm1g2hiF20NioZR70rM3inHH55TJE4cSwcSfXzlGJDhWixmycjoamtENoxDRvM0U49oKZ9qXib2NjhxXcLsbIs5rbPRFTnNQ4um1lJdHrK8xvO048qkcZamyoIjJ9rk1JzWUJvE9sR2iyCp8+tfPI55LW+/f5ID12uMpS+R1zPAP87H+0VaJFpFoIZgPUn344LxPYSSAUyFAXp6aa9MLy/WvmDEnkAvNe5i3PJdsLq6aCex8h3smfHv0LFIcJ+EsK4qn6geZ/21SRCuBJ94ZkeBSnjEOSd2J2exEXup4bCv0P50/NPj7uP1KJ6tyPJWh1ATsqxQPx9KU9Wu5BnBmm+ivdQErLilC9AlaO95Omkh/+zIolp9BVZTT9JwA+X9Bt6tRNmFYGUWMv8DoqKmyeDZpMQWWbEJGCiHdaar30jiitqJhfjZMDoeY+Hp0CSnYMRO3jCDLtFQg15Wc09PjxV4VjCivR7dQpYYoMezFFne2mwgcmdujegzigwXKGAgyr6g8r02eKbl93GfgVl5E7HUmL05MqNJhkfaqoM8CbI40O4B9u57vSbcLdRNxBSxm1HbFXxLbArE8KHDtQqVVcZjFhlIOpGRt2emwt7ZCutWDTKftkjTGrOunytumCKOihx57Cr2bB9n11O7dTWyh5q+/pvyWMxR5PhT13Lm8A7irduoyeXf0FdrqkM00eYmEexKKSwVKCxfwrw262uuf4SvXHor2/XV+qa3v4BjT17JgQdndEjBwFCJN7/5FF5w5hkcd8ZBoEMi1VhM7JyFuECitmW1uSLDLlT780EkT5dARldGX7IZ0ZCRMDr/AKtWhJx2YsAlFz/KiUcXeejRGi958WpWrdHBef33aDcqhGpnTgZDnw6C/r6y6mtRWLoE16jLTozEh453S3XYCRlArlwkUywTZ3M6CIvkC0VcIM/IcUcQap42TVV9ar9VkhA6KXAad1I1zoLzEUZCuE+xR3Scxl4UBSFG7MgZ1qU1RWkQMUeE06GXBjFoDovZmEKsFugaTwz8YwtC5az+zn5qVKtHqXP+0MoW++hXf/pkRGajmEBjmkhvqxUyX2kzrYOsISMBGU2ZKCKby5JV3yPhaG2mba0XGVCFUlkGq8ZQ9fX+QVQbg2a9SaOmVms9BOKhcQjV3sAFamYoUHvUFgJLQ3Y1Q444ZQnf/dA6zjxrgIeHA7aK1VInWpJr4qgrrYvWVv/q6kpdtJb0NoQnSodlFA/092PrTyQ1vU1D7XDOeSPIZKy+ttpvnsK6jK+GDu+puYa8K1Vu/M0M1/56il2VhD/5tx3s2VOh2kg44qBVOvyztGWU1uUJXDI6wPBwUd7QnK7OskS6IlSztGyd1heYx6ehclMTNabHa2pDQlNGSSgjLY7U/zDxbYs0MI3pOjPbp6nI4zy3q0pG63HnhjaNRsCDN2yWkZMyMBByxmteyNSv7mVMV2UaKsYfuI3m8MHsyR3O6uqTrJu4i9mBQwhLS2B+hlDzkyk4rduY7LJBXRNOUS2t48ojz+GIR7/LQCpDa/MujvzpVxiUl6gvyJA78WQ27M2xvLqD+cfuYc8Bb2DLVrVBxle1Nk82gJrGrDLZojI9z1h2OaceM8TK8iQrhysk4qGPmnJ/kaY+1s48NqtpaDEyHGq8+ijKEAxDR0trYs46oXd7oFjj7ied3hWjp4SZiGhuhqcer1AezvDDH09Q7I809qmmLibU+17X12KtHjC6uk/6HZWZWezjTMsBm1s1gSAINR9t5nUtW9dYDg8Pe1qQOAJMkqc9TmQtdmyxGkuLxpL9QAsPA/vXbN0iTk/Wl1Wk4PUslvHixvCIImMaCH229hjZ6vKKLGOwuLzlnwW8yp5cLzW5tFOL8Q1So3WhizvnvIwzsmhOgF4sy3qG5UkXUC/nmRalFonrk07UFehwupkOpxsbrcPtEpRYPvV1KMOCQhMVoZvgBRYynSx61AWLBXiRlO7Tk9WY+n558gLX5yxKFypU1YvYveIm42GBZ4iBUZ8hhW/EfuSeLKpAYMH4apfVbdwOGFFMyyix0KWoXLpPrXWmy0hNaB/H51LNX4fuswuR1YWXlToMpMQLKuoMoqiiKQihK4p/ejSf6UYq5ofOUk9aLNQlWpJa5AW60dPyam+HYeXFs2S/yjtcH4ttLfe4yRn4jEWW8QKWwauwuj3JRyyU1YGgjILKWN+9XCJ2T06sbvCUHl8dtrxKdbkOK97NgEOPJBRsmlIxExETlb/xt49R1MHdt2oZE26EX9/bZP26IVasHWDTYzt0tTLNzNReZucmtKlpbxpcxnkvHeV5+e1EOuHsAGu0RNehWp2Yoj4/T6TNMcplmNk7wba7HiIoD7JrYpIkbLJs3TBje1pc/cPt0plQmUvZuLHCVdft4Adf286RJxxMaJumDNFAO2iqgzlVOwNVEYYBgdoeBgFRFIL6UMjnCO0wCyJ+8/lv0Z+r8LWrqkS5fo47MsdPb9hGplymks/i+gfJZCNK5RI5GRKp9tl2khIFIRP33sOK054jj0ABVWGqyejaKJvJUpZXKBvrQHCJymWI8xmy8opFxSJHHX8Iszq8H964h1D8ptqqHR8n3Z21DaRO27VyqsvGXxScRQJNCeLgnPOA6xKVLASVz4YR60ohxwzmefepI/zVqTF/fGLEIUNZjh3OUXIN1dPT1k1VmYp21aQaO3DSE+aL9Mnw6strHLI54jgHQZYkzdBsB8zNVmnomlDFxcuSyeXJCgKNubXVPFhN3coYXpChk9PYVmRkVWsNHYBNasJnddXTkqGMniAMiFQ2k83IG5XHjN1+Gb35Qp450U54wVL+4y8P5E3nDHJjmPJ4AJHehbZGJtGAtDSmDeF1oCVoOqgqNS+V0dVznM7NkWKJWqNNpd6iqqtf825YWxr6KGi0EqyNUqV+qrzaWpFsXXPSUF9mdJ06L0PzpS/q4+GnZjn+oIDLv3UvZzxnhIMPLjC0xLFseYYgzrJ7osq4Plp2j88xurRAIR/JGI/J5yKyWl9hGOH0R0uAUP2OtT5DGRyOBARO68QFidrR0jvVIiNPUupaDB42xOP3z5PrzzI/Uae/kGVy0x4qfTVGVozA1mlu/coPKWptz27cRGF2J/PrTiHIL+XA7C4OHtzMaHUnQ2GNuAT2vrXrdVxTJntfjsfn25z05HUcNthisrCUvsF+4uY8cZDD1knzlBdx34+nGa7cyWteOEwwO89geQVzFMgEIXGqedEHkatWGCguJcosZ2j8caJdWwmaLeIwJAwcfUsH2DkZ85lft5iuBgyUs4wMDyAVBIGNfVVXo3lW9bV1nT9DJhMwbl4vmxyNkKPNMQcqDgMefbjmjcdWW/VnsmTjFtf/qkIrDXly4yzz9Sp1GZmJwN5n50Kt80j1hGSimHq1yXIN3cbtFV7+4vU0I/F4tsc5UdVDS4SBcJ/+30Rd2YWyKtPDe6lIzwzdcsZYQHsFeoReXkK+jUqfLfR4fhB7ZXrpogKm1mARCXvTMVmByi+wlTVyqshQJSrltJnh0ZTOKHmeUToIhhrPqwWvXmoXjagzERY/+/ONYxosVR3OUh8J6ab72NgT9TP8AAAQAElEQVTiFeNpIWWfiJURKGDjZOnTpC2b4jA2TnWm4HH2PSIt0rmPblinNpNQYSNYYmAky/uSRhDYwCjBwDpuPFVmWY2uJy98MRvRyi/osYyBalyg9YR6qfjGs6zVZbhIllXSDVYTqFrNj3EkZAk+ovOIpmC469GVdyI4n3caKJ9R1A0i4Xn8XzwmbGCi3bSbGGUfqFLLWGMttfGy1GRt/HwqguFK9qveeEazMh7v6vI0I3TzPrFIsFCPCVleqYl2k33rLRFFfMVdttWC8TU73WZ0+Na0VIcNOtjiCH792/t1BZIQFIa5+5GU4aXDrDloOVNjE/J8zFKpzujAmtOB7CguW8kFrxxkWWUnbV1HoZ3UDtdsfwnb+EJ5X0pLhpibmWPXxq1UdF3l4jzbpgOmZqY57YwDOe35h5HRF3+5UOWRe8fIZ1Puv30TL3veCM997hqGlg2Q01WJvlf9xmmNTxXNyhsVRLapWg9TAoyKjB1HoZDH+kU6z86bruOUNTv50HnbyNx7Ay88qsWW3TXOO2uU7LGn6ms70NGXqmBAlMtTUHuzxSwDK5cR6FDpW7mK7EBJX+cl4iggzmTIZTNko4ic8HyuSDaTJ85mycqgKw328eC2CaJqnUTjWtXGb41JXQA2fw49qk+xZbXIhSUSEU08W/2BZJ1TRhxRoYP6NW18J0K2Pc3fHr2BtxxxH+89+hO8dd1fcf5h/8Dpa3fzB6u3sS58EKerLKc+oLk1Y9UrALxqiwQumyNTKFPMF8mp/1ldi4ZRXjJZjWhMrdqiVlFfdJCFOviy6rsZqZH63263ZZDVdJhVaOlqTZNAvlAAHPPVBjV5l8yDVNdYNOoNrA0GdR3+s3OzTGsNzM3PUVfZaqNBcSDgk29fzQVn9DMmr85TasG8Q4cqtNVWK2sejBbKpwYpdt1aFW5GV1P0pupuKa/RxjxN8zpoJ2eqNOUBzGRiqhW1S3XV1J629Fd0pZ6qTCbOaB04vNdLhlk7RboDXb3GulprcO89m9i7ezdP7oQf3zrJL7VWa7q+OuKohNGlLY2d5lB61DVWrByS5pB24mhpDbRlcdl6bMvr1ZJu8/wtzLFTRao5NdA8BfKWpdmAPhlWD/5yL2mrCWGL+p4JpjZsZXbzGIccfCBLB/qpU9C4BIyUh4kbjvzMTipuiGYlSzlpaGlVSLQms8UQpDdqVckM5GhrzN2WMY7as5GjJ8aZGDqIpdVJamXI6So2H4e0giK1kVW67k0p77ifyiMPk5MHvJ5bSdJ3HJVGqPlEPU5wmr9ieSkHrspR3no3gd6L2t4ZgiAkjmMKK1ZSDWKe3J6QxAHbJvKgxRLo3ZifV/+0llr5UVZlp3XF22ZNX5NGkCeII3CR3lHHq07K0pIBP7SuTBznqWss7S8gxPISTk1W5WWfJS7nJJ6hKQO/pQ+1VOPp0JOitgR6T7Py3DZ55UuWUa2l3Hznbg5a16eWaLrwIGELajha8AskZ0QfGfLsoEqeybAyBs/KfKb4AkVlFDrZp5e1fBfUwf3a3SnQiW3FdTDFJq9kv7BQAamhesEW2BJPLd/TYXxjit6pzyMdlBQTNbaJGRieKkpV3vJKsBQTNIZ469ev4bIvf4aX6Vrj0i//JyefcoI0idENJtqtoEuxpFvYo8JN6WIwuvIKpBZZfgE6BB/7l07l8bkFCUMWUzpt6FA6eE+iS1PWuQ4u9H8IqX9ZbBw6QlbGwNogsMYqwcDIErrwPW/h4x/7Syz9P//4F6Sqp8sS14J0WtKFnu59MvswL6LymH7rc5flsx2mjy2yOfOaPbMraAwPyluQLs82mvKpdPoy3TzKW+DZnvTZiKJJpy9jqUdE6wXV0UGDTrIQmzIDEzAQw8qnXbynR5uwOAqim7gHww0ReSF08zaYpseXN7kFgWdFnOTc0zgdTYoVOjy3aA2IaJNh9djhoIN0254Z3dLNsmrVAH36Ku0fKbJn01M06/MypmqkSYvU5RhYs47XHetIN28iJSJVOxMdbiid37ML7ZYMrF5LVQdfVdeXuVKJlJRsNmZMG2UcJWTCgO27M9z+i3EeuWOcNSuLZPNQna1y52/38OAjM0xPJGTjWBCRy0ZoryYJHFPz2mhzWYq5HPaEMoqiriGWy2fkScmRlSExfuv17P3Gf/DYt77P5FNP8ILVW9m0sUYYOkpr1pNbc6jXmdfVYVzMkBvqp6HTszo7R3XXdhkUFQrDI+RkUBUHBwmcDhrrR7GPvDx3Dv3R/mevcqZcIJJh8tAT2xmV8dfW6d3U1V2g9kpsYRtJfcZabeAUOZxz0mqoUs1HYjml4ogXgAMkgz2qLEy3c/+1H+E3N3+Zz399Exd/e4ZPXraTiz/751x/w6fkaXwE2onqTHCmS+VTlU0tlToRIdR4aoxyuSI5DXxWnq4ozOJchiTIyFuUMjdb09w3dIinREGkIpEOscgbMtXKPLO6uqnMTdPU4ZvJaMzzBZrydtRkdFXNuNGaaLda3gg1o6ktQ7BSrzE1O83E1IRgksnpaWa1RrZsn+PDl23iff/+JNd+bSOb5Z1cuXWWE2VJHYNjqfpfc4EMDqgJbwcBLQftHqh/Nm6J0lB9bsrTVau1sDkx71vFjEgd3hV572bnq/KwVvWR0cY8XC2t/VwmIq+1o6qoy6J7y7mjPLKxyu+fOcTW7TMsXTpKWdex+UKO/sEMv7l3ju9eN8G9j85SHnSc/uIhjj++RKGUYeWqQbXAUdP6b+kqLNX7FQaOtuYkjCPP0/Qqj+pPCbJZlh2xjLC/IAOvwQO/2UyxL9I716C6e4zKzknCTICVnR+vKM3Q0pX9mpHlFKICo8NrOXw0oSUDan7FCgbCgGX60AkOGCVdkiOWd7ldzhPdez9RJktzoI9oRZ6g2E+u3zEctMhPzdIvo6+QzVA//Hgm0xHOPLHKipk9LHlqK/0lx0B2CbVtewlG1hBo3asjBJrjJatGGG1OUNSVItJvBnisgcxrTTQHlpKU8D/SP+65MbftlvFHllYaaH9oMMcQ9+yIyKRNjUWLh7ZVGZb8zvmYeXm22q2IpzaNs2445rATBti2O+WAA/u0ZmrUKk1m9oyDvHgtLYQ0yhJmC9YsnHPYE8rTFUcZrcEWDRnaE1NNgqAp48tp7WTR62CCBhJ3ymqy6GZFwWvrRD77rNFi+Z6A0TxY1CPuS9evX8e3r/wmN/3qp/vBhe9/9z6hZ8E+/k//iME+lr3a+3L7sA79wvf/ker5GuvXr93HWoS97yLxr/iq53dK4F/43hhovxEBz/+25Ewee9QtkzewbC81XCwVd37UuvOAHeof/+RHuPQrn+Gppzaze/dePvS3f2Hi3HH73Zwi4+v7V32Nc897jac5afCIRV6JM0zUTuqVe8ozo65Eh+EzKQsq0g65O7G9zP+YfvbiT3Duua9+mowUmy57k4U+jan+9igOJ9TAI8L3BU/F0w01fcrccdcDHHvs4bz27Jdzz70Pqanp/t31nYGL/+Pvef3rXg4qgx5rioS58N2/z3e+9u984E/fwWWf/5g4eNrH/+FPupKe1I18pR28qxefLqJ3uDj9ufCPzuPjf/8+T7G8R0T3qS8nLHUgXDH/T5/Xn30GF//LX7B+zXK+85V/5MJ3vY7Xv+Z0Lv7Un3VVdbX65nXxxaNjC9bIBiajdtiYLJqQfXqMb2CUXurL9TJiWF4JdBGxLvzDV/Odz3+I9auXYk9ndpyXuPBtZ/GJv/xDj6O6Tea7n/kgF771VTgT7sa9ZPXKUb70L39OPcwxvCRPpeCY3rmNeqNKqgPDSTAUb+2hK3jLSSHR7LgO6BizJxP7MtekO33lZwa0OedLTFTbBKVBolAHvLazXD5HKHzveF0HQSSdbVLlEx30ga4KvJ5EDWvDkiUFCuWIIITQBWTCkNAfWAmJxtj6OVubZ9nAoFrlCHQIoyebz5LRRtvfV6Sk+vLZHDkdarlClmwuZPMvf81QOM2jW5usXKU+rj6F8vIVZAcGyOtQnd66g7TeJMxEhLkcmUJGnr1hXDslDAPKQ0soDI4SyUiJ4wxZHcJZXVVmywWWHiZDLhtz5yPbyGrvbthhkMmR1iqkiTrl/OzjnBAPajDCtfX7ZWpZgaZVVKMrsxCUdwGpC1HjSNwgc5khxqtlbn8i4ME9JR7Z0y9vIrh4gKbLgo2JIHUBmEZTjB5LnYMwIghjIo1XpDRW3rlYh1FMvemYnq7ICJ6hoSs31B8r4qSvKY9CdW7G/17GUu/t0tzn5V3J5WKs3+bFasorGWrMUk1sS8ZX0zxNAqO3pKOlNWNyc/PSVZ1mvlZjSvRNutL61YZpLvvpHi7498c456/v5X1/dz/NHTWqqqei9jfUjbZwu3ZsCjdoKTVokmJrxOpra9yzmkMzfubnKprjLIMDZXmo8qhZamvLG5FoiExf4AKKxTyHH1LmlKOKnPXCQTZtmdUh3WC51kng0FVzSqEQIKcLulVmatZxy2/n+NxlG7j253t07ThJWGxx7ImDPP9FyznkiH6Wr8kzujLLEsGydQVW6xrx0FNXcsTzD+CkVx7FMS87jEDewqldFfpHChx49FJd3TtKMuISXWMSprhsQJBVA4KE3IoScV+f3p8hWoUSu+fa1DY+zuG772V2T42GrnzD/jwZeZrd2mUkhRxBX17naUD+iQcotqfp376XqBxSHt9OKVK96SyZnMOdfhJL/voCHtnRIrjnUnK1OcpRqtGtEdemiGWkzo2P0QilL8gSayCXLxsmnpsiJ8PL5UoE7ZremSZLVoxy65Y8+ZJjzxNVsvpg2itv2WRmGXPTDZzW84bZAZYWGpqCGpUkYuXSPC0Z7YdprOaaLSpai9u21FgxHDGfZHl4Z8xRR/VpnTr0ausauuU9dTV55QMZjWFpgFDvp3MRUZghI6FErbceRFHI5AzymsHq1QM88sS06hXTB1vhNsNdi9LTFiK3gP2viNVkQlqgaDHiUyPsD5s2beZNr38z73zr+WzZvJWL//MSznj+S7nks1+QoNXXA2V/Z5CMtft38pG+L6met2D17RNLrWU++7nPfok3vv6tbNy0GWkD0+cROo9w68Kmp7ZI7m3Sd2mH3o3F9pilC12X9g6uuBNAAh/+m49x/rveryFx/O2HPsYZL3w1F7zrj0HM22V8nXP2W7nyiquxZ18LlZMOP5ZCF1Lp87jneca+yPO6WWu80NTSFGGLw7MVNr6jI/5MvlE8WB09sCIGxrBUYKz9+mAE9dO3WeMjkW5QIQVPkoyVueP2+3j12e/izFe+jSu//5OOnGTE9rha5zX5jCLnxFTaC5d88Zu88a1/xr/+x+Wc/96/E3kffwFbQMTuKRbaCan0G3F/SMU0UOKDtfWZ/RHLiqlDqbQoEcFCimWxx/i2zjzBMkYUSESxgtPGu4s3vuvvuOSy7yuvsCC2ICRiLxhzMXTpflwkb5NpbN8Y5T17cSrc840hxNqmtRFvIAAAEABJREFUxMQtcXZCG8v0CC75r2t443s/wVPbdouqsgpYGeX2BZWU7MYt6scff4pLvv4TXBQRhIEXcc6R6kDdtHOKN33gP/nONbfKkxQR5qqMT05Qq9blwGrhJL/62EM485CEhrwUSZQjifOSy0mPo60NOLNqLXff9yCP3HMfj955F3YdFaiuprxIdpXV0kY6NdskUH0mbweXIyZNWmTzDqerjrSRslxf/nEmQ6grkkSHfqABSJMmTdWhrpC4gEq7zopyP9k4UpcDwjgkjkIi5fM6PAulInE2Jgyd6AH5TMRgf5FVMw/yn5fuZO2aIjuqkTb5EDWLWAdZeflS6tr0E3lLMsUSQRCCcEgIXYBTGzIyyMzYiosForwOt3yGmtp32ElHaBzgnoc3k1Ej7SCvVaZJZYCJLV7qwWJw/g/GEMFy6BHqSag8zonSC4aLGzhcqDa5gvqUoZXE8vq02Ds5z56JOR1GIfn8AKmLIcpINgMaa+ccKGBniowRdNy4ODaWnemE1s8w48s1ddDNytM1Nz1LU0YjmhvnHKEMzUD1N1sNKvJ2VWUwNZt1Uv0JNfalch/ZXCRPTIOWGV1GV6XVapVGveppSbOJ7X89SNQW02H/C0GjMkVdxnSlOkdDHrQ01cEfJNR0Pbf+0EFml2bpGF0OrUaqDirSr+WCnGKigeFmENk6adbbagEELiWfDXUIt5mWJ7OuRbd8+TArdZ2X09w1ZRTWJIsLaLZTpudSjjq8n7Fp6Ws7rvjxDg2BY3BkhFo9YViel/seqoC0R2FAqPUVhBBqvMfHm9x7f0Uf8FP8/OY9XP3jndx62yT33T/DQw/O8dD9szz64Kyu6x1je5pYnRN7p7j3F0+y6e7tDIz2Ebdhdus0LY1N5FqqJcFJvzpCEAeQJDTnm5SXDVLU+zdWqZDJDejsfooDwwYDui7fPtumdeBKec3yFLZuJVi3imjvGIzkCfIFgol52oWYmFlKo22CYJbWAevZqv3hS0tezJdvi7jp2sc48q7rKWld7J2rUXYVdus6s636c2mbynxL891PpI+OKGiScXU1MaAyW8dpzfetWEYqI/f2OxrkMgnVvS0uOgN58Ga4flOJJFsk1B4y08xSSjSeerdrQQmnuQ+1zuaqKcdoHrburcnA6mdJKWF2W51VI46ZNNJr2YIoIlvMaH3VZQxHTO8Yp1yMKffLKE2d2pfHljzCgyDD6GiZttZVrPWQifRuyIgMIMWDKsWuGJXTurK4A86SroyXtfz/DVhBgRN4cUsXgyc+I7rw/e+RB+xGDx3PVsqF73+3z9/0qxs5/MjDfZmOx+zr3PTLG8S7QV6wj/LZz/+HPEbneP65552zkDe6ET/7+U/z39+4zMtfe/33OfnUk3i95C4W3VrW4V8qnT/hmp98z/OtXA8u/sK/c+4bzvbZS7/yOW7+5Y8l+2MuvOh81Xs2N/7sKuWv47KvXOyH8PXnnc33r/6m6D/U1eJnvdwnPvERTjn1BK758Xe56ZZrPHz7u1/mBS84VTKf4RR5vnwF0vDZSz4lva/xWfOEffaSf2a9rilN/qZfXM01131bbTzBT58XUvTZz/3zgnfqwve9g49/4kNYetllnxYX1h+whksv+3fe8tbXc8213+Cmm7/v4dvf/iJ/9Edv4bMXf1JyKQccsIrLLv13Tj75eOU74dxzz+LGG77FzTddyY3Xf1P1vIr166TvS//Ct7/1eW666QqfHrBuNRde+Ifc/PMruOnn3+WaH/2X9BznlVz6xX/hpp+p7z/7Dhe+9y1c+sVPKf9tD5d+4Z/RfqVrxg9w00+/JfgmN//0m7zvPW+WYf4PnPu6V3gdaGzoPq959Uu56Yavc+N1l3e9X3jv1s03fJWbb/hveb7+TW1c2ZVWksJll3xUvMu5+frLufGaS3n9a1/GhX/0Rm7+yVe4+fqvyKP1fgk+PaSLCI5TTjyKa7/3GZV7g4ebf/wlbr7ui3znvz7J+rUred8F5/HVL/0DN159sehf4CMffBfXXvlpj3/8I+/1c3bxv31AMn/Pzddewo0//IzaoR3CFmK3pos/9ReYB6ybZf2aFXznsn/k4x++QJ6w13LzVf/p4dpv/ROnnHAYF77zbG7+4X94+PTH3sdXL/4Qr/+9F2HDZbyP/827lH8hN17xKcl8mmu/+UlOOf4w6V3OZf/+Ab7zxY9w8w/+Tenfypu1DHtSFV63Zhlf/ewHufbrH/fw5+9+HRd//H1+c7lM3qqbr/gnfvqNT/D6V71ARTodOOXYQ7ju8n/gffJ0XfzR93Duq57HuS85gf/+5IVc98W/5ubL/5ZP/vEb0K7JZ//2ndgBOq8rkje+/ECmdWAmzRq1JKBfX6+nDo7RHJ+UIQbODuIwxJ6ob4DWyDAP3nsnmWxMnIlxQUpDh0cQBDgdYIlOx4a8GjMzVZxLyGRCMgHkcxntZjq+ZWxk45RIvFY7Jk1DIpzqanho6pqg3W7qgNVIOEddB2gURKxevlJSEMWRDsg2oXJxEMpzUVAdMaHa6EH1RWpbdmITLzkppw/AGs95/ijoSrQ9NcXEpk3UpmboGx0hNzxMtq+f4tIlzG58gryuZGJt3Nl8mdTGpFqhrdQlDZqtOuU1yxhZOsDXfnonNbUrDgMdCHlGXAJJWy1Sqtg5hwL2qLv4jL1oGgH0ONfjOzq8gM6TYnmxQeOaakxjeSFCHfrqsB/nTD4SL9IBlCOV58BFWQhC0KGDVSYISHFhSFjIkyuUGCoMMNo/zGB5mJLwKMzqEGvK0zVH0mj4YmEYEWtswzjUmZ/QkAesXpnDG9XO4dSWQF6zvHQGztHQPFV1pRfHWS9fq1RlfDZpy8OV6tAOJZORvEEcqS0q79SuVAZeKoMto3pExsYNnZpHry/y3vNWscGp9QFYdxJS7GeFDWA0hQaOqvCaQEe4DmXRWm0InNQkhEGbpg70TBwQypifnpnTvLVkiPczMDBAGOcwL1+lDjPzbRpafxs2tbjmpzt03T3O0NAQQ4MFVqzMSVeAhoO2zuiWza3aFKoetQzzsJlRmehAd0AuG8joi/RxEJLX/JTkfQsJeOT2XTxx915u+/Fm7v/5Dua217B/SmJiwzgzu2e0bjMsXT9IY2aKMBOg7mF6NXRC1dfJeUoHrWT5suUkksnJkHTZpbj+DH1jeygsG2VqTqOyJEdQzBFP7cAdvhz0sZAu7YdySOsFh5GGju3HvYwfHvNOvnL427n5prs4Yijll7vLnDK6jbVJXeugzVylxfDsJG5JiUB1hlGZnIz7WNeFo6tHsf9ZopiHiT2zkITYB0lcqbD70T1s2dImm40o6KNqNB7nD09tcf/mOnsZoC4PVjbWOLk6VY15oxUTRgFRqD5rrUzIA3jiESVieav7ck02bU95aGPIgzJia/qY2713VvPRJk0bWpcVBoczzOvaun+oSL5c1L6RYE9fOc/qlf1kCyF33rVJpBbbtu+imI81G3EWMjlUsxiLghOeCp4RnpW4T8pmaSFnSizTSw3vQY+2T9/Jp57M8Sccj3nBzPvVJwvyj95zPqc+51QdvJfII/YyxsfGsWfTpqe8J+uM579MvM+zavUqdmzbxitedaaxffrIww97vBfl9NW4bes26Xk5995zP2efs+/6zFph/K1btnH6818h/gMdvhi9lnb0ON570QUePeMFr+R0wY+vvZFXvPJlfPhD/6j8q9ize4+MrHd5Gc2O6B/j/HfuO8xPOuV4r988Xr/+1W3ccsutbNu2syNvserUO87DDz/GK17xUlFSnz6i/Pnnv5VfSP6MF76Gy7/yTd72h29Eb4WJ87ueO+68l7KuJk5Wva985Yu9WF+5zH33Psjpp7+OX996h9rwG8Ynpjzvd0Xf+/61nPny3+f0F79eX1f3cfxxR3vRcqnky5/x4vOY1dfdK195Bpd8/qtY/owXv4GdO/dw0knHyNB6q5c//SVv5AzBJZ//Oue/+4PC38QH//qTamOR3/u9lzA6OsIH/+afBP/Mhg2bue4nv/DlLHKKbHiUkNPhuXXrTs542Vv4wdWagzNfyCmq50XPP4UPfuhfOP3Mt7Fh4xbOf8d5Ju7hlJOP9uk73v23XPyFb/LYE0+xRTpOOPYI3vHuj3D6K95Ff3+Zc19r4+5Fu5GzYRY41Zvlone/kcu/drVeqId50Wkn8sG//Qynv/Ldqm8r5//h2X4+svKe/NEff4Lv/uCnPOeUo/noP13GxV+6gtWrlsoYXK4NMsPWbbs5/dUX8oNrf8ErXvKcbl1KnMCHXm/hw3/+Nn7xm3v48Mcv5ZIv/5DTz/4TTn/Nn7Jz1zgnHXcoJxx9CN+96mZOP/tP+bOPfI6t2/dw/FEHe8PqOSccwZbtu3nNy5/HF796Daef8xdc+9Pf8kdv+z1fS1k72C9+ez9nnPMBZuervPKlp6DOgnqis4dsJuban93GWW/5W43XbpEdp8hoK2uj+ctPfZuXnv8pvvfTuyXfHZ+3/x5fueKnXPLNG0QDpw1NhSgXcnz04iv54L9/hwN1VXnyUQeJ6bQBJlz3m4c5aHmJ1QdrYy/myK4Y5sVrawQzE7S1VRHFJPJeoIMnCWJq2QybH3uUQIdokInQbihQLYEAoUHkrxZDB3IwSC4km8sSxwGhiIFOU51jpg5CdF2TUJdLo91Ah2hVtBSdjZiNEmowYtXTJqE9uoRDX3U6UaVJ5AJymaz0hYRBoKvGPIVcnsCFRGFIHKikjI/GfIXnrR5ny6ZZVizP0z7wKAIZDZEMERdGmIHg6jXa01OkQczQsScQaswDHa5NHdgteXtSfdE7Ha6poCU44OgDmas1uOwb19GXz5Fq7y0WyrQmdBA59FhkIFRtUIxfTRZJFoFzzvfPcON7cBZbZCBhGSJWp3MpGbGKcZv+UkAYdvjOOY2Bo51YXgLduvC1qbzGyOULZEuDDPUvYeXoOlaMrmXJ8FL6+waIdQa1ZTg15KVqytOUJJ0yQRwRhAFtGb51ecFaMsqcdKs63+ZI3rOM1kBbk1vRgdvS+IQa70qlRnV+Tu1pkbYTbcEpgeiFXAH7/yD7SwM6/IoUsjkKUZac+pfTusrKCMuqzc1mygXnrONHATTUpaZo0kRdqf2g/hB5qLbdOsYaeV/kIKGmNpmMpkQSyICx+WyhouTzWcq6bmtJf10wq7ZN6ZC2tvcP9tGnfbksY3vZyhIt9TsKm9xwy3bvheuX5ybOOO5/aIparY31WwvL12EfFNZXh/4EAWEY4ASB5iR0ofrrCPVOpFqvDS3ypvoWxI44ix4bjwAnY7CtD5PUaaackxHRIIhaJDJgnWrRLOi9adOyOZFcpq9I/vAV9K0a5bj+fspPPc4yl2V6214Gq7s4YPNjrJaBlchAIxuAvUhKktEBakuWUDnpBPY0B3n8qFfzy7tLrC3UOOU7/8DL7ryS7PqD9PEQ8LKDKywhpuAiMupHvz7AguldlNIZstyhPSYAABAASURBVLl+YtfHwGiB8vJB0laVROtmdjqhRaR3IKS+fSc5jWezmRDXA1auhLA+w+HlcYZyKY/vrjNWj0DjEcnSbsqLNdoXEWvczMhsyXCe1qRu31WlrXVRkPFViBIy2ZCNG2okorVaiYxaRxgEWocJ8+PjZOKQp56YYNXKUVYIhkf6mZPx/+jj23no4S36CJhjbPdezXeGKNQ4I2sfWeVa3fjH+bgTLcY1wR3i/xbbdPUKGm7ylhoY3oNefp/smjWrWbt2DV/5mnmlfspRRx/JKhlUDb1wd99pmzqYUdPTcOnl8rLIC3bRn7yXbDYri/QRHd5lXnfea316h67vWNTumr58777rPuzZsX3HIg4eN/49Xf727ds9zbdSixItxI4UGtwV3HP3vfSeERkKy+Xi/NS/fkxesOs47fnP0YSv8OztO3bKSLkLr6zb1Ttvv4fjjj/ae7uOVXqH8l0W/lHGqjS5crnE617/e+pPSXruYXTpKG94w2tV9mouev/5LNEXv3nBVMQXfbbojtvuwQyik08+luOPP0Ztv5877riXY487ipvl8Tr2uCO5487OuDxb+Q4t5eSTjpP36qvc/PMrOe15J/kuGW92bk7l7zdU8zPm03PPfRU3XP8tzON10EHrvOxKjdE99z7gcS+k6BMf+0tu+tm3+dQ//Q2lUoFdu8bYs2eMT33yrwV/xW7hmzZvk+TikPrZqOnQuee+h7CNY8+ecexrZM3qFewdn+D2Ox/wBbbv2M3S0WGPW9SjX/7F/8NF7/kDHn70SdasXs7aNcu5/Iuav598maOOOIjR0SET3w9sLRiceNxhmFF11z2P+LJ75Y25/a6HsI5t37mXpUs69W3YuJVNm3ewZ++k0p3cftfDbNm2i4Y2C/TUdL10z/2PCQu8jOWV6YbejHbSQw9crS/NYe68x+Qd9ruvG6/8N26++j846ICVvszHP/01XvTcY7nxyn+VZ+tF3PPgE6zWJvCi0471/J17Jmjofuuu+x5Hp5GvM6PNeeXyEW9s3Sl6qoW3W+31BaxDyqekzM5VufNelbPmiIbg9ke2890f/5ZP/Nl5fPff3se6NVrzYcyJRx2ojSnm7oeeBBlJ2GPllG5XG25Xn/eOjUmn/ARJU03RqIr/i988RF2em+eeto5t4QBnHtjUF/kEiQwogphWrU7SaukgaFENQ7Y8/gRhFJO6AAROoAyBDiCcU5EIe2JvlESSjcSLqGkM8pl5XvDSlSxZkdH2l3LS81dQ1AZczMUgdYnancpb0mzMEOvrPwxCqXQEDvpkLNYf2sR6Gbuh2hPoAItUZ5yJCcOQgYF+GV854iDSxqwCOrQC6Xv8mt8yN+l0qKY89KRj/qCTaa45lExfDpfJ4vQhEUhPc/duajt2kKodxcMPJh7SgaOPxigrnUo1qMzp6m1E6/aeDVvZoXcmUL4tA2Be17RRqjo1XmowYLOnvJMyjYmzDigrhoIT1ySEWhDdihqKcCSPEWQQaOAJVLYdlhgYWEYxm6dczPDy56xUnzOEkvG3o7oGRIYSOqDA4ZzGTQZPpjzM8OByVi0/iJXL17BE3r2B/n6y6hOaft0iYcZXW2dRIgsmUN02lqHSlgyqhoxSo9vhaIaZzCmCULoDp/e+SaVaQ6K+MzNTkzTqFd8EM0Y6ZdpY+wu65isUctprSuTUrjiOyIcxWQLyGvCwHfA3bziY2dV5nHS3NaZtjUETR0XtHGyn/OanO/nr/9rMf12+gZNaYFeNzjnamucwCogi6zfofCbSvOIiHeJORkyitraoa6AqMm6CQLJ6/9oyDk8/qUQhC9v3TLFnzIyMHC50zMkYHR3N89TWWUKtw5zGvCnFTX3I1LX2Emd1ORkEqYeW6E2ttbYGtN1u6YNFjZaeRP2IZDw0ai1sbScu0RjVZLAktCWfSk87DMgtKVIYzvu+uER6VVdbRkyqfmcHs+yVoeIOHWbd8Qdx3ECGA+RNyycQtCGnNZi7+yECvQft+QbpSIlwz1bpanBvdin37AhIH9nAkU/+kNfu+gbH/eJSnhtB/PKzuT5ZwR+WHyd/w7VM52MijU0YQFTKMVhcQjmfpzo3QaA5W3nkSnZsmcImuKbrz4rWXtxfoLrtKW8EtzNlDlkdMzGT5dj1kJchHVenmRub5ZiD+1l1wKCccI6207uuL6s0bVLV3Nm+MKd5qQma6u+kDOTJesCh61o0tQZ3TyY2lbTFs/EMNGah1k+hVNb7nuXQIw/QdS46w6bYvGWnvGBzJO0a2rhA6R6dDatXFBkYKmi1oUdzI23IrFPm2YJbRFyMLyL/X6FW0e8SdGzZspXNm7cseLzOeP5Lufyy/yIjz8EJspatpBkelp6rK8KaNuIz5PH64Ac+LMNilgfvf9Cnr3zVy3lyw5PccdudEn32Oo1qIAEfFuPWQ4PFNPTi0X22y2g7/oTjfM7kxmQc7Nyxiw9+QB6TF7yK0wUf+puPiW9cJQqGmT6D1772LK699nrM4/XqV76BO2QgGl1iCg7DDW4X3QymV8qbtmHDRixvhud3v/tDTpfHy+BNbzxf1xdbVK4TctksS5eOeB0rV8rN2yHzk5/8nFOfcxJmyN0hI+u1r30F18lTd4Y8Xq8+6y1qwz1esq+vxPr1qxkZGaFcKnpaL3rt2S/nuut+xhnyeF1xxY965GdNTz/9NL74pa9zxkvewK9/bfMA2zVGx5uXzAZDpcwQHJX34J3v+gDvEOzUwjz0kAMYlSH7zvP/kjNe9gf87d//myT3BRsXunOR00E1OjqMPccfdwQ59X3L1h0sGR7ilJOONjIrVyyV8TZOtwivP+dMbX4NTn/5Ozxc8sVvs0UeL3tReh4v83pd8qXvsvBYew26hFt/ex8bNm3lw3/5Ll92ycggp/j/ggZWLl/C7r2qryuLXk606fWyPu10Qu3NMLpkSKSU4+WtymUzwhdVpFwnOB57civX3vhr/uLCN3kP1unPP54v/vfVmHfr1tse9GKbtuzijRd8VPQfcfrzjufKq29hZq7Ci19wAlt37OGBhzeS0UZx4rGHePnRJYM0ZARu3znm850o7ST7xYva5FHJWL9wfO8nt/HSd3yCDZt38coXdsb81rseU34nH77wDVqHvsBC2lGr8voS97ihxtVBsXnXHp7cMc4Jhw7xurPWkqvMEmhMUtWVyAhCh7lteKkO7F1PbUXFpCJQKwICF2DD7LRh5+RxSsV0cYjTV21U0EGiA6NYLjKwZIAlS0JyxTY75Pa/9aZd3H7ruNbmJCNLEkZXhczrq7cgb4pt/kPDBczTQ+BoS2eittwvz2/p5OPIDo3KsEoIw4BQdZlMpL0qL+/h0uUjDMpgKpeLZLVOI8lMF9fym9/OsmdHwtpVfVxzzyhv/T/j7O0/GIcOgUAHtDb1OJsj1loOg5TKls36Wq5S0nsRxCGJrjrsn1o45EXPIy7m+O8bbqNVnyeVd6GkjzSd6roVTHEaB9RmDZAPqWIDVJOlNj70Hk2RE4iFjSaGYI8ku3TU98DFzNfGmZnfzbwO47quaW64bSepyxAGMTrnoV0HeRP8ZOBIM1mC8gADA6OsWLKS1UuWM9I/KKOtiHOOed2zzc1Wqeqj2Gp0zhFFEVkdtGaUqQU0ZYyb8ZVq/k1vqrWSyLgL1D+b87rGpKGzIK95b6kRs7PTJJJxocNkICWRMdeQ96RWk5dEheJMRodvQVekBbLCQxfK8IODV/VzyCkj3KWKm5KTXYVurNHZTTaBQ3Y3uPS63ZRHC1z/cIUv/9cTPE/MjAyUetOvEMwwjHXFnCbqv4y5+bkaTY1XoDps2df1zs3L8xVrbYaBY6A/4vnHFjloRcR3frSTMEgYGR7SOMSkMqRSrYmqruHt/6wcH5+n2J8llBFlBlZDTommPiTaMj6S1GlMI6I4ox6rbs1mojYEUUys9VSXhzZF/QRKAyXJhgJInMYnBDfUR1PjOLBqAHVd/QDU/kR9c+JH5Zhf/maMx/r6KJ12KP1qf//aPoqhI5DV6PSOZuz3hcUCQdIkndJYa4+pJVXi8S2ckN/IAasbGu824eGjxDLQOPow9p79WnJhi5ffcgkrWxlaaw5Tu9oEakRVhvzM2FYqlb3WG/r68owePMzEhmkymuPJ6XnyI0Pk822sjS6KqKR9nPacrPoCLzo2pa3xSQW5TIO5mTpZl6gNAW0S/F+0kZ6KDNKGGV+NtoynJnP6KA4ybXbsbXDMwSFZeb2qsw2KJY2tc2hJEmhcC1qnAwODpDKCbZ3Oa78dGC6Sah02td4SvQupgFR16v3dpn0yl4nUF7qPOok6SaAR7pI6iesk/1+Jn03XPtodt90hb8w9Cx6va66/ihEdzLf99jYu+pMLuUnerV4z7r7zHm2gI572qX/9OOVyWSzny69du4a779rnkRLjfw37WmGiqUW/E6679gbVV+Km7m+8XnHWy/jJj2/k45/4O27+5XXYb71ef95rnrW8w/HDH17LWWe9nN5vvD7+iY+Ajb8v0anbCTe4+577WLt2FffoatTyl136NV70wudx8y1Xe7DfcC0UVZmf/ORnmGF38y9+yOFHHiqKggrefdf9WmwZnnzyKRlZ9/LDq67nVWr3TfJ4GXz843/D9668xh/EX7n8P/n4x/9aBRcHx926mnytDLabfn4l553XuaJaLLGAq75HHn6ci973dnmzvstpp53kWT/+8c0atyI3/fQ73PSz78iD1jmov/Llf+VywXIZLY89sYk9MmS/ctm/cNON3+SaH14mI+pYX16DpKDx0SK2baUmj9dZrziDm2/4Oscdczhf+vJ3uP3O+9mwcTOf+sRfiv5VeYPWcNnlV6hcR8WVP7jBGzw3X385Bt/56r+yd2ySu+97eMHjde33L1adR/Hxv7/IA5ozdYnOk/rkbz/6OZ+e/erTMc/Wp/7PH2O/8TrogNVc9tWrPG8h0ou6gEuXBcvX9HKf9fLTuPmaz6n9h/Cl/7rayF3o1NPJdPDPf/kqNmzapivHt/LwY5u46PzXcfNV/8HzTj3Ki132afVZ+YvOP8fzrZ6HH39KnoY+rvrxrf4H+7+9+2EuetdrufmH/85ZL30OX/rqNb7sQmRV7evsArmDGKMHcPIxB3LtZX/FL77+EY47Yi13PLCxI6Zt/8P/+lWPf+IDb/Xp/pEqWVi0HTxRY+fbcPF3b6FUzHDYqgLTrUCbo0rqcEJjmKhM2jcgT9dmGTwBgYtw9sdJTocDknHO+aMlCAIdQNrgtNm1ZWzaAXSYjONs30p+9YtdMrwCVqzNalPei0vGOfDAPM3WBEuXtRgYyFIKMrhmhVPOWE9lbp5WktKUZyKQ9nldcTz8rR+w7PRTycrYibTZR3HncIvzObI6eAr6gBlaOszIiiEGB/vpHylzzy54fOOs9ooxjjk64oXPGySbXcp3b+sjaMWyWdqEmSzoIGuH+DRTyJMplbC9OavDuHTQWpwM/YMtjJv2AAAQAElEQVTkcbh/+zjfv+F24jiQYZHooGoQ6Ms8VFtVGhsPNA4+dcrSe1KU1Swlgg5NQ+uR1KU+NUYPxQWgcyFSu7JZjalwpwbKGUM9DeU5aZKozraMm4UXTVpkB+ByRQrlIYb7NA7FPvU3q3lRX2UQzM02mZyYZ3pqDvsXx8MwksFV1NyUdJDmCDXvTRkp9vuutg51VUKatNXXFmmrTqB2pGp4Xe9RZw5C5mZnMHmnHgYq75xDC4U0bVGX0TU7O6VDfFb7XB1VoPpyFPqKlPpLTLs8733LIVylsU/U/obA/41GGT66zeLw+YQ3fuRuaq5BQ96XQhF+cn+Fz1/+FM8PAmqNhMp8nTkztITPzs7LSK1iHi6pkser5Ycnm4lkpLYYm5xWE1KWDEa6+gzYsqvO+GRb67Gt68l+HCHVasLE5Jxfey2Nb7XSYNf2aSoyxAaH+ykPFGhroNsaB/OEtfTR0JQBmCSQyWZ9/6rzDXlfqmj50hS/PJxndmoe9G5oGkhtnPqyjBxcYm5nlamtU8Q5rX/1KdCcO/HDKEOkuW/VCrz3fXcwfthaqlqXg8sG4fARpvTyNlcvJ6i2CJf3w8gAgd6jYGyK4uxejj7BKZVRGYYExZis/aWM057LE3/1IcoHjrLz2sc4aEz7R7vA/NLDaaixNQI27ZhicHiU8b07/L7dXyoyW3Uy1CICGVCp9CX6UBl7crvanCfS+7fX9XPBy3OsWpHwwgOamo+W5iVV+Yh6tU1drsvtOxr0y3jeWwkYn2kwWWn7j4mqDK+WxlJDymFHLWHjxhlWrwg1hw3aLmRo6SDNJKJ/0N7dDFEYa14bWsNThEGq17TOts07CcJAr1CqdaeJAJI0wWkcd49NM6MryEA0NMP4x965MBTqBL1gxB4YzXBL/yf4XTLPpNtvtf7wze/ge1d83yu85LNf4Ax5ugxeLRekGWOXfPaLor3MwwXveA8f/uu/k5fnqe5vvM4U/UyPm65LPvslznzxWdL3A+nTF/kVP+D9F/6ZcHj/e/+sSweT+/Bf/wNXGl90EzC+5a2Vl3z2UtXzD0bW4BkFLnrvn0v+hzy1aTNvPO8P+dlPb+biz3yRz198qehX8bKXnI15u85UeuUVV6uuq1TnBzo6FF9y8WV86EMf421v/30u/8rXvcfrgx/4O0aXLsE5x/nver/3akl0IVzy2S9z5ktfJ/1Xe9qmTVt44xvepbKv4YwXvYYPf+jjKttpnwl878ofcebLXi/ea3nd2X+o+j6BVgA4qOvr6O57HsAIb3vbG7j88m9xhjxeH/zgx3wbzNN1wfl/zhlnvI4zz3wTb/r993DHHffw/os+xPe+d62HM1/++5jHy+DDH/lnNsnzcMEf/aXkOoau0S655Kud33jJ22UeL4NLPv81L/umP3gfp7/kjZzxkjdJ5utc8J6/4oyX/j6nv/RNvPrsd2FXhX395S7tD7j3vkdkoB3F+//0H/ie/Q1HjRMC6/FFf/pRznrtBZx+5ls465w/8kaX9fXDf/9p0d7mwf5246antnPJF7/Fh//hP3jfu9/Ebl1Lnv7yt3O6vF52TXji8UdwyZe+w+mveKfgXZz1uouk60GWjg6zfecejZeNmBKN4SWXXsGHP3qxqkk5/6J/FP45D2e86j2cLnjjOz7EJl0vXnLZlXz4Hz/vC1551c+56AP/KgVgV5Lnv/8TMoJ2+vzl37iW01/9Ps56wwe4XUbRlVfdzEUf/DfPs/TKq2+W58pon/Z12u+7zv/Tf170G68/4fSz/4RLvnIV5//Zpzj9tcq/9k993itRtHP3uHQ/KgzR5SU75885XXDWH/wNt9/7mNqyi/P//N+43a4x1ccPf/JyLrn8RyAcPZu27Ob8D/y7ZKVDm9KV19zCRX/3JRlaT/KqCz7Fi97yMaX/zO33beBz37yRD3/6m9iB+K6//gwfkgF20d9/nu/9+FdcKePvfR/9ojTCpm17Of8jF3sd7//kf3PlT++AIOSBhzbwmwc2ccCyMs2BPh1QKS15C1o6cKNyP9Ny/2d0AGiX83qcyqhJhDJ8rL1BGFKXoRREIanT9mYHRxiRy6Q88et7uPe2e5mc2Y0Z99d+7UZ+8uVb+NWP7uTr//l1tj22g5/94F7u+NaN8oTkWXPwEh792S+Z3zuu/kCqCqIgJIoiGvK4PHzpNxk59iiMpp2VOJMhEjgdWLGuRAorl3paUd4FU3DeWes49diQBx9oMqUDdnaqzR+/Yy05beTbModRp4wZFi19AIfqh8Me27AhqdZpymioybuzVgZf3YV86+cP0C71kQoPtdE/58hVhBqMpr6+pQiEd3RITyrQe6MY50T1PIdGCOVYeEyOFDt4DDo8ix0ZHRy4NlV5B6o6YA9ZVca1YFpXZ6lryjh1uEwO4iwaJI/HxTL9+T76cjoUNS7zusYZn64yIW/I5OQsszI+6nNzMqYS4kyGUGObqn21ZpO5+XkZDDPUaxWQ0aEOKSQk8qa05aVAcrbOWupvvpDHjLPpSc2V5saaary2PA+pPA5tQa1R0dXdvIyWChV5U2c0nrPVeVoai3oIf/KGdWwYydBC/XCqUmNRFz4nOCqB66/eTL0YEqv+UIZgOjNNJqnz01/v5CtXbZNUSqteZWZ6hroMr4q8eA0ZhXXNWb3RlH9Fo+ykVPVpKKjIOzIjI62vL+WX91Z5auscxZyTkCoj8oZSrZ5ILxqftvqdgA7wVNCU3t07J2WYtSjJ+Cr3FyiUsiSpk3HVoi3DZWZqlrlpjZ1mOQgzOL0PxYEclamaqaGVOJyMs8xoH1kZ8xt/vpmpjWMkiRkN+PZmyyWt6RgXBwR6p/buydCOl3PJVzZRfNdLqT36JLo5Y2D9Stojw8yfcBCh/VMUen9TfYCk5RxBP8RBA5dvEazM0yqUmVx9AA9PjdAIAn588xhvHn6MRIZvXQbQWFUfGtkiE4Ul6sskaS6gqPehL1NgzYnrqc+khLmQuuY2lnd50v8NxIiWdK1W/ZvnYm58sC2jF1oyWufqCdUkZOVQKAMrkDcrlcc14onNVV0xOubrbZqpZFoajxCCKKDcn+fxR6aJtZaabWs/FOX9Luaz5PIFtavO0FCWFJWrVLz3tFZv+nzSqhHJa5lqnWAU6Q60VjWJGPRLd4DTPFvopVpQZLJG+f8RaOGpMfuUW35fbn+s16j9qftyVrYHXap10KCbZaGD/M5nsYZOjZ346QUWUy/7yud4oTxPHRnna3HKGJg+oZ0ggt4z0Ash1Ms9/PCjXPT+P8I8Xp/613/knrvvk2W9GXsnTaZTUEUMEWE/fUYj1R8hxuiBsvuCCnUzPeyEE47xlLvvvM8rfuThx7joonf5v9H4qU99RG24X8bsVi+D2tpBOrFV0cEUK+P7I9QH5X3qK7LIwFN8PR1sEU1z4zQKvpgzro9E6aR33/0AS+Q6vumn3/J/o/GgA9dy3U9+gfU47Up5ydTK+qhTjzXKsp65iGeoSlsw9I67HuK4Yw/j5uv/S3A5uWyGK394ozQbdx+8/rXaVLS57XflaPr92FglBj15R2r1K+s8X4jJqq/CFgUrYyCS8ZXsCz1CqrZ0ZfYxn4E5SXmi6ljAPS0Q2eFR4ISjD+buB56AwIFksafXRsMNxLJkH4igwNPlSDtj7XlClTWS6XXa1J0zhrRoLJw2JKcNBx2QqfB946NySE6yKdrgTUcQ4lReJUnlRvjWdXeQJm1WH7ZKG2XnEEmDgIaMjOrMDKgvToZGoEM6CENCebRMjXORDu8sDV3jWD5RlLRT2uqHGQaRm2XL/ffx1B2/4PQXrmI4O8Shw+s54ZRDGZSH64TT1sjw28rYI/ryntjI+D23wZZNOsTaqtIRByHZKCSjtkSRIxCk03Pkly/FBeqLDJBEh61zjqiYI5mcIZPLEfpyWaq/uYO8PESnnhgwOQnHn5hh+0TA1GyNHz7cz8/GDoFsTKA6nA2sxsSBDvM6tmEbaaaWsGzdMraMz7D2oJWcevyhpGFIqVymnAk13OqvjBQ/3nJ7aAjwj42ZRzA1EATKOc1MJ68m4+yPxkoMYXjwkUNPSqz+kjZotRLqOo0e1CEdZTp6wrhPojo37OyIMrhY/S4PUi4N0l/oo5DNY1/9E9OT7JRHe/vOvUyMT1OZnSXRRLnA0VbalhFVlyttXvM8OzUpw2uSdqOh+i2kmEfO+paqNlQmUR8dAWEcUdO81+dntXZapH7tSV5rMRUk0t1qNWjpIK3rCqgunRV5wOblfZiQZ6opc2vk2EF+2QbZTN4oQXXY2im2A4pPzvH1n28jlucsUBsD9T/UBwGVeV1d1fnOVY/x7R89yvqVEY16jVajRUMy9UaTuuqqaS+ZU/sqOpxbWtup2tMW7B6bY2Q4z68fqPDExmlmZ6eJwkjtB1WvsgkDgznA+oLGKNF6TPyYteS9qszW5Q2qsHP3LBUZGCMrh4jk9THvV+pCCASa3JbGqaCrwpnxOY1BQhgFOOcI45gtj0yw66EdpDJ27ec7LV2dxoUcsTxiAcgcMFzrMg6YGQtZt3QFj9wZ8+1bm2RfeDSlXIXM1m1EknVbd9MaHCCYm8Xt2oFbsQI32o/Tuub446hMVJjc8DiF42KCRp1lx64gd/9dvGjXU7RzA7TTmHpphP7yStx0ndzspD6UqpTjDEPDfax7+dE055oEMmwmZucYG5tXOyNS9aU4upRo1Soe2JTw0e9nWDMAe/TRaYZ1W2NdzmUhTPUqNbF/rqYuQ2tWY9bXr/WqNZSo/QWNXRRlWbasn0bDEQYBY9uqxJqzcl9ICBQlU8oVyWUyJI0GA4OqSHSna/a0XdHctVS2RhSpXTKAU5XFv2mJ5q2l+iuqTQX2C2kKWli4YD/y/+OM+10lfifjWQqoLc9CfXZSV9bab+CFejSf+Z2Rb5FzmLSBCaZGFIisBUqHJ6ZIxuaCd75PHq7XyKv1Q+XFUNwLJmPaPNUiEZxLvQ6LPi/P1xkvOEub/6s9XPK5L6sOK9HR0MFSVMwTLHXdXCqK4U7pvqCcMfYRrJpFOTBP2B++9SI2ymNmfbvkkss5Q96uHlxyyX8tKtNR1onp1owGQRRVZWOinILlBcJ8YfEkhC9guEGX7eno6c5NR0dPwIQ6sPGpbbzpze9f8Hi98S1/LINwmwp2QkfKcMMsFTgDi0Qz/UpE6VRpuIGx1cjb73xA3rH3Yt6u01/xDs5/3z94ORPBNxz/XPnDn3LRn3/S4wuR17GQE9IlWOI7ZDMnTQqYLkuNx9MekxX9or/8V6686qanMa05VvBpZOuX2q+32jNSwz329MjKGqgChfP//F+55PKrJWQ0JaJZ0zxoU8HaYgvCUrF9MBl85LMLkanQOsZktcnYRmPr2lqMiXt6E+zjzYWgvCdbOW08qQ5Da7fr9sWnRtPGlOqwSbQ5Jip736Ob+OUDmznkgFHi1aP6GoUkX2Lvxs0EoYwLtdfhvH6sMhcsmQAAEABJREFUDtUVhNrItdHFMnTSdgs72FLpbWsvkx3i2+RQ23QAZV2TTOz0oROzNDdA0IzIuYhCWYd34oiDlGqzSl1GxvzctDZLdUD1xNKf10EV2YGUiUCHV2VsTLpbODOWQof9sba05JkLohindkXyAmVkgORPeg6JdCftDL+6pcHwkpAwl/DcU8p6L7exp5kjN7wEp6952WcQOD/LkfVJY1bTfB3/mufTVh/+5DPf57OXXY3T4X72q15KX38fYahx0vgl4iN57LGmq1WmKBXNDBcsT+dxSgyMZ4aRzY+VTW2+xMMXTJS0yejQCpwTB+KMo78/S5RVBToEnQwXu+5CfE0SrlCm0D/CoK4YB2QUFnToWcl6fY7J6T2Mj+9kempMS6WpbkqH2tzWQVyXd6slD1FbRkAPEhnv1kZrjvVN0jiNhRMx1frJ6OMJrZ2q5qoz9y0dbi2NUwskY5FzjtQFMqja1OVRrDVlHMlwqWm8Jhs1PvTWQ7iWAPtbi3WVqUu+psJJ23HydJP/85VHKZZCndsJqH1OEKpsoKtdpCuSQXfz7buYlCFVihpYX9rtBnXprksm0Zo071tDhlhF15FVGWL2Xxb19zl2j7U55bCYBzfMSnVNhk5W7U9I1KeKrhbXrBkmCCMiTXAUhahpnqfppNlu09BYaYiYkXfrySd2Mi/9iYxfNOYja4dYsn6AvqGcZFOCONYYqAvNltrW1lyGZOX1Clqp3gc0Zk6exgaVuTphPqtruRqm264j1WSqs4G8OyOsPWwN28ZG+FZyKK0zX0DhRSuIp7YTy/Bjr7xUa9bi+nO4DfroO/hQkDGduiqFZQmjhw6QkcFaftVxfO6zt3Ly2KPsbPfJUMlRzQ+TbHmYmsasELRxQ0sZLQ8yrPd//QsP4gffupWsPGCECTOag6rGPS7E9C/ppzrRlpGWMD1TozKZcNTIHGMTTdLE6d1w7JhPGV1ephXmSNXzWr2lMXHM1lJdNWdFC9DGwNCSIlVZ3y19YNg7sWfXDBm971E+w0Ahxca9byBDrlBgxaphQk1Io1Fl7969zMoYtDXZtLURhNIJWk4YIjGNccK2Tdu10lI6Ty+1nNyyMiMNE1ixHgTgS/fySi3Pszxen4+ehalyz0L93aTfped3l/i/5VhLvHaNpuEGvqwRBQp+oDsj5zkL0YIshhkssIQ4UX1p4YuDJs6yDvE7sFiqgzvNkwTY93RKOV/GZIxjqYHh+0Pq5fanmU5RHB1eih4fKbWQduhCU4EFiVrSBaOKYomBqKkvIZpwHzSGndTHnciz0w6u2GOe1s3oEBXWDc5r7Gb2JW4fqoFRRoSFdSeNCp4uMj0NRvN56JBE2K8u/JT6ye3JifQ7g4p3eIYYdHKY8oVsD5FCb6AsyrPo8eMkGSvryT28K99NPGtxZHQTXaB1Mkb2JJ/1kc92IsubhKUdio+N5BFFgXgKwlhokg2op/kIjGFjbmC48Vt1qM/jkjbo4Ex1leOMZrw0URHbL0J6j2kySK3/OlSsCX5dhzG629MXdwObD7t++NRnfsCErkpOet6hVPI52jp0nA4ZVFWg+p0LQG3xUxoIlwcMQSafJ5WxZXrbkrfDq6WN1zwXoTbCTJgl1sabycS0dKKsOnwZg7pqcdrIAxlWVenP5iI1o4UZYLPyyDhtk6qKWG3IqRwaLxcExNqMU23gTobR8PNOJjSeBAP1L8DRkofDDECnw45sgb/99OPc/mCNmg7hndsCKpWUl50xAEmB8ZkWeydatPqWY4ejtQXVYwZYIAOvKW9N/qD1ZMt5vvubR5mUFyYKAh56aBMHr1nNuc8/nHw20pf8vPqVgI2/2qDmYI+lqSIb/+5OYGSbKfXAUIdzTohmRYkCTv2wecVSkW088upzNk7kEcgyPJLTtUugM7BN0typQ0zzJ4McG2cZXgM6MAdK/fTpaiYjI1QKcfpT0yE1Mz/NXHWatvqVau20lDbqFRksNbW9ra47wjBSGuD5OpNagrZkUXvUQxKlDvyh2DKjTdeGqRaImioRtcn4TuXVS6OZfFNjb4ZKQwd7Q4f2nA7IN790HbcPFnX4Q0PrstlOaSqtqtCx0v/AbWPUNX8leWMzYYZQRkogow3paGv9t2RcJTLmNAhMT89z2lF96kdFBlFd0PQesJpkzOvVUDuruo6cl2e0IePngHU5tm1v0BQ+NtXyaZTJ0JJ+O/hr8pCZR3RgsKCeqbdqUxTJ6Fe7Wra+1UeRaGst21pXV7HfJNZkAMyMTbFn2x7Mg6iBpK33IJAnK1A/kijPklVL2btjWuMNSXdsm6q3Wm2Bi2nL81VeMkRTXqEgE1GR4UIa0TdQZM36MivXL+fa61Iu2zDI3CtfhjtmDenWLSBvZXLL7aTFPlg6QLrjSVJ57ZLTXgRHHopbu4JkWF4zt5zcFXezLErZm8vS0lztifspTz0ow6tGI3D0HXAUcSNkaOkIT2VrlIryimkk7ANmptbAaSziTIHpPfNs2znDkxMZOY2btOdbHLRknpY+qpDeSGtyXEbjrCY1U8rJWEoJ44BsNiQvgyqvPWZwuIwLY4izzOrKc3ikwMBAXu9TRFEfGgWVi6KYTJTIET6uIW3J2zir7s7IiG1ofNvoldTaS0Dr3ObQr3kRnXOiiKo01X4Z0HtcD+mmmlDyRchkBRmBUttAVDFhBGEoUHHjm2y32L7EloPbl/1/DbN2WOW91PD9wVpp4Eemy7L8AhgiptOq9odGV2Zxkor39HynRmdjj2eLYJuf4an0dVIME4jiOjj+SX0skomJ77M+6tE8URPZSReqkExHotOm/WMxvT5fxjIeOnV5moo6j3T0efaiyH8xuw6hm9AV59kfkzIwfVaPoLteTJdy3WI9mW7Wkg7JCiq3OGOlLN8Dsa1XqeUN70K3Hp/rjZPJeYJ0mLiBz/8PkekxORXBOuuB7iOi8bo5ejzflsWMrpy1A3uUt8RDD+/KL8h4ZjfqynSTDrGbsWIGHeKzxD2m5A31oMjXo1RkrN29vEg+jx6jWd6nQrxsatJiamp0wKcyuGiYAdYSLfVgsT7bcYHtE7Hkg87IayylRTLgZCDp5CWtzMLMBE5XGKnkEyLmopAf/uxOBspZlp90KFt1teaclTTNTpsbBC7QNqS9SHS7nnEEZLRppjo0FbxBYdK2oTvJRrZJZ3NkMnnCyOGClHldZ8gJQ0b8vbsramNEYcmo8ugKCR06DWIZdA7IxbH46JBKVRasnlB1tsYnqG/cQn7NSszjFsiDEPWXCAt5XCZiWlcu87s3c845q8nkEx7fWCNbCLjxugYrl8c8uqGiK7cmfaWA27cXpTHEKgjiiECHcKKNuzIwzEHPO455ebgu+cGvyKkv1qec9uEvfeG/+e41v9Gh3WbJcAnnZD2mgAtJXSTQeOHwz6J1mQaiuC7dPhR8Gct39gz8CKKSKRl5Hw5etYwDjnwjxx71Rl71vBdpfNqU0jrvO/etrOorUZJXAulxMgAL+QKlbJ5SLqeDMKNDKVH7WkALp/Y1kyr1ZtUfsC0dRE15ghryYPgmBCGx+heo36Fw55zGvC1jpOnTtoyEREZTS0ZMGDhsT67Mzmi5taTfgUIiAy2VXsONjx6n8UiQUSUjxYyuqjxVtVqTVc9dybU1dJyntDU+TRkoNQ2hHEnkH5/l+3dMMyjvTzmXp89A/cyGERpdzZUUJ01aMjitTaGM5Fvvn6aUaZBaG6Wk3U5kfNUxr0hNBlhTxl5dxpcZoGUd5rvHZnjgsQnCUA13idLIj1W7bfPg2LWrwvr18gS1ElrqlxmNqb13epfaSlsyJs1wa4tnhpMd+0a3xs1M1dny5Di7dmqNqt6M+jE1NU9FRsvUxIza1cLZcgu1GIJUo+NoNtrM6fp7VteSNmZoPMJCJAMOSvmIJYOOAw7Os2J1rPU2zI3fn+Obj4a0zj6L8NgDaetdTjI52rfK+MqHuMMPIV26hLBUIihontYtoTp6ME/ctYe/WDcPjZhp55hW7ZNBlqHSMJGM2mY+R2uuwYDG/PnvfzE/v/Vu1q4YxukjaXquJuM4IZZMvpBhZrYKkWPT7jYrVjjymRqrcnUNQaB5gKa+YFYszbBhe8KW3VWcPq4ysSPSfNn7LXuTtjaNNAh0bTsjB12d7RqzvZPT7BqvUBoMWb881JoNyGZC4jhiWm3LlmLmqzVtYw0Zqi2tT42h5iWQnlTzodXhg+WdaGEQEGhNB57ai9IeotRw3VXjoY5PtdC1ekBfJ6oF1aYeNcGMLxUBB/sB/396rN7fVZXxrDOW7pNx+2fxzQZNPThtHhjQeay0Z1i2W9BoPeiU6sUmBD31mgbs0fvcoWlSDHFS2KFJYp8iUU0aiXQ0GKuDoUeyii14mpiW9qiGG6/TEtfV4TypE+O75XGVtaaw+BHNN8ALoPIsejpEt4ia9hRYOUl2EidMoZNRUwwxQCWdB+xRWafUj7XSXjBaD/dt6RQVyRCBjb8SETqhV8Dohhuolg5Tsc8rtTIG4vVIXr9YC6nhTwcTNligS8mitYH0eRBZnaUDSp5exuQWZMT3wRM8tlDO5BYatJ8SPOtpJPZ7ekxLe7p7qQl2X/cFkiFd0AauE0zNUF7BpLEx9W2RPs1XBzUdtnolIb5z4hnD+EpTbNtPMYlUIqkOyVQ5wlixZLXxmEyqQ0mViZaCDpvOvtICHWcEIW0dbN+4/h5+/fAWjj5kKfnVIyRqo6RRIVwYCJzHA8N1ABs9UJr6F8sRhiHORJSiDTZQG8JYRlec85usHZRpM2R+SntYBEEUEspgyC5fTVF6itmYQJtxbPqBbBzrUGqRigaOtjwO6jI6DUlr2iNlFGVWLhNJY6AQ6lCwzdbJiGjJo/HCtVVWrxxky9aaDKd5HVzSouu7l7xsCc97znIGhts8uLVI1eVwzoHqDXIZKtroj3jpc2jIUP2jf7uC7VMVEh3oaa1KX98AM7u36+B3OgDaFJQ/6sAVlLMZrG4pUnDYH+xxirpgy9hQnFObDcRL/Qhj9FRxKpI6TE7jccQBhxD2ncqSpUeyJreHQ5cN8s43vIGjjnkB5QP+jGOOey3kSsTFfsr5IkW1IRtmNG86PnSQ1hsNzEAINN9BgA7DGpXGDJXqDGaM2LxHcYZY54lNYUtrpKn144KQQJDqIGsnTY17k0RGREtj0JIx0pD3qK4rSmsq6omtk0T9SDVPiYyS1K+bhCgjw1l6mtJjV1Q1eak+/6HT+ba8OA111IwtDy21V/CGZsI3fryLQi4m0lhEalQxyNCv/g30L5GnpE9tzZFRe81mSs3Qk+6m2pSLm6xZXtDSbpOI3ha9rdPd+tm0dqtd83Oz1FTx9NQk9z06pqarbzIKE71DBi311d4V+5H+lq3zHHnUUkKtJRfE6mogSGVUJGqZUKfi6ntLfW2p3w0ZbXV5rHRjhhx0MhhSJiaqbHxyt4yVPMPL+mmJXxooEGUDAq2xqiadOFYAABAASURBVNZoS+WSJGBGa8yW9PbHdlIYLVFe1S/vWJtMLmHV+oQDDwtZfUBMf7mgd2UJv/p+hW/dVKf+iteSPfQgXGuGdqlA+rNfQmUMt2wdLl8mGVoBo8vZMDbM6NgMwagjkCct0jhM5QpMj22jX3ZGQ33PHHAy8VzCsuPXcOmPr6dVL2K/nWurx3tmqjKUA0pDRXZs3ov1OaurzY1jcODqkCMPgEDGZVtz1mg65tM8a5akLCm1mJiDlgalIQNTywQ03nX1fUrXq7N6p8YmK8zNVanKKK/J2zc93eDEIzIcuzai6T3NKQ0Z7du3jjE0UvTzm2rMNRt6VVKcC3D6Y2tcrxapKnHOERhd71Go/Shg8eN6mS6iBYMKeGqX5PFUsQEiJu1ORkqF/F8EK2gA5573Oj77+c+oTCcv5HeGc887R7L/ycmnnsT3r/6uyp6zSLZXvpd2WOvXr+XbV36NC9//7g7habFar6XaJXaLGg3rlwcNpac75TyCbVbocQIrbGmHY4QOWN7AeM5ZDBdf8q9q89lgeWMC77voXXz7u5dzwAFr1Ld/Ef81or2T73z3K/rCWSOJXjAdBuCsUlDcVaJJZYFqGHo6skIkh7jse/axunT1cR/XY7ZQPKKoU4sVMsxkBUIVsK70WuLzkrc8mDz7ocotCpLuiiwiPhPtynTqWcTu0j1FqrD6LO2B7zX7P1bGQDz1oMPzeaE+9ZEy3dDLms5FJE9eRLOqpRKfYq+TSZiAAZ0x6DCVEa9LVmZR6BEtNeixerjSZwxCT0ap2IoVDDEQulCn4T0QT6HDEuLXTo+n1Ba3miisE4wvMe0cygsxvjYp3ynJieK77vOS6GZ6iSiSkA6nTZR2A8KIVMZDR59WspOIgrNxC0KYncKtXE2qfcc2zFbo+KfPX8VuebtefNqhPFCtk2rjQnQDpzLO9h3VAR1loepAj81xpK9S7bsEOqiCICEIA9oSS/VlP68v5MS1SHLgdI1Q19TFUazvyzYT2dXk5BmLVd429FRjHwYRzqmN0oHaEOgATOTJQDzzLrQqddpzc9R3T5BftRJMTgds4ALibJ4ok6P62H0M92VYs66ftetDrv7+lFQ5Djsqy0GHDHHdVZsZGo2ZzB8gw6KN1TtTmWfZqSdSGijx/Vvu4+aHtpDGGebrLcrlfqa2byTR2IYa45bas23XHh7bOs6gePl6U/uV0/QISNGIowxpmlgCarsijCs2zknCgwZD7caADj7fcvz23sdkLY3T3PnfDEU7eeVBDU5a/gSZ1gZ/+Nz+yGbc8HLKfSP0FcsU1ecoCnXItaj7H5u3dGA1SGWwxjKECVKq7QpzjUkZU1V5FiGKIjS8Xs68Qm3JGi2WrjCO1UbQGef7YD2qy+iam53GDBpjpqBDuE0ig60laJvBY6A1EoYhpqOtzlY0Ny88YpTfLCnxqPrWVLlK6phtpx50bvPYb3fKgzJPogMcGU3IWMppXiPpyctIGBgYpq9/mKwMikjGPNKLxjaRwfjYphk0/MzLY5KoD4noqfipGt/S+gZHrVJlarqt/jbYPVZRnyskqdakyXuZRFIJifBsJuD+BydZvaqsjwbV5EJSzU+otiTqW1tl2upnS21saR0YLxG/LryqtTJXafg105AltnfPJGO6mpuYrMr/GDCwQsaD5sJ+3zYnY6Muw7FNSLXepi7YI2OtX4bXIUdnec3vw+hSCNUeW9v5TIa8DLc1Qyv5+Te2ctm3xmm94c2Eq1cQF1K9z0to3/sEyGNKew9ucIS53U1+9ohj3c4nSWQAEYcUdu1mezNDMesYOu05VAfW026W6c/naT1nKdf8+A4OXL6M+WpF7WoxOVthyYp+dj61l6bWfk2G/bKDlzLZCNg47njecTGVSqL+OeoaxbRUYqAco2EiCvMaUyfPVUxG8zlfabF3vMqMDK+MDFD01Bttybb0/rTJy9is1gJ+8usm27fViTNOOhxh5HhqkwxZjUWSBqB68jLSVYhU821r39ayI5UumYtOEpqTcl8fJs0zHi1+Wi3NrjhpqkihmwjrBmnp0WQtoo2qy/i/TKxwD/63IqqrK3LHbXfyute8ge9d8QOe+eyTM96mTZt50+vfwiWf/aKyVpeSZwtWzKAnYn020EAa2Rku5NzzXst/f/NSzKBDjxPNiiiRJB7QY3klGm4NoQQULIsXkC4rh55LLv4yb3rDO9m4aYtyFhxGe6OnbTWCL2JR6rUZqaPdYpvQDqVbQzcxeaMbmJylBoarei0KtUsEE7e80ZVdCJ28cfGq9tWtvMjWfuc5DpRaOwxj4ZHQAr4Y6dEl3UMX2M8gdBppogssZby8pQtEbKEbxdJOoUW8RSgLj0kLejyfWmSwIIS61gH0iKXQnQXDRLPgB1B5vWi+bqnFBsjzLOqBZLzR0suD0x/843y8EJmogSd0EZ88TW4x3+O/K/KFxVS6oMIQA9G6vWKhPaJZv3j6Y/L7oDPvqUrZNiK6+u2Uc91txWFPqmFJRU1BB4hEhDucdiTnnAQM0JrUKtOhlE7pk7VvAO262oJS9uog+M///glRNuSCPzqL2WyEihKqrHOdskEQSoGCqgjjDKnIQRjSsl1WMm1titKOzlcd0C1iq1WeBSVqS4L91e9ARlgQRgz35Zmt5XGZEqhs59BMZRCoDlQHjiAMcUFA4lSRNt8gDGlrv4yLJfJDZeaf0IFSq+taJU9YyNO3bAkZbbZJXVdG6xKOPTzklt/Mc+opZXkWEhl5UJt2HHf8EqoTu7h/dx9JmtPBXGHgyCMYXTXKjXc8yse+/jOaBDRVb6JBcOqv7ooIZGAkHtROZDjo8NmmK9SzXnQSa/vLhDqUbOxtDLBH5dUN6K1Z0Zz0KQHjoX4pdU7zqn7aj5Fr+X5+/yNf4G+/eAcT4YsZXH82J7z4NQwf8ha2VZbyL9/4KR+78k6yui4ulQYomeEl72EoPW3Ne+IhUb9SnHPEMsiyGZuJFkFaoxjOUg7ndD7XaTaqNKpztOSRCtSuIAyxuQllGAdhTBhFBFGWbK5IS+M+Z78pareww05LiEQGSEN9bpjnRNDyxkhLBovmWuWd6o50WL/i95/DlysB6q3/bVdNRtd84jAH6JrNE/z7Nx8ibVWoyQtSq9aIkoC86g4TLU/V67TQivLsjQwtYWhwVIbwkG9nu92gKY/Irl1THH3gEprzNVIZQH78nWK9W6nWXykfMqYDf4musWr6qGjq+jGR0dZsNGlKf1PGXktruK2yA8MRRx0lXWmWAw4cUl81VVrXLfE1kVqfGUtEDASOlspYeQ07NRlbLXlqGo1URorarn5oeOTVacgLNs+OTbPkS0XCICLSGLc1P/Y7t4qM5ZrakYQBQRxw9bfm+d61TdYdneGo4xyHHOtYc7BjsM/Jw1pi1fAaso0snHoIrXddQCAnCfmYYCCH23QX6Y57STZu4v7tK+nTNee6gRqh2lbKN8hUqpQGVzBSm2f7TbfgckOUNZnL3nQ0//yZb2LeqZXDozKqA6aqCe0gIs5lqckjJRUcctwhDK1cgbJsGw94yYF1pqYTGmlAW/OUKRbZKq9hKRdq/YQ4GZpo/VdkHbf17gTeMGyyc/sU5WKGhvadwDnMmH3Vi5eyda90VSqM671S1aTSmaZQ17getH45hx4yygH6oKpr7vA8LRKVt8UVavwMRU9GdpILM3qLldk/aBmaZlRwf8a+nGnRAjKlqHK1ArQ4kct1n9DvwqR/EatPG9I111/NTb/6KZde/kXPMU/YDT//8SKaVeJZrF+/TnJf8J4v82R9/0dXSO5GPv5P/yj4qPAbFuDC9/+RPEn/IU/SOR7++xuXcc313xf/ev7PJ//BN926Ysi5rz+HG35+jedZeq48bOe+4bV8/0ffEf1HfOM7/8U73vVW1qxZxVe++gXsH0+94WdX83oZY++96AK+f/W3RLuOT3/mn/j2Ff/Fzb+8zsPHP/kRP0zW+tec/SrRruWGn/5Q7Tlb8Bo+e8m/LPBRQ8497zXyjn1K4ol4n5Klr/pv/J7qMW+ZyBZsCH3DLaNSKdLhI/yjFZFKl8e7kbge80WF9YpbXtn9wwKxV2oRu1fQ61ctqmsR939BTbHpNDD8fxHvsb2oj3oUpaZDiZGFqiUaCOV9MKKQbiJM42OxgfN4pxu+oBE9OOfoMPkdj+Q9x+S6uJUxWi/tjYdnK5Ko12kyXcRIlvVttnH0ZSRrRMvvE/AUfLkeMQCfZ99jLCtu4KkLiHI93FITFGm/YDSBgn+PfVtMQPIeV2rZp4PIqecbQxlrt9BUbbN+pcL3TUgi1dpPVEeHbkynEiJo3IzmgkAlRZ+ZRycxaUueEUmkov7i/s186YpbGNC1xnNecQrbtblpb5POVAWcJATSo5gwmyWwAz1w2qTbkkEppO1Uh04i2QZ9YZOwHRKlAu1zcdTGST6KHEN9ZSYnGsSrDtamq57oIE5cgP3NQvMIpJJDbZUiAnltEvRkM7gw0IHfprpjN5m+ftIooj47SxoEZEZGKI0MqS1tHn1om/gx9i+Rjyxp8vNbxvm7Dz7OFZc/ya5HpvnBt+/g4s9dzXhUoHXAepYevJZNO8b403//NpN2EMuoSGVMuKHlBPUagQ7qwNnYOQLn1KwUl9TU4Ro/+NUdHLS8j+cfczA5eVJCK5vSeZwSyVu2B6IoOJxzKCK1VO1PwphUMC2T9QtX3cEv75lmvL6OS77X0sF2MFfdtJV/uupBZsIcpTjGfgsXq/+BUzNUpzqOPc45ItFjyYRhRCQo5DMMlyOW5CuMxrvJtfbSrk7TbKgPpIRhqBjaMlR0DuOCkEBtKfYNUZDR07YxsfVga9FDouo0162mvDUVeZ2qtLSWmrI07NoStQn16R/f8xJ+KaM0I9xpANqpo6l0XpW8LpPyC/UnpUp9for56UnqOnQzKmyykcok7baM7SaJDJNI/ejrH2B4ZAUDQ0spyOg0WqK1dfdj23j9mavsOwKnOqwzqcbE2rN2VR9je2dZMpQXWWtNc5lYu9X3uubYe1JlNCa0mZaHZ3yywfKVJRpJxPIVSmVcJdJpxoGNb6K1ShpIVyDDLfHrXiIaO0RzArC8lZmrNMUPMG/P2J4K42MtVh64ikDzo2GgrXchlGFYWlpmQtZbK4h44rEGGx9vaO069u5NeeqplGWH53nNOw7glOcOc/TB6zj9vGOJ5AEau2Oa6qGvwJ36QoIlQ0BZY3Ac0zOnsvFX47x4x+2MMk+yu0Jmcos8YauIqk364khexFEy8iIe+NojZdB/W0Z4TOwiyrk+mur77HxTcxywdfM4QT7DSa86lUo9S6URk89CToZUoVHRGGgstF6Kw0OMz7RZN+wY6QMby7oMrvHpeSZnqlSqDUgS0DsSaM4cLY2DQ4uNFaNlivk8O3c2aNfn5BWraRW0aWk9JZqbQKM6NFxk46a9PL5hTGPatmIkMurUSALn/BoOAklqfQZhpDmOG4kYAAAQAElEQVRICKSF/Z44g3qK9O1H3i8jBZ5v6QIjBU0QqmiB9KyI5BbRy+USH/27j/HOt76LjNyW9p9iv+JVL+fDf/N3nPH8l7Jn925dFb5nUYn90Ua9obIXcNkXv8Lo0lE++Bcf8rBBX50/vub6/YTL5bLq+rj4H+aggw7kFFnk1gVr0feu+AFnvvjVnPGCl3PH7XdxwonHdcpK4MN/81He/Ia3c/mXv8aWLdt459veK7lX8djjG7yMpgj7YajR/+yP/5o3nfd2z7/4M19itQy19QesJacDYZvKnv6Cs/jhD6/hFa94qS/7uyLTaWXuu+cBznzp6+Thuwo/5iqgJnVwG2sTFA0WEOzp5KxnHVGjLc55HSYk6NBNrot1EyvTg6eTenlrQg9Pew1UoQW8xxTNavCJtdXtx+iQ/6fYNxgrSedRww3pqelmjeSFevlu2hMzvuFenTXe+AaeIY4xlFh2//YapSdoqYEETd76bdkeLOSNoHISwzfKkIWRYeHpivm8xyVnqYEnKlrAtUF4/QuETjMXZSVNh2iYMaTPUCvn02eJeiI2JoZbsZ5YD+/11eiSc86pVyZshB508q5Xl5UJQuWcF+jEJmMgkhJnWnQipNo/ZAuBro7coYd5ZltbFDqor77lAb73iwdZvWKIl7zuBezRAaWiKikxxc454mwMLgBtcjZKLlArtAE22oE2QoH0DxUc2bRCrDLFIEcp6xgaztMIK9RntLnq8JudrVM56IU64DRXoSPSYdBGTyaCjErmc96wsroSNSK1w0rQknFALqONtUlmuB87xGyDbs3Pk9UHZhDFrB9usXtnhWMOafDpz97N1/97O2vXtTn9ef0sLY8SJtNM7bqFParroOMOY6cOhrf9w2XsbCY6SNq4RpVBXeMMZNqEGtuMxtZJrwsCfHtI1LO24pSWeD9/YAN33/8Ef3j2mSyThyBQGScJCftgqHNCLdJ4OacxU149xzkh6LEkiNTnHImuTcMwx+7pAhsrA1Qosm1yFlydkDaBDr12qy5PRI05GYb2O6q25sDmIpKnKR9lyGWyOiAFas+w9v/lfVlGdC1VSqcoNbcQtScIXZswjKXXae6s7zY3Aul3zuk6c1BetaL23Sqot+BIRcePg3BSmvKYmbeqobSpea01m9TUlhUjJYZPWseN1UD1OKxYN2JJAOse38otd28k1eHdqMxSm5+S4TVLy/qjq82M+lGQ5yJW2tABPKv5rcs7FMVZcvkSJV21jixbxZKlqxhdv45bH5knWyiqRSFp4nx/qvNVVq8cZHzvNMVSrKNTc6vxNyOqqnqbSYOW2mteq4aMu71js6xZV2bnrir5YkR2oMzBR43Iw9PEfs9V061TohparVS6IJUBJttQM+KEOxr2vjjR6YD9hqkugTir9dpO2LVjnIfulQGk9Tu6ZoTyUB+tNGL7zprWch8TEwmbttQo9FW555EWY7uRt66tK7oWv76joivjhPXHlFl5TB+pLNjWZIHd125nz8Yy6QmvofqjvVQ+eTuP/scDnHFsyvqpbVSeGGN8YprpoRXURkdk4E6pnY5s/whrzjmVr9/xa+amArVfulevlgEdqD8wLe9YU4bYyOqVRLr3fOrhPbhqlT1pzKrlAcNxm13b54nsXdV6aOcHqNdSDlgWkup9nq/XmZQX0v7bKxuz2bk5NJXIMqZYiDQ/TteLOUZGRjn0oCG+9oMJ8RNK/REuTPwSa8roampdzevjakrQVj7R+9/WXLU01oneMwmTaL6bmkc09nEmI6M8T6iPiYCnP2nSmZmn0/+3fCoBVahVIeR3BGvM01j2/x7av06/SdeCM3IZF0slWfPL+NS/fRLzgp32/NNYuXIlv+t5csOTWFmDPbv3qNwnPBhu/8r7vnKOTl13MrZnr//3Noyn8bAx8R407w375fWc9vznGMvD9h07ZIjdqSWtrPVRybMN0IYNG307jH3pVy723q+L/viPdI8sQ1bEmib77rvv83Xt3rVXG1Nd1P85+DL33C+hhYqFLwpdsrNOPI1sLINeW03GOdfph2Khvi1WrFe8l/YYnfL4bI+XqixPe5wkTLaXGtvwXt2Li6SSNT4LKXpcF5QsErY2GsWTlDGpdB/BYz4yhiGWGhjuYVGmU9BTO1GXYImBiKkXV6SgrEIP6QqI0mm28raW1aZOXgyRtEMIsaByljd0ARYRxF4gm4JFrH30HnE/4UXsHt9Ihgu8qFIjGRjaA8v3wGg2qNYHT/MEj3Wibt510w5RcS9vqfYJT/GV0ulGqr3L6CkLj42RMa0+T+zId6qWnK9DqeenuETldXhg//6PPqSsSEIk30PIp78sb/FvHmHFsiFOeumJjOsL1XbBULumCwOy+YK+qpvYFpYkKWhCTV3iD+ZUoimFsE2oAy50AU78vbVJZqYrBHHEvK4wWmlIS4WeGC+SjKwiCAMy2sCDIAQXoFIg3WEuB0HgaYiXRoHqVU1xgBOvPTNLkMkSqA4abXmmErLFIuv65zjssAI/u3kC+8ckjz4oYHx3yB9/aD3nvmUt/cMF3v+X5/Hilx9LpZXwp5/5Hg/Pp/JAZFSXI1i+lGYQ0Z/JE4chYRgROAekGmWl2oNT2+hloKB+py5gzqV86wc3cPThB5LXIRvqkEDSEOKsD9Z+5U1Dih6LDLzOVOOUCFMqVhjArPqWk/F5xqkHUciWeWrXJFGUEqqeVIdPQx6bGRksU/PTzOrK0Lw3UkCoemKNZV7jY16Efo3Hiv4CS4sBg7mUjKtQZjfDyTZKTodh0NltmjLkzLuQqj9o4fQNDFMu95HoSq9RnVU3E9R8zGhpy7hOwarDDsd6o0pVV7xmANZkOM3MznPBG07ks5WIuuamrrXWbHcKaGh4ofbpT332F7SlwXTX1Yfa3BSV2UnmZ6d83xsa33w+pq9UJJ/P05DxNVeZV9ok0gBltZYKumIeHOxj5fJllIaWs27VIKMDBTXfkaqNdV1dLlvRx1ylDkkda2fqHJlcnpbmp66rypbmsK212JZXb/eeOdWVEmqd6VaSbByr0RlOe946RpbkRAf/Y3C1raGOmC4XBKD5b6fOlqz0JsqGNM040LvTklyl3pLRBPV2iv2+a9fuKTY9tYfSQIlKvU1NY9O3rMzWbQn1qMbaY8vEGccv72zz3e9u4dZbd7FiaYmq1uq2rRPYWqzvqTM306LiMmy/d46tP9tB/ZCjaE7v4ai+KUZ+fLuMrAzbZgJ2qf7xPU2amx6m7ZoUhocZPONEfjG5i8cem9B3TtbrPPzAI/VetrH/V3JOzpaRtQPsnVc99g+oapyCyLFpvKUxCMkXQmpzCW0tijTfz46piIbGcOPmCjMzKaPLsrTEKxdzlAoZliwZUh0wWC4RBRlkj6ouSCSTywY025IZcezcpjWp8XSa34o8oHMy2Cqa9w1P7iF1MsyKBX0jxqQqh9ZpKgiCkMTmUGs1k8shJk7viWaGfU+cxdfq9pGeFVvMN7wHJqwXjVzBsC6k3VSJM0GlPnRwu2pcv36dDJ+TZWCtYF6d2bljl7xSf4N5vAw+/Ncf8SV+d5Sq/ImMLl3KO996gcqdyYf/+u8l3qu7U5cICotwoSaR4jj7nN/jumt+wunPfzlXfOd7klNIBd2wX9N79G7aTWxMOfe8s6np5T39Ba/C/jug2dk5Tzfv1agOklSK7F+Rt7xnSH+vvFB6NI93o8V8j6vdxvK42m5lNMdGMlQU1wUjGW6pQaeEYT1YTFnAe4hPfdQT1ybcQV0nUdzBOrGyC6FTLlWLUjF77XPKe5EO26P7d1rCPapktEbRkHmKsj6FfTIe3ceg95hEry7DvZyYC3hPqSc8iwLJ7gsS6on00n3MfVhPp3VWRTr9sgIGXTGTWZT1MkbrNXCB5xWoUI9gqYFIzxaMZdDTYzJehYiWKvFDb6kNqqUmY231uCIvp9TopscmzgqZjKWe3o28mCLPE02pszJCkWGi7L4SDpxtWJ5iK8K2tBSR6TxdPNVo+IKSUd1ppUaqdwYd5tq7aBeK/NNl13HTvRs5+ODVvOCc57O5WUUnPs45HVoFGrWGDuS2FDmpDjDDI4xCQhkoob52E52y2VCbow71QGJRISaUx6ip9k3NtnSVkaWmK4+NT+7F9Y2KFxFEEfZ7klB1mK44k8EFAaGMjzDWxipLL3WOtg60SJ6tRDW3VY+GQe0KcYEjAPr1VR/M7yGvq5hIx8KxR/Tx0H1jDBaXU+yPufu+Cf75M6/ife95Kfbf8Lzi/Rdz65O70LCQOOnp076qzT3dtR2pkG6n91FjpYM60cFiG32qSp0AtcmD6k6DkPkw4Gd3P8JzjlzL6049jqDRJNQYOPFQXwKBk6wUqqUpzmINetqFQNd1scb69047inNefQbDA/0EMnpilfvke15JUWMSZnSwOCcjosHs/AzTMlRm5mZk0FZ08DUIpN/mIBsFGoOQoULEaAGGcwkZ19A0Ko3a9LFHxtdGiu09hO15XNLE6WBzOPLFMgODI8QyPKYnx+UVqmPGXqvdoKb2mcHSlHerqdPThsHFGTLlfrLlAeL+Ii88cR2Zo9ZwX0PtlID9lkn2BfMywMqauNEHt7AnyRJJf2TrhJRabZ65ORnognZLhly1Im9aizAMGOorsWRwkERGTLVexendKhSynQ9u9Td1eLlAY/Ock1aRyw+Qy5XJ5wYYKGfIZYsyeBoyBKChNttaxGGBmjxfKQktrSs5PNmwYVzeMenOOu6/dxMP3ruVX92yme3bZkQPefFL1skgjanq6swMNjm9cGpjGIbqhaMt4yrIZKjLSKrJQG+JOi8jpq53Tk4qmkrnG4mu3lJ275mib0mZWXmS+kZLPLUVeTZrPPBgIK9XwF13t3jw8b0kYcKu8VnaEYweWEJDxp7Hxtg5sZcp+3fVynke++VutXeG/N+eo77UaE7WGZ9qMJuEbG8FzM0muLFpysPLWPnmM/j++FZ+8YsnyOe1xqIMUSbLmpVr0FcMc2rPisNGCMoxm5/cSSHnqMy36R/u465NTfU91dpyWoMZ5l2RrXM59k7WmJOHq6V+z01WWb9uEJuzFfKeZ7MF7L+GW750mDgT44KYkaGSaH0cdVCG8WmIohZtDWb/QIaa5qKlj7NSX7/GekDjXtZkxTS0iObmKyzTh1HnXURrpCFeKnCa8yJZGV5Njbu9U4FqEiOAMEJvBuhF03zwPz7StcBfjBvR8lJuaAdcJ3lGbIJQ7ivzxS9/QV6qT/LIw4/wpS9cxk+uu56Pf/IfvcfLfut17nmve0bppxPsR/d2LfmVr12qcjdwzfU/kDF2UlesU1c3sy8RudO6lHvuupfXnvMabv7V9Zz3xnP3k/HjIdm777rHv1Bf/PJnvYHl3w5Jmo4OpNx15z0sGRnGfuNl/x1QWVa004KuyRg769Uv5+ZbruHY44/hS1/8L/aVl3K6jynqor3kgPVr+fZ3v8J7L3qXL6J3pwq7AQAAEABJREFUG0O8qHSjx/kMRlZzTZ8Bncd4ynZFO7RubCxDxfZle7ilPZ1Io+UXwISV6ehTRkFZH3r6fEaRW9CqzOLgFmdUQ0fZfkQTsY1rkfr9+AsZE1zIdBArY2C5XrqAdwl+HIU711Ug3GSeCT2GpQZdCWuzZQ2M1Mt7XJHRDYQuhP3yllkMkuo2RSOijIWn8Y30O6En2xWw9hhqZEsNjGZgeA96dRq9h9uc2wAtLtuTV9oRU6ygrIIErTyBn3EjG5gav6do88dzLA6gi6PHGwwSNHmnNBV4tlz42tFISgVSfdWaXDXK8o9fuJYrf34vy0eH+L03vZQpeR8qzRa2h7W9weOktTOCLpRGzW8QQqiDMJuNdZ2Q10HhyGcD4kpMc6zNyr6VNOtz5HNZnA7JQw8aZjDfJohC7DCM9JVreKADOZCOVIZNUfWTiVRRGyfdbW3sSTtVd1MdMC0CGWWtRp00CNDuTUZf2GlSpbjrZ3zggjYvfkHC2PQETobCj348yznvHOGwg/t5fMcEb//of7NJXqOmDIq29tMwo/avWEWyYQNObWqqHmQ4JBqXRB6UVLhzaopFLqD3pDaWyiYupB04bnlwI9umZlk3VCYvg41UhSScWjk/6E5xZy41cmB0zauTUZDK89SqTDE1NeP/scqC6pmpzLN7fBKyJcJ8iTSKaWlszAiZnZvGDLB5GWiWb6kvplPNIKM2jahPw5kE80I6eWDMEJRNRiSvZL61l4HG45QaW8mk80QyTWIx+2V05Ur9ujqq6ZCdp62D0A6zhoyehg76ptJERmhWbRlYspLRVQczsmytjIilpLkB/uA1x/HPe1NSyZgh0lJXGzKaGkLeEjb48rVPkJG3qlAaoNQ/Qqk8RDHfDzoXJ6fHqNSqtOThqskASFQuCgMK+awgh629aq2O/av0FaW1eiIDAJptR70V8uTugFNOWc/Q6GqWrV5PUR6/gw4cYtd0jsHBYfKFMppGmtYnzan3SJmR12rSVl2Pb9jL1OQcDz24jfm5iq4pdys/qVekweZNk3IcPEoYO9YdMMjKVWWdVYHWYRs096mMhTCTpVaRkSdSS/1tSqf9Q6RtGXdmdLWxdrYxj9KTW/aQLWdZduAy+oZLbNvRRE44qrUWe8ZabN88pfy8+uCY1xp4Qh8IU3Pz1KbazOyeI4kTXUXOyFCRvnbA7t01rv/Sb9jy6qOovON0klOPIV59MENDBzOwZJRDXn8mube9lMt/ew8P3r1Lr0ueIAgJwkh+HK2txPmlOi+PXqJbsdt+vcWvk1wmJNZ7XJezR/YckdaerYcnZ0rsmlWZVo3RQoMDhyIGtI8sGczxxGOzWk0BGzfNyrgNqGuewjCmIiN0TtfGk+Nqd7XGoQcUyWUgzsTyFheIgkQGYI75maYvk+i9sP2krb2nb6APa+/u3WNqe6j5amnsm6Qa01DvRL5URk0j1v4hEgH2SAFaWJKy3P9zSBcVyeZBX0f7KIuZ+6iGfe+K7/O63zuXM1/8CnmpXiov1d8ZGaOf+eJXepqlljd4/3v/RNd5T3HBO96NGVqXfPaLC2XOPe8c+vr7VeZMD/fpiu7kU07g/e/9U+n7gYf3v/fPsMeuJS94x3u5/bbuFaKI3+v+xss8Xmc8/xV8+G/+ge9deZXK//nCsGzcuJk3vf4POfMlZ0vfD7novX/u00suvlTyH5UWeEpXpm867+2cLo/XGQLDrb73v/cDnPWK14t+Fq9+xXm6vrxLZaX/wg/4csa/8rtXceV3r+b9F/6lr/P9F35QMlerz1t40xvfxecv/rKn28TZlKUOUqfIwGvpRKKwMOoLGVEkZ1kvpaxPu9ECXXnDvX5psVSkheCLmcACRciivOernKjdGGsuqnohjz0dQXXAMnj+Qobus0jvIlTMFJ/3kbI+WKYHdPj0HqP3cKXdbGotEp6K5INw34YFghCFDs8QEzDwlG5k9B50Sb3EGd0ySnvFLDUwsm/lQsZTrEmGOPGcIfaKdhCf60TS5wUtNYqlBotxyy8q6CdStAWScE+zMgJlOyqFmIwSn/eRZSSzKPix8+WN53PiJmj3QTsV3thQWc9JJGP7iy0CJzEZYcYXVZtRgpMep13JZFMX4JyEFBDO5CROH2eUcqSiSZq6NuR/++pP+fx3bmZkpJ9Xv+kMxnRdUIlCbWMpidcFLgywp+UirzOOIvLaRHPFPP1r+6AYcu9DG3hiy8NMNqb8RhnK8GpGCaXJX7Pp9t/iVMapvU66QhlZgfJhNkMoPYk23CifJ1B7fPeCiLTR8ksItSUNnIy4DA0dwm0dpmEYktNhOz8xwe7HHmV+YoqRVQUe3Psor35jkdVrI+59chuv+4vPcdeO7d4DkaoLoWvJS3MkrQceBNWBxqupClOlbTPAXEAKhA4CFyoSiKZOg2PhSZ2jncly25NbcUHAFf/+5xSl30mXMwWS9KlzWL0m3ymuMVUNcoZw9S/u5md3PM6vx8r8+49n+OXWhH+67jGag8sJdf2ZqP6W9NnVYF1G51x1DjO+5mSEzZthJOMLzU9fnDKUaVKKmsRpg1BezVDjZYZMHAayZxMK6TjDrScZam8XPkuf5q1Y7iOOHJXKHG0ZJ3UZg3V5hpqyCppKW6qzJMNs6Yq1DC9fRaZcpiG9k/Umx6wpc8/IELs0NkEUIrJMDrRe1Ba16a4bnmSyFRHrEA/jTOfw1NyFGow4yKjZKVMz48zLA9ZQPbPzc5iBZWt5aGiItWtWsVS3Lv3Cy30DMtz6ZbiVBUr7+0mCAmvW9nPggaMslWeklkSsXT9Es11kzcoVlPN5Er0riYxpMyBbzTq1+jx21Wr47GxNHp9Er1fE7OwMraRNQx/0La2tRGNuc71z5yyPb9jDI49u5eCDhzj++FG1o8DI0mVAKF1tzWSqfjva9kf9bqm+htKa9DU1KHXR1x2ylDF5iX716626ngu47//D23/AS1ZV+R/od59TuW7OnXMihyZnFBPBMYFpDKPOKOqoo5gwK+oYxggGwIgBcwAVlSEpIDlDN9A53hwrV533W7uqbt9uwfH93+fzjmftvdJeO569V619aR+awtZ+EK8xNV5jZmpE1grE9B2MjJQYncwxPp5X9KpEsVBmqlSiRd/mY5t2M6kr3pzW6njB8ddfP8oP//AQu046mLb3n8+8D7yK8vmn8d2NO/j0Zb9m6+MjmpcY9neBqoBIayFj4yLHf7qQ46jnHML9927XOBUxpycmZ9wJRqMk3S1J9S1GT2eCRV1V0uVp5imqmNE3E3MxJmdqTExW0DLUWFTJl6rYmFU15vHQgdoYyrkKY9DbEfLokxMs6A3JZGVXP1LGxgtyFLNMKDIuv4yawpBl/dhKplv1XbcS6rtRc7VuajjnlFcpaxyyFnFVH+IaK/vMKpUqgXqAVehzTTShPloaj9rSwP65TAsaeaQwt+BcnH/wWJP+gXg/0d/bvMciTb09Ptp1w1/+yIqVKzjwj+v3MyHCrBgIxTe5QUSaPs1BfVzAi7DH5E7tNKEyY+0DE6qIGFZemaw0aaMM3D5bVt7A2JZropxwA08K3++1OsXwcilY7iuwxGTiGSoV/3q51WZ843j7DUK4iYw9F+rSeuudGYscpgqewh5nidWn3GQe9YkYer3c9OvGxNn3NmWznKaO5XNszMrnIKYyh0RNm0sK318jUhswsEbWK8Y/++FNIvIiGlmdsFRyvYZhtvZTaAqUWx00HzNi0KTn5FKtr4g5PI+aQKDXV6PELBgI9RrsQ6g/plzH9kv9wDRltX0i38Ymv8HWJuvNWkUmMjB8di6MaDJVxqPGE26vaCcDTrgBVoc2cf30x9NhHCfA9gU7GGTXmcTj1jYHztaWwJutyQmrapQ9IRl4+fbtRNq4onRCspoODY2irvl+9L8P8P4v/IJRHUiveNGJDBy+lN2hQ/uh9PBPPJGgoo2XwA7akFg8pOxK/OLr1zP/4HkkUnk5XDXWLezmT9frCi9bpaVtipaRxxSNz+gXb1JlYrggIIjFsYMg0kEc07VB5AJCOWIEIc7+5/Tt6IColaskOjuoygmrauONp5JYdETnGR2tWTkOgX5xVxgrjvCW96zhM589knQy4rJr/sorPvVDJpJqow565CSFpn/0eor3PwLpLGg8Ixdqu1ZdGk+cIxA48Dynnd9ojCFe/ZWuaFsaNeU1MTdNzPCy93yFlPATly/CKYrjdPAiWxAoU59cgBDAYY8LAqJ4liCVZixXYyrsoBBLik7qqjEOUZVapUhNfbaoU0328oVpxqfGPExOTXiHKajmaXVFQYGkIoA1RSUirRurRTVg7U+oHyk5R9mwSA+7mRfsobO9VYdgCzmdevYHy5EaVdVaKuuHftW3P6Kjo5vu/vlkWtsoVovY35pN6qR1GvGPvW49f85HJEOHAkM4GwgdgpVaxAvDsm49dlCTk1DWlVFB0dbS5BSR+tKabKGnvZ8+cy41FiPDe5j0V6h5Rkcn2Lp1J3sU6dg7PMneQcHeMQZHRpmengZdk6YSKCIW0NUWsn1vxEGHZDn1hAxL+mMcengr48UqFTvtBXY4t7X3au116igtyLHKMzMzRUlORzIJkxOTWpNxVqxaQUu2FReGlNTGalSmqjG0cQz0hTgC/nrLk9x55zY5KCWWK3rT0ZmmVC5i+rYWIiXVKFIkVCVkp6DFMSNHrnN+N488Oc599++l5PJs3x2pf1PEFFmWb0NOV3s5OX7xIMa8+T3kcxU5iDlmFE2rxcvc/7fNtIi/Z2KaSTmo44KcvomcxrrkQqIgy82/fZArP38tX//qb/n2lX9g60452Yp8pfWdV+SIF6sFOUZFRcxK9Hb3U1Pb2vWNXvunjXJ289TkKKZTcQhCCrK9ZybgrEND1vZHLGmpUJ3K6bdagmSAvu9IsxZpDCuiayRD9bkaktA1qXOQSsaJJ2Nyg2qEQUDgAlYty7JjWAvEhcTkhE9O5DHdmqKPmWyKVDpOmEwSi8VIpWKKJM748c/oh1VLa4vmr522tjbimtNAbQwFeb9uq749ahb7HnWGMARH/Ynq2dOmXk9KPpeWjNtCE1Z/Nal15J9Jm0b+L13V9xQqmzdvUTTqFYp2nSV4lvBXslnRp7qq2W6Wq+eWNsGkqNNzm1vn4Z99eg2uZQaSmkyZ3mh2sxcha5bWwVTr0rp2Pa3LZusU4vl1ZS8Uy+f7J9GsbVM1iOYoPB3uVSTUi1aYJ+cmnt9gOPUkatYSSb3BF9rATEOoGLYY96mK4dmRZzmfijH7ulnMi0TuGxcRXhr59GkTU/OVPq2GBKbUsGOZBtI58QyM9pVLbfaVbBYXMkt6ZTHsnYsbbTCraMQcMF0DsaRi1c6OuRHiSbL/a/z9OXVKbdd0CG/YE7b/O5ffwK1MvVBd1epzJhPo9UzjGWK0x5VoIzbW3KKebo7XrK4QqSO+zZ8oQ8HoRj+c9hInJwQ9kRwIEmnItBGFOhBu2pAAABAASURBVIV8+yTwrwwFBrbvCGTDsy3RQW4rzYUONziE6++FbFLHSk0bb4T9Or9Jv+zf8okf8NjmvaxZ2smzzjmSUl8PBe1FNe1lsUySAjHQZhoGgTZVR0U/Dqd1LVJNFLjliT/w+9t/TrxDTlVLFzuGZpiYLqF9mLg23GQyQTyRUPEAJ0cg0EZaiyII4rhECjsQwmwGFwZEurqxsQtiAeVcQbxQjkiNUi6Hc74npOVItfZ2kF7cx7+87jyec8ZiJuWc/PuHLuczv/4r4xqbiuojjBHI0YyvXkvxzodkVvZxIKwmHfsv0gL1SQxcEGAic+6ceKIwPUzdwCjNrfMMEU6zpjITipaN6qDtbokzLxlX5Mn5YpieE449fnZB+sQ0DqkWEprPHEnCTLsOFvVLuoE5P3IOKrqKi4RTLYOiBFWNdV5XppPT40zOjJHLTcjZ0qHIDOmoAOU8VR3MkQ40dDA7VRkLnD/QkvE4qUSctKJj7ZkE2dYOz8/N5KnIWbJx8A3WWlOPyCjS1dY9QEoR0qlK3o9rUXlJ0bDzjp3PjWGCfDxgWQaObHGc2u14liIa5w2ErJIzcejhy3nuKYdw1olrecYxB3HSEYdy9EGHsGzRQgb6eunoUBRLzg4an6GRISYmxuVsTFFQVG9UzpiBXVVVFQUZG59g79AoO/cMsmP3IKP2D6mqX5NaC0sXO369PeSqRyO+ekfAySd2MKQoaFFRub6BpXT2LJGPPY/OroWEYdxvHaVSmXy+yNDeQRJxRyIWU7RssaYkgc1NyTtfFQ1hRUMSUdO3F2mtTGstb9gwwu+ve4hMa4y1Bw/IdpKK1oNdL5b1I6KG1pqciGx3G8sOX6VvIMfg8AxjchxXHtTNxifLjMrhq2qOkqmIhx/dKWdulIS+rRqtFAPI12awf20+lg4Z1FXdvfc+QkntLDkoan6mtBZmajXpRfoeA2pa47FMi9zhkEQyS0p7w7Rd9Wnt9PZ1E4uHVHX9PKP1tHzZIvqWdbNlrMSM5r4me6G+7UQiRaAfQ6mWGOnOLOY47tlblsMVEgsdKa1pNZmMfiSF+j4DjX9anpg5XpH6v2ZlP0GtRElOe1nryZx4NLfzetIE8TgTk0WNU0AmHSnwntcwR+wdLtDRkWLRwixOdSQTIQZlVRQIn5JDmtP37KPq3e109vWR1o/ESa2Vyclxrf9pRQsn0JCx77FvTI1AHdrH/AeY6auhml8pOcEB71OwDtAQ+Y+Unkr2VDyZmX2fSu4b2tDYJ29iXhpF1hMPKI3qneLAJ9KEzRXtZ0PlXAOiRkF3QN4g98silTGG140M898OaIOk8TTYoryWcukojSRwYinD9IVij9HGN9yDMYR4+X6Cuh2JGq9T95xvkVdzxo48Paspnl4aTJqPm8twdW6kzECZf2dxIc22e4H6Kpav29NKjFbWeOdQKtgw35BZZpw5OsYyMLby2fls0GLpNUKgV0T99Z0WOteUyY1vuVq4r5umZNDUN1zQ1BUqiZVgtozxDNBj9pq66r84eo2pbO77FCwvbtqxNekZSoxnNpu8A8s2aY2h39GbtG+lChtt5WXqH75BDFwIYQIC5U5biXPqpnLRUZgksn0kjOEU+UDtiQSksioXSA//OKWuQTnh9XmKxKkKIi25mpqpXMJo6w5IyJ4cF/TrvhZFVMXfPjnN2z77Qy696k/aJGOcdd4xHPK8ExhUpKKgg6Wi4lXp46oEQY2KDrGiq7D8yJW0JVooSb58/VpcMq0NNyR0AaGuswIdbi4mOh6DQDxtxoE2egnVnUDtCwliCXz31HYC0dJB5dAhE2rjR2MiT1FkRF6HyrR+0a997pk8+6Xn0NXTzndvfogLXn8xf9u4iaoO9arGzKlfwbxu3KJlFO97VOOo+lWJsz7oAIvk4EU6WJ3VKfBLR2Nr0QsNljh6ZUOpxs9Sp2Y4Q3D6H5FQkyuPdCD9/p7HGB0f4+0vfTYpHSChojRmR2JklmYR1FeXbSceT5BMJ1m8fIA2OTI1taeiw8agWswTKaoSyU5Nzpflkfpd0vXcdH6KWDVHK3nagyKxWk6/0/OCgny0kqrU/KhdocYsDJyG0wDCUP3Pzqem+ZzKlxQJKlPTWFQENTWuojIxjVtH3zy65s8n291B/8J+1hy8kvVHH8wxxx3Ms593EPeprad3wwltcHCbY3Ha0ZV0nKS53jOd4uQjlnDiEYs4XnD6sUt45bPW8ZpzDuVfzz6Y15x3CK9/4RG87ZUn86ZXnMkLnrWe5Yu7SWiOYwmtATkDwyN7mZoeI9KE93Z1kNRBPFOoMjieY8uOQbbsGmc8N8m7fldgUyVOzwrHHtV99SPmXIXMX7SGJUtWsXb1Yo47djHPfZ7qfu1ZHH/Keo1FQhG0GSanc+wZHKai9ZVIJFi9djVxOU2Bxqiga9FyuSxZlaraU5NOVesEG085Mg89uodtO6Y4dP1yjjlxBV29Paw9fAmHn7SWWlz2izXQWu9b3MG0rtGnZe/EM1awZWdZ14c5RYyQPOLFL23lvBf3sHB5qyJwES5W0zdUJNkZV/+mKeIwp6p/YQ9O30MtTChyFjKjq72cnH1vW+3Mq22BnKJUtoWkrndtDov6oHeOyEGXXF495kyfdurhbNpTlPOaw67WNd0aj1BbSZJkJsGzzzucockYKzod5WJIu+7PY/putaCkXyOmedeCIa481LdZVhuQozWVK9Ih52hS0V/7V/w7OjoVRUxzxKHt3P3guNZlmQl5lQPdMXL5GqFDzm8ZZHvRojZKsmNzX5DTW1ZftBmQaslS1bc6MTHGiPqRTqdJpJK+Dalkwq+JTDp2gOOlcdWqQTsThKFR/wREaJzRSIA2hTqBHvGV/n/3ugPU59ow2Vz6ANVZ8h/p7JM1rVluYMX3Sfdhxm9CZDOuAWpKrVwTNx0nGR6MqoPJm2Acwy2vg8M5J/RALhj3AFPUn7/XNT3T9xKf4MvX28vs40VWn0fq7DmoL2Pcej+EmVDgGhInFlbe8rkwi0tZuMMptTfyWJMyjsfn2IhsZ/e0k64zlacBk0V1mfSjBmoMk9THvY4ZbxZMUfqetjIGIkzTwJdr8MTe93qhT7xKXSDabHl9S0Sr1XXZnNTqNLIpNlWj54LJmrThszpCjG7KbHLFYr96pKB3luXvTKg/xrf6La9zGqmM/B1PItOVyDYpb89wq1MiPIO/f1ygMdEmrYMPbTJewcbFac8I4+BiksuQ/YgTONuUdAijQ4mZSbRbQizZsC496k/k67VGCjO2b1uEOSKRnBq0wbF3BBQZYKBX2pGOOEclCJgMYlx18wO86gPf4qZ7HqddG+q/vPxU+k46mvFEjSkd9jX9vo50JZOXE5DXgVfKxFmhqEIqniGlQyyeiGtjTJDWZh6PxQm1SQdhSKA+BbIfERKJRnwxqQWhBxfEiFxATWMRqStO7bHOmWMYZlPk5fDNZGRn9XJWnnkCrX1d3LttkNd87Xdc/MMb2bt7K1YEIvmGJWIL50MsTfWRDbJZwe+rcmR8rsMUjbXZDlyg2lTKhixwmsIInSc+RzRILl1w/o1cpBqkT/3xVITGL6SQbeOqX/5ZZ11Ahw5y56NPkcbe4ZwgjBFkMqADcufQJKt602R1OLaEThHCPBU76K2NBjoHIq2NaqVCVTmapUjRi7jGvy9eoTdWoC0oKNpQINI1Y1VgzplTuUAtlElCq9OaGUE1zJBP9ugKucb01Dil8owOvRKh5qxDUdCVBx/EcWeewunPPI7TTlrN6ccs4ZnHruCMo5dzxMELef0zlrJNd2StmvPQyaigJvtVoQh3QzWK+YqcmhIj4wXGJnJUdG0WKOKaiUV0twT0t8eY3x1n6fwsR63p5nknLeN1LziCt77iWP7jguP4t/NP5OXnncBJhy9gYW+ClnRAd3uWzrYkyRANQcTokK3dMbLTE/SHJYb3lBkfqbCspciC/i4GBrpYtDiuJpUZG66wfUuVR++fYOfmUZLpDLF4Evubob2Do3KUx5nSlWgyHmfBwoU4fXtO69EcraKuSyuaB/v7t4r6UNa3V9P4Fwt5hkemuevu3WzbkWeVxmbX7jw3/vkxzVDA2OQkN/35AW7/62aNL6ovYPGSAfYMjRELi3K8nF9fXT0h3//erSxcMJ+yook2lgmtjb6l7Tz4wJNMal3sVYTsnvs20NLVxozWgfl0ds1o/9VkqYZ+hJSZ1g+gKUXxJnUFF2kth/rOUF7VmVDS+rP8lBOO4/6HRxmfKmney1hkyfrotJadi2H/Xtr2sZj9HiPSPhOLQTrp9A2nScQDAlejVJxmcM9mpsa3sfGxv7H98RvIbbuekQ3Xs/P+PzD8+E08fsdvePLuP8DURm6/6XY23Xcz03selP4m9m59hOnRHbjKsBy7MTlfeUWuHebcBWHIjK6yK4qsRvb3i1q/kfYt2wtCycr60eHUp6I6nWppIZ3NEpOzGWhJ6NXqVjr72scdS6BWz7I84pTOBZGzrz48ffEim7Yaik3S58aTyn6vFzQ4c/EGazYzmZW3fJYpxHjK/Gu4gSfmJH/PMyt/z60XcTghTkOIBxENjmF4XGMroazYK9A68LpCsccsWG5geBNUCDNgeh6UmAw9Wm+zNsQ2NQ2pYSb0JYU0tZG8IUOPsY20XOS+V9trg+ezesNnxZ4nqp5b2jBiaAOMI5X668vX0f3ShlI9q6eohfYy+zT59dzJvsGs2Pe+SUnYRGdz8ayogXg25uIIw1dTnzEOeKRh+gZCvaI0rBvGwhh1RKgUDBeY7X3NER97JLCsSTYVjO15lhiY0hxosCyb7a+Vsbq9mpc0J9hzfGJsjxyQ/B3/7xiy5SvA75S+uHSMZR33tBKjlTG3H55WInW0Hc82Uaz6G9Yz2yOsnDZ27NsXbYen7o20ARZVtIznmyxQGTkleGOqVFdSvhnpNghiZsVL8E+0Hx4FOop16FORA2J4XPrjk0S6cgkPXwd2aKsNdrDXYgGPDE3wzst+w+s/fCVbBydYvqiDN/zLKj5y8Vn0HDSfXRNTchLKcgGqlHRw9/f3EI9lSSRjpHRYpnVKZlIxCFWv2l1DuVpk7agpr2kTrbmQqviZ+QNURFfVB5fOarTkiKk35uCg8pOTU4yGjt5nnsIiOQa9KxYxXq5y4ZW/5wWf/D5/fGQrFY2LXX1WIofTuCSOO5Hq1m3UNm3HDiNn42djK8APGnqcUOk3dm8ICdUOCdTCSLKacmckaMFFAf5xNcsiSwSSm0xZpFzdYW+poAOxxOvPPYnjFi8gpoPMRFFM4yGHK8y0EiTStGWSrOhOM19wcHdGB1reL7Oa2mjt9WVwGg9Vg+rTxxSqDX3pkPnJGj1yvmK1gpZKXlBQhKwkB6+iElXsoNQ040FtExPiWcqao4IO9IIOuYTmZ8Wq5Zxw0rE85xnH84JnHy9H6CCOXTfAynktzOtK0daiwzjuiOI1Dl6U5D5F5QK1xYaUUHfJAAAQAElEQVSwKu+0JsT+L6SO0jG3Z0eBYi7PjK6Hp2fUHjn4oaJ+U4ouTepKemI6z5TkRTkK1WqE9U+Lm5j61ZpyLOxJcOiyNs46Zh7/+rxV/OcFq3nXK9byqrNXctKhS1ghRzqTbsH+i8JH7tnCqR3jfPE5MY5U3ef1THB4Z4GHHt3N6ESe6//0GLt2TVJWe10AyUwLCxYsYtXyZXS0dZBKpzXWNXbs2MHk1JS/emtvb2fR0mUENuJqnM1nTevGnN6KnK6KrtMiyVwQUZFzMDq2l0Kpwp1/28TChQP09LSxY9sexsdyqHtYuYIiXun2OI9uKTIyNk2YSNDak8QlI/503f2UFA0L5NjUFLUck72avtFst8b5zi1E+g7LtYBJRYkGZXPRqsVM6Uo7L++rBExpHKflWM2ojrzWjP1h/6gipYN2JV3SWOen6e3TXK5eQ6GQZbecw2nNQUkRs7L2gZKcmVA/jAYWLdJ1b5HbH85h19FOnnQyDvlqgAsr6s9Otm++l8fv/x3dnZOc9ozlnP38Y3jbf76QN7/xXF79imfxigue4fMXKEJ+5rFLOfP4xfS2OA7SffTiTohN7yBRGiQauoPSruuYfPQnPPqXP3D79fdTze/WOObI67t1+o7DwFFT25zWViwMiScSFEtFrZca5ogVCgXtM3HNaVpzpcWosdAbNaCRaQBQ50TVX6esqWK5yNnXVogqw3Q80xQaoMW5rwrjeYX/h6RpvJnPNWE8g7m8uXiz3v11ogZpUgMjLa+XNMxgf8p0ZjmuTtVTtHkI2PcY38A4TUtG25AYz2lgDAzHBq/ZIPY9jSpM6sHsGNiHb1p1XJjG32wLk1VL8fqWNuuj8fgyPqkzDizXtF035Bp2jOvqBQ5II2nUm+6EmdApMVAWCWbfObwGOiuaU3Ifbx/2VOr1Oq1dBjaSpmUVGhhu5YX7AVCuMdKpJKZwz6vNwcWzDtvpJFkk8BNqZbRp1ctJ3XQMTG65yXxu5c2egfR8OeWzMrVRZWwD9HZn+Y1ykjWGQIXEM9p0rBseN7viG28uWD3aZGW9Xs63Z46ulZ3VafCb+iZr2jK8CcYzHb/45tZpVVRUlXY4ryu6qat66+qqw+oTLUXtXAkiRTJ8n5tl1CenA0CnHcRTEEuCL6wMe1Sn0TrknfYWJwfAHBnbrUxqIqu29sDDBIv6oLNdu22eSAdqpA0wCh2PDE9ywfsv5+3/czU33LWRVkWxXv/a03nNxa/gxFc+m6WHL2Imn6OkiEY8liGm/3n7AQTaQK0eO5irDmoC50JknkiLLlIDNAIU9WvdaXMN0uqjGlRSuRk1vdLdTeLQdcx7zhmseObpJNrbuOXxHbzjqhs48yM/4Lf3bqaczBDp0AkUMQjUhtZVqwlXrqV4973UiBPJlhMmszif+EaIHxA5NVJcJ0Bt0UvNqZ2qG4REQozpbRhHPL0YbXwP0mHuYyszpBKL8z8/+RMz+g6OWLaItKbTuRhBWmMk5yvR0sJjW/YQj0osbg/YuHWPLkhKcqB0pFp0S/U4tU9VEaiZTgdQ4ALakkmWyvEakNOVquWpyYGq6sCqFHMqm/fOV6B2ByoYWDmzIyQWxgmSWUI5tu0drRx82GpOPuUYTj3hEF0LLuWQ5X0MyPlLygkoylkZ16E+VKwwKtgt52BdX5wfFTVbsmdjVFaXK+p/RXmreOnxiILksbCmJVohlEvdFgtplYMfUzvKOuynpvJyPnIMjsx45yiXLyv4WMM7AaUSJTkVZR2w5qSN2B+UTxUUnSnR3+E464R2XnXuQv7j/LWcfcZiXSPO5+e/2cpoLmDnnhqDj27m+7/YrEN8VNG8UcKEY/feXWzfsQv727BBRcnsv5wM40mWr1zKiuVL6e/tI9TV4NDIEGOKLE1PzdDe3qqrwwHQtEb6XlwQI7TgifpYE13T2Gi54eRER0GcXXsGSbem2LptL0uWL6Fbjk6NALsyK8ohqipCNm9hBzf8Rc6dnE6CkFWHt2jNz3DDn7eTybQRaJyqqtAcIfQdICd3y6Zh8oq2FfR95zQ203Jm77l3I2E6RbotTUoR4EhtMscup2i4RcMmFcHOa95iyRSd3b309C9kZCbPbffdSyyVBjnQuVqRgr4Vv0rDgL7++YyOV6gJf3TzNGGlJienSooR/vzXrewc2Uyc3Rx33AL+9Q0v4YznPpN0S5uPKsZCKBQ0b5ozbU5k9P0uXjzAkUcdAi7FvHnzmde/iEWLlrJm5WLm9/WydNlyVq1ay5Ilyxhoi4gVdtNaeoKJx35KZc9tuNIw6dYWbAxjySRJfS9pQYTTqEakUknaJE9q3oqling8zROJbzMVi6GyYIkWLEEAmgQleoU7Ac3HNZH98ya7mc9KrZIm1MRt4paL1KTyT8OB5c3GgbBPx8mu04ceWd4Aw5v1WVPrULdh+k2Z6dlQWEjR8510miBbpmc6zdxw07NcmupYpNGMfG4806tDzfNN15k9b0tqljdoLzNaYBaMrpeVnjVYfbJMlF7TaICV9yC2ymqXESKZ9OvlhWvZ1HGls/xaXU9lfF1mQ3i93RLpNb7BXJ63b7q+MWbbFJV7nvJZG3UcX7d0fG68mh+LOt/oyNM2Ls7VoNG+ep2RChqIL7sSim7iQv0rua/bE7OJtVuG67TZtF2hTtXTucvbODJjWb0OI+ZCXeLt2QLxfbfEQLIDVX194tuJ4JtrCqItmwteNpcvoV7fVUs8rqRpT6gfxtlyYnivQTaauVhWtA5qn/W7yZMac+km3+dKrB6zYyASQWS4+uy/Cckt92b0CxCqpmKkps2UbfSU65c4OniJydHQAatWSEepDnqXbsVpA9dPSCLNtzNHUHZ9ScsFVmdt+6CcrgJO102+nkArQntUNQzJhzFufnwXF132W8575zf4wXV3U5RjdshRa3jTq5/Nq19wGC/5xCt4/oXnMaGDu5KqUgpLFKMipTiUkgGlhCAeUk4IYo6K7JYEhdAxPDPFSFBmNBOjtnYZi/7lWax92XkslGOQ0jXMuMb/53c9xlkf+i4v/+zP+Ok9mxgsaCzULvwiUarutp75PKY23kt51xCRPD2nvrmoCrN9BjS2Bs45/NjqMEWPc6I12ZF0q9qvA63xmnKchHo1yrOpcw7/PyeWfxuIskiSSDynsatoz39k+15RNZ5xytHILcY+A+ccQSrOT27byO2P7uC3N23mPz73WwbHJ4gUsYh0YKPx1blGQn1MxuMk5MC0aOzWtMVYqfHtDYsEhUlKM+OCCSqKbth/SYgO6oiKHJ9ILUH1OUKNc6iDKt3VzzJd0x512FKOEaxd2stAV4ak5kP+hK7FIh32VcZ1gA/JKRrToTomXO4cq+aneCxClgWaD71ajcLVoRUOHtpUpiMVkFQbU7GQ7nSc+R0ZOuWUdLVk6GoVtAvasrRnM6TUJ4u8jMnBGhmbYHRssg7j05iTMT45w56RSXYPTjI8llNUqqytsKb2Jjhz/SLe8doT+fh7noNu9Vja59j4xCC1qQnpVJgYHmblqkW69o7LMSizc9duNjz+GA8/8gCPPvawnL8Rsm0trF69grXrVpOQYzU9PcXg8JCcjiKLFy+mvbMTddevkZr/JkOqWhtlOcVVfUeGaxqJJeLe+ZoplJnSVV9GTklHVw8EoY/CVjWwHd1t3HHfGEU5PNnWkInJMk88tAXCFGEyzaQiOMPjeY1nhYTGraA1MK0r24KibPb3WzNyvNC3XNYPr9GJcXYO72H36CBJjel8RVQHFs6jo6eTRUsXs2bdQXR09rBXY7p9cA97x4cJEhkSmSxRDGohlBFE0NrRTUdXH4HaGiSc5r8C+V3c8Icb6Al3curaiPNffCTHnnIUS9asIZVpBRcShjHi8RjOhSrr5Dwm6dRc93amREcMDU8wMT7lndg1a5Zw5BErWLqkV9DNgnl99PX2MG+gj+WLe1k80M7C+QNy5ObTpQhZMvc4I4/+nsLEDjqll0ilsAij//fl9K3GNd5Wb65QoVquaX0z93FzCdDgqzTYJtyU2Eetj0tMvVEdjKfNwqvM1cXsGUiibMUPbmB/uFF0E26agxvPdC1vgtFPBf+rcgYms/z/guulvw9W/mB/vE7/WTr7YOUP6vi+/E+suOpPrPyBcgPhRs+FlQ2e5QYms3zlVX9U2X2wj75O9v4o2XWs+IHgqgZ8/w+suGou/F60wR9YeZXlTfgdK74vuErw/WuFG8zBvyfawzWsNPn3rmGFwfcbufCVAs/73m9ZKVhh8F3Jv/tbVjThO8K/8xtWClZ859fMhZWe/pV4gm834Zes8Ljyb82FX7DyW79gxX7w8wZtueDKn7Hyyp8LfsaKK39ahyuUX2H8n7JS+D74CSulU6eFX2FwNSuv+HEDhF8u/PIfsfLyH87CCsO/+QPRTbiKld+cA99o4t9n5TcE3xRYPss3eZP3PekIvv5dVn79O6z8msG3lR8I3xKvCVcKv6IBwi8TfiB87Sl4l13OSg+S7Sdv8L9m+TdZeWkDTNfwy4z+Biu/avB15QZfY+VX5sCXDb+MlV8+EC4VT7IvGUj2JcEXDS5lleH/81VWefoyVn3hMlYa/T9fYeXnv0o9XFQDbRmWaDsQ6gRiFKa0UyhXFAiBiydBB3KkfSaShk4RvZLrAMFDhJODYXbQ5qsTD57chOvsIFiylMgcNm054HQoqI5knCE5Bf/z879wwUe+x+su+SFfuOrP/OWRTbT3tfHyV5zMiWes4ZL3HsbH330I73zrYTzr7a/hGW96Dce/+gIOPf8c1r3o2Rz8kuey7iVncfD5Z3H4y57Lkec/m2PlaB0lh2vVcYcT72znoT2jfOlXf+HVn/kx53zsKi767vVsHC9SVcSmpvZETu2xNmsA0vr1HFu4kJmbfk9Gh6RzYlqf/X5aw/fV+ik2zUf7rCwQaG+usyPpRTjnqMmBdzpUzCEVB8RzzrQMAMsC9Ajx/AYaibZxFi/yEFCLxbhn7wx/fGArLzvrZA7WwRPG0zIR6NxNY9GlooqXFYmolnPUdDgjZ9HpSInpgEvpoGlPJliaSbG+K81h7SGLsxFpV6ZamKGcn/ROV1WOd60iS7Uazu651D+LfJkjiQtIzT+IeYecxPKl8xjQ1WYsqMkpKWBXZQpyUJW+FZM/y4wYNdUfxOLEknHOXdnKrRWtoEhjE2mY1PeaEw6ITYfCk3Gtp7JsBDEUkUiyoKOVznSStBystGwkU3GsPyqtOktM6PpxQhGmnKKdZa2piq6+KpqzqpzfMAhIqBwaJZ21FBUty+dL5HNFDz7KokO3rAZnE7C8L8UbXnkMyxemmZkcZEQRrOG94xy8brFvS19PjxzCtPqbY3JqlK1bN/PIww+xfecuyds55PBDyGaz2P99zd69Q1T0I2fe/AUE6oxzAWEYqtkRQRjD2ljTHFt709kWSsWIoq69J6dysruXWMyRbenA/svRtBwVBQGJ6XpUXZNOPwAAEABJREFUN+9yCnPE5eBMzgS4dIyZ8TGy7W2Mjhfk9JRBc1IlUAR5mqTaI9OUgLIT6AdNa3unr9/myv52a+vuHTz4+AYe37KVnbt38/iTT/LAI4+yY89uqvYdhHG1NKC/byGhHKUpOXhlXU1aeReL09vfLzla71Xy+g4qk0+QruziDf96Mi86+yiWDfSQLwZkOnsJXIwgFkPTTlWTXlDHpmfKVPUDp6K5KCoyWtI4TGscJuQNd3W1k80kQWtCTWdcjpj9yUAYhKxZtYLDD11Db1cbbYreZRTR6urqpbtnPgPzF2P/TwSV0QeZePJmylO7qJZypPUdROY5RqFvs5YhsTAg0Pg0Xo1SA9uXSU3hQLVCLOFqjJD628TnFjOeGlhXmCswTkRp51bBNoHlB8KWp+EfqDeH3jUH97b/L9rqNjA9y/8fYZfKNWFnA2/mni/71ranhIa+1zsAb9qw3MDrbNe4/P8Tdqg+wa4mqO5d/yTogyoZzJZt2DDe/zPspLT7QJDdf8benn3l/t5GU7ZL9p8Omjr/3+YNe3uU/5+wm5I2nH8OGvZ2K/87kB1tYv+cHenuV+eeRhssnwN75+B7Grjx5kCxgRdNbrjs1nl7sdygJL6zbcf2B8sFOg5tU8DzRWOHb6mA02ER2Z856CDTeVnXcdpL6q/0wZkzou0IPSYikJWaiNFJom1bcdog6WhHOxzaYWXJqYZITljEuA7DhwZH+c4N9/LGj3+bMy/8PP/+qe/zxZ9ez433PsrmnbsZl9NXy2Ro7e+ha9E8upctFCyiY+E80r1dRDpcBssRGwcnuPXR7Xzz93fxlst+w0lv/yrnvutSPv+b2/jbzlEsulVBdetwj/Sr3++j6odORHRCkbPvZGRCEY9pahqbSIe4RYzQNY93ntRHse0MMCsqLoa6qc7oMLQOO5wLcM4RaN+NTBlE13mm50tI7lwg0gBwNB5DxLOsOdgmkS3iCVwqQ5Rp4/cPbae/rYO1HTHKcm4C6Yzo8Ipkd0YHlxojk46YyqRTKbKCPjlca9vTrO9OcXR3nFXtjvZ4VdMsp8v+UVD7A3Bd0VXLJbCxUdsDzaNMqp1qdZggu+QoOg89k67Fy0gk40zOFJnMyUlT/dYG628sCIiHOlx1QNt1TjabpCWTIIyHzOtK8Ie85r0aobMV+UloMVCNHGtU0fBYVVGzQO0OicthStjaq1blQBSY0WFfUbssgljRvOTN0SqVUWNJxAKyyRgt6QRtqq81nSSutldUtiJHIAwCNCBU5ZDV5FBWxXfqlVPlFTVifmeN7hbkVDkq1RjHHbOWT37gBZxxXB9TcsAe3zTCIkVVEokYPV19tLS0UymXmZwcFYyxbduTPPTw/YwMj7Fw6SK6tSanpsfZvXcvqVRCdK9qA1yoNwZRgNP8V9Q2iz6NT4yRK04T1apyJnOUFaEKpObUh3Z9N7FEEpdI09HTjZOjXKsWycjBKBXy2L83t3BxCx3dHYzo6hWVse7aXBTKRSoi8nKSKgSUnGP70F6Sra10dvZBEBfEPMzoG8/JWc/pm5+Wg5Ir5yloD6hYZE7jlJet+QuWY+trXFe9ZbU9wskxbCfpf8TUKFNi79AY55/ez/nPP56lS7pIydFZuLhLmgGh2hbK6QpjIZHTOtc6qWks0vq2U8mExj9GUmtVwVGtlxgJrQF9iNQ036Gr0t4aJ5UIEYNFC7tZ0N9G6EKWLp5HryJ13d1dmr+qilRVPu7bllD9teIQ41tuYsf9P2Vy151MDT6Eq0xCNUdV417Rj44ANbEO7P9o0PAy6k+kzDVA2VyRkbO0Ng3USc9rJpEVhu3vejXbL/pXwavmgNH/LFg507Vc4O0pv6gJZv8fgentk29TuW0XvZq5sN3TrxFvf9h+0WvU5td4/vZ3vRYPFyl/t8Bowz38G9veJbjo39g+B7YJ33bR69im/O/5pvs6r79NOtub8O7Xse3dkinf3oBtjXz7u19PHV7H9vcIf88blAveLTD8vf8uWtDM39PAjZ4L4m+bS8/i/8H29+6DbYa/741sN3hvIzf8fW8SrwHGf28Db/C3WW68917I9ve+WXAh2xr4tveJboLJPP4Wtr+vDtve/1a2vf/NAtEeN/otoi0XXNyE/2TbxW9j2/sbueEfEH2xaJ8bvg+2f+DtbPvAOxog/IPCDTzvv9iufPsH/4ttH3znHHjXHNz4JjcQ/iHJPnQR2z4saOYfeTfbPiT48HvYZvChRv6R97LN4MON/CPiGz0XPvo+tn/sfWxT/g/BdGZB9mbxOWXn8jz+frZ97GKB5QaGG3xAPAPhn1D+cYMPss1wD4bvD1svadDKt1/yIbYZfNJy8ZVv/9RH2P7pj7Lt0x+jvj9EyqqA5QK/L0QiBeKiiEkkpwdpmcjpgEQbOHqcc3hSuMQYOCsmRcsllqoDHXTR45tgZJRowTxYu5woP0Wkaw9Tr+mwsb95qWqPqugX/Vg14q+Pb+c7193Bxd+6hn//3A955Qev5IXvuoyz3/Zlzrnoa5z77ss55z1X8tx3X8lZ7/oGz373Fbzgw1fx0k//hDd94xq+dM1f+d0Dmxgs6TDIthHFE5gjVZXD5fukOsFqj5QKdBBHOuxQo12lIJHGRId6ZHundJ1+9UsRexz6n/Qi5Sj3IIGriR8gUgeK+iIj1FTOVFQD/jHCkMik4ECgVAPphCG5XjEdfpiNMJADQjyJS6dJZ1uoZNu5e6TImK6VTlq3hCvf/SJGVH8pGSriAWEsSVJOWlqQ0RXUPEUMDmmPcXRXwBFd4J2uoEzFrhg1F2VFuSqlIlUbA42RA1Vfs+YQBI4wkaJ91Ql0HvwMOb4rJYwp0pQnpyuxuPqcTcXkAMTk/IRk0zGScoKSybicjjhhGDCpOV3QEnBNyZETjBYcoxpmdYGpEuhc5Whg53iFQIsnEZMNHc4Z4RnZjwcB9ofzdZmjqz1NT1cLHa1pWtMp1R0SxtxsexM6nNOJBIlYTM6M1oAcj6rWoc2HrbdkMkB+IU6uf1Vzv2ZRwLwux45dRfIzFTpa4hy0opf/eNl6Lvvgep59Yhv33L+Nrq4s5td2dvTT0zOPMIiRz88wMzXF2MggW7Zs5LGHH6FN0aeDDz2YafGHR8ZYvnoZLW3tijJVALVV6xGV1bDIpQkoauxzhWk5XBVcLKAkJ6coCOKORDpNR3c/ffN6mMnFNOY59TVGoGu/Xdt20pIt0tqZoRZ2qB15FDii5hJ0ysEeHp0gXyuTk/M0LSdqfGaavK6QH35yA9NysvsGFlKT42NtSWitFDX/FY3TtK4oJxUFLVpZOXlTck4IQ8xZm8jlfNmynGCCUOssDVqjFUW1b731Ds46ZQGnnbxO6o5sKtRaCGnRJKZTjkzakW4NCN00d/z6Z0zu2SbYLIfoJrbc/Wd2P3wrf/nxZfzpB1+jR9HUBQt76e5p1VVjyttKyHnPJAIF9GrM62kXL1AkrcjuPWNYW0KNa6FQ0rpLMz09TRA44prohJy5TGub5qWTWDTF+I672HL/z9lw21VsvOOHjGz7KwFP96hzWkX7pK6BRgfkRprM+JYbHRlhSAOMfwALv7P8HVMFnoon9t+9c40a/ncKT8Ewvbn2He5ptIzfhKbK3JJzedrHmqTyCBs6If6NfOqo/w/l9Z7TeJxyA+Oabh03SgIxnJVQ7odLLCeov3OYfrxrUqlhvz596QYPn0tXm4rnS6ueU89kUK+If/x6HbMlU17Tcuu4z8XxubR8Lrr5irZidVJEHfGpNWlWpqKeuV9i+nVB5NttQqONL7yR1TuivotVxyUwwwa+nGife4V9mLHFMoueKcTmLlJSF9VTqegVLrlNhwi9cwiJxKiLVBYD45mKNyzCOmu4DprZOTG6CSY3fQPxItNTPtsfj1stBrLXzAydBSHWZ2Um9mD4LE/GPe0lddMeNaYQ3wbpCMVnNqYeMQ51Ho3HedK6ijCfWyJwzmGPWTUwfH8QV6+K1XslfSPrOsJU3DltTT6vN9O64OXiSUOoUuFC6jaURlLSS31Xc7jHn4AntuAUFQiWz8fpWhEd0v7ktYKB1RHo4AgpB3GKCGJJSooa5LV5TqXSjKkdo9QYkVM4GtSY1K/iaR1WeUFJUFRlJWLUXAjaeJ3ATEfqk8MZilB1Qu3VIeMM0LjKwUKHSVQuUxOvpsMKqXhl2fB2VDCSiQiHcw4l2OO8YiRU7Vdq/QYnOwhqAn0tJvaDARJhj5GRDDonW2I42Ym8HlIxW8YXhHGc+h4XJBIJwiAgCgN2zRR461nrOHxelv983jomFfWrERDGk4SxBPFYnK5UwKo2OVuCxZka3YpyhbqOrMjZqsq5rCriU5VjEskBiTQGkfquGgnUJsujMEVy0VG0yPFqm7eImgt91KOkcikdat1yfrqzSbpak9jfYWV02AYxR5UaOXlUE6pjp6Jiz1ye4S/TEXldL+XLkBNMCnYXxFMU7MEt0+QmZ5hSNGV6Jo/9V40ptUfNJyV7aUWbEsrN+TKwejrbU3S0JcmmLc8qIpImrbXinCOutqWSCdFJYnIaAo2o9aeiSM2E6pjU2NnVXiDmbY/l+f51I2zbk6egfnV1ZOT8OOGOiamQk49ayCfedhSH66q0rztFWWuvpbWD/oHFcoQ7QPNRVERuUpGrkbG9bHriCUaHx1m5djU9vZ1Y3UuWLqF/3nziisCEYYxEPEUm3Uom20otctTkheXyeTlX00zNzDAyPk0yk9IoSuZiPPc5K3hyZ5VCSfxshoLuDXv7E5RKQ7R1Zqm5FCWLVmrMcAEHrcvy+KZxCnK0Sppb61eZGhbZysvB2jW6l5yiXApdEqgtsTBJPJ6mpL5FGq8oCClqMZa0Hqx92WwnYRhncnqSSPPg9N0ltB7RuE5N59mhq9UjjlzBwt42tDgJVV7LSv3UXFAgP7KbLbddz+1XfIFfvv9CHvvVV/njJ17HHy75D277xke47/uf4+7vfJLRO35L6d5ruOZ9r+T+73ycx//wXbbfdQMzY7vY+PAGkqkkrdkk+UKFPcMzcm7zcoZrVKuOcqlCXD80sq2ttLa1EsrxbmvvoLenn97eAUXA2kilMz63ttv4xuIh0xO7NUc81ePUmWh/wQEkTjr7a6iMGF7PJ3VaLGjoNjL8I0ILAC8LwDfFzckNnwumY3Qj9/Ub3QTjq7i31+QdmM+V4zUbLcUe07bceB7E8E00pkCk0nq3TK59a9bP8cYk9XzlTV2hpiaIBPWyJmvqmbwJrmlEDCfA6KZineFt8HePhGqoE2BlPKBHfOGRAJMZGG4wFzfag41hvYzX97w67W1ojiJZpcm3ORBERitnFtCjcqKd7TSC2eqEI1GT9nJpG68OGqem3DNM+H+BCqhtzOqLVt0IHA68bG7fxLIGSI7k3sdR7vFGbrgH0zMwvuUGhs8FJ9uR5tZkyrHHWWIwi4CvT7qI53HlHjeeYLa88UWbDHuMbsIc2pURBssAABAASURBVGxY3T4X36so0YvnCbEc5R6aOpaLZ7L9QHUabbo+Nxqceypd8Rrj6nDyJS11YLj41hUrhj1i6xWmtMG0YdJMS1tsjLLc5Mq1AZsgauiKKzISBNJ09W/O1ESJqVeWrIx4zsZDOdr0tRsT6Y4p2jkkB2wH6CrGLejGHXcYrr8VV8sR6LojUFkXqK/aOFH5msAiYlXxdT5pk61RqVaxK6eqDncfzdBhotMLp4PDolpOdVrdkewY4MSRSZRJhBSJtNAi2RSiN1LrIxDPScnZd6GyBKF0VbBBOxfg20bjURGdnEQqZzZlRDYisWqUdBDUxK/UIrFN0UBio6xe50BQE26SGnrEUmoaysTVIRgkk8QUdUolkgTSR9GFmq4Hq9K6/Lr7GM+X+Patm0AOVSxUXTpsq7oyStRKLElWWJWtsTBTpiNeVrSgQFURlpockEj1usARyokLQodTdeoI1gSDwAXEB9aRWXk8bXIyoiCkYH3SYZySY9PX0UJfR5aO1hTZVIwwFlCUbKxYYCQvyBUYmspxSKfjvgps161kUY5XSZCXkzglelhOV69O6NseHWF0dJzB4VH27hlmbK9geJLB0SnGJ/May6rGFCKNpbUtUvvRmkonYnS0pWlrSdKu3PAeOU6d7RnaWxvQkiaTihNXFC2u8XTO6eAuManolovDt383xJK+hKJJVUxuulPTVSanqn4sVA0ZObzHHNTFO/9tNWtXtOJCaG9vp6O9S85Th6CdIAwpyKEdGdnD9u1b2LF9l/o0xaQck0QyrvFRG3v6iCVTJOUAmMNT0jgkFemNyUmOQGu6qr4W/N8yuSBGaA5RMsGyNT1MzoS0dChyY5EqOVjHHtfP/XfeRbItlJOWxL6Nir4Dp7auWterK9BRNT2gonku6YeEUx3VyFHQj4sSsHXPLiZmJskpuhVXBC2VaiWRyFJzgRzkCgWts7J9Z1rDmWwHJc1Te2cbNc1BENOYtrSQ0RiPjE/R2t7J8593KPI/1X6HTU9haoLrvvoZrnj7q7n6/f/OPT+5jKlN9/u/yTr46GM55Yxn8eznnM1zzj6PZz33eZzxjGdy/HEncOQRh3HQ0nn0M4HbdBujN3yfh77xIf72jQ9zy3e/QGs6YEIRrV17RimrTQl9F07fQkV9TCZjxIIIp3Xd3i7nuL+fWDxBR2eXrojbSGgsk3LeLA+DkFgYEMZiBMhAHTQyzVdG0OA1ydk8EuYaoMwXbebGN7yZmzCQeeN5WyrsDEzBQAKf+UTEge+BfJWdq+JtzmUYfmAZ4z0V2LDVoS61ck3aMfu/SJiBDZO4kUCc2RRhBs5ZWetrXWo80zVwjbJ1iQOVMf5T5finroP09gO1w2gnfrO80TTs41S/QUOvLnPY41QGwf7lbNbV7gg97u/BGU9slUPgBOixPJIsatBi4ZxTNhfUFup0pPa5BhhO5CQJcNZWAxz4PADpGTjxnHMoE1guMGKWF+CcePsBIBZmy3kExPDtNFI4xvfywESABMbTx4By50QjmJuLxOjZXIh9HwaeL9pyW+tNmK3D6jEIVZWB8KaO9dX0MH7ThvLAaOmZzMNT0eKZHS9XGZ+L5wRm14P4zdzLRVve5DGXVn1Gz4WIxqM1MofvnMp5WmKhRmpKQeMRiTBQRuB1lBoh8OacynhEuXC9QvTqW7ZabEXi5UqMJxAGKu+BGlYmsn0EMDb2eNokRuwDK+tkw2xHiTjoSsRt2oW77xFcvgpd/dQWLCJaugCWLPSRMbegl5gOd7NtZdHBEulAcDp4/J6ogx5ztmg83r5qcGq9xgCEAM4ptwag3Mbdg8PYSM/Z/GmuHfYEhBIEmj+HA+EQ0HzMYfF1q65Ih5I5AZHapVqxsahpXCpqX8GcTJwOoapSXzlC9DoCqw+I9D8z75xTDQ7/WGbqTnXq0AjkdCUEcelYv2vqf82iG5USf7jtHv7lom/w8GM7WZCukZuYRHdXdKXjHKQDeU0WFqSqtDi1QW2s6SCt6lSMNG5OLQnlLBgEqsupTZF4Eao3liLWu4LUsmNoN6dL/IoOuZjGqkUHV3drlozaZrZm5PhNyLkYnpxmp2C3nK1hRZRGpws8Jufp6L4UXxzUqFRBt1f+cM7rujFXqDFVjDgxqFItFCkJCjM5yor4VKZzjIyMsnP3MFt3DbNN+d6hCey/UixIr6rxrakfdvDWrC8OtRDC0OmgDYhZHguIy0FMp5O0tbXQ1dlKe2eLnKWsoI1YMqtoScTKeRmVi8tvLtPRGiMRRuh8Jh6LmMqVFIEqg2J4cd2r1hRp+rfnr+T1L1oqezHS5kAFCR3oGo9MBwlFjSLN6dTUGHv37mBsaoSpqSksGtXd00ZVPxSCMMbMzDgjQ9vFzxMGaTItPWp3QmulTFXrOS/HenBwSLVGJHR1+sTWChZ9islps7+JaklXeezBuxS1KpFWO53mLNAcVjXHXd3dWoEFJmaKKh8Qia+l6h2wWDLj6YLWz6SuSe1vuvLCBxWpmxJdkVMVuhgudNTkyNSispybAq0tbcxonmNBitbWdtKpGKl0DIs+dnZ1gP1zJr0Z2lpCpMpd117Fzz/weiYe/wvL+9o586xn8owXvJxTz3spJz3zbNafcIqcyTUMLF7MvCWL6e7to3/+QpYsX8Hagw7loEOP4pAjj+Po407j2FPP4rgTTuTYg5fRNvIod172Hu76zsfYcsuPiSni19GWItScxQ20dCN1Ni5nrLu7g5TW6sBAn/qixadvNZlMqs0B2UwGc7qcg0COmorReKJGrkyGlP7968QyNQOhfuU1c+OZ3GgDo7VADa2DhJEACSxzqtqDpNaapwTT8crg5VDPxfP0/7e52TNwMuMatuq0GPtofez7aNPTPKutzjYKA9UdCbyO6eL0P6DJU+6ceIKmni1GkztX5ztXz41nUNc7sC1ONgGrwwAHageumZu+tc3ZqOIfLxOtvG6zjlsZ51QO0QKEO+eUmQ0Hs3YNb0JT1qRV1jn8/2b16zpWV+QAyVEeWS5EKCg3cEjXwMo2eESyKcDT++SR6RGCz8V3c/Amz+T2NwOineHKvb7XnaPvdRz4Oubm6BFdE0gWCWi0ezZHMr00+Yhottd4B/QFkz8lqA/iO4HXsbJNvJ6D5RF6XB0Mn2vfyhiY3lOCFVPZZhnT9aC69+OJtvJeZvoCrWu8jmSGe9AYGm8WNFeGe5n0DDcITM8gwBktiExHZvFzYuXUNhw44eJ5X6mxz4iLf0Q7gVa0Jy2ZlWGYlY08hrcjnnJUH/o+nJsjt8KCSDwk97l0Iv3ajIy2P57RYc3oJGzZDU9uhs1bYGRMPo4Oj2wbUc8ALFqKm78YaqoLAzMqsNfsONVpbAPjBUqMp8xez7ZEPKf68WMlJcuDGGYyQn2KAOlE0jXUQAxJAG3gphPZfmoOgA6osg5UJ3vmUBmYrFSqyoTDIlpCsDlwTn2RXZ1vINsGkZIaUKtbF6bXZLE4Tg5XTNcnSY2TWqmqq4IyNavX6ztd/clhUN1ZHTw1RboiwUAy4LDuBGu7U7TEZFnXqDU5TjU5Xs7KqQ0udATqtzOQMxCkssT6VhJbdSKJg88iueZ0sn2LcFo7Vl+oFuomEfvnKNIqWyqVGNWV2N6RcfaMTLLLcDld4/mi2lRiXA6SU5mhdIJtRUek6E5Fjgu6FpJvARXH4UnH0J6cgpVVAq01W28xG1e1t1QsyknLY3+vY3+vtHtwhF2Dox6GRicUqSkRaS6sHU59sjaaI+iLa0CdjasG2jlhGjynMYqHAelkwl9XhXLMZvKO80/rllOBomIh8/qykgeMjReYmC7Lh43QsCkaVvMRsIqidRpC+hT5ecvLVnGqok7ZbIpiuUZC89TW1qnrrpR6HVEs5Rjcu4uR0WFGx8YpKdLYriihHf6tnX20dXWTy42prh1yikq0dvSRSrcCAWq2yozJjtqVddz2twk5pnmtIUdcP1rSmQK7FDFu7e6lq6eDiv1HFiFU1LjFS9u4665txHWFGIQJgiAOLibb7aqj30clp+XYFSwyqhrKWksVjWOunCcvcBojp/GLJKtUChQLU8SSLdg/V7F7RNFqyWOJBJnWTsr6DiON/crFGVLJgGQ4yR++/RW2XHcVSwfaeN55L+DMc17AsoOOkPPbgTmqTvq2Dq2TgeYo0oSF8Zjm0ixF+EdzFjhJtTbTcpba27qYt2Axhx25nqPXH0+PKxHb/SCP/vS/uf17HyG360FSiUBRrYwCwmXigaNFzpVTeT82yls7bJwqIFk8niApp8w7X2pP4Cudm6gBatFczj7c2uhEmo6y/V7jNxmzekK0uFFnmX2sSoMmwwo+HZiOZBoQsDIGTsz/X0Em1CYnQGC5m2vfdj/x8f104GWaPuMb4Pz/UIrRDb3IaA8QUQenvAlCn/I1eVNg5Zp43YIoMf0wCjWeUx22ZAz3LCVOMPc12sB4zRyVQ88+WoadQDyzZZiBJ/8uqZdyZsNJeEA5zzKZem42jJYW2NiYrjF8blLA02BDayqztBNPhBPoJyGWGdR1rKwTT71XVpcL0WvTgCkJt75guRa8zz0ONOU+F9PWlcehLjPeAWA2DEzP8iYgvbng+eBZlpj+fgCI9u1EZYVj9Yfse5z4ZsdyoViu8fS5xxuqszpSMr4HfRs+b/B0eM2WE8vjzXJSZT+5FPSCEtPBHuFz7TVxExmIdq6h42klntboi41sOYG91mdnE40eLWR9SXi+EpvRSDl6rLhmVphs+H4bGlkijWZupLNEPG+pjqtwsyySoMdriS8U50SZCW263ro2f/xpXCXSL/xIG3sknahYpjoxAdNyyEYHcbt3wuAeamFAJBMyhAcbPxsr8VUME+EfYeI7z1GL1F/b6LG6nWyoXBTGIKaJVx6JZ7JAB5HTweNkw3k80vKO1NTIWzK5SuOcw8l+qPIxbeZBGBI4g8DOFeF4HVSPFGW6ru9URsYwcJ5bt4sTS6/zTleCMJUmoV/vgfSt3ZEO1qrADljD8W0LiOQdJGKhIjUxliqyc0RLhQXJEumgjLpMNYj5v5urOVUgcC5Q20LCMEZch31m/jqyhz2XtuNeSs/68+g99FS6F6/yB6WORLIxR0cyRnsyJKsDLiE6Ew9IJROkdYBl0kkM7DBLphJyDkLsH7C9+LRF3JBzdGmviakhodobqr/xCMIqnNHi+N3jUxr+kFBzZwdhSzxUfSEJOUZx9cn6XlM5+7uyaTnnw+OTDOkKcnRsgonJKaZzeX/YWptsPO2grVYjzR5YWRyE6nNNa6wihy4IqjqgAw5fHmPjtoh8vsbIeImZgg5sGw9BJp1gUo7X7uE8T2wdZ3AoT6FYlYNW8w6YUx+qNcep6we4+MIjWLqgnZlckSBM0t7eo/6nUa2KFpWYHB9lcO8e2RimUinSpmvQuI1ftp2BhUtwWjNTk6MMDe/AxeO0tHYQxmKqL4f9vduC+WkmxosMDe7GrmoKFwflAAAQAElEQVRzGrdjjoxLViDd0k68vV/1VOUE6QJR0ZuunhR33rWVbDYrhzZSS0FNVfumcLKbbOkkiiWYkeM1WckxJWerqLGpqcUGBf2IKGu8E4m0X8NVOWmEcYbH1H5qxJIZXXn2Ua6GchgFirKddfJCxhSR/OGnP0bqidt41nnncsrZ/0L3/MXqn62HOIHqJoyplggXQFU/WFBuYI6Yc2Br2iKr6OMOY3Gc1nVxeoZyTqBoaDzbQ6oasGrN0SxftIKl/fNoL46z4VeXcvfPvkh7S4aYxrM120JM5RPxhOZrChcEdHd20iFwLlS/IhLxpNcJgwBrhhpmr1qh17B/CFFD2swbpM+aPLNjuIEJjEaJ9d5omgJPPHXylDqy8TTa/xR7v+L1NjRZ9eWyvxV9tw1GZK2vgwrobfAbWWS500bphNTB1bVnaURHAssN6rgNv4NZvmH76LqO0fvz65SVbYLpGBht+dMBepxGdo5cC65Zj1M7DFBu0OQbvg/Q4+ZAIO0mLbanmrRy2ccvMydhHSJhaoTSOo1r5DRziTweCKnzItHO7Byoa7Svg8ZT10f6eL5o0zH67wC8jl+X0vs7+dPwzK7ZtHIe5uo12mw63p7q8Ll0mjwra7xIMuMZGH0gmG3r84H8p6Rla1bXcNXn9aw9BqJn6xHtbYvndZSbTJmVrIMRDWjqRirXqMO5+jqq+fLiW3nDlbuGTmS0wAnQBgoReLyeG9+x7zFuXQev5dXrGP4xZcE+vTrmZfs+VhUTX+3zRaWvD1NmjSdN40vXaaP3HoK07a3jkntCuQ5u59RHFbO9QZjMyVggEF8EBk6JVFTcUhCJf0xHhHGd6lMDxA5wQYiz8dRm7Jy4AgSS4OQIYPap4nS4oEMzqBbx150qjcqiA4xYSmiKMJYkCEKsvEViKha2UIWBk0Fk0XJDsUcCZZ70ieq2vortXAA6NGKZrA7PVlrlfLXK+WqRk5OJh6TCgIRsxXAE0jUnsFCBpByV3hSc0B2xrhO6Ug5rc1UHqx1spDuptfQTJbKg8oEOnrBzEZm1Z9JyxLn0HnIGA8tW09XdR6sO9FZFDDqzCbpbknRn43ToaqkjFadNjldGTldG101dkvW0Z+lqb6FV0N3dxkBvB/MHOlm7uJsjBzI8Jn8goaboRozAPICaqlc/y8qjyZKcnhk5GSWqcpZiBCTDGG1y3jLqb6S5cs5RKJWZVgStIke9qsM4l88zOjGlaNIUY8oHx6Z0wBaJZN/hCALnD+B4PPR4KEenJROnLRtyywMlXvvBSb7w07LKOjZsLzI0Mk06HiedkMNTiAiDmCImKWJBQEr9nFEUb9fecSzCV5HzNpMrMzFRJlIELyNH5ANvPoaXnr0SdUI9CGhr7SAM5bKqvZVyQVGjGcb0w2FoaEiRr4Kcq7S3G9e8zl+0iGx7G2hep/UDoyB9GcGuq/OFHNmOuALBE+TN+ShV5IjDzl175FQVSGqNTE4nKFTKlMs5glhNq6jA9p1WT4nWzm5CRb5cLCZ7FSbGR8CFtLb2ECqaWgFFwMpYtKusPaEoZ2gsN8mM2pArFKSaIIriVLSP9Pb10t83T85ugSk5wGUVrlYCDlnVwa5Nm7nyC59mQSLHMc96DvMWyaGsak1r/ggiSope4gJ7wTkijUsQhjgDfSfOOe8MmSwIAiuopVskimog3Ug/ymphmjDTQUzXmnF9i92tnSxedSQdLV10t3cQH9/G3777ISpjW/TdJEFlQ+0b1UrFbzlOg2pR6HgYw3gREJNjFogfoMbVweFz/onHOqfhtndW26waYbmBzNEEr2hMgyZzbm4F/xmw8v+M3tPozBav1z1LNtSN20B9diDt9ZXo9T3ySkqMVoYfbT827Pc0WXPt7cOdt1Wn62mz8D6qjs3W4xX2UXWpZ9aTfaI6rRqMFSk3Rl1fqRNokiw1fhMi8Qw/kI/nixuhRVaHqNk5kfZG0omEGChrvPsow2RBfKVGCHuq17e1IZemt9ogpV7nIG6jS8Iczhkw52mUsEwfcr3Rc8SGOku8giF40jCx9A0ZVi8muk4oVT2YPet7E8Rmrs5T0cZrgpWzCiyf5TURy2dbYgS+YQew2O8xocDapQ8bKzDbngYiMfYYqc0H06HxzMpM2CCabbPcWAamrv7bvM/RxJtq6jUGwuT1wUNPfZ17vXqCZX6e5+rLtglsaOpl97dC47GqDG02CSsncM7hdAjWS2l7MyVB5JxSvT5T4ul67U4HAGbQoNEWaYilTVh6EY4oCMEF4gHOpGpdhJX0tHMOaQnQ4/bxtalLTeVUlzOR2mR2dAAQJnA6CJ2cqSiWxumwCuR0mZGYDrD2pWtIdvURxOIYL9KBEgRCwxAXpgRJnA41cQCnzb1GtRrZuYOTrtNBYIeIB9839MiAjPgDSHYCRY9iHe1ke3rp65nHIjlBizq6GGhvZ6CtjT7BQFs781pb6c9m6M2mSah8UV5MMh5jfbdjXRd0ZROE6nVFDmOlXKYyM0FlZCtOTliidzG1lA76ntUEq55BevXJtCu6ldHhn0zEiclOaG0JYmD9UB/swMrrqqykA94Os3QYIX+ERBgQqP6a9MpATTiKUtkV8kGKvPx4KiIWc/S2BvR1hoo6BHJKAjkdkEhGbNqbU1QuUrSpyLgiGjNyqMo60c1MNh2nozWNOXiphA7/aoWxyUmm8wUNYZWS9EamphifyLN1l11DCp8sKBITSY6Xl+WkBYFNtNqmMe9pgWtujTjoSPjrFvj538q60psilYCDV3eTToaEam9NEaDWdEhPe5LWTIzOziSJREguX2Ln7jEmpgqKXlWVF5mclBM2BUccvIgP/9dxxFwNhXNkK+XnvipHLdJcVDV2+fyUHM0xjVREJpPG5iwIA7p6exQJayWS4zM9M+mjUzP5aTo7Znh0a55cblpXlxU5xWk5PwHXX/8Q+jVAZ2c/m7aVGBsfp1SakYNUJoiVqGg/mVFdM9MTWnsxzUFc7U/JRoHAaU6ChKJDPeKlNX8xYhrfXDGniFqesq4Xa7WS8AL5YoGaizOvv5dOrb1Qka9UOkVuJk9FkdeqnKI21fe9K75JZnILJxx7FNlUBuTs1LTuAo19pLVh42nncU39w/6ZFvSoHTZRTjr6UNSdGn4fk11bs5Fy40daw5G+w+zRzyC3/XHKisBFpSlCfVPpjm5ae5aQTqTpau2iWx7+k7+5lLt/8WU2PHgX4yOjmI2irsXLGn+bAwdk0mmVD4nFYqIgwD7OJqhTnvt0iZPAg09E6I0aoGz2NXGTb/mswBBjGBj+f4EZMvi/9P4Z+Vw79fqbHKOcJstbcT7dL4m8rJ6awFQMIhEGhgv1W3ZkhDHFqKMRzibcS8VsvFEjt8zhLHtaiBplm1p1ukk9TbG5Fci+aTvlTbbPtTE8VWnn6/MaTyGu145s4WRRwOwjWmUtdQ1e3UqTgn0YjaeuwQESr+cTZLEOzHlmqzUdgVmx7hhgQvHAJ+Bz02jShqOnQXv9Ot6UWJHI+IZYXhfXG2KV+DkVUy8mny0os80Wm8xIT3ukUd5wEwr0YmAsg/3siGG258r3U95PIGW9nmVGBFZWLCLPNAyMZ6QBcx6p1xvXEFhmgAQ+b+gK1+sJyyU1DRWtrwvjeaESw+tcS2scSKuQeOLqreOWqqAszm2ycQzMikQqA9aN2bqxxyjL6+CcjOoFJdponVNu4NWU2ByC9mZZtcpMZmD6UpWGhELsDQKcALNjYELncDrAnPGd2m32BJEOIFH4zT0M0amKi8dxwp1zEDi0A+NCbcDJFFGQxrmQpKIYZ55yAs96/os4918v5PyXvIaXn30eF5x7AS847+U8+xkv4LSTn8sZp5/Hc44/mYQOaoJQduLKYsQTCcJYIB8k1IHQxqHL19KWbsHpUHOKmtkv+FBOXrq9k86+RfQvXs2SVYeyevXhrF26jjXzl7Gyd4DFHR30t2Toy6bpUQSqtyVLX1sLC+ScLe7uZGFnuw7sLh2okEilWTevTU5Xirj6VbODRgdOpVykXC7p/KlQnRpiZnAHsUVHEVtzGslFqyCTpawxLCqZVCRnaHyaLXvHeGTbXu5/crdgBw9s3sHDm3by0KbtPL5jL7tGxpmczumQLoGiEVUthAqOss6svJydwVKVBa0hPxytEWoeEDg5JMkEijo5utsDTuoNGGhPc/iqAVYumUd/d7scoBglXYFN6Powr2tm9CTkFLRkk3Sr3y069IuKngyq/pHxKfIK9U0pGjU1U2LH4CibFenZOzSuCJrcQNVJ4yyNBTXGSo63XxkwnQlZuy7JtuGA3iBPLCizYnEr/V0xMimIyalMxAP1JlLUK0ZKeDoZY6AnQ1ZXkJEkE1NF9gxNkVMbCxrjXK6ABkIOkuN1LzuShfNbKctRjSnalM50kIhnSSTTcjjTsqF1JuejXC0QxhEvidXW2tFNV3+/fJEyxeKkYJq1B/dz5527qJSrZDIqFyTYu2sHdu1XruRJt6R58vEh8tPDxJM6KWyMs1XUVYoax7GpUcqqC9WgxSmdlFqvlmrO4mGcllSn+tilYQoo+zVSxTnZsfmslKipbGtrB7FYgngihtM4tskZ7uxqI6noZ1HO2tbHN7J922Ocuv4wEoqiobI1fXeBvsdITmcYqHfO+fEJlAey5QJH4AIkIVI0E60bF4HT2lGqJaUVJXm1WgNfPiT3xL1qR424fnSQiBOpbRU5pzHV2bb8CFr6V9GazNLb148b2cK2P36DwtCTpLVmrKay1nckewl9m9mWVkUdW3FBjEA/FAJmHzeLWcX7iAZmYjVUfVQ/G4i1vCH2mekYYmLLjTYw/P9rsIJm6KngQGNNnQP5c2nTmUurG0Y615h4I8STml7fTeMYbjnY4pDcMfsYalBnRNJwgiYl3Tqq1Ame7o2eTtDgO9l0DdwyJ9ryfwJmTRtiwGxZx//1mEY0Ow517X02TBL5jabOq8v3pU1ufdSM3+QYXh+bOsfqEa9OCLG3wTN0FubwNGdefQ7LqzVp3y7PUSKmXlRGhF5PKNdrqLLZ1xudpdRIYxgYr6FsmbclRC8o0WsZs3wxDLd2oKdpQqjXkRgDo/chqk+MWb5w/zYK++xAoWd6rXpitOk0wGdK9NbljdTUrF7jz4Umz9S8jiFSaOJOtPDI+ma6IiVtYHVC4lna1oibpax7kRwd6R3wOm2HNPXmjJm0mfuYrUgMs6tMbzRrT5hoB9a2ICRy2toMD40nXBsvBuJZ+w0wkWgkdk4EenxuuMO5JogfBLN0ZHZE16yOMASDQDpESrSB2+ErnSieJErq4BHIs8JDPEEkCOIxBuTIrF48H/SrvDIzxUId6Intuyk8fD/VLduo6KopPjVNq37Jd8r+Mh0Az1izVPSkDoxpqsVpHRglnGpVdRhSixwxEa983rN55TnPp6utl/kDSzls3ZGceMQJnHrYcZx20OEcv3wNRy5eweFLlnPI4mWsMLM58QAAEABJREFUm7+AxV0ddCkU06oDLxsLyMQdWfWtRY5jaypJRzpFm365d3a26RCKk5Vejw7ipCI2KEJQUcSgqsO0IgfA8pryShTi5h1KsOgIgq756KaPcTkRw+Mz7BiaYPOuYTZsGeTRTbt5bMtuNu8ZYc/oFJMzRYqKMOXlUA3K4dkyOCbZKNuU71XZYY1VTs6n/cepOR2iCg6RV/ShgoZT82BHU6DpcLVIUaAIc4hPywbEQhv3FlYs6uHoNYs447BlnLB2KQt6u4gpGjFTLKnuAjk5WDozSadSdLa1ynnJUCiU2T08LidkkoKcMYtozOhqbmx6SvwhCuU8FlVLJiKSGcfHrq1x3a01Djo64Nt/zFPek+c5zwyxSJ5FpdCjpUpC46cpQ02VXZVNJhRNiqwX9HZn6e7KUFEUJq86RzUWY5PTTOeKTE0XfNlMOs4LnnWQHPN19PR206FIYkyHfRTEyclRGx0bZ+eeQTnCVfUn6fO8Iml5Xd8RpFi48hASqSxOgzY4EWdC418rT9HR18Hjj25h964niKedb09EgqKiWsXiqBysEtn2OLtHZ0jIMa/qWyvKyZ/S1eHE9Jjmr6i6amhJUtU3YZBJt9LXu4BMuk11pkDfkbNBcIH0BBr0gw49mXgs4R2tMAwwpzSVjCnaGVGa3sXw0GY6MzFFMzuJcNRUJpAzY9+hjWEkZxDbR7QuIn07Tnigb1krgSieohS2Uou3EaQ7CLJduFiaIAyplQoqFnmbkebG5RS9iyep6Pusqf1l1VMZHybSONVGdhO3tplzK532bCtt+ka23PwjCrseJJ22clVqakMYhCQSSUIDfUtJ/SAKUMPrQOOxKgVqaIPx9JnUfPG5Gq5BNHPTMWiw61lTWKf2pfv4Lz2xlW/+xwC3fGwxu7+5kke/uJxfXbSAj17QI3UzaCD0H7ynnnK8wn83cedfrmloRbz0/PPYvfluLv3iJ/Y1XRNzYHetJRe/562M7ryfy774Mb4q2LP5Dl72kvOwmptghg23vA7Oyy0xGwYY0ajtpS85l92bbufan13BpV/4iMeNR0POP3hOPeVYNtz/R377028+hVa9Ji9ooo283r4G4RUaiXV6lj2LNIRWyu3XqlNPPoYN9/yOP/3mCjbecy3XXn0ppqDh8z20HP9YWY/45NSTjmbDXb/ltz/+iqctcUqu/fGX2XDnr/nmFz/EyOYbufSz7xPXRivCymy845dc88MveZ7pe8QSq2j/KsQVQ68QrE3Ys18hYwiMp347Z4hoe5vlDJ+FJtP0hPs6DTeYVXpqxOtG3PWHb7DxL9/ntBOPmNW75ANvxGCWYYjMH3vUQVz9rY9jubH2gYTWoWa1zdzY+5SEHcgQrRdftvGZ03i8DQmtnQ3WbGY8GxuvI642GaV6I5YtHOB7X3oPL37eKaL3vRE1sDLUC9lGa6hzog2oP6IwvmpWZpTTurEc/0SeqtNmww4CL1BiMlsZBlZKLG/D9Or2wDnHhS95Fpe88SXUH7Ml0IvTGCAInPRogCwFgUSBGE0QDz3OWeLB7GtH1htR0wZsEpwcijAGYQhmW2DOnr+SlE0EPsqlw7wmIBbHg345u7jKSb5IDkxlfJRIkQL9DOek5R1E0+M8eNufueHab/O3v/yaLU88wMzksDb1gHJhXO0usHrFIg5dOo8l89tpz6ZYuHApPV2tTEwO8ozTj2L94asp6pf55PAwFzzzHF586rN5xqHrOXnNGo5fsZilLTFW6kDvVDMWdHWwbKCP/q5OOVpqoyIGlVKeUlGQy1FWhKEiqCmKFUmWUJ7qXUS5ZzHD3YvYlVhJZM6WHJaqIjFVHTT2g8zGqQpE846guuAICslWdk/k2Ds2xXZFip7cOcTm3YPsHBxheGJckaSCnOgaWY1NJhEnEQsFMVKJmIZYDXWBIioRI7py2zI8yWZFyfbKgZuSM5RXdObk7pD785DR4R9owpzWcYTTnDkkxs7ig7SWZ6oRcY19QusgLd2edIKFPW2sXjqfdSsXs2b5EhbNH6C1NUtVjp393ZE5WMlESE9HK/2as7TwosZnaGSEXH5GkaIi9n+avVP9GhyZpqRyn/+LY8PjEelDYVoO18hd07h0Te2vaA1V2aM+7NhbYFptLlUdgdoSxuR4qM010RZxy6lvGkEG5HgtWdBJR1taDkkoJ6zGtCJeU7p+GxqZUjtrWNkjD1rAmccvYOPGB9m5c5P/5yXs3/galpMwPLqH3Xt3MzQ8SlkRH7lDyqepFKeolCr0L1jF6kPWs/HxEouW9ZNsaWfX7nGWLu9iZFROm6JRVXk1YTwtRySP07KvKQI0sKiD+x/YIEdxQmVaiadaKCm6NTo9qnkdJF8uqL8ItEfUqnR0tjI6OiYHOKG120UYxHFB6CEIQzQ1LFxykHLxXEBC68HGvlqb5pYbfsg9t19NoVLkpEMOJpVJE+jbSqRTOOlGmnNz+KuKYjk5RWg/qSkKi5w4F0tSrdj3G6iMxjvSDxZdb9o1NvqmY239JHoX4rJtVM2OygZREXOcnJxS3awTqV9BR59+8MzgyjkiRRCdLSxQPxzJRIKU2rP7jmt54vpvE9k/PptKE8biBKHAhaTSLao/SaAy+7+RSFWMc0LmvMafQ+6HNlWbOkYbbmCKRls+C03BLKOBaHJU9/9+aCE/eNt8XndmByeuydDXHmP1vATnrm/lAy/sYeiKVSzQ/b0NbB2suFOyv92bb7mdxzduYuGCeXK4ni85nHLisT6/5dY7NLQqbUXUV8u8QEnT0iX//RW6tGlc+PYPirvvNblBk2N4vbylBtSHT6i64+uh8fz4p79l3vLjOefFr29w/u8s2s8CWH00HlXRwOZkBzCb+vvYDY4xDOYU3Yc2dPYxuPkvd7HmqOfxzPNer/xszr7gzRpA0PBh2paLUmudp9FzoHmjDSSSnqVw1U+upXv56bz5ok95hvOpklnEVyNG85VAb5Oq53MZTVy53rq8kVrlAr2ecdcfv8Vdf7yyXoHXNYmBCL1eYKe7dc7TKmZiZf41ntEG1iObcBNIf/1z3sjqk/6Vm267TxyvwMUf/xoXf+Lropuv+LJxxz2PcMHrPojlZsbX21SpM0TJ+Vk8wNWXf5Qbf/MVbvz1V7jk/f/Ohf/2Ap/jRz3ixeeexlc//Y56/qm3yVTEha/9F674n/ew36M27kcb4Xlqk9VpmdlU+0y0efseXvX2/+Zn195i5Cw40/H99gVU36xIeJ1nOh6TnpNYmdWgkra6DRAuiV4h9lJ/HJf858t580ufK1vgXEMBe7xFjFPHjGcgjl4v8LWIZxV6XALZMFK7jedY2Too1evqBWdlTsW16yqV0FJfuIrTRux0mGC0lQkCXBDidICgA4UwBsKNh5MTIJxkEtIZRcLSTA+NsHvHTnNb2btnJ9/43i8YG9xFR2sHbS0djNo/jLn5cR584C5uuvkG7r3nbv7ni1/lR1ddzdjQEG3ZJNlsC+1dvcR1/WFRmCULBtiw8Umu+e3vGZetZx27hDOOWczKxR0M7xT/5z/ktptv4t6/3crk3u2E6mVLJkXcQUUOVCGfIzc1paukSQq5KQ8lOXEVRXaqpQIDiRJ/3ZTkjpuG+N/NFa66JY3OLTloBSo65Go6nGsuwCUzul48gsrCI8knW9g+PMWOwQn2jo4zOD7BxPQM1l6L/tQUSUjK0UrpkHVqj9kplSvMKFozLeejKM+ppEMzr9OvYLkO1kldDQ6rnSNT04zK1qEdIfdO1wis/iqKPkGuFDFThnwF2jRHO2dq4lcViSnLUahQVYTOroIqshdpHsMgoLUlzbz+LjlgCzjqkJUctm45K+WU9XS3kW1J6votTqvGva0lpSmtsWPXXrbs2MPYdI4dclQ2bhnm1vsnuPbybcRKuzi4q8xD95WJ2jtZsNDRFS9SrtQYnyrx2LZxdo8UFZWqyUkps233lMakTDwekYwhRy9JoVACeZKt2Tg9nVk62lLeGamoveaYTeYLDMv5sn9vLJ4M6O/v5aPvv4Clizu1/AISWhd28JcrFUaGB5nJzTA9My2noUhS0ctQ416SgzAjD/CUU1exaEk3I1pbBTnbVTkXixYnVSZHEMRxQUgsnsLV8qJroqu0tKbYsmEbeUW4qvoBkZLjEtfcB1r7NTk/9k9H2B/SW5SotaODXXv2UpNDgyKkkVa+OUsxOSahbMfVlmy6lSBM67OJa11FTEyNc+fdN/ELBSp2jgxSDBMavxJHHbwGiyCldIVHFOqrdNS0Zqpaw05zLQZV/RCweXXOockimYwTKioZ5CdxWss19bGm6FxcDmRoTpSiioELSHT2yHZW9Ws9uSq1wjROjnolmaU4tofqzBDVWhGnqGCz/ehJKZplfUjEQ2rDm9hwzVfI79lQH+dQbXQOcxRT2SwBT/VEYuqXC+6pxTjJm6/pGhzIa8otN7nl/xCkpAEbvHI1px3c8g81u3SXv+3rq7jgeOmpmN+RfYm5jfAMbr/jXhLyRE858RgxHMeuP4IdO/cIhz2b72J66BFGdtzPB979Vq75+bc8PSXens138sXPfUQ6dyg69nGvb0lPV4eiaP/r4Rc//jpTQw97mFZ+6Rc+xksVEdv62C08cOcfxH9IEbN7Zfsts0089ZTj2PDA9VyjhWT2mnDNzy5navABDyM77ubi97yZUy3C9cCfmPb8+3nbha9uqita9mGm9t7HtMDyS7/wYdV9NlseuYEH7vgtI9vv4OKLLkRDyqX/82FGtv1N7XgTPmp13++55qdfE/+DTO25m6ndd7Ph3t95mVXgh1TInTdezZT9n3wKLv38xVyjCNeGe36nkPZ6Lv38Bxjd8le++ZWPsuHua7jzhh8ztfN2Lv3c+6X3FY8bfdcNP5Kl+rxYeuln38/0jtuk977ZZXSm+rn70T8p4vVe9nsaDbn0M+9letstXPqZ9ygC9kXhNzO99Wbu+vP3vPo1P/wCG+/4OXse/r34N/HgzT8U/TOmt9zAXX/6jte59L8v8vT0lv9lz0O/5WUvOItrrvosa1ct8bDx9h/z0Ytez54HfsP0pj8zuuH3fOAdr+Zl/3IWW+/6KQ/e+F1GH7uWh5VPb7qO6Sev8/QH3v4qLv3UO9h650/YesdPxP89G/96FacdfxjXfO+Twr/PaScc7ttgySUfeBMXvu6FLFsyj6uv/AQ3/vZrPj/vOadwxZfex8nHHab8vVx9xce58Tdf5YovvE9rpzEQNmJCp7TJv/sjl/Hat36S/t4uXTnkfL5s8TyrgiMPWcUjGzd73BJzxI4/6mAu+WJ9vHCu7pR98m2yDcceuZYrPn8RJx97MFd//UPc+PMvcPXXPqw2DnDhq8/jl1d+jBt/9j+8760v44rPvJNjj1jt+d/74nv40w//28OLzz4Fp0Pzkotey41Xf44/ff9TvPi5p4gjrtqMpFdqnG780We5+kvv5+RjDuInX3ovN/7g0/z525/gxVIdicwAABAASURBVM85mWMPW8P3/vsd/PLL7+fG717CJ9/2Si582XM46ch1nP/sk+SAvYILL3g2v1S9N17xUT5+4Uv53Zdl4/IP8ztF4o7VQalqsMdZnVr8kVrgPwJt8hjuvBTnHPX/GdcZU5uhwznncb95N23IjpN34aEWYbm8DBQyINJVhsdtv4x80UYiQo1wOJDNCIf2bpwOJCfnK4wnSdofEusAiMIk9st85969DA7tZnD3k3J+6pGJQAeSb7+uO9La2BNRmeLkCFs2b+avt9/D5k2Ps+HxR7n9rru47oa72Lx5iNGRIbWxzIyckp9ccws/+Okf+PlPf8F1v7qKxQv7OOvcczh8/VEsFF5UpMr+EDifzzMzPc3U5CQ5HcxNp6uoiE6pMEO5MEVRh3wpyDBZboVShUpOh3m1RQdpTFGAHFVFw2oapyiWIDZwEIV5J5BPdrJtaIrtuiIcmZjE/uu0ko2ZxrSigzKvqFpezt50bpqh0RF2aAx2DQ0LH2NE12rDimyNTM0wpOu1oYkp9k5OsUsO1/DMDNPq36TanFf0Z0fJsWUqklNR0VVhjalcTVEhmClE2D+a2qlp+Mv2AsVimYK1XU5XUAOdoJiTV5JTV9McRuJXNCYIT6fi9MvhWqXo4vpDVnD8kWtYf9gq1h+xhhOOPliO2Vrm98+TI6C6tw8xKAcoV6wyOZKjuOVJnnuUY3rXNIPbCiTbQs48tEqpUCBfqhK5uNpa4omd6udk3pcdmZhh084Rtu8d1zqpkkxAZ4f0pstaPY4gCHTlmaRNzmEsjGvZ1SgUqxTVn7zaPDo8QVQrI5+M11xwKkcdusA7l0EQI6k5gYjBQTmEiqyVy/W2WFSvLGe2tzetslUefmgbVf2gCLVYF8zv5I6/3kYYi0GYIJWsR4NqTu0JQow/NTHBjNZLRU7XzMw4lWoF+xGQ1A+CstbD5Mwog8O7KMqx2fDEIwyN7dYaGGMmP6H+TxKEgdpYUcvUOutftpuinO2EPM+/3v47fvf7K3n8ybsJ5ZSHQUAUzzA5Ps68njbiKX03Wm8VOUxF/UioKFJb0fV21X4AKLdvKiKgJsca0ZEcfKf6aprjQN9fQo5nIJsuDHGygdpfnhynJojPX0F8wTLsR0BNTmtZ1475oV0UpKOlCxrTSAPtlAcaq5i+6yAISSeTxGQvmUiSqEwxdOevKO/dQFL9sXLOeqo9JOAfPhE4h38sMzBCbAw3meVN3tzc8H8aZFCtet8LuumWU/XPFvvB2xdK1coq8xur5fvDzYpsDY+OyuE6UlGv8xT9GuCOu+7jnf/575gD1tp7ELfdfjeveuUL+cwXv8HZL3yt98rvvudBOW33zBprdvOCl5yrhd/Chz/+RV700jfS0nswrYLHNjzJsccc4fWT+mK2bt0hW69jWGHVE44VX5uwFzYStbqB1bNzXvwGWvsO4+wXvd6XOV623v22N6iuLG9488WSHc6XLvtuXVnpm9/xUVr7j/DwmKJ6x64/TFw0wXGK+gi7Fx3LJZ+5DJuiW269m5K8/+OPOVwRv/Wy2cKUDu8XnvcsvvfDX3H2S97oy777P1/rc+vrS1/8XHq7u/jvL1xB6/xjePM7L+EfPW1tLZx9/pvZvWdIG9PBKvct3vCfH2Xh/H7e9h8v90Xb21t50bnP4EZFzi581ydtCXr+vsRq3kcZ1tGhMuecqTJ3s3vvsGyv49Nf+g5vePslLJzXhzljpteWzfCOD36BG/96Nwvm9fK9H/+O7159Lcv1a/W6q7/Ey174LNG/4+yXv5PJmRzvfNPLOOeVF/HY41s9rD7+pZz9zBPYsXuIlmXP5NY7HuRV5z+HtasXk5TjbmPatfZ5HHz6q2hZ8WzOfuV7NE/jHH/UQeCgu6uNa66/jU9/9Yf0dLVz/nlnsO+RgikZw1Dlr//X5/PE5h2cfu6bueB1H2CPrinE9m9rS0ZRsnt57Vs+4Wl//RgJ1TeidPbt7enwv9A3PLFNh0mJow9fwzJFxPr7urjr3g1eb42upV5y7hl8+DPfYvO2PZ5nA3/3Axu1kSY49qi1rFe5vUNjPPfM43liy05Of+E7uOlv94k+zuuXSmVe+47P8ONf/a+nrTxqS1JXQm94z//wy+v+4p29Fz3vVBbN7+W17/oc7//sdzjhqHVe3znHsaoDjcFr3v15zn/bJ/nrXY9wwds+xemveC+//PNtHHXQCm+2NZPmB9fcyEWf+w59XR38/ua7+eu9j/GT6/7KxV/5IchGSQfNaz98KR+87Mec/dZPc/obPsZ9G7eyft0ykBz/+AHzmCVGIZnlBsx5/JS4AH9VqLYiqOsoVT/R5o5yvb6U/cpFh5NODLSr43HT0UbsaW3snqfcNmc7xJ1kkRyOyA6AYpGqDofpME6gDVsJLp4glW0HHXBlVVsoF4m0QZfkmPnDRHlNh2qkep1zqtOpmSEVOQjJRIaaDpWy7OY0NhXVUyrOsGPzw2x45D42PbmBPXu2Malf69df8xN+/qNvc80vfsxN1/9ZV08jDI9MMDQyytj4GDlFACq6HirLhkFV7aiqzRXZjh9+MhsGjqb/sDTx+RlS3QnaTunlz4njFFVKyQ+tombg2pYw3X0oE4k2dsp5Ghmf1P5Tpqa21jSIVV335WVvcnqK0Ylx9o4Ms2twkBEd4jk5gHnBuBys0bFRRnUVOyKHa0LXagU5arF4SHtrhpry0RpsmSyyvDXOr3eX5GhVBBH2/81Yrjkqmq2idCzi1a/9d7QS0K4DsEWORFqHZNIFhFFAFDkCP6aAA4l8WytyTso6tAtylAqlGqVyjZp0nQt8P+1H+MFrlikitpD+nk75omX26DtyYcSprzmac57RS1hNEEyNELoCseKEnI2Cd4L6Otu1vltJJQJF//L0dWeIaiXVUWR0YppHNw0rCpbD6X/xRCh+pChQQBAEykPaFGlqb8vSlkkQjwc4W3/qY0lXgjVFcHKKlD33jMM49fhl1GoFrY+SLCEnrSCHdYJEPE6LnKN0MqW2hSxe3MEvr9lESc5LTHUk5EBksiHjY8P1Ol2MVEsbE3IOQ1cilPOWybSw7cknial9EZHK5uSEjVFW1CmdbiNUHTX9YCiXcurTIBP5cWZKk0wWJhnXOrP/H0f7l+wrUURF67oqp62jY0BR3Bh//cvP2fLEXcR0roeyHbgyTj86nOjDl/dpDCCRyRCEjrgcMKgqYluU81+iIue2MCWnLpEmpqu+SH3CBaB6ZApzuOLpFJG+SXWVQPNlUcWaky3ri8Ywv/NJRbZmiPcspqa+q2mQaMP+6+Oi5KViAfsmEhoD78gFTnacH9eYIndhGBAEIXGN02N//gEP334jYTxGGKgZVi//6LGGqjFeRZuBz2cTN4v5GTXSwLiWGxj+f4IM613QFeODL+77P7XnKljT7v2MbbYyMFcwB69fN25moULwL3z+c7zE7ubb2ltYu2YFFt067dTjPd+Si97+H5Z5J8wjc5KWlixHHHaQd9h+/JPfKCr1VkZ33icbD3tb5nyYTSuydfsuyzz0D/QqtwHZ106jxJx97e+9LOJ17c+vYP5AHwMDPfQLJhVG37VncFaviXzg3Rcysv1Opvbex9rVy5lb99/ueqCupkqsxh/97FosJL561VJOV3RpUr8Sp2Q3oYPzVS//F6796dd9ncw+jh//9Hc89MhG3vOO1zOy5VY+cFF9XGZVDkAef3wLN8vpmae+trRkVO7fuPzLH8ZwLTWvfcSha0gk4/p1/sDskvGCp0vU/iMOWV0vc/eDugLo8fbe+7bXcPkXL/a4VHxpc6Z2yTHbqrB/qVjmyS075KiN6IdOWc5JxuuY43bTrfexUY5Kmzat00480vMtMdx4FgGb3vxnTj9pn8zkf7vnUcu49FP/pajWdVx71X8zv7+HATk5JpjWwfCXvz2oendpAyqzZEG/sZ8G6q3eKSdvn4LNVJ2aklPcdJw8xxa6IVZMm6s5Zp/5yIV85sMXykG7jzvUtkc2bOY5Zx7nna+CHO877q23d+uOvRR1iJpTZiY8yMbmbbsxZ2u9fr0ftHop9z70uBeddOwh3PiLL3C+nLUF6p8xzRmrO23WAOMYODlpu9i8fa+Iffx5vV18+3Pv4rPvfz0LtX6XLaqPw9/u38A9jzzOdxQx++Q7X6P9z3HFJ9/uI17nKzImI35NjOigvuvhJz1Os98mFNjmrowntu9h885BlmmMr/5v2bj8Q5x0+GoT4WzP8pglGlO9hjmcZUqVN3Us93JHpLoi24Utl2YkzUi5vc5w0zXCgyRG22Gn3OSonIlcJFtILicDyXTqKasRVStEcp6cvr1IEQLkXOyQPOzsRl4YYZggkWqR35Uh0NVcuRroUE6rXFVQkUpJB0tJDoK+JhfgYjHKqr8mZ6ygX+N2iBR0GJR1jeWdm0qRyfFBxoZ3k5ua8DYgpK17PpEOErWQIAzIKdq0V07P8NCg9MZ9W6pyGGs6HGo6NO1QUcVkdOUSK81wx8/uYefuGYqP3M/DuwtsvXOCnzyWZSrRQVVOTDXWxnjXoewNutgxOsOwIlbmvNjwOBw1VTytvpujNzQ6Sq5Q1OEUp7uzg8Xz+lk2f4BlCxawYvFiDlq9mvWHHMKpRx7KM48+hGcrSnrmkas49uAlnHTQUg5fNY+2ng5OX9HN9UNVJsamGR2cZHSvDvbRPJPTFYryvGYKNTLyCGvqUyZwZOS0pQVJjWFKe2CoxgWavFAyTRZhEOjHVoy4dAIXKOpRUzsrjE8XycsBm1A+NlkQr0wmHWfdigFOWr+aQ1cvVEQqYEoRmxOPTJEiwdY9CVyyRHrPExTyk1gbOnX2dOnKsLs1SX9HirScr2w6YP68NkXPyhRLVaZmSjy2ZVRrfQI1j1K5Kocm8m1L6DBP6HC3fS4iorM9TW9Xht7ulJzSuK8j0kDn8yWOWLeEc59znHgV2XFaPwnGFHmsaI4n9K2NjY1jf+e0a7CiNVZAirS2ters6QYX0rtgMTYmVa2zltZWJnT9HVWLJNMZsvqxnVfkMRZL4oJQ+igCN0VBV3MRAZ3d80mmWwiCmMZqRq5RWT8QcxR03ZeTM1bR+vVrUeuxUgvU94j5i1fy17/+kr3D20lm2knIeUrEEgTqJ3IoA83hkYu6CEPNmJw178zE0DznddVYwolf0XcQ7+zFHLC8fkzUNBZREOISSaIgTtV+nMg5c/rhE2/twEkWk1MX6ZsJXI0glG5+XO1NUFJ0Ndm7jGqQppQbpzA5TDVMk6uqvfpBWpieVMucxjYQhL5sqPJBEAIOCNTWOBvv/F/Vm5fziIbYRkeif/hqc1DL9qm4Jho1EVTzPrwpnyPeJzTMFAwMb0LEp17RT9L+0KDJ+ifzw5amOHZlWm2wCg3mFqzXc3vjuvG5zzrDO00f+fgXmJyYxqJUrYp4tfStY/WhZygadCzrjzqU71/1C26+5W+zhsyKWZ6Ws/K9H/yc5cteRZl0AAAQAElEQVQWc+kXP8a/nHsWmzZvo7X3YG9rtkATsYJN3A/SfgzPMfHaNct55jNO5qab/+YjXk1Ha8+eYdrk7JkjZo7Z3KvG55/7TDZt2T4b8WLOM1uLGm24wR1yxsyORb3MSfrfm/5GSQvnez/8Fa3zjhas55zzL5xjBR/BOlu84dFxjm9E1JrtWbxw3n66Om88vVttnpbj8OkvfIvWBcd7+NI3fuhlFunapCjPq156LqeetH62/359eo25ibUabvzL3ernTl710rP1Ecbxtr/0HVoWn0rLklO58N3/PbfQU+LmyJhgnhyJ0048gtUrFzM5OcNNf73X2B5uuvVez7MIWMuys3zUa/UJL+Oxx7dJroFUetoJR3DWaeu5UbpnK+Jljp7Y/m3Jpjn5uENZsXSBb+fWneaQeFEjUX+coEFZtkCROZqjcIBslm+K9g363BKw/rz7I5dx+vPfymXf+qVn/v7PWq8yf8Ixcpx8v+ptNifsq1f+gpfIkTpWV3ZeuTFZ9z60URG7g0klE9z9wAaJIn7y2xs4XRGv01/4di7+9BXizX3N5lxgv6mzLmzQ/J5+wbs4/aUXcf5bP8kWOWZWAj2Xff9aXvPu/9H1TSf/+vwzxYHXvvcL/OT3t3g8aoyFs1x9MWa9bITZdjhjzaZHr1vOkKIpp7/ho/z1vnr7I69hqYERls8BbdzG9VA3KrQmmwIdBM2qdfZi5zCmQ71eKZpYmbVQILM2NZEl2tztgPJ9EN8ryvmKBM5DhFPEJirkIZcj0vVdUZt2TtEl7ch+w8YFsl2jq6OXeX3zySTTxMMYIYH4jqoOS0S3dXVDLInTgdS3fB0HnXQGar2v0pJYGFNTHDGVL8tmUVclTgfOvOWH0tqziIFFq1i4dA19C1dCEDA1MURhZoyqDp5I41OVk1hRW6sqZ3hKh9HKFkdXe4Za/zpYrh+STv3vjFFrS1FVO6o1NTGRJd99EHuDPrbK8RmUI2QOgzmCdtAXtd+UZdc5R7al1TtXJx15GM86/iieuf5QTtf6PFGR0RMPW8nxBy9n/apFHLKkn6X9HfR1ZjEnaVTRst35KiWt4bZUinULu5jXkSTXliDW3ULQpjaqTwU5LvmRaXKDU0zp6i/MFdk1NMrjgyNsVYRvh9o2PJVnWpGhUAdlMhEjIUcrLqfG2mh/vD4h+chkjlHlEypfkPOTk1NlfbK+2L/vNT6dZ0w/uqqa4yXz+zj+oCUs7OrltafE+f4vJzjprCKnHRfwnLNTVDS2qWSc3o40rZmYnLaAtmycTkWvqlXHgKLmh61bSLXmKCm6Nj5R0A+MUR56YoipmSLOVSWrySkMaFH5eX1ZkPNh/3dGg6OTur6Tc4XDomAtmTixUO6K1uaAnLLzX3AymWxKk+Tk2OUVuRrF/qkGC/asOWgBm57YiYuKtHe0kkyn6OxMMSGnub29j/b2Ljk1RVrkaE1PjsoBnMGevr5Osq3ttEgnjCcI5MjgHGWtnxk59FqgtGktJ1tavSyQzKlgpVKgLCc+X5yipChfVX0wQGsjlQrJy3FLxLNa+ymCIOEdl0B9cYEjFRVY0pkmpluItPpj82UOVjGXp6zyNQFqS0U/NmKay4TWSJBM4EInCEBXirFsVg5YILSE/Sv1+q1CJZHFJVLUtL5szaP1FTqVwTHyxIOaD32z8TQVlS9Pj+C/k1hSUdWIKAypaO+I9BUGKhO4EOdUVutQCGNlR9HBxrtvxhFpzpz/ovnHjxRlBG8kBBklaOROHdmPbvBl3l6aj1OtBvsxTSjbetUSTlyTNsbfgdYNtz2eY9dY5e9kTcbpB2eEqg6lT/Xe3LhuNJldM1r++S9/E4uCWcRrevBR7vrLb/mXc5+lKEqW97zrTezefCfHH3uUqXpoWr/l1rv81eQLFT0bHhljrY+aPUxfrzZDrzkn8X2bQ9ugzyUb+GMbNrFx42ZOO/U4rv35FdpgEl7yg6t/4/PLL72EFz7/WTz4sB0unsXf7rqftYp0WcSrr+cp6q6r2dB67BZdN5rjaM7W7Xfez48VBfvFb/6IRbzsb7ymdt/FpZ//oNe1Qh+46I2Mbr2Va39yGT1dHT5KddVPr/Xyy7/8EdYfeTBmyzMaiXX3E5/9Jnff9zDvfce/+b/zGtl8C688/2yvYWP4+Uu/753Ji9766n2rwQpKo5EJs3cf5cvoY5nX18Nd9z2KRbymt93M6BPX84H/ep0pC/bpi9jvveVv9+nq8AFefcHzuPaHn6ctm+HzX/sR1oA92ogtyrXx9h9zra68FsoZmt78Jyzqddd1V2BjoURZRD1atp3TFSm7VhGvlD5+L1NS0gdvV23vfcvLdAU5wU9+c6O4B7772vjra2/miENXceNvL+PqKz/BQG/ngcpzaBs5kT7zCdZ25jybt+1ir64rFw70creiS8xRuOPeR7jp9nt55xsvwP62rCmy68ZkPI5FviyidcUPr9UhcQQ3KuJ14y++yIWvfT7quMDefW03ah/s4//0d7cwIYf2xqs/x40//ixXfvodXs02m5coqvWn713Cdz7zX57317sfpjWb5tvS8REv+9C9ZF+Nhtm2YQfmS551Epf85ytAjGaNW3WtvUyH3Y2Xf5iTFLmrj0xdanXWy2uP0n4VqRxz6qD5SN2X08FJw3nyIu1tkcBkkSVWXrll4PQ/oE5g9aCNF9mPvA1jyXC1htMhpN0azL7kTocvcrYi/So3JyxSNNLMhKkMkyrmghgtaR0CcpQmy1VGSiXGZSMnu7bZB+pLLl8kFteBpGuikb2DPHj3vQTxlM6blD9szfGq1nRIdfYz3NbHaO8C3KLVdK84jIOPPY1jTjmDI048k74lq7CrxHIxR1UHijmQFa3jkq4WDcqq2/72ZUDRmKWtIal0G/pVQTUIQPt+EI8RBOqji3QAhRTalrInvYId02WGJqbJmy05FM7F5GRk6e/tYfXShboSXsVpRx7CmYpinXjISg5ZtoClA930trfQmkqQCJ2GsqpAW1FOQpFpHapjcoB2jefYMjLDduXb5ZRs0zVjX7zGE0UIYo50JkG6K012fhstC9rJ9rcRb88Q6mAcGp1m094RNu4dZcOuIZ5QxHTDtr3c9+R2RaWGGZueoaS5qFRrxHRgh0Gg6XWA0/RFVHQ6N6bY28uoLvvBEoQxbH1MjRXJj+eZ2Vrlkf/dzcZHRolGd7CgvIWFi1vUHzQGId1yGtLpEDvAIyKc6omcY1R9GZ+uKviQoq+nTW2py/JyDM2p2rpnTPtKHhdAVWshDAJ9PwkWL+ggnYpT0hrZOTjGnuEpRqwdM2U5MEXVq/5oPDtbsrzonBNIpkIircXxyXFkhvbuDu6++wn5PAVqcrRjyRTTuubduW0nYVDVVR9kdQXe2tZNShEoq5vIUZON1tZWNGS0tfXIUVuo9ZfBhYq4aaBKWuPT09PE5Pwnk1kSSclcSFxOeigdF4ZacyXyM8OKVk0SUcYib9O5KZLaV9O66gzDGE4ddlo/QZjCEeeQ/gztWiMx8Uu5kn7DlOSUViiFGQouw0w1hnxkrce4IlYqHw9xgUOfnhxLSLTIMVc/E61t1JzGQmu3qnVasx9E8RQ1RZ0LMwXyU9NMbX+SwuheWhYuI4xlyC5YRRAmtC4roOvGailHRVf6kXMEFk1Dj+YlFosJwddX1nc4WgqIXMj2zRsZ2rlF6yuBppF//EQSW6s91ECDuj9UxZsL0tEQYeXUIAxkwtNmo44YpwFekUU9iQa9f/aT2yd5/4+GuHezwqD7i2apo5enhMuOXjVG+P7vzbfczppDT6e1dx1vfvsHvNCuCuctW+95xj/m5HM45uRzaZFOq6Jg85Ydw9ve9REGlL/57R9UuQ8JP1ZXcL/h7Be/zuPPff6rpX8wrX0Hs2TtSaw57Ew+8okvSHac9D/IzX/5myJpZ7L+ZDvAfLU+krbmsGf4/6rxLe/4MAPLT+BHP/0t5zb+xqul7zDZOlVteYHq+i0XvPptbN66g0u/8QPZ/jKrDzuLc17yH7xlzt94LVl3GmsOfzYf/sSXmbfiZC6UjDmPDbs5WvNWnkL34uP4xGe+7qVv/q+P0zpwNC0D62lR1OvN7/y451vyic9+na4lJ9I67xiff+Iz35Cz9jvmrT6dlvnHMrD6DOFn8Ia3foQ1R5/DuRe8xS80HJxzwVtpWXA8rYLuZafwhv/8KKuPPtfzf/zz3zOw9pmc89L/5GzBmvXP5yOf/hrz1p3FWy76lF8dVr9dW64+5gWc8/K38aOfX8fAumcLf7uHlsWn0LLoVLpWPINP/M+V4r2D1ce+WBGse3jzuz/DwMHP40e/+COf+Py3hJ8tnW9zziveScvSMz0MHHouP/rln6wa8S8S75msPv6lfPgzVzBw6PNpWfZMwVmsf/YbpHc9A4c9nze/93/q+v/6Hv83XvZ3XovXny+df/dLzpzQd3z4UlpWPo/V/r9kvJ9zXv1+Vp/8Km667X6V1eLUa/9F42VX/hxzht7y7s95J+m9H72U3/zhL7z+bZ/iL7c/oPzT2PWhOUOvf4fhD6u8vY467zNebhwPTqm+s4s/dTkX/PtHpLNbDPjZNTfxlvd9Ubjjsm/9igv+oyFTO5oDXdTOea+/Zoy0zvZwwRs/gkW7DC77zq+47Du/UeTrStlAdnfx+nd9jjvue4zLviv+Z77l+Zd+T/hnv635j/zfdp3+sos4/WXv5vWqO1LbrLqf/f5mnvmqizn95e/h9Rd/ic26Aj3/7Z/m9Fe+18PFX7yKOx94nDd88Kts0aF4x4OP87oPfVV6g3z1R3/g9Dd+kvdf+Vsu/c2tvP+KXxNpU77joSd43ls/xemKeJ3+7x/j0p/+kcsEF5tTbYs+iBElkui0ATkq2j2JtDE6F4CBGmdti+wE0kGClbGBcWq05A4H0rcJjqhZZlIPJqojYlt59Ki80/5ooJNJTleZSAeiOS+Yw6VCkUAnp2TavMtFapWiCjq1K8Yu4mzQNfkj0wU26gpulw774XKVQeFDgpoqjGnLNptxbe4xQmKxOMkgJKE8HksQqO2JeBKDbHsvZR0myUwLHYqSzVu2QldHCyjJocor6lYs5HRwltQc9U22UNvK1arkZYrFoqDg/w+v52UCWjMpcvkKLhaTlo1fyteN0FgioBrPMJZezEgtqSiGo7uji8UD81i1aAHrli0RLGLt4nks7etiQXc787taac8mCR06KItyFmbYbf/EwuA4OwV7hscZlvM2NDbFTuGb5VRsGhpjcHKaYTn3e8Zn2CT58ozjxsnI/61WWrZSBjKaSgakUgZx+sSMFG0bz80o2jXGEyPj7FSkdFKH64RsbJQDdu/GHTy0eQ/b904wNJqjoOs+NJahIJ2IkdQBHo8FPneBIxaPkZBzYI5MysX5+cc288233cd1391JT2uF713+GEceFGPbk2OUcwUyGqPWTMI7SUUbf4FdJ05MFbB/MwzNYbFUmoRUgQAAEABJREFUI1J9i+Z10tedJZ2Iax7jctIqTGm+do9OsHtoAosgVrVe5SMyJSd3Xm87ocqHQSBHtcLY1AyjU/U+RES2QEkkIjLJmH58nsHAQAcVrcede/aQacuobECtWqKsK8SRwT2qMyJv/88DciwiRaPi8QQdnQOUKjFSLe1EYYKqylflwOQVtY1qZX1iaTq6Bkils2pfDVxAoZhncHAvNRcQsyvDZEbsUI6V1al1pDY7jWWlNEW1OE2lktdV8Q5i+tac2p3QGMficdRAAhcQq+V5voIju8J+bt0W428jPWyJrWZCZ2Zt8VGU+9dR6F7F3swy7mUNP9y2nK8/uobbWE9pwaFEqVaqGuNYLE5ZV6Rx/dip1NR3fbdFzVF5YpTK5Bjx7n7KxRKVnOZOP0rGn3iAmsZhZssGjYH1DdFlOY5VbL5Kctpq+m5ArZatMAxwzvle7M7VqKiPLogTygnd+NDdFPMjBPxfjzpc35D+L8WGXPOME27llP1TrzYr86CfSveCE9o4+8iWpxLN8ooVq9TIZm64QZO23MB4++CpOdb4fTr7U5EfCqeC+/FFa7y9DOEac2/AeIbXdS01wFRmoc7x6j4xWia8/NRTjuXySz+pKMVC5g0ovC8NZ4Nrhr2GGHNe18CbeYN8ikz9mMM1fWd25/CaqLXFOVcnjahjT6PdECprlBCG1/W0T9AT7eOJ8q/vE57PgY+VM5jLt0kwOlJioOwpX1/OJ/vEjbr2DeFcA4abvnKvp9xKGstyA2MZGG58A8ObYLRBk1buSZ/UCy7TIfTpD70Zi7Dt12mvowLWOFO1NvjxbwiMZzJTaRY0ngefeEk9MbqO4W006Iapow9b7YV3+2tGMfUSWeLZSrQ9WP00yiGZXgkar/GdcT0dqY59n73J8DLH/k/kbSKZJFZGmQjs8aUiYyBWVAdtlGgDdokETpuxa9AEMZxzs62zEnUAzIQODCtDTOXCGCgnCDHz/guQjjNF2cAFKhOB0YKag1og24H4KuMEOKfXSUWAgVD0SE8pfgOwvulQRBAJtDvL+apKpg3bKwlVUavJANmMVLeNSU0HWEWOml1bVJGSZDSgqnynDodqGGN87w5Gdm9hZmIEBXqIhRHmwE3qGujBRx5kz57tlMMUmwo1Etksne0ddLS00ZJKYk0tKaKVy88oIpKjLDyS4+jUT2t6RW2u6BCpVMq06MxbnHV0JVEzInIjU7h4IHCKoC1jRV+adGuaIN1Ctf8gXUOupau3j7VLFrB26XyWze9lnpysNtWb0Fz5gSeQsxVqWCKmdR1of0g+NDLJ0Ngk43KocvmSHL8qVe3pOV3rjcmJmJjOMZnPYz8SyqWKDvQSkxqLnRM5FmZCbh+vypHVaOqayJUjonKNaq5CcaqkyEWBPo3PiJzYtmwLqUwa1NdhlX949xAbBRadG5Ozu1VO14YdwzyxZ5SNO4fl+OUpVTVvDpKJkLgGOwgc5gQUijWNn9Ub8PsrtrFj91ZWHhvn0DWd3HD1Xm777Q4SsRqpbIqp8XEmJ8ap6pyLx2MaS60ra67muiwo6cdPqVigJEfcSSctJ23dyh56OlK06MowDB3lcomcIn/D41Pe+SrIMdRU4cJQ41akv6eDrJzjmiaxoDGazhfkgE0zrvHLq2xB8xyLRYSuxgvPPYFVKwbo6m5hcGgE+Y20t2VIa57yk8NEcnDKcoKqiupU1D5HSCKVlmOkcUhnaJNjEgtg544tclCmKelqsFIqaFwcHZ29tLZ24hRvsk+mVMpTUt2IE4uncC4EnOrKEoZxXCBwQLUAYYWZqUHSiqzZ3wVaWzvV/7ULuvm3847lWx/7D5a3JKgpSjZQ2UrHjpsp3fVTRm/+CSO3X8P4Azcw9uCNTD3wZ6Z0rYeucUeiFnZM1LhxU8BjwXKGE/OZCdqoxFJMa87NGapEAanubjlKaI0VqeanCdWHKEhoziLxBXJMq5oHBJHT+rX501hXqxFCNT9l5Q7nAsTGlo2miMlKgCMklJPnnNO2UGN6fIiAf/i4fyjdT2i1G8MORKtZlaglzILJDEzPYFbgCR7aWjTp/xPc+uiMytUET/c+dT+aXGtBE6zBTbwp32fVaRD3UabnGqTl1uWmQpM2HVOpT0+ToqmG1edmx0KkXl9W+c233MHqw55Ja9/hvPkdHxFHr42vKcyxIO4/fJ2VOUDDm/A8YXoN3dc6o+pMn9p8NllS8jyjBb7t4vkuKDFVIyVqvKahEn5wrLf4lpuOAc1HKoZaecv/DmYFVsqgUcAU56BGzkKjTv8lNHETmr6ZMFxt9tlsbkJxmvp2Sovc/1Xhhprx3/y+LzBw+Av40a+uFymZ3llz4livjeV5hqgvm7fu4oJ/u1jwATZv2e21fDtN7uerWYHyWZ7URCptvCZooD6TcD+WaM8XU28T9e1Q/ywi9qq3flKRrD3WRIml5OsWaq/aaVkdJKsj+6dWhWwZ02f7qdWJyGZcG5LtNvbv+Xg9K2Cg8pExmmA830CP1LFASirvrD26EsNoOSCEgVeyoh7x2toHpI4d9KaDNkJ/QklX5VzMDr7AWlQvIt3IMG/ECJXX4efr0qGG9IklwE6RQLZU0pm+gRArq8zX7AfR6tKvYxQRMGfKz6l0TcfLAecczjlwofJAbOFmwcbeyhuoDZF4NjaR1R3GmKk5IkUVJseGGdRBPzGyl8GtG9ny8J2MD+1SxLHGY08+qvl8gpoO0Zza3dHWRW9HN91trd7xkgXycmJmFP3J5aap6LC3ttov9oraXNNBGymPx0Lmt8aZL+8rEw/lCFVpGdxOqkc/gkdL0LWUtjR0ndhLsaWL+JrD6V3Qz0BPKx2tKRJy0Kz/doCioyupkzorO0nNmV1nTkzlGVE0a2Rsmmk5FFX1OabxTiXiGhdHTpE/+y8Zc7pqK1Wq/sDSzOg4rxFqHlNygtLSjyuKs2c6oibHqlyMdADWqBarVOS0oUNRxljXESOdTrOmr51F7Vk6Mgla4iHZMMAcvcc2b+eeDRsZmZxQvSXGJ/PsGZ1iUNEwy8fU1pKcOedCmxEiB6HVrT5O7qqxZ8Mgrd01Xvaqw7ntf8cZn9lDJMfsx19+hEQmjkV75E+y8cndPPzkHh3u0NaSpKcjrTGMk00EtGYTdLYlKMlJiqIyrbqOPPygflqySVLJuPofUZDMxs2uHi3yNSHHISVHrqx+jk/kyWrOM+kkcbVLzcPmMq/I5fRMDj8PrkpNa9PpIu7sZx5Bf18rm598gt27NjO4ZxvxREhrRxuDg7uoah1U5ID7vFYBIir69iJFxWpyFFs7uti0cYPGO4dFTs3BqigChgYn29JBixwXW/tBGMOcyorK2BwHMeuL5tAFisClCZUHLiSu+QwUgZ3e8Shnru3hv89fy6/ecSJXvO2ZfO0dz+UgRZ+e/PV1bL73EUh3QN9iXN8i0gNL6Fq0ir4la+leuobOVUcSX3oswfITSXd1MTg8yh13PcFdt99DYevtuHndbM4u4haO4trEGWzPt2hMAvJy7iPfNnBBFfQjKIqncfrBF2ltVu1KUT9GAgcIEooiV7UfmaNroK8YIqjpR0xkfJUZ0nqsECOIJ0GFwjAu2wGRdLw+T/eoAmREZZ5Oo85XhXUdK2AgtjYOXANvZFjeBKnMvqrjpkfMeZrlzCLX3T/Dz++Y4ts3TbB1uDzLn4v870NTc8mnwK2Bc9n709akptRw25wsNy2tIxtPiSPq3YmEP/XblFgeISuR9AyUOdF4aKbNXHriRwIOeOo8dwBX+hGNNh0gEimR0v1fDe/+jAYVeSv7l9inG+3XosjKWKLmWObXhfEaWsaLGrhnz0lUxFORUsObueFi1V9j1rFGKqnxmtDg+sxPigk8td9gqFSDqcxUDIxpuVj+9bglBhLqZW7bjTYRegxX5ofKcg9zmE09z1fiaZ+I0GsDau2VAStlIG799YTpGohVX2CGCIwnsPKiVHxfP8X2tPHnttvoWRsi9PHPzpOvSzx7Dfc2hPhcTKHMtWW0B59Qf5rKdYqmvm+jydCjXLRS4Sprr2+TOOLPtlt8KTTeOYRHfSJZI9cBgA6CSA4Bvk6HmXTOcgEGZh/QRo4LiSy3+jQGzsD2I6n48TC+yuD0LdF4jGdgpPGdEOUuCMF2W+GmL65eb0imIpwolNZz9EQCvWLolUS01e3bIL5/JVH7XKDtV22VkufWJ1j6csCkASZvgAts01a/jJZ2a1sv3X0LSbe0yjd0tCvSsGjpSrp6+gljMWouIK6DuLMlS282Q5vwUP2wA7Ckw7gg56us65RI7bKDI1Iba3awUpO9gIG2FEvbk3QoYuNSWcpt8zhq3WJecIRa+d1r4Nbf8PDPNlD81Ub+cz10xRPo1NE0lanKjo25fBsdrqEcggRJHaw2fwVFYswRmJyeZlLXPXYYJ3UwtSiSklEbS7panVY0qliuaHwhCALicgITyYQO3Dip1izduqbs621j3bxWnsw7UnFHTPMTqn9hEGAHeUJXzEk5LMlUyMKWkLZ0msUdrazt6+XggQGW9fUxr71bbWuhvbVd7UuydfcgT27fhf1fAKFnTA7YqK7sRnUo71REbs+o2pwrywFxhGFAqOPoVkW2hnYWeMaZB/Hht9zM4PgT5EuDzO9NEMhBnhmaolx1dLR3csqxh7J4Xg/3Pr6LDVtG1K9AV4oZ+nsz9HYkSMQcEJGT0zipaKAtxxVLuhRti5NMJjWuUFQ0aypXZO/oJPYfL9h1ZSYdI1B7bMyccwQag2wmTWtLhoRNQoAcujKTutY0nbIcJINjjljK2nXzieRkOOmNjA4xU5xQHTkKpRIVi3jpKrxS0tkspy0SnU6HOEXNUtk0ka6XZ/JTTOXGmZwe0bXnKEVdL1bNHo6sIozIabOxqsqeE88FccJ4Av1KIFAH2zV35xw2n4//y3p+8c7zuPbdZ/Om9VXmZUvkFVnbsXOI637we7KL+jniWes57oyDGYiN0u/GWNoZsLg3y7yOON2ZGn2pEgOJGdZ2lzjoiC6W5Z/k3+bfw+vXbOb8IyNaersZ2vgo+YlxfrapnW0k+AHHc0vb8RrzSNG2aUUxi0yNjMtZzJFoa6egNWrjUK0UiPTjIdLY1oCCfrSg/kTqQ1X7U6RxjxzYt2TRrnwFhopJnPpqjldMucn8N1DME/B0jwx5kYz53JLIkqeAWZ0DFJo2jG06lqux+1kwnmTv+u4ucvIQ95OJePbhWW77+FJ+9o4FLOmJi7P/e8cTM2zcrV9gB9rdX+0pKau6KVATPGq8C9/671zy6Y94i84YkixbtoTvXvVNPvDh9/DdH1yO0Re+9Q184tMflhR9Lj7zibelZLb7DRteOCepsyPVY7BPcMmnPoiBk1WZmRW86S2v4/Irv4TZncufVXgaxPTnii5882u55JPvw+l/nq/FEzXqaupGdYFPly1fxBVXfI5jjj0CqdZLOS9SqbqmlXMaLJ/XRZDsrl8AABAASURBVLOp11DSKDLLx1tCjyQqeMnH3sWFb3qlaHtVQNYNM7VlSxdyxdc/ybHrD8doDzQeFW9gjRJWtskUrnf/GTJtkxsYPhekbJ1ssubiTZ4Vk1qjsv1Nm0x9ear2zRbROHlTxjB9UzbcGxTyVHX6Akoktk1rttKmLYn+7rV2zDJV0HYGTwu3ej0In90FPMNr1BOjJfftqnOwtrLvqUul5xElarutpaZGZPoS12mHc7aqG5RTLvDNioTrtWwfLSEOJ4fL6bBwcr4InLpeJZLDgGToUI5iMW2KMeQxoBORyIVehOkrSoAODPRr1eygX5syQB1qsuBrnKWR42HgxLGhtY0S1eUM1Ld6660MqCuYHhhtgB7l0sPqkTPjI2fKowZIYc4ra2ZEVoSBx+vl62Mo3HguIBIQhjhFEPz4+HZCVVcgvo3OSUetCaSjrBaLK6rSQpeuGltTKeIqV1XkqKRrn2IhrwOyQE3jGqmtkdpWFV5THoluSSYYyMTp7Ogh6l7HzKLTmFlxFpXlRxGFrdC2HGod5LILaGtto132p/M1fwVYkjPnZCubdHTKIWhRFCWmOauo7mlFXuyfscnJ6bO/IQvVp1QiQaj5q6lTJUVuaiAnIy5HpJWB7jZBOwt7O5V30tHVSbddXba1kEynOGaglcdnIlKhIwwcVo/TkIVAXHRch6RTHW1JKOs6KXQx8WNqV5qlulpaMa+fZYKujk46FMHplHNk/4XalsExNuzYy0QuJ0ekKGcqx86hKXbJ8do7mmNUkSZqEY/+ZYYnH9hGFMRhKk5sKsZIYTfxhFM0rabr00FdB08Q03i2t2fp7WnlsLXzef4zDtJcwV8f2M7weB405k5tTcQDElrPYRhqLKuaoxpZlT141QDJRFxqDjvUFdxjRs7ZXl3Rjk3PiFeTPKSkbySeCInLRiRnIB4PyWYSgiSJZEztCjUyTo5VhUnNhTlfRxy8lP6+Tsoyamt8dHgHZa2pihyukhyEgq7dcjNTtGRSVMs5nKJxCUXoynJE4uk2Eq3dcjQL5BStKhRzTM9MMDM9qUhYgXg8jlN0LXQREVUqcvirpTIp51iha9SLzzuImz72Aj72khM4XePS35qmGMZ4ciZJfN3xXPf9m8jL+T3lRaexsLNMf7ZCa1AirXEKZTHS921/Y5ZTfUW1cUYRy8L0lMqMk3j0FrJT2yjnJ8gP72X8sbvZfsM1FCVvX7CItoEYf7xtinAyxxPRIm5d+jKG6GE6X2ZGa7iosSzlJvER+kRM6yeSEzZCUQ5XkEzp64uoam2VtK+g/oDTkhBP66KosrsLARX1xbn6mJdtHyIiTKQIwwQB/+iJJDRQNvseSM8KnDADZc1XHzJqHE22z5/CgPEF7/7uzmbJfyovVSJOeN8m6aqw0n/8/r2Ocaw1TbDyxrPcwPiWG2/z5q286hVv4OMf/W+fG218g6ZOE2/Sls/2XUTTntDZN5KCQZ0R+ezi930cAyPqHMPgsq9eyRv+7T9F1Gtqyiw3kEDWLD0AJNS3rWnHwz6pfRB1St9GHVFqulaDionSO4sIN4Gy5uvm1Bhp8/QVSD8SNHV8rc6nXuwaZfbVLmVfIPISQyNf2CkVZgxhvvBsbjIjngpMpnK+gOFPpdPgebFP8JX7Muix8sqM2USNNGi2x+OWHABNeSO3w7dRQ13R7BnDwPDZOo1hIDXPV25vw46hdTAdgekY1JlYU3mqp6kzO8lzyjbnzAqLbZkHn1jBJvOpDIsnFW05QjS/wlE5ZzYRLXDWN+dw2nCcoho6IXA6ZCTym5eJdaKI1Gpw0rPyynVOiqfXIT3lOgzkZWAOFLoec7aRaX+pSeRf22fMrsrqxdvUBhjJ6XLaoCPDdRihMqbvrGJrr9GWixlZQdmJ1AaRdRtyuHTigJyJKKpaKfB6gOZFrVauVw0RKaZtqWq0i4RDzcqbwIMpGdvkdXCBNuYwlMlIYDyTm15Eo7JGrppkw6xjIyKxaXpQe5xTWdUVaeO3cnGNd19rKz3ZDJl4AtTPgg6UGR24OV0zVkoFz5NVarJbkxwC+a4J2to66O5fBQuPI7/gGGp9q3E6YAkDqvpx7HRQ2z+S2r0wRVQOFEmpMTFTFhT8gV7VWNthm4g5Ymqw07jlC3kdzkX1MVKUKUm3HJHujhbaFDnJpBOkUnHSqSS9nW0s7u9RxKiTBb1dDHR36EqulbaWFBk5EclEjFDtKKv/h7SFbM1HOMDJaQs0bE79d947qVLT+VArQ0oa8lPQFOKkEwAJOWYdsrdcEajVi/tZ1N/NvJ5Oetpb6ZZjF4SOJ3cPsWHbHt+vkq4ax3XlOCJHJ1+uct8NO7jluj+Sq27jeWcvZMujeYrlMT+mHZk2nhzdxaLFB9GzcAGpZEinHI2EpqGmsS6VItYu7+dwORvbh2e49YFdTCpE4rT22nUF2SHoakuRlOOEnmQsxoL+DghilNS3ac3hjCKHU4oM7h4aZ3RiRtGthB/DhJyutqx6HCLnp0S+WJAzNM3o+DhlfQuFUh6bi5q+Cad1ZPN00rFrWTC/m1g6IDc9rGjOODO5cQrlvGmo3oSuZKuUFG0DB4JyfkaO1ASJRJr27nlYJChXmGFqZowZOTs1rSeDTCardmit6dtLlqZ4/bNW8f23n8EVF57Ms49YSFntq0QVQs1rUhG68bCNvvWncv1P/saJ56xn3aoWUjO7aUnHtToj6cVxQag1W6OqyGpNayuiSrVWItT6SXZ2k27r0FiE9GRqLF61gq6lq8l2L6AmJ2nDrdez6e67ee78Kc47PkYhk2TD5gK5VJrb+15M9qgzKGjzKWmsq1GIi4UU5FSW9O3YFbn9QJmeGCMvuhYEakONQPNW1bdn33pN81uowlhFZak/kcYikc4SS6YJZLciJzeoiw5IncM+3kYym2m88UDjiRr5bPZ3DEmeiid281VVYM1wfO2PI1z555Gm5B/m4zNV0i99oKHj6rm1e78Gwle+9kVe9JIXeLlFsT52yQe55rpfcsNfrlP+C449bj0Wvbr6Z9/nRvEu//bXvK612mQ//tn3OEY6VtYiXCa8RFGuNynaZbiB6Rrvhlt+zx+v/43qe77KHM2Pf/od/nT9r7ni2181tVmwaNYNt1wr2a948UvOUxuOku63VPZXXP6tL/OJT32QCxXdepFkf7r+F9xwy289/WbxLvnUBzjm2KP47lWX8ctff48bbv4NH/rQO7n29z/ij3/+meo+d7YeQy755MWKkn2RG2/+Fdf+7occe+yR9amV0Oxc+7sfcMNNv+Qa5ccccyQXXvgavvf9r/DHP13NnwQvevHZ0tz3XvKJ93DDDT/zYPiyZYu4/PLP8uMffo0bb/iJ8M9gU/DJT7yby7/5GW7436u5+keX8fnPfYAbr7+aK74hOfjI1o3X/5gbBJd/47+xMjSeN7/pFVj0y8gL3/hKbvzzj/j2FZ9h3rxeY0n2X1z4xpd7+OVPL+PGP17Fhf/x8n3r1Gvtn7i5FTRFTkgkaL4eN6YxLDcw3GAubrTgQJaVN7C6mrnUPKrc2HVQwVmmCRqgj7aOHSiUvhc0+E29JtvL/j/E/QecJUd1943/qrtvnDyzMzubkzYoZyEhISQyiJwxDmSMcDYGm2DDg/FjMPaDbUS0wWAyCAMmR4GEQBllrbSrzTs5z82h/99Tfe/s3dWC4X3e9/Nv1ak6qU6dCl11bvVIamctnTbpS1NsA4y2irEgfTKbbX7CIG8rICDBWEmJJGFaVS8wZhsQOVtpRrPhqLtX6uXwsH8riqDA61tmlQ3ATZ9qVgvqWDITMRub7ORkA+cbiGSBmNGturKBjdHEQMzhy86smDoOnZg6jg3a12/po8Z6iWWks8zqu1DsjAkYjSfOADtoou9bQeI8Lr/fCDz2aJuEkyTsOmcWYmgDVDnKLBebsS8DR92AZkN0XAeA0rbpmQXhg/nvqBfLyYWhQiAIUwrCSM6Fsm7HVg3IEZzYJ8YBfp2nwat8uiuVyypxi1PlIGly8Ar/YsaniU25QGGmW4NrTtHaUy5S/pRLFBNwqWdQzSiS/X8SZ5Yaml/iG0p/JPXntZHPaWpEqnCLUShVOOA5YGk7nwmV4cBq4nOdIKzGZyZzrp8gywKbQYKuVf09suBrgIBqsCurfg7A7mxEPXrrmqrWqipjt8FNWY1go4wtm8+YT1ex+Q59ak+kKYKYgI7HBF6cvj4As7Ys6KpXG/7WKGoKew3VCJiceBikkLHNMi75bEpruUXbvmGE4ItAj9u1VXzKXNXXrYGevOq0vXv/YT5DTqhKX6yZ5XJdn/7YF3T7L36sQ2P36db7fqEb9/1Azf6GolRW6we3acPw2Ro4fa1SOadeArx8NiR4qWme27LZxTJB3QI3aFWN0Pa2LcM6OLaArKIK/W3SH2u3QrBXBRo0OtCX1/BAF4FOWg6/bVwbjEOtVuNmbUlTs0saHkROpJvLpfh9k8aXlBzryw7+Onan5xa40SkyrhV8KavK7adYjykCvDN28smxNi8HLcamwftSZr1UmIeQPi0SdDZ5v+qMRyAx1LHiRln16rIc66iXz7YWWDSaTqVSUfOL05pfmFaJm6hhPvW+8rEb9LW3P10vv3C1BoOKmsyfgog1l1WUzshlunSoklWwZpu+/O836DGXjGqwOqZ8ECvEH75L4llDdfxpsF7jKK0acUOc7VHEj4TurWcrPbBWUZRTk74GBIQpgj7H7WqO8cpvvkjrHvcKrbv4t1SZn9Hhr39aO+v7tDlV1OWnxZofG9fPb9itb03tkk59gpQeVJFADYO8JrEcNuqNphgC1fG9QZ+rBJ9p2miCx0AzZlyAPQsNNYJQQSqtgL5lu/qYt6ycC7ATEqw18JxBXEl+VRrVRtql8ToA457qFNOw56ktTCibRNFgmzq+xIDJfJVAck6v+dAhPentezS1UNcve679+byGfu9uxNQXQD1ZqRMe+Pffd5/OO/8cbdmyUSOrV+u/v/YtPf3Jz9GVlz1Zd95xly4giDn/gvM0NTXtea96+et8D3K5rF7z+6/QP/7Dv+jmm271hmnJl0nGwvOa0vNf8Gyt37Ber/jd39db3vwOPfrRF3mVdDqtD3/oY3rVK/7A01b/eS94ltZvNN2r0X3nCbof9zdapmcVzjvvbH3lv76hKx/zDH/bZTw/VLTb09OtT3/qi3r/v/6bzj3/bL3jb/5BX/nKN3TeuWeZ2iPgisufrW9+43t61rOeujJSt9x8h57+tJfqysc+R7/4xT268MKzfb0Mfr/2NX9B29/C3pme187e+tZ364orn683vvFvGc9VWrduNb+2uvWT63+mV7ziz7zahRfwSdJj0pWPe6GWlgr8iqogf4PnXnjhWbrmg5/SlY9/sV7xyr9IeNTxCH2z0sZgy+b1Ou+cM/TGv3q3Xv6qN2qMX6Am6wT7JfLyV/+lPvChz2ilYy0b6njsxeAN6uCA+sEkW1mG9RD3AAAQAElEQVS78Kxh1g2YvD2H3HgnsSl72jLUVvSNb2AywMyZ2LdviAF8U/F1PELW5oGemI6JrLJJKUnH3IIgedrKloqnDW+SdfbTC1BsG7bS5LC04pQnJKOtE7LHeLb2zaCQxID845zzVj1B5sccnstkFOe7pWw+AWiFAfWsUSVlLL9VBBS2kXuJz2CbX/Ble4VzLX3agu/YBNnFUWpIBBGGO9PFk6SUHHPofYEnNm3xmAxTchxMKMAhsVmKQMZvtvjHiaAYOibwcOafr+8RWZ0W5m3YhtymZQ++WZsGbmWbjYXXuICvyIU95+gx4IIIO+BhKDm8I6n1xBw5VJJsZ8f/wIUKwlBhlJIdiiGHVkQw6wLqBoFC6mcCyYKuPDo2nnUOaP+JkaCrzs1HjB0xdj6YITBN5fo0uvlsbd51oUa2nKrs0HAScHHLYf+2of2nHvYfmdX0bFHNiSU8j3Wg5oR5NbBX4oBr4F9XNqtsOuM9LxPoFLmZKZYrynK49xCA2C1OGDjZP5H5GgbgUsP7Z8FAVUQ7auBTlbZLwHK5pmUCELtpqvjgp6k0B3JPKtAyx0RgS5G2m9wkxOhxgZIMFwFLA14ZcC7AJxt/4XsTeUN1bFUI7iwIyLEm1w3361Ruv+w/e7F6aECDfX3q49Ywn8tqbmlR9z98QIfGp2WB09ZHn6bLzr9CZ/GJ6sotz1CXunXf1Le55VqlheWa6sNS/2ld3DaG6u5OS8zJ1HyBm5KG5gm+7BPh0ZlZ7Rufga7KAqtMNtQE4zs+U1LB/gUB+lWpNlU2vCZtXDOoPmxlMynFBEY1PgdagNQgAJuYXdDE1BJ7cUYB48pwWJMy3w0iArIKAXCdoKRBANFg7uuMsQXjaWS2Ri571Nka7O9nfBinhtTd06cgDFTnZmlpYVr1KjdgtNWLTrVSVSafR7dBAFdQhF53T79cmFaU7eImtK6LTluj//1nz9b733G1nvG8Z6m65lyNb7hYyzsfqxrBfTGzSqViU02X0T2TTtktp+mbX7tNv/ucEW3obSrPbW2UjhQwzywQLc3N6sDefbr/7nt13y/u0t4HHtTBfQf18JFFHamv1mxqkxYrGdU5bwqTMyrMzKnM58cqgVZzep9KhaYC+jU8vEGr12zUgR99S6sW71dPtaDVjaPatrqsu39+l+4onKGDu35bExOTqhB8WuBv42VlmTGsMYY11k7gAoJO8Tg1/fsszfNOLEV9bB1d+J1RigAwy21X07SCUEEYKYzSCqCPpRjUOcleSoYU6lgyWZtCpY0eV5qO7UDHMSHMKbN7UkAe4Ia3aWWgH9yzrNFX3K2nvXOv/u7LE/rW7Yv6jx/N6mqCsl1/cJ9e+N79Vkl+ZckqGlBXxx6P0e4tN9+ukdUjuvzKy2UR/PTkpD73pU/5G69HX3aJr33tF/9LiwsLnvf6P3yN51mwZjZuIegy64YbGJ5AkluXjb9mzWp97JMf0nve+7dat36dRmlzhhfr9lt/YWIgXhnRNaOm+wF0/xe6ax+hazYN/u0jn9Dlj71UX//253Xho87Dhrxv4pmZntPtt96pgwcOy/DpqSkWyrR6+3tX2kHNpzvuuFM29BMT0+pD7plkFox+7vMf8Tdel16aBIvW7p69+7Vv3yE0WArkxqPw6XVX/56u48brPe95Ky95NzynpeVl3XJL+/bRs8ikO+64h9JpcmJKR/hF8fCBQyrznX/jhnV6/nOfqu9++1P62L//Q+smqz0+x8Z1eNUg9eWDYo90Zi2n9j58UPsYAy9q8Tz+iFGAa4NAcXyiPdIKz2wYGIP1Y8XJTCUjY1JTbhto41YCVr9VtG20Ndv0Stk2ZXW0omVcD5g5CdeLjrnSIn1hFQxpm/KRA4Tn+wwpNLn3oc3yNASpzU+0jGHCY5DwW7QR+O58JckPNbyYEwC2kif2G5V3xbYeUwKSLSP2KraBGXasjpTYtPVhEijsinrOeUT2tPVNQxCxkJG8zDID29eQJXKGLZWROCRkN3Jshkqn5SFISY79xFlbGAkiKQxbPOp5G6IHTs6hIwkMEE9sCpRwnISYTP6JOeyED7Ch0YO2vjvsRynaDlNyUVZKAfDkFdGzOhy0IqJw1En48oUjd+ZJgH+SnPlN3SwbfC+fT4LA8YmprgrvXZXPfXWCJOG/zUEsjgPMp/MDGli3S8Prt6l/aFixC7VUrBBAlAi0FnR0as7/22FLi7PKZANpy1oF20YJsAJFXVlsV1UnuMlk0spywxbLqULQVSpXfZnl4OzNp5ShDAOJU0pNDv0GUK3WVeQQL1VrMl/T3JTZIW7jhutKkRkdU6KgmL5iWuZGjKlSnV4QYDFEDE+sGLxJYGGBpdmIqNdgkG10nHPc1FjA1VCNAMJ0QuQOMF+apse49fV0adPoKm3jR+X60WH19/erq6tHEUHA2OS07uLA33TBLl36u0/WC/50h25fmNS+pQlt23C57jn8Y+V7u9R7ek71VFWKpBx9r3JY15sxQUqVUW9wC5ZVSF9nCyUdmJzTwelF7SGAqDadmkGgJYKECjd2UTqg7Yi9NuQWK9D2zSPqwl42m+LmqswtHGPPONqymF0uaXxmmeBtSd25tPLMR7MRM9ZOka1vnLEbtDq8hvmCT84F3ATWFIaMLOPz5CdeqSH8TxOIOoyGrJVGtcj8ArWiiKgIimvMeVFBmJGwacFEjflXHGjVQI9++ynn6JPve72ufsVzpeyoHhjjLDjstGeRfvH5bqYeaW+pR0eHT1fxjMv0YM9pGjj3Qn3xKw/r2Y8dVXdQl2NsxKQuzc9p7+4HdetNt+suLgemOUvErVeeuejKREo3isrO3qPiLV/Qwr3XaWLsgMZrkQqpPhUJwhcJupbm5lSbPqBs8SD+l+X4gdbb06ttp5+l5ftuVGpsj3T0iLZ3jeuSR2/TocOzqnCrOb/9pSpF3SozvlXGytZMlZvjGngYhHIukP3oaGKPgZALAh2tpBSGkcJURikD3gcX8JYyjhQySPEJPrAKvxa4Di1b8R0kb0NCdeoknGO51TkpUMkBAnyJSy6B79y5pLd9ZkxPf9fDeuX7D+rDfIZ8aLyGTZOjr3YJy5lx44F3JAucyvzietzjr5C//eq43brxhp+taL75L9+uN/75W3Tueeeqt7dXJrOI911//3avc/jIEa1bt87j1pJHOrLdu/foisc8ldupp+rFL3iZxomWO8R+iJzPpd0P7kHvKvSv0ote8PIVXbNrYL0weJho3uTf/Pp39KxnP63DnEmNNG0rj4e21LimsXbtWlqOdd55ZxJgLhrbw3nnn6Wp6Rl/4/XTn96MjmwWPLBCZY/ZMjDc4LRTd+j97/+47MbLAq6YBWX8E6GzjpfhiJ8iT0jnnXu6vvLVb3Pj9YaVmyyrE3sv5H2YmpqVPcPDQ1acFI5r3gyYFm1Z0TLlUZ+tKLcUW4V8a+p4MGAyA1AvNrxDQ7ZWTaYOgadRsnYMN4A8ltorQLLqK/6ZCRscK2VPrBXUyJZi7PHODA4p4RgCkNpz5/lGt/1p2fGF5yEkeT1jmg/GTxitvKnj5nhFvyWm8CzqdeoZz7V7US0r5pNDzCeIZnFJ4hNHouuoTUqU8aApu50SG+5KH2ygWuDkUD6WaDJRs/oe4kTD9E0ttsyAep5HybHn7SOLU2mJX6ScjOJkQhE5Rm1jtkNHbKhw4JP8nmSUzaGVrFQK1E0o6w8mPS7aQgqeuCehCM9qisPM8bks4OAPsW+ASCFBVwSEHDguDORsh8agM302fod+5EJ15XIc7CPq7x9RyAYvxsoBwhFr06aQ1mS/xruzGcXUrxJ0lcsFDv2ymrTtHPadkyPQyHDT1bf2NPWNbJSwNzm3KAP7t/lm5pY0O7+ohaVlDqKSclGsTavzSue7FQ5k1YWtKBWrwW1VhoOwJ59TCv9xhSluyA6pFAFrlx3itNnksLeArMz8V7kxqFDPwP52JuLQioIQ/5pqEDgF+GZD0KRvNaBuwDgUCdCWK3XlAulQqalCXbIgQgQTMfYDKjnn5BTwj5SSsCmlQ0fZIBCsE0Q0VKWNgv0nK5aLshu9haWiCgSbi4WKDKpEdwF2Rvp7tJEgbKCvn9ujbsY/pRqfVZ98bq/2TC7qUVf0Kr0z0mOf+XjF6SEtVY6qOjCr5kBN1XoVt2KFjEGJPteZQwUOj2LlCJzy2bRiApE52t03Ma8DM0t6aGxRR+ZKUoTfqFYJaEoEYDMLVVm/mwo0unqViM+USqe0VCzwebKmGnNh4zo1v+xvn8anl3QUECMx2Netnmwe37MKglCZVFoBfWuyNhqMaZOgPpMJFaipHoK6Ky+/WM1aSYXCPGNVVq1Wltfn5qvKuzw3O6UwCGQ1giClZiOQ+Cz3uPPX6csffK2e9oRLudnLaWaOyUHUM5DSrjOGtHV7v2rMSETfY9p1QVM3HMmoe/Oo3vrVDF+OTtfaM3fqCJ+05/gsemD/QT3EuTrHJUNPV5e2btmk007fpe07d2jT1q2cxxu0Zu16rVq1is/COWWbBbmlccWTezS/+xYtzuHn6BY1BkZVjFNa3v8Av6ucgnSDvUaMQ69Wb9zk/w8DIyOr1LU8KbfnOl1xfk63/dfXtVhsaHHzsxiHpkoEW1V8LvNDIWbsgjCUPQyhFDhvb6wQa66RVhQBjHEURbSRUYxSzNiF1EunUgrQDqzycWBvDQoJL06KE3N3AqNNm7qzDLnZoTiW4HseJQ2rE3ip5NvEkC9xy7VAxmvjdLbN9yUyL2+Vxxo7DrOAa4jbE7v9OnjwkLZs3eRvt+zGy7y5+g9fLfv7rvf847u4nZnQ4uKi9+7fPvxxPiGu0/Ne8Gzdyme5s889k3rfZvJP9XJrxFq+9otfIaBZ0HXXf0v2d14f/dj7TeTB7JuOJ8iu/eJXtTC/gN430P+G/u1j/wr3WOrUNdl1139dz37O03XH7XcdU1ppvYP1K9DTTt+p6378VZ3NZ7uvfOVbSW0cO3jwsP8Ea3/j1b7x+hVmvGhxYVF/8AcvV3Lj1SXnOj32KmQYJz8umZpBi3nk6Lhe8Pync+P13taNVyIwFattsI8bstv5lfOe//2X+sgH/049PV2J0gn5Fj5Jfv5T79PVr31JsqzMiMhIx6l62iwbSLZUH+F+m2Fr1fTbtNkTj+dRJiYSxHjJqNL+igDZCclstsSGrkiNF2NkhZm8yCaHa0ULjqd8k8exzJCpdjANbUNbbCrt/ngjxkDJ5BR0AoYRgNE2UG3fjIYt6LhV11hUWEmIPB7b2CGMKxwky/NyC3NyBGCqVfzm0+6lqZktVKkXy2iQVkLiGUhJntmMExc9QWZ8GoWLWz6Xtw3ffIhbraGZ1EMXRT//9kfBHufQcfglDhYP/KqW+W1AkBB7i1hl37HgMMa2t+dLpPhoqP1bUDECh74AJx7b34Cw4TTYNaCdG7fr0WdfqGc99gqdd8p2BUEsO/he9rjz9dIrH63Llr/t2gAAEABJREFUzzhT64eGFRCYubghx6Gaz6R1+ZnwCW76+ARUJWgpFYtyzskPB3pNDvYGYIdaTBnagcCmX2fTr9OfZrMm8yeAH3IAp7Ld6l2zQz1DoyIO0fjUjKZm57ltKalYLGmhUNRysSz7rJQKA61Z1a9tq7J68a66ho/s0VY+v52xJSAgS/FZrktdGQ4VWyv4bX44HHN03wKHpWKVg6zCgVxTg8EL8UHMQ4A8nQpkENCXwAWq44zdgBW4CStww2B/38XFFv2MFbpQEYdXdzqlw2WJr3Cii5hi1EnNBhl2HWAHXoDNowRouZQUhoEf50w2Upoboa7ujHq788pms9jMqEKQU+SzZqFU9z7EjFYYOD7vZbV6VY/6+/LKEwA8+tytSqV69LqXrNc3fjShOx98SEM7ulXofljrTt+ivou7ubWqq0wwUmaemtiJ6Ze46VjmEqBJ/ysc5FEUyv4eyw7oCp0YJ+gdn5/XYT6RPXBkSnOMfdOxZOmD+RxykFcICJvQ69evViqdlgsCzRcKKhIQ1Bi3CuNl/5mJEp/Elqh/7/5xPXBgwla3Nq0Z0tpVfVo30qe1w/3qyafpB2EAazNm/TjXJOitEyxEesxl56pWXlCB97ZqnxiR120dcWNarxVU5fNctVGSg/eCp52hD/3v39JLnnOFHj5QJhisq7c/reE1ea3ZOKANW/oVpSMF+L9qKAfulBrIKTfapUvOTetT9wU646wubdq2Sn2bNyk65TwdjEe0FHQr2w2fIGvz1i0aWbdOXQODSuW7sJGWI/hxQcjoBgpTKeY2rahnUAvcqEX8QGkuT2v2gZ9pcu/dmiuUtZgd5AdEVZO7uSGbn1QQ0Nd0t3q6U9xAptUzMKTR7iVNf+1v9dgrNmhh7/2aOjCuzOV/rnq+X0XGt8baDgLGrOn8mmv6sXOqNAPtLaYURill+WGS4aYrjNKMb4oJbNKW+ZdVNpflk+mUAp30ieE64DdIx6lT33UweAn8Ht3BOt5yS+DrGI5bDjD3XCgZfiKYzMCZvoF+6fOBf/2I/7suu/0yePqTn6srL3sy8CR9ENk1//pRXeHpJ+stf/l2mf5b//Id2rdvv37vpa/Wlwis7O+8nv7k51HnKXruM15EvY+i91H03+HbfQv6V3LjZbder37FH+iWm26TlfsePvCIrr/1r96pKx9zla4AXv2KP9LNXvcPtZ8brhhr9m80tv8Nxvf/y0f0k5/cqGu/+DX/d15v+au/1S0Ega9+5R/rYT4H3synVMPt0+C1X/xv/eHVb6Q9syL/2Mh8/3s/4lbrWXr6017i637wmo/rzW/5O4+3/8bL/s7rAx/4Dxm85S3/m7pO11zzCb3lLX/POBzSq171BvR/obe89d268srne3jRS67WDTfcrFe/+i90yy2/8HqvfvUbPf6Wt71b13zwk9iJ9Za3vUcf+OB/gkt/+Edv07Vf/hb0p3TF418MvEhPf+YrqHOn3vy293r+Bz/4Kb0V3Cp84EPoPeEleuJTf1cveiljdcudestf/6M+8KFPA5/RW9/+T9q3/7Be9Dt/og98+LNWpQXtMbDSALYvbEQMeB8ojEWBsJU8Aw7ryrFBonVMANsTpuORVmbru4X6wvQMjDhRt8032QngHEIDZtBEUFYk4O347JhLDrrdNqiv5isZQTWPU7aT0S2ROuv6ighW5Ia0K1EikvcLvK0r02HzMVYLjBPjj8O24ca20g5BsWGLDdxxEInNy/QMTG56Mnu04RwcwDkrxeOQALbZ2R4ARyazkrb8YOCfeUKzcvDNLoXfGI1uA2ryUwrDTDh8cvgkgq2YwISrG4kgy7GZUhnT1GjGivGXDNtOzjlMB3L8I8CXxgO8beM5JY8vne1S6s7k9dbffb7e9+rn663PeYJed8WFuoDPMs3DRzS6cZeG+oY1d+8BnbdqRK9+4hV660teoO1bd3K7sUFbtp+lM049T+WJMe296yZluClYmD6q6amjEu3FdgAxNk1+kTcJuGL8t9I6G3Ogi3EKAqcgCBUCzgUKUll1jWxRfmi14iDQwuKCKgQFjk5wvnB4VvwfyxfhNSX19fT4ICVDWxefktdwd6xHrXY6bV2agKxL9m/ihYGY2oZi/LCuWztmq0ow1MBuFEbq4panB0inIkUEHulUqICxqxNQVFgb/vZKUkQ7UYAOvhGvym69hF5AI1Ho1JMONFlt0lZMm00P1k9HXYvErN9ODirW0WKsbvQzBHgR9a29BpI69hx0KhVxQIZithUwPnXmu2L+WOBEAGPtrerrkv3BfV9Pt550yU5tWd9NYNTkdmyRH3zbNBNXdO4zn6yzn/1bqmWFraYyBMvbNq6lL873scanLwuO7LavRF+bzE0qCgiAMsqlUwoDpyrrcKGwrKMzC7r/8JT2TMwlty0EhUvcjNWpEzOfcqGGhgbk8LfMzd0EwdoCnxpLBGAVW8NO6u5KK8LmAgH0oclpPXRwnFu4morlstaP9mrz2kHWHYFnOlQqDPiEmWHOS2LJK5/t0tln71K1tKi6+cr8iflggHhFaspHVZ2/vU+f+Kff0m89/QIFjcivy43rMtq1o089/V3KdmU1MJBXF1FvF75kGP/+3lBrRlLKj6Z06migej7S5s2Rrr4swHygn/7soG76yW1aKNY0eMYVWn3GZYoIYmxuxLqqV8qqMycN+ijmN6ZsEKDX+awdM28BwWJA4GO3f81AajCHcWlJjYWDmt39Ex24/btKcasXcgNY4xY4iMuqLc+qMDuueqWghYN7GIu6Zn7+SZ161lpVZw6oMf6wes94lsqNkPGOFDLmUSpkjh0uAJLGKpHqYU4Z7KbSWYX2mdGA214LwDK5nFwYaWF2RkGmS7hGrROT9dLb89kxqfGPUY/EvLplBp3i/6mi6bbqOEoDBlUO9zwYD9y7a6XRBh31DP21IWbQ7OVIKjhPJfixPMYD2oCR5CCkGGgnq2e0rUm5RMsZo61A6VzCB11JbZVE0qZMfAw37MJHnauXv/K3tWnTRhO2wFGaVDJMPAlluYHjTG17hvCEZO+sgWvzqULyI7DCMxlKdoAaapBYZNzgk2yPox2jTZpAYoecJLw70Z5ajxeDJ3KzDEEy2mRYhbLkWlacER3QonEktl2CSokVjyQTC+qdtNLXBGlV8wrU9Z2GTfIaK5kxkFshP7lIrDSGASSOWe5NeaTNFwhpRbCyIDwTNiUJxFc7ltFr2jS+axk3NYMVHZMbw7U5baSZMI7zEUWvT2lSKwx8FRCSsa29pCQ3HnIShCUYJO+OlS2WFUy+LyzrFPnuWrscEA5QAyl0YrPVR2ixSVrbhpoNF/Be867HQSixQcVGm6AFcQDfQdj71AZ+x5sN+RKZjT0y57yiAuwZV8YHcQ7+CoQsj6Ziu+UCnPlDwCJs4bF8n2VPTFcZX+R4r9j8Cs2XwFtFgh3TwzaV3EqHoGkrBnBEXemM7rjuNn3tqz/WD6+7Sbfedq8s2HjeC16kl73+r/TsF75cz3jqlVrHrUSZT0uTE/M6a/0pesalT9Jjdpyprfke9fNLf+26Df4wyeUyDGFVwp+AAzGVSsmBiz7YwdzgkGpyUxYzBw73QsYvFUUKoxQHR6Rs/6hyg2tVV+g/J9qfYzjnlM9mZI8d5hUONPHLfoAbtv7+XgVhWtVKQ8vlWCMDWe1cm1NPLlI+E8pGo8YhGDNOgYuVS0fcImSQZ5FnOHzTyqRTckGgOu9sHb9sqGr42YBWID+edegS7Rb5PGoBRJWboYqXo+AkZozgpK4egs+ZSqyQmxiZIez5kvo0Ly5v5OcC/iG+R2ajZIcInJNBLInqsvatTUwrQ6CUzabVnc+qiU0bRwuUlrgtqRL4hGFKr33Wmdq8oUvrRjK69ifTKqecPvWd+zU2NaeD3NBXCFLCVKB0JqWerpwC+uuAbCbiVo/DmffBbFqfK9xOiSeD/shgF4FPGn354KhCADazsKQj0/Pac3RGS6zRTCZQhK6NidlkMtU/OMgrFqvCmE3xWXiZz6B1a4MOmk4XN3tR6NRkLTiG0Mb00NSsbr//kA6xxrLIhwd71d/bpRq+J741lCYYWzM6qp2nblWRwGR5eYEbwZoK3KI99ymn69//8gq9+syUKr/4mYp3/FjR3usVHL5ZXcsHNNhV0daNKQ33Mg6sx66sw36g/u5Afd3SF2YD3VNz+uf7mjq0JF21RgTSsf77R/u1574HNTDUp+HhYcV8Vq7n1ijadomqzZD10ZRsvsHokBQGqvKjqc7Y8OqpTMBarRRlN8iFhhiTimInIFaNACxFABdW5jT70M81++CNKh35hUrzh7Uw9rCm7/weN1GTauT7Va41CS7LGrvuGo1sWqeJPbfp4J2/0PYrXsGQ5yUXKGZdNRXLluZ8NdDhWo+iTE4Zgr6AdZLNdauL9yYEb3IrWFheUqlcUq53SLnuXjEVOvnDwrPOrAiZyOPoFcGJiCl28Ix09J6Enx2Ck6GmBJDkGwOxut5NXA1atOeBex39P3qstlbquxVM/nE+78w6OdaluLMzMOwllVnxvunYY+OI/BhjBfMWThR1tnPLTbfrqqe8kJuzPzpW6QSsUz+xRW5MW3HovuXN7+Km7OOsPp9k7hmghZSELkmOf7xDZOaykUgfkVyL01m2bRnPbLdUWoVxDW2X4L4BSpJxDUBpWb5Z53PxdIyyg1xJsZyD4SFhwkk6mJCtHJ0WdnwRS21Ru1T7QeZRBOan7eLGgvRsyww3mfcYIcnYx4Hn+azFtkot1NfrpNt8Suz6XlNCdaSWrc5qxvK0z7TSJ7UeYxtYe76Ez0ZI3pHaAmNh0NJK250yk58IsW/ypFqeaT2xzTJeqWgcT5jc+4Lc/EPFT6dlHFQujCQ2ONljJTxTc46KRoehZCX15P0FQSR7QI8Vx5jJO8o+4kLFfi8J5GznZBNtVUnWkLeHBedoEvAmWhrGM1/Y9NXqvXMokGQPPsXGNx60A48VKkXZqJX5xTuhu27/uW748ff0ja98WV//8hf1s+uv0z133q7psYO67rqf6zvf/K5u/tn1Wtp/r6L5MfXHRW0Y6dHO7adolE+QO3ecqmJxGYvWUoyPTTnnFAJBEMrZ2MD1BymHaZUDzA6KkEMglUqrq2+V+ofXK53N+4O0wg2CDUMmk1EYhbLbspiDOgwD9XNSjvB5Kk9AUif4qHGjZv+h696ejLYTfIjHgij7pOYwQgymiHphwOHkRJDVVINgqEowuVyqan65zCfMipZLNVU54GrYLONfgYChQZAl1kRE3QxBYopSctiIOQzrKhGoFLnZWOBzIGe5pmqxIj7ThvTVpjOweYvVPi3kwA0OLTfVk5Ka+GFtNAlMHPuj3aQRV3J4xh6cJFsjqSggUMzwyS3tg7BMJqUSnx+3ckuUzeQ12OW0e7yuXE9Op6zPqsS1XhA1FBPcTc3PqsZ6yqRpUNL0wiI3TBU8jNWVjdSdTXm8SVd+WfsAABAASURBVD+DUKqZT/gd0M8hPmWmCdBw2+s0CDIWlgrexqGpeRXpf5lxLHPTVyzXGZOm7Halp7dXzpznU/Iyn/IrjaqqHPYudOrvzxHQpRTijqM9WIp4t5YYR/v8dnB8XvPLFaCML04B67eB/zaHAeO/45QtWr1qQL1RXU84Nav3vHSbXnka4374Ya3pTWltV6zV+VAbVnVpXX+3Qm5i567/kWZ/8kOlxu7RkJvmBqmmpfklHWX+PzjjuKmT7jjc0Cd+UtZZPbEKCzX914/GVEN+7iXnaO3WbQqCSHVu72oEVWXmOXPqpWp2rZKtF1vLDUaoUi6qzJqrsZ7LCpHVubRuqMHtVbNvtSqKVLYbMtasfSIs8/6hpog1XgUvLM9oebmgJkFSuTin6sKYgq4+brYC2Rjbf6l+bve3NXrmxVqeOaQ9t96owdOfoBprx/vBHDYkHax1KeRdCvlRUydgrnCLvjA/rbEj+zU2dghbVaX50ZQl4ArTaebKKdCv+9jEmq6tCivb0KbbpdqKKLCg/OoH/dWpo45XhLaVZGD2rDQwfAW84gnZihMn8H8ZmehbbmBaVsZMaoIbxcsIYZgB6IoHRuOpsVpgHAPqJIVM2bsueEA72Qvu8ZZeq2i17CU+c94AdZ0nZWSiZF5Sy8ZYyIHO5Ns0MUwKchIICUTejDoes2ZWvDnX1upQADUXYmqa7RjagAKO5S2ASWoR3qJYpwBckgmsvpWd0BKps7T2DLyeCYygsnMOPWMYwCRZSyfqraw9UzOhL31mFBC3VGJwkrfTKsFJK2Y7kONQtNUeAK/fJtR6bEAxj8swEo0TVdoGHQLnHHqkVmmUgTwNhi1OCXlATYLnQeLUkEe9rpLH9A2M8qqWGXESsHor4nallt4j+G2G6QH003OwYWvbgEny7pgFo9GSsxMSxdiRGSCMY+aTm5KYg8b3gQ1fUVqKMlLKSk4NeNRQXK1IZqNFU9Ms0HefrElhTjLbLXDoyp86kVwKW2yQzoIT4wPOBUoeJzlHckqeGFxy9o/xBS0pCO0ES8kFIUC72JDpUMZmyjlI8wygX4rrdKupEFmpXJD970aKSwtaZHOeOLpfE2P7NDN5VD+8/mYdHjusar2kIAoVBE0+MW7U+rXDshupsbFJPbx/jyanJlUpFWWbvAVIjoMSL2SPHQTCrwYHUgmd5aVlFbgJKBNcNQgQolRWPUMblcn3EUyUVWtwPIUiKEiri1s0s1Pn0E4RRAxxkK4bHdRAT5besUMwP84FNBNqoDcvu4mq1KUyt2C4qi5ufyL6bu3UCSjscDJYLJRkn8EKHKxVgoY6wVaFcnaxqMOTczo8MauJmQXNEWQUyhVuGxqqWJDBLYUFMbgtpwBwcoFTg/5GlHPcvDn6GUpIJeec/D+xJA5FxTHvd6y5aiz77y7ViLKoqpg6TcD8dy6Uc4HqNGK8oGUjxfhnCLiiKFIUpgnCnJ756FFtXxsQrEr3PNzUCx4zpOtu3qdsLlQqhR5gXwmm+Zw0t7ioEgHlErdl0wvLqhBEWLtd3BAOdKXxL+YGqeGDykqtwWEeK2RdrVnVrzzz0GStVQlEq4zjxGJB9l/N3zO+QB0k+Ftk4Jss9CJt2O1Qlls6F7De1GA+SgxAQw2C51w+rS5kqSBFANAgSJSCMMXtSxM9aWaxrn3YnVuuYVtqKlSN+anRdkR/GgQtb3jhBfrpvz5P7/6t0/So9ZEizofegT519/Uq29Or7qEhDYyulkrLSrHW8znWWKqpaGFatZt+pLu+d4Oe9HvX6yl/c1S77yvroz+t6450qKtOkW68fVn/9cMjfKqs6ZzTN6jP7K4eUd/6tX5MatzklRjL4tyi0pvPVrNnlYrFIuu/zNhJ4dA61aCrtG0BUYV1EzdKahYWVE/1EEThlt2eYqfGO1DmnahUC9huqMIaKc/uU2Fyr6q8B9XSvCp8clcqg+0mQVxT1cK4Hrzx81q78xzV7LMr87j29Iu4KWaIqT++XNfBsXHNH92j+YkDmp08ooW5SXxckJiPfFeXonRWqWyO+U1RCXYQKfDYL8tYuHInCI2OO3hGG9kuDV8BmCyOFfL/c4T2fs02ki44lndSoV3TSoPYd9ywRG55m4ohDJzXkc+deIxJYYn319s2loHnWea5knNOTjxkpASHbCfjJTi1mQfWekJaTl1RI9E5lhuGNi1YLqFiyYN4rFpbB/IkyXld9yvnLLHtqG32KCT88yVZIjUkwUwPyttNMqMeCaZn9qw0qZUxFWIjDEwIbegKr0XTYdhWg6KdzKe2oheRkRJdUzIC143R1lspDQFQsWY9WJVOQLZComp4qzC0BaYEuJghMmkz4Rtq7Rqs+IkOtAUoiVKSm6oBBnDWMMA7hF1TgURgmGR8o82mkNs8Gs/A84UqfIpHJhRIuIDIEIqEMIR6LZ5jy+gw0eJK1obsgQPu5CQ2Hk4teWjzKAW4lqoVkMaSBZM2Ck5OXJMgYryilMSvxBilmEMAJnFMXX48IOyP2SkUU8WqOdp0zik2wgSUsQKJqMeZLQ4g54Jjcocp9BWgY+BpKhrPCjTleU4uCA2F4yQHRNRx8AynXQGOTdVxWCskyDN7ITrUaHLixwRhAboRQWVIABgB6TSbPL+ShbmYQ8tKUSVGzwVpfef71+u6G36me+65RwcO7NU8h/r01FE++RUJvAhCJarQwyC04WPY6gxNQ3UOzuXlogqlkuxvtyrlsmocGmFuUC7bo6VKjVunksTtTxQ4dXVl+dSWUkTA0ZXPa3RklTatW61VBF8OuQUUuVTIJ9NImXSkjSPdWig16VlsJpSizyE+OPOmCQ+ocQgu4kOJthr03W6cxGEVAxUC6DmCwhI3L1V8rRL4WKBS4OarjJ8WqBS5FbOyRvBRZ+6tfhBL6dApCxSpFwMNApdmPVYTG8ymYtY/arIBiWkrhf+FJgcwAQVqHKoxfkuGL+OnBWUUsoCuSV1fwrCyhs10FOicrT06PF7gwG9q73hTw72xfnzrgyoQqHTl8spwsKbTKcq0H5+5uWlNTI2pVKtpiTmY42alTEBrNy8R9mwMMa06fcM1/EnGzPwd6OtSxNooo1CsNdWIneYZl2kCjEN8frSbMAsaFqi75KRDzG0w3K951s0EY32EQPfQ4pIOcdu2Z3Je88zDxFJJh2YKOgws12JVmpGqBL+FqtNCOeAGL6vJckqFWqQoCLShL9bjt4X6q8f361ln9SkuLanCoOYHBtWzapW6Vo8qu2a18gRJAeuhPDurkPmPG4ECxk4E42muFO/oP0vvKp2p0//uCdrx+G597xMPau6ug3rOfEH903O64+4ZbR7J67ILN2hwKKsocj6wC7t6NLB5k0I+3dWZE5uH+clZxUNbVe8ekf3vgSqsn8rCDKGmCJyaokuMVV01xiVYOqra8qwUpWXBWJX102CU682GGvjXqFfNRS+rW4DPOqqxJqvL02q4iFXsFBIIx41YuXheaVfU8KYdWjx6WNm+9arTWI2Ju3eiqDiUxHwFmYyiTEZhRH3qZnNdkouUIvDKcFMasv9kuBnLE6wGaj+ujZykPFF2In2SKqKTHkw3bikY3kL/vynaDf0y68ccMMzANK20mh6MgOm8/yCkFgtMTEgbEq7VEY+VsWf5bKXrLQqNJMXeQhtXByX/nKgvr3GMyxr0ti0zPMbPY9JEu53rEQ+9iuUtisfqs0uZqRUebJ9Mhipin3ueZa6t6aBMRKE2T/KYiRLMm+ZXpzyyog7pGb48lq20CSvRTXJI1MFJK7hHWlnSYItoFSfjmWiF3zZmDAMTdgBi0gqjE/fMNuO4qsY08BpknThkZ/KLhcokP2jHyToIM2FgSqbbITqGtgVeMWHbYCYYYwdiKgagxyWvZ/VMaCXAoS9rzwO011HyeNx0W2bRRQOCPGF7vZiNJ87kFLPhWCk2nxhdFhS6qKCeIKxJa8exFQUAeOzbQIEN0g5Pq+PYTDlZZeCa7HhAbHUsSqEOrwFGSVSz6mYVSgqcTOxcUhouHuecnOsAeJYkJ3sw401aaRznLOdts8JLpDhgx01FEhuqhyAFHikO4QFxi+/ClMzXAH8j+EEY+k09hG+bsSM4w7LsRsT62yRAaHAQNAkapqanNDU9qfnFWRVLBVUqBQ7ruuxzhrkauFCOcQuw1cS+BR8W4NlNRYnboypBnQVAZi/MDyjoXqVSM9Astyj2d1w2xNlMVr3dXbI/Hh8d7NO6kUGNDg+qrzsnh00bgwyHSS6bUpqD0cVOuzbltGe8qqG8uD1paKFY1eRiWWMcqEdmFzUBTM7Oa2p+XgtLS1omGJgncFgslbVYKHio1+scYA0OyqaIMVQmgFokwJgrFJGX5AMygoYGQjss/bziTBgECpnXqo0T68DkZqtG/Trj1mCtNImqmsgsUOsimJxvSAsEHNbfBv7XG7FIKmG0CmAOPxr4UPPtms3AOUXMFYW+eeNR3fLggt7z5UkmvqKR3qJue3he2XTox6Qrn9GqwX7lsnmlOISz3FoV+cw1OTUuO+Stz7MECnP0vYJ/IcFXOh1xwxTjRyxclWiogoN1OWW6srI//l+slTRXWVKhWdY0nxBnw5rKvU1tPLVXFz5qWFdesUYvuWqjXvmsHXrray/RO69+tN7+qov0Ry8+S694zi698Klb9cwnbNZLn71LL3/e6XrRU7fpiZeu1aMuGFHJpbSwMKCuM3bp6PRq/XDPDv3MnaFbZrfo4NwahanVmij3qJLJKt3VzU3psLpG1yo3sloMi+Lykpr4F6uuZiqS/dfaRY+aBF0LQZfedvA8vf7nW9Wzrk+lu6d13xcOqivf1KvWl3To9nEtTpe1ZU2PLj97UP18rrQ/vJ+eKmhisoj9pogh1bN+RCFB2CJrYoHPlYvzRWntaSrGGRWWFlSaGOPdEnNWU5F11ojSqhBINfkRYz/K5mYmffBb4carzM1XjLzGOmnyWbbC/FS4BasSHNcIzKqsx5h65YUpgi+xNpt+TWQIqucf/InWb16jKNetyf1jetRv/4XuOFpSOcgoDtNisBRgOwhDSQFrICt7J8mUZh8MkWXzXTJIpdNo6H94WJS/UoMX4Xh5i9EqVmRGG6ww/v+BHO8A798xJ5zEupe8ivMFLNljrDZudALGVVLHC31G/djXbdtOtOSf4/AOwtBO8MonZCY3lvex1ZThzrUIE3pwcr48lrXrmmNtmU2rr2qZMVeUjJDabOeMNpB/fO/ausYG2n31Cp0ZeoitWQ8OulPcxtts03WyfyTfrJz8Y4UHNElKhIy1lyal8WVK8Aw3APXJ42TWaYpjvJa+Z7SztgI0+iQZ+A7AOpasLmDqFAnfiARL8pbgRLYXwjTDFJ48MXuEzBRb9kzXyHZ/T3TO1AzaeoabvsHJdE3P800RMD1r3/M7sjbP5J7NajCezYdBi2dvjwsDKYrkUmxKBCCOjccRdPiqNCH0Yw9iE/JcX9snghGCAAAQAElEQVRhb2WdGMKGKH6Jcl0jTjCJX6we0FPgZAGe2QoCJQE+/cAsRp1kPkDE6Br4041NOcYmLNljfAPDnc/IXYBJAH8FDqHYhUCAhpMjt7ZF/9hVJTbSJMgKJRxxAbpeRt+50RLg0HHOUSWlEHmIb0EQKAxDBbQTIHMB3eMELnNIVOizBRGVWll1fp3HcVN1/OZcVpVgqs4nplQqp4CxDYJIUTrZ6G1MTadBP6vVEkNWZ/02FKTZ9AdGFVBnlk9fhUIZfqDe3j6NcmsxOjTA58Mu9XRllc+kFChmuGLF+JPGxxwBBr3ydIUbqSKH6/2HlnTu5ojgalnjfCocm5nX+OyCZpeKsn+TbpkgyvxOE/jY5Ni/TGAHXZETtU4wFYWB7HYlzaFteg3akg1CECiElwEi2m7Sd98nlkkVnSoEM68s42U2mwQyDaDJ+DQI1Op8hrMyJjDj9FSI7AjXNet6Qs3h92K5rsVyTWXkNWwzQjL/UgRDKXx1khr0v8JBXMZekU+Vf/j8HXoqgc4DBxZkwdP/+fKDBGmx7NYjx4G6ZnhIIwStq1f1q6unW5l8j/LcbJTxaYrPVzXmbNGCB8Z9jlvAmHVs/1JCPhdplvF4gDE7QOl6A+3a3q3nXDaqt7z4dP3Lax+lD//Bo/X3rzxff/yMU3TVuau0cVXa+ze1UNNDh4v66b1z+u5tU/rOTVP68Lcf0j985W79n6/cpX/+8l361/+6Sx//1v36+Hfv08e+f58+/9M9+tadh3X7QzM6OhHq4TundMP796nB5+7m3r2K7h8jEEzpSP+o/rO4Tn/9vW59qrRRH6/u1FjvWjWDkFdxSSk+YWYHepTqlibm6nrdWx/QX3/wiB4urdJ/XdfQwqYzdPajuvW/XhLopo89rH13LWrVpaO6ZM1hHf3+l7Rh6jpddfGgrrqoX47fUUuFWDNzTQ0N5pXik/WRw/N8Up/Tnr3Tmqun+QGXla25Ap+rl+aWpc3nqcD6qjWrWji0zwdI1QqBUHGZ96NM0Ga3wQ2l+1YREEas5aYsEKsyn3azWi4uqkIgZkFw1YL12CEP1QzSzGlTJeZiiZtKloLSqVD8rtFDP/2SNu3aoQVu927+7nU67eLHKgzqCgKnIETHBRIbC5aU5p23tZzK5gi28soSuKZSGS8vLi/xfqn1sKhb2CMLjD2SaRwnOUAdYHY69Y12lulXPG15q2wVv6LC/6XIhkYrXovHu0i71hMvSDIk6sB0/GPK1DGmXcUbacpm3XWOgSkAJl8BEBJcUcUBOsnjTsJrs0xm8EjaXDLolOiEFvy0yZ5YnbrGOQad9o9xj8OofDIt2Ni1XL7lk+mo9bRlsdeM5Qt1Pg6WgwGQQEggJFYyeDtRl1ZRbjNOKH2FhLeCtupYPS9ZEWDmGO5F7cyqdOp72oS8eFacCC0zSbGifEzrRNYKvYK0umk0VlpFi3nMThszueG+JDvJWjTxI+ujawJ7GY4tEOMAyGja1zG5Jz0DVmsNwYsZNZRJNhbIY9AmKqBgLSlviNFsVFaYijgA2xA366bqweMWeHB4GsPr2thzcFld58jZ9BRYe6YBbTwD6zcARwpCOQ5yZdj8+DTkevqkboCN0YWRl4s6JFlp4MQ/Ztdhm+RCJwUukYehZPVWwGgDFAkoXBDKQyot2YZLcCTnFHGwx/hkXXDOyXTCMKUwihTQTpOgwvpo0GQcltn85wpLmuLQni8VVSDgsr8hynT3K+R2JSCQCoJIIXWdc5IMGG8MWCBS59d8nUMl6h6WS+U5vGqy9oeHBrVt0wZtXjuqYQKGVCqlsn16sk9/RBPOMUeSwiBQyjX5rFlVsVhSgZurEj49dHBBXTmnlJrq63IcfHXVCVQazIsPlOiHBVLZdEoZoMbhFgROAXZTQYC/TlHgONQiZTnY0oxjNpVWmrGociOxxM3YgrXHZ7QSgWiVA7PGGqjgW4HAqULQNMgBTfPE4U0gVlyn08gt2GqiH2OnaTSB4kMEB0/e1KUCtH26qlJ/noN7koPcAp8COuZvk8AuxG4UOgVByGg6XbKrW5/94cP65s1jevy5Xfrp3WPcsNRVJXhsxoHyBF5RKiJgcT4gymbTyuSyymaBri7N8JlxkuBrkf5MLRU0USxoThW57oa2bu3Sbz9xnf7+Rdv0juds1IsvWq1RPrkdXm7oew/O6W+/+ZBe9sGb9LJ/+one8MEb9X8+e5e+9t2HdO9d45o6tKzKVE212boqcxWpLK3J9yoiyAzAUzUp02AO6Wt3lFEPwYCLI+YyUIXPgOtO7dKjX7xRl76gX/1nrlLYk9bcstOBOwu64QtL+uF7xghOaxpvRhrLxPrEUkZfTq/Tvbntet/HDuqNLz+oT/5TQ+/5m6LiA9t18Kc5/d0f3ay7f1zRf7ztNp2VL+mL35tR1Ciqv7+hC3rnNXToLnUFBeUW9qv0sy+rvjRHoOQk1sXCYk0Ly00tLtEn/HOsD5YuPkj1ntVq4P8i47cwt6Bl5i1ef4bKrMV0X49KxSX6FKvA2NaZlwrzWZyfVqNWUaNaUoUfIjXWR40AuOEC6IZqrBGbQ/s7wpqtLdZvieBtuYw+700qZG4zaUmOwE0K4pomd/9YvRs2E/COq2fNaRrgRh9zaMSK4wbrsKGU/chk7US8UxluC1Osa8f+ZoFhiXc4FraAXy/Fpt6GdpU2TWlyA4fMgCJJJkswvGshJyvQa7NtYze8gyUZ0QYT/t+A2aE+BcO1Ytn7Z77Dt2KF9kTiAbVIMFgoviLUyVJscgRokncmjHeQCWW5ozmDDmFHAw62aVG00vFUi+kL0zXwxMkyqtpUUSB1tNvZN1iWvNBnRnk4jmoTzkRtwvAEHL63hsAzEg3LDTzLN2qHQIvyfqiVq/PBWdIKJ2myZSeG8sIWbfXb6EoNQ9BrFx1y4zqrYzJvxxB5jlfza9FjWnmcYT4zpAWmY2B8Sm+LknGwZEpGyfz1hKcMS8BIA6PMhJUGK+23hZQrPFNoMo7wDO2EFVanMWOeCJ2VTBc5CaMkjyQKhhoY1S4VM06xceR8fz3quSJoYIdXXK9gp5HI2XwQWoLnqJvoIwTBjtkAnAE3BeIQFxuiqGc/bATfKsWWmRX4VCQFigk+5IOhQJzu8BItZ7ocfhpapbh/WMr1SGyEXscJqdUFwpTEhilKx06KSLbbOvPBCBdKQQIxG3Isya9v8wlwzkkEFGRKnibuMjds5qIvjgM9BhwBib0bDfhNNmqrFhJ0hQRndntlfjmzg4BzU5NRqAkO06meAWlojeJ0TrnuAaX55BFwmIZRSk0n2mLTZ8xjwLlIZss5+oWdINMtpbvVDFLK5HLaunGddm5dp01r+cTTm/XDX+agKvEr37ob0abk1MRfu2Vb5nCbm1/U9Nyi/2RY5RPN5GxRGwYifeK6SZ2xPstsxNRgCBmjmD7WgSaciPGscfCHQeCDrDS2azRS42AznQC+HXq4qpD5q/Gpp8l41jg8lwm4FgjAyhYM8kmoQfBmPlUJqJa41RomGGigF6Nva0bWJj434TXRraFXp50Gwda+2bLWcePFrBAwMVZizAAL4BaQT3MDtkBA14QX4oz3C7tPOqePgLOodYNZHSa4+dZt+7Tn6AK+0t9AymQzipiDKm2XWat8zVRAIJnNphRkAIJ8+1R359FJFbukp1yxUX/3O2fo755zil5/+TpdsKVX9ndC7/zWAb3+3+/R2z51vz4Dfv0tk7p/94KWJsrqJiBehS/DoTQYNtUTNRXz2blJQBETWCwTjCwtl7RAUFymDyN9fQQVNVUI0uuMQZUxKIJXCWbKNaca8/f0cwf1rqt69YwNc7qob1FveXa/Pv721frQm/v1v/+iW6//g4yec3WPZqI8QXVRt9w+pn//5AH9w+dm9fk7lvS1bzykzZdt1nL3OmWjjerilm81nw1f+buXa6aU0V0/r+p977hTiwsprQoX9czNU9p617UazVW1a8NaXfaYS7RxzRrt+fLHla7NqbRUUXGhoKmxac3PzGpmck4ucFqztl87dwzo3NP71LtpncoETmVugSv0oTq8VeV0j2bHp+lTVTXeKYMS66bKGqiwFiqMT5Wgq8535Zj1VbF1gazKuFQYF6aeD6VOVfhlYGZ2RiXWWhCG6u7K817F3IxVk/UdBKrMH9E8Adj4Ulk3/exuvezP/0aRUnKOyWHtBOjkunsVhinWe0aZVEqVUolL+4qCMPA3YRaos3TQ7kwOwoDil6b4l0qEhwk8QoVKpEewfxXjl/rxmxo6WSOxd1U6SSMnsFjzsscZ36BV01f1tEmPB4dOp5dt3EqDtrZVT+gkb/M7S5PYee3bN4F3yGoa0Qbrj2m26aQ0jsGJk2K2XCJIFL05s9GhaXKDRMN3t4X6wrvh5b6y5x2XeVnCWdEwnlW0kjEyPxKNE3Iv7+CZAeMBJCXOGGagE5yGfkTq0LNGjcSPGEOxmmjHAlViKMYzUMtt4BOBMToAfZN7MDYOGqtNWxtt3MQGj5Ab8yTQqefxlk4n7lnGoF2PnyTzE2w6JmuXhhtYPYAxMOqYq/C875Re0MqOI81WMkaGeQ2TeyAjic1NbJJic3OUMZtfHISyzS/Rt/orteWH2LcriTIG7CBl55OEQWivTQYq/7CxikNczB8acgQwitLyEEQSm2Dc1y/1DUqprOQCyTpq/iwtKF6YV8wvZHFgWjuxb4cNlHpyzuvaoS45ucBRHAMHz+rFBFXCDyceh/2Q+jEUNh03daqWJQ4J+7cZ7Zd2Jt/NYbJBq1ev1eqRUQ0MDKmHjdrcohEKp4BxCvG/gN1Fgg77lVzlMAiDQPlcXmFIO/Q7DAK6X5cdvg3aqtEv/1nSgi/zz0XKdg1qcM0Wja5frzWjw9q8bkRrRvr9J0Xn8DO2EWlip+lvoUL62eSQqlUbKnGrML+wpDn72xoO9jKBWZ3DzfqbSQcq4tvte5Y02ptWzKEehU4RrkVmA99TYeSXQZN2Ig6gKMTfuKEGNqqMT5k+WXDQIGhxLhDVlKLf6XRaWW43QhtL6sbYqhE4lOxv1iiNLhLMjWadLHgzf2Ns2IoSXfKGGBvxxDYXsdTkZupz+0va0JNSOgqRwLM66NdcrEogLeHXTLGsyaWS5gpVXconvyPTJd17YFkFBToyW1BvPhQxldLcinXlMhrs61YUUZmGY9qxT5cLHOCTENFATpdyk/T2l5ynH/798/SeF5+nHKrv/8HDeuV/3q7nfugWve0z9+rOu6bVX2loU3daqzKBAuavxk1fxGroz2dkN2epTKTA/GTMlooVlRmHhYVFVQgyYsYykFOdG5wyAXSj6biF7GbsG9zs1FQo1dSdki4+pU+vfNwmvemZZ+r0/owm981qgPW7LlfU2F136MEbf6bdN96spbFJhUxGk7F7+rmhLiuO6X+dJ338xTn9+WWBbv74l3VkbLc++slP6iPXvk8P60vaeU5VeYL7T312pFncyAAAEABJREFUv6YXiqqUJ1TZ/aAuWfiBXrnuZ8r+7KvqrSzq7FO36eKnPl19a9crnc9ry+lnaeqm70q1BcX8SIvoY5a+ZnNpbd82oHTU1P7Ds7r2W7v1i/snpZENPjAqMk9zhw+r1LeJm9YKt2Y11muZz4SxmvyIKTEHJcaitLSsGus5Zh2VCOLtdsvWXJOxjZl7h64jSEJFBW67AtWVT4fqZW7tB0CVcTZdC/htje1fqOqOm6/TVb/1Qi3y2fjntx/Slq1nytm+o4BtJq8wlSMgzyuTycIJlKFMpyI51nGDQHB+dhq+TnhiaAOKR6QVPggLC9+1Au4R2scYJqPjxxj/X2L49muat+DIu4a+lRTH+uOJJDPXO62u4CsIeh24oQZms12i4ZPxDIxvjHZpeCcc48e8UkjiFvgBB/elMQ1vg1lu40n5SE7Cl1n1wthbaqHG9SCetnUrDWCRvCalVvSSQdMJT0vvWMWW3PgAqcNAS9ZRmLxFrqBtxGza+jN5m9cujed75JETMqsIy+rygvv2DYclI1pirTxmNGHaGkjYRhsklKyeWo+pt9CTFiY3sDYNzM9OU23afPMGWsJW0dmUF5tTZs/AM8gMb0O7HuxHJhMCZsOEVsdKg7ZvnTxr3GgD06E0NymQYAee5ck7Zdym7H8n4thoYoIP23TE4aowQpNkyhRypguYDDymjClNFAsbHkGZ5MQ/Jm/ChPZBEZuZCEJkt1/47RC5KCXX0yetGpEyOXHqSpUKJ+u83PyMVFiWykWpAvDr2Xz0AZIFh82YWQjMisTh7ZwTzQrT8CVBO/EPpXjAfB7Di8FMMebWhuiCw6QmNWqKOUjn2dSvn57SbTMzepiDfaEZquYyyub7lO/qw7ZTk37E9KMOLBIEHFheVtMF1McnxnCeT45xlCJAkiyIcWqoxq1HkzFooB9zesQcpA2DOFTX4AZtO+N87dh1qjatX601w73q7cpyqAby/yYfExg7KaZzAaXUJJgqa35piVuegpZpv8jhUi7XVKs1ZLdLDI8sULJDfmapoT9+xlo9dGRZl+7sxSeHbXzDWEgQluUAM9uOsXHO0Y7JI/RCbDX8YbnMYWgBXZWgIQwDdXGDlE+nlCKYscAtCkMF1A2wYT4UyxU5dKcrda3OhowbXtN/88u5UC4CsOOAEBsRAaJBVz6lrx2qaXV/WkE6Ug+He18upW7aioJQom6FdTVbbGhiqamrLliFD04P0Lfh4S7KJTnG2zFmKeraOI4O96ivh/GkDWFiMWhqKiOdc/aoPvzKC/SfrzxfL754o/YtVXX1J2/TVe/+vt7+6Zt1+32HNHF4UY2FiiKCg5i5axA8NWz+rUcEpzHQYO1EYaCBvi515buUSqXxIVaZtVwkKC4Ai9x2NVkvafqaJ1hIoR9gI02ZT4Ua5HPwnz37VL3zhafpSQQyp28fUTjQq6GdG7Tm3NPUt32b1p2+S+c99gJd9ISLdfnTLtXqNbR3+G5dWrhOp97/OcW3fFdHvvhplb7weQ3cfavWrrlAa674U40+543a+jtv19HcGXrfV96kYq3IvNYV9BY0sLaqrcMFjRz4maKZCfWmpG2rB9TbWJSK8+rfvFn50bVyubz6h0dUuPcGRreuMgFnvV7WqdxyTU0t6XY+qY5PFgg+U8pGTnN8gq3l+liDhENOqkQ9WlhYZi01ZGva1lKNsawQoNo6rdrY8mKabAUYnzoLJmY0XZDmZrCqMj9a7P3LpALaCXgXm5pfXCZwrYI3VMfmbLGkOx+e0MTBB7V4+AGt3baVT773aNdFj1XMOo5578MwUhSFrHE6jH3xxMxlhU+Mc7MTmp0eV2FpVgH8Xy851AwofOrEPeN/yGLkv1YdU0SXwbH8/xmYDYNfXvuYK+gZYQBK8pX8huSxJHMtuVHOQZiiFVYagJvMoI3G9KGNt0uTq4NvtMnMhOEGhhvP8ATgwCCn5gonQeAY3whUrPDAXupLyxwLwPojNg1QefAKbIaekH/idr88JSRO9lg1K60dq4FABkZ7iE3PMK081ndPtEQnSnEbsQkNQD3DtACScRJoWTKe+WzOAL6W8cyRRPGE3IRtQGQoxYp6J224t20KbTBmG6eE9G2CHpesnvc94bqOBgw3sPn2Uq8Lhv/kK2yP+8z53JujPV9atqJvzETF52bPwNo8QeTlLXMe91lLqVXoEa+/CQxMuV0a3gYHYiBrUb4DXi3h+fUF1/Mp7dCl8Lpxs4q4CenkAoB+OSg5cg5XObYix+kVEZgF4Ca3vjk2WHBv049D7FWtqueZzA4sDqmY2zU1aCPfIw2OKKaM2TC1zGY/M6mYMjZdR5u+PVvNsZrWDoc3VwZyBDiOAMzbRifm13BsflkdNmuzH3PQxeYAfsbGx5zgCRsxN09mx8C3bTzsx8ACPh7gYLmXz0S3EPzdSGBzI0HOLRyk93AA/2JuXreNj+vnhw/ptqOHNYssxm7MkaRmTQsEb1WCtOXikpYWplUqLGpxblw1ZBV8tn7EzGkcZjS4cZc2n3a6Nmxay8GdUyZiTPGl4aFB92I5/qlzc1QuN2T//ay5xSUtAnXG0aBmJfIa0CCoi5ingDGp2xjTn1ItJp6t6uhCTVee1qcMgVY9lpxz3BqklCVQkONwJFCym5ga9erYMQjQEY/Djn0KM6hxu1AnaDRfc6lIQUBl+iPADsqIAClNUB0RVCzXpE3cXqU45IIgYBU4Wf+b2I+xCUPWdsBhncqGitCrhmltJPBa5DbPIUxRLwM/l07J0bdGEClN8PInT1uvW/YV9ON7F+W4qfvp/bP0s87UM7pRpP7ebg0O9iqXz2iJ8VwMYu3c2ac/v2qbPve75+jZp47oP352RC/5yC16+Udv1Ke+fbeW5woazWfVm81qcr7Ccmkqy2fDKj9MluwTIT7VuKVpMkaZVKSB7pz6e3LqykXK4uMQN2v9fV3KZNJ+XIqVqixYrRIwxBz4TYL7Jmu9zvrupe7lp43oJWcP6aWndqu5b5/u/vl9OrzniO64Z157j1Q1PVtXue7UyHermwCy2d3NOgq0766HNVw5rAtG57RlpKH1W1apq79L+VWDujXcpWv27NDuwTO1tH2Vjp6S0l31tEqrz1Mz3KkH7b9cz+fngjuqqemKHnx4Xn19Q1q/bq3OPfN0bTtlk/pW9Wn58P2auP8eBX3Dym3YoXBwEz5sVLY868fYXvMH90zo4f0zGuBmrreLPsdV1YoLKi/MqBSn+YFQ8f239VYdGKUvVRV5j2w8irxXVcaywnpq8s7GCmV/Dxkzv3GQUiMO+Ikh2Xtdb1RV591JRaFSrAHFUhRFcqyNOuMJqSZzXGVd7S72Kb/pHA3uukK33vmANm/ZoP5Vg5pbbOjsi5+i3t5h9jipzI+DMvtIqbSsxaV5zc1Ma35xnh8vNRptSqy9QP9Xj7nVMtCBYrfFpHCAMXxp+P8N/L9ipMOBlr2OF9VctdGzyW9JbS6SOiuMzs4iavNB28lYBm36+NJ5m20rVia6hsm7oBMf8xFeoievk2gb3sbEk+Cml2CwaM35Gg4CaAvMJjgc+JaMAEAtj6nXrmY6BojUubEZz1nmFVlXpgB4FuVKwiCpRSIlJdrGNfCMljwpklFK8GO56ZnESknm4zHhL8dOpm7NGngZmeEGLSvWSoImTD8exkhIw2TdpqZ8XxjPFR3jnEDD8mqPcHnFniEGXvPkGTYTIx1i4yVOJCKjPXToeBQlkvnsSZ91tmdCY1ppYHgbWnpWILJCZgg8aRTK2rTO+RLatbcXtDm8xaFqNwayAzmTURxGEhucOFANYq79xQ2V43BV4Mx627QZkz1YEjuhoS255/DKxnIcPnbDxM4pFqnsUOfaRvzElNg8ndWKBd82PxB8NZ6fZwIc8cvUIAme6jIbYnGbjjjQXBt8Xwhe2Jgd9WJsy8D6xy9sRyl8ceiLjd/b8Vu9eGyFxKrRdpG6c2z64wGfU4K6DhGMTS0vyT552IEQY0PY9e3LckfXsgxfTmk+xQ30Dypg7EJkztlh4hRl+7Xt3Cdr+2lnanRkQBFBI2cQv+jr/t/UssPa+mvDXuMWa5EbrVk+x0zOznM4LDPs2GDaKtwY2GeWKsFXkz6kCU5y2TS/5AMFVpmehIzNT/cUdNaGvD76w3E97owhET8o5ADLpjksmcMAnXQU0o2mygQLBQ5HCw7CMFImlZILhb1YqShQlaC1DohxsTq9BCkZ9PxNBePQZMwy2OrBj3kC1XXZQFxaCTbeON9G0/Q4JJsEMLYMY/AaTjUI/lL047aZms5dm+GDUpOxccrQbhRSNwi1pj+n1z9+jT7x0xlNzFUVZJ3uPrysJW6WSoxV06Gfzcixdgv0sZkL9ZRzh/XPLzhFz+eT4sRSTX/6lb36w0/fo7senFZcljJKqYv17Gjb1n+IU1HgtFyqSPDqBAdV1ozhAQFBdz6rPP0Og4CAoEHAV5P1KaBOdy6nnp4eZTNZBWHAnFblP6cRzDtW1Mb+pp59Vr+eu6mhDcXDGmgsK8N4hEGkEN/DfLeG1/VowyppqVzXULe0fsBp/96CZg7Mq4ebux0712h4qFejW7dqy+mnasf55+jcx1+u60dfoG9c+mTlXrtJL/3TSKedUdXs4cNqPHS7Zm74hcLMTjXiio7M7ecHw7QuvfgCDQ1eqRvuHFRpifl1gfchIKhMZSI1pvZo5t5bNPnww/x4mNNSsaaDt94oVZc0MT6l/Q8+rLH9D2nvPXfqyN7dmjx0iIvqBcZjWQvzc6pEWdZLgx8fRaW3XKAi42kBvcJQPoBVYD9X5IN9xrfKGDUZexvLiHUXhKEYEsApiCKl4WXSKUXgckwNc2N4yLoIXKjxWjdt9iqT6VY6m1emZ0D18ry6e3tV4/Z13Y4Lufm6Sqdf+CStXb9NQRDx6bOkQrFAQNuUc4HkItmfW2S6ewWlX/+xvaqt3YnjaJstwztlnrEi/Q0RM2TQrnYi3km3dX6D0nzFvxjwtWJygPlRm6WOB1FCMWN++4ThTVAmL38iNjLB2vkjOVbPwDTaZadWJ/4InVaFVmFiD+aTRyxDSOp0y7iS7xwofbA+WgGVJN+o1UpIn3v94yxTLdFxXt9MGmIgZEmp9mP1Ubd2KNrck5Qn1utUMZmBODQToFXZ431YMWw6Bl6CLy2BFW22idpgfMPNR0bK2/K0qNtuIanoR8D0EhJhGwFV67FOtlDFbeMthtX1KPW8iNLTTfI2DuqT0QYQVq+Feqdg+WR8j5B5e5Rez2cQvySZ2KAt7sTVJqw0aCtZaXRTzgbJUGO121WCuPZ2YuNgrBbEyA2VBR+ptOJ0FsjJgizluuU4EGT/hiEHitigYod2iB6bnqADQNgQD5IkTxA5ZC4IZIdiDG427dNmzG2QJse4wSrJNjsFVCCJQ52TTI6gyLUCJxcnJsmV/KhoSBYAEBQJPeM7xtsCrJj6BuJAcxzuIqpxBFoxm+SMeyQAABAASURBVLszfXCTJUOJYfTlgRVkJcZi/CDJmVLLrtdB1kTHWQDIxi9ksNBim45SUpSRi0LZgRARpBoEYejt2A2VBVWrN56hbadfoOFVA3SZcaGxKj4W+FxY4pCXWQukeq2upeWC5hcWgHkVi0X/iz/NwVgpV2Wf9KqMT0R7vV059QApDqXAyR+gzmEDu5lUSjOFqnatzSmbCnTZaUMKUlnmI+DQo894F+FjDr1sOlKIgSzzH4SBwjBUECbQYJwr+GSBWYEArUrAl0k5DfdkNNqTV39XXvlMCms2pg0+azXVgzzDjVYTX6wlG7sYO75kHD0OHTMnAfPFca9vc9tz2nBWBYLnJYK3EkHZUinW0/hU+luPWqUP/GhWV+zqVYWg94GjBQKbKoFwRS4IFRIU7acx15/SHz1lvd5+1Wadur5Lb/3eIf3Zl/foWm65gqWKNnalZZ6m6OtALqtewD792Xw6/AqZ33K5pJn5eeahqga+NJnvTDrlx9bWl41HzPpqMMY11pbdvlTpQxBESue6lCWwLRYrmp0a0+PPGNHLH7NZZw0EShcXNc+8NpArnVcq06t0tl9h96jc4CqFhCNfu37GB+Ff/v5R3f6LSc0encDHpnq5GUwzpvnRDRrYeoqKVcmlM/rWw936zxtTOvTjuoaqsU4ZjuUaRVUeKKg6k1ZqcFgp55SJejU+e48qszP6wrffpRt2f1J9w1fpx/ddoTf/+y26d8+kavTH5tb6VZ8/ylpJ6+h992pu/241S3Oae+gO9ePn8Jo1il2oBmNQ4jNdlRukOu9Xnfls0of88GoV4BeKyyrEGREmE4jVVCLAqrNuG0Dr9VFT8rdjzgU2BYoVwAkVhDZLwu+U0qk0Y5qRcw5+KBB4yF2gUpzSWL1LQZRSmE4plYqUzmQ0OTGuc87ZpXqzppi1W2UtNeXUN7RW20+/SOdcdKW27TxHqXSOftdVjyUGFLrbe6Bf67FKj1B0oh35B3QF9wwyOkEueuqLlTKh/oe8bdDKTtVOuhPv1Pk1cfrEvnSc22ax7bZZQWXFf79Bw4ytI6a4UsJsJdP3ohZtRXxcCyvmTHScJKkXH8dPKM9KskcwErblSX3DvIeGHLNv9QyMu6K4ghhXx5Sl43DxtOq2ChjH98MzfHbMZqeuF61kSEgrpCHQcftNsXEFfC/gq8MZz6MJ58jU8sHrQHTomcTrGnvFrhEd0FkP3NZCIoUASVoASUgzuUK0mocmrdhvKfqCzAysyEwPsITICg9myPTob9JAp7ATR7tNWkkdqwq3o5oJPOfXz7BzTLmzfkvg/Te+0c57uTLMxvYcEBN7HIR0zKZhyClcwIYWBBIHuEulfBkH/ApkcxMyhyzmwEvMBHLwRGNJbQkGfTUKML8cDQWwKJ0DZ/OMAe70pYU5xWzKyZpC3+w0xdOUC6mUzUn5LsVWQlNbcuQk+Yc65gsbv+3WMTLn2kJKxOIQdRyiovTBFoenuWXV0ZCzf6hj+4aDaSXewoWwZDboLF+qZBBzqDg7JrwRhNQV4BwHBoeQQsYvTMkFQBjJhWkFQVo2TnX8TPdtUP/6XcryObJWa6rOTl/jAKpyW2MHnmN8A6DIL/SZ+SVNzc5rnk+LtVqVoCatLj5jVQjO7N+Aa9CXLHPUk88pxw0TMQSHYINf7w01bFxipzqBQBNfH56uc2g5/eSBojavymuwK8OnH4dubL1U4ByuB0pzYHVxm2NBg+PXP/EGvXdKR5GEThA4bIsDtewhOUTrSodOuUwIRIoIBGPanqzEqsexRvKRHPXDKJAdiAG4Q18AXVCTMWgAdRprMkaBC/SlA2UN9EaaKjn1cpC+8NwhLdciffKmBT16W07fvndO08WG//ueYrWkaoBPubTWbOrTW5++VW97/AY9NFXWG761T6/9z3t0eP+c8oxxSBs+OGceQyY7pHfiM6Dw08YyFeIruMOxlJNKxRKBQombwLKWCcTqBIi2Xs1GnXlrshZsTIxXJUhMMUZ55miIT50Xn7ZJL3/S+XrXa56ps7ZuUyPVr1Vbd2n1rtO0+dxztPn8c7Xp/DM0sH2jcutHFa0ekbIZ3bO/rKFVee3dO6san7wnx2aVT8WqEMSNH5lRQBuFpZLGxosK1uzQVDyshd5B5bsL6t4+r6/81d367G0F/bDQr2b3oNxorOae/1C6fEgjXKGdui2rS886T6cOnqdUIasf3/EJ3bz7+1q78UK99xP3aXaupGKR/i4ua+LAQdWW55Tu7ZLjU2LEuxgWjqo4PanpsXGluf2OCDJdkJGCQLneXg2Ortb6zeu1UGqo3HCqxaGWF0tqhFnVJXHBKblAti7tptT+mN7eAVHf1rRzzpYaEADgrKUoFSF2kpwcerECUKeItVShjd3L2I5hMZ8R72COfaO3d0C57gEt8ukzk0nJ/v5yYNVqhcxxKh0qlU4pg+/rNp6iiy59gk4762Ll8z0Kw7SazD8t6NjjjqGPwExmcKIAh/BHHkxmtOkZGG48wztLw39taBtpV+ikDTdoy04sf5UMl3k5rIbXMh8NjOHBuACJ+fDdM5T3xkgPSYYdr59kbROmm3COzxN+krclx1Nt7iNLs+3IzAer0waZI0Z4L9V6PKOFWxEfk5rIAzxKkikcBzY0NCUzbRUdDK9njRvDg/zj9bzQkyuZ50P5KlYCx42W1QFMTkFT7RpesYM2acKz3DYiq2N4J1htR61O3nH4iZWcSbFN3wyzDbLtn6laO76bpofaMdPJuK3om9wMmI6VBm2b7QkzQ209kxt4mkokExsrAWMkWJIbbWAUpdWjMB+NkwCMBOnI2zwr24DYfKJI+mrGPJGQLdT3zaqsdBqi3SCoqdl/kNBK57BhsoCSJF/HI4lN0/fjAWJ6pi8ecFevyXHI8NNfRAq25UnI7deulWo/6MYcaInBNtMo2kEmNlAXpSUjCQjEQcYOx4YeA02Jus4OQYKGZi6neNWI4rXrJDbLmFu3OGlZ/rH2/QYsxejbQegcWyU8IRNtICE1AWrEgMgIwALA4QuUcZCzVhCbi7KKyHz1RCp7IuoYOHh2y2HrzoMJPcRyfmyTms45vA3wjZs56jjnlOlfq8zqrcr0DahGgGFDUCUQKBNIWeAVUT/NoVHll/ns/LL/fyPaHyWXud2KXKiefFYukOoc/hHBTTc3XD3deaXTkfwBxhzZweX74exQCumNU4M2HHZv3l/VZafm9aHvzeiFlw2oN5+RzWGWQymVCoRJ4QJBFvWigDsL2uIAkgKF1I845MLQ9CJZ+1kCtFw2Q7CVUTc3RmEqrSBMKSIYDNMpFZuBjhAcre2JlEoDqVAhB5794byLUnJhSgojxcyZHcYMCePixHTqpqmmnrh9SC88e0BX7OzX+34yr7H5snatlr69e04lBi92TW58qlpg3eRXdetfX3qq/vrKdeohCH3JZx7S//nOIR3at6TeWIoZmyI3ik3qNQDRr4CBqnNrZwFTg1uekNHK43uGgTBZ6OQDRbt1bDRqKtrtTbmiGuMZ25gEETUC+hyqyeF/Lp8ALztzvZ5+yWa95qk7dMmOYW1ZM6Kmy3B7F6jh0KfPNkYYVrECj/4/OBVrvBhqeklaLAcaHQi1NLuoIgF3P59S+we6le3Ji4nWYqGh+YJTUVmCzZxWDXfp0ecN6/ev7NdlF6Y0d8sir+mibpxKqzqeVa5nWmvu+pTOPXNEjzm3m+D9axrO3aWzT6voGc88VaduO00N+lRdWlJ/alh/8qfv0PxSv5ZmipqZ4NaNW9b5/XerPHdYYlwblSWVF6aVKR9QiaBwdmJMRx/erS7e1VVbtnH72NTE1Kx23/ug5iYn1AzTHky3EYFLsvG3QKvOnDQApsePodFNxWoytk2Fgsn7Y0WgwIWyabN6coGsnpxTDIyVQy0T3EWsv1y+S7lcXlkgk8kow/pcmF/UwGCfyrxXdaUJUPsUMO5RGCoKQsw4hfg2sn6Tzr3kcVq/bZcqpZICdT5xJ3ECflJZB9O19Nulkc7kBkb8CjipijENOg2ezMb/JDcbVq9dGp6A1TQwiveEN8gwwFQNQBl7+LGYBnkcnmIywOraBumsn0bAfmSKlYhiXy3BH6n1yzht/bYV0zM/jN8G48l8MCS2TLRpUvmnxYLXxmCbGDBbUD45NOisrE+m6T02xCGOHdJYztlImJZoMlaCUcBfwSHbiWqSSyQUssdqWWnQxr3M94FWYZJ7P0zHD5xHTpb5mgh8DVSpDHUstWnKFR/B0RQHnvfMSKOtkuEGbdrzPMMwCRvO0SZJBmo/6NgiMjCW7zjICg3uE3pt222Z2TEwuYnNsJd5Au5xQmhSmwXq+9C26UurdyKYYruSyYymtHYofDXrl7HbYPNhVUxuPMOtBAw1EL7ayDsrOXC8nba+eJzUNhtzAInbFVUrijmUPF4uKF5ekAzKRXkddkELyGKzZ5W9j03ZY6atPcN9W8Y2gOGHnLqqVMRpJVm9JsEJp66zExdwhqdSUneP1NefAL9MxcHvgkhiE7aAQX5rdBL2HCC/VqDFY3YBa88AjgRtulZ4/1qCWPa+JPVixtNk9mvc63ubVtvkphfIgZJgxgkYYWBjgb4T/7hAxBN0P4YK1LfmNG47zlZ3fx8HT0MpPr8FoZQETEI3UJoDv06Qu7hU0Oz8guzfWCwzDwEN9vAZL8JgjU9aKcahl1uuHiCdinwbdpgxbKrjQ73p/OHlGKcgDMVlkpr1QBk+E/9kd01Pv6hfH/r+sp518YDO2NyjbmwPD3ZrzXCvNq7u16bRAW1ZPajTN67R6ZvXafu6tdqwerW2rB3V9vXrtG2d4Wu0enCAYLCH8zinUJGCKKU0h10ul/FB3UA+rQcJFM7pjzh8Y0UEc87Z+AWyx8Y4llOMn8LPJniDCCxgDs7YlNXHjjY0W27o32+d1VN2pnRgaVlfu3/J65fo7KHFohpdWf35Vbv0by8+VQ9OFvRHX3tYb/rCA+phHa9KOUWOo5w5qXPA29jV4TcNoCt8Lo3BUVM3QUV3JlI2DLhdipSmTOFTOhUplU5ruVhgOTR9uchtULFSI0iqaa5UEwtLVz16C3iXDk1Huv9gVV+/aUb/9O15vesrk7r27kXdPFNVV68YV6chykzU1PfvmdK/fXu/Vg1GWjea4lNcWfOzy5qeXNS2Aenis0a1ZfMqgqtepbu6lO7u0vDmUW3eNawzzxrRqnU9KnJrysWibjncVGZLr9buDDT8O1uUvf7r2vnDN+jCO9+ts9bOa012r7r0AHPdUCobqFDar1Lxfl18aVE7Tl3WBWcN6d577tL13ziqj32+qv1jko2VBThLrMVqeVYFPjvGzGEDOHzHD5SygYtCuSirA7vv170/v1VH9+9TkMoBWUXZrJpBpLoB67JBcGPr0350WBkHAevUqd6kLaDpQnEpqXrseC+cn2ehU2fNV9iLykCDeXcBMkbd8QLVm4HmuAlNZ/IEWTkJLNcyAAAQAElEQVRZ8JVinQe8M7VaRXU+fzb5oZJJpyTm08og3a2+gUF19/QpTWAWuEA13ruZqRmVShUNrlqjrTvPUbJKaejXSjFaBhRJchJJ9rT57bKTZ7hBp8zoNrRttGlfnpTpJcdnv8xoW8vs/DIdBpmdkjzphqm2q3WUbfZxVlpMKzAhHSdUYk/JEyOM4ZiucZLSuEaZxMo2JNI2dayMhQnZA2bFSYC6JLUVdfLH1/dOm9xTeEgXPOrEulIyJs4UEjAUOSmh0bDUIpKiJWz3zJhWrQ1GGxhtqgZJO3BhepdgguIMPN/AcQxjJuCVDUVuxS8Fby2RrtRJSHn7aj1xBxXD66gH1XLIF96MqXSC6djAGc9wg5aioSayvhp+UrB6Btasr4eW0RS+UV+2MuMb+FmDZ8a9955pjGPgbZlRWG19U/NgfANkreL4tmBafQp5+0oeaKuuNs9oDjROD9/CsflHIB5ftLYaAi9HgGVgAZgFK2hQFYv88o9rZfGTUGJTiznUYvpmYDoGZsr5dpNWqOXbFBscRgjc6lKdwMsrm2bMD4TkgDS5r+qc1AY2TNs0RX3fjnNySh5QecI+J7K5+/qxsXzGULU0bYwA89friKclEgac99Dhh1EJeD3qWNkIOEBoHw000TZ+gtEG/fQ0pwdliFNRmFJIHSlSpn9Ua864XL2r16pOkGmBRY5DPgocdWmLIuCAKfF5cXZhWXMLiyoUihx8jJOkXm470hwc9ovd9PLcLuWATDrywZrdWOWzORm/i1/8/RzQ/d3dGiLIG+4fUDe8HIdgH0FKP7YmC4Gec3GXrttd1+NP79Y5BDkWQDcZPwtO7I/KFwoFbmTKKhEgF8plHZ2e096jM9rNp649Y3N6iM9fe8fndGhmUeNzy5pbLskCkiqHZET/M6FTfzrQ9eMlXTCUUpUT1W6VmhxwTXRiAmULvBqMR412G7FTKu20eTijx5zVq8npqm55YF5TqVBP3prSp+6b1d2TNS1XGxpbKGjf5Lwes6NPn/ntndq5Kqu//sEhvfM7BzQ9W1ZX0CTQrKpma5X5wB3mIlCGdRQ3mrLD29pnyJWKAnUzlvlMyuNp6BTzkqHdFAoRuOk0G7HsP4BKN7xdNSs6Y2Of/pRbozc9/2xtHOnTY07v4XNdn24p9Or7kzlN8fnvFyOr9dmJnN75o5qu+Kdp/ek3pnXXbF03PbTkA5LLzhzQHfcd1Xd/dlCNSkmD2ZJGsnX15UJVCDobzVCOdTQy2qXt27C/NqtlPuHtG6/qF4zPvvGCvnnztG746VEduXNGKS0o+tld2vbtD2tD8TaN9JR1yqZ+XXjpxVq/YUSDgz3qYR30DHUp3Z1Srbmk884e1iVX9mrjzqp2P3Srzjxrl75xS8yNZUpV+p1CXy5SmeDT/gC+zg1Zg6CmUSmoVKAfhE8FZBXGuxGmZP/Jj5qcKtzk1uJADcLyGvPbCNLggSywqjIP9aYjMEspDtNACjz08tgFil2oOjpVbqlqlBWCrgLtxoETW45im1fmZ4axiLsGlWesM3wmjFIEe/bqE5T18alx1dAofR6R7WGD/b0a7MsrQo+4meCzolqd9ZAYVIk+LMzN8Fl0XhHzH+j/9sERxiGx0satNEi4x3J3DP3VWFuxXf5q7UR6sgZN8sv4SgbYWRsG6J6gaqRNgryO1NKSf0wIYoXrkBgtnyH0yfn8ZFlb0qkeH1/ZVzO512VBkDzvuMwU2j54PJGaLSN93YSF9TjR7GAa6sHFaBkYBdpOxmo3TOmw4Nqydmk6K+OUSI0lXoq2ijzDKIcFeTCW+WkyJx6fWbmCMFHQXtvKBFpNJYTliSGwdj1Qn0zgkVZmtIGRx5feD3PERI8oYdJ3Fo0hwAnJTBmsjGF8zGNcilG36hQkGOQryYQrRCfS0vPFyZRMAN8bplypangbVpjHI+anVbd++rItNsLqWgnPD7ThxjOARzKOge+kzbGBZ8SwYubMRpPSKGQxdmI2PdlGxAGpalWOmwEUSTFBSZyUHJoxN1Mxh6Z3kXpiEzRwjo2RtpPk5JyTkiSFyVbmCJIcNsSDReudYjZKdk/FfUOKB1YpzuXhYQtfbOhiAoeYT3Qxm6kIJOQCeRvY8aX5CS70qSW/J1hFb52GXIwbzeRXrEMjhgc4uHQKIgAkF8OhnreJrUQmjhbquFAxdeVB/ombGDEpdWjU80L6EqVSCqIUh9sqrTv10Vq//VSqOTb7KmdArMD8RxurcpT2byfOc9M1zSfGhaWi7KAR7Qxzq7RldER93Xl1WzA1OKihgT4N9HVrZKhXa4b7tHa4XxtWU470a2SgiwAsIxrXEgf3fLFGANXQ9OKyJgmS7Be9a0q3P1zRBWula29aVhDEesY5XVrkc9M9+ye0f2Jah/hcdHByVgcp7f/vuFisaKlY1iy3TnPLBc0TGM4XSpqYX9KR2TlNALPAxMys5hYXfMAWMyd3zfB5sNupK3J8HhSHaaw60UuN26Y6n5rL2MoQKO3aktcpG/OaXirrez8dU39XqDNP69GXJxrK9mfUl3cqxnUdpL3RHqcPvWSXXv3otXrH9w/oZZ++T3ftnVaPGjK7NpbVal1Va6NeVZbDui8dEng5pYJAmShQBC9FIJZJRaJQ6AQ4RSCpKFQmlfI4bitibs3X1TnpZY/bore96Cz93tPO00Wnb9aBmazuPtTU7EKsgzMNffqGgn5+ONY8nz5rG7t06q5QcTaj0TOzSm/t1uiGrP7+pqLuW7JArqhv/fBePfTAfs0c2ac7br1He/ZNEAw5brm61d2X1cJiQUfHZ3XLHYf19e/s0Q9+fEA33nRE998zpi7G5Js/eFDfv2Gf8o1lXdyY1Vmlqs7v69JjX/7X2rplhzaMDCkXlxTXCho97TyNjo5qgIA8z63k6LaNSmUj2c3QxNhhnb6L9673gL7xk+9q/eZTdKA0ouVKQ+MHDmqZgKR7ZI0c9aLuPkX5rOJqwfvaUCSls8IYQZW0tLgoC5Yakhp80qu7UHbzVUOv1giYpVBBivebgEsEavbu1wnwKhYNuUB1biFr/Pirsv/UCdLL/MArEvynsBUFocIg8K9aldu+mbhHub5VShNM9Q2OavW6zdqw6RSt3XiK+odH1d3b59+bTDqtbvoaMLdb1g0p+bs0pwXeuQrrMXahUtzWViplTU8eUbm0oEC/yeP+B+W23Mo2xNRpA6j0P2VW0Sq09TrxNu9kpdU7Gf+X89h7JG+erLO64QBJ8hlyJY+RRnkgMzqRJLmnfZbQMQ0YaZBwTswTCabQVNKcjn9MY0Xu4pPq+Bqxz1cyh6aDOoENh9Ri8t5DJMnwhG258/4kEnIzBDhnfOuV6cAnHcMgOhLqCWUKBi2GoYlA3kNHbsnAy5zxdeyB9oQX+ux437yQzOslcqiOdDJeh/h/RK2+QUvRo5YZtHi+gCb5NxfaUAqfmDZfHsu8s8n6a6HW/6Ruq2a7kifbSmbBM0CsNABtp+NI6jBfbVFSdiq08c7ScOq1R9gWha9ovDZ4RpKZOlhnM8YyMG1EreToHlxSYrqFNJuMQZOgpElpPMmBOmuX4MvGw9dk81KYkgsirQQo4kmqyGQxG6ssWGkFNd6GYrl0RuoflNjc45FRqbdXnHxypkdgoK6ctGpIGl7lZS5is6eepQRiGrLkyAwoOpMXs2Hbdho7Oee81N4SKcGtH3TQFxa42VvkbSO3QMwDqs4544h4SzIFbDswn1gPIYjRQaZHAxt3at22XUrRvzIHSQ3ww0ZWZxzs1qfGr/plghr7W6Iyv+or3BTYkPcxBts3rtO61f3aAGxeO6SNo31aN9ytof6curIphQQQgfkDpALx2S9QDwdMby5CHioVOnyV6gQi9of6R8YnNTu3wIVjRXceKOncDaEOT5b1rTuX9YyLRvTMi1arKyVuVSoEbDVV67GqnKAN/KWb9IwegwRYTUazmQQsSCKctmBnlhupsekFjU8t6vDEoubLNT12dYoDtc7Ux7J/SyGXCbRqIKut24b5tJPVQ3tmddfdEwqCpk4/bRWf8Ro6OF4mgKvrDXcWdNn2fnFu68+uWKtrXrBDRwgoX/6lB/Stu6fkuLWIcbLKwV1hfKvcjlQ5uOuUTQ7VZrWiBmNsgaCYL1tO6TBS5ALZ2OGU6hz2Tdays36EAUsv4AYsks351jX9evtLH6V3/95FOmOkW82605ahQN2htLnfaTgTq0d1nTvQ0L8/J9JXn97US7uLWj1f1sE9VfE9UKtoP83S/dQvitqzVNW//Pe4/uPH89oy2qMrHrVVF5+/Uxeet0PD3EhWuT2cODytxZkZbd6Q045TBrRpXa/OO3etTj91ldatyaverOnBe8b1mAs3a+fGEdXLdXXzUj52XZcev32VBnJ9Wnf6Y7SKW57edKQcnzazPV3qWbNB2WxW9VJBUTan7EC3mvSjHjQ0v1jSY595sZRb1vZHr9fjr36p8qecpQoL3cZzmeCrSlBdXppXuneYsaup5lLUzxBgYTNg4diNE3tDk3esGWXkCIjiVEZxOi8FoRzj7lJpNR1rshn7HxgVblXLQINAvUyAVeLmz3jFUpFgf0nFUknNBkYDR9lQqVRmXdR0dLGsanZAvQRcI+u2Kd+7Sg38KfIOLS0tqLC8xG/Hipqs1TCKlE+ndPfuo/yIyVLXqYfgsZvbvEJh2dvM5fDRieC9pPnZCQX6TR7WdaKOBUOsMGjjK3IYhhuA4pvlvyZYpbZRq9KJG/1/A2a7oz5kzMtCYe+MzM+Y5tgHWhskLBMaKHkMRcVUPRg3sUGO0OoazwCSwtGC1QAlJTwQEjXI5e2YhoH8Y5JOTc/0ep5LRkqYlrMhJx04jmsSD8fsSs4IwPopHk9TWjIckaFALMNjwwyhtGSeGWlgtNBKcDQ7O6/WkwgZgxZNYSNCcXyiujFMvYUamYAxDEyYcE6em46XrCCeOi5D5LzPIN4rKzs02qT1xaBDlKBthYQ6btxtANtsSgf4hJ3jaxllgEZnHWP5CmSIyDtSp9DYRhu0cSs7wWQAbXdyRd914oNawnpEo5L5tyIXz3GErIYBApJboa2aQRJkwDfCAC1bQxR+6Ewec6jaC+fMV8P9vDRRoS0OLC9zbFUGQSDHJitric3VETzZejI7zhnX6jT9oSY1SAB8TgSpu0vq6ZHLZOXMliTnEEZs6pm0lE4r5jYipg0hxxJy8RgGOKcYcMgk/LASWug750SSnJJnhaAeyZjmo7y/RhngpxBaH/n17ajsnPPj4hgLe61dDA3fJ1TFbaHjF/3glrPVO7pBma4uDoDkBqbJ4RJxsDvn/GFvQZcFC3a42C/8ZqMua66foGvDmhFutrJKpZzymVC9fH5KhY7bhFgFPrFMc7AfJrgZnylocr7A576qigRYDfzKpkINdWe0biCvLat7dcaWUe3aaIdlk89xswCHZxhrbFEMe0qX7MjrS7cs6paDsV531Sl6SOsHsAAAEABJREFU03N3aeuaPs0XagRgVXHmSS6Wc05O9hguH/jZ7ZEzFtNYJgBaLlY1v1TU/PwCB3xZ989V9LQ1GYX0fd1ARhecMazRTYMEd04P3X1Ih7mtOmX7gDZvGdD8bEUPPDirqZmSqtgpLlVUrcXaV5B+/Dun6HfOG9Hf3DChd90wrlo90gBrIrQ11GTcGHcGVTEBl7PglUO8ziFd5GauwKfTBsFYzByK9RtzHPs+MVZN1qit7ya3Ljb3URDTG4A1c/qaQf3FhQPaUZ5Wbc9e1R68R4Xrv6Px7/9Qg9N7tW2wSRDW1CnD0sbBUAO9kfpcUc/cVNG/nL2oj15U1VaNadRNa3FsSQu7D2nyh/vV/fSNml+7Ttfc4LR686j6iHZTLq31a1brzF0btCbfUE91UQtHJ3X08Jy2bRtUFGaVyeW0Yd2AhzVrV0kEGkP9KaUIWJkelQk+ywRVaVfXmtPOURpmvjsrlea0+NAdinPdSmXTqi7OaeroGLeIPeo97QnSlqequuEiVfv79bgXXy7lnD776bsUbzmftdZUlfVfXphTmfGrs94XCAprhQUFBHh1/Pa3WmFGIpizf5O1rkBBtksNF0qZrHKr1hJvN8WoMkV1lZibEjeeFW6YygRKNeauyrxVoSsEWkU+Y5YrRdk7UWQO69Y++osESUv078DUtCaCVRreuEvdfUNqEMlZfQugK7wDBewvcJs6w2f7ielpHZmY1Nz8onq6Ij2wb0rzy02Curoi5jiXiVRYmpetj8AFcs5Bz9ED/T94HHUwQO5f5JXS+J5oZW2aBXhMsSX7lYUN4a9UOEH4m+gfr2suGniDJgLaXfN8ywDrgm2coF7VshgCdVF4sD5aXdMzeZtvpdEGJ+JW3/htOEZ3aibStszKTqnRBrLGvcBTSSXy46gOogNF62QpfoRJb/441bhFmcTAyDYP3AaOwqcW2woDz+vMbEDl+KfNNC0Doyk7bDljeYBPeYyG6LDg30ZjtYHNIoaZmLJaBm0htjrJDjZV2lSrjDtbSXiJUbUFsZLHubbRNifh+9xYx9Vr63opGQrHsaDhJqkTTzhi05d31ioZtPnt0uo0IShJbV9hkIxB4etb2YIVM4YkYJo2joklMN+HhGu14MjeA4YbEr7JDbDtfKMOvjhvY0+ZKBaPH6tEZnRsUg4zEbB4MBo1mR4bmwjCLFCyv20Sh2/sgws2YfSdHXZWl41VHIyOGwvHoSkOQ7lAsYHpmYzN1BmwQSumAYcP3r5tlgEMA9GsCSUFTnFEwMZtk1IZj8dWB5FPvkOJrmMQ0Kaul3jzNj6KnWfYOHl1SCvNtsBl9gxoq6WoepDS0NbztHb7WcSJGVW58angf41+R1GoNEGRqFumnwU+Ddkv9LL/LNZQQH9Ghvq1df1qdfOLvMinnunFmg7PlrRvfEkPHZ7VnkPT2ndkUg8fGdeBsUkP+8emtffItB44OKXdlPvG53R4akFTC0t8NpN6s05rB/PauWFYfT05+Mu67cHDuum+I9pzpKAf3FfWllVpbR1O6Qu3LOkbd0OvHdRbXnia/ujp2/XUc1fr3E29Wj+YoesxB2JNFXwulataXC5rjgCpQKBUrVToWs0HiuuGenTWhn4drQe6cCjF7U5eU9xU/ezWozr60KT6uqTtp63R8JpuPXD/jPY+MKUm49RkLbBMVI8D9acD/fWZXXrfJYP69v5lPe3afbploqTuMFQO6Mmllc9m6GOoVBgoZHJCW0+NmgLsiDFvcKibr2V8q8OP+WQZEKhFFqzwLtpNS52bsb60dCrB0xPXRvojPg3+wyV5/cnZgdKlealeVtyoKuoZUmZ0q/o3bVJx/JDGrv+epm//sRb338V7UlB5eZmbRkfQG2lgoEtn9VT119vmtX3siNLX/UTNYl1c22jx7mVF6ViThbz+6tp57at3a+OanNYwTt1BSflcSumwpubCuNLlOV33wz2qNyo6eGhZD+9jbg/PK5dPMxdOq9f0KpsKFIpgrSevgaG80rWDmr/zm0pDp7I5hbwDFgOVCEa05TGKLnuVKjueKLfjMtUH16gaUTsVqxzXFPantRQX1TscaZFPg6uf9EI1MwQ32X5VXV61KC9lu1UoLMr19Mk+Jzreryif4x1LK+rvBwbV4L3nBVCU61IKPftv9zWYmxgQTximFAJpfIt4T1PplIIo4pVzBNV11tSSZrhhqzJnRQKy6YV5jS9XNJleq3DbYzWy7Vzel0gWbNX5pCzeQ0ebDhtRlFGKgC+WU5XbxjL7xtTsjDLM+Z6Hj2q4O+ZTfF1V9pt0lFY2Q58ZG6cYm4FfhwE+/uYpPqHKifQJ4oR0SfEb5b+W4Q6Lv65+omd5G8xIzMCYl7xfDKlxJMMTTJ5nOmo9pmtgpNlxjqG1CpSeZ0xsYsXIk4DVNiWDROx8KyI/1lJb6sRjBBu5FVDeuvENjtUwyqQJHE8Zj9okq2zuGuc4aPnveaYH0irAfknCJ+vnMR869WL6Y1IglsetbXU+5iQ2EHvR8X4Zt61sitiBNKwNcRuBv5LMiPE7q1vr0J1d9Prwjis9QWZ8s2EAmSSYSYIEIU88is26pzozO1gT2ozECep72Wzhxgc1EWOg45xDZnzESRse+dXZin7b/gojqde2j+lWc/BP0IHjXVwpUfYM0zMwgZOzwsYZlhVGmp9m1788tsO4IKlpCui1iEQVA8ZKiHZuHIdtA3jU97aMDakwklIp+TIIrLnkJoJD0LU2Xt8Gus7xTnLgis8DmpuV5uakYlHOgi9rodpUzO2J+NWq6SlpYcHb8k1R19pNcMsBkmjTsZkqk5MyHBS5nIx2qbREHSd7yNs4qF+f3ikzIDn+saSVB76Nj+lYSRuivgi6YnDnnKy/YVcfv8R3+F/iZW4gSvyirwC2xhx6VtUOA4MK41FAZr/qG42m+nq6tW50lXLcSswvFvTw0Wndt39c93BY3LP3iB7cP6b9RyZ0ZHxaM3wyLPCJ0n7Zzy8ua35xkc+Ii54/Ns3hPDmno9OLajLeduCZL03aGMjnNTo4oCqf6PZNTBOA7dfeQ5N66EhJ9+wvqlSs6OJTsurJBfrkT+f15TtKmqtkCQZH9PtP3sknt3P0t799tt72ojP0J8/YpVc/abte87hT9PuXbtNzztuhJ5y5TTvXDarKgKa7u/XVh+bFWSjHWPTkA511xogGCQ4mjy5p755pHR1fJjitKsyESnXnFDFXIfPUS+D0qUv79Yptef3jbZO6+roJHS00VCHYK3NgNpGHrslntFA59DOpiAAkpUwUiRUnJ8kx2DHryMagxgFsB22VT4+OuhmCsuGorsvXpvVXF/Xozeek9ZK1dV3YXdGIq0jVkoocxgyTQoKDDJ+709lImVRdxQN7vNyC6DxrPWLt3v/tb2mZYCzfm1EPQW5xZlaTD+3XkIp61tZYH3nVWVrbWFJ6xwY191XVnXbacU6XyqUl7XtwSmtXZTXcH9FsVY3qkkrMbaWwpMr0Ea3rj7Vv/7QWlkq8BouyW7zuvlAZbFQWq1rHLdgppw4qnrtbEzd+Ru7IberOp5Qd3qAgnZYIrOqsz+mJQ4pOuVAT9YxfQ0fGxnWUW7Uc81Hi82UjiNVkTAuNsk55zCYdqYd6qO90TfHjYXJ2UlOL85oluJwlAJrnk2gwslb5DZvUv3WrMkNDirry9naoGTogkAtTqjBXQTqlJrdYAe9KlErx4yMDpJgnJ+ekgKzB517TLVTLOjA+rnHeefubv6miNFZOaya7Vm7z5UqvP0+5wQ2Ksr3KdfdrYNWI1m7YrE1bt2vbjl3adfoZ2nnaadq2bbv6BlcplUmLpagsgWEg9luCPEdkX2rQvgu4JawoQ3Aa0HfxIy8TBTr37HMU6Dd9HBUMKHxq4+2S/WOF38Y9g6xNt0tY/++kduO/mbV2raQ0p5yS/JgdL4PpS88+hnlleIjJ/f4vP9NqPR2qLY4vOvWdkja9wGcmdRKLhVz2WGngcY/4zMgOcLJ/EobZSLBH5M78dMK8HEIrKZQQkpXH1TYlGFbolz0mRMfEhlopNiVf+izhWm5g42a3AF7UmWHDDmwPnXxzCjrxFSUzAB1TJpTl8lrePnz5J6E82pnBTmpYboAQHgmkRYN5gyu2jGEytKxok4mSUcegLfecNmGlAfXhJzmI2eeFlIF13FjG82UrO6YMwwjsWAGVJCPgJQQ5uB9/+CQYJHjkJyY/hiby+iY1gpLBJoGQvA3jGwIY6oGNxvsKD+WAjUa2pYBTS/Kl08pjdbx+q571GaFXo0ySV7JFCglufqFngYVnBtgLQsmF3pI4+D1w0MXgsUweyAVsg0CMroOv5SW5+XkfWLliSU2CBHFoxgRlDpn/D67OW1BWkOPg9G1Rr4mOsKOQNrEVW5nKKE7npExG9qs75mCO01nF/Ap28GLTxw3xxAbWB/yKHUwvo4R2jtIAPAa1Nn0/Td/aRWa3cnKBRNv5wXUaWrNd+e5eYkcO7lLJHzzmo8OGQY0Dxm6K6mz+FYKBQqki+3uvHoKU4aFB1RuxDk/MaJyDe2Jqhs9uHLjz8wzPErcMy1ri4FtkPCxYs1/7wo9Gva4KN1BVxqqIvWU+z9Swn+HQEf2ZWSxrfHZZYzOLml4oyG6nBqy9vj5FzNchgtqHDh7WIjcMRW7hfnzXovaPV3XexpSeeGpWp66NfBe/dc+i/vV74/rn7xzRNd+Z0Ed/MKZ/+ur9+of/vksf/u59+sINd+srN+/WnQ9PKaS/6UpJWQX6yeGC/vj8Xh1+aEK33rhXBx6e5H4mVjqbUobAIJ3PcpBmpSDiIGzqSYPSD561WqvzTi/9+n597oF59bKaAvpZpV8LBF9F+tvgporB43arqbQLlIoCpTlYozBF645PY7HKjHFMUJHntmNHb6gnbczr90/L6E2n1fUH2+t62pq6elwl+UPxICURrMepnOr1WA1uV2t8pqzMT6tMAFSfG5Pj9is70KfMwJByI+uUXbVWXaObtP3cCxSymB74yfUa27NfhaUlRZmU0sxBJp/V5p5YX/iTM/Tk3kVdck6o/qMFXdJT1z89e0iP3x7qEGPywO13q1KkHjdKa7ZuUMTY2E3x0qGHFBfm+HS7rHTIXHAbGPMJtjJ7QLt//GXN3v1dHfnZt5WqLGp0yw7l1+1SOLBJ6l2jCv0vEDgtc8O6RCA3dtcNctkuNQiAasxNjXGZYa25VESwxApnKVuQdsdtD2hw85AeGl9UbXijKk3HGAWqsj5rrH8LfpdY37OsxRnWZ4H5qfT2qjwwoEpPv6q5HtWYz2aYUnnmqOrVImsoREs8sWqMbSNuqEKgtbi0SFC5oMOTkzrEp+nU+nM0fPbTtf6y39aGy39HO574Cp39xFdq14WP12nnXKydZz1KO04/W1u3n6oNG7doZPWo+mg329WtIEzzSoSqM0YpfnTl7IfQyGoVeSeOToxLYaCFckPTy1W5VEa1RpcTwccAABAASURBVKxqpaz1I4M6fdtGXXLB+Vq/bjMjg5u/UWLyZd1jcKxYqev5UA4w3MBwA1i+jsdNYOCZvyJr61jZCb+siun8Mtkv55tLx2q2sA514xi0We64Tre4ZsSjaNq4eFy8nOp4kEElOQipXc2dRLPDDJo2eq2aFOaDgwtK3pk6OTGedtJmIwGrj7CzYiIwjlXpbNxo458EVtQ80lKk8GSHvnnSJldw0/NOgFhphSlZx6wEOlAoXGzrGNXRiLPxQ2YsCpMmyi5BTQwDoiW1wgDOSoK2+sd0kXiGlYAldNoBkpn242i+m6wFx/rnlVtcyVkFHXtMukKZzOA45nHEimrSD0jzLTmtjQAsddTxQRy06ZmoE2BrpW6HYEUXBXDyDqGhj+SopWcSb9I66gIlwQelrGMimGnKfE8CC1CfqGWJw93GDRSVRN+L4TtRj8DLsYmqCc7hKD7liE86vuQzQGxBFwemzBffvm3A2PG4lQFeOMQN2echEZzYr1JZHQPaQeh1fLuWwXPYo7ZE0KMgoHRylDGHijiAYw4pOXgOWZSWD74IwExmfMlkTqKUfxLcuaSU7zA4KcFjOfrKIKANTj3nHHmgVNegNmw4VesHV6tGUFDi5shutZqMiRNPDCRGGLGmnHMMD6NKHwY4sIYH+1UmoDg8PqmJmRktLC5xG1JSjRsau6WpcgNTLhf9IRHT94B+Oudkf9NlY9MkGG0yzs7FynCI9uZy2jAygK0SB9qijvLpcWaxpAKBFdUU41eWQGV1f49W9XWpGVcJzqa0/8hRjU1Na2Z+WfvHK/rRvUu69sZp3bZ7Xjio89Zm9PQzB/XsCwb0wktG9Nqn7tIfP+NM/eFVu/TSS07Vc87epos3cdNQk+7dPas9e+f1yTsmtbOLYGMwoyifUSafVzqbURAGjAMD48SUx6qUm3r9tpzef+UqTS5V9dtfPaA9iw2lm1LA7SCntBxXUE36X+Ympcw41wg2m6wRA8dYRoyx9X9TX05/eP6gPvT41frIY3r0jxdn9Ac7m7qif0lDKknZvOqZLlX4nFYnyC8XFlScn1HDBSra3zMRDNjtWgN7ghcHadquKZ0OxeDhN+9OkJEFaDWFWi5UtDC1pPLYYT34w2/K8Wkw1ZNXvr9PAyMjWr99gwa6M/qjx/arcf+i3vHcbv3+JaEOHpjUoaPLemhsUcWq0/TRIyotzml2YlZxmFGYSQMpgqoFdYVVdaXLStfHdcvnP6y7v/IZpavLjOWgutecQZ/WyuXXqp5do1qqV0uFsgrVhkqMWYU+OgK5fXdcJ0WhmvwYaTL+Dd6dZopRA7f3pRGGqgUpFZXRwnJBmd6mFntHtVwsqMK7bf+rJoMq9moMRTVwqqZTjGVW1ob9ACgSwC9wuzY1dUSVINLs5AHVckPgGdUZyxrrtMEesciPiInZeR3lU/W4W6X09ido46W/pXVnPkmjOx7FzfEuDY5uVv/wenX3D/sfNOlMXqlMRmGUluP9DqJIQRD6+XC8Ys45xbyjDdZEGAayNcILp3wuq+VF5rcwo/GxA6rMTyhsVrR2KKcdG4a0ur8LnYxcEKpJ/QBbv3mKW1XMk068xZbxDdp0u2Th2jprk7+8NKOx+p/4HK19y/u0/fM/1eZrvqzhV/y5MkSh8kZMp22hjT+y0Wve9y4tTe1egd13/0SXP+bidkVv6evXflxj+27TS174LFyPPa9t0WQP3n2dr3OM9zH0b9GLX/hMr+tbtQwFR/nYxzxKu+/6ob7+pX9faSdBUPA1Esr3A33jeg74W9/0B5o9fJuu+T9vhxWjnUhdy7M25euigYLlQCJZ4cNxQJISmfmW0NL7/89fa2zv9Xrx86+CZXIDUCo557OEIH9kQpe5NDWTQenyyy7U7ju+of/+wjXGaoFJWqh3NKYXRsdkMYdMTNlKNOkx7CZ9iPXi5z1F4w98X9e89y8RtXStMGjre4kx4pZtzyDrTPExwts3MtY1736jxu/9ll7y3CcaQ97AiuoKovZz6/c/rgdv/oIe++hzeflac2Nq3qYhiea7/uYPdPVrXph0o2XUqyC++tUv0Lv++vVgpm/Art8aG6vwrre9Xu9629XI5cvrvvEhveutrzOR57WRLZvW6t/+5S266LzT4GPHN0AJ5ZOhngdl5QptCDxLxrfS2m+zKV3L56tf9my96y9fTZMwTdeD+Ss5B09OAmwdODaTGPmWTev0b3//F3rURecpzvfIcQuEAT9ezoIndKym6co/sQJK1/LBRhWylWI1m01wwEo2VDVq8gETm7SMNj42UYTfZE3hUxgqxqnERawTRMSwvY4dsOWCxObtOPxcuYh7TbG7yn6tinoGzjnaBdh8RZBlPOF4bIac2URGnxUbM1EVB4xoW7TnHHJSLGfVUCDFAPwYgA0fBZKMMMCWHxfrk9qPU5jOa3T9Tm0aXEMwVVORz4f22aRBAIkRBWaPunRELnBKp1K44cClwd5eDfR0Jb/ICXhm5xdVIgCr+sCionK5rKr9d5OYm5C+ZrmRyTJnYZBSnV/rFW4OStxq1AhGMvC3rFmtC3Zu0K5Nw5rlc+UhDvACv/ZtPWQ5IAMXqMZBbP0InRQyCX0cSuuHBjTS10svYx2entbtD+7VTffu1r179mnfkSO6e+9hXXf3EX3pxof18R88oI9/d7f+4/sP6NM/ekD/zm3Xh75zn753y1795M6Duvn+IzpweFJVPn9G5UUdPjqvhVJdTz91SBG3P0oFcqE8BAR/TQ7PZjPQPz+qV39+Qa++e2BZL/r6QY1XYgX0LaCPdtsVMO4e4qaajGeZG5cCULG/32K9NRnvMoHGK88e0tsuG9JjtvWptyctl0urXClpfnZWBT5lF+jfwqHDmj+wT0sTR1WcHFeNcc6tXqdQdTXKJYWMpV87jIiT5MhYNvhTlquVVV+Y0NLhPSotF3X4nt0a271HBYJtRzDWnc/p4C0/0tiee7T13G3K2vzOl9Qs1eQI8H7/srr6VNX9e5dVKTcInpvKZjJKrRrW4nJDYwfHNM3n4nKtqdzgCLdFZR248wZN3X2DNP2QamP7tWpko0a2nCPlN6usLpUIIBcqdc1Qz/5ljckD92iJQKNCgFPinSoTKDXCjLgeRHdZFW7jFlkPR1gPexn73Q3pvnqou4B76tLeSlO3759UjU/A+4ux9hXqOjg7o6n5eXxcVinKaol5qKdzsr8Rq1gb3KiVmfNacVm4rgbzVZo+qKUbv6DSwoSWWYelKK9Suk97xmf0wHRRhdXnquuMqzRyxpM0vPVcAq0tGhxepz763dM7pK6ePqXTGQW8N2HEe5OKeJ8ihUEkVodK1brKQJP1HwNOUhSGyqQjZVIhujEB6BJjWFLMJ9RUY1HnbejRsy7Zoo3D3RrmR0ea9zEFWJnGfiqMFOg3faxlA6vH4pThBkb/MjhRbqvspLq2M8Va/Yd/o53fuFujf/ke9T7uKoV8Z83uOlNDL/19bfnQV7XlY98Wo4IF06f4H5yocg367vd+QD3DO7XzzMv1k+tvopLVjX3NZzzv5Vqz5Xx99gtfTcy2cpSOS+1uXPW8V6B/IfpfW5GbzHcrXmEdZ6XN9nqoGO3BxhD6xGR6kpO3qeSB8oivpxblGIqE4WWWxbRsLMM7wTZDTyOkmkdPnqGw4hd4h5LZ9iQGvIQM1LMsM9wAtpHeOaMTgryTAD+mh6wjeb7POpj0y1M2KLFjBI5X8L55ls+8qt/cjDwRqJ0oWO4sw1eKFqrj5FRmPC54wsu046IX6sc/vUOJ8rHCu4YanBOSMVeMniAzviMQI1B7NYEa0re88/16yzuvAZP6+rr1/o98vkWbHWNbHStbcCIbP1uSpFihY98j5/NE5PFYBCsAB6T8Y6MIk7TSR89vZS2+N+sz+K3SBYHiVFbiV13Mhub6BiUOcrGJocUQOSswG+NFnODk1iJCePJguOdJ0NRBleTreRnt+bVMKXu872jYLRgBhMlsiVBBVsaWmR6/UsUNBj9NpZlJxVMAgYgIQpwcGoALwAiWYvAgkPjlKzZauRC5kGnl8c2y+cfcBnFSy3H4WJu25jgzEj3MOLPpAcJ8BkjIoQWQ8B46hopXSthytD8wulXbhjeqi027wgFvf+wbWwOoWoAQU8vGPmTcs+jkMhwgtJfPZpVLpzXPzcI4t1yFYpGgqK5qpaoSAUWVfsc44tDNcvj05PPKZtOSc6rDVxCpp6tXm9es0fk7t+lRp27V+lV9qlQaOkzANcfY5VJOPbTXzcHeQ91eAp8+ApH+rowGurIa6M6pJ59SN7whbmjWrerXlpFV2rhqCFm3uDRQtVbkRmeRQG5WswvzlOB8YlrkRqVE0FNlzpqMs4CAYNsREMrGnLl28Ercst3Frc6lG/KKB/LKrO5Rajiv1FC33GCX0rmM3ntJv562JacP3TmrP/n+UQX0LSWn0AUAJXgEhIxrCvsRY+nCUPa5tUZgZreMXarpDWekdGpqSU18Ks1MqzQ9ocVDBwiwxrjJmmVsK6rjm9VNsfZDbn/CVEZdq0YJjJZUYs1l8nkFYah034BSzFHX6Frl+wd5D5tanjisuX336dA9t+nAHddr90++rjI3J+oZ4t3KK+obVhcB+JYzLtK208/Rg9ffInuqBJCHDoxpZmpWmSDWyFBWuWyodBQrnWIluaaOTvODY3i1ikFW1TCnAp84H/rx17R88G6N9GbVkw18gNizZp1iJqbCvDRcTYsLi5o8eEj231pbIPg5enCvCoz5Mp/QJm1tEfTOE/A0V6/VyPnnaf2mnB59zqCe89gN+pNn7tDf/9bZ+ujLL9BnXnmBvvzKC/WlV1ykz77qAn30pefoPU/aqA/92dP1zx/5J/3lu9+l3/mzP9MTf+slOufJj9Non5TJVPhsN6u9E2MaW1hSsSnVgrRcKqe4BH3bNxXT34XCoiamxrV77x7de3RGlfUXafjcp6l37anKdA/wGmelIFCD9VPlh4at/Tp4gz2hDog1T1zF2q6rxntcY/1X+QFR5EfKQqGoEn2199r/LR/roQ6IzYhhUqVcVBfvwEVnn6FHn7Vdp25dTXDmkMay91M8zjl4oSLWg5wUWOUEkP46KUbJgMIMJHVhkGjJuAkrwY7hDoYBhXXAw0oFz/S626+9SQPP/h25bM6YJ4XMpm3a9cOH1PvYpyG3hpkNb8twWD514p6xkr2Ym6r9D/xcd936fc0cuVs//eF/cYOV3HjdesPXtTz1AHC/rnnf3yZdpOZZp+9E51bdgvwD73sn+C3ckD1TX7/2Y9xu8evj4Vu0NHmfbvnpf6OdtG3dvbx1+7U8eS/ye7lp+l8y3oPciN16w1e1PHmPrv3sB7DxA17eu/WmP38tEXgKG0LvIu2+E/7kXdS9K7kFM6MsCiu+/sWP8KLeiY07NXP4Vn32P96nsb03yvg27V//4oep/x3d8L3PYfsOdH+h2YM3661vep23b9m55lS8AAAQAElEQVSqoX7t/sW3PVx+6QXMQaxr/vFtmjn4c731jb8vf5P1i29i8wOevzx2m5bGbuV265t67GXo+3E3SwmcefoO5DdreexmXfPet3Kj9jSNPfgjLR29ycMtP/qcxCK85h/foqUjN2n5yM+1+7b/1rX/+U/QP1uBD7z3zejJP47h/Prn/kWz+36st77hVd7Hlzz/yRq7/3v6+mf/2etY+eAt/6V3/OVrNX7/d7V86HrN7v2B3vrnr9RLnvdkftH9t+7+6efg/0SzD38f/it8PZ8xntf8w19o+eB1Wj5wHbdaX9JjLz1X17znDWx+X/Hw4M1f1E+/8RFkX0DGL0GbACpfdOEZ+sZ/fUDXfefj+rcPvB3OsbR18zp9/j/eo+u+9W+U79YWbqna0ovOO0Of//jf651vfZ0uvfgcvfA5T9J13/yorvvGR3X1q7gVe9vVOuPUbXrty5+n5z/r8ZJvL0b2PF339Q/p49f8tdaMDsmed73ldbr6lc83VO96m+HPk92Eff7f36Xvfflf9W/ve7Pe9Zbf1+te+Vx0Yr3rza/R1a94jl4HfPKat+m7X3qfvv6Zf9Tb/uxluu4r1+jzH/5f2rJxnZQ06m1949P/oOuw9Y1P/YMuOvd04DR9/kPv0Pc++4/6t394k65++XN1Hfh/vPNqrRnuk8t36+oXPF7XfejNuu4//7f+/d1vkAtTQCjHBugcHSLJl45VFEvc2cdgAmzODTeAlJPJY5mm43AMYBpOJXhOLnCGUjVOShdKIeCc2P0kNlkDq8tpKpWKcnze8Dde/Jr27XCIC9sy21QT/iqMjATYY0wGxGaL2w9xwIpN21k9wwkEYjZtb8PxE591JfMO32JKvwnHcAzMPu1gWPaYm14dIhHFuB2ra2C9tq7eouGuPL+qq6oRNFl7mFTMYeoDEuwFGEinQuVzadkv6iY8O1AmCY7Gp2dVLJbkDw27LeP2xW5vHA06/ErTxywBWhCE1E1r3ephXcDae8zZ23XBzk0aHexThV/9hyfntX9smgN8TvYfO63VGtw60JCTwihQw8aGOWwCAsLI0YemKhxgy+W6CuUGn6YExCrVY9k66GWdrB0a4bDapEefvUNPueRMPecxZ+tFV16gF155vq66+Bw95cKz9STW3JVnnKJzt27Q6ads0dmngkNfcNY2XXzOFv1gvKLt3aHOXxfJZVgd6ZQajEeAX9c+ukvP2ZDSe2+d1L/cOUOgGCrNGkwFjiUSKApCpV2oSFLI/KVMBp6J0oxOIJveKgHgK07LqXvpkKrFeS08dI8m7vyZpvc8oAo3WA3WSpMAKzu0WrmBIWV7epXO5xRGoRzzVBw7pDLBvhiXCL/yfT3q5rNoipup8QfuZC+7XUcfvEsP3Xm7Du7bqxk+kVUUqntktVJxWctTByT6lB1Zr6Ezz9fgqadr0T49EoxMH9ynfQ+PcVNUFlNKMBcpn8d32g1D59dMsVRRYamoVN+AXDrQ7h9+SYUDdytm7UepvKq1mDWyqImD92vy4Ts1O/6wiksTWpx8QAtjd9P+bhUm9qhcmiIQmtahSkHFnpwufsFv663vfqeuef/f65/f+RfckP+hXvuY7XrJ6cN61rYBXba2V2cMZrSNwG64K608wSBDpSqD2mSsu6JIa7qz2rlmSI8+fYuecfl5+r1nP0l/9qIn6b1P36XP/M6j9M3XP06fufpK/c7lWzXaW9fskfs08aOPqvrzT2l54Yj2T85q33Kk6a6tqoycJze0XXGUUZn1uUygWOXVDbIZHxBXuISpcmtZY02W+QHR4D2u4cciY2O0gkhzS2V7rWXvg2NdFAkyl5BXCLbs9rPAu1SnXswt6Gh/nndkg87YOqq1w4MKHWuevYClpUChwiAB5wItFwqampzWzMwcMrWfGMSA4n9KDgUDUzeA9Ml4HiFr80/kGd0GGYKuUCYNvfR1CvuHjPFrwZq3vU9+pXltDBxXtm3LBzJvesPVsk+OX7/2P7xWJpPmhaloaN2Z+sVd93rexXweGeaX2N+/94PqGd6lq//krZ5v2Wte9VIW9rL+/K/+1sjjoLe7W3/6pnfqk5++VuvXjupxj710Rf7GP36Nx6/ilszkz3vWU5Bf4nm9vT266nmvVDaVUm93l179+jdj48teZkPzxj9+tcevev6r9InPfFnPfdaT9ZLnP8Pz6LiuesFr1L36bF31/FdrenZOPWzOh49OaMeOLXrxC56h7ZQPPbhPlz3xxepZfQ56r/V6j2IjaxnRi57/NN/23/ztv+onN9zi2dffeLuqLNCLLzxLj3n0Bci7tcSV93Of+UR98jNf1VUveJ3X+4s/erkvOzP724irXnC1HqDdJzzuEh2dmNSaHVeoZ+1F+sRnv8b4rNb7/v5Neu4znqAf017Puou187xn6Hm/86cy3MDqXnT+GdZFb3rH9s169KPO1mev/bb+9r0f9bzPgR8em9SOUzb6wMrKB/cc1FVPukzG797wGN1401363RdfpV3Uz7BpHTg4pqte8seMwbwuNvveknTxBWfqeVddqU987hvI/8xz/+L1L/XlEIfO1793AzddL9Acm5xnWmY3IpSvecUL9I1v/1hXPPnlOnDwqJ7/7CfCTdIrf+852vvwIV3x1Ffqxzfeqqc+2dZFzK1CRq8hoPrHf/1Pve1vP6Cf/vwX+sJ/fVdXPO1VHrfadut1z/179eGPX6svffUHjEWsLRvX6ryzTtUb//pf9PLXv0NjXKcjMPUE2q9AQvl1/+H/+LJe9cfv8pxjb4QnfWbj8po/e7d+cfdD2rRhVFc8+w81Nbug88/e6eWW3XzHbl31O3+lK17wp/rFvXt0wTm7JDaUNGP64c9+U+/64Bd0Hj9M3vhPn9LL3vNpjc0VZYfENdffp8e+7eN62bt459iQLjr3NF9PQaAYcC5IaBcqYMOTHL/6xWMdaYJDwxN1pYDCsVMg43SJAeNRUaK+2ORAZKekEw8bepzO0k4Iry5HsORrmxBwzsmhZjwK2rL2Gug22FJiNu5UAuhByYK1mCDLyoCbInEQGy42WePH2Be3DrLSLPOpToxRDJ74GlszQMzRGyvm4CEjNeFJzsUAHtm6cklfUz0DWje6mcOmXzUCnwrvZExwZ8GWAYYkOTVtLPAzlUorDCNPLxNgTTKP03PzqvCrvVZrqErAVa2VqUEtxl9AJp3R0OCQNq9fr3O40brwzFO0ec2wQheyDpZ1cHxOY9MEGnxWtANnuVDRYqHE/tBQjfEoV2p8+qxqfrlEMFbUDHpzHi9pYr6ohUKNAzCmwZQy2awG+fS5ec2Iztq2QReffoquOHe7Lj9nuy4kwNu5dlirCUhyzFudg7FQrqligSZ9dsw8o6JugpagUVODOXCMfSrQ/4+1/wC0q6j2x/HP7Hb6ub3nJrmBJAQIJY0OQSkqKIoIdoogEJBnRbogRhSfDSEgoIgVEAQVVMASbPQO0gKpt7fT+9nz/6w559zcBHzP9/t/N3vtWbPWmjVryp5Ze83JBSHOHV+5eGw0j/N2CaHEvshwvjjsy+t3C2DXiIVL1w/i5qfHEeYmq7mRKjreVqkIh33qcswc0UUzHZZ1ALhMZUwc20aA/Xvuina058dg0aFOD23ExNZXkRgfRWp0KzKMellOEJHmTjiOiyAjf+FQAE2trQiHQgiz3SH5ob8NeBw0nZ5EZuNLmHrlGUy88QqPs8oYHJ9k/xVgR5sQ6ehH+8BCdM5fyP1pLpraOtASdaDeeBT+K39D4ql/YviFV1HhfKtynJ77459QyExChaJwY81Q7ItxHrMF6ISX5EzOtni81oIWN4VNv/8xtj38O3S0NcGLRGEHAhjj0ejIxDiGhrYhmU4iRRAnmr4xo0supjjO4zbQTsdovyMPxLmfPwNfu/LzuIrpCauXo5mO05bRCfz+kRdw693rcdF/347TLrwB717zLez/4auw6gOX4Yt/eAF73ljEsu8XcNgPkjjovD/iyE8/iA/dkcPK0+/APh+9AQeecSve/V+34pRLb8cXvnUvvvPTv+COvzyDp18dQo/n4pMH74Zbzz4a9639BG5Z93V88oKLcOCxH0TTXu+EP2cl7M6FCLb1Idg+F5G2AUSYxrvmI9regwCPFdv75mPOLrtigI77XH5Y9s/pQVtHO1pbWtHS1gaX74LjeGjhvlxm3+Y491z2XSQchHzIJFMZyDvo8Hi1JaTRFVXoiPGdo4MLzhFbAYrjy6nKeWAxWufCp4OWZsRwiv2bSiSQTicwNTEMC2+6OPveRPsfCKrOa6RSvIHXWWKIAckLX9IZEIKGw+PE9o9/aob6nyBKKQzcfC+k0dvlZ1cuusFFoozGUeOx7z9lRvSxJ56ZwQV55LGn8PyLL+OCz5+NSUbCLvniecbs3u4uDMzrhzgxf/3bI4Ym8g1IZTIYGhk1Wc/z0NvTZXCpvau7A1L+PkbGPv6R9xt67aGp7w38lceemsOVymSpY4wwbuwVma7udpbtxH133oyTP3y8kEDRGmhg3bcvR2b0WfJvMnJdrOvXv/0jHaUIxEmKRyN4+PFncd23v8SI1zOU+76R6+YXLXhFyd9n6RKIs3bbnfeRwq7kU/BtQyNYuHA+Vh+yEim2L037PM/Fxz98HO775fVGD8zF/qYttZLAa69tMg7cCF9Eqf9tEvF76j6khx7DyR96j3EGllCv6Nq0ddho4K6HSz7/SUxu/BsjXo9gNzqM8XjUpCIgjlGJC/zfH34aSikCa2Odjz75AiRi975j32baPCx1xiLG0cow4rX64OVSfAY2b6vXR0p3VxuftburoxVewMXJHzwG9/3iW+jtaidDsRIgQ4fz7w8/S5wVkrrDzZdN8ice/w5IxOvth++PTuoSmgA14MAD9sH63/+AEa2j0VefF8v3WSJsPPbUC0xFiom5Z+OGsMOjo73Z5Mcnppm+hT1SvEFmOsmN98lnX6Zs7SbpTe3YsHEbNtJhlD8CODpOvWyTLDCdHbW6pOTA3G7cfv1lWP/Lb+MgRviERkWYnE7hyRdeQ0dbTXZsMsmhlFoIXKlOWLYr/vilj+NHF5+Cno4W85pSvSkups4MpKHIQ/PdYlneCgpUBjBVBPDSTJU4NIEwVDACFQgClgNwTkCBl2IRTdMIpCs6PlAWlKqRQJvo3xi5mh0zDMA4QixHYcXNEzb1UhLckMGNR9fLapHjUQV45Ac5fuDmzRcWihu4FmeAm7gU06wXlgVTOSy2XRGt5RV4sSpjw0yGNLmZV+B/TgDN3Eh64m3GNvkdVYVf2D4dBwGxQ5wvSwGWbdFcG47roEo7M/kCj+zS3ETTqNCmKo/FSnQ0yoU8dWm4LnXzGHiXefOxap89sWKPBZjX3UoHSuONwWm8tnUCm0YnIX+nK8Wv+yyjJRlCOldi1KqEQtFHoaQpX0WazlGW76ZEtUC7Zf1rjobR296EJXO7sGxxH1btNgfLFvZh9/5OLOhqmnCtiAAAEABJREFURXdTFE2hII9OXTjsb+njEu0s0LksFCvUW0KOaSZXoG/rk60hoxH1bLTyPW0LOogGbFjswFK5QpvKAKMX/9icQ9T2sbyZPPqzNy9xsW9M4ZKHBnH7y9MIMSLnc9wqPBqq0gnVPG4FU+6mUNSjuEnadPg0x7JCW3ziCsB7FzVhoZ2A9kuMEBVRyExDjqHEp0EoBivcDJ+RI815YlsaFqNBqlKC4yiEI1FG1BQU50lhdAiJza9g8F/PYuj1lzHII8rx8QnkGUmp2gHYkRiiHb1o6ulHjEeT8e5eVOikpV57Fjo5giY6pUEGDKrZcWx5+h8Y3roVrz36T45pEROMmnX0hVm2G148wnmgMDaegeIcbI45GHrifow//zBCkTCdsC44oTCdKpgxnmbkN0d7S2xDgXNa/vVplnNtlGOQYlDhHScdh2985XP4zGkn4AjuBy1cm8cmUvjx/Y9izRU3Yr9jP4VVR56JE89Yi89+9ef44W8fxb2Pv45/vjqM18ZT2DCcRLapD9myhYAH5BJZ5DIFVB0b+XwVk4k8BhNVvJp08NjmAv7w/BR++pfN+OoP/orTP38L3vXhtdj/xCvwjTv+jl+/UsVY3kM3++i4ow/HVRediYd+dgVuvOITWLHP7oi2dSPU3odwZw+auvrRLCB92taOIKOQKhBE1Q1CnE6XTrHF90zxXXdcDyFGxTzaFAo4iMeCKHHMEnS2PNuCxbkd5MvWE7MxtyOEkA3Sai+xIk/WFaUAz3URYSSzyjk0PjqKqakJOrLTmGQ6MT6M6clRJJOTLIu3uqiQS+BbcQytwWZFJj/70aA1UpGdzRd8hkaEL49U1fnJ86HYeGH/XyCwYDeEdt8LoqP2oE6TkVQ0NVLB/3d49wmn4pjjT2FUZAoHrNrXFBCn6s67f4cD9l+OSy44z9Bqj3+nu0aXLhgZGYeUP+b9pyHauQd6FqzCnx962BSvSQmqEY9G0EvHqbenA+KUSLeMjkyw7BiOef/piHYuZdkDcNsvf8thBg49ZBWOeNtBeOivj0IiXkMjY6IIf334cTpKWbzzqMNMmqTTtF3uTKPPCLKPMnSmbv35PVgwvx/XfesyQxabNXmPPvEc7enE/oyOiTP154ce5UQs48eUj/WsgMCxJ64BdzoCeElJGGft0INXopvOS4r6l+6x0LTtjPMuZ9nfUA6Y4vFHiRNz/pweHHrQcjz465vw4Q+8E29s2oZGxMsI1h93/vpB05bPnfMxaHaMgNQrjliJi/67jjjI8H96x32c5Fm8TOcv2n8woox6LVr5PuY31jW9dTLKoxjRcysjXtG5hyE67zAc+6HP7iTM9m0fMPJqmQK/iq69/mdYfdQpWH30KVh3I49SyZVbJO741f1Y/Y7TsPqdp+HiK74nZBPVGuUX7trLzuWU9Q3tTQ8pvBOx5nABHe0tLEd7OE4iIv+rlj7OHZMVgiDCbuBMBxkdFBkZW2EpkSG9drMy3lQKM7mw47V86UKMTyWw+vhP4R+PPU8x2sxNhoMBcUrGx8YNrZOLFfJZQ9MMqy/rbcHdf38Wp37pegzzOEDxS1GJ40LnQDMaoaUyzbrEuWFUA8wrJdZpfjdqqieTm6UZb8viqhaEDkfB3YMQhQ5FgGAY2gsAwteUN+UBcBMR2yB1wQZsF9pmynqpmPZSVmxhIl0hETjf9gDHg+DUQJkqII4U7VO0qFYO8LkpoVQAuIGDzowSR4zOjWKdsnlLnUpsYV1KFCkNY5ZkDEKipQyNT4hezTqIQDkO7GgMcR4vzm3t4wJvI8MIk3xpmwgHbVZKsbk2gtxEYtysI8EQbMuGzzGR+ZhMZ5DOZlDihl6kQ5OjIyY/kHdDcey66xIcsIKR7JVLsHRhL1p5/MNdGiU6Li6dhp6WIBb2xrDnvFYs37UNqxa2Yf/dOrD/7l04YPdewhwcuEc/oc/A4XvPxeH7zMWRywZw+N7zccCSOXS4OtHHORrkuGTyGhPJMo9vSnSQqijSwamatvpsfxVl9mWKDlYqW4BAktGyPI8lS/RqLI6bZh9W6BCJXJ5RPOn7GDdChw5oke9+TpzBfIl+cBlvjJUxkvZxdKuF63axsV+rjasfHsXdG9II2AoW61UsB/YhZFxZt18qwmf0Ust40unwOY6a9CrxMuHdAyEc1JRHmRunw/mT48aZy+YQaG5FlJt/sLkDtufBEXAt+NkUKgSLm3eFkaPC5DDSW19HattG5DMpdrUFeEEg2oJQ1zxE+3ZBpLkdUepzgxGOqwvLcTG5dRMSPM70U9OI0gGzwk2oavbl9Bg20GF7+Y0XsGnD87C8MEJNnYyODeD1v/4FlcQWNLeHUOXY26UEitv+hc3r70UpmUEznZA8+yrL+ZTmB+UE170y3y+XEboy+6bCd3A8lcYInZG933E0LrjgLKz9zCl4x6o9OVY2fvPISzjrkptw9ElfwpGnfAWf+/IP8fN7/4nNk0XkvCZU6ISW2c9V9mGF70SFUVZUiojR4Sk5UQRUBWHPQm5wCmAfR8I2v1005MfyWt5TOrQVOsIV8irlAiq2h0pTG3zCtpEMXPbZPzcB1z2QwgU/2oQLf74B972QQpp+9+H7zsf1nz0Gt33peHzx1EPQvXABFPu0s68d7fwIaG6OI8I91uW74rN/kxWFvHIQppMaDHiwaXee412pFlHxyxCnKxZyAObDVgV9LQ66mz0E6EzrquYrS+Bc8gkyn1w6XI6ykE5OY3jbVoyODCGZmOSx4ggmxoaYDiOdnkaea4bPvuYswP/DS79ZlyJJgAkkFRDciMqjRgjtuVyob4Lq1Diy//wjim/wy50T700CJIT2OoBP0cXkLW7Pc9E4apR/1bjbol3fQgo47tijMLntedz3qx+hvbUVEgFTsipT+paf/BJvbNyCj33kePTIJkfazvfOFkj+G9+90YhJxCsz9iLkXzvuxSiTEKXlNZmbkKKTctN1VzFSdTQHvWy66urv3iRiuO+um5EZe55l/4hDD17FQQce+ttjeI3HeYcduh/uu/MmBPnii/Bf63TBhX/tuh/Pkvs+5QLCmoG///MJPPzo06z3SHzQ/AtHmLr//s8nkeHLKQ7SI48/B4mC/eo3D+DjH34v0sNPGFj3zUtRu6QVAkCKXwj3/XIdJGr1xz//E7+8+wEjctM1l7OOI0zbXnxpA37FyNxh/Hq6747r8Codpb/87XFTJj34CDrbW02ZxiPHhfnHv/gtFsyfg3X/fWGNzOp+cdfvIceKQnh1w2Y89I8n8c1rf4I5PZ3IbP074W944s8/FfZ2YLntmRr2yOPP4657/2IiXpktDyGz+SFcd/UXakx5cuNEfR5Idjb8+Kf34NSPH4/1D/wID957M05435Gm/0Tm5h/dhcMOWoH1f/gh1v/+hzD/0lEYhJt/9Cv093XjBB5NilMkv/Fae9k55MgtM0PSBtSM3rh5CE89+xKu/vJ5uPG7FyPGhUQknnjqJeyz1yLIb79253GR0MwkMUhN1xNPU4YO1PrfXI8luw28uTUiJtXIOyapkTAItmwbxcDcHshvvA5atdRonXlw4ZaI2VMvvoqrL/gEbrz4E4jxWAVcZAYHR3Di6mW45Yqz0dNJZ5GLq9hltHKR0vLdR4cBlmVqE51aeo+OhWKqhKAsKJdzNlR3uLwgwIXTOFF1uiJPhWNAIATf5mIpbeDGqrmQcgcCqA+2BdD5guNBEyDvCx0XLR971KMJil+7YH1io9mYqQPG4QLtq60ESlEdFP1+H0amUoVs1KDTo6Rebl5KynFzV+wbKSklIAVRu7TBaY/UZdvw6EA2tbShraMHvX3zsXDeEkaHdsOc5lbIIl+lPgXA9TxEYzG00anp6mxDB6Or8aYovGAAorPADStNhzcnziAUZDOY29OB1fvthROOOhAnHrUCRy6bg73nxjC32cWcJgdz6ZzMb3OxsDuA5QviWDovhkV9USzsCWOgK4r+jgj626LobSHOdKAzhgWEgY4YFnbHMU/4rWF0xj00R1zEw45Jm8IuYiFC2EOE88G2FDTHv0yHqlSucgMqIUcnoMJNmnsxQnRaZFPzOAae48C16EiyD6Er4J7ImaIJQIX9XC1V4WgF2fPydL4KdCwlwmCT8K1Hp/HOJhtHdthY91IKdw2VEA26cKiEJsBi31uWMjoVdSnWoaR/6RCCtigeYyrqEcduHttzYKwAnRqHF40iObSZEZoC3FiLmUPKCyDY1Aw3EgbNgS5mUM0k2E4f+cQUEptewsi/nsTYxlcwxWhHsVhkFQXu01V44TgcOs2heBw254DLNleKJcgczHPDdjiPwnTAQ21d1G2biMnTzz+PV7duw5bRMdIsWNUCWufNR3PfAMqM3rXwiGzrw+vx+h/uwau/vw2ZVx5FEBpNrd2cN62YnppCik55nvVkKV/gh0KJTkCC78koP4SdOXPx/nPOxnXf/jLet3pvaEth/VOv4jPfvB37nXAZPv6pb/ND6mW8ni4iVdaoaBtV5fINUabNmv0IzkHtlwHpW7ZB3o39Vq/AaELs9SHHvKXJNCzOBc9jWfmHA5UC5VmmJBFZppy7ijoUbQc4DxTf+YqN+Qv6EKbj49H+cNVBanMFf/hDAud/+3Vcd+8E/vlSDtmKhUN368Qtpy3FpScuwbx5cXACwg8E4YRDcAkeo32BMHUGPKS1QpWpS+czwkiVvD+pZAKajh/9LCzpb0YLj3mDjgWb/aEoD7n4rnMqcR3Q3NOKmOBx8+DgZpOOT4xgnOM9ziPFxPQE99EUx73I1mhIGU5FWKLj/w1oqlGE/+EWEYEdRISg4XT27kBtZPIvPoEyz9FH1p6HMid+gz47DS3ao5YVVTWs8cQ5n74YsY7FMyD/qvHyr3wTPQPLDE8ERUbyH/r4OWibsxQP/fVhPPzIE7jy69fg2PefhsVLV/NI8BGsPPhYLN5rNY7/0JnoXrCC0aff1Ph7HU7+ozjnM5eidc7e+OQ5F1DucBx7wml4iEeJi/d6G2KMdgkIfu26H5H/dkaqTpfq6zJvh0S1unfZH639y7DmM18yOhft9XbEuvZCrHMvljmCtMcAdjNvHPuBTyLWtTdhL8xbchhWHPI+yLV52xAnQxmP8JgRHO5jP3Amol37UG5fI7fykOOp/wr07HqwcaiO/cBZxA8xuJQXEEere9dD0Dp3f1x59fXUApzz2SsR616OaPcKpitwzueuFFED8vuwxfu+EysPOxGxnpWIEtZ87itGZ8/C1aStgqTye6+vfOP7LLsWsd79DJzzubU45/NfRbR3f8T69se8pUdj8bJ340tfXYeexW83PPltV9vAoVhDOVNh/bHy8I8gOucgHPvB/4L0yy8YYere7ShEJeI152CseNtH8Yu77kf3kqNwzhe+hof++RQWrTye9I/jnPO/ju7d32n453zxapho19zDTHrO+VeTfzX57yL/Ach17Ec+i0WrPkAH7ylmZbJpPHPU9m8AABAASURBVPbE8zjmfWdh9VEn48hjT8eddz+Aiy//rol8bdw0iJNO/jxWv+NUwmmk3Y7rb7wDlzDytXHzID7+yYtx1z0Pkn4H5PddF3/5Ogisu+kO6gfO/dzXcOc9f5QhNHlB1t1M2WM+iSPfuwYnnXoBjytfNHDMiZ/G6mPOxPs+/Hmsu/lOQzv9vK9AnDUp99hTL+KYEz+D1e8+G+/72PlY94O7sO6Hd+GSr94g3cb8r3DxV7/PejQuvuoG8u7GulvugdAee+YlHPPhL0AiXquPP8/QHyftdPanOF2Ki9D1t/4aq0/6HI6k7pPO/TIe5/uz7od3YvVHzid8Ecd84hI89uy/aIoPxQUZdEqUdKGZWYp0uZnSGi3LElcoE3lyPWh+pSIQBvh1r+l0mSJcuDVlYTukc3shXwfDUNzAQHvA6JqA5saiDc6mUV7bFpRFCISgIzGAizAJ5LBuTRukLDdeo0OKkGMSbtBSrzgPJm/oFkwiZaS4AAmagopt1HQaQJ5SCsoigJe0m7aDNsjG29rWjcU9/VjeOw8r5y3EqgVLsNf8Rejv6oXLTSbgOWhrbkJ/dyfm9XVjgFHiud0d6OXRbVtTBOGQRwigtSlGpyeClqY45vV2Y9mi+XjPQXvgvQctwrIF7ehvCaMl6CBAO2ylaKWCmJHJa0ymKhidLmLbWBFbRwvYRtg0nGdkJYPXBvP419YMXtqc4ZFRDptH8tg0lsPWCcqOF/D6SJZ4ARLVSmbKyGQrmGY6zbRQAgOPPoJ0qsQpa4l5aKIzEw05iIZcxOiUxSJBhAMOgflQgLQAoobuor05hO7WKNMwOprD6GqJorM5htZYGE2BABz+Z9kOgsQjQQ9BT+F9fSF0OcBLbNcvJzR6m4KQ3yA18yMlGg0hFHBBMdicFwboLFjEa3Okyg23DMUoTS/Pki7YN4JwYRKazlg+OYFsMgU71gqetCLPqJdl2wD7UsbS4ryq0pmpZNKUryDLKNcUo1wjQ9swMT3FI6cpHjNNIDk1hnQqSUdsBNPDQ0iNjtBJm0SCcrnpSWSHBqFyaXR1dfHoK8w6p7Hp1ZewjfR8qYg8nc54Uyt6e/vRzjky+NLTPLZLwGMfe6EgOrp7EOb70tzagaaOeYi1tcOms5FIJzg2GWjLRhVAifM5R2dzC9uUbZmHi668DFdc8lkcxRMIsnDx9b/GwSdegY999Q+49Q/PY8tUFmUvxDlT5WtVBthn4FwWUDLfxf3inGfjoYiDNJ+KFJ3Zo44/DEOjgKKjnR+apoOahF/Jo1pVsHjEqSir2efmfWFZLe+r0MCL9mqO85IlcxCJNcOhw6fKtIGD4NkBhHyg3Q6iMGbhwXsT+MqXHsPV1z2FMUZZV/SG8ZlDevGl4+ZjgMewgwyNZatAgRZWOG5lvgD5so9pHqm+Op5EhuMX8mz08EOiuzmIaNCGrWxKKyilYBG4RHC4FYJ01vL5HEZGBg2MjQ5jfLzmcE1MjCKRnEIul+GRdMm0ROYHtRg9GtQFZQFK4a0vXSc30nq2kbyJLIQGUKiBSsospJrZIAQuTDJ4HFGReBNED3kngkuWwe3uh93c9ia+EIynzeYJLgNeS2c/xQCB2bQG3qCLYcDjf7sXhx16gNFWo1COiEgJCEMRERDTZ9dHMWmRiLBQ7ZZJ1ZBhsRrRSGgjK10v5YQhsopKJS90oRkgraZDm+z2B/OGJyW2U1et2BsTU9M8dnyCxBqv9pQtQTQp1q0EIV9u6jE2Cb4djD3MUpLy28WFLjktdQtQpnbXOMLbscyO+qVIwxLhmLJCFBskJZE3yXxKnpjoY46bNjMNOaJCk/qI1hNSZHAMgQ9mRRyNDpU8yTVFkiEY5UyNoDBng9Alz9TYIqnkpZCks0D4hJl+ETuYF7UiXctKy6lDiCwqmDHcIFxFDF0yDaCQFDZ04uZu8Bopy0k9RkZoIiRpAyQvYBSZ6iQniBQTqTqHZGJCIAZhmpT6a8azCHHWY1jm64/tYYZPSpIni7EsylWucEy1gQpgnBkWp6x517mZoVpC7Qu5ipoqzWHRZoEDVO0/bqywXUAcKggfIEMwygLg4m7s5PgqxwZkPePi3aBBLtYpm2etvvqmQcdHE2CzjLHZp64qFO0F26pZjsVI85n1wQoJPhR5UEQJkiqlmFCawop1K7FTdFpCF6jxyAbI9+jwNTGSNaezB0u652Dvrj7s1dKO3VpaMdDeidaWTtjhJgRDIbS1xDGnuw1ze1rR1R5HazxEB8WhGsXu9Llx+fC5eViKbQBookZT2MWunXEsmRNHNx0dB+SxcxmYQ6Hk08kqYXCcztJoFhuHstjCI5zhiTRGpzKY5HFUIpXHVDKLyUSWDlQByXQWOR4DSrQmlc5hnLxpwlQijbHpNCMxOWwZTdMxm8Zzr0/ihY1TGB7PYWK6QCcuSWcuhS3D06QlkaCuAo8LKzSmwvmQzJawcduUKb91NEO7MhgaSxMSGJ9KYmIqhdHJJG1JY2I6S1rGpMNTaaQKZfM7r6agC9ksNcdl/3YHZ+0Wxf10Eq/i8VdHXwCqquGwbzwLiNoOmgMu2oMBtAWDiLoOAuw7m3wbCjbHx7EUDpkTxudXRWEVksZJkT+tkUul4LT2IE/nYeSNDQzoTtL5yoKDAdv2oBk9KnOz9SJRFJPjGN38GkaHB5GnY1GsVpHh0dskjw1HxicwPjGGdGKaNVbhy9ETnbggbQvTgWzv7EA7jxa9aAzjY8MYGR3CCOXlmFU5HkLU39LRhTY66QVu7PG2FkaPMrAoX2Zb5R9hlOicwQ0AQRuj2zYgOT2OAJ1Zme/y4VHgHB/hKUJs0W78kP0crrni0+jhKcPfnt+E8776U6w66UrccNs/MG3H6aQ4KFkhGJ+K0SzwvdZ85zTnnZb3BnJp87rJHFfCowzYXpTyiNLh1ZFWpKY0InROM4kCUEzD4keJ4wTgKpZXin2hDUBxJNhnoh+k2CLnl/CREw4HD2BQzfkGKvkyHfoQPcgqLDpPfrkKm87bHLbTf3UE37roHnznO3/Bs89tQ5jrwbkHd+LSY/uwa5eNoUmZjxMY5HHgMI9tx7ZtQqiSQChsobklQhNsiFMm415lG31pmA12qU0HFxz3JLZseh3DQ1uRYGRzYnKU70HN2UrzOFmOKX32sVJslwYvVe8fn91X4fFqDhaoGGwgOOnwlpcp+ZYcQxR2A0RPA5dUUWI2MMvVQVaIGkhG+KSXt73B55vvyuggJn9wNVpP/gysSOzNAqTkXn6WT7mlUkn/v4CU1SaqFevYDce+/1RwvYI0qW4s/tOr3iQjLloNwsdsOrO1uyHwlsyaiDyNLYIISJm6vKCaE0PSOgkrGflatPeRjKQ9JtIzMFtmhlhHhFdH/20i+kVOYLsQqUIQIFEx5U3sLe66qGKqTMeqHYQkJ2UFBDfMGQSmBHgZkighDhEmx9AkY/JkNFKi5mYfmbQmaNDGYwfSDpmGhKR1RkOvpAJSpwGRqYO8S2KfDJqk9aKGO4PXEHkKsAlkG4zprFtIpp5ZtNnozjyRb9hj8LqwtF8GR3iz6Q12PTXJDL+hvE4wOuq4ESSfN4TOjZReAF8VzaboOlcbXHERImJ4fBgehCDlBLiIKwEukKJLc/GGXJoP4op2K5GbqVqxtCJTBJhIm8jX1AGjgzTpd5MoygoCUQ1NfZr2aB77qDKdMB6xGN1STiTr5ShNh6umX4t+qgB5NYpkaiDvniIqNgoflgNFx0uZ1IXicZTNTTHOI6NuRrZ26ZuPPXsXYK+e+diraw52Z0RiDjfTKKN5vgoiUXJRqHhw3CAkcuHxy1pDIVcsI5HJY3y65oyMTCQwNJ7AyPgUHZYJfl2X0NcUwS4dcTSHA7TdQbms6GhV8MZQhk5WimULSPCYSCDJXSyTyaLAfqgw6uNzsyzTIcqXSiiWy6gwL7/R0b5sGhrSTp9jXKVMqVzhl7wP+Sf5pYpGsaQZYa8iHvLQywhVkTo2j4xjdGIKo5OTGJ6YxubRSby0aYQwjNe2jDGqlsB0Kgt2Fsv7tC0Ncfo2DU9gw+AYJB1iG4fpeG0dnWJ+nG0Yx6bRCYxMZzBO2xN0WIrslzyPGu1cHuft3YIhRtuufGgEW15N0rkpsh98+HmmjGrYdI7cig/PB4KWRXuDaI6FEA0GEXQcQ/vQomacsjiEMI/AfG76PvumzAiMHEUnh7ciMbINUzxKyjOC5NLhsriF+uwPxY3f4/5UyiYw9OqLGB0ZRoYRkQLnV76YRyaX4xjmUeE8sxg5aqKzHaLj0dzahrbWdszpn4vmeByRaBiZ6TGM8dhqhBGU0fFRzj6NSLwJseYONNM5D8Vb2b6XUGRkLMDIoacqKE9vQ4bRNB1pgabjnkqlMUXHLUcbKjy2y3Gcy9Q0RYdowvXw4XPX4HNrPoE9Fy7ARvb5Rz//Pbz/E1/H7X9+EUPTOfh8T6rFHHQpDZnLEIdIs+PEAwNTuqTmveF7R7WcoQDk/RMZ+aiS40NCd1cc/9isaatGf4/HeVqALucBRu+i0QAqOgLNcprFBUSX5vsJo1fDou1sIo7cbz5SqTKq+TJKnLuK89CzHITosLqWDYd5h2Mm8kG+f82Wh9yGJG77xp+x9rL7MD5VwYKWAP7rsF585f0LUJ0exNjmDQhZFSxe0Av5x3PRaBTKdaH5zoJQ5fqtqDtIR92x+C6NjtLh2ojhwW2YpLM1zXFKJMYZwUwgl8/yfZMeBqBUDVC7NPvEzCO+V/lsFpNDb8AyLDIgwMloChni/4eHdBZYqRTlYimJAelRAZPhY8awuixJ+Ref4fPN99TP16H42gsY/dpnkH/pqTcLkJJ/fkcHg6T/v2+xbKYJHABRyCVI5sUMGBlhmHYLUoMdmlojmTKCzuZJvtFdoI7tPGK8hS91mLSeBzWZRV7yAmQqpahGMgIk1G+xt46aRJnn9sdsaVXXsJ1bw2bL1CigJMylzHNHCemqGt0wZ2RNjqLSp2wqm8EM22Lo9YdQZsoS4U05uYVTFzKJ2q5XFJLGrYHP+m3E5UFQs2nMSOUk16km2SEr/J3sMkINGlXUKmepet01vjzrTLJq4oKQzkTsEzB05mW8Gy2TrMnX695h3IQpaqlmx1uIAhTgLbpqsKNULUcBzhGDEzU2SEZwSQ3UM6LS5PkwJPNgZtZdt7NWn/B9cIdjljh5spSAC7dZmLmoSn2aeQoYsVpbIVk+UO/OellZ2EWBbHbEtdEnPUfDiJtCktZ5Ji8VEEy/kSdlpA6WqLENr1aPobFGkVXyBc9FXpu+IceMJ+0AjJ1CJhWgvNwwlybK9hobmcomZMqBdA2zhPI41A5HEBJna84uWDJ/MVbM2wX7z52PVXPmYe85vditqwNzeGwW9VxGr4BEroLhZAmpPDdR9lkqV6KDkYJxOnhOs2lwGAJbhsd5bDOO0fFJTE5N8sjMx979nThgURe6m4K0W0nXo1CoYhsjW9uVxhI+AAAQAElEQVTGUsjQMSkxipDlJiyRqyqdiQrbXmYqG4JPJ8uX8WHfudzIHG5oVdqg2CKwfdxz4NgKNhHpE9uyEabdbbEg+lojmNMWRsC1IHo2bKN9dAjltz0+x8ixLFNWNhqqgKhMZvMYZkRrZDKF8UQSRdqmqFt+eB+j4+GyTDZTwLSJwGWRZpRJjtgydHBSdGQkepRlmzKMxE0xCjdNR+FLh/VgK49MP3zn66jSCfK3JJF8ahAF1uGzjFV3uly20+F8cDRNqWrarODaLtvj4Zx9mnFYF1Bg1CLHY78KnaVSMYvM5BjSU6Mo5JLIpcZRzmdQLhQQYZQyEA6yvIbN6JkTiWCKjtkEyxboCGjbY5SxjILYAxtuOIZIezdaGNGKxuJon9OHjnkDiLa0IeB5CAccJIc2YXjrGxhhNCaRzqCiHHihJoQiTXS8WhkJjWCSx1vlfArBoMNonjREQxcLjLRNopAcxSQjbdlsmo5AiQ5BDgXyprnhb+HG/7b3HocvX3o+Vi7ZBa9yrM6+6BocccoV+PNTr6MSbUKpXIGSd6JahGbECoUUUM4BdNY0x1OzH0EwMiLH/tScK5op2K9yy3tvoQJb+ZgztxNvbKki6imEw0ApmwQ4iTTLNLU2I0fnktOOJAUl7gjnJFiPATpdmvneeAgROsj87kApU6KUBRkz0MH3lIV43EN+Ogufdrl0lm2WcwCE+NHS0RbF/O5W/PFnE/jF1UPY9FoWS7oi+PHn34GvnHEk5g/MgXzc2I4NZVuw6IBrOm5leQ9iMRTpqG7d/Dpee+kFDA1uwsTkCCbF4UpO8ug2jWKpAHl3lKL9lgXQHqUU5BJ6hX3us5+CoSiaWjvRxo+tzvm7sw0i0QDTeSzEwg3S9pQDvD3zZozF2HNAfRGSAUDjavAkL7ik0tuS1mHqlzdy3Px6bnvS+Zm1WHDPs5j3wwcR4pHjdk4NK3MSFl+Rf5Zfy+/8XPOps7D2a1/emfymvMis+dSZWPOpT1L+CsOXFmvayWltmoZ6hwqz0QwIQhC5tVddjjXnnmFILFZLKSx6FDtEUmbrNwsJJoKSEox6IVOQNynsEvN8q4fG2ed+AmuvupRMsZCJuWsl62oM5c2P2fLAwMA83PqT63DCCcdizTmn4itfvWimiNi9ctU+uOnmb1Fubo0uygWYq9VGhPfatRfgnDUns6V1JmnSvIZMo9a1a7+INZQ7m/DVr5wvUoTtt9RpZKlGExR70ugwD8pR6dovfx5rzvooM3ILQ2HN2R/F2is/J4Q6KHag8ATqJOqSG+ZBPq2lEGauhqiwCGvO+jBuvmGtAcHfJNuQn1EgCIm0UTAjb94JjTWf/CDWfulTJJPPp6m69mBuO62G1Z6mvOhqZClpaNwQa6kh1B8iJFDL1v6I6lVYtWwPEkjnDdNu7HiJ/gZFOtzgFG5MSPaDIcmDC6YkBuR1pZjBjQ5meIvTY5olNIK8G0aGdcvYMiG7XlgcGObMeFMWZGqhCW6AcjunXKdWLZqLH3z6RAx0tcBcxlbBasauXfNBrDnhSCGwm9TMsiQEJQ9jp+hmxuiXdDsoJVINIJ13zUaDUCdgREQP+0TRJvCy3ABaWjowv2culvbOwcruLizn8dEeHa1Y2N6O/pYmNIcCcLlGV+j8FIol81fARxM5TPIIr8KNr5DPY5JHUcOM7gyPTfBoKoEEnRD5141ZRnayuSzyjPTM6WjHysVz0dsWoS0K4thotiWdLfMYMMeNoQDp7ziP1yJ0DGRcyqyzzM2AXQ6LDZDNQRwmLfaz38vcvCTa5XAT8mikQ6Uh10Zz2EVPaxC79sWw+7w4FvVG0RYLMOpVpmNXhPzjoEQqA4dzvSXMPogE0U4nqoltjbguotwEW6IhROgseI4Fj3qrdLjydGCSbJvm5lThJmsD6OQRax+PWOMsb9OOEh2XHJ2nHPsmSzApjxrF8RqdyOCM5V3ojLq46qFBgLKKG7JFvRb7VlFeUa9D59Lhhi5Ol813x2Jbpa4A6wswevPRRUH0eyVkp6eQ5ZGgzf5Sjo1SoQTFzbhSZl9aGorHWbn0NHoGFiLe1gqHMi6dEpdHXKnxbYyEjNHRovMSCAJeBAjF4MTbEWzrgApGYHkegsEAAowOOorTiBu3pcooMHKSGN6MscGt5i/FlxmZC4TCCEdiCIaj9HtCqLJdGdqW5ZFmMOCYiKjF/i5k0nSu8igxsja+lUdgm16kHVsZdduCUrWAUdqc6ejEFz/3KbztgGWMvJXx3Z/ci3ed9EX85uFXMV10UYYNzY8dsK/AsRDQJnJVZpsrsOwgrEATlOXSaA2RU3RyFCdSDRTnmsUcO1RZUMqFxbZ1L90LxbxGV7NPmyTymADY8IpvIxxvQXrjRqNP8x1iSYAOnxI7BDhm8i+NB3raMUIb8zmFCueYzbnqMSJlMYpncSwV+8o4obkk7HIGQc9CjI4aOL90wceSxfPRNM3+e76Me7/5Ar719T8iy/ft8N27cMFxC9HXFuT7VEGRznLJvB8lZJLT2LLhVWyh0zXGyGGCznQyNQWBdCaJAtsmjijYYqXA9vJBXPJ+1Wf3VEi0EG5qpcPVTecuzLyConMWisRhYeeLE1IKU2Jnzv+c51jU690uN5vWwA2XGaUM1ngUeSae+ceDjex/nL7+wQP/Y9n/q2DNRLFTgL0iZlOJyfHBLLjOGUAjT77QmJibZJNqCjRwQ2BnaQJQy5mn5lOAFTdkGyk55ha2IJIKT0DyjVTwBtRoUotINwC0pAaQi+SNGzfj5I+twV13/pYUbfhE/v2tyRJgInVIDURntUaYAgCbApEBL0kbssyyQ81dQ2viNZxPkTUKDZ0P6VRDJLNxmzx5Jt9IDdFQtmtvZEWGILoEpAJm0bBQ8EZx4lzTsO6Gn+P0sy82ILgUqQ04S9Vlr/3OpTjhfUehVh8LEmuoRB2pi2L2JTSBWjnhaDpm52JN/X8ftJ1e49Xqres3JMEFJEOQzmZibGT62JMv4qTTLoCkay9egzWnnwBIo1C/ZoqKFVwKlA3waw8W04auuqjRqZgRYLL2gk9izanvq5nY0NNIyTe2+kQaNKbiFJj1lbjRV3vUhYRIlLR6FTSVNI6TlAMXW7IAKtBmjRLllG8IEzVdLXlju0GEaoCaTFlQia7rNGqYn+mSOl1s12RKGS1KNVWQpwgwdrBu4RMUAQRtOYi3dGFx3y5Y3jcfy7r6sLS9AwMtLehiJCQqGwWd2mKpQkeriLQ4UIzaFOgopLi5T6VyKHMjKXPzzEjEJZ3mhlVAhUdkVToPPjeFKh2mYiHLjSWMlUsWYtGcbpR9hXRBI2ArLvYak4yaye+h8oUiQHtlY6rQZof8JjpBTeEgoqEgQsEAmiJhtMajaGuOoqMlgnbzA/YI5rTHML+zCbv2NGG33hbswrSPkYMoy4zR0Xnp9RFsHZvGVFJszKPKqIBshhXaGPRcuI4Ni3NIcXvJ8JhPs49jkSCjOg5sieBwjina5tAmx1KocpPNsD8KbH+GfZLNFWFbFlpiEXS3NRv7qtSVLfvIsC/y7DNxIAus74PLu/GuPVpx+V+G8Pp4jhFAwBHdHBObc8Vmn1l0Ul3iAuDGqrgxOtywPQ68Yt+8Z34QA14JFUYxqnSwbMtCIZ1l37P/cxlUshnaoxj4ySCXTsINxrD0oNVw2FbQ+dCM7KQnhjHMoyv5C/3B9l6EO/tRcgJIsW5pU47OtOU47PcgfNah6NQ4DLtlxgcxuoHRlC10gLi5W+EQ9YfAYBxsOwDPDcBxXfoQRQQ4j0p0ugOejSgdskAoCMU2iPOeYkSrSKepwL4M0OnI0zHIlkt4aWoC+73rWFxy9sfR29mKPz3zGo49+Uu4+kd/xLTbipIKwDhclNUcR03HxzhcyoMd6UawfRHCHbsi2NyHYMcuCHTvCa97Lzide8Ju2RVWuAcq2E7ohBWbAzs6ByrQAt+OwtdB9CxejADnfXuzjS2vT4K9CDIA+R0axyA3TMeLR5IyDpr2KzrHFIJSFmwFOm8+lu61EENpC0VGNC3OEc0+jYc9hB2F5pYgOudHEcgmELXLCFg+7CrHMpWEtMctsaqNYfS7IahiCp41hdG/b8Q3/us2PHj/c2jxLJxxSB8+elgfRifG+JEzjiFGHMcG3+BR7VZM8lh5OpVAkse6GYl0sp/A+WVBQS6laqlmxqfDWuERqpCCHJ9IrJVj6KHKdpVpU5UfNeC8dGyLs5kF3nRTMQTY+Dfx/ieC2CAwIyPmEITWAGb5HlJiBiEuTGDbJaejMjnK/H92j3zjAgpaBCk/G0ja6V6530rcdudP8dGTP4ybbrkBAwPzsXK/FTP4TuKGd+8f7sb6v9+P++7/lcmv2n8Fbv3ZzfjVb27HX/52P776tcuxYME83HzL9VhFXQ0LzvnUGfjxz2/CA3/6Le79w1247EsXYP3ffo/bfnkrFjC6tHK/5aTfaWjCl/zZ555O3TeyzK9x7+9/iUu/9AXWcR/L3EJb5zGSdrrJr//bfbjpB9/jsEttNatXrlpG2jWUm1sj1DrY4AMDc3H7HT/EX/76Wzzwx1/h/R94j6GvZVRr/V9/TfqvceFF/4Wbbv4ORI+MihHgQ2T+8tA9uPobX+IXRJQU4JxzTsFfHrrbwBriQlS0RhZXJRnCCe8/Frf++Ht493uOpN5v0q5+6t7X4AsG+ikht2YpGFi5ch/cd9+tWP+XX+Lee2/FKubXcKG49dbv4MEHfo4H7v8ZTnj/uzAwvx833Xg1Vq7ce6aFQrv959di/Z9uw4mM2IGcVSv3ws3f/xoOPmi5SVdRXujXXnM5zjz9g7j9Z9dg/R9/hpuv/yqjZB/B+gd/akAiW5BLywNYuWIphDYwbw5WraBORr4G5s8xtPUP/hi3/eQ7+PY3LsSeuy/EuWd/BGvO/FCtIJ8D83tx+4+/ifV/uAW33/pNzJ/XR2rtXrV8KWnfwMrle+Kmay83f2ri9h99Axd+7hM4aP99ceL7job8jS+Bu3/xbTz46xtwwnFHGNr6+27Gg/fU8qtY/sff/wru/hnrue8mXPqFM3DfHdeQv47ybzeRrpuvuRQXfvZk6t0bJ76XOi45m/Tdcd9t38L6315v/ndCA3N7mF6IVcv3ACwH1171WZzw7sOx9qIzsf6ea/HgHd9hfnXNePavOFwHrVqKE9/zdqy98EysvYByd3EM7voe1n7xDCO35uT3Yv2d38WDP/9vnPXR9+AH3/gCVu29G875+HH48bcvxB9/+g08+JNv4P3vPAQr99oNP/nmhbj7hi/jIflfF537Udx381fw4I++BvkzCPvtsQvuu+psrP/mubhv7ZnYb8k8QFY3AH1tTbj5vBOxalE/Vi2eh/uu/jQe+v6XcNDei8gFo15H4KtnnYiB3g78+Etn4r7//hxuv2INBnj8AC6C4MYrThZkvYOis2eK8aEI228lfAGSNFPhymYB2hGItWBu/0LsE7ps9wAAEABJREFUPXcXLJszB7t1dWNuWzNauVG6ykaFzoI4EykesckxW5rOSJ4RnBJ312JFc1EvIUdHSdMe2fR8OgcShfK5YMumWKWNFS7ajmVh0fwFOGDpIjpNIaSLPkr82o9y8yjTKZlMFyHyTYxOdTSFMKcjQqcpjkW9MUIcuzLdtTeOxb1NWMJ0QWcUAgMdUcxrDWMejwznMu2KBRAPOpD6FPcATeeO/gu7StNp8xDyPKRSeSQSGRR4jJVne8q0NcsoUzZXQIGOZJ6O1MjEBLaNjOLljVvw5L9eYboV8i/8JFoAziMLCvS7YPMhDoTPjbjIqE6KztdUKotMoQzpH5dOazvHOd4UgxcMQgqVOAZNQQ+nrOjCPzYm8NRgBmFbIWCDmytgax8u9TnsY5t9pOhs2SCdAG6Qmk6bYj8f1edgSbiI8tgWlNNTdCJLKLEdBW60E6+/an43lWc0Ks2jv9TEKJKMuBzxgY9RhmUYaRJHqMAo1PjWTSj6FpyWTmQqwODwCCZ4FFxh1IZ+Bxw6YUGPtrNej06pQ9syo0OQ3/sMbt2I8fEx5DhPUmx3lX1e5gZeopOdYQQul8lA2RboryKTSsBivwXD1MV0mke1E8kE+6qINPutwrZV2fY8x6Pc3IwvfPF8vPOAfTCaLuNT1/weH77kV9joDKAQ2wU63g+7eQ6c5rlwW+bDa1mAYNtChDv3QKRnKaJtc43dVdpSKWSgOTa2BizFueGG4ASb4cW7EWjqI3TDDbfCjbbBaeqH1TKAOcv2h4q0w+K4QPlIjk5DV/IAnTtbWcizvyz2g2O58GJdUOwrwAYbC8sJ0onrhKU9ruOLGL31UWYkt0qHLRQKwqEjE7Z8BFg+v3kCrl/ieJfhOYDFfqzS0S1MZ7H8CDqIUxVs4FHhnH1CGHpjMyKuhVYVxIM3PIJvXfpr5DaNYq/uEC49fk+0IIfR4VFMj48jmZhClh9BhUIeJfantmq2QSnaqCD/+Zxf4liB8zEUbuLHVwfcQITT24J8UPh0hDXfX8V+ExlNOU59cAwtgCrwpkskfcBmS6QiwxeagMm8+fHvWKayf8dUgOiX2QmFDcevwMRt19PGfycPFLe8jlePXYrEfb+olZXyLCs33uIKhkL45Fmn45vf+A5eefnVt5B4M+nxR5/AsUe/D4cffDSeffo54zhIh8ViMfzsJ7fh/M9fjM6uLvTO6a0VprlaBGo5BLhYnHn6uXjm6ecxd95crD7knfSmJ7Fsxb54/NEncew7TsDhpBndK/c1pgc8D2eecZ6pr1bmXfUy+2DdtTdT/hic+vE1poaV+y0ztbFak2881n71UgiILcLbyEXvgyeehsMPfTfuuec+LNt3KZ2vd/PsvQ+nnXwu6cfhtl/c3Shu7JByK1fti87ODsp8Cud/4Qqk0xnsuXQJDj30QOa/jNNO+S/ssusA5g/MZVnNcoop0Nbagne84224/LKrMTI8bmizH5qZmiSR+v34Y8/g2GM/jsMP/wCeeeZfWEHHSVimP848H3ffcz/23XdPkqR0LREdMpnf+c7V2LBhE1a/7STccee9nPDk1+/BwRGM8qhmBR0ocb6CgYDps/GJKaw+4sM44+yLsO76nxH/CE49/QKwEcbBknQHRVLKVK2xdI+FkOvUMy7ESR/9ND7zha/ihRdfg/wR1XXf53wUWcLpp3wAG97YgtVHn4yH/vE43nn0ISymEQwF8MnTTsA3r7mV+dp96lmX4KRTPo+r/vsH+MfDT+OOu+/HxV++lkzFL64EjjzuTOIa/YxwnHr2ZYZ3wKq9IHbGomH87I7f4dobb8cyOjZXfO1G3H3vn7Hv0t3QuG676wH845Fnccc9D+Lir1yPT578Ptz3wD+w+t1nY/O2YSzfZzf20xRW7LMYq4gHOQ9b5U8Y9Hbi1PO+gou/eiMOWLm0po7v8rpbfoV/PPYc7vjtn3DxVd/HxV/7PlYffy7Ov3IdutpbMdDfjd0XDeBayh35oc/hgYceN2VlzAQJuC4+eeF/4+4H/oZl0p8aiEVC+Bnt+96P7zG0K777E9z9x39i2ZIFeOxfG3HsRTdg9WevwTMbtmEFnSx2saiSLmBKBVzcjtt/T9z38HM47Oy1+Mezrxq6or1cTDicXKQdB/f942l88NLvYeOQzE2WoyJjl5HzAZlUBiePURIIcCOTBdPIsUZFEJ2a6064uQNL5i7GgfN3wUquBYu6WtERC8PlxlLhhl/g13mGERxxSHL5Eo8oKiiTXqUzU/EtTOcqjFLlUeGGUuWmXBLgBlfml31RnDNuIiVCIBDC/ksXYZ9du+E6FpSlEQ8pNIctHt8pOkQWBtoCWNAVxrzOIHpbA2iPBchzIF/Y3B8gwObCmM+HNFMpdg0RmoRyVSFf4gbHviQb3OvZHRoiU6WTokhvjrCOOa3o7WhG0HMp48BzbXiOLZsJN8gcityoZTOKBT30tMfRRCch4DhIZ7J4fesIXtm0FVvomCQZSSpTr+lb2uBYFgQUN+kq68rRgcsSSpTxyetqjWJhXxv6OpoYOQrgpg8vQaXq48K7X4Wm41lhX5fFgWX9HhsaJLjUY7NPq4UKFMfSguJmrqG5ya/ocrCqucKP/WFGuyagOC81I1Hp0WGkhrfxuGkS8pukLI+dEoxoZbkGnnLJN9Ha1oVCKo0S21PhOI1veh0TE5NIZEqQ49a8jB/rEttgOexgIBKKwLFdOMqGQ5oXCSPP9k+ODEOcp7LlGudpikfMadLlaGt6YhzFQg5BepNy7Dg1tAWaDrjH99OybMj/wmx8OsU5VUaBc6TAfirT8Uoz2tW3z3J848pLsaC/F//81zCO+MS1+OXjQ6hEmiD/T0nF/clyXICjZmkFWzlw3SCPxGgneTYjeeU0608M0iEdQTU3CT8/iWoxDYsRKqtSgsU+BFPQkQJpupyFX8oC5TxUKYdD3rUfNk0p9rhCaiIHsLyifRahtTWGbf8aQ/eqtyHYPA+VDMs4QSi2y6ZTp4KtsEp59HeE0NfTgnSiijKdfXH8Ylwr/HQOHv0gz7NoVwm2X4CVT8HKpFFOTqHMtInvYTzehc3PbMLLT/8Vr258BiHXR9Sy6Kj5iLDNC8czqB5/EcovbMQunTF89YzVWL1yAcYSCeQ4j8pso8+56fPlqXCOaViAAGkV8mwviNbOfjS39zEiGYOmnObYg/OuNt8ozlspBcWx5xOWpaiBiwrkUqJQkFmgidPTAxRv4TMVHP/DJWV2ZrNSSLkGT9QIzgEXMt8PsoVIoOwEIwuDl52J1AN3If/a86gmJlEe2ozsE3/F5M+uw8aPrYZPTxSUxezLtIE6ZtOIL1u+L5+gw1PbAEzmf3kMMDIlEbK/MOJ14MEHGBOlyOTkFJ564inMEKQdwqAtUnMj+/qGN/DGxs0YHBzE6OgYJTRS/Drp6uqA0c3o118YBTvw4P3Jq91SZiM98sHBIYyxjOhrlHn/B47DA3+6B7f8eB16ertNAVbJVBO23xdfeCUuuuhKSFkB4dz0g2sY2fotPnDieyVL4IvAL7eNdMqM4I4qIHvP3Ll9KHBReYOLJAvUb41oLMII2GX44Y++i8WLd0VHR1u9K2pK3nbEIRgbG8dGKdcwoF5aku0kVS8H9kc/nb/r8RdGvA46aIUxSWRff30T+3CryUu5Wg21p/AF+nq6zdelERLWdkFh4+mnX8TuPJYR52uUTtiNN92GZDKN9X/8Oc4+88M44fij8eDvb8UtN38NPd2dpowxTHRJji+YJI0Bf55O1lPPvIhbbroKa6/4TI21w1MMqBEOOmBfrL//Vpx4/Du4eHQZ4vJ9djfpY08+zyPA5/HUs//CLTd8hdGs80hvVCqozwfw1HP/Ylqj93S145brv4yrr/w05vR2oZt9PzmVxJN0VrdsG4Hg45yfY+PTaGqKstyse7tZhngio18S8Xr7oSvR2dGCp59/GbsvnIcVe++K0fFJTE0n0dPVhluuuQRXf2kN5nR3YGAu511t0hkdpp84Wdac8j6s/9W1uPrSNYhFQ4b34zv+gFNPehduv/5y9HW3G5oZI2IbNm/DG1uGidVuUTk5ncaT7NutQ2OY5GYyzjEam0ohTn0D7VHcdvEpWP+t83DQngs4FOwPGRdJuMCJEwQeATSFAxibSHD+1voOrJAiMBfXuTSjMY/TidNcdxSXPsVFHlwzdEOIKZsDALU6+DUNgfpCahZT6oE0nB+k4eYu7D5nV+zbPxd7MqI2ry3G4w8HErGqlKsocQMWqHBDFEdCytmsz2G9SrngPo3xZB45Roc0N7oqN9UiI0glAS76JW6gFhfrBf09OGz5buhui3OzsUB/CgE6J0U6Gnk6FOlsCWXWp8R4aQzbR38ExbJmJM1HtqjpVGmIcyXg0+kTMUspiJxmXjYWxXZ5dOoCdKS4p6FKpmI9Yj/9JuMAWBY3OsrH6Tj0c070drSiu7WJECXE0NYcgfzGRspp2uNxc4+GQ3Q8QnQOw2iJxxAJhiDO5PD4FDbRAdvCqNjoVALTqRRK3MgdS8EmcCBR0T7S7Mcs6QXfR5X1l/kBddKKbjSHbHzpfkYwoh4s8kvsD58OLBvLr/MyFDdKu1zm0VMVig6Vb/AKXM6Lw/pjOLKTfTK+DUUe99kBD5pHbTk6WUUeKRXSCehihj5EGtnEGCNhVbzr9M9CxtPm2FcrRR4FZ5AYGUSSDlmguROB1g5oOqAyfkAF3IXh0t7mlhaEQkGEwmE0d3Yi1taCAo8sR0a2mg2+QMcwx2hVksfLSR4ZTk1PQ44mgyzT0d5BB6SMMo9Bs1PjCHguQrG4iW5l6JRpW0GOGMuMrFRQxTD1HPye43HWKR9CrlTB1276HU7+4g1I0N7KxBZUkyPwU4Q0ITMCXZgG/CIdLw2b4w/u95qOU4VOjM/olOK8VHSUxMGqFnOo5KfZJ1P0s5Lwyxn2axFg9EmOaKX/FOcw/BIcR2HJnvMwna7SweQYJilLPbblwrYDaB3oQyGRRn5oEF7XHrDE6XK4dngR+JqW8B2owsHBBy5BpmjR8dIAI38BttHl3Ig6FuhzcSx9WFm2gUfCipFXJe8M7WHjMbD7HuyrMFp3j6Nnj12QHBpCnHMvZjmI8J2OM9q82/gGhHftweBnr8Wfz/tv+HRgv/jBQ/Clc49Hgf1Xps0VzjvN1NdVlLjOlNjGbDoFNxRFnGPuUafWGppyPuUU7QPfLQEFBUtZsJUN22ZqSerAgrk0WAqwmJUChjbrwcnP8jAgg4P/8FINOeo3eCNt0OupqZMCqlG/hcxff4+hr34am894F149bh9s+NBB2Pq5D2P8pq8BM3JSBrwaKdG3uP/593/SkRmF/IB+gk6BiLR3tkvyb2HZimUM/07g8IOPwj///nBdjvYTqz2J8GbNfPJmx/NZ6yJBCA2epAIkmVuiXuP8QpKI1z/+/oihzdZpCPKYVWjfZXvh7rvvxWkfX4PhoRHhGpglMlWU+6IAABAASURBVDMyQqvp04zULTNyp518Dn55xz0Gl0c8HsXAgrmCguu0ScFCvCGN2LJlEEEucAMmooWZa3hoFKcy2rX6sPfh2Hd9GI8/Rid0hgvW8Rt0sm/XrDkFE3R0hNXe3sbEaGbKqcYnpymrkSewbPleEIfh8MNPwD8ZHSJ75lbSGDGMFIMylbuhbYh9Ic6X0KjQJDMpG/bkU8+ZduzPCJ44YcK7+LJv4vwLvo5l++yJgw5cgbt/fT9OPeOLGB6pOcg1C8Hxn4LId7S3YvYlv/U6lRGvLjomcgQ5wzNGyUOAfXHXH7D6qJMhUa+LL/+OEZOI1ujYJNZ+iY4W58y6G2/DqWdejK7ONh71NaJKRpQP6uFdbz5ekcjeuz6B1YSTTjkfI3SQKFS//Voq8jXs3zw1HeoSrr3pDqx+z9lY/e6zIH9w9clnXkaQi/r+++5OJ+wVltV45fUtWH3cGqx+7zk46ZOXYuNmcZZ2qoDZ3SW69cM7cf6Xr0M6wy9bGvwYncFjPnY+NmzahkP22wskgc2lXt4sY8aSKXMzt+Z4mQyZSjpeMlpj+cI5GJ9OYPUnr8Q/nnsNigscBKhUcxE0irmpyo+0O7nxyyIoRQ2dSK0aRQxQiqmlWJIpAMX/jBzr2TFlf86msQS4DmoCSA8wcrCgex4WM+o9nw5Rc9iDXIViCUU6CiU6TmYRZn0W63O46DrclF0DDsraQipfRj6XRZVfzvRRoKjXZ3tk8be5xvV292I/Our7LpqHZjqVwi/QuUimC0gwQiB/E6vMdg9PZTGZKproWSZf4eZQ5UKvEXCAEM1yLR+KG41NA10+bIYNHEuz5ZobAEEBLjdKS2ylIeJw5ViPOHNFOjIkm/ETupJSPrMaYJMQDbpoiQUxp6sZu/a3orcjjraWKNpb4ggGXPhsm3Sd6AjQuQkRwsEA4uEImqMR2uiyOzWyhTwSdDxGp6YwOjWNBD+sc/zwK3Cjk2OzNO0ZTGbx6kQWKR4jvXuPVtz7ahqvJypoCQXRFgmilWMQsRUCrNDmBmjRibA4XhadEpt9Czo4FumHdtk4oimB6tgmOFYRUa5PNjdEmUslOl2lbAI+IzelYpZRrynaZ+G4/7oM4aY2FOkYZVJJFLI55DnWJToJFScAcRonR7bV5Ol4+HTiFOv1XAtgG2xLcQzKqBTzYKdgjA7bONuZZYQxT284zePNPB10zY6yHAehaJzraCc/PMKIsp+CjoWQ/GCfdhZFnh8RFQAlvgcMsqBA2iDn03s+dgoOO3glJnjsfOZ//wY33P8isk4EWjmUpi1sP2iXUgp2II5AtBuhUCdcNwKLMhZIVzYcxyOEYDshWE4Alu1BKYt94dPPyqNSSNIJS6LMCJi0lRyAHylVcXDp+MSDVSQCUR7J+mgJamSnMpD5qzXfPfZZc0cLIrEQclufZyRrAqHePQxfsT0W54ymNsEPXzEXgwmNKue1S+c6xPnm0okMuUA44kHncvDojCk6oUqXIWOo+U64oTC6Fy5A75wA5+gA2nZrQcxzEGD9ASh4fB9CqorO1zZCz+1C8uURTD20AWec9A289vow3rliIX7yzf9COBhEkeMnDleZjmeRkKNzmxdHz7Yh71+V80rs9Wm7rwUT4wnQUBx3y7ZqqWUBvIVTTwQlsCCfoBTedBmewlvy8D9cLGK4mk/FjKQCzJqbHWFS4bFDoMQkgmWTzJQ0pRSUYl54DZAWkA4o3gRJTaNFueSxw3Xz93+IOf39POpbBokmXf1NRiyu+vIOMrMzW7ZspWMyD3/5+wM4kBEvo9E8tNS0XdTQmG2kROXW7HRjDjOa0LiFbnTToZGI10GMeAl/p+IsDU7yWinNxXBwaBgnnvQ+/HBWxMsI1UTMk2KQf+UoR40N3sT4BGKxKH5463X4wInvNXJ3/fI3KHEh++GPrsVfHvo1PvSh9xm6NKxhhzhUY3RSb/nRNVi79iLDf+H5l/DU08/hFka71j90N267/SZGq+ZKMcOvPTRuvPEnPJI8AO0d7ezrcUbILsXar1zABlFCGsukUQ9RiJM3ML+fEa87ceBBK4W0Hcz8qEnXi87wJP+736/HrrvOx/o/3Y5j3vk2FHjUMCPATti4cRsjjuMIcMEXJ2zNWR+BRLuu/toXMUrH8LUNG3HiCccwgvV19DQiXnUFG+k0jI5O4uqrzsfaL3/WUI884kA8+LtbKH+VyT/2xHNI8tjB/MbrrA8amjxuvuWXOJQL4PoHboVEvdZ88kO19pMpvH4eG1552afw4G9vxi3fX0sqTARscHiUEbKj644ZybWm404ew5lI3e9+gPWEm793+Yw+NnO7ILG3ugeHx3Die4/E2kvW4Me33YdTP/JurP/N9XiQkaoT3vM2yF+gH2UEQr6on3zmJdz5m79AHJn1v16H9fdch5u/fSHV1o1hhYMj4zO/8Uoyenouj0+vvuwcyNFnX08Hbr/hCqy/6xrss8dCvPjyRpYF54mMGAB5bxsAXoJvT2rtkg2CmyarwhYeGQ/0dWL9jZfioL0WcnHllsPFUF4Qi46KpKD8r9c/gWMOXo6Hvn8Zdl/QR431+gxWt511rTn+7bj9sk9goKMZ4CKvWIliXQKiy6Qso/gCC09o4EItoLgOKjeArtYe7NrWjr6mGMKuza/jKpKZAlJyrMjjsbLIsS7bsuAyQuI5LoI8ypL+VbaNHCNUsoCbSJOsaVDctjRkk5s7bz4O4Iff/kt3RXdrBHIlGR4bm85iihEyiXRVWN6xLFT41S7HVwHHoXkK+bJGIlc1kC74jGgpOjcWQgwPWFwgNNvBBNwPwP0AVMHmaekGlPiFX2GUKF8oo1SsMlpWMe3KcdMTGzw6jTYLOrZlNskCHY8CNzmaDpf0AJ2DtlgIfe1N6KMDNpfHrl3tLXTEmuhARFmfRTUaAdeBbKChgItIKEAnLMTNMQiHa36FUbYs+28ynccQo56bUlkM8Uhvmo5GlvUlCxlc+fY+jGXK+NpftjKC4bBtNsu76GiKYA7rnsM6O+NRRFiPw7FlA9meIttTwPJOC4e3cbP2FErZNOhBIEknyAk6yE2PopiYgF9Io0xIEy8zunfEaZ9nP7NvGdkqyIZLByiXzyKTTmFycgJZRmIKdAYLdB41x71Cp2uUkZwKne8AHcEORuU9jn+IzoDN/PDm1zHEj7xUroSq5UCO/ZQXhBeJIdjUjAihnZGuAD+ELOqLNdFJCYfR1NQEGesCHdI8ozslbvgljmeRc3io7OMzX/w8Dly+FG8kKzjxK3/A/RsKQPsArOY5cFv6DARb+hFsnksncg4idLo8Lwqw331lw1cW5xAIPrvMh2LetgPwgjEEwi0IRDoQCLUx3wSbjhpYRhytikTI6BQBChYdNMsJoKezGRP5CHI5CwP9FqYmc/BpK+SV5LvW1duDscExVN0AytNvwOc8tpTNyn3AtmGjzCNBzaPSDkwlgACdxSDfx1hrM52mMvuhjOY5TVB+GYoOss3jTpe6LTrbDu04as1xaO128dwvsihXJ/Hyw//ge2ohwI8Qi7rK+RyWxDWCdN5KXIvTHLsxzp0c/eILv/Bj/OWR17CwK44ff/0cdMbDbEcWdqQZgXgrJAJmhyIAx87n+Phsj6Zt4KVMAwGl1A4A0jXXKBPVLmRhYedLFAioN7PACkQBNe5c6q3z7IgZhprB3ozQSAhfUk1EUgO0waRCE9xmWUnrIIVm7JTKBCgy6173vRtw8QWXYePGTTj5I6firl/+ivlLGck6Ake97Z0449SzDE9k1n3v+xAQ/PFHn6j/xusoyh6FddfeyKPKJyh/NjZu2sxIz+PEz8Lf//YwTj/1bDz+yBO4+MLLjdy6791ocDFv3fduwsUXXG4sqvFvxmOPPolj3nEC5HdfAtdfexPLUe7CKyinDX7JhV+W4riI6fXX/gDXX3szDj/kGJZ5F8t+AI9Tx3WkXXzRlQY//bTz2I4tLA9sY0hVGQykbcZJ9d94HX7ou3HxRV8xnDM+8V84/ND34PDD3oOrvvpdnPGJT9Oup7Duult4VLnWyFx84Vryj8NRR34AZ5z+GeraYviHH/Ze0t+Lk046g7StnFJGnLq/Sv6P8NhjT5P3SZNefNFVlD2eOk6ijs+x77bikou/hnXrbsV1BMEff/xp1H7jdQIk6nXduh+T/2NcfMnXqVsbuYsvuRqbNm7F6Wecj8efeIa8q43MRtJO+uA5kN94HfPuU3HlV67BY48/g9PPPJ91basZxueG1zeZ/Lrrf4rVb/8Q4cOQyNe6G36G1Ud8xMAxx52Ox+hImY6X3Ym1i8zqIz6KI995Cs4462LcePPtOPJdp2D1kR/D6WddQs2gnm8z/3Gsu+EX5vUQojhtJ33sMzARL0a95Pdf675/Gy6+/DvYuHkIHz/9Qlz65Wtw5LGfwOqjT8Hpay5jWY49ZVYffSrlrsHFV1wDKQO+j4pK5Xdfq991GlYz4nX6py7HY0++gDM+dYVxmh574gWcfi5x6r7z13/EuZ//Gh57irTzrsTGTUOMav2S0a1P4uKvrDP0Y078NFYfeyaOfN85xsliU1kDsIGO6sYtIwaX/13Q6uPYt4x4nf6ZqwytJqew7pZfYTXL1n7jdSNWH085wklnXYq/P/ocTjrrMtzx2z/jvj/9E7958O84/fyr8RijautuvQcXf/0m6lK47qf34qJv3orHnnsVn7jgm3hj6wjxV3D6RYIP4c7frce5l3M8n30Zx5xxKVZ/7AtYffL5uO4X9+GxF17F6Wt/gL899RJO//INePTFDXj8XxtwzHlfw+ozvoz3fva/se6O+7Hu9vtx8brbsGloHKdfdTMe/dcbWPerP+Oky2/AxsFRgIuhaRP7mEbx1iYrTpf0u5bNwlA0JFG2i5aWLvRzAW7jEZrIpbNFTNNBSNBZyNBBKNMpEnVck6kPsCwLjm3DoeMCZdPp8pHmplsqVqCVgqbT4gQ9zOvrx6Er98aBey1Af2cUDsul0yVMTOWQTOdQ5MeSohkghDwbrgVI/U1hF8zSPg2bNIv6uP8gnfcxnqjSGfRRYVjEtRVtAXEgS16CzstUqojJZA4pOo1iU4422ZbFL30HkYCDcMBGkE6bT4eoxHb51SrrqUKaEvIcaKHTriIdMOkqpVgHwbFsRIIeermZ9XU0MW3BvN5OzGE0vIVOUcjz4HkuxLkIuC5CgQDikRCioQDpNqo84hSHIl8qQ/5BwgQjTGN0cA6bF8HC1iB+8ew4WlwfZTohFdZdlQaLAQA810EsFkFXWzPaeeQedBw0sR2H9QWwrLgFiW0bMfbS88bxyk4kEYnHMfSvZ5HmkWMpNYliJoHUxCiy7PNDP/BJaEalspOTSI2PIkdna2pwEwqMjOXpbJUY3czRBvm7WbKxakZ8pibGjZPX3TsH83Zdgkg4hggddJvtzKQSGBsfR5rOpQqGYYdigBcCHA8cIk7HCvvb4zhq+NQdilIcAj4gAAAQAElEQVTGUSjR4cuz/bLJF1hvlo5CtlCA/GX8dCSOz110IfrpzPzxuW04+r9+gtemipy+Ngfb5xxRsJQDxwrAtYNwLeqH4jFhFao+SS2OuWW5sG2Hc8Stg8WUZQFYHFPLog7a6oaa4EVaESB4wSZYdLQ0nZlquQCf0agqo4KLDliOoQkLPj8ENOkFfpxZdI7A/rGpi98EyCQmqZkmlnKwVRnKDtFmDa1sOLSjPWwzIhdDmR8SAb+EYMCh7T6CVpHzxEZpMgvFKKnFKKLFDzEXPsTxWnjQXjx+jQMZjcGXtmDb8KN03EpsawWWX6IJfJesMvaZ3gZ7TidG738KBereFmnmvI8hpmL4/rcewG2/fRFtnD9333AxDl19GJ3ECCrKoZ3sI77PmmsBvAB8vuxawVxansxLVvEh/abZxyXOkSKdvUI2jWI2A4v9L6I7AYuLk6Us0lmaz5mbSiE8S3ikCluA6FveVGXoplwjQ8qbytQJYq0ATYOkYgMHooZTRvKopw2c6rbfUocAZbYT/z9gomNWMckSeJPIySFPViHNEjPFJMEhAqTzhhICEeELWUAZARbmTRaf22/h7wwiI960AFc8VqMItfqVFJUCTEXvyv2WIcAw/vV01Cg0q6aafF2U0rMwQY2dWopIFSbVlBJE86EFn4GarkZWclK35BtyYpe02SgTBsHwZNdgXbxJATWjdhnmdumaPiEqI6NqUuZp9JJlUkPREFxU1+T41ACfUCQOzJ+D/v5e81sv7HBRiHetkwQRJlPehiYpREudTqIhmcd2mmA1aDCYSgOZNOhin8Fpj0n5/pg2zpKptV4IOwNL0Awz/rKxNNi0B6yHd60oZShJvCEwK5V6G1kjVH8IzbxDwMC8XvT3deHp51+pM2clIjeTlYoIppxV6yHhm5WHdINrnHDMarzvHYeir7ujVlIMFRC7t3dIvbyGjJX0iWmnZjNAXZTjzfJCIBBTrEcWM3Bjh6xBTCkJi7plgVNcfCHAvFQFebC/wcVPQDVwOhBagHSpUwAsJ8WYsGtlZmu+w9y4KKM0K+fthZvQ3dKJTm7srq14RFbElERkMjlkeARREueESqocK5+2aoJiWwQEz5E/QWcnxTJFbqwMWrCPenAoIxX77TEXvc1haO7AmVwZEt3KMbKhfG00SLulP2w+bNuC59gIejbEAVLK4oqpUKUjVKVSzXY6NJo+ByTSpUw/aG5wYORN06FSBAsB14bDSFWJx1xie4YOoYD0TdC1YFsKYP1l9lWJDo7otahL02EVp6PIDS9FxzNDe8usV0Bs0CwjfSDOotgbCznoiIfQ09GEvs5WdLc3o6O5CR0tTYiFQ1CK9XA8Pc+lXQFurCHESffo3FnchCvsxzLr/PSh8zGYKeN3L0+iwuO1IjfdVDYP6acCHRGJwhXpKBV5RFpgm6rshxVdQXxxqYu3RxOoZqcwtmkjtrzwHDf+CeTpcJaTCRRT00iMDKGYSSJt/jVbBu/91GVw3CCmR0YwNbyN9ZWQpeOUTSWR4+aZ4SaaY/Qil03C5/GaJmSSE3ht01asWL4Mi5bsgTCdrmAoaOZRLpfE9BQdOw00d89BINZi5oz8piuT4YZMh0r6vVIq0NnIIJdLITU1zrq3YpzpdDoJbava0RfnZI4RtRem81jz6fPQ39WG3z0/iE9+/T6ktQOQr+gMKa0hY29xPBTnhuIY0fOAjB8YLYKR8WmfyAHKsqGUAkBgGZ8ObZXRrAqdp6qBEiTvM9KspQ6OmU0nxLJtgPNCVTKMQKWwfL+lyKSqCKgqnn5kCrqchfSPZjmHjuT4cI7BxqwUgcWSfikPr3Uu55sLywmCQ439li9E2XdRyVVgFwtwPA9lnlK4tNt2HVhsv+I750uYiu9SlceAHQvnYTeeSuy+LIg3/jCC9oUa2cHX0cwx8Gif2JDnMf08z0Hk2T8ht3kUSQZNQsv2xqaSBdt24Fo2mi0Pd97wIH7420F4joXvfu79WLGwh3PAh2JbFWxqU6gA0I4DsK+09DXfQ5t8y7agiPtsSD6XRonzpED7ynxfKpyXFksDSgEQwI4XJ60hU8GODOZYCSybyFuUI3WHW8/OSYbAe4YquECtMkDsETBDInVYgMGZKuYNzydNEeSWdDaQJlkm//P9Hwm9pQpT0thsHkbGmEWGdI0QuFaAWUheUgGhy4vQwCXfgAZNsZQiUYAJc3yajDykPlWjkWxuBUhdEkn7/GcugUjIg+QG28g38oZYf2yn0SrJCNR5kpBqyhqdotTkhFMDEa/xMMORfKPNDaLINYobnBmRAy+TskCNTgJvQ5MdkLjcmvJspelL4VHcqDZlGpm6TE1epIGNm7fh46d8Fnfe9TuSpSSTxm0KNzI78Qx5J5pkpYykhi8PyRDEBlO/0AiKtHpeXkhjzXaSaQel/s1NQd4wLYQpyicaWUOQARdbpA55T408YGQE3xmMLHiRIbZKXjZVUuSWo8aPr7miFv0SnUI0E1qQ2SAFCbylLi0PYRtZIco7qnDnfQ/hyA9+Bhd/7SZyhS6JpATeoLyi3TKuAuTyViSzPO1SsrbwXdeKeUlNXpYrBQgNTC3mGyB5gpYFUDYE0wZtugqzL2n7TkBNYFHQHG5APlHNVEOm34xtotNx0RRvQxs3U4nYlLnxZ+kYpbMF44CVuKmxekYu+NbI+FCFpjYfRhUYTKKTVmaEKY8yV+yerm4ctGIpli+ehwg3gjQ3mIlUHik6MjlGRHzW6XIBt9kfllKw+J/NtofonEQ8z0SUoiEPFnk0RdZ+hD0bHTEHPS0O+toktRALKdi2Jt83G0eZx1KajaVfxeMXGxIRCnAjC3guHLu2oWR51JiSf4VJo+XYNODaCHADKtNwsW2Cx56pbJkbpEIo4MLiOGTpfInDk2cErMTNxeemw45EjkeEeR5jSntoBKRNbU0xdDTH0RKNMDLVil3m9GBedxe6WpoRJy0YCcKLBNjfYTRRNszjnsuOXgjbUjjvrpfg0gmUaFeR9vmMilXYXwWOgzhSyUQWio7RUdEJnBZ6HYdN/A3jj96PIje/DKNNFW5+biyKzPQkCtkRjG56CbnUBMo8PszRiSpwTI/4+KeQS6QxuWULEhODyKan6QANosyITZ6RiywjUAI5plpX6cOUkKBz9Oxrm3HogQdiz6XLEaeDHonHOK98+FwPyrTZijTBibcgwcjZ5OQ4j3eLkH7xOSerHBNwLIuMZhVYh8MNvUz66PgY5bM8fNPIsa0WHZcKqshxHn7zv69CV2sTbnvkDXz6ew+h7MXgWI7pJw45bM4hh468xYkpoJnXdMA0x0fTqWLlnJxVYyMHk6kGwDeCdvgA53IVVTqUFUayKqUMI4wplAtJlItMS1lUzDFjGTTTzAFlBzB3wTyUIi3QRTCqWMLohiFGogow9cFHkHM2MUHtjID5yoUKNBleiX3vNvVDWUGoioXj3rUMI5PK6Cnz+LtcqCJM81RFIxCNosIIs8U+9egY2hz/zl3mYfdjjkIo4uLVu6aQnZiGdkcQpXMWZTTPVdTFspmpFBYnB6F6WlFYOQA7YOG5aJzvpw+X89hRFvvQRks4iH89W8Ltt/2NfVDF1897Hw5cuoBtteFThurgsx/LfPmU60Gzj+W9krGU5Ye9iAodzVIhhwr72ufHC+oMC3JJr4mUaJL8bBCeAA2aTWYtYK2AlGFn4P98/Q+FlA2wYUa3omE7A+QSOlPhMdnxJg+1pu1I3znXsKGR7sx/67yRNo86nzhv6VJIV4lJJq2zTZ74jAzEPhJ2uoUvHEl3YM0ialNWG3btiVqdpIgYc8R41zJEGndDupHfKaXBpgjFiJpaRIJZtkvX80aijgtXoEYTrAFCEWjkTQEuPMY2TWqdWU8Mm9Tazcp570ircWiHIJo8AcG3g5SpC2wnCqblISC1CQhBgLR6Qmyn+98ydpRriEkqqsUAwXeQ0rRXCJoPASZ1imBSpNYv5PHeTiO2c6MkvwNQRhTIBDMpFQhfyALMCllQM0kMUn8IT1CxW0BwIyyMOmG2LsMHLeeCCQIXcMhGIWUsvq8C5p3lezeTkk5nBRKSl/VD1Iqths8McS6F1AlekmdPMEGdAvIha4FlE7VYE5mKwAUOYpsmDoLI7KSTmsghDzteQhGoUTVlRJI5TZCbqWbbtNHPjNAEWCgQiqM13ISox+MF2iCbYJZORYaLfo7ORpnRrKqUZfdA7KSTACjzn6R5Oi1JRpTCkSiW77kYy5bMQ1MoREergolUmUeDZciiXasbxoly2G9ihc0+ECerNRZChBuX5C3WEfIsOj4KzVGFtrhFfRYkUsXOQpHOk0CJ0Z9cnnUkChhjhGScMJUsIV/0IZuGayuIYxUJ2GiKeIw2uTxycbn5WBBHR+jS+2wILAuQNgaDLiLhAAKei4qvwGbDofMmtlbYN0VuSHk6RUU6XNKeAtNpRpeSjDYI3RdnQAGxcJCOVgidbXH0drRgQV8H9hzoxcL+boNLJKe3PY721hgO3rUN/9iSxraJHJ2kAqp0UGTjc9lYxU2txIhXMUcejyXfq59E04sPYPq5v2PrK89CnJwyHa4SHYXkxDB8NkRFYkjS+ZnkEWKBusqMNPmMZLzn3AvpCNh0tLYBFp1VzgXbtaE8B1lGuzLZFDI8TivQ6VJc12zWn0lO4TUe8x9+wP7Yf9UhCERb2F2KEbU0HbIpJJIpDE9OY2h0FFPTU8jTydN8j6q6wk29zEnImm3L9KfP94rdQ+emhGQiiclUGmkeVU2ns0gxKiaRrjeSGZx85pnoaG3GXY9txed/+DSyXjNUIAKbx4GOE4DD6I3FeWMri+PownY9QhC2Q7Ac1glU6bRUeNRXKWZRZepX8tB0mC3y3UAUgWAzoQWBQBwOdTtuuFbepg7Hg2UTnACU7QIWnQ/S9tp/T2wc16xfIc25Vs5Ms6ISpELbdhCOtWNy2yCgLFihDjixXijloJoahrYCsN0mdDRHsdfuPRidAlABHTgLDvvAphNoWQoe56oLgKVgBQPY5ZiDsd+n3o32/hD88RK2/m0IkXlFDP3hD4i5FoKWDZdzMjcxiUClgPkTz0HR+S7dey9KLWH86Y1NCAc8KI6lRb1KK7iBAHp5VP7gzT/FD3/2AN8zF98+/4PYc9eB+pz3IXNbHOUcbRPn2qwd7D/NMdScN5ayIe2kWiYWFNuslIKFxkUhagFINIDZl4Z5s4wSNZsBsAJY29XsyPw/5hqqG7aw2poGQQSYk/ogggQhmbxBhLkdDJ3Z//WWsiLUSAVvgNAEGnnUahYSq5/pKuKmY0k3KFPMXJosbcoJSfgyuOw4ZjVh+y287TlKCEGgIaYEESCvLig5IyIIaZwv8pFJbLuMyZhHXYi4WDVbYoYjygRI4E27JSMgOVOQ7WE6c9fooq8GMwwjJ5OvBqJDgPIyvhQjxmftFtzIMSv9yqR+Gw7tgAHMXDW61Ckk0xaqtT7AbwAAEABJREFUr/UtKTU2Ebklw7SeYEZTnVBPYK5GRlIBQ6w/mOddz8B0tLSF9UIu4TXGSOgCpAsZpk7B3goASKOlrLCNPkEIvFHXg8YlfAHpYeHJXJeUG56QpQ8EIBmRMSCFqYy3YKa/6mXepL+hz5STAgTeIieJpBAZw2clYjsXNthcZLgoQvLKguIizNUL8IIAF2coGyCdD0jVtbGjpUYpeCkuSNSH+jVDZ55kJesMdWiLGSrQckxCFALCExsETB0WrRMGQVtsrqRM2Ee1ykU5ge1Q4jUIyhJa8kxrNHpQhqehbBexSDPidJQc1l+ikyXHaPJDdIECnYwCoxEVRr2qXHh91iNAM8EAg/maLvoOIzvdWLXbHH5Ne0ili3S6ivwarkKOAy2loFilYnNDnoOQZyMWttHZ7KG/I4j2mAv6NrRBoTWqEAsCjqW5NGs6Ahqj0xVsGivi1cEcXh/KYogOyshUzjhbE4ki8gUfFX7xK7BvNFCgY5Y3UEHjEnsFJxuwFCzbonsAuK5CMKB4/OegvSmAlqjHjcqGRxsDhFDQg+vYCBJvZsShORqAOHExpvGIh/Z4EB1NYbQ3hVg2gIBnGedO5EN0amzOfekDxTqz7DutLHi2g4jtQXHunLGiB0Eb+OnzCcxta0ZzOARXxpqRBHO8SMdX0/nyGWHw/Byw6RUMbdlGR2cEwxOjCHf3Qf4EQJHOV6C5A1keDU8NDSLJo8M8N03NhifpsO33ng8iMz6NCiNmToBjND2C7NQo+62KAo8DRUc6mUSefHY8nZUCUoycvbF1CKtWrsTy/Q9DqK0bbqSJjm/J8ORH+GMjo6bOCj2qIuuTeVKmrfLDfIvj7joWAoEAFNvk8n2JN8XAwcV0toAMj06TdPAneaSW4ZHapnQJX7jscsyf24t7ntyKL/3qFVhtnbDpcMENAJYDdieUTDzOR7HT4ktiwQI4tyHzk5G7ajWPajHNI78kKvkJFPNjKObG2M5RA/k00+w4Snn2B6NdUk5xXGw6RxadLEW3R0F0AlAKsCwox8Oui/qxNaGQpaOv6ChpnYX2i4QKFNvRvnh3SH/75UlUMptQnN4E34vDbV9MP7cKzTm9z+I5/CjQSE2Wkdk2BT+ZRbCcQ9jRiLREYesq50MZ1sJF+FfPajh77o5wGMi8XsaLP59Ax/IYJp74E+JBh93owOKRp+LY23Q0l+3Shmg5DT0wl85eDpPt7eBSwtb4sMBmEDT7J9Icg0/HOM1I6YN3/RPfvHk9Kuz/b3zxA2iLRFBkW3yuD5r9Kf/iscy+5evLtrGXOYd98iTipakPClBKQUkfcYylHuxwcQKavFIm2eHBxgJCF0DtEnlWAmsWrcb5vz+NhVKsjsyonEGESSDfkJgy99a38ATemvufU01FO4qTJM1mP/NmhlzprkZtQhEg2dyKfdbgSSpgGLMes2mKWoWlZhOFwLxiyoRPUCtgHiTyNqVMyoJacg1B1C7JNkA1CtZYtac0igIsDsMmDl4Ne4hC2qmICEtSopC0BsrgQhO+pIoPRapiamyapWAHveSLjICmHaa8eZDB8pzKRIQgwBwT3qRJCRgJ1K8apZ6RfhB0B2KtZIMl7NrbItjOvHresOq4JIQZlbSXFlGCRN5EdrqFSOA9I2cqFwJBvGUmkFY0lJo8KF5H6gkppPFp6mS60y1kERUwVcjDZCjYSImaW4Rn8w2RD2ODCDeANJGblYA2GzFjsyVP4dI2ljF6iXKBgUvvgBsJbBew7LoMavIiym1dKQXUKDCXZA0iAg0QggXNzRjifImDxIVNNlswNUW4qMn/ukfX69JSn7JQU009qF1mHhqUM5Dt4A0oBfkPvMR8AXK5gbEc63L4td/ECElUNkdKVrnJl7mplcpVbhBVOlZ1YFSrQp4suvL1W+XaWOWSbgdj6OloR0ssjGLZR56Oms01MxJw0BR20Rbz0E0Hq689gHkdAToXLvM2OuMOovQ4FO0SXa4NuLaCzXZZFlOCS2DwiXos6nHR0RxAPx21ed1hDPREMNAbwa5zItilL4T5pHW3B9HOulqaPLTGHTRFPcRCDiNpNsEiblEX6UILWIygKdiWxVZboN9gXhVmIMCqIX1R5SZf5Thk8mWMJfIYnszS4cthcDSJwbEUNo9MY+toAiOTaUISY1NJjPPIZ2wqjQlGb8YTGUb9chhL5jBOZyPFo6WpTBnTuSK3lgoOYSTjV69nedRmsQ+jmNPeisW9XVjU1YF5zXG0hT3aacOlnexepLSHPMcmxyhYoaTRPncXHlkV4ASCkB+4p1OTmE5M0PFlhIdlJhiR2uvgI7hJu5AfQOeyU0gMvYFCYhqxtrba78HyGTqreeR4DOgzeiKbbWJiDBs2bsTAwEIcQKcrGGtBuVhAgUeJRR4xSZ/kedRFfxdlOokVbvwVzo8SnfQU60ynUpDfd2UZqQsGQ2wD2+F5cL0AEtkSkoxW5jWQ445eVjbGGaU86gMnYV5/Hx58ZivO/c6DSCSSqE6NoZoYhZ8YQyUxjhLxYmIE5elhOjYjzA+jnJ6Ez8gW6ExYlgPHCcNlVMtxQ1B2gMNpg68jX6cSqnTIyoWEcbpKuUlGnCYI1JubQLkwjUo5hapEx6hLcS4qy4VSDiy2D+3d5FmYHs5DocT5UiUogO3u2nUBhrdloPwSocr6KvDpUFVSg6zXJ9A5y6ewZEErj+U1/AIQpFcUZD0ejybld4tROvOlqQxGKl348yvteO97mtDcpLDtX2W88mAeVkcWr/75J3B49Bvgl0rAc6HpPGWTk2gKAPvEMvAH+lF57DEk6Mhta+9ENByBx/51HQeK/U2DEeno41zJoVRWCLTtiT89NIh7/vwaWqIh/PTazyESDkHGskIHukooFwtcFtlOaLYb0HTIqhxzi/1j2+wby4YiWLYNC6omiNmXrDoCLDCbbHAuQrUyUk4oknJWcIEBJ7BQ/iN4q3obBbUgoldSyQhIXqBOE/sEfROIjICUeRPzfyG8VRmhCcwqyqyYz4S9K88aSK0wj7psjWwyQhYwmR0eIoQdimHm0mg0c3ZZqVvypqQ8BBpl6riS3USESN9ZR40sggIU4C00vZMVQmMD61wms+4abxbBoNo8aw89S5smSTNfL6WZJSoJW8jMjjdZnPzkKgInscgIJlKKWsSmRh8o8oVuyAapPVQtgaGbDDVIygTmIiJ5U15wZnjDFAAaCWZfUqnIi13sVN4QkgCkv40sdfGGgOQlFRCC0S9EIoYmuIBkCKLQAGkUkSKQVBAJhUhK1swtsjMZIg1ZoTeAZHM38iY1FKBmOKQ/IR9VwpM6aIqoEiCTN99voTegLqdBCdGhRQMfXGjMpyMXSsg6IXIGqEJuikDKgBfpijIyfgKGrCxIpAOSIR8CshOIbdQt80ApSku1UpZfpYoLHphqk1br80YEZGmzAS50YBkFRSPFAAHULkFJhqRSl0nJEt1CNDQfYlM4HOfXcxgBLsxiV5W8Ch0Nn6l8KIiZcmxX4q5f5LFaSZyyKqCcEAKhJoQCYYQZ5YkHLfS1uti1O4CFvQHs0u1ioNNBf6uNjriNGJ0sz1GwLXBxBjxbI8rNoims0ByxEA4oVLnWlrmTl8saApJ3bcWyFpqjFvUwjdiUtRFgpEp4loL0AABtUpnCfsXnXqhJ0qTWxtgigz3MDcVHjs7hdLqMRLqKLaM5RtHSdKAyGJ7KI5OvsO4KJuk0jdGJkv9X4NhEChu3jdLBmsK24SnI/x1g68g45E+PjE1MY2IqAfl7bGNM5Q+mbh0bx+DEhIHhySkMCaSon9GN0ekMxlNZbKZzcuj8EArctO99cQox6Rf2uTibtmUx6uHQMQ2wb8Joj8fR1RpDa3McY8E+gJudZl8tOuBQKL4/ivJVHidCOsN14NGRdkNhJJJpTKfziDa1YOSN1zE1NsSjwDzSiSQ0ZS0Ohqb8FCNd6UyGw+9zDEqMZk1gE6Nqvf0DOOzQ1Qg1tSJPmUxiEqObX8PU6DbIkWSVY1PlnNLQ8Jn6nDepdAIbNm1ClkeHrc0tWLzLYrQxZbAHwVAI43RIJ+nE5jksilEsNxSBjoRx1EdPweEH74/hdBFfuPb38KsFRm0mgfQEdG6aDgZtZnTK53Ga5nvhS8SJR4jVfBLlzBjKyRGUU6OMcE1B05FRts1voyi8YBO8QBNcNwrXjsCR1BE8zFcoCGW5Zp6gUoQupeHTMROoFjN8/XLQpPMBxwJUpB0Bvq/ypxtKdKIt6UO/DEeXUMhVAB7Tao5DuH0A4dYFCHcuZjkPFhT7B6jQ6d59ty5wOsDj+FnFHLywA5cvWYBQqdgYszoR26sVl1zkmTI/+lkBjzwwic69Shh/5h5E6XTFQwEEOO70PJGfHIQqJRFVWQQevxt+Xzd8Hndaey3DU3T6PQXY1K25jvjlAptSgcV+T6XyQGwFCm4X3PGtuPb7z+H3D29Gc9DFRZ94B8aGhpGnU1dle31CVdY+pcwc0RxrIrDZx5ZtM3XYTqbKZls5iaEsvOUlBZUCBDDrMnTmZ8pRhlmpBNa/0SX8HYAvvMk3UpOZ9eCMMznRLcCM1MvJS4y3lBMgau66jOBqNl1wAWH8J/DvZIUuUNdBVLpFAGBHCzRMYEp2zVLinLEQEBqRnW4jUJOtc2bLiWZDppjQDcijXsLUTx6rl7suylLsA94mP8Ngjhw+jQKmctdx0WF0aj5Jq91iNoWY4bOeMdjOj4ZETUbXq9RGTJ4CMxmDwMiYalmjlKvJ1J6QiyjvulxNUsggRejY6RJaDWrPndi1rKgRdi23/SnvgaGbx3a6YMIzNkqmDqKHNGEJiP11DpPZOgTXtLhO1kxZrkYwSkgQogBRIZmBk7wAaXILKiBlCTKOIkq0XjWZNMTQRL4ORtV2IcrW5Ayp9qCk0Jhw4THvMOlmFlCfyZNtUtJnUlORebAg31VuJpD308iSJLgsQgzvg4ssP5HBXQJGhmyYDmB5cVg5iZWyoCyb4JAlQJw0CF90gpfYw8VNEcCIg5avay6UgqPKBZ00qUNxsdaKPcQFH1yPFBc6MM/KzY0ZfbRb7DRQJU/yGrTKiEh10AqOiXbFEWEUQvrTJ0MTlADNkmpYGNJn4ALrBiOINzWhp7sdc3vjmNvpYm67YgRLoSUCMMBEXUDI0QjY4GIMiHm0GKIH1CsgddCHQ4FHTQVGbSRSVmXISTa3gKt5rKcRDwGxkIZHXZrtqNCZynJzm06VMEUYGi9geIIwnseW4RwG6UANjWUYdcoy6pTFxHSOkMVUIodpRpsS3GimUjkk6PRkcwV2bQWlUhlB10Ys6BECcC0HJR5RpnMllMmLhjya6yOZSdGRyNFpycHn2OcYxSkw+pMvFbk5FZAp5CmTRYLHfBN0dhLZPASSrEcgzchQluNZ5Jyp0GEocTNPlMs4bKAJz4/kME1nLM2yYleJR4tlQpEdVCxUUGEfgZfNORSmnVu794GKtMnimmcAABAASURBVCEajWPennszikUHgcddiuNjsy0yjlrqymUhfzF+3sIlbFMRUzyWHN74Ksa2bYQKeKhCYXTLZkwzsiW/6QLbZfNDoJiaxrbBYbR19eDI1UcgzqO+1Ngo0tzwE5PjRmeaDsY0jzIzrCPPyJvmIAsUGAl7dsNmtLe24MCVK7CER2+xaBSa81fegXS2iCQd+BzHGo4LeB7yjofoXvvhbQfvhylGwk758j0YL7nsZwCMHmn2laKzxXAUNKNaupSHZh+Cs1Jxglq2BVYPTQeoWs6inJ9GITWCYmqMeApa3iWqkvot2wGUBctyYLNemxEx24vC5nGgxVS5EVi2B2XblAOkT6Quzfd80bI9ka/acFQVbYyuFtMVBKMdaOpYjI4FB8EO98O3w/BCrYhE5yEW7UPAa0bP/N0Qb+5GE50wy+vHrrt0IkN/MsSQl5dPI6wqCEcdJJo68K9yK+btE8RuCxTuvU/jBz/UcOlYbtw8jr9961qEh7ehWZyuoILlVVBNT8LTBQQrWXSG8nRA0wDHyndsvNLSgWSyyA8cCzb7SvrB5/ris+9s9n9iSsHbZSn08DMIRcLobO3CD3/1BraOTePgpfNw0dnvQ5lHx1JGSXm+u1V+JPh8F+XH9EoBlrIMKChQhGNWhQW5KCwJKGDS2Y9/xzN0DSgqQ/0SGiuEVVNrqIp4A4TQEGdRCD67vPAbIHzBG3zRLXkDpiAxSZmYWwowz1saZ0gzDyHOZP6fIto0ArWnZr8SwGvHGiUnoI2cYBSp39qkQhNMQHBqestmKEUubylUTwStgRAEmFOsSXQR3X6TwJt5RZh1z84SlyqE20h36Pq6VTU9lKojLMZM7VkjCS5TEbSkBtjpMnLyECBPpA1aK0oKTFmYy3AMtv0hJUS4xhNMeI1UcGOusA3Iw1Df4iE8gt6hdE1uZxLFjF7DnZ0RQQHDkCGsAbM79iEJvGuS8mwAiaKOyfZbCAJCaaQ1tXq7ETUCRWoStSezlGjgku4MNQl5Cqj6coAdjG3YVk8lETUcGdm8jKw4XVysuKKgdokQMX5xc1UHzyuAcoE2+gQpTJA1QdYJLu7aCULTufED3HyCUSAUg2Jee2HAJY8yoLwStaxH08lSBNDBMvXTXm2A+g29ChibmGdVfEKOHTU3CyhbLCfQPukdI0f5ejnN9cv0q9QlIrQxFGlGUyRK58YRCnweq/lSN2Us8h3H5abRhIH5/Vi6+zzsxa/1BXOa0Mkjvwg/pW2lwbWYx1QamZxGmpDKa6SYJgWyxLM+0qRlGeIolNhdFbBpCjbrCDICFnEVwgQGzbhJah53aaQzPpKZKpKpCh2nIsYmshgdS9OhymF0MofBkSRGx1MYHktgnEd8KUaSEokUIwkppNNZZHN5JJlOTKcwOpHA8OgUBhmpGhmdxig3lm1DY9g6NIKtwyPYvG0Imxgh2EhnY4jRq8l0DklGMxzPBbuDwD5kOx0abHOj9+mcxCJBONzEZSOq1senSmGfOPieCS5QIa3MCCFPdJCnI+cTr3I8cnREzjxoDtoZ7bjhkSHYHPtyuYiiOHOMFFUYkbO1Bc+yOdwahXyJvAokGpixwnh5l3ejZbflyCcTKGczqNL5kYF3vCATTgw6Xj4dO0UbD3rnu1Fix1ekXjqC01MJTDEiNzE6ikQ6gUwqiUqJA8N2FbNpDA4NIRZvxjsOPxxhOtkVOlflch45Rj/SlE0RkpkM8sUSo155VDmvyqwvQfqfnnsNfT1dWL3f/uidMw/BUBi2bUGx3yQCNsW+TeSL8JWi4weU6ADk2npxyVknIxhgpOXWf+LVQhDg+6K8GMBYkKZD6NP50uwfEFdshyb4AqwbbK5SFizbhbJcgP2veXxXpTNSyk+jlJtGhdErnzaC/aw5Yat8fys8OhenQsuYcX2QsorvkQG+l0opyCoMqcNXOPTo/VB2LXR0OOhjpLK9ey665++O5p4B+BzgQFMnihnNeeHSFhu2Y0OxTi8UoMOYhs/xnzu3l++bB50BgoysgW2Ozm/HxgX74HvrO9h3wKvPpfGHX1ex9ZUqjlhdQOKRn+Cuh0YQp6PVEnH4QcM66JCCTls5O8UIXYpL0QT6/Wm4p30U6uV/IRmy8ORIAjHWbUE6qMxmlNieKlONJD9W0nTu7Q1/YuQsTzMcOI7P5SmET5x7HUansjj+sL2x9yI6k+wfn2uJZj9UmPpM2clg9zDR0JzjJTqmuWyKzv0Ie5LDNnOLsGLOSDNt3FRKSwBlYYeLtkJ4SgoJhwTehsYFqVZrnS6JyAlfcAHBpbw0+k1AgdnygpP0v99iiyieLSn5Bsym/ztcZP8dbxa9LsZuJVGb5hozNbNiBsE0j1lNhFliHAc+RUSAKO+aBiIQme10oQiQwlswKS0yMJLMCX1nMH2J2tXg1XL//km5mt6GCAm0uZHbrtK8ZjPkuhkmzxIUa2jZMWcEyJ1pKdlcp0mpcWpPVVMn9ZIP05ls405SQlGmgK6J1OW20w0TIiNQyzWeGoYBuYjP6G5Ikib1z9BFrgHkCV1ExfgGeUZhnW/yDZwpb2hQuo5IYnJEeBPd8W7QpB6pz3CFSJixjfhsusHloVm7FNTMCEjClAvtjCqSpK+4W5lEpAU0jItiuDVZoRLkvbdsQFJZMkwqRSnPjUgWagNSSFFe3n1aYdYBLt7gwmr4XNBNnVyYIHJeBAg1A+JgcTNQimWhoKhfE2A5gBOAohOmnAAr5NzjGqWoU0u9xElE7ZI2EpP+kY1H6pSveMoq0sgFqF/+5o62beKWKapEx8xY+mANqF2mBJTjIRprQSwURcAcM7IY+9JSLqLhZszt68HSJfOx9+JuLOiJoJlHgo4Cm6kZLdJ0BHxkclWCz8iVplMA0smnY1XlhlphhEoWZXHOQmxujEeJcTY17AKe2EWZYkEjlakwIlWhg1WG/IvEVLqAjPwrQUaoJqfTxpEqcpMQB6bCtpu/aVUoMlpVRJkOQy6fY/0FFInLWGhuuo7y2SYwmmXBsRRsy0KVfVegTI5f8eDlOhaCng35gXxzNIxwwOFwlnhalKPjl685dVMp4gVEQ0H0tbfA/G+DmiKMZLhojoURi3Kc2fdsKhTnkUNwueGGPA82x8KyORa2DUUHVpos06jqK3hBB8csasHTQxlsHc9yM1Ww2bcWhTTnUplOU45RsgLbXaXyovymi85YIlOEQM4OYc7ue/JYLYtMcprRqCmUCuy3qSlu/hlUSnlG57LYY+WBpv+k3elkCjadbEXnTI5P5S/TT4xPIEcntcT5VMhnsWFwCCXl4LDDDkcg3kKnpYASo3SZdAo5OngV9qNPELsKhTzKnIPS/xNTk/hX0sIu8xbggD33QLylHcFQBDb7okonU8ZOc56pcBiW69acLr4rL/LY8YyPnIQ8HcK1P/0nHnhmlI58FdIHsAEVpHyoBcqNsn9dSP8JKDpPoOMlzliZbS3TKav6ZYiAZdmwzDtHBXwHqlXaWUyhVKSTSgcSMsepXFmWiMM4Yixb5dzyqdPnPBEZ2w7Di3Qi2jIXsd7dsHz/AfqDCmNphcmxAiaHRjE9OozM+AhiLU0Ax08x8ljxNXITm5CZGoSvy6gqBfrbAN/VYw9iW3iUHg5X0bKkGZs6d8PXftvCaVvF7v0pXPzFrXS6yuiOVHHgwGt44+uXYpcUnSs7BreNdoR8yPujGFkspRPwJaWz3BK20FachMOj1tz4EEbnLsRwIcN5pflRVWVrK9B01kzbOMeKwWaUg2y/p6FUGU1zFyM4rxfJl59HAGH897r74XkOrjjvJIQCLmQ++hwvn/1ZpAMp41mm41ooFZDOJjA5MYShwQ0YG94ICztfmgQ2njUR2emmQigWUew9wzLCprN2kJfyRrYhZ4T/Dw+WkzpED6SOelGhgbx6dnsiNAFSpF4mb33XZd6a+b9Q/6ey5HGiGnNFC7OSGBCcDKUEEYBpgWANAC/Bmcy0VlotNEmFLjA736ArlmjgImNw85Ach0YKEYREE0mo0Xd40r4Zhgg2mCzXQCWdzZqdb9DFllqR2lNkdobZHCknZRoymm2p4SJFLm9DYsq7xjKEOtpIyDRNaOSZksTnW9z/ljFbVuqflX+TclFCGUkEZmwyGRZspJRh7k192yALbwZvlKmn9QQyW2bjpi4pJIAdLyMnvUiEN2bsFlkhzBKf4Yl1HAXzXnMR5oYCLsqQBVfxXRdc0gZIXoDLFJTIU0bUK/NgBUyNrKTMiv3GZsHFBgJv2A7gBiGpEnku5poLlC7mzEIpmwW4yJs2kK8dbiiWA8WFbfZHjOGLftHJVFpvaHTMFDdnmA2iCrCckjZzwZdErAFt1tQNeTEEh/SD4QDUJ/U4wQgigSCPBV24tocwN8qejg7stqAXey7swPzeKJr4hW1b4rQAZq/zAb+quBlrOjuaOEQzuJYbsAD2noas6U10tFpDQDNTmzaWeXSWo6OW5BHNdKqMRKqENB2JXK6MNCNMRTpT4khV6XT4fpV6qYtOS5VlqZaOVZlOWo50DdtWsGiXbA4ON/cKjXMZNQvTw5MNIs9oTJqbeSZXxPBkApvHJvgVn8I0Iy7y4/8inYFcsYg0nY4pHj3Kb7I2y2+2GAnaMjKKraNjGCI+NDbJdBKDo5MYphOW4VEnDUCQTlqI0YSWWATd7S3spwgs9rPYZNk2lNjmunTQPDiuA60UfK3APReFqo/5bVEE2YZ7X5pEezQA6TeaD8+24FgKFgdS+Rpl2pmn8yVd0BoLYfniPrzv4MU45YBuuKlhZKfH6BxlOC18k1a42ZbpEGUZkRocm8L8xXugwGNBceK8eJxjqOGEQrCDIVQA2qORprz035bRcWzNlLFqz6Vobu+ATye1VM5hePPrEIfe5zzN8Yi1RLtKHB/6zajQo0hnc3gxQV382DiQEZJOHlEGGOlS7CgZ0xzHNVOsosA5ltcWrEAQvrIxXfZx2tlnY/dd5uKpjeO45c+voMRjPF3MQ9OZ0rRL8b0RJ8vix4nlRWGH4rDcEGDZAPdDTQDfB83jsyqdqiqPJMV5qtHZQGVBESgMv1pEpZSmzWmDAz44LFDUpWiPcjzYXgyBWD9CbbsRFhGfAzvQjJ457UjzvRlPAkkiQ1tyDHSXEOZxb3N3H0J0vPLJPBR1WnQwQcxSDpRtY4pRVrFH0yH6wBFdKLLdz6Yd/OhhDwj4SA4n8d2vT+Jvf3Jw7OEt+MLHLOza9CKeuvZatPEjYvc+hbfP95EIL0EYGjb73qeTbHEN8elwCiyOuLAWtcF69QUULQvb5i2iCVV4LmBbPixUIQ6WjyK8cBCvbigjRidcczwifYuRzStMvvgMFKP3Mg8ff/gVXHP7I2hpjuKSs49HlXZIpFb61sxJjkuWEdACocjxStM5LDFaq1i3BbmUkueOwElNKwAzINh+mUFkdoYuZTVkgGuyxMlm20kjrsgXaNAkJQmSzobZtBl5lhccGAVLAAAQAElEQVRFYoukRl4ECaZ+phCoy83IGMGdHiK3E+ktsw050TlbYOd8jadomymh6nxJ6tAgiYmacuyQt7RQxGvaapjRVyNIUVPGcPho8EwXMaONRF14VqKJKxpAEal2u5QpSOZOt25ISAFtikBMJjojKSzJSCoguIDgNTnBQE2Sq+GCCYBXI61pJ0FaJvbURIVQB5EUoqSgPkWAuWoUQeuYGKlQ5xNB7aphdZkaCUbIMLRBMXPpGayGMM+7hsvTFKLZJPKGKW0QosITQP0SuoBkG+lOfPMOaaMFdRwmp2EuaZP0TSOdKb4TX2SkgJCNrGREWAh13KDyqNMFFZD3h4splA0o8kwquCwJdRA52c2kHtEvechFeS4eYHlFgKK8EpoD8CgD3DzATQB2oJ4n3RLddeDiDZHj4shVHprHAShmIUcOio5SDcoANwjulNBcPMUEWFLegeJ/PlgnUxjgUxEAOjYatUuxCInMKLZBiWNHMLrZ55pcsKwi6FltUUr0Cgfg3g7HDdDxiqE13o7e7k4sHOjELv1xdDS5dAAUuIdAc3f16S2UyxrFkgaDMMbhop8DcRCCjgLXfMT45dwU1GgKgNEsoEr5PJ2sqVQV41NlJOhoicOVoqOV51FThV/LAmVu3FUqow8CTdtBENy2pK2ycVgIBwOwnVoaj3Lr4XgoWAi4LhzbJt9DSzwMz3PoqFQhV4l6Mzyyy9BRqOlXdC4dOOyPAjeKiUQCY9NJjMnxZDLFY7QSnRIfWuYCFWj2a5kOUpFOYJbHdNlCBYl0HsPj09g6MoVtPK4cJown0sixPS6dq9bmOOQPfrZxs4pFQnAdGxbBCwVguzYCph0OJtifx+zZBs12PLYtbRwxnlShTAeiSGfQYx90RF3svUsHjlo1gPceujuOO3gp9t9zMfroGGvlIf/ai0gNbYFNZ6LMTbDCDbhqoMTITp7Hr1M44PB3IEQHqMRB0xxwOeqs0HlKM0KYIhTZPt+24AYCmKTz+cwkN/y+PsSamzE+uA0pRrGy7J8q+zKbSqDMjbVCm6vsI59Q5rhlae9r0z6dqiAO6gmip7cfHuus+hrZTJrR0DTynOM5zr0Enescx10cT3EOOpcsxTsOWobByQzOuPIuzq0C5PhM56aheYSmM1PQ6Sn4TP30JPx8ChxgKNuDRQfJDsTYvx44aASOHd85zcidOFg+I3E++1PGkaZCQ9WAfVulM1ktJ+GXMyxahe2GEIj1INy+GNGevRDpXAQv3gnlhqEs6id/YEEHnh3VmBqnAzRaQGLLEF/fMUwMvYHNzz6J6VQRU4N0UGlDthxGoHs3o1fxvfQLKZSTCRx22Dzc/ayN2x5VWNxTxtQbadz+kwIiERv7L3Vww7c8nPOhDF797V344zU/Q1/cwkB3GGG3giPtp/BipgtVvoOa9gdsDZfOpkP9EVVBe2oQqi8G9fCr0AsX4y9btyGiHIRk/vEdVYzoWXyhfc59xfaV2uJo8l9FdPHbMD1cQbYcAziPfB7PVjnng14Id/3+VTy7aRr7L5mP5XvvBvlYqXDMK6y3yLlQlfnDcbUZQQ0wMqlsh/3FOc/R4K3BPsebLjMawlM7sUgTnmrQ66mhWdtlJc9BRCPlsELKsPh2oVmY8ARE3sjWeXX1NJQEKSzgz8KJ/q+3lPlfhf4DgbfQUyfJtNV1WzXtFzJ9n5pOoZMgSY2w/VmjkWlIkgpsb63wRfcMm4hmH/FGjUdC/Za8ECXVDWOYEY1MyBKsLjwrEZ7JCpsZ3pQFZDiwwyUCtdaJTC0H1PAaHeYSHIZe42HmkjK1DDmaOQKfRrZG3/kpXAG8tQzLC0P6BG+6pJzGzu2oWTdbWDMjwKRxi14BjqWZw6C9hjdLTviSNakgRmCnx2y66BDg+EoZkTSThDK8pSohzYDQmKmVqD2ZZWHz5EMECA0dpGBm3Bt0IQrIu0mQzhAQEigzOxWbzDtbf7+4MIMLF70L1kma5AWkHM0xESOmosIklugnWDbQAHHqLBfgZgCJcgXCgOSlrlIOXN0h/auUxYU8SPCgiEMJWUNxEQMXawjN8SBp7X3QoIS5ifBmXrGQFLSYCghV6mGbxOnS3GwEwMVR6hRRxYeijcpyAC7Eina64Ta0z12KpXscwGPERZg/pwXN9Jhsi2svv8aLdJpKTKt0uiCXVM3UgUKIC37MBeTIMEpzI3S4GGSiG6Thc7OVeuljwKVcle2STVs2aF3nWRYrob4KN3NpnKJeuS22zaVz5Xk2bNkomGd1bIpv9FrsH8WyHp2tGL/Yw2EPHh0t17Xg2Aoi7to2I1FuzRHjMWBrLIoQnZ1IKIgwj/582pOlI5bnkVyZDoCA2FHlBiJ2ir00jWZpWApwOO8UQcoVGEHL0YHJsaz8bSzJFxgRymTzmJTfkTGqNiIwlUQmW4RNW1rEhmgIkaBLuzwEgw5c2tzVFsKKOVE8MpjFGJ1Ti5XFKLdkXjeO228xTjp0Dxy9325YPLcLASeESsVCoejzOK6EdKYEjG1CecMTyGdSSAwNQhfSUHQ4JJIqzlchl0UgFMPyww7jXlpEuVTkjGbL2EnidJbYXjnu82ifRLKSbMMbaQvhll70tsSRZ2QylUxidGwEY2PDjIwpgB8aBTqg8i8ZS9RX5RzL0eHcMFFEAR4OYXR0l652uK5nHLR0Ypr9kEaaMinqy/G9LXOuattBSdkYUUGc/KEPcNwUvv3Tv2KqouhTlSFt0Iy6YAaKjMLkofku6WIG1dw0KpkJOmFJ0AtheRviOFlOEIpznNVw/HyAYw2+F1AALMp4cQSi3QjG+xFunotQ8wBCLQOItO9CWjcC4Sb2WRTiQDhuAAJuKAIrEORxbgbdc5vx4vMKL/w9g8TrE8gObUQ5PYp8agi+zmBs6HXk0q/QORlElXM0YTWh0r0QxaY+tLZEccZZK7H06D0w0AVkJiq44FtVVPwITj0+iLVn+vjsMaPI/fF+/OnK2+GPDmHfOXEs7m/jMbiDAOd4e+olbB3MYMSdQ6c0DfB4UTEi6DLKF2tm222OcbiZcS0Hr/X1Y3TbBEK0w+L81dUKpC80+yMYb8fzw3HE4y7sl+8Htj4Gp62Xc6RAezi3+HEIjrgXjKKlfwGu/sHvkChXsfbcE9DCuVGic1+ks13ge1BiH2v2rbJcBCNNfA8ddreCBXNxwnHAWTOgFHa86jxDn82r0/lC1OTrPBq+gw6jlxKmPFMWq/Hr8iTV7npe+EKQtAGSF5A8Xw9jp9FrCML5fwj/m06xcycZDhwgdGWe4CWYabJihuJGRNCG3UxJJmX7LaLSPLJm9NS4whEwLa+RzLOugSx5mSQnYHTwYeqnHNkz+jQxTVoDiPIWiQaFKW8SQVFW2MjAXI2clBCCpAI70yUvdCqgJSIJow47XCJFAgUVpSQnbTcp8+SY2+RnHqKxDiynG3LkK0UCSxgdzBPlXUcaxHqWDN47ZJiffc/iiVqBGbbwCI1BFRsafJIlW7dwpsRMvmGHEZoRplwDZ9rQRSqkTSzDW3KzgHK8ZwiCi5Bs3g3dMikgyviaKwHivE0ZkTXg07QGVMkSnMqEZ/SQJDZIOWkvWRDeDkAmox+yaHGFnaWPwiInekSHrBWOB3ARgtjDr3wxT3GjgW3D51ehH2qCz6MSzUUN3MhAedmIqInlHHBXJgSJz3LsRO9MWxWgCAAU/4NcsiYRNG1UBqSdFmARFIFNBjdaDQfB1rmYv8/bsPqI43DCEW/HEXvMw5zmEBRlSvyS5lrK6I1GKlslAJm8RqHgQ3hlrsmS0v8wv+2SvvBsH/SVwE5ByFOIEmyabrPaMPFmHlN2NLvobPXQ2uQhEnLgsj0hOiDxWIBf+i6POwKQP0Qai3jEPUTChJCLUICyVG5TmcUyNsGyYC5F3LUtOl4Wgow0BergsnKRV0qxyT673UIzHZrutiZ0tTehp6OZaTPaW1rQxqhOUyRCm2qRKRahbr5xMqYKMHmmup4nh1NDc3NidIdOW45OSI6dUeZRoMhI/4sTl6ejMZ3KYmwqhZFEBsl8CZOMlqWKFWSqgBMN4rQD+xFk255LKHz80CV417LdcOAu8zDQ3gaH8yInfU1ZMSIctNEUdtASddAac9AesxDf9Ah9jhyGX38DRUb1ysUiUhPDdLLyyPNYMUGnZ/fl+yGfTiGXmEQhnYAcG7p0isKxOKeZJ7PWRJhSmSzGE1lMeH3Yp62KSCQKOVIsVHxI+6bTaTqWUxgfH0Yql8bUdIIRzxLSPF58Tf5xQ7aM/bod7NHfiUA4BJ/9UaFDIL/7EictxeNe+XtdRc4xmes+x8inM/PRT5yCud1t+O1Tm/DLv74MXz5A5MPBbPxsvAYvDgDfS4PKOMg8p4xfKcIvZ1FlJKlCp7NKx0IpBzYjVI4bhcP3zIu0wAu3wAmyvaEWuLFOePE+BFvmItA8F268B8GmPr6CMXazQoVOXYXHZmWmxXwSBUbZ0hObkdjyPDIbnkbH3F4UxkCnJ4/mZsXpr6Acl2U1Aq1tSA1uBHhMWmbZSKeD8iubkHn2aSxwpnHGp/bEc6EObN2iccE1FfzmJRv77WPhqjVl7KWexZZf3oPXf/NnpDdtxfIVvThkvz4M9Dch3hyGS6fd40dKrJjAKvdh/Dk9FzqZRiWVQ4VjUMmnEGxvhn/Yoajc+WfkGf3622gGrdEIHGXBZ1kIcG2QOWoPHIDBzWk0pYfg0EWy7BBCuY0ocpxdXTLvTCgUQri5C717D+DJh/6O795wJwKcMWeeeARSnFMVWdssC5rrsUQ25YPFclzYXOOEZmHnSwZPkajkwbRxC13wnek0FjuIMiOys+UkP1NWc2QINFJIkMIia0jyAMCJhNlXnSyiM+QGbYbwPyG06X9i/595O+mr2yKJWWCoT7N90myhMQuxXfYGaSrkogre2EGmQSdjppzQqMsksx6iR0B0Sp3CkryA0KhippTUIXzRqUgVnkCDxgERtA7CEUlSa0mNLmRi9YSY3DWB2hPSRMxcJPI22Uad0ifUWpfT9ZQiWkCZYRf7FbMCTGitNnLb85jJKzasQRe9NSCfRNFDNkBpZqkHtUsygmk+BJjseAtRYBZVFAmpUZY6jULp6IaYyDT4jdTwpKCAyWx/zCYJLmC4OxSuN4k04UsdIiO4pGLEDE4CxcQ0yIMLCgS4cEAuKbszSHkBoYsMqMzgTCG7gKSGsf0xUwd5M7JkKxumPsPnQ9YF2SBMSl2y8HMRMjJSJzcHrnimfUYNyys3ABWMAIEItOVB0X5qAldwrtcVQMpZLuBQTlLLpjoHsIVGkNR2IJsXqA+KReTBBRCWglLME5RSNZxNULDgxVvQses+WHHQe/COg4/EEUt2wxI6ImHyCkWNAnfEMiNbVUKZka4iHTBxsiolH4Wcz4XWRyZdQY7OWJnyim2mTwSJalV9VVvTOVcYAEGJR2g+9chiXGF/mLbTDgsKjgVEghbidCAiCHqOhwAAEABJREFUdCY8EgKODdsGbNrvMm8zr5SCYt/YloWg68FxHMimKnX5rI9sUAIQhLo15A2EdCOdLaBCG6QtSlG3ZbNXLZT4xV6lI2GxnlAgiGg4jEgohCidjDjxpmgMLfE4miIxhENBBBkd8+jMObYFywJkIWNRKHlomHdZUKFX+dVf4viX2AFFHtFk6IxlSmVUlEIsFkaYztTcXXq50c7H2/cbwP77zsPyvhgm2JfDRYUS+1mOAPMsm6DTNkxnbSKRx8RUHlOJAqYJhUKJdVbhooxQYRxeJU2nqIJwWzt81sOuZnQpj3QqzfHKwAtFscc++6LAqFVONkpGcX0arDyHfaQJVQMVbshpOkabdRea7Ty64lHYgRAyuTwq7LsqwQ6GWVcRY4zmiROWp9Mp/2p0w1QOb6TL2L3Jwpz2Fjjs1zIjgpnpCSR4dFugQ1iQtkGh4gVRkjniBpANN6G4cC/sv3Ae3hhN4oKr7oQfsFG1HIBz0lLsc9iwpW6CUg4sAZn/fC8UU4vviOUEoQgOjwEdxyNOOfKFp5QN7fvw6aBV6ZiVs5MoJ4dQTGxCbnIT8qlRzpMSfI5blZPdp7No2w7kmC07vZFO1NNIbXkMxdEXoPPD2GXfXWlbGMhWEAuB/VqALe8xFMDon0WHsEonUFNfMT2ByuQbcFyF979nIU49Zx+8OljBsz8dxxsvlrBylYvLjynj/R2vYvDBx7HxH0/DUznMHWjCvvsPoHseHUbLB6cgbBtwXQcBRjaDpQzerZ7D84k2FEOxmtNZTCIbjSLZdwhe7t8bE8Mc/0W7YVOqyON/F64FWFYV9FLZthKCnYvx6PPA0uVz0FrZgjInjlXMwslNo3ugHx4dryCPGKMtXehbMg9bHl3PY2LgnvsfxuvDEzjyoL2xcNf50BxLRd1m7hcLKPDYWv5lrHRHMBqHBeFKjt0Gk2rwTST4zCrseAmPYFk7kUkTUYEGhx0NNYugRYb52TQjS7qkqp6ayoUgUKexmOTeGuoyb83ciSqyDdiJ9R9nG+UlnVWI7RMzFeS/Gk+aqkTEPEAOzEVRDoygGiIj2GwQ/ux8DddMBDg0tcToUOwvpVhBnUYhCpjnzEPYJlOXqSUaLMXFynDqD9EmKDm8jSIW5k1Um/q222YERLimx2B8aCMKKdOQIIlWaij+J09NMbk5NyEguIHGHDBERZJmCUmJzty6VgGYklZ7EhGxeqZho9hATk2SPKOeaY1AToMgBQSEIXyyajczhi7KSTE4aSLHLA0xT/Mwlc2SEzHDaDzeRNhe3OilnClel5OkAVKf4VHGyApDcILcwhNgb0FgxhaRE+C7jAYwb9rNAkYX6naQzps53oKQTwzyrlsKStlQXOTBBRxc1MHF3fCUgkkdF8oLANw4uKICNjcJZYkGQGQImmBwaY84ZZK3XSAQBYIxply4ZSW1HIB6tNC5yJkysp5UfWjq1JbNVAEgiH1CMzjzxBVtBevXFnXbNVCCi15YLGZBsZ5Aazd6eJS4Yr934m177499e7rQ7gWgS5pRLR9ZOlzidBWKVUY+qigysiXOVkWOGMuATwfKBhD2FJpCNjriCp1xEFdQpNO/QJZlsnQgigT6NgC71mUhxxYJxWNCbZwx0ak5RjbHhvsIHG5KnqMQoO5wQEHAZV4gGLAQ5EYc4pd+OOTSGfLQzGORjuYAutuC6GoNo6stAknbmsJoiYcQY1QrEgrQkQoiyqiLOFWhYIB6AqzDRSjgwfVcyKUUoDjm4GUzdV3HyAQCAW52AYS8oCknDlo4GEQsHOZmG+Rxjw2L7bMtwFYKFkEpBaUUW+ajwmcHo2qHrtgVHzx6OU48al8css+uaO9uQ1ssBptjXtI2ctzsYg6wKeujlf0a4u4YoyPaFHLQHvbQx/ZEgxSgvkKxTIeqSCcsg6mpDAoFDszkFhToLBQYdSiUSuxfoEiHB7wy3KATmQyOOO4ElDlA6VQC6XQSGUa1cgxnpuiYZbIZjgv10DEpctPclqoix3HZo5XRLkYC5bdb4jhnqbNiKR6dVVGi7irbnWL90ncjyRw2FVx0OVX0NkVpqU0Hsszh91HmPK5QPsv9PkVnNKcCKPkWSpaHSTeCx3IhnHT4QQjTs/j575/CdJDlZU6Lg+26sKwAHIJtwINjB2A5AdN/0oc2x8d2g7BJs2wXyrK4dleheTRZpXNSLSR5NDiFUo4OUHaCDkoSukRabgzl9CCqmSFAV2CzLNg+xXbZrLtSyiOf2Ib8yEsoT29GNT8BlFNQpRQOf9d+GJqoopwtIeg5yE2l4Xoe54OGz2PdKh1bxb7Q1QI0j/7yTz6Nt72jH8eesIAOnsJtN6VQnCrgI4fauOZ4H/4Lr2P66ZdRSiXh+AXM7Y6hvyeOcNiDm03yQ4w9zvElgny+gmApAY+6u8afwkIrg3uaT0R+97dj2/IP4fm3rcXLj/0N+o47MVGq4pnFdLgzBQS5JrhKweY4K7+MQOscjAT2QWtvE9oyL8H384Blw5Z1yGb/ZYdhcRYH+HEYibUjyCj1k7/5LWyriiSjYed/5UbYHM/rLj8bts2uYZS1UMjR6cqiCqpyXARCcQSizdQjCxqJUJY8CYogN1NZmBVTASE1gIbybYIB1C+RFZTikgBEhDa7rJQT+mwa6hdf2DrGhGV5Q+QkJYUzVp7boUHHDLKd9yasoVxkBd4k8JaEf08UHQI7SmiSNA1t1CbNF7yRkiU3TLOMLB+kyHMHTSJAgtAFRAezvCUH1J5MGwh2vGrFFeXEmu28Gl3y2zVSSAgzoIgZLh9KmDR+JqJGniLQZD4pwCffaBgQXEAEBIjXJYhBNLHYbAppzHI9IwJetJV5IjDeIOtF/SKnjjFpyBDdfpPI21TCWkz1Ul5oFDJ1MDW30CkjuKoNmKA1EHlTuJY1T5MXhoCh7PQQOoF3rR8EEZFGKriA5GeD0AhCagyM4CTVzJMMQc64mLCTyTEI0/ptbBNcEL6/8g4LiFijnY3324hRjjek3aCQqZfluDADDmALuAAXJFhcOWT1MJ2qRJpgAUrolLOIg1e9HqUoQ5VQQldk1MEkpIk+NwA123FjHuEYEG8ltAGBCCB6HRsqGIaONkGTr7iAw3KgWVboCEUBJwTYLrTYw/YoqZsbGqS9xiZAKYsytNUNQHMzAjcjKxRHsGch+pceigNXHIbDF++O3duaEaW3UGbEp0odMt81N3/NyJDPNYsshFyFppCFlqiFziYbfW0W+tsd9LXbaI/bCAcUh0ihUlVg8IUbt2bExIejFOgvIOCCuBgJaCguvEDAUQgxwhUhBFnetSwopcz0txXA/QuSKqWgADCBRURAWRoUh7I1HAoFaV/AU3Cp05Um22B5G6GAjQidlHjYRXMshJZ4CK08Om3jEU0Hoa05QloETYw8tTRF0dnWii72Rzcjfr0dLZC0rTmKJvLikTAEYpEQInS2woyISRolHiWtORZFczzCvgjQThsu+72vp4ORrF1xzKH74ANHrMDbVuyG/q5OuI6LAp3RAvvZkcHjmJXpyE4UNOYENTzSXkxU4QB0SsD+BFxYCDsWYp6NlqiLHjqYve0R9HbG0NPZhOamCIIhD5gc5GbMzY5jx4pYtsxN1EeVcyNL56qlo4ftbUaW0a4UN/YCIzJljrv8ritPR0uiFGVG5PI8Dtw0kcG4imCfNgv9jFp5AQ8OB7NQLEFzIPJ0/NLE85w7ZW1xPAN0xDSezUVBNha3BhFjlKzMDXliYhxDI2OcHwWUGUEq054UHc0qI2h5X2Ey2o6/5uNYtWQh9pvfhRe3TuJnD7wAxRmjYUOxrxjoYd7nJPKhxJkhaDoN4DGkLhfpL5Xo2JQJRVSLOUIWFflXnDxuKzOyVRHHi46PrpZZXlMzO1hJDUyZU9TuRnsQjPXAo8OhGa2slug8pMeRo7NVzIxA0ymjGAv40PyAsjgmu+y7AFsHAZ9tKtPpVRxfqR8cg7be+SgxUgnlsBUcR2XhU597O1a+rQNR9vs11ycQcUq48sw4Vu/p4PkXfIRKabhhHxlGBud2N6O7NQpXAwHPgj89xePMNKxyDrkSbR/LIczIlge22fFxiP8PvMCx+M7kEjy+sYi9fn0NPrZ7Cn2FYUz27Inbn3oBTVxLPLbb5jjwiwqBQBteLy7DljfG0D39d4RZmWd7tNdGtGcex0vBcTRcvnShYDPivfPwyhP/RCUWRKVSRVl7ePy5zfjt+ifR296M1Qfty3lQgeL65HgBWCznhqJwGPW0bAcWe4+3BnsQUHjzxRcCAjQSAg0JoQmu6ioEn6FJpg5C20HGJ+MtKpqtmxJvumcXobk1vhBnMjXSf/SUcv+J4P9NN6cAdtYs+ZmmMcN7puIaXnvuWJOu69FGtiZRewpBqNKtBpcMEamjjjLH4aSA5MUmSQ2x/mho0nzR6qQdku38GrmRl9yMLuqXvDHUCNQ59UR4hkxkx3RHAZOTB4VMG0QvgXsprSOx/qQac4uMqdPkdnqIHgGWMckstmgyWUEM0zwMaYdHg0wb2IvbWYZuHnWa4A2ok2YSqUSgTjC66vgOxtfLC1+gIdJIGyoaaYMuqRSV1OjjO2jeMQqKHgH2gbFfzQgyS3yGR1kpywUBlg3YooOpklQZzea950Iqiye4ABuYyfM95mYCLrzc2SALOSoloFwkMBVcykh9rNYoJC5ODQ0x2dqDdclgmwwFubmY+hgjkLkroBXtksXKCUK7AYAL4v+Pt/8A1Kyq7v7x7z7nPPU+t9+ZO73A0KXDoFJELEHBgmDvChpBk6iJUVFjI8XEGBPAAtZoRAUr2KM0FanSlD4zMH3mtqe3c87/s/ZznztD0Zj3ff+/41ln773W2muvvXZbz9qXUWycinJK+/kwkjNgS7M6Qo5D14A2Qxy03OCkxlcfqn2PeLqOP/oEPePA/bX/2Ig/xLM4LgM5p3GcqsmRUJMjEUA6GmnpaEZLKC8etsPeaQjnq5QLVMhI+Dj+8AocGzIOkDlKZs5cJOiOzVsqZKVMiMqBM2vL6KgkzhtUTNXF2bCrP84nXzYaVhCqq91JoCdKYO7zNbmaqjViVaod2X8lVik3tWO6rEd2lCk3OUM6qvp/eqKjuWpLs7WOZknnKm2Va03qNYnutOBpqsYVWrVWk/0L61VotWpTllZqLdU4KGtEdOpAE+eixa/3Nld9ba7RTBe6zIgFQIjejkMp4yNpS4ho2b9r9uyTDtMLnnWUnnzYvlo8Nq5MpgBvRvgn9J0eMuaOznbov9nP5kXCmFUpHzHmRKBQD5TFFZ7E7ZRoRIKfYVIulLKMmdnVbJ4nIpaLAuVARI0pNbdxFYaTY9c7zVqdQzOm3Vgd5qa1cdrppxOFqGj3ru1cD9fUbLbUwtGyPsb0r4MjVsYuj+yc1kP1QIsY0P3GBlQaGmG8ndo4WhHeLepKYUZ2mGY4UHM4ZDH6311lXgahDijFGhsbk83RNv3dWW7IYPBMguEAABAASURBVAuRuV2VhnYQ8qoXF6nSddpVmtSvukNqBjm9/lnHqIkeH/3c1aoy52ObHDgIDodGRK3wYpS2a0qAuFVVzFWYQYKDlBCVSnCsYviSGEfMHDLvZHWxf4z+2N72BmxpPy7ErHQukGPdBC6j7NBKFYZXK0eULW6V1Z7bqibXgo2ZB/HtGBCbmPAriPx6E+tvYnJCu5oDmtmdsAW01ao1FOAgKW3RUlcTTzpYdZxcF4VyUU7PPPkw7V60SrVtsV79zm0KmHd/9fy27rplgywqnCOCFiZVlXCsLbK5bHFBmJaJ0EEkUSiu7VIc5Kg8q2CqrKWzjygiSpntzAp/S7PZjg5q3Kg3jl2tV5Z+rmOTm1Xcb1RuW6IHlj9J2lVRAScwQ59D7BwUFmvX8udr10xLT129WyUigiHR3Q6mcoURHM4pifnbrk4rwv3PMGZLDl6kW274NXOy66em2SNTLOlzl1+tmHVy3mue73/4hPanAEAYhgqCgCnsqJPQsvZ6GAxfchB54fBF/zGagdE8go+V+wNB0b8eRy7wAsjw4pXrUfUSoQWEP/SmNG0AnYTRo0y+/7r5jLXls8bkM//Dx/gM/ge2/5Hcl9FP5yvMF53cPGJP8niMdSmla71KRrecpc4yVJ1PyNlrJQMtSO933zYtA+39IIgX+YJ/Tzt63NOT2UNb3qBXsvqW24OxnMkyrGMSWdnyAFlPoRIv7fqSdRJi74UFXeTB8qa/8coeK4Dcu0wLRpkHiCa1l4Cb57QyJWvIWuwXe1QrGfSo9vW27RFNmq/56A/8potpSRYmqlkGLp/Yx8CEGID3TMxpyxoY2hoyOYBzhjCCgdXdO7X8PPRJXh44K3vggxwwe14vM5CcAfKNzgZtNnMUUdq/YsOfz0jWJ1vyvs5e9WwNx2zMbNDsnBKbtexXdALOaLZ+7Vdu2pEsvO9p9NfjLQWsvvGz6YtfopwG8jJ8/Xl6tyVn/0QEB6D6bTVrUm1GqgL1qgzvjI+8q87KNWpy5uAFoey/LnN22tFPP9+DSI5NLc3mJA4+ZXHMLAXn2OQU5pQfX6HlBx2j4455qp5zzFE6/UmrdfSyIS0eyGh8ICANtGTYaXKY/FCgkYLTIKf7gEWQQonz3c/zhAPV/Eg7uO0gbLErt7uJOhya1nV8I88npTJnomt6SjKnIjQ5QGDCHLMUWkwFzm8O/US1RqIy12rVeuqvJhtccdbxPKqNGAcp1mylg1PV4mBoaNvOGlDR1Exds/YH6hw8dRylFmG2nbsreuDhKf3+wW26Z8MO3fPQdt37AMCv+Ps3bNcDG3dow8M79MjWXbL//8Qt26dk//TDrqk57Z4BZivILWuGdHq2qrlKXVUcsBaKdjpdJRigy5i3OB2rza7MBmE21LKlo1p/+GoddtBK7b/PMk2OjyiXzardTkVXFQROYcB8k2T2w2zqMIY2TzvYy6al2asO/1CYaHleur+aqNxMcZhs7sdKaTtkLkU45N7hpX5A2a5mHToF4B3l9u+u0/ZN92iWw3xuekZVrhU76NvCsWo02jrqmONUL1dVntmFA1VX3f5WC1ldBjFhTDqk9vdbu6l7yxQ6c0AfPpHRMFeMKfOtTXQjCEPZgZofKMpFGSWssZTOtHFOb5jOabobaZ9wVkuHC8oMDHMN6VRhfAJs0oWvkaSasf+QIMgrzha1PVqs30wcqPK6g/XMw9bp0JUTunPDTt3KmMU4T0m7K9m6Ia9uWynrwwOOWErZPNPALrPov4AUsNRhW8d8s7zhHHtEv8xIYHbW5Tyv0CszuEKF0XXKlUZx4CtcK25RY+pBlvMuHLauAi/P5nQohy1cmFWYyWn5qmW6d3NGbZx8xzinCnHYdsp0ztK/OvM4Mbsp0HFH76fjX3ayNmxK9dkvdLwj82qcrk/80/e0/ugx1VgH8cxuJa6tDM7bJGuykEtpL1E4RHtxQwF7h2s0lO6eUbR7u0pEsly7qU2jR+qnQ89WVN2sEx/4rtK7btCa0aUaWr9OrU0zeiCd0JbsgFaWFikfSKlFBIdWadP46br97h06cnKjClt/K42tVnfmYbawljS4SJVNtyvBvvHMNmXYY0ZXr9BV//lFVbnGVpBFt0gKc+oQ9brjvh363i9/p3XLF+ns156hvt2ZJErYxywimDLHaN6xHPZ+UzQyAOcg6zF0Bk8OnAEs/rXBM16Pg2ZIJpfns7zA9ev5Mh8mu6wO2ce9NP8oHNV9+Q/hTb5n+P/y81hlHt22Q2eDR2Mx7V4I5/V2TOce0vUSGToFu1DW4x+jLYDr0W2NUc0XjOZN7ktCpGHkH9PcYA/Go31Vw/dKva+V9+az/B6NjQcOXhqwAmCap77o+VAq9Vh5nOafnpy97WGYeSKJM26rSH4+IecAXp/MY30e3MLba98XjebZ/Mej9uR88Y98jLMvwNInYjUewxvdwPKAGb5PsiIg64+3sP7IQyWr+4c4IMvk2LqxyWVgMjmU+pY0FgPPJx5Ty34GshnK+A1Ay9asrUFzltjIZM6WbeJWNh16QowTMCF9oOhpfLweoeRTo4sHvOnkgaJPwRkZPVPfFg6c7Q/mxPFrnZ+U8s4Xv9LZnST0SqGlzbpSog9WVooA9PLlVkPO9J3X1Vn7YVZplFOQG1RubKUm9j1C+x11kp567FP1LK5unrxmXPuM5zWUD4lGBfyCdoqcQ3Qq2z8bzRQnwyBRC8cnpa0Q9SPmL/u/CKrIDnkCK75eJnDKhgGQiqw4s9XharILOOqJLtMNEajgXKSAPOOLOJgIliiiYE5ZJnIyyOKUhUHKAee7j8xUITgn/oeeGaIFhVyo0SEcRg70UiGjfCakH7giOIXmWNSJ3HQ44DrtGIeuCbRV52rNrs/q2LGDMi2gRrSgXK2rXK8TFatrulzBsatq1tJKVdOVMo5gTRWckj5UiXxVANNp6eKSDj1gqY4+fIWedMByLeZastZ0wkeT+Qg0L9RQjF5tonZtHB+7kqs2OqrWu6q3YlVxLMvYuQIdNjn6ns9KB4wEsuc3u1Mt5nQsYIOc2cwMytzpEE0oVxvoWtMUzuHUTAXnqSmLUiVcpzUe+b1GVj5Jqw4+TnmiSDUO/SqRvQpRmDrtT06ukEUzmvS9VS0rygSMf0td7NJmztXpY61a09ZmVuHAkI4az2hyfEypi9TAHk3s2MARbTJpanTY6qWspQb5X89kVKYzy9PdWj6aU2FwSC6KmBup4iBUk7lBg+oGEZBRPLRIv8ss0a37H6vG+GItov2PnHEsB3pXH770Z2rwA8WBs78/QkExweRTm1gYyRkw9wPsk7I+rGzr2imFksjylnXO2SzykEJyzkGzl4IxwJ3herE4vk65gRH6OaPGzCNqlbewHJtQja+XODE+1Hfz7ZpOK448UnNT8OAAm10dTkq3NqfAhXL0dfvvN4gckeMBPeWs9bp3t9Nvf97RsrGW/upVbX3+P76pdCDUIfuVNLujpTbRynwmUph0NJJJlLe/q3Jd1h3O347NSvlRFuLExNCzRJ93ZJbquuGjtRVn+fBNP9Qhu+/VEnymVbmcSs0pFY9YrepND+mRJU9hvY5pOFqs0uQhml75fP2scri2bH1EJy29W5M771KUhOgyonBmo5pxVi0cumzYVJa9ZiA3oMHR5cqNdnXP3XcosT0nYNKGGaX0PWFcgtDpo/90qbbtLuusU9ZroJBhj4nVNX1xuOSwDqYKZIbHiIbQwgPF8H6UQMLs+cj61/DG4vEeA9kQ5B3gX8pMSKzvS/5j9awtX7APPI8qGw4wGQZkF14rGywg+pk+Ell91P+Y9nn76R+r8Md4+m3vXf/xOJNgYFw9qn0NpN5X/jEeAysY3vIGVu6D4TF2v9hLYbKhSDkk+gJBLdBsKHuF3tdkGPRKva/xG86gJ98waV/co0T0scZrQ2pMaU/Mo749nDOyF2nlHvS+hnSPqmGYHsLcJ5+Dtc9jOL+pgOsplHrZhk89s3zZ+K1suhlNPIYj4YViBHK9lzLC+vR+2qM9wdfYPbqfsRr9vCfs9ZnHW3uA89rN4zxXP2+pgUfysfzeAMrewElsZApCSg5jwYMzw6rv5ekHBF7wPg+PWOIBYBPE2kcP2bpMu9QxSEgB4zd2AyR4D8D4rZ4H2mQjNRI7yZ46Vq8PXq61LWqmAHI9jpTfjDLA4TJxYoOSZbw+KRVo2POSN51D+xWZkay/1q6jD1afX/uy//82rlTEISwOJnY1OeTm+CW7at3hOu6wY/SMIw7Xsw5ZS3RrREsGOUQ5mBoc9rVGwuEfq8zV2+65pnbMNDVd7uBkxBw4sdhfFdJU5CRvbkm2rIR89lXFHJ521WZOVsecBvCmtvFnqcA57rvWMwmzD7rxt7gibDZjoltdHJREdlin9N2hlzlgOfbvYt5paAAoOhWzgQbzkUYGI40PZzRMOlCIFKFchkYGB7IaHx3QksXDwJDGRgZVyOWVzWSVzxdUBIaHBnDMMspGkRy2a3KImBPWxm4WYWoTxergKcU4C10Ohja2bONQdAhJtcA3iRLViWxV6m0Vinkdd8RqHXf4Si1bPKocCrdwVstE42bLbWzaYRhS2ZDSOZ83OV1kxXilTk6FbKhSIdRQjjQfolcgM3Z23m6JS7WyJOGXaXMl9o6G6epcwrVtqA5XnmWu67bvmtHO3XPykbqpijZvm9LDW3ZrZvtm1XZt1cSKfdScnVGMbaNcQQ2czzIO5WFHPplhDLVj61aVyzXaDrkCm1W72VCtXlOHvrfMKeXaqhINa998S+sWjyjLFVITfIOIlv1/KTaIVtWJYHXwLrs4bEa7aybRzq7T0s5mrSgkGhwYVCabx+oBUzijFnOlwQ+gRhKow4EdDY1pany1HiJK2Xrgfumhh/TMTF1DHNQ/uukB/faerbgvTrLJZQe2pb1JhSWdsBy0FBDQS1PoQeAphpTDnhAlxMgPjPxjRdnH5h+YbGmxBib2V3F4XK3mHLZ7RK3ZLUr5ceP8unOCFenWTg/4KqUvAg4+6hA1WFcuTNQhqhgTSUrpuWMNm31au7YoYv6/6S9P0lyxqLt/H4jZopefUtc//u1XNaMi87egAeZva1dbalSZGyg4O6sczlXEHueI7kVcXYaMVYTsjIuVW7ZCOzMTmsKJPrb8ex1Ye0gl7OSInEZJooGRgsLND8kVU+2YzWvDyqfr7pnj1D7+b/WLzqn69s1NrVhS0HHRb7Rm130apB3rjxrTKoVSN8kq3nEPP7oCFTHrQH5A+x15oO667dfqFgck+pdib3O6xPqxCH/cibWz4fTjX9+pycXjOvGpR0JKFDDHU2xtcyZ2YW/8sKBkWD84DrK9loL0FicVZU83mgE4oxnOwARY2Ui+7DNipks0aiUPaSL16YiQ1ZMj8QVoIg/Y2584RuqD4fcGa7NPs/zetD8pb5X/JMYnYPpDdffg9+R61a1ssKck6736D5bw2XQBm/qyfSxOZiIJAAAQAElEQVSXentZqQc9XC9vJNvMzQxmuj2yjL6H0+iGMejlU1p7rGSjGqT2ge4T/3E0ZNxGsTZMhqWeaEjA40hFxnh7AlKfLPBSwdOQZ4OeUu6/zjhdv9RL+0XjM7Bq1l/D96HHKWobh4Ee9fT5HHpZm31iX49H1+iXLN0LLNuvaEr4vCENfGH+Y63NZ0lMVxLex/KBWnihed3mERS9ni4AwW4QkJpY47G1BNbTfR5mw9N7sbjljBEGo9mmYs4W27nn9zToJtfA5AaR5IF2nOWtLQOHEF6TbbLY+GTy2NzkgUPSaLD031Q2SyhZ1X5b4IRnk1LH0abLZKUwI0U5n/oxwTkQv/TZrSSrZxBGcvbH9nKStWt0S+1gwLHJcZ2zdNWBOu6gJ+nEdat0xIpRLR/KKYpTDt1YszhWUzhYUzMN7eaKbtd0nWhJg8Oiowzyi9lAJX45l9hd8xlJ1GviVDSIlljaYSO37pmvmME0ucgRbXLKZU0f8w8SHLcO0aMOTlxbu2db2jHd0CNcC27ZXdf2KdqdbWv7dFOzOHzVOrxAhejPTLWtGf/3Wh3NmBNT7RINivm1nfrDusmB1eRa09ZRPuc0VMpwqEcqFSPl0TlCqQyO1WCxoMUTwxobHdTE+JCGh4rKZyMctjzOXE6jgyWNDZX4BZ6XcADMIUpxTFwQKghDZaIMh12kCFsLm5izmGN8DthnsU48dj8dfsBKxUlGu2ZjWRSrifMRhalK+UAj6DRSyuJYOZxOhxzhOAqaw5EIgFDFXCCzXRbbhYEUBVKbteOAVPLObRkHbXEuVQ1nzeYI/pmy9C8Gb07cyEBR48ODGhkaQsVQc3M1rqYajGNLbZzETmVWa446Xq36nOzfmXK00MVBT5n3uXxBq/ZdR50ZzXKgl8tzKs+VFdBHh0JNDvQWc69Wq+vB7qhGVNWBRK1yhbxi8AmRLjs02+jWwtlKsFGcJmq22hzmTnPNjvZtPawVgwWNjU+oWBqQCwIc0FgdDmVHhwPGKSQKky0UtD03od8+vFNxGiuszip48H6dddz+Ev24/Ee3KTOcxSaJzA62LhxGcsz1Xt7wIFKDmCVo6y+GNyUPzfBimDlqMa+smFoGHEopdc5ycpzLmYFJlRYdgtO1GJuV1ZjZqM7cNjm/TxgbvC6g7DwYxsvyQrvaZ78VqmaH1aq2JMYpDBL8j6Zvw+zTtfBn2tHxf3agmouGtfnuVHf/sqW/fmGs7112rbIr91GYGdaqsSwRrlCam1UxGyvTqmpIHWWxT44fGhE/CoJKRSFrv4vDe0uyXL/ckGp4bqv2KdYVuIRoXZF5LOXQvZBQP0DTo1crvuJXui9zjH5CNO3W+3+vq39zow4v/EbnHna31m/7kpbOPSzHmEZE1joDa1SYu18he0uaKykXdJFZUiHKaGh0kdxAQ7+67pc46U0l9iMQvYRjnNq+xlVwjF3S4rA+/71fScyPt7/uDLlsRqkCIFVC1DbBkoEWnhRGALKcm8f20/miJQs0KwA0JMHXx1uZBsWkU/9ho1Wfbjjj8WXa4zXUAt3KiDM1PHjiYz7GYyhLjbcPsowR/hSwysb3v6lj/HvDE9V9tNw+x96pW+iYYfv8WtDeMMbjwBhY2cBJYBgmvlY20PxjJrVsn4dVa0XfkuF8Yf6zYHoE+LzHP5bLI+c/qZdjhX7OoYOVe4AgFHBWsA9gcsH6en7TMJohPMYKjwUqgep9ycBnjoq156uB6qc924Dg7fN7PnQAtedFCaN72h4sks2GIFKofaEUe68hDHqlJ/5C552X0mPxZcsuZLBQ6sGwHmjON+4Lqf/2ZOyd3wttWfogFq2QJMvbWmKD02P7Knuc5FjSBuIxHjYusSnIUt+4tWUAXfD7hDpBVsrkgLwURpJfv4FReyr2cupVsfrz4KRem5aRfD4Ipb4DZxWcZInsYW9wgByjGNJeviRlClKY9drJrjs7TckcK8dmZU4ZjlWSG5CL0JH+OxfJZQvKjSzW4rUH66D9D9PRHKr7LxnXYC5Sk8jWzFxLswblJmld01xLzczVOWwb/KrvsJGGGi/lNIGDNpgLFTopxsFp4WS1cHY65FPmR8ShnMs4HAApE8jzJdi/CU8ZJ2kWp8kcqSYHb6PZxtFr035LzXpTXSJLLaI0hq/XW2pxqM7hLDy4aZe27ZhTleu+Lhu+OUEtok8ti4jhkFVxxsqVlmYrDc2RGsyUW/ShrTI0c3oahIWarVRt9O0QhbO1EgROOZQcIFI2OpjXxEhRY8MDQFGjwyWVCgUcr4KGccIGB0qKcARSxiTBpubcWBSsk6YqFHI64qAVOvm4fbVs8ZgSZXEGU1XqMdOOGoydtZHBaLxKcQgYMG+bTCiZMxhFTiH6yD8pMxgIxLA7BaRWr8OIB/DwClMr5X9DkbQLpxefjnM8lenUpn8EjNTC6cEnVnGgqCWT41q2dFLZbFZOUhfbhlGkHJGkVnVOKQdnwAHsOOiiINDK1WtV5Qq1joPVpUYniNREnkWw2hzkfgy4StyCs53Q43WlVENDg9i3y3ypkTbVIepiXQ2iEN0StYmAPVxPNFcra0lnuyZKeY0MD2O/okSHYpS2MW+iW4t8zLzpMM6b5tq6vRGqS7shtkhZL8cddYCO3m+5HuJHwS0PTambRkrR0/rm90/GxRmGFIMjP/GQgrOx70EiS/lA47XKElIMrLalqfzjQkXFRSqM76/80GLs11Rt+mHZH9OnOBDCBn05PX6rT11nJfv02j/u1KfowYdTdYmM2poNM5G3lV3NxvS1i80yblgH/tkBOnwo0G34I4dNNHTdlVdpw86QdZhRBuflmMOWSza4jTkN8cMhrJeZq5FyhaxCjBSPDQk/So5I7N0zWe1Mcjo2eETj2Y7E1XPA/paZm+NasqWc/bMTpYIyWSl76v5qba9pw/ihmmnMaM3kVv3Fyis1eddnNbzpJpVoL2I/ihBuvWovWqGh1qyiwaXM06yyLkv0eBAY1tID1+nyr39TsevI4Wzh5YqJJuu3cO7lQqWDi9Ez1f33b9G3rr9Ty4aL+rOTj1GHPThmrRvYGDHsZsjHgA2uoZypklquB4Y3MLxBDyuhuM+6vcQl1FvgQU6/nmfks1CGz9eHx/hJoD7mhecxGOab/IzyJP+hPJ/qf/NYnT78oXpGfyztCRXtMXnSo+v0S5YaYDR4ezkyvjuW7g1+UUExcQbGbeA8LvXdN/5eWb6cyiTz5bWc0eazUOylZLa3rIEVfZpSP7XcE4K1/2jC43kfJXaebENqWU/zQvhQsMln/aMrokiS0r5pvAccGKtvffBtp/47/+kVel/jlIxXez0OwUZ34BZk+Lzkcc6o8o8v+1z/Y7Q+9HF7p9B4vfJo77X2ZeMhY233EkhkjMcST7bMPFjitfEZo8oXxcPmLeuUKWf1zRnhkEQgxPnX02Gwtefz4Glbfk3FFNggIctgryZMnMexWYhDqAehZDIEs/F6OWQoLrRp7XCMytfLSCEnZUg9q2PgnBRQNnDsB1ZGhEyWJAcupR+ptck1kMtxSBngSClEHnSvizmB4F1hUPa3W0JOymYXBBnlF6/SEq4UDz7oaB21bn8dsnypJgbyHIyxyjgoc+ZglRuq4NhUylXNzVU5dOvqcADmsyGOSIEIUE75bCQ7DFscgB0OYZsjGVQOHL1F3wAjpRyWDRyiORyeHRyK23wEq67d5OfKde88VSo1nDY7zmN+7wAcWhkE2fxzjJdBwsZrh1C1WvEH+exsWRse2an7HnxEj2zeodnZiuw6rFpryOTO4iiWK3XNzpU92NWYRWMq1abMgdw9XUWHiqZx5Obo6zS6WL8rOGs1ZNQbTdX933x11eL6o8WBJWyb4zQq5HNEzPIaJiozNjyk4cFB5cCNcl351CPX6gRgMYdfrSkZ2NiZTfL0KSITsG5CIMI7MkermHUcoE5hkMpJCvja9Es4AzAjJacgwKbYIsbWMRGgBIZY4CwFb1Gh4UIqbiD1UCXlTHPICRS5QBkO3oj2rM0uh1eXAz2D5zbBVetynO3Fi0Y1OjKgbD6vxtyM2s0qTk1LMU58hwhJo9HQilWr1aHc6jTVxiEW8y+JcorDLIdiQDGjWa6spuJQB+QaGjbHlB8EQcBhikNnc8d0TuhN2+yJbbfX2nqIKOpEh6upfIE6wxoolsT0xpFpy/5leruetKhYx/Sm3w/VnW5tl9RmLroAo2Qzyg0U9FfPezKzTfrIJT9Uk7mSUkpxJlLyIhVzysbBmUFTyfJ8lWI7v5eCd9hKzmPFRARgUw9IPMnkOvaVMD+i/Og65Upj6nQaqkxtwul6REmnTssJlQCr5ME3KOdMuOWlAH2yUahF+67Wrp2MJO23Gy0FmYzajbpcAAe4EJ3e/bFTNDmS0yVXNTT1YE3HrN2sX966BQc6Ut5JjqvFY49cqcq2ikI1lbTKymZSFYeyCoqhorBD5KtDFKqpuFbTDLof88gvNdipytH/DJGx1MXqurYy+6xivrQVrhhTtCir9P5NKtcy2r34KAlznzo5owd+fbOK0bDyURHHKiOmsWydt6Mx5Wgzn3SUlmcVc+WYc0559pzRyZXKjrV076ZH1GFPMJvLBhpwklxUkAaXiwFRjAOZ5Ab1+cuuVpkfDaeffKw61TJzErnYJMHRRBWrpid4MDCLAms/nkZlGaDUAtHKBhi6h+vX75XQiBecrzPfJkX1+X1bqCOjAbz9mo9LjWawN8FkGXjcQsaX/ufPY4X9zzXoDEzWjgHZvd8nQFkLhrbUoM9uuMfm+3SHLQyMbnzOMoDle5DC0dMENAvGvj1ISQwEx0I9QxiIB6QdNOTk+jgr7AWGNtgL5bO2eA2PCN+mpUZw8xlLDAznp4RljNMqWQqRF8X59l60pAiNos9bFWsHlJ9qlhrBRBgYvQ9+EfiC1fYZz258fYzley3soRuTtwFK8loRYo+TzJ/+LlSxTIqaqfgAtM7r8+o/8zSS+QYhWMHprBedqgs/+UGd++ZX6tw/f6VkBjWSMdrma8CGZ/3oAcJt/XA4eF7xsBGxi0C2zZCy4HkUhJIDOHBkYHXFY7KJDsh+7Vpqv+D6bZlxTAfY/OuQaRCQ2m5mQNk5ymy4Mp0MONzkHbNIMqcqYiPk4FeuKAXogEw/xibH6hktPygVh+R5MjnJOdEZGUt+oKSl+xysww44TMficB22cplWjA6pmOFw5JDvtLtqtlpqARaNaHE4NoEuB20xn9Xk+JCWTgxqeCArkxvbBiqnkDa4bZQdYi0iVE2AAhtlrHKtpW0757Rxy27tnJrTrulZzeI07ZqakTlDDRwccwSqpLM4P2V+fTeaTVn7fb3FYzwVHDQzZcJe1yYSEHOoNjmA57hC2bZzWlWiYrumK9oJ+HT3rHfCypUqTtYsMKcdu6a1A/zumTlNATvRx2BmrqJZ5FRwHuZw7mapU0VeDWgSjevg8Hjg8E+YI2HolMFu34L63QAAEABJREFUuVykibGSDj9wqY550nLlcnkiQU5UI8oVy3GFE3J9FAH4qcpnnHJhIF6FcowL48MbY39HOaGDXexKMzhPWAB8zEEU49gy3NRzHmxaE1SUXc104anBs27QJEoP11PaSHG6pEBCKkCFmEPMSQpD5KJXJgpwGjMaHc4THcmpkQSqTs+xn3XU4XqwUplTh3m9fO0+atWrmtq9g7nRUJuDr42CiFNMCwlgttlKdHSSqTE+OKBMcVCpC5gGqTpEwsJ8Xq12m0OVOcb4zuCR3jkda6Qzq+FiQQPMzWyhQKQqpV6qNja2P8I3h75D35qdRL+vON1Xj5QbWSQxJhEOZFCraW0u1ZOWjOqeTTt1/c0PyuFEiLkh7DhvRNGwxCGfACmgVMLUcv5/GIXX74MgIfWIZJjaRgF4neSckyuOKju6rzIDY4jtqj67Ve3KVpZ+RVTkpaIcTdAX9gCTyxCRgwzekTgXaoBFU8ssUnPGnLRAFrFtN2s4nXXFOJoZ1vQzXny4bs8M6ef3Jfrv76d60UkdXf3TmxXkc4xxooC+ljIdrVuzRC2u4R2OcWtmStl8pEwxozBMlOIYZtKmHE50pzSs7OwOrYzqCuy/9KzsVnv1EqWLRpQ98Rg1f3+Pks27lF88qXC/ZUq+dYc2Txyn8IB9FXbrWtzYoomwqOFcXplUyrIPhS7Ell0lg5Nq338N/U5EMFklfgVkwpyKQ0u17MBl+sqX/5O506D38FNHZkvSNDsk5cfkkrZcu6qEOWf5jTtm9OC2aR22/2qNDJUUsAeG7HFBGCrAygiafxE0n9uTMJC+sEBDW4/gYzTDO8RQ9LLYVERnJBsegYJ/bx5fBxwkiLzk3Xx9m1DG64c41TMmhvS+/Vfoe+sP0KcOW6s3rJzQvsUsNanD17/zzfTyVjCapR6z8Lnp+h+qsut+XfRvf7+Ae2zmyiu+pG0bbtMH3//XuvfO62TlPs9JJz4Z3LXgvthH+fTKK74I/hp99qKPaWrLncj/qMczer2+9Ur+e/P1V+reO67WW899vU+vvPwLfSv5tK/1hZ/4iLY9dJNe9uLneTFW+WknHkedn+tnV31V993xc111+ecMDT31dVNfki76xIe1/aHf6JtfudCnL3vx6brwEx9C3g16eV+eNcQ4WB1+/PiaPm8fk+hTebnGKh5bgoZ2YB1lOue/vXy/ZCjj6pVvvu4K3Xf7j3XSieupZTSD+RrzCc3JdEAdI+4F6V51evKMaNUMLJ/yufIbF2k7i+VlZz6XkmH28F719Yu07b6r9bKznjsvy82nWkjlH6c9CKf3/fWbNL3hOl30L+/VY5/3/fU50K59NK3XrHoyHIsYeR7HhuTTeZIoQJI9PuXDa0XT+pZb79SiiTGd8YI/004O4rVrVujST39U648+FDJ1rb6tL9sFrTFbZ/21Y3gWvHxqvAjmFXwX/N1f6tw3vVwy/igj8Uv/3HNerEs/eb7WH3WwT9euWKQL3n0O8GbRmH9lsmwterkmE+BAWbtyUpf+67u1/vADe7y2ZtlU0mxRCvMAbYSRLvib1+vc17yAcijftrUfZslHyEcWEQhORLlWg00rRlNp/UErdek7z9TapWPgsJ8LlCWaMD4+of1X7afDVq/WgUsWaXJoQNkoZINnk8R5abXa/mDsEo3odrrqdLvQugrQbXykpOWTQ1o6VlCRzTQMnCIgDJ0cfWzDX8bTmCnXcH6anG+xUvpcIWK2fedubd+9G2dnStMzZc0Qmdq2a7cqtbp24+zswvmp4uzUgHKtqnK1pi5ORsxe1sQBrBNtqXK4mj5j6DEyVFSe67GUsYzNwcWCXZwAoedcpa4cEZCE8W3Rj5i0af3CEUxZIG2cpxj7t8DVcPTqQMs7lm107iJJiEkVcOAFHAhdPIsO0KaeOXjWzy52aRM5tAjToomiDlo3rtUrhpXJ5TRTS/AHUuyWCtNqgHBELnTYUIoCeaDo23DOSbK5LnVxLFIWcRd9LcWk4vRBJ2QZDbzxdMh30MdSz4sNxANZ3PBpTcnhuEhbG12FgYhcGDBWNBWmqSIaN94EOTE27tIPs1UWj3Bi8aCaLtKvN+7Q3K6tatv/PU0Q6xGin+vW7aNt23dqYt9D1A1zauP0thjzGP1RR5afrcx5/Ooh5khpUCFzNUW+Xb2mzOUac6HBODSaDRzSpn4znSjbmdOiLCnjmcUxs4PV+mnjYtHGFg5eiznQwOY3TTttaYaKgowSIpIRfcjSJxEl+rPD99Mg59p1t29SFweuQycT2hbzwzHewqA+ZU6l5FPSBMfM5qiBTI5fpwlZ1pXZ1XBACmDi+dcpxEHIDq1Wlh84cbelBo5LpzaluDk3X1c8PRmOnIkSdvLDjSxeGS7FKVx58JNUq+GQNhJwgbpJpIr9V4dUD7DTW//qeM0uWaM7NwW6/zZppBgrrdytex7ZpQjHK4+NA/pz6CFrNJDJqsuPlg7rJ8vaDIie5rmujliHmUIgDCcxntvinA5URW7AKc3GCldNKG43lH/wHuV+cb0iHNqwNKDcpo2K+MEV72hr+7Ev1F23X6/FSxZrAOd7lMlVYExzDrXZg2zsQuyXXby/VixaKRsvF4VcNQ+pUFys0sgSPbjlft31wMNKorxEXecC1kVInnKUlQJkNSuyOYNCcowPAVH94IZ7NZQJ9Zo3v0zmyIfZvKJszti15/FWtaKTvKU1/2BJDNQrPIbm60Dfm5+JIdiEcr6Or7sXD1k5GAxEwWT080mic9jYZ049Tj95yiH60AErddrkmN60elKXHLFO951ylH59/N4HkW9BQhxd1xM9L3vJCznQxrWBMOH6Y458AhZ0QMDpZ75GS9ceqZ9fff1jeLzwx+AeXfzKZd/S+PJDdd5fve/RBPpmESUSHXP8adr/sJN1x52/X+Cxlk1vSw0WCD5j7faw11z3Gx1w2Cl65mmvRMYpOv2sN6KxdCUO2L04YuaYmZzz3vEBogLH6SWveqtPL/vmlZ5vQZyJtIKlBmZ/Ul7DUnJyprAv7fk4skx16D19nByYXp6ML7Fy7UWNlHJq6D1g7AZIMKRRTZ7zOMnSXtYo4umVyPjX80LinZcgGcfzXnKeluz/NF12xQ9o197U48Vz+kvP09L9T9Zll0Oj3KOm8zkr9cCx6LziNkjAR//5Mxpbc4LO++u/97w9rl69j/7LZzW29kSd9855mqFNEeP0eT59+5E1ZRwfyxqLV94XnC/u/dmwcYte+sq/1LOe+zpd/q0f0axtaPMcZqD5LOIkK9u6srXGIhfrxoP1xbdPI7wIgVdSwM5gESg5UIkuvuSbOvttH5asvimFrPM/epHO/+inYIaHV4bnELDE28dke4DF5IS28UTqySaP7WR0ZPV0MT4Dxwdw6GDCOFBkkbVWXeIXrvhFm7aqUrsmGY36DjkZIl+TE0t0wJIVOnjpKq3lV+wwB1yMTrVmV2WiURZhqrBh22HX5BBrtZrqsOFaSyUiEcsXDWsZUa7RUlYRB3dA+ynyjadWbWp2roYzVfXRqxYHa4wdOxyYJs/+YVGLcoT0MwxC2d8DlTmAu0QvLJJWa9RUa9Zl//981Tp5IiNd9J+em9P2qWlNkc6BtwhLwGHS+zuvroZKRRVyWX+4FwtZ2a/hHJtzmHGcww1FkXB6Ihy0jLKZCMcm8RDjQHVwyOg+Gzf2lIRY6jRxGOv0Zc5HxXZNzxE1m9HumVkidL10enZOs0TBHMM0uWhQ+64Z19BgkbpSvZlis0QZhOWg48co4uCzA5CuC7PRkpTScDIPXRyfDodvhzRl3FNs6oAEJ7KLo9FmDMShmZq9na/udbUpaTJaOB5d6sdAmzp16izlJKwSBntktqFpnMopYA7HsorzYmMyi+3LOKdlHJdKvUmf2+jeVqPR5sq3rcmlyzR49Km6prFM180O6NrdgQpcEW3evF0rDz1OTBdlSpPqBAO+XrvdkY1jnXHcgnO9nKtWZwZSoC59aaFTmyWIH0gdxgHnstnq6u5aTjn6tkwthfyIiXJFglMJY9RVTD1z5np9k5oKdWc5Io0Y14yiXEER6zXHIGeDQKUg1EtOPEzmiH7/urvgbkvYRNjE1mYKr2Pczb4pdt6zrrAkbWFejIuSZFJArBuD1PYAwEzvDM/aiwYWKTe8Whn07bbratdnFbfL6jZnGKq2AuO3NpBobRmQlQwH9GSBIZNim2OevV7bd8k7GQ1+hDiiUjFree3qUT3/FSfoG3eVtM94qqEBafd9LZ1yWEM3/+Y2om0Dyua46s7kNIAd1h82qXajg+M1p5D6xYG8irTR4sdngFOV8GM0HhokeilNPVLRcNSUolhuYkDRffep9PBDkk3agCRI5QYKSkoZpQ9v1dahQ/X9rdJEcqMKOFAZSQO5HHM9xY/rKsfkzidtFTIr1d62UeV7f6UCzlEhiDTCleOylQdq3TGr9bMbfylXzMls4czu2Nn+XCItDMkxhilOl9IO0hPsEStlfseDS/XNn9+jKrZ/zTOP0xA/vBL2h9rcrFAV3se9KQ2AdPSe5AnfvWkMiikkGljgNdz8gHuclQ3cvEzLe4J9aI+OiPrfOmZ/ffrwfTUUhUZ4Qlg/WlLjtCfP62h1n5BtAXniU9fzq6atH/7451qxfKne97d/5WkW/bIomIFFuK647FJtI+J1ysknePof+lz0bxcQPbuX6NYFCyynPO2p1L0F3Ec9bLzn1zKo7LpH9955tZ520pN11RVf1H1EvA479CBfzzS/6BMfVWXn74lUfWQBN28hTYyPwP8LmWP1tnNf59PqzrtlYA7XRUS3TkbusiWT+vqX/l2f/Oe/0/YHf4OsDxNl6kXIbrr+O2K/8LJFgxb12vbgDfwyuVPTj9yq97/rrXrfu87T1OZbkHsHEaqf6q1veY3uvf2nuum6b8N3u4efXvklJv3Nqu64nQjaB5G/3vNUdvwW+m9p8+9MvE/7uAP330f958pvfEbV7bepAtx07RXzY9dL3v+ut2jq4d9Au9XDtgeu04fOf5vu/e0PKd9CvVt04b9+AFGpLvr4+1XddrMqwL23XaUrvvpJbb/vGh/VuvDj71N1602qbL1R990K7Sv/thDxouteP4Toyq9fCN9vPNx89WU66YRj4L9Slq9u/Y1+eMWnkPkLXfQv712IflW33KD7bvmePvSec7X93p/roo+/Rxf9y3u06a4fatOdP1R1y689/c5fXa7qZst/V09DrrVnG+JZL3qOfvqjr+jq/75M577lVbrgw+8k/zVd/bOvkf9rY9O5f/4qyl8lFA/fz76il730NI+3zwUfegf4Hu2CD71da9cs16UXf1hf//LHdfWPv+wjY3LSuW9+BeX/BMBd/BGWVIbqgY467CBdfeWnddXX/1Xrj9hf577xDF3w/nPFLqH+c8H5bwH/Ip37hjP17f/8F139/Ut07tkvhoxgNhc5ZIXz4MCxXi941xt1wbveoHNffZD55EYAABAASURBVLqu/vo/6+rL/lmX/sNfyjtWtkEB577qdF3wztciB/1e/mxd/aUP6eovfkgX/NUrdMFfvlxvAcdOJcem5FMOpIHRSX3uHc/XXz3/aL39jCP04dccrnecuY9OPWZCtv+9+OQlesNpq/WaU1frjKet0NtffpD+5jWH6oynr1EURXrpn63TOWceoJc9Z40OWDPot6c2Tkut3uH6rqaZuarK/Lq2iFQTZ63nKKSKu7HMmag32wroc4FNOpTT6GBJg8UBL6dFxKSJw5gQlYjRudVueaesi8M2M1fWTKWsOWTP4ejUag3v/ExzPdnAgajzi3yu1mQuBgrCSBl0zWczyuWytN2VOS0hu3I+l1GAHYo4j/Y3WEEQSegjdGm3uzhMbTW5+mrStuG6pgtOdBv920Rzupz+HQ7wDo5kyliNjo3ooANXatWKRcrTp07s1O6mvXOcvdihUcpYkVXCJ6WdVL0npWwdT+HB7/J+QaeTqNVK0DdVAjKlrmMPr+J8Von+dXEcUqsHLkEHWBSjjwNneHNoEuRZ2Ry+Ik7XUEaqoHcbvna3q1nsNUdEYpZI4lS5oulyVbs44LdNzXLgz2jbjt2aIQJZoz1vC8Zs7ZpVWnnIcSrsc5wG1p2og9au0dJ9DpJj3nYadVW5xuqgTA0nu0HksM7Yb5/erTBgPIKsAg7SBn2rMkY1nCxzEFuJUwd7xAr0+7K0GwdwWTKtASIro0tWamB0QiGHdbsT09tAKeOUukjtqKjbm0NqFcfhWaz88CLl4B0oDWlgoKhiPqcTjtpPy4YL+u2Gnf4fvhXzKWUczenCsBK6pthWgLPhsA95YUcrChumBlYGn1raI8x/GUV0iUpLZU5XRKSry/ztcBWbxG3F/NhJAOFI9us6qvCKLvcA+b5Zj0yxQqKBoQEddMzBqsx02UISU8P/fdjiRSPa/7ij9PONgwqjlgrUyezoahBH76RDKtqK7aJspCF+QI1j132x4eEHLVGr3FHCFXk+6zRBBCxgrMQTFUPGhInx6xu5adit/NIR5LYxS0fxyqXYWzJ9BZ9ygZRNFKxdrvTdb1E7V9INR71X9+2q6zWnrVCnvlNROKRcmBVumSKuq7PAYLageGw/BdUNzIOWQsoR41Ca3qxFKxdre7hDv9+0zVvBmSF8jnazJfrtMF1HdrUo7K8EW0BXaRSGULtm27rmtgdUzGV1yOoJzvotXM3uwobi6Ukjs/ebIhQw63u6b7HHYINrsEDroX3DxuswgKGsuinjy1YfhNXzZRh8Hjyv6frs8UG9YOk4hP/5tV9jU6ceO68jcheqmLCFgk468Sl65jNO0v33Pajbbr/LE568/khZFOxFL3iurrn2VxpctJ8OOPREbScc7Rn+yGd4ZEgvesFzqPdrolvn/0HOQTbqS7/wNf3Txz+loVJJJ+H8PZZ5BFlnvuBUZN2gt779fXJmj72YXnrW83zdv/vIv+m1r3iRp5x25hv05a9eoac8+Wht5efGNdfeQLpDL33tX+iGG2/zPI/9LFiEzDv/4o3avHW7Bhcfql/dcKte/cozdOqzTtJDGx9WafIwomrP0h133bMg4rSzzkH+Tq1auUxnvOJc3XPfQ3rWKcfr7z/wds9j9C//17f1ouc/G8fvfTqT9Oprf6PTznqTr2dMr3rp83X0UYfoH//1szrnre/TimWTuvgTf2ckD08+9nA9tPERDU4e5eXfcttdOuaIgz3ttLP+XF/+r+8i91n6t4+916dXX3ejBpceowOOPI0x2+X5TMaZz3+WrrnuJg0uO1YHHAVtx25Psw9dt9mq9//Nm3X0kYfon/71czrnLz7odflLHB7jGRoq6TQiaF/+2ves6OHJxx6KbptVWv5k7X/06ei3weP7n0E2jku+9C196Wvf1zKuwK795a36x098XhNjI3rJC58tm9fGeyRtfvs7P9LJz3iZLv7UV3T++z+uk5/5cr3rPf+oycUTOFIrdfBB++nCT/0nuH/SAw9s0nXX32RVPZz/d5/Qyc9+jd713n+Gf1zLly7SYKmoa66/Ua9/03vgcVp/zOG6+DNf08mnvk5veMsHJNbisccQHTYlmFsnP+f1uupH1+oFp52shSc1yyyU0Je1xJptczC9/q0f0sVf+LYu+MBbdcH558rkyT/Gk+rPTjoK/kTn/8NndPHnr9DJZ75Nr3/734OT1h92oOeUCyVb7w79DttfTzvmEL3rn7+kk1/7fp3/71/zNAfdBaEcV5X5wTGckYzedtqR2rq7oVvundNPbtqhi7/zoL53/VaVipFKBacQeb+9b7f+45t36bKfPKSPf+VuXf6zTRrjqujANRPKEkFqc4D+9Fc79buHyrL/KnD3TE3THNxloiZ1HIRGs+kdmA6OSoA8YYquHfrm2BA9s8M35uAr8QvaBYEGijkNkk+xT0wkwiDhkOya04PDY9ETTyMfYCKLatih4JyTPQm2zuFkhUEg55wGCnnV0MOctDKHjsmxK8kmDkeLiFEUhezjiXKZSKPMTWvbHLSBYp6xH8AWeYVhiOhEpr9zoU87OC9NnIA88tesWqKDD1ytlcsnlMHRg1nOOeRK+DbqJqkc88PsGYH3UQ/DMF8EhEYLJOccjpPU5Zd8Qh0xZgHdsv6227EazZi+dIicddEryxiFCkMnc3Dtb+N2Ts2qXGloaqasOratEW1KkNXhoKqja0RbZLUdOZEkc8YC54hMdVUhMrl7qqwGUa4YpR06tRmzCg7Xdq59H966w+8DNcrmbE5MLtLAwKBK7LtjQ4NKOWibtYpqXCcmHNUx8quMvV0jtrBznUN+bGyRxpaswqEYV3F0kVADB5z+oFSX8TZndFM9kf392WjQ1hBjUILPYYcEnVJ0bbQ6OKUpNnXaGWd1Z6OkTlRQEGQUhKFCxj6bzSqPw5XPZVQs5vSMYw7EqZO++K1fqS2nLhFEb+hU80/KuWCGptfo4rATbAs0YQsrOJdK6MBrwwba6khBlFduZJXyIysVZvJq1abVtegyfUqJ6CT2x/TMXzjl+J94kNTLkbHmQCGTgrNcT/S+RxygR6ZTbBrLM0N70pNGtfrJh2vj9rKav7tOx4yWdd+mVPdd29Ezjo309W9erzRfVJbxWGFrnXlULje0Ytk4OjkNLhnSxL4rlYkyKi4eV8miWo2KQuwdLRpQzkUqbt0mTCiXCeRwusPZWaXo75gbzvpUyClZe6Ca9+/WfaUX6wu/D3X6YZHGL/+6lg05NbRIWYwUsM7NhxhyoTJpTpnyrKL2TuXTjEJFGiTaPjIypvyKrD54waVKMlkJXjmnQI72B+TCrBw2dN6GHYk9QTiwYk9I8kPGhayWfnH1TaoRlT9x/aFKylMKXFuB7OlbF1Z50F4PBje666Mo97M26J62QBQjBCSS64mWPRhEDh4DXyeW+nSrr95zyZH79TJ/4neEDekbRx8gMYAyub6e6WfgCzg8x3EIjhFxeqouueifWYwD2m//fXXK005QlhHc9MiWHuNC/fnioxKTZyAdcdghvt4fcnL61drtth7YsAm1Us+/lEOZQp/s0yMOO9jTbrip5zClmKjPUyoN0NbB3knaun07980llfnFdy1Xjtf96maZfJPZ08rE7Z3bkzdKHw48YB/kDOpA+l/ZeadOPuk4T/rZNb9i8i9Rdccduun6b3mcfbbj2F2Lk2PtGljecEYbGxvWsiWLddXll+g1rzjDUAuwafNWHKAbvb6GHIfX+vPud7xJl1z4UT8GhjdwjP8NN96ufdasVGXHregxqa98/fuanJyYl/9p5L/AWDW5aBx7ZbTpkW2+bLbq93RyYp5G2z1c7+sZ98ouYRxKpaL+9h1v1CX//kF0KXoW+9x//0YcmT3OjuG++o2rvE4W8br5F5eB2ksYpTYHyIMbNmsbtqrya27bjl2ysuEh9176+LnPXcYcfLKu+t7ntR5H89y3vFIW7frYP7xbg4MD8Dn97p77iTa+Wh/7h7/Vrb+9S1u2bAdvr9O5fw7/T76sj/3938gcLnGAVKo13XzznfJrztiAs858jn76/Uv1+U99WEuXTEhs1mJu33r770hS7dw5pWEOI1h7r7NJBwR2gPdQtlYf2PCINjy8DYTT+Rd8Wuf//aepz7o2eRw05gScdNzhuu2Oe8GnOuv0k/XTyz6hL3zivVo6OS6ZPL9RBZLT/JOqYhEgDl95WiQ5iPBmhxZpYtk+Wjw6ocnRolYvKmnHlB1FTk89ZEznvnBfPf+EZTghgTqsrTqH3AMPz4qzXc9cv1TvfNUhOuuZq4kiRBz6kezZgeM2U67LrhPLREyqtZrqbNAt79i01UKOOTtBGCiMAg7NxB+25pD58eMwi+lvk8hIGDhMmWhooMCPoQFlQuoEYgN1gk02Bgm8fqtjioQBRMa93mwo5jC1a1A74C0ahCjmcVZhEOAgFBgdKsjJom6mUxunooZjUMUpM/OkniOVrxeFioKQfgeyK5GxwSGNDg6rkC/IhaEGcdDW7bNcRx2+nw7ZfyV735DymYzMqUJJ+sCX5sxu2TBVBuVDjBWSWgQgpK2QuRVa6nq85sglOEkUZbxdHLsuzlIHB7NN2mU+xES4WpQD7GJrum+3CpGjrTumtHHLTj3Ild/26bK2Ts0SNWpohsNoFnq10VaHMbE6m6sd1XCG5ppd0STTKFCMfl0iX3UiX1WiieVymX505FDInLgqd4hTc3U9vG2XNjyykyvFRPmhITkczTQsqMw16zRXieXKrJrIbndaykaRQue0c2aW9TSkyWVrNYgdQamJA+fCkPFI5BgjWtIWnK6HapGc1WMMRhevUICD0EFWC7DoZpAJVcVpf6gR6p5mUS2XZYwjRThcIWOQJSqGZ4VRYwXYuEmfDlw1rl1zDf36lvukCFIa8KHDzB2bUwYpvAK8c8XYMTTGsADOIzCGTT6rB8XeKDuo7PAqZQdsH4jVqGxVe26L0m5LgbGjd9Juwko/kZHOgyMKJPIeTKblmR9CB5F3RKr2e9I6/fa+hGKqbrVFZDHQ+JIRlad26a6f/kKNue1avrKoDffEiitNrVlc1o13PqwwKqigjEaxXTVtq8X/zAGt75pTWp1Se+smNQiQhC5Rdtm4gqMOx1mZVeI6Ks5t0/JliYLalJKVSxTej81KzMjFWaWljBzzT0cdp21HvlqN/Z+pr2w4RAW3WUfP/ERLtmzR/prV1miFAlxc+5vBHP0oBpFS5l9uSV5qVVQsDSnChsOlQS1/0kpd/bub1SgO+jVuP6YCDukgU1SaLSnpYrtOQ3iNItwnx/p3OF2uMCSFWSJ46D21Sbfdcjtz1en4pxytiPURZAvooL2flIKBE5x61IMywuiS0fTox2jO8ECfYgPmcUwkwxmPpa5fjiWfpz0U/sQha7Qin9X/9jmTwdm/lO+p5vV7tASLbu2entZpL3qNLLL15a9+k81oTIOlAbXZeFevXC6Liv30qq9rCY6sPTZIAAAQAElEQVTEo2s/vnTNtb/WQxs26dWvOpN6XHc+nuVPxlxNtOohIk2vfuWLFmT1LVjlUP0yka19CJ2/9EWneydmiE31pBOP04lPPUbZbNb/yuvz792o9WnZ0sX+gPB4TGzpPfc+iJyK7iH6Nzh5qAz2P/wZ+ruPfFJL932KvvRf39KKZUtwSp9i7I8DE9Nvb3p6zke0LOJVmjyc+k9diLitWbFMTztxvUxfEzIFr/Xnn4h4DS45Ugbnvv1DkGypSy943jP0a+7+B5ccpSXrTtRll1+l7USrthKBPI2I1+DSo7UU/Hd/8HPGrKM1hJhPOuFY/RQnZimOFIK0g1++bZygVda2p31OS3DejLYAdGA7m7M5SP/4ic9pcNl6DS5dr09++iueBTJpv4dkeb92+Q+1ZP+n60tf+x62mdSTcZpA/+G3J2QP3cQ556NmL335W3UVfXjB85+lgw/aXxde9CW9693/qEqlJltW+65dJYuAWSTs4nmdDC/qH3zQOqJhX4H+sR7/Y9sRjwt15OEH69tX/rde/+fv1zb6ahs3FDasxTI5Rx5xkOZwQrTwsB6Rr0xOsvXoUNhA84/9guuDoYwWBDhQdX36S9/Wi593itYfebCOfNL++jbRtNe//R+0bee0xMZq7XkQMq0u283gQFGLJsbkoBsoCBXmB7Rs2RqtWbxMiwcHkd3VHQ/M6sTDF2l8KIcjVtC1v92pK67eRGSlqw6HvS31MAj4ZZrTysWDuv3eWf369mkcp0RtHJcum3CT+WBjXa/X1Ww11eZarsN1oB3wCb94LYrh0C0K2byxZ7drsjtqczh3kNHC4YpChzOXlXNO2SiiW5HGRwY1wBVghnJI3SBwMllsY9TtKuaHoG+70eScjcG11eHXsMlPcFDCKFQUOcXskVEY+bVscmI8Da+7pRzgpkelVleXOl3600XnLk5PiC6Wr7diNVr0Nw41Njqmww5aowNxusZGhpFPn+Czbdf0ipFpeccnxHihtW2peMA5dE45iECBkFLK5nDRrGgeSJUgo43tu2YnIOGQ8dEea8AqIidkDnaQ02qnRLuajEfKNWpeVFOl3tLuuSqORhVaRWX6NsvcbzQayrlY1q96J1HWSXbd2MQGEX3I8AM7m8kqDALkJFxxtjVHvQqOdOoCRdmsuuhS4wCtYvMZopqYShbp2t2WpqZnNDszoybObJvxbzAfBgo4ZJQbSaDly9dqeHhM1k6MMxTQfoc5EOWy9Mppqu10T6MgxzyNsnlVcByqXNfZ/OgyT+a4Xrar022Vjn47G2pzPKAI3oGhYQ2MjKqIQ5crlhREEfNI/sG8yhayWj5c1Pbdsypj5IDWxHxyQQifk2NOGspRw8DyIsMLxt5UKTa3nEEK0YoOm2SK48oOr1DIdVsXh6I+vVHtmU1Ku1UFyA+CQIpbSrluFDb2IKcUxUyGyUW6jGR5a9u3m0oJzu/QAftpdkcs/CMNFVIFQ0PasnWn7v7lXUrDpsaLrOGtec3y261bq2rbI5sU5IoKldUYjksLg22szGj5fiPq1BLVd+xQfTvMrYayLlWUtuRwCtNGVcmVP1S8e1pJMVB4xjPVPXidgi0b5FplpUetlhvFrisHROhKs096rlqjS7SpM6b7N1R16jPHdMh9NyjqNHVkZ6N2lFbKNVqKEjHn0IbBbhUHVb79Ok2Mr1TkIg2GGS1aPKnSYaP6+pXXY6NYwuFycoroQxLmlJrDxb6Yxg2lQhhGSymbvbTiSWKySZUtinHOHto5p80zNa1eukjr1q9XiqxAT/hg3RTwUh7LAD4F3GPwhjPYu06KQqglN98M1XythXKXotGcTpkYIf/4dzu/bL+3Y0Z3VOom6fEMYE5ZNMy3L7yfTXFmniKLbpVZiNde92sI0nW/ulFtHK7BUlHf+u4PiEI8VVd968u67/4HtZ2D3jP9D5+P//tncWpKetdf/fn/wPmHyD1dzYQf/+S8rL988+OYr/vVTfr1DbfoRVxH/vLXt/g2r7ri83rNK8/0+I/803/IInbLltjfeP2Hr3/zrXfK/u7ron/9sC/bp9ea5aSPf/JSHIglRJfu9HDzdd/Rzdd/m/wd/jpz89bt+vk1PVv1auypbfr2S5d9+weefBURL/u7L/ubsK3bd+lb3/sJNj2OSNhnlc/mPM9Xvv5d2fXh3xLxsr/xmnr4Rr3vXecyASWH0BtvvkNPw1GrbL9VVeDKb35a//zJz8meqy7/tCrbbvF/77WV8TE5xnvVNz+lFhvndto0vhtuukNXfO+nOvnEY3XVNy5mPDfInDejiTZYOcyfVPaH87fcdrfe/fY3qrL1Rk1t+qVe9ZLn7WHzuT2fm6++TNWtv9FrX/58bd66QzfcdPse4p+SszUB36Wf+Sdd/fPLdMYLT9VttD83W9Zbz3utPvaP75aPeLHhPfjQJlkEzCJhX//qf2g5TqR6ymtutkI07FXQ39Xj930SDxk2Uhkf2S3o+JIz/kxf+PRHtJSFbv2m4zr4wHW6+odf0BFcAX73+z/XwhNGZKkoW4dk7Z3XWXagMuB2zWggGyzBO58+snWnrsFhftOrnq+tRPpeghP2hU+8Rz7ixeYlz2cCAfI33rNJD2zeqY+945X6xaXn64K/eJkirj8GCwNageOwmEhckegALRAdKWu20tb6g8dUa3Z00hGLdebJq5lT6Il+ARvm4EBeI6zjDhGlww8Y0VMOH1MUOpWJPHZxDLocshZxarKBmyNlBwhq0K1YsfVN8odtALLLwWc8zrG5hoGCQOpwCM8QXSnjICQc7AH4KAyVwWkcLJYUBpECbB+4gK46QLQf9OTHXRyVGNOnCjlIUspx3EFml2sHDhP0y+FQhKGjT1kFyChyNWjyO+htTlfbH+4tonS298WKopA2nQIbMyDLtcrYoiGtWTmGM8vBI+cdloD2aJj2U4Y/RXaqTCAONCCUsqFTFCBHgiZqOcUcBglzMI5TdbEn3RUmkf2HBDHlLh5YGyej0Wyzf7ZU5TCtYZeYfpmT0sTh6Tki0HFamuzbAzgWA/ksznFBw/zQddiqg/wWsuo4wnXWb0pDbfhDFwuVVIeWYHeUF2pKnCEjxbxGhwe8szuIjTKZjOxpsY9X6zV0qXm7in5HER0lTWAYHh3RPbvrqnMVlAQJx2PidRfOxiwO3m9nYjWywypwrRTQeJtD3+aMRTztCjZE3+2NWPfUcgqyRWXYz8yByoyv0oPxoHZFw9oeDmtrdpG2FFdpbvIwDe1zqCZXrdPE0pUaHBlTvjBAvbxCHEfTu1Ao0F5JYXFAJx1/lEq5nH591yNqhzklLpJcyJtREOVIswqCUPak2KEHqVLmPyOLbZyRKJMFEbhImdwQ0b4VypQWSc4RxNmu+tSDRKW2EpSpIS9SmMkpZf7H3ZbMWYCR6ZLK8Q2wg3gcNrSy2dRh0pQyaHik/OhiqTihTiNl7na0ar8SP05auu1XG5lHRIDweleuXqqNGyK1Ky09aVVXDz20TSGRoKIKWsm4VHBcOvywOeP0A1Xb0cAZquA3JQpazHWcpCCMlY7m5doVBQcerNCcpX2Xy138aWl3WfHkcqWnHC939D5yTzlQWj2iBIdsx+KnaNHqor7+qSa3JpGe/eClGqzM+vm/qrFJ5Y7TFmyUc1nlw6wqzZa6jGtpYEAB82KI9keKwxo7aI0++K+fVycI5G2BLaMgZFqmQEfih5TNXWfOFnZzmv/fMHqxFkRULmXeGTYlmvu1H98gF8d6xRnPpp2mAjPmHwQG2NNoVAa+MP9J59PH4SEYzkbLWEwGk0Z+QKFZ3oBOGBl3UiZ7XSmvJ3oewuBj2Ujn/Q5vlcX8RDzHDpd6aMTL2nO9ojlbBzzpBB17wnOEbTzysm98R0vXHqHTz3ytzvur98qiYAaWN1i69kh98CP/IvubL+Pxlfhce90NC7iejCO9jNPPfB34k/TBj34cuUcj830elq49Wpd947v66D/9+8J/7Xj6ma+H92n6j4u/qP0PPVmnn/V6XfbN72npPsf4PM149c99+/vAHetpp5/1Bp//q7/5IOl6DS4+xMPp8/9V47lv/4BK4Jbss15fQ5bhBxc/SeMrjtCSfY7TMSe+QOe94wPUPU5f+8b3iSZ9n/yTkXGoh2NPfKEMznnre2WOzcf//fP+mvCAw5+p5511jjfbsSeeoWNPeKHPn/7iN2n/w5+lCy/+sk8t2jVIxMtwdhV53ts/qNLkER5WH/Q0HXD4s7280896swbBDy45QuOrjtUF/3yR5JxOOmG9nnnKU3U1V5qlySM979FHHqJlSxbrgCNOVWnJ0RoEDjjyOdBu0ukvfou+/F/fIWr3kE5/ybk6750f0dL9TqJfV+mt5EvLjtHgsmN17js+2qPt/zRPM+VpTmJuWL3SUmwJjK0+Xm96299p/6NO1+kvfatsoth/Bblk/6dT/6M65uSX6py/+CC22aWPX/glfe2KH2rJAdD++gKdByw54BRwP5D9145LDngG6SWUjecZno5A3lRnv/ldOvkZL9WzTn2lLr/iBzr/Ax/Xyc98hYeXvvxtNJto331X6/Vn/43H7do9oyWTi3T2W87XjTf9Fv5/Af9y4BV66Sv/QtdffzO09+lGnLgNm7bp7Ld+AL47dPFnvqqT/+w1Hk4748914y136PwP/ZvOeNlb9fTnvFannfkW3XTbXfrUpd/U+Rd8SjfeepfOfvvfa+PGTTr/oxfq4ksu08WXfsPnZQZj47F0izm4tqaduM7ZrrPf+Y+68be/18Wf/5bO/uuP6aKvXKmTX/V+nfz6j+r0t/6rbrx7o87/JLIu+4k+dfnVet+nvyt+4uv8z16lp7/1kzrlHZ/WP1xxky79wd26+tbtGuEgykZOG7eWddnPNmjXbEPfvmajrvj5g7rsp/frQ5fcqPd96lf6t8tu09aplr5z9WbNzMWKwlC/uGmbPnfF7/Tpr9+hz3/rTj2ydUqX/+Qe/TcHgR3q5lB1cHq6HPK2WXbZAH20iQhENpNhaqQyPsMn8BikYEP6bxGN2UpVU0Q16rZJd2MibolC9q9CPk/a20IzOELCNgkHmkHvcExAJazpVCa7Q9jHfvQFYeDLKfug+Qm5TKSCOSgDRQ0PDqiQyygDTxFcNhNyJdqS1UvRLaQcZSOtXDauNSvGNTJUUBDScCraSvnF7hRJygVO9jcslmYgY1oF9Mmfn+yRqTlZiXBYEsUclAbmwLZxSNpEq9ro2sHRMgcqoU9UVYhO+WyobCZQqZjj0A3pR1ddHMUOh1bbIoxcHZbnakrR1aJ1MbYWz6LRYQ3kcwrQyxEmCbFtkwOpTrSriQNVilIl6OX1oE4NWhVaDXkddBnCNiPDA8rmMspgr5CxC4JILsA+OG4NopkJenbJh+iZQ898oajBdUfplq0VbZmeUpM50MJR3JFmdHMtr3h0teqlZZprdVUuz8ic9HqzzvzaqYCB2YTjf1c1I/tHZsRfkQAAEABJREFUViPazJeGNDi+REMTK5Vdfqiayw5Tyr47dMiJGl93pMaInA3hlBSJcBVKgyoOjWhodEJD44s0Qjo8Ok5kkjzlwviEXnb8QQoZzx/e+JDsn7lIgqwwgredUwgtr4AfJi7IYbeMHOPomDMpdrLxkBz/Cz0tyg0rN7JKudHVCvIlWeSuNbdFndmHlbbmpLQLL5MkCBRE9Ak7xDg4sodJYZJkDZhgZ8hU+OKWIXWQADnkBHryi5+j2dlIYS7SgQfndN+DHf3kSpy7tO7/1faUaNZTTz5Mc0TEmLh6yWnD+t3GsqIgr0OWrlKlWuX6uKMlXO8df+xS1WYot2aVycTKDhdVPHStAnXkFo8raXSU7Max3jatZMMWuaXLFN50p4LZstwDt6Ef9Ld+VClnZnrplzV5+FLN7U5V3+70lGUPaemt12HHQKJvg+XdWr0o0ldau3X3+Go55pjCAs6VU6vdUKbZUE6RRlev07bRtu5jH8E09En8aHEaiQLFrBtnSPEkHfXGAlsJ21I3GFsllXdIzVk5/pfSE5ct6PuX/ZD51dYJhx6k4bwDqz/h8QNtguGlA0KgfEMiMbyTPF69x/MnkgskQRMPCvuy65f7dGh4jbnAeMk/5h1gEf3Lhm06rFTQKBvOY8i+uMjwKXoYOI+a/4B7VHke/YRJn5E6T0jfG2m8fdgb38//DzK8no/n8RLt07dZXxypcRuQ9a8NtWWM3cDyfXgUjUpGJ/Fka7pP9wg+73vXW3XRv35IQ6UBSume1q2ix/Bh3KzYh9RQ82B5sswIyxmHvAwrWYaqHuHL/mM8Tg5lrsHhuv++jTqZiFd1x20+8vUtIldf47rRWJ147EPB5Fz0r+/Xa17xQg3ZtStXilAXXlisOeakeql4DGlAllUCzXrvoFvqkXwoo4vRbU1ZFkbw0vv+5s266F/On7cNKJNlgAR50F6PEQAHygQZ3fIUMY59DSNZRwzEY43Bu2HTZg7dQX3h0n/W1T/7L+XzOV1u/6QEh4npBSevCUO+SINQ4uDhg6rgOKzEYUcBPnudfYzTg2gvteXuQtn1TEpZbOL2619swGmnRVXkBKxDo7F2Hfn1Rz3J63LxF74DPZFJtXFzHKCy9jNZmUMlrjTENYzCCPk0bbJJHDzWnpDpnCNxUpRXsTSmRcVhLSqVNMK1XRRKdnAadOmLHeJNois1fnjZP1La6XQ56LMaHhjQ0EBeOQ7/LpER+6P0WaJSdsj3rxQ7RJNMToIOBrY5kpWwdRcnw2gReuazWfQRjlSXjbetbszhhI4RG2wuk8EZynEYZBSCS6hXqzdk4J00HDDnAkVhqCiK5JyDL6APMflUTlIYhHLOWbNACkY4OrEqtQZtxpSNFsiiSbksMsCYA5eh7aK3SSTRBkEimQNUGMgRTRzW8qVDKhYiv34CSRFjEc6DjY31F8ly0BL6bH23A8OgQz/MBpZ2iGTFCLey0dKUGil6GlA7DALlc6GyUSA7bFLmYhiCw24DuawGS0WuXUsaGRpg7g7gjOU1NFiEN8QprgsT0d+Uw4p5g7O1etkYfHnZf8WpyGHzFv3qqtbCeeN8MF0dbQ0U89g9UhsBZa4Tp3B8d83VFASRRoaHNDhYUsj4iXKIE+GCUCH5LvO/A6ScJwH2cEGqkYlJ7fvc16my79N1V26t7syt0ZaRg1RadbDGV+6nRWsP0sPZRdrSlHZVato2U9Zc7HTnXFf3p8PK4UiNLFqi0ckVOFxLVBgcUbZYVJTLKGLcI9rP5YsyZ2toaFRDwwZjGiQdpFziunEIR6yHH1VpeFjFUkmLF41o/9GSNk7XdO/9jyhhkGzcRCqLpjC3E+axLaYgzMjhgAWZAblsUSFpEBUV5IYUEdnKmMM1vg+6LpPCLFd3s2rPblbcmBaTXi6I/Jg4F8opAMD6a8aOnFPv8SljD4JXLggVuIAUgOYsH2WVGRjVU5//ZD2yXVq5qKtb7nAEFpziZlWBOSLovWgwo9z4YpXnUo0OBRoa7uB/5bV8fK0KmVDlWkVdNbT/voNqVGNlmjMaLLQ1PDaAo1VXct8GqUh+82bF22cUs18ol0cf4US2+fBu246puhJBC81cr/RrH1G7mtXwqow2/74pWtHTgl8qkw+kMPV1HbbJxnN6d9xUFJd13/JjVFx9gFpz036OZ4OMxolUTpy4rz5xybeZt1bPKXKO6FigGvtDgh3SFJNhUzHP5NBFKQl8a9crsf+7qsaM1KooJaIoFynGGdtZWKGHd5a1eGJYi8dLQiuEPO5FGqIehzaEterJVjU1DEDq8Z5Aef61SYTSMkA5LAUBHpQng8bUszx1N7PBetxjPocPFnXxwWt0f72le6uNx1B7xRtnqxJi9f/k+VMEofcfbeuPyzCqmxcxnyxIs7LRFxB7ZQxvdEO5x3TYgTQgWXj7vJjXc9sw9HmMZmDMH/3YhRpbcZSW7PtkXUZUzHB96PH3ORkyCFbq4SnwWr4PFP1rPD7Dx9on8W8Pv9eXiqe9+M0aJNo1uORIlZYcpfPe8eGevv0axg6fyTnvHR9RLwL2XF07/1/9GdkAlp6CNtd83T0fo8tLtS8lXiHQ13kMfw8nL+ujH/uMxtacoCX7n6yvXf5DkLyewQug8AQvcpXCxOtTWJyzgom0FPDV7QNx/j37ze/Wyc96lYez//y9MCdQDIzPQJRZd2EkBSF5cLb42ahh1nz31HugkfGq2DJn0+3VMSTAASU2EnGYynTzdGRb6iGQSbCI2Ds/8EnEJ/6gN1xK+2mUkzIZ2UavMJRDH4dYOzRkTpzJppx6KXxpJ7U2XaBioaRxYALnYiifJbpDTRSNcbi63S6bdIdDua0GVz9NfoWa05PlsC8W8srlMuiS8uuxqblKxUO1Vpf9nVCLiIvJsHEVe0/vIEMJ53wXE3To0EYQhsrTrjlYxm+OlNHCgD5jzy4Hvh3ilgbUzdDPPFdCKc5Bk+uRJu10cVhinBikY8YYnaSI+s45+QPLiRT3JxEmjmW6xNgkRS+TW2s0VanW2NwTdel7vdGWyW3wK7xJZL/V7qpJpAd/UwMDg9p33xWaXDSsbDZClsn1I0E+ldnHZMZEqzrU6QJWv0PlDnLMLh1w1jY99PoaT4ItxPigEjKQg+274GKzE1GoBjqabWv1ptr0u+uvPtsyezWRXSca0e6kogp9DZTDpplMpNGxQY2MDjEtmBdOMt1sfIq5SGuWjikMnLpsgHE3xfFqq0zf20TNmpTtiq+FPUxOEecu4qC2sSnj9E6Vq2rRjyxjMYwDZmnIXDSIGNMwDJSLMoy1E2ZXGAUCxeE/pH2fdLRWH/pkjXMVOLBopQaGJzQ0tlgjOFTF1YepQ2S8euCz1D78ecoce6aGjng2a/4ojSxdrcLIhDIDw8oWB5Un6lUsDStfKCrMZNTCZg1sY/MqZeyjTE55HLNisaQBS3HKCvDm0DmLbjnmcQn8yokh5ovTTXduwLYNBV3ONiJysn8LinWS4BwkXFV5SNpiEkku5KV/2bxCfrREA+MKCqOKCsjKFdQhatOq7FCnulOpOUGsNf+jR04Ms+wJoqxS7JuYU0BbqQ0+ZaMtgIPfQwAqkHMZ+jqgTHFcE2v2UT3OMl9irVwSelm7H5nCyaijelMxV4gHHrZav90QqNuMdeCqnO68a0ZLl++voTDRth2b1GqXcb52a7/9xlSZjdWcm1UL3qmZqjrMqYB+pvkcYxgqna6qyzrr0peE+eEqdSkKFbDktM9+Sh+6SekHP6R46HjtrpSUoPePvzql45/T0aIHf4lOXaX5DHOU+c16qxH1mkwDHVota0s1UX3pUmWYe5GchoZGcNxW6zu33KGHt08ppM2sAZOozdg0WRcgJdoQ+4Qfk1SycjA4KUV5pdVtcnNbwUnKDystjtF2rKRd0+8feERZ9rBlqyyiB/3xr0kzgGKNkDzqtYGyAdP8APWJhrcRtjqQPNr4DE8HHlUO5hmMDu0mfml4+mM+77t/s79mbNHp8Uz0GGqv+Ovpcm9izYvsYfvf+X5Y0bIGlvdgFQx8gc/eeYr/69eEG1hFSw0s/8SQYhdn9pon7+FOwfZKve88A9g+/6Pxve73uXqps9GhhmTDkTr1HlIrO5dqQVYKCTxfgdRjnx7JmFJPtnL6WKaFslFS+FKPoYvk0a9X9LjexxBIIuErzySRgBD8gL1WMmtY3sDKvdRy82AJyD6fL5pQn4FAnpfMntfbA2SPpffdQxVOhvY81ok9pZ5yCKA6eery7k3u5eeR2LlXFn2jRs/4khIAngXZRgvA2Wv4eboVPRgd4NevTIbh2KD9BrBXGxI8mn9sjXEwKQjl0awhz8+mYVwOR0EGjnY9H+vL83qq/GP64XCImZRyuMn4AOeMR9gJXY1uTgWRM7UJHbBJyfpna9t0pOwMaCePwzVaKGqUDWiwkFNoOpoIdIs5wS1a1W63OJBb6ti1EfrlOYDz2Qz7baA2Ts9cuaLZuYoq5nBx/WdXVi0cBavrIweSPxBsfaGgAnSlaXog1I+Uz+eV4RDssqFbvS7thvBEgVMu02snRW+bTwlpF0fMZGVxemDzG2kLHcPQ0ZAURdjNMV6MQxSGcq6Hj5FvDAk2tPoxfexyUHfZ6GNSK6fYKMdBEkWBBosFf1hn0aFDm1GU06qVS7USCIKs8IOIuMVAF0ezy2HVg3aLwwvnpcaP0zo/YFs4AjG262CTGLvbmDsud8wACWPlXCBeCURM37voaXatE2Fs0EjNDqh6VbVaVXNcsU7NzGiKq52Gl90CX6f9lqrY3xzIMhG8erOrZrMju6Js4+wF2LI0kNMkv/CXT46oyEHaYOxKRLOWLRpTJsvY02+hD6e4AmzkMJvtSbP0JwkilUoFjZeKKjL2Dnkt6psOHeQ7OY0NDyuXzSpCToj9rM0gcooyobKAza2+nTPwLJmY0NJFkxoaHFIQBGrhSJrDFOG0DI0u0vjkKi3C0RqbWKrR8SWamFyqxUtWaDHpxPgiDQ/Tj+KACkRdS4MjyhUGlM1x2LpAjVZTDezdMOeH1MbZxjZCr5C2o0ykgNQcS/s7tiUjRdUZsxtuvU8uKwld8Fok5oiYE1ZXOE+GS9t1sg3QHTFk9DwgTcDhkHHFm7LuOtXd/o/n4+p2pnwMpPBhJTMq4uXXI5kgIwSJcBhpDMIgVYr9ZbwG7G2SkxTIZVgrOFyZ0oRcNKBlqxfr9o2JDlnl9IMflTVcaGnnxt1SXFOK04VSmly5WHc+CKqRaMWiQLfejW2mHtbM1AacqDo/NrqanZnWmhWTqu1sqFUuyxWySph/BewUMwftX/fX9l1q7ZhSB3onGygeLEo7dsj+K8S00pT/8ffjW5T+pqsH88+QravrLquoiS5HzF2mzJbtUjZUMttSKwnVZN7k4qYy+awCHPgRfiBuv/ZaDQwV+MG/TCXmRuaZh+mqq3/D/MkoxAa5KKM2P7LajEmXsllVjPrKQDAAABAASURBVLeIGFLERo4kI7f8CKXl7digrjQ/hMM1SZ+GJfuHVWe2K8DZ/N3vHlAmDHTAoUdjWar+0dcGxBic42tAsvCmYsREyz3Q/OPrwOvr9HGJZAo78DZ7bIJZ3hcTfWfblJ7o+eh+K/Tto/bXNccdrOUY7FE8FMpsUP+9a5YcL+qYaA8Ufepx9gFhbRmQlVdaPIYISP/v32OPO0aXfOHTeu0bXqX3/917EGiySf7A65xDxR7PvIaP0grjUrNH6XFR9G8P1/v2uIxuZUsNPJuXDpaXM8EPlR+aHlHWmJVRw7L6n589kvfkeu3369LUvKw9HIbr0/tYa9dwvszHl2H0qRH2Ashed0sNjGT9sdTgsfr3eRY0Q67xGVjWwHgMDPdHwZgMPJPV9Bn6aJtVL0+BpuZplhgYqd8ZyrxKTdG98Zbvd8RoBlbHQFbDGAxQIGCOBpEVaIu1xIHpjbLAtpCRTI4LJVvehsbRssPNDuCe2EApa9HA8xi/HPz91/JU5BV8DmcCj0WWl+FwRlLWHTsoKhgClXoJPGTcfH34RDTOWRrlVCiNaJxrl4nBQY0MFNgTQwX0K2FTM0ejxcbYxJFqAG0O2QhaLhMpw+ElHIdGvaY5NuEyV0+1Rl1NDrs2DkYXW8RmM9oNrM/q6WOHSUC/gtDxdbQV+muuKApldVo4KB0cIPsREoTUpD3nHA5eqMAFOFiJzydpV00ibx2iPGEIDT4vg807oB5VJFoQj3O0BaSmjxmLfAD0ywl4yweBU4Le1n7KoQiLzMlLsUWhUNDKFUu1/7plGhjIM2wJ53JXdXOsgGazSRknB+evQ77ZrKtNpCy2wxtbWwSsg/0Sc4ZpIwW6jJf1twW+CW8LG/s8zlIdu3onql5XBaergsNlqbUT0b8i+hRwnNrIsTo2PhWuAOvYZMfuaU3PVrRl+25t4ZDcuXuOa8aKatW6WujXYoyCINWi8QEN4Uil2GmUPg0W8srmCxIdN91i5mgWm4zmAuUygWhWLgiIQgxQd0gTw4MchlkOwRi7JdCdAuw2WMxpkLlkembCUFTC+etCkczJsfmR4twFgY1bpEHm3vj4OHOxpCCMOIzb9LmiCn3uYLsgDFUoFDVQKqlIavwjo2MaHR3V8MiwBoeGcAhL6DWssdEJDXOdaLwZHEkfFWE+eicM2zSwcwMnos28idEhReNUTnM4sCu4brJ+b9ywUyJKloqHucEkkOAN4HW23tHRZQryQDnFTgnRsaRV45CvKeniyLTKahPpiuucoaw3Me/8nMIKDpkO0c45OYdUF1KnhT/HDyTD044Aax9WXzN1koMvxIHIFBcR6RtRwPrtMmeWH7avdk2nKs92VQcaOOTt6iwyG0pwaoLOnCrhiMpTif93uAjsaeMGnKWEOcv8rGEXAlcS47HfqqWq76hIOI45foQNZDOydRUX6S/j1J0qC6H0sytX66pjeyVROmVSpdlA6S33K95cV+WYV+r+7lqNjef1q5/XNVyY0tDPfyjnnOLSAOs4Uhc7zi1Zq9DWO33JMMcG+LGUy0TKkw6MDSv7pH302R9dr5mZirIuVDGKZP/OXJc12cUoaZiTnKSkZR+cW1EM5JYdqYT1lTbn5IK8HDaTWXJ2m9SqwpQqE7T1u4e2KJS0/inrsTgZY/LJH/vYqCBMNCVnrWv+YciMRvIovMeBdAF88/x0gIKE0X3qy05W76ubd+geFqv+l8+77sK17tdBlM9aStMLeZ9JtXbtan3pq1/UmS9+kWQ81h/Tk/SCf/ywzn3bm/XHnrVr1+BYfUbHHncsbP0GyM6/N/3mZp973Rteo6np3v26R/yhD22f99ZzdME/fLCnDnwLUi0DmJokaNgbpX7egTH46D/8nUzGuci59PMXIaHPl8LRy/e//WGj2QU+O3SMsY+zfJ+/n77lrW/UJZ/7d+r0Wyc7/370799H+2+cL8n3o8fV+5oM64P6D4WFtnqNcXj3iaTQrc7atSv1pf+8SGed9Txd8Pfv1XnnvQ6iySSBx3Jeznwm9QUIkP1L2UjHrj9Cl1z6cR1//LH60pf/XWedeRoLBoqnp7rggnfrLee+VsZ32WWf8qm1b+ClwerlLXwMgW2pvwdlOEo+8R8K9iIBPrO7c+TNOp7MB7y1YVxyrBEH3daDh3m65wEfAGwEMh42U3FAyPi8/eZ5BY8J87ICOWdlo3Xl+e2HjqeDDwLJYIEngcf44Pd8pHKSb9dmGRVNF2uXX9i2UdovW2NRlJGirMSBJeQ5Dg0Hn7MNjmiLs8M/jNi8hzRaGtUE0YaRgaJyUYgKDsFSt5uo1Wrj3DRVbzRwItoKaTtCJiKhd1QnujLH1WK1WlUDR8MO9P51mZPDOaMN+BlcTBMr4QCyQyrFTin6CFtFtBllIqX0pUXUqYN+Cf11aLFwQJGHVVEYIFXISRXwvwybcGz81h/kpUAUUhP5EbZ0BpgNtZUBH1I/AJfgrKTYJCaVbd60zasmh3KXSFOLfiek1mwLRy7iEF62dLHGRwfV4eqwXmupRSSghqNj/75Um+vXFodXh8iiOVtNylUcUY/jYLP2hG62rlP61sURMAfIeC2t41zNzMxplqihRbMq9g+3MlYdfv0n2CyTCRWa0VHSHK58Nuud1Q485vht2Tmlhx7Zpgc2bdaDmx7R/Rs26YGNG7VzekY7dk1p5+7d2rlrF/kd2rFzB+Up7ZqagT4ri6TF2N0FkuMTRhkVcFi62NScWsynYaZTNkgUcRg20anMYV/HWcxEoQaJfg1xkAZhwGEaKwpDWfTS8KMjI8oRyZSTgjCU2dbM6lygVI4xlzKZjKIo0tjwiMbHxnGuBpGRgZ5ydd3QXGWOtCk7aAMXEs3KyZywPFGtIk5isTCg0kCJdgq2ChWg/9DQsCYnFmvR2CINcRXpFHjHr4nO5qDWGWdLW1wfxyjkJNUYn9VjA0RmYm2ea/GTgjkZRFIQyNGuI+/CDOWsB4fMhOhXl4hSypVVjNOFAeTgTRmXbm1GXfu7IpwyG3ehnWNeWqfpuWw45ZBtMhXidLWU4iSJnnuY5019KkVEuaLCmDIGuaKYvopZo5lsVkv3WY7zEmvTQx2u6Bqaw/FOumU59JM5JDggnWhE9d1NLV+WajAbq0LUNGRh+HGw9hXpsINWKxdk1Z6d0+D4kKpbtinjpADnKpjerfRBomNzNXX4MdYhoqqDVylXrilZNC6XC5ROVZU8uFPt0QN15fq3aZ8DhrXpgaY2PLBTB+27W6Oa885ZsIWUvicI37i1oTFsn5QGtbUwohBnr0Bfx3HcC6267ud6/IrvXKcc+xVNqEXH66zbWFIchIpdhN2wHXbu2TaRsqPSyAopDJREA0qpo9lHGGTOf9qSc9QWlna6m6vGCj90nnrgcgUe+7/6pEgBhMB5oQvVWaw+vzfeBtOQdN4SGQ8bgnwZGUYnkQt1yM9u9Cx/6ue723brko2EE00Xq5SaIDKmHolH75XfsGGjXvvK1+mKb35rrz4YY5/psXkr/yGYb+sx5HNe/+d6+gnP0sX/8RkoxrO3bFB/5DVuA2Pp17K0jzO85Q0sLzrYz1984SU65w3nMcCG7YHmH5Mxn6WGPIinX9fM1s+DxjZ8bZysIumn/uNzOueNf+FlU4Q4z0LuUfUo22u4Pmi+tYWyyVTvcR6ZwtGDvfXYuOFhvfbV5+mKy7/v2+3V4Gt15hPLpuQRYK+cVy71/IY3upENtm7dpte+5i90xRVXytqxCo6Pg2hw04236aUv+3NZCkpW3yQZzcFnuEeBV76P6XH3rGI4yvO6iLopywyMPN3mu0l3FKFpYR3AsUAj72AwYMGLteHrckCJjcCvIZPh2+jLgZ+NWyaT6qmtMVv4xgNJ1o7JMXmeBybbJKA720hMtthiPB/bgtWBJqNxIKvblgeT6SDaJh5xMFhqdbw+sWzzTuFP2fx9M2xsuYFxjQ2OySJdw8WislGkABkGpmcb56Bp0RF/RRPLBchHXoxOLfA+IsPVV5MoV4dylwiC1bNDJgxDDtRIWQ5V5/svWk7lnFMYBApMlgsU0mYEiME3J8Ickna7oyZOTL3eUMucFuyf0ucE4FWIbCaV7xMfhUGgHI5bIZ+VOWLOOdKMaE1YTCGbr3fC1GvbSQrgoQgPFsGWJjdmDGPGp5/av2/ViQONEImZWDyB/gEOaEdVfoi2iRi1ORSs73VsUC7PqkZ0pgq0cb5okqhYDj0iWpOMz6I3FRzUKk5WHceliXNnDm0V59XwdoXbwiHo4gTZ316ZM5tg6y5j3GEMMJfyuYzqRMK240ht3Y4TtWu3Nm/fqgc3btCGzQ+T38ZN0G7N1Sqyf+x15+6dqqLfDM7LLA7yFAfq9FwVx2taGx7Zqk38sN60bZc2bUHOrrJmKg3VGXez3UAupxpOZ5f5OMwBuWu6Ivu/c9o9PactO2e0Zaqi7eC2T82qwliZ7VzgcAgSJTYf6bnZfogoyfDQoHLIC5mX3BCpTsTJ+m4R0ZRRiBjTAaJti4hgjQGjoyOePwhDxbRfbdQ0S1S1gnPf5NBvYLs2zoRFh4MgVMihHJGaQ5qNQobWeShxeC+eGNfSRYs0MjQsMe5dnKI2c7WFTZs4kWZfm51JkGpyMK9yo6NKO1bCnEzFk9gXLXFikm5TKZGt1DtaZXyaKpGfhhJ4Ah8ByzMlqUtEJYbH2cTqVUcQL+2bDqmwEwBGLsgqKI0pHBxVkBkA61An8XKcczhcRWWKEwoLixTlhhQEkTqNqtqNsrq1aR3+lHXaVY00WgxU3lJW2prlR1JdKdduCVFhASv220etVkbtaktPPiTUQIB8xpZe0Q47ITJT9ofnPftwdXA60+qU2rWysuDM2Q6XTiidnFDM3Olid0WBHOsl2D4r2X/VuGqZkt2zcsztdivU7w59vcaGA+ZhVz//3g5l07YOCm9XVG/LdZwcY+Uc3RwsafvEfhodcJrLl1TO5tXFuS+WCooKWY294rn6r5/drJGBkgioCWVxvLpKWLP0QCnzSepI6JmyTwgIhlYqs/+J0o7fKd35oNJdDyit7pCns4q95W1+stYT+lKu1PQIUbwwCBTYgIgh0P/6SUULkvXKQHs9Ngno7B6M8SaSozlnhH7Z8uAoelkYKfzOL3TNrmn9saeL/LNv+b1edOPdEgtGzrj58KpXkH+Qe+7b3qJvXfkt/eL6n+s95/8tEavPEtU4lujWn4P7mX5CSPJMi4Cp91j+S1/9AtGxNT0E33Pf1uP9/H9eqqXLloCRjuVa8coffwcZP0Xmpz3uzBefgbwfeNwvrv+pLvjHD9HOmyn/xMO5b3sTclcTdfucrvzxt3XZ5V8hVD3k69rnLW99k35x3Y89nAfvGiJ0l37+U7rsm1/W1df9SJd+/mJj67X9oyvg+6GeesKT2U6kc4l4WfSrF9W7RFf+6HJ9/Ztfos/v1Je/eol+8t/f1ZU/vJwr0HdR7we67Btf1NodPvffAAAQAElEQVQ1qz18/RtfAHeVLLU2z3zJC+Cnb9ddpXPfdjbwRqJO79e5RL4u+If3+/bOevHzdeHFH/N5UwpTy6Jfv7j2+/rJz75FVPH5oJ0fjTPh/Y953mPXH6VLP/dJnXjicbrs65/TL675Hrp8Tqb3eee9Xt/67pfBfVfvee9fEqn6hI5df6SXgTCdC/1LX75QP/nJN3TlD76q97//7br6Gux42WepvwpdnD56wXt09dXf0k9/+nWdedbpVs3DsuVLkfdxL289Mq+86iv6xdVX6KlEwozB2rn00o/rhBOOlUXGrrrqP/X1yz6N3JVGfhS4R5WsYBgDy+8N4Gy+k6Bcb70YmflriYyWzhNZyB6394f1IBYpFSUWr18jRrd6Vs3ShXJAzoCRYLOggrx84+nLcUYXTwI5lqxNdEnl5IzH6A6yKevb60p+4zDeFALgYLBNqA9WNjnGzy96CTY2Vxk9O6DM0GKNDo9rYmhIw8WislEEQ+81B6fNhtTGmWpxwMXkOU+VopPlW+Dr9brMOTCemA3YaM45BUGoEFlRlGELCK0Hvp7QPXCBIqOxN9hBGwbwhpGCIFCMrm3vcDU53HEAZme1e2ZK0zPTHNIN/NrE84VhgKgUuYGcC/yVVJtDtO4dllgBsiL6aGkmCpXNmh4RukRyzsnJqqd8JeecnCTnTJZDQynGrvY3QUniNIIDMLl8sY/edNuJGvWmalz5tYj+dTi06zgbNWCOKJXlzQ69aF3K8CTqcrB1sU0b3gY2M0c2trGgeYskNZtttdpdWb5N2sXJMn3MrgnOgTgkujievi0cjzZy6ji5NRyvOvafnptTGWfKHDGrS6PqdFvq/8cPba6K7D/HL3OAzlbnNDU7rTkiaTtnZlRpNlWuNTRDf3bNlDVNeg9OmP0r83M4gg3vPDrV6XcgaWk+kv2/Dewm2lHFDrPwbyNCd/+Ondo8NaVtwHbAnLs6TmkVHc2Rtrkk1pJToEEiGhatszkgbN4xBw9729yycQ2DQAP5nIaIvBYKBb8HDw6U/JzBZGpjkzn6O4tT2WCu1LFHFQe2g9OTysnmXRAG8IfkQ1leqeSc43qyoBHm+hAAg1o4s+ZAmA5mVxubpWODGslF2kDgoIlTbQ5LyvgRipKwa0pkNcUpTrBrQlkc9mLeKogUsKaCMKuUNR63agSeGxKNO+dk/0vJi5x4HPYg6b3QQxyOYGBQKdE7lUbkopwQqCg3oszAImWIcAVBluZa6rSqPajPqlufUdqe0xHPOFi7d3TV3NVSk7kYMG8S0z9wUhjK9qj1J+yvrTtiZZK2FpVouhuga5d11VVqnjBrG4xOfMpa1XabQ7dbXdbfAA5WFofU7GBrvFvG0RwuKWEOBOwLye83yO2cUkw0NU0StcOS6m+5QJWDD9FPvzen2W1Vbds0pdVHS/vce63orhxRuhQV7P8aqlNaqtbIGkWbf6dFzIWxlWvUCYpElkc1ctTBun62obvueEiZNCBiHahK3Zh2UuxudkrQW526hH1tfwlH91G07iQlU5ukNrpOkya9sZATLy1TJzWgvcRkMQ+vvfUeJcgMTFAP9H/2IBjL9urS4IIs2u0h+ZoVSESDMv6FMkxWx6GGpUYLQp3yq9v1qQc36wEWbA2jW1VztnaxgdzI4j3oJzfoC5t3gqYSImxCUviDb5vN8g2vfoMu+6+vz/OkOujgg3XhJy/Ss085tRcBgzJO+PnU556qD77vg9qwYQMYcfCu0ZFHHal3vfM9esOrz9a2rds9/k1/frZ+cOUPfXTr4Y2bZE7XUUcfqe98+7vwnaMH7n9Qv//9PTrpaSfN1z1H+67bV8tXLFOOX2RW92VnvUpz/Loygcced7Se9rQT9a6/Pl9veM2bPO8KeAfx1K+95jpwvWtQc/he8MLTaftHevqJp+pX19/AIJsELaQ5QsJXXfljvfTFr1WZMK+V33z2X+j22+7QqtWr9PSTnqtdu6d01DFH6I1veq0eeOAhnXzic3Xttb/Uc09/lo468jB95ztXwneaLr7wc0w1+edmokKTk4u0z9pVnuf3v7t3oU1zxFauWq43vPY8nf/ej+opTz2WejY40q03/5Zf0Dmtx+k6Zv0R2rlzp57znGfqwQc26OlPe76uod3nnPYM30abMX7Da9+my772bV9+7Mf35U3v1O2/vYu+rNTJJ5/R68vRh+mss07TypXL9YbX/aXOP/8f9dSnHPPY6r78ghecqh9c9TM9/eQX6Ve/vAk9PXph6lobRn/Zy97CPHiYKZtY4GOeqc+WUjYg4bUpbUB2z+ss6z9USnrgWzMcc55DQlaJRQkR5nl5ltiaMDqbvYxua8fXhWjrRMiwuqwXGViZjZDdbY8cT59vx+gmg02gJw85iFAYSS5CMny+ra5k14m22VvZ6gWhFEB3pDgb8kA9ROBBSF4m9Zwkk5fJy+WHlB1erPHhMY1zvThcLPgNLUUH24TM8ehwuLQ41Fo4A4k5Cg5R9M0ci7bhObQ7OBIxB2HKwZTSThA4ZYg6ZTMZZWkrpI9UY4xSWT50gYIg6OVJhf4hm3oUoj+97OBgtOx6DsegRtSojqNhUa8We0SD9toclAmOCQKVzdJGJquQQyWirQQdzYlp4iS2OZC76B8hO+f5MszxrJxztB/K0XbgnEDIMS7kZGXQsjFKORQnxifYX1ZohGvFBOepw8bcbNbUxIFpk6Ycri2cixoOSrlSxnHqyJwJE5ti+0Iu63VM6VcXp7CNzQIFykYRtg5lfBG6hy5g/joctK66vn+xzKFKEZIS5TQnq1wtqz1vaytbm11sPsjVXgEnBVZaCTRcGlK+UFRgMiWGP1YTHZvYr91pycaqy55dxWlsok8Zx62FPS3ylqLL1ulZ7cKR6xIdaxHV6VKny1xrEPkRc6MYODnatT/a97bG4THZDWw9hzO4a3ZGs4zbLpy6Hexhc5W6Zjmky0QTKrTVpm1zMAMMPcLeOThYUDYT0W/mJzYLMUobWSQq0q9sFGGnkLEryBymARyxMAjoWert0bN/DeexpgrjYPIlp4D/oa4C9DWZQqAt0w5jKJ48skv80AiCUOYkG77FGFWZY2snB/212m/v38pUaCkgwmVryOZ3iq18njkjhyDelIwLcwqzJbkgUgK/d7q4LkyJ2vTYHOMDs/FaXbKpo6Zz4pVYyylOWxKEjLiIfI0rmlitaHiJgsKQnOHbdXVqu9Qpb1WXyE3SqqBfh6oxV6x5zSUjalWcdj00rQSH0GHXmDF0rA0XZGjH6fCj9lFld0djhZq+e9W9SqJUsDF368pks6rhLI4MZpRn/dZxqNOkrkIxAy1Uhqs/TU+rOzWtNAyU7pxTOFtRp9kVTajDPqGb7lQzCTT18ndpQ3yAvvn9ac3uaGjReKzjjsvq+HWblNm0gT5GiokqJkzc2MXats/xaoUVrY1N/hSRRqfVmYbqDNqudWv1L//xXQ3lS6ynSA3WZhKkPiKGYVg3RM+wtcOuQW5Y4doTucYsqTP1sOLKjFLG3BGdFPUkJ9Fmb22lPi+ehB9Yyhd176ZtihkLm2Gg7YXJkv9joD4NytHwE8nYG+35rOl5JFXF5i8HzvLcAb/1rgd1wE9v0OCV1yn4zi+U/e7VmvzRr/SUa27RQ61OrwUX9lKrE0Ty9fX450GcoA0PbdxDcE5f/uJ/6vVnv46o03+x+a3xtFOedYp27tjBYbuHd2LxIk/bvXMX6by+5Ox98UvPIpL1U1m9ySWLdestt+mFZ7xAn//PS5CzU/fec59KgwP62Mf/weMOOHB/jY6NqcKvqZtuvFWPfpw8779coM9/+bM64EDCouOj8FZ10023yrrY5x8eGdKOHaZPH2PpHo5KpaqbqdPX1hyrhzZs1OYtW71exjnHVcDkkkUynuOJml193Q/04pecoWXLiAx99ss66aTjdeUPv0mE6CgT7uFGdLZN8KSnHa/FOGA34Yh5wvxn6ZJJff5LF+lj//IhrVi+HLuu8pQNXBvu4BfrsThdBx98oG699U6Pf+oJ62URr5e85IVavmyZ7+OD3O0bv2d41Me0lh6Yp2/Zsk07bEyYS+ZcThKeNvaljMPnv/hJfexj79dyolxL6KMtBKP1YXjY7Le7X/Q28AUzBpkKv7JvuvkOctamg+7ER3/sQY29mjF+wC9EZCQJVUn5ygQx/2Rz3XrM4SpnNPiNZhAwrz2dehxKXnCfrPnHgfA8ATWoT5jf4ZiYSBl+QQb81oYB25HstAAlWy8G1GZ3AMPBxIYu43PItvpGtx3PQ0aKslJIakAb1p5LO3KmI2WF0LN5uVxROa4Wx4ZGNWFO18CAslFGthl1caLMsepyQLZwXto4MR2cgdT0AuzXrI++cCDbYWW8yXy/oijycrJs2gZhFCpkgw6DgM09lHOOTS1RwsGd2oBIHhcGkVzg/OHb5CBv4SQ0cRbaRFsSdE8NHNsqdezQFkYMg8DLjKF1OTATxjATZWQbeb2Bg0EbATKtrQT9AklBGCqHMxSaXkGgEH3DAIozEHXRjSEtFAe1Hz/CVq9eJhdGXM10fUStUaupQZSlgwMUMCfsELa/Z2vgcCRxomIhryxOHmriKOR8PmETN1t2zFk2vUMnJykgTSmbbl306xBFaeJwOmgt+t7h4LS0a4cGfF3kl5n3c+wdNaJrTcYmRVKb8crR5hh7ztjoiIaI5CzhOq3EmGYyobeR45CKkd9GljlrHZwHq9fCya3S5ixRqSptPrxzm2Yqs+pwWKfwNyP565w641/BpjZmBfReM5zBmesQUWuTttTF1h3mBqZTgzZ282PVImj2z0vswInbyV5mZQPvsGG/BH7TJyZy4cchyhD1MydCwrTMEykIQuVwkJzrjX3IWAwWB4jQDiqPk2D6iCdL3RQblhmf3TOzRPPqim0QrF5s4yp1mc915lUbPut76ELGJ4u9BhVhvxZ2bOHwNdH/MByvhPl02++IknCY461K9NGBE2Nh4JBverowVJApKMwUGQ2nBNslOC8iouTgdWDFk1LX65tS8DgyyEixAwtPCjF2tkg2UYoeWVunQaSUceg2Kzhc0+o2Z7381Oox78WeEkYB9ko1uXoFP+IHVSXaZdeIXeZHhgCCzS3UkK2T0kBRMXpWZzuaGGto6yMPqgbf6kXDvt02V5Jd9piVkwPqVEO1iHRlcwEKp8pkI4XZjFwux5zKyNQOmPftZkdZ5pn9/z12bV7FWW055XzdOHuoPvXfFXi3qrPzNo0Wu7r9BgIl916tDDJT6rQ7qRJ06qw9XLek+2vVjjs0wB64dcnBivhRMDmc0+yznq5v37xRuSCvEFVsnjXRyP75CqWh0gC7qasAm0aThylatV7xjvsUP3yL7PrRjSxWWp/CBDG1sLkjoSRsaDmqkYDMD0rLD8S32MFa7yIP9P/Tl7ZlDS8IBWFKkPRQKGEZs6ylQShGliowuIC8gSTLo55zTo68s7ycmIXSLlYLSwAAEABJREFUQjpfx9pz4uEDP5k//lLtphtu0unPfj5Rlwf1nNNO9fzf/Po3tXhyUna16BHI7Tlc0oR3wGzp9yhNNvALP3mx7O+5DOxvusyp+MynLvG489/9Ac9oEbI3vPocjzv9z15IOPMuj3+iz7atO4iWvUlPP/HPdPqfvUh33s5V6gIjSs/n52bLmsTxsaJhU/SU2URP/GAVqA7AzLC4eSDxNb/x9W/R5nN18kmn6X3v/Yg2EsF76Uter6uu+rFe+MLnPqre7393j0555kl+Q7zxxltMxALce98DevpJz/Pw0pe8gUn2MDTTULrttjt13JOPUZ6FdcvNv6Vdp29+4zu0+QL4n6/3vvcC3w4V/sBrWutxPA6MtWAgnnvve5BI1hkeXvqyN2n7tp0Sc8Jpz7O3o7YH+/hcT2bvu7CQHs/Ww+zdgM/zcdT1c5/UuCxBF9PHj0R/DQheoxt4OmvAeNnEPR/WMlI/UQDdAb4eG6nxWTusERnNrylkehnMWTZlweMstTrGY+2YUNtg7dBmUzOSvAzWpMkI51NHW/1ymJEceBw071cajYPJGRg/QjK5PNeKJY1x5TPMAZ1nE0xpP6aNmAMm5pDqAm0cGjsczalIsUWCfl0Oghi+BD5RFngnKWRXzEQ4XtksG3FGEc5NlvaypBnki/63OVDMWetyyHWp38UpcejnAsfBmKhJtMGiXW0O5hR9UuoYCMOG8MhJ5jTEtGtrqgWfOT0xh1wX2V30ytN+xGFEFXWsHcBkmHMywCGez+Y4DDIKgpA0Ui6TVegCRDuFQaTly5brwP3XaQC7tLleaxPpaXFgN6pV1XG6Yg4Eh/DAOa9vh4MrRtcC0QCLojgX+DU0PlJCnpPplGKjBJ7U+oPu5nQk9B0x6mDjlv87tqp8H3ByzLFzkjKZSE3abhJlzmUyKubzVHFqUcfqW9u1akNlnDGzaz6f0dDggEaGB7WMfTKXLyjLes4wJyzNRlmFYSAhJUEX07uN82XOY5UIV5u+dRiXhDmXoG83F/m22p2OdjViJYGT1Tt4tAA+Abpqcz3VFXjkNqnbAhrMnTKyYlpqYp8y11EzRLwa9KPJeNRw4jrYoWIOJLJjnMqEydoiYhIjT9iwi5w0SZVnfGzMvNbUCVgbuTBSAVtYX2LkRehVpJ+lfJ6uxdrNtfS2XdOqcQaYvl3kG8T0O0a+LTsbizAIlGO+DJdKikjbRDVb6LtkICPYtOk++4HfW58OeyFcoq9OPM7JhZGCqKAAx8tkxt06/lYNNizC3uKcODr5QEytXipowobIJAtK86AgazoMKGCupES22uWdiue2K67OKMWRS1l3npk5au0K4Sk2CsJQrpvqqFOeopntsVozNXYIxgP+MBeqy48X4Uyl7CFLFg/qoc2JajMtrVwlze3apNm5rk59xhp1kVFrzqmNI76eqFhjrqOkMafh0WHl6EIYBGpjA7cYR4bIYpfxFPgcc65NBKzVqqiBPWbe/EldHx+nL97Q0bpFD+hZIw9rNNfRto2xYpfT0Ma7lLQDIu55sVGom8/qkaXHKeD27CnVTYqHR/Tw4jVaOrdFxVJezfHF+tEPcaJsPrlE5a68mxUT/FG26G3pgpyyhz1PNj9b9/1MycwGuYFx2ZOWt1GhTjaVsJmwr5hHMoea/gSAK00oXbSP/79D2rV9p19zgf6fPyjwKJlY71HlvenkWYByoWRsKClHhoXBHJYCwwNy8nkry555tV1kBcnq+M6q91i5l5OnOcmnsoy0ZMmkLrviv/SLX/63Dj/ycN20lwPx2U9fopOedpKO9f/lonAeNuq2W2+TRa0+87lPa3CwJHu+7CNmr5X9LddPfv4D2VXj73BK3vyWczzO/v5LPFbXImDGd9nlX5VdNYJ+3GuO4G233qrP/+dnZX/nddnl/6kVK5c9jk8Y5rvf+T5XgqfC9yMdfMhB873ClnA76CQLr2ENrF4faZtCDyd97pIvccV5ArJ+oKuvvUrnnne2Lvncf/j8GVxp3sr1pNXrWU7Y6jaNj4/JHLA9TaW6/JvfVRmH0P7Gy+DSz/2716vfjl035jiUdu7YiU0fpt1eVO3qa7+rX1z7PZ331td7caabtbcAfQELiD2Znk6pb8fyl1/+fZlT9Yurvy2DSy/9V3mizSvZk/JJ9Z3v/kjPPe2Z8HxLBx2yP7gnfs8997W6zP+d1wp0o4UFOX1+cP2sifZ5wwE2Bz0/BDZJb382cBne+GyBItXj+6lfB8xtq4djY2wLYDgrOOgGljceWz9WH7mplw/deE0+B5w8PYGbmWHrx0DoZ3Q2SxkPVBnetw/N6IZbkEN9yxudQ1aONth+Bc7Gyw4w26SFcxJCK2YLGubKZrCQ58orkDlRHTZqc4hinBcDy1skyVKjJ+C7HNLmHCTonFjfUMUhLwAybLrZbEYRzlfIYZAh7ZdTDtAmTlKb+h2Tw4FhzpOEgCBQl4PRHIwGToZF2Locxgn7hcl1DrvQFwef4brUbXPYdjjczazmnBhfECDLNlN0C8nGHDZ+7BjeMAgUoCPm8M6M/fIvFHMKw0AudIpwaka5VjzggP00sWjM/+Jtt7uyvrbbDaJc5nRV1cZBihkP06PNQdAkStShT1nqWyQmg5OZzUQ4PwWcOYdT1VbH+g2YaiF2MUjpW43oTKVaUZ2oQYvooWCwLqSMe6JYHWxQ5cquxpVg3UNT5riYzUL6YuPSwQ4J+li+huNUJdJkB2dAf0s4jouJyJvDEKJXLsoqCAOl2DrBRingxwIZNhbmoDBMTJmE4E6qLvQE/ja6xTh6M3N17a53ZXzrlw+jRqrYOUA+KmZ/fN9mQDoY2ZyqJnXmmi1oibrgWoxXHTtUG03Vse3O6TlVoFfsn99Apwr2sGhZDZvaGJsdYuwUoUM+m1E2i5Nj7TH+iQLlMlkViAoZr/XDOaeIsRzA+YqRN4MtdhNpm0Nuk7Fq+X6iMzJtvnWQ4xz6pxI+n6yepV3m9eRoSTONtmZqMbQQYA7CS6cl5mzqQrkwL4fDpSBSwhjEnbrSjsViEqX2P/qc9kGiliRnclI50eYCDwUXKSqMKgwCrsZmlVamFE9znVgnT8TauH0dv09ZLpSok9KXhHEaGh7UsgMO0DRXerZ+auVZKUjUbCCnXVPcrijFKVw2Maj7H441PhTicO1WHDW0c2pGzzphnfJRzo9TkDT01GPXaPaRaRyRisqPbFaKF+pcgI4ltSi3cKQDoqgpc7VtfY7aag8Ma/qk9+s3103ov+/ZqKdP/kIv+vU/aGJ7V8etWqSffGOzli6fUaE6LcyghOtJJ6mVHVK6dJUOnagpzGe0e/k6jW19UGNDOTWPPkyXfOP7OH7Y1HVVZ1wT9HD0PQyzCqOSsquOUe7gp6n5wPXqbrlNSloSgt2SA5RyvZjOWHBBPCAZWwYLHry3uCOH7ZLBSaWFQam8C+dvWs3KnJrWP2r8f/OaNZgMexpDUY8Dg4FlvWFiyJ6UDxOOr2Q8QUYS/J4+nxreJgqG8mJ9ygFhfOIxOgvo4n//lPrRpw0PbdA5rztH3//u9/WyM1+hpx//DFnU66bf3ATP+3Xxf3xaln/ZWa/wKVJ4U49/+gnP1LNPeY5edtYrPc34LIL19BOe5fFXfPPbeurxT9b57/mADGd/T3Xs+qOp+xlfNpzVvf66X+mc178FGTcjW9A/q/Pf/XcL+aef8GydDLzsrFfr+ut+rbPf8Bbd+JubcVY2LeTtn604/dQz9fQTT9WLnv9SXXThJR7e+54Per5z3nAedW7xZvkUtPe950PId7L/8vF97/mwt5ClF194qR7asEkvfcnriDpZxOu5uviiS3XOG99G+TQ9+5kv1BU4VMZ3/ns/jAwbGMn+8/Wb7JrRSecTIbv4ws9B6+V7Ea/TkfEXvn1YfLqB68aXvuSN8F/g27fyyyiffNLzaev5uvjCz+tTF36BiNvfe1kbHnpY55z9V7qRK9PziYZdfNEXZHD+e3v0vfOGuwi6VTz/vf+gpz/tDA/nnP127HCbzjnnHdjyNzrn7HfgOP4WuFWnn/Yqnfy0F+lFL3y9Lr74i+DgO/uduv76G3W257tVn7r4S7L/0vGhDY94nTX/lX/6PTObGHikZHPUzz3D9cFBDOaBhA1T3irk7TU25qpMvtFYsJxQj2LxtIANMUCW8bDIHWBVZO3t3a7VxwFxxif4TbatJwPjNTzXCLLHZDrkej4QRks6kgfbQADTNcpIUVa+f7ZeOQzExtyDrhwbTUrdXH5Ag8WSBoh6ZdEp5gBqcyh1OQy7HI7GQyuK0bFD9CVBzwRZXVKDBJkp8gN0DoNA5mDlc1nZlVCG9jNRiDMXKkcahs47dS0O0w4OikGMnBQnI+RADSP7YeZwMroyp6vVapHvKDYe2nHicYEcNg1oC/VxCuShy2FgjoJFQzLZSBHtmS4ptjB+R+VMGPruVzncLeIyS2SoVq+rw0GcDSOFQcCP7hzX98u1bp81yvDDo8XViUOG2LvsEGsS6apVympxHRfjTEQhPUefJtE5cyRtWIZKA9TNmLIKoIdhqDa81p/EDgsgcNZWRkFgOqEl/TPna5aNvoFj1eXKzTmnLuMhOtrBSW5iD5Nh+Va7ow52aRPBqDfpA2PTZVzMEbLxsHHqgrO/l61UKvjYHQ0ODGrR2Lg6XBfb38mZE5gwrvRAEXpELrRuShgypV0bW9uhMS16JIrDlChHwhh2Zba4fbahbhRq3/GCAvqUoK+Yd/b3Pl0ndSjHLpCvz5ppWR/Ru0o/mjiSTWwyR5RrGofTcPVWR3Xm3hwHXRknrAGvRcNmq3WiVW3F1MeovInM7lEmIi/GvytHO6VCUdlsVnXq9uyQYqNYfj4j1/4m0KJe5vg552R9RC3Mm8r3FTvL9IaXRHnkB4z9CFGYcrWpcitRypxOnbULBzZzmZzM4bJUrIEUm6edmrgHpKZZTyZSNOJt68DaK57UZ5yMwdmHMtNMEdGubGFYKU5+Z26buuUd+A81Ofpv+jjWCwL9q/nHoUtKnxLG4ZBjD9HuqUgtdO4yL1tEyXK5UNVdDyvF4UqImDn2ogmiV2ldOuTQvLbfe58ywyW1Zzfq19c1dOA+S3CiQx2wdpGWTgypwQ/wbq2CTTKK0KONvnG9Ioets8vGFbMHYB11g47aQ+NKlr1HD9+9RN+67UG9/KDf64W3fEbDRLEK6YSe/cJjNY2DdwjRL82V0akrGy+2G5VPeIXGNt6hcMfDikcnlVTqWjyYk9t3Xz28apV2srdHzM12KsXYK5/JK2Q8goElcvs8WS3w1Tt+rKS2W3IOSOWivFxxQil2kP14DRg/5gtEOaQI3R25dGSlpECa2So1yxLX+7bvtZiHYKEtvOlC7v8u4x5f3SYhysiU91TaehRuvmx0A4wgFq6ELDoi65jNuz7O8IYzPiaJdVZsdOrLRJyxyOhW3/AOWfp/+VgjJq8nt8mksciYRWbL/wkAABAASURBVLf2Xbevfnjlj434vwQn55zEK3vmm7CigSDMo2RPP280A8P1oV/u8fS+RkuRYamBLUzjS63gYU/OilYy0xlY+dj1R/b+7uzGPX+jZjSTob3kaq/H2RhQ7vGQ4fVySfu4fhnU416j9ZF757XQniPn1H96GxAjD7PHksLQI5uyqcf2UEYz8DpS0+eNbqAej+afHmq+8ASJ6y8nhNCO87UdjIDNTRI/P6GB3PNaPQ9WLwZParwGlGRyHlUfHjar1NehTb8mRIdZIBx8svlOndTmEYe0QtsYTBh0NkgYJV83lOCTTQKrYzQDNiK/FxtPAI9tLMZnNuJwtg1EOFpCB9kDn/29Q6Y4rFJxUINcQeVwejrsfB0OxBaRiDapHcrGntBWTBspYLiE1PJ2wDtsY05ESH1zeopc8eS4wstls8pkeg5QGHFcOIeD01WNiI4dgNZOygEv6ofobH8MH4YBh2isFo5Bm8O5F+mKUTsBYlixs/WBOo4+JKSpB1GvK9sk7QDNmA3BJ9gmCJwcdgjBpeBicBH5DDY2yGayCkJshn4jIyNatXq5xieGuV7oyPaHMLT6Cc5KU635P+zvzOsWZUI553CqWmriTIYuUAFbZul7grdR5QrGhgrF1Wbzbndi7wg4+HK5rEyvDg6oOU8tDtkAWeYsWh8M36KdFnKrOIdtnMM2Mhx1DawvCWObMBYJ49PFLh3GLGUimIwoCrFjUxWiZHWcmx7UVcQ5GR0eYVidt1cqR14cN070RuaAhQHjhUwBCTZLSGPmaTqLg4feMU6go92f3v2I8k6aKGQ0FKUSuvFVSv2uQ34QKg7oJeUYPm6v/D9w2UbXBrrbf33YxvlqM++a9K9ptsDpqeF41pkDVa4gzfkyvlkc3hkc5Z0zc5rjAG9hS6Gb9TWDsxcGgVLaGCjkZdPK6nfINNjjLVKbwGtttKwdZKcwu3l9xWM27+K0ONOZ5RqTz2DDAv3N0IcGdZIwqxSnSESIHQe+ojxt9hxsoXfKoZ5yzZ3SNykV6iA5JZuiag/ISC6BaqAebZ5TpAFyM8VxOeZnuzat2BwI/6MLOdSycZc9KWXGBetKjjw0qguB2u/wfXTfQ121mX/mCAY4F2GQ4IjNSTaO1E1x7EujI3p4szScb2jLtjkxLLr3kR0qz5Q1OTisALHPefphKu+oK5ndpixrR1wPi/EKcPJdtaYUx6l67wa2mCattNUZ3kdJ9hzd/1Cin6QP6LzDf6mn/PJzmuikKuy7j7LdAYWZSAljtm7qDqXMoyRFwySr6vCBmqt0FG2/T1FURNVIg6y/4rIlCp/3TH36qz/X4qX7aGjfJ6nIlePA4LgKwzhnOHp1+Kobr1N38w1SYPsmYDZRINl/pNCRXGNGCkMykpwDxOPkwoI0tkbielRlnC6cZ9kYYt9uGnKFHpsUeB/1Yp1Hlf9PCibD4AnqpuCdg2BAYp1ZwFGGLCbwQkcsH9A542Mx9CaF1TWA3+g2gEajY76eycM+8mUyzngBw1Ol91pDvZwgzef+QGK8fXgsyx78+e/+gJ5OBMzgZUTGNmzY+FjmP6Fs8qS+qqb63urZwrAyy87LsrxBr5ZH+U8fZ/h+3ghWz8qWN0idzLLerD08XyrxooTn0N46XEx06+w3/oURFsDovYJJN0CGl9rD9r5eYi/L1zhIHsMFT5/QT2HqZaHB3cuD9K+1ZWr2Usmoqf/KP1Y2+h7waOSYgdkrZbBXBVnebCz/pP5rH98Cg7JnT0ph7ck3uswIBkrldxxSX8eINkcFLyRr11CC3suDX6jHDm14Y/C8loHORi2rbzuZgfHYfDe5BlZmA2RnQaxtEJKMzmYrZ2uHsq0F4zG5FK0KzOTg93hS47F2OBDERibnoBuQ0HexqbEjyjtdVmZpyXRzgQIOj+LAkAaJdhWyHCjQLZLS9Id9R13asKbNJhZZsUO9y2aU2AFjNNoO5BSGgbKZDA5HDsirWCjI/vYoy+Ya0pZz8AAx9Ro4EXUcL3MmTFaMfgmHY0DfgzBQgkw7GI3esSst2jOeLnWNL4We2t6BrrIHBamGWWIlXie0dUbogekXIdtsF8EIVSnthehVyGWUJ5JBUS7IaGhkRCPjo6KgarWBI9XqmYrKHQ5di3A16xU1cL4S2spkQ2XNoSTf4TDHpMjLKEe/m/RzanoKR7Mta6eDw9TkSq1DP+I4xU457OaU0Jc07XKOdRQzTzps+ClpxDxo0aY5Dea81anrD3763Z//CQdfp9tRy4D2bFzMCbNI1vTcjLbt2umvjewfhp6emdLM7LSmpiydVQ7ncPGiCfTPyOSIx2wj5xQGgUI641yoBHubTBsDk++muHop5Zm2XQXY5Tf3blOVyGjGSUcuH2a6JbIHNaUwVAfHpRNl1AGZyjGnUnUhdsxmZgsntRjjNtDiMG/iOHpHjLK12YWviTNWxRHzkS8cCfuD/IqVueY1fIc5FNGO0MdsZvMkj/MfM7BNbFgn4mP9SOf7Ys604c2RtLnLhFBCOyl6pdg+Rk/UZUxiJeAKzBFD1eptQwuU5EKlQUSLAfswfe42cSAM2timAx6ceFJBl3/oqomRHz+PSb0NTW8Tau077B7lR/DnBnH0a+rieKWMs9F8lf4HJTwO+VZX9E3gHPMpQBc3ulKVqbYC10UOkRuuJztEuUKcE+tT6tDGQkb5cXikyhxXkDiNJn7T9h065LCSxtkbHPY74pAVmn14Tq45pxxOrbVRLOUUuVgx8ywlKpQyXq1WXeVwsRr1Z+muB5v6r+rv9Pwlv9WBd1yp7GRBWjKiZN/DVUoKevC2DUTSIsWZpsLhvBwum2M+zCw+SNmbrxEUZTODihlHHbBO0XOfpavu3aXfbarrPhyzu3dNa1cSajttPrDzXu3Y/lvVp+9RUt/JODBOrCmZTLppfXL0U+DSxrRkfZc3nCQYcsPS5Dql9M9xDetJ4sGefIno5tRg/QZW+P8vmFKPacErAd6UNjCy4SzvUMkG3nA+Dx+vglC9TkA3mi/QUeN1ETSYmLxk5EffyzNe8GYQZ5X8xzLA3nmK/89ea+9PEfZH+PYiWTf2Kvpe96Q7n+/T9vRmD95wBj3+/reHSXuJR/qs/5j1kEjekfTMtkeeMdsC9RijGxhyL6CqVdsL84ezxtunWt6G38om1vptedOjn7ey0Sztg69Hi720R7VvinUMZz3q6QsWQXz7Vf0mZvIFvo90yOrljdPX9BjDO09IKafzuV4qxzxzPaqXNZ8VnOrTbJ4a9Bo0tSDD6AB0ldEsFY/HWQpwcMkGi03Q81h9L5P1YPKtHhu9pwl9rC4HrWwtWH6BHvfaNB7DmTw24V492jGZYVYKM5LlzSYcNr1KDhxgda0tSz3Ik10QKMsV40BhQEWuGAPqx2yeFmGy6IAdQJw6srnT5UC0K7UuB3yXzdGPE/yZKFI+m8PZKKhozhabcj6fU4YIQQQtDAMZBE44FTHXPR01ceo6RDhiO+CQlaCb6RLCb30w566FE2F/RxVDjzlUY9OLtAtvQv/s4HDOyTkA4WEQ9PKia8htcVg02Shjq0PUgipQ7HXK4ATkcLhSokId5JoTlMnmNToxit4FNbhWbDTaarW6CiU5+BpEi2pcLTaIHHWIBCbUE/gc/cxkOHwZmy64TBgqCEK14CmXyzJ7jXB1Ewbimo9DHN3Mthn6atMjoZwwnk36a322fBvHw/6Oa3ZuTuZUNbGXOSKhzQ+JaGFDdjXaxJlo0k6XKGaXg0+MbcL8SDhcOjgqc7RfJhphPDUclFn0n5qd7dU1mdTNZTNaPDGhIk5YjC42fUyOpc45bBXS/8A7Uwm2ZzIoLFeV0G9U8W95tqldlSbWkF5y5EoO+a7Pp+gjZCSMTWI2os+JnLrYihnvecz5atLfFs5ml7EyHWIGq0O+zdg3bb5h1zr6Njw0CbZ0sG9bXfAt5lETKOOUVhnzGlAlGlNmvJo4wjE8XeauaFemC31MaL+NQ29269C29cvGwXjCgIGSZP+kQxjQbwzRpU4mCq3r2l1pyHRPwdsPGYcNHbKco15vQCXG00F3yHFy/suH+mYRR31SdADhqZR6OGMCE+aGlCmOCHWJVs0o6XAPaAWTb41bHl6agMd5SJBg8lIbf9ofXrRUs40hNbmiy+ARd+o1WfU29JT1IlGPdZAGQ37eKw40vfURBdlALmmoVt2lrTO7tWJiUssyAxofHFJ7uqIwiBVETtEAjhKQGRlUt9FQgznhzNbjq9R4YLV+csus7owf1GsGfq6D779G4VBJaRnlWZOd/FqV4oJ+f/NWlQplbbjqV2qvswhZQe2gpGo4ouWZmoKhYYW0EY8VWQddpSuW6qs/ukVV1VRplNXESapUpuXSlrrMpjRTlPghaXaQaGvexpZ1zKlgaLlc5RGhsBw2EvPZMbYuP0K4b6n81SLzMMU2CgJJgMmcWKukNMHelRgG/OPeFIwByf/V+z/IsBH38p3/+o4azqGoVaUzsslhZOu85a33xm15w1kX2CBkdTCABLPJsFT2IGuhjpWhW2LgyJthrC0Dw/0fQ18AMv8kGX+ML0X71I85GXt9D8AsSLbafTB8HxYYHpMxXkMtpFTwZiL1wo1oQNk2A7+IYeCVP+vnaZbINEKQmU88xkM1L8bSBcWhPfrtUQ3XzyFmTz2Q1rbhDDyBTL8dq+c80nJ7AxU9HmbQ9jUgC7aXs69BD8eXgm2KBtq7AWpA5YWBfO9rPbI2QPdfOm002bxzlgP8fNyLz2iax/dpC2Twno5AoyGPnGSy+nk/t8WToABATnaEu9DnZPVszpM68T/DBxnJy6Uho7ExOOjyDzg2TC3IB2m8YVYy8O3B4+vFtEne8aMmnJdp67Ff11HXXufYZIlM4XiVOHQzYaCENjscYl0OvCQ2OegOvx1K5kB0OMwTaNYLcxxyHL6FQlGFYkEDQD6fV5bNPEAW1eQf2k1pP0E3czhaHJ5tDqsubdmhaLID1nI2k1EUhhzwMQdrG2ipr4vxdWjXZNg8SrCL1XPYwMn+JznnhBhSkQZykvY4bSazpZg+2TyNQqdsJhSJHIfQEI7RxKJhJZxMFa6vuhzUno9Iltm8yRVfs1ZR1/TGEehwWHfRJ6BuFAYyXZrtpgxn0CCaVwfaHPyDpaKGSgXP0+GAbsEXBoFv32S3zFGgzRqOQgcHsdXqqAmujiPRxqHqcJjFZjt0byKvziEXg0vBxcyJFNu2wLc50BLyBh3y1WpdNRyznq6x0iRVgnyzY4txrBG1q+NE2tUjy0XDw8MaLA1gNaYPvKkhrcRU+v8x9yfwlmV3fR/6+6+9z3Cnurfmsau7eu6W1GrNQiCQwQIZBAYCBmNjP4KHJI6nl5c8xxkdJ47j5OWT4Ez2c+LYcbADGGObMBiDMUJCQhMtqeexuqtrHm7d8Ux7r3x/65xzq7pbLYSDHe/a/73W+s/rv9Ze63/Wrq52nCr6yt4mx8Xz1G8bAAAQAElEQVToxEbeEKcW3j5j98zFdbUhveXwku4FPHfzzB9VSU2Ecl2pBTJ1PCoWWurW0eYQh4Ca0C/3eUh8B8zFAX3xJ8Yh9Ya5NDHQ/xEwRqCxHNN0yInbOp8gb3IaZvlJm2f6sqzL9jzWbbEqxqPRiHF0LFr8bOB3ItdgvyHWQq8nUU2/G+LGKEvEYnN7QDlRZmwM4hRJ7GPZiS99Cd7HiFoRBMOBQii8EFM3higgjyL6IdmbWd1EeKrOgur+qqp6QWM+O7ejLWXelcI+05PxdcqOtkJAB7Iem0xfENTXfc9HdPliJsfY0e76VbX4uLR2qMxhRZJSDVSM+ZqG41qjYavNqxeUOR3ju6aUt/Trjz2my5ekP/JD36F2UKnZ3VSqchHvkRDVh5C9eg3/xiSHI+0sH9XulXfop/un1Vl9TB8Z/ITuu3FWVW9ZO1Fxcpc1GffUvFqpXl3UFy60iu3L6jGXxldaTfDv8sMf1EInq17Ax4ceVN0Zqtoaqf/ww/qbv/aUnn/1Gu/xQGiSPyU6idxpxbzqSL0lhmOHSIDIFF4XIykzlmnxsLSwT/nai5LfG9YQKtLi/ilcf1nyv/nlsSuJ2CnF0fulI3crexyuXdKIz9V4ZcVvBsXqmxF/e/DZNgwhZplKJ0pnqCbcM70AdOMJQOFh0pSRo/PyxmBaqhBCl3kMhHWaNaAHipviBXB1D6wb1aWNaOEpjX+Wx1zBvHwzHb8ZfS6XNXfNGNcNmUbG0TnQ3LuNmzemfCVaoCxpoDq75y3mE9qmyJghIwLbhineuoqmcNstg+uCDyCOAaqQZc5c8FTLnXkaphQa3G4bLGMANZNxL0wBMyuovfbGnhEm3wLL2YIp0zLoWUZrBmWwHQNosCrTI8906TXXnDvDB3xZHgSIE0/0NBicvajZGObijCbPTaNstAANz20KWa/pdqrMWSqWc52qWCzlRRAv5Pnt+Wt+FnYZLA8tQ8ssSrKs6T7qtyz0zMIs4+a2Sx3lVU9igVf4/cBp87MRCBm7JnSKDU5zX60nAhOpAA8F716/v1xOurp1LS/Y4/GYhXGkhk3PsU2RUBd0owXXyBtSQmdJuDghm59wLTrp6vbUQY8QsS7zFqCv3sy84e9yqjMAXHdi1xCfHMHi2lWPzwkJv217RHI2Jjlomgk27RNAvYVfOfApF3+FfxGhAOOHS/vcssY43CIegUMJnjm+Lf4w5ISt7vV08NABLe9b0g6nXNvb26iBwNpUoSwR7+GAjYuNwWXbjvFnoiHJQEPSUdUdYpM5IRtolxMycTluThhbfO12ah3avyZ/5hwT28w42RefMrlv7ueukyN0TSZt0bGzO5T9GJJMNSQAo1mJx4zNWA3+J1ysq0qZfrrtMoJxIkEYkaCMxg1JxYSehxIxavHFsXbiUurYG9GHIXHe2trSBidhI+ysLC3r0IGDjGNHDXPAyXZGNhHz1KKLsSdASp2uEiccQ2wKX6qU9KvPX1Gi9AnWt957QHWVFBHKxLCRNOFkrcFnMUdKAgZvNo9LYo0JIYC6RB/ht336an1j+jUmFryl0DP0KYzAGe++TcxLu4G3Zdxb7E6o+9TMddyUFPxRudx2nz1W1hFgM3ITYjPhXZowB9x3CzTgfLoFi3ZJkEP0iCQ8SKRz+btcY+UxyQDvbrZAZ0Gq+tTCIsRAUyAeBeEFl56AVWYMMQtvUt1dVsVpV03SlfG/wUbLph/wFsiSVaSpWhoqV0ZBUUmL6Mk/hI4//DZtXBmoGe6qYWyD96e7uMRp5JYUSbZtNUc50RpNMqhGgwE04ghRGZbPPf2MXtq8qQcfWtHO+ghdO8qsVXXdU+osKJGoJ+aPqiU+H75Pr15+u/67Jw9p/7VP6xuv/oKOEZOFxUWNRq2G17Y15PPg7sKKluhn++EDenxY6/DkqvYRA76Ha/e+d2t4/7u0ePdBPi8uaGPthAbPvajJgUM6f2RN/+Vf/jH5H3ZtiX8TrTyuQ/zd5b3KdYd8amLX3TXKTKzcw6BvUn2Yz4ickuUxfYQaEUorR6XVIyRjL4kOSWt3KO+/U7m7T8H6o61risvPSuskpMr8sGqV9C/NlekooJDojHzxsk7r4Nz2QDORXFXCdQeaRVZMcIXbTGSXTKDCE8hZ5bShomtPp7gg3s7jukHIQX3j/Wb4N3J+ZYz1GL4yl27z4/XcAc2g2RWUBgooegMQXIac/s6eml23y8xQijB2yitXIUyL6ZMm6lzPaKPlqmUo56EHW+6ZllKHXEo/bq+bxzhDWTipzOmFVh7GzAG7rs74ZtXiqusGSLQtGJRuzSBuK6dkRcyRM5oLaFhxbdrHUrv1yGIJK3MNHHPKixa16W28VXp+8guRYME9Jck105VBswV4Pnsuz3HyhXDM6LZu/wodGrZYGZBlrtOUZVOHGvPfMn4XWBxBcFsPYJsGVIoFT52exKKngMbGUN6fZjjVaRyLkSCpqqSogQStCEt+3+quct2XWDTrhWUtcCzfZyMMfPMnLScHDT44JimFogpRKEJAqAOv/96M/+K4T7d6JC4dTjuqlKBLLYtgy2Y3QUdTNsFGbrvuU5ghJzljNoExx/kNPKFQj028z6fJLnoyMR1PJhqxoTU+WYJvTMIyYWG17ggkcMhzlaqqxK9Z4pxBhCQKtTxcj0iqiEOq4AHRMqaOxHjcakByok5fK2trylWlDU4xdkiAhNJuXakDDimNSRKHgx0Ndrc1oL5FYrZDEuY+dPC7TpUa+jtwv/Dbvg/onzf7hP39qyta6Hdk33FPE/pc4b/YOIbWt7OlbU7GbnJSc+3meqlv0fZ/nUhvNKbvLTEZsQk0xNO4ZPkq+Owx1jYncUNsT6C5fy7pPp9lxtgaw55VV0mpwk/G2ElaSVYYpwa99nVA8jUEttlANzc38bXV/rX9nITsE5KljSLcZ87zTCkpiHnNyVw+fUiZfosYfPJpTgRI+AZN1gfPHND2BokI8RTcpjf9rkYeY3yJCh1VrRwuk4ROhofxaxX0z+D1xONqaOlUq+yfD4VX8AgZ92FCv/yv449IXEckSAP8cR8bFLb0MSPXIC+uCB7ITfHCrQZoSWjZsKG18E0YowadLawN/Zownv4PHjJz0fPHbdkTeDP6mQAK5qffxYBHfBbMJGBifrSdJeXUkWw4srjpoyQ6F8rUwSmU6p7q/qoqPmulSGpJ8Ft0tZMdeBtFhELTC7NIgi7NzHMKxRf8glX3vvUevfjsBFeGGjN3x+NdGX/z+quyb5k1o+V0546jK3rvBx7Rw0db/e53ZI2Nx99cLUhpUS9dWtdb39nX4cO1Bjsj8etI9eqarjZL2lg+oRde6urXbrxXP3XlG/Xj//gY5RndHY/pQ6Nf0uodJDSrS9phXCb8mKhS0uToPsU3f5eCz92fJ4HdPHm3jt54VsfefUz5rWc0VFdLN9fVfOpXtfvwo9p96ZKWTpxQ5wNv0z/40jPqHznhHqqNSq1qjUUU0SvamRPH3PAZmLlNUKSAxvgE62RUPT6NrypvnlfAH6x/1fEHpYP3yJ9Y4/B9EvHPG1cUV55WWn+hnMRpm9M8El+xbmphAZuhpN/0mg7Ib8r2FRms4ysy3EaEl1thFBU6XWaa23TeWJnIpFaALGUlVmbQdKfwU9I9ENzwuM5ElC+XnnWlDm1ed/s1YB3QX4PDnzJd50i35/WvVL6ez23DV5KxbXhu84/WbdbnLfNN9RjjGq+iiz2Y46ecfs4xKvrmL7KxBmNvmUWbReYwZZDcFheMcxRVENPbZCRLw3VXzGco+rFsfJRyzgnXlIEKNwwe4mJrT/mUARIM83uKm7fm5e1Y8xsKzhUzzUt8cNNgTwpA4zbK7qr4UPiKBtppiiov6Ayn2VWcBrc3X62CtiU8/+aK3afCmxCEzk1FZmPVRIhlOzG3ecmnuAZcw+sAo+WqWkqA67bFZiHr9IZiO6UM9KHfbb/4But0X1iYvdCziqpc1mN8MWYZbBtnnahR1ZETDZG4BbZTp0vC01OvrlXB59OnCZt724xxv0FlVkpJFX7UVSUnIr1OrQU+JRo63Y6qupKvhjiOSZKG/DofkTCNSCgaJwxsYJl33DAm0RmA9wZvcFLVsKlVKcm6eviDGyQaE06ThmUjHKPDehuSCm8qpqcqKSJEMOlt4GMoNL3c1ZY1BJfBJyBU43MFIiHjzz2m+1NV7X4sLYof+iRduyQwA/rdqlsl1RUa0eO/JDwcbGtCv4J1qANN4L0pJ3i63VoMKD6PtEMC5GSsYeN3olnB69PA1X182iABGPEZzPExTVz+u187JFgTEpUdPh3e5MRpm4Su/IOlW5skVY7DoCSgu4NdjZkf9r0t8cyynP9+l3GR8JcoZAcA3S3j4TGhy8SoBZPVJQ6JWJvFMj7hGePrmDGaEN8hycWAfm6RCG5wwmFflxaXdZDTry7zJaOTLtPdVkF/Elo7/vtvRw+QuDRMxbHWN4b6+S+c0wirh9b6+pYHDmqCjUzsAsOxxaZ45ojGNdJB0oU/Yv41+N6iz+OTUsWcS6qqClKtVCXJfMGI0yHHfkJi1zB3WsqML4aGgZzSmjKOGVrh4XVrzTNr08RaxkPXslr88hybEIMWwIwcxwy/sOd3wuNqaHk/MvFHyN7iEF4j775RgAPF/MgkXe1wU5nTlaAt/9Bh45cqZXSGcvmjoG9VR4nPY3V/n1LdlfVnkrhAW0ti1I62UdrM+Kc+Wx4EeNrFMKUFDJYj5icffEhXzmeN+EHRkDi0JCXBOrN7nZMbTuia4U3VzLv3vv8d+tzHr+sXP9bqGx7J2toZK+FXREd1tah+/7BWD3a0frPR+Zc3tEEy/dOfm+h/+URP//nf6Onf+297+ms/t6H1s5/Xxy5P9LkXX9D3Lf2K/H9KkPA0oszlMXEbHlhS9yNfp/zKZZKakf7a/7KtI8cOKM6f1/BzZ6WXr6szlsbLixp3O9q9+2F16lpx12kNHz2jn/yFL6klZD7ZapmT/idKJqlSwyaYmWO5HTI3WwlbHkNQCseHNa1aPm5vlDdIvBbWVJ95t/Kh+5SZ19q9KV3h86P/QdXRFrgJ4Y0CQj66S1Knx3juqOU9TPoXcs1G8yvYei2JSYCzoptiAPFedn6vXqKB60wCRhhaIyW3kQvKIlCBp218uA5PhEBKcx5eJvky2mA52zUUGwVpjhn8Zu0Zm/0ugP2Csk/IFrsFwYM2zze/LWseQ/G6sE5bpcojipWgdvs9b1uDYU6b18NSMcXGvKQ5qzoKtGwTDELMSTcK7tYDAneRJ17c1lrAdUiljoaZPmO0h4tS094Vs9q8dLNMfCujUaRndZqv0en27XJu3w5FdmbvK/FZJmZ8r+lwmDIHxpIX1Wxe4Gav1owIo+ebF0q/jMXLqfXCAG0eL7/Y8nwIZAo/L7vrU8VyoZmdMvetz3yoy8aXT4Se1yCcQDk2lseGXBokoV1KtcSvYVWU5uNXzx15uQAAEABJREFUsFjYZX3yFVIkydzz0rxzSND8DpUylV4pQjV6e3VXPfjQwI92Ei42npYNLZle16rrioWPBZiy2+mwCPfV6/VwpVbwp2WBm7AQjfhkNRgMOREaaswG3qCnjL8kb6YT2sYXIDFr2wkhzKpSpS6fJ/tAVaWySY/Y/A3TzXCMXw0+EyfuRP+SQr4ciohQgLOtCOoQPN9Ng10RoW5dq9OplVJSpEo1C+gqycTKyoom9HV7Z6ghnxhb4tljsa9JCjL+jkh2/Pe6hpyCDflU435OSC4b1q3ATl1VJK1JDbit7S01JDBtMZxVE9NO3dEaSVeH2I1IrsbEaYBOn7z4n3WYEDuz+zNjXdeq0Ndg17gJ82Ved9nAa/9zWfOiJGHGu4+2Y5kRcXVi2+BHgx77a38i4W2EEmW311WFP34/MlFtsOOxmVA6ARuTWIyZXwNO+G7evMEntS1iKK2u7dPy0hKbmMTAlb4WX/AnP/OSmsP75DHodSr91Cefpy7t4PO/8zvu1Rq4xDcrvEA2a+uFC1q457i2R1ltVGyawaejilNY6okSX200IiiS3L/KeIVss0Fv8RufXdpuy9iJ/rjuOaJIUpHJyLSKkAQ4TtmVSHBbQuUxIWYenwn9AaPCr1YD5vIIGBoYP88LB6HQp8qEVxaZljM/BC2Y45nTqul/IbcFTytZEJ4sLvqeOHXp9NdU8dnNvjfDbbWcluGqrHcy3OFV94kXEuhECryfwJSJCn3k6Q4Fug2ZJH/ljofVDlsNd0kAA9skJZOy1kyEEYk+fft3fYN+9VcvqrO0pesD6dPPN0okPmur9+iuez+kM2/7Di0c+6DuPFLr4P4uJ14beuFSVrN6nza3V/VNp67pLzzy9/T/u+tn9Pvu3dVN4vjf3/uPmSuVosEMMZuQEPd5H9LDD2jlA+9X9WM/r9H++3Wuf0qfa1fUXwj1ljpaePh+tWce0O5kWVeuXtK1XGvnxUtaOHGH+u96SP/Zf/MTutF21PBeNSSFTaqZO5Ua+uy+5zyRmBtKEsOrcoXkuFb1kuq7v5YRldLdH1C6812a3Lio5pmPkQR+Ttq8CN9E5e8My7FGmvERc0iLq8roLMkZyWsV2SZg+L9zR0hfCQRd/6yXOwBYv1V44hR1PBwsd6pMdHq1R4PfHXeIYOMNd+RUAmC8ZSwbyFhngeA5a7tqsN/W6RLqG2/beSN2ijHNUBSBch14jT7aUHCO57xO9Q33lGZNBrdcvpZt+uLM8eaxXrfnYH7XjS/cUyYmizG3gDlRehwR4laOKU2Ucx3uhsUNKo+Yk81SIMpz+vACEHAETbMbZlqn4uDnt+3BWppzfjeKL64YUGCa5oy036BIt64pr5mmtVu8bs/hdv5Ac+wh5jV/0lBKiAdrZwuPdbon01J2Eqo8v+bSJjlgfgmp+yVWaYfEXepuo1flgqmUJlLx/G5ZgazT+kl0VHUgcLMw8/MJBywzA/PtyUBK8AZz23g2VvHiy/qsqziAnXndpXmtv9OTWKDktvnYdOXSelicgqXD/9jgAnx1xSLpPkBDm1JVqUa2U5OwAFWVVKUpROATMfLGPppMNOTz1IBfzd6o56dcmWTGcQnsmX9CEuDPZEMSKm/sLe2MDwmd3U5XvW5X3U6HNTNryjfiNGcMjJTR5TntuBtkhUAmRtn+Uo/EZi0VkrhawL45eRtxypbpW92p6VPNIr+og0eOaGllWUOSoQEJY4sN83SIW4e+Z/o14iRql5Ofre0NrW+sa4PPb5vAkD40ppOgNGwyu2xePo0aoUeKknB16Y/tLS8vaWlpwaFQw5iZr+UUZUKilvA5otKYE71gbHZ3B8rExDom8DalLmLSaky8IlKpN/R7hIzlWvg8Rhletx1nlyP0i6ti7HoktJ1Ot/TdOoJYVI6ZPDrzOSeW2QYfW7XQGz4LOQkZjQba3LqpLU7ffLq2QMJ9YHWfFugfjHIcxFyozl9Ts39RgV+O47n1HV2/vi3/r2Q6nUofufeQ6AL9wyn093gdtpD5pvfdwRwNNs9QSyxaYpKZE+Xf/EJvDinot/A3UYb4Q4kKtfSZUEgFF7LdrGwptTzF5U20hd6EwGmKTRAKpNLOPM3XoG9I3IaMq/XmYjzJ8fB/SbnFaeYOc2JCH013bMX8K1oJo/UoU0GfjC8g1pkMTJT9zzpgI/DfkOquEklX1IswJTXQm9GmWhKjVPcUjgf1iU9f/CPLL4F1Yzyju9hzu9gMESJNr6m9e9/5iNq8qt3NXTWDDWUSr4ZTnzaPFZz0ZnSvLCzrhVezrl7Z1L7DK9oeJl1Zr3Xind+mAyffpt3c1ZUbW6rWz+uhe5a0tTHRuHdQz2zeoevPXtC/ff9v6JvTP9ax/khLhw/p7+8+rHu7L+vQ7stqF5Y02NjWeHMojUOjI0dVDRv1fvIXNFq7W4OXD+unh6eUVogN879eOKDdq0Rzo9VGvaQrZy8qHTil7um7pYMHdWGhrxu7B/Tg6XvoS0eTkCbEs9WEfjbM3ZFKMllG2pGoFFUtHqo6K+o/8t1qWEublz+ndv2cJs/+ivLVZ6XhepHLYlIGQGyVsyIxSSxPjMTYaGcDg8SOH12pCkHVV7jwTnN4EzaM2NCbgjKCQFHDI2YA9qu7kbUNM1vWdQPBnm4gEFAp2zGdYMrdcskkLe6b38BkLH7WHdjRa37EVYLVSqZrfgUVA8XejcxefU67HbdHfJOKeQ1z8u31Oe728o30261m+my4XcJ0wxRn+TnQ5SmyhORWS6VdZMwqrlL6kaGFory04Lkz4Dv2Hq7YC6Ag5xzgqWbiTlE8BaPC4koBU0pl72FTiNBGH0/zT2v5lqyZoLkP1q+Ai7vUwWfANygKt+YaqHPLBEpjDdYDY7mtA9LM32mtECzEfDKGVVDmm+IzCyMKoZW2512pzB/QUjVrZEx5noEzxrwGv6TWb5zB/cGDMr95URGSgkWg6lLyylqGRVBzmnlRbb5w8AwkAUrIiMu8fHKQf9GZt+gHX+4iKNlHy3ixIJlS1ZviyrvBgmLewHYyVKp7ffXYkLt1rYQ+b2Ris6mqquB7nIx0SFaqlErPMnoadk9v7GM2pyGbspOtASc4ro9JQDJ0+UJfslxIlhlBG/KJceSkhWSzJWEQPD4V6nY7MlhszMY3IJFzAjceD+WTpJYYZWzbv0xcytQp7YmMEzYqdIVpNCKi4Ie2STI0JvEakSg1JDy9hUU+mRzUgj9jgB9iy/oQUY2/3bpiyFo5kdzZ2dQ2p1g+yRritxORCYnWBDlMlZhVVS3jB4ORGvysUiKBrFSlpB7JyaG1NfQGXWtLEtngh8e4IdEb4Zv1TojZ9u62/HlvlwSWLhSdLf6Khn13Px3HhnkzIUZDYh8RqjsdGT/weABjkgKBD8bZMo7XBJ8dizF+GxeBHP30OHvc61SVvmSFsqSgLfqlxNxLVXlPPG67JB3W0a07OsQp3qHVVT6aBacxE9VVV5VPOzv0NSUN29CP//qLIqXQOkncD7zzhCpOYFpOPhoSB7qh7c2x/v7nXtW3v++MNneIX6ALaLHp2co2ylYYyuByRi93XaXiZfBM8Nl/J0aoVMOccj0rq2V+wCLckD9BuWwlWY2Y35n4uJ5hsi8OdZszp5+NRsTQ/cxMDFCwJ20yLtskxsZPGMMGgaWVRdmMUgg13JTChhXT8s3CItvIPM2c+byXeEerhf3qLB5UVU65WjWcck2GW/J7UaW+clQSPpb5Px4gmq1YoqNZjo7blHZeUrYjOJuZg7mU0gd+/7fplXONdrc3mdMDTUjqgjnZknBlTsCqSU/v/MaPKh98QMfufbdOnD6mARnq5mCiyy89q3PPfEaXnvq4Np//rL7lG47o2uWx/q1/9zn91R+7ruOD5/THHnlchx7cL93PKRVrxXanr3/wbOhD/edEqNQSpwnzPONj3Hm3RmfPqv7Ck6VvgxPv0NarK/ong74++HXStZvXNFg5qjh0WNYzoNx35KT6+49q56mntfDeh/Q//91f0vWLQ733nrfqW77uI0qpq2bW18yakukXkSAa0zsiCH+let9pdR/5ARLGVY2f/5S0vKp8/UWSwW0YiaMyQzUDx9H+Wq/XUPqUB5vKJK4CL+Ib8CR0J6R/kzv/JvSvkowzjDB9Q5/rFsMBzcHtN0CAMVD4LnK0LeOOuDTQGQVdMY4XV3RQvFgyXjN+AjRto4iXbErHF5pF1nzmD/TIAM1t018DpqHT/AXveqn8Fh7IBLAncXt9DzmrQMOVWWOvAFs8cClqLs12O2h2ZeiumsflLcilOn2W6t7Dod7Dl0p5FE1FD03WlsLvtrtT2lS4GedyywKF7oqml9vTmm7DolDTa0qPPdq0FtpD6NYFlgayODyt02SswbiyB6YZCgJe63LbADvOWiKDNmZempu25wTziRovYwMIPk2vQkvTdpkvGfwcqJZgCDpLd7GbVC7XbdjzFWrBuW0wzWCk9VddiQVX1uUFgoUCh02dQeyVOXWkGn6Bsz9Ouvw+zDhkHYJmcD3V8PcAZGzDtozzYPo9KbYsnCTz409i8/SnvX6nqyolPM5KKVSTaHU51eiyQFdVpQS/F/Jm0pSTmSEJiJOVASvrcMBizmbfkAi00M1n/VWV2IiRTegljJadwGPI+NOyGLvvdarV7XTU6XZVYaulr04cxiRME37hNyQk1pnZbEzzux8RmJjpZa0wPpQEUoG9CNOjtKtUSYqymeKeuotLWiER6ve7bEJjTUA6sex06+JHr9vBBEmX/46VgYRyQLLY4C/dUEuUItBNad8iAu1SS2LT0i8nMBV9j5j6s7K8jF7GBn73yYlLw2Y0ROeEsnW/gOmJ2Uj+Lz1vcrq2he0hCWGLRfvvGESEEnpb+uzEwDYqYub6gDGxPve3x+lWj4TadCdsQ5K7UUm4MsncmKRiNAXwGV3ms94aXXXCbwV8E42Zc04kRVvYzZQNvjoeuyRYjslKv6/jBw9pdWlZif5X565o5Rvezv7USlWtn/70S3qek5Quw1D3Kv3n3/6gOvgCA0HLsrXU6erHP3NOH33//TpzZLVs/A1+TIAm8CUkPh6ppQz8iKhQXSulUIKuGbTEmLe6bMStuCKpJFzZprKMa+G1zgZyTgEuSYm5ZAA34X0dERP/PaQR/Wc6qgU3YZ6UMSHOHosBsVNIK4sLSAUq6CDvXC7QUdS1lMCFy66i6ik6y4rePqXOErRamfe54XNu5t2MZN5KyX/qnnLVEUzwiDk6Via2tocr4N0hCsaCLlOhjaNBbwofTAHz4aOH1bar/HAYq82ksElaXFzR4ZP36PT979GZt3+rjjz8Hep213T+pUbHji7o+Rf4IRPShYuXtFhT376sOoY6slbpu7/1If3vP76uP/HDB/TBUzv63veOtXg/J0/LixreuKZRynp56YTu6q/r3qNbGu9b1IjP9xWno01/UeMr19S3q3zCj35Hlyb3apYUJJUAABAASURBVKuzX6+2lZ596qbOb2Z17rpPOn1COyfu0w6j3iGxbUl6unee0adffln/6NNf1Mbkhn75M5/TS8+c051H7xBdJQwtfWwlNQz2RNG2hL+reumI6tW7lPhkmnj3myt8/m42pBuvSMNN+Oms4wVkWpmE2RAej6VVxq0jjuwkPvViRLaFhHyI0et1REj1FS6rNHleuv7bCBm9BqsM3JqD23sAT6m7vA0C1y1rcGcJmOa4UhLIQKcnnuWN24sAsoEuT3LLGxI481mP+Qq/EQb0aAbW+Qa6eV4PM/7Xo/fa0IsuI/DFxZcD2GR7r6NZIhefptQ8oxf2Wf32Yk6f4261p7XbnzO1M8VQrJTCbjC/igo3S4VHwc0RLg3IcO+pmikzt9VQTm+zujYtZ08Ei06XhTjF3xKEYLzhtqqbYiw9tHGLuaDnj7yHRyd3waPDVcPUT2OnLbkHZZxoey6hf4/Hc4TFXFzeiChuu1HqeWlZZLzoynXbZ7ErOoq85x26jTeYBj/SKvx1V7IeFkd2fMk+mE+3rnCVTVssvGITdAzE4r/HW+yay4C9VEteoOu+pjK0C8/cDxYi27GOmT/FF/PwntSdnvrY6nZqVSmAhLpaNYlQzTuV4BFXgw4nTCOSIScDg8FAQxKHEadR/uRicNystq5qddDnMtCJuCzvUyyfErVsYC3vZos/KbDHqUun7sj89npMMmI7I5I5nyw4ubHuFh9YWRX4VKVKgeK2zWrRldEV2MoBFkgVGymxTdS7JHS9XlcVfVpY2aeFFU5oOl0NxxON8MW8PZLMDn5UKckxL3+ni9Mn/32uHZJLb7ITEkDbMsjW0e0iIeNTkTEnJJmNtK6SqipUpZD/Qv3K0iKeqNjaJW4j+KwrW1jGj7VBkuX/ivHa+g2VExVsOQ4N/UqpKvIZ3orYChcdS/vRpU+ZOTYkVhGVAl9a2pYdMlZj+udEaULSKOgJ+cr6UNYaR+xabGVia9moKlWOA2VEIraZRHuiIcnGAPAcGJMoDNG9xSmgTwLHw7G66D2ytl8H1w5oYTjR4Nlz6qz2lSIUbHZ//Rcf1yInXgPsvvXkPn34rjU1/ntd9EnYqZK0Q/n3v3RV7737mL7zHWdIDKUJPk9SpQbaJEIT+J04OWEK8FXdUdS1UlUp1fSfUigzvU0Juaw2EiAgEccAF2qRbcA3CuXCDw3+jHw2jRh6bgyZi0PHB7sTTrcc55YxyWja5fM00lpa6Ej1otRdkFI9BU5I1AEHRHeJT3orioU1pd4qvAtIV3LMW04sGzb/yc4NTXauY6VF1ZpqJ2bEKmOr4QdaM9pRw48WUPBIGf/sg8uWMcyM3xQmkpM4PiNWnKrd89A9euZcpUqN9u+v9M4PPqL3/M4P6thd9yotHFTg3+pipS89NdKxw0nPPfGMtgfX5P85+bXLZ0nQ9uvg6gF1Ni/pAx98n/6T/2Gi7/3oPl360sv65rfvqNrX590Wn5Z3yz+fMekmfX50XL+j+wX5f5SuRx/SzrFjGp46pcG+NU2WV9SePK14yz3aXDiks9dO6NXuPnUXhvqhr7+sGze3daF/UOfPrmty/wPaubGuET++hszjhbc/rL/xD39Fw/6Crg6v6uWbL+qJs5/TiTP3aq1aJNFqJCLLg1FNqtdOqVo9I6VlLZ18SCv3PqIUYzWXn5KuPifx6Tbky1E1CLkZMDe0yFgxF/LuBuc/Y4m5oapLCUCvGZuFbkdJX/VlI3P4qoVex2j516HcZEIwK+g/dNd5WVTAxNfDjIcO7FH41Vj4LVuQ8CjQR8N6KKb6S2WKN50FuATGPExCU42WdbudCI9p1pszZPS6Tk1MVJk2GzSjChBcGQoe/jcrbWOuK/C1CH+ZR+GBblVF15QHDBW/RpLrBr3J5Rfd9KJixuP2rIq8KZlyhs2iPgXNLlBY58k9Q6kwSQpw3JoFlpJa8dtlab7mYX/Mb5hZvI2eiz7rLEgYssH69pCF8oaHo5HBmp+Cu7RmJQU3qnhym0SBh+XpITDtlqzRjD9zoLB6vIiAsQWKQJFQhlaaUwJP8GUOUIU2tQFOTmiA0hd0W8g63TafARHzeyFnJXVVcgLEAoqhabvw4xW3sOP/QofVUOx4kvlYdGW9czBf0cujqiUv8F4M6Jvsk98f2/CcLzLw3X7bdfOBq1KthW5f/vs6nU5PFRuYoQaf0NfyTk3Q54TCidBgONJwONR4NMC1ITACWMh4fzL9iAhewUqdupKTqBRJYhAaNq4xicHYCQd9aklOWvwLacZfq+50VKXEIt6yyY+wM5jqZuNr2VicuGVseJ4WvSF60apFl2mOZ3gJdHwAyJwSTDQY4Sd9qHs9rR48yNeFfUr4NwLXsJG6n51OjW0k0N+CH3LC5b/T5aTLCceo+D6SfW7pi23ZD7qrlKJAi1wLzb5ZZ5WSut2O9q+uKFWpyI7wZcgpSbYdYEQCs0Vyd2NjXTc2bsp/70sodX9KUqTpldDlxK5KCdNZjucEW06MI0ITYllVtei2MmNmf81TpaQK/zLxS/AJmwQNpUn2UyGa2YUycg3jmGh5/KtknlBKIYu2aM/AhH4aGnQ22B2SfO/wCWuXfjTMu7XlJR09elyrVze0cOqA2p0d1oBGn3jppl70qRfKrob0Rz98n77m1D5FqmQDOUD6Xkz6Hx87r89cH+hPfNvb9dDxg3zem2gMfVJAGtsPSTkloFIOvKb/AQh9kWqluiPXM+0WOSdauUqa0J8mkpqUqPOKQZsADXyNEukJiqHJ7SxO/JiPzNsxsWvZ/CMCBiAqEoIWiax9iz0FsQjSG/UWpd6ygvcyqo7Cf5ijfu8z703DqUnrT4aTXbVjgKQiG0iSWidXO+tq+dwY2K86PSV+UHkpycgE4yPi7vkj/FEhNAr/tQMSrcxaUaAZipdHFUne13z0G8l9+nr4gSWdOnNcvf6Srl8f6vKFa7p27mWd++wX1ONHyR0nal26cEE3SUoOn+4Sh6FuXrmqp375H+kdH/6QDpz5/frQ++/SX/4zSxpcuFn+Xtfx/aHcAsyJ5vxFidm0vXxAn3p2ov7wihZYHte/9KK2b3LyFdJWShoOtjTic+3WS+e1/tE/pP3E6WdJ4j/86K56j32JJDbrs5v7tMsnxvPPn9XSHXdoc2ND+87cp6uLocdeeJm4b2iUtzQc3+T9flm//k9/Ukfe+zt0/3t+l1YO3q3e/gfVP/EuLRx9qzqLa9Lkpjae+TXdeOlpbT3+T5Q3XlZEUvafjJMFsuSYghOx1/JBiTHWNskwdPObJOolX6Ds1aGlRcZI/8IuoijDV2HQnTGYP9KbCNBp98p85nHptrnpoOY4lwUHP4PoKtGaFgl/AnDQXBYdtB28IkcdMZX2rF4kqZueZ2Xxc1a3bb80phfeN3vAb5L5ip5Z27g3gJ0AzAeNWumpJQyeDKD3buMMRpj39aVxBuPnfK6/GZjXfFOgRSWAwj8rS8EDakHLMcFLUDz1mss8xhtcN7huJtfnpYcjQMxpxr85ZCwGIBYVj3BI05ZUSr3xsnJjsx8z2KuHMvOlNFm4ZGdmLPKYMScKjfG2pQzdbdendGrg9uQCqtvWsTffaCCvAqbTtq+pI5nH/GxMYoF2j6YAj/Hmq2up6oLgHTGfwXOv0NEHxTL0RBGhwlv3JM97FjxWcakszPwy8yjZZqAz0Gd+g3UVUNHR6/W11FtQn+Srxn6qKoXjFCoJ0IQFdUzSMSRhGJBwjdg4fNoxZiPyyUcDPdMf2FWxqdUkNN1OR526U9oBwfPZfyF8MploQp8afGw4aXGPKuxV2O0gY/t+JcY+hcLW1MaEfaYtiYZPGSJCKeEjJbda+tJiPzvmglYlGZ94UJX7EgrV9G9xZZ8WSQoqfPTwpahUY7fT7arCjxafxiRF4+GuRoMd9q2BRvR7iC8j8MUGc8f2DCEpRVKVWMDxo5ltyu6H41BVtVb8iZH+eVwmjqNPu9A5IX6OXUuy46HK+Dhi8xk5RiSmGX0RDGfpl+S2+dgiaDA2Trqw67i18JhumBA7n3C5nlLI+gYkRhP4cVcRKEW368X3qNEHzggg409Gn0DVxKQDVKWPlTr0xzKCmInDhLFv0GsYlb7t8CWGuJGcL3U7OnXwiPaTNCzeeVhESCOc/5P/6yc02h6qh53tbqU//c336WSnUsaPFjtT11ol3PrS5lD//sfO6c57j+uHP/w2rS0saJKTxjnUMLgtfZmE1AKZeiMuSqVKKnSsppCTrRZckxKJFjjGfIhH49Ku0VXDX6tlnKy3QUcb8BWZ0AinBvR3wNgMmAsimSIEZUzcp9Eka3mpr45ahU9Qdm5KfBYTJ8EZXWLuyX9xPirEWnF0Is+HXOYtXvOOt64TE8Gf8MOLXsMpWDO8CftAGflq+YjS4kGlHslq1VfYDwWdbpV5p5zYVdjo9w7o8B3v0j3v/b1667f9gE7edUIXryW9TLb74rPreuqJazr/4mVNBiMtLa/qgXeeUWelo+eefUGXzn5GatY5oeyjc6jr517QQmek3Ru7GpFkPHCyq8mw1dOfuaBTh6VuO9Rot1GztSHd5KR2ONGPnb1Hd3SuK3VCOYV2cmhrNNH1a5u0pYYkb7z/gJrf8c1K/XvV3LuiF7uN1gZPaI3wnL6z0pX2hBYeehvztyK5muDfmnr33KG/+uM/re3xtjKJZmb+TZPMhsTsvF78tZ/T+SsjdY4+qoUDdxHCpK0XH9P287+m8cYlVUfu4UfAdeUrTxCzRpnxkuc64ysDscxQ5Mm3SLJm+s41ibEJxoiBgNrSgUbKlTLJdb3/qPoLC8wmSP9ibrto+C1YK53EcYswsUVH9ZrLkwiE+WZVOSBMptLpAOk2LOWemzfeCF4OoumaZFxKBMhM2AzKPVnaQleqpnx7QuALz4y31OEzb6mDly/j5iU2XPUgldKPOZ/rbwJWYZ+w7epruQLsazHWaDDvtMz26jXwWgm6/gYtcMwVUN27M7zuXwHq5jERvD3J6HGpYo0neG4YVa4pe8EUjml7Sp7XLe8hMYM5XS/maJQSTVQZbqy5YgYLz8AFLF/hnslZ1lyz0nLBa5E91pLCLxH9KWQTPUdmNHneQRMOmVSqzL0oTiNheoiL+nyuFVnmADJljsIT1N1fWbcXx4COXXZygsIcs2LAqtxNmafuS9iSF1D/l4p+0eFBQK+50JVJznLVkxLz13wkM+IXc5HFvopdNhOXgXTwMBR9tEuZVbEBLfBppEfiUXfgh5TxPdO3hk1mzGlMSTxIFMZsIvNEqCExaNlwW/gQUUJ3VVWq2ZgrQ6pwIRRBFNBnXZaZ4Kfrls34nRTwVXKS1qm7qlLIOotNNrgxdhoW14bYmd+vS4SlgrAw3t6o0G+f3aXAhwpI9DsihHbVdUdLq/u1cuCA+ksLEnhxpSqgJVWUWNWExGrEKdc06dqlvaviMwnSmISo5STB86IlvvYxIkq/I0IGeNb3AAAQAElEQVQSGvCxcTxo275xC/0+J4ldXGstShI30s7OrkYkJo356duI2N7kc92A/lreuickgO5TS//oHvJoQ69lSoM4RYQq+uZTsBYmy5RPYKxDREbCJ9A8qRGzCpkWm06W2sIjtfQFNaorx4FEo0zrVo3HFh8C6SpBK/KOu+hzlmWUaWfBO5HHs6EvTqxHJGCDwY78z25k9HQubmr/fXdqad8ynyIr3Rwl/d1PvqRuQlZSn090f+X3PqI7uxV6Ez7log/FqthcFxalv/nEFf21F3b07g88rH/3dz+qQ2sHdHVrrAl+O0lq8G8KoSGdngANwH6vDC0rqcVpf66cMD/vPbmqP/iND2qLBMLJVpvqknx5jchVJfEJOnM6Kj6PpsVlBRvrCD3rjN2NGzdUeFIlz7dRE7q+PdDyQk8r3Zb1ZSIxt8v7ON5R+ftDwy06O5YYr8RpWNVbQtbzIuAliMybAGgIgqKzqKg7zJmMqpGawU0Sm/Nqdi4rex7296kmsagO3qe0/wz+HVFn8ZgO3/v1OvOe79GpRz6ilcP3aEj/3v+OQ/rihVbXcWFjp9G+w4u664E1La70cXGgwfpN7T95UM+9sKkbo0014w11mLdXXtnRkG/CXYL4yId/j14+P9LXvr2rI2u1PvUrG7p28YoeON0jkdlVcb1fqWVN+rs336uPPdvRsc6OFsFFJ0kkkqM2NG6l0f6DOnT8lI6OQwvtEe081eozxPDkgZtqrz2veqnWw8daXdlJeu5LL2jlxBFdfflV9Q4c0rmFRv/nL39SrX9sMv/4Zaip8VaZ9WN397puXvysrj7+D3Xj+V/WzsXfUB5fIaZZnZPvRG5Buv6MlIcqch4n5gmjICn4wzNqxdJBZWjZJ12lcwGBG5zog+kETS3j1OWUsa5rZpj+WS4GX4Z/UbLY4qUv1pjQCjomA/i5HwSE3qugvRmZx7jCZj5Jcx1UVWgmugGYn0IsHLISFjEEVMC8ljXM7e2VsOzd2LGeSGCo85ze87pLRqIgZ7at2zImFfz88TqEm7fBTHrGPCUEPk1rcg8KuH2L1y192cs8hoyO0ufbuG53Lxet4mluA/WsvctVY11az1SfFFPEnnY3TTNodlluWp1hYXJ4LOTSfvgvJ5YSRBhocE/FZk/Q1NBheQvTmt7gphWwQR9mjaA0UMhjF4G/WcHGY5QBlFRolcp1+1yIglGhi16b5peOOoaMUKGx+FKROJSXdU8dFWuVcqql1Jnyev4alOH1HTxCOSplkiiZ1/pJdMQGhhD0+T3lFbyyvsI/nY9hnebfWxzoS+HDtvtWloNQRBSVIf7Y505Xqb+gfn9JfeodcBkdJdEg2fHmaRiTIIxJOnw646SrceKEzZZ4uKsRoYSdqqpV0YeUUmlHCvkqOvHPCZR1eGN28tBiay5fI1t3OkpVkjdL2xuRjExsi+SvYfNWsZcVEQXcmYgQDU2vLNftiyEiFPiQOj11l5a1wKbf63fMomQ84fO8y8S84ZRqPBxzOLGreeLl5GvIKZH/Dpt9aeHLOGxfWhISYa4iZlVdyXj3CzI2k9yfiKRup6v+Qk8ReAtxQn+2+eTmWFhmQGw3ae+ScA2I8Yi4wzrlZ3V3jBwrz/BQyAmT41l3KiX6UFWVQKtpMrSmAGFVwzrXuGInActk4md97m+p449lhXMtNONK3NArLtttiw+NFFLF2NSRGNuQmNwBMiWVy3XLt8SxnIAyZj51K4ks/Qv6WT9/UYt3n9K+1X1a6Hf1Y584q6efv6Y+fu6gu+1V+vPfdg/JV1KmP5k+ZHwM4hwR2M/aqlv91Qsj/bnzofd+8EH90e98t95595Gib3vSyn8RvoXXq/EYuQYfDaRBmoBviFcLNDj+9I2RPnDPIf3ID32N3nXnAanD3FggGVpZJaE5rIpNPq/sU8M7sku/N+jDzc0NbQA7W5tq6SNhIBatdqC9dOm6VskkDx/mJIpPfEFMIXLjDe8L2QwJAKdWnIK1fELMzIVIlVJnQcHmHS5JHIJ3O3X6EolFBCffqSbcHanq0JukzBqT/Wly65ImN15QkNgdOHK37n33d+j+D3yf9h27Xz4tHvP+CIluv6fVo6t65Uqrwcau/Mns8ivn9Ru/8gU985l/pAvP/hMNNp/Ws2eHGo03NTr/hIJkt8e6cOP8jlZ6Az38zb9XFy5KVy9c1rd+cL/+0S9tam1yTV//tq5SiKSv1ua40mQz9LHdh3Th/FjffvALwnOt9GsS2kqEiH6EmnpRJ/vLWv7Vz6s9e0Wf2PcB/VSc1N97vKN3nXxJp3oieZPuO9LRkLjFsbt19dKmgpOltYfu1y9+7nE1K2vM8SSmiIoDHWLTX1EAWlwkQb2kklgxefzu+IdJfewhtb39aq+/qLz9KvSW6LSaX5n5AULhOHOqmFmztLsJnzlCxQ6+56Uj0r6jjCWxJEnMm1d06tgKZrtKZv2tQyBioHj9HW+Cfz3fP1ObN4QXTBSyHSa5hD3uUppgunHm8YSOSmJRUHJXQVoOTLkDnPkNliltAmx9c37TXLec67z8mvPqy1y2ab4vQ/ryKHyyjH20/69hgvaa9q3G7SaYM/aoSEd5Tvnm0i5vQZlehWta06w+LaeSt9Vngg5J5sENC5LTCvXpPWPb82OKVWlrfs1kXNwC126zN+OdYoX8XLNLTa95581k9Lw9paoMFXVvlqGghv7CN6uDmdao+La86X4dEKZ3CDRQSo3S3GyaMkBiQZPHDBkv+LkEplYEfNlIyyJWIkvpeVXmIfS5LFUZ/EgdiUWz6GQBERs3UrMbfa6Zh8XW7PJpFYuxPGc8+Kbv2QqpqgHrZH4HRC8MgH2VFSTjDbwbLB6y7eKfxEqq7H7UyC/uU15l8Vg5xC/LA/JpVycRA/o45sTHydWYEwuDN1FDg52WPrYkQNnvigF+h6BKSVVVFahJQpx0VGykEdNZO0HGn7qcbIxILBraLfL2OyKU6FeFXxWlu9GwoTnhs93JzK5HbJpIiMudRzeyAqzHPuGOEu0qkoxPUanLqUKXzyj95WXqbGLQLW2ZhuRpNG404vPHkMTHG9WE3WHsz6iceo2Gu2wWQ+0OBxpPGhWfWekzc6SMHroSfQ/N7KVK7kdN7I1PqdLS0pJ69E1cEaF5fO3vkBhv7e6waQ+EWtn/EnPiIwV/mAm2BSEi1FBvYCzxQrd9mBBH96NhbAxZWQmfTJtCkmX8iVflMnaqO9zmkVIooT9SlMStOAJbxq6TyQYbLbEyHjbVKRV+WOQrIvA1qIYiGBd8HLHpjxy3McmsE0rqurGhzmCodOyQVg7uU2/fsv7s//ZpDW4OtESfN6rQ8sEF/a+/7216lLLKIUWSlOhVpcSJQhWhble6GNJ/f2Gs/+x8rS8dvEN/9Hvepz//A+/Tw/ee0tVh1tXBRMNolTvBRg8wPxvmV+O4URcJ8Xab9NlXb2rzwKL+lW99i/7idz+iIKGN5RWNuz3tcpriT2M3SRz9D9v67xcNGC//150ZjzL+EG05Lpn35qlL62rx9zinM5mTYfldZszMC7tv+gJ7iedYLSdgPsVqhxvKo22Wh4nCyVZvWWlhv1J3WaKd+JyYKjqN7pZ+59RVchw6+3TywW/UQ+/7Lh09fq8GW+u6dv45bVy7wOuetUACubx2UAePLOmxV5M+80vn9PzHvqCzv/5pXXvmixpykpPVSiSJane1s4VPF3+D7mwp8Da6R7X/9CGdOtbXC489phe/+Fntb87rrhN9vWX/rk7kyxLjq25fdZ35vLyt53aP6Pq1gU51L2u5Ql/G4apWEKtdfphuw3v84AmtPP2SquMHNPnGb9bj/eN6jPfvkbfdUHPus1phDHJVa3RzrMefP6sffXm/zo9IZg+d1B0k27/8648zB4kV8YjuomJxTam/JhGv6C8qb10TwSXWjUT8yZAV0VGs3SmNttReewr8dPZm05nnwk1DRKW8cliZxDMPNohjq0Lix1us3qG8eFBiXYit69JkoJSSgnfv+InD6jKvElZ/e+/iHC4w4F9Z8bRD9Owrs72BOpOzHUOx427M8IWf+pzmo9aAXtou28JRHg4mrk7ryLieappU5vy0RMBcyHocXsvN6QVXqLMHsqU2L0vjdQ9svQ5zq2maYY65vX4LF0x4Rr0gPGdLRdNomna7lD0xzHlcN4/oi+v6MteXw3uP9y+CjJzNF7EZ41Rf3kPN0KVtr6YUWVK+3J5CRlUG73LKmWGYgp80uK3vVgvE7LaU8S6n0jxBmN8sUzw1EPadAlu0b78D71loRSnGNgBUFA7zG5+hwVVeHixIEEApPP5+Cd0LJ0y8iJAUnh9WMqPLl+lewArNROaj55sVkTjMF2D7gDpLSOiWF9OEVidcbMK6XY98oct2qkqa6/OcdRLnRd0DF/AZKMoNfwQI67eMoWbR7ixKnQWJhSp3+hJx8aLRrZLqSHLffRrljX/MYupfzE6QnAS12Gux63ZmU4VZwkakpMp68K9CT0WZUlLQpwiiSjws4817TP/G6G3xuyUmmY08JFUssDW/VisSNoU0IcEZwTdi43LilbHboiezWWXKEj/4UK8UqTRRMy2hQ5IgpqqjPqcVS2trWlxeUF3Di+9OIgYkWzskADuDkZxwjQYDhmhUYIKfThicbA2cMNCekBS0jM0EH5q5P8wllSuUsYtqmyWMGb8KQYucdPW7LPghwcWp1KTYa+i/E1EnoZa1/jF6XS99ZS657rnJDJCQDiC5X4D/PlfQ9xajDXFs8SWEaYXa4gsbzjQiPDMgVRX9h+bkLcNvvhxCQuUyF2RVKQou07Btx72h/wYrSth33BPj7NJ8Ii627npLPZD11GxIsv0fJwxJuvy/VmqY5+Nnz6ofY7bg0OLKklaOHtV/+pOPa7w1IvlqtYM3fEjTn/vog/qBtxxXtB2J5ENVrZQAMo/gZLJiPHqpUa/X6km+Xf2bj2/r3z0nbd1/l77nez+gP/a979cf+vAj+o5Hz+idZ47pxOFVLTAPct3RgIRqeyyRm+kvf+xFdUm8v4TP5w8t6S9+/9v1e+5ZUnOThGxnW54nQ88D+tJUodzn3VlYlBYX2YSXJMZXJBVB+U8+97xGjMk3vfc+YpgISVaJDbrl4FFmYg+RXoKhLdqZuLRs4nm8rZKI7dwgb9hUy8bf7K5rtHNF452rnCZdVeK9OHT4Tt3z6Lfqzrf/TvU6i7r84m/o0stfkPXsP3RKx888qA4/Nq6fe0rPfuwn9eg7D+u5J7fVRZ/4DMcLr+X9a2omW2qH68okIwfvuFPkFtravMin3UonTj6kux95VItLxPeJyyQjRyTmwfd+11t0YLnW7hX/3S2pJZ59whCcauX9x/TiuQ19+NSrupSW9fYDY21HRUxSGbtR1dPBfQe1+MRj0s1Nja8N9LE7P6oNPjs/ebmvM72ntZ91dmltVSPisr6xo3cfuar33pN0bumkjr37YX36frIYTgAAEABJREFUxVd1bn1HTWdVubci1X3CiX6SVYyo3bxaYqtUi4BIk12J+Nb7T0vM3ebiFzS9AjogAHwoKaq+tP+UxFhnkuHwmHmtXDigDK11srV1VZm5l1MogASI9/ltDz+gKqxF/xwuT5SvSi0Tzh36qnhvZ7LcrF1stVIkIHTrgodBkfWbp9TFBY/bczwYV104fkVPqlRKFgcl6wUsYx1BPWY6WARVcPDvKREXdJ6vvY27HV5L/fKtOb+p9MfFbZCxabciMzeAOTdVU+B0zUsl1dfdpiBFlzO8t4jWkWkaTKf6mtu2pnjrhcsOoEVoea3slEuzq9BgL6y34Yw3aCYfe6UxUx2heYkC2wNBbYqERhOpabPU/QBvVorb7inBsoZCKOPp8aPlsbQQxCknOOgZKC8X4+1egy13tlVoKkFhE7N8ocwe87njTpOUlLlSSGj3C88mYZJfyJLcZ4i2X/TCU3WkwsP85iUvPEUAvnIHTyDhv3mt03SSFhnsj+dq0Qcr+t2P4i648nnTq6hhtmnJ/fFOS19tL0Y7qlnEO5wuBb61bOATFpDGQJ9a+BoW2pJo8NnHG2pmU0G9IgJIqhJAslXRlwREBM5w40+2Tvy0zhHJy5hkasInVOssuqBHVKqQrwFv5E6KRsRjyGnJBH4nfebP+NLC7xAENoO+RNgWhjAnaBlbpRWV+kv7tHrwiFbW1rSw1FdE0OUsn1rtsttubQ+0szvis+JILXYyNl1O2GCdJJSN1nVgNJ5ogv2pHy2mmCmsH5iUfU6RZN+cZEyI19SdrF63q6XFBX6Zg4HZsRvyq77EgphPiPMEPQPsD8op21jGlX7Aj9StG//dd0PlOCvoy5jpNSkvR4bfJ1r28ZaQVOFbRFhs79SrZQ7YX8fRsU+pUpiPuFrWNOtrvbk4puh2/BvmR4u/DWA+665TqAKICHFhLsNra9k8LaPhG7mG/o04EfIcMG33lctaue+QIrXqL/Z0Lff15//ul9TdGqqP3FaENtjIv/f9J/UXf9fdOtrr0IeadLSSlOTES7sDZcYlUlYCogpdY55+fH2i/+lyo//oWq2/NFnRLx0/qf3vvV/f8ZG3609/z7v0F77/Xfqvvu8d+gvf/Rb9Rx99QP/mh+5RTeI1wcJ6SI8vdPTW996p//H3v0vvWK5UM6YtsQkSrpqTsEQynyjDcOiQmsUlRW9BqdfX+ZcvagD/PaePKPqrapf2S9CCGEsJ3yXHx4MWEYpuT1EjWy8qUSp1laNWVF0p0edIZW4F739v6aiOP/yNuv9rf0BH7/2ABvR//dKL2rx+Xp3uog6felhrh09pa2tdT37yH+nZT/yErp37DfBr2n/HMW1f3ZbwreVd69inXmj35kWJpKvOSWnlgG5efVkLvVU98rXfooN3v1stCdH1V69ouHNTXgvvuuOgfvC7HtbNV7dUkSj2969gO9TWST/92LJeev6Cfue+JzXs1TrQqbUvb2lCf1LucDCWtHb/g+rxvXJ47LCG73xQ22feotUPHdcHvr7Sg0fXtbr+ko7s7wuzura5qy2S7kP4+Y7Olj77xKZe2M763/7uK3y27KrhBEvML3HVa3dIzLm8zQlcSNFbpD2ST6TILFV1eqpOvF3NhceUGz4dVowFcZBL/CPgiu6CYuWoODaUnHRFJfl0q9NXHtxU5nSSgAjFEiepml3BrGSY9LWPPlBGGM0zym+pcE/m8CaCvFxvQvnq0eHozOANUrfZd5WOyTbnMnN+FoWCd9v1MgoIePcxv/GvAWhuJwJqKDIg0ixULDS0pD078LMByZcHwaXlTHf9ywIyxY8vSwRJn2Wgusc3bxs3hYBmrBe0uTl3yThIRYPrBlucSmkajtsRc8KsNL9BaLBu+ZoilCm5oahA5pl167JPWNAc53IKGc7b+W7V863qG2q2ZeS0nD6tfN5fK7VPU54Z3Q1gr4UB1w1ULQKV229CUZR5RxrcbmXiVB/cjGfmNQnmgBfvEgsCDEUZ2fA4SwrPCXhQIF/ZOlkEQ8wh433qqqxyzWjyfGJDUJk7rWy3gB9+yauO5LoTqMKDvOesjcsXFWyo6klegG3HvAbXU0i2Fcxbl3nazmzIue5KhmJD8mIkfu2JTV6W5ddkqQ92VLEh9uhHFz0e2wZfWhbmsrESCwGZTdCwh6OvIf5gt0pJqapVGYhXRKUMPiPXYqshBpNJw49HEhcSm6ZAIycHDXoFb7DwpapCT6UWuabwjzWBd0Jy0uB3GR9odEZB37FeSsm1JBE+cZkl8GFp9aAOHDmptQMHtMCJU8Nm7ORpl1OS7Z2RnHQ5CRA+VggHfrbYHZNkTf/JiAE+jzQh3hPTWNBbdLT2GVsRIRkkJcrE2OUSN8+zrABf17WWlhbVoW8t8nbSSYcTOieVQ5KtMf2btm2LGNFX8yEuodfxEFcUyGrxF7SqFLLOETra0mkR01aOl/Gwy2NQKZSqxBM6PkzwUShIjFswPxJzDNcV/gO+8hgCqUISGwLfMkes05Cx36BjjkuWicThSQXYTlYH+TrmbSkhL2IoZEX/WpLYjC+xO9aNx19Se2JZW8xFIqAXthr96f/90xLJVxc5DqR0tQqdPrmi//7bz+iPPrRP1eaADbxRnrRqSaCbwVgOQYKvKoDNquWTT9ZCnTVk3J7eavWjV1v9J5fG+rcuTPSn+EL0Z7Zq/YW2r/+Bo5ofPbSmv0Ms7iMYaFYl6WxIz60t6E/+4Pv0l77zUd3BWCZiVi0tqVpaVqJsFxcoF5UPcxrSqTl96eryzW1d3djVHYf2ablDTOhHeONeOciJ0QGpuyQnVvJcMmRGPFUSiUH0rHe/quUjSmz4wbtfkZCtHX9YJ9/6LbrjkW/WwRP3a3dnUxfPPYmKljl+SgeP3aPcjvTyF35BT/7q39Erj/8iidJlBT610dV7PvRu/eqnBmo41W35AdSjz/XCoq6++io9bRSM133f+m069/gFZU6STj76IW2moyRAoS0+Pd5c3y4nYs1wR9//HQ+rwufNl6+q00t8It7V0oElfeKJCYnTpt7WOasqjXR+sl9H+6GWscidDp98WWlW96tD8h133qHuo2/Vws2Bzj/6PdoaJ/2v//tYH3nkOU4eb5KoVdocttpuerqw3urE6qrEvLvzyBhbHQ3Gh7W2uI/AMUiMm0hQqwN3MSdGSv7U2GFMWD9goH84m8EfeYua6y/wCfL8FKes8J8g9ikp+dRs6YjyLgmmkuLA/dL+e6RgDW7hZGyiv6KY6Y+6p2DdQ0XZI/atLOrQyrL8j+wm/d++8m+uIeIr8HwV8pa2DoN74fYezORd2IzfMMMe3RWIfqlLlbp1uEgIGF/4jYDBdQNBV6pUADSzljrhsg+mW856GIBSOPFjU9KcbpkCIYXlAFGXL5cG178c2Jc5fCU+y5qPsviUFWbPtCldFLT7AmpeCJr5KIydgbmn03CKcDvDGlOxPMWy7pTKrAl9XjN6xutqkbqdZt3Ttn0yy7QldIhr3qL6JneeC6J7r24xwKRsPFBucFYc5eHGVGmUIhS8TFn4m/GLRZ6nxaBmsCERoCwp1EgkVmBEBeDJeAZgHzI0lyZMeXiiW6KEJuYENZULGVUdySWLrbzZeN4U522NOVJ3pYp5Zxqbepl38mV62LgU0K0nUdpr85b52KpcAZ/t204pa4mFXfzileU8iPilAvTP8vBFQp9F3Z4MWSxa1fjSBRJ0b4beULNtAZlNoQD+G0c0lanbB6sJZKqUio5EaSiuwdMi6w16mkSN2ChHJDJj1s6JWuxP9dBnBOxXIE8LWqsJm7MTlIakxLzWVcA+OR7iQk7Yz7TZfnkSOp7Ws7R2UPuPHNe+tX2q6grbjYYkXDt8Vtze2dXODp8oWJTrJHUDLYxjQzIwYUMakgAYJv77XcTIJ2/2o2EOZY+luOifQ0yNOxfwPAnoFS0nYYm1Z4mEr3xiLLgkJ7ROsvyX9F2ObI9TvQGf4Br6LGLmfk/YYDDhDtEjhHk6No6Z9VZVkhPaESeVHq8ILOOfk66MDhEX+1enSu5/C82fNBvrRZfphppNI2i3yDTYb4lDJGSAxBwM5pch44ztGdpSb7HfajzTFxGiuyXh6igpsGe9xiX4I6BPOyAEJcZf2BM/Bio+LY4vcPJ1x4K2tjcZpx29eG1Hf/ZHP6t8bVOr2KiZ9hP8HC9U+ugjh/TXv+uMvutoX/v5tNgMG+bVRBM2cyYOuicKxiERgAqomTMG0wJdHcYbF+X/0nGIH7v0fRffdiif41U5DDipCPuN7Bi7LzKHunfv1//ww+/TDz56Wsts8k3Uyr2eEpCZp+nwYTV1R01KEidJr165qX631gE+axJOBWOl7Q3FYFtBYKK/yGnYsoIx0HggDTclNvx257oykMY76i/s08FTb9GJ+96j5f0n1al79C1r48ZVjZgza3xO7PYWtXH9Zb3w2E/rFWDr+rPEgpOZCXbagVK7q8Q8W7zzLXr11R3khuosLKi77wByV+hdq4oTtiN33q/1G8s6ds+dOnzmfk6vSJCw9vQXXlViABzfhtOe/uCCvulr79CVV7Y0WF9HfqJ+NdILN0K7W5UOjV9hDMbiddLl8T6dWcIma9JC1Wgr9dRZ6ml06ap2EnH6+Cd0cfGkPv7wvfrHnx0o4/P6J39eC1UQx1qb263GnWU9fXaHOC5ruHxQNxnv9VGr+962ppOH78LDSjkY1Ehqb9Ifr3leV5uhIlp5Lgh66h2QFg9o8urnWMPGCs915mlmrhiC5Dbvv1dtZ0VaOc4YrpGAnmMOPqc8uCqfmmX/wGbOlhMv5oaikjwmnSXFwrJO3nOGZq3PvkDM9Nty5a+shUkqBTeg38JV5F7HbxXBw2CdBeY84OfVL1c6GHs6Zz7PilvsM8SsUKohoddBZCBoSH5TBEPR10qmRVK5in7eTvtVZMGaZt4IGr/9d2ArA0Vz5hmyd1Ru3aCmHNBdn1NcB1WarhvcMM7getymzTiD+VxO6ebIcOViwzTjRcv128GeOQxerMWVZ0BR7qkWP92cl5YS2vSGy7qNnJc44aZsQzLWFsQ1L8GlpEwhXiq/YNKUVlAeqzK+tDxmhiJtHsZ4PtaMs2XdczixxBNaIBsBFrnMy4so2qF5LqSOvHl6Q2EVgWSdFLbJ4qMaOnpZGeFjDrmOZt9Cp+QXmflYUZrmRcQ2sCWsSMFtHynxQ1VP6iwAfcltNpJim6SisNsf263QCb14w+YTfOpz36qU5M05UVp/Zv632HLpkfEYGgTO+iwfSgr4o0qqqgqztVKqSr3gQ1xII9Oiz0mEYcxi6M29wb51GhJ6KnRUKaGDMcOI6Q2bcgPfHOyTAcVEIBQxBYlxEJ47Vox1G0n95TXt239Yy8srsv4xp1gDNuXBaEjCtasByZd1dTqJvods1QlRJnZjNscxm+CE+IzYrIbIOelq0e+Y4J4StgXQQ2X6aBsGPKKdFQmdkbS4sGc2rqkAABAASURBVCifdlW0lSSF5ETFeqcw1sA+cQJREiaUN+ibECf7E/C34OhduRMxqtDlRBk2TehXJrmvOdHIEnlMU+xnfA2MJXyo6loNCYXjbyUBTjJV0wteywZ6hcEQm5gRiqIrFZtJEbTR4zg0zMnWdeLVAhNO3GCW7QX8HfxJ6CPnsclpD3A4M48DOVGX7eJ7S8IiYjw5d1OXn3hJh+/Yp22SrzGxf/Lyln7wR35d1y9s6RTziFmOvqyNkLTa1Q9//XH93W8/rT9x77JWbg7VbgP40lov+gVfBRRfEGGnLTEac4pSQczQ2kpqE2Bn8bkB/qdRFmdXCnAJ73lzVFHfqJKeYc78jg/epb/5+96p9+xf0IiT06C/7keQzEwW+fTV7yof2KfnL60L9Tp9bJ+qaEUEMTSWP1W1/vtBG5elwYYgKPlTI7Yzsa17K1q745068uCHtO/IvUqprzEx6nY6jPlIw90t9Uj21A51/qmP6ewXf06XX/4M+GsSOnBZYg4F9DzZgW1Hj3z9+3V1a4Wka6zllSUd4HTu5rVrsIbqKunY0eO6+xu+RSskY4nEI+pFteOMvVa7g+u6efmKWpKdCT9K/oM/+bVa5XPrxaeN21GQLKa8qwfeckjve4Ckl3co6vDbyPxe0h0H1jXMlZb2d9WOSQZv3NDGoNX5Kxt6mVO8X/7279PHnmv1s39vVw/3P660/ip+Ze2SuY0kjZcOlQS2v8hc5gfVe7/uiH76Zz6n8e66FvrLOvTA+9RNJEtRa3jpi8oNfWaOZX40ZeKQCXCqeuo9+K2aXCaJIi7BHMnMxUy8IiqllRNKfIJ08puvPa98+WnlG5TDm+KIUMHnVDW70mhbmT5osivHNvN5NpMwZz5JtoMtPXjHYU8zfepX6Ae+/wu6s/xCSSEVENftdZpf7vZLsgcwoIbn9LZ4qc2RlCwCBfWmD3h4UYsv1vsafmhFziVguts+hTBfSrSMb6WgHnaANgsMs0FKlcoFSrwkBQI+AYXXVBNdfrVg/jm8mcyUnudxzVO+oLBZl2UjcMUA3ixzCJyPuSw038HDYDndRjNu3nR9qsPPW1zTlsp1e92IPHtEWNoNzdVpehlvsGTs0QKiMRTlnranGNeNdGmYC3mTMX4K9JKxyB5DxjWYA0FpmmWKJtNVMTVoeSMgLqbToggFdOF38OIKOhO64I0TY58BEMqeD5yURcxknOAEc8Cf8PyraGZ3KldLfC6Q6aZ53thuoGkPkLWOme8i6bhlf+qdZGbzMQdZSNTpSxV1++lfYSwyOCaZL8CbxqIq64yQWAqFX64G8z1xbF53l9Th80blfgW6gWRZt4lTCzNvgjKloAW0QGdKtRI8gY1IScEfz6OWmDcAZsg/W7ndEquGDbYlUWiot8TW45YiyTp86lJZj3UgaJmJ+Um+LJuLvhYqViJUpUoRrkuMuGR9svVQhxO/xeU1LfAJyBh/ShwN2ayAEQmXT7UqFtt+t6MueiqJPWqilng7GZqw4Tds3mNg6gPJjBfomQ8ZW63jjZ8Ni7dDGhH4RAzSDCKp2+1qeWlR3bqjoO2+ln6xmYzpm/95hQEnFqPhkMSIOAk/+BwmhTBntfRI9A3gDnRUKSlVHWwxf6FmfKmqBE+W4zshtp4pHg+FlDilsU0nr4EOREBnVZGU8b+lHxPmYovBjC5QcGVFhFJKpTQeA6UuXzDlwp+Ln65Pk8mxrMc2pKRuVeMn/ipUI4dFBXKlNBPxpuMSuCC2NbjFpsNJz0T3vu8tWj59SkfOnNTxR+7Sf/axC/qJx65oZTDRPvgzPjQh3Yik892kb3nbAf0f33mn/uLb9uujy7VOkKSIT5HDnYlGkyy+RirDL/olEV+BGzfyFRHiVrgBVIA/L0ZWiVGiXYB2OEa0r1RJZ0kC/p3veUR/6VvforcudpVJ+sJ96i+oXd6nWNuvF69va4F5dv/9JyXmE+5KPmJFXsx3EeOWd7YdcNKF/sWDZ7T/zPt14K73qLOwSmKxjROtepyM9boLzNMB+/2Gbl56Ri8/9vM6//gvaLB1RTkSfO4BkU6eG66jkLgGnx4revc1v/vDOvtKo2MkP/vWVnTh3GW1rBkHVrp69Gse0f5HvlGZ+A4uXoG7p+5CrcHOAB+uaPP6K8SCFIj+f/QDp/Xh9xzV1bM3NLxyVtVok9OuoVYevlu7zz8rMh/8HIoMSz3c2tnY0e6Fi9gKPbO+qrorbZF0NSRmda+rFx/+oD5+dlUHe7vaF2e1NnlC+48c04gxHoxGJLZjXa2Oajje1HZb6+pu6NCRVo8/cU4T1oeUWt187nnd/66v45RsmTk2kUi43G9FKIhHRKWFIw9qfOl5kkT611+TT7Zi8ahimROzI2+T6r7aVz4trb+IDpLJlBUhRSmz6JBE/0PU8Y1GoQseebJQNk3Sg3efUgXPuXOvKCH123Rj9KvSNOfDm6+K/3YmywLuHEWhFDV+gDC+IH+zR0tsZvwErHDPZV1CKjiC5ICWelVLDJTYVErbfKa7HcZYJ+B6IqxBpegBxyImBljTkdAbL3jfiPwymKLwy+CF5tfq8Hib2yCuKByZJw3uAHy7zK4UuFUrzdkju5+zugvrdnk7t/Vopt31KdzOQcglRTA9TZQ0K9A+53OZZ3j45Cv7UWDO78Yt7FSvca8HTM1QHo9U9AYLjhiPLMYFy3PpYGwzYxTGs0kVvMfYgJaIVLgD2SI/wxc/kMvQA1yGHswpxygrSZ4fyLPiiB2QGhJBgXOROpLnFfxejITs9EUNM0joLPIubd1081r5jEW+ggabrkiSVHUlt1l4xK/LYtMy4jLeulIlVbY9gw4yLN7BxsCRkGJxn6qFFXX7S6qLPvc92wN5k6IHhIcnG51Kn6HNbAT6I0KRklKqFBFENKsh7iWxYgNq8M2bcjaOuhfJBrxPIzI60axIge1KVVXJiQneq4XfCU/DhlRkSFIa5I03PQV2qUSErKO15Zi6muhHf2lFi7OTLiddQzbhoZMuFvHJpFHC5y4nFJ1iU4Ruogk2xpw8jUsiNFBJwMC1+Jvxx9B6vhAHTOFrYLvFC4Bxsk7cUQu9JUZuLy8tq0fyBZNSRWyhWa//C8khvvjzpcsxPqHCISZ+2b2RMBKBDWRMSJISfjtGdeVlPdQSw4hQBux/g68pVOLpRDZoOH4+ZUTcKl2gLitjxX42JI4ej5b4TpB3QkOP4A1FhKq6Q5nkK9FOVVKLT1nYRUumrw3tMu70IxMrJKfTG54OPneRMdSWDxVaFZW6fB5bXN6vtUPHdPjUnTp8+h4dPHm3OvV+DhaS3vXOO7W0f1n9Xs2e2NdPPnlT//pPPaMrV3d0gOS1QzZVbOPHlqSNfqW7Ty/pj79jTT/+oaP6W+/Yrz91sKuHJ1KfPCCRgGV89X/1nOEf0R76BIcON7QJJ7GhArFP4zywAOwhkfU4uR3Uxyn0Sh1aO3NA/+3veVR//nc9rNWrNxV1T6m3oEyy9My1bXW6td7z6L3yf1TQBrGMGp6uoiK2bPad1ZNauev92n/Xe9VbPqZIHTXNQJkfaP2FJS2vHABX8Qnvmq6cfUwXH/853Xz50xrtXhEhlohxYn2JsO5MNCjBZQX0LM+Wk2dO65mX+wr6fPXidZapkbp5rHe8+x6999u+QVd27xQHvLrwxCXlTl+7TVc3b+5owqfOi88/rhZ/OvyIqHa29af+8Lu0vZl1+fmX5H/5vR8D9RZ7arY2Nb52Sc32deaIRCd06djbqdxQNVnXBHt1s0N9TH2iqtNo4+1fp7/6xVP65M+u64ufX9dHf/eqts6eZXnap4b+NG2of/CoBvtPaPnwsm6or6UDS3r6uQvKvb42bmxpZ5ixua51+nXqJLHiUyXGpaqnxA9LdRbVXT2tauUIc28i9VeVu/ul0UCquxKfB9tLT6i9yukWnyaVWEvw2pGczpU8bVEUnKjAA5IadeZC8B5UakjqbuohEq/xcKxXz75kVWb77YD4LSjBqYCf+7cg9DpWdHAXpHWVih8gX9M27ssBfASmUAjOtARXJiWOmUYhl97wWDiUaomFgYeUKkYBftOCaBe8pjgvxMaZv8i3jPcYWiNFAMi61PxCz7y6V8IngxEuDa6/GWS4p8O/x5GpGUoxq5Q6rlDO73iN5JTPT0PAFNApmEx+vhbiNU3bv133lGo9Zist4hFF0xRrXKB/2jLXFMxjEDRxmT4Hml/+NkNAwgZPbjQwDplYFxTjnAtAgrfg/Ap4nLATHkvGDqniIShl5MXYws7LyfghLxrFjGVNi4DGGCNvWdHO1skcsb0gUfALqMCuH+BVdVEDApp8EkZL1me6bVbMNYNFik30o1emmce8LNRikS4QQeDxj1MKVkOk7CQ4blnGuryYdBcUHMGrtySxkE5lPR+TctMq2GgrYtABavuGvhZc9uY7A7cb4+EptuwfFtFQPIsIRTgSmYUW4N3x5u+TlxYdLW1Dg3zBU7boyMTAC1pEKFWVUjIkRaJrDNZU1idQrbJlDODlK1RsRoT8Ry6RF8Kp7qi3uKxFEq9ej7hjy7oaEgLbdz2lpB4nEB3ilJx8cArR8Em2fFYkGRqyGDsZmoCfEI+GscYJeXx5KCRZR1D6zvgVER4l+aIqJ0dLnLYtLPSphyKIEXwjdO7sDmT9I5K6EcnDBN8ck8ksVlIQBMCluMrwBjYZO0GiXeF7DUQK9CeN0TEh3pAUYVtSQ8yykwZJiT8RiagD+GGfTWpndfeLGSHloMro4It1mS6FauJa1ZVSVanCbkrMWU0v6ymxpdIg55OvTNwR444C5u86ydp3UGuH79Chk/fo8B336/DJu2gf1cICc7SVxsRmsr2jycammms39dwXXtVynYVJXV/fZJ8c6NL1Xf2Jv/NF/cjPPa3e9kB3YWvR/QiRYNinrCtViI9JGq929P77F/Tvv2dJ/9M7F/RXHl7Qf3VXT3/2aEf/6v7Qd+6T3t3JOoPfR9CzxHzosXl2+CTYC+lx9J4iniIYQZ3OuGojciUjx8TXkHH4Eti7Hz6uv/ID79Cf+Zq7dbLTUWpD57fHWmcTfvuZ41rb74+XtSI6Sv0D6h59UItn3qPFE29R6ixpQuJP9BWpVqe3T8sHjqvDD6Mb187pwpP/RJee/gVtX3lCTR5hHqdYT0L8wfeWJE11TwmIVCmiRk8lRaU8bPTgt3yLnj3b6vxLL6Ez6Z57+3rXNz2idumEvvCFHW0T8x6f16uFVS3uW9Howme1+dzHOThaV8tcwqik0F/802/TGid9z/3GJW2+elYdTNRko1WVtPPKOQ1vXin/tERD34dpQX/nC7XOdC5oq9vTziD07uVXNdREu9i48p7v0I/+09DJ7qZiqcvJ3YbShY+rX9GPThdzlVqS0CPveJcuX53oxPGDaki2T53u6bknn1UzuE7itUmslnT46HF83dHZ514gqVqVugB6xJzu9NbUP3KfhltbzOGu8mhXsI9jAAAQAElEQVRHmmwq2l3GkYiTdKkdKBIm6QtIekpdXIQ5XLiMUCSYDGbeKyv4g/Fu1WcunzhyUBub2/i8Lrj1/8zlCWvLwcNA8c9+l94jjiKqVL7KG+a5H3K9RW5WoorVhvb8huYXykGtO4wB7aqGCCMTXIagDqbc5mVzEhNcAd5gWwbjZVwleaDki7ZxBdzGDxd77dLgMcdT/Spua3XXSjnjL3XUuKQAO31SMWsB0wxTyvTptnluwRTvtmsZX2MGGWRGU1AaKGj5OYc5dtp2yzLTliUJMbrmbdMN0zbPWWMuMy+hyDHNjisQ6AjGJlg45djLF9gAEvFnPIu1+UY68zJgyyzZwfi5HtDNZzultG5kUcOL2krY4CGBFwtkBFIeZyCzcKtcvG4VcwedJWHhqD+KT/DKAFPxCb+MZ4MX8lO90KzTgH557tmW7ZqvAH7Yf/OYZp7OgmQg0bNfwnY2j/l9IkZCEUMWmt1tabijBK5m86/ZMBOdDfQ7ySmJFwttdhuQ/UNPjlBEKCXKlKYlbfmCx7Ittlp0NpSGlmSgndUnlC1todN+oQUdSYGuAhEmqYFnQiLRwN9YF++XE4AiE8IHlTDxlGgLOYX9qdXtL5Wkq0/CI67JuJVtTvuUlbDVJenq1rUqZE1rSIbKSReb3oj4DH3ixafGMfZNNzT4bB9CUXSExEhnNqSWmqY4dKdIqkhOFhYXtLy0qA7JCiKFx30ZDAba5VPnkARvhI0hMKa/DWPQNPhKHEWsbcvVnEMRoSqhF0jU3Qcpyl2lVPzAE/kCq8xYtvib0em60AEKfFbOAIzZ8iZmGq6jt8gS62y80owfLDyJedip+6rqDn3qqma+BbYtDeOsyLLdBh0tOqtOT72lVS2RPOw7fFqGpdUj6vBZu6Wvo+1NbV27po3Ll7R56SIJxSXtXLui3etXNLxxTaP1dQ2urus8n5NGnKSsHO6xcW9pvAMwL3752XX9kb/xOf2fn7uohY2RTrAh+5QKd70CyJ8hx2yiO3RhK4W2+Ry5vZiktUpHDtd67/GuvutkV3/qdFd/7lSlv3Sk0n9xoNJ/ui/p/7so/WEyr99dhy6iA/HSRzpYuusQ2Y7op7gCnozqLWKyvtTTB952XH/rB9+rP/yOE1qE9vmXLmulW+ld73qrOvvvVOfkW1Qfv0+JJKfMv51NZU5aAl1V1dECcesvLmln45rOP/UJXXvhk5xuXVcWRlJPkToSY+KxyiRcmc+FmgyUfWSFT+EfWpy2BbG2vrve815VJ+4jsbmqd75zmVOlO3V9sqwXzo313NPndePieaWdq9re2dHW9lVi/glt3jin7vE7NBluY6/F8kQPnAy99y379PLzO7r01OMabm2oT7+6vG8Z7wabNzVkfvu/5iPX04aWdPpocNp4QVc2Q7u813lwUy8uPahf2f9t+omfelXfu/ysjtKXxe5Yqz3OLV9+WgcOHNSYedskkqT+gi60+zRkzrzlnmUNWSdXDjY6d+6SUtrVPpLrrY11HWCOjfB/lfkW3UUF62BKSZ2Fg+offYikfShFkKzdlIgZk08hKW9e5DlSafA20Q3f8pX9AFxGsD5RF4yWCzEWkWhVCt6N2H9Ccfqtevjbvl0HV/p6/JXzunz5orn023TZDcNXqw5ez9Q5u72e138rJWr22Oc6bte7R3yzCgpYkG5Rb2sXPW6binLzta1EYNVbFLsBdfBRMVLgTRMXA8uTG1kmhIwP+BJ88+FjE5Np1mm8ARYUITe/kZ/z75VfjjbHvbG0BmNdujt+EQx2x/i52j3TMMYMSfU2FktNYepjZnIVqcLjxy0504wxZB6WE/yaXgVVHq9ZsKzNMGVS4TfXtKbXXhDMO4VceOVOeWwMGXbH1nGm41MPsoqPCGXGLMPvRSoYB5dIQDcHDNAjqDvhQoflwRZ6sCAIG5bJbJAyDzaEjPWWTqHTeDSgNkmWAYKNr7zgyEAg0tmFhD55DlgPm7tl5Rde8wsdASTAKHziuwAsnHK5nxESm7v4ZStOtcRLL+zJNBbv8tlxwiKDX2H9s0VZ/JplFSV5HCuFUFEpVQD6Ajstczcb7Cm+ZeyWtvVC9x1KSlEpUlJEKsmLZWU54tNiz+BYWbYF14CbTCZqKduiMytyqPwJNKKHhlrsNPg8hm8COFFp0TuVac0ChMQziwu5MNgXoO712bBWtLCwVBKDFtsZey19waAs2alrdehzlUS4JmpIgMajXY1ItvxfMA5IvEbDocYkpfa7xX5mHA2WL0ow7bvQiu5Qcj9SKIC67pB0LanHJ8aQ5E25xY8Rp1sj2yPR89/tGmLHCZhjM2FDcnKXiYGhpRS6qwhiXKlivkRYm5TsfJCk2TdJlpNCvjIyDXh6xyjyBG1dLX1ooXluC17QDokiovjewp2xaV2t5c0LiMv2UjX1IQVlVasijlVKUK1J6PKIhKrOghZWD2v1yGmtHb9LiwePSd2+dnZ3dOPKRV278IrWL72irasXtUNyNdy6qTEJWAFOI1qSqskuiRU/DsaA6xpsa/2587r0pZd0/L5DOnBqTT6d7GDem/v//Ksv6Yf/+uf0Iz/LCdjWUHfid5dNetxkzlWIAe1M30S/gnqNq01kbdLnS8BZ3r1nJD1O/UkD9OeAc/BeAHZbiLQRIV5SwFPiCE0zsN4Kngo7FfQNYtPWlf74196jP/dd79Y/+PVnOeVs9A3vuU8VCVXwTuadm2p3N1giOGlhjQg0170F1cRrONjQ5Rc+r6vP/ppGG6/SiQnQoplOk1BEZ0Wpt6ZqYb8Sn82q3j4lYs9w8p4Nlce7YhIjI3Xqrt71B75Vm9sT/eEfPKZD95/Uz35Wev7JK7r89BPavfCUltOm/I8Kb3FatXHlBQ35JBj9FTVaVuadrIMTNk6Ff/+H1nT+5bFe/Y2ntHH5ZXlud6qkpdNnsNtqyInlgB87vWOHtcmPipebJW2NpRGx6bRb2m46euHw1+vHzr9fzdWr+q74uNaaLV15udXRnVf10IGBevjeIfHa8b+lxnzbmCzqf/mxV3TqREeriz2JH42vvLqu9ZsX1F/ap+5CT1sMUh+aE9W6t6REwlZ3F9Xdd4e6h+7XmB9VzXBT7fZlNTdeUN5dV5D0ZuIc/Cj2qNJR7tlg428JHhGXg6qAJVSqjDk15jy80VOcfFhx33uUF/ep4YfDD33DA2p4P376Y79OEspaq/+nr9KZN3HCPZrDm7C8ET1TaLk3Et8cw8tRiPOSRVEKTS90EliiSpPAmocXtiRfHgTTvMkVm/CaxmIrJojCOozzBgkYlyoVvGmWsy3rUAJvGqVuv5C/vblXt+69xl6lLACz1h4HKmxuhr5VmAGaEa6Kh5sGqm4WuL1t3ltgyrQ1reU9/il2+gzHaVq99cwqvHM74gLF8/YbDPfrMLc3lYN4JcBl0cgYsXBOX5I5K1YcgBJ7eIVSj6MBmal/4CIp0JXBiYWPtw4FGTBHUrY8tLAci49sx6rBZ+tnLL0oifEM+MwfVS37GOjLfAZA2a0bORW/QSEr6w3bo2286akjoQOMxOZREv7CFxK/hNXpi5VGqntSBDwsyE6y+LXrpGrKj07PPdNnEMy98NG9f0T09ykMvWWluqtUVVNdunWhgUbIf6jIahKPCDAJUFKKpEKQlIlBy+aeDfZ3jqPekAC19DfzrsAm6y4a8HGuw7gW4gSelqSrZZG/XQ515Y6IYjdVlQIQEFEppY76fFZdZFPrdDvFn8Y2sZ8kBX/qulIHqEJqSQQbkqAJCZbBC/OQxXlsHPYz/UCJhLf2jUq5I6JgWvTmAlmEQ1WqKEMRSYv8QjfAKgUaSr8ahmaiCbFwYjmkfyMnYLRbNMoXhnJGP6VtB7pSlaSiQ+VKKdEMlVjnXOopKlFRBIxABKUMWTBalcoDfs0v5h2mFAEft11ooWegpV8GqlM6MiH+YNuJa1XVqoHEnKpILr357Tt8UodPP6Cjdz6gfQeOoi5pZ3NLG+vrnJzc0ICECiRyHVV1R4EuNKqijwXQV8aG0v0pvcSBBATAW6UlxuX8J58um+jpt57Q6uFFkbXQxQkJQqNffPKifuAv/1P9hz/xBX3hsfNaWt/WMRLaZcLgpMj9na6XIOiT78QD9SJHk4d8Cpl2ELIpKAIuqTwRdVnRMjrRcEkh9y9jZAGeO1F04fJN/cf/+An98R//lD719DmtD0Z624l96pLoR1lP0EkcUlWp7vYVlBN+HG1eO6sbr3xeuzdeZJ5uKft0hvVErCdBQpSdtI231Y4AfjC0/FhoB5vK6EWAratV8B4l+OrJSB/5fb9Lb737mL727St66mKlF57a0fDls5pcQv/WNdWsMwtLTrCkzevX1CKrTKSQjWYgMmPFeEPvf+SIzhxa1OUnX9XWhZfUkgAtd2utHj2mutfRmOTaPyAyfdq6cVMDEqfO5Lquf/6z2h0v6SW9Rb8Q36rHHr+sr69/Rl9z7m/r1EJNUnZUZw5PNBok3bt2Xb3yjia1VU/bu1nVnW/VN3/4Ti0thLY4IT15bFmfffKGdknyepxwX7iyobSwXxtb25rwzk+YUzWJaGfxkLpLRzSij2OStGbzghr/14eTXda/FWX8z1436avjJV/IMnyuSRHcSSEpwk/JYyx4tHxY+dhblI4/oMyPB730JWnjqlZXF/Wue0+QbE70qz/z89L+o0qI/Tbfey5+lXrh595jnvWFXmkKuMig6cteM8FZMWWZK3gNckr6ck+zG0xjcZFoEHSFy5agzkBcxhcAx2AyG8UoSg66XwKXUd0m40QL/40Xl2WLnPHwmXf2ssnyBdg0zccCpgQPYrdufJJh3rd5+VoOt3hFXOxBkYKdtVUGL6bmKfU5l5mou2B5oYbA7Gkc1TLHXE5hSjev6QZjDK4bXJ/DVGb6NG5amz732q7sARXfdhLLVEvvrVeuhWNLjFzSzh6/EsOWPraMgyUA5AOeTLyzkIYv4AviTKtoLnjHO8CAV1nYjAVATe1hS1yMWbFFVehU1K5JbAJiIcTwtF2Bt04sBPqyFy9TrN9+FBrK8UXonMrR9mtpmuWtH3k145l++lXR75JsscnwS1eBDEmDSBjE5l38sL6MMRZ9eS51elJ3Qar7yk7Q6gVKoAKPDatIsHszSgrZxZYHt61DEVjhopVKEaFETMOQkqRQJOTgzghlFu6WBCITj9Zt/Ch4Nh/jW94Dlw0xyYyHfEUo0bdUVdaGD1lOlBriOodsuQLEQVLYd+wHgLDk0riqoy6fVfoLi+p1e0I1YWkIc1P0eu5XLOadOgmTEjob4udNbszn1xEwZNNyOSGm2X6SZOfSF8fAGiQrjnD/palv+BVSYvySfVGo1+traXEBOwkm0aesyaRlqCaceIw0GI5KOeb0a0J8GuLWsusH8YwikllqWDOwLa4WX1pilol1C7/oXAttwhxwPGFRXblfSY5L5XiiS4yBwSKt5aO4o0w9lBX8SeFnkS8nGAAAEABJREFUQMgFeKIuY78lfmM1zEPHAnbkpLCD1g/0OGlYPXJKR08/pCOnH9ba4dOqmGuDnW1t37xK0nVdu9Sb8VgVc7tPkl8zLyuPFfO5x3gtLK9oAT19oJQLK+oxb7uMYX9hSYsk0T1OgLokah2gV3e1n6S2vrSla188r0029oe+/j7m9kRbfKoT70GTpE8/f0k/8o+e1A/+yMf1b/+Nz+jpZ6/obhKwhwjGQWJdEfMx9UmWJsQyA4nxTrSDOhFRJSnoeAXMcZDlCxNK4P3+sNxQJ3wQMrG9A/mFjV39v//2r+v7/9ov6v/43LPa5DPYzcGOXrx4XUdW+zq83FVUXVWpVmKcUtTEN6kl3ts3LvDJ9VlNSKRa5qltZtaMTN8K4HtQFzjxvpFtITsCxsqc3GQnEiRkabylavemvu9f/2593Xd/na5s1zp7OXTzYkvCkZWZf4k4V4zF8qGjuvbKZV27ep2klk99JCdBglclfNrZoHONumms3/Ntb9Xm1R1tnn9Ro+1rrLsT7d+/T6t3nSz13c1teV4PRmMS7RFzvlHv5g196ERfX0jv0d+++JAeHn5MX7/xY3pg+KJWO11t8ENntwl9w6MHdHCtVrP5PJENba9f0r7VQ1o9fb+utvv1jV93UBcvTvTSb5zV0nKfT84TVd0Tuvv++/XiFz+v8WRTVznR660ekVj3uisHNd5e1/bV59TsXFK7c0V5tCmNB4oOayHvFQyMmrBHPErNj6yIKJD5dpyDGQAICMYqDp5ReuiblPsHpMtn1b7yJWU+0apbq17dr/seOKMePwOeeuZF8rB1JX7gJqv9yvDPQs2/RSH4mZxFiGop9x5vQOxRpNAbrjnKYqXuyhu4biFMNswxvCgKBOf+aFYvk3rGZFqBVuLFEC+/WGCY5TCgjJdHDAqjJ94cybxBqJm0MEzv+Yti/aa5NJ9LC5rOS6bAvnUVndRNKzBVM31ic1opT3MZMFzar38wV2S6wZIui0oaARQ39oRAuD4rCq/bgFEGqtzTiWq6AUS5XTe4MeWYejXFTZ8FP1dkB4ApxVLiBVa59nCOF5BLLxgDjxmxChbKeT8ELQtb5vMiRjsgRuEzBeL8JsaRKlpYsC6PNS2keYLzkssYhPEeF/RAkMApoBvPPAjsh2KKZzMpcSRpyAbLQILIjS3L+UW3PtsUF77KfiArMV9IXoSszGdbnmcsTKI/BceCoXKyRVJmH1KoyBe+BYkNSywoUXcV1muHzEciwU9RfrFuAzsKFuaE/zV+GFLha+VNYxoDPx2zrAjJ0zjxSOhMVVLYdUAtI4mvLX6XDYJ6BmdpkzOPFhsZ/S00A0aKPCRFoCnQ5xKEZVs2lVvQqpnLQUeAeyqjIocsPrmvNXHqsSF32UgC2oRNtiHWLbY9FJ2qUk28kFCyTn7JtyQEExb9MadcQ2DMZ5GG+Gd8tq/2x2YzOgwRoQS4f2639NU8TkirlCRonU5Hy4uL6nZqutrIPC32GubhBN27g102jN2SfI1nfW2IX8YmZlAde/MfhbQzS4rnPFUBMNlmppRfbILc2g/KKrGJB34IHYD/w4UsCMgJ34KSYtaHqS5Q0oxgTleLahoNlRa/PQbFnriYW/1lNsMjp7V29LSW1w6iTxqxOe/wiWrEp7Mg7jY7oX9BJVKo8ny2cqCqaxlq1tDE3K/rjmpwdapUVTX1DvHrySdqiBOPduoi/hT/JXnO9qNVOn9VT/7cb2ixl3TyviM6cvchBdlQQ3IVjPkySc6rmyP9Fz/3jL7nf/6M/s2//UX9jZ9+Ro/92itqXrquQ+u7unvU6IEs3QOc5J0+gv4+tngjit1EmyWK8SRm1H3DKhNbiI7xGmN8hnHcffm6/osf/7S+76/8gj7x4ivSSkeZz6SJT6bB/Pr0M69opV/pI+86rnZ3Vy0JSispiGumP4PtdU12byiioh8dRarpP9ZKgtVo6oEtgnNwCgYnIiTiJ+IZxDAx/9/2/nfqj/13f073fNO79cx60kvnpfMvTnTxxWt8wjyvrStXNbx+iaTkJmpbtXzeGw7HypykRTRqhtsak/z5n6kYDzfVIwm5n1OzreubGg/XMdfqwIEFHb3/DjWcPL348d8gcVvX9vaAz2tDDenvmDkvxvkfrt+rCzek7z/8Kb1dZ3XvqWPq1JXGddLmMGnfiaParoZ68O6srYsX5ffW78z69W2d31jUGmP61PM7On00q+LkdHFfR+skt2/5xm9R9FfVPXhQu7uXNdy9SkSG2rp5Xrs3zqmdbCsPbxJrjJOUyu9ppyd1+ir/bprDGIg4fpTciihPZQV/pOA9q5aPqLrz3dKZD0i9NTWvPK28g86FBZEFSnVHvATStXN6+PR+jVKlX/3Yp6SqUnvjspL+pbqySs/0ugv06zCz5pcjxIzm4va6218NIMNLNuVEv+sFwLAYMnJUfJvWMkGpGx+VxCbH6EgsTuWtTLVUBm3Gy4IoBmCKE9cczykXZpUYLLkyJfFU0eOXzIuXaQFPoNf1KUN5vv6B5tdwuG0e5gw6y11cndZMua02d2FPiMoMZ05aLop+o902uG6C6y4NrhtcV5FQuYzzcmGrljMYNyXG1DcjQWRimMtUTZLjjB5zhJMIx57xKbpQUErkLBPmDWSgR+FrlU2TrU5BZTwqIQqChcx80GFTjqRc6G6Z1sh2ZV+sGz7NfQgaxnkME3KeAx4z9IVpSKrQK2pYY2EusogVPAukLBswkwTJsoKvYqz5JSz7QT9Kos/nglKabp0s0polWfIissfLvConbRNl/OAhFbvGg6Ne4gV/Yq4mSgW+41PGFtaxgD/F42nPFSHzFWChTPiXqkrGC+4ih60W3U0p0TK9lZn/ppvmurCBoKRQpFBKCcAO+ClfQ97ZyolcwybWFn2trUgxlYmgjEQzScjzUIVPPRKufq+nTl3TZRIey+OT7VYpySdCdUgV45dJuPyJ0QnXiIRrVJKvsSbGI2fbU1+FrlYK7mKXUoLUyjwNfkeEUgWkCtsdLS8taXGhpwQ+I5hnfWiZH0M2Wf+l+mKPZHhsIDnxBtPOdIkrU+dGmga32xR7t3mtDxPT2ECZ80QKFcEpUXhLM0hUHGdJxkdS4G9iDkiMfxZXQEqlTNCCmEnIRA0v0F9W78BxLR0+pe7Kft6Tms13wN61oeH2JtNzoKktP1EY6LM8HckeB04AQCnx4IZi9ixbJKAItSDEJjcDxiGzcWdOZcRpYSZOGVxLQmFooI0HA5knUd+5uK5Lj5/T9Veu6N733K8z7zit/lJSxaBHZFUpa4T8Sze29Ynz6/rfvnBef/anvqR/ldOwH/5bn9O/8/cf14/8k5f085++qFeevi7/HTH7xn5ffHTdIC56R28kn5atMcfvInHbvLSpP/OTn9Of+Fu/pl86e13bLYwtEnVXneFIHbR0OLn72BMvl9PP7/66e7WgIXGYKOoa3EA7bNotSU+1uF/dA3erdxCeg/epu/8eYn5KVWefIroKxi3QF17cVKnUGSelylgdPXJAP/Sf/tt6zx/5V3Vt+ZhevFLpC0+0eu7xic4+dV0XXzinESdh3X5XdW9JOfXULh5VtXJECVw73NJ4cFMtP/Kmb9+IxGVL991xRIfWVnT91Ruq6ladbqVjd96pTS3rc58/r5ev7urGzZFeuTrQbltpjDeJefRM92t0vV3S1yw+rbe+9Yiu9/ZD7zB3pev8EElnHtSx0wf08q89rcnGC6qJ56QNTdKiDtz/Th0aX9Y77go9+8KuTq1OtEyus3hgSQfvOqGdSdLZlx7Tta1L2hrd0GhwRePhdQ1JvFp+qLa8Yy0/sjJREjFK3VWRUSqT3E4nm6ZXUGThE5US16ToLigdulv12z6s6u73qLl+Ue25J9RePSsmvvxjNpOsZk6eGRSJU7aW49Zv+Jq3qu529OnPfE6N33/mbkL9P6cbr3Hbrn/VBoJOloC4fJ2UabfDHtl29hrTyp64aXuNKW3vCT7ovmEP54plKFkgeMruqFwzvBG5oVvAHE8wxWJSmh1mQdWR2ZipkitVLbl0PFhwXch2DfKFL5bnKBfFKjReJioq7SLrKjbNY3s0pUp6QyKmcsVrnnmuYaqu0HTbPMsyIXAsA74NRQekmFeMJC4BmN+8kG/pNr0A6ihNL6I0XVq/5aZ17clZR+GlEkzybIMG+hepUkQFcyoaNYt9poQdHCT5mml1TOEPSus0f5i3xCzT52xmBXTrdiOgBePibpmahafEP6wHZCYJKvRiolJm8Qh+CcsJMbLZShJjjq+iLf+qw2bYO+wIPSoyWdajQkMIG/JcKfMjS/4FZtnAUMGjk6paTrRY9IreYM6a5nnWWZT49SgWEOG/zMPnMbHAFBl8V7HRk5y81ehzWdHmU6PQEehInb7quqMK3WEZFgbrC5f46lgXPH4FPAmoUlKinVIoDHQnh+QNv2Uuu6RBBLJa6yQuGR9bIEOf4ugzckWnkmImb1lvrC0bYwu/S8s2+GO5LBiBMESSgDImlJGSuiRdPT7vdTpdCVsNMW2BzKZYpaRp0hUkH2wjJLGNPzGWhGtXo/KJccjGN5ITINstYP/pR4S4QgnbBnEVf4mT4KkScYFapUTCtVA+MdbUW2j2pfDik/8ul/9rRpfTf/Zhogk+Tki67aftYE4tj0wURVnqyLb0w/V2Hg9oplt3YeXhMQrsVqmS68Jf6yms0F0vXZEUEQB+V5UqQ6IOiMs6S7xTpQ7J1sqBozpw6m6tHr1DHRKH0e6OBls32XO2NRoOiB+xI56iv0wLVSkVSNgQdlvGM4WmY1Alykr+JzyqqsaHYNo1mpBADbe3NOKz5GS4K7FRBvGts/hkEyQtUsUJlthEG+hjTpDGfLbL4xG8YyViVBOjPvOgM5HO/fpzuv7cZdXM8/13HtaZd96hgyf34c0IWzuaDIcSMp2FrnpLfe1GRy9tTvSpVzb0o49d0ATaOeEz9nn7FdQD6UQfPQ6257+/dd9woo99+qz++I9+Wn/iJz6nL51bV9WrlVmz07hRWluWFha0WFVa4EdBl1PQ5y9c02OvXuNz44Ieve+Q2m6oGW5oeOnp8pe+J3yymmxe1njjvMabF4nzujLrUeJUp+P/EvLgveodflD9Y29R79hD6h+5Vx2gPnCnur19+q4f+nb9vv/wT+tK7x6dPy9126Rnns3audxocOGyhpdfFlkJui9r5/orGm1dUctnye2LzzGeY7U7O6oWDxFT1l/G1clXNNuKrRv64R/8Wr383K5219dJtne0tramQ/c9rA7xqdDzmbM7eoJDoH63o+0B83vU1XNLH9HnXxjqfd2Pa//KkNPesXY5cd9g3l/Y2NHFAeN/8lHtP7VPKwePafvGqzjdV/foW4FHtXnuBS2miRaYO9//nce0cWNHNT8A6+VaP/fTv6SLZz+ja8i0GqmhH5Od6+XEMDNWZeB4RKoVjKVjmCe7akksIzyqOF+9TpUAABAASURBVG6C13bGV7wsSZWqYw+reud3Sff+TuXl45qce1rjJ/+pxNgEp5IsO4pOLXV6iu6igk/myXXsnLnvbr3l1EGdvXhFLzz5JHEcKTNvE6b+5bjd8dfD7Z6V3uEuL7JK/Xbi7XUiSnBVAgd+Fk9qr70LvgUHf5QG9dntpgGSX8iibkYqhfFGejB5CTxA8m+eUic5qlnwvRFXTEHrYbERL5sYCFZBVKCAhaTIJfpk+wbQBTfXa1xU0hv6WxhVbPJSy7oCQyyOMrxBJhwN+G/dcBecNd3CTmumuVZo84YRwO04kwwFB21+29rtOPPMaW8sg0gC9r+A4zEHc2dCQkzpY/BC0MLvW9rDLIZgYaDfEWCIXzY/ZfDymNtoBJWpBHzSlI+VnqkymweCEz1yDAu9wXbrGuyV/MJSkco4T2b4VPBIgjc/vloP1Gw9jK999jzKngfi8jzwRqMk4aPYcMVGoeDlrTx3KvDoISkoNERkfKevUqYKDBZZrFhdxEoNTJABh73CU8PbnYETkMAWG0jx3f5bN4lasKkl9ASbeNgX4ubYeaFqiZ2AMGCxipAhIsStckHLBveZPrivjnFhKEyBX61abLfoz5SZ0jotH+KP+fAb7wuveVpilQu0uNAgX6jQLSVFBA/6hJyAUEhAp+6oS7873a4SPA06fCKS8dHtugrVFiv+TlQ+L7KhjEriNdSY066GhbFx0kdMMn0Sl+XlOm4grgjsBXOOdlv6lIs9o6sqsb/2Sbz66tQVlmDi6f4bJugdstkPnKiQLEwYjxb/GvQ0tkt8sgIJYZL+g8/4YEQpqWTjkJF5XYc/Ap/gS/gVEdPNhdikqlKVkvwnAjy8AjhEEKpU+lZ0hXxFVAq4TYtUqUvCte/QKR26416tHT6mCn2j7ZsaAxW+d2g7ti3xcewmnEpNfBJlv4CWPlmXx6aqmeM02pnfToobnxDAV6VQzXtRM1+7bFw1vAmcuAL+8Fg6XiR7TrgaxiyQ815Z0WfzJrrAqIgDLSX4E3SPAN+5lLbG2uGz2rnPnsP3VkfuPamT77xTq/ce1sKxZS0dXNLy6qJ6JGAVcbLf33BmTY/cf0DbRCQToxZfcF+JkrMSPUQ/D1za0k994kX9gb/+Kf2NT76oS3xaC96jynsC71nudTU+flCpatS9eEFVt1YNvuL967JF/L1f+TxJd6vf+Y5TfIa6omb9AtZ4/2s6gx+ZDrb8+CqJxO41kqTzGlx/UcP1V9SQWIy3Lmq0fk4jPqWNgfbqy7rnjlX90H/8r2n17V+nz76ypK3NrCNrlV4+lzW6uKX1J17R8MqragZbUjtULmsQP/D48ZfzSOONi1Le1uT6s8okMNFfUfBDLfu/kJ7s6H2P3qEH7jios89cUTS7Wlnu6+S998v/QcDo0nmt6Ka+9q5Gq6xDZ9uH9dT4a/X3Bv+Kfv7pkd65/Ektdofa4dPllfOvapPE6xrJ9hZJzE5nSRf6h/W3f+2S/pvnQ9X4Zjkpu3l1nU+Fl9BfqUM8PWVOnOjqBolXpxvaYR5ev3pR2/wIGI12lGln740erEiKlJR5r8V8yJ4XC/vV0m5H7j/JkF+skExP9YI6JLSdB75F9bt/r3TwbjWvviC9+kXlS09K21dhlLLXcesFlCqpqpXrrnJ3QeE1CD9/70ffrwo7/+Nf+1FNKC1oU8mV334IVN4O86Zx1Pdutw17iN+8Yq8LF3Ixh4KYPuY4QSsYyoKjUUraDlTRQz0cAkrzFzptl7CXlcsDxwvnplwm85YWkUeJ5RlID1jBskDIbTaA0pYHpCux2IqXUaXtxSem8kwEKpL1MHBUaKJXXNZjGevM6EnoCUpI0xsd9tsN8zHZim3X7Ss6Mzpz1UF9pYhQwGugmNbdAK9pS6LM7rNETfgC3HabdeZdwZrXKkpj9rhFfz1lrg48vom+TJMTlkbXjcN20N+gD35BvMEEfQnweerRzErQApsqifGMEO1WZRyQFzL2TcjBJYlxhTcA41R44IcOkWco8EGGDMaxhCeo7vnIWGVOuQK8hL5gHIPS7Rm/FApsBC9lSApkxDgGjWAsZKBR+iYWV8vzsqrMFwyXhW2kclWMNwuX6p5kPmIikiSVRdKyKE3033QnZS7tE72xTfOFeVngxeImkiyx4GumI/AN75mRSVXRj33LSvQCQH0UgKuUoSDWjl9mk83I+9TFi3ZmfreOgXRL1rUwN0CMWvNTZsoyNtgM6GaTL8y3RS/UUm/Vwu+EpKXvmTGNCCV8iAhFJNkfaqKiqqrV6fbUZTfzBt5ip7Ff6BBJe5VC3ssq9Dg27Wgi/z2uIRv4iORrwqbuz30NMWsZM5lvD7R3RVD1A1q2bnwO/E34UzEefU6ClhaX1et73MwsZbKcBj6fbvlfqN/dHWiAXdtzH23P/qJGgY5UxhE5TLXYcS1Q1eZWmXYLNNQb+pjpG2zgpYRsJOICc9DfiFAyVJWqknGGNL2VqEBSuVwBL7ByPVXqLq1p9chd2n/yXq0cOKJMTDauX9X1K5e0s7Upj32NzqpK8uV2a3/wqyXZMkyI5YT51jJ+LX46thN2TW9CQzbbAuWUcZexGKslkbGumveh0+kqpZqu00P0eXwMnqIpKnU7HU6OFtRnk+vWXXnMe3VPVeqU+exxDmIuTpvyeKyMH3UKLbEhtltDbT17UVtPcerzyk2Nrw014lSm2reg5QcO6si7T2vl6Kr+4NfcoS8oacDADInLrkIHmFPvJ/47L13Tv/V3PqM/9g++qL//xCU1IS10E5+vg822USaBG917RsG7t/Li81p59VUtcIIUi4tKk6GCk+kO78xjz7yobebD+x4+pc7WddWepPRD0VGOJG4AB9AfgDzZWIdaEqBm9wrJ1zW1gxtKfFrrtwP9v/7cv6bf8Ud+r17a3q8vPDnmRHKiQ2tJLzyfdfGJm9q8cFOdTq3+vkPq7DuoCTGaeN1BdyvsqEHfuuSTrX5POUntZJfxn5Rktr16RX/ge96rF58c6cQ+qUdCeeTYcS0fPaytVy9pfPOaEFaqV/Tr47cTlHW9rf9JnTp6To+mX9Jw6zKv30DrJH2v3ryhbWxv8/7lrpT3H9fq6dCvvbSphYMTdUmihpNWldOvGGsb/gkO7Y7B8G335samVk6u6ex5dMZETZlnWSVGDlbq4L+hlpgjwVytevvUMi/byZb899dEgIM5W/WPafF9f0CL3/jHpePvVLN5XeNnP6bmlc9LJLdk6+hNEjrnMl5Lg7EUY5mYxzHalfxfRtKffZh839vulE/yPv6zv6i2s6Q2uooIZpT+eVx0vAzgvMRGqfpBfe9227CHeJOKeV4Pt7HeXi1s8w2VBgEVL8nUHbcBJpoCIaqFRpUh5wZhfhaPgqcpglTAPK6b5npRiBLzu24bDKZMZ/AZWanTE2+RxK8VJUaBAS510yvaBuu0Pha1IuN2qqQUErf2rgl62JBtL6AXSJL5bV++bhfAeXQGi4282VLPCmXkpokE9otPlPZrBhGhKHX0xQwy5W0Q8zpos0hZ0xIEd9CK4Amo6MLf0qeaJr8KEn7Dky3n/hCPwD+DSjujRYqZIfM5vCpXAl+hpxIV3i94HXPkiyw6tXeFYJRKP5N85cLXwIWcEQZ8DPsXQVcadE5EpCRw5VeNeVggw35ajBjKgFNznyNCisSNX5aGV9BBKqqOctQqV7EvcLXCL7D1lTHi16a4qq5U91V8trznjsfP+iALn4Q+mW/mQxnf2cuvklxN6IffAXpRdDTTNrEtIUVPhJRSUhVJEQEGFnhb3o1MyQ0OPHQYlFKl4M+c1hLzlg20ABuRE4eMrMCXflPP2Mu0W+gN4HoBNBcel9iOQDMGs2WAohvZ1oB80WM6bbwst/BFyE1LnilUs1F7s64cH/gb3kfbtq1KIX7zKqwPfEOSNSFmE064fMo1cRLE5txCa/F12g+Vy0OEuAzJNg1iVjIm9s1+0lJEqFP3tMjGusCGVQUWEW7tC7wT9A6HbISDoQYszGNOhhpwhtb9hs++KsSFxlkbtbR9o8w46AWHDFwmIJKVwEstKlq12Mvua4lZKPAlpZrxrlTGEgVgpRwFChv1is1pYeWA1o6d5nPcXVpcXWOTHGvrxlVtAjvbmxoRswmboROo0XCkTB+EGuFAqiqF4x9JDcisCo8KUSl11eU0wOMTvA+p7qjDGllTJnyLSAoSgopxTDXvB+2UkI2Ar6uFpZUCHRLbDjx11VUH6KGj3+uT9Cyqi/8d5moiVGQUwlm1+NtywtgS98y4B+9gv+6oW3TUWqRcMfDaDM5d0+Wzm7r0/A39e+87pnMkUiNi2VfWPfTz+MUb+uTHn9Mf+pu/rn//Z57Qpe2JanpY8Y4G7x45gfKxFU2Or4JvtPr4F7R647r68HR5+RZYR+oBm3NdQZcqxmhre0efeuas7ji4ou//zg8KFuVIUkqK4B0WYMUuAc+nTAlJCZ0J3Qvdnj74Hd+sP/Bf/nsado/ri0+MdemVgbauDzXYGOnsi7Rf2tB4t1EiZkFcEz50e4taXDuhxf2n1Vs6rC5JbFVVqheW1Q5v8r7sKjipSfStUlaVa/1rf+SjevStx7S/N9D1V16SWL+WjhzVkGR2sLWuHd6hFyen9PNXHtIj/cf11uZpDZbw6aVd1ePrikoawuN3YGe8y6fGoRwMz+XNtfuU8WtruKgDvW1tkSTRVfm/MN7hNGvA+A2brN1RaDhsNeTTZO/AcW1tbCmTdE6D1+BplPdCqZIiAZWi6ig4zYqVg8pD/BhskNyd1oG3fUQHP/RvaPXr/qDyJDR46lNqLz9Dv3eUmCdFjk+IqbeiSB1wPUVnQeouSz2gsyh1+vjdFURVgbk80dvuP64DK3199nOPqanAKSm788z1pH9Zrjx3xBXDvP0mpRegL0v6KmQ14wki5HpZdb6cMvi4C8W8yfwGkNysWNytZJr1FFLDRDSwkfKCF1p3Cb4JgBALg1nLBDGdyeDBQolg4Eaf8e4fAyRPGijTG3njWQg0B2G06OhIQV1vvIz1pGZmoh/frN9v9xxK/9FtRttLTAvbLoDeqpYMpU2dySdDQAMyINNYTAV4cmVVytZVfMK6/S52G17mpvgRtlsA2zO3WfupmZ+COyJU+pU8c/GLNlSJBUslBq2kguHpGk3uiFDMZUwpvNilbmsBT1Yoz/wV/mX8C/sDvvRH2HPbcaIs/aGfpaQttpZisfTT/UWr8bY101GSXHQLXLFXxoq+YEss1sYXW1VP8ktpeSdbtinJL7oqXmjLzf1hoSuycz7rcjxs0764355n+Crr9FjV6HdCx8IaLBTRW1LyYtJdUFX0e1zxy7IziET/rS/oF7qz6C19abHn5KRxCWROI7KTAGjZfgCZfnhDziyw2X0xDl7HGS1oEho1vSw3VQ6pVGQ9ZYNBTzuXg0/4EhGyb2E/gzo+lk247sifsxJ+T5Bp8UtsSvRCLHmqwAVIJe9jAAAQAElEQVS+tGwiDZvJXtI1HmrsNuAkSNjhpmBeYV+a+hQRKvZFCa4FzJ9hDnyoeEcWFtjI+n3VdVJrWaCF3uDLeDIh4RpplyRgNBqrISYTfLKOFj4E0IgJe2uTpTW1Lq6WvhQXqNtmpo2TtOCBH3XTCvakQDoUUSki0BgSPiZ8TMStQAQ0ojPD95bWtHrsDq2eOKWFlTW1JBrD7Zsa8Mt/xOlES3wCTUgo4/eY06kRfZowxmhSp9NRj/53en1V1J1Q1aXsKZhjKTHHeN+ED0GiU5NA1QtL6i6usOmvqEu90+tB7ighZz1d9C2QcPX7i+pDd9kjvlVVKQlvIlSlSjW6Pfbduqtep0ebfuN/JpkWfgbxzyTXmSQs43NKoR62et2uanT57+ElSRXjkDkh+yP3rWrfSkcrtN/LWC29fF3/9d/+lP7kX/+EfvwLr8qfEzt8GuvQ9x5JqNRqfHxNDRDnXtXaKxe0b2NDSymp36nUq5J6+NpjV+5tbSjR9yqyEvqZfPr//52fJZkY6w99x/u01q/wY7pfeCgZWtFV0VHKSqK/EQEqVKeO7rjrLv3R//o/0EMf/ojO31jWE88MyynXxivrmqwP1e10deX8SKPNAV/JblBuqQNuZamvI0dWtLx6QIeOn9b+o6e0fPhuLa2dUm9pvyIS42yTlZhMYkLoa95+Rv/6972VU7OBLj39ksRJ2NrRgyRqta4987x21jf1My8c0Jcu1/rIkY/r3hoe9Dyxe0b3VefoF8kXMRdxaDx/UZwBvxNX1gd63+96u5b7DadjQ9XP/oLOLdyroX+g8NlwZ3db/q+Ah2QxeaGvl168pjZ39ORTF7WwuKDMD6lMXER8xHqZ6x6a8V++6EOblFYOSzfPa98dD+ne7/v/6OTv+jdUHXmrhttj7Z57TpONK6pJsHon3qbe/R/Swlu+WQt3f0DdU29Xdewh9U6/Q2ntLsXycVX7TqpaOa5YWFVUnuMVJWNHvyrm2h/83g9rCdM/83P/VP4BP/ct8CuB/5fkZnp55ZiDZ9ztnu3hW01nQ9xOfW399bKvpc5a/xd77wFoyVHce/+7J5x04+ZVzgmUhQISIKFABpOzTQ4Gk0EEmYzJyQ8MtnkmmGQbB0ywMWDAZFDOOW6ON508M/39qs+9q5UQNgaj9/ieZk9N93RXV1VX93T9T/fde9Fnk/6/5F3iQy/BJeqmCCP4kHG40GS4RXssMTJ7mQhisbIJy0yW0oyJOpCM16eK167g6yUrs7pYgWxeakXZVkfbWG+V1FliRECXBWICij3K7HEJsiBLY+Fu/PEZ00mtNBI6ApMl2mlyTG+koaLsmGchoC5EGspSkWe2I2xUtysP2o956iMfNjpI6DA9RpZXfC2iBViDf6l35GyCOucUsD9Yf1hiFceqlEO2Q1aIFBRos0uONYY/ePxlKTwyIkhokc/RV2MzHYInlgNgAnJjnjJrH0wf5Y5y4xe2OEcOeY7yYKDLnj1+xuaRL6wPUljkNZnO9CapHAuBE32lrSDTIStDX2xb8q0P2SIgiCAlz3g7WsArjir4qirZLy7Ep2gwjRD9tDmR5tLulNWkJJW8l5y4sAsfuMDcs/mGLseYOso8wUk2V8kL39wVOcw2fxhV8Fa8BxW8gXwk8tYu5pFTIbsiuJXYWi7mYxn9q6gX7aNZCI6ptae8wpaog9T4gqVQgD8YD/6gM3LOy/FvyQ/eJ0qzVBZ4E2/BgiUdvQH9Nt4JY+CR73iuAF3x57pYGPsE4QHfoAcs7AXvabD+oMB0BcaKbnO3AjEsHnJyzlGAZmwyeyvaWEmSJKoTTJsEgCzPYzuTU8FX0ocS/Qa2eux2DPo92W5RRZl1K/qSjOl0clr84FIs4BOFScICso6c5LHD4QeRmo4og1qTYU0UHHxOVkeGj4PVyeMf7/AfJJ8oBYg3OW6aYIdras+9lLfGOHIbaGFmhuA9xwlKTwhZbJsqYZ6lzC/nRn62fhT4r8TfBl7SZFTe7c6rz5GL9bHCt8WgrWF/QUMAnAG59s4t6NjC0dFWdTia6szPqNue2/UD9RXjYjKD+Zc+JlmuJEnljZxnrHNlWSbrZ2CuVeh3+Nr8ksITjx8Zh8QnSryTl+SRFQC9Br4EuEqRW0tTNfIsgqOMMRRL2WPX1PTY/Sa1c1tbX//mNTr3r3+qd/zDhVq/o62pibpqCspYcxPAQLVqQgt7LdOg7lS/5TaNX3m9JvCHgTKbBfXEj0CX98qcAB5BqTAbXQWgsGQuBPq6btNmff+S69QEsJ906BqlVV+e9wVOOfiFrUHk6LtzCf3xWj41qce8+Ck664+er40zNV19XdAN13QBRW1tvXab6vRt2Ypx7VzfVjHfVtXrqDnW0vh4qs72rWpvX6+NN96s9rb1mttym9pzO1RxVGa7v1KitLFM+cQa/NySq03qPkfspze/9AHasrHS+qs3Mi06Gl85oSZHqvOb5nTBlml96eoV2i/fokctP18asO7kDc1rjbYPck10r1Qta2jN/geoUW/J0Q+6wzyXraZae8hBunl+Un/2Z9jeuUp71zZrId1TfcDVgPe2N+wzbKXc5CpNrG7qu9+6VHmjpgMP3V/Lly2TG8zI2a5Xf07q75Q6W6HNCu2NEkeyU/seof3ve5YO/L0XaeKoB2v7lqG23bRO3ZnNKtpbVHU3S+1NKnZcr/5N31fv0n9S54IvqXvlNzS45jsa3vgD9W74scrt18U/KVR2Z1VZnGguk8ZWSPVpqTmtcnyt7nfW/XTk/it0wY236fzzL9awcgrMT242moxfTH7bt4ACI5LdPtmavdQ85r6aeshTNPngx92RHvRYTZ6zGy3VPwi+SNQZz13REu+uFN4H34ms3Z3L/rNn43/Qo7HR5DxGkw+CHgyd83vkKbf0HEt3L+P57Edo8oEP0eQZ0Nk8P/RJmjS+sx+pKMPkxrY8G2+Ui46YIst0nvMoTVrd7m2s/A6EHcZ3DnLOQafxWz7yPFZTpFMP+j3SX0JmA/WTuwidMW/p7TT1oEchwwg9D4LQMQVN7kb2vDvdVd3tZciOdi+m9HHKbD/74Zo662EjOpvUnqFJ6o12yY/Pj5C1mSIf25z5UE2e+RBZfhIZk9burIdr0gieSeRb3dSZD1aksx4KL/oonzybvLWFRm3x5TnWlvGzMiPkTUGTtJt84IPRBVk7ez4LvWeeE8umzA4b+9PP0uTpZ2rygQ9CH3Iomzr9bMooP+NsTSEj2vHAczQF79QDHqCp+xudzvMDNWU8RtbeyPLIm3oA9fe7v6ZOPQ06VVP3PQU6SVMnn6ipE4+Hjlsk8iedoMkTjY4nhU44VhMnHKPm8Ueqfty9VDvmCOjwRTpM+dGHKTvqEGVHHqzk3gfJH3Gg3OEHQPvLHbE/zwfI3+tAuXsdJJGGIw6QUXX4/ioP2y9SOOwA6fADqT84kjviEPgPUaBNhbzq0ANUHLq/ikP20xAqDt2P/L4apfupOv4o+aOPVHLIIRKBygFOnJxEEIokJ8fKbYHWKIEnEBQtCAuwY/wJwdYDcCyIBVIDcwXg036mazjsaciCXvJc2Y4I8gW/kCHLQ06S36WPBytjKQukcSGlyPtEjVpDdsRYYxeFJVYmr0KWAa4S2QXBuDfoqdfryXaJylhXydIoy2SyMFsekXysAEtsYUeXo8Q+MTV7eLC+O3kJquAJ8FYcwwT0Wd6ISrriJNo45+QkeUBAktfUYKdjgl2OSVuHJyc1BIguzOxQZ2YWgNRVic00pkUQGFnOocvZY7AbrgoRQA4BViXgpygLygr6BLHLNATkVJSl3snTNtBnjyCPvzCFMofcoGDjQlAt2NHoLcwDwBbQ31OJPWbTEICypANmica0or3XaFctl+ef8IGRk5QyFyy4N+oNgn2mBBusXNhTMQamK3D06JgnqYJqyMzxy1Q911Sa6vn/cLne/Dfn65Kbtmk4rNTIE+XwJOgI5DvLWmqvXqHB1i0au+JKTW/cqjpyU/qSoMPTf8vnJhu5CeDfAdYC/ayYd8ncrAYmiz46xq0O4P3af5yvrJ7rsQ87WaEzpKXk+AcbE6HCV4AO5moT/Ufd/3g97HV/pM7UEVq/KdN11wx16/UL6u3sAbK6GmvVATdNzW6Z43kOebNSf0ETY0GbbrqZMd6knYC9+e0btLD9Ns1vW6f2VsDXzo24yL4E4uFhRwFbQ5XoqAPW6h0vO11lJ9HNl25Sd3a70qxQrVXTdeCaL34HWweF9qndor3zbeoPEvWKRN0q1RXN49WYu1zLJiY0Mb1C7R2zcj6VXWmWyb4jFM5p/wecpZu2lur0crXcrYxbT+2e1K7vKXt3jL/eWqM1hx8sn/W0/paNajRTNcczrVo5yU6Zl+9skQN0uUEHf1XyaVP1ZQdp+pAzlbf20JZr12vdhZdp2xUXqH39DzR30Ze0cOHfqXvdv6u/4VINd9yoch4fdHao6s2r4gtDMD8U5gsjyroz+HOLwuxNqrZerbDxcoW5jfQjKGHeecb50acdpn63p099+vNy1UCiLLDW2EZMANx668zdR2FRVdDYKWdo6kFPVOOgIxncoarNbBvegbZRtnU3suf/k7S7Lb8svwV7jazeUqPFvP0SuI3rVRlt3rzIZ6mR8SyRPRtZ27siqzO6q7o7lxmf0Sb0Wfp/G5ldG7HtV6X/gn8T/t284b+QB4/xGd2Bl3ZWZuNjaay7U9lSuaXGZ2R5I8tvXMf4GqFj423kjW5dTK2c5w32bER+iWfDLarW707UG5/RevJLdetuVnXbjdANv5xupe6W61TdmW6+RtXN16q6ifSmq1XcdKUGN1ym/vWXqn/dJXeg3rWXqHftRepec5E6V18IXXBHuopF66rztXCl0c+1cMXPdtH8FTzHcquD4F24M115geavOF9z8M5d9lPNGl1OCs1YHpq7/GdqY8fcjZepl7D6Gohr1OP6QeyWWKid8wTYVCmBMoOIrQCeUrbb5giA3ohdA09gE/lAQDRwUAAUhuwyDAnoli8JvhGkxAgni91aupxczDqN1i57qpAZkFkh0znHUU5GkLNAV2fh9bF9VVUyKgnAJt92u/r9AUF8KHs2GnJEVQKSYFUw0IUmF2l0JxuNMc2EwUULFC1yzsVUpPKeQvRK7BwELYE5yXi8nHOyyzmvJMvVnJjWNEeKy/fcX63pZbLA151fUGd2Vv1OB1cNsAc/0j+zS3JyPpFPE8WLAfBJqiTPKMsk6gp8Nzp6LPFBqlqjQbEnzgxUWAedk/MeSpQD+tI0ZyclU72O3zhOrLEzkmW1OJYOfQVAbtDvqmBHyMbTfibPfGYybKfLo7PEvoqxcM4jK0W2l+QUADlW7p1kO191jj5r6IztXKKA7KLd1rDdUQk4tGcGix2mSgGw+S8X3xbBwfKaV+6DMutvKnXWLNe2fVapw/Fa89Z1mrz6ek0BImr03bNVlmJLAjl2Vi1NsC9hXB1Bwvr90QAAEABJREFUV+ywFux2Drv0CYBZzW5T0Rgzc+Ux1GH3Rci7ZetOHXvwnnrA/Y9Cb6WELrlYH+QBQQfx5eXJ571I+57xCG3e3hAbVbrthoFmtvQBRT3V2VarkN/eOa+57TMazM8LFKSVHAfWcqct625lbOEdtlXG383VlaN/BgwqQF1gh70cLGjQ3qYh9QHgcdKB4/rgq07mOaF9F590lLcylRzJffNnc/K+qbMPmdExk9fJDXeoYGxmu6W6C23d5A7RDQuVVqfrGJ9Eaa0lJgV5rxrjXUtzJUmqfHIvfe7na/XjC4Y68aQJdQCCJX5NAVLt+r7Ma6essUZ7HHVf7bn/uGa3b2PMEy1bMamtGzcp46jvEANkzWUcJ66Va0wrG9tLk3ufoiZHiVJGn7Yr9Lao2PBTDW/5noabLlM12Cn5inEIkmkxX3CE7JlDPgnC9XKJk2Uc/TJS5IHdeynW0XYwrzCzXtp+sw5cnui4w/bQxs3bdPH5l43eR9Yb63dg3QjMB1oi4G79BNX2O1iNg49T9+Lz1f7x99S/6jINt2y8h+7xwT1z4P/tOXCH8e9dczmA8ErNf/cb6nN0pUPZOWMxJlKwYjkSr4RFO4US5wkoBE6CKshBRo5Fzhk/qS14JQCrNNA1GMadmhIgVkEh8hCuSUc7R0H2zzmhQ1q8SdQbr4ERA1UwAfwS1djlqhHcU4BJRbCtor4wAljkh9jU59vugMW3QJ8BhiG2GG+UB4/pQ4FMF2pkYCjIkTruFHN3Gl3BEjOOhd85Kx0FCJEfPUlmXyDoR/nwJwS4+tiUJlbuqfHVe6oxtUzG3+u01Z2fk/0+LgqUEAzTvK603lDeHFMK5WPjqo1PKh+bUB2g1li+Us0V0PJVqi9foRwgl41NKTOe8WnVJ5drbMUajqH2UH1quTzAyuU1JXkuC1zOOVQ70TnsDHEszC/BABqdr/DhcNBTl6NH+4FqS/vYOTAghi+tT1meK2W3xHgH8A7ZOQq08yCV1CeMS6rEMz+gLMlkO5L1WkM17LB6ByAeHTkOJcCWQ65DRlb0VeNIP0+kpJYpNOrqTjQ036wpbFinFRdfppXbdqjOPMpVKINSgnSKr1MGJsN+2+VKGWfZeAO2BoA8828EkcO+6LQ8fEl7XiVzN85VbC+w6R0f/YIK5DznsfdTk7rAvHbMlVWrpnXO0x+vE57wJF2/YVybbq20dX3FUe1AJYDeD7sSuzzbb1uPPysltE0VNNZqKa+V2nzLtdq66VbA2Fb426gcKv68PjwlNpX0uaLvRa9NfUcGxBzyzrz3cr3pj04SLNp603Z1brtBC3zB7M13lLueHnCoNDW8XmmxXptm21ox2dSwO1RvWOmGZH/94OodOrD9M9Wwr8JHVa2u2orVgP9xJYxVxlyr3JQmHvr72jRf6Zh9+lqdXajQ72jA7u1Us6uFXqZG6wAdeOzpOuioNZqZ2a5LL7pN9VpNLku1gN6FhUKHHLi/xIgkCTqmD1Zj1WFSkqks2hrOr9PChos0v+5CFSX9y+pyaS6f1JSkdfmYz+V8BuUKtAsuUXBeAakUKpJ3cmkmwT+ay0wUn1DllPpSNebMW1/xBOWJ06f//qvqdOYZbt5um9tRUiX5+NHdfjWPPFnF7E4V2zhTvdu136PwHg/c44HfNQ+0f/xdDe3nXpZPg3+qGLjT1CtNElkglS3qBM8YMNhx8Cx0CcHNERQr8hV1BTtcA8iA0BAgZMHe6qytLa4V/GERBDnZxYIpxz/xJTfE1OpHgK2UT7xyAnmdYJLnKfWBgFbK6gv0legtCKYDAvqA4DgkEJfsiFi5AYYSm0PUKfokbkKGg0Te9IWYcmPJRja8GtVGfkc1a7it43LO2o1IXIiW/RxhUmuqObFCY+xwTe6xj1orVslA0BA/dHs9DYeFkrymxtS0xpYDmKDmsuVqQZYaNTgeakxOqw6wqjdbqkF5o6Eko8/oxTmqbKfE+odfB0Rp8628l0d2BvAy0JbRPmuNy+V12tY1gL/bWZCBv36PQAuw6kNDgm6fgDXotTXkuQ9PZ2FObY7nOvOzbOD0VTFOCQEwQ5ZHT4G/B+xelQAigVptTqSUeyd8I6VJqnpWA4DVVadNRlsZOGJs3KAvD3iro7dFPxqNmjyApcgJ2vM7ld1ykyZvuUVTc3OquaDESylyc/K5pBrjUlNQyth69AfzKztbQwNc9KOkb4G+ivng5RS/DDBAjW5HQ+aO2RHQ6+nTpRxbXnj1jdp31aSOO3Qv5f15nXrOffWIl79IC81jdOONXju3FOrs7LNj11dvtqPuli3qswNUdAcAlDHV2D0cG8u1HZC0gR3tbbddo357VkxO2fuRJNigUhVjVcTdrRnqd6piFyxJKqnoAVS26ylnH6Z3vPocvvRkuu3y7Vq4gZ3y9nbwXVvLOdrzHKV1AYU72V3rc2w7p5Z2AoC2z/d0TXqotsy0dfhaKZ3frCTNVfq6KoDocMcWtQDzrYkJOZ/osEc9XP+2ZaVOPdFr643Xax276TY+BnpWLa/LF00dfMrDtGK/ldq69Sb9/OdXaVBKOeC7ZNzrY5lm54KOOe4YJcuOYMdrf6VZSwEw2d5+teZv/ZG6269V0d2JPi+XNhi1RDwoYS64vClfa8nXx+SSmuxyjCfDK+fMV7SRkywPMJNn1C0FvCnNFRKek0Qekacdf6AOXDmuK264VV/74t8y1hgKqBZjG9vL8c/L6269WCkwIJleqd5FP71bNf9OKrvH6Hs8cI8HdnmgJPiKQM76J0dQTVxGEExjfSAAuMUFzhMIvRMLnESWBbjkW26hIUHRwFdRDIh1BB4CISuSKhbZQCA0ZgNCtIptvXPyUQ43SiIfDYzHOacatjTrddXrNXnsKZFXIaeMx4dBlpbYZQBjCYwEeErstDrLmyyjygxFh5DrnLMEM4Kc7HIxdc4pZmSX1QV4JOcol5Nj5U8JJHX7dRCr99HKfQ7SqgMO1or999eyNavVGGvBLJmNjkBRw/bW5JSak5Oqj4/LAFUNkFRr1pXyzT3NEqUpQcKJK+CeirYVqQWTIO+csiSFJ1dGEErzmpKsphTyzst2EyNwsmDLkeGQncah9bMGz/iEcnbKgktUsNMSAEEBv6CATwGVcj4qRk4ZeQyMGfDqMg8MzBaAWvObxwbh/yHgps9R6XDQBV8MVBGUMVYpvvH0wKQlzqueZWrWMk02a5rk+K3pSjXCQLkdOSWO3ZpCg51blbKzU+f4NZeUeUe9U838hq4GVIMy6hx2G7CqAFsFYGoA0LJjxRIAiuHi5AoLJOecLKCbTY5ZJ8BPwq5OAQh0zBtHbMybY/r8l7+lHBtf8rxH6MznPp/ToTN0ySXS/I4huzs9DXvs0jGvFrYCmHZukwB8ab0p80MFkK6GCxxB3iQlQQ7lTomqeIxogLWnXm9Gw36b+dlXyTvh6LNLvGxe9roLSgdzOvdZ99cznnRK/NmxDZdvUH/TDfK+VL1V09h4Xf25Hdp6y82auekGqTevmR07dN1CXTfNVrpZq9QFlO01HnTbxp3ykoraMoXJvVUwDyr6Obd1s8IwaOzA4/Qf4Sj5bdu1T3EFp3FOgx3r6X9NSZpq1aoxTUw0tXbvRLfcdIm+/ndfVwHIm1qxTNOrV8vmTI8vNTt3DrT/ntPKaFP18cvs9WpvQV5nh2S7V4yV8wm+crhrgEXMXysHpIs56fC/IO+8fN6Qr0/K5S05zwgnNQVr6xLaeTnaubwuZU0JsObTbFRWSE957FlS6vWFz39JFXKGFW0qyfHP7nKOxMnr/8AVDfXp/6jmdNlKOZz+qwj1fOsy+lV4///Ic8gB++iU4+79f13Xjr3XITL6rwxrtRp6xFmn6QGnHPdL+2F1e6xa8V+J+o3qTzr2CP22dfxGBv43G5vvjf6bze429mp2RrJ3nMUrZSFMEs8CFiQCnwKrnu10hUosbaNyglsM/gQXAz9DdjcMdBU8V7QxwGME7oITYGEZ640txlGKSRKlFUSFqaKdPdgCb4DLwEuKTVSxfleqAFYms2IRLwiOA8DGIOodKlBWQqzzI2EmaCk3KpSnb847tHuJfJQbreNRGtU7iQ+tqYXXEwhqBOzxZas0uWpPLVu7p6ZWr9L4smm1Jlpg1YyANtTC/II6C22ZHypsExcSuPPBLuupeaGyPkAFu2I9wESbXaa5nTs0s2WTdm7aoB3r12v7+tu0c8N6zfA8w/H4LIF0AZ7e/LyGBEbrTpLlytjRSTmCjXLRWQJ6bfevGJZKOPrLJ1coZPWR36xHjF9AtydQpj5VQltPHx0CzeZiaMCjI/tVIOYDnIrx9olP9K2rPjtl3W5bfYK86atszJCZIL+ReU00Uy0fq2kFNFlP1QKgJMwdAQCr3oKS+R2qcQyYA+RqTqozDga0GkkiS3OeE8bEUR/YkasMaKFvCOgyYBEol8lDp/nUbHQ42vog+kHop5gC8nl7p6rWtGI93TCe8y+/Xt+84Crtv6ypI1dPa926AYBrwLFVn93BgYadvuY20Y7xqTVaSgG8/c4sMofqL+wAdAKw2LUqB216XGgIECu6cwrlED8PVcYvBoUqfOnwt6NfTCwFbK7T5uXPPVNn3/9IXXd5XztvuE29bbfR24EaKwFPSPQAi63r17ED3VOXXcju/Ix2uFWqlQs6wV+vQ8L12tfdokGWKsP3wacKvAMlICRnjiYTy5WOTymZWK2jn/oQ3XxdqVMbFynbiu3smk0yHnVAT52dqGWrV2hiWU3XXnWBLvv55cqyhkr6XRZOnZkFzWyf1Z777qVuu68mO5RjvY0q+9tUAkaFXp9k8j6RAzR5yDkn5ygDLIkhcDje8Ij4suDgD5Q7l8rGzyWZXD4mYYulrjEhN7larjlFeUMuzSUjwFeKjifTl3vvtVw3r9+kH//op0oA1jgVNUFOS5eLeb/0+NtPg7AANUGBwQ4MCA+/1mfZk5+jlS98jXy9odWvfpuWP/MlWvumD6p54v205rz3asVzX/ELcvN9DtBeH/y0WvCsfuVbtPz3X/gLPP+TBenavbTXn/61Jh72+LsUe9C+e+rfPv9hfffvPqoTjjrsLnl+W4Xveu0L9b4//qP/MfEWrM++/4m/sbyPvP2V+uOXPvM/lWN+++bnPqyPvuPV+usPvUl//u7X6rQTj75Dm8c//Ez9xTvP1e8/7iG7yl/1gqfoqu98QY956BksKif+SgBvV+O7yJjOv3zP6/WaP3zaXdTeXmT6TK/pv730fzZnvrcx+E2l/ir+/011/Cbtbd0QC2rC4jkiyduiYmtJWRC8KnnqfFQSNArUQw1Y9C3YR/AF6LLjCasLFhgJfvYNPMpGlqOtc07OubheVQASWCgNCqMMC7kHzNRUz+vKMxZneXRVBDXYvLObTGbBjkufXY8hgbhgd8Z2FKpFnTDFz0hkQJ/kaGvknZOnEySK0sjEMnswG52XBYus3lJ9YhlHhKnHJj8AABAASURBVKs1Nr1KTXaRsjzHRaX6na767Dp0Frqa3zmn2W07NL99RwyU/YVZ9e1vIXIkVhHEbLepxC8DgEp3YUELO3dqZusW7dhkAOtWjqxu0s51N2pm462a3Xyb5resV3vHJrV3boE2q7N9E0dfm9Tetl7zm2/R7IabNLP+Zng3qMOOUcERIA6Rw+4QfPTjEL1Dyj2gtUYfqixnc2ioAnBgjk8T+ui96Lo8qSew+cRbFe1FuYtETuQiT4qsJElV0ZeCY0MDQiU6EuZMK/eaBnBNNxNN1xNN8JwTdGHGXzZ32GEjLiWAjwz+mqRGkqiOTqPMiQ2kUmIsK2QXnTYAaIHjq45K8yNzLKBXzEWHHMc4WxoAOTbGpioCLsYvdsAK4fMBuYC2CpBiVY7ypJbr4//7b7VzvqOHHdpUubBTgz6+6bFTA3B12OdSp7LoaGbLLZrfdqsqQGO2CFKLoqti2EUcu7pxp6tUSToEVJXYHux/6VWD6DNeGlWDjgJ1WXdGbzv30TqJeHTFRR21N25Q1/6XI8BtfPVyzW1knAHvm2+9DTf0NDMzp/n+gua6pW5yByqd3aCt3USdbqWrO6vVLr3GmxNyjAkYRr5VV3v9jdqx7lat3zCr2gn303UbKp2z9zVqX3GhBumU5JymATityVWqT++pLVtzcUCmm67dIIePKtkQVBoUQQOAY3tuQZvXb1SaOPV6mSYagKEkl/nVwytViu85oF/C2eZzGwzeR4kRQWDFUbPwqwBRjt0txxcBl7dwjZN4t73zckmmBBDmY11TrjEpx5cdl9bkfaY9Vy3XUx50H7UZv9e+4a1a4L0bVj7qduigGFl8yATmiCd7N37o+P+AtmRqmdKVazT9pGcrXbFanYt/skvqzN98UrP/8g/KVq1RMjmt1n1OlYGgIdvG2z/5p+pecfEuXt8aV7bH3vjWxbJk2XKlK1erfq9jZEDN9LROfkAEeMZg/GMPeFCsi88Av9Z9TlON7Xx5F2WN3f+cmJZbN2nbn39A7R98K7Y3W6zNEp1+3+O1/15rtS/00DPuK9s5sV2ch5x+il74B4/VUYcfpOc++ZF6+mMfHJvYLtVLnv0EGVneCi2ov+J5T9bSs5VZELbdrJc950l62APva0Wx/jUveJqe+YSHqcVuUSzkZu0edfb9dNp9jpbpfQ767NmC+LkvfPoufpNpYMb0WRua7vqY3W951XP1tlc/LwIa433QA06Kdq5auUxPfORZetPLnhWBjvH+Z30Ul3dOd7bd+vziZz4++uioex2iRqOmz//TN/Tlb3yPFqOP2Wx6zMZRiehrU9Zvs/nb3z9ff/pXf6up8ZY+9KaX6UXPfFy0yXitrdlt+dMAcZY3P5m/ltpbnZGVP/XRD9Kx9z5EmGpF6GlEXy3xmr4lfy4bH4t6L73i+rhLd8apx++yKTbmZjqNyMp0W95kmDyzwXRame3i7T4njN/8uXt/rP1v0/8mf2ku2Lyx+WK2mg/NlmPudUicS5a3cbQxP203n1q58Zrtvw4553jVPORk/wILqSMQiQXW5o4flRJoKtnO1pAFdZQOKStUsuBWBEXZZYvgItmjkePmkEFiy7QlWnyUYomU5blqBroIkN7b3gcrK3WYBo/DkqAhAXcAuBgQqIcAsAKdVRWEukVypE4m2zknPnKeVKbF+MKoj85R4qiHkkxZ3lCtMa5aa1I5lNWaEsBkOOhpYW5Gcxw9LQB2+gCOXrdP2QLAa0a9dlsOyxLvAYu5cmzPMmwnCFjdwswOzW3fqnnI/izQ3LZNWtixVb25nRpy/FQS2AOgJABwK9KKQGZpIMVajGZtt/7xXBIQrU1/drs62zYCwABk2zdr0OvKJ4kcPnNOKvFJCdDK2LFJmuP4rNQQuytk4M4o08nLYbP52dHO+1RpWlOSpPRHXCGyenyXIDuCL58QiBM1OE6caOaaHss11UhEohrHZapsLkBLQAkJBng80jLn4PGqJV45lJkW6zN2FexoGZgrOM4s6IsBSgOsFfViDjraewbY4rrlEUvrQACv6IsRDAGyCiN4bf4mHI32x6bifB2QLwBiGzdv1t9+7btqZZVe94gpTO4AJipVjHOHMe7PbVF7ZqPKwUL0xzixbnbLTer2ANfsohUAqQG7YAN2uooIwoKcw/f0ycCuWVEwpjaGYl5MpNJ5r3689t9jP914VV/Dme0azm+FrVBzelpbb7hZBeBtZuMt6vdmNMP8MFuH7A7P5yvVmD1f1XBGA0BMd+DVrU0p336DmnWvuWJcZXNKYTCnLPPM+0zFAcfqry5eq3/+yjbNXPYz5Y2GqqTB/JYyl/O8Svsefz+Vc7epz9HjCo7Na7WWnPdsTA6Yzz0V7Hox0Nq+YaMMHJVFqrXjSfST8C+mkTg5RzeggL+ddyoZL/C/GBh55Lk0l9K6MEx2Bd4Jxxxy9aZ8mliRfN5UyHJZnZAjjohxmzzC01Do2U8/W9O1VF/913/XLdfdhOgqssUba5TQz4fE5kElH6X+Dt4yttObJ9xXOwFaJVvcS12YZjds6hFP0IoXvEZ7vuvjmn7K87T29e9W8/hTtOLZL1fj6BNGrLykq1/zDk098kmjZ+7Lnvhs7fn2j2r5M16sNW/6gNa+9cPsjP2hVr3sjaodfJj2eNv/Qs7JWn0u7R7+eK1+3Ts1ftbDNfGQx2n8jIdq5YteS/oQrXkD+k5+AHJeJANqy57+Qq3BhmRiCi2jzwNOOVbrNm3Vzbdt1AnHHK5TCU4fevPL9P43/pFeCWj68l+9JwKQt736+Xrpc54oq3siOznPf8rvyXYmPvyWl+v9b3ixnvSos/WWVzxnJJT7m1/+bH3+f71Fz3vKI2VtXvdHz9DnP/KWGNANTP35O8+FS3LO6QNvfKkMuD3qnPvpY+96jc576TP1B4CzL370bXrMw07XG2j7qfedJwMar3zuk+B/iR55zmna/brXYewkrl2l1RxrGJ/p/4v3vE5PftQ5+iw7Uu/A/oeedapM5qtf+NRo0y/ro8k9/ujD9cwnPkwfedsr9Y5zX6C/+djb9IzHP0wvfNqj9fmPvkWPOPO+mpoY132PP1KNJi8Ljc489QR97n+9WSceey+99/Uv0hMfcSbBJdWTSJ+LHz7zwT/Wkx95tl727CfpjFOO1/hYS7bLeNb970NrRXD4kbe+UgYizJd/BMizfr/oGY/T7z34/sh+S+Q35j95zQv0J699oQykrlq+zIp0Z94XAZyX/PngB54S9T7tMQ+Wjcef/8lr9IKn/Z4+/s7XRMAmrufzbON59v1P1DuR/fLnPll3HrNXMCc+86E36mWkS3OCpjrysAPv0J/ftv+f/9RHaWkuPPvJj9B7mIOPefAD9AePf2gcL/P3n73z1Xov5S9j3trOqtludhngsjE1XrP91yEnFxetxCkubg4QYItbwnx2jkJWw8oCelFoCPAxKgA/JQG+YMEtWVRtAQ7wWDvLyxZGyFo758RHJiMslokr2ELOgpuwbuR5rhqUpTm88MuJFVzBeQXyBbr7BKABVGBDAZAweeASBWRYPsrz3O056nEa9UFcJsWSwI1PkikhCOSNMaUcLbkslzCyoF9ddq8WADXz0AJAyYCLz2pytDFg0wMslOhPskxZva5as6G0ltO/oA67F/M7tgG4trAztVN9wNmAY7Nhv0Nw60r4ynsvn6SS3C7bK+SFRZt9ksg7eCDnnRz8zpEa+gCMBGws2RXpze1Qmx2y3sI8kpBmvPAEnFIyLlmtLgxkzPoqAURVHB8pgTtxXs45xlvyPlGaZzx7VfgOSdhVYWolJ7ELmWtqfFyrpye1ZnpMKyZqGq95pSoABgMNOfothgU6itguAJAdctDAjpaUSUrtGZsqdrKGgKAhu1t9wGe/3QE8djRkF7NERmxnvLRxkRgvngO+ifbTB+tfsJRyFErUYbiMAn0P+NiOK8vtW9ROM3UX5tSbn4lg9xMf/4zOv+YmHby6pjMPrdRnN7LLGPUBXwNscC5Va/k+SgGYm26+SJ3ONtrtxBddxJcyhyTM0QTfZvUa5YAVdrdKdrxwhryrIkgpZ2f0plc8Wkftf6Buu3JeQ8apP7Neoexp1YH7ambTJnXYddt60zVqd2bU5hi2b3ObPlXN1eoBmtzMdeoCGrcsdNRnZ2qO49BG6Ks13KBBbVpu4Ta5zZejLyhfcYCubB6tYutGnVD7vtKyjz8ShaTOeIdod+Vqak2Nq9x0JfNmmzbffLPqY8s1tvwgNSbW0M+B7BpyFD6+crlKQGEJGFox3VTcvbK5xzsfKmRb3nnZ+1nhc8ccxRkMBbqyGm5yolaiP9zgcwppqkBNqI8pW7Wv/MQqyazD58FS6uQS+dqEHv3I03T2cftpnjnz8b/4vAYAyDIkcuhiOUJkSVukORI+Dj2e9Hf345xcE0f/kh50L79IWz78NjELla5eeweuxtH3kcO52z/zZ7F+qXLAztjm97xB5ZaNgLpPafZf/1HJ8pVqHHOSkrFx+daEVJTK9z0otktWrFLv6ku18P1/0/y3v6pyfgZRTn43u3b89ce06U/OVck3UnFZADrswP10/S3rItnxmQXQkgXts//wDf3rd3+iTZu36cVvfL/m5ttxZ+yTf/s1XX3jreqxpd1q1GXA4aIrrtWJD3uWnvziNyL19s8lV16nN33gf8sm2cmAuuUsQmOAlAEBYf+9R36wnbYD9lmrD/7lF7V956wG/YFe/66P6aZbeVFY+F7zjo/qq9/+oQ49aF999h+/ofl2V9fdeJs+9tf/eLsiSd/8j5/pZtps2LJNz3g5vqb2okuv1ive/CGtXrUs9uWVb/1T9QlAB+yzp/6zPtJUF1xylV7yxg+qzTHJyQCpJovG+z7+Of313/+L1q5coevRtW3HrL7+7z9iO7djTWQ7Lq1WU5PsZpn8NbyIQ/pqPjNaNjWhNauWR96rb7pVM3Pz+u6PLtR7P/a5WPbj8y9TxYL4wNNO0Mrl09oAID7kIBa0NJFnjk1PjGl/bDfm6Hf6ZzZu3b5Tq1ZM68680wDDJX/+zVe+bc0imW2f+ruv65+/9QOtWDa1a8ftpxddqTEWr7NOu4+a9Zpst2L5XYzZho1b7jAnTOh//OziX+jPb9P///RvP9g1F779w/PNhF8gC25v/fBf6UL8tO9ea36h/jcpcDT23DypY1Ujq1HeyQXJgllFMCtZBAsj5kHBe2UgJNhCyKJHU4nFN34jtuXVSc452T8tXs7x5JAHcecTaOKVZTmgq66sVpNn/RDGVPAEWourRPdgOIzf/Aveo4qga2S/k6hCt1GAj6yC3dDPI61dJMvHIvT7JFOaN9idAiwRQE2XyRwCjgxwWYAeEAQLgqD1zYBZg2O7vN6Isgfs0niASgRcjboSAqK9Fwtzs5rbsYWdsC3qt+cU8BPKFQCxFQHdnn1C4KB/Ls3ks5rSHLK8T4UjMNNFn1gXnCOPH5xP5JNESZKHdPfrAAAQAElEQVTKwWfPctTJwy8V2N0hqPfQ6Z2X857yEN89e05qDVHIGlHIwKuNm1GFTyv8GHhHfYJdIkhTVuDnCnLYX0P/ZCPTslZNy8frmmrlatUTOAFljIPNB5Mj2glZZpXDeGfOZn4EeCpA4jCCrY4GnQUNAF0DgOvAdrdYdyv8E9vSDnXCAXwYTZ5NDAV87FlxLsaxxuYQ66vIG9BdYa+ByyHjNgA49AB21cxWFazBJTuMtqtVYkuoSx/72Kcl8k87ZVqrx7vqAWisC7Jdv3qL7vQ1u50dH/K15qRqrWklaV0ZvkzyOr4EbPbb7BDNxLyNh3OJ5LER4DWVB33kT/5A+67cWzdfOaeS3bJhe7vqgNfxPVbqpgsu0Ny2zZH67B738M8CPun2e5hVqhNqGm65Tja/BcDJsfm24aRatTkNALVV0VarukUdjkoH9H1uUGnnoSfomks26uRlV2j7jbeqOd7QEPcMqEsqp9bECjUnpzWzfbvaC1uVM6797gxga6eq3jb8tKCisxMfD/jyXdMyvgA7OQ2LSq3JCdlYOoA2M0tiYMz9BjSpkEvoeFZTYC7TRIHdWdCgXK0pZ+VJBk9KeV+BnawAeBsu7FCJPD82IYefXaMlAcgSjiPXLG/o6WceJttdft2b3iv7eTePHwLjLlVyzkyoyELknePGvMcKKu7OD/Pyf0LdcNOGeGw49Ygnyk9M3rVIBvquK6TBrTcpmZpS6+TT78hCG1t47AVRdN7t1WV7QbNf/rw2f/DN2vapj2jTO16the/+q6Yf83Qt/4M/ij/P1f7+t1XNz93eyHJJKl+rWS6S7W6tWDYpC7RGExxHHbLfXrIJYgtMwUJQ8TDkW5U1WLViWq978e9bVga2LFMyqWu1XC2ODo84ZH8r2kXWdtcDmQI5//SN7+ttH/6kzn3nn1Eibd62I6YPO/vUmKKOiWvIXEpZ3Op5pmazQVmhxz7kdO21dqU++bdflV13Pi5q8zJa+RLtrj83Gxt1Jd5HWabnrvq41LYG8JjGH947FfjB0ibtm5RXjIf1ZYl397TNt9HPARDf8N6/0D994z/kvY++Mf9Y0C2RZfx9FjcLPpZfoi9/8/vaANA9+373sddUl19zQ6y6+Irr9H6A6cvf8mF9/Ts/imUlfs/wzQRAz/wUC7ntznvdzeviWA4B6FTt+iz1fVfBYuaHP7tE8xxfPOSMUyLQtl1Q6+c/3WnMKgQszYnFpmq3u9GvS8+WGp+lRv/T/n8Ix8hLc6HPYjpaR7wmAL2mzwgzsWk0l+zZyMO4YmpSeZra469NXk4Jsli+bL20+CHvvLynBOQVUG5jbQAlkgU5AmbF+NtCbMtPsFGGj8Q+Gt3E5ZCuSKNCC8twA9icpIzFug6oqdXrSgFgLKWyI0XTZ3Pa5lmBvgGBcggV6Cx4tvK4nqDI7KtIERdVmBmWj/bTB+foC+tFktVlgMejU/S3RM6AYNcnSPcBBAWgqiICY51Em6w5rsbUCmXNMYKENARwJrzHeQNb81xmZ4fdlHmOqRagPoCtYn56n0iQ5Q3AlQAQETDkKJdnHi95zEnYlfJFKCNIefLW5yFAbQBZWlifaW/lTpL3Xt6+vCSpvHMyb1YEuu7sDtkPwFu9vCiHnBCfyfkkeqdkzMrov2EEsQZSAu+eVVZ2VAhocdVAtSSolTtN1aBGovF6onrq5OlDSdCskGH2BFvXGUfzv7gcjq/wacXaOARY2U5Thy/NPXYQ+6zzvU5XBrhMrx1PB9riDGx11hrCL8gweYF1iamH2xgNJgXFqigTZHosrbDDfGs+HrJjZWCrxzhG6sxrYOOxdb2qA+8l0U/nvWzX5NKrrtXnvvY9jbcyvfWpB6k13ZCrN9nUKdTvzquHzx1goSK1uZI3qDMfc0zYnd+i4bCtwG5QwHFW7/Cv2VbR9zo+/OM/epT2WLaXbr56Xv3ZbRosbNP4imVqTk+rYn51F+bVbc/KAJd9IVzgC3GBz0p5FfmUhu0dqthpE512uGbAmtCfXK6JbVdpwDj1GcchdgwAyH3k5Qcfq8vnpvSgYyv1b71EtWbOl/KCvlZa6AzYbazo3zg7W8t11YXnqygWVK8l+D2ox67bkCPUsuhLgCLOWQXyVNXva2rlmBZmesSuFEBWymK4szG3kUowbHEeCiMD5d7mMMDJZTUF7wCcO+RIfZpLSQ3K5fK6nD2npIx/YLyEXpfXYMlVz73e/sIztaqZ6Xs/v0iXXngJ/WDm2Tc6+urGV8gliQQQ44ZqJ59lSusNvKff0YuBnvm7T0nea/z+Z/+3O1GC4js//5EmHvJo2c92/VcCOhf/VKHf1aoXv15rXvcuTZ7zKK1984c09fAnqOSbXP82gFxrXNNPea6Syak7iFtG2cqX/rFcoxnLTzr2CK1n9+LeZz1VRjfftkEHH7hPrLurW683ICAv6IyTjtXpUMmL+S/f+bHudegBuvo7X9QbX/qsu2oWy65ll2r95q2yY7P3vOFF+sOnPyaW23/3/edv/iDKO/Jwdu9iqSLA6AJOPvHe18t+Vuib7GgdtXicZceGdsxpx0V2dLbYRLes26T99t5D//43H1kq0o8vvFzf/8nFeihg4i/f83rNL7QBjdftqv9lmYMBoB/9k1cTKEp97h//TWb7mzlKfcYTH6HzL7taPzz/0l9o+tOLr5DZ/NoX/wFHXy/Sycffm3Ug6MmPOEvPeuLDdeW1N+lGjnStodlqO3z2c0p2TGZlRj+/5Cotn56KffnIp/4+2v7A+54gO7o872XP1FGHHmhs+tEFl+mYex2i//XWV6jeqGnLtp2/wLsaoByZf8Wbgemrrr9Za1Yu08VXXa9PsStm/b7zmN2VOGt7V/35bfl/P3ZMxzmqtblw+snHynY6zc77HnekLNjflY0/ufAK7bl2tT7wxpcoZ9flrnh+1TIL1okcC1cYkXPiE8e74r0oCChDgr/ZUpDac8kiaMEmsHiKYCjWDiNCJ4u0ZAKcJKPA3QKpLZQBPgd575SxYNYAMbVaTSn5wOI9ZBdkOBwSHEpVBFajgqMsK7dgbQG/QmcF7xItyQwAA9Nhdnh0egJiQgBNCAQJC75YsA2wFQZqAFxD1piC9adi10H0IfZZSHBe+dikGpPLlLG+WD8NsGR5LgNdiObbeFdtdlLaMzsIlAvCWHna+cTL7KkAaaXJRWhC3xICT5qmShbJe/JJIu8TOeflAVJpBGB1ee8RV6rAD0MCeR9bBwALy5fIRYE8ch1tZSk2lxxJDdg1sfGSnKQQ/9n/MHPIE3y4TSVBO46hjSN+qHhOXVA9cWrVvCaMcmkik4h9SvFpBa/1pWA8So6eot/JBwQ66oPNBfpqO1t9ju3ML/OzO9Xmy7L9xwL735A987Xpi+0q5kiFiZUcMgJjCSJRsDxzA8Nlifm9oi4wNgEdivVV7MMQUNQH3PXYRTPqordH//uA6AG6SuoDbYVd2r6JDi1Hplnr5fDbp//iM/r+zy7TVMvrSfcdiztx9bG6rF1/fqcqH8RGkYb2ax223EQ6M7LXjcbKJT4+m28CsNzh8hUAkQ+95enac8VaXX/ZDvVntqkqu2pOjXG0t0O3Xvpz3QTwac9vU8/Gy8BcBPuFhsFrUAT17X1b2EhXSw0BueB4DRnNfP0FcgmAGcdsTQ+gW14lebkJXb/qvtpxzXpt//k/aSxP4PaAw0qB+bVhPlUYn1AoMxWYPMRP9cYER+JzMj9UcNt7MGD3q87uU4UNARs6O2ZUZy7MzQ/Z1SsVnH3pC/iQFjYe+LVibpYcs1aMqwCiHn97BWVprjxvqr5sbznAmMMOB7Dy5H0+poQdRD82FWO3J777NAcHdFTOz+sZDzpMR65u6Zp1m/WB93+cfhSMA861D/aFZasUGN8gL5NrbfPFHWxPX37nPls/9h5tfOsrOCPerPWvfo62fuRduu2lT1P7R9+J5Uv1lg5uvj7WzX75izHdnWc7u1bWvtyxPfrA+E2uPW8ApBjv7D9/MeoYXHe11r/2BbrleY/Vrc9/nHb+42e14bwX6xby61/5LM1zJHnrCx6vdS//A936wifK4WzPAmq/JHbbX35AJi/wsonr6S95i057zAviboXtWFj++Ic8Q4ee/kS968/+Wi9784d06qOfrx+wE3LU2U/Ts171Dp3++BfpgNMep4Pu93jd/3Ev1KcJzv/0r98DKGzUee/5OFJHH2v3mOe9Tn/31W9Hea9+x0di231OepT2P+UxesofvUlWb3yvZffr4Ps/QU+lzHRbm2//4Hwd9+A/0N4nPkr7nvR7Mh7j3es+j9T+pz5WtrPTI+As7QCZ1vPe8+fa84RH6IFPfHG02+Rb+Yv/+P2ydqb75Ec9V+/4009Gm+6qj0t9tv6ZrKPPfro+86WvR9uXZJjfzCf3edgzd/nJ/POn//tvZf4ze62Pj6P/1i/z19rjHq7HPv/17Pb9VdRtfTznKS+N9r4G35idRtbP1cc+VI985qvtUWa72b3ffR+jkx7+7AgkxWV8Zp+V73fyo2V235nXng9lLE2XkeV//+VvjfqX+m52W18QGT/Wt1XHPFQveO27de2Nt8Z+m37rz+5jZm2sremNDbnt3h8bq9+m/02+jYfNhRed975op/njsDOeFMfgRW94X+yn9dvsMP73fPyzsr7YeBjtbjvm/7c+FkNswXQsmtbQOVY5FvWKhbQiMJcxABQswEaVxMJrFOAJGj2H2DZCLBPBuyoIOVYOnxYv7508gS/PcuW1hnIW5DTNFJA5IFgOeA8qAxe0C5JKAm6fBd7KhwDAkqBgZPxUx4/ld1Mh5xwYK1UC4PKQ8wlyKg0JckMC3pBAUfANPyBb6KVD8SMuDyBqTEyrOblCeaOpyoK9nPI8VwJoGg6Gas/NqUNQHbCTI2yWKYeC+EdaLfrNmx2Qo8zZN3TTB4gJ+FT4zTkvnyRRbkJqfkksiDTHlWagH2wLyDIqaDMg2I1sLxSQmSDb2hg552SgIWCvk8MSwUOHcCJVPCiWBmQKSpzUrOWaZld12XhN061UU3UfgVcjlVJf0XfGm7EI2B19ju+rsoy+DOivKC8YryEAqNte0DyAZQ4wOo9fugCiPrsZQ8auZDcHYdgQFH2h0WV5CnkY+c14Av2tdlGpCL4WdZX0f8AY9lnzu+xmdThejXrQX6AngiD8FOhfAAyZbJ8kSth107IVSvNMGb5NWhMqOdr6X5/4gub48vqEk1bqcaetUK9TKmNnqT41rdrYlBrknU/wm5dzXmmtqaTWkE8biHby7KC6zOZu0L6TLb3n9U9QM1+hG6+eU9GZhV/Mb6dN118rA8DDXpsdvzZfaPuyX7RbWD8VxGmeCnZ07De79+Y3qs8cDQxaXmsBxEoFxqrKl2tHsVLbtafSaqeSBoXYsezBT9C1Vw518MTVmsi8EubP2PS4+v0K4OZ17a1DtX1TB594L7lhR96l8gk7Uv2Oaq1JeZ8q6qbhBgAAEABJREFUoR+Bd7wzs1kuz1WC9hrTKxTwO1o0PzsrsdO2RAEfK4iLWpdIRgIIMs7BZyqTuqq0pRLDnc/lsxZ6MjnAmNBV0TbwDobugkr8FACgSdnXiYdN6nEPOEQ7AYfvfO+fqg2ILh3vgdksrn0Pl268XCGtySHH3u+M9yTli2eaZlgAzz2f/3kPpGv2UPuCH6p74U/+54Uj8YD99tQB++6p8y+9Wtffsp6Su+fzHz++SK94y4dlAO3u0XiPlns8cLsHCCuSraHcnCNos+DGgEeQLQAKQ3ZeStLCgA/B1nZ/KnhYme2jQBvFCyGktz/y7LxEgfNOPkmVAF7seDHLasqyTAkLf0UA6rMjPCCoViz6smZirUfXgMA+YMfHdtxGQb9EZyViq6IJtorDiwq709QpLsj1plKCpFiOC/oxRMaAb+eFLfg0dnBqidyijUmmBsHWKKsTPIKT815ZTnCV1Ot2AF3sZHB8VPQWxLYDwAB7FORMhpwqfFQRxERwqgB35bCrkkBacJxT9Nsq+guqaFuwk1IQiAsCYMC3wWzyiaKP+HKZAvp8akEHxU4y3Gb9LfFJgfwCQGRj4J3Hh7SztlCA3fiELZiFj6zEBAQrUZ4mGm82tGJyQquXT2n1sgktn2hpsp6rkTolAEJTVmGP2WRkeQRhBDIQHvCnAZ0ewKoN+JmbndEcO1wLtsNlgMt8DSAt4QuMjzPNQXaPYsyuSNxClMd4oq+ikzYXjAJzwqiin6Zr0Oup2+mouzCnBXS153aQn5WBvoBPxOWcZP4giy4nnyRK8WU2NqUatoZDT1BebzDvEmWp18btO/XqN34YoFPoWQ9cqwPr2zScm2H3a0FDjhwHALrKedWn1qg+uYfE/p9zqRz6TKf5IQwrHb12lT5w3uPlqyndduOcCtpO7zGp7o4t2nrbzVq+176a27pJnfYMNs9xxNiNO7pD5IBVlE6s4YRnoNLmAjtHFX4D46oNmBTjMRzmytRW3S+oXlyv2nA9u1mV9j7zgWqP76F9WzcqWX+xavSpckGz22eRX2gA+Kmxa9UdlGota2l224ycvYc+k42xc4V8kqhgjgb0yEupT/HZGCcPTRWDTGOtXOvXb2LcCpqw98Y4eciZh5NUCJCnjbNn5PoMUOq8bOwK5mkFqIqAjffIviBU3TmOUXdK/Xl4SsnaYsNBey/Xnzz/bNXyVO/6xBd13TU3qDDQlaZiWkv731t+dqsSdr2Sel2Ocjknx6g47kae/D2f34IHdnzmYzKqeCF+C+LjbpjtzrzszR/6bYj/pTLtaMt2XX4pw/99FfdY9P8jD7g79CUosLBWBL4CEGEB3hZQA2AVgaKy4Eh9sIAJwczH2pgQouviIuicSbXnIOecbHFOWEFt8U3s2ymLrZyXBecBAWYIwDKdInBYS8tbWY93vR/rSlXoC9hFLJeMicBtGRccj07ee6VZHsklqSrsLQBaQwLaEPBT0R/ZFexG7LHEOe5OHiDYmFqu+uS07OdFKkmOldxkDnp9ANdOdXYSmBdmwFQ9cZNdziXy6JJbBF1E0pL+FBxhFgSdkl2aKu4WEGTwHZ7CX0jHtopv+fZtvyAIWbCuAIYVIAwGeYJYWqtLjiBm9pqZsf9BFVG5tKBm/YkyKzn+7fKraICTKurEWKWJU6vOrtZYUysmx7VqekIr2BVZNjmmVrMuqw+hiP4KBH3zW0BHwNcBO2NKfQkoGODLzsK85udnNDezUwa6Fth96gJKB9bvoiBAW1+xQXYtps7JzDJ7IgFMo1xSGvChDfowQqLM/DYEwPWR22M3rQvA6wJcOvi/G2kOYNCDnXaoMfGyG2qSJFNea6jO7lYDajbpp3fK5rYqkE+p94D+FHB+2/YZ/dWXv6ssCXr3y0/TwWtriOHoK84pydOuos8lINraOBsD7+US/Fkf17MffoLece6jdevN0oZb5+VdX7V6pVsvukjz7Irm6CuYA3Nbb1MfUGrzuTSfOvziMmUTq9Xeth5FFe9CXwU+qFwi2y3yNn5VqrB8X1WDGdzWUUJd5oOyqdW6KjtKP/j6dfLXfVVjdXaqkCucbDJKviz5tUfo6b83pmXLvDbNtzW7Y7NsnF3iR77rzSlBVp7XVG9NAbYmlXon85kLqdoLhRpjhdZt2cyQDFUhU7xPAV+o6EnDjkQ+2PzmHXC81wH/OPzr0lwOWzy7hCLPECkwtx3PHr8rb8jD512ila2aXvfM+zEXa/rk339N//6Vf1HpvOScEsiPrZRnVytjNzXxCT4W3cR/zG0yPPDBn57kns89HrjHA/d44HfIAyxkLJS2cAYWtNKCH0G4gEp2oUoCsYGkihQ22RfkUYtRF90okaVGIudYPJMkUZqk8j6RJ0285b0klmUCRUGgLpAfbMG2RRY+qzNdPQJ5n12wAp4KOwJ2BZQbiVRcAUMcwcJnmVLAU5LmMl0GGAqAT0GAqAygwO+EXgeRWt5I2OFpUx9fptrEMmUWFLDDYQfq1GGnpM0OS29mOzsSCzK5zmylnUOW8clJJUGlICjF3QMAlQAqMFNlXlqyVvECE1EVhBgFHiqCbQDUDNkRG9ouGLtFNFSKXUmWS9gjY9boMj+U5jsj+mbthZ8Tdne8p3/wOvxSo12rnmnZ+BhAy2hcK6bGNDnWBIjlylLjBdCa/kU7KtqavGD+hkoAXkm/ehz7tDlCnJ0FcM1ulx0/dRaBxJBxKuh/hT3W0yr62mn0D5uRDUJSJB4DOui9wu56yZf0ZYiuAbtbffT12N0agawZGfDqMRbDXofT3Z4qeIPJxb1LaeISAFdTjdaYGmOTgIkJ1Rot5cyLFD+O287O8tVSra4sb5A0lDXH9KWvflt/850L2PVL9IanHaZy52a5JJOSJNpcAC5K5lIkxtZ+1dKRq6f02fc9Wg9+wNG6bYMALV4TK2oaAmY2XHkZoGVG03vuo8YUx4MbblOBvfazbqWBKQMJ+ZgCNLPheuZOTxk7PQUApmLcegDOYPMHP1a1KZXbrgaISbhNck7D+grduN/T9fMLu1pTflsNdq4S7xXwoRNjCjWWr9RWt1KXfflftWJ5rq2+ptm57ezuDUyqbAyELa7qwz1UlmSq4aMUOTm2TK8eY+evj95t2jE/I5k9GOBo7Xg3XJrK0iAnJSn9nmVc5jXsz2jY3gqwAyTyTgX7YfvmBIB3Sh6gmgDyHO9NYBwDO4PNckHvfNEZ2n/lmH509fX69F9+CrlOVfDsIFbyvP9u9Z6qrbteifeyLwnOOfGR9yMbXOJ5hl/3XPd44G70gP0qDaPfROUDTjlO9os5fxMZ97T9XfZADIWqWLzLsiQYlLJgGsmeCaoBJDLisrvtsgSNdqgstcXQiEUwSeQ9tJg6FkznCAywhUBbSwmaFSCuQq6T5Kk3HkfeygZ8ux72BypIK/RTHD/W3rH4I4K7ZHoMnCRpJp8kCk70oeB4rwf1Jdoar5OTx46EFZuPJEqdlABW6hwv1tnpyhsNWXuikgrAhP38UHeGo0V2WCqAhbBZ+Key1Hk5Ao6cUwFQGrLDVRKcQQQK8AR46Koqu0G4jrxENupGO/kg+0eBhG2Op6rsqRr0FLAbpyj2Cx1ytKXe2kV+BFX4rsKHNl7ep/LY4wnceSI1M6/xmtPyBsBroqmp8ZbGGnWCayrvgqxtaYDWbEWGPQfyFQChoq8GInsciXbY3bJdLaPZ2Vkt8NzpdtUHHAzod7kIms2maBs3j7HBbMXGko4H7AyW8oxiOgK8iDpHaZxj+Ltvctndsl2t9vxOtQn4XXa6+uZbbDLfCl8kgATPeAuf+SRRSt6OEOscQxngaoxPAbrGVW80lQGyUoJ9BqjIAWCTs1sVVq5VbbE8TRM1x1r63Je+ru9dcq0OWDOhj7/uFI0Nt6nX72jIOFToLJ0Yl0LH779a7zn3EXrTqx6qW29zuuqqtjbdsgkgOqPZTRsVGHcGTSv2PVBZPdXODTdqYWazOp05Bcc7wxg1JlfJAP0cu2AVfnE+VY8x94CUfpUwPijDjwVzX15KvVPivfI8UwkwXXnsyTpoD+nA5HJl669XvVZTHNMyyAC5XKluurfGxwaaLOeUVzOacatkoM/Gd8AObok/K8ZFXB75AWBVAEyT3Kniy8qmmzbo4CPG9I9f+XcNHUxJpgqyn0OzsazYxSuZL9bXynn5GuAquNj/kDaYhZ5j250KjLm5JCxs13B2gwbtWRW8J7iU+ZjoTS86RwcB8i646lq9+TVvVCFmsEuVICERTjj6VCWbb0FNJvsikqV12ZjaeKeMq/epAgpK5qHXPdc9HrgbPfCRt78y/lkg+91bDzn9FLVajf+WdvvfiHf+c0AG5OyXj/63BN3D/DvqARY4LB8tkpUKgs2QoDz6X1Ul2KUgXlaqWERli+GInRYy3CXJyTmjRC7xcj6RN3I8O28tVFWFAnJNRyDYjCiIVnLOibU/pkJHwSI65HjRAnIMJEJr4Lb4CfCIRd6z6CYZQSfJaIseygN2W3Cq2KkxWbDJxXaju2WdlWBXYrse7HLVJqaU1utyzgJHqQGgojc/px5HRaUFTHajMJ4+lIrBhraO/pk/TFcBf8muSCAQBfEPW/mYKjNBxAUrjc/0JH7iDXtjIXrBQmSjZagqZAHSyqIf04w6yWqd7EI6bUx4ScCs8G2apWrkXq3MacIoDRrzJc9Ss5axu5XQsML+EnsCTZfIxpUyZBQE9dj37gI7NrMAnzmOFGfJzynubnHsZ7tbJT6u6CuCdsmJdmEWRsaujeoq8uix3jPmaEJ/UIVDKuZCAbAYALgG7HB12c0ykNVmV60zP6sOoKvHEeYAQBIACCbffO4Z8xQQVas31GC3qtGaUHN8Sk12uFoAr+bYuOocZ9UA1HmkmvJafUSMcQOQMoHM/vJVSpHlCPBifK3fb33Xx/W9i6/WQXtN6Q3POV6TVVuVTSDjG1R63qOP1ztefpZajbX60Y/7uuLi7bL//dfful6zt9ysDZedrw1XXcZcSrV6vz20Y916lYCYAbtgBYBWStScWqutG9fJ/geogbrAPPIpwAswVDWXY8pQ5sMS/gHgdNjeiIWUMVcqgO5wn9N16ZZD9LO5MWXXfkdZI5djPsp7KXUasCPXmt5LGt9Dk/gwp75ZbNbMlkJZLbGRYGeqI5szFTrs/SrsXQMMDQC49r9Sg0s1Pj2t7bO36Vs/OF9FOq7g69gFyMEfQZ6u1CTmjOhbaO9QGCzImQ3iPezsVGhvUzVcYC4P4w/QO74IKKGuNy/X3q7awla99g9O1amH7ambt2zTW97xQbX7AftSvOToipPW7CPdcpUy5qXDT0mSykNZUlNq7z36AvPK5mPJ+45Vuue6xwO/tgcMQNmf9DGyvAEgA0ePeegZsufTTjxab3rZs+Jvh18CWQmT2n5jvv1W88c+5HSd/YATdeZpJ8Q/kWTt7nufo+7wZ3Xs94bZr8ywdHdDTdejHnR/LRMcaj0AABAASURBVP3JItNrZDqNTKb9pnezY/d29+R/xz1AIK1Y6MuiIlhALMoFAKgiQFZWVwWx9ouVkY4SYVkXnXPyPpEthrYoJgQQ71OeE7mIpMQCX8qCiAEW1mxJLv4LCDPggqQod5QGFegr+DY+JCgX2ACb5GnlBN/IBmc60JVkmXySUKmRHgJTWfQVLCBo8TLBlnUOvZK3FEprDdUnl6k+MaWcIO68IyAN1Wu31Z2dIZ7sUMmxX4UNIvBbH0b2INARQJBW8K1/OOiqJLgKxzjTEw3mCX9VEHGBGipoFniu2JWIfSdPqSwf29kDMu25JIgEIxp7dmRsR8cTZDBRzm7Ga3U0rOOH8VZTU626pnJpIi01npRqQZmGchxfCX8E+hHwbUVfKp4r0gBVjHFB0LWjxA67SwuAnjn7ZbAAz6Wf3eoBLG08KuaB2ccoKF7od56cc7EfVlfRvzjW2BeMaFORVvS3NF2MrYGpvv3sHv41sNUBbHXR2+FosYcNfZ6HjIP9YLajvTOfosMz12oAp1ZrXGPjUxpn/MYYvyaAq0FZzphmgLKcnRCjGkCrZrt8jG8NygBiaZIqxw9ZZ14dysQ8G3KcZaAmJEHv+uAndDk7WPc5ZJU++MrTNdmbUbF5ix59+pE689SDdeXNTutv7Sv3A+XFNs3fcqXaW27TzPqbVQF6EgDGvkcerht+/nO1dwDINt+qPv6t6MP46v00u2OrGGbK+nLOqYbNffQXLtXshuvkVCrgK5fgU/Mv429txe7bYO1pumDHSdo5aGvixp/G/91ou0BGTpnEu1BbdqDmxg9VxcuWAVw7SVOBo/KbNnU0hr8y3hmmohzzKbX/wchcKDlyLACfPmvIpcvUmFip40+d0ic+9UUF8xG2i8vZYCcZPE3JMdmycakxLT+2StmyveRrLY4H+xJz1+FrIzEHE1+patsP1C8oy3ONTYzrg299uh547AG6eetWvfK1b9fcbEc+yZTybtsYhdX7s8NWU8b7FeTkndOuyztKpIBd8b1kTpVFIb+L4Z7MPR74NTzwoTe/TLv/KSP7s0FLf1LmtX/4NL3/jS/RWfe7j9517gv1uhf9ftTQZJE5ZH/bXm7pMQ96gF7zvKfqf7/vDXrxsx6vDyPvk+99w64/q/OqFz5Vb3z5s/XgM07WB9/00gjQTMh+++yhj77tlXrEWadqr7WrZH+y6MV/8Fi97ZXP1Sue86RIn3z/H0cwd+87/YJZa/9/F91jza/qgRgUq6CKQGwLmS1iRoEAZd+IbYET8CGmQXLOybtEjkBo5C11XnE5dHAiK0AVQK4icFrexVruTvFizYQxZrmhOwbnMgIvC/IFQMHaUilV0hK/6fIET88i7bAhWDsW+hLQVQCEAvowNTbbdTObeXAEG9Ema7RkP89VH59gJ6QmK7Zv/T2CfpcgNZifUcm3/wobAkHJ7DA9iJCcl+RkusphjxgzkOlzlFmmwtAAWd7FioDtkCjBDu7xmUfSeCclMFk/TBdtAx0uCYSB8XDOyVt/MTIgz7TXslRjzYaWT45rxbJJrbQflG+laqWl8tBXImwCcFXYHwk5No4VaWBMR2BrEI8LuwCQBUDWPMBnbm6Oo8RZdrfaMmA0ZCfE5kPAtmi37ArCJAUXeMAis5d6covPJaylKitjLExvCeAqDeCw09SznS07rgRkLczNKIIubOgDwuLPby363SGNjvPxStJMNQJ5vdlSA5DVGp8CeE2rNTalOmOZ12oyQJET1GtGtboalDcjjcHTUJrl8sis6H9JoM7m58FcPS0klAI+hL3WrzbH268+77362ZU36OC9pvXuP36Y3vLGR+uhZx2qdZukhblKPY5B526+SvO3XQdQ36n5uZ1qdxaktK6D7nMfbbr2VpUAS5tPA+YIotVctqdmtm3Er7McXzI+jHEtb8rxj9cEn4kc5CxrvpXovMyvBoyqwx6kG1rHauwAp/6NVyi//t9UbzRkICXNssjbyFZouOYYhbKrcmaDksGsugivhh25PEVcgjxHmuLTmkLAr/XlyhprlNVWKcmWa/kee2vlnkO99e3v0tW33qyC9maRfIaMpnxtUq6xTK4+ThHPPhUvgcqdmxTYKbWf6UrGV1KXyzE3nH0RMvCE34XfxwGs5z37TB25zwpdecs6vfy8d2vHjlmlaRbtSgGPrjUp1ceUb7lVznk557A1yOZvybteMa9LW18iVaJSKIvjq3uuezzw63rgk3f6U0YvOu99mm93458Xeu27Px5/n5j9klGTbwuwpfPtji696nrZn+55319+Af6ONm7aGn9NxZbtO/XpL31915/VsT9T9C/f/iG8C3FSN1m4Ur5ZPfzMU/Xji67Qc179Ti39yaIHPP4PdeV1N5mKSOs3btaJj3y2/uFfvxef77n97nsgsEBaoCz41liwONqvblgCPlbnxD8WP88i6CMISOV9AqVKSJ3zOIHFkWXdFsFApGGZpIw7sp1bak9qpZTJSc7TjhhT8cxHJYt81E+QNlsqAneUBa+cU9SdpnLYIOdVAVSMv4iga8gCzCIsLr7tCwqiIalzTma7w9aM46mc48XGxCTBpi6PDcNBoe7Cgnrs9AwWZlQMOqoMuABUSgJGwA7Jy7lEQlZBoLYdEqMAT7D+WgcCJliqgBsgUtllZfAIgoXSUd3oLln/iSEK9EfoqtBZMRblEpB0UpLmsp/lmZpoAbQmtBrAtWLZhFZMjWsZZY08kefYscQXJW2LGJxKmX0VMgN2WvmQ3as+AbLTntdod2sG4DAL4JpTD/DT5+jPQGhlbaLd1oERWSAVZQFyFJHwSC+MF/nRbvpYUmHtC/pRMp8GBN4lwNVlNyuCLfxswKTP8WXBeJeMfTx2yxgTjgoTQFbeGFODIGzUtKNE8k2owfFiDVCV1+rKAVR5TgrVjGoN1fkSWifNspoy5opjDgTzCXpM15A+Dji+yrdt0YC6wuM7+uPEP8aXEy+97u0f1fk3bdCha8d00gHj+uFPNummy7fpxguv1IZrruQ4uq8iJKRDdfoLjGmmve99gjZvbGvHpk2and2qPqCjZMCn1h6oYW8Abxs+xht/1fKG8sYkPmeHKMlk75xLvBLW4ZQ5PhgCYEnZgNb06X+oS9oHyl/2aS1bd4HybKjx3gx9y5UaYIGv1lqriWPP0MLOOZWXX8gO01a5sq0hr0QfIctWTajX5R1JEmW1aY0vP1DL9jpGzYmDVR/fT83pfXTvEw/Rnof09eE/e5suv+kGBcAWQ6kw7MrAlZJMHv+L/nKOKDXH5FpT8o0JyqfZ9dqDzpWqOE4MzMNA/wNfIORSwaTJ1pg+9ran6373BoRytPrqN31AO7bOKEmbvIe5Uhsrxi4ccpzyTTcqwdbEe0YmqLL5zFyy+VSQ2vwKzDXnnGRkP4yv/wuve0z63fDAKcfd+xf+lNFrXvA0dqBWxj8v9PuPfbCe/cRHyP4W4eYdO+/QqR7f1iom41JhxVvTHwxVsapXvOxL5U94+Jl69ENP5/z+55pdaMfigm+l9ktG73PUYXrYA++rdq8Xy+98M5mTrZYedfb94rHnnevvef7d8wCxgTnCmsl8sXliC5osRHgnz2LokySmyWLe+UTOpxJrns2HkrlVxcBbKTDXxIUoWR3Z+HEOZj4idc7Js6CSaOkynSWL69CCI2lJ0Da7gjGhT+iO5LxGvAMVLO62EJvNxiZFBXLOLRIl5EUbR/u0Ma58bFq11rjSnG/k9M+ARofdnj67Fga6KgJyoD+BflT2LpkRzklmLwEOwQSBIbr7pCVuCjJe0WE+8dnamY2Kcoh8yIFLwYmLZ5lQI/xFo2DEDggq7Y4ouPGB2eIAec1azs7WtPZYtVyrl08DtiZkPyw/3mioljEOtC/hL/CdpUZxZwsfFlYO0Oh3u+xkLcSf17LdLdulMeBlP7vV5Rgr+h1wEvuClRjB3WwkifaSmv3mCznRJVXoNd/HlHygsGIe2JhEcNPrEOzb6gFqO7abyM5WD9DX6y1o1w/MI9vmQpplqgGW6gRz+5mtsYnlGp9arrGJZWqNT6sJ2LKf6arVG8ryPFLOF8Ya4KvG0WKdtnYMmQPEEuam2VICXPsGNNl96nOcN2S+FJRF/5iz6VKL3ashoK7IaqILsU8MrAYE9zec92599Qfnq5lJT3nIcvnkRm1Zf5kWZm/Rupsvl+2imZ4sG9OBJ91P2fQaNaZWKGm0+BJRxt2iVQcco7y1XC7z5jV5n8hsbbArlDXqUoIvGXXH/DLbnfMq8Il4TvJJtfd7jH5445hWbf2aVg/WaeNMXdPZdmWMfapUEu2nD5Hf80R1O8zHmfVSQ6qpo26/LZfUlBooc30pW67pPY6HTlBr+gBNTK3R4ccdqJPuv4dW7rVN3/jeX+tN7/mgdlRjKvOVCtmEXNaUspaY2ArtbSq3Xo91Q4WKXTuOPFFPPb5Lcw2783KAZT82JZfW5Dh6lM9pWun4Q1fqo298nPaaqukHF12mpz7vNZqb6yhJcqX0NU0SKc2k1fsqvfxHdN/JOy+7Au+RjZmBr4r5ZWXOxTs3y0B8RtwU3W0flAZeOnp4t6m8R9FvxwP2R6Ln5u/4p4zOOu0EjY+1ZH9S5mSAmU3SZz7xYVqzcvkdjLhlw2ZNjo/pA296qSYnxu5Qt/vDzpk5jbWaes6THiH7G45LdT/46cXq8E3k2ZTbnwHab+897vAni5b4nvKYc+IR5SPPOW2p6J70d9QDyeQyiW/EYvELrGZLJMdCCDmfkM2gNBIrqoLzhIpKo4BLymJoAThQGoheMU9qeRI557T0z9zknJN3istVsGDNTo8trEVVEKxGFGihqB+9lqKTFrKFtyCAlhyDVQRHocBECX7nnPhATqOL1D5Jqqw5rnx8SvnEuNJaLphkwbjHkVMf4DUAGFQcY0R7WOhjHwjOI3+wpKMfVTGgVqy1FgSMN8AbiX4EBeQGOUtF99DNPT4Fa0wuWPlSStlSubFGOcgTsky/x0nNWqoVvMt7rpjWWoDXiukp1oJGBFwOvgJbCvww5AtWCdAqaW80oLzPl6dutxMB1wI7TfNzM5qzlKO+tv26Bo71BviyKApVjIHZH5BpaWU2YuxSGhZtraweisdfNu5WThp1o3/IuPQBefYzY110dNtt2Q/OW9lg0AewFtY9OeaVJ9AmWa4U4FSrN2XHhs3mBEBrUuMT04vHiZMcGzZVYyckgy+PVJeltdzSOr6oyXZLvJiXAM1hPNLsKOrnaNNAXgHgCtgp7HX0y/ztnJNjbrV2bNOQHdDSe3otjfpcaoF+vPPtH9ZnvvwtOUof9YhjtPfhLW2bX68eu0AD5otLmjr6zLO1cr89NMC/t1z0E22+9Qrazmpy9f7a917HsQO2XvM7NqK6AlvU1RjfQ5Mr95YB/jRPVfGl10BG4lPZu+VcKk0coJnVj9SNg321FtC1bP4q9ccOUDq9WmNzt9DnTGJ+iF2p8YNiS9IqAAAQAElEQVSOUL59o44+ZS/tWLdTK9eukBsWckmmpL5aex95b+3dSHT4sffR9OqV2vuwVTr21GkdeGSp8y//it7wzrfoI5/7e/3oms3qpVMKaYu2NTnAVAROWUPKx6BJuTrrRTqGP3Bif04attkR67DLNSs70qwAe2UPwFeryfNFJfWV7nf0ar3rxWdrn2VNffNnl+jNb/uwOt2BUufFmyXnJJ9lSu99styGm+QpCLx7FeNVMp4l60LFvI7j4qQgbpCDcKqsxMhk8XD3foqZzWocdcLdq/Qebf/jHrDfmH/6nf6Ukf2JmL3u80jtf+pj9bjnvV4H3/8JOvyMJ2u/kx+tl735Q7L6xzzvdfrYp/9e+5/yGJ34sGfpzCf9USy3X8x6n4c98w5/Dsj+/I7xHfHAp0SZS396540f+IROeOgz458/Ou89fx7/BNADn/ji+GzyjUzX+z7++finliz9H3fAPQLvVg9kExNyHAXZYmbkWAydBcUkVQJ5I3uGxIIoh3lQCC6ueYFHWWGs86JYdlUsnBasYzEFzjt5x0LrocSWSEewr1QSxAPnMQVHTSWB20CDMx4WbdPtfCrRLsBXAjAKgEIVgUJlWiPJYZDsstTHR+csL3mCR96aVDY+pRpHHSnB3mwesAvUay+wGzOnITsxgQXeOhTtZpG3vDy2QmaPc44iln5sKC2IB6RA3CkPqmhjgYL4HPNmb7D6RbLAEOiDImEraaBOkKWBICMrQw61atZzvhS1tGp6EhrTsommJloGuBJEBQAgu24E/grAVOG3QFpiW0G/DOQY6LDfKr8wNyf7Yfn5+TnZ7laP3Z8hPKX50HQxTk5RJHc+9rCYBNG7JfuW0kr0jxp7pt7stnEbArh6gBwDWT12tbodfAvw6ps+xqwgeAbaOOflmUsp41LLG6oDuBpGjZaazTG1WuPQhBqMlQGxGjtaeb2unLRGMM+zmmqLlKWZEmRhjazvPXbYOuyutdvzgK4FqKsCu8xGx8T0jKFzDv0jG7xLYj54r9rWzepPr9AwywBCQw0NyGK3Mq9PfuIzes/HPgvYKvXEJzxYT3n+Y7UzwxFjqU5/8hmArrXacst2bV23XjW+IE+uPkj3PvWhao3vF48m59mFGvKOiaPJ1rL9lE/sqSFjNgT4lhwpusQrTegF+TI/SO3Vj9O68QdqfblCe3R/oqmFq1VWqapDzlaz2Ki6r3iuFABVE4ecroV12zVc2K6f/eBGjSdtddtD5DU1tWyNjn7I/eTCjG665qf6wU+/BH1On//Sn+qP3/1eveYdf6p/+dGl6mXjGvqGKuwTQE4pO1gc+TrGyOFrnzXkEwNSmeT4sNvl5JU2p+XrgDB2uZKxKTkr98FmBbtj25UsbNIrnnyC3vzsBypPvf73331F73rnRzSsHMeg+C+MqPJO/b0OVHHJjyT8YnOzsLnMl4fK5miQqY0kxtFJMi0MJTk+1FOAReTv7k/n0h8rWbZCfvnyu1v1Pfru8cA9Hvh1PPB/uE3rlPur5llkObIOtnjZOmhpXOJY3ljZuMsCZiBABxZBC/IVICmWsdoF43VegpcbvLYoanRRbsHNJak8AdJ5C3ge1kQBftNpcgghtGMpDbSlXIIHglGUqiJo22JcAngqAJK1MTaTIYcqE0RiWcciLquEkrymLIKuCdWaLSV5BleQ/ZxTjwA9WJhTAUgIABg0L9oQrZGirYkcqXOednBEOwYKBpKiZVKF7gq0ZXYGAkkgP2LmTn+4y9kt5h2tpECbmLHySFTGsiDURdA1OdbUsvGWxps11fNEiZfMBwNA09ACEmNQMSYGekp8MgRgGMgxcNWmX212thYsZSfPwNCAXaAi+q+MNqMRQ+wTon27bKwwKFBuRBYV8GuR6B19rIzwQYEdA47yeuyqdQFZXcBW18AsAMx+NcGAY9sS3xr/Un8945MCmOr1huzosNkcA3CNQ6O03mjK6moArTpkqe1u5VmuDCCQ0tbjDIcc2wkZDnscZ3ZkYGuBvnYYz8Ei2AvYGKwD9EUYEIKjr45e8RToC2NV2Zw2ItDX1t+oEuBX5TkgojAm0UADeL/2tW/rze/9c23ltODoow7Tm976Yt33SffTVTf1dMX3rtKma6/RzHr7X4zbVLqUk4Mc6mjbxuvU52g1oD+fXC1XW6GkMaUuR9tpfUIVO2aq7aXe9Jlat+yJujE7Wdu3b1W+4wbtkVyl5TM/l+dLSLrsYG0fLlNr7nr5JFfpm8qn99XmSy9UZ+ONYt9Jm3/6U7WaTjOzpab22EMHnX6ULr/tev35x/5B373iev3giut0+YZZ3TrT11yfWYucytWY44kkrwp/ifEycgAgEKhkZcwbXxuTm1yjZGK1/Ip9pIk1UmOcuezkXSIHJQBoh08zX+jwA5brL9/5TP3eyYdolhOct7zvo/rMp77AHC4l5k/gXQrlQBXjWe55qHTdJeyc9VFXyOYMxihecewsR4YPjeXwpeN+ez5WiFfEGO8uclHR4Obr1bvuQo0dd7JapzxAtYOPULpi1T10jw/umQP3zIFdcyA/8FDV9j9Erfvz7bk1rdqNtyiwaFpwLKshi17JmgcRzC3QF+yM2EJooKckOFWUVyzKgQWZ9ZM1lEWPwGSLkMngSfHReXnv5ZJEDtAlo8QrUFYqqCTYGVUwR4plLKUICI6l1QXsqKBCZkfJIm064YCTu/HRNlhgNeVGthRSLhblhKCdjU0qHxtXTjC34GWAZwBw6QEOBhy3DQEKgT5ZuZHZE6xT6HfYKS6zLZgeyiuOhCoC065n+lCZH6gL5IUtYYmwMlj5LgoKxmPPsQ5DTa61p9z0oFaNWq6JVp3jxBZHbLnSxGnIzov9z8MFbLbj0Qr/V4s7XEvAp8Ou3QI7PcbXBoC06WPPABD9HdLHEj2V2RbVcqNvuAlLRKjENrPFiKcKG80XldllxPMoX6pk/G3HLOqNYKutDno7nTn18KcBrsJ2i+AL6AzoFHI9QCkjyNZqjRHgAuC0GJuxsSlZ2mi2VGs0lDNuOYDZKMvpf5YrSzIlEbwzf7B4OByqB7jqcozZjjTH7taCDHAZGCzxT8DuQF9i7yyPDSKtbD5zDFeaTxjPgmejgJ2BOVrbvF5Vq6HABoZnvgoKScLuUq4fXXiZnv2yt+pnV9yg6VauQ6YzrVnR0RWX/ZDjxJu1c/Y2XXXN93TzjVdrw83rtG3d1Vpob5aYy/Xxlcqn9lWYWqVqxR6aX3a8hstP1XDy/krWnqFVq1drebhRK+cvUKPapLEDDtWyTd9X6oUJvENrjtbc1llNDbdpWPTVV1MVx535+ISGvb66/QXlSUc1/De1cg8tO3xc733v+/TlzwF24CnkFdJxPFJjOBBKX31Sl6u1JECVb04oaUzK2w6WTzG5lE8bSlgjPGCrSnPJfqbL5n93jqnDXGBeIkwKTqIkHVumGuP8tMedpg+f+wTtu7ylC66/Vc944Wv13R9coJA3BbNsHOyYvGxh+16HSNddIDEOlc0Zxs7ZWCHSYaa9EzQS4vkESItXWEwtgVmBHlr+biEU8tGiOfM//IZmvv7X6t1wsdx4Xemea+4GWouOJfqN9CHn7mx/Z5uXnn+VdA9sNborXiv/f5X2xC+/Du1Fu1+D9qLNXnsr3UX7kP8ltPe+Svfe73bah/w++yvd54A70r4HKoUyo/0OVLZIOWm+30Ea0cGkEItj7YDDVDvwCNUOOlL1g49S4xCjo9U49JhfiZrwNQ87TkYt0tbhx2kXHXasWka7l93reI3d6wSNQ2PkW0ZWf9gxah161C4aP+xojR9+jCZ3pyOO0QQ8k9g7GWrKr7lB1UJHFStc/B9MCYuy5QlCFUHTFkILUBbMCgJVwcJoQa3i22rFAhl4FgBAoeJTibVPgby4bMF0yPIs8AmBy8j5xGoi6CpoX9C+IPjZsUvBcaMF+8CiW6Hf8pXZYAsyOiiWTKgkhyLjiwrFxRrIJz46Fv4kb3AMMq68OaYc0JUS8J1z8djJdrr6ttvVmSdwDbE3mDRigdlfSvBFOx2rvtAUFQfqS8j46SstzEYDKOLCXPoED+X2kd2IC2ajEUrgCpRClDtkBvwUAALB8ggw+2vsyLUadY01G6rXEnkCdp/js/m5Wc1xVNjtdCPwqfDLcDBUN+40LcTdnjb1ttNlu1vdbpc4NoC3VICXXtAT7SJPH81G0211ljeyZ8xSZTapIq0UKKgYpxLgO+j3ATwd2Q5XB2Bn1AV09aABIMwAWQVvoL1pc/gwYezzrKZ6vTkCXGMTagEEWmOTagC+ahFsNZQzZjmgrAZwyI3ymrIsk/deZlvBPDD5A+szgNJAVwegF8Eldtn8rLDVdAfzNDYE/FoxzyrAQsGOoNk/BCwYEDV5JbZW+AcFEj7xLpEDdNS3zUhpXeWqtfFZCaDDZwrUzXQGeu1bPqyPfO6f1e70dNJx++sZr/g91fZq6prbrtbyfQ/QAcecLtAivmqrX/TU5Qhx1UGnqKZcxfrrtO2n/6ziun9Vuv1nynd+V5Mz39Ta4cVKmIL9ZXtrYipXa/MlgJ8hwMszF2ra5vfUinRGaegrzSe1+sCj1N66UWmjJTviG8ztUJO5vuagAzRxr0Qf+dhfaqY3VOVTvMHsmt+EG80zkuiLXC7rs5OXlDDOSUylVL61UukeRyplh44KAFdXDrAnfFK5IMd4CjAs5m/J/KzsfzEyJscdOK0PnfckPffBx6livfjbL39Drz/vXZrDZw4d3nlFnYxTtXwPlePTclf+FBVBGCc57pCc3ShjDEU2zlF7lOwRJu26KKZ/OA5epO8qv/sy0VinwaZ1ap//H5r5p7/SzFc+A336PyGr/3Xps5r5KvT1zwH2FukrPH/lr9G3RPa8SMYb6xef7zKPnLss/8/a/Cp1Jnd3+jw23vnZ5OxetpSH96tfgJ/0K0u0yPtVnn+hbqkd6R3qef7KXdNOk/vVL2pnpC+gy+jzsnKjGep30naJ7HmGZ0t3ot/azXztbxTp63/LeEBfM/ob7bRy5M4YfeWLmoH/drLnL6JnlEYe44NM5u60VLcTGVa+9DzzVXTsImTR1uzYuats0S7siGWL6Uy0Dxuxd+fX4VmknfF5VD5Dfubrf0d/jL5E+iXt/Bfo6yOa+frfx7KY/svfx7qZmFL+r0v0j5r5xj9BpP+2RF/mGfq3RfrmP2vmW/+s2W99RbPf/OqIvkX67a9r7tv/qrnvfFOz3/uO5r//Xeh70H9o4Qc/VPsHP1bnxz9X76cXqP8zowvV/+nF5C9S/yfnj4j6/o9+qu4PfwL9SL0f/mhX2iff/9FP1P/xj+H9Ge0u0PBnF6k4/2KVF1yiAhr+/EINkT/8+QVaKq8uvlTh0ivkLr9GyZXXyl91LQvYtdLl0CVXyV10ifwFFyu96GIl5NOLL5FRdsllyn74AyXn/1zlZRerIHiWHCOUgB7WQgVbGNNc9mdBiFkxcJcWRcV5QwAAEABJREFUuFhgKwpY21gkbUljNbQEcrYU2tpjbR0F9kxi2cR7JT6RTxI5Uuc87YMsGFqg3AXoCKoFwbECYBngCqS2qAeCYkC30e2rrUleVEBiH7PL6p33iqCLb9IGujICkc9SiSYFx14GGPoAroLdmYp+Y4mC/aNvFXpIsNPLI0dclQBitrKTNxsqAvVIFwL5jPJWaUzBTDa4gkTK+AQYIi3mXWQLIx9YHZwVLcy+PEvUrNegXPUcmxmQHkFtgd2rBYBNt9Nhp2PAmBTqsdvT40itves4cZ5jLYI8x34DAEZlwJj+oFZyGCq8E/WR4WM2oXrRDqvTyHZ4KirMF4H2Af8X+KkArPTR2e+1AV1tAN+CbHerzxFajzL74fUh/jX/iPYucUqSVHmtpnq9pUZzXE1oDLBlgKvZGlcdwFDL6zKQZWCrBm8NsFWr15UBuJLE5opUMjeG6LedNBu/Hj4Z9Hqy4+KSnS+bnwFfYXrsT7AMx7CBeWt2D/FHBFwctQ6tL8iznyusjI/xMO/YvDFi4OUSL6Wpajt3yAPsKr6cOTkJCkyQCl099H7hS1/VU1/yFl11ywatXTmtZz/v93Tue9+kfY4/XTtuuVqbbzhfC/Nb8FNH9z75VB3zgKOVM76+GmBnT3ML21WWC8obmQw8bQz7akt+hFrlJtU761TL+rL54n2i0q1QMb2HJvs3ynblxtYeqp03XKYCWzrz29UfzqoGmB1btbe6EwN9/OOf0nzpVfpMysalYVsqdkppUy6tS/m4XHM5shrS2Ao5xtGze+Z4B2sr91N9xZ4K+DlpTivJ6vJ5Tb4xZu5heAHz/bZcjbKJCepSjQEGz33+mXr/i87SUXtPax4Q/po3vUt/8VefV7s7kPCdFq8kBFUH3FsFYDldd4OcT0Y1lI+8PHq0uz0Ln1MVJdgzQ6ZgGRhiXiHWYZg8ZXfjByscZOp3pZjgFimaQ/4uU2v3y+r+i3LT5cxpJgMyb0SdlMVya0/5kl6rNxuNIp/V34nigrdYZjKWyLMQxQFCNshZUeZSfrfU+K1+9zTml2QupiYrEnKdkZOWbLI0yl/kNXuDFOvNDqtfoshnbbHB6kym1Vl5TKkTl+WjHtO1RLQx2yJ5pg98fJy1NT9YeZTJNxZLd2sfqAs8Wxr5sdEmZySbqBBvt+xyUR46kRFYDMXLGDzBdTcSOwJhV7l9s8tkfM6P2jl08cZK6HX00ZFa3vSLvtnz7WR98XKL5TJeGxMotuUbVZRr5YvkqDNZRqKdKLf87qTFckddtAfblurlvWTllMnssxSbzUf2rFhPXyhb6ociTyKzZSTT+gwP7YUvhH+cy6hP5J2XZw64yskhw7N4JVlLSW0cYkHKmvJJTdYueOt/kC3SgQAYqSzE9ooCqQWnmBLUKoJbCU9lgYLnYKmk4BIWxUyeRS/hKMBltWgHJsjaVMOKRTsIdgV859Gdwpezm1CbmGZdXaG0NUkXmkpoa4unpT5lsYTMB85hJxOm5JtpNSCoD7qYSFDApiAnweeMfIpFix/4sS4+OO+xaZGQ5Z2TW0w9dd4n8kmqJIV8osR7OVoGgkVFX0t8UXC0WQGyqkUfVJSPqACcDekjRF2gTUB3ZUSPbSkxWc7ZXaMA5VKl9Sb9HlfeJK030J9gbpDtdnTbHQ3m54lBbVX0OaAr0NeKAF1ZHh3eeZndwY18gyqEO1W72ShssPJA6siYTZYPtA+Rr5LJK+hfZfIpt+fKUqunnZUHq4PEu5p6JwNbjVqmWsb7jj1Djgh77FwZ4OoBukp8ZSCoA1huA8TsB+bnFubUJcj1CZIFYKCkL3RY8QrcI9kNPy36KmAzNXTDctRhV8CmYCn2lNhtc8LAjh1rGqjqoGNEHfXYcTLq9/EnQM8AVwA8JmmqLK8pZ+eqVmuqwdFhCwDcGp/UGGSAq9EaV4NxyQ1wZfmIn/mZ55bPlSQJc8SpwifWnwHyrW9RH33s82x2FYxfab6EL2BzBVkaeCEqfDAEXA0Aazbu5scB4MvalZRX9NVcYO5gmOV8Iu+cHA82/pY65irGKBuUSndsU7XnXjQp5EvAEH1NE6c0yzU7O6OXve49evfHP6fNO2a17+oxPfxBB+vwU/fWTLlD06uW61HPeJ6azSP0oy9fqzb8bUB/n/fNxnASH+XJlOYbJ2lddbTq7Z/JzVzKOhGgoQJzfxAmNbf2JOWbrog/rN6c3kt9xqAIhQYDdm05/svx92oAotaU+vyX/lmhOaaQZJJnLuVj4huWnKvJs2a5bEIua/LslYwvk6qgZPUBah14rOprD1LKWDn6lrVaCt7J1cfkGFPHvKxqddFQYszEWIxXXT3nkcfok+9+mh52/N4cq7b1yb/5sp7+3HN1yRU3qmCtj/5mPvNGyTG+1SHHym3doHxumyQfxTlyklMIws/cyMdn0viujxios1JxGY8loxRvyTmHNP0fuFAsYSETSJa3VEvPnqq7ouSXlN8V712VId88E7tMfnedTGgx8LJ0yR63KMP4Hbpj3WKZ1cXy3Z6tbJeMO/Mv6jOeJVpqf+fU6qMuZJhee74DpfhhqW731GzhObYlb+Mc7TF+nnfJwBZx2XOsp43ldxH10QeWWjvqjS/aksjt4mN6Gp+Mz9ndhEK0Mf5Ioxcq+naxvWL7O8qJZUqYrM5mcyRn9iONKR6DlWOmG4kxdFGboxZdi/IicHG8vEt6k5qU5JECeUdglhH5sFgu8iIfX/xkZGtIkGFk9i750qMn5vGlT+XQcztZX4ys3NMV+gFPiPzkk0Qi7yiTEW1HKeWmAzLbTZ6sDgAV640XsnZusf3tqemCfCZn8rFX5OXor68hpg41lLBoJamldXn67uBxLhWNZO41EFVxfFax2BhZgCjFt0R8LbucE52FPEReRrRkAZTx0c4WQ0cfHHo94Ctl8UsN5GXoxbfOOQUCZLBAMixUlSw98Ht8n7PLU2NnIZ9Yprw1rbQ+jquwFTmetiH6Ah/iBznzl5fZWNluwKALSOkqYINznv5m8gRJR1sHr3PY6p281Rn5RM57yWGPRpdzjkevhLoEP3rvZYSFqgiQVVlhb6WAP5zzcpBk7eGgPlhAJXiW2CAu5xz3pc+d8rjNajxjlRDQ08a4MnZSEmz2SWJVKvFRHwAz6CxoyC5RNeyh2/RLFTaEqDPIOSfvaUNqWowk7kH4upLZbjZjJeNMoSiH4t3YKIp1yIxyIxclPMd26IkySO05NoXHJy6CrjzLlKemXxwTFhr0+uxsdWKQrQjAARqwa9PhSGcBwLXATtgQcFYAQioDTUaAApMdSM10sy0+o1M2v7ARlfQ/kPBgH8oDY2L+NtBVGGBB5oAdiT67XD18Z+mAQNtnfpgNBXOlZIycc0rTXDlHhHV2RAxYtQD/trM1Nj6lSDw3W2OqN5uqw5fX6qoxPjlUA6hlaSbnEzNVFWM+ZOfMflYr6gVg2K/EGNLvIfPcdJY2182n2L2r39hfYLORAazYBwNbsayMcs0l0ee71jrWWtn8Y/BGn+gyx31EolZKGYfaxvXyHM9r5WrV2LXK2e3JGa8szzVkvn7jP36mF577Ln3r/MsNaujB55ykt37oTbrvU56oC6+Y1ab1cxqUbW3YcL063W3asGWj1qxcy5HiWtUPPVtac6BW75EoHW7ERI+9TklSaOim1Zm6vxJ2AdN8Qs3Eqza1Ut0dG1XRN++8ctbY5Wv3UrI60d/8/VfUqZxsLXa85852uzgidLyzSvlCDbnx1YCpcTn8LwBgrdlQALQPFuaVMUblwoyK2S28N/ae8IWR9yhhTRE+drzLSZpoeb3QQ07ZU594y2P1jAcfrfGao5/X6AWvepv+8jP/qG3zXcl5xtQmWCnHXKk4UtbBRytce4kcO7UBP9tHXM45OefISY5/NjtlF+PsGC9RJruC3UbkRok87RLe/5T+oHGx9G5LzAwIIxSNNBPsmdQc8EvJeIz+K7471duLYjKjI2gvriXdVh5toNzyVm78u4ggZXnjsXoGU/Zs5Bb1WD6SPSPHeI1iPc+OFzWS1S9SlEPe0shH3lItpmaHPVu9lZk8I3teqltKvenYrV3k59l46aqsnen39MVkLpGViyvKwcZYfyeeWAePfWLe5CZy8Drr85KsmFIeU+wxfojXCi32DMEfaKckl3gBAyBAkUxnIoTK0T7ciaw8OCQtkiyV0x0vG9wRWc3SAh5Y8Fi540tl+Ugs+m7EGqtY1RFlrSTnHEQfsUH4LERiEWBhGIGATGZ/SGpSOqKQ1slDGc8ZKXWOPjr6KGjkK/roE0Wfkcp7jSghTSi354Q8fOjULuLZfIZ+ma+WUiuDTJ6j3JP3pivN5bDHAbZ83qSJUYOymhw89JA+BxZLvqGyGAa26yuCZGBBDnJy6HXIk/FiZ3y2Mjeyzy2WKfG4jTKZayuFCN5IlcjTf2+gi2Mbs8GRd/iKdYkFGOA16EsESgfICJVXgs0ZO2AZACwdm5Zvjku+LvM9RhODEpQw/sFIsp28IP4R+CoW6pIAaylFsCfIq8kTND3j4R1tnZNzIzIemxuyC4Occ/JQknhSH/lCVakEKBoVpJX5JiheFW34yHgq44t9qOSs1nhsvll+kazc5pqLHF4JY2RHNRm7KymBI8lyOXQH5qQdRfXZ6eqzQzSEKvollIVIlUR/g9mCXicveSch19SKy9kjaUBWIPCIztIUEXCQcc7B7eDgY0ZRZrwGLq0/Mtsh61ekWB9oj25kolF5mirPM9WyVM4zB9BTAGzsaM12eAr8YX4bML5ddr7iD88biAQgGViqkBMW5SKYD3MGnaY/WEq96TbeCLB5Nn4Y6X6hkrlq+gyw9JlHPYBpzwCXUb8rAz6DCGIGMjmixzYHEuZfzpwwUNXC90ZjLcAWc24MsNVid6veGlONoF0DFNfyhvJaHWqoRprSb+ds/gWVvDcDgF0PoNVjdy3u4pE33WZXsfQu0E9hv9kRGLPAXCrxj9kfUwCEyTJ/lXFsGSfJLBZT3YaPvJUFUu12OWGK4s2Ja1Rv8yjNGBvsn9h4m+pprrDvEUqTNJL3Ke9mqgSeWY7U3vvRz+oPz/uAvv6ji9WqpTr+iNV6+jOP0SkPXautO69Wd/Y27ZjdpPFWTa1VByi91+lKJ5fJXf0NtS/9toIS3k2neitX2S/UW3aWBs069d9WhV0TY8vUnZuFb+S3nJ2u6dV7q37Qan32b76igrlfVQnd8HJJDeKd97mUMLf4AmYOcLRxjLF3Xp4vc6VSWT8q/NjbsUWhHMgxrgl9dubjBJucg8dpIhnqWY8/SZ9461P1qiefplWNVD+8/Bq95NVv1ive8F7dvG6rXIbeOE4BOyTH2FaHn6DQmqIfF8qrMjPkvKMesjkvLmtDIlEWYLFnJ8WjBnpMTs5xp84SyyfMoTStKYtzq4Fs6v/PfDDJLCKJVsY8D/9lirX/Jc+d5NBkpMMyRneqN3lWvDvBItZWpIAAABAASURBVOcV2+HwmLpk9BzruPnFZ3M8Tpalojy2k3a1d1YmKabkBVneUgZVRvZstJS3OnuGVUupuKJsCpfKLMXMKMPaLuXdEg8pzeLHpVIksxvGKMvSRR6Ttat+iYe6WG6p4mVdlTxmjeSFXW28hEy3SJYPzlHm5GQXLYNNZtJY4rmnCg5wYy+dz+TIjyiV4+WWUZSXyJn/0Sued5E970ZBTo76JQqxzkly8Z+lQbwsPJHEzygO2QIBVRQZBWdMIy4aOMbWFlBWfzm+FWmRHMFALJwjoiF8SODjoaW+1aSkPiKAUcx7nr2V51Lse0qajMg59Ho55yT6Esn6wTx0i8/OfMFiGlPzP77zLGAJ8hPAjie1Z2d19MWCsS3+FYtVAHCFaiDO6+QI5vRaRpJ11KEukbMF0OY35NDpnJPQHyA5bPNOkqN9UAiFAiAoEIQr84XVo9cv2uRZcDyLnE9sfL3MV4HdArZIMGEoYZ/VJSyiGTtBCccPok2FHPs7exV6tHhVlkYfY+tiGtC5pF8sls5sTnMleU2eBU/OSZEdW22BhkyM5OTRoUh4gLlZMq6VAQrSEjBQQRb8I1mecutjRSC1sgobjERbpEd/mK6oUKML7UqwI2OnJSfAZ3bMSOBxHl9YewKJ7Zz0CeS221UAuiqTtxtV2Gwkh7RF30fptA9WJspRbDyBMSVLNZ0mY3cFJ+ecvOkkFZfZb3ZaWqHLCHEykvUVnfZg9UmaqJ4lqlk/slR4i1eg0ACQ1QOIDAFCFXoLAEUPENRhx85+eH7Is/lLyDddI/vwFEoCZM8GPArm5ACANrAdI2QOAVAlZRXvV4F/jKy+h54+8g3oDXo9jrAg5pId1VVxTCp5/iU+UcquSU5QbnJM1jTA1ZxQy8DW+KRa4+NqMs9sd8sAV71WB2hB7EbUajXljE+aJLKrYsytX6a31+nGI9MewNJ2J4dmL30s0G39sP4E/FYxJ20uldg+NPvgKdkJM1kVvJGPeaYgfOm06+I55q2I6WH19myPMU+95c3/Vp1gY8pcz7E75R2zvMf2Grt/6aZb1F21lwrApXeJnL1/SRLngMnYuG1G7/rwp/VsANi//uhC9cu+7nX4Gr36zU/Vw1/4RO1174O1z5EnqLffKbrqwtu05cLvaduOW9XJCs3MbJN8otbUarVWHauqNqaxjd9XGjrKk57KJFW3t8DbWCnBtsk1+2rq3gfoH//un9VlDaqU0zxR8DWFtKmKtcLVJyTaBcZPjJ0GC1JruSrHOortTBeJdwekpzJ4lcwRtr3BO0EadjTpezphr1wvfcIx+uzbHqennXkvNeqJzr/0Cv3xez+m1577dl1z62YVeFw2HxkjJ/FUyY1PKBx0tNxtVyvdsl7ma0eNi++a8WhUxntE8eiBu5yNhGUgzHDOiUVAkdlL3idKGJ8sY24xFzPWJOdT6yE8/0c/Du2/BXIeuRDOkH4V+eLajc8cbCMdiSqTYU6N8pbkUh6fd29HwVIb4zeyttHVi3xWZvKt3FIjKzOyMuONefTE58V2v1L+LtpEWdiqihv2mW94EWV67iCTaptxZr+VR56Ewt1lemocZfZBliWUBGQG+B0k8pJNSMd9RPZ8O2nxYgGONlXM1ZK5WlGOTEe5o71PZEd/LslJM4mXUj6Rg+Scdv2zvNFiCYnMpQgbfZxENTc+5AU5F+RczIwKyQqyol0pL53JWSqTZeDRIlkdjeNHu65AzqhS4BVnb5x+AS4qI8AOwURGgBVZ383X3ovVSQIsKWtKeUvi254AUPaSjvrskItPsME5L5HKUtoaj8dHLqnLAb6cz6lmscLAGNxY6AOLaln2wDx9AuZQgSApRDrvFZxlICswe4T9fCp5OdPhEvSlckrk7Tk4xgty4grkjRg/gJf41ogCygQ/DPA7pfLY59OaPItOYuQSeBhnjkfKXke2iAaTm7EgA8ASQIpj1y545gD2BGwMQZItmGSsX845eQgt6EIWfi35hhxY2AWPTAdzxkNy+A45WrycRv984uXxAYJlQKskaBYE2kBasTBX6ENyFBefrQwKlFsbxCIxgFMwDp3c4zM3NIzuPs2V0p+MnZWMwJHkOXVOonFAz7A/0IBAOQSslP2ORJm4KpNnAAhdVdQZaJLImb00D7E/AU4jmpEE2lg7CgULCYUxF+gn44cvEvzvk0QyObHOKXYQ1oAuQYG5GUwW4MBTnSdeOYCrlqdKyVtdgb8HAKGCMQ/YXGHjkHwP4GQ7QOZHRfvN9yMS+oLZbbLhH8noqUe/e/TfAJvRgOcBgK4PsBkAXAaW8hzLkD9E73Aw1BBAU9l4Ic/84ulTkmbK87rq+LrFDmoLv7cAvC2Ca2tsXBFwUVeD6rxnEXTBnxMUs5S5ypzDIbwrBdOZsQEId9nVst2tXq89AnvoHwCqCvo92p0LdDXI/FICFoeAggEA0frU73UBqD2OZYeKgMtsxdcMpHlCdjn8Yql90dBiniVqlDVeI7id7HJKsNH6mWW5sjxXSp/N9oRxdQEu55QyPmOAr9Il6u53mJwrGXLedzEW2BDwm2dwr7/pNr3rQ5/Sk553nv7h++cjL9MJ9zlGf/Sql+hF5z5LJ5y4UuXqjn5y5flqZ2O6+rKfqMYaddrpj1I2fhw7jUH1bFYrGx2ltQmlg1kVfLGrzF52sxvL99G+pxytv/7sF7St3R6BLM97zXshAInMZvM774hLvBxj4rIaQ1DIweOSTKI/RsGxrmUcOTJ3PF8GBp15NTWn5z/+WH3x7Y/R+15yjh5+8oFa1sz0nfMv0+8/9zV67Xnv0Y9+epnEeuJoj2ZJJeJw6hBweNAxKn1d/uar5Rnn4LAB24UbMULmz8CDja09i7x9jIURl498krAxSPL2z6dKk1wZO1w11rOcueU9vsfvJeuTh+936OOw1YjkP/vgOAk+PvqF6y4Lf4FrVGButBwpixFvjUwsbxfpohxLjHQXF062wYltrNr4jBBnj5Hs2egXHyjZnZHH+KEs9i8+3MWN+rsovUOR9cXI9JosJswd6q2chTf2d6kDkY/psovXmFystcnokGcUSEeF1BtvbGd500BqSSSz00i73GNPNpGjPPSbPFY/BRYyRaqogouPM7k2ke0FdglCIPIy4tlBot45s5kJz8sQZPoddydxN3K7p/AG+GSpU7wssXZGzh64BUiL7WRXsArTYSk+4TnymyyjMDJblrd2yJellMsuFhGxSKroScMu1AevAdLosy0C4iUWL7FYhGKasBD5DAletpB4nh31PklRgR+wz/wYAFcVgC+wCNrLHgBG0Zc2RqYXsilKgoHxzs1B9nGyXxEwMtHuEFV0Tc5WGiPRV8rEFfVhb8XOV8XCYnpGc6GktoJTconHfOwmdc6JjxwLYAVYKrptut6OgU5UOBYqxy6Eiz9kW6exj9MKK2JKa8qc7Ip3KswG4cuKQF0hs8KnFYHftEc/KjH2XYQa8l6mT1xmb4VDAlTho2BE+0BwDfiSiaiKMkujEbENWo2HAnISbSmWi/+8EsbMfpA+qzeU0h9vY0WdfQKAeGAB3PrOkVxBoA7Yb3KCyYEqI8BPML00Mt8HUooV7UKv7Dl2hpbwBSotgFcyc4Ld5byXSxJ59Cf4NslqBIaM50TOwRJvgSCzKMN0YgsSYn2aemUEusR74QRVjLWBn4JdKvMzrcDbhQx4DSkr6FvAlor3OGAPiSw1qpA9ZC4OAFMGSgycdBd/EL+zMMeO0oI6+KOLPwzA9fHRiAYRaNkuUgloMFlyHvsS/Eygw9cGohqNhpqNFgCrpQbHhw3b8bLdLcoMjNUYi1oEWrmyLFOGT1LzjegafS6xzXbUDGx1AINdgnGfLwcD7BgC9MrdjhNDnBv0nr5aufHE40/G1H4ovcOxcac9px7tzV8V8p35G11i7EZZ3qNgBU72z3IiF4sElyPnJO/pJ3ZmaaY0G9mepqkS7xVl4mfziY29FTjHO+NTNeZ3qrHuevWnVnMkuIqhQF7kZXSY1xXvSelKLfTbev/7P67HP++1eu9ffEE/YafI/izbGfdaplc/4756x4deorMec4JOOONYHXe/B+q6m3Zo87Z5zc3Ma0X7BjV8oX5rjZIwVN5qKgP0jq3cR4eccqy++a3varY/lDPwAwlAIvrjslyOPnn7dRD0KxmflgeoOHFhuyiLPIw3iFdGk02v+x69Vi985BH6xBt/T1/4kyfrCacezHyWrrjxVv3FZ7+kJz3/NXrbm9+nbTNzcmkdJ1bMbSj63JGX9jv+Pnrua1+n33/A8Zou2jr40IP1vBe/QBOTY5ITbRSTyIy/xGXrX0CG5GWVzm5LhFu987J3PstryumHpd6nvC9VBN4Fc6tkDtFav0MXPftVrF10Em/6XXCbjCW6i+r/tMjaweCgXZ87POwqvT1DG7PHw8egKJLl4SDR0qDFFN5Yz7C4WKm7vHjJFfl1+0VTxbL/pJ3sMkYj8mZXlEXe9Mb25Jc+9sLHSVYxCY2sHfKNF/tGT+FOrQItRuSQH5BPQpm1M7K+QbGV4x6ittE9Zu/y5mJpGPEjU7uIwM7iYQF3RJVGOgMtaIWtziXibYAyhSSTPKmRlcsrBmXjo4kbtYrvmuUpkqVG1g8cAcfSfZQaj1Gs4Ga8RmR3fXCXdvHsylA9EmoZaOkDA+WBRX3Up6EiMCOYCbLgbEY5+hIXlaQux8sd+4EWa2c8wUAXIKjiZY/tWXIFOXjsI7thKB8Um04SKyMb63g0Xqu3VNHnFPLBPO584A3IjPqsHp0R9LDzERiXOBYs7IFAbfPBY3iSMB4IDQgJtAkEowrQWXTnZUdtA46QKvruWZQ9i5fLGhJAwaU5Cv3INOeQ5OUYN0zAauanAaAoMyjgpxIAZlSRD5TLeynJ5DzfeZ2TIpm4QA9IeY6yuJXIqgAIweyLpLh4BuTwKFuAtXgF0YDP6NHJ/glZLsuU8O09ZWclrdXk0wQWuBFgY1SwAA/jTldHQwJzZT4zjqjD+BAKL5oplZz3iEW6k0wld1IeHMTDyDb8QHsHUSQa0O1EngDtk1Q+wSYopvg3wUaPXx0+kfORX1xolokwmYmcUlT4uIYFlezWWvAoI8BiF8cY8VcoqaMPRRxvJFg5jiInRGBrwIcF4GmgJWBjx5G2k9QFaPWNADr9uKvU15Bdo4IxKGxnicBbkq+QOZLn5JxTgt1ZnqnOPGk0GzKQ1WDnxNImYKvJTlfTABcALIIu+GrMpcwozZTiE3GZjiH9GbCbZkCrx3h0oT67VX3KhtYv7LB5WTI3zS+BsQlmD8+l2Uf9gF250c9+zSv2B+DV5wh5CIgseBdLeAK+whloHd1H/bF8iD63nLNaZFuSeB/tTBm3FHt9HMuE/jNe+FdczoQYvxHPo0+UItGebzRqbt2sbPsmDffcT318FLDfxrBix7Wy/tGHgom1Yes2/fO3/kOvOe+9etofvkGf/cq/a/uOGe0lYbGsAAAQAElEQVSxbExn3e9Infvyp+spz7yfHvHsU3Xw/SblD0y1WT1t6HMyMblSoq+BL0xjK/fTnkceqO98/9u67JrrFRqTI6q3JJdIzSkF3o9kco08Y5GwBqTMLQ8ozvKaGiks3e1aUa907wPH9fRHHqJ3nXumvvgnj9F7/vCBeuwD76W9V7W0sDCvf/vJhXrZH79Hf/iic/XFf/w3rdu0Q6VzsiuYTyB7J2wKl/WaKo5QD1y9XD/9xje1/qabdPi97g0drvZCWwaeJNrS3tpGwi/BVdw1uljbRoPF+0ap814J71OK7fYFKwVY2rsl5BSsP6P5M2T5LlThd0ZOv2NXnGHYbCnJXX6oo3N3WfWbFjKA0eG7pzj3vxbLQFobBkkM6C8SEhzDYXYbn+WNj+LRh/ajzOge6xPJJnDM36led3HhllgaU7stUtRpE4jaKAs7tCTPUiPq7LPEG20kHEf+3eqNB1oqGaUBIGNUkRqRh0foCNgfogwvR+ocMmWtoBA5FC/yppJEVh1TybKKV2S30hB1iBcjENAtlQV9ggFfOcTMV3ymzjEWcd2KbXny+DMSb3zCIsJC5wygeZ4hZ3XYKLQ6SFyWYnJ8cjyLXJQpIV08GVmNi3l7WszoP7tcXEnvgsMpNrdqsqN81BRkGuMiQd8r+lyx0xVY7AOLWRhBC2OJ0xdm8kgwp8YHuyEjfrgh02SNSgNPlhP6RnV4SwjYRUgiX40I3cF0m4+Rb/4J+N8xd3b1i8KK+hJeS22sKoDSoDMH+Jpj7e4wVEP5JFGS53IszIExEIubEsaD9qbf2lYsbCXyK2SZnEAgDOgKlJvMgp2Vinqz3PtEHqBhiyTCJeQEeRZDqaJdaWTtjLBvJCuo4jnQl4Bc2BUdsjjQznnkaHSZI7xXyhFKWhtT1mgqZTF2PlUg4CKCtkH2M0kj0LXARmdHlYHjKNSq0YfuikBYWUo70+Gx3TkU0JGg0hglxjXOBcq02N5Smsg5pyTJZEHNJ6kc7SnU7XWJUupt1yQ1n6TwJKN3wDkhGc+QJomjmaMArQAHA4yDuPszYIyK2C8bxwL/l9gcTIEk62uwG/mKfpT40Nr1ATS2w2UApW9gi2c7lrOfhSqRH+CtGIeKtgVpibwKWpLl8Lf5Istz1et1NepN0qYaACwDWS3AlpH9bJeV1RkDA2Y1xiQHcCX0M/E25kFDwK/tptnP2MUfmF/c3eoBuGyHygBZuWiP6Y924GcrK+nrLsLuIbus9nNgfYBjHzlDQJj1W9YeYFPBU9GfQHtcgn/IxX5VCpRbmZET/7xTkiSK45MAEFOjlLJUnv7jXT426BAyhK/ExRPlZOzjJOcc66FiGTNGgeNZf8PVqtiF667cQ8PJKZXtGQW+7ASzFyoNiMFXAn7sV0987K++qGe95E16wavervd//Av6/mXXapYvDAesHNMTHniIXv/c0/Wa1z1Nz3n98/TcZ56gxz7lJJ3xyBN033MOVs/NqcxSHXDIftpnzbT2XNbU2qmW1qxdozWrVmuvybr2Xzulw1Y63ffYPfToB+ynFzziEJ337JP0vlecoY+99ZH687c9Sh941aP07IfdR6ccsFLm+59df7M+9tl/0MvOfZue8YLX6O3v/IguueQalRyBVryXAZ/be2FjFjvP+1Wtor/7HyGfNpRdebHGa7kGw5L3IWjvA/dll7UT/VVjx9ThMvGuM0KWk2PMTJ6tYVa+WCjnvdK0phygFY8U2dVOGStx2dwZAuaNClt/FseIKnm7/e6STTOjX7cH1naJ/rsyrN1iG3Ooi0O1WHBXySK/JcYfU/gsTzL67CocPe66IzvKJ2UKyMiemRi7JoGWrruQYUVWbc13Ty2/i4wJijJJTb5jeiy1oShOYCbgUro0CePkNj7aOGuDTGM3IiubtJbaJDZSXNKDRCpAQuwDekd1Ts7RAiJDM2yQk3h2zslp8VoUvpjIbKBaIwbjMlK8jMdIvDlIpgemqZLQ6SDZomd2EDgCJCNeFAfFPC9xgC+YcJfIEcQUKZdYFAU4k08UyTm4nBRTxStwN40kElW602X1dyiigA9F3G1+GPE0+iDAeTmfjoi8p8L64aLdfYWyJxVdUnbK6K1jEXfOuIycHPx0nhqsiirsNip1lMYcOi0fSI1XlhpZPanVWVlMKTMeaxcqk1mOdOM3q3dUmObAbpjwo2gP18gKfF9hd0lQNqo4qrSdryEAbEjwKgmMAYujzz1SrB+2sNF/C8yBcavQEwiCwWQhPxjdIV+qAoDarp8BP8dYeQMaACIxfgFLKtqUyKiwo7IUmdYnszOYvVFeDF2Yby1oFPtNuvRIRx02GtBKAANpvaEEcGBlNOKDNPQUthgDBocEaNvpKgkKgfKoDz0w8rFgXOJHm6eSc3jS9EAVfY6qscteIeHfSDwHkwOPi2M+mpMuSRRob32smNOmrwQIlNZPcTkvs9H5RM7mN20pkKcvzgj5aIexBGgNNWQnamAgmbGpFnVWjLv5zWRiPLxBNJNslwCbKvw5AKz1ATS2y9Wj733IwEmJvAq/CxnispaIjY94TEbmG++cEsY9Y/xrBDgDUw183ABYNZtNjhcBXxwr1imz+prtbgEeagCujDTJ6J9HEj4eYrvtTtmultlju1yRep24G2cAMPYJmzBfgdT6WvFQmd+M6FOJ3aXloQJgVdDHYa+vijGlkVhyZJf1IVinIJM1yluNFv2Et4JkPk8Yr8QnSpmjKetMYuS9nGMUaO8WSXZhlyVBzpLFu2UDHeUDb0l/bbwHzDkDuEW/I83ukLvqAjl243TUsdKq5XJsazrmhb0nom8BKq2/yFjAXzdu2a6vfPMHev3r36mnPO9cvfRtH9Zf/cPX9YPzL9L6zZuZioUmxlMdccgqHXfUXjr5yNV6DgDso29+mj7x9mfoM+9+hj77vmfr8+97lj77J0/W597yKH3u7U/SX73qDH38NQ/W2597Pz33MSfqEWccpmPvtafWrp5U6ktt2LxFP7voUn3i77+mV739Q3rKc16lV77kjfqbv/uqrr5po+a7BXOEvkr4O+ADKDg5fOPwYblspYaHHyfRh9oNlyntzMPjdMvNt+m4E4/XPvvto598/4e65qprtHTF8YoPjrs9kfBxzsW29l4kAPgsrysD/MddriyLdYXNhfiOD+L7EvB/nAcBAfbBn97S/7fJ0X0jkt/kgzPFoES6Kzl3qLcRgKxsd2KiyDEkDnuY8PbixhllN3u2NBIKrB1J/CBqNO3sibZaIp6tzh7Jxo89x8x/doPJ9EWCz+xhIVCUK67bBVqO5UC2kAT4jWCQcw6yvngF8kgUJZHEXYuXI7X2JLIFRcgwckxW0ccAWZ21j3JcIhlhT9wpQ5YLzu4K3HWnKyw+O1Kj3Z9v9xmVfJwxIMNesyW+Uco92kXgBSQEghdvlByLrlicRkQr2GTjl2RSUpPSOlRjQcvkzGbn0MLH+EiWPk6O7G5k2cV+U8HHCpycg+TlkeXov7OUMrqPq9CPLSHaN1DFjpMsD4nyUV+dZPbRNqbOiY9GF4EeDyKFx90N3D1P1eInjouD2+w0FtJYhgz7CH+ZLaYXLbJFytO2xHcVwCFYvaMWqhjrKh4jjYBGhV8rgkPZb6skkFVmP3Z7drscQUg+kSzFz1VgfqHQfIB4OW5GJDEv7t55GaFNptd5pyRJ5BMoNVDiVaK/GBYyoGeBFEY+dCxAvJf0VEvtyYw+KKI25h16HDYleVMJxycZwT/Nc3mfEJACZGxBZQzOAw0BIEOOZEoW6ED/R7KNR4xdBZUQoIu+IZoKL0sr/BYzgg/lwerJi0oeJUuduLhZEwY4WB+gKgaEIX0kIKC3ADwF7In6qXe0dc5JRhbooSRJlPhEQk9RlMSuYSTzVcW4BOyx1Mj8Zs9mR0BeoI19xHgXjPuAsbQdoQHgxnaTSoJ8oL0WVTrnLAsFyFQG1AZ5nhJ8az/XlHNkW8O3BrYajZZGBOACfDUAuwbGlqiW19iJqClljD2yA34e0u8+AKTL/DKg1ceWHmNhdkWbmHsGVOKchN/sC4xeLLM6+lGSVvR9lFYKi3z2nlWUB/rrnJfQqcXLLaaWOMeKZ13DOSbfymx+mp0Zwdt2TG4HXYmi7cbPPDReslrMakmHw0bEsYZKXhJ4F3MKdnR6sj5Gos9Djk0D8yC+L4AGze2Uu/Z6uZkZ6eDDFU48Rcq8mKCS9csIweaP0toxFUp8Pdsr9PPLrtGnvvQvessH/0p/yG7YM1/8x/qDl75JL3vrn+qtn/x7/fm//UBfv/ByXX7jOt20eas2zc9rhp21BcZ9AWA6y3zYAvC7efsOXbtuo7554RX64jd/pPf/+ef1hje+U89/yRv0/Be+Xq94xdv15nd/XJ//u6/rZxdco5l2XxVgR2kuppnEHGIpksNOR8c8soMKFYccqWL/Q+TpY+36q5TObsc5GfwBXunyiy/V337ui/rCpz+nTes3af0tt+nzn/yMNm/aSL2DFK/A3UGjj5PtIKf4Lme+GWW2LsGw6/2gX3Fux7lgrSXnYNDtFx6+/eGe3H/HA+bIkVN3tYqzYNfTnTLwWz2T5A4VFDMT4ieWW73xMeHjs1vUsZjEMibYKF28RxnxtlhAYvxGS8WWp1hLz5a/A/2yChpGmyrJJo/jzbNUI35qZZc93U5BcUGxdtjqjJeFyIBSoG2w50i3d9teml1PYZRDCqIDnOhe9IljMgu5joXGmWzkyTuJ4OCwLcjs83JuRAiQudCaG9mzUeA2IrtLTqPLUhecTKxEKnFfopFFTosXmVEJMlyAr8JwwFk5lNi5UdmXDPhgr7yXkhTixedFVWK7ZfYMmTK3KJM+jXJWAMUPN6SL/vkkkfOQQ57x0qkAaAjoqdAbjMiPqkIUBYvMZxYAFf2HjVbjkGtyIjnTYKW7KMSGux4VGSiLfXZCJhQ/6LFnlFpdYGyC6Yl2lDI18WY8zOuKhXdkcyXE0Uoq4S9Y2CtrS4m1r2wBG3QiUIiMCLK+Sw4OSfjUEahcklGCP6gXOZE6q8NPHp/7NFWSZkrIJz6RZzxCpKCyxFqiWIVdSzZQEtUFjKusbskmuhnk6HdATbBcnFuWMRtGx4sN2aLs0eecx84w4kdWCcgZDnrEtC7To6tqOJCQr3h5mdIYuPGFsCcWW19cIiGLm+KFLJjlzBSNfGE28ygHn4E953hCtck0qsy3zI0SnRYUjAI6SitjPErARMl4VfQVo6MaAwOed8sxtyMvfPazKkYF/FZmvBW+LE2+2U1L8xsJakOkEsA24Pgq9t2OspDj6IPZKux04p+lzlpB1AVkOiihPwZGckBsnWDbIOgbNUmN7BjRdr1qtrsF5RYQAVwZ/vdJghuDCmzrAzgMYEViJ3UERLoyEGY7kCW2m86AbuuTpdY/A1wFOyXmr4KAbmnsa3zncDAfh42Skw1l4GbdiBRv2nXhRvLmkwruIE+fU2xc1si6NgAAEABJREFUIvsh/8Tmp/exzsY44IPKbMIoVNHekRPtEW4FVgfxoTwwn8sIjA1I2tFpf2FefY4VjUpAJhNPgb46k4DdDn3mZ1eh8+orlUBun4Olw45Q2GNPuWZDCBROVEBJYM7YGmKp+WbIUV2fd6irRHOkW2bbuuTK6/XNr35bn/mzz+hP3vh+vfjlb9JzX/wGPf35r2en7LV68nNfF+kpzz1XT2Xn7FkvOFfP/8PX6R3n/Yk+8cE/07997Vu69MpbtGVHR3PDoD7r8QD7mDbYUOEWCD+ToRcicXaT44gwcHxZ7HuItHZ/pbder9q1lyllrCTamL9gpdvwK/rLIds5CnmKJfTRwRfs2cp5jszkHeuM7WzlzLMaoCsF+AkLbD4YoB/yRabg/QroM1+ZVHE5ZNmzyR+RxNtOze/8B0/RuV+vG79J27vSiDwG6RdqHCW8RNFMWGJK0a7U8v8fe+f2a0tWlfFvzFpr7XO6G+JDh4ttECERQ6I+GBMFb+Al2ERj4l+JMbbBy4sv8CKJRggGXmiIIrTRoFxCn7P3XqtqDn/fmFXrrHNpzqHViE3XqVFzzHGfY1531e7dBvNMLHkTVnB9RauwLfsx1OCwogGuC8sbqNZ9iRfhSQ8rPoluGjz7sV+XtscIDkByZRtSozSlBq9lgZrcpYs0zIhQMOl5DMJqY2hDkgYloOCaJ/WyKONjlYNhmxeLgVxHQkiXbfu4gFjjDV3+w47KqpJZx1zUoEC8uBOdrZpG3C6XMXSNmm4wLvhyPCx0YlPjBKECFvCsz24LikhPk9itBzC5K+6I2tTDhnhELcZNQfwRUTwH6UVU/h0uNlB2cnVviPhMAONKx4BgFZSmQaSw7w26EpvCtoGI7FXB02D50EaFaGOGotEn4Gl/lKqSRc6K4AHgDFuWG7qOeeHTX2dDXOi7RC9ZGBNZL+haaZ2cLUcOKLwZ6qy6ERg1IEtDleiJmINN1lB4rDKUAa9Nkxq5K9wlITieJE/+LDSvi+VM3Wu589BBumPBfqfvXC9fpbs+SEciY1thH/srTWz6E2XjoId72UanLZZZqi1HzfzE7zdd9tuhmZfk0bYsn8h3fCa+TZdCEQZpdDoa5XuUPMkD+UZeda1MdEYVK9hMYu1uIz6Tun15w1hM40Do+Lr9Uk+XyNi2AQu0ZdGM7pA/kf4FWnJgnrXURtNpRXlUUCTxDOjs2SfVoYtD58LGRMBISA4xAmluatxxprUWmpi3PpQcyOkdNjofuOrwBe63Wge//eKTow9bV+Tebx52a+4X4p85MB05vF8zfq552+M3XDf37+u63nDdaCaWhba7vY4p3QLi7sBCDjrttUwBc3bG3lzynRFIntWINyRu6wZ6bo58QZMZ4jIOIyKgoONna5qmSf6U6Jj9tqvR5ohwyh0JIdmHkLZ1cVHCNtO5rZKHpTrxevM/Ml98qLzxf6TAget4fU8+cCUHTzpBdBZ2e2lF+SOehmnbJXeije211zS9+lVN3/y69O73KH/t15Xve4kD2LVEH7qdYjyJsSLyIeZxja0qsU0eCFqd9nUOKTOfek9x0LyEbm+7ru8fdXN91O3NSUfqxz7pOB208La487Y4mc9JPNUv9EEWnJRe5+y3wiXoeVHSz/3d75V+8SPKl35G+tY3dfUvr2r/b7SB/o1px7TJAdgMWi4bV2KFG1ol/KJOliElTUi5T6Y2aaINB9607g93teNg39qkhTebPoyfGGOLP5ezRiU0lDGcgO+ytlmX+62Tp2bW/3+o7P1oNMP5roF3EVNNJjMuaJfRmuX6xn6sDoHbIuceNOJBaDBeTD8suIHrzwJ2bJ2nyW4ylPa7gdWiKQC5rbI9rU89clmXwWhdFgtP4vREsF7pN6lwbFByDhJYAZqUPBN92kyhukoghLgUDHsY6aXRkwAfngzBBA37FBeC4+0bvphAajsZIiYFIOKICAQfvk0xmOrSYRMNDqGUT8l0rVfxVpxwfZ+h5CzgmJiwYmGXS+IVVsJxTDtl20t1GCNG4jIv7XhtX6eNnYWpsyh18BGMuDCeWROdp1h59OAyTysJnKjCfq2PTojL7TeAitJSGKNmbEAiC6HuQemF+2EboSAcaG4jsn5z0om70xeG2sTx600yLUscHdkEhJwoE35nsV+A9ILVmoLcWK5z2EzaLmyLPoz9XtHch5ZpatOk1iiBCGIRkFLiv95csDDPbMKn47VqAy47k0TehXxHrnJHXG7TYxBNbecDF4sxB4CJzd+HrqGLo1VvIe756E3mRjPtmDnsuS1mW4qI5Pa43Y5NxJFA2KEfBX7oLGeWbABI8uRYvaAnekKUWxF+Igmt6DVuqPvGsdvW4blP7Nf6PkS5dD3JfXAIlfNQkKBIW4d6B0AJo8t9OOKmSjyEBSJV29mcnW8fXLp59i9iczzE4WpEqE2T9uTRn2980LriDdeAKz4p3tUdNvG7HLquOHDt2fyuyPdhfyUfuKbW5Mv+juT6xoet62tdc/AYv8h/n43+uj69zfS7+9vxV5zEkrSzc4C0/hbrLXZ80Jo5YPjTqnlJm60XOCNkDagaFG4S4po0nlqvoB4RqvHI+JoKJrVpUkRTAOJK5wcbokzKdFxrjqqgXmU4vVn59eHSf3bDb7j8X4fe3Pu+jvde10z7fZASOri2gmwTNwr8RYQigurwHzFiCc+9/UExHTR97Wvafe5vtfvO9zS95z3S+z+g/rMfUrz/fYqfeEHRbxUc8oLDR9DPIj/20Ym9cMaQqi1dnfUlAUaLcqWJMuo/FBk/BAZ8r9OJfmKLBopJo+BNaf3Q+sJz6j/9AS0f+jn1D35AevFdml5/Xe1Lf6+Jz4mT9kriFh0bEYoI8SgIhQSEeZTNPPmCXjiZ5aamiFCwpvjt9Z4x57dcO8ZaY5x12uS3WycOszPgsZTYRMnGVrAXCSvyFbTH42Y5zfL4aya+NSB+9JoRxMQAl0s69PEATTSsnA1FbaVcFDC5LwhvjFr/WWXPVqx0rvwA5EmGoTGBPFmkUFSbPbRCvuB6WBZs9cHx9EiFJzr6AoYNS1kCYKCr7AVyYUZBUDOSfhRsWMobfGQR6xF+FoHpgY8oWBRMcjGJkrqMW06hsD8mXbZJhuG/EX+URJkeqFxUHc6GB5IbDbKYcy5K1jJVuXzERrVWjrg4SKkOFQtJgmYRFkY5tghnDLuLEhmDvEjlMBp4Mgg5boXJ8LICAXEdIBv1VNGNmtepUjonbgfK1GD6XrGSB3dpcDSUUCyEvwBAA8CG4NsXInLVcXTi7Y6dTc24aT4Ma2haTL5sIi13utbMASmJy4ebxsaV9F1nsfdBoWTJTfindjYzedxgKwAZCK4WfWx1fC4cchcOuwufhBcOQp3NWNgOPId1Jw66hnC/O3rVFdgZSFNjIZ44AOw4AOzYqByTSLhjTDcWSGwuvEVYfOAC7E/EnfA4korOlnHc0oVdHfmqyxfRt4ZJx0Ad32f/6EMZ+SSXzkXStsQ26bY5oS0eBSEpIlRt03rZBoDZkjc1/IDWPR+w1RmH55igpX0RYzlGq1sWGo2wJkCuMGi6MNbh+eCykO/EHirI+EboXAlNvOW4Ovh3tt6h555/J/DCAP9JCD4r3uVtw5UPZeT7UHAoHW+ESTwzh9sjbx1uGSM3N/dUb7c4ENxw8PJntyMbt98ILX5LQszyRZkcSvx2y/oz48KfUTeYidngA1nHh/04akVwG8qIaswM1M+HIVwNZIBVzxt+mxg/jC0Vh2w6FmDkES/GBT0Al8QZyFaNWDrtPdEm/77ckfbe0Fb/KRb/PbzOoVPE7riy7GAPG9sdgaVwLcpinONw3WCeZP1gDiCuxpvC9h/f0eGf/0n7L35B0zdeU7z4k8qPfVz6+G/yafKD0ksvSi/spQO6jXVLs8ShKhk3Xl+zxues9Jxl7iUxZv3wZFlmQyNOOyM3ccDOC3fU3/UiB6wPqv/yR5W/9FHpXT+l+Neva/rSP2j/1Ve1+/Z/qv4DAdoZbSLmEb9zHHhnNDLKsI3p9MSA5ttuUEFeBdtTXME6O+0P/BBwt2Dn+b2b4CTnwFknxplhJv5OX7hP7CvwFBEa/0QprqRLkx9MZs6Ntzqdxg9fDc5b4CarNNoJePONsY0fRnuTd2l4I106ncVHdMiIz7IbWCf8eHNwaebSgumX9afiVjBssRh/qhICD8t54MkDsSYaA85tBsIT2yUa9mAArR4bOXFtw7CJjQRsK8ld4RaxIpNLHIrUmqKFwnRUhjEjJhBJMYwP2DiubfgoExtpMu7oK2JPNohkEfYGGfYP1z+cR2AU/zExCV0yQRPt9aYBCSB8eTO7reZPmA/I2HlQeYBBJvKLeiiCdioGbY2NlQs/XZUX8lRlJQD/lsTnirl2hs12wscAN1LcINiiv7AxeKtt8iDaL/yq/AwZh5NsBFWDrgt7jtTttcywS06x4ZxazvYTHde9eSzkOVmQawEjlqBfEwMRoYggdojE1b1Ys9EsPiBRDw5YMfHTLRuQF29ho9pHvhqbeIPfsGUTwYKbQMfXgvxc5SzX+xpb8um3DmDeCKo9Tc19vNsrGG8G0d8BrVGfOHTt+Pyw4xAwsUibn8TVyVmWvkhdstieVG+5OBD48NW9WBODc2EY/juoAQuOp/RDQfw85HzYZoduSPLnEiVu9NDp2Fxol8tOfyW0pCSBdUfYXqhVG5okfGGPApQcgyfQbZtcJe3o6Cf9LGhpnnEUjA8YvgeOPfjGMa7gYbw7Dg47ji3BcQbn8g750HVgc7vyAeu5d+j5598p/699quTgdcdvHMjznfXgtZ92tCOUxLWQz+PtUfWG6+Z13b9/T/c5bN3c8EmRA8iRNzEzB1/nxf6TdiR6nfbN5GwmZyf4J8bVAPoLm4vHG/xE3jmh2bTJrRJlAqrLFERolmkGk1MiFwToymMQ1k7HD4tY7CMpqcl+XJJNcOzYePF6jVe398Q8uL2+T5vv8ckOuP/6+OPDvH1Jcp32XUbQx2DaBmXFE2YMMDogiSghZpVF4xER8kiZoLokYsnziv6YeDs4feUr2n/2c9r93T9q/41/1/St76r5j6RySNb7OZT9woelj/yq9NsfU/zeb0kv/67yj15W/vEnpT/8hPIPfl/65Cekl1+Wfof6r/yG8sM/r3zvS0rGQZu7dt/9jvbffE2HL39B+y/g69Uva4eP5v9wiXGQ5KZ+0KZ9ybj1DzKEW7X0020HEh5F5TRFAbB9aMiqrtYmTfu9/EnxQBv9VtVj08yZ8TB7LBl8aGT8yMpar82oS3yZmvj3uF+Wo9xvNQ4ZW95bmgXehv/FDFRHPMk+I/uy4x4Vsd4GlzyrXdYfxa1jGQMd/yj72eql/GyiT5ByCB7awaQQkCzgNWmDn9yZzKrpHNX68XzcSMlfkD2IbdP2hD3jaQvYVJtUEE0BSCFffho23OWjUDZM9KxEOI2TN9DVChTaEGwaboeYcA+fFVwAABAASURBVAkuwDEF/iL8SXAnrXH4zU1EKGyLsgpqWDIKVsV4lNBAcbsiFOhFjPaMcghWXmi/DwoDZlLRV9UhU37qgR3fbhswSOOJEhxw0wEqD27I9kMBrbOWGevgKvyBuOlAEVLBv7oDOcmoEl73BsZm0Mljd73Kru6SfHY2v2Qhl6+t3cYLsp6Oh1OMut9OYS/IdfOBxz8Z0/oOzb4ah5UwsChr4o0l9uynFkD6rFfuFiV+E//uQ5cdXnJ4W/wGbL6BP2OV/NvP7qBY7YlDXXBIaBwCmks2gGj0v19F0baoVhMteGex9kFxYbFe+Cm5c6jr+HGD7Lf6ALkETPe4Si/a1G1ms2V5y2J1oGaCVWYYI0mk6bag12nfQj6dj07OacgmqQgsTqE2NVKzo96k0ENXYsMgSplpvkGOADDdQF3mS7If65Q7gjLbQFiYSTn/1TaIZYoSBppSo6923uz4jOgNz4cvw927z8u/OH8F3XDgkNvcB2h19GcOGCfy6t/durm9VweQ+t0tPh3fcjAxbzs8dXLeyU9Hr95uWZe+mdkEjxy4ZmBhM+3QK2+MxY48ZyO5DYFPkbsqeKSgrPUUOYQm08SFD+uU4iO4c5QkKekj81cTKPnGJvIJWnIgHUOFM1YrVt6Y1oFyfcN1y+fEEwfNhfZ2xpZ4u4S6zqFIG7ql227lC29nnsAaYJrWKx6pE44iQjw0LlpO3/nQ43mZ5DOWVJxS0/fuaffV17T//Jc0feYzmv7qL9U+/WlNr/yZdn/yKe0+BbzyivZ/Tv0vXtH06T/V9Nfgn/0b7b74ee2+8XXtv/ttTbdHBYcvf8JM+ibEP+ZjkBcDVUWAVUfBG4Gtz6wy6glObuU+pXROMcG4hK4YY5B5Xb847wMXc3uiHhEs9zPNO2qMEdYE+i/QEVcEGABat605wYnxzloydE7yuErGoDy3kbRco3z7PmfAKTlXfkjkDXTdMQY6/Y0NXujGI1KuG4p8IXeBFmt7nGWNGDbG/0z5Zq2Mwb6wcXdMAM4Jk4hRL4WHYazDWQxbPXbFmeJhTePJZ3gBewigW84LQtneybYz4mzTdgyrpOqiYhnTN3AU9lT8i0fRmLxiEgUxyP6ZZAG4jeXJ7WEzFhu2HEdwAMCGbVOIJGhcdmyMkoIweXKDRGXDz4Ag4h8yriSTX/hOFuSklOOpkrxawCrYMGqtdB0Lrg+Ayj3wi+cFzSaH3eF71NkKVj/Dr3kD7MIu66dITBoXObKcoZOnzuKT0Drxdwx2bHXTCljUqJdPlHMEjSXfSfQANtIHLzZJy7VpIr0+FO3JFsF7w8RWULOWGAeJLUjyhuqfNJMDWvlEPBObZlLKHvCf1DtvQGY29c5bMMsoGvdOMV0BB7Xd1QDeuLVpKleoExJGq5bq9M1MnDPxLpSdjSmxXWwLG8Fvkgv7MHTXbcJJxKdjP8eFvFkUD+4I8Cy/1i9b9gF02uI2d3JiuqhbesKuDzvRmlw2bHBjx3dW5iKQDNoMVKjpKFS8epovaMTbARVAQJhoQFDgIGq84oLvGIyXPBLb3dqkiTzuDgfteYs48UZlx6Y3TQddUb/i7YnrjXiTdvkwdSKn/qR4zRutGw4dPmgZZg63M4cp53r08UJEXZ22J9CZo9a3zHi7deTTz1F+67Vg23K0Sm5eRCgqSNpSt1tThEGnTaNWTFKQjOwV8JV4Lr7lDMNYkfyoKqrCmouqiwvZLOgsLQvx3epIO49+w8WbLf/+1q1/hwt8oe3JGEWLsLGQABVSz/PBbaoBIYh443Z4ycNorVlwLEOzCyuc2FzKJYygr4J+oOpbtmd+A/N/KTwR90TbwwAtmBvBGtgOzykOLyj2wAS+we55CWj7d2g6PK+J+dXsw0HRHyS1lkq3xzZdF1muEh9V0oawACUuuVEmji2HlunrHBMyWXrkFjwi8DmxTN+RD/0HDvn7/UHRQgs/vMzM23GAPylZN0rXepIimsYV8j8VnUzi2+PPY3RhnNpO8SwPEJ0ipE172HhLPN00w5ttzH9H98InHeBOP8MFa6D2s0FI3PJlkkvXDcYvaVt94211lwUbY1Mq4jM+rLPBM6ow4B6VdAS2stFd33CXNeE9Adic5AlmGx6NDMxgYgdlamj5aRh6HsLGXDLIV5lB8RPL2M2yu4jdFqIthSImaQNPbnxEQNe4au4O9OIZFzhoSsE/+VoXOaNF2mzR71H+eRPF5K3+RyjaTmp7gLLiYOqho6EsUWJeogxiEzKjNAXArta2pQ8g9mGac7cCrZdlZLplKUO+eIbzBbucDNxq1oGLkBkAOgkgiZlRB6EKjoJ5iW0IkDnoWXYY0FpUmdCtMeRSnX5O9LLoqXS9FkQvggA8VjuZz6Pi6dBczyqHTLJ5Jm8oktwGeZp2ezVAzflEjbx0Fsz0Qgl0fHT7pP1Ei2l8u46cY+jEUXzTUE/Lm8YbhIVPNwuHsAVZRVPjzczkt1wcCNq0U0xN3bHBRx1tWgviA8/CIWDh8ObFt3MYcBskMjSSUhtK+bK8/QEEp3Ehh2wEJXfRrGcoGkSXMIqELJ5Rd80YUG1fxqGCXLmd5iZ64bYwB6ZpUhhqrIUC+qjTttbo7ZC4czywj918GEykZ8jDxtj4a55p39ZO1ZXI9gJh1/4mDlutEQsbHu7kq4G3CVowVsmNf+/Kf/rBnxRvbvnMxqfEWx9IOHwcnWva6E1utDMJq6v8oruQC+uf/IvN9MWJPp3BXS68SVk4nHb6PYlHWtudRGEwLcC5XTWA1h3wCogxiJeEqXss4K/bJmNDPihYelNkoSElSh4GkDEW4Lue6Hj8+BOpf1n+hgPWfd5s+f/3eAt+4m1XZ1yl/WBDxGvzLoN45CAgFKtsQqGSDwG5wU8kGtCtEugEtgzN7YmmMDRKoAGWEVeEsVQVVgYiYVD6dps2oPcIgJlHvJxeEEraC4AFvhtQ6zT9ZNkBKtsR+OFOXVyjouCfb3PCDyAg0Cxcu/8hcLvdQWlTduUyaJfH3P5wpXrLdUXpNQS5hXE0M55mDk0z4ySJC4NwuK0sWwO3McdCaR/J+LGuD1wn/x6X9VlDYKNBDvEZEeDocjfgx+em4TL8qLU4CMidSCHjLp8EJcPDMhRnEdfPlf975DI044YtROOPRejRyYxJAwPY/GCg+pOdKKWhPZ46X4/WL20PnOfZNgcxDizCh6AlNpMNx788n/YRD1tLvDxMMWFQSnSgEFlXsFUID+sZTGX644pFxz59YABUMSDIQqY6jE1S+acQV2DYd6uHCaxlD1ksm7YN86Hbi9YgWD6JKqmu/rGCRerjjqDG7ZqlkpwYd9wo4gNq8Sm5Ta9iCPF0DUCvxKwEFTfcplOhL2033X7AMSfyBUjZ5tBFltt80wYUoeIoefSKbjssjgm4HmzYjTcm4VxWDPi2XzbY7oWPTRAKxqQgzymyhK2Utf1kEzIOWn4qrsHr9FdiJ7Gn1mQ/Ez8R7w689Zr4vAjdPFRtAUCPhbqjs3D4G3BiMx4SJcAD96sXV/CPnSKYQXyibyJGZoqEGFGLHUt4UOFgQiZiLOGbB7eBpMElm2x2Phj2tUz7McAV5iNCYX3aJvIYlCHsQZeibnGB8fT9ABP8AFzKVzgygIDxbMoFEJ3p9B0Sg049ItTw2ei7CA48xLYA3Tk00Hczn9eOwA2fEG+u7+mWA9fNzY182BoHp5n8LurYc9s36LR5sT5vGhdgBhbGgw9gs/uH8eMDdSem0pEU/Bt3UFlBvsBpAs+RWpMQbI6fuCeggQtayRC753lim+agkxy/MCAuF8Q68pB0+wBZFj23qQ6UbitQbaY80eaFzVwc6FAqQ4E/AQlEBKhHhkES9QhoQ1jjQhJ9z51O+w1ZscBFNhryKfHU6BfGfDQFYGooRI2ntvBHyRIzEOjnG0O0SbZfgASkLZxY5ex/jbhYNhUR+ACQD+QMZacksni50ou34kmWa45wCiw6fhOdwl1i13N4xxzec+jyf0HrN1yNse9xsJCTUx26GFN84mRQrUFLQQ7cdpWxehRq+x5rM7ozc74AvDP2xNWcU8QJiRo3MQjNph+ni44YHfi0RrtbDU+Texr/WWzQK47LpkBdMEbocDCrG0DPt+uGM2FFTDOU8kp7CN9oz1ra2AZP07HcAxk3w2CqS8PGNT7AQ3ajjuZudNWEXZhDCwzkYIzD0aTgsBQPpj98mKIAttsT2WD/g5Zy3VJYo+hlO9hYgwV68CAzKewn7YOJJuqG4UHaytQjFwR3YdmGVXLQXBqwDFXoQ7SgfxeDySkDB7EoGpLld0KQNw5uo/2vfegFauSlqy7rYM7swYPqehGMUznLEFnlFN2tZJG36IPY0CkCepREA2vgINzgtgevJKm6FDFa1lB1y7DbJH4K8FMl9Cw6sWBj4Bw6jMMbbcNoyWOpDFK3naIha31YJUu/CXqwsLVpUuMgNFgJ2QvnrIVFdGGTHYsgBqMpkHXMjskbvONAQUk/VIlN84TfQF4NHQX/mto0qVG3H8Kuwg9zRRvsZ+FtXP3EzFsJ4503KsJWwieJGiUYdfs3yHzaQ2sVEWrRFBqXx2aND+RF+9GUbRhAhhA6AykLRba4a8lGax+9ygXemkdsWcZ+hr/AZ6xm0DSzZFacBmfBEJE3OeoVE7LOY8UEzWVB5TKxu+pYLkUMPKBGhBqbXkz2m5jqWjgczeTwWIet+/U3t+pPQly/rhvecPmT4okDyAmZzua24MPtS8p0vJTbQevERnjirUVthoyDmb5Y0LF8JxZCJQpiAQ8wcY3SzyBQoOihiAZXCnGhEmABrTH+IqqmAIeLHjkm3yIWg3NBo7lRxBcC3El9zMfOofBIm254m3Xjdt4fB8xbDpkLb/RE7MEYEW+oFHioXdzxMDqwV1Vtti2gEoMigRUFORwqPc7ISSd/y3yrTo4661ACHV7DbKMdLUIRIV9+GrZ2iDzTAGXFZC/Aal/QHGtsdcvCth1MrzYdN23Hn+Us6vBDUWNfvkzElpxDj7Uw0YCuG+z6ardEx0OyP0wndYNFMavga4MPW4erO6r/qwSHrxZNHfsn1onTzVGet8n4SGiyHWw4roLxsKkCszr7h/tuIXcL47avurZRkUYgG0ZpwQh21CTnohhvPx7NQDxKeMb6SPAQfhYbll/ljBrW6rDxpKeFVrplXXVpWMmjeIwwyM/6tF2GztPFn+7HpgybrYGz+EAwbgsuqZ5v15Mh68kZTIYEPLFLwApMnGRwJzGGIYujdY48VNlYcUEdNJ7MomSS20fUYsAGdWmEzUGtKWNAXEwbtPGcgAr0hCuhJT4oxm1CYSD4dZuiyiLy8OKyReoSQFQGP5At1KtKIahAP6PgRcHn8AuHeyQmZVqSVxmg403n4Mkn3vTwVUJDBBQDxbacwSTh03a9oVXdvqGZbnnzyid0k5OHaeaXf+jpdgFDvlwYBcnyHeQ/6IdoeLUc4wFMESEfqDKsJW0KAAAE5klEQVSwBi1ZCLsXRcpkQVTy2Rf7EgIRCvdnTFTLMz4SxbrlK3g0+I3DnN9wTXxibFPjsG45wD58UEOuYrGCySy8M5vkwibqja3jH+NIjbtCGKgSG502uM0uV/IaRDrS4c95gln5cpk8oJVg4JhbQ1q+TKqqZewQSDaRzrjuxOcy8W2/gqcSttFUR870tCyQ5DCRMdfmLG93pokLlp8mU457k01sFaXaaGqWCT/Msw3nLtyfanIYpjnGI4cCH7BuOHiMQ9c1b7quNXNgmMnpcm7H+MFMXLbZiXmhv90HMweKknfJwaZbh4A9ZdyGAj8cmvXhUdRdOXRA1GItHdtZJKSIUANCIQERLsXltgQUUA5fSUwCHFsnn904bXA7HN+Rz9k3/nTKW63b6/u6pTze3qs/tJuMJToFQ+O2iy2GGrk0JgZrfUb5jShu0UypJoarwZjiVEIcSY49Rv3DwUKOFnx159d0DqhZ/Yas1bxOuOPATa8Ot1FD0Uff+hnIeGwmgRKeKiBJhFSPUIhVVCXjZ9kACQCenw8AZhmBAqozP8CCKu3Ez2ZLviDDBEtFhNo0adod5EPX/uqu/Kch2jTRhOSQP48xRbvdLxB1vrBj07kRjADc8nzt9OFScCo7Sb4cxyYuBf+aC0oXIV+2KShw9Pb1xAw4xU9k/ADiprOVP0D0zBodQl8MylqtunHD4Dz8NN1gqssnunwi0RrPABhl4D5dELk3ELrkGDcM0XiseU+KNBA2bDymGRTXWBA80Nn8gkWhwuSR9clikoxLsu54xoo/mBohnWmmRi0g0iBmLVA1meyHhcqTMsAjmDKNTRtfYnO2HflakbUwBUhACogRPHR5DV5RVpZNu16xMEPtfwMbsUZCHzJ+Auhyg2y3lz/jll7L0oG+ksp+tdcE6GwG3hycB7fTWvZXUHJFAUO2ntKwIa5hY+gNPMmTQd7ggcFznyFeN3JrTMXbcGz7FvpBvwp6mOAGkr9ooRZNrTZrbKwygtcUigh1xkTSX8kGLOwYfBDL+iXkrhAXcs19eO4/2wLwB1eCH9NOjQV7qhJ8muRrwU63/WrXag9GEktC62xgCxuZ/QX27C/dBiCpI8rdqXXSvSgrRkt0WRbXtDHkUoGob+sRHgrcRgI965hpoUQUMIpluDByQG1cyBKbfSV9nY4Vm4lsAaKOPcmdNxTL1HiwjHkusRZhB2i4DhBMWXBpQNQFkoWNErnEn9Z2ivqD+ETcgM2CJbxOnI5h4W2MD1+GE2+/nNOZA1RygEoONHS0TQGp5JDXid2fDmfyf0J35o3jTLmg091fRDr82l8oIiQZtF6O2UC1eNJaSApFrKDtChDDKIhCCOl8rSx2ZRmSTXqmHafTtU7EduTTqd9o+W9w+a/Ln3jTdbr+Pgeue0oO7iJmkY+zvUJSwT9tkAOrpFvWOaadvkNSRCgBMdbD6xVQaySyQTzyOMVXEk8SW/f/nou3iqfjNe5PmMUBsvIFOuLBpmht+TJjg17ySV8nOh775jgO8fC8jQBBl+4SYmbLpMa8joDHbR/JGEjsJ7K+C8xHYy2KlPjhhpqyqmC6nlDaNNHsnXzo2u3vyAeuibdcga/OGFo4bLkfOgfNpG6/w6hUtmxEj1xmMH8W1palH8kR4DzaaSmv8uhatGrgbq/bQpOKZAf/BQAA///O0myvAAAABklEQVQDAC9Knufikgxf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0" name="Picture 6" descr="C:\Users\ASUS\Downloads\ChatGPT Image 2 Haz 2026 21_03_0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14356"/>
            <a:ext cx="8643997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9144000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4451" name="Picture 3" descr="C:\Users\ASUS\Downloads\ChatGPT Image 3 Haz 2026 15_16_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848" y="857232"/>
            <a:ext cx="8610399" cy="5857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0034" y="2033574"/>
            <a:ext cx="8186766" cy="4824426"/>
          </a:xfrm>
        </p:spPr>
        <p:txBody>
          <a:bodyPr>
            <a:normAutofit/>
          </a:bodyPr>
          <a:lstStyle/>
          <a:p>
            <a:r>
              <a:rPr lang="tr-TR" dirty="0"/>
              <a:t>Yanık hastalarında erken dönemde bakteriyel </a:t>
            </a:r>
            <a:r>
              <a:rPr lang="tr-TR" dirty="0" err="1"/>
              <a:t>kontaminasyon</a:t>
            </a:r>
            <a:r>
              <a:rPr lang="tr-TR" dirty="0"/>
              <a:t> riskini artırdığından </a:t>
            </a:r>
            <a:r>
              <a:rPr lang="tr-TR" dirty="0" err="1"/>
              <a:t>kateterin</a:t>
            </a:r>
            <a:r>
              <a:rPr lang="tr-TR" dirty="0"/>
              <a:t> yaranın uzağında bir bölgeye yerleştirilmesi gerekir. </a:t>
            </a:r>
          </a:p>
          <a:p>
            <a:pPr>
              <a:buNone/>
            </a:pPr>
            <a:endParaRPr lang="tr-TR" dirty="0"/>
          </a:p>
          <a:p>
            <a:r>
              <a:rPr lang="tr-TR" dirty="0"/>
              <a:t>Ameliyat bölgesindeki damarlar kullanılmamalıdır. </a:t>
            </a:r>
          </a:p>
          <a:p>
            <a:endParaRPr lang="tr-TR" dirty="0"/>
          </a:p>
          <a:p>
            <a:pPr>
              <a:buNone/>
            </a:pPr>
            <a:endParaRPr lang="tr-TR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4038608"/>
          </a:xfrm>
        </p:spPr>
        <p:txBody>
          <a:bodyPr>
            <a:normAutofit/>
          </a:bodyPr>
          <a:lstStyle/>
          <a:p>
            <a:r>
              <a:rPr lang="tr-TR" dirty="0" err="1"/>
              <a:t>Palpasyonda</a:t>
            </a:r>
            <a:r>
              <a:rPr lang="tr-TR" dirty="0"/>
              <a:t> ağrı saptanan </a:t>
            </a:r>
            <a:r>
              <a:rPr lang="tr-TR" dirty="0" err="1"/>
              <a:t>venler</a:t>
            </a:r>
            <a:r>
              <a:rPr lang="tr-TR" dirty="0"/>
              <a:t>, </a:t>
            </a:r>
            <a:r>
              <a:rPr lang="tr-TR" dirty="0" err="1"/>
              <a:t>inflamasyon</a:t>
            </a:r>
            <a:r>
              <a:rPr lang="tr-TR" dirty="0"/>
              <a:t> veya flebit belirtisi olabileceğinden </a:t>
            </a:r>
            <a:r>
              <a:rPr lang="tr-TR" dirty="0" err="1"/>
              <a:t>kateter</a:t>
            </a:r>
            <a:r>
              <a:rPr lang="tr-TR" dirty="0"/>
              <a:t> uygulaması için tercih edilmemelidir</a:t>
            </a:r>
          </a:p>
          <a:p>
            <a:pPr>
              <a:buNone/>
            </a:pPr>
            <a:endParaRPr lang="tr-TR" dirty="0"/>
          </a:p>
          <a:p>
            <a:r>
              <a:rPr lang="tr-TR" dirty="0" err="1"/>
              <a:t>Skleroze</a:t>
            </a:r>
            <a:r>
              <a:rPr lang="tr-TR" dirty="0"/>
              <a:t> olan, flebit veya </a:t>
            </a:r>
            <a:r>
              <a:rPr lang="tr-TR" dirty="0" err="1"/>
              <a:t>tromboz</a:t>
            </a:r>
            <a:r>
              <a:rPr lang="tr-TR" dirty="0"/>
              <a:t> gelişen </a:t>
            </a:r>
            <a:r>
              <a:rPr lang="tr-TR" dirty="0" err="1"/>
              <a:t>venler</a:t>
            </a:r>
            <a:r>
              <a:rPr lang="tr-TR" dirty="0"/>
              <a:t> kullanılmamalıdır.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>
            <a:normAutofit/>
          </a:bodyPr>
          <a:lstStyle/>
          <a:p>
            <a:r>
              <a:rPr lang="tr-TR" dirty="0" err="1"/>
              <a:t>Konjenital</a:t>
            </a:r>
            <a:r>
              <a:rPr lang="tr-TR" dirty="0"/>
              <a:t> kalp </a:t>
            </a:r>
            <a:r>
              <a:rPr lang="tr-TR" dirty="0" err="1"/>
              <a:t>defekti</a:t>
            </a:r>
            <a:r>
              <a:rPr lang="tr-TR" dirty="0"/>
              <a:t> olan </a:t>
            </a:r>
            <a:r>
              <a:rPr lang="tr-TR" dirty="0" err="1"/>
              <a:t>yenidoğan</a:t>
            </a:r>
            <a:r>
              <a:rPr lang="tr-TR" dirty="0"/>
              <a:t> ve çocuklarda sağ koldaki </a:t>
            </a:r>
            <a:r>
              <a:rPr lang="tr-TR" dirty="0" err="1"/>
              <a:t>venlerin</a:t>
            </a:r>
            <a:r>
              <a:rPr lang="tr-TR" dirty="0"/>
              <a:t> kullanımından kaçınılmalıdır. </a:t>
            </a:r>
          </a:p>
          <a:p>
            <a:pPr>
              <a:buNone/>
            </a:pPr>
            <a:endParaRPr lang="tr-TR" dirty="0"/>
          </a:p>
          <a:p>
            <a:r>
              <a:rPr lang="tr-TR" dirty="0"/>
              <a:t>Sık kan alınan hastalarda mümkün olduğunca farklı </a:t>
            </a:r>
            <a:r>
              <a:rPr lang="tr-TR" dirty="0" err="1"/>
              <a:t>venler</a:t>
            </a:r>
            <a:r>
              <a:rPr lang="tr-TR" dirty="0"/>
              <a:t> kullanılmalıdır (</a:t>
            </a:r>
            <a:r>
              <a:rPr lang="tr-TR" dirty="0" err="1"/>
              <a:t>rotasyonel</a:t>
            </a:r>
            <a:r>
              <a:rPr lang="tr-TR" dirty="0"/>
              <a:t>) </a:t>
            </a:r>
          </a:p>
          <a:p>
            <a:pPr>
              <a:buNone/>
            </a:pPr>
            <a:endParaRPr lang="tr-TR" dirty="0"/>
          </a:p>
          <a:p>
            <a:r>
              <a:rPr lang="tr-TR" dirty="0" err="1"/>
              <a:t>Vazopressör</a:t>
            </a:r>
            <a:r>
              <a:rPr lang="tr-TR" dirty="0"/>
              <a:t> uygulamaları, kan akımının yüksek olduğu üst kol </a:t>
            </a:r>
            <a:r>
              <a:rPr lang="tr-TR" dirty="0" err="1"/>
              <a:t>venlerinden</a:t>
            </a:r>
            <a:r>
              <a:rPr lang="tr-TR" dirty="0"/>
              <a:t> takılan </a:t>
            </a:r>
            <a:r>
              <a:rPr lang="tr-TR" dirty="0" err="1"/>
              <a:t>kataterler</a:t>
            </a:r>
            <a:r>
              <a:rPr lang="tr-TR" dirty="0"/>
              <a:t> ile yapılmalıdır; </a:t>
            </a:r>
            <a:r>
              <a:rPr lang="tr-TR" dirty="0" err="1"/>
              <a:t>distal</a:t>
            </a:r>
            <a:r>
              <a:rPr lang="tr-TR" dirty="0"/>
              <a:t> bölge </a:t>
            </a:r>
            <a:r>
              <a:rPr lang="tr-TR" dirty="0" err="1"/>
              <a:t>ekstravazasyonu</a:t>
            </a:r>
            <a:r>
              <a:rPr lang="tr-TR" dirty="0"/>
              <a:t>, nadir olsa da yumuşak doku nekrozu riski taşıyabilir.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b="1" spc="-52" dirty="0">
                <a:solidFill>
                  <a:srgbClr val="636AA2"/>
                </a:solidFill>
              </a:rPr>
              <a:t> </a:t>
            </a:r>
            <a:r>
              <a:rPr lang="tr-TR" sz="3200" b="1" spc="-52" dirty="0" err="1">
                <a:solidFill>
                  <a:srgbClr val="636AA2"/>
                </a:solidFill>
              </a:rPr>
              <a:t>Periferik</a:t>
            </a:r>
            <a:r>
              <a:rPr lang="tr-TR" sz="3200" b="1" spc="-52" dirty="0">
                <a:solidFill>
                  <a:srgbClr val="636AA2"/>
                </a:solidFill>
              </a:rPr>
              <a:t> </a:t>
            </a:r>
            <a:r>
              <a:rPr lang="tr-TR" sz="3200" b="1" spc="-52" dirty="0" err="1">
                <a:solidFill>
                  <a:srgbClr val="636AA2"/>
                </a:solidFill>
              </a:rPr>
              <a:t>Venöz</a:t>
            </a:r>
            <a:r>
              <a:rPr lang="tr-TR" sz="3200" b="1" spc="-52" dirty="0">
                <a:solidFill>
                  <a:srgbClr val="636AA2"/>
                </a:solidFill>
              </a:rPr>
              <a:t> </a:t>
            </a:r>
            <a:r>
              <a:rPr lang="tr-TR" sz="3200" b="1" spc="-52" dirty="0" err="1">
                <a:solidFill>
                  <a:srgbClr val="636AA2"/>
                </a:solidFill>
              </a:rPr>
              <a:t>Kateterler</a:t>
            </a:r>
            <a:r>
              <a:rPr lang="tr-TR" sz="3200" b="1" spc="-52" dirty="0">
                <a:solidFill>
                  <a:srgbClr val="636AA2"/>
                </a:solidFill>
              </a:rPr>
              <a:t> (PVK)</a:t>
            </a:r>
            <a:br>
              <a:rPr lang="tr-TR" sz="3200" b="1" spc="-52" dirty="0">
                <a:solidFill>
                  <a:srgbClr val="636AA2"/>
                </a:solidFill>
              </a:rPr>
            </a:br>
            <a:endParaRPr lang="tr-TR" sz="3200" b="1" spc="-52" dirty="0">
              <a:solidFill>
                <a:srgbClr val="636AA2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065288"/>
          </a:xfrm>
        </p:spPr>
        <p:txBody>
          <a:bodyPr>
            <a:normAutofit/>
          </a:bodyPr>
          <a:lstStyle/>
          <a:p>
            <a:pPr marL="343080" indent="-342720">
              <a:buClr>
                <a:srgbClr val="FF9900"/>
              </a:buClr>
            </a:pPr>
            <a:r>
              <a:rPr lang="tr-TR" sz="2800" spc="-1" dirty="0">
                <a:solidFill>
                  <a:srgbClr val="0D171F"/>
                </a:solidFill>
                <a:latin typeface="Calibri"/>
              </a:rPr>
              <a:t>Sağlık tesislerinde en yaygın kullanılan </a:t>
            </a:r>
            <a:r>
              <a:rPr lang="tr-TR" sz="2800" spc="-1" dirty="0" err="1">
                <a:solidFill>
                  <a:srgbClr val="0D171F"/>
                </a:solidFill>
                <a:latin typeface="Calibri"/>
              </a:rPr>
              <a:t>invaziv</a:t>
            </a:r>
            <a:r>
              <a:rPr lang="tr-TR" sz="2800" spc="-1" dirty="0">
                <a:solidFill>
                  <a:srgbClr val="0D171F"/>
                </a:solidFill>
                <a:latin typeface="Calibri"/>
              </a:rPr>
              <a:t> cihazlar</a:t>
            </a:r>
            <a:endParaRPr lang="tr-TR" sz="2800" spc="-1" dirty="0">
              <a:latin typeface="Arial"/>
            </a:endParaRPr>
          </a:p>
          <a:p>
            <a:pPr marL="343080" indent="-342720">
              <a:buClr>
                <a:srgbClr val="FF9900"/>
              </a:buClr>
            </a:pPr>
            <a:r>
              <a:rPr lang="tr-TR" sz="2800" spc="-1" dirty="0">
                <a:solidFill>
                  <a:srgbClr val="0D171F"/>
                </a:solidFill>
                <a:latin typeface="Calibri"/>
              </a:rPr>
              <a:t>Hastanede yatan hastaların %80’inden fazlasına iv tedavi uygulanmakta </a:t>
            </a:r>
          </a:p>
          <a:p>
            <a:pPr marL="343080" indent="-342720">
              <a:buClr>
                <a:srgbClr val="FF9900"/>
              </a:buClr>
            </a:pPr>
            <a:r>
              <a:rPr lang="tr-TR" sz="2800" spc="-1" dirty="0" err="1">
                <a:solidFill>
                  <a:srgbClr val="0D171F"/>
                </a:solidFill>
                <a:latin typeface="Calibri"/>
              </a:rPr>
              <a:t>Periferik</a:t>
            </a:r>
            <a:r>
              <a:rPr lang="tr-TR" sz="2800" spc="-1" dirty="0">
                <a:solidFill>
                  <a:srgbClr val="0D171F"/>
                </a:solidFill>
                <a:latin typeface="Calibri"/>
              </a:rPr>
              <a:t> </a:t>
            </a:r>
            <a:r>
              <a:rPr lang="tr-TR" sz="2800" spc="-1" dirty="0" err="1">
                <a:solidFill>
                  <a:srgbClr val="0D171F"/>
                </a:solidFill>
                <a:latin typeface="Calibri"/>
              </a:rPr>
              <a:t>venöz</a:t>
            </a:r>
            <a:r>
              <a:rPr lang="tr-TR" sz="2800" spc="-1" dirty="0">
                <a:solidFill>
                  <a:srgbClr val="0D171F"/>
                </a:solidFill>
                <a:latin typeface="Calibri"/>
              </a:rPr>
              <a:t> </a:t>
            </a:r>
            <a:r>
              <a:rPr lang="tr-TR" sz="2800" spc="-1" dirty="0" err="1">
                <a:solidFill>
                  <a:srgbClr val="0D171F"/>
                </a:solidFill>
                <a:latin typeface="Calibri"/>
              </a:rPr>
              <a:t>kateterler</a:t>
            </a:r>
            <a:r>
              <a:rPr lang="tr-TR" sz="2800" spc="-1" dirty="0">
                <a:solidFill>
                  <a:srgbClr val="0D171F"/>
                </a:solidFill>
                <a:latin typeface="Calibri"/>
              </a:rPr>
              <a:t> de bu amaçla en sık kullanılan ve tercih edilen </a:t>
            </a:r>
            <a:r>
              <a:rPr lang="tr-TR" sz="2800" spc="-1" dirty="0" err="1">
                <a:solidFill>
                  <a:srgbClr val="0D171F"/>
                </a:solidFill>
                <a:latin typeface="Calibri"/>
              </a:rPr>
              <a:t>kateter</a:t>
            </a:r>
            <a:r>
              <a:rPr lang="tr-TR" sz="2800" spc="-1" dirty="0">
                <a:solidFill>
                  <a:srgbClr val="0D171F"/>
                </a:solidFill>
                <a:latin typeface="Calibri"/>
              </a:rPr>
              <a:t> çeşitlerindendir</a:t>
            </a:r>
          </a:p>
          <a:p>
            <a:pPr marL="343080" indent="-342720">
              <a:buClr>
                <a:srgbClr val="FF9900"/>
              </a:buClr>
            </a:pPr>
            <a:r>
              <a:rPr lang="tr-TR" sz="2800" spc="-1" dirty="0" err="1">
                <a:solidFill>
                  <a:srgbClr val="0D171F"/>
                </a:solidFill>
                <a:latin typeface="Calibri"/>
              </a:rPr>
              <a:t>PVK’lerle</a:t>
            </a:r>
            <a:r>
              <a:rPr lang="tr-TR" sz="2800" spc="-1" dirty="0">
                <a:solidFill>
                  <a:srgbClr val="0D171F"/>
                </a:solidFill>
                <a:latin typeface="Calibri"/>
              </a:rPr>
              <a:t> ilişkili enfeksiyonların küresel yükü potansiyel olarak sanılandan büyüktür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144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spc="-52" dirty="0" err="1">
                <a:solidFill>
                  <a:srgbClr val="636AA2"/>
                </a:solidFill>
              </a:rPr>
              <a:t>Kateter</a:t>
            </a:r>
            <a:r>
              <a:rPr lang="tr-TR" sz="3600" b="1" spc="-52" dirty="0">
                <a:solidFill>
                  <a:srgbClr val="636AA2"/>
                </a:solidFill>
              </a:rPr>
              <a:t> Yeri Seçimi</a:t>
            </a:r>
            <a:br>
              <a:rPr lang="tr-TR" dirty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290" y="1285860"/>
            <a:ext cx="833252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Dikdörtgen"/>
          <p:cNvSpPr/>
          <p:nvPr/>
        </p:nvSpPr>
        <p:spPr>
          <a:xfrm>
            <a:off x="571472" y="5357826"/>
            <a:ext cx="7858180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tr-TR" dirty="0"/>
              <a:t>Elin </a:t>
            </a:r>
            <a:r>
              <a:rPr lang="tr-TR" dirty="0" err="1"/>
              <a:t>dorsalindeki</a:t>
            </a:r>
            <a:r>
              <a:rPr lang="tr-TR" dirty="0"/>
              <a:t> </a:t>
            </a:r>
            <a:r>
              <a:rPr lang="tr-TR" dirty="0" err="1"/>
              <a:t>yüzeyel</a:t>
            </a:r>
            <a:r>
              <a:rPr lang="tr-TR" dirty="0"/>
              <a:t> damarlar başarı ile kullanılabilir ancak ağrılı olabilir</a:t>
            </a:r>
          </a:p>
          <a:p>
            <a:pPr algn="ctr">
              <a:buFont typeface="Arial" pitchFamily="34" charset="0"/>
              <a:buChar char="•"/>
            </a:pPr>
            <a:r>
              <a:rPr lang="tr-TR" dirty="0" err="1"/>
              <a:t>Venöz</a:t>
            </a:r>
            <a:r>
              <a:rPr lang="tr-TR" dirty="0"/>
              <a:t> giriş üst </a:t>
            </a:r>
            <a:r>
              <a:rPr lang="tr-TR" dirty="0" err="1"/>
              <a:t>ekstremitelerin</a:t>
            </a:r>
            <a:r>
              <a:rPr lang="tr-TR" dirty="0"/>
              <a:t> </a:t>
            </a:r>
            <a:r>
              <a:rPr lang="tr-TR" dirty="0" err="1"/>
              <a:t>distal</a:t>
            </a:r>
            <a:r>
              <a:rPr lang="tr-TR" dirty="0"/>
              <a:t> bölgelerinden başlatılmalıdır. Bu uygulama bir önceki giriş alanının </a:t>
            </a:r>
            <a:r>
              <a:rPr lang="tr-TR" dirty="0" err="1"/>
              <a:t>proksimalinde</a:t>
            </a:r>
            <a:r>
              <a:rPr lang="tr-TR" dirty="0"/>
              <a:t> kalan alanların kullanılmasına olanak sağlar 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827170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81616"/>
          </a:xfrm>
        </p:spPr>
        <p:txBody>
          <a:bodyPr>
            <a:normAutofit/>
          </a:bodyPr>
          <a:lstStyle/>
          <a:p>
            <a:r>
              <a:rPr lang="tr-TR" dirty="0" err="1"/>
              <a:t>Kateter</a:t>
            </a:r>
            <a:r>
              <a:rPr lang="tr-TR" dirty="0"/>
              <a:t> takmakta zorlanılan ve/veya başarısız olunan durumlarda hem yetişkin hem de pediatrik hastalarda ultrasonografi ve yakın kızılötesi kullanılabilir </a:t>
            </a:r>
          </a:p>
          <a:p>
            <a:endParaRPr lang="tr-TR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3000372"/>
            <a:ext cx="7072330" cy="34004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Autofit/>
          </a:bodyPr>
          <a:lstStyle/>
          <a:p>
            <a:r>
              <a:rPr lang="tr-TR" sz="2800" b="1" dirty="0"/>
              <a:t>Kızılötesi (</a:t>
            </a:r>
            <a:r>
              <a:rPr lang="tr-TR" sz="2800" b="1" dirty="0" err="1"/>
              <a:t>Near</a:t>
            </a:r>
            <a:r>
              <a:rPr lang="tr-TR" sz="2800" b="1" dirty="0"/>
              <a:t> </a:t>
            </a:r>
            <a:r>
              <a:rPr lang="tr-TR" sz="2800" b="1" dirty="0" err="1"/>
              <a:t>Infrared</a:t>
            </a:r>
            <a:r>
              <a:rPr lang="tr-TR" sz="2800" b="1" dirty="0"/>
              <a:t> - NIR) </a:t>
            </a:r>
            <a:r>
              <a:rPr lang="tr-TR" sz="2800" b="1" dirty="0" err="1"/>
              <a:t>Ven</a:t>
            </a:r>
            <a:r>
              <a:rPr lang="tr-TR" sz="2800" b="1" dirty="0"/>
              <a:t> Görüntüleme Teknolojisi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14282" y="4143380"/>
            <a:ext cx="3286116" cy="232409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tr-TR" b="1" dirty="0"/>
              <a:t>Kullanım Alanları</a:t>
            </a:r>
            <a:endParaRPr lang="tr-TR" dirty="0"/>
          </a:p>
          <a:p>
            <a:r>
              <a:rPr lang="tr-TR" dirty="0"/>
              <a:t>Pediatrik hastalar </a:t>
            </a:r>
          </a:p>
          <a:p>
            <a:r>
              <a:rPr lang="tr-TR" dirty="0" err="1"/>
              <a:t>Obez</a:t>
            </a:r>
            <a:r>
              <a:rPr lang="tr-TR" dirty="0"/>
              <a:t> hastalar </a:t>
            </a:r>
          </a:p>
          <a:p>
            <a:r>
              <a:rPr lang="tr-TR" dirty="0"/>
              <a:t>Yaşlı bireyler </a:t>
            </a:r>
          </a:p>
          <a:p>
            <a:r>
              <a:rPr lang="tr-TR" dirty="0"/>
              <a:t>Kemoterapi alan hastalar </a:t>
            </a:r>
          </a:p>
          <a:p>
            <a:r>
              <a:rPr lang="tr-TR" dirty="0"/>
              <a:t>Zor damar erişimi olan olgular </a:t>
            </a:r>
          </a:p>
          <a:p>
            <a:endParaRPr lang="tr-TR" dirty="0"/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785926"/>
            <a:ext cx="356870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3994152"/>
            <a:ext cx="2188303" cy="286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Metin kutusu"/>
          <p:cNvSpPr txBox="1"/>
          <p:nvPr/>
        </p:nvSpPr>
        <p:spPr>
          <a:xfrm>
            <a:off x="3571868" y="4143381"/>
            <a:ext cx="28575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⚡ </a:t>
            </a:r>
            <a:r>
              <a:rPr lang="tr-TR" sz="2000" b="1" dirty="0"/>
              <a:t>Avantajları</a:t>
            </a:r>
            <a:endParaRPr lang="tr-TR" sz="2000" dirty="0"/>
          </a:p>
          <a:p>
            <a:pPr>
              <a:buFont typeface="Arial" pitchFamily="34" charset="0"/>
              <a:buChar char="•"/>
            </a:pPr>
            <a:r>
              <a:rPr lang="tr-TR" sz="2000" dirty="0"/>
              <a:t> Daha az girişim sayısı 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/>
              <a:t> Hasta konforunda artış 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/>
              <a:t> Daha hızlı damar   </a:t>
            </a:r>
          </a:p>
          <a:p>
            <a:r>
              <a:rPr lang="tr-TR" sz="2000" dirty="0"/>
              <a:t>   bulunması 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/>
              <a:t> Damar travmasının  </a:t>
            </a:r>
          </a:p>
          <a:p>
            <a:r>
              <a:rPr lang="tr-TR" sz="2000" dirty="0"/>
              <a:t>   azaltılması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105478" name="AutoShape 6" descr="blob:https://web.whatsapp.com/c90b585e-913f-47e8-9925-bf9b503304b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5480" name="AutoShape 8" descr="blob:https://web.whatsapp.com/c90b585e-913f-47e8-9925-bf9b503304b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5482" name="AutoShape 10" descr="blob:https://web.whatsapp.com/c90b585e-913f-47e8-9925-bf9b503304b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5484" name="Picture 12" descr="C:\Users\ASUS\Downloads\WhatsApp Image 2026-06-03 at 15.50.15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1714488"/>
            <a:ext cx="2643206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785786" y="0"/>
            <a:ext cx="7572428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   </a:t>
            </a:r>
            <a:r>
              <a:rPr lang="tr-TR" sz="2000" b="1" dirty="0" err="1"/>
              <a:t>Periferik</a:t>
            </a:r>
            <a:r>
              <a:rPr lang="tr-TR" sz="2000" b="1" dirty="0"/>
              <a:t> </a:t>
            </a:r>
            <a:r>
              <a:rPr lang="tr-TR" sz="2000" b="1" dirty="0" err="1"/>
              <a:t>Venöz</a:t>
            </a:r>
            <a:r>
              <a:rPr lang="tr-TR" sz="2000" b="1" dirty="0"/>
              <a:t> </a:t>
            </a:r>
            <a:r>
              <a:rPr lang="tr-TR" sz="2000" b="1" dirty="0" err="1"/>
              <a:t>Kateter</a:t>
            </a:r>
            <a:r>
              <a:rPr lang="tr-TR" sz="2000" b="1" dirty="0"/>
              <a:t> Türünün Belirlenmesi</a:t>
            </a:r>
            <a:br>
              <a:rPr lang="tr-TR" sz="1600" dirty="0"/>
            </a:br>
            <a:endParaRPr lang="tr-TR" sz="1600" dirty="0"/>
          </a:p>
          <a:p>
            <a:r>
              <a:rPr lang="tr-TR" sz="1600" dirty="0"/>
              <a:t>                           │</a:t>
            </a:r>
          </a:p>
          <a:p>
            <a:r>
              <a:rPr lang="tr-TR" sz="1600" dirty="0"/>
              <a:t>                           ▼</a:t>
            </a:r>
          </a:p>
          <a:p>
            <a:r>
              <a:rPr lang="tr-TR" sz="1600" dirty="0"/>
              <a:t>      Yaş, kilo ve klinik durum değerlendirildi mi?</a:t>
            </a:r>
          </a:p>
          <a:p>
            <a:r>
              <a:rPr lang="tr-TR" sz="1600" dirty="0"/>
              <a:t>                           │</a:t>
            </a:r>
          </a:p>
          <a:p>
            <a:r>
              <a:rPr lang="tr-TR" sz="1600" dirty="0"/>
              <a:t>                           ▼</a:t>
            </a:r>
          </a:p>
          <a:p>
            <a:r>
              <a:rPr lang="tr-TR" sz="1600" dirty="0"/>
              <a:t>      (Bebek – Erişkin – Yaşlı – Şok – </a:t>
            </a:r>
            <a:r>
              <a:rPr lang="tr-TR" sz="1600" dirty="0" err="1"/>
              <a:t>Dehidratasyon</a:t>
            </a:r>
            <a:r>
              <a:rPr lang="tr-TR" sz="1600" dirty="0"/>
              <a:t>)</a:t>
            </a:r>
          </a:p>
          <a:p>
            <a:r>
              <a:rPr lang="tr-TR" sz="1600" dirty="0"/>
              <a:t>                           │</a:t>
            </a:r>
          </a:p>
          <a:p>
            <a:r>
              <a:rPr lang="tr-TR" sz="1600" dirty="0"/>
              <a:t>                           ▼</a:t>
            </a:r>
          </a:p>
          <a:p>
            <a:r>
              <a:rPr lang="tr-TR" sz="1600" dirty="0"/>
              <a:t>            Verilecek sıvı/ilaç nedir?</a:t>
            </a:r>
          </a:p>
          <a:p>
            <a:r>
              <a:rPr lang="tr-TR" sz="1600" dirty="0"/>
              <a:t>                           │</a:t>
            </a:r>
          </a:p>
          <a:p>
            <a:r>
              <a:rPr lang="tr-TR" sz="1600" dirty="0"/>
              <a:t>      ┌────────────────────┼────────────────────┐</a:t>
            </a:r>
          </a:p>
          <a:p>
            <a:r>
              <a:rPr lang="tr-TR" sz="1600" dirty="0"/>
              <a:t>      ▼                                 ▼                    ▼</a:t>
            </a:r>
          </a:p>
          <a:p>
            <a:r>
              <a:rPr lang="tr-TR" sz="1600" dirty="0"/>
              <a:t>  Kan Transfüzyonu      </a:t>
            </a:r>
            <a:r>
              <a:rPr lang="tr-TR" sz="1600" dirty="0" err="1"/>
              <a:t>Parenteral</a:t>
            </a:r>
            <a:r>
              <a:rPr lang="tr-TR" sz="1600" dirty="0"/>
              <a:t>          Aralıklı İlaç</a:t>
            </a:r>
          </a:p>
          <a:p>
            <a:r>
              <a:rPr lang="tr-TR" sz="1600" dirty="0"/>
              <a:t>  veya Hızlı Sıvı             Beslenme            Uygulaması</a:t>
            </a:r>
          </a:p>
          <a:p>
            <a:r>
              <a:rPr lang="tr-TR" sz="1600" dirty="0"/>
              <a:t>      │                                   │                    │</a:t>
            </a:r>
          </a:p>
          <a:p>
            <a:r>
              <a:rPr lang="tr-TR" sz="1600" dirty="0"/>
              <a:t>      ▼                                 ▼                    ▼</a:t>
            </a:r>
          </a:p>
          <a:p>
            <a:r>
              <a:rPr lang="tr-TR" sz="1600" dirty="0"/>
              <a:t>  14–16 G                          ≥20 G               20–24 G</a:t>
            </a:r>
          </a:p>
          <a:p>
            <a:r>
              <a:rPr lang="tr-TR" sz="1600" dirty="0"/>
              <a:t>(Büyük Çaplı)             (En az 20 G)       (İnce </a:t>
            </a:r>
            <a:r>
              <a:rPr lang="tr-TR" sz="1600" dirty="0" err="1"/>
              <a:t>Kateter</a:t>
            </a:r>
            <a:r>
              <a:rPr lang="tr-TR" sz="1600" dirty="0"/>
              <a:t>)</a:t>
            </a:r>
          </a:p>
          <a:p>
            <a:r>
              <a:rPr lang="tr-TR" sz="1600" dirty="0"/>
              <a:t>      │                                 </a:t>
            </a:r>
          </a:p>
          <a:p>
            <a:r>
              <a:rPr lang="tr-TR" sz="1600" dirty="0"/>
              <a:t>      └────────────────────────────────────────┘</a:t>
            </a:r>
          </a:p>
          <a:p>
            <a:r>
              <a:rPr lang="tr-TR" sz="1600" dirty="0"/>
              <a:t>                           ▼</a:t>
            </a:r>
          </a:p>
          <a:p>
            <a:r>
              <a:rPr lang="tr-TR" sz="1600" dirty="0"/>
              <a:t>           En küçük uygun </a:t>
            </a:r>
            <a:r>
              <a:rPr lang="tr-TR" sz="1600" dirty="0" err="1"/>
              <a:t>kateter</a:t>
            </a:r>
            <a:r>
              <a:rPr lang="tr-TR" sz="1600" dirty="0"/>
              <a:t>  seçilir</a:t>
            </a:r>
          </a:p>
          <a:p>
            <a:r>
              <a:rPr lang="tr-TR" sz="1600" dirty="0"/>
              <a:t>                           ▼</a:t>
            </a:r>
          </a:p>
          <a:p>
            <a:r>
              <a:rPr lang="tr-TR" sz="1600" dirty="0"/>
              <a:t>            Hasta konforu ve damar yapısı</a:t>
            </a:r>
          </a:p>
          <a:p>
            <a:r>
              <a:rPr lang="tr-TR" sz="1600" dirty="0"/>
              <a:t>                  yeniden değerlendirilir</a:t>
            </a:r>
          </a:p>
        </p:txBody>
      </p:sp>
      <p:sp>
        <p:nvSpPr>
          <p:cNvPr id="5" name="4 5-Nokta Yıldız"/>
          <p:cNvSpPr/>
          <p:nvPr/>
        </p:nvSpPr>
        <p:spPr>
          <a:xfrm>
            <a:off x="5572132" y="500042"/>
            <a:ext cx="928694" cy="64294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6500826" y="785794"/>
            <a:ext cx="2428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FF0000"/>
                </a:solidFill>
              </a:rPr>
              <a:t>Kateter</a:t>
            </a:r>
            <a:r>
              <a:rPr lang="tr-TR" dirty="0">
                <a:solidFill>
                  <a:srgbClr val="FF0000"/>
                </a:solidFill>
              </a:rPr>
              <a:t> seçimi hastanın tanısına, gönderilmesi istenen sıvının türüne, </a:t>
            </a:r>
            <a:r>
              <a:rPr lang="tr-TR" dirty="0" err="1">
                <a:solidFill>
                  <a:srgbClr val="FF0000"/>
                </a:solidFill>
              </a:rPr>
              <a:t>osmolaritesine</a:t>
            </a:r>
            <a:r>
              <a:rPr lang="tr-TR" dirty="0">
                <a:solidFill>
                  <a:srgbClr val="FF0000"/>
                </a:solidFill>
              </a:rPr>
              <a:t> ve hasta tercihlerine göre değişiklik gösterir</a:t>
            </a:r>
          </a:p>
        </p:txBody>
      </p:sp>
      <p:sp>
        <p:nvSpPr>
          <p:cNvPr id="7" name="6 Yuvarlatılmış Dikdörtgen"/>
          <p:cNvSpPr/>
          <p:nvPr/>
        </p:nvSpPr>
        <p:spPr>
          <a:xfrm>
            <a:off x="6500826" y="642918"/>
            <a:ext cx="2428892" cy="242889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Erişkin, </a:t>
            </a:r>
            <a:r>
              <a:rPr lang="tr-TR" dirty="0" err="1"/>
              <a:t>adolesan</a:t>
            </a:r>
            <a:r>
              <a:rPr lang="tr-TR" dirty="0"/>
              <a:t>, çocuk ve </a:t>
            </a:r>
            <a:r>
              <a:rPr lang="tr-TR" dirty="0" err="1"/>
              <a:t>yenidoğanlarda</a:t>
            </a:r>
            <a:r>
              <a:rPr lang="tr-TR" dirty="0"/>
              <a:t> tek lümenli </a:t>
            </a:r>
            <a:r>
              <a:rPr lang="tr-TR" dirty="0" err="1"/>
              <a:t>kateter</a:t>
            </a:r>
            <a:r>
              <a:rPr lang="tr-TR" dirty="0"/>
              <a:t> tercih edilmelidir</a:t>
            </a:r>
          </a:p>
          <a:p>
            <a:r>
              <a:rPr lang="tr-TR" dirty="0"/>
              <a:t>Çok lümenli </a:t>
            </a:r>
            <a:r>
              <a:rPr lang="tr-TR" dirty="0" err="1"/>
              <a:t>kateterler</a:t>
            </a:r>
            <a:r>
              <a:rPr lang="tr-TR" dirty="0"/>
              <a:t> gerekli klinik durumlarda (birbiriyle geçimsiz ilaçların eş zamanlı </a:t>
            </a:r>
            <a:r>
              <a:rPr lang="tr-TR" dirty="0" err="1"/>
              <a:t>infüzyonu</a:t>
            </a:r>
            <a:r>
              <a:rPr lang="tr-TR" dirty="0"/>
              <a:t>, çoklu </a:t>
            </a:r>
            <a:r>
              <a:rPr lang="tr-TR" dirty="0" err="1"/>
              <a:t>intravenöz</a:t>
            </a:r>
            <a:r>
              <a:rPr lang="tr-TR" dirty="0"/>
              <a:t> tedavi gereksinimi veya kritik hasta takibi gibi) kullanılmalıdır.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674185"/>
            <a:ext cx="9001156" cy="409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2706" name="Picture 2" descr="C:\Users\ASUS\Downloads\ChatGPT Image 2 Haz 2026 20_22_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714357"/>
            <a:ext cx="8858311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9144000" cy="6686573"/>
          </a:xfrm>
          <a:prstGeom prst="rect">
            <a:avLst/>
          </a:prstGeom>
        </p:spPr>
      </p:pic>
      <p:sp>
        <p:nvSpPr>
          <p:cNvPr id="3" name="2 Dikdörtgen"/>
          <p:cNvSpPr/>
          <p:nvPr/>
        </p:nvSpPr>
        <p:spPr>
          <a:xfrm>
            <a:off x="3643306" y="500042"/>
            <a:ext cx="2071702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PU’da</a:t>
            </a:r>
            <a:r>
              <a:rPr lang="tr-TR" dirty="0"/>
              <a:t> flebit riski %30-45 daha az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357158" y="642918"/>
            <a:ext cx="835824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/>
              <a:t>MIMIX </a:t>
            </a:r>
            <a:r>
              <a:rPr lang="tr-TR" sz="2000" dirty="0" err="1"/>
              <a:t>hidrojel</a:t>
            </a:r>
            <a:r>
              <a:rPr lang="tr-TR" sz="2000" dirty="0"/>
              <a:t> teknolojisi; </a:t>
            </a:r>
            <a:r>
              <a:rPr lang="tr-TR" sz="2000" dirty="0" err="1"/>
              <a:t>kateter</a:t>
            </a:r>
            <a:r>
              <a:rPr lang="tr-TR" sz="2000" dirty="0"/>
              <a:t> yüzeyinde protein ve hücre tutunmasını azaltmayı amaçlayan </a:t>
            </a:r>
            <a:r>
              <a:rPr lang="tr-TR" sz="2000" dirty="0" err="1"/>
              <a:t>hidrofilik</a:t>
            </a:r>
            <a:r>
              <a:rPr lang="tr-TR" sz="2000" dirty="0"/>
              <a:t> bir </a:t>
            </a:r>
            <a:r>
              <a:rPr lang="tr-TR" sz="2000" dirty="0" err="1"/>
              <a:t>biyomateryal</a:t>
            </a:r>
            <a:r>
              <a:rPr lang="tr-TR" sz="2000" dirty="0"/>
              <a:t> olup özellikle PICC ve </a:t>
            </a:r>
            <a:r>
              <a:rPr lang="tr-TR" sz="2000" dirty="0" err="1"/>
              <a:t>midline</a:t>
            </a:r>
            <a:r>
              <a:rPr lang="tr-TR" sz="2000" dirty="0"/>
              <a:t> </a:t>
            </a:r>
            <a:r>
              <a:rPr lang="tr-TR" sz="2000" dirty="0" err="1"/>
              <a:t>kateterlerde</a:t>
            </a:r>
            <a:r>
              <a:rPr lang="tr-TR" sz="2000" dirty="0"/>
              <a:t> </a:t>
            </a:r>
            <a:r>
              <a:rPr lang="tr-TR" sz="2000" dirty="0" err="1"/>
              <a:t>tromboz</a:t>
            </a:r>
            <a:r>
              <a:rPr lang="tr-TR" sz="2000" dirty="0"/>
              <a:t> ve </a:t>
            </a:r>
            <a:r>
              <a:rPr lang="tr-TR" sz="2000" dirty="0" err="1"/>
              <a:t>kateter</a:t>
            </a:r>
            <a:r>
              <a:rPr lang="tr-TR" sz="2000" dirty="0"/>
              <a:t> tıkanıklığını azaltmak amacıyla geliştirilmiştir</a:t>
            </a:r>
            <a:r>
              <a:rPr lang="tr-TR" dirty="0"/>
              <a:t>.</a:t>
            </a:r>
          </a:p>
        </p:txBody>
      </p:sp>
      <p:pic>
        <p:nvPicPr>
          <p:cNvPr id="116738" name="Picture 2" descr="C:\Users\ASUS\Downloads\ChatGPT Image 3 Haz 2026 16_43_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285992"/>
            <a:ext cx="7714240" cy="4357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ASUS\Downloads\ChatGPT Image 2 Haz 2026 20_36_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91" y="857232"/>
            <a:ext cx="8952965" cy="5715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85926"/>
            <a:ext cx="8143932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416610" y="298440"/>
            <a:ext cx="7543530" cy="14504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>
              <a:lnSpc>
                <a:spcPct val="85000"/>
              </a:lnSpc>
            </a:pPr>
            <a:r>
              <a:rPr lang="tr-TR" sz="4800" b="1" strike="noStrike" spc="-52" dirty="0">
                <a:solidFill>
                  <a:srgbClr val="7030A0"/>
                </a:solidFill>
                <a:latin typeface="Calibri"/>
              </a:rPr>
              <a:t> </a:t>
            </a:r>
            <a:endParaRPr lang="tr-TR" sz="3200" dirty="0"/>
          </a:p>
          <a:p>
            <a:pPr>
              <a:lnSpc>
                <a:spcPct val="85000"/>
              </a:lnSpc>
            </a:pPr>
            <a:endParaRPr lang="en-US" sz="3200" b="1" spc="-52" dirty="0">
              <a:solidFill>
                <a:srgbClr val="636AA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7" name="TextShape 2"/>
          <p:cNvSpPr txBox="1"/>
          <p:nvPr/>
        </p:nvSpPr>
        <p:spPr>
          <a:xfrm>
            <a:off x="428596" y="2214554"/>
            <a:ext cx="6215106" cy="3753640"/>
          </a:xfrm>
          <a:prstGeom prst="rect">
            <a:avLst/>
          </a:prstGeom>
          <a:noFill/>
          <a:ln>
            <a:noFill/>
          </a:ln>
        </p:spPr>
        <p:txBody>
          <a:bodyPr lIns="0" rIns="0">
            <a:noAutofit/>
          </a:bodyPr>
          <a:lstStyle/>
          <a:p>
            <a:pPr marL="91440" indent="-9108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FF9933"/>
              </a:buClr>
              <a:buFont typeface="Arial" pitchFamily="34" charset="0"/>
              <a:buChar char="•"/>
            </a:pPr>
            <a:r>
              <a:rPr lang="tr-TR" sz="2000" spc="-1" dirty="0">
                <a:solidFill>
                  <a:srgbClr val="1A82CA"/>
                </a:solidFill>
                <a:latin typeface="Calibri"/>
              </a:rPr>
              <a:t> </a:t>
            </a:r>
            <a:endParaRPr lang="en-US" sz="2400" b="0" strike="noStrike" spc="-1" dirty="0">
              <a:solidFill>
                <a:srgbClr val="1A82CA"/>
              </a:solidFill>
              <a:latin typeface="Calibri"/>
            </a:endParaRPr>
          </a:p>
        </p:txBody>
      </p:sp>
      <p:pic>
        <p:nvPicPr>
          <p:cNvPr id="148" name="Resim 2"/>
          <p:cNvPicPr/>
          <p:nvPr/>
        </p:nvPicPr>
        <p:blipFill>
          <a:blip r:embed="rId2"/>
          <a:srcRect l="21983" r="19967"/>
          <a:stretch/>
        </p:blipFill>
        <p:spPr>
          <a:xfrm>
            <a:off x="7858148" y="0"/>
            <a:ext cx="1529550" cy="1382040"/>
          </a:xfrm>
          <a:prstGeom prst="rect">
            <a:avLst/>
          </a:prstGeom>
          <a:ln>
            <a:noFill/>
          </a:ln>
        </p:spPr>
      </p:pic>
      <p:pic>
        <p:nvPicPr>
          <p:cNvPr id="17410" name="Picture 2" descr="C:\Users\ASUS\Downloads\ChatGPT Image 2 Haz 2026 19_06_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00108"/>
            <a:ext cx="7657268" cy="5590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823F17-C25E-4451-AFBC-DA3999A58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904530"/>
            <a:ext cx="7428284" cy="994172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Lucida Calligraphy" panose="03010101010101010101" pitchFamily="66" charset="0"/>
              </a:rPr>
              <a:t>Hazırlayan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2FC42FD-DD27-20F8-1FC6-A39298503CF8}"/>
              </a:ext>
            </a:extLst>
          </p:cNvPr>
          <p:cNvSpPr txBox="1"/>
          <p:nvPr/>
        </p:nvSpPr>
        <p:spPr>
          <a:xfrm>
            <a:off x="208537" y="5179385"/>
            <a:ext cx="87269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Türk Hastane İnfeksiyonları ve Kontrolü Derneği Olarak Eğitime Katkılarından Dolayı Teşekkür Ederiz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14D003A-B64B-DFD5-61FD-755DAF4F5FCF}"/>
              </a:ext>
            </a:extLst>
          </p:cNvPr>
          <p:cNvSpPr txBox="1"/>
          <p:nvPr/>
        </p:nvSpPr>
        <p:spPr>
          <a:xfrm>
            <a:off x="3536396" y="4718396"/>
            <a:ext cx="20712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350" dirty="0"/>
              <a:t>Doç. Dr. Nesibe Korkmaz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EB70D66-BCB9-C009-140C-396D03269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44" y="1488529"/>
            <a:ext cx="230316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08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24984" y="428604"/>
            <a:ext cx="663352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Metin kutusu"/>
          <p:cNvSpPr txBox="1"/>
          <p:nvPr/>
        </p:nvSpPr>
        <p:spPr>
          <a:xfrm>
            <a:off x="714348" y="2571744"/>
            <a:ext cx="73938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dirty="0"/>
              <a:t> </a:t>
            </a:r>
            <a:r>
              <a:rPr lang="tr-TR" sz="2000" dirty="0"/>
              <a:t>9.833  </a:t>
            </a:r>
            <a:r>
              <a:rPr lang="tr-TR" sz="2000" dirty="0" err="1"/>
              <a:t>periferik</a:t>
            </a:r>
            <a:r>
              <a:rPr lang="tr-TR" sz="2000" dirty="0"/>
              <a:t> </a:t>
            </a:r>
            <a:r>
              <a:rPr lang="tr-TR" sz="2000" dirty="0" err="1"/>
              <a:t>katater</a:t>
            </a:r>
            <a:r>
              <a:rPr lang="tr-TR" sz="2000" dirty="0"/>
              <a:t> takılan hastanın </a:t>
            </a:r>
          </a:p>
          <a:p>
            <a:pPr>
              <a:buFont typeface="Arial" pitchFamily="34" charset="0"/>
              <a:buChar char="•"/>
            </a:pPr>
            <a:r>
              <a:rPr lang="tr-TR" sz="2000" b="1" dirty="0"/>
              <a:t> 581’inde (%6)</a:t>
            </a:r>
            <a:r>
              <a:rPr lang="tr-TR" sz="2000" dirty="0"/>
              <a:t> en az bir kez pozitif kan kültürü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/>
              <a:t> Bunların </a:t>
            </a:r>
            <a:r>
              <a:rPr lang="tr-TR" sz="2000" b="1" dirty="0"/>
              <a:t>25’i (%4)</a:t>
            </a:r>
            <a:r>
              <a:rPr lang="tr-TR" sz="2000" dirty="0"/>
              <a:t> PVK ile ilişkili kan dolaşımı enfeksiyonu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/>
              <a:t> Dokuz hastada ciddi komplikasyonlar gözlenmiştir 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/>
              <a:t> PVK ile ilişkili enfeksiyonlara bağlı ek medyan maliyet 5.587    </a:t>
            </a:r>
          </a:p>
          <a:p>
            <a:r>
              <a:rPr lang="tr-TR" sz="2000" dirty="0"/>
              <a:t>  Avro olarak  hesaplanmıştır.</a:t>
            </a:r>
          </a:p>
        </p:txBody>
      </p:sp>
      <p:sp>
        <p:nvSpPr>
          <p:cNvPr id="7" name="6 Dikdörtgen"/>
          <p:cNvSpPr/>
          <p:nvPr/>
        </p:nvSpPr>
        <p:spPr>
          <a:xfrm>
            <a:off x="446455" y="2428868"/>
            <a:ext cx="7876040" cy="235745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446455" y="5063380"/>
            <a:ext cx="8197511" cy="1437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PVK ile ilişkili kan dolaşımı enfeksiyonu gelişme riski düşük görünse de, bu enfeksiyonların komplikasyonları ağırdır  ve ciddi maliyet  yükü de oluşturmaktadır.</a:t>
            </a:r>
          </a:p>
        </p:txBody>
      </p:sp>
      <p:pic>
        <p:nvPicPr>
          <p:cNvPr id="9" name="Resim 2"/>
          <p:cNvPicPr/>
          <p:nvPr/>
        </p:nvPicPr>
        <p:blipFill>
          <a:blip r:embed="rId4"/>
          <a:srcRect l="21983" r="19967"/>
          <a:stretch/>
        </p:blipFill>
        <p:spPr>
          <a:xfrm>
            <a:off x="7518818" y="357166"/>
            <a:ext cx="1529550" cy="138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6CD0C7-CBCE-859C-3E6B-2782459FE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86" y="428604"/>
            <a:ext cx="7880400" cy="857255"/>
          </a:xfrm>
        </p:spPr>
        <p:txBody>
          <a:bodyPr>
            <a:normAutofit/>
          </a:bodyPr>
          <a:lstStyle/>
          <a:p>
            <a:r>
              <a:rPr lang="tr-TR" sz="3200" b="1" spc="-52" dirty="0">
                <a:solidFill>
                  <a:srgbClr val="636AA2"/>
                </a:solidFill>
              </a:rPr>
              <a:t>MAGIC Algoritması Nedir 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B287F08-61B2-43BD-AD1B-D2003ABBC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10" y="1428736"/>
            <a:ext cx="7886700" cy="5208608"/>
          </a:xfrm>
          <a:noFill/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/>
              <a:t>MAGIC</a:t>
            </a:r>
            <a:r>
              <a:rPr lang="tr-TR" sz="2000" dirty="0"/>
              <a:t>, intravenöz kateterlerin </a:t>
            </a:r>
            <a:r>
              <a:rPr lang="tr-TR" sz="2000" b="1" dirty="0"/>
              <a:t>hangi klinik durumda, hangi sürede ve hangi hasta için uygun olduğunu belirlemek amacıyla geliştirilmiş kanıta dayalı bir rehber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dirty="0"/>
              <a:t>Temel amacı; Doğru kateterin doğru hasta için seçilmesi</a:t>
            </a:r>
          </a:p>
          <a:p>
            <a:pPr>
              <a:lnSpc>
                <a:spcPct val="150000"/>
              </a:lnSpc>
            </a:pPr>
            <a:r>
              <a:rPr lang="tr-TR" sz="2000" dirty="0"/>
              <a:t>Bu metodolojiye göre; bir girişimin yaşam süresini uzatma veya semptomları azaltma gibi beklenen faydaları, ölüm ve komplikasyon gibi risklerinden belirgin şekilde daha fazla ise uygun kabul edilir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B0D94BB-8A68-F44E-E556-FA02B225EAFC}"/>
              </a:ext>
            </a:extLst>
          </p:cNvPr>
          <p:cNvSpPr txBox="1"/>
          <p:nvPr/>
        </p:nvSpPr>
        <p:spPr>
          <a:xfrm>
            <a:off x="1857356" y="6215082"/>
            <a:ext cx="728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The</a:t>
            </a:r>
            <a:r>
              <a:rPr lang="tr-TR" sz="1200" dirty="0"/>
              <a:t> Michigan </a:t>
            </a:r>
            <a:r>
              <a:rPr lang="tr-TR" sz="1200" dirty="0" err="1"/>
              <a:t>Appropriateness</a:t>
            </a:r>
            <a:r>
              <a:rPr lang="tr-TR" sz="1200" dirty="0"/>
              <a:t> Guide </a:t>
            </a:r>
            <a:r>
              <a:rPr lang="tr-TR" sz="1200" dirty="0" err="1"/>
              <a:t>for</a:t>
            </a:r>
            <a:r>
              <a:rPr lang="tr-TR" sz="1200" dirty="0"/>
              <a:t> </a:t>
            </a:r>
            <a:r>
              <a:rPr lang="tr-TR" sz="1200" dirty="0" err="1"/>
              <a:t>Intravenous</a:t>
            </a:r>
            <a:r>
              <a:rPr lang="tr-TR" sz="1200" dirty="0"/>
              <a:t> </a:t>
            </a:r>
            <a:r>
              <a:rPr lang="tr-TR" sz="1200" dirty="0" err="1"/>
              <a:t>Catheters</a:t>
            </a:r>
            <a:r>
              <a:rPr lang="tr-TR" sz="1200" dirty="0"/>
              <a:t> (MAGIC): </a:t>
            </a:r>
            <a:r>
              <a:rPr lang="tr-TR" sz="1200" dirty="0" err="1"/>
              <a:t>Results</a:t>
            </a:r>
            <a:r>
              <a:rPr lang="tr-TR" sz="1200" dirty="0"/>
              <a:t> </a:t>
            </a:r>
            <a:r>
              <a:rPr lang="tr-TR" sz="1200" dirty="0" err="1"/>
              <a:t>From</a:t>
            </a:r>
            <a:r>
              <a:rPr lang="tr-TR" sz="1200" dirty="0"/>
              <a:t> a </a:t>
            </a:r>
            <a:r>
              <a:rPr lang="tr-TR" sz="1200" dirty="0" err="1"/>
              <a:t>Multispecialty</a:t>
            </a:r>
            <a:r>
              <a:rPr lang="tr-TR" sz="1200" dirty="0"/>
              <a:t> Panel Using </a:t>
            </a:r>
            <a:r>
              <a:rPr lang="tr-TR" sz="1200" dirty="0" err="1"/>
              <a:t>the</a:t>
            </a:r>
            <a:r>
              <a:rPr lang="tr-TR" sz="1200" dirty="0"/>
              <a:t> RAND/UCLA </a:t>
            </a:r>
            <a:r>
              <a:rPr lang="tr-TR" sz="1200" dirty="0" err="1"/>
              <a:t>Appropriateness</a:t>
            </a:r>
            <a:r>
              <a:rPr lang="tr-TR" sz="1200" dirty="0"/>
              <a:t> </a:t>
            </a:r>
            <a:r>
              <a:rPr lang="tr-TR" sz="1200" dirty="0" err="1"/>
              <a:t>Method</a:t>
            </a:r>
            <a:r>
              <a:rPr lang="tr-TR" sz="1200" dirty="0"/>
              <a:t>(</a:t>
            </a:r>
            <a:r>
              <a:rPr lang="tr-TR" sz="1200" dirty="0" err="1"/>
              <a:t>Chopra</a:t>
            </a:r>
            <a:r>
              <a:rPr lang="tr-TR" sz="1200" dirty="0"/>
              <a:t> et al., 2015).</a:t>
            </a:r>
          </a:p>
        </p:txBody>
      </p:sp>
    </p:spTree>
    <p:extLst>
      <p:ext uri="{BB962C8B-B14F-4D97-AF65-F5344CB8AC3E}">
        <p14:creationId xmlns:p14="http://schemas.microsoft.com/office/powerpoint/2010/main" val="3849691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BE4940C-1086-5074-AF29-583A542E86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43"/>
          <a:stretch>
            <a:fillRect/>
          </a:stretch>
        </p:blipFill>
        <p:spPr>
          <a:xfrm>
            <a:off x="0" y="571480"/>
            <a:ext cx="9144000" cy="62865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CE439E1B-C734-E8C2-EFE4-8945C8415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/>
              <a:t>⚖️ KRİTİK NOKTA: </a:t>
            </a:r>
            <a:br>
              <a:rPr lang="tr-TR" sz="3200" b="1" dirty="0"/>
            </a:br>
            <a:r>
              <a:rPr lang="tr-TR" sz="3200" b="1" dirty="0"/>
              <a:t>        </a:t>
            </a:r>
            <a:r>
              <a:rPr lang="tr-TR" sz="3200" b="1" dirty="0">
                <a:solidFill>
                  <a:srgbClr val="FF0000"/>
                </a:solidFill>
              </a:rPr>
              <a:t>SÜRE ve İLAÇ BİRLİKTE  DEĞERLENDİRİLİR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EF2A6DF7-53E7-E6B1-D622-FD749F3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4181484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Aynı süre → farklı kateter olabilir</a:t>
            </a:r>
          </a:p>
          <a:p>
            <a:r>
              <a:rPr lang="tr-TR" b="1" dirty="0"/>
              <a:t>Örnek:</a:t>
            </a:r>
          </a:p>
          <a:p>
            <a:r>
              <a:rPr lang="tr-TR" dirty="0"/>
              <a:t>7 gün </a:t>
            </a:r>
            <a:r>
              <a:rPr lang="tr-TR" dirty="0" err="1"/>
              <a:t>seftriakson</a:t>
            </a:r>
            <a:r>
              <a:rPr lang="tr-TR" dirty="0"/>
              <a:t> → </a:t>
            </a:r>
            <a:r>
              <a:rPr lang="tr-TR" b="1" dirty="0" err="1"/>
              <a:t>midline</a:t>
            </a:r>
            <a:endParaRPr lang="tr-TR" dirty="0"/>
          </a:p>
          <a:p>
            <a:r>
              <a:rPr lang="tr-TR" dirty="0"/>
              <a:t>7 gün </a:t>
            </a:r>
            <a:r>
              <a:rPr lang="tr-TR" dirty="0" err="1"/>
              <a:t>vazopressör</a:t>
            </a:r>
            <a:r>
              <a:rPr lang="tr-TR" dirty="0"/>
              <a:t> → </a:t>
            </a:r>
            <a:r>
              <a:rPr lang="tr-TR" b="1" dirty="0"/>
              <a:t>CVC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📌</a:t>
            </a:r>
            <a:r>
              <a:rPr lang="tr-TR" b="1" dirty="0"/>
              <a:t>“Süre aynı olsa bile ilaç kateter seçimini değiştirir.”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7938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42910" y="571480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b="1" spc="-52" dirty="0">
                <a:solidFill>
                  <a:srgbClr val="636AA2"/>
                </a:solidFill>
              </a:rPr>
              <a:t>PVK </a:t>
            </a:r>
            <a:r>
              <a:rPr lang="tr-TR" sz="3200" b="1" spc="-52" dirty="0" err="1">
                <a:solidFill>
                  <a:srgbClr val="636AA2"/>
                </a:solidFill>
              </a:rPr>
              <a:t>Endikasyonları</a:t>
            </a:r>
            <a:endParaRPr lang="tr-TR" sz="3200" b="1" spc="-52" dirty="0">
              <a:solidFill>
                <a:srgbClr val="636AA2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4110046"/>
          </a:xfrm>
        </p:spPr>
        <p:txBody>
          <a:bodyPr/>
          <a:lstStyle/>
          <a:p>
            <a:r>
              <a:rPr lang="tr-TR" dirty="0"/>
              <a:t>Sıvı ve elektrolit tedavisi </a:t>
            </a:r>
          </a:p>
          <a:p>
            <a:r>
              <a:rPr lang="tr-TR" dirty="0" err="1"/>
              <a:t>İntravenöz</a:t>
            </a:r>
            <a:r>
              <a:rPr lang="tr-TR" dirty="0"/>
              <a:t> ilaç uygulamaları </a:t>
            </a:r>
          </a:p>
          <a:p>
            <a:r>
              <a:rPr lang="tr-TR" dirty="0"/>
              <a:t>Kan ve kan ürünü transfüzyonu </a:t>
            </a:r>
          </a:p>
          <a:p>
            <a:r>
              <a:rPr lang="tr-TR" dirty="0"/>
              <a:t>Kontrast madde enjeksiyonu </a:t>
            </a:r>
          </a:p>
          <a:p>
            <a:r>
              <a:rPr lang="tr-TR" dirty="0"/>
              <a:t>Kan örneği alınması </a:t>
            </a:r>
          </a:p>
          <a:p>
            <a:r>
              <a:rPr lang="tr-TR" dirty="0"/>
              <a:t>Acil tedavi ve </a:t>
            </a:r>
            <a:r>
              <a:rPr lang="tr-TR" dirty="0" err="1"/>
              <a:t>resüsitasyon</a:t>
            </a:r>
            <a:r>
              <a:rPr lang="tr-TR" dirty="0"/>
              <a:t> desteği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b="1" spc="-52" dirty="0" err="1">
                <a:solidFill>
                  <a:srgbClr val="636AA2"/>
                </a:solidFill>
              </a:rPr>
              <a:t>Kontrendikasyonları</a:t>
            </a:r>
            <a:endParaRPr lang="tr-TR" sz="3200" b="1" spc="-52" dirty="0">
              <a:solidFill>
                <a:srgbClr val="636AA2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889186"/>
          </a:xfrm>
        </p:spPr>
        <p:txBody>
          <a:bodyPr/>
          <a:lstStyle/>
          <a:p>
            <a:r>
              <a:rPr lang="tr-TR" dirty="0" err="1"/>
              <a:t>Mastektomi</a:t>
            </a:r>
            <a:r>
              <a:rPr lang="tr-TR" dirty="0"/>
              <a:t> veya </a:t>
            </a:r>
            <a:r>
              <a:rPr lang="tr-TR" dirty="0" err="1"/>
              <a:t>aksiller</a:t>
            </a:r>
            <a:r>
              <a:rPr lang="tr-TR" dirty="0"/>
              <a:t> lenf </a:t>
            </a:r>
            <a:r>
              <a:rPr lang="tr-TR" dirty="0" err="1"/>
              <a:t>nodu</a:t>
            </a:r>
            <a:r>
              <a:rPr lang="tr-TR" dirty="0"/>
              <a:t> </a:t>
            </a:r>
            <a:r>
              <a:rPr lang="tr-TR" dirty="0" err="1"/>
              <a:t>diseksiyonu</a:t>
            </a:r>
            <a:r>
              <a:rPr lang="tr-TR" dirty="0"/>
              <a:t> yapılan taraftan PVK uygulanmamalıdır. </a:t>
            </a:r>
          </a:p>
          <a:p>
            <a:pPr>
              <a:buNone/>
            </a:pPr>
            <a:endParaRPr lang="tr-TR" dirty="0"/>
          </a:p>
          <a:p>
            <a:r>
              <a:rPr lang="tr-TR" dirty="0"/>
              <a:t>AV fistül veya </a:t>
            </a:r>
            <a:r>
              <a:rPr lang="tr-TR" dirty="0" err="1"/>
              <a:t>greft</a:t>
            </a:r>
            <a:r>
              <a:rPr lang="tr-TR" dirty="0"/>
              <a:t> bulunan </a:t>
            </a:r>
            <a:r>
              <a:rPr lang="tr-TR" dirty="0" err="1"/>
              <a:t>ekstremite</a:t>
            </a:r>
            <a:r>
              <a:rPr lang="tr-TR" dirty="0"/>
              <a:t> kullanılmamalıdır. </a:t>
            </a:r>
          </a:p>
          <a:p>
            <a:pPr>
              <a:buNone/>
            </a:pPr>
            <a:endParaRPr lang="tr-TR" dirty="0"/>
          </a:p>
          <a:p>
            <a:r>
              <a:rPr lang="tr-TR" dirty="0"/>
              <a:t>Duyu ve motor fonksiyon kaybı bulunan </a:t>
            </a:r>
            <a:r>
              <a:rPr lang="tr-TR" dirty="0" err="1"/>
              <a:t>ekstremiteler</a:t>
            </a:r>
            <a:r>
              <a:rPr lang="tr-TR" dirty="0"/>
              <a:t> tercih edilmemelidir</a:t>
            </a:r>
            <a:r>
              <a:rPr lang="tr-TR" b="1" dirty="0"/>
              <a:t>.</a:t>
            </a:r>
            <a:endParaRPr lang="tr-TR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2734</TotalTime>
  <Words>1556</Words>
  <Application>Microsoft Office PowerPoint</Application>
  <PresentationFormat>Ekran Gösterisi (4:3)</PresentationFormat>
  <Paragraphs>167</Paragraphs>
  <Slides>35</Slides>
  <Notes>16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1" baseType="lpstr">
      <vt:lpstr>Arial</vt:lpstr>
      <vt:lpstr>Calibri</vt:lpstr>
      <vt:lpstr>Constantia</vt:lpstr>
      <vt:lpstr>Lucida Calligraphy</vt:lpstr>
      <vt:lpstr>Wingdings 2</vt:lpstr>
      <vt:lpstr>Akış</vt:lpstr>
      <vt:lpstr>PowerPoint Sunusu</vt:lpstr>
      <vt:lpstr> Periferik Venöz Kateterler (PVK) </vt:lpstr>
      <vt:lpstr>PowerPoint Sunusu</vt:lpstr>
      <vt:lpstr>PowerPoint Sunusu</vt:lpstr>
      <vt:lpstr>MAGIC Algoritması Nedir ?</vt:lpstr>
      <vt:lpstr>PowerPoint Sunusu</vt:lpstr>
      <vt:lpstr>⚖️ KRİTİK NOKTA:          SÜRE ve İLAÇ BİRLİKTE  DEĞERLENDİRİLİR</vt:lpstr>
      <vt:lpstr>PVK Endikasyonları</vt:lpstr>
      <vt:lpstr>Kontrendikasyonları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Kateter Yeri Seçimi </vt:lpstr>
      <vt:lpstr>PowerPoint Sunusu</vt:lpstr>
      <vt:lpstr>PowerPoint Sunusu</vt:lpstr>
      <vt:lpstr>Kızılötesi (Near Infrared - NIR) Ven Görüntüleme Teknolojisi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Hazırlayan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Periferik Venöz Katater Uygulamalarında Klinik Karar Verme Süreçleri  ve Endikasyonların Değerlendirilmesi</dc:title>
  <dc:creator>ASUS</dc:creator>
  <cp:lastModifiedBy>safiye.tasgin</cp:lastModifiedBy>
  <cp:revision>34</cp:revision>
  <dcterms:created xsi:type="dcterms:W3CDTF">2026-06-01T17:42:25Z</dcterms:created>
  <dcterms:modified xsi:type="dcterms:W3CDTF">2026-07-07T13:13:18Z</dcterms:modified>
</cp:coreProperties>
</file>