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4"/>
  </p:notesMasterIdLst>
  <p:sldIdLst>
    <p:sldId id="256" r:id="rId2"/>
    <p:sldId id="320" r:id="rId3"/>
    <p:sldId id="1586" r:id="rId4"/>
    <p:sldId id="1551" r:id="rId5"/>
    <p:sldId id="1550" r:id="rId6"/>
    <p:sldId id="1552" r:id="rId7"/>
    <p:sldId id="1587" r:id="rId8"/>
    <p:sldId id="1553" r:id="rId9"/>
    <p:sldId id="1554" r:id="rId10"/>
    <p:sldId id="1555" r:id="rId11"/>
    <p:sldId id="1556" r:id="rId12"/>
    <p:sldId id="1557" r:id="rId13"/>
    <p:sldId id="1558" r:id="rId14"/>
    <p:sldId id="445" r:id="rId15"/>
    <p:sldId id="1588" r:id="rId16"/>
    <p:sldId id="1559" r:id="rId17"/>
    <p:sldId id="1560" r:id="rId18"/>
    <p:sldId id="1561" r:id="rId19"/>
    <p:sldId id="1562" r:id="rId20"/>
    <p:sldId id="1563" r:id="rId21"/>
    <p:sldId id="1564" r:id="rId22"/>
    <p:sldId id="1565" r:id="rId23"/>
    <p:sldId id="1566" r:id="rId24"/>
    <p:sldId id="1589" r:id="rId25"/>
    <p:sldId id="1567" r:id="rId26"/>
    <p:sldId id="1568" r:id="rId27"/>
    <p:sldId id="1569" r:id="rId28"/>
    <p:sldId id="1570" r:id="rId29"/>
    <p:sldId id="1571" r:id="rId30"/>
    <p:sldId id="1572" r:id="rId31"/>
    <p:sldId id="1573" r:id="rId32"/>
    <p:sldId id="1574" r:id="rId33"/>
    <p:sldId id="1575" r:id="rId34"/>
    <p:sldId id="1576" r:id="rId35"/>
    <p:sldId id="1577" r:id="rId36"/>
    <p:sldId id="1578" r:id="rId37"/>
    <p:sldId id="1580" r:id="rId38"/>
    <p:sldId id="1590" r:id="rId39"/>
    <p:sldId id="1195" r:id="rId40"/>
    <p:sldId id="1581" r:id="rId41"/>
    <p:sldId id="1582" r:id="rId42"/>
    <p:sldId id="1583" r:id="rId43"/>
    <p:sldId id="1526" r:id="rId44"/>
    <p:sldId id="1519" r:id="rId45"/>
    <p:sldId id="429" r:id="rId46"/>
    <p:sldId id="1591" r:id="rId47"/>
    <p:sldId id="1592" r:id="rId48"/>
    <p:sldId id="1593" r:id="rId49"/>
    <p:sldId id="1527" r:id="rId50"/>
    <p:sldId id="1521" r:id="rId51"/>
    <p:sldId id="1599" r:id="rId52"/>
    <p:sldId id="1594" r:id="rId53"/>
    <p:sldId id="1523" r:id="rId54"/>
    <p:sldId id="1517" r:id="rId55"/>
    <p:sldId id="431" r:id="rId56"/>
    <p:sldId id="1595" r:id="rId57"/>
    <p:sldId id="376" r:id="rId58"/>
    <p:sldId id="1524" r:id="rId59"/>
    <p:sldId id="390" r:id="rId60"/>
    <p:sldId id="354" r:id="rId61"/>
    <p:sldId id="1530" r:id="rId62"/>
    <p:sldId id="1531" r:id="rId63"/>
    <p:sldId id="1529" r:id="rId64"/>
    <p:sldId id="394" r:id="rId65"/>
    <p:sldId id="1532" r:id="rId66"/>
    <p:sldId id="1596" r:id="rId67"/>
    <p:sldId id="1597" r:id="rId68"/>
    <p:sldId id="1598" r:id="rId69"/>
    <p:sldId id="1245" r:id="rId70"/>
    <p:sldId id="1584" r:id="rId71"/>
    <p:sldId id="1259" r:id="rId72"/>
    <p:sldId id="126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1EE0F52C-AE32-4822-A672-4E95BB0243E4}">
          <p14:sldIdLst>
            <p14:sldId id="256"/>
            <p14:sldId id="320"/>
            <p14:sldId id="1586"/>
            <p14:sldId id="1551"/>
            <p14:sldId id="1550"/>
            <p14:sldId id="1552"/>
            <p14:sldId id="1587"/>
            <p14:sldId id="1553"/>
            <p14:sldId id="1554"/>
            <p14:sldId id="1555"/>
            <p14:sldId id="1556"/>
            <p14:sldId id="1557"/>
            <p14:sldId id="1558"/>
            <p14:sldId id="445"/>
            <p14:sldId id="1588"/>
            <p14:sldId id="1559"/>
            <p14:sldId id="1560"/>
            <p14:sldId id="1561"/>
            <p14:sldId id="1562"/>
            <p14:sldId id="1563"/>
            <p14:sldId id="1564"/>
            <p14:sldId id="1565"/>
            <p14:sldId id="1566"/>
            <p14:sldId id="1589"/>
            <p14:sldId id="1567"/>
            <p14:sldId id="1568"/>
            <p14:sldId id="1569"/>
            <p14:sldId id="1570"/>
            <p14:sldId id="1571"/>
            <p14:sldId id="1572"/>
            <p14:sldId id="1573"/>
            <p14:sldId id="1574"/>
            <p14:sldId id="1575"/>
            <p14:sldId id="1576"/>
            <p14:sldId id="1577"/>
            <p14:sldId id="1578"/>
            <p14:sldId id="1580"/>
            <p14:sldId id="1590"/>
            <p14:sldId id="1195"/>
            <p14:sldId id="1581"/>
            <p14:sldId id="1582"/>
            <p14:sldId id="1583"/>
            <p14:sldId id="1526"/>
            <p14:sldId id="1519"/>
            <p14:sldId id="429"/>
            <p14:sldId id="1591"/>
            <p14:sldId id="1592"/>
            <p14:sldId id="1593"/>
            <p14:sldId id="1527"/>
            <p14:sldId id="1521"/>
            <p14:sldId id="1599"/>
            <p14:sldId id="1594"/>
            <p14:sldId id="1523"/>
            <p14:sldId id="1517"/>
            <p14:sldId id="431"/>
            <p14:sldId id="1595"/>
            <p14:sldId id="376"/>
            <p14:sldId id="1524"/>
            <p14:sldId id="390"/>
            <p14:sldId id="354"/>
            <p14:sldId id="1530"/>
            <p14:sldId id="1531"/>
            <p14:sldId id="1529"/>
            <p14:sldId id="394"/>
            <p14:sldId id="1532"/>
            <p14:sldId id="1596"/>
            <p14:sldId id="1597"/>
            <p14:sldId id="1598"/>
            <p14:sldId id="1245"/>
            <p14:sldId id="1584"/>
            <p14:sldId id="1259"/>
            <p14:sldId id="1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DA4"/>
    <a:srgbClr val="FF9900"/>
    <a:srgbClr val="636AA2"/>
    <a:srgbClr val="B13589"/>
    <a:srgbClr val="F2C79F"/>
    <a:srgbClr val="CC99FF"/>
    <a:srgbClr val="FFCC00"/>
    <a:srgbClr val="FFCC6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4529" autoAdjust="0"/>
  </p:normalViewPr>
  <p:slideViewPr>
    <p:cSldViewPr snapToGrid="0">
      <p:cViewPr varScale="1">
        <p:scale>
          <a:sx n="107" d="100"/>
          <a:sy n="107" d="100"/>
        </p:scale>
        <p:origin x="63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F6C97-E224-3847-832D-75C4F99EBDC3}"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US"/>
        </a:p>
      </dgm:t>
    </dgm:pt>
    <dgm:pt modelId="{EC313A4B-1651-ED4A-99EE-D05F0E3BD2FB}">
      <dgm:prSet phldrT="[Text]" custT="1"/>
      <dgm:spPr/>
      <dgm:t>
        <a:bodyPr/>
        <a:lstStyle/>
        <a:p>
          <a:r>
            <a:rPr lang="en-US" sz="1800" b="1" dirty="0" err="1"/>
            <a:t>Sürü</a:t>
          </a:r>
          <a:r>
            <a:rPr lang="en-US" sz="1800" b="1" dirty="0"/>
            <a:t> </a:t>
          </a:r>
          <a:r>
            <a:rPr lang="en-US" sz="1800" b="1" dirty="0" err="1"/>
            <a:t>bağışıklığı</a:t>
          </a:r>
          <a:r>
            <a:rPr lang="en-US" sz="1800" b="1" dirty="0"/>
            <a:t> </a:t>
          </a:r>
          <a:r>
            <a:rPr lang="en-US" sz="1800" b="1" dirty="0" err="1"/>
            <a:t>gelişmesi</a:t>
          </a:r>
          <a:endParaRPr lang="en-US" sz="1800" b="1" dirty="0"/>
        </a:p>
      </dgm:t>
    </dgm:pt>
    <dgm:pt modelId="{AC4E853A-7CD9-6E46-B738-3C29384275A9}" type="parTrans" cxnId="{EE5F9DB3-DB53-F84A-87F5-DFF8E6F05642}">
      <dgm:prSet/>
      <dgm:spPr/>
      <dgm:t>
        <a:bodyPr/>
        <a:lstStyle/>
        <a:p>
          <a:endParaRPr lang="en-US" sz="1600" b="1"/>
        </a:p>
      </dgm:t>
    </dgm:pt>
    <dgm:pt modelId="{D8B01FF3-5B03-B742-943C-D4730405A910}" type="sibTrans" cxnId="{EE5F9DB3-DB53-F84A-87F5-DFF8E6F05642}">
      <dgm:prSet/>
      <dgm:spPr/>
      <dgm:t>
        <a:bodyPr/>
        <a:lstStyle/>
        <a:p>
          <a:endParaRPr lang="en-US" sz="1600" b="1"/>
        </a:p>
      </dgm:t>
    </dgm:pt>
    <dgm:pt modelId="{EC7DDE00-5F84-234B-8E0A-2F6CDCDE2FD7}">
      <dgm:prSet phldrT="[Text]" custT="1"/>
      <dgm:spPr/>
      <dgm:t>
        <a:bodyPr/>
        <a:lstStyle/>
        <a:p>
          <a:pPr>
            <a:buNone/>
          </a:pPr>
          <a:r>
            <a:rPr lang="en-US" sz="1800" b="1" dirty="0" err="1"/>
            <a:t>Sağlık</a:t>
          </a:r>
          <a:r>
            <a:rPr lang="en-US" sz="1800" b="1" dirty="0"/>
            <a:t> </a:t>
          </a:r>
          <a:r>
            <a:rPr lang="en-US" sz="1800" b="1" dirty="0" err="1"/>
            <a:t>sistemine</a:t>
          </a:r>
          <a:r>
            <a:rPr lang="en-US" sz="1800" b="1" dirty="0"/>
            <a:t> </a:t>
          </a:r>
          <a:r>
            <a:rPr lang="en-US" sz="1800" b="1" dirty="0" err="1"/>
            <a:t>yükün</a:t>
          </a:r>
          <a:r>
            <a:rPr lang="en-US" sz="1800" b="1" dirty="0"/>
            <a:t> </a:t>
          </a:r>
          <a:r>
            <a:rPr lang="en-US" sz="1800" b="1" dirty="0" err="1"/>
            <a:t>azalması</a:t>
          </a:r>
          <a:endParaRPr lang="en-US" sz="1800" b="1" dirty="0"/>
        </a:p>
      </dgm:t>
    </dgm:pt>
    <dgm:pt modelId="{F5ABFAB8-D517-A548-A61E-ED5F82E523FB}" type="parTrans" cxnId="{7FBBEDF7-26B3-294E-B12C-838991F82044}">
      <dgm:prSet/>
      <dgm:spPr/>
      <dgm:t>
        <a:bodyPr/>
        <a:lstStyle/>
        <a:p>
          <a:endParaRPr lang="en-US" sz="1600" b="1"/>
        </a:p>
      </dgm:t>
    </dgm:pt>
    <dgm:pt modelId="{4397E5AC-E1D3-444E-80EB-28FF39658D10}" type="sibTrans" cxnId="{7FBBEDF7-26B3-294E-B12C-838991F82044}">
      <dgm:prSet/>
      <dgm:spPr/>
      <dgm:t>
        <a:bodyPr/>
        <a:lstStyle/>
        <a:p>
          <a:endParaRPr lang="en-US" sz="1600" b="1"/>
        </a:p>
      </dgm:t>
    </dgm:pt>
    <dgm:pt modelId="{F388110D-8F2B-1146-82DB-23037FF27138}">
      <dgm:prSet phldrT="[Text]" custT="1"/>
      <dgm:spPr/>
      <dgm:t>
        <a:bodyPr/>
        <a:lstStyle/>
        <a:p>
          <a:pPr>
            <a:buNone/>
          </a:pPr>
          <a:r>
            <a:rPr lang="en-US" sz="1800" b="1" dirty="0" err="1"/>
            <a:t>Ekonomik</a:t>
          </a:r>
          <a:r>
            <a:rPr lang="en-US" sz="1800" b="1" dirty="0"/>
            <a:t> </a:t>
          </a:r>
          <a:r>
            <a:rPr lang="en-US" sz="1800" b="1" dirty="0" err="1"/>
            <a:t>kazanımlar</a:t>
          </a:r>
          <a:endParaRPr lang="en-US" sz="1800" b="1" dirty="0"/>
        </a:p>
      </dgm:t>
    </dgm:pt>
    <dgm:pt modelId="{C5D4FC1C-ACC6-C94E-8C11-478D7EE0E434}" type="parTrans" cxnId="{237F0249-DC7B-9447-BDC7-51C4BA9F1A0F}">
      <dgm:prSet/>
      <dgm:spPr/>
      <dgm:t>
        <a:bodyPr/>
        <a:lstStyle/>
        <a:p>
          <a:endParaRPr lang="en-US" sz="1600" b="1"/>
        </a:p>
      </dgm:t>
    </dgm:pt>
    <dgm:pt modelId="{C8712AAD-F82E-EE48-9C6B-A3DDE3E267FD}" type="sibTrans" cxnId="{237F0249-DC7B-9447-BDC7-51C4BA9F1A0F}">
      <dgm:prSet/>
      <dgm:spPr/>
      <dgm:t>
        <a:bodyPr/>
        <a:lstStyle/>
        <a:p>
          <a:endParaRPr lang="en-US" sz="1600" b="1"/>
        </a:p>
      </dgm:t>
    </dgm:pt>
    <dgm:pt modelId="{DB77E8CC-D9A0-A143-9BCF-52ABA8FFC25B}">
      <dgm:prSet phldrT="[Text]" custT="1"/>
      <dgm:spPr/>
      <dgm:t>
        <a:bodyPr/>
        <a:lstStyle/>
        <a:p>
          <a:pPr>
            <a:buNone/>
          </a:pPr>
          <a:r>
            <a:rPr lang="en-US" sz="1800" b="1" dirty="0" err="1"/>
            <a:t>Antibiyotik</a:t>
          </a:r>
          <a:r>
            <a:rPr lang="en-US" sz="1800" b="1" dirty="0"/>
            <a:t> </a:t>
          </a:r>
          <a:r>
            <a:rPr lang="en-US" sz="1800" b="1" dirty="0" err="1"/>
            <a:t>kullanımının</a:t>
          </a:r>
          <a:r>
            <a:rPr lang="en-US" sz="1800" b="1" dirty="0"/>
            <a:t> </a:t>
          </a:r>
          <a:r>
            <a:rPr lang="en-US" sz="1800" b="1" dirty="0" err="1"/>
            <a:t>azalması</a:t>
          </a:r>
          <a:endParaRPr lang="en-US" sz="1800" b="1" dirty="0"/>
        </a:p>
      </dgm:t>
    </dgm:pt>
    <dgm:pt modelId="{1819F1CD-3D5D-F144-8BB1-42D3D467F6D1}" type="parTrans" cxnId="{E57812CB-390D-3646-9A8A-34353B4DF454}">
      <dgm:prSet/>
      <dgm:spPr/>
      <dgm:t>
        <a:bodyPr/>
        <a:lstStyle/>
        <a:p>
          <a:endParaRPr lang="en-US" sz="1600" b="1"/>
        </a:p>
      </dgm:t>
    </dgm:pt>
    <dgm:pt modelId="{46499CE3-3179-8743-85B3-C4CA812C5ED5}" type="sibTrans" cxnId="{E57812CB-390D-3646-9A8A-34353B4DF454}">
      <dgm:prSet/>
      <dgm:spPr/>
      <dgm:t>
        <a:bodyPr/>
        <a:lstStyle/>
        <a:p>
          <a:endParaRPr lang="en-US" sz="1600" b="1"/>
        </a:p>
      </dgm:t>
    </dgm:pt>
    <dgm:pt modelId="{17A67919-56D3-794E-8330-177441C8C1BC}">
      <dgm:prSet phldrT="[Text]" custT="1"/>
      <dgm:spPr/>
      <dgm:t>
        <a:bodyPr/>
        <a:lstStyle/>
        <a:p>
          <a:pPr>
            <a:buNone/>
          </a:pPr>
          <a:r>
            <a:rPr lang="en-US" sz="1800" b="1"/>
            <a:t>Pandemik risklerin azaltılması</a:t>
          </a:r>
          <a:endParaRPr lang="en-US" sz="1800" b="1" dirty="0"/>
        </a:p>
      </dgm:t>
    </dgm:pt>
    <dgm:pt modelId="{95CE70FC-746F-9040-A805-EEA092A5A320}" type="parTrans" cxnId="{E74C2BF0-EA3F-C743-8DF3-63889EEDA66D}">
      <dgm:prSet/>
      <dgm:spPr/>
      <dgm:t>
        <a:bodyPr/>
        <a:lstStyle/>
        <a:p>
          <a:endParaRPr lang="en-US"/>
        </a:p>
      </dgm:t>
    </dgm:pt>
    <dgm:pt modelId="{2EB23047-D9F5-6D4F-B904-CF7E8BFCCA63}" type="sibTrans" cxnId="{E74C2BF0-EA3F-C743-8DF3-63889EEDA66D}">
      <dgm:prSet/>
      <dgm:spPr/>
      <dgm:t>
        <a:bodyPr/>
        <a:lstStyle/>
        <a:p>
          <a:endParaRPr lang="en-US"/>
        </a:p>
      </dgm:t>
    </dgm:pt>
    <dgm:pt modelId="{5FF07323-39B2-F543-92FC-B69BF35077B8}">
      <dgm:prSet phldrT="[Text]" custT="1"/>
      <dgm:spPr/>
      <dgm:t>
        <a:bodyPr/>
        <a:lstStyle/>
        <a:p>
          <a:r>
            <a:rPr lang="en-US" sz="1800" b="1" dirty="0" err="1"/>
            <a:t>Komplikasyon</a:t>
          </a:r>
          <a:r>
            <a:rPr lang="en-US" sz="1800" b="1" dirty="0"/>
            <a:t> </a:t>
          </a:r>
          <a:r>
            <a:rPr lang="en-US" sz="1800" b="1" dirty="0" err="1"/>
            <a:t>ve</a:t>
          </a:r>
          <a:r>
            <a:rPr lang="en-US" sz="1800" b="1" dirty="0"/>
            <a:t> </a:t>
          </a:r>
          <a:r>
            <a:rPr lang="en-US" sz="1800" b="1" dirty="0" err="1"/>
            <a:t>ölümlerin</a:t>
          </a:r>
          <a:r>
            <a:rPr lang="en-US" sz="1800" b="1" dirty="0"/>
            <a:t>  </a:t>
          </a:r>
          <a:r>
            <a:rPr lang="en-US" sz="1800" b="1" dirty="0" err="1"/>
            <a:t>azalması</a:t>
          </a:r>
          <a:endParaRPr lang="en-US" sz="1800" b="1" dirty="0"/>
        </a:p>
      </dgm:t>
    </dgm:pt>
    <dgm:pt modelId="{F865A06F-E533-D945-9AB6-035C5D46D345}" type="parTrans" cxnId="{F9C9AD5C-33EB-8D4F-8D64-2640DED04DDE}">
      <dgm:prSet/>
      <dgm:spPr/>
      <dgm:t>
        <a:bodyPr/>
        <a:lstStyle/>
        <a:p>
          <a:endParaRPr lang="en-US"/>
        </a:p>
      </dgm:t>
    </dgm:pt>
    <dgm:pt modelId="{113FEB19-6AF2-4C43-A5C7-DAA57C83BA00}" type="sibTrans" cxnId="{F9C9AD5C-33EB-8D4F-8D64-2640DED04DDE}">
      <dgm:prSet/>
      <dgm:spPr/>
      <dgm:t>
        <a:bodyPr/>
        <a:lstStyle/>
        <a:p>
          <a:endParaRPr lang="en-US"/>
        </a:p>
      </dgm:t>
    </dgm:pt>
    <dgm:pt modelId="{EBBD727E-32F8-BB4E-A5E2-C828E0DFE94A}" type="pres">
      <dgm:prSet presAssocID="{9EDF6C97-E224-3847-832D-75C4F99EBDC3}" presName="Name0" presStyleCnt="0">
        <dgm:presLayoutVars>
          <dgm:dir/>
          <dgm:resizeHandles val="exact"/>
        </dgm:presLayoutVars>
      </dgm:prSet>
      <dgm:spPr/>
    </dgm:pt>
    <dgm:pt modelId="{6370ECCB-C37B-BD45-9EF0-1AEBD85751DE}" type="pres">
      <dgm:prSet presAssocID="{EC313A4B-1651-ED4A-99EE-D05F0E3BD2FB}" presName="Name5" presStyleLbl="vennNode1" presStyleIdx="0" presStyleCnt="6">
        <dgm:presLayoutVars>
          <dgm:bulletEnabled val="1"/>
        </dgm:presLayoutVars>
      </dgm:prSet>
      <dgm:spPr/>
    </dgm:pt>
    <dgm:pt modelId="{5669A72C-02C8-8042-8CEC-5D4C17B276F3}" type="pres">
      <dgm:prSet presAssocID="{D8B01FF3-5B03-B742-943C-D4730405A910}" presName="space" presStyleCnt="0"/>
      <dgm:spPr/>
    </dgm:pt>
    <dgm:pt modelId="{34159299-BAFC-BC43-93B6-B27288832B0C}" type="pres">
      <dgm:prSet presAssocID="{5FF07323-39B2-F543-92FC-B69BF35077B8}" presName="Name5" presStyleLbl="vennNode1" presStyleIdx="1" presStyleCnt="6">
        <dgm:presLayoutVars>
          <dgm:bulletEnabled val="1"/>
        </dgm:presLayoutVars>
      </dgm:prSet>
      <dgm:spPr/>
    </dgm:pt>
    <dgm:pt modelId="{D2D54B74-C09C-A24E-A50F-FA132319A96E}" type="pres">
      <dgm:prSet presAssocID="{113FEB19-6AF2-4C43-A5C7-DAA57C83BA00}" presName="space" presStyleCnt="0"/>
      <dgm:spPr/>
    </dgm:pt>
    <dgm:pt modelId="{15B3A45B-47BF-364A-A01D-88C013CD11A4}" type="pres">
      <dgm:prSet presAssocID="{EC7DDE00-5F84-234B-8E0A-2F6CDCDE2FD7}" presName="Name5" presStyleLbl="vennNode1" presStyleIdx="2" presStyleCnt="6">
        <dgm:presLayoutVars>
          <dgm:bulletEnabled val="1"/>
        </dgm:presLayoutVars>
      </dgm:prSet>
      <dgm:spPr/>
    </dgm:pt>
    <dgm:pt modelId="{18158996-39AB-4147-927B-290EABD15CB0}" type="pres">
      <dgm:prSet presAssocID="{4397E5AC-E1D3-444E-80EB-28FF39658D10}" presName="space" presStyleCnt="0"/>
      <dgm:spPr/>
    </dgm:pt>
    <dgm:pt modelId="{9AC24917-6A54-7843-824D-62897099D9D1}" type="pres">
      <dgm:prSet presAssocID="{F388110D-8F2B-1146-82DB-23037FF27138}" presName="Name5" presStyleLbl="vennNode1" presStyleIdx="3" presStyleCnt="6">
        <dgm:presLayoutVars>
          <dgm:bulletEnabled val="1"/>
        </dgm:presLayoutVars>
      </dgm:prSet>
      <dgm:spPr/>
    </dgm:pt>
    <dgm:pt modelId="{A4786F3E-95EF-404A-BC02-3BB2209F5041}" type="pres">
      <dgm:prSet presAssocID="{C8712AAD-F82E-EE48-9C6B-A3DDE3E267FD}" presName="space" presStyleCnt="0"/>
      <dgm:spPr/>
    </dgm:pt>
    <dgm:pt modelId="{5CFD99F3-DA70-F649-AEF3-9430F72F1854}" type="pres">
      <dgm:prSet presAssocID="{17A67919-56D3-794E-8330-177441C8C1BC}" presName="Name5" presStyleLbl="vennNode1" presStyleIdx="4" presStyleCnt="6">
        <dgm:presLayoutVars>
          <dgm:bulletEnabled val="1"/>
        </dgm:presLayoutVars>
      </dgm:prSet>
      <dgm:spPr/>
    </dgm:pt>
    <dgm:pt modelId="{8AC1AFEB-FAE2-4B4F-B205-5B5DDDEB3255}" type="pres">
      <dgm:prSet presAssocID="{2EB23047-D9F5-6D4F-B904-CF7E8BFCCA63}" presName="space" presStyleCnt="0"/>
      <dgm:spPr/>
    </dgm:pt>
    <dgm:pt modelId="{16E50CB9-E920-5B44-9809-17C32F92FF8B}" type="pres">
      <dgm:prSet presAssocID="{DB77E8CC-D9A0-A143-9BCF-52ABA8FFC25B}" presName="Name5" presStyleLbl="vennNode1" presStyleIdx="5" presStyleCnt="6">
        <dgm:presLayoutVars>
          <dgm:bulletEnabled val="1"/>
        </dgm:presLayoutVars>
      </dgm:prSet>
      <dgm:spPr/>
    </dgm:pt>
  </dgm:ptLst>
  <dgm:cxnLst>
    <dgm:cxn modelId="{3192A53F-D06B-434A-89D7-A1BDE6D217B1}" type="presOf" srcId="{17A67919-56D3-794E-8330-177441C8C1BC}" destId="{5CFD99F3-DA70-F649-AEF3-9430F72F1854}" srcOrd="0" destOrd="0" presId="urn:microsoft.com/office/officeart/2005/8/layout/venn3"/>
    <dgm:cxn modelId="{237F0249-DC7B-9447-BDC7-51C4BA9F1A0F}" srcId="{9EDF6C97-E224-3847-832D-75C4F99EBDC3}" destId="{F388110D-8F2B-1146-82DB-23037FF27138}" srcOrd="3" destOrd="0" parTransId="{C5D4FC1C-ACC6-C94E-8C11-478D7EE0E434}" sibTransId="{C8712AAD-F82E-EE48-9C6B-A3DDE3E267FD}"/>
    <dgm:cxn modelId="{B99D6553-1E4C-DC4C-9461-21CB0EA15660}" type="presOf" srcId="{EC7DDE00-5F84-234B-8E0A-2F6CDCDE2FD7}" destId="{15B3A45B-47BF-364A-A01D-88C013CD11A4}" srcOrd="0" destOrd="0" presId="urn:microsoft.com/office/officeart/2005/8/layout/venn3"/>
    <dgm:cxn modelId="{F9C9AD5C-33EB-8D4F-8D64-2640DED04DDE}" srcId="{9EDF6C97-E224-3847-832D-75C4F99EBDC3}" destId="{5FF07323-39B2-F543-92FC-B69BF35077B8}" srcOrd="1" destOrd="0" parTransId="{F865A06F-E533-D945-9AB6-035C5D46D345}" sibTransId="{113FEB19-6AF2-4C43-A5C7-DAA57C83BA00}"/>
    <dgm:cxn modelId="{72FDB4A6-0384-094A-BD0F-8F1A3BF338C8}" type="presOf" srcId="{5FF07323-39B2-F543-92FC-B69BF35077B8}" destId="{34159299-BAFC-BC43-93B6-B27288832B0C}" srcOrd="0" destOrd="0" presId="urn:microsoft.com/office/officeart/2005/8/layout/venn3"/>
    <dgm:cxn modelId="{0BA42EA9-BBD1-E441-9626-D6C412B13E9B}" type="presOf" srcId="{F388110D-8F2B-1146-82DB-23037FF27138}" destId="{9AC24917-6A54-7843-824D-62897099D9D1}" srcOrd="0" destOrd="0" presId="urn:microsoft.com/office/officeart/2005/8/layout/venn3"/>
    <dgm:cxn modelId="{2169D8AA-700C-5D4C-A999-2614EBE71E28}" type="presOf" srcId="{DB77E8CC-D9A0-A143-9BCF-52ABA8FFC25B}" destId="{16E50CB9-E920-5B44-9809-17C32F92FF8B}" srcOrd="0" destOrd="0" presId="urn:microsoft.com/office/officeart/2005/8/layout/venn3"/>
    <dgm:cxn modelId="{EE5F9DB3-DB53-F84A-87F5-DFF8E6F05642}" srcId="{9EDF6C97-E224-3847-832D-75C4F99EBDC3}" destId="{EC313A4B-1651-ED4A-99EE-D05F0E3BD2FB}" srcOrd="0" destOrd="0" parTransId="{AC4E853A-7CD9-6E46-B738-3C29384275A9}" sibTransId="{D8B01FF3-5B03-B742-943C-D4730405A910}"/>
    <dgm:cxn modelId="{14D08BB5-B7A1-BA4E-AEFD-70AAC909823C}" type="presOf" srcId="{9EDF6C97-E224-3847-832D-75C4F99EBDC3}" destId="{EBBD727E-32F8-BB4E-A5E2-C828E0DFE94A}" srcOrd="0" destOrd="0" presId="urn:microsoft.com/office/officeart/2005/8/layout/venn3"/>
    <dgm:cxn modelId="{E57812CB-390D-3646-9A8A-34353B4DF454}" srcId="{9EDF6C97-E224-3847-832D-75C4F99EBDC3}" destId="{DB77E8CC-D9A0-A143-9BCF-52ABA8FFC25B}" srcOrd="5" destOrd="0" parTransId="{1819F1CD-3D5D-F144-8BB1-42D3D467F6D1}" sibTransId="{46499CE3-3179-8743-85B3-C4CA812C5ED5}"/>
    <dgm:cxn modelId="{826749E0-44E9-DB47-A591-5176E15A2090}" type="presOf" srcId="{EC313A4B-1651-ED4A-99EE-D05F0E3BD2FB}" destId="{6370ECCB-C37B-BD45-9EF0-1AEBD85751DE}" srcOrd="0" destOrd="0" presId="urn:microsoft.com/office/officeart/2005/8/layout/venn3"/>
    <dgm:cxn modelId="{E74C2BF0-EA3F-C743-8DF3-63889EEDA66D}" srcId="{9EDF6C97-E224-3847-832D-75C4F99EBDC3}" destId="{17A67919-56D3-794E-8330-177441C8C1BC}" srcOrd="4" destOrd="0" parTransId="{95CE70FC-746F-9040-A805-EEA092A5A320}" sibTransId="{2EB23047-D9F5-6D4F-B904-CF7E8BFCCA63}"/>
    <dgm:cxn modelId="{7FBBEDF7-26B3-294E-B12C-838991F82044}" srcId="{9EDF6C97-E224-3847-832D-75C4F99EBDC3}" destId="{EC7DDE00-5F84-234B-8E0A-2F6CDCDE2FD7}" srcOrd="2" destOrd="0" parTransId="{F5ABFAB8-D517-A548-A61E-ED5F82E523FB}" sibTransId="{4397E5AC-E1D3-444E-80EB-28FF39658D10}"/>
    <dgm:cxn modelId="{DB2B24F7-0045-C54E-B15F-53D34E6818FC}" type="presParOf" srcId="{EBBD727E-32F8-BB4E-A5E2-C828E0DFE94A}" destId="{6370ECCB-C37B-BD45-9EF0-1AEBD85751DE}" srcOrd="0" destOrd="0" presId="urn:microsoft.com/office/officeart/2005/8/layout/venn3"/>
    <dgm:cxn modelId="{8104B6E7-9F11-1B4D-A926-B8B914C0FFED}" type="presParOf" srcId="{EBBD727E-32F8-BB4E-A5E2-C828E0DFE94A}" destId="{5669A72C-02C8-8042-8CEC-5D4C17B276F3}" srcOrd="1" destOrd="0" presId="urn:microsoft.com/office/officeart/2005/8/layout/venn3"/>
    <dgm:cxn modelId="{E5052FB7-88F2-AE41-A8D5-02E57CEF43C4}" type="presParOf" srcId="{EBBD727E-32F8-BB4E-A5E2-C828E0DFE94A}" destId="{34159299-BAFC-BC43-93B6-B27288832B0C}" srcOrd="2" destOrd="0" presId="urn:microsoft.com/office/officeart/2005/8/layout/venn3"/>
    <dgm:cxn modelId="{F95DB675-EC14-AE4D-8B7C-197CDEEFE8D2}" type="presParOf" srcId="{EBBD727E-32F8-BB4E-A5E2-C828E0DFE94A}" destId="{D2D54B74-C09C-A24E-A50F-FA132319A96E}" srcOrd="3" destOrd="0" presId="urn:microsoft.com/office/officeart/2005/8/layout/venn3"/>
    <dgm:cxn modelId="{5C39DF86-7975-5643-8BBA-827BC65B4D31}" type="presParOf" srcId="{EBBD727E-32F8-BB4E-A5E2-C828E0DFE94A}" destId="{15B3A45B-47BF-364A-A01D-88C013CD11A4}" srcOrd="4" destOrd="0" presId="urn:microsoft.com/office/officeart/2005/8/layout/venn3"/>
    <dgm:cxn modelId="{BD14B38E-0106-DA48-9CEC-8BD9E2C30F21}" type="presParOf" srcId="{EBBD727E-32F8-BB4E-A5E2-C828E0DFE94A}" destId="{18158996-39AB-4147-927B-290EABD15CB0}" srcOrd="5" destOrd="0" presId="urn:microsoft.com/office/officeart/2005/8/layout/venn3"/>
    <dgm:cxn modelId="{411BBC43-83F9-894E-81D8-AB5E270BEB8B}" type="presParOf" srcId="{EBBD727E-32F8-BB4E-A5E2-C828E0DFE94A}" destId="{9AC24917-6A54-7843-824D-62897099D9D1}" srcOrd="6" destOrd="0" presId="urn:microsoft.com/office/officeart/2005/8/layout/venn3"/>
    <dgm:cxn modelId="{77466C4A-5E09-ED42-B4D7-0CCE16310DA3}" type="presParOf" srcId="{EBBD727E-32F8-BB4E-A5E2-C828E0DFE94A}" destId="{A4786F3E-95EF-404A-BC02-3BB2209F5041}" srcOrd="7" destOrd="0" presId="urn:microsoft.com/office/officeart/2005/8/layout/venn3"/>
    <dgm:cxn modelId="{16FCBAF3-F5D2-4D45-A95A-DA8B2C6B2ED7}" type="presParOf" srcId="{EBBD727E-32F8-BB4E-A5E2-C828E0DFE94A}" destId="{5CFD99F3-DA70-F649-AEF3-9430F72F1854}" srcOrd="8" destOrd="0" presId="urn:microsoft.com/office/officeart/2005/8/layout/venn3"/>
    <dgm:cxn modelId="{21098284-B1B6-9E48-83A4-A3ABD5B3F386}" type="presParOf" srcId="{EBBD727E-32F8-BB4E-A5E2-C828E0DFE94A}" destId="{8AC1AFEB-FAE2-4B4F-B205-5B5DDDEB3255}" srcOrd="9" destOrd="0" presId="urn:microsoft.com/office/officeart/2005/8/layout/venn3"/>
    <dgm:cxn modelId="{042844B5-1AC4-154D-8E0B-261A8368299B}" type="presParOf" srcId="{EBBD727E-32F8-BB4E-A5E2-C828E0DFE94A}" destId="{16E50CB9-E920-5B44-9809-17C32F92FF8B}"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0ECCB-C37B-BD45-9EF0-1AEBD85751DE}">
      <dsp:nvSpPr>
        <dsp:cNvPr id="0" name=""/>
        <dsp:cNvSpPr/>
      </dsp:nvSpPr>
      <dsp:spPr>
        <a:xfrm>
          <a:off x="1389" y="1154106"/>
          <a:ext cx="2275818" cy="2275818"/>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5246" tIns="22860" rIns="125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Sürü</a:t>
          </a:r>
          <a:r>
            <a:rPr lang="en-US" sz="1800" b="1" kern="1200" dirty="0"/>
            <a:t> </a:t>
          </a:r>
          <a:r>
            <a:rPr lang="en-US" sz="1800" b="1" kern="1200" dirty="0" err="1"/>
            <a:t>bağışıklığı</a:t>
          </a:r>
          <a:r>
            <a:rPr lang="en-US" sz="1800" b="1" kern="1200" dirty="0"/>
            <a:t> </a:t>
          </a:r>
          <a:r>
            <a:rPr lang="en-US" sz="1800" b="1" kern="1200" dirty="0" err="1"/>
            <a:t>gelişmesi</a:t>
          </a:r>
          <a:endParaRPr lang="en-US" sz="1800" b="1" kern="1200" dirty="0"/>
        </a:p>
      </dsp:txBody>
      <dsp:txXfrm>
        <a:off x="334675" y="1487392"/>
        <a:ext cx="1609246" cy="1609246"/>
      </dsp:txXfrm>
    </dsp:sp>
    <dsp:sp modelId="{34159299-BAFC-BC43-93B6-B27288832B0C}">
      <dsp:nvSpPr>
        <dsp:cNvPr id="0" name=""/>
        <dsp:cNvSpPr/>
      </dsp:nvSpPr>
      <dsp:spPr>
        <a:xfrm>
          <a:off x="1822044" y="1154106"/>
          <a:ext cx="2275818" cy="2275818"/>
        </a:xfrm>
        <a:prstGeom prst="ellipse">
          <a:avLst/>
        </a:prstGeom>
        <a:solidFill>
          <a:schemeClr val="accent4">
            <a:alpha val="50000"/>
            <a:hueOff val="-465887"/>
            <a:satOff val="14380"/>
            <a:lumOff val="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5246" tIns="22860" rIns="125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Komplikasyon</a:t>
          </a:r>
          <a:r>
            <a:rPr lang="en-US" sz="1800" b="1" kern="1200" dirty="0"/>
            <a:t> </a:t>
          </a:r>
          <a:r>
            <a:rPr lang="en-US" sz="1800" b="1" kern="1200" dirty="0" err="1"/>
            <a:t>ve</a:t>
          </a:r>
          <a:r>
            <a:rPr lang="en-US" sz="1800" b="1" kern="1200" dirty="0"/>
            <a:t> </a:t>
          </a:r>
          <a:r>
            <a:rPr lang="en-US" sz="1800" b="1" kern="1200" dirty="0" err="1"/>
            <a:t>ölümlerin</a:t>
          </a:r>
          <a:r>
            <a:rPr lang="en-US" sz="1800" b="1" kern="1200" dirty="0"/>
            <a:t>  </a:t>
          </a:r>
          <a:r>
            <a:rPr lang="en-US" sz="1800" b="1" kern="1200" dirty="0" err="1"/>
            <a:t>azalması</a:t>
          </a:r>
          <a:endParaRPr lang="en-US" sz="1800" b="1" kern="1200" dirty="0"/>
        </a:p>
      </dsp:txBody>
      <dsp:txXfrm>
        <a:off x="2155330" y="1487392"/>
        <a:ext cx="1609246" cy="1609246"/>
      </dsp:txXfrm>
    </dsp:sp>
    <dsp:sp modelId="{15B3A45B-47BF-364A-A01D-88C013CD11A4}">
      <dsp:nvSpPr>
        <dsp:cNvPr id="0" name=""/>
        <dsp:cNvSpPr/>
      </dsp:nvSpPr>
      <dsp:spPr>
        <a:xfrm>
          <a:off x="3642699" y="1154106"/>
          <a:ext cx="2275818" cy="2275818"/>
        </a:xfrm>
        <a:prstGeom prst="ellipse">
          <a:avLst/>
        </a:prstGeom>
        <a:solidFill>
          <a:schemeClr val="accent4">
            <a:alpha val="50000"/>
            <a:hueOff val="-931774"/>
            <a:satOff val="28760"/>
            <a:lumOff val="1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5246" tIns="22860" rIns="125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Sağlık</a:t>
          </a:r>
          <a:r>
            <a:rPr lang="en-US" sz="1800" b="1" kern="1200" dirty="0"/>
            <a:t> </a:t>
          </a:r>
          <a:r>
            <a:rPr lang="en-US" sz="1800" b="1" kern="1200" dirty="0" err="1"/>
            <a:t>sistemine</a:t>
          </a:r>
          <a:r>
            <a:rPr lang="en-US" sz="1800" b="1" kern="1200" dirty="0"/>
            <a:t> </a:t>
          </a:r>
          <a:r>
            <a:rPr lang="en-US" sz="1800" b="1" kern="1200" dirty="0" err="1"/>
            <a:t>yükün</a:t>
          </a:r>
          <a:r>
            <a:rPr lang="en-US" sz="1800" b="1" kern="1200" dirty="0"/>
            <a:t> </a:t>
          </a:r>
          <a:r>
            <a:rPr lang="en-US" sz="1800" b="1" kern="1200" dirty="0" err="1"/>
            <a:t>azalması</a:t>
          </a:r>
          <a:endParaRPr lang="en-US" sz="1800" b="1" kern="1200" dirty="0"/>
        </a:p>
      </dsp:txBody>
      <dsp:txXfrm>
        <a:off x="3975985" y="1487392"/>
        <a:ext cx="1609246" cy="1609246"/>
      </dsp:txXfrm>
    </dsp:sp>
    <dsp:sp modelId="{9AC24917-6A54-7843-824D-62897099D9D1}">
      <dsp:nvSpPr>
        <dsp:cNvPr id="0" name=""/>
        <dsp:cNvSpPr/>
      </dsp:nvSpPr>
      <dsp:spPr>
        <a:xfrm>
          <a:off x="5463354" y="1154106"/>
          <a:ext cx="2275818" cy="2275818"/>
        </a:xfrm>
        <a:prstGeom prst="ellipse">
          <a:avLst/>
        </a:prstGeom>
        <a:solidFill>
          <a:schemeClr val="accent4">
            <a:alpha val="50000"/>
            <a:hueOff val="-1397661"/>
            <a:satOff val="43141"/>
            <a:lumOff val="1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5246" tIns="22860" rIns="125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Ekonomik</a:t>
          </a:r>
          <a:r>
            <a:rPr lang="en-US" sz="1800" b="1" kern="1200" dirty="0"/>
            <a:t> </a:t>
          </a:r>
          <a:r>
            <a:rPr lang="en-US" sz="1800" b="1" kern="1200" dirty="0" err="1"/>
            <a:t>kazanımlar</a:t>
          </a:r>
          <a:endParaRPr lang="en-US" sz="1800" b="1" kern="1200" dirty="0"/>
        </a:p>
      </dsp:txBody>
      <dsp:txXfrm>
        <a:off x="5796640" y="1487392"/>
        <a:ext cx="1609246" cy="1609246"/>
      </dsp:txXfrm>
    </dsp:sp>
    <dsp:sp modelId="{5CFD99F3-DA70-F649-AEF3-9430F72F1854}">
      <dsp:nvSpPr>
        <dsp:cNvPr id="0" name=""/>
        <dsp:cNvSpPr/>
      </dsp:nvSpPr>
      <dsp:spPr>
        <a:xfrm>
          <a:off x="7284009" y="1154106"/>
          <a:ext cx="2275818" cy="2275818"/>
        </a:xfrm>
        <a:prstGeom prst="ellipse">
          <a:avLst/>
        </a:prstGeom>
        <a:solidFill>
          <a:schemeClr val="accent4">
            <a:alpha val="50000"/>
            <a:hueOff val="-1863548"/>
            <a:satOff val="57521"/>
            <a:lumOff val="2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5246" tIns="22860" rIns="125246" bIns="22860" numCol="1" spcCol="1270" anchor="ctr" anchorCtr="0">
          <a:noAutofit/>
        </a:bodyPr>
        <a:lstStyle/>
        <a:p>
          <a:pPr marL="0" lvl="0" indent="0" algn="ctr" defTabSz="800100">
            <a:lnSpc>
              <a:spcPct val="90000"/>
            </a:lnSpc>
            <a:spcBef>
              <a:spcPct val="0"/>
            </a:spcBef>
            <a:spcAft>
              <a:spcPct val="35000"/>
            </a:spcAft>
            <a:buNone/>
          </a:pPr>
          <a:r>
            <a:rPr lang="en-US" sz="1800" b="1" kern="1200"/>
            <a:t>Pandemik risklerin azaltılması</a:t>
          </a:r>
          <a:endParaRPr lang="en-US" sz="1800" b="1" kern="1200" dirty="0"/>
        </a:p>
      </dsp:txBody>
      <dsp:txXfrm>
        <a:off x="7617295" y="1487392"/>
        <a:ext cx="1609246" cy="1609246"/>
      </dsp:txXfrm>
    </dsp:sp>
    <dsp:sp modelId="{16E50CB9-E920-5B44-9809-17C32F92FF8B}">
      <dsp:nvSpPr>
        <dsp:cNvPr id="0" name=""/>
        <dsp:cNvSpPr/>
      </dsp:nvSpPr>
      <dsp:spPr>
        <a:xfrm>
          <a:off x="9104664" y="1154106"/>
          <a:ext cx="2275818" cy="2275818"/>
        </a:xfrm>
        <a:prstGeom prst="ellipse">
          <a:avLst/>
        </a:prstGeom>
        <a:solidFill>
          <a:schemeClr val="accent4">
            <a:alpha val="50000"/>
            <a:hueOff val="-2329435"/>
            <a:satOff val="71901"/>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5246" tIns="22860" rIns="125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Antibiyotik</a:t>
          </a:r>
          <a:r>
            <a:rPr lang="en-US" sz="1800" b="1" kern="1200" dirty="0"/>
            <a:t> </a:t>
          </a:r>
          <a:r>
            <a:rPr lang="en-US" sz="1800" b="1" kern="1200" dirty="0" err="1"/>
            <a:t>kullanımının</a:t>
          </a:r>
          <a:r>
            <a:rPr lang="en-US" sz="1800" b="1" kern="1200" dirty="0"/>
            <a:t> </a:t>
          </a:r>
          <a:r>
            <a:rPr lang="en-US" sz="1800" b="1" kern="1200" dirty="0" err="1"/>
            <a:t>azalması</a:t>
          </a:r>
          <a:endParaRPr lang="en-US" sz="1800" b="1" kern="1200" dirty="0"/>
        </a:p>
      </dsp:txBody>
      <dsp:txXfrm>
        <a:off x="9437950" y="1487392"/>
        <a:ext cx="1609246" cy="160924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AEDC3-A03E-4989-B872-656857FA50AF}" type="datetimeFigureOut">
              <a:rPr lang="tr-TR" smtClean="0"/>
              <a:t>16.06.2026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7F11-E637-4577-96AA-D82CCA085274}" type="slidenum">
              <a:rPr lang="tr-TR" smtClean="0"/>
              <a:t>‹#›</a:t>
            </a:fld>
            <a:endParaRPr lang="tr-TR"/>
          </a:p>
        </p:txBody>
      </p:sp>
    </p:spTree>
    <p:extLst>
      <p:ext uri="{BB962C8B-B14F-4D97-AF65-F5344CB8AC3E}">
        <p14:creationId xmlns:p14="http://schemas.microsoft.com/office/powerpoint/2010/main" val="388795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1c9b1a9cc9b2679354d789c7627a4c889c411cc.vetisonline.com/contents/immunizations-for-health-care-providers/abstract/95"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4</a:t>
            </a:fld>
            <a:endParaRPr lang="en-TR"/>
          </a:p>
        </p:txBody>
      </p:sp>
    </p:spTree>
    <p:extLst>
      <p:ext uri="{BB962C8B-B14F-4D97-AF65-F5344CB8AC3E}">
        <p14:creationId xmlns:p14="http://schemas.microsoft.com/office/powerpoint/2010/main" val="359827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r>
              <a:rPr lang="tr-TR" altLang="tr-TR" b="1" dirty="0">
                <a:cs typeface="Calibri" panose="020F0502020204030204" pitchFamily="34" charset="0"/>
              </a:rPr>
              <a:t>Hepatit B’ye karşı bağışık (anti-</a:t>
            </a:r>
            <a:r>
              <a:rPr lang="tr-TR" altLang="tr-TR" b="1" dirty="0" err="1">
                <a:cs typeface="Calibri" panose="020F0502020204030204" pitchFamily="34" charset="0"/>
              </a:rPr>
              <a:t>HBs</a:t>
            </a:r>
            <a:r>
              <a:rPr lang="tr-TR" altLang="tr-TR" b="1" dirty="0">
                <a:cs typeface="Calibri" panose="020F0502020204030204" pitchFamily="34" charset="0"/>
              </a:rPr>
              <a:t> &gt; 10 IU/</a:t>
            </a:r>
            <a:r>
              <a:rPr lang="tr-TR" altLang="tr-TR" b="1" dirty="0" err="1">
                <a:cs typeface="Calibri" panose="020F0502020204030204" pitchFamily="34" charset="0"/>
              </a:rPr>
              <a:t>mL</a:t>
            </a:r>
            <a:r>
              <a:rPr lang="tr-TR" altLang="tr-TR" b="1" dirty="0">
                <a:cs typeface="Calibri" panose="020F0502020204030204" pitchFamily="34" charset="0"/>
              </a:rPr>
              <a:t>): </a:t>
            </a:r>
            <a:r>
              <a:rPr lang="tr-TR" altLang="tr-TR" dirty="0">
                <a:cs typeface="Calibri" panose="020F0502020204030204" pitchFamily="34" charset="0"/>
              </a:rPr>
              <a:t>Profilaksiye gerek yok</a:t>
            </a:r>
          </a:p>
          <a:p>
            <a:endParaRPr lang="tr-TR" altLang="tr-TR" dirty="0">
              <a:cs typeface="Calibri" panose="020F0502020204030204" pitchFamily="34" charset="0"/>
            </a:endParaRPr>
          </a:p>
          <a:p>
            <a:r>
              <a:rPr lang="tr-TR" altLang="tr-TR" b="1" dirty="0">
                <a:cs typeface="Calibri" panose="020F0502020204030204" pitchFamily="34" charset="0"/>
              </a:rPr>
              <a:t>Daha önce aşılanmamış: </a:t>
            </a:r>
            <a:r>
              <a:rPr lang="tr-TR" altLang="tr-TR" dirty="0">
                <a:cs typeface="Calibri" panose="020F0502020204030204" pitchFamily="34" charset="0"/>
              </a:rPr>
              <a:t>3 doz hepatit B aşısı başlanır, kaynak </a:t>
            </a:r>
            <a:r>
              <a:rPr lang="tr-TR" altLang="tr-TR" dirty="0" err="1">
                <a:cs typeface="Calibri" panose="020F0502020204030204" pitchFamily="34" charset="0"/>
              </a:rPr>
              <a:t>HBsAg</a:t>
            </a:r>
            <a:r>
              <a:rPr lang="tr-TR" altLang="tr-TR" dirty="0">
                <a:cs typeface="Calibri" panose="020F0502020204030204" pitchFamily="34" charset="0"/>
              </a:rPr>
              <a:t> negatif ise hepatit B aşısı yeterlidir</a:t>
            </a:r>
          </a:p>
          <a:p>
            <a:pPr marL="0" indent="0">
              <a:buNone/>
            </a:pPr>
            <a:endParaRPr lang="tr-TR" altLang="tr-TR" dirty="0">
              <a:cs typeface="Calibri" panose="020F0502020204030204" pitchFamily="34" charset="0"/>
            </a:endParaRPr>
          </a:p>
          <a:p>
            <a:r>
              <a:rPr lang="tr-TR" altLang="tr-TR" b="1" dirty="0">
                <a:cs typeface="Calibri" panose="020F0502020204030204" pitchFamily="34" charset="0"/>
              </a:rPr>
              <a:t>Daha önce aşılanmamış: </a:t>
            </a:r>
            <a:r>
              <a:rPr lang="tr-TR" altLang="tr-TR" dirty="0">
                <a:cs typeface="Calibri" panose="020F0502020204030204" pitchFamily="34" charset="0"/>
              </a:rPr>
              <a:t>3 doz hepatit B aşısı başlanır, kaynak </a:t>
            </a:r>
            <a:r>
              <a:rPr lang="tr-TR" altLang="tr-TR" dirty="0" err="1">
                <a:cs typeface="Calibri" panose="020F0502020204030204" pitchFamily="34" charset="0"/>
              </a:rPr>
              <a:t>HBsAg</a:t>
            </a:r>
            <a:r>
              <a:rPr lang="tr-TR" altLang="tr-TR" dirty="0">
                <a:cs typeface="Calibri" panose="020F0502020204030204" pitchFamily="34" charset="0"/>
              </a:rPr>
              <a:t> pozitif ise HBIG de yapılır</a:t>
            </a:r>
          </a:p>
          <a:p>
            <a:endParaRPr lang="tr-TR" altLang="tr-TR" dirty="0">
              <a:cs typeface="Calibri" panose="020F0502020204030204" pitchFamily="34" charset="0"/>
            </a:endParaRPr>
          </a:p>
          <a:p>
            <a:r>
              <a:rPr lang="tr-TR" altLang="tr-TR" b="1" dirty="0">
                <a:cs typeface="Calibri" panose="020F0502020204030204" pitchFamily="34" charset="0"/>
              </a:rPr>
              <a:t>Daha önce aşılanmış, aşıya yanıtsız (anti-</a:t>
            </a:r>
            <a:r>
              <a:rPr lang="tr-TR" altLang="tr-TR" b="1" dirty="0" err="1">
                <a:cs typeface="Calibri" panose="020F0502020204030204" pitchFamily="34" charset="0"/>
              </a:rPr>
              <a:t>HBs</a:t>
            </a:r>
            <a:r>
              <a:rPr lang="tr-TR" altLang="tr-TR" b="1" dirty="0">
                <a:cs typeface="Calibri" panose="020F0502020204030204" pitchFamily="34" charset="0"/>
              </a:rPr>
              <a:t> &lt; 10 IU/</a:t>
            </a:r>
            <a:r>
              <a:rPr lang="tr-TR" altLang="tr-TR" b="1" dirty="0" err="1">
                <a:cs typeface="Calibri" panose="020F0502020204030204" pitchFamily="34" charset="0"/>
              </a:rPr>
              <a:t>mL</a:t>
            </a:r>
            <a:r>
              <a:rPr lang="tr-TR" altLang="tr-TR" b="1" dirty="0">
                <a:cs typeface="Calibri" panose="020F0502020204030204" pitchFamily="34" charset="0"/>
              </a:rPr>
              <a:t>): </a:t>
            </a:r>
            <a:r>
              <a:rPr lang="tr-TR" altLang="tr-TR" dirty="0">
                <a:cs typeface="Calibri" panose="020F0502020204030204" pitchFamily="34" charset="0"/>
              </a:rPr>
              <a:t>Kaynak </a:t>
            </a:r>
            <a:r>
              <a:rPr lang="tr-TR" altLang="tr-TR" dirty="0" err="1">
                <a:cs typeface="Calibri" panose="020F0502020204030204" pitchFamily="34" charset="0"/>
              </a:rPr>
              <a:t>HBsAg</a:t>
            </a:r>
            <a:r>
              <a:rPr lang="tr-TR" altLang="tr-TR" dirty="0">
                <a:cs typeface="Calibri" panose="020F0502020204030204" pitchFamily="34" charset="0"/>
              </a:rPr>
              <a:t> pozitif / bilinmiyor ise HBIG verilmelidir</a:t>
            </a:r>
          </a:p>
          <a:p>
            <a:pPr marL="893763" lvl="1" indent="-436563">
              <a:buFont typeface="Wingdings" pitchFamily="2" charset="2"/>
              <a:buChar char="ü"/>
            </a:pPr>
            <a:r>
              <a:rPr lang="tr-TR" altLang="tr-TR" sz="2800" b="1" dirty="0">
                <a:cs typeface="Calibri" panose="020F0502020204030204" pitchFamily="34" charset="0"/>
              </a:rPr>
              <a:t>Bir seri (3 doz) aşı sonrası yanıtsız: </a:t>
            </a:r>
            <a:r>
              <a:rPr lang="tr-TR" altLang="tr-TR" sz="2800" dirty="0">
                <a:cs typeface="Calibri" panose="020F0502020204030204" pitchFamily="34" charset="0"/>
              </a:rPr>
              <a:t>HBIG + Aşı (3 doz)</a:t>
            </a:r>
          </a:p>
          <a:p>
            <a:pPr marL="893763" lvl="1" indent="-436563">
              <a:buFont typeface="Wingdings" pitchFamily="2" charset="2"/>
              <a:buChar char="ü"/>
            </a:pPr>
            <a:r>
              <a:rPr lang="tr-TR" altLang="tr-TR" sz="2800" b="1" dirty="0">
                <a:cs typeface="Calibri" panose="020F0502020204030204" pitchFamily="34" charset="0"/>
              </a:rPr>
              <a:t>İki seri (6 doz) aşı sonrası yanıtsız: </a:t>
            </a:r>
            <a:r>
              <a:rPr lang="tr-TR" altLang="tr-TR" sz="2800" dirty="0">
                <a:cs typeface="Calibri" panose="020F0502020204030204" pitchFamily="34" charset="0"/>
              </a:rPr>
              <a:t>HBIG bir ay ara ile iki doz</a:t>
            </a:r>
          </a:p>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23</a:t>
            </a:fld>
            <a:endParaRPr lang="en-TR"/>
          </a:p>
        </p:txBody>
      </p:sp>
    </p:spTree>
    <p:extLst>
      <p:ext uri="{BB962C8B-B14F-4D97-AF65-F5344CB8AC3E}">
        <p14:creationId xmlns:p14="http://schemas.microsoft.com/office/powerpoint/2010/main" val="26731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tr-TR" altLang="tr-TR" dirty="0">
                <a:sym typeface="Symbol" pitchFamily="2" charset="2"/>
              </a:rPr>
              <a:t>Temas sonrası </a:t>
            </a:r>
            <a:r>
              <a:rPr lang="tr-TR" altLang="tr-TR" dirty="0" err="1">
                <a:sym typeface="Symbol" pitchFamily="2" charset="2"/>
              </a:rPr>
              <a:t>antiviral</a:t>
            </a:r>
            <a:r>
              <a:rPr lang="tr-TR" altLang="tr-TR" dirty="0">
                <a:sym typeface="Symbol" pitchFamily="2" charset="2"/>
              </a:rPr>
              <a:t> </a:t>
            </a:r>
            <a:r>
              <a:rPr lang="tr-TR" altLang="tr-TR" dirty="0" err="1">
                <a:sym typeface="Symbol" pitchFamily="2" charset="2"/>
              </a:rPr>
              <a:t>profilaksisi</a:t>
            </a:r>
            <a:r>
              <a:rPr lang="tr-TR" altLang="tr-TR" dirty="0">
                <a:sym typeface="Symbol" pitchFamily="2" charset="2"/>
              </a:rPr>
              <a:t> vardır, aşının yerine geçmez</a:t>
            </a:r>
          </a:p>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25</a:t>
            </a:fld>
            <a:endParaRPr lang="tr-TR"/>
          </a:p>
        </p:txBody>
      </p:sp>
    </p:spTree>
    <p:extLst>
      <p:ext uri="{BB962C8B-B14F-4D97-AF65-F5344CB8AC3E}">
        <p14:creationId xmlns:p14="http://schemas.microsoft.com/office/powerpoint/2010/main" val="3140990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70034B5-6959-413F-95FD-36E142052E93}" type="slidenum">
              <a:rPr lang="tr-TR" smtClean="0"/>
              <a:t>27</a:t>
            </a:fld>
            <a:endParaRPr lang="tr-TR"/>
          </a:p>
        </p:txBody>
      </p:sp>
    </p:spTree>
    <p:extLst>
      <p:ext uri="{BB962C8B-B14F-4D97-AF65-F5344CB8AC3E}">
        <p14:creationId xmlns:p14="http://schemas.microsoft.com/office/powerpoint/2010/main" val="339006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70034B5-6959-413F-95FD-36E142052E93}" type="slidenum">
              <a:rPr lang="tr-TR" smtClean="0"/>
              <a:t>28</a:t>
            </a:fld>
            <a:endParaRPr lang="tr-TR"/>
          </a:p>
        </p:txBody>
      </p:sp>
    </p:spTree>
    <p:extLst>
      <p:ext uri="{BB962C8B-B14F-4D97-AF65-F5344CB8AC3E}">
        <p14:creationId xmlns:p14="http://schemas.microsoft.com/office/powerpoint/2010/main" val="174258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70034B5-6959-413F-95FD-36E142052E93}" type="slidenum">
              <a:rPr lang="tr-TR" smtClean="0"/>
              <a:t>29</a:t>
            </a:fld>
            <a:endParaRPr lang="tr-TR"/>
          </a:p>
        </p:txBody>
      </p:sp>
    </p:spTree>
    <p:extLst>
      <p:ext uri="{BB962C8B-B14F-4D97-AF65-F5344CB8AC3E}">
        <p14:creationId xmlns:p14="http://schemas.microsoft.com/office/powerpoint/2010/main" val="371107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pPr marL="0" indent="0">
              <a:buNone/>
            </a:pPr>
            <a:r>
              <a:rPr lang="en-US" sz="1200" b="0" dirty="0">
                <a:solidFill>
                  <a:schemeClr val="accent4">
                    <a:lumMod val="75000"/>
                  </a:schemeClr>
                </a:solidFill>
              </a:rPr>
              <a:t>İnfluenza, influenza A </a:t>
            </a:r>
            <a:r>
              <a:rPr lang="en-US" sz="1200" b="0" dirty="0" err="1">
                <a:solidFill>
                  <a:schemeClr val="accent4">
                    <a:lumMod val="75000"/>
                  </a:schemeClr>
                </a:solidFill>
              </a:rPr>
              <a:t>veya</a:t>
            </a:r>
            <a:r>
              <a:rPr lang="en-US" sz="1200" b="0" dirty="0">
                <a:solidFill>
                  <a:schemeClr val="accent4">
                    <a:lumMod val="75000"/>
                  </a:schemeClr>
                </a:solidFill>
              </a:rPr>
              <a:t> B </a:t>
            </a:r>
            <a:r>
              <a:rPr lang="en-US" sz="1200" b="0" dirty="0" err="1">
                <a:solidFill>
                  <a:schemeClr val="accent4">
                    <a:lumMod val="75000"/>
                  </a:schemeClr>
                </a:solidFill>
              </a:rPr>
              <a:t>virüslerinin</a:t>
            </a:r>
            <a:r>
              <a:rPr lang="en-US" sz="1200" b="0" dirty="0">
                <a:solidFill>
                  <a:schemeClr val="accent4">
                    <a:lumMod val="75000"/>
                  </a:schemeClr>
                </a:solidFill>
              </a:rPr>
              <a:t> </a:t>
            </a:r>
            <a:r>
              <a:rPr lang="en-US" sz="1200" b="0" dirty="0" err="1">
                <a:solidFill>
                  <a:schemeClr val="accent4">
                    <a:lumMod val="75000"/>
                  </a:schemeClr>
                </a:solidFill>
              </a:rPr>
              <a:t>ve</a:t>
            </a:r>
            <a:r>
              <a:rPr lang="en-US" sz="1200" b="0" dirty="0">
                <a:solidFill>
                  <a:schemeClr val="accent4">
                    <a:lumMod val="75000"/>
                  </a:schemeClr>
                </a:solidFill>
              </a:rPr>
              <a:t> </a:t>
            </a:r>
            <a:r>
              <a:rPr lang="en-US" sz="1200" b="0" dirty="0" err="1">
                <a:solidFill>
                  <a:schemeClr val="accent4">
                    <a:lumMod val="75000"/>
                  </a:schemeClr>
                </a:solidFill>
              </a:rPr>
              <a:t>nadiren</a:t>
            </a:r>
            <a:r>
              <a:rPr lang="en-US" sz="1200" b="0" dirty="0">
                <a:solidFill>
                  <a:schemeClr val="accent4">
                    <a:lumMod val="75000"/>
                  </a:schemeClr>
                </a:solidFill>
              </a:rPr>
              <a:t> influenza C </a:t>
            </a:r>
            <a:r>
              <a:rPr lang="en-US" sz="1200" b="0" dirty="0" err="1">
                <a:solidFill>
                  <a:schemeClr val="accent4">
                    <a:lumMod val="75000"/>
                  </a:schemeClr>
                </a:solidFill>
              </a:rPr>
              <a:t>virüslerinin</a:t>
            </a:r>
            <a:r>
              <a:rPr lang="en-US" sz="1200" b="0" dirty="0">
                <a:solidFill>
                  <a:schemeClr val="accent4">
                    <a:lumMod val="75000"/>
                  </a:schemeClr>
                </a:solidFill>
              </a:rPr>
              <a:t> </a:t>
            </a:r>
            <a:r>
              <a:rPr lang="en-US" sz="1200" b="0" dirty="0" err="1">
                <a:solidFill>
                  <a:schemeClr val="accent4">
                    <a:lumMod val="75000"/>
                  </a:schemeClr>
                </a:solidFill>
              </a:rPr>
              <a:t>neden</a:t>
            </a:r>
            <a:r>
              <a:rPr lang="en-US" sz="1200" b="0" dirty="0">
                <a:solidFill>
                  <a:schemeClr val="accent4">
                    <a:lumMod val="75000"/>
                  </a:schemeClr>
                </a:solidFill>
              </a:rPr>
              <a:t> </a:t>
            </a:r>
            <a:r>
              <a:rPr lang="en-US" sz="1200" b="0" dirty="0" err="1">
                <a:solidFill>
                  <a:schemeClr val="accent4">
                    <a:lumMod val="75000"/>
                  </a:schemeClr>
                </a:solidFill>
              </a:rPr>
              <a:t>olduğu</a:t>
            </a:r>
            <a:r>
              <a:rPr lang="en-US" sz="1200" b="0" dirty="0">
                <a:solidFill>
                  <a:schemeClr val="accent4">
                    <a:lumMod val="75000"/>
                  </a:schemeClr>
                </a:solidFill>
              </a:rPr>
              <a:t> </a:t>
            </a:r>
            <a:r>
              <a:rPr lang="en-US" sz="1200" b="0" dirty="0" err="1">
                <a:solidFill>
                  <a:schemeClr val="accent4">
                    <a:lumMod val="75000"/>
                  </a:schemeClr>
                </a:solidFill>
              </a:rPr>
              <a:t>akut</a:t>
            </a:r>
            <a:r>
              <a:rPr lang="en-US" sz="1200" b="0" dirty="0">
                <a:solidFill>
                  <a:schemeClr val="accent4">
                    <a:lumMod val="75000"/>
                  </a:schemeClr>
                </a:solidFill>
              </a:rPr>
              <a:t> </a:t>
            </a:r>
            <a:r>
              <a:rPr lang="en-US" sz="1200" b="0" dirty="0" err="1">
                <a:solidFill>
                  <a:schemeClr val="accent4">
                    <a:lumMod val="75000"/>
                  </a:schemeClr>
                </a:solidFill>
              </a:rPr>
              <a:t>bir</a:t>
            </a:r>
            <a:r>
              <a:rPr lang="en-US" sz="1200" b="0" dirty="0">
                <a:solidFill>
                  <a:schemeClr val="accent4">
                    <a:lumMod val="75000"/>
                  </a:schemeClr>
                </a:solidFill>
              </a:rPr>
              <a:t> </a:t>
            </a:r>
            <a:r>
              <a:rPr lang="en-US" sz="1200" b="0" dirty="0" err="1">
                <a:solidFill>
                  <a:schemeClr val="accent4">
                    <a:lumMod val="75000"/>
                  </a:schemeClr>
                </a:solidFill>
              </a:rPr>
              <a:t>solunum</a:t>
            </a:r>
            <a:r>
              <a:rPr lang="en-US" sz="1200" b="0" dirty="0">
                <a:solidFill>
                  <a:schemeClr val="accent4">
                    <a:lumMod val="75000"/>
                  </a:schemeClr>
                </a:solidFill>
              </a:rPr>
              <a:t> </a:t>
            </a:r>
            <a:r>
              <a:rPr lang="en-US" sz="1200" b="0" dirty="0" err="1">
                <a:solidFill>
                  <a:schemeClr val="accent4">
                    <a:lumMod val="75000"/>
                  </a:schemeClr>
                </a:solidFill>
              </a:rPr>
              <a:t>yolu</a:t>
            </a:r>
            <a:r>
              <a:rPr lang="en-US" sz="1200" b="0" dirty="0">
                <a:solidFill>
                  <a:schemeClr val="accent4">
                    <a:lumMod val="75000"/>
                  </a:schemeClr>
                </a:solidFill>
              </a:rPr>
              <a:t> </a:t>
            </a:r>
            <a:r>
              <a:rPr lang="en-US" sz="1200" b="0" dirty="0" err="1">
                <a:solidFill>
                  <a:schemeClr val="accent4">
                    <a:lumMod val="75000"/>
                  </a:schemeClr>
                </a:solidFill>
              </a:rPr>
              <a:t>hastalığı</a:t>
            </a:r>
            <a:endParaRPr lang="en-US" sz="1200" b="0" dirty="0">
              <a:solidFill>
                <a:schemeClr val="accent4">
                  <a:lumMod val="75000"/>
                </a:schemeClr>
              </a:solidFill>
            </a:endParaRPr>
          </a:p>
          <a:p>
            <a:r>
              <a:rPr lang="en-US" dirty="0"/>
              <a:t>I</a:t>
            </a:r>
            <a:r>
              <a:rPr lang="en-TR" dirty="0"/>
              <a:t>lk olarak 1930’larda ileri sürüldü</a:t>
            </a:r>
          </a:p>
          <a:p>
            <a:endParaRPr lang="en-TR" dirty="0"/>
          </a:p>
          <a:p>
            <a:r>
              <a:rPr lang="en-TR" b="1" dirty="0"/>
              <a:t>2009 sistematik derleme: </a:t>
            </a:r>
            <a:r>
              <a:rPr lang="en-TR" dirty="0"/>
              <a:t>Klinik tanımlanmış influenzanın MI ve kardiyovasküler olaylara bağlı ölümü tetiklediği saptandı</a:t>
            </a:r>
          </a:p>
          <a:p>
            <a:endParaRPr lang="en-TR" dirty="0"/>
          </a:p>
          <a:p>
            <a:r>
              <a:rPr lang="en-TR" b="1" dirty="0"/>
              <a:t>2015 metaanaliz: </a:t>
            </a:r>
            <a:r>
              <a:rPr lang="en-TR" dirty="0"/>
              <a:t>Solunum yolu enfeksiyonu ile </a:t>
            </a:r>
            <a:r>
              <a:rPr lang="en-TR" b="1" dirty="0"/>
              <a:t>akut MI </a:t>
            </a:r>
            <a:r>
              <a:rPr lang="en-TR" dirty="0"/>
              <a:t>arasında anlamlı bir ilişki</a:t>
            </a:r>
          </a:p>
          <a:p>
            <a:endParaRPr lang="en-TR" dirty="0"/>
          </a:p>
          <a:p>
            <a:r>
              <a:rPr lang="en-TR" b="1" dirty="0"/>
              <a:t>2020: Cross-sectional çalışma: </a:t>
            </a:r>
            <a:r>
              <a:rPr lang="en-TR" dirty="0"/>
              <a:t>İnfluenza tanısı ile hospitalize hastaların % 12’sinde akut kardiyovasküler olay</a:t>
            </a:r>
          </a:p>
          <a:p>
            <a:pPr marL="0" indent="0">
              <a:buNone/>
            </a:pPr>
            <a:endParaRPr lang="en-US" sz="1200" b="0" dirty="0">
              <a:solidFill>
                <a:schemeClr val="accent4">
                  <a:lumMod val="75000"/>
                </a:schemeClr>
              </a:solidFill>
            </a:endParaRPr>
          </a:p>
          <a:p>
            <a:pPr marL="0" indent="0">
              <a:buNone/>
            </a:pPr>
            <a:endParaRPr lang="en-US" sz="1050" b="0" dirty="0">
              <a:solidFill>
                <a:schemeClr val="accent4">
                  <a:lumMod val="75000"/>
                </a:schemeClr>
              </a:solidFill>
            </a:endParaRPr>
          </a:p>
          <a:p>
            <a:endParaRPr lang="en-TR" b="0" dirty="0"/>
          </a:p>
        </p:txBody>
      </p:sp>
      <p:sp>
        <p:nvSpPr>
          <p:cNvPr id="4" name="Slide Number Placeholder 3"/>
          <p:cNvSpPr>
            <a:spLocks noGrp="1"/>
          </p:cNvSpPr>
          <p:nvPr>
            <p:ph type="sldNum" sz="quarter" idx="5"/>
          </p:nvPr>
        </p:nvSpPr>
        <p:spPr/>
        <p:txBody>
          <a:bodyPr/>
          <a:lstStyle/>
          <a:p>
            <a:fld id="{D70034B5-6959-413F-95FD-36E142052E93}" type="slidenum">
              <a:rPr lang="tr-TR" smtClean="0"/>
              <a:t>30</a:t>
            </a:fld>
            <a:endParaRPr lang="tr-TR"/>
          </a:p>
        </p:txBody>
      </p:sp>
    </p:spTree>
    <p:extLst>
      <p:ext uri="{BB962C8B-B14F-4D97-AF65-F5344CB8AC3E}">
        <p14:creationId xmlns:p14="http://schemas.microsoft.com/office/powerpoint/2010/main" val="158283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70034B5-6959-413F-95FD-36E142052E93}" type="slidenum">
              <a:rPr lang="tr-TR" smtClean="0"/>
              <a:t>31</a:t>
            </a:fld>
            <a:endParaRPr lang="tr-TR"/>
          </a:p>
        </p:txBody>
      </p:sp>
    </p:spTree>
    <p:extLst>
      <p:ext uri="{BB962C8B-B14F-4D97-AF65-F5344CB8AC3E}">
        <p14:creationId xmlns:p14="http://schemas.microsoft.com/office/powerpoint/2010/main" val="3862214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TİV: 2-17 yaş ve &gt; 65 yaş veri değerlendirilememiş</a:t>
            </a:r>
          </a:p>
          <a:p>
            <a:endParaRPr lang="tr-TR" dirty="0"/>
          </a:p>
          <a:p>
            <a:r>
              <a:rPr lang="tr-TR" dirty="0" err="1"/>
              <a:t>LAIV'in</a:t>
            </a:r>
            <a:r>
              <a:rPr lang="tr-TR" dirty="0"/>
              <a:t> etkinliği, 6 ay ila 7 yaş arasındaki çocuklarda on randomize kontrollü çalışmada analiz edilen 12 sezonun dokuzunda (%75) gösterildi (birleştirilmiş etkinlik %83 [69-91]).</a:t>
            </a:r>
          </a:p>
        </p:txBody>
      </p:sp>
      <p:sp>
        <p:nvSpPr>
          <p:cNvPr id="4" name="Slayt Numarası Yer Tutucusu 3"/>
          <p:cNvSpPr>
            <a:spLocks noGrp="1"/>
          </p:cNvSpPr>
          <p:nvPr>
            <p:ph type="sldNum" sz="quarter" idx="10"/>
          </p:nvPr>
        </p:nvSpPr>
        <p:spPr/>
        <p:txBody>
          <a:bodyPr/>
          <a:lstStyle/>
          <a:p>
            <a:fld id="{D70034B5-6959-413F-95FD-36E142052E93}" type="slidenum">
              <a:rPr lang="tr-TR" smtClean="0"/>
              <a:t>33</a:t>
            </a:fld>
            <a:endParaRPr lang="tr-TR"/>
          </a:p>
        </p:txBody>
      </p:sp>
    </p:spTree>
    <p:extLst>
      <p:ext uri="{BB962C8B-B14F-4D97-AF65-F5344CB8AC3E}">
        <p14:creationId xmlns:p14="http://schemas.microsoft.com/office/powerpoint/2010/main" val="71279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tr-TR" altLang="tr-TR" sz="1200" dirty="0"/>
              <a:t>Personelinin grip aşılama oranı &gt; %60 olduğu tesislerdeki hastalardaki </a:t>
            </a:r>
            <a:r>
              <a:rPr lang="tr-TR" altLang="tr-TR" sz="1200" dirty="0" err="1"/>
              <a:t>influenza</a:t>
            </a:r>
            <a:r>
              <a:rPr lang="tr-TR" altLang="tr-TR" sz="1200" dirty="0"/>
              <a:t> kaynaklı </a:t>
            </a:r>
            <a:r>
              <a:rPr lang="tr-TR" altLang="tr-TR" sz="1200" dirty="0" err="1"/>
              <a:t>morbidite</a:t>
            </a:r>
            <a:r>
              <a:rPr lang="tr-TR" altLang="tr-TR" sz="1200" dirty="0"/>
              <a:t> ve </a:t>
            </a:r>
            <a:r>
              <a:rPr lang="tr-TR" altLang="tr-TR" sz="1200" dirty="0" err="1"/>
              <a:t>mortalite</a:t>
            </a:r>
            <a:r>
              <a:rPr lang="tr-TR" altLang="tr-TR" sz="1200" dirty="0"/>
              <a:t>, personelinin &lt; %60 aşılandığı tesislerdeki hastalara kıyasla daha az</a:t>
            </a:r>
          </a:p>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34</a:t>
            </a:fld>
            <a:endParaRPr lang="tr-TR"/>
          </a:p>
        </p:txBody>
      </p:sp>
    </p:spTree>
    <p:extLst>
      <p:ext uri="{BB962C8B-B14F-4D97-AF65-F5344CB8AC3E}">
        <p14:creationId xmlns:p14="http://schemas.microsoft.com/office/powerpoint/2010/main" val="62133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Sağlık çalışanlarında yapılmış çalışmalar var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İtalyadan</a:t>
            </a:r>
            <a:r>
              <a:rPr lang="tr-TR" sz="1200" dirty="0"/>
              <a:t> yapılmış en çok çalışma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highlight>
                  <a:srgbClr val="FFFFFF"/>
                </a:highlight>
                <a:latin typeface="ui-sans-serif"/>
              </a:rPr>
              <a:t>5 </a:t>
            </a:r>
            <a:r>
              <a:rPr lang="en-US" b="0" i="0" dirty="0" err="1">
                <a:solidFill>
                  <a:srgbClr val="0D0D0D"/>
                </a:solidFill>
                <a:effectLst/>
                <a:highlight>
                  <a:srgbClr val="FFFFFF"/>
                </a:highlight>
                <a:latin typeface="ui-sans-serif"/>
              </a:rPr>
              <a:t>yıllık</a:t>
            </a:r>
            <a:r>
              <a:rPr lang="en-US" b="0" i="0" dirty="0">
                <a:solidFill>
                  <a:srgbClr val="0D0D0D"/>
                </a:solidFill>
                <a:effectLst/>
                <a:highlight>
                  <a:srgbClr val="FFFFFF"/>
                </a:highlight>
                <a:latin typeface="ui-sans-serif"/>
              </a:rPr>
              <a:t> </a:t>
            </a:r>
            <a:r>
              <a:rPr lang="en-US" b="0" i="0" dirty="0" err="1">
                <a:solidFill>
                  <a:srgbClr val="0D0D0D"/>
                </a:solidFill>
                <a:effectLst/>
                <a:highlight>
                  <a:srgbClr val="FFFFFF"/>
                </a:highlight>
                <a:latin typeface="ui-sans-serif"/>
              </a:rPr>
              <a:t>süre</a:t>
            </a:r>
            <a:r>
              <a:rPr lang="en-US" b="0" i="0" dirty="0">
                <a:solidFill>
                  <a:srgbClr val="0D0D0D"/>
                </a:solidFill>
                <a:effectLst/>
                <a:highlight>
                  <a:srgbClr val="FFFFFF"/>
                </a:highlight>
                <a:latin typeface="ui-sans-serif"/>
              </a:rPr>
              <a:t> </a:t>
            </a:r>
            <a:r>
              <a:rPr lang="en-US" b="0" i="0" dirty="0" err="1">
                <a:solidFill>
                  <a:srgbClr val="0D0D0D"/>
                </a:solidFill>
                <a:effectLst/>
                <a:highlight>
                  <a:srgbClr val="FFFFFF"/>
                </a:highlight>
                <a:latin typeface="ui-sans-serif"/>
              </a:rPr>
              <a:t>içerisinde</a:t>
            </a:r>
            <a:endParaRPr lang="en-TR" dirty="0"/>
          </a:p>
        </p:txBody>
      </p:sp>
      <p:sp>
        <p:nvSpPr>
          <p:cNvPr id="4" name="Slide Number Placeholder 3"/>
          <p:cNvSpPr>
            <a:spLocks noGrp="1"/>
          </p:cNvSpPr>
          <p:nvPr>
            <p:ph type="sldNum" sz="quarter" idx="5"/>
          </p:nvPr>
        </p:nvSpPr>
        <p:spPr/>
        <p:txBody>
          <a:bodyPr/>
          <a:lstStyle/>
          <a:p>
            <a:fld id="{D70034B5-6959-413F-95FD-36E142052E93}" type="slidenum">
              <a:rPr lang="tr-TR" smtClean="0"/>
              <a:t>35</a:t>
            </a:fld>
            <a:endParaRPr lang="tr-TR"/>
          </a:p>
        </p:txBody>
      </p:sp>
    </p:spTree>
    <p:extLst>
      <p:ext uri="{BB962C8B-B14F-4D97-AF65-F5344CB8AC3E}">
        <p14:creationId xmlns:p14="http://schemas.microsoft.com/office/powerpoint/2010/main" val="40638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5</a:t>
            </a:fld>
            <a:endParaRPr lang="en-TR"/>
          </a:p>
        </p:txBody>
      </p:sp>
    </p:spTree>
    <p:extLst>
      <p:ext uri="{BB962C8B-B14F-4D97-AF65-F5344CB8AC3E}">
        <p14:creationId xmlns:p14="http://schemas.microsoft.com/office/powerpoint/2010/main" val="2438951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r>
              <a:rPr lang="en-TR" dirty="0">
                <a:sym typeface="Wingdings" pitchFamily="2" charset="2"/>
              </a:rPr>
              <a:t>Geçmiş yıllarda …</a:t>
            </a:r>
            <a:endParaRPr lang="tr-TR" dirty="0">
              <a:sym typeface="Wingdings" pitchFamily="2" charset="2"/>
            </a:endParaRPr>
          </a:p>
          <a:p>
            <a:r>
              <a:rPr lang="en-TR" dirty="0"/>
              <a:t>202</a:t>
            </a:r>
            <a:r>
              <a:rPr lang="tr-TR" dirty="0"/>
              <a:t>5</a:t>
            </a:r>
            <a:r>
              <a:rPr lang="en-TR" dirty="0"/>
              <a:t>-202</a:t>
            </a:r>
            <a:r>
              <a:rPr lang="tr-TR" dirty="0"/>
              <a:t>6</a:t>
            </a:r>
            <a:r>
              <a:rPr lang="en-TR" dirty="0"/>
              <a:t> İnfluenza Sezonu</a:t>
            </a:r>
          </a:p>
        </p:txBody>
      </p:sp>
      <p:sp>
        <p:nvSpPr>
          <p:cNvPr id="4" name="Slide Number Placeholder 3"/>
          <p:cNvSpPr>
            <a:spLocks noGrp="1"/>
          </p:cNvSpPr>
          <p:nvPr>
            <p:ph type="sldNum" sz="quarter" idx="5"/>
          </p:nvPr>
        </p:nvSpPr>
        <p:spPr/>
        <p:txBody>
          <a:bodyPr/>
          <a:lstStyle/>
          <a:p>
            <a:fld id="{0B050CCC-5F11-47FB-8DFE-0F424FF9E46D}" type="slidenum">
              <a:rPr lang="tr-TR" smtClean="0"/>
              <a:t>37</a:t>
            </a:fld>
            <a:endParaRPr lang="tr-TR"/>
          </a:p>
        </p:txBody>
      </p:sp>
    </p:spTree>
    <p:extLst>
      <p:ext uri="{BB962C8B-B14F-4D97-AF65-F5344CB8AC3E}">
        <p14:creationId xmlns:p14="http://schemas.microsoft.com/office/powerpoint/2010/main" val="1334560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FBAC-E3C4-4411-B4D6-6477FDDE8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66A06-5B20-4308-BE3F-E77F617ED29D}"/>
              </a:ext>
            </a:extLst>
          </p:cNvPr>
          <p:cNvSpPr>
            <a:spLocks noGrp="1" noRot="1" noChangeAspect="1"/>
          </p:cNvSpPr>
          <p:nvPr>
            <p:ph type="sldImg"/>
          </p:nvPr>
        </p:nvSpPr>
        <p:spPr/>
        <p:txBody>
          <a:bodyPr/>
          <a:lstStyle/>
          <a:p>
            <a:endParaRPr lang="tr-TR"/>
          </a:p>
        </p:txBody>
      </p:sp>
      <p:sp>
        <p:nvSpPr>
          <p:cNvPr id="3" name="Notes Placeholder 2">
            <a:extLst>
              <a:ext uri="{FF2B5EF4-FFF2-40B4-BE49-F238E27FC236}">
                <a16:creationId xmlns:a16="http://schemas.microsoft.com/office/drawing/2014/main" id="{BC385629-88A3-1B91-1562-1B1A4C69C362}"/>
              </a:ext>
            </a:extLst>
          </p:cNvPr>
          <p:cNvSpPr>
            <a:spLocks noGrp="1"/>
          </p:cNvSpPr>
          <p:nvPr>
            <p:ph type="body" idx="1"/>
          </p:nvPr>
        </p:nvSpPr>
        <p:spPr/>
        <p:txBody>
          <a:bodyPr/>
          <a:lstStyle/>
          <a:p>
            <a:endParaRPr lang="en-TR" dirty="0"/>
          </a:p>
        </p:txBody>
      </p:sp>
      <p:sp>
        <p:nvSpPr>
          <p:cNvPr id="4" name="Slide Number Placeholder 3">
            <a:extLst>
              <a:ext uri="{FF2B5EF4-FFF2-40B4-BE49-F238E27FC236}">
                <a16:creationId xmlns:a16="http://schemas.microsoft.com/office/drawing/2014/main" id="{80660DDA-CF31-0C08-CE6A-1104434BA370}"/>
              </a:ext>
            </a:extLst>
          </p:cNvPr>
          <p:cNvSpPr>
            <a:spLocks noGrp="1"/>
          </p:cNvSpPr>
          <p:nvPr>
            <p:ph type="sldNum" sz="quarter" idx="5"/>
          </p:nvPr>
        </p:nvSpPr>
        <p:spPr/>
        <p:txBody>
          <a:bodyPr/>
          <a:lstStyle/>
          <a:p>
            <a:fld id="{0B050CCC-5F11-47FB-8DFE-0F424FF9E46D}" type="slidenum">
              <a:rPr lang="tr-TR" smtClean="0"/>
              <a:t>38</a:t>
            </a:fld>
            <a:endParaRPr lang="tr-TR"/>
          </a:p>
        </p:txBody>
      </p:sp>
    </p:spTree>
    <p:extLst>
      <p:ext uri="{BB962C8B-B14F-4D97-AF65-F5344CB8AC3E}">
        <p14:creationId xmlns:p14="http://schemas.microsoft.com/office/powerpoint/2010/main" val="242627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txBody>
          <a:bodyPr/>
          <a:lstStyle/>
          <a:p>
            <a:endParaRPr lang="tr-TR"/>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7586CA-D4B7-9712-2726-99FC0D7F4EF9}" type="slidenum">
              <a:rPr/>
              <a:t>40</a:t>
            </a:fld>
            <a:endParaRPr/>
          </a:p>
        </p:txBody>
      </p:sp>
    </p:spTree>
    <p:extLst>
      <p:ext uri="{BB962C8B-B14F-4D97-AF65-F5344CB8AC3E}">
        <p14:creationId xmlns:p14="http://schemas.microsoft.com/office/powerpoint/2010/main" val="4256158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r>
              <a:rPr lang="tr-TR" dirty="0"/>
              <a:t>2009’da 0 vaka</a:t>
            </a:r>
          </a:p>
          <a:p>
            <a:r>
              <a:rPr lang="tr-TR" dirty="0"/>
              <a:t>2010 2</a:t>
            </a:r>
          </a:p>
          <a:p>
            <a:r>
              <a:rPr lang="tr-TR" dirty="0"/>
              <a:t>2011 </a:t>
            </a:r>
          </a:p>
          <a:p>
            <a:endParaRPr lang="tr-TR" dirty="0"/>
          </a:p>
          <a:p>
            <a:r>
              <a:rPr lang="tr-TR" dirty="0"/>
              <a:t>2013 7405</a:t>
            </a:r>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41</a:t>
            </a:fld>
            <a:endParaRPr lang="tr-TR"/>
          </a:p>
        </p:txBody>
      </p:sp>
    </p:spTree>
    <p:extLst>
      <p:ext uri="{BB962C8B-B14F-4D97-AF65-F5344CB8AC3E}">
        <p14:creationId xmlns:p14="http://schemas.microsoft.com/office/powerpoint/2010/main" val="2549086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42</a:t>
            </a:fld>
            <a:endParaRPr lang="tr-TR"/>
          </a:p>
        </p:txBody>
      </p:sp>
    </p:spTree>
    <p:extLst>
      <p:ext uri="{BB962C8B-B14F-4D97-AF65-F5344CB8AC3E}">
        <p14:creationId xmlns:p14="http://schemas.microsoft.com/office/powerpoint/2010/main" val="2518955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43</a:t>
            </a:fld>
            <a:endParaRPr lang="tr-TR"/>
          </a:p>
        </p:txBody>
      </p:sp>
    </p:spTree>
    <p:extLst>
      <p:ext uri="{BB962C8B-B14F-4D97-AF65-F5344CB8AC3E}">
        <p14:creationId xmlns:p14="http://schemas.microsoft.com/office/powerpoint/2010/main" val="308803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r>
              <a:rPr lang="tr-TR" b="1" dirty="0"/>
              <a:t>Kızamık için 28 gün ara ile 2 doz aşı olduğunu belgeleyenler</a:t>
            </a:r>
          </a:p>
          <a:p>
            <a:r>
              <a:rPr lang="tr-TR" b="1" dirty="0"/>
              <a:t>Dünya genelinde yaygın kullanılan kabakulak aşı </a:t>
            </a:r>
            <a:r>
              <a:rPr lang="tr-TR" b="1" dirty="0" err="1"/>
              <a:t>suşları</a:t>
            </a:r>
            <a:endParaRPr lang="tr-TR" b="1" dirty="0"/>
          </a:p>
          <a:p>
            <a:endParaRPr lang="tr-TR" b="1" dirty="0"/>
          </a:p>
          <a:p>
            <a:endParaRPr lang="tr-TR" altLang="en-TR" b="1" dirty="0"/>
          </a:p>
          <a:p>
            <a:r>
              <a:rPr lang="tr-TR" altLang="en-TR" b="1" dirty="0"/>
              <a:t>1957 öncesi doğanlarda </a:t>
            </a:r>
            <a:r>
              <a:rPr lang="tr-TR" altLang="en-TR" dirty="0"/>
              <a:t>genel olarak kızamık ve kabakulak bağışıklığı olduğu varsayılabilir. Ancak kesin değil… ()1957 öncesi doğan sağlık çalışanlarının %6’sı kızamığa duyarlı</a:t>
            </a:r>
            <a:endParaRPr lang="tr-TR" dirty="0"/>
          </a:p>
          <a:p>
            <a:endParaRPr lang="tr-TR" b="1" dirty="0"/>
          </a:p>
          <a:p>
            <a:r>
              <a:rPr lang="tr-TR" b="1" dirty="0" err="1"/>
              <a:t>Jeryl</a:t>
            </a:r>
            <a:r>
              <a:rPr lang="tr-TR" b="1" dirty="0"/>
              <a:t> </a:t>
            </a:r>
            <a:r>
              <a:rPr lang="tr-TR" b="1" dirty="0" err="1"/>
              <a:t>Lynn</a:t>
            </a:r>
            <a:r>
              <a:rPr lang="tr-TR" b="1" dirty="0"/>
              <a:t> </a:t>
            </a:r>
            <a:r>
              <a:rPr lang="tr-TR" b="1" dirty="0" err="1"/>
              <a:t>suşu</a:t>
            </a:r>
            <a:endParaRPr lang="tr-TR" dirty="0"/>
          </a:p>
          <a:p>
            <a:pPr lvl="1"/>
            <a:r>
              <a:rPr lang="tr-TR" dirty="0"/>
              <a:t>En yaygın kullanılan, en güvenli </a:t>
            </a:r>
            <a:r>
              <a:rPr lang="tr-TR" dirty="0" err="1"/>
              <a:t>suş</a:t>
            </a:r>
            <a:r>
              <a:rPr lang="tr-TR" dirty="0"/>
              <a:t> olarak kabul edilir.</a:t>
            </a:r>
          </a:p>
          <a:p>
            <a:pPr lvl="1"/>
            <a:r>
              <a:rPr lang="tr-TR" dirty="0"/>
              <a:t>ABD ve birçok ülkede kullanılan MMR (ör. M-M-R II) bu </a:t>
            </a:r>
            <a:r>
              <a:rPr lang="tr-TR" dirty="0" err="1"/>
              <a:t>suşu</a:t>
            </a:r>
            <a:r>
              <a:rPr lang="tr-TR" dirty="0"/>
              <a:t> içerir.</a:t>
            </a:r>
          </a:p>
          <a:p>
            <a:r>
              <a:rPr lang="tr-TR" b="1" dirty="0"/>
              <a:t>RIT 4385 (</a:t>
            </a:r>
            <a:r>
              <a:rPr lang="tr-TR" b="1" dirty="0" err="1"/>
              <a:t>Jeryl</a:t>
            </a:r>
            <a:r>
              <a:rPr lang="tr-TR" b="1" dirty="0"/>
              <a:t> </a:t>
            </a:r>
            <a:r>
              <a:rPr lang="tr-TR" b="1" dirty="0" err="1"/>
              <a:t>Lynn</a:t>
            </a:r>
            <a:r>
              <a:rPr lang="tr-TR" b="1" dirty="0"/>
              <a:t> türevi </a:t>
            </a:r>
            <a:r>
              <a:rPr lang="tr-TR" b="1" dirty="0" err="1"/>
              <a:t>suş</a:t>
            </a:r>
            <a:r>
              <a:rPr lang="tr-TR" b="1" dirty="0"/>
              <a:t>)</a:t>
            </a:r>
            <a:endParaRPr lang="tr-TR" dirty="0"/>
          </a:p>
          <a:p>
            <a:pPr lvl="1"/>
            <a:r>
              <a:rPr lang="tr-TR" dirty="0"/>
              <a:t>PRIORIX (GSK) MMR aşısında bulunan </a:t>
            </a:r>
            <a:r>
              <a:rPr lang="tr-TR" dirty="0" err="1"/>
              <a:t>suş</a:t>
            </a:r>
            <a:r>
              <a:rPr lang="tr-TR" dirty="0"/>
              <a:t>.</a:t>
            </a:r>
          </a:p>
          <a:p>
            <a:pPr lvl="1"/>
            <a:r>
              <a:rPr lang="tr-TR" dirty="0" err="1"/>
              <a:t>Jeryl</a:t>
            </a:r>
            <a:r>
              <a:rPr lang="tr-TR" dirty="0"/>
              <a:t> </a:t>
            </a:r>
            <a:r>
              <a:rPr lang="tr-TR" dirty="0" err="1"/>
              <a:t>Lynn’den</a:t>
            </a:r>
            <a:r>
              <a:rPr lang="tr-TR" dirty="0"/>
              <a:t> türetilmiş, yüksek </a:t>
            </a:r>
            <a:r>
              <a:rPr lang="tr-TR" dirty="0" err="1"/>
              <a:t>immünojenisite</a:t>
            </a:r>
            <a:r>
              <a:rPr lang="tr-TR" dirty="0"/>
              <a:t>.</a:t>
            </a:r>
          </a:p>
          <a:p>
            <a:r>
              <a:rPr lang="tr-TR" b="1" dirty="0" err="1"/>
              <a:t>Urabe</a:t>
            </a:r>
            <a:r>
              <a:rPr lang="tr-TR" b="1" dirty="0"/>
              <a:t> AM9 </a:t>
            </a:r>
            <a:r>
              <a:rPr lang="tr-TR" b="1" dirty="0" err="1"/>
              <a:t>suşu</a:t>
            </a:r>
            <a:endParaRPr lang="tr-TR" dirty="0"/>
          </a:p>
          <a:p>
            <a:pPr lvl="1"/>
            <a:r>
              <a:rPr lang="tr-TR" dirty="0"/>
              <a:t>Etkili ancak aseptik menenjit riski </a:t>
            </a:r>
            <a:r>
              <a:rPr lang="tr-TR" dirty="0" err="1"/>
              <a:t>Jeryl</a:t>
            </a:r>
            <a:r>
              <a:rPr lang="tr-TR" dirty="0"/>
              <a:t> </a:t>
            </a:r>
            <a:r>
              <a:rPr lang="tr-TR" dirty="0" err="1"/>
              <a:t>Lynn’e</a:t>
            </a:r>
            <a:r>
              <a:rPr lang="tr-TR" dirty="0"/>
              <a:t> göre daha yüksek olduğu için birçok ülkede kullanımdan kaldırıldı.</a:t>
            </a:r>
          </a:p>
          <a:p>
            <a:r>
              <a:rPr lang="tr-TR" b="1" dirty="0"/>
              <a:t>Leningrad-3 </a:t>
            </a:r>
            <a:r>
              <a:rPr lang="tr-TR" b="1" dirty="0" err="1"/>
              <a:t>suşu</a:t>
            </a:r>
            <a:endParaRPr lang="tr-TR" dirty="0"/>
          </a:p>
          <a:p>
            <a:pPr lvl="1"/>
            <a:r>
              <a:rPr lang="tr-TR" dirty="0"/>
              <a:t>Bazı Doğu Avrupa, Rusya ve Asya ülkelerinde kullanılır.</a:t>
            </a:r>
          </a:p>
          <a:p>
            <a:r>
              <a:rPr lang="tr-TR" b="1" dirty="0"/>
              <a:t>Leningrad–Zagreb (L-Zagreb) </a:t>
            </a:r>
            <a:r>
              <a:rPr lang="tr-TR" b="1" dirty="0" err="1"/>
              <a:t>suşu</a:t>
            </a:r>
            <a:endParaRPr lang="tr-TR" dirty="0"/>
          </a:p>
          <a:p>
            <a:pPr lvl="1"/>
            <a:r>
              <a:rPr lang="tr-TR" dirty="0"/>
              <a:t>Zagreb </a:t>
            </a:r>
            <a:r>
              <a:rPr lang="tr-TR" dirty="0" err="1"/>
              <a:t>suşu</a:t>
            </a:r>
            <a:r>
              <a:rPr lang="tr-TR" dirty="0"/>
              <a:t> olarak bilinir.</a:t>
            </a:r>
          </a:p>
          <a:p>
            <a:pPr lvl="1"/>
            <a:r>
              <a:rPr lang="tr-TR" dirty="0"/>
              <a:t>Özellikle Hindistan ve bazı Balkan ülkelerinde kullanılır.</a:t>
            </a:r>
          </a:p>
          <a:p>
            <a:pPr lvl="1"/>
            <a:r>
              <a:rPr lang="tr-TR" dirty="0"/>
              <a:t>Etkili bir </a:t>
            </a:r>
            <a:r>
              <a:rPr lang="tr-TR" dirty="0" err="1"/>
              <a:t>suş</a:t>
            </a:r>
            <a:r>
              <a:rPr lang="tr-TR" dirty="0"/>
              <a:t> fakat </a:t>
            </a:r>
            <a:r>
              <a:rPr lang="tr-TR" dirty="0" err="1"/>
              <a:t>Jeryl</a:t>
            </a:r>
            <a:r>
              <a:rPr lang="tr-TR" dirty="0"/>
              <a:t> </a:t>
            </a:r>
            <a:r>
              <a:rPr lang="tr-TR" dirty="0" err="1"/>
              <a:t>Lynn’e</a:t>
            </a:r>
            <a:r>
              <a:rPr lang="tr-TR" dirty="0"/>
              <a:t> göre aseptik menenjit riski biraz daha yüksek olabilir.</a:t>
            </a:r>
          </a:p>
          <a:p>
            <a:r>
              <a:rPr lang="tr-TR" b="1" dirty="0"/>
              <a:t>Türkiye’de kullanılan kabakulak aşı </a:t>
            </a:r>
            <a:r>
              <a:rPr lang="tr-TR" b="1" dirty="0" err="1"/>
              <a:t>suşu</a:t>
            </a:r>
            <a:endParaRPr lang="tr-TR" b="1" dirty="0"/>
          </a:p>
          <a:p>
            <a:r>
              <a:rPr lang="tr-TR" b="1" dirty="0"/>
              <a:t>Türkiye’de kullanılan MMR (</a:t>
            </a:r>
            <a:r>
              <a:rPr lang="tr-TR" b="1" dirty="0" err="1"/>
              <a:t>Priorix</a:t>
            </a:r>
            <a:r>
              <a:rPr lang="tr-TR" b="1" dirty="0"/>
              <a:t> – GSK)</a:t>
            </a:r>
            <a:br>
              <a:rPr lang="tr-TR" dirty="0"/>
            </a:br>
            <a:r>
              <a:rPr lang="tr-TR" dirty="0"/>
              <a:t>→ </a:t>
            </a:r>
            <a:r>
              <a:rPr lang="tr-TR" b="1" dirty="0"/>
              <a:t>Kabakulak bileşeni: RIT 4385 (</a:t>
            </a:r>
            <a:r>
              <a:rPr lang="tr-TR" b="1" dirty="0" err="1"/>
              <a:t>Jeryl</a:t>
            </a:r>
            <a:r>
              <a:rPr lang="tr-TR" b="1" dirty="0"/>
              <a:t> </a:t>
            </a:r>
            <a:r>
              <a:rPr lang="tr-TR" b="1" dirty="0" err="1"/>
              <a:t>Lynn</a:t>
            </a:r>
            <a:r>
              <a:rPr lang="tr-TR" b="1" dirty="0"/>
              <a:t> türevi)</a:t>
            </a:r>
            <a:endParaRPr lang="tr-TR" dirty="0"/>
          </a:p>
          <a:p>
            <a:r>
              <a:rPr lang="tr-TR" dirty="0"/>
              <a:t>Yani Türkiye’de </a:t>
            </a:r>
            <a:r>
              <a:rPr lang="tr-TR" b="1" dirty="0"/>
              <a:t>Zagreb veya </a:t>
            </a:r>
            <a:r>
              <a:rPr lang="tr-TR" b="1" dirty="0" err="1"/>
              <a:t>Jeryl</a:t>
            </a:r>
            <a:r>
              <a:rPr lang="tr-TR" b="1" dirty="0"/>
              <a:t> </a:t>
            </a:r>
            <a:r>
              <a:rPr lang="tr-TR" b="1" dirty="0" err="1"/>
              <a:t>Lynn</a:t>
            </a:r>
            <a:r>
              <a:rPr lang="tr-TR" b="1" dirty="0"/>
              <a:t> değil; </a:t>
            </a:r>
            <a:r>
              <a:rPr lang="tr-TR" b="1" dirty="0" err="1"/>
              <a:t>Jeryl</a:t>
            </a:r>
            <a:r>
              <a:rPr lang="tr-TR" b="1" dirty="0"/>
              <a:t> </a:t>
            </a:r>
            <a:r>
              <a:rPr lang="tr-TR" b="1" dirty="0" err="1"/>
              <a:t>Lynn</a:t>
            </a:r>
            <a:r>
              <a:rPr lang="tr-TR" b="1" dirty="0"/>
              <a:t> türevi (RIT 4385)</a:t>
            </a:r>
            <a:r>
              <a:rPr lang="tr-TR" dirty="0"/>
              <a:t> </a:t>
            </a:r>
            <a:r>
              <a:rPr lang="tr-TR" dirty="0" err="1"/>
              <a:t>suş</a:t>
            </a:r>
            <a:r>
              <a:rPr lang="tr-TR" dirty="0"/>
              <a:t> kullanılıyor.</a:t>
            </a:r>
          </a:p>
          <a:p>
            <a:r>
              <a:rPr lang="tr-TR" b="1" dirty="0"/>
              <a:t>Soruna kısa cevap</a:t>
            </a:r>
          </a:p>
          <a:p>
            <a:r>
              <a:rPr lang="tr-TR" dirty="0"/>
              <a:t>Kabakulak aşısı </a:t>
            </a:r>
            <a:r>
              <a:rPr lang="tr-TR" b="1" dirty="0"/>
              <a:t>Zagreb </a:t>
            </a:r>
            <a:r>
              <a:rPr lang="tr-TR" b="1" dirty="0" err="1"/>
              <a:t>suşu</a:t>
            </a:r>
            <a:r>
              <a:rPr lang="tr-TR" dirty="0"/>
              <a:t> içerebilir → </a:t>
            </a:r>
            <a:r>
              <a:rPr lang="tr-TR" i="1" dirty="0"/>
              <a:t>Leningrad–Zagreb aşılarında</a:t>
            </a:r>
            <a:r>
              <a:rPr lang="tr-TR" dirty="0"/>
              <a:t>.</a:t>
            </a:r>
          </a:p>
          <a:p>
            <a:r>
              <a:rPr lang="tr-TR" dirty="0"/>
              <a:t>Kabakulak aşısı </a:t>
            </a:r>
            <a:r>
              <a:rPr lang="tr-TR" b="1" dirty="0" err="1"/>
              <a:t>Jeryl</a:t>
            </a:r>
            <a:r>
              <a:rPr lang="tr-TR" b="1" dirty="0"/>
              <a:t> </a:t>
            </a:r>
            <a:r>
              <a:rPr lang="tr-TR" b="1" dirty="0" err="1"/>
              <a:t>Lynn</a:t>
            </a:r>
            <a:r>
              <a:rPr lang="tr-TR" b="1" dirty="0"/>
              <a:t> </a:t>
            </a:r>
            <a:r>
              <a:rPr lang="tr-TR" b="1" dirty="0" err="1"/>
              <a:t>suşu</a:t>
            </a:r>
            <a:r>
              <a:rPr lang="tr-TR" dirty="0"/>
              <a:t> içerebilir → </a:t>
            </a:r>
            <a:r>
              <a:rPr lang="tr-TR" i="1" dirty="0"/>
              <a:t>M-M-R II, </a:t>
            </a:r>
            <a:r>
              <a:rPr lang="tr-TR" i="1" dirty="0" err="1"/>
              <a:t>Priorix</a:t>
            </a:r>
            <a:r>
              <a:rPr lang="tr-TR" i="1" dirty="0"/>
              <a:t> (türevi RIT 4385)</a:t>
            </a:r>
            <a:r>
              <a:rPr lang="tr-TR" dirty="0"/>
              <a:t>.</a:t>
            </a:r>
          </a:p>
          <a:p>
            <a:r>
              <a:rPr lang="tr-TR" b="1" dirty="0"/>
              <a:t>Türkiye’de kullanılan </a:t>
            </a:r>
            <a:r>
              <a:rPr lang="tr-TR" b="1" dirty="0" err="1"/>
              <a:t>suş</a:t>
            </a:r>
            <a:r>
              <a:rPr lang="tr-TR" b="1" dirty="0"/>
              <a:t>: </a:t>
            </a:r>
            <a:r>
              <a:rPr lang="tr-TR" b="1" dirty="0" err="1"/>
              <a:t>Jeryl</a:t>
            </a:r>
            <a:r>
              <a:rPr lang="tr-TR" b="1" dirty="0"/>
              <a:t> </a:t>
            </a:r>
            <a:r>
              <a:rPr lang="tr-TR" b="1" dirty="0" err="1"/>
              <a:t>Lynn</a:t>
            </a:r>
            <a:r>
              <a:rPr lang="tr-TR" b="1" dirty="0"/>
              <a:t> türevi (RIT 4385).</a:t>
            </a:r>
            <a:endParaRPr lang="tr-TR" dirty="0"/>
          </a:p>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44</a:t>
            </a:fld>
            <a:endParaRPr lang="tr-TR"/>
          </a:p>
        </p:txBody>
      </p:sp>
    </p:spTree>
    <p:extLst>
      <p:ext uri="{BB962C8B-B14F-4D97-AF65-F5344CB8AC3E}">
        <p14:creationId xmlns:p14="http://schemas.microsoft.com/office/powerpoint/2010/main" val="109173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45</a:t>
            </a:fld>
            <a:endParaRPr lang="tr-TR"/>
          </a:p>
        </p:txBody>
      </p:sp>
    </p:spTree>
    <p:extLst>
      <p:ext uri="{BB962C8B-B14F-4D97-AF65-F5344CB8AC3E}">
        <p14:creationId xmlns:p14="http://schemas.microsoft.com/office/powerpoint/2010/main" val="150153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220B-1774-E141-4FC0-BB75E4BDD31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A04D547-4476-E4D8-69D7-789A92298C96}"/>
              </a:ext>
            </a:extLst>
          </p:cNvPr>
          <p:cNvSpPr>
            <a:spLocks noGrp="1" noRot="1" noChangeAspect="1"/>
          </p:cNvSpPr>
          <p:nvPr>
            <p:ph type="sldImg"/>
          </p:nvPr>
        </p:nvSpPr>
        <p:spPr/>
        <p:txBody>
          <a:bodyPr/>
          <a:lstStyle/>
          <a:p>
            <a:endParaRPr lang="tr-TR"/>
          </a:p>
        </p:txBody>
      </p:sp>
      <p:sp>
        <p:nvSpPr>
          <p:cNvPr id="3" name="Not Yer Tutucusu 2">
            <a:extLst>
              <a:ext uri="{FF2B5EF4-FFF2-40B4-BE49-F238E27FC236}">
                <a16:creationId xmlns:a16="http://schemas.microsoft.com/office/drawing/2014/main" id="{4651D79D-A4A3-BF21-C2BC-141DAFA95341}"/>
              </a:ext>
            </a:extLst>
          </p:cNvPr>
          <p:cNvSpPr>
            <a:spLocks noGrp="1"/>
          </p:cNvSpPr>
          <p:nvPr>
            <p:ph type="body" idx="1"/>
          </p:nvPr>
        </p:nvSpPr>
        <p:spPr/>
        <p:txBody>
          <a:bodyPr/>
          <a:lstStyle/>
          <a:p>
            <a:endParaRPr lang="tr-TR" altLang="en-TR" dirty="0"/>
          </a:p>
          <a:p>
            <a:endParaRPr lang="tr-TR" dirty="0"/>
          </a:p>
        </p:txBody>
      </p:sp>
      <p:sp>
        <p:nvSpPr>
          <p:cNvPr id="4" name="Slayt Numarası Yer Tutucusu 3">
            <a:extLst>
              <a:ext uri="{FF2B5EF4-FFF2-40B4-BE49-F238E27FC236}">
                <a16:creationId xmlns:a16="http://schemas.microsoft.com/office/drawing/2014/main" id="{F81C9410-1101-54F0-22D4-E850C3B07875}"/>
              </a:ext>
            </a:extLst>
          </p:cNvPr>
          <p:cNvSpPr>
            <a:spLocks noGrp="1"/>
          </p:cNvSpPr>
          <p:nvPr>
            <p:ph type="sldNum" sz="quarter" idx="10"/>
          </p:nvPr>
        </p:nvSpPr>
        <p:spPr/>
        <p:txBody>
          <a:bodyPr/>
          <a:lstStyle/>
          <a:p>
            <a:pPr>
              <a:defRPr/>
            </a:pPr>
            <a:fld id="{267D6493-3391-E04B-80E3-8217A4084222}" type="slidenum">
              <a:rPr lang="tr-TR" smtClean="0"/>
              <a:t>46</a:t>
            </a:fld>
            <a:endParaRPr lang="tr-TR"/>
          </a:p>
        </p:txBody>
      </p:sp>
    </p:spTree>
    <p:extLst>
      <p:ext uri="{BB962C8B-B14F-4D97-AF65-F5344CB8AC3E}">
        <p14:creationId xmlns:p14="http://schemas.microsoft.com/office/powerpoint/2010/main" val="2145162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D2B8-45C1-B6BD-ED79-D46CF918D4F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2345D75-2489-5BC1-18B7-4721725EC7B0}"/>
              </a:ext>
            </a:extLst>
          </p:cNvPr>
          <p:cNvSpPr>
            <a:spLocks noGrp="1" noRot="1" noChangeAspect="1"/>
          </p:cNvSpPr>
          <p:nvPr>
            <p:ph type="sldImg"/>
          </p:nvPr>
        </p:nvSpPr>
        <p:spPr/>
        <p:txBody>
          <a:bodyPr/>
          <a:lstStyle/>
          <a:p>
            <a:endParaRPr lang="tr-TR"/>
          </a:p>
        </p:txBody>
      </p:sp>
      <p:sp>
        <p:nvSpPr>
          <p:cNvPr id="3" name="Not Yer Tutucusu 2">
            <a:extLst>
              <a:ext uri="{FF2B5EF4-FFF2-40B4-BE49-F238E27FC236}">
                <a16:creationId xmlns:a16="http://schemas.microsoft.com/office/drawing/2014/main" id="{948AA11F-F080-91E9-60ED-799D247C287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9D2AAD8-9E11-4C27-41AF-C475096CCF75}"/>
              </a:ext>
            </a:extLst>
          </p:cNvPr>
          <p:cNvSpPr>
            <a:spLocks noGrp="1"/>
          </p:cNvSpPr>
          <p:nvPr>
            <p:ph type="sldNum" sz="quarter" idx="10"/>
          </p:nvPr>
        </p:nvSpPr>
        <p:spPr/>
        <p:txBody>
          <a:bodyPr/>
          <a:lstStyle/>
          <a:p>
            <a:pPr>
              <a:defRPr/>
            </a:pPr>
            <a:fld id="{267D6493-3391-E04B-80E3-8217A4084222}" type="slidenum">
              <a:rPr lang="tr-TR" smtClean="0"/>
              <a:t>47</a:t>
            </a:fld>
            <a:endParaRPr lang="tr-TR"/>
          </a:p>
        </p:txBody>
      </p:sp>
    </p:spTree>
    <p:extLst>
      <p:ext uri="{BB962C8B-B14F-4D97-AF65-F5344CB8AC3E}">
        <p14:creationId xmlns:p14="http://schemas.microsoft.com/office/powerpoint/2010/main" val="180709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8</a:t>
            </a:fld>
            <a:endParaRPr lang="en-TR"/>
          </a:p>
        </p:txBody>
      </p:sp>
    </p:spTree>
    <p:extLst>
      <p:ext uri="{BB962C8B-B14F-4D97-AF65-F5344CB8AC3E}">
        <p14:creationId xmlns:p14="http://schemas.microsoft.com/office/powerpoint/2010/main" val="3271636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5AED-3E9D-DAD2-A7CB-3E3BC857760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6F498A1-30D4-9D28-3204-40B078C0560C}"/>
              </a:ext>
            </a:extLst>
          </p:cNvPr>
          <p:cNvSpPr>
            <a:spLocks noGrp="1" noRot="1" noChangeAspect="1"/>
          </p:cNvSpPr>
          <p:nvPr>
            <p:ph type="sldImg"/>
          </p:nvPr>
        </p:nvSpPr>
        <p:spPr/>
        <p:txBody>
          <a:bodyPr/>
          <a:lstStyle/>
          <a:p>
            <a:endParaRPr lang="tr-TR"/>
          </a:p>
        </p:txBody>
      </p:sp>
      <p:sp>
        <p:nvSpPr>
          <p:cNvPr id="3" name="Not Yer Tutucusu 2">
            <a:extLst>
              <a:ext uri="{FF2B5EF4-FFF2-40B4-BE49-F238E27FC236}">
                <a16:creationId xmlns:a16="http://schemas.microsoft.com/office/drawing/2014/main" id="{C02ED989-2AC5-6D55-71E9-593D5AE42FE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9C90769-7990-E5CA-393B-B57448F4E720}"/>
              </a:ext>
            </a:extLst>
          </p:cNvPr>
          <p:cNvSpPr>
            <a:spLocks noGrp="1"/>
          </p:cNvSpPr>
          <p:nvPr>
            <p:ph type="sldNum" sz="quarter" idx="10"/>
          </p:nvPr>
        </p:nvSpPr>
        <p:spPr/>
        <p:txBody>
          <a:bodyPr/>
          <a:lstStyle/>
          <a:p>
            <a:pPr>
              <a:defRPr/>
            </a:pPr>
            <a:fld id="{267D6493-3391-E04B-80E3-8217A4084222}" type="slidenum">
              <a:rPr lang="tr-TR" smtClean="0"/>
              <a:t>48</a:t>
            </a:fld>
            <a:endParaRPr lang="tr-TR"/>
          </a:p>
        </p:txBody>
      </p:sp>
    </p:spTree>
    <p:extLst>
      <p:ext uri="{BB962C8B-B14F-4D97-AF65-F5344CB8AC3E}">
        <p14:creationId xmlns:p14="http://schemas.microsoft.com/office/powerpoint/2010/main" val="2260166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tr-TR" altLang="en-TR" dirty="0"/>
              <a:t>Sağlık Bakanlığının 57163454-131.10.02 sayılı ve ‘Kızamık Eliminasyon Programı’ konulu yazısı 1 Ocak 1980 - 31 gereğince 1980-1991 arası doğumlulara bir ay ara ile iki doz kızamık aşısı ile aşılanmalıdır.</a:t>
            </a:r>
          </a:p>
          <a:p>
            <a:r>
              <a:rPr lang="tr-TR" altLang="en-TR" dirty="0"/>
              <a:t>Duyarlı kişilerde temas sonrası 3 gün içinde aşılama ile yapılırsa </a:t>
            </a:r>
          </a:p>
          <a:p>
            <a:endParaRPr lang="tr-TR" altLang="en-TR" dirty="0"/>
          </a:p>
          <a:p>
            <a:r>
              <a:rPr lang="tr-TR" altLang="en-TR" dirty="0"/>
              <a:t>Suçiçeği aşısı, canlı aşı olduğundan, aşılanan personelin </a:t>
            </a:r>
            <a:r>
              <a:rPr lang="tr-TR" altLang="en-TR" dirty="0" err="1"/>
              <a:t>immunsuprese</a:t>
            </a:r>
            <a:r>
              <a:rPr lang="tr-TR" altLang="en-TR" dirty="0"/>
              <a:t> hasta ile temasından kaçınılmalıdır.</a:t>
            </a:r>
          </a:p>
          <a:p>
            <a:endParaRPr lang="tr-TR" altLang="en-TR" dirty="0"/>
          </a:p>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49</a:t>
            </a:fld>
            <a:endParaRPr lang="tr-TR"/>
          </a:p>
        </p:txBody>
      </p:sp>
    </p:spTree>
    <p:extLst>
      <p:ext uri="{BB962C8B-B14F-4D97-AF65-F5344CB8AC3E}">
        <p14:creationId xmlns:p14="http://schemas.microsoft.com/office/powerpoint/2010/main" val="44771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r>
              <a:rPr lang="en-US" b="0" i="0" dirty="0">
                <a:solidFill>
                  <a:srgbClr val="232323"/>
                </a:solidFill>
                <a:effectLst/>
                <a:highlight>
                  <a:srgbClr val="FFFFFF"/>
                </a:highlight>
                <a:latin typeface="Noto Sans" panose="020B0502040504020204" pitchFamily="34" charset="0"/>
              </a:rPr>
              <a:t>Even if patients with varicella can be promptly placed in negative pressure rooms, as recommended by the CDC [</a:t>
            </a:r>
            <a:r>
              <a:rPr lang="en-US" b="0" i="0" u="none" strike="noStrike" dirty="0">
                <a:solidFill>
                  <a:srgbClr val="0074B9"/>
                </a:solidFill>
                <a:effectLst/>
                <a:highlight>
                  <a:srgbClr val="FFFFFF"/>
                </a:highlight>
                <a:latin typeface="Noto Sans" panose="020B0502040504020204" pitchFamily="34" charset="0"/>
                <a:hlinkClick r:id="rId3"/>
              </a:rPr>
              <a:t>95</a:t>
            </a:r>
            <a:r>
              <a:rPr lang="en-US" b="0" i="0" dirty="0">
                <a:solidFill>
                  <a:srgbClr val="232323"/>
                </a:solidFill>
                <a:effectLst/>
                <a:highlight>
                  <a:srgbClr val="FFFFFF"/>
                </a:highlight>
                <a:latin typeface="Noto Sans" panose="020B0502040504020204" pitchFamily="34" charset="0"/>
              </a:rPr>
              <a:t>], susceptible health care providers remain at risk of acquiring disease that is transmitted before clinical disease is apparent.</a:t>
            </a:r>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50</a:t>
            </a:fld>
            <a:endParaRPr lang="en-TR"/>
          </a:p>
        </p:txBody>
      </p:sp>
    </p:spTree>
    <p:extLst>
      <p:ext uri="{BB962C8B-B14F-4D97-AF65-F5344CB8AC3E}">
        <p14:creationId xmlns:p14="http://schemas.microsoft.com/office/powerpoint/2010/main" val="4196285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83130-EC8F-BEA7-9A5A-E949AFA99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AD44A-6ED2-F3D1-7E77-9616BEB299A1}"/>
              </a:ext>
            </a:extLst>
          </p:cNvPr>
          <p:cNvSpPr>
            <a:spLocks noGrp="1" noRot="1" noChangeAspect="1"/>
          </p:cNvSpPr>
          <p:nvPr>
            <p:ph type="sldImg"/>
          </p:nvPr>
        </p:nvSpPr>
        <p:spPr/>
        <p:txBody>
          <a:bodyPr/>
          <a:lstStyle/>
          <a:p>
            <a:endParaRPr lang="tr-TR"/>
          </a:p>
        </p:txBody>
      </p:sp>
      <p:sp>
        <p:nvSpPr>
          <p:cNvPr id="3" name="Notes Placeholder 2">
            <a:extLst>
              <a:ext uri="{FF2B5EF4-FFF2-40B4-BE49-F238E27FC236}">
                <a16:creationId xmlns:a16="http://schemas.microsoft.com/office/drawing/2014/main" id="{B02B7088-951F-F125-CFCF-FB22B12CD8EF}"/>
              </a:ext>
            </a:extLst>
          </p:cNvPr>
          <p:cNvSpPr>
            <a:spLocks noGrp="1"/>
          </p:cNvSpPr>
          <p:nvPr>
            <p:ph type="body" idx="1"/>
          </p:nvPr>
        </p:nvSpPr>
        <p:spPr/>
        <p:txBody>
          <a:bodyPr/>
          <a:lstStyle/>
          <a:p>
            <a:r>
              <a:rPr lang="en-US" b="0" i="0" dirty="0">
                <a:solidFill>
                  <a:srgbClr val="232323"/>
                </a:solidFill>
                <a:effectLst/>
                <a:highlight>
                  <a:srgbClr val="FFFFFF"/>
                </a:highlight>
                <a:latin typeface="Noto Sans" panose="020B0502040504020204" pitchFamily="34" charset="0"/>
              </a:rPr>
              <a:t>.</a:t>
            </a:r>
            <a:endParaRPr lang="en-TR" dirty="0"/>
          </a:p>
        </p:txBody>
      </p:sp>
      <p:sp>
        <p:nvSpPr>
          <p:cNvPr id="4" name="Slide Number Placeholder 3">
            <a:extLst>
              <a:ext uri="{FF2B5EF4-FFF2-40B4-BE49-F238E27FC236}">
                <a16:creationId xmlns:a16="http://schemas.microsoft.com/office/drawing/2014/main" id="{A0855C57-343A-44CF-9602-743A781E2A51}"/>
              </a:ext>
            </a:extLst>
          </p:cNvPr>
          <p:cNvSpPr>
            <a:spLocks noGrp="1"/>
          </p:cNvSpPr>
          <p:nvPr>
            <p:ph type="sldNum" sz="quarter" idx="5"/>
          </p:nvPr>
        </p:nvSpPr>
        <p:spPr/>
        <p:txBody>
          <a:bodyPr/>
          <a:lstStyle/>
          <a:p>
            <a:pPr>
              <a:defRPr/>
            </a:pPr>
            <a:fld id="{267D6493-3391-E04B-80E3-8217A4084222}" type="slidenum">
              <a:rPr lang="en-TR" smtClean="0"/>
              <a:t>51</a:t>
            </a:fld>
            <a:endParaRPr lang="en-TR"/>
          </a:p>
        </p:txBody>
      </p:sp>
    </p:spTree>
    <p:extLst>
      <p:ext uri="{BB962C8B-B14F-4D97-AF65-F5344CB8AC3E}">
        <p14:creationId xmlns:p14="http://schemas.microsoft.com/office/powerpoint/2010/main" val="576256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AF0FC-05F3-2CE2-A1C7-0D473768564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87D0EFC-3A0A-058A-ED11-21639FB51D4E}"/>
              </a:ext>
            </a:extLst>
          </p:cNvPr>
          <p:cNvSpPr>
            <a:spLocks noGrp="1" noRot="1" noChangeAspect="1"/>
          </p:cNvSpPr>
          <p:nvPr>
            <p:ph type="sldImg"/>
          </p:nvPr>
        </p:nvSpPr>
        <p:spPr/>
        <p:txBody>
          <a:bodyPr/>
          <a:lstStyle/>
          <a:p>
            <a:endParaRPr lang="tr-TR"/>
          </a:p>
        </p:txBody>
      </p:sp>
      <p:sp>
        <p:nvSpPr>
          <p:cNvPr id="3" name="Not Yer Tutucusu 2">
            <a:extLst>
              <a:ext uri="{FF2B5EF4-FFF2-40B4-BE49-F238E27FC236}">
                <a16:creationId xmlns:a16="http://schemas.microsoft.com/office/drawing/2014/main" id="{43FB0F1F-AA7E-732A-28B5-72CE83D47D89}"/>
              </a:ext>
            </a:extLst>
          </p:cNvPr>
          <p:cNvSpPr>
            <a:spLocks noGrp="1"/>
          </p:cNvSpPr>
          <p:nvPr>
            <p:ph type="body" idx="1"/>
          </p:nvPr>
        </p:nvSpPr>
        <p:spPr/>
        <p:txBody>
          <a:bodyPr/>
          <a:lstStyle/>
          <a:p>
            <a:endParaRPr lang="tr-TR" altLang="en-TR" dirty="0"/>
          </a:p>
          <a:p>
            <a:endParaRPr lang="tr-TR" dirty="0"/>
          </a:p>
        </p:txBody>
      </p:sp>
      <p:sp>
        <p:nvSpPr>
          <p:cNvPr id="4" name="Slayt Numarası Yer Tutucusu 3">
            <a:extLst>
              <a:ext uri="{FF2B5EF4-FFF2-40B4-BE49-F238E27FC236}">
                <a16:creationId xmlns:a16="http://schemas.microsoft.com/office/drawing/2014/main" id="{92EE84AE-DBED-FF18-FCA9-AD8B4DAC76F4}"/>
              </a:ext>
            </a:extLst>
          </p:cNvPr>
          <p:cNvSpPr>
            <a:spLocks noGrp="1"/>
          </p:cNvSpPr>
          <p:nvPr>
            <p:ph type="sldNum" sz="quarter" idx="10"/>
          </p:nvPr>
        </p:nvSpPr>
        <p:spPr/>
        <p:txBody>
          <a:bodyPr/>
          <a:lstStyle/>
          <a:p>
            <a:pPr>
              <a:defRPr/>
            </a:pPr>
            <a:fld id="{267D6493-3391-E04B-80E3-8217A4084222}" type="slidenum">
              <a:rPr lang="tr-TR" smtClean="0"/>
              <a:t>52</a:t>
            </a:fld>
            <a:endParaRPr lang="tr-TR"/>
          </a:p>
        </p:txBody>
      </p:sp>
    </p:spTree>
    <p:extLst>
      <p:ext uri="{BB962C8B-B14F-4D97-AF65-F5344CB8AC3E}">
        <p14:creationId xmlns:p14="http://schemas.microsoft.com/office/powerpoint/2010/main" val="2112954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53</a:t>
            </a:fld>
            <a:endParaRPr lang="tr-TR"/>
          </a:p>
        </p:txBody>
      </p:sp>
    </p:spTree>
    <p:extLst>
      <p:ext uri="{BB962C8B-B14F-4D97-AF65-F5344CB8AC3E}">
        <p14:creationId xmlns:p14="http://schemas.microsoft.com/office/powerpoint/2010/main" val="17851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txBody>
          <a:bodyPr/>
          <a:lstStyle/>
          <a:p>
            <a:endParaRPr lang="tr-TR"/>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7586CA-D4B7-9712-2726-99FC0D7F4EF9}" type="slidenum">
              <a:rPr/>
              <a:t>54</a:t>
            </a:fld>
            <a:endParaRPr/>
          </a:p>
        </p:txBody>
      </p:sp>
    </p:spTree>
    <p:extLst>
      <p:ext uri="{BB962C8B-B14F-4D97-AF65-F5344CB8AC3E}">
        <p14:creationId xmlns:p14="http://schemas.microsoft.com/office/powerpoint/2010/main" val="969476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pPr>
              <a:defRPr/>
            </a:pPr>
            <a:endParaRPr lang="tr-TR" dirty="0"/>
          </a:p>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55</a:t>
            </a:fld>
            <a:endParaRPr lang="tr-TR"/>
          </a:p>
        </p:txBody>
      </p:sp>
    </p:spTree>
    <p:extLst>
      <p:ext uri="{BB962C8B-B14F-4D97-AF65-F5344CB8AC3E}">
        <p14:creationId xmlns:p14="http://schemas.microsoft.com/office/powerpoint/2010/main" val="4166207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57</a:t>
            </a:fld>
            <a:endParaRPr lang="tr-TR"/>
          </a:p>
        </p:txBody>
      </p:sp>
    </p:spTree>
    <p:extLst>
      <p:ext uri="{BB962C8B-B14F-4D97-AF65-F5344CB8AC3E}">
        <p14:creationId xmlns:p14="http://schemas.microsoft.com/office/powerpoint/2010/main" val="99962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pPr>
              <a:defRPr/>
            </a:pPr>
            <a:fld id="{267D6493-3391-E04B-80E3-8217A4084222}" type="slidenum">
              <a:rPr lang="tr-TR" smtClean="0"/>
              <a:t>59</a:t>
            </a:fld>
            <a:endParaRPr lang="tr-TR"/>
          </a:p>
        </p:txBody>
      </p:sp>
    </p:spTree>
    <p:extLst>
      <p:ext uri="{BB962C8B-B14F-4D97-AF65-F5344CB8AC3E}">
        <p14:creationId xmlns:p14="http://schemas.microsoft.com/office/powerpoint/2010/main" val="332573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a:extLst>
              <a:ext uri="{FF2B5EF4-FFF2-40B4-BE49-F238E27FC236}">
                <a16:creationId xmlns:a16="http://schemas.microsoft.com/office/drawing/2014/main" id="{5298A76D-56A1-BE19-2DD6-CD9D72C8DE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3427" name="2 Not Yer Tutucusu">
            <a:extLst>
              <a:ext uri="{FF2B5EF4-FFF2-40B4-BE49-F238E27FC236}">
                <a16:creationId xmlns:a16="http://schemas.microsoft.com/office/drawing/2014/main" id="{09BCB37E-F01C-3083-3502-DF3647E4B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en-US" dirty="0"/>
          </a:p>
        </p:txBody>
      </p:sp>
      <p:sp>
        <p:nvSpPr>
          <p:cNvPr id="103428" name="3 Slayt Numarası Yer Tutucusu">
            <a:extLst>
              <a:ext uri="{FF2B5EF4-FFF2-40B4-BE49-F238E27FC236}">
                <a16:creationId xmlns:a16="http://schemas.microsoft.com/office/drawing/2014/main" id="{E0B51975-9FD6-7401-06CC-2EBD481C34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515342-C213-5944-9BCF-38B22CBF33E4}" type="slidenum">
              <a:rPr lang="tr-TR" altLang="en-US"/>
              <a:pPr/>
              <a:t>13</a:t>
            </a:fld>
            <a:endParaRPr lang="tr-TR" altLang="en-US"/>
          </a:p>
        </p:txBody>
      </p:sp>
    </p:spTree>
    <p:extLst>
      <p:ext uri="{BB962C8B-B14F-4D97-AF65-F5344CB8AC3E}">
        <p14:creationId xmlns:p14="http://schemas.microsoft.com/office/powerpoint/2010/main" val="1692847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sz="1000"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60</a:t>
            </a:fld>
            <a:endParaRPr lang="en-TR"/>
          </a:p>
        </p:txBody>
      </p:sp>
    </p:spTree>
    <p:extLst>
      <p:ext uri="{BB962C8B-B14F-4D97-AF65-F5344CB8AC3E}">
        <p14:creationId xmlns:p14="http://schemas.microsoft.com/office/powerpoint/2010/main" val="1049525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r>
              <a:rPr lang="en-TR" dirty="0"/>
              <a:t>SAĞLIK ÇALIŞANLARININ AŞILANMASI, HSGM GENELGE 23/7/18 Tarih ve 75252626-149 sayılı yazı</a:t>
            </a:r>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61</a:t>
            </a:fld>
            <a:endParaRPr lang="en-TR"/>
          </a:p>
        </p:txBody>
      </p:sp>
    </p:spTree>
    <p:extLst>
      <p:ext uri="{BB962C8B-B14F-4D97-AF65-F5344CB8AC3E}">
        <p14:creationId xmlns:p14="http://schemas.microsoft.com/office/powerpoint/2010/main" val="780923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r>
              <a:rPr lang="en-TR" dirty="0"/>
              <a:t>SAĞLIK ÇALIŞANLARININ AŞILANMASI, HSGM GENELGE 23/7/18 Tarih ve 75252626-149 sayılı yazı</a:t>
            </a:r>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62</a:t>
            </a:fld>
            <a:endParaRPr lang="en-TR"/>
          </a:p>
        </p:txBody>
      </p:sp>
    </p:spTree>
    <p:extLst>
      <p:ext uri="{BB962C8B-B14F-4D97-AF65-F5344CB8AC3E}">
        <p14:creationId xmlns:p14="http://schemas.microsoft.com/office/powerpoint/2010/main" val="3583789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64</a:t>
            </a:fld>
            <a:endParaRPr lang="en-TR"/>
          </a:p>
        </p:txBody>
      </p:sp>
    </p:spTree>
    <p:extLst>
      <p:ext uri="{BB962C8B-B14F-4D97-AF65-F5344CB8AC3E}">
        <p14:creationId xmlns:p14="http://schemas.microsoft.com/office/powerpoint/2010/main" val="40489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pPr lvl="1">
              <a:buFont typeface="Wingdings" pitchFamily="2" charset="2"/>
              <a:buChar char="ü"/>
            </a:pPr>
            <a:r>
              <a:rPr lang="tr-TR" sz="1200" dirty="0"/>
              <a:t>Süre 10-20 yıl (şu an için 40 yıl)</a:t>
            </a:r>
          </a:p>
          <a:p>
            <a:pPr>
              <a:lnSpc>
                <a:spcPct val="90000"/>
              </a:lnSpc>
              <a:buFont typeface="Wingdings" pitchFamily="2" charset="2"/>
              <a:buNone/>
            </a:pPr>
            <a:r>
              <a:rPr lang="tr-TR" b="1" dirty="0">
                <a:solidFill>
                  <a:srgbClr val="C00000"/>
                </a:solidFill>
                <a:latin typeface="Comic Sans MS" pitchFamily="66" charset="0"/>
              </a:rPr>
              <a:t> Medikal endikasyonlar</a:t>
            </a:r>
            <a:endParaRPr lang="tr-TR" dirty="0">
              <a:solidFill>
                <a:srgbClr val="C00000"/>
              </a:solidFill>
              <a:latin typeface="Comic Sans MS" pitchFamily="66" charset="0"/>
            </a:endParaRPr>
          </a:p>
          <a:p>
            <a:pPr lvl="1">
              <a:lnSpc>
                <a:spcPct val="90000"/>
              </a:lnSpc>
            </a:pPr>
            <a:r>
              <a:rPr lang="tr-TR" dirty="0">
                <a:latin typeface="Comic Sans MS" pitchFamily="66" charset="0"/>
              </a:rPr>
              <a:t>Kronik karaciğer hastalığı olanlar (erken dönemde yapılmalı) </a:t>
            </a:r>
          </a:p>
          <a:p>
            <a:pPr lvl="1">
              <a:lnSpc>
                <a:spcPct val="90000"/>
              </a:lnSpc>
            </a:pPr>
            <a:r>
              <a:rPr lang="tr-TR" dirty="0">
                <a:latin typeface="Comic Sans MS" pitchFamily="66" charset="0"/>
              </a:rPr>
              <a:t>Pıhtılaşma bozukluğu olanlar</a:t>
            </a:r>
          </a:p>
          <a:p>
            <a:pPr lvl="1">
              <a:lnSpc>
                <a:spcPct val="90000"/>
              </a:lnSpc>
            </a:pPr>
            <a:endParaRPr lang="tr-TR" dirty="0">
              <a:latin typeface="Comic Sans MS" pitchFamily="66" charset="0"/>
            </a:endParaRPr>
          </a:p>
          <a:p>
            <a:pPr>
              <a:lnSpc>
                <a:spcPct val="90000"/>
              </a:lnSpc>
              <a:buFont typeface="Wingdings" pitchFamily="2" charset="2"/>
              <a:buNone/>
            </a:pPr>
            <a:r>
              <a:rPr lang="tr-TR" dirty="0">
                <a:latin typeface="Comic Sans MS" pitchFamily="66" charset="0"/>
              </a:rPr>
              <a:t>  </a:t>
            </a:r>
            <a:r>
              <a:rPr lang="tr-TR" b="1" dirty="0">
                <a:solidFill>
                  <a:srgbClr val="C00000"/>
                </a:solidFill>
                <a:latin typeface="Comic Sans MS" pitchFamily="66" charset="0"/>
              </a:rPr>
              <a:t>Davranış endikasyonları</a:t>
            </a:r>
            <a:endParaRPr lang="tr-TR" dirty="0">
              <a:solidFill>
                <a:srgbClr val="C00000"/>
              </a:solidFill>
              <a:latin typeface="Comic Sans MS" pitchFamily="66" charset="0"/>
            </a:endParaRPr>
          </a:p>
          <a:p>
            <a:pPr lvl="1">
              <a:lnSpc>
                <a:spcPct val="90000"/>
              </a:lnSpc>
            </a:pPr>
            <a:r>
              <a:rPr lang="tr-TR" dirty="0">
                <a:latin typeface="Comic Sans MS" pitchFamily="66" charset="0"/>
              </a:rPr>
              <a:t>Homoseksüel erkekler, uyuşturucu ilaç kullananlar</a:t>
            </a:r>
          </a:p>
          <a:p>
            <a:pPr lvl="1">
              <a:lnSpc>
                <a:spcPct val="90000"/>
              </a:lnSpc>
            </a:pPr>
            <a:endParaRPr lang="tr-TR" dirty="0">
              <a:latin typeface="Comic Sans MS" pitchFamily="66" charset="0"/>
            </a:endParaRPr>
          </a:p>
          <a:p>
            <a:pPr>
              <a:lnSpc>
                <a:spcPct val="90000"/>
              </a:lnSpc>
              <a:buFont typeface="Wingdings" pitchFamily="2" charset="2"/>
              <a:buNone/>
            </a:pPr>
            <a:r>
              <a:rPr lang="tr-TR" b="1" dirty="0">
                <a:solidFill>
                  <a:srgbClr val="C00000"/>
                </a:solidFill>
                <a:latin typeface="Comic Sans MS" pitchFamily="66" charset="0"/>
              </a:rPr>
              <a:t>  Mesleki endikasyonlar</a:t>
            </a:r>
            <a:endParaRPr lang="tr-TR" dirty="0">
              <a:solidFill>
                <a:srgbClr val="C00000"/>
              </a:solidFill>
              <a:latin typeface="Comic Sans MS" pitchFamily="66" charset="0"/>
            </a:endParaRPr>
          </a:p>
          <a:p>
            <a:pPr lvl="1">
              <a:lnSpc>
                <a:spcPct val="90000"/>
              </a:lnSpc>
            </a:pPr>
            <a:r>
              <a:rPr lang="tr-TR" dirty="0">
                <a:latin typeface="Comic Sans MS" pitchFamily="66" charset="0"/>
              </a:rPr>
              <a:t>HAV ile </a:t>
            </a:r>
            <a:r>
              <a:rPr lang="tr-TR" dirty="0" err="1">
                <a:latin typeface="Comic Sans MS" pitchFamily="66" charset="0"/>
              </a:rPr>
              <a:t>infekte</a:t>
            </a:r>
            <a:r>
              <a:rPr lang="tr-TR" dirty="0">
                <a:latin typeface="Comic Sans MS" pitchFamily="66" charset="0"/>
              </a:rPr>
              <a:t> primatlarla çalışanlar, araştırma </a:t>
            </a:r>
            <a:r>
              <a:rPr lang="tr-TR" dirty="0" err="1">
                <a:latin typeface="Comic Sans MS" pitchFamily="66" charset="0"/>
              </a:rPr>
              <a:t>lab’ında</a:t>
            </a:r>
            <a:r>
              <a:rPr lang="tr-TR" dirty="0">
                <a:latin typeface="Comic Sans MS" pitchFamily="66" charset="0"/>
              </a:rPr>
              <a:t> HAV ile çalışanlar</a:t>
            </a:r>
          </a:p>
          <a:p>
            <a:pPr lvl="1">
              <a:lnSpc>
                <a:spcPct val="90000"/>
              </a:lnSpc>
            </a:pPr>
            <a:r>
              <a:rPr lang="tr-TR" dirty="0">
                <a:latin typeface="Comic Sans MS" pitchFamily="66" charset="0"/>
              </a:rPr>
              <a:t>Temizlik, gıda işlerinde çalışanlar</a:t>
            </a:r>
          </a:p>
          <a:p>
            <a:pPr lvl="1">
              <a:lnSpc>
                <a:spcPct val="90000"/>
              </a:lnSpc>
            </a:pPr>
            <a:r>
              <a:rPr lang="tr-TR" dirty="0">
                <a:latin typeface="Comic Sans MS" pitchFamily="66" charset="0"/>
              </a:rPr>
              <a:t>Askeri personel </a:t>
            </a:r>
          </a:p>
          <a:p>
            <a:pPr lvl="1">
              <a:lnSpc>
                <a:spcPct val="90000"/>
              </a:lnSpc>
            </a:pPr>
            <a:r>
              <a:rPr lang="tr-TR" dirty="0">
                <a:latin typeface="Comic Sans MS" pitchFamily="66" charset="0"/>
              </a:rPr>
              <a:t>Kreşlerde çalışanlar </a:t>
            </a:r>
          </a:p>
          <a:p>
            <a:pPr lvl="1">
              <a:lnSpc>
                <a:spcPct val="90000"/>
              </a:lnSpc>
            </a:pPr>
            <a:r>
              <a:rPr lang="tr-TR" dirty="0" err="1">
                <a:latin typeface="Comic Sans MS" pitchFamily="66" charset="0"/>
              </a:rPr>
              <a:t>Mental</a:t>
            </a:r>
            <a:r>
              <a:rPr lang="tr-TR" dirty="0">
                <a:latin typeface="Comic Sans MS" pitchFamily="66" charset="0"/>
              </a:rPr>
              <a:t> </a:t>
            </a:r>
            <a:r>
              <a:rPr lang="tr-TR" dirty="0" err="1">
                <a:latin typeface="Comic Sans MS" pitchFamily="66" charset="0"/>
              </a:rPr>
              <a:t>retarde</a:t>
            </a:r>
            <a:r>
              <a:rPr lang="tr-TR" dirty="0">
                <a:latin typeface="Comic Sans MS" pitchFamily="66" charset="0"/>
              </a:rPr>
              <a:t> hastaların bakıldığı merkezlerde kalanlar ve çalışanlar</a:t>
            </a:r>
            <a:endParaRPr lang="tr-TR" sz="1200"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65</a:t>
            </a:fld>
            <a:endParaRPr lang="en-TR"/>
          </a:p>
        </p:txBody>
      </p:sp>
    </p:spTree>
    <p:extLst>
      <p:ext uri="{BB962C8B-B14F-4D97-AF65-F5344CB8AC3E}">
        <p14:creationId xmlns:p14="http://schemas.microsoft.com/office/powerpoint/2010/main" val="1004047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B5D1-1EA8-CE3D-568B-A98B50F07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16149-2DE1-7811-56CC-4DE6A0EF71D6}"/>
              </a:ext>
            </a:extLst>
          </p:cNvPr>
          <p:cNvSpPr>
            <a:spLocks noGrp="1" noRot="1" noChangeAspect="1"/>
          </p:cNvSpPr>
          <p:nvPr>
            <p:ph type="sldImg"/>
          </p:nvPr>
        </p:nvSpPr>
        <p:spPr/>
        <p:txBody>
          <a:bodyPr/>
          <a:lstStyle/>
          <a:p>
            <a:endParaRPr lang="tr-TR"/>
          </a:p>
        </p:txBody>
      </p:sp>
      <p:sp>
        <p:nvSpPr>
          <p:cNvPr id="3" name="Notes Placeholder 2">
            <a:extLst>
              <a:ext uri="{FF2B5EF4-FFF2-40B4-BE49-F238E27FC236}">
                <a16:creationId xmlns:a16="http://schemas.microsoft.com/office/drawing/2014/main" id="{CEDC4AAA-2867-E399-C9FA-7A65CB2CAD77}"/>
              </a:ext>
            </a:extLst>
          </p:cNvPr>
          <p:cNvSpPr>
            <a:spLocks noGrp="1"/>
          </p:cNvSpPr>
          <p:nvPr>
            <p:ph type="body" idx="1"/>
          </p:nvPr>
        </p:nvSpPr>
        <p:spPr/>
        <p:txBody>
          <a:bodyPr/>
          <a:lstStyle/>
          <a:p>
            <a:pPr lvl="1">
              <a:buFont typeface="Wingdings" pitchFamily="2" charset="2"/>
              <a:buChar char="ü"/>
            </a:pPr>
            <a:endParaRPr lang="tr-TR" sz="1200" dirty="0"/>
          </a:p>
        </p:txBody>
      </p:sp>
      <p:sp>
        <p:nvSpPr>
          <p:cNvPr id="4" name="Slide Number Placeholder 3">
            <a:extLst>
              <a:ext uri="{FF2B5EF4-FFF2-40B4-BE49-F238E27FC236}">
                <a16:creationId xmlns:a16="http://schemas.microsoft.com/office/drawing/2014/main" id="{880000EF-6DC8-4FB2-C201-8265A422849D}"/>
              </a:ext>
            </a:extLst>
          </p:cNvPr>
          <p:cNvSpPr>
            <a:spLocks noGrp="1"/>
          </p:cNvSpPr>
          <p:nvPr>
            <p:ph type="sldNum" sz="quarter" idx="5"/>
          </p:nvPr>
        </p:nvSpPr>
        <p:spPr/>
        <p:txBody>
          <a:bodyPr/>
          <a:lstStyle/>
          <a:p>
            <a:pPr>
              <a:defRPr/>
            </a:pPr>
            <a:fld id="{267D6493-3391-E04B-80E3-8217A4084222}" type="slidenum">
              <a:rPr lang="en-TR" smtClean="0"/>
              <a:t>66</a:t>
            </a:fld>
            <a:endParaRPr lang="en-TR"/>
          </a:p>
        </p:txBody>
      </p:sp>
    </p:spTree>
    <p:extLst>
      <p:ext uri="{BB962C8B-B14F-4D97-AF65-F5344CB8AC3E}">
        <p14:creationId xmlns:p14="http://schemas.microsoft.com/office/powerpoint/2010/main" val="2993101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B4BE-3771-C7B6-62FD-C1EB4F4E4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B7F34-31C0-F247-703F-1FF1F7C79BDD}"/>
              </a:ext>
            </a:extLst>
          </p:cNvPr>
          <p:cNvSpPr>
            <a:spLocks noGrp="1" noRot="1" noChangeAspect="1"/>
          </p:cNvSpPr>
          <p:nvPr>
            <p:ph type="sldImg"/>
          </p:nvPr>
        </p:nvSpPr>
        <p:spPr/>
        <p:txBody>
          <a:bodyPr/>
          <a:lstStyle/>
          <a:p>
            <a:endParaRPr lang="tr-TR"/>
          </a:p>
        </p:txBody>
      </p:sp>
      <p:sp>
        <p:nvSpPr>
          <p:cNvPr id="3" name="Notes Placeholder 2">
            <a:extLst>
              <a:ext uri="{FF2B5EF4-FFF2-40B4-BE49-F238E27FC236}">
                <a16:creationId xmlns:a16="http://schemas.microsoft.com/office/drawing/2014/main" id="{721A18F3-9C86-6663-CF71-CDAD7F1D28B4}"/>
              </a:ext>
            </a:extLst>
          </p:cNvPr>
          <p:cNvSpPr>
            <a:spLocks noGrp="1"/>
          </p:cNvSpPr>
          <p:nvPr>
            <p:ph type="body" idx="1"/>
          </p:nvPr>
        </p:nvSpPr>
        <p:spPr/>
        <p:txBody>
          <a:bodyPr/>
          <a:lstStyle/>
          <a:p>
            <a:pPr lvl="1">
              <a:buFont typeface="Wingdings" pitchFamily="2" charset="2"/>
              <a:buChar char="ü"/>
            </a:pPr>
            <a:r>
              <a:rPr lang="tr-TR" sz="1200" dirty="0"/>
              <a:t>Süre 10-20 yıl (şu an için 40 yıl)</a:t>
            </a:r>
          </a:p>
          <a:p>
            <a:pPr>
              <a:lnSpc>
                <a:spcPct val="90000"/>
              </a:lnSpc>
              <a:buFont typeface="Wingdings" pitchFamily="2" charset="2"/>
              <a:buNone/>
            </a:pPr>
            <a:r>
              <a:rPr lang="tr-TR" b="1" dirty="0">
                <a:solidFill>
                  <a:srgbClr val="C00000"/>
                </a:solidFill>
                <a:latin typeface="Comic Sans MS" pitchFamily="66" charset="0"/>
              </a:rPr>
              <a:t> Medikal endikasyonlar</a:t>
            </a:r>
            <a:endParaRPr lang="tr-TR" dirty="0">
              <a:solidFill>
                <a:srgbClr val="C00000"/>
              </a:solidFill>
              <a:latin typeface="Comic Sans MS" pitchFamily="66" charset="0"/>
            </a:endParaRPr>
          </a:p>
          <a:p>
            <a:pPr lvl="1">
              <a:lnSpc>
                <a:spcPct val="90000"/>
              </a:lnSpc>
            </a:pPr>
            <a:r>
              <a:rPr lang="tr-TR" dirty="0">
                <a:latin typeface="Comic Sans MS" pitchFamily="66" charset="0"/>
              </a:rPr>
              <a:t>Kronik karaciğer hastalığı olanlar (erken dönemde yapılmalı) </a:t>
            </a:r>
          </a:p>
          <a:p>
            <a:pPr lvl="1">
              <a:lnSpc>
                <a:spcPct val="90000"/>
              </a:lnSpc>
            </a:pPr>
            <a:r>
              <a:rPr lang="tr-TR" dirty="0">
                <a:latin typeface="Comic Sans MS" pitchFamily="66" charset="0"/>
              </a:rPr>
              <a:t>Pıhtılaşma bozukluğu olanlar</a:t>
            </a:r>
          </a:p>
          <a:p>
            <a:pPr lvl="1">
              <a:lnSpc>
                <a:spcPct val="90000"/>
              </a:lnSpc>
            </a:pPr>
            <a:endParaRPr lang="tr-TR" dirty="0">
              <a:latin typeface="Comic Sans MS" pitchFamily="66" charset="0"/>
            </a:endParaRPr>
          </a:p>
          <a:p>
            <a:pPr>
              <a:lnSpc>
                <a:spcPct val="90000"/>
              </a:lnSpc>
              <a:buFont typeface="Wingdings" pitchFamily="2" charset="2"/>
              <a:buNone/>
            </a:pPr>
            <a:r>
              <a:rPr lang="tr-TR" dirty="0">
                <a:latin typeface="Comic Sans MS" pitchFamily="66" charset="0"/>
              </a:rPr>
              <a:t>  </a:t>
            </a:r>
            <a:r>
              <a:rPr lang="tr-TR" b="1" dirty="0">
                <a:solidFill>
                  <a:srgbClr val="C00000"/>
                </a:solidFill>
                <a:latin typeface="Comic Sans MS" pitchFamily="66" charset="0"/>
              </a:rPr>
              <a:t>Davranış endikasyonları</a:t>
            </a:r>
            <a:endParaRPr lang="tr-TR" dirty="0">
              <a:solidFill>
                <a:srgbClr val="C00000"/>
              </a:solidFill>
              <a:latin typeface="Comic Sans MS" pitchFamily="66" charset="0"/>
            </a:endParaRPr>
          </a:p>
          <a:p>
            <a:pPr lvl="1">
              <a:lnSpc>
                <a:spcPct val="90000"/>
              </a:lnSpc>
            </a:pPr>
            <a:r>
              <a:rPr lang="tr-TR" dirty="0">
                <a:latin typeface="Comic Sans MS" pitchFamily="66" charset="0"/>
              </a:rPr>
              <a:t>Homoseksüel erkekler, uyuşturucu ilaç kullananlar</a:t>
            </a:r>
          </a:p>
          <a:p>
            <a:pPr lvl="1">
              <a:lnSpc>
                <a:spcPct val="90000"/>
              </a:lnSpc>
            </a:pPr>
            <a:endParaRPr lang="tr-TR" dirty="0">
              <a:latin typeface="Comic Sans MS" pitchFamily="66" charset="0"/>
            </a:endParaRPr>
          </a:p>
          <a:p>
            <a:pPr>
              <a:lnSpc>
                <a:spcPct val="90000"/>
              </a:lnSpc>
              <a:buFont typeface="Wingdings" pitchFamily="2" charset="2"/>
              <a:buNone/>
            </a:pPr>
            <a:r>
              <a:rPr lang="tr-TR" b="1" dirty="0">
                <a:solidFill>
                  <a:srgbClr val="C00000"/>
                </a:solidFill>
                <a:latin typeface="Comic Sans MS" pitchFamily="66" charset="0"/>
              </a:rPr>
              <a:t>  Mesleki endikasyonlar</a:t>
            </a:r>
            <a:endParaRPr lang="tr-TR" dirty="0">
              <a:solidFill>
                <a:srgbClr val="C00000"/>
              </a:solidFill>
              <a:latin typeface="Comic Sans MS" pitchFamily="66" charset="0"/>
            </a:endParaRPr>
          </a:p>
          <a:p>
            <a:pPr lvl="1">
              <a:lnSpc>
                <a:spcPct val="90000"/>
              </a:lnSpc>
            </a:pPr>
            <a:r>
              <a:rPr lang="tr-TR" dirty="0">
                <a:latin typeface="Comic Sans MS" pitchFamily="66" charset="0"/>
              </a:rPr>
              <a:t>HAV ile </a:t>
            </a:r>
            <a:r>
              <a:rPr lang="tr-TR" dirty="0" err="1">
                <a:latin typeface="Comic Sans MS" pitchFamily="66" charset="0"/>
              </a:rPr>
              <a:t>infekte</a:t>
            </a:r>
            <a:r>
              <a:rPr lang="tr-TR" dirty="0">
                <a:latin typeface="Comic Sans MS" pitchFamily="66" charset="0"/>
              </a:rPr>
              <a:t> primatlarla çalışanlar, araştırma </a:t>
            </a:r>
            <a:r>
              <a:rPr lang="tr-TR" dirty="0" err="1">
                <a:latin typeface="Comic Sans MS" pitchFamily="66" charset="0"/>
              </a:rPr>
              <a:t>lab’ında</a:t>
            </a:r>
            <a:r>
              <a:rPr lang="tr-TR" dirty="0">
                <a:latin typeface="Comic Sans MS" pitchFamily="66" charset="0"/>
              </a:rPr>
              <a:t> HAV ile çalışanlar</a:t>
            </a:r>
          </a:p>
          <a:p>
            <a:pPr lvl="1">
              <a:lnSpc>
                <a:spcPct val="90000"/>
              </a:lnSpc>
            </a:pPr>
            <a:r>
              <a:rPr lang="tr-TR" dirty="0">
                <a:latin typeface="Comic Sans MS" pitchFamily="66" charset="0"/>
              </a:rPr>
              <a:t>Temizlik, gıda işlerinde çalışanlar</a:t>
            </a:r>
          </a:p>
          <a:p>
            <a:pPr lvl="1">
              <a:lnSpc>
                <a:spcPct val="90000"/>
              </a:lnSpc>
            </a:pPr>
            <a:r>
              <a:rPr lang="tr-TR" dirty="0">
                <a:latin typeface="Comic Sans MS" pitchFamily="66" charset="0"/>
              </a:rPr>
              <a:t>Askeri personel </a:t>
            </a:r>
          </a:p>
          <a:p>
            <a:pPr lvl="1">
              <a:lnSpc>
                <a:spcPct val="90000"/>
              </a:lnSpc>
            </a:pPr>
            <a:r>
              <a:rPr lang="tr-TR" dirty="0">
                <a:latin typeface="Comic Sans MS" pitchFamily="66" charset="0"/>
              </a:rPr>
              <a:t>Kreşlerde çalışanlar </a:t>
            </a:r>
          </a:p>
          <a:p>
            <a:pPr lvl="1">
              <a:lnSpc>
                <a:spcPct val="90000"/>
              </a:lnSpc>
            </a:pPr>
            <a:r>
              <a:rPr lang="tr-TR" dirty="0" err="1">
                <a:latin typeface="Comic Sans MS" pitchFamily="66" charset="0"/>
              </a:rPr>
              <a:t>Mental</a:t>
            </a:r>
            <a:r>
              <a:rPr lang="tr-TR" dirty="0">
                <a:latin typeface="Comic Sans MS" pitchFamily="66" charset="0"/>
              </a:rPr>
              <a:t> </a:t>
            </a:r>
            <a:r>
              <a:rPr lang="tr-TR" dirty="0" err="1">
                <a:latin typeface="Comic Sans MS" pitchFamily="66" charset="0"/>
              </a:rPr>
              <a:t>retarde</a:t>
            </a:r>
            <a:r>
              <a:rPr lang="tr-TR" dirty="0">
                <a:latin typeface="Comic Sans MS" pitchFamily="66" charset="0"/>
              </a:rPr>
              <a:t> hastaların bakıldığı merkezlerde kalanlar ve çalışanlar</a:t>
            </a:r>
            <a:endParaRPr lang="tr-TR" sz="1200" dirty="0"/>
          </a:p>
        </p:txBody>
      </p:sp>
      <p:sp>
        <p:nvSpPr>
          <p:cNvPr id="4" name="Slide Number Placeholder 3">
            <a:extLst>
              <a:ext uri="{FF2B5EF4-FFF2-40B4-BE49-F238E27FC236}">
                <a16:creationId xmlns:a16="http://schemas.microsoft.com/office/drawing/2014/main" id="{24B03AEE-55FD-D9F2-5D92-D30C2E7203D7}"/>
              </a:ext>
            </a:extLst>
          </p:cNvPr>
          <p:cNvSpPr>
            <a:spLocks noGrp="1"/>
          </p:cNvSpPr>
          <p:nvPr>
            <p:ph type="sldNum" sz="quarter" idx="5"/>
          </p:nvPr>
        </p:nvSpPr>
        <p:spPr/>
        <p:txBody>
          <a:bodyPr/>
          <a:lstStyle/>
          <a:p>
            <a:pPr>
              <a:defRPr/>
            </a:pPr>
            <a:fld id="{267D6493-3391-E04B-80E3-8217A4084222}" type="slidenum">
              <a:rPr lang="en-TR" smtClean="0"/>
              <a:t>67</a:t>
            </a:fld>
            <a:endParaRPr lang="en-TR"/>
          </a:p>
        </p:txBody>
      </p:sp>
    </p:spTree>
    <p:extLst>
      <p:ext uri="{BB962C8B-B14F-4D97-AF65-F5344CB8AC3E}">
        <p14:creationId xmlns:p14="http://schemas.microsoft.com/office/powerpoint/2010/main" val="792776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9B320-7513-B2F9-2B4E-B23BF99D4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F80B-AB87-494A-42ED-307EF80898D8}"/>
              </a:ext>
            </a:extLst>
          </p:cNvPr>
          <p:cNvSpPr>
            <a:spLocks noGrp="1" noRot="1" noChangeAspect="1"/>
          </p:cNvSpPr>
          <p:nvPr>
            <p:ph type="sldImg"/>
          </p:nvPr>
        </p:nvSpPr>
        <p:spPr/>
        <p:txBody>
          <a:bodyPr/>
          <a:lstStyle/>
          <a:p>
            <a:endParaRPr lang="tr-TR"/>
          </a:p>
        </p:txBody>
      </p:sp>
      <p:sp>
        <p:nvSpPr>
          <p:cNvPr id="3" name="Notes Placeholder 2">
            <a:extLst>
              <a:ext uri="{FF2B5EF4-FFF2-40B4-BE49-F238E27FC236}">
                <a16:creationId xmlns:a16="http://schemas.microsoft.com/office/drawing/2014/main" id="{5DDAF4D6-B888-140C-A0F9-4D0ED1054001}"/>
              </a:ext>
            </a:extLst>
          </p:cNvPr>
          <p:cNvSpPr>
            <a:spLocks noGrp="1"/>
          </p:cNvSpPr>
          <p:nvPr>
            <p:ph type="body" idx="1"/>
          </p:nvPr>
        </p:nvSpPr>
        <p:spPr/>
        <p:txBody>
          <a:bodyPr/>
          <a:lstStyle/>
          <a:p>
            <a:pPr lvl="1">
              <a:buFont typeface="Wingdings" pitchFamily="2" charset="2"/>
              <a:buNone/>
            </a:pPr>
            <a:endParaRPr lang="tr-TR" sz="1200" dirty="0"/>
          </a:p>
        </p:txBody>
      </p:sp>
      <p:sp>
        <p:nvSpPr>
          <p:cNvPr id="4" name="Slide Number Placeholder 3">
            <a:extLst>
              <a:ext uri="{FF2B5EF4-FFF2-40B4-BE49-F238E27FC236}">
                <a16:creationId xmlns:a16="http://schemas.microsoft.com/office/drawing/2014/main" id="{2E4D646F-86C8-2C3E-E2FB-7C5E8557EF16}"/>
              </a:ext>
            </a:extLst>
          </p:cNvPr>
          <p:cNvSpPr>
            <a:spLocks noGrp="1"/>
          </p:cNvSpPr>
          <p:nvPr>
            <p:ph type="sldNum" sz="quarter" idx="5"/>
          </p:nvPr>
        </p:nvSpPr>
        <p:spPr/>
        <p:txBody>
          <a:bodyPr/>
          <a:lstStyle/>
          <a:p>
            <a:pPr>
              <a:defRPr/>
            </a:pPr>
            <a:fld id="{267D6493-3391-E04B-80E3-8217A4084222}" type="slidenum">
              <a:rPr lang="en-TR" smtClean="0"/>
              <a:t>68</a:t>
            </a:fld>
            <a:endParaRPr lang="en-TR"/>
          </a:p>
        </p:txBody>
      </p:sp>
    </p:spTree>
    <p:extLst>
      <p:ext uri="{BB962C8B-B14F-4D97-AF65-F5344CB8AC3E}">
        <p14:creationId xmlns:p14="http://schemas.microsoft.com/office/powerpoint/2010/main" val="331009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14</a:t>
            </a:fld>
            <a:endParaRPr lang="en-TR"/>
          </a:p>
        </p:txBody>
      </p:sp>
    </p:spTree>
    <p:extLst>
      <p:ext uri="{BB962C8B-B14F-4D97-AF65-F5344CB8AC3E}">
        <p14:creationId xmlns:p14="http://schemas.microsoft.com/office/powerpoint/2010/main" val="293863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16</a:t>
            </a:fld>
            <a:endParaRPr lang="en-TR"/>
          </a:p>
        </p:txBody>
      </p:sp>
    </p:spTree>
    <p:extLst>
      <p:ext uri="{BB962C8B-B14F-4D97-AF65-F5344CB8AC3E}">
        <p14:creationId xmlns:p14="http://schemas.microsoft.com/office/powerpoint/2010/main" val="273065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18</a:t>
            </a:fld>
            <a:endParaRPr lang="en-TR"/>
          </a:p>
        </p:txBody>
      </p:sp>
    </p:spTree>
    <p:extLst>
      <p:ext uri="{BB962C8B-B14F-4D97-AF65-F5344CB8AC3E}">
        <p14:creationId xmlns:p14="http://schemas.microsoft.com/office/powerpoint/2010/main" val="328022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19</a:t>
            </a:fld>
            <a:endParaRPr lang="en-TR"/>
          </a:p>
        </p:txBody>
      </p:sp>
    </p:spTree>
    <p:extLst>
      <p:ext uri="{BB962C8B-B14F-4D97-AF65-F5344CB8AC3E}">
        <p14:creationId xmlns:p14="http://schemas.microsoft.com/office/powerpoint/2010/main" val="100189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tr-TR"/>
          </a:p>
        </p:txBody>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TR" dirty="0"/>
          </a:p>
        </p:txBody>
      </p:sp>
      <p:sp>
        <p:nvSpPr>
          <p:cNvPr id="4" name="Slide Number Placeholder 3"/>
          <p:cNvSpPr>
            <a:spLocks noGrp="1"/>
          </p:cNvSpPr>
          <p:nvPr>
            <p:ph type="sldNum" sz="quarter" idx="5"/>
          </p:nvPr>
        </p:nvSpPr>
        <p:spPr/>
        <p:txBody>
          <a:bodyPr/>
          <a:lstStyle/>
          <a:p>
            <a:pPr>
              <a:defRPr/>
            </a:pPr>
            <a:fld id="{267D6493-3391-E04B-80E3-8217A4084222}" type="slidenum">
              <a:rPr lang="en-TR" smtClean="0"/>
              <a:t>20</a:t>
            </a:fld>
            <a:endParaRPr lang="en-TR"/>
          </a:p>
        </p:txBody>
      </p:sp>
    </p:spTree>
    <p:extLst>
      <p:ext uri="{BB962C8B-B14F-4D97-AF65-F5344CB8AC3E}">
        <p14:creationId xmlns:p14="http://schemas.microsoft.com/office/powerpoint/2010/main" val="72323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16.06.2026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9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16.06.2026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1388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16.06.2026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619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16.06.2026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315501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63A697-B6D2-413C-A828-670B4DB2AE09}" type="datetimeFigureOut">
              <a:rPr lang="tr-TR" smtClean="0"/>
              <a:t>16.06.2026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56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63A697-B6D2-413C-A828-670B4DB2AE09}" type="datetimeFigureOut">
              <a:rPr lang="tr-TR" smtClean="0"/>
              <a:t>16.06.2026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1618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63A697-B6D2-413C-A828-670B4DB2AE09}" type="datetimeFigureOut">
              <a:rPr lang="tr-TR" smtClean="0"/>
              <a:t>16.06.2026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65266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63A697-B6D2-413C-A828-670B4DB2AE09}" type="datetimeFigureOut">
              <a:rPr lang="tr-TR" smtClean="0"/>
              <a:t>16.06.2026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9069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 name="Date Placeholder 6"/>
          <p:cNvSpPr>
            <a:spLocks noGrp="1"/>
          </p:cNvSpPr>
          <p:nvPr>
            <p:ph type="dt" sz="half" idx="10"/>
          </p:nvPr>
        </p:nvSpPr>
        <p:spPr/>
        <p:txBody>
          <a:bodyPr/>
          <a:lstStyle/>
          <a:p>
            <a:fld id="{6263A697-B6D2-413C-A828-670B4DB2AE09}" type="datetimeFigureOut">
              <a:rPr lang="tr-TR" smtClean="0"/>
              <a:t>16.06.2026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706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63A697-B6D2-413C-A828-670B4DB2AE09}" type="datetimeFigureOut">
              <a:rPr lang="tr-TR" smtClean="0"/>
              <a:t>16.06.2026</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76F515-80A5-400E-AEB3-F921016465E8}" type="slidenum">
              <a:rPr lang="tr-TR" smtClean="0"/>
              <a:t>‹#›</a:t>
            </a:fld>
            <a:endParaRPr lang="tr-TR"/>
          </a:p>
        </p:txBody>
      </p:sp>
    </p:spTree>
    <p:extLst>
      <p:ext uri="{BB962C8B-B14F-4D97-AF65-F5344CB8AC3E}">
        <p14:creationId xmlns:p14="http://schemas.microsoft.com/office/powerpoint/2010/main" val="214869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3A697-B6D2-413C-A828-670B4DB2AE09}" type="datetimeFigureOut">
              <a:rPr lang="tr-TR" smtClean="0"/>
              <a:t>16.06.2026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10927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63A697-B6D2-413C-A828-670B4DB2AE09}" type="datetimeFigureOut">
              <a:rPr lang="tr-TR" smtClean="0"/>
              <a:t>16.06.2026</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76F515-80A5-400E-AEB3-F921016465E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229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immunizationdata.who.int/global/wiise-detail-page/measles-vaccination-coverage?CODE=TUR&amp;ANTIGEN=MCV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cdc.gov/vaccines/hcp/imz-schedules/adult-medical-condition.html" TargetMode="External"/><Relationship Id="rId7" Type="http://schemas.openxmlformats.org/officeDocument/2006/relationships/image" Target="../media/image2.png"/><Relationship Id="rId2" Type="http://schemas.openxmlformats.org/officeDocument/2006/relationships/hyperlink" Target="https://www.who.int/publications/m/item/table-4-summary-of-who-position-papers-immunization-of-health-care-workers" TargetMode="External"/><Relationship Id="rId1" Type="http://schemas.openxmlformats.org/officeDocument/2006/relationships/slideLayout" Target="../slideLayouts/slideLayout2.xml"/><Relationship Id="rId6" Type="http://schemas.openxmlformats.org/officeDocument/2006/relationships/hyperlink" Target="https://www.who.int/news-room/fact-sheets/detail/immunization-coverage" TargetMode="External"/><Relationship Id="rId5" Type="http://schemas.openxmlformats.org/officeDocument/2006/relationships/hyperlink" Target="https://hsgm.saglik.gov.tr/depo/Mevzuat/Genel_Nitelikli_Yazi_ve_Gorusler/Kizamik_Eliminasyon_Programi.pdf" TargetMode="External"/><Relationship Id="rId4" Type="http://schemas.openxmlformats.org/officeDocument/2006/relationships/hyperlink" Target="https://iris.who.int/bitstream/handle/10665/336951/9789240010154-eng.pd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6083F1E-C431-69C3-782C-BE69576C0251}"/>
              </a:ext>
            </a:extLst>
          </p:cNvPr>
          <p:cNvPicPr>
            <a:picLocks noChangeAspect="1"/>
          </p:cNvPicPr>
          <p:nvPr/>
        </p:nvPicPr>
        <p:blipFill>
          <a:blip r:embed="rId2"/>
          <a:srcRect l="21985" r="19969"/>
          <a:stretch/>
        </p:blipFill>
        <p:spPr>
          <a:xfrm>
            <a:off x="9853592" y="136634"/>
            <a:ext cx="2039841" cy="1382232"/>
          </a:xfrm>
          <a:prstGeom prst="rect">
            <a:avLst/>
          </a:prstGeom>
        </p:spPr>
      </p:pic>
      <p:sp>
        <p:nvSpPr>
          <p:cNvPr id="6" name="Title 5">
            <a:extLst>
              <a:ext uri="{FF2B5EF4-FFF2-40B4-BE49-F238E27FC236}">
                <a16:creationId xmlns:a16="http://schemas.microsoft.com/office/drawing/2014/main" id="{B8FF7F96-8DFF-497E-4969-B82CC49D985A}"/>
              </a:ext>
            </a:extLst>
          </p:cNvPr>
          <p:cNvSpPr>
            <a:spLocks noGrp="1"/>
          </p:cNvSpPr>
          <p:nvPr>
            <p:ph type="ctrTitle"/>
          </p:nvPr>
        </p:nvSpPr>
        <p:spPr>
          <a:xfrm>
            <a:off x="1325553" y="1284304"/>
            <a:ext cx="8528039" cy="2297096"/>
          </a:xfrm>
          <a:solidFill>
            <a:schemeClr val="accent1">
              <a:lumMod val="75000"/>
            </a:schemeClr>
          </a:solidFill>
          <a:ln>
            <a:solidFill>
              <a:schemeClr val="accent1">
                <a:lumMod val="60000"/>
                <a:lumOff val="40000"/>
              </a:schemeClr>
            </a:solidFill>
          </a:ln>
          <a:scene3d>
            <a:camera prst="orthographicFront"/>
            <a:lightRig rig="threePt" dir="t"/>
          </a:scene3d>
          <a:sp3d>
            <a:bevelT w="508000" h="508000"/>
            <a:bevelB w="508000" h="508000"/>
          </a:sp3d>
        </p:spPr>
        <p:txBody>
          <a:bodyPr>
            <a:noAutofit/>
          </a:bodyPr>
          <a:lstStyle/>
          <a:p>
            <a:pPr algn="ctr"/>
            <a:r>
              <a:rPr lang="tr-TR" sz="4800" b="1" dirty="0">
                <a:solidFill>
                  <a:schemeClr val="bg1"/>
                </a:solidFill>
                <a:latin typeface="+mn-lt"/>
              </a:rPr>
              <a:t>SAĞLIK PERSONELİNDE BAĞIŞIKLAMA</a:t>
            </a:r>
            <a:endParaRPr lang="en-GB" sz="4800" b="1" dirty="0">
              <a:solidFill>
                <a:schemeClr val="bg1"/>
              </a:solidFill>
              <a:latin typeface="+mn-lt"/>
            </a:endParaRPr>
          </a:p>
        </p:txBody>
      </p:sp>
      <p:sp>
        <p:nvSpPr>
          <p:cNvPr id="2" name="AutoShape 2" descr="https://d6abm8ozh3xr3.cloudfront.net/img/w/yazi/ogt/el-hijyeni-kapak.webp">
            <a:extLst>
              <a:ext uri="{FF2B5EF4-FFF2-40B4-BE49-F238E27FC236}">
                <a16:creationId xmlns:a16="http://schemas.microsoft.com/office/drawing/2014/main" id="{DBEA433B-7F1D-4B75-932E-DE0C82A348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Metin kutusu 3">
            <a:extLst>
              <a:ext uri="{FF2B5EF4-FFF2-40B4-BE49-F238E27FC236}">
                <a16:creationId xmlns:a16="http://schemas.microsoft.com/office/drawing/2014/main" id="{658C3306-7053-6319-8FD9-3DA5D925FBF3}"/>
              </a:ext>
            </a:extLst>
          </p:cNvPr>
          <p:cNvSpPr txBox="1"/>
          <p:nvPr/>
        </p:nvSpPr>
        <p:spPr>
          <a:xfrm>
            <a:off x="218114" y="6488668"/>
            <a:ext cx="6194901" cy="369332"/>
          </a:xfrm>
          <a:prstGeom prst="rect">
            <a:avLst/>
          </a:prstGeom>
          <a:noFill/>
        </p:spPr>
        <p:txBody>
          <a:bodyPr wrap="none" rtlCol="0">
            <a:spAutoFit/>
          </a:bodyPr>
          <a:lstStyle/>
          <a:p>
            <a:r>
              <a:rPr lang="tr-TR" b="1" i="1" dirty="0">
                <a:solidFill>
                  <a:schemeClr val="bg1"/>
                </a:solidFill>
              </a:rPr>
              <a:t>Versiyon 1-Hazırlayan: Prof. Dr. Bircan </a:t>
            </a:r>
            <a:r>
              <a:rPr lang="tr-TR" b="1" i="1" dirty="0" err="1">
                <a:solidFill>
                  <a:schemeClr val="bg1"/>
                </a:solidFill>
              </a:rPr>
              <a:t>Kayaaslan</a:t>
            </a:r>
            <a:r>
              <a:rPr lang="tr-TR" b="1" i="1" dirty="0">
                <a:solidFill>
                  <a:schemeClr val="bg1"/>
                </a:solidFill>
              </a:rPr>
              <a:t> Haziran-2026</a:t>
            </a:r>
          </a:p>
        </p:txBody>
      </p:sp>
      <p:pic>
        <p:nvPicPr>
          <p:cNvPr id="5" name="Picture 7" descr="saÄlÄ±k Ã§alÄ±ÅanÄ±nÄ±n enfeksiyon riski ile ilgili gÃ¶rsel sonucu">
            <a:extLst>
              <a:ext uri="{FF2B5EF4-FFF2-40B4-BE49-F238E27FC236}">
                <a16:creationId xmlns:a16="http://schemas.microsoft.com/office/drawing/2014/main" id="{E5FA1912-E933-C702-9416-52797BD54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30" y="4035425"/>
            <a:ext cx="2619554" cy="166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yoÄun bakÄ±m ile ilgili gÃ¶rsel sonucu">
            <a:extLst>
              <a:ext uri="{FF2B5EF4-FFF2-40B4-BE49-F238E27FC236}">
                <a16:creationId xmlns:a16="http://schemas.microsoft.com/office/drawing/2014/main" id="{59BC4EED-3022-B406-525F-2BF935FFE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738" y="4005843"/>
            <a:ext cx="3356774" cy="172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bircan.kayaaslan\Desktop\aXMGdLzCHEqzPNou6cecCg.jpg">
            <a:extLst>
              <a:ext uri="{FF2B5EF4-FFF2-40B4-BE49-F238E27FC236}">
                <a16:creationId xmlns:a16="http://schemas.microsoft.com/office/drawing/2014/main" id="{EDCC0A6E-0978-431D-2BE6-423EA8DBC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700" y="4035425"/>
            <a:ext cx="4078514" cy="16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583616"/>
      </p:ext>
    </p:extLst>
  </p:cSld>
  <p:clrMapOvr>
    <a:masterClrMapping/>
  </p:clrMapOvr>
  <mc:AlternateContent xmlns:mc="http://schemas.openxmlformats.org/markup-compatibility/2006" xmlns:p14="http://schemas.microsoft.com/office/powerpoint/2010/main">
    <mc:Choice Requires="p14">
      <p:transition spd="slow" p14:dur="2000" advTm="354899"/>
    </mc:Choice>
    <mc:Fallback xmlns="">
      <p:transition spd="slow" advTm="3548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10</a:t>
            </a:fld>
            <a:endParaRPr lang="tr-TR"/>
          </a:p>
        </p:txBody>
      </p:sp>
      <p:pic>
        <p:nvPicPr>
          <p:cNvPr id="5" name="Resim 4"/>
          <p:cNvPicPr>
            <a:picLocks noChangeAspect="1"/>
          </p:cNvPicPr>
          <p:nvPr/>
        </p:nvPicPr>
        <p:blipFill rotWithShape="1">
          <a:blip r:embed="rId2"/>
          <a:srcRect l="33854" t="31785" r="17605" b="21112"/>
          <a:stretch>
            <a:fillRect/>
          </a:stretch>
        </p:blipFill>
        <p:spPr>
          <a:xfrm>
            <a:off x="1097280" y="1682553"/>
            <a:ext cx="8752067" cy="4489648"/>
          </a:xfrm>
          <a:prstGeom prst="rect">
            <a:avLst/>
          </a:prstGeom>
        </p:spPr>
      </p:pic>
      <p:sp>
        <p:nvSpPr>
          <p:cNvPr id="6" name="Rounded Rectangle 5">
            <a:extLst>
              <a:ext uri="{FF2B5EF4-FFF2-40B4-BE49-F238E27FC236}">
                <a16:creationId xmlns:a16="http://schemas.microsoft.com/office/drawing/2014/main" id="{A0FCA948-E4D4-D5B2-843D-EDCB91B09008}"/>
              </a:ext>
            </a:extLst>
          </p:cNvPr>
          <p:cNvSpPr/>
          <p:nvPr/>
        </p:nvSpPr>
        <p:spPr>
          <a:xfrm>
            <a:off x="6561667" y="1845732"/>
            <a:ext cx="1168400" cy="3225801"/>
          </a:xfrm>
          <a:prstGeom prst="roundRect">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itle 5">
            <a:extLst>
              <a:ext uri="{FF2B5EF4-FFF2-40B4-BE49-F238E27FC236}">
                <a16:creationId xmlns:a16="http://schemas.microsoft.com/office/drawing/2014/main" id="{5744634B-6D3E-CBA2-30BE-92306459A255}"/>
              </a:ext>
            </a:extLst>
          </p:cNvPr>
          <p:cNvSpPr>
            <a:spLocks noGrp="1"/>
          </p:cNvSpPr>
          <p:nvPr>
            <p:ph type="title"/>
          </p:nvPr>
        </p:nvSpPr>
        <p:spPr>
          <a:xfrm>
            <a:off x="1097280" y="286603"/>
            <a:ext cx="8977519" cy="1395949"/>
          </a:xfrm>
        </p:spPr>
        <p:txBody>
          <a:bodyPr>
            <a:normAutofit/>
          </a:bodyPr>
          <a:lstStyle/>
          <a:p>
            <a:r>
              <a:rPr lang="en-TR" b="1" dirty="0">
                <a:solidFill>
                  <a:srgbClr val="666DA4"/>
                </a:solidFill>
                <a:latin typeface="+mn-lt"/>
              </a:rPr>
              <a:t>Sağlık </a:t>
            </a:r>
            <a:r>
              <a:rPr lang="tr-TR" b="1" dirty="0">
                <a:solidFill>
                  <a:srgbClr val="666DA4"/>
                </a:solidFill>
                <a:latin typeface="+mn-lt"/>
              </a:rPr>
              <a:t>Personeline</a:t>
            </a:r>
            <a:r>
              <a:rPr lang="en-TR" b="1" dirty="0">
                <a:solidFill>
                  <a:srgbClr val="666DA4"/>
                </a:solidFill>
                <a:latin typeface="+mn-lt"/>
              </a:rPr>
              <a:t> Hangi Aşılar Yapılmalı?</a:t>
            </a:r>
          </a:p>
        </p:txBody>
      </p:sp>
      <p:pic>
        <p:nvPicPr>
          <p:cNvPr id="2" name="Resim 1">
            <a:extLst>
              <a:ext uri="{FF2B5EF4-FFF2-40B4-BE49-F238E27FC236}">
                <a16:creationId xmlns:a16="http://schemas.microsoft.com/office/drawing/2014/main" id="{905CA108-2070-B938-617A-62705B7AABF6}"/>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0246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C1C5-2054-A0BE-EAFB-3F31A25154F0}"/>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596CB3B0-6798-FC0D-064D-756EAF939DFD}"/>
              </a:ext>
            </a:extLst>
          </p:cNvPr>
          <p:cNvSpPr>
            <a:spLocks noGrp="1"/>
          </p:cNvSpPr>
          <p:nvPr>
            <p:ph idx="1"/>
          </p:nvPr>
        </p:nvSpPr>
        <p:spPr/>
        <p:txBody>
          <a:bodyPr/>
          <a:lstStyle/>
          <a:p>
            <a:endParaRPr lang="en-TR" dirty="0"/>
          </a:p>
        </p:txBody>
      </p:sp>
      <p:sp>
        <p:nvSpPr>
          <p:cNvPr id="4" name="Slide Number Placeholder 3">
            <a:extLst>
              <a:ext uri="{FF2B5EF4-FFF2-40B4-BE49-F238E27FC236}">
                <a16:creationId xmlns:a16="http://schemas.microsoft.com/office/drawing/2014/main" id="{35F3357A-96C6-9B46-A84D-17D8052C61AC}"/>
              </a:ext>
            </a:extLst>
          </p:cNvPr>
          <p:cNvSpPr>
            <a:spLocks noGrp="1"/>
          </p:cNvSpPr>
          <p:nvPr>
            <p:ph type="sldNum" sz="quarter" idx="12"/>
          </p:nvPr>
        </p:nvSpPr>
        <p:spPr/>
        <p:txBody>
          <a:bodyPr/>
          <a:lstStyle/>
          <a:p>
            <a:pPr>
              <a:defRPr/>
            </a:pPr>
            <a:fld id="{9FF395F0-499F-8148-BBE7-B5048A6EAF34}" type="slidenum">
              <a:rPr lang="en-TR" smtClean="0"/>
              <a:t>11</a:t>
            </a:fld>
            <a:endParaRPr lang="en-TR"/>
          </a:p>
        </p:txBody>
      </p:sp>
      <p:pic>
        <p:nvPicPr>
          <p:cNvPr id="5" name="Picture 4">
            <a:extLst>
              <a:ext uri="{FF2B5EF4-FFF2-40B4-BE49-F238E27FC236}">
                <a16:creationId xmlns:a16="http://schemas.microsoft.com/office/drawing/2014/main" id="{C5E5B62D-59FA-91C6-6CC6-4E7922C15B07}"/>
              </a:ext>
            </a:extLst>
          </p:cNvPr>
          <p:cNvPicPr>
            <a:picLocks noChangeAspect="1"/>
          </p:cNvPicPr>
          <p:nvPr/>
        </p:nvPicPr>
        <p:blipFill>
          <a:blip r:embed="rId2"/>
          <a:stretch>
            <a:fillRect/>
          </a:stretch>
        </p:blipFill>
        <p:spPr>
          <a:xfrm>
            <a:off x="1797098" y="464185"/>
            <a:ext cx="8597803" cy="6257290"/>
          </a:xfrm>
          <a:prstGeom prst="rect">
            <a:avLst/>
          </a:prstGeom>
        </p:spPr>
      </p:pic>
      <p:sp>
        <p:nvSpPr>
          <p:cNvPr id="6" name="Rounded Rectangle 5">
            <a:extLst>
              <a:ext uri="{FF2B5EF4-FFF2-40B4-BE49-F238E27FC236}">
                <a16:creationId xmlns:a16="http://schemas.microsoft.com/office/drawing/2014/main" id="{052262CC-EDC5-F885-DBFF-F1325EF645B5}"/>
              </a:ext>
            </a:extLst>
          </p:cNvPr>
          <p:cNvSpPr/>
          <p:nvPr/>
        </p:nvSpPr>
        <p:spPr>
          <a:xfrm>
            <a:off x="9646024" y="1021977"/>
            <a:ext cx="748877" cy="544157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7" name="Resim 6">
            <a:extLst>
              <a:ext uri="{FF2B5EF4-FFF2-40B4-BE49-F238E27FC236}">
                <a16:creationId xmlns:a16="http://schemas.microsoft.com/office/drawing/2014/main" id="{E61EBA6C-B446-A2CE-61EB-911EA10DE245}"/>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36527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110B-888C-F976-D142-C63C6E2664F3}"/>
              </a:ext>
            </a:extLst>
          </p:cNvPr>
          <p:cNvSpPr>
            <a:spLocks noGrp="1"/>
          </p:cNvSpPr>
          <p:nvPr>
            <p:ph type="title"/>
          </p:nvPr>
        </p:nvSpPr>
        <p:spPr>
          <a:xfrm>
            <a:off x="516467" y="132616"/>
            <a:ext cx="10515600" cy="688652"/>
          </a:xfrm>
        </p:spPr>
        <p:txBody>
          <a:bodyPr>
            <a:noAutofit/>
          </a:bodyPr>
          <a:lstStyle/>
          <a:p>
            <a:r>
              <a:rPr lang="en-TR" sz="3200" b="1" dirty="0">
                <a:solidFill>
                  <a:srgbClr val="666DA4"/>
                </a:solidFill>
                <a:latin typeface="+mn-lt"/>
              </a:rPr>
              <a:t>WHO POSITION PAPER- Immunization of Health Worker</a:t>
            </a:r>
          </a:p>
        </p:txBody>
      </p:sp>
      <p:pic>
        <p:nvPicPr>
          <p:cNvPr id="1026" name="Picture 2">
            <a:extLst>
              <a:ext uri="{FF2B5EF4-FFF2-40B4-BE49-F238E27FC236}">
                <a16:creationId xmlns:a16="http://schemas.microsoft.com/office/drawing/2014/main" id="{A2D62DFB-0A51-C94B-66EC-F2E29A4CE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34" y="853060"/>
            <a:ext cx="9297137" cy="5468567"/>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9081DBA9-BFDD-D307-189C-BC5A18F95DF5}"/>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29776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çerik Yer Tutucusu 2">
            <a:extLst>
              <a:ext uri="{FF2B5EF4-FFF2-40B4-BE49-F238E27FC236}">
                <a16:creationId xmlns:a16="http://schemas.microsoft.com/office/drawing/2014/main" id="{9C378451-B983-4CEB-584E-1ED1A8B263B3}"/>
              </a:ext>
            </a:extLst>
          </p:cNvPr>
          <p:cNvSpPr>
            <a:spLocks noGrp="1"/>
          </p:cNvSpPr>
          <p:nvPr>
            <p:ph idx="1"/>
          </p:nvPr>
        </p:nvSpPr>
        <p:spPr>
          <a:xfrm>
            <a:off x="4594107" y="1797271"/>
            <a:ext cx="5638800" cy="2307592"/>
          </a:xfrm>
          <a:solidFill>
            <a:schemeClr val="accent5">
              <a:lumMod val="20000"/>
              <a:lumOff val="80000"/>
            </a:schemeClr>
          </a:solidFill>
          <a:ln>
            <a:solidFill>
              <a:srgbClr val="002060"/>
            </a:solidFill>
          </a:ln>
        </p:spPr>
        <p:txBody>
          <a:bodyPr anchor="ctr">
            <a:normAutofit lnSpcReduction="10000"/>
          </a:bodyPr>
          <a:lstStyle/>
          <a:p>
            <a:pPr>
              <a:lnSpc>
                <a:spcPct val="80000"/>
              </a:lnSpc>
              <a:buFont typeface="Wingdings" pitchFamily="2" charset="2"/>
              <a:buChar char="ü"/>
            </a:pPr>
            <a:r>
              <a:rPr lang="tr-TR" altLang="en-US" sz="2000" dirty="0">
                <a:cs typeface="Calibri" panose="020F0502020204030204" pitchFamily="34" charset="0"/>
              </a:rPr>
              <a:t>Hepatit B aşısı</a:t>
            </a:r>
          </a:p>
          <a:p>
            <a:pPr eaLnBrk="1" hangingPunct="1">
              <a:lnSpc>
                <a:spcPct val="80000"/>
              </a:lnSpc>
              <a:buFont typeface="Wingdings" pitchFamily="2" charset="2"/>
              <a:buChar char="ü"/>
            </a:pPr>
            <a:r>
              <a:rPr lang="tr-TR" altLang="en-US" sz="2000" dirty="0">
                <a:cs typeface="Calibri" panose="020F0502020204030204" pitchFamily="34" charset="0"/>
              </a:rPr>
              <a:t>İnfluenza aşısı </a:t>
            </a:r>
            <a:r>
              <a:rPr lang="tr-TR" altLang="en-US" sz="2000" b="1" dirty="0">
                <a:cs typeface="Calibri" panose="020F0502020204030204" pitchFamily="34" charset="0"/>
              </a:rPr>
              <a:t>(yıllık)</a:t>
            </a:r>
          </a:p>
          <a:p>
            <a:pPr eaLnBrk="1" hangingPunct="1">
              <a:lnSpc>
                <a:spcPct val="80000"/>
              </a:lnSpc>
              <a:buFont typeface="Wingdings" pitchFamily="2" charset="2"/>
              <a:buChar char="ü"/>
            </a:pPr>
            <a:r>
              <a:rPr lang="tr-TR" altLang="en-US" sz="2000" dirty="0">
                <a:cs typeface="Calibri" panose="020F0502020204030204" pitchFamily="34" charset="0"/>
              </a:rPr>
              <a:t>Kızamık, kızamıkçık ve kabakulak </a:t>
            </a:r>
          </a:p>
          <a:p>
            <a:pPr>
              <a:lnSpc>
                <a:spcPct val="80000"/>
              </a:lnSpc>
              <a:buFont typeface="Wingdings" pitchFamily="2" charset="2"/>
              <a:buChar char="ü"/>
            </a:pPr>
            <a:r>
              <a:rPr lang="tr-TR" altLang="en-US" sz="2000" dirty="0">
                <a:cs typeface="Calibri" panose="020F0502020204030204" pitchFamily="34" charset="0"/>
              </a:rPr>
              <a:t>Suçiçeği aşısı </a:t>
            </a:r>
          </a:p>
          <a:p>
            <a:pPr>
              <a:lnSpc>
                <a:spcPct val="80000"/>
              </a:lnSpc>
              <a:buFont typeface="Wingdings" pitchFamily="2" charset="2"/>
              <a:buChar char="ü"/>
            </a:pPr>
            <a:r>
              <a:rPr lang="tr-TR" altLang="en-US" sz="2000" dirty="0" err="1">
                <a:cs typeface="Calibri" panose="020F0502020204030204" pitchFamily="34" charset="0"/>
              </a:rPr>
              <a:t>Tetanoz</a:t>
            </a:r>
            <a:r>
              <a:rPr lang="tr-TR" altLang="en-US" sz="2000" dirty="0">
                <a:cs typeface="Calibri" panose="020F0502020204030204" pitchFamily="34" charset="0"/>
              </a:rPr>
              <a:t>-difteri-boğmaca aşısı </a:t>
            </a:r>
            <a:r>
              <a:rPr lang="tr-TR" altLang="en-US" sz="2000" b="1" dirty="0">
                <a:cs typeface="Calibri" panose="020F0502020204030204" pitchFamily="34" charset="0"/>
              </a:rPr>
              <a:t>(</a:t>
            </a:r>
            <a:r>
              <a:rPr lang="tr-TR" altLang="en-US" sz="2000" b="1" dirty="0" err="1">
                <a:cs typeface="Calibri" panose="020F0502020204030204" pitchFamily="34" charset="0"/>
              </a:rPr>
              <a:t>Tdap</a:t>
            </a:r>
            <a:r>
              <a:rPr lang="tr-TR" altLang="en-US" sz="2000" b="1" dirty="0">
                <a:cs typeface="Calibri" panose="020F0502020204030204" pitchFamily="34" charset="0"/>
              </a:rPr>
              <a:t>)</a:t>
            </a:r>
          </a:p>
          <a:p>
            <a:pPr eaLnBrk="1" hangingPunct="1">
              <a:lnSpc>
                <a:spcPct val="80000"/>
              </a:lnSpc>
              <a:buFont typeface="Wingdings" pitchFamily="2" charset="2"/>
              <a:buChar char="ü"/>
            </a:pPr>
            <a:r>
              <a:rPr lang="tr-TR" altLang="en-US" sz="2000" dirty="0" err="1">
                <a:cs typeface="Calibri" panose="020F0502020204030204" pitchFamily="34" charset="0"/>
              </a:rPr>
              <a:t>İnaktif</a:t>
            </a:r>
            <a:r>
              <a:rPr lang="tr-TR" altLang="en-US" sz="2000" dirty="0">
                <a:cs typeface="Calibri" panose="020F0502020204030204" pitchFamily="34" charset="0"/>
              </a:rPr>
              <a:t> polio aşısı</a:t>
            </a:r>
          </a:p>
        </p:txBody>
      </p:sp>
      <p:sp>
        <p:nvSpPr>
          <p:cNvPr id="102404" name="Slayt Numarası Yer Tutucusu 3">
            <a:extLst>
              <a:ext uri="{FF2B5EF4-FFF2-40B4-BE49-F238E27FC236}">
                <a16:creationId xmlns:a16="http://schemas.microsoft.com/office/drawing/2014/main" id="{91F02CDC-2D1C-271F-A763-473E1A87AF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7B9851-CB61-4A43-8A50-F78AD1C2C411}" type="slidenum">
              <a:rPr lang="tr-TR" altLang="tr-TR">
                <a:solidFill>
                  <a:srgbClr val="898989"/>
                </a:solidFill>
              </a:rPr>
              <a:pPr/>
              <a:t>13</a:t>
            </a:fld>
            <a:endParaRPr lang="tr-TR" altLang="tr-TR">
              <a:solidFill>
                <a:srgbClr val="898989"/>
              </a:solidFill>
            </a:endParaRPr>
          </a:p>
        </p:txBody>
      </p:sp>
      <p:sp>
        <p:nvSpPr>
          <p:cNvPr id="5" name="4 Sağ Ayraç">
            <a:extLst>
              <a:ext uri="{FF2B5EF4-FFF2-40B4-BE49-F238E27FC236}">
                <a16:creationId xmlns:a16="http://schemas.microsoft.com/office/drawing/2014/main" id="{878D2B3D-6628-33B3-E00B-31FD79333CF4}"/>
              </a:ext>
            </a:extLst>
          </p:cNvPr>
          <p:cNvSpPr/>
          <p:nvPr/>
        </p:nvSpPr>
        <p:spPr>
          <a:xfrm rot="10800000">
            <a:off x="3133226" y="1804698"/>
            <a:ext cx="1295399" cy="2255266"/>
          </a:xfrm>
          <a:prstGeom prst="rightBrace">
            <a:avLst>
              <a:gd name="adj1" fmla="val 25998"/>
              <a:gd name="adj2" fmla="val 44852"/>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7" name="6 Metin kutusu">
            <a:extLst>
              <a:ext uri="{FF2B5EF4-FFF2-40B4-BE49-F238E27FC236}">
                <a16:creationId xmlns:a16="http://schemas.microsoft.com/office/drawing/2014/main" id="{437C0244-EDC7-388A-6C3E-B2818BAC3B93}"/>
              </a:ext>
            </a:extLst>
          </p:cNvPr>
          <p:cNvSpPr txBox="1"/>
          <p:nvPr/>
        </p:nvSpPr>
        <p:spPr>
          <a:xfrm>
            <a:off x="920513" y="2279571"/>
            <a:ext cx="1990778" cy="923330"/>
          </a:xfrm>
          <a:prstGeom prst="rect">
            <a:avLst/>
          </a:prstGeom>
          <a:solidFill>
            <a:schemeClr val="accent2">
              <a:lumMod val="20000"/>
              <a:lumOff val="80000"/>
            </a:schemeClr>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defRPr/>
            </a:pPr>
            <a:r>
              <a:rPr lang="tr-TR" b="1" dirty="0">
                <a:solidFill>
                  <a:schemeClr val="tx1"/>
                </a:solidFill>
              </a:rPr>
              <a:t>Tüm sağlık çalışanlarına öneriliyor, RUTİN</a:t>
            </a:r>
            <a:endParaRPr lang="tr-TR" dirty="0">
              <a:solidFill>
                <a:schemeClr val="tx1"/>
              </a:solidFill>
            </a:endParaRPr>
          </a:p>
        </p:txBody>
      </p:sp>
      <p:sp>
        <p:nvSpPr>
          <p:cNvPr id="8" name="7 Sağ Ayraç">
            <a:extLst>
              <a:ext uri="{FF2B5EF4-FFF2-40B4-BE49-F238E27FC236}">
                <a16:creationId xmlns:a16="http://schemas.microsoft.com/office/drawing/2014/main" id="{A188AE1F-4C9D-9135-1535-EA34DE69582B}"/>
              </a:ext>
            </a:extLst>
          </p:cNvPr>
          <p:cNvSpPr/>
          <p:nvPr/>
        </p:nvSpPr>
        <p:spPr>
          <a:xfrm rot="10800000">
            <a:off x="3133226" y="4290505"/>
            <a:ext cx="1295399" cy="1473022"/>
          </a:xfrm>
          <a:prstGeom prst="rightBrace">
            <a:avLst>
              <a:gd name="adj1" fmla="val 28860"/>
              <a:gd name="adj2" fmla="val 50097"/>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9" name="8 Metin kutusu">
            <a:extLst>
              <a:ext uri="{FF2B5EF4-FFF2-40B4-BE49-F238E27FC236}">
                <a16:creationId xmlns:a16="http://schemas.microsoft.com/office/drawing/2014/main" id="{1921D6AE-F779-B98F-E968-17437BE8E250}"/>
              </a:ext>
            </a:extLst>
          </p:cNvPr>
          <p:cNvSpPr txBox="1"/>
          <p:nvPr/>
        </p:nvSpPr>
        <p:spPr>
          <a:xfrm>
            <a:off x="920513" y="4495964"/>
            <a:ext cx="1990778" cy="646331"/>
          </a:xfrm>
          <a:prstGeom prst="rect">
            <a:avLst/>
          </a:prstGeom>
          <a:solidFill>
            <a:schemeClr val="accent2">
              <a:lumMod val="20000"/>
              <a:lumOff val="80000"/>
            </a:schemeClr>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defRPr/>
            </a:pPr>
            <a:r>
              <a:rPr lang="tr-TR" b="1" dirty="0">
                <a:solidFill>
                  <a:schemeClr val="tx1"/>
                </a:solidFill>
              </a:rPr>
              <a:t>Ek risk faktörü varsa</a:t>
            </a:r>
            <a:endParaRPr lang="tr-TR" dirty="0">
              <a:solidFill>
                <a:schemeClr val="tx1"/>
              </a:solidFill>
            </a:endParaRPr>
          </a:p>
        </p:txBody>
      </p:sp>
      <p:sp>
        <p:nvSpPr>
          <p:cNvPr id="10" name="8 Metin kutusu">
            <a:extLst>
              <a:ext uri="{FF2B5EF4-FFF2-40B4-BE49-F238E27FC236}">
                <a16:creationId xmlns:a16="http://schemas.microsoft.com/office/drawing/2014/main" id="{4F89BBAE-3B92-1E4B-76E0-748D0CC670C7}"/>
              </a:ext>
            </a:extLst>
          </p:cNvPr>
          <p:cNvSpPr txBox="1"/>
          <p:nvPr/>
        </p:nvSpPr>
        <p:spPr>
          <a:xfrm>
            <a:off x="4594107" y="5949170"/>
            <a:ext cx="5638800" cy="400110"/>
          </a:xfrm>
          <a:prstGeom prst="rect">
            <a:avLst/>
          </a:prstGeom>
          <a:solidFill>
            <a:schemeClr val="bg1">
              <a:lumMod val="95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defRPr/>
            </a:pPr>
            <a:r>
              <a:rPr lang="tr-TR" sz="2000" dirty="0">
                <a:solidFill>
                  <a:schemeClr val="tx1"/>
                </a:solidFill>
              </a:rPr>
              <a:t>Hepatit A ve </a:t>
            </a:r>
            <a:r>
              <a:rPr lang="tr-TR" sz="2000" dirty="0" err="1">
                <a:solidFill>
                  <a:schemeClr val="tx1"/>
                </a:solidFill>
              </a:rPr>
              <a:t>Hib</a:t>
            </a:r>
            <a:endParaRPr lang="tr-TR" sz="2000" dirty="0">
              <a:solidFill>
                <a:schemeClr val="tx1"/>
              </a:solidFill>
            </a:endParaRPr>
          </a:p>
        </p:txBody>
      </p:sp>
      <p:sp>
        <p:nvSpPr>
          <p:cNvPr id="4" name="Title 1">
            <a:extLst>
              <a:ext uri="{FF2B5EF4-FFF2-40B4-BE49-F238E27FC236}">
                <a16:creationId xmlns:a16="http://schemas.microsoft.com/office/drawing/2014/main" id="{E11B22E0-D0AE-5564-0F6D-8086899EB56F}"/>
              </a:ext>
            </a:extLst>
          </p:cNvPr>
          <p:cNvSpPr>
            <a:spLocks noGrp="1"/>
          </p:cNvSpPr>
          <p:nvPr>
            <p:ph type="title"/>
          </p:nvPr>
        </p:nvSpPr>
        <p:spPr>
          <a:xfrm>
            <a:off x="838200" y="365125"/>
            <a:ext cx="10515600" cy="1032627"/>
          </a:xfrm>
        </p:spPr>
        <p:txBody>
          <a:bodyPr>
            <a:normAutofit/>
          </a:bodyPr>
          <a:lstStyle/>
          <a:p>
            <a:r>
              <a:rPr lang="en-TR" sz="3600" b="1" dirty="0">
                <a:solidFill>
                  <a:srgbClr val="666DA4"/>
                </a:solidFill>
                <a:latin typeface="+mn-lt"/>
              </a:rPr>
              <a:t>Sağlık </a:t>
            </a:r>
            <a:r>
              <a:rPr lang="tr-TR" sz="3600" b="1" dirty="0">
                <a:solidFill>
                  <a:srgbClr val="666DA4"/>
                </a:solidFill>
                <a:latin typeface="+mn-lt"/>
              </a:rPr>
              <a:t>Personeline </a:t>
            </a:r>
            <a:r>
              <a:rPr lang="en-TR" sz="3600" b="1" dirty="0">
                <a:solidFill>
                  <a:srgbClr val="666DA4"/>
                </a:solidFill>
                <a:latin typeface="+mn-lt"/>
              </a:rPr>
              <a:t> Hangi Aşılar Yapılmalı?</a:t>
            </a:r>
          </a:p>
        </p:txBody>
      </p:sp>
      <p:sp>
        <p:nvSpPr>
          <p:cNvPr id="6" name="7 Sağ Ayraç">
            <a:extLst>
              <a:ext uri="{FF2B5EF4-FFF2-40B4-BE49-F238E27FC236}">
                <a16:creationId xmlns:a16="http://schemas.microsoft.com/office/drawing/2014/main" id="{1705EFC0-224A-CAE8-C60A-A21B1E816DA2}"/>
              </a:ext>
            </a:extLst>
          </p:cNvPr>
          <p:cNvSpPr/>
          <p:nvPr/>
        </p:nvSpPr>
        <p:spPr>
          <a:xfrm rot="10800000">
            <a:off x="3104999" y="5992264"/>
            <a:ext cx="1295399" cy="383145"/>
          </a:xfrm>
          <a:prstGeom prst="rightBrace">
            <a:avLst>
              <a:gd name="adj1" fmla="val 28860"/>
              <a:gd name="adj2" fmla="val 54146"/>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11" name="8 Metin kutusu">
            <a:extLst>
              <a:ext uri="{FF2B5EF4-FFF2-40B4-BE49-F238E27FC236}">
                <a16:creationId xmlns:a16="http://schemas.microsoft.com/office/drawing/2014/main" id="{42B2D893-5E2E-7974-4F0C-7BB6EEBAAF70}"/>
              </a:ext>
            </a:extLst>
          </p:cNvPr>
          <p:cNvSpPr txBox="1"/>
          <p:nvPr/>
        </p:nvSpPr>
        <p:spPr>
          <a:xfrm>
            <a:off x="1476317" y="5949170"/>
            <a:ext cx="1434973" cy="369332"/>
          </a:xfrm>
          <a:prstGeom prst="rect">
            <a:avLst/>
          </a:prstGeom>
          <a:solidFill>
            <a:schemeClr val="accent2">
              <a:lumMod val="20000"/>
              <a:lumOff val="80000"/>
            </a:schemeClr>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defRPr/>
            </a:pPr>
            <a:r>
              <a:rPr lang="tr-TR" b="1" dirty="0">
                <a:solidFill>
                  <a:schemeClr val="tx1"/>
                </a:solidFill>
              </a:rPr>
              <a:t>ÖNERİ YOK</a:t>
            </a:r>
          </a:p>
        </p:txBody>
      </p:sp>
      <p:sp>
        <p:nvSpPr>
          <p:cNvPr id="2" name="İçerik Yer Tutucusu 2">
            <a:extLst>
              <a:ext uri="{FF2B5EF4-FFF2-40B4-BE49-F238E27FC236}">
                <a16:creationId xmlns:a16="http://schemas.microsoft.com/office/drawing/2014/main" id="{52F4EA19-2C2B-C7F8-BE3F-A5D6092AAAD5}"/>
              </a:ext>
            </a:extLst>
          </p:cNvPr>
          <p:cNvSpPr txBox="1">
            <a:spLocks/>
          </p:cNvSpPr>
          <p:nvPr/>
        </p:nvSpPr>
        <p:spPr bwMode="auto">
          <a:xfrm>
            <a:off x="4594107" y="4251168"/>
            <a:ext cx="5638800" cy="1551697"/>
          </a:xfrm>
          <a:prstGeom prst="rect">
            <a:avLst/>
          </a:prstGeom>
          <a:solidFill>
            <a:schemeClr val="tx2">
              <a:lumMod val="20000"/>
              <a:lumOff val="80000"/>
            </a:schemeClr>
          </a:solidFill>
          <a:ln>
            <a:solidFill>
              <a:srgbClr val="002060"/>
            </a:solidFill>
          </a:ln>
        </p:spPr>
        <p:txBody>
          <a:bodyPr vert="horz" lIns="91440" tIns="45720" rIns="91440" bIns="45720" rtlCol="0" anchor="ct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eaLnBrk="1" hangingPunct="1">
              <a:lnSpc>
                <a:spcPct val="80000"/>
              </a:lnSpc>
              <a:buFont typeface="Wingdings" pitchFamily="2" charset="2"/>
              <a:buChar char="ü"/>
            </a:pPr>
            <a:r>
              <a:rPr lang="tr-TR" altLang="en-US" sz="2000" dirty="0">
                <a:cs typeface="Calibri" panose="020F0502020204030204" pitchFamily="34" charset="0"/>
              </a:rPr>
              <a:t>Zona aşısı</a:t>
            </a:r>
          </a:p>
          <a:p>
            <a:pPr eaLnBrk="1" hangingPunct="1">
              <a:lnSpc>
                <a:spcPct val="80000"/>
              </a:lnSpc>
              <a:buFont typeface="Wingdings" pitchFamily="2" charset="2"/>
              <a:buChar char="ü"/>
            </a:pPr>
            <a:r>
              <a:rPr lang="tr-TR" altLang="en-US" sz="2000" dirty="0">
                <a:cs typeface="Calibri" panose="020F0502020204030204" pitchFamily="34" charset="0"/>
              </a:rPr>
              <a:t>RSV aşısı</a:t>
            </a:r>
          </a:p>
          <a:p>
            <a:pPr eaLnBrk="1" hangingPunct="1">
              <a:lnSpc>
                <a:spcPct val="80000"/>
              </a:lnSpc>
              <a:buFont typeface="Wingdings" pitchFamily="2" charset="2"/>
              <a:buChar char="ü"/>
            </a:pPr>
            <a:r>
              <a:rPr lang="tr-TR" altLang="en-US" sz="2000" dirty="0">
                <a:cs typeface="Calibri" panose="020F0502020204030204" pitchFamily="34" charset="0"/>
              </a:rPr>
              <a:t>HPV aşısı </a:t>
            </a:r>
          </a:p>
          <a:p>
            <a:pPr eaLnBrk="1" hangingPunct="1">
              <a:lnSpc>
                <a:spcPct val="80000"/>
              </a:lnSpc>
              <a:buFont typeface="Wingdings" pitchFamily="2" charset="2"/>
              <a:buChar char="ü"/>
            </a:pPr>
            <a:r>
              <a:rPr lang="tr-TR" altLang="en-US" sz="2000" dirty="0" err="1">
                <a:cs typeface="Calibri" panose="020F0502020204030204" pitchFamily="34" charset="0"/>
              </a:rPr>
              <a:t>Pnömokok</a:t>
            </a:r>
            <a:r>
              <a:rPr lang="tr-TR" altLang="en-US" sz="2000" dirty="0">
                <a:cs typeface="Calibri" panose="020F0502020204030204" pitchFamily="34" charset="0"/>
              </a:rPr>
              <a:t> aşısı, </a:t>
            </a:r>
            <a:r>
              <a:rPr lang="tr-TR" altLang="en-US" sz="2000" dirty="0" err="1">
                <a:cs typeface="Calibri" panose="020F0502020204030204" pitchFamily="34" charset="0"/>
              </a:rPr>
              <a:t>meningokok</a:t>
            </a:r>
            <a:r>
              <a:rPr lang="tr-TR" altLang="en-US" sz="2000" dirty="0">
                <a:cs typeface="Calibri" panose="020F0502020204030204" pitchFamily="34" charset="0"/>
              </a:rPr>
              <a:t> aşısı</a:t>
            </a:r>
          </a:p>
        </p:txBody>
      </p:sp>
      <p:pic>
        <p:nvPicPr>
          <p:cNvPr id="3" name="Resim 2">
            <a:extLst>
              <a:ext uri="{FF2B5EF4-FFF2-40B4-BE49-F238E27FC236}">
                <a16:creationId xmlns:a16="http://schemas.microsoft.com/office/drawing/2014/main" id="{9F3BEA07-80EE-4A4D-76D0-82F1D7D8D494}"/>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56316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666DA4"/>
                </a:solidFill>
                <a:latin typeface="+mn-lt"/>
              </a:rPr>
              <a:t>Bağışıklama Politikaları</a:t>
            </a:r>
          </a:p>
        </p:txBody>
      </p:sp>
      <p:sp>
        <p:nvSpPr>
          <p:cNvPr id="3" name="İçerik Yer Tutucusu 2"/>
          <p:cNvSpPr>
            <a:spLocks noGrp="1"/>
          </p:cNvSpPr>
          <p:nvPr>
            <p:ph idx="1"/>
          </p:nvPr>
        </p:nvSpPr>
        <p:spPr>
          <a:xfrm>
            <a:off x="1097280" y="2540000"/>
            <a:ext cx="10058400" cy="3329094"/>
          </a:xfrm>
        </p:spPr>
        <p:txBody>
          <a:bodyPr/>
          <a:lstStyle/>
          <a:p>
            <a:pPr>
              <a:buFont typeface="Wingdings" panose="05000000000000000000" pitchFamily="2" charset="2"/>
              <a:buChar char="q"/>
            </a:pPr>
            <a:r>
              <a:rPr lang="tr-TR" b="1" dirty="0">
                <a:solidFill>
                  <a:srgbClr val="000000"/>
                </a:solidFill>
              </a:rPr>
              <a:t>İşe giriş: </a:t>
            </a:r>
            <a:r>
              <a:rPr lang="tr-TR" dirty="0">
                <a:solidFill>
                  <a:srgbClr val="000000"/>
                </a:solidFill>
              </a:rPr>
              <a:t>Tüm yeni personel işe girişlerde aşıları açısından değerlendirilmeli</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b="1" dirty="0">
                <a:solidFill>
                  <a:srgbClr val="000000"/>
                </a:solidFill>
              </a:rPr>
              <a:t>Yıllık kontrol: </a:t>
            </a:r>
            <a:r>
              <a:rPr lang="tr-TR" dirty="0">
                <a:solidFill>
                  <a:srgbClr val="000000"/>
                </a:solidFill>
              </a:rPr>
              <a:t>İşe girişe ek olarak yıllık aşılarının güncel olup olmadığı değerlendirilmeli</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Mutlaka bağışıklama ve </a:t>
            </a:r>
            <a:r>
              <a:rPr lang="tr-TR" dirty="0" err="1">
                <a:solidFill>
                  <a:srgbClr val="000000"/>
                </a:solidFill>
              </a:rPr>
              <a:t>seroloji</a:t>
            </a:r>
            <a:r>
              <a:rPr lang="tr-TR" dirty="0">
                <a:solidFill>
                  <a:srgbClr val="000000"/>
                </a:solidFill>
              </a:rPr>
              <a:t> durumu belgelenmeli</a:t>
            </a: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14</a:t>
            </a:fld>
            <a:endParaRPr lang="tr-TR"/>
          </a:p>
        </p:txBody>
      </p:sp>
      <p:pic>
        <p:nvPicPr>
          <p:cNvPr id="5" name="Resim 4">
            <a:extLst>
              <a:ext uri="{FF2B5EF4-FFF2-40B4-BE49-F238E27FC236}">
                <a16:creationId xmlns:a16="http://schemas.microsoft.com/office/drawing/2014/main" id="{C0859E58-DE57-D05F-531E-E948EC1501BD}"/>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63894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A76B-5D3E-54FA-5526-C6DBC83B98D0}"/>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37C27E2D-20E4-105A-84B4-7CFF90A1C027}"/>
              </a:ext>
            </a:extLst>
          </p:cNvPr>
          <p:cNvSpPr>
            <a:spLocks noGrp="1"/>
          </p:cNvSpPr>
          <p:nvPr>
            <p:ph type="ctrTitle"/>
          </p:nvPr>
        </p:nvSpPr>
        <p:spPr>
          <a:xfrm>
            <a:off x="956734" y="2287015"/>
            <a:ext cx="10058400" cy="2283969"/>
          </a:xfrm>
          <a:solidFill>
            <a:schemeClr val="accent2"/>
          </a:solidFill>
          <a:ln>
            <a:solidFill>
              <a:srgbClr val="666DA4"/>
            </a:solidFill>
          </a:ln>
          <a:scene3d>
            <a:camera prst="orthographicFront"/>
            <a:lightRig rig="threePt" dir="t"/>
          </a:scene3d>
          <a:sp3d>
            <a:bevelT w="501650" prst="coolSlant"/>
            <a:bevelB w="495300" h="50800" prst="softRound"/>
          </a:sp3d>
        </p:spPr>
        <p:txBody>
          <a:bodyPr>
            <a:normAutofit/>
          </a:bodyPr>
          <a:lstStyle/>
          <a:p>
            <a:r>
              <a:rPr lang="tr-TR" sz="6000" b="1" dirty="0">
                <a:solidFill>
                  <a:schemeClr val="bg1"/>
                </a:solidFill>
                <a:latin typeface="+mn-lt"/>
              </a:rPr>
              <a:t>HBV Aşılama ve Profilaksi Uygulamaları</a:t>
            </a:r>
          </a:p>
        </p:txBody>
      </p:sp>
      <p:pic>
        <p:nvPicPr>
          <p:cNvPr id="8" name="Resim 7">
            <a:extLst>
              <a:ext uri="{FF2B5EF4-FFF2-40B4-BE49-F238E27FC236}">
                <a16:creationId xmlns:a16="http://schemas.microsoft.com/office/drawing/2014/main" id="{FF4569A0-B159-BD11-ACCF-2E86B88972C5}"/>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124655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AC64-0914-DAF7-F655-7C374F37D62E}"/>
              </a:ext>
            </a:extLst>
          </p:cNvPr>
          <p:cNvSpPr>
            <a:spLocks noGrp="1"/>
          </p:cNvSpPr>
          <p:nvPr>
            <p:ph type="title"/>
          </p:nvPr>
        </p:nvSpPr>
        <p:spPr/>
        <p:txBody>
          <a:bodyPr/>
          <a:lstStyle/>
          <a:p>
            <a:r>
              <a:rPr lang="en-TR" b="1" dirty="0">
                <a:solidFill>
                  <a:srgbClr val="7030A0"/>
                </a:solidFill>
                <a:latin typeface="+mn-lt"/>
              </a:rPr>
              <a:t>H</a:t>
            </a:r>
            <a:r>
              <a:rPr lang="tr-TR" b="1" dirty="0">
                <a:solidFill>
                  <a:srgbClr val="7030A0"/>
                </a:solidFill>
                <a:latin typeface="+mn-lt"/>
              </a:rPr>
              <a:t>BV –</a:t>
            </a:r>
            <a:r>
              <a:rPr lang="en-TR" b="1" dirty="0">
                <a:solidFill>
                  <a:srgbClr val="7030A0"/>
                </a:solidFill>
                <a:latin typeface="+mn-lt"/>
              </a:rPr>
              <a:t> Nozokomiyal Bulaş</a:t>
            </a:r>
          </a:p>
        </p:txBody>
      </p:sp>
      <p:sp>
        <p:nvSpPr>
          <p:cNvPr id="3" name="Content Placeholder 2">
            <a:extLst>
              <a:ext uri="{FF2B5EF4-FFF2-40B4-BE49-F238E27FC236}">
                <a16:creationId xmlns:a16="http://schemas.microsoft.com/office/drawing/2014/main" id="{BA48E699-1F8A-6246-86DA-577535B69C72}"/>
              </a:ext>
            </a:extLst>
          </p:cNvPr>
          <p:cNvSpPr>
            <a:spLocks noGrp="1"/>
          </p:cNvSpPr>
          <p:nvPr>
            <p:ph idx="1"/>
          </p:nvPr>
        </p:nvSpPr>
        <p:spPr>
          <a:xfrm>
            <a:off x="838200" y="2590799"/>
            <a:ext cx="10657114" cy="3586163"/>
          </a:xfrm>
        </p:spPr>
        <p:txBody>
          <a:bodyPr>
            <a:normAutofit/>
          </a:bodyPr>
          <a:lstStyle/>
          <a:p>
            <a:pPr>
              <a:buFont typeface="Wingdings" panose="05000000000000000000" pitchFamily="2" charset="2"/>
              <a:buChar char="q"/>
            </a:pPr>
            <a:r>
              <a:rPr lang="en-TR" b="1" dirty="0">
                <a:solidFill>
                  <a:srgbClr val="000000"/>
                </a:solidFill>
              </a:rPr>
              <a:t>HBV: </a:t>
            </a:r>
            <a:r>
              <a:rPr lang="en-TR" dirty="0">
                <a:solidFill>
                  <a:srgbClr val="000000"/>
                </a:solidFill>
              </a:rPr>
              <a:t>HCV’den 10 kat, HIV’den 100 kat daha bulaşıcı </a:t>
            </a:r>
          </a:p>
          <a:p>
            <a:pPr>
              <a:buFont typeface="Wingdings" panose="05000000000000000000" pitchFamily="2" charset="2"/>
              <a:buChar char="q"/>
            </a:pPr>
            <a:endParaRPr lang="en-TR" dirty="0">
              <a:solidFill>
                <a:srgbClr val="000000"/>
              </a:solidFill>
            </a:endParaRPr>
          </a:p>
          <a:p>
            <a:pPr>
              <a:buFont typeface="Wingdings" panose="05000000000000000000" pitchFamily="2" charset="2"/>
              <a:buChar char="q"/>
            </a:pPr>
            <a:r>
              <a:rPr lang="tr-TR" dirty="0">
                <a:solidFill>
                  <a:srgbClr val="000000"/>
                </a:solidFill>
              </a:rPr>
              <a:t>Oda ısısında kurumuş kanda ve çevresel yüzeylerde </a:t>
            </a:r>
            <a:r>
              <a:rPr lang="tr-TR" b="1" dirty="0">
                <a:solidFill>
                  <a:srgbClr val="000000"/>
                </a:solidFill>
              </a:rPr>
              <a:t>7 gün</a:t>
            </a:r>
            <a:r>
              <a:rPr lang="tr-TR" dirty="0">
                <a:solidFill>
                  <a:srgbClr val="000000"/>
                </a:solidFill>
              </a:rPr>
              <a:t> canlı kalabilir</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Aşılamanın olmadığı dönemde sağlık çalışanlarında hepatit B toplumdan 10 kat fazla </a:t>
            </a:r>
          </a:p>
        </p:txBody>
      </p:sp>
      <p:sp>
        <p:nvSpPr>
          <p:cNvPr id="4" name="Slide Number Placeholder 3">
            <a:extLst>
              <a:ext uri="{FF2B5EF4-FFF2-40B4-BE49-F238E27FC236}">
                <a16:creationId xmlns:a16="http://schemas.microsoft.com/office/drawing/2014/main" id="{F437CB2D-6F88-C9F6-65C5-E2895D3EABAD}"/>
              </a:ext>
            </a:extLst>
          </p:cNvPr>
          <p:cNvSpPr>
            <a:spLocks noGrp="1"/>
          </p:cNvSpPr>
          <p:nvPr>
            <p:ph type="sldNum" sz="quarter" idx="12"/>
          </p:nvPr>
        </p:nvSpPr>
        <p:spPr/>
        <p:txBody>
          <a:bodyPr/>
          <a:lstStyle/>
          <a:p>
            <a:pPr>
              <a:defRPr/>
            </a:pPr>
            <a:fld id="{9FF395F0-499F-8148-BBE7-B5048A6EAF34}" type="slidenum">
              <a:rPr lang="en-TR" smtClean="0"/>
              <a:t>16</a:t>
            </a:fld>
            <a:endParaRPr lang="en-TR"/>
          </a:p>
        </p:txBody>
      </p:sp>
      <p:pic>
        <p:nvPicPr>
          <p:cNvPr id="1025" name="Picture 1"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6CFB28E0-F771-3ACA-9D37-D7925E94B829}"/>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18700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a:extLst>
              <a:ext uri="{FF2B5EF4-FFF2-40B4-BE49-F238E27FC236}">
                <a16:creationId xmlns:a16="http://schemas.microsoft.com/office/drawing/2014/main" id="{AD4F7859-8249-CFE7-3488-E2307F197D8A}"/>
              </a:ext>
            </a:extLst>
          </p:cNvPr>
          <p:cNvSpPr>
            <a:spLocks noGrp="1" noChangeArrowheads="1"/>
          </p:cNvSpPr>
          <p:nvPr>
            <p:ph type="title"/>
          </p:nvPr>
        </p:nvSpPr>
        <p:spPr>
          <a:xfrm>
            <a:off x="1676400" y="477078"/>
            <a:ext cx="8858250" cy="1137410"/>
          </a:xfrm>
        </p:spPr>
        <p:txBody>
          <a:bodyPr anchor="t">
            <a:noAutofit/>
          </a:bodyPr>
          <a:lstStyle/>
          <a:p>
            <a:pPr eaLnBrk="1" hangingPunct="1"/>
            <a:r>
              <a:rPr lang="tr-TR" altLang="en-US" sz="3200" b="1" dirty="0">
                <a:solidFill>
                  <a:srgbClr val="7030A0"/>
                </a:solidFill>
                <a:latin typeface="+mn-lt"/>
              </a:rPr>
              <a:t>HBV, HCV, HIV ve KKKA Virüslerinin Perkütan Yaralanma Sonrası Bulaşma Olasılıkları Ne Kadardır?</a:t>
            </a:r>
          </a:p>
        </p:txBody>
      </p:sp>
      <p:sp>
        <p:nvSpPr>
          <p:cNvPr id="7171" name="2 İçerik Yer Tutucusu">
            <a:extLst>
              <a:ext uri="{FF2B5EF4-FFF2-40B4-BE49-F238E27FC236}">
                <a16:creationId xmlns:a16="http://schemas.microsoft.com/office/drawing/2014/main" id="{3320ABE4-23E1-9C25-AE6B-6A94D14560CA}"/>
              </a:ext>
            </a:extLst>
          </p:cNvPr>
          <p:cNvSpPr>
            <a:spLocks noGrp="1"/>
          </p:cNvSpPr>
          <p:nvPr>
            <p:ph idx="1"/>
          </p:nvPr>
        </p:nvSpPr>
        <p:spPr>
          <a:xfrm>
            <a:off x="7313131" y="2697490"/>
            <a:ext cx="3857625" cy="2639909"/>
          </a:xfrm>
          <a:solidFill>
            <a:schemeClr val="bg2"/>
          </a:solidFill>
          <a:ln>
            <a:solidFill>
              <a:schemeClr val="tx2"/>
            </a:solidFill>
          </a:ln>
        </p:spPr>
        <p:txBody>
          <a:bodyPr>
            <a:normAutofit/>
          </a:bodyPr>
          <a:lstStyle/>
          <a:p>
            <a:pPr eaLnBrk="1" hangingPunct="1">
              <a:buFontTx/>
              <a:buNone/>
              <a:defRPr/>
            </a:pPr>
            <a:r>
              <a:rPr lang="tr-TR" altLang="tr-TR" b="1" dirty="0">
                <a:cs typeface="Calibri" panose="020F0502020204030204" pitchFamily="34" charset="0"/>
              </a:rPr>
              <a:t>Kısaca;</a:t>
            </a:r>
          </a:p>
          <a:p>
            <a:pPr eaLnBrk="1" hangingPunct="1">
              <a:buFont typeface="Wingdings" panose="05000000000000000000" pitchFamily="2" charset="2"/>
              <a:buChar char="ü"/>
              <a:defRPr/>
            </a:pPr>
            <a:r>
              <a:rPr lang="tr-TR" altLang="tr-TR" dirty="0">
                <a:solidFill>
                  <a:srgbClr val="000000"/>
                </a:solidFill>
                <a:cs typeface="Calibri" panose="020F0502020204030204" pitchFamily="34" charset="0"/>
              </a:rPr>
              <a:t>HBV : % 30</a:t>
            </a:r>
          </a:p>
          <a:p>
            <a:pPr eaLnBrk="1" hangingPunct="1">
              <a:buFont typeface="Wingdings" panose="05000000000000000000" pitchFamily="2" charset="2"/>
              <a:buChar char="ü"/>
              <a:defRPr/>
            </a:pPr>
            <a:r>
              <a:rPr lang="tr-TR" altLang="tr-TR" dirty="0">
                <a:solidFill>
                  <a:srgbClr val="000000"/>
                </a:solidFill>
                <a:cs typeface="Calibri" panose="020F0502020204030204" pitchFamily="34" charset="0"/>
              </a:rPr>
              <a:t>HCV:   %3</a:t>
            </a:r>
          </a:p>
          <a:p>
            <a:pPr eaLnBrk="1" hangingPunct="1">
              <a:buFont typeface="Wingdings" panose="05000000000000000000" pitchFamily="2" charset="2"/>
              <a:buChar char="ü"/>
              <a:defRPr/>
            </a:pPr>
            <a:r>
              <a:rPr lang="tr-TR" altLang="tr-TR" dirty="0">
                <a:solidFill>
                  <a:srgbClr val="000000"/>
                </a:solidFill>
                <a:cs typeface="Calibri" panose="020F0502020204030204" pitchFamily="34" charset="0"/>
              </a:rPr>
              <a:t>HIV :   %0.3</a:t>
            </a:r>
          </a:p>
          <a:p>
            <a:pPr eaLnBrk="1" hangingPunct="1">
              <a:buFont typeface="Wingdings" panose="05000000000000000000" pitchFamily="2" charset="2"/>
              <a:buChar char="ü"/>
              <a:defRPr/>
            </a:pPr>
            <a:r>
              <a:rPr lang="tr-TR" altLang="tr-TR" dirty="0">
                <a:solidFill>
                  <a:srgbClr val="000000"/>
                </a:solidFill>
                <a:cs typeface="Calibri" panose="020F0502020204030204" pitchFamily="34" charset="0"/>
              </a:rPr>
              <a:t>KKKA: % 30</a:t>
            </a:r>
          </a:p>
        </p:txBody>
      </p:sp>
      <p:graphicFrame>
        <p:nvGraphicFramePr>
          <p:cNvPr id="4" name="3 İçerik Yer Tutucusu">
            <a:extLst>
              <a:ext uri="{FF2B5EF4-FFF2-40B4-BE49-F238E27FC236}">
                <a16:creationId xmlns:a16="http://schemas.microsoft.com/office/drawing/2014/main" id="{67547911-42F2-6242-5757-387D7C234A15}"/>
              </a:ext>
            </a:extLst>
          </p:cNvPr>
          <p:cNvGraphicFramePr>
            <a:graphicFrameLocks/>
          </p:cNvGraphicFramePr>
          <p:nvPr/>
        </p:nvGraphicFramePr>
        <p:xfrm>
          <a:off x="854764" y="2131046"/>
          <a:ext cx="5097534" cy="3772799"/>
        </p:xfrm>
        <a:graphic>
          <a:graphicData uri="http://schemas.openxmlformats.org/drawingml/2006/table">
            <a:tbl>
              <a:tblPr firstRow="1" bandRow="1">
                <a:tableStyleId>{5C22544A-7EE6-4342-B048-85BDC9FD1C3A}</a:tableStyleId>
              </a:tblPr>
              <a:tblGrid>
                <a:gridCol w="2548767">
                  <a:extLst>
                    <a:ext uri="{9D8B030D-6E8A-4147-A177-3AD203B41FA5}">
                      <a16:colId xmlns:a16="http://schemas.microsoft.com/office/drawing/2014/main" val="20000"/>
                    </a:ext>
                  </a:extLst>
                </a:gridCol>
                <a:gridCol w="2548767">
                  <a:extLst>
                    <a:ext uri="{9D8B030D-6E8A-4147-A177-3AD203B41FA5}">
                      <a16:colId xmlns:a16="http://schemas.microsoft.com/office/drawing/2014/main" val="20001"/>
                    </a:ext>
                  </a:extLst>
                </a:gridCol>
              </a:tblGrid>
              <a:tr h="573447">
                <a:tc>
                  <a:txBody>
                    <a:bodyPr/>
                    <a:lstStyle/>
                    <a:p>
                      <a:r>
                        <a:rPr lang="tr-TR" sz="2800" b="1" dirty="0">
                          <a:solidFill>
                            <a:schemeClr val="tx1"/>
                          </a:solidFill>
                          <a:latin typeface="Calibri" pitchFamily="34" charset="0"/>
                        </a:rPr>
                        <a:t>Kaynak</a:t>
                      </a:r>
                      <a:endParaRPr lang="tr-TR" sz="2800" dirty="0">
                        <a:solidFill>
                          <a:schemeClr val="tx1"/>
                        </a:solidFill>
                        <a:latin typeface="Calibri" pitchFamily="34" charset="0"/>
                      </a:endParaRPr>
                    </a:p>
                  </a:txBody>
                  <a:tcPr marL="28575" marR="28575" marT="28577" marB="28577" anchor="b"/>
                </a:tc>
                <a:tc>
                  <a:txBody>
                    <a:bodyPr/>
                    <a:lstStyle/>
                    <a:p>
                      <a:r>
                        <a:rPr lang="tr-TR" sz="2800" b="1" dirty="0">
                          <a:solidFill>
                            <a:schemeClr val="tx1"/>
                          </a:solidFill>
                          <a:latin typeface="Calibri" pitchFamily="34" charset="0"/>
                        </a:rPr>
                        <a:t>Risk</a:t>
                      </a:r>
                      <a:r>
                        <a:rPr lang="tr-TR" sz="2800" dirty="0">
                          <a:solidFill>
                            <a:schemeClr val="tx1"/>
                          </a:solidFill>
                          <a:latin typeface="Calibri" pitchFamily="34" charset="0"/>
                        </a:rPr>
                        <a:t> </a:t>
                      </a:r>
                    </a:p>
                  </a:txBody>
                  <a:tcPr marL="28575" marR="28575" marT="28577" marB="28577" anchor="b"/>
                </a:tc>
                <a:extLst>
                  <a:ext uri="{0D108BD9-81ED-4DB2-BD59-A6C34878D82A}">
                    <a16:rowId xmlns:a16="http://schemas.microsoft.com/office/drawing/2014/main" val="10000"/>
                  </a:ext>
                </a:extLst>
              </a:tr>
              <a:tr h="1479011">
                <a:tc>
                  <a:txBody>
                    <a:bodyPr/>
                    <a:lstStyle/>
                    <a:p>
                      <a:r>
                        <a:rPr lang="tr-TR" sz="2800" dirty="0">
                          <a:latin typeface="Calibri" pitchFamily="34" charset="0"/>
                        </a:rPr>
                        <a:t>HBV</a:t>
                      </a:r>
                      <a:br>
                        <a:rPr lang="tr-TR" sz="2800" dirty="0">
                          <a:latin typeface="Calibri" pitchFamily="34" charset="0"/>
                        </a:rPr>
                      </a:br>
                      <a:r>
                        <a:rPr lang="tr-TR" sz="2800" dirty="0">
                          <a:latin typeface="Calibri" pitchFamily="34" charset="0"/>
                        </a:rPr>
                        <a:t>    </a:t>
                      </a:r>
                      <a:r>
                        <a:rPr lang="tr-TR" sz="2800" dirty="0" err="1">
                          <a:latin typeface="Calibri" pitchFamily="34" charset="0"/>
                        </a:rPr>
                        <a:t>HBeAg</a:t>
                      </a:r>
                      <a:r>
                        <a:rPr lang="tr-TR" sz="2800" dirty="0">
                          <a:latin typeface="Calibri" pitchFamily="34" charset="0"/>
                        </a:rPr>
                        <a:t> +</a:t>
                      </a:r>
                      <a:br>
                        <a:rPr lang="tr-TR" sz="2800" dirty="0">
                          <a:latin typeface="Calibri" pitchFamily="34" charset="0"/>
                        </a:rPr>
                      </a:br>
                      <a:r>
                        <a:rPr lang="tr-TR" sz="2800" dirty="0">
                          <a:latin typeface="Calibri" pitchFamily="34" charset="0"/>
                        </a:rPr>
                        <a:t>    </a:t>
                      </a:r>
                      <a:r>
                        <a:rPr lang="tr-TR" sz="2800" dirty="0" err="1">
                          <a:latin typeface="Calibri" pitchFamily="34" charset="0"/>
                        </a:rPr>
                        <a:t>HBeAg</a:t>
                      </a:r>
                      <a:r>
                        <a:rPr lang="tr-TR" sz="2800" dirty="0">
                          <a:latin typeface="Calibri" pitchFamily="34" charset="0"/>
                        </a:rPr>
                        <a:t> -</a:t>
                      </a:r>
                    </a:p>
                  </a:txBody>
                  <a:tcPr marL="28575" marR="28575" marT="28577" marB="28577"/>
                </a:tc>
                <a:tc>
                  <a:txBody>
                    <a:bodyPr/>
                    <a:lstStyle/>
                    <a:p>
                      <a:br>
                        <a:rPr lang="tr-TR" sz="2800" dirty="0">
                          <a:latin typeface="Calibri" pitchFamily="34" charset="0"/>
                        </a:rPr>
                      </a:br>
                      <a:r>
                        <a:rPr lang="tr-TR" sz="2800" dirty="0">
                          <a:latin typeface="Calibri" pitchFamily="34" charset="0"/>
                        </a:rPr>
                        <a:t>%22 - %30</a:t>
                      </a:r>
                      <a:br>
                        <a:rPr lang="tr-TR" sz="2800" dirty="0">
                          <a:latin typeface="Calibri" pitchFamily="34" charset="0"/>
                        </a:rPr>
                      </a:br>
                      <a:r>
                        <a:rPr lang="tr-TR" sz="2800" dirty="0">
                          <a:latin typeface="Calibri" pitchFamily="34" charset="0"/>
                        </a:rPr>
                        <a:t>%1 - %6</a:t>
                      </a:r>
                    </a:p>
                  </a:txBody>
                  <a:tcPr marL="28575" marR="28575" marT="28577" marB="28577"/>
                </a:tc>
                <a:extLst>
                  <a:ext uri="{0D108BD9-81ED-4DB2-BD59-A6C34878D82A}">
                    <a16:rowId xmlns:a16="http://schemas.microsoft.com/office/drawing/2014/main" val="10001"/>
                  </a:ext>
                </a:extLst>
              </a:tr>
              <a:tr h="573447">
                <a:tc>
                  <a:txBody>
                    <a:bodyPr/>
                    <a:lstStyle/>
                    <a:p>
                      <a:r>
                        <a:rPr lang="tr-TR" sz="2800" dirty="0">
                          <a:latin typeface="Calibri" pitchFamily="34" charset="0"/>
                        </a:rPr>
                        <a:t>HCV </a:t>
                      </a:r>
                    </a:p>
                  </a:txBody>
                  <a:tcPr marL="28575" marR="28575" marT="28577" marB="28577"/>
                </a:tc>
                <a:tc>
                  <a:txBody>
                    <a:bodyPr/>
                    <a:lstStyle/>
                    <a:p>
                      <a:r>
                        <a:rPr lang="tr-TR" sz="2800" dirty="0">
                          <a:latin typeface="Calibri" pitchFamily="34" charset="0"/>
                        </a:rPr>
                        <a:t>%1.8-3</a:t>
                      </a:r>
                    </a:p>
                  </a:txBody>
                  <a:tcPr marL="28575" marR="28575" marT="28577" marB="28577"/>
                </a:tc>
                <a:extLst>
                  <a:ext uri="{0D108BD9-81ED-4DB2-BD59-A6C34878D82A}">
                    <a16:rowId xmlns:a16="http://schemas.microsoft.com/office/drawing/2014/main" val="10002"/>
                  </a:ext>
                </a:extLst>
              </a:tr>
              <a:tr h="573447">
                <a:tc>
                  <a:txBody>
                    <a:bodyPr/>
                    <a:lstStyle/>
                    <a:p>
                      <a:r>
                        <a:rPr lang="tr-TR" sz="2800" dirty="0">
                          <a:latin typeface="Calibri" pitchFamily="34" charset="0"/>
                        </a:rPr>
                        <a:t>HIV</a:t>
                      </a:r>
                    </a:p>
                  </a:txBody>
                  <a:tcPr marL="28575" marR="28575" marT="28577" marB="28577"/>
                </a:tc>
                <a:tc>
                  <a:txBody>
                    <a:bodyPr/>
                    <a:lstStyle/>
                    <a:p>
                      <a:r>
                        <a:rPr lang="tr-TR" sz="2800" dirty="0">
                          <a:latin typeface="Calibri" pitchFamily="34" charset="0"/>
                        </a:rPr>
                        <a:t>%0.3</a:t>
                      </a:r>
                    </a:p>
                  </a:txBody>
                  <a:tcPr marL="28575" marR="28575" marT="28577" marB="28577"/>
                </a:tc>
                <a:extLst>
                  <a:ext uri="{0D108BD9-81ED-4DB2-BD59-A6C34878D82A}">
                    <a16:rowId xmlns:a16="http://schemas.microsoft.com/office/drawing/2014/main" val="10003"/>
                  </a:ext>
                </a:extLst>
              </a:tr>
              <a:tr h="573447">
                <a:tc>
                  <a:txBody>
                    <a:bodyPr/>
                    <a:lstStyle/>
                    <a:p>
                      <a:r>
                        <a:rPr lang="tr-TR" sz="2800" dirty="0">
                          <a:latin typeface="Calibri" pitchFamily="34" charset="0"/>
                        </a:rPr>
                        <a:t>KKKA</a:t>
                      </a:r>
                    </a:p>
                  </a:txBody>
                  <a:tcPr marL="28575" marR="28575" marT="28577" marB="28577"/>
                </a:tc>
                <a:tc>
                  <a:txBody>
                    <a:bodyPr/>
                    <a:lstStyle/>
                    <a:p>
                      <a:r>
                        <a:rPr lang="tr-TR" sz="2800" dirty="0">
                          <a:latin typeface="Calibri" pitchFamily="34" charset="0"/>
                        </a:rPr>
                        <a:t>%8.7-%33</a:t>
                      </a:r>
                    </a:p>
                  </a:txBody>
                  <a:tcPr marL="28575" marR="28575" marT="28577" marB="28577"/>
                </a:tc>
                <a:extLst>
                  <a:ext uri="{0D108BD9-81ED-4DB2-BD59-A6C34878D82A}">
                    <a16:rowId xmlns:a16="http://schemas.microsoft.com/office/drawing/2014/main" val="10004"/>
                  </a:ext>
                </a:extLst>
              </a:tr>
            </a:tbl>
          </a:graphicData>
        </a:graphic>
      </p:graphicFrame>
      <p:pic>
        <p:nvPicPr>
          <p:cNvPr id="2" name="Resim 1">
            <a:extLst>
              <a:ext uri="{FF2B5EF4-FFF2-40B4-BE49-F238E27FC236}">
                <a16:creationId xmlns:a16="http://schemas.microsoft.com/office/drawing/2014/main" id="{E7F83FB4-E920-66ED-E204-8A988CA8B4DA}"/>
              </a:ext>
            </a:extLst>
          </p:cNvPr>
          <p:cNvPicPr>
            <a:picLocks noChangeAspect="1"/>
          </p:cNvPicPr>
          <p:nvPr/>
        </p:nvPicPr>
        <p:blipFill>
          <a:blip r:embed="rId2"/>
          <a:srcRect l="21985" r="19969"/>
          <a:stretch/>
        </p:blipFill>
        <p:spPr>
          <a:xfrm>
            <a:off x="10074799" y="100824"/>
            <a:ext cx="2039841" cy="13822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AC64-0914-DAF7-F655-7C374F37D62E}"/>
              </a:ext>
            </a:extLst>
          </p:cNvPr>
          <p:cNvSpPr>
            <a:spLocks noGrp="1"/>
          </p:cNvSpPr>
          <p:nvPr>
            <p:ph type="title"/>
          </p:nvPr>
        </p:nvSpPr>
        <p:spPr/>
        <p:txBody>
          <a:bodyPr>
            <a:normAutofit/>
          </a:bodyPr>
          <a:lstStyle/>
          <a:p>
            <a:r>
              <a:rPr lang="en-TR" sz="4000" b="1" dirty="0">
                <a:solidFill>
                  <a:srgbClr val="7030A0"/>
                </a:solidFill>
                <a:latin typeface="+mn-lt"/>
              </a:rPr>
              <a:t>H</a:t>
            </a:r>
            <a:r>
              <a:rPr lang="tr-TR" sz="4000" b="1" dirty="0">
                <a:solidFill>
                  <a:srgbClr val="7030A0"/>
                </a:solidFill>
                <a:latin typeface="+mn-lt"/>
              </a:rPr>
              <a:t>BV –</a:t>
            </a:r>
            <a:r>
              <a:rPr lang="en-TR" sz="4000" b="1" dirty="0">
                <a:solidFill>
                  <a:srgbClr val="7030A0"/>
                </a:solidFill>
                <a:latin typeface="+mn-lt"/>
              </a:rPr>
              <a:t> Hastane İçi Bulaş Yoları</a:t>
            </a:r>
          </a:p>
        </p:txBody>
      </p:sp>
      <p:sp>
        <p:nvSpPr>
          <p:cNvPr id="3" name="Content Placeholder 2">
            <a:extLst>
              <a:ext uri="{FF2B5EF4-FFF2-40B4-BE49-F238E27FC236}">
                <a16:creationId xmlns:a16="http://schemas.microsoft.com/office/drawing/2014/main" id="{BA48E699-1F8A-6246-86DA-577535B69C72}"/>
              </a:ext>
            </a:extLst>
          </p:cNvPr>
          <p:cNvSpPr>
            <a:spLocks noGrp="1"/>
          </p:cNvSpPr>
          <p:nvPr>
            <p:ph idx="1"/>
          </p:nvPr>
        </p:nvSpPr>
        <p:spPr>
          <a:xfrm>
            <a:off x="1097280" y="2794000"/>
            <a:ext cx="10058400" cy="3075094"/>
          </a:xfrm>
        </p:spPr>
        <p:txBody>
          <a:bodyPr>
            <a:normAutofit/>
          </a:bodyPr>
          <a:lstStyle/>
          <a:p>
            <a:r>
              <a:rPr lang="en-US" b="1" dirty="0">
                <a:solidFill>
                  <a:srgbClr val="000000"/>
                </a:solidFill>
              </a:rPr>
              <a:t>P</a:t>
            </a:r>
            <a:r>
              <a:rPr lang="tr-TR" b="1" dirty="0" err="1">
                <a:solidFill>
                  <a:srgbClr val="000000"/>
                </a:solidFill>
              </a:rPr>
              <a:t>erkütan</a:t>
            </a:r>
            <a:r>
              <a:rPr lang="tr-TR" b="1" dirty="0">
                <a:solidFill>
                  <a:srgbClr val="000000"/>
                </a:solidFill>
              </a:rPr>
              <a:t> yaralanma </a:t>
            </a:r>
            <a:r>
              <a:rPr lang="tr-TR" dirty="0">
                <a:solidFill>
                  <a:srgbClr val="000000"/>
                </a:solidFill>
              </a:rPr>
              <a:t>(en yüksek risk): </a:t>
            </a:r>
            <a:r>
              <a:rPr lang="tr-TR" b="1" dirty="0">
                <a:solidFill>
                  <a:srgbClr val="000000"/>
                </a:solidFill>
              </a:rPr>
              <a:t>Tek bir iğne batması</a:t>
            </a:r>
            <a:r>
              <a:rPr lang="tr-TR" dirty="0">
                <a:solidFill>
                  <a:srgbClr val="000000"/>
                </a:solidFill>
              </a:rPr>
              <a:t> ile bulaş mümkün</a:t>
            </a:r>
          </a:p>
          <a:p>
            <a:r>
              <a:rPr lang="en-US" b="1" dirty="0" err="1">
                <a:solidFill>
                  <a:srgbClr val="000000"/>
                </a:solidFill>
              </a:rPr>
              <a:t>Perkütan</a:t>
            </a:r>
            <a:r>
              <a:rPr lang="en-US" b="1" dirty="0">
                <a:solidFill>
                  <a:srgbClr val="000000"/>
                </a:solidFill>
              </a:rPr>
              <a:t> </a:t>
            </a:r>
            <a:r>
              <a:rPr lang="en-US" b="1" dirty="0" err="1">
                <a:solidFill>
                  <a:srgbClr val="000000"/>
                </a:solidFill>
              </a:rPr>
              <a:t>temas</a:t>
            </a:r>
            <a:r>
              <a:rPr lang="en-US" b="1" dirty="0">
                <a:solidFill>
                  <a:srgbClr val="000000"/>
                </a:solidFill>
              </a:rPr>
              <a:t> </a:t>
            </a:r>
            <a:r>
              <a:rPr lang="en-US" b="1" dirty="0" err="1">
                <a:solidFill>
                  <a:srgbClr val="000000"/>
                </a:solidFill>
              </a:rPr>
              <a:t>olmayan</a:t>
            </a:r>
            <a:r>
              <a:rPr lang="en-US" b="1" dirty="0">
                <a:solidFill>
                  <a:srgbClr val="000000"/>
                </a:solidFill>
              </a:rPr>
              <a:t> </a:t>
            </a:r>
            <a:r>
              <a:rPr lang="en-US" dirty="0">
                <a:solidFill>
                  <a:srgbClr val="000000"/>
                </a:solidFill>
              </a:rPr>
              <a:t>(</a:t>
            </a:r>
            <a:r>
              <a:rPr lang="en-US" dirty="0" err="1">
                <a:solidFill>
                  <a:srgbClr val="000000"/>
                </a:solidFill>
              </a:rPr>
              <a:t>Ciltteki</a:t>
            </a:r>
            <a:r>
              <a:rPr lang="en-US" dirty="0">
                <a:solidFill>
                  <a:srgbClr val="000000"/>
                </a:solidFill>
              </a:rPr>
              <a:t> </a:t>
            </a:r>
            <a:r>
              <a:rPr lang="en-US" dirty="0" err="1">
                <a:solidFill>
                  <a:srgbClr val="000000"/>
                </a:solidFill>
              </a:rPr>
              <a:t>çatlak</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mukozaya</a:t>
            </a:r>
            <a:r>
              <a:rPr lang="en-US" dirty="0">
                <a:solidFill>
                  <a:srgbClr val="000000"/>
                </a:solidFill>
              </a:rPr>
              <a:t> </a:t>
            </a:r>
            <a:r>
              <a:rPr lang="en-US" dirty="0" err="1">
                <a:solidFill>
                  <a:srgbClr val="000000"/>
                </a:solidFill>
              </a:rPr>
              <a:t>temas</a:t>
            </a:r>
            <a:r>
              <a:rPr lang="en-US" dirty="0">
                <a:solidFill>
                  <a:srgbClr val="000000"/>
                </a:solidFill>
              </a:rPr>
              <a:t>)</a:t>
            </a:r>
          </a:p>
          <a:p>
            <a:pPr lvl="1">
              <a:buFont typeface="Wingdings" pitchFamily="2" charset="2"/>
              <a:buChar char="ü"/>
            </a:pPr>
            <a:r>
              <a:rPr lang="en-US" sz="2000" dirty="0" err="1">
                <a:solidFill>
                  <a:srgbClr val="000000"/>
                </a:solidFill>
              </a:rPr>
              <a:t>Kontamine</a:t>
            </a:r>
            <a:r>
              <a:rPr lang="en-US" sz="2000" dirty="0">
                <a:solidFill>
                  <a:srgbClr val="000000"/>
                </a:solidFill>
              </a:rPr>
              <a:t> </a:t>
            </a:r>
            <a:r>
              <a:rPr lang="en-US" sz="2000" dirty="0" err="1">
                <a:solidFill>
                  <a:srgbClr val="000000"/>
                </a:solidFill>
              </a:rPr>
              <a:t>tıbbi</a:t>
            </a:r>
            <a:r>
              <a:rPr lang="en-US" sz="2000" dirty="0">
                <a:solidFill>
                  <a:srgbClr val="000000"/>
                </a:solidFill>
              </a:rPr>
              <a:t> </a:t>
            </a:r>
            <a:r>
              <a:rPr lang="en-US" sz="2000" dirty="0" err="1">
                <a:solidFill>
                  <a:srgbClr val="000000"/>
                </a:solidFill>
              </a:rPr>
              <a:t>aletler</a:t>
            </a:r>
            <a:endParaRPr lang="en-US" sz="2000" dirty="0">
              <a:solidFill>
                <a:srgbClr val="000000"/>
              </a:solidFill>
            </a:endParaRPr>
          </a:p>
          <a:p>
            <a:pPr lvl="1">
              <a:buFont typeface="Wingdings" pitchFamily="2" charset="2"/>
              <a:buChar char="ü"/>
            </a:pPr>
            <a:r>
              <a:rPr lang="en-US" sz="2000" dirty="0" err="1">
                <a:solidFill>
                  <a:srgbClr val="000000"/>
                </a:solidFill>
              </a:rPr>
              <a:t>Çevresel</a:t>
            </a:r>
            <a:r>
              <a:rPr lang="en-US" sz="2000" dirty="0">
                <a:solidFill>
                  <a:srgbClr val="000000"/>
                </a:solidFill>
              </a:rPr>
              <a:t> </a:t>
            </a:r>
            <a:r>
              <a:rPr lang="en-US" sz="2000" dirty="0" err="1">
                <a:solidFill>
                  <a:srgbClr val="000000"/>
                </a:solidFill>
              </a:rPr>
              <a:t>yüzeyler</a:t>
            </a:r>
            <a:r>
              <a:rPr lang="en-US" sz="2000" dirty="0">
                <a:solidFill>
                  <a:srgbClr val="000000"/>
                </a:solidFill>
              </a:rPr>
              <a:t> </a:t>
            </a:r>
          </a:p>
          <a:p>
            <a:pPr lvl="1">
              <a:buFont typeface="Wingdings" pitchFamily="2" charset="2"/>
              <a:buChar char="ü"/>
            </a:pPr>
            <a:r>
              <a:rPr lang="en-US" sz="2000" dirty="0" err="1">
                <a:solidFill>
                  <a:srgbClr val="000000"/>
                </a:solidFill>
              </a:rPr>
              <a:t>Ortak</a:t>
            </a:r>
            <a:r>
              <a:rPr lang="en-US" sz="2000" dirty="0">
                <a:solidFill>
                  <a:srgbClr val="000000"/>
                </a:solidFill>
              </a:rPr>
              <a:t> </a:t>
            </a:r>
            <a:r>
              <a:rPr lang="en-US" sz="2000" dirty="0" err="1">
                <a:solidFill>
                  <a:srgbClr val="000000"/>
                </a:solidFill>
              </a:rPr>
              <a:t>ilaç-ekipman</a:t>
            </a:r>
            <a:r>
              <a:rPr lang="en-US" sz="2000" dirty="0">
                <a:solidFill>
                  <a:srgbClr val="000000"/>
                </a:solidFill>
              </a:rPr>
              <a:t> </a:t>
            </a:r>
            <a:r>
              <a:rPr lang="en-US" sz="2000" dirty="0" err="1">
                <a:solidFill>
                  <a:srgbClr val="000000"/>
                </a:solidFill>
              </a:rPr>
              <a:t>kullanımı</a:t>
            </a:r>
            <a:r>
              <a:rPr lang="en-US" sz="2000" dirty="0">
                <a:solidFill>
                  <a:srgbClr val="000000"/>
                </a:solidFill>
              </a:rPr>
              <a:t> </a:t>
            </a:r>
            <a:r>
              <a:rPr lang="tr-TR" sz="2000" dirty="0">
                <a:solidFill>
                  <a:srgbClr val="000000"/>
                </a:solidFill>
              </a:rPr>
              <a:t>(KŞ ölçüm cihazları, çok dozlu </a:t>
            </a:r>
            <a:r>
              <a:rPr lang="tr-TR" sz="2000" dirty="0" err="1">
                <a:solidFill>
                  <a:srgbClr val="000000"/>
                </a:solidFill>
              </a:rPr>
              <a:t>enjek</a:t>
            </a:r>
            <a:r>
              <a:rPr lang="tr-TR" sz="2000" dirty="0">
                <a:solidFill>
                  <a:srgbClr val="000000"/>
                </a:solidFill>
              </a:rPr>
              <a:t>)</a:t>
            </a:r>
          </a:p>
          <a:p>
            <a:pPr lvl="1">
              <a:buFont typeface="Wingdings" pitchFamily="2" charset="2"/>
              <a:buChar char="ü"/>
            </a:pPr>
            <a:r>
              <a:rPr lang="en-US" sz="2000" dirty="0" err="1">
                <a:solidFill>
                  <a:srgbClr val="000000"/>
                </a:solidFill>
              </a:rPr>
              <a:t>Diyaliz</a:t>
            </a:r>
            <a:r>
              <a:rPr lang="en-US" sz="2000" dirty="0">
                <a:solidFill>
                  <a:srgbClr val="000000"/>
                </a:solidFill>
              </a:rPr>
              <a:t> </a:t>
            </a:r>
            <a:r>
              <a:rPr lang="en-US" sz="2000" dirty="0" err="1">
                <a:solidFill>
                  <a:srgbClr val="000000"/>
                </a:solidFill>
              </a:rPr>
              <a:t>ünitelerinde</a:t>
            </a:r>
            <a:r>
              <a:rPr lang="en-US" sz="2000" dirty="0">
                <a:solidFill>
                  <a:srgbClr val="000000"/>
                </a:solidFill>
              </a:rPr>
              <a:t> HBV </a:t>
            </a:r>
            <a:r>
              <a:rPr lang="en-US" sz="2000" dirty="0" err="1">
                <a:solidFill>
                  <a:srgbClr val="000000"/>
                </a:solidFill>
              </a:rPr>
              <a:t>çapraz</a:t>
            </a:r>
            <a:r>
              <a:rPr lang="en-US" sz="2000" dirty="0">
                <a:solidFill>
                  <a:srgbClr val="000000"/>
                </a:solidFill>
              </a:rPr>
              <a:t> </a:t>
            </a:r>
            <a:r>
              <a:rPr lang="en-US" sz="2000" dirty="0" err="1">
                <a:solidFill>
                  <a:srgbClr val="000000"/>
                </a:solidFill>
              </a:rPr>
              <a:t>bulaşı</a:t>
            </a:r>
            <a:endParaRPr lang="en-US" sz="2000" dirty="0">
              <a:solidFill>
                <a:srgbClr val="000000"/>
              </a:solidFill>
            </a:endParaRPr>
          </a:p>
          <a:p>
            <a:pPr marL="457200" lvl="1" indent="0">
              <a:buNone/>
            </a:pPr>
            <a:endParaRPr lang="en-US" dirty="0"/>
          </a:p>
        </p:txBody>
      </p:sp>
      <p:sp>
        <p:nvSpPr>
          <p:cNvPr id="4" name="Slide Number Placeholder 3">
            <a:extLst>
              <a:ext uri="{FF2B5EF4-FFF2-40B4-BE49-F238E27FC236}">
                <a16:creationId xmlns:a16="http://schemas.microsoft.com/office/drawing/2014/main" id="{F437CB2D-6F88-C9F6-65C5-E2895D3EABAD}"/>
              </a:ext>
            </a:extLst>
          </p:cNvPr>
          <p:cNvSpPr>
            <a:spLocks noGrp="1"/>
          </p:cNvSpPr>
          <p:nvPr>
            <p:ph type="sldNum" sz="quarter" idx="12"/>
          </p:nvPr>
        </p:nvSpPr>
        <p:spPr/>
        <p:txBody>
          <a:bodyPr/>
          <a:lstStyle/>
          <a:p>
            <a:pPr>
              <a:defRPr/>
            </a:pPr>
            <a:fld id="{9FF395F0-499F-8148-BBE7-B5048A6EAF34}" type="slidenum">
              <a:rPr lang="en-TR" smtClean="0"/>
              <a:t>18</a:t>
            </a:fld>
            <a:endParaRPr lang="en-TR"/>
          </a:p>
        </p:txBody>
      </p:sp>
      <p:pic>
        <p:nvPicPr>
          <p:cNvPr id="4097" name="Picture 1" descr=" ">
            <a:extLst>
              <a:ext uri="{FF2B5EF4-FFF2-40B4-BE49-F238E27FC236}">
                <a16:creationId xmlns:a16="http://schemas.microsoft.com/office/drawing/2014/main" id="{34BBA035-8BB8-71FD-8E40-E98DDF3E6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 ">
            <a:extLst>
              <a:ext uri="{FF2B5EF4-FFF2-40B4-BE49-F238E27FC236}">
                <a16:creationId xmlns:a16="http://schemas.microsoft.com/office/drawing/2014/main" id="{50EF9A9C-F921-095A-9E55-61EC2EE80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951965C5-3B47-DD12-169B-A8ACB6EA3CFA}"/>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86121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CB4D-F7EC-791D-C4D8-B27C6E1A7332}"/>
              </a:ext>
            </a:extLst>
          </p:cNvPr>
          <p:cNvSpPr>
            <a:spLocks noGrp="1"/>
          </p:cNvSpPr>
          <p:nvPr>
            <p:ph type="title"/>
          </p:nvPr>
        </p:nvSpPr>
        <p:spPr/>
        <p:txBody>
          <a:bodyPr/>
          <a:lstStyle/>
          <a:p>
            <a:r>
              <a:rPr lang="tr-TR" altLang="tr-TR" sz="4000" b="1" dirty="0">
                <a:solidFill>
                  <a:srgbClr val="7030A0"/>
                </a:solidFill>
                <a:latin typeface="+mn-lt"/>
              </a:rPr>
              <a:t>Hepatit B Aşısı</a:t>
            </a:r>
            <a:endParaRPr lang="en-TR" sz="4000" b="1" dirty="0">
              <a:solidFill>
                <a:srgbClr val="7030A0"/>
              </a:solidFill>
              <a:latin typeface="+mn-lt"/>
            </a:endParaRPr>
          </a:p>
        </p:txBody>
      </p:sp>
      <p:sp>
        <p:nvSpPr>
          <p:cNvPr id="3" name="Content Placeholder 2">
            <a:extLst>
              <a:ext uri="{FF2B5EF4-FFF2-40B4-BE49-F238E27FC236}">
                <a16:creationId xmlns:a16="http://schemas.microsoft.com/office/drawing/2014/main" id="{3B44F9B5-B578-9635-F63C-269FF086CA09}"/>
              </a:ext>
            </a:extLst>
          </p:cNvPr>
          <p:cNvSpPr>
            <a:spLocks noGrp="1"/>
          </p:cNvSpPr>
          <p:nvPr>
            <p:ph idx="1"/>
          </p:nvPr>
        </p:nvSpPr>
        <p:spPr>
          <a:xfrm>
            <a:off x="1097280" y="1845734"/>
            <a:ext cx="6683587" cy="4023360"/>
          </a:xfrm>
        </p:spPr>
        <p:txBody>
          <a:bodyPr>
            <a:normAutofit fontScale="47500" lnSpcReduction="20000"/>
          </a:bodyPr>
          <a:lstStyle/>
          <a:p>
            <a:r>
              <a:rPr lang="tr-TR" altLang="en-TR" sz="3800" dirty="0" err="1">
                <a:solidFill>
                  <a:srgbClr val="000000"/>
                </a:solidFill>
                <a:cs typeface="Calibri" panose="020F0502020204030204" pitchFamily="34" charset="0"/>
              </a:rPr>
              <a:t>Rekombinant</a:t>
            </a:r>
            <a:r>
              <a:rPr lang="tr-TR" altLang="en-TR" sz="3800" dirty="0">
                <a:solidFill>
                  <a:srgbClr val="000000"/>
                </a:solidFill>
                <a:cs typeface="Calibri" panose="020F0502020204030204" pitchFamily="34" charset="0"/>
              </a:rPr>
              <a:t> aşı (</a:t>
            </a:r>
            <a:r>
              <a:rPr lang="tr-TR" altLang="en-TR" sz="3800" dirty="0" err="1">
                <a:solidFill>
                  <a:srgbClr val="000000"/>
                </a:solidFill>
                <a:cs typeface="Calibri" panose="020F0502020204030204" pitchFamily="34" charset="0"/>
              </a:rPr>
              <a:t>rHBsAg</a:t>
            </a:r>
            <a:r>
              <a:rPr lang="tr-TR" altLang="en-TR" sz="3800" dirty="0">
                <a:solidFill>
                  <a:srgbClr val="000000"/>
                </a:solidFill>
                <a:cs typeface="Calibri" panose="020F0502020204030204" pitchFamily="34" charset="0"/>
              </a:rPr>
              <a:t>), </a:t>
            </a:r>
            <a:r>
              <a:rPr lang="tr-TR" altLang="en-TR" sz="5900" dirty="0">
                <a:solidFill>
                  <a:srgbClr val="000000"/>
                </a:solidFill>
                <a:cs typeface="Calibri" panose="020F0502020204030204" pitchFamily="34" charset="0"/>
              </a:rPr>
              <a:t>k</a:t>
            </a:r>
            <a:r>
              <a:rPr lang="tr-TR" sz="5900" dirty="0">
                <a:solidFill>
                  <a:srgbClr val="000000"/>
                </a:solidFill>
              </a:rPr>
              <a:t>oruyuculuk  </a:t>
            </a:r>
            <a:r>
              <a:rPr lang="tr-TR" sz="5900" b="1" dirty="0">
                <a:solidFill>
                  <a:srgbClr val="000000"/>
                </a:solidFill>
              </a:rPr>
              <a:t>%90-95 </a:t>
            </a:r>
          </a:p>
          <a:p>
            <a:pPr marL="0" indent="0">
              <a:buNone/>
            </a:pPr>
            <a:endParaRPr lang="tr-TR" sz="3800" b="1" dirty="0">
              <a:solidFill>
                <a:srgbClr val="000000"/>
              </a:solidFill>
            </a:endParaRPr>
          </a:p>
          <a:p>
            <a:pPr lvl="1">
              <a:lnSpc>
                <a:spcPts val="2400"/>
              </a:lnSpc>
              <a:buFont typeface="Wingdings" panose="05000000000000000000" pitchFamily="2" charset="2"/>
              <a:buChar char="ü"/>
              <a:defRPr/>
            </a:pPr>
            <a:r>
              <a:rPr lang="tr-TR" sz="3800" dirty="0" err="1">
                <a:solidFill>
                  <a:srgbClr val="000000"/>
                </a:solidFill>
                <a:cs typeface="Calibri" panose="020F0502020204030204" pitchFamily="34" charset="0"/>
              </a:rPr>
              <a:t>Engerix</a:t>
            </a:r>
            <a:r>
              <a:rPr lang="tr-TR" sz="3800" dirty="0">
                <a:solidFill>
                  <a:srgbClr val="000000"/>
                </a:solidFill>
                <a:cs typeface="Calibri" panose="020F0502020204030204" pitchFamily="34" charset="0"/>
              </a:rPr>
              <a:t>-B (GSK): 1 ml 20µg </a:t>
            </a:r>
          </a:p>
          <a:p>
            <a:pPr lvl="1">
              <a:lnSpc>
                <a:spcPts val="2400"/>
              </a:lnSpc>
              <a:buFont typeface="Wingdings" panose="05000000000000000000" pitchFamily="2" charset="2"/>
              <a:buChar char="ü"/>
              <a:defRPr/>
            </a:pPr>
            <a:r>
              <a:rPr lang="tr-TR" sz="3800" dirty="0">
                <a:solidFill>
                  <a:srgbClr val="000000"/>
                </a:solidFill>
                <a:cs typeface="Calibri" panose="020F0502020204030204" pitchFamily="34" charset="0"/>
              </a:rPr>
              <a:t>H-VAC (</a:t>
            </a:r>
            <a:r>
              <a:rPr lang="tr-TR" sz="3800" dirty="0" err="1">
                <a:solidFill>
                  <a:srgbClr val="000000"/>
                </a:solidFill>
                <a:cs typeface="Calibri" panose="020F0502020204030204" pitchFamily="34" charset="0"/>
              </a:rPr>
              <a:t>Keymen</a:t>
            </a:r>
            <a:r>
              <a:rPr lang="tr-TR" sz="3800" dirty="0">
                <a:solidFill>
                  <a:srgbClr val="000000"/>
                </a:solidFill>
                <a:cs typeface="Calibri" panose="020F0502020204030204" pitchFamily="34" charset="0"/>
              </a:rPr>
              <a:t>): 1 ml 20µg </a:t>
            </a:r>
          </a:p>
          <a:p>
            <a:pPr lvl="1">
              <a:lnSpc>
                <a:spcPts val="2400"/>
              </a:lnSpc>
              <a:buFont typeface="Wingdings" panose="05000000000000000000" pitchFamily="2" charset="2"/>
              <a:buChar char="ü"/>
              <a:defRPr/>
            </a:pPr>
            <a:r>
              <a:rPr lang="tr-TR" sz="3800" dirty="0" err="1">
                <a:solidFill>
                  <a:srgbClr val="000000"/>
                </a:solidFill>
                <a:cs typeface="Calibri" panose="020F0502020204030204" pitchFamily="34" charset="0"/>
              </a:rPr>
              <a:t>Hepatitis</a:t>
            </a:r>
            <a:r>
              <a:rPr lang="tr-TR" sz="3800" dirty="0">
                <a:solidFill>
                  <a:srgbClr val="000000"/>
                </a:solidFill>
                <a:cs typeface="Calibri" panose="020F0502020204030204" pitchFamily="34" charset="0"/>
              </a:rPr>
              <a:t> B </a:t>
            </a:r>
            <a:r>
              <a:rPr lang="tr-TR" sz="3800" dirty="0" err="1">
                <a:solidFill>
                  <a:srgbClr val="000000"/>
                </a:solidFill>
                <a:cs typeface="Calibri" panose="020F0502020204030204" pitchFamily="34" charset="0"/>
              </a:rPr>
              <a:t>vaccine</a:t>
            </a:r>
            <a:r>
              <a:rPr lang="tr-TR" sz="3800" dirty="0">
                <a:solidFill>
                  <a:srgbClr val="000000"/>
                </a:solidFill>
                <a:cs typeface="Calibri" panose="020F0502020204030204" pitchFamily="34" charset="0"/>
              </a:rPr>
              <a:t> (</a:t>
            </a:r>
            <a:r>
              <a:rPr lang="tr-TR" sz="3800" dirty="0" err="1">
                <a:solidFill>
                  <a:srgbClr val="000000"/>
                </a:solidFill>
                <a:cs typeface="Calibri" panose="020F0502020204030204" pitchFamily="34" charset="0"/>
              </a:rPr>
              <a:t>Keymen</a:t>
            </a:r>
            <a:r>
              <a:rPr lang="tr-TR" sz="3800" dirty="0">
                <a:solidFill>
                  <a:srgbClr val="000000"/>
                </a:solidFill>
                <a:cs typeface="Calibri" panose="020F0502020204030204" pitchFamily="34" charset="0"/>
              </a:rPr>
              <a:t> </a:t>
            </a:r>
            <a:r>
              <a:rPr lang="tr-TR" sz="3800" dirty="0" err="1">
                <a:solidFill>
                  <a:srgbClr val="000000"/>
                </a:solidFill>
                <a:cs typeface="Calibri" panose="020F0502020204030204" pitchFamily="34" charset="0"/>
              </a:rPr>
              <a:t>by</a:t>
            </a:r>
            <a:r>
              <a:rPr lang="tr-TR" sz="3800" dirty="0">
                <a:solidFill>
                  <a:srgbClr val="000000"/>
                </a:solidFill>
                <a:cs typeface="Calibri" panose="020F0502020204030204" pitchFamily="34" charset="0"/>
              </a:rPr>
              <a:t> S.B): Pediatrik 10 µg, erişkin 20 µg</a:t>
            </a:r>
          </a:p>
          <a:p>
            <a:endParaRPr lang="tr-TR" sz="5900" b="1" dirty="0">
              <a:solidFill>
                <a:srgbClr val="000000"/>
              </a:solidFill>
            </a:endParaRPr>
          </a:p>
          <a:p>
            <a:r>
              <a:rPr lang="tr-TR" sz="3800" dirty="0">
                <a:solidFill>
                  <a:srgbClr val="000000"/>
                </a:solidFill>
              </a:rPr>
              <a:t>Aşı öncesi serolojik test yapılır</a:t>
            </a:r>
          </a:p>
          <a:p>
            <a:pPr marL="0" indent="0">
              <a:buNone/>
            </a:pPr>
            <a:endParaRPr lang="tr-TR" sz="5900" dirty="0">
              <a:solidFill>
                <a:srgbClr val="000000"/>
              </a:solidFill>
            </a:endParaRPr>
          </a:p>
          <a:p>
            <a:pPr eaLnBrk="1" hangingPunct="1"/>
            <a:r>
              <a:rPr lang="tr-TR" altLang="tr-TR" sz="3800" b="1" dirty="0">
                <a:solidFill>
                  <a:srgbClr val="000000"/>
                </a:solidFill>
              </a:rPr>
              <a:t>Temas öncesi </a:t>
            </a:r>
            <a:endParaRPr lang="tr-TR" altLang="tr-TR" sz="3800" dirty="0">
              <a:solidFill>
                <a:srgbClr val="000000"/>
              </a:solidFill>
            </a:endParaRPr>
          </a:p>
          <a:p>
            <a:pPr eaLnBrk="1" hangingPunct="1"/>
            <a:r>
              <a:rPr lang="tr-TR" altLang="tr-TR" sz="3800" b="1" dirty="0">
                <a:solidFill>
                  <a:srgbClr val="000000"/>
                </a:solidFill>
              </a:rPr>
              <a:t>Temas sonrası (+- HBIG)</a:t>
            </a:r>
          </a:p>
          <a:p>
            <a:pPr marL="0" indent="0">
              <a:buNone/>
            </a:pPr>
            <a:endParaRPr lang="en-TR" dirty="0"/>
          </a:p>
        </p:txBody>
      </p:sp>
      <p:sp>
        <p:nvSpPr>
          <p:cNvPr id="4" name="Slide Number Placeholder 3">
            <a:extLst>
              <a:ext uri="{FF2B5EF4-FFF2-40B4-BE49-F238E27FC236}">
                <a16:creationId xmlns:a16="http://schemas.microsoft.com/office/drawing/2014/main" id="{BAE64199-C517-4CD2-3EF7-A4C005405DCD}"/>
              </a:ext>
            </a:extLst>
          </p:cNvPr>
          <p:cNvSpPr>
            <a:spLocks noGrp="1"/>
          </p:cNvSpPr>
          <p:nvPr>
            <p:ph type="sldNum" sz="quarter" idx="12"/>
          </p:nvPr>
        </p:nvSpPr>
        <p:spPr/>
        <p:txBody>
          <a:bodyPr/>
          <a:lstStyle/>
          <a:p>
            <a:pPr>
              <a:defRPr/>
            </a:pPr>
            <a:fld id="{9FF395F0-499F-8148-BBE7-B5048A6EAF34}" type="slidenum">
              <a:rPr lang="en-TR" smtClean="0"/>
              <a:t>19</a:t>
            </a:fld>
            <a:endParaRPr lang="en-TR"/>
          </a:p>
        </p:txBody>
      </p:sp>
      <p:sp>
        <p:nvSpPr>
          <p:cNvPr id="5" name="Lightning Bolt 4">
            <a:extLst>
              <a:ext uri="{FF2B5EF4-FFF2-40B4-BE49-F238E27FC236}">
                <a16:creationId xmlns:a16="http://schemas.microsoft.com/office/drawing/2014/main" id="{28CE0538-A43D-5816-386C-5A517BB6E587}"/>
              </a:ext>
            </a:extLst>
          </p:cNvPr>
          <p:cNvSpPr/>
          <p:nvPr/>
        </p:nvSpPr>
        <p:spPr>
          <a:xfrm rot="17272864" flipH="1">
            <a:off x="4475" y="4886209"/>
            <a:ext cx="1035788" cy="763592"/>
          </a:xfrm>
          <a:prstGeom prst="lightningBolt">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6" name="Resim 5">
            <a:extLst>
              <a:ext uri="{FF2B5EF4-FFF2-40B4-BE49-F238E27FC236}">
                <a16:creationId xmlns:a16="http://schemas.microsoft.com/office/drawing/2014/main" id="{4B7FE6A1-AD37-B268-A664-CC8CC974F75A}"/>
              </a:ext>
            </a:extLst>
          </p:cNvPr>
          <p:cNvPicPr>
            <a:picLocks noChangeAspect="1"/>
          </p:cNvPicPr>
          <p:nvPr/>
        </p:nvPicPr>
        <p:blipFill>
          <a:blip r:embed="rId3"/>
          <a:srcRect l="21985" r="19969"/>
          <a:stretch/>
        </p:blipFill>
        <p:spPr>
          <a:xfrm>
            <a:off x="10074799" y="100824"/>
            <a:ext cx="2039841" cy="1382232"/>
          </a:xfrm>
          <a:prstGeom prst="rect">
            <a:avLst/>
          </a:prstGeom>
        </p:spPr>
      </p:pic>
      <p:sp>
        <p:nvSpPr>
          <p:cNvPr id="8" name="Metin kutusu 7">
            <a:extLst>
              <a:ext uri="{FF2B5EF4-FFF2-40B4-BE49-F238E27FC236}">
                <a16:creationId xmlns:a16="http://schemas.microsoft.com/office/drawing/2014/main" id="{A267E4BE-0870-EDFA-9165-32FB805D91EC}"/>
              </a:ext>
            </a:extLst>
          </p:cNvPr>
          <p:cNvSpPr txBox="1"/>
          <p:nvPr/>
        </p:nvSpPr>
        <p:spPr>
          <a:xfrm>
            <a:off x="8576733" y="2690106"/>
            <a:ext cx="2578947" cy="2308324"/>
          </a:xfrm>
          <a:prstGeom prst="rect">
            <a:avLst/>
          </a:prstGeom>
          <a:noFill/>
        </p:spPr>
        <p:txBody>
          <a:bodyPr wrap="square">
            <a:spAutoFit/>
          </a:bodyPr>
          <a:lstStyle/>
          <a:p>
            <a:pPr marL="285750" indent="-285750">
              <a:buClr>
                <a:srgbClr val="FF9900"/>
              </a:buClr>
              <a:buFont typeface="Wingdings" panose="05000000000000000000" pitchFamily="2" charset="2"/>
              <a:buChar char="q"/>
              <a:defRPr/>
            </a:pPr>
            <a:r>
              <a:rPr lang="tr-TR" sz="1800" dirty="0"/>
              <a:t>Hemodiyaliz hastaları, faktör kullananlar, sık kan transfüzyonu: çift doz: 40µg</a:t>
            </a:r>
          </a:p>
          <a:p>
            <a:pPr>
              <a:buClr>
                <a:srgbClr val="FF9900"/>
              </a:buClr>
              <a:defRPr/>
            </a:pPr>
            <a:endParaRPr lang="tr-TR" sz="1800" dirty="0"/>
          </a:p>
          <a:p>
            <a:pPr marL="285750" indent="-285750">
              <a:buClr>
                <a:srgbClr val="FF9900"/>
              </a:buClr>
              <a:buFont typeface="Wingdings" panose="05000000000000000000" pitchFamily="2" charset="2"/>
              <a:buChar char="q"/>
              <a:defRPr/>
            </a:pPr>
            <a:r>
              <a:rPr lang="tr-TR" sz="1800" dirty="0" err="1"/>
              <a:t>İmmünsüprese</a:t>
            </a:r>
            <a:r>
              <a:rPr lang="tr-TR" sz="1800" dirty="0"/>
              <a:t> hastalar: Tercihe göre çift doz (40µg)</a:t>
            </a:r>
            <a:endParaRPr lang="en-TR" sz="1800" dirty="0"/>
          </a:p>
        </p:txBody>
      </p:sp>
    </p:spTree>
    <p:extLst>
      <p:ext uri="{BB962C8B-B14F-4D97-AF65-F5344CB8AC3E}">
        <p14:creationId xmlns:p14="http://schemas.microsoft.com/office/powerpoint/2010/main" val="2669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b="1" dirty="0">
                <a:solidFill>
                  <a:srgbClr val="7030A0"/>
                </a:solidFill>
                <a:latin typeface="+mn-lt"/>
              </a:rPr>
              <a:t>Sunum Planı</a:t>
            </a:r>
            <a:endParaRPr lang="en-GB" b="1" dirty="0">
              <a:solidFill>
                <a:srgbClr val="7030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p:txBody>
          <a:bodyPr/>
          <a:lstStyle/>
          <a:p>
            <a:pPr marL="0" indent="0">
              <a:buNone/>
            </a:pPr>
            <a:endParaRPr lang="tr-TR" dirty="0">
              <a:solidFill>
                <a:srgbClr val="000000"/>
              </a:solidFill>
            </a:endParaRPr>
          </a:p>
          <a:p>
            <a:pPr>
              <a:buFont typeface="Wingdings" panose="05000000000000000000" pitchFamily="2" charset="2"/>
              <a:buChar char="q"/>
            </a:pPr>
            <a:endParaRPr lang="en-GB" dirty="0">
              <a:solidFill>
                <a:srgbClr val="000000"/>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178229"/>
            <a:ext cx="2039841" cy="1382232"/>
          </a:xfrm>
          <a:prstGeom prst="rect">
            <a:avLst/>
          </a:prstGeom>
        </p:spPr>
      </p:pic>
      <p:sp>
        <p:nvSpPr>
          <p:cNvPr id="6" name="Metin kutusu 5">
            <a:extLst>
              <a:ext uri="{FF2B5EF4-FFF2-40B4-BE49-F238E27FC236}">
                <a16:creationId xmlns:a16="http://schemas.microsoft.com/office/drawing/2014/main" id="{12288A17-1678-7D8E-8DB6-4A434A4EF579}"/>
              </a:ext>
            </a:extLst>
          </p:cNvPr>
          <p:cNvSpPr txBox="1"/>
          <p:nvPr/>
        </p:nvSpPr>
        <p:spPr>
          <a:xfrm>
            <a:off x="1532467" y="2193205"/>
            <a:ext cx="8813800" cy="2677656"/>
          </a:xfrm>
          <a:prstGeom prst="rect">
            <a:avLst/>
          </a:prstGeom>
          <a:noFill/>
        </p:spPr>
        <p:txBody>
          <a:bodyPr wrap="square">
            <a:spAutoFit/>
          </a:bodyPr>
          <a:lstStyle/>
          <a:p>
            <a:pPr marL="285750" indent="-285750">
              <a:buClr>
                <a:schemeClr val="accent1">
                  <a:lumMod val="75000"/>
                </a:schemeClr>
              </a:buClr>
              <a:buFont typeface="Wingdings" panose="05000000000000000000" pitchFamily="2" charset="2"/>
              <a:buChar char="q"/>
            </a:pPr>
            <a:r>
              <a:rPr lang="tr-TR" sz="2400" dirty="0">
                <a:solidFill>
                  <a:srgbClr val="000000"/>
                </a:solidFill>
              </a:rPr>
              <a:t>Mesleki Biyolojik Riskler ve Bulaş Yolları</a:t>
            </a:r>
          </a:p>
          <a:p>
            <a:pPr marL="285750" indent="-285750">
              <a:buClr>
                <a:schemeClr val="accent1">
                  <a:lumMod val="75000"/>
                </a:schemeClr>
              </a:buClr>
              <a:buFont typeface="Wingdings" panose="05000000000000000000" pitchFamily="2" charset="2"/>
              <a:buChar char="q"/>
            </a:pPr>
            <a:r>
              <a:rPr lang="tr-TR" sz="2400" dirty="0">
                <a:solidFill>
                  <a:srgbClr val="000000"/>
                </a:solidFill>
              </a:rPr>
              <a:t>Neden Aşılayalım? Hangi Aşıları Uygulayalım</a:t>
            </a:r>
          </a:p>
          <a:p>
            <a:pPr marL="285750" indent="-285750">
              <a:buClr>
                <a:schemeClr val="accent1">
                  <a:lumMod val="75000"/>
                </a:schemeClr>
              </a:buClr>
              <a:buFont typeface="Wingdings" panose="05000000000000000000" pitchFamily="2" charset="2"/>
              <a:buChar char="q"/>
            </a:pPr>
            <a:r>
              <a:rPr lang="tr-TR" sz="2400" dirty="0">
                <a:solidFill>
                  <a:srgbClr val="000000"/>
                </a:solidFill>
              </a:rPr>
              <a:t>HBV Aşılama ve Profilaksi Uygulamaları</a:t>
            </a:r>
          </a:p>
          <a:p>
            <a:pPr marL="285750" indent="-285750">
              <a:buClr>
                <a:schemeClr val="accent1">
                  <a:lumMod val="75000"/>
                </a:schemeClr>
              </a:buClr>
              <a:buFont typeface="Wingdings" panose="05000000000000000000" pitchFamily="2" charset="2"/>
              <a:buChar char="q"/>
            </a:pPr>
            <a:r>
              <a:rPr lang="tr-TR" sz="2400" dirty="0">
                <a:solidFill>
                  <a:srgbClr val="000000"/>
                </a:solidFill>
              </a:rPr>
              <a:t>İnfluenza Dinamikleri: Yıllık Grip Aşısı ve Küresel Hastalık Yükü</a:t>
            </a:r>
          </a:p>
          <a:p>
            <a:pPr marL="285750" indent="-285750">
              <a:buClr>
                <a:schemeClr val="accent1">
                  <a:lumMod val="75000"/>
                </a:schemeClr>
              </a:buClr>
              <a:buFont typeface="Wingdings" panose="05000000000000000000" pitchFamily="2" charset="2"/>
              <a:buChar char="q"/>
            </a:pPr>
            <a:r>
              <a:rPr lang="tr-TR" sz="2400" dirty="0">
                <a:solidFill>
                  <a:srgbClr val="000000"/>
                </a:solidFill>
              </a:rPr>
              <a:t>Spesifik Aşılar: KKK, Suçiçeği, </a:t>
            </a:r>
            <a:r>
              <a:rPr lang="tr-TR" sz="2400" dirty="0" err="1">
                <a:solidFill>
                  <a:srgbClr val="000000"/>
                </a:solidFill>
              </a:rPr>
              <a:t>Tdap,Hepatit</a:t>
            </a:r>
            <a:r>
              <a:rPr lang="tr-TR" sz="2400" dirty="0">
                <a:solidFill>
                  <a:srgbClr val="000000"/>
                </a:solidFill>
              </a:rPr>
              <a:t> A ve Meningokok Önerileri</a:t>
            </a:r>
          </a:p>
          <a:p>
            <a:pPr marL="285750" indent="-285750">
              <a:buClr>
                <a:schemeClr val="accent1">
                  <a:lumMod val="75000"/>
                </a:schemeClr>
              </a:buClr>
              <a:buFont typeface="Wingdings" panose="05000000000000000000" pitchFamily="2" charset="2"/>
              <a:buChar char="q"/>
            </a:pPr>
            <a:r>
              <a:rPr lang="tr-TR" sz="2400" dirty="0">
                <a:solidFill>
                  <a:srgbClr val="000000"/>
                </a:solidFill>
              </a:rPr>
              <a:t>Sonuç ve Özet</a:t>
            </a:r>
          </a:p>
        </p:txBody>
      </p:sp>
    </p:spTree>
    <p:extLst>
      <p:ext uri="{BB962C8B-B14F-4D97-AF65-F5344CB8AC3E}">
        <p14:creationId xmlns:p14="http://schemas.microsoft.com/office/powerpoint/2010/main" val="672109605"/>
      </p:ext>
    </p:extLst>
  </p:cSld>
  <p:clrMapOvr>
    <a:masterClrMapping/>
  </p:clrMapOvr>
  <mc:AlternateContent xmlns:mc="http://schemas.openxmlformats.org/markup-compatibility/2006" xmlns:p14="http://schemas.microsoft.com/office/powerpoint/2010/main">
    <mc:Choice Requires="p14">
      <p:transition spd="slow" p14:dur="2000" advTm="6968"/>
    </mc:Choice>
    <mc:Fallback xmlns="">
      <p:transition spd="slow" advTm="69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CE8399-9D92-24AC-EF04-8C2487764537}"/>
              </a:ext>
            </a:extLst>
          </p:cNvPr>
          <p:cNvSpPr>
            <a:spLocks noGrp="1"/>
          </p:cNvSpPr>
          <p:nvPr>
            <p:ph type="title"/>
          </p:nvPr>
        </p:nvSpPr>
        <p:spPr/>
        <p:txBody>
          <a:bodyPr>
            <a:normAutofit/>
          </a:bodyPr>
          <a:lstStyle/>
          <a:p>
            <a:r>
              <a:rPr lang="tr-TR" altLang="en-TR" sz="4400" b="1" dirty="0">
                <a:solidFill>
                  <a:srgbClr val="7030A0"/>
                </a:solidFill>
                <a:latin typeface="+mn-lt"/>
              </a:rPr>
              <a:t>HBV Aşılaması </a:t>
            </a:r>
          </a:p>
        </p:txBody>
      </p:sp>
      <p:sp>
        <p:nvSpPr>
          <p:cNvPr id="55299" name="İçerik Yer Tutucusu 2">
            <a:extLst>
              <a:ext uri="{FF2B5EF4-FFF2-40B4-BE49-F238E27FC236}">
                <a16:creationId xmlns:a16="http://schemas.microsoft.com/office/drawing/2014/main" id="{711273E8-794D-48CD-691C-5872F2F4CEBB}"/>
              </a:ext>
            </a:extLst>
          </p:cNvPr>
          <p:cNvSpPr>
            <a:spLocks noGrp="1"/>
          </p:cNvSpPr>
          <p:nvPr>
            <p:ph idx="1"/>
          </p:nvPr>
        </p:nvSpPr>
        <p:spPr/>
        <p:txBody>
          <a:bodyPr/>
          <a:lstStyle/>
          <a:p>
            <a:pPr>
              <a:buFont typeface="Wingdings" panose="05000000000000000000" pitchFamily="2" charset="2"/>
              <a:buChar char="q"/>
            </a:pPr>
            <a:r>
              <a:rPr lang="tr-TR" altLang="tr-TR" b="1" dirty="0">
                <a:solidFill>
                  <a:srgbClr val="000000"/>
                </a:solidFill>
              </a:rPr>
              <a:t>Primer aşı şeması: </a:t>
            </a:r>
            <a:r>
              <a:rPr lang="tr-TR" altLang="tr-TR" dirty="0">
                <a:solidFill>
                  <a:srgbClr val="000000"/>
                </a:solidFill>
              </a:rPr>
              <a:t>0. ay, 1. ay ve 6. ay</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3 doz aşı tamamlandıktan </a:t>
            </a:r>
            <a:r>
              <a:rPr lang="tr-TR" altLang="tr-TR" b="1" dirty="0">
                <a:solidFill>
                  <a:srgbClr val="000000"/>
                </a:solidFill>
              </a:rPr>
              <a:t>1-2 ay sonra anti-</a:t>
            </a:r>
            <a:r>
              <a:rPr lang="tr-TR" altLang="tr-TR" b="1" dirty="0" err="1">
                <a:solidFill>
                  <a:srgbClr val="000000"/>
                </a:solidFill>
              </a:rPr>
              <a:t>HBs</a:t>
            </a:r>
            <a:r>
              <a:rPr lang="tr-TR" altLang="tr-TR" b="1" dirty="0">
                <a:solidFill>
                  <a:srgbClr val="000000"/>
                </a:solidFill>
              </a:rPr>
              <a:t> </a:t>
            </a:r>
            <a:r>
              <a:rPr lang="tr-TR" altLang="tr-TR" dirty="0">
                <a:solidFill>
                  <a:srgbClr val="000000"/>
                </a:solidFill>
              </a:rPr>
              <a:t>bakılır</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Anti-</a:t>
            </a:r>
            <a:r>
              <a:rPr lang="tr-TR" altLang="tr-TR" dirty="0" err="1">
                <a:solidFill>
                  <a:srgbClr val="000000"/>
                </a:solidFill>
              </a:rPr>
              <a:t>HBs</a:t>
            </a:r>
            <a:r>
              <a:rPr lang="tr-TR" altLang="tr-TR" dirty="0">
                <a:solidFill>
                  <a:srgbClr val="000000"/>
                </a:solidFill>
              </a:rPr>
              <a:t> &gt; 10 </a:t>
            </a:r>
            <a:r>
              <a:rPr lang="tr-TR" altLang="tr-TR" dirty="0" err="1">
                <a:solidFill>
                  <a:srgbClr val="000000"/>
                </a:solidFill>
              </a:rPr>
              <a:t>mIU</a:t>
            </a:r>
            <a:r>
              <a:rPr lang="tr-TR" altLang="tr-TR" dirty="0">
                <a:solidFill>
                  <a:srgbClr val="000000"/>
                </a:solidFill>
              </a:rPr>
              <a:t>/ml ise aşı yanıtı vardır</a:t>
            </a:r>
          </a:p>
        </p:txBody>
      </p:sp>
      <p:sp>
        <p:nvSpPr>
          <p:cNvPr id="4" name="Dikdörtgen: Köşeleri Yuvarlatılmış 4">
            <a:extLst>
              <a:ext uri="{FF2B5EF4-FFF2-40B4-BE49-F238E27FC236}">
                <a16:creationId xmlns:a16="http://schemas.microsoft.com/office/drawing/2014/main" id="{489525E5-A970-3F97-B551-05A96093E07A}"/>
              </a:ext>
            </a:extLst>
          </p:cNvPr>
          <p:cNvSpPr/>
          <p:nvPr/>
        </p:nvSpPr>
        <p:spPr>
          <a:xfrm>
            <a:off x="855405" y="4551920"/>
            <a:ext cx="4180877" cy="1106043"/>
          </a:xfrm>
          <a:prstGeom prst="roundRect">
            <a:avLst/>
          </a:prstGeom>
          <a:solidFill>
            <a:schemeClr val="bg1">
              <a:lumMod val="95000"/>
            </a:schemeClr>
          </a:solidFill>
          <a:ln>
            <a:solidFill>
              <a:schemeClr val="bg1">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buSzPct val="80000"/>
            </a:pPr>
            <a:r>
              <a:rPr lang="tr-TR" altLang="tr-TR" sz="2000" dirty="0"/>
              <a:t>Aşılama ile bir kez anti-</a:t>
            </a:r>
            <a:r>
              <a:rPr lang="tr-TR" altLang="tr-TR" sz="2000" dirty="0" err="1"/>
              <a:t>HBs</a:t>
            </a:r>
            <a:r>
              <a:rPr lang="tr-TR" altLang="tr-TR" sz="2000" dirty="0"/>
              <a:t> </a:t>
            </a:r>
            <a:r>
              <a:rPr lang="tr-TR" altLang="en-TR" sz="2000" dirty="0"/>
              <a:t>&gt; 10 </a:t>
            </a:r>
            <a:r>
              <a:rPr lang="tr-TR" altLang="en-TR" sz="1200" dirty="0" err="1"/>
              <a:t>mIU</a:t>
            </a:r>
            <a:r>
              <a:rPr lang="tr-TR" altLang="en-TR" sz="1200" dirty="0"/>
              <a:t>/ml</a:t>
            </a:r>
          </a:p>
          <a:p>
            <a:pPr algn="ctr">
              <a:lnSpc>
                <a:spcPct val="120000"/>
              </a:lnSpc>
              <a:buSzPct val="80000"/>
            </a:pPr>
            <a:r>
              <a:rPr lang="tr-TR" altLang="tr-TR" sz="2000" b="1" dirty="0" err="1">
                <a:cs typeface="Arial" panose="020B0604020202020204" pitchFamily="34" charset="0"/>
              </a:rPr>
              <a:t>Rapel</a:t>
            </a:r>
            <a:r>
              <a:rPr lang="tr-TR" altLang="tr-TR" sz="2000" b="1" dirty="0">
                <a:cs typeface="Arial" panose="020B0604020202020204" pitchFamily="34" charset="0"/>
              </a:rPr>
              <a:t> önerilmez</a:t>
            </a:r>
            <a:endParaRPr lang="tr-TR" altLang="tr-TR" sz="2000" dirty="0"/>
          </a:p>
        </p:txBody>
      </p:sp>
      <p:sp>
        <p:nvSpPr>
          <p:cNvPr id="3" name="object 4">
            <a:extLst>
              <a:ext uri="{FF2B5EF4-FFF2-40B4-BE49-F238E27FC236}">
                <a16:creationId xmlns:a16="http://schemas.microsoft.com/office/drawing/2014/main" id="{D6CD2A53-9F3F-81D7-AB68-02B2D7CE93D2}"/>
              </a:ext>
            </a:extLst>
          </p:cNvPr>
          <p:cNvSpPr>
            <a:spLocks noChangeArrowheads="1"/>
          </p:cNvSpPr>
          <p:nvPr/>
        </p:nvSpPr>
        <p:spPr bwMode="auto">
          <a:xfrm>
            <a:off x="5877150" y="3196589"/>
            <a:ext cx="1719262" cy="181610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tr-TR" altLang="en-US"/>
          </a:p>
        </p:txBody>
      </p:sp>
      <p:sp>
        <p:nvSpPr>
          <p:cNvPr id="5" name="object 7">
            <a:extLst>
              <a:ext uri="{FF2B5EF4-FFF2-40B4-BE49-F238E27FC236}">
                <a16:creationId xmlns:a16="http://schemas.microsoft.com/office/drawing/2014/main" id="{55852DDA-5020-411B-3939-91F07A6EC404}"/>
              </a:ext>
            </a:extLst>
          </p:cNvPr>
          <p:cNvSpPr txBox="1">
            <a:spLocks noChangeArrowheads="1"/>
          </p:cNvSpPr>
          <p:nvPr/>
        </p:nvSpPr>
        <p:spPr bwMode="auto">
          <a:xfrm>
            <a:off x="7829378" y="5202115"/>
            <a:ext cx="8493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00"/>
              </a:spcBef>
            </a:pPr>
            <a:r>
              <a:rPr lang="tr-TR" altLang="en-US" sz="2400" b="1" dirty="0"/>
              <a:t>1.ay</a:t>
            </a:r>
          </a:p>
        </p:txBody>
      </p:sp>
      <p:sp>
        <p:nvSpPr>
          <p:cNvPr id="6" name="object 8">
            <a:extLst>
              <a:ext uri="{FF2B5EF4-FFF2-40B4-BE49-F238E27FC236}">
                <a16:creationId xmlns:a16="http://schemas.microsoft.com/office/drawing/2014/main" id="{31B6F2DE-30ED-7969-B879-45CD0612C257}"/>
              </a:ext>
            </a:extLst>
          </p:cNvPr>
          <p:cNvSpPr txBox="1">
            <a:spLocks noChangeArrowheads="1"/>
          </p:cNvSpPr>
          <p:nvPr/>
        </p:nvSpPr>
        <p:spPr bwMode="auto">
          <a:xfrm>
            <a:off x="9757000" y="5166288"/>
            <a:ext cx="10271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00"/>
              </a:spcBef>
            </a:pPr>
            <a:r>
              <a:rPr lang="tr-TR" altLang="en-US" sz="2400" b="1" dirty="0"/>
              <a:t>6.ay</a:t>
            </a:r>
            <a:endParaRPr lang="tr-TR" altLang="en-US" sz="2400" dirty="0"/>
          </a:p>
        </p:txBody>
      </p:sp>
      <p:sp>
        <p:nvSpPr>
          <p:cNvPr id="7" name="object 9">
            <a:extLst>
              <a:ext uri="{FF2B5EF4-FFF2-40B4-BE49-F238E27FC236}">
                <a16:creationId xmlns:a16="http://schemas.microsoft.com/office/drawing/2014/main" id="{8D123171-9C9C-DCB0-587D-DC2DB228063F}"/>
              </a:ext>
            </a:extLst>
          </p:cNvPr>
          <p:cNvSpPr txBox="1"/>
          <p:nvPr/>
        </p:nvSpPr>
        <p:spPr>
          <a:xfrm>
            <a:off x="10784112" y="5090088"/>
            <a:ext cx="1377136" cy="936625"/>
          </a:xfrm>
          <a:prstGeom prst="rect">
            <a:avLst/>
          </a:prstGeom>
        </p:spPr>
        <p:txBody>
          <a:bodyPr wrap="square" lIns="0" tIns="12700" rIns="0" bIns="0">
            <a:spAutoFit/>
          </a:bodyPr>
          <a:lstStyle/>
          <a:p>
            <a:pPr marL="240029">
              <a:lnSpc>
                <a:spcPts val="2860"/>
              </a:lnSpc>
              <a:spcBef>
                <a:spcPts val="100"/>
              </a:spcBef>
              <a:defRPr/>
            </a:pPr>
            <a:r>
              <a:rPr sz="2000" b="1" spc="-10" dirty="0">
                <a:latin typeface="Calibri"/>
                <a:cs typeface="Calibri"/>
              </a:rPr>
              <a:t>7-8</a:t>
            </a:r>
            <a:r>
              <a:rPr lang="tr-TR" sz="2000" b="1" spc="-10" dirty="0">
                <a:latin typeface="Calibri"/>
                <a:cs typeface="Calibri"/>
              </a:rPr>
              <a:t>. ay</a:t>
            </a:r>
            <a:endParaRPr sz="2000" dirty="0">
              <a:latin typeface="Calibri"/>
              <a:cs typeface="Calibri"/>
            </a:endParaRPr>
          </a:p>
          <a:p>
            <a:pPr marL="12700">
              <a:lnSpc>
                <a:spcPts val="4300"/>
              </a:lnSpc>
              <a:defRPr/>
            </a:pPr>
            <a:r>
              <a:rPr sz="2000" b="1" spc="-10" dirty="0">
                <a:latin typeface="Calibri"/>
                <a:cs typeface="Calibri"/>
              </a:rPr>
              <a:t>Anti </a:t>
            </a:r>
            <a:r>
              <a:rPr sz="2000" b="1" dirty="0">
                <a:latin typeface="Calibri"/>
                <a:cs typeface="Calibri"/>
              </a:rPr>
              <a:t>HBS</a:t>
            </a:r>
            <a:r>
              <a:rPr sz="2000" b="1" spc="-85" dirty="0">
                <a:latin typeface="Calibri"/>
                <a:cs typeface="Calibri"/>
              </a:rPr>
              <a:t> </a:t>
            </a:r>
            <a:r>
              <a:rPr sz="3600" b="1" spc="-5" dirty="0">
                <a:solidFill>
                  <a:srgbClr val="C0504D"/>
                </a:solidFill>
                <a:latin typeface="Symbol"/>
                <a:cs typeface="Symbol"/>
              </a:rPr>
              <a:t></a:t>
            </a:r>
            <a:endParaRPr sz="3600" dirty="0">
              <a:latin typeface="Symbol"/>
              <a:cs typeface="Symbol"/>
            </a:endParaRPr>
          </a:p>
        </p:txBody>
      </p:sp>
      <p:sp>
        <p:nvSpPr>
          <p:cNvPr id="8" name="object 10">
            <a:extLst>
              <a:ext uri="{FF2B5EF4-FFF2-40B4-BE49-F238E27FC236}">
                <a16:creationId xmlns:a16="http://schemas.microsoft.com/office/drawing/2014/main" id="{32B36260-E95B-8AD9-73FD-CAD64523D6C9}"/>
              </a:ext>
            </a:extLst>
          </p:cNvPr>
          <p:cNvSpPr>
            <a:spLocks noChangeArrowheads="1"/>
          </p:cNvSpPr>
          <p:nvPr/>
        </p:nvSpPr>
        <p:spPr bwMode="auto">
          <a:xfrm>
            <a:off x="9179080" y="3154995"/>
            <a:ext cx="1719263" cy="181610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tr-TR" altLang="en-US"/>
          </a:p>
        </p:txBody>
      </p:sp>
      <p:sp>
        <p:nvSpPr>
          <p:cNvPr id="9" name="object 11">
            <a:extLst>
              <a:ext uri="{FF2B5EF4-FFF2-40B4-BE49-F238E27FC236}">
                <a16:creationId xmlns:a16="http://schemas.microsoft.com/office/drawing/2014/main" id="{572CCAEF-A985-42FD-ACB7-E524C0973355}"/>
              </a:ext>
            </a:extLst>
          </p:cNvPr>
          <p:cNvSpPr>
            <a:spLocks noChangeArrowheads="1"/>
          </p:cNvSpPr>
          <p:nvPr/>
        </p:nvSpPr>
        <p:spPr bwMode="auto">
          <a:xfrm>
            <a:off x="7191237" y="3240580"/>
            <a:ext cx="1719263" cy="181610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tr-TR" altLang="en-US"/>
          </a:p>
        </p:txBody>
      </p:sp>
      <p:sp>
        <p:nvSpPr>
          <p:cNvPr id="10" name="object 15">
            <a:extLst>
              <a:ext uri="{FF2B5EF4-FFF2-40B4-BE49-F238E27FC236}">
                <a16:creationId xmlns:a16="http://schemas.microsoft.com/office/drawing/2014/main" id="{ED9DC031-2083-D4E1-C229-D2A07DCA06FD}"/>
              </a:ext>
            </a:extLst>
          </p:cNvPr>
          <p:cNvSpPr>
            <a:spLocks/>
          </p:cNvSpPr>
          <p:nvPr/>
        </p:nvSpPr>
        <p:spPr bwMode="auto">
          <a:xfrm>
            <a:off x="6759231" y="5038092"/>
            <a:ext cx="0" cy="133701"/>
          </a:xfrm>
          <a:custGeom>
            <a:avLst/>
            <a:gdLst>
              <a:gd name="T0" fmla="*/ 0 h 152400"/>
              <a:gd name="T1" fmla="*/ 152400 h 152400"/>
              <a:gd name="T2" fmla="*/ 0 60000 65536"/>
              <a:gd name="T3" fmla="*/ 0 60000 65536"/>
              <a:gd name="T4" fmla="*/ 0 h 152400"/>
              <a:gd name="T5" fmla="*/ 152400 h 152400"/>
            </a:gdLst>
            <a:ahLst/>
            <a:cxnLst>
              <a:cxn ang="T2">
                <a:pos x="0" y="T0"/>
              </a:cxn>
              <a:cxn ang="T3">
                <a:pos x="0" y="T1"/>
              </a:cxn>
            </a:cxnLst>
            <a:rect l="0" t="T4" r="0" b="T5"/>
            <a:pathLst>
              <a:path h="152400">
                <a:moveTo>
                  <a:pt x="0" y="0"/>
                </a:moveTo>
                <a:lnTo>
                  <a:pt x="0" y="152400"/>
                </a:lnTo>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TR"/>
          </a:p>
        </p:txBody>
      </p:sp>
      <p:sp>
        <p:nvSpPr>
          <p:cNvPr id="11" name="object 16">
            <a:extLst>
              <a:ext uri="{FF2B5EF4-FFF2-40B4-BE49-F238E27FC236}">
                <a16:creationId xmlns:a16="http://schemas.microsoft.com/office/drawing/2014/main" id="{92778E76-3844-E998-9207-07648985E786}"/>
              </a:ext>
            </a:extLst>
          </p:cNvPr>
          <p:cNvSpPr>
            <a:spLocks/>
          </p:cNvSpPr>
          <p:nvPr/>
        </p:nvSpPr>
        <p:spPr bwMode="auto">
          <a:xfrm>
            <a:off x="10123368" y="5026026"/>
            <a:ext cx="0" cy="133701"/>
          </a:xfrm>
          <a:custGeom>
            <a:avLst/>
            <a:gdLst>
              <a:gd name="T0" fmla="*/ 0 h 152400"/>
              <a:gd name="T1" fmla="*/ 152400 h 152400"/>
              <a:gd name="T2" fmla="*/ 0 60000 65536"/>
              <a:gd name="T3" fmla="*/ 0 60000 65536"/>
              <a:gd name="T4" fmla="*/ 0 h 152400"/>
              <a:gd name="T5" fmla="*/ 152400 h 152400"/>
            </a:gdLst>
            <a:ahLst/>
            <a:cxnLst>
              <a:cxn ang="T2">
                <a:pos x="0" y="T0"/>
              </a:cxn>
              <a:cxn ang="T3">
                <a:pos x="0" y="T1"/>
              </a:cxn>
            </a:cxnLst>
            <a:rect l="0" t="T4" r="0" b="T5"/>
            <a:pathLst>
              <a:path h="152400">
                <a:moveTo>
                  <a:pt x="0" y="0"/>
                </a:moveTo>
                <a:lnTo>
                  <a:pt x="0" y="152400"/>
                </a:lnTo>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TR"/>
          </a:p>
        </p:txBody>
      </p:sp>
      <p:sp>
        <p:nvSpPr>
          <p:cNvPr id="12" name="object 17">
            <a:extLst>
              <a:ext uri="{FF2B5EF4-FFF2-40B4-BE49-F238E27FC236}">
                <a16:creationId xmlns:a16="http://schemas.microsoft.com/office/drawing/2014/main" id="{0BF79C14-3132-5978-08D9-64E88F02AF8D}"/>
              </a:ext>
            </a:extLst>
          </p:cNvPr>
          <p:cNvSpPr>
            <a:spLocks/>
          </p:cNvSpPr>
          <p:nvPr/>
        </p:nvSpPr>
        <p:spPr bwMode="auto">
          <a:xfrm>
            <a:off x="8105999" y="5047440"/>
            <a:ext cx="0" cy="133701"/>
          </a:xfrm>
          <a:custGeom>
            <a:avLst/>
            <a:gdLst>
              <a:gd name="T0" fmla="*/ 0 h 152400"/>
              <a:gd name="T1" fmla="*/ 152400 h 152400"/>
              <a:gd name="T2" fmla="*/ 0 60000 65536"/>
              <a:gd name="T3" fmla="*/ 0 60000 65536"/>
              <a:gd name="T4" fmla="*/ 0 h 152400"/>
              <a:gd name="T5" fmla="*/ 152400 h 152400"/>
            </a:gdLst>
            <a:ahLst/>
            <a:cxnLst>
              <a:cxn ang="T2">
                <a:pos x="0" y="T0"/>
              </a:cxn>
              <a:cxn ang="T3">
                <a:pos x="0" y="T1"/>
              </a:cxn>
            </a:cxnLst>
            <a:rect l="0" t="T4" r="0" b="T5"/>
            <a:pathLst>
              <a:path h="152400">
                <a:moveTo>
                  <a:pt x="0" y="0"/>
                </a:moveTo>
                <a:lnTo>
                  <a:pt x="0" y="152400"/>
                </a:lnTo>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TR"/>
          </a:p>
        </p:txBody>
      </p:sp>
      <p:sp>
        <p:nvSpPr>
          <p:cNvPr id="13" name="object 7">
            <a:extLst>
              <a:ext uri="{FF2B5EF4-FFF2-40B4-BE49-F238E27FC236}">
                <a16:creationId xmlns:a16="http://schemas.microsoft.com/office/drawing/2014/main" id="{ACA5ADE7-9481-D3D8-738F-7D2A9974F1EC}"/>
              </a:ext>
            </a:extLst>
          </p:cNvPr>
          <p:cNvSpPr txBox="1">
            <a:spLocks noChangeArrowheads="1"/>
          </p:cNvSpPr>
          <p:nvPr/>
        </p:nvSpPr>
        <p:spPr bwMode="auto">
          <a:xfrm>
            <a:off x="6736781" y="5180119"/>
            <a:ext cx="685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00"/>
              </a:spcBef>
            </a:pPr>
            <a:r>
              <a:rPr lang="tr-TR" altLang="en-US" sz="2400" b="1" dirty="0"/>
              <a:t>0</a:t>
            </a:r>
          </a:p>
        </p:txBody>
      </p:sp>
      <p:sp>
        <p:nvSpPr>
          <p:cNvPr id="14" name="object 5">
            <a:extLst>
              <a:ext uri="{FF2B5EF4-FFF2-40B4-BE49-F238E27FC236}">
                <a16:creationId xmlns:a16="http://schemas.microsoft.com/office/drawing/2014/main" id="{436E3FF9-9DD7-64A7-2A19-738E68FA0C2B}"/>
              </a:ext>
            </a:extLst>
          </p:cNvPr>
          <p:cNvSpPr>
            <a:spLocks/>
          </p:cNvSpPr>
          <p:nvPr/>
        </p:nvSpPr>
        <p:spPr bwMode="auto">
          <a:xfrm flipV="1">
            <a:off x="5596669" y="5026026"/>
            <a:ext cx="6467924" cy="45719"/>
          </a:xfrm>
          <a:custGeom>
            <a:avLst/>
            <a:gdLst>
              <a:gd name="T0" fmla="*/ 0 w 8382000"/>
              <a:gd name="T1" fmla="*/ 0 h 1904"/>
              <a:gd name="T2" fmla="*/ 627112 w 8382000"/>
              <a:gd name="T3" fmla="*/ 23 h 1904"/>
              <a:gd name="T4" fmla="*/ 0 60000 65536"/>
              <a:gd name="T5" fmla="*/ 0 60000 65536"/>
              <a:gd name="T6" fmla="*/ 0 w 8382000"/>
              <a:gd name="T7" fmla="*/ 0 h 1904"/>
              <a:gd name="T8" fmla="*/ 8382000 w 8382000"/>
              <a:gd name="T9" fmla="*/ 1904 h 1904"/>
            </a:gdLst>
            <a:ahLst/>
            <a:cxnLst>
              <a:cxn ang="T4">
                <a:pos x="T0" y="T1"/>
              </a:cxn>
              <a:cxn ang="T5">
                <a:pos x="T2" y="T3"/>
              </a:cxn>
            </a:cxnLst>
            <a:rect l="T6" t="T7" r="T8" b="T9"/>
            <a:pathLst>
              <a:path w="8382000" h="1904">
                <a:moveTo>
                  <a:pt x="0" y="0"/>
                </a:moveTo>
                <a:lnTo>
                  <a:pt x="8382000" y="1524"/>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TR"/>
          </a:p>
        </p:txBody>
      </p:sp>
      <p:pic>
        <p:nvPicPr>
          <p:cNvPr id="15" name="Resim 14">
            <a:extLst>
              <a:ext uri="{FF2B5EF4-FFF2-40B4-BE49-F238E27FC236}">
                <a16:creationId xmlns:a16="http://schemas.microsoft.com/office/drawing/2014/main" id="{88867371-31BA-253E-A009-70594AE82FA7}"/>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745273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28C1B9-D6C7-99C7-8117-6515118A1CE5}"/>
              </a:ext>
            </a:extLst>
          </p:cNvPr>
          <p:cNvSpPr>
            <a:spLocks noGrp="1"/>
          </p:cNvSpPr>
          <p:nvPr>
            <p:ph type="title"/>
          </p:nvPr>
        </p:nvSpPr>
        <p:spPr/>
        <p:txBody>
          <a:bodyPr>
            <a:normAutofit/>
          </a:bodyPr>
          <a:lstStyle/>
          <a:p>
            <a:r>
              <a:rPr lang="tr-TR" altLang="en-TR" b="1" dirty="0">
                <a:solidFill>
                  <a:srgbClr val="7030A0"/>
                </a:solidFill>
                <a:latin typeface="+mn-lt"/>
              </a:rPr>
              <a:t>HBV Aşılaması </a:t>
            </a:r>
          </a:p>
        </p:txBody>
      </p:sp>
      <p:sp>
        <p:nvSpPr>
          <p:cNvPr id="3" name="İçerik Yer Tutucusu 2">
            <a:extLst>
              <a:ext uri="{FF2B5EF4-FFF2-40B4-BE49-F238E27FC236}">
                <a16:creationId xmlns:a16="http://schemas.microsoft.com/office/drawing/2014/main" id="{E137E6CA-2361-2442-A3A9-2AF7C7006E45}"/>
              </a:ext>
            </a:extLst>
          </p:cNvPr>
          <p:cNvSpPr>
            <a:spLocks noGrp="1"/>
          </p:cNvSpPr>
          <p:nvPr>
            <p:ph idx="1"/>
          </p:nvPr>
        </p:nvSpPr>
        <p:spPr>
          <a:xfrm>
            <a:off x="838200" y="2220685"/>
            <a:ext cx="10515600" cy="3956277"/>
          </a:xfrm>
        </p:spPr>
        <p:txBody>
          <a:bodyPr/>
          <a:lstStyle/>
          <a:p>
            <a:pPr marL="0" indent="0" algn="ctr">
              <a:buNone/>
              <a:defRPr/>
            </a:pPr>
            <a:r>
              <a:rPr lang="tr-TR" sz="2400" b="1" dirty="0">
                <a:solidFill>
                  <a:srgbClr val="000000"/>
                </a:solidFill>
              </a:rPr>
              <a:t>Koruyucu antikor yanıtı gelişmediyse ikinci kez üç dozluk şema</a:t>
            </a:r>
          </a:p>
          <a:p>
            <a:pPr marL="0" indent="0">
              <a:buNone/>
              <a:defRPr/>
            </a:pPr>
            <a:endParaRPr lang="tr-TR" b="1" dirty="0"/>
          </a:p>
          <a:p>
            <a:pPr marL="0" indent="0">
              <a:buNone/>
              <a:defRPr/>
            </a:pPr>
            <a:endParaRPr lang="tr-TR" dirty="0"/>
          </a:p>
        </p:txBody>
      </p:sp>
      <p:sp>
        <p:nvSpPr>
          <p:cNvPr id="5" name="Aşağı Ok 4">
            <a:extLst>
              <a:ext uri="{FF2B5EF4-FFF2-40B4-BE49-F238E27FC236}">
                <a16:creationId xmlns:a16="http://schemas.microsoft.com/office/drawing/2014/main" id="{B126577B-CE85-7849-EE1A-5EDD2D2E3AB8}"/>
              </a:ext>
            </a:extLst>
          </p:cNvPr>
          <p:cNvSpPr/>
          <p:nvPr/>
        </p:nvSpPr>
        <p:spPr>
          <a:xfrm>
            <a:off x="5867399" y="2981918"/>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a:p>
        </p:txBody>
      </p:sp>
      <p:sp>
        <p:nvSpPr>
          <p:cNvPr id="56325" name="Dikdörtgen 5">
            <a:extLst>
              <a:ext uri="{FF2B5EF4-FFF2-40B4-BE49-F238E27FC236}">
                <a16:creationId xmlns:a16="http://schemas.microsoft.com/office/drawing/2014/main" id="{8FB99863-B037-449B-3DE8-9323137DB82A}"/>
              </a:ext>
            </a:extLst>
          </p:cNvPr>
          <p:cNvSpPr>
            <a:spLocks noChangeArrowheads="1"/>
          </p:cNvSpPr>
          <p:nvPr/>
        </p:nvSpPr>
        <p:spPr bwMode="auto">
          <a:xfrm>
            <a:off x="3006051" y="3800822"/>
            <a:ext cx="6179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2800" b="1" dirty="0">
                <a:solidFill>
                  <a:srgbClr val="000000"/>
                </a:solidFill>
                <a:latin typeface="+mn-lt"/>
              </a:rPr>
              <a:t>Toplam 6 doz aşı sonrası anti-</a:t>
            </a:r>
            <a:r>
              <a:rPr lang="tr-TR" altLang="tr-TR" sz="2800" b="1" dirty="0" err="1">
                <a:solidFill>
                  <a:srgbClr val="000000"/>
                </a:solidFill>
                <a:latin typeface="+mn-lt"/>
              </a:rPr>
              <a:t>HBs</a:t>
            </a:r>
            <a:r>
              <a:rPr lang="tr-TR" altLang="tr-TR" sz="2800" b="1" dirty="0">
                <a:solidFill>
                  <a:srgbClr val="000000"/>
                </a:solidFill>
                <a:latin typeface="+mn-lt"/>
              </a:rPr>
              <a:t> bakılır</a:t>
            </a:r>
          </a:p>
        </p:txBody>
      </p:sp>
      <p:sp>
        <p:nvSpPr>
          <p:cNvPr id="56326" name="Dikdörtgen 6">
            <a:extLst>
              <a:ext uri="{FF2B5EF4-FFF2-40B4-BE49-F238E27FC236}">
                <a16:creationId xmlns:a16="http://schemas.microsoft.com/office/drawing/2014/main" id="{98CD686A-0B83-CC68-8987-4B001BFA779B}"/>
              </a:ext>
            </a:extLst>
          </p:cNvPr>
          <p:cNvSpPr>
            <a:spLocks noChangeArrowheads="1"/>
          </p:cNvSpPr>
          <p:nvPr/>
        </p:nvSpPr>
        <p:spPr bwMode="auto">
          <a:xfrm>
            <a:off x="1744572" y="5538768"/>
            <a:ext cx="4066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altLang="tr-TR" sz="2400" b="1" dirty="0">
                <a:solidFill>
                  <a:srgbClr val="000000"/>
                </a:solidFill>
                <a:latin typeface="+mn-lt"/>
              </a:rPr>
              <a:t>Anti-</a:t>
            </a:r>
            <a:r>
              <a:rPr lang="tr-TR" altLang="tr-TR" sz="2400" b="1" dirty="0" err="1">
                <a:solidFill>
                  <a:srgbClr val="000000"/>
                </a:solidFill>
                <a:latin typeface="+mn-lt"/>
              </a:rPr>
              <a:t>HBs</a:t>
            </a:r>
            <a:r>
              <a:rPr lang="tr-TR" altLang="tr-TR" sz="2400" b="1" dirty="0">
                <a:solidFill>
                  <a:srgbClr val="000000"/>
                </a:solidFill>
                <a:latin typeface="+mn-lt"/>
              </a:rPr>
              <a:t> &gt; 10 </a:t>
            </a:r>
            <a:r>
              <a:rPr lang="tr-TR" altLang="tr-TR" sz="2400" b="1" dirty="0" err="1">
                <a:solidFill>
                  <a:srgbClr val="000000"/>
                </a:solidFill>
                <a:latin typeface="+mn-lt"/>
              </a:rPr>
              <a:t>mIU</a:t>
            </a:r>
            <a:r>
              <a:rPr lang="tr-TR" altLang="tr-TR" sz="2400" b="1" dirty="0">
                <a:solidFill>
                  <a:srgbClr val="000000"/>
                </a:solidFill>
                <a:latin typeface="+mn-lt"/>
              </a:rPr>
              <a:t>/ml ise aşı yanıtlı</a:t>
            </a:r>
          </a:p>
        </p:txBody>
      </p:sp>
      <p:sp>
        <p:nvSpPr>
          <p:cNvPr id="8" name="Aşağı Ok 7">
            <a:extLst>
              <a:ext uri="{FF2B5EF4-FFF2-40B4-BE49-F238E27FC236}">
                <a16:creationId xmlns:a16="http://schemas.microsoft.com/office/drawing/2014/main" id="{5045616F-E9B6-26B5-AB54-CE9DB293A82A}"/>
              </a:ext>
            </a:extLst>
          </p:cNvPr>
          <p:cNvSpPr/>
          <p:nvPr/>
        </p:nvSpPr>
        <p:spPr>
          <a:xfrm>
            <a:off x="3463276" y="4709886"/>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a:p>
        </p:txBody>
      </p:sp>
      <p:sp>
        <p:nvSpPr>
          <p:cNvPr id="9" name="Aşağı Ok 8">
            <a:extLst>
              <a:ext uri="{FF2B5EF4-FFF2-40B4-BE49-F238E27FC236}">
                <a16:creationId xmlns:a16="http://schemas.microsoft.com/office/drawing/2014/main" id="{38859EBF-CC0A-FFBA-6740-8FD0076DBBA1}"/>
              </a:ext>
            </a:extLst>
          </p:cNvPr>
          <p:cNvSpPr/>
          <p:nvPr/>
        </p:nvSpPr>
        <p:spPr>
          <a:xfrm>
            <a:off x="8271526" y="4709886"/>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a:p>
        </p:txBody>
      </p:sp>
      <p:sp>
        <p:nvSpPr>
          <p:cNvPr id="56329" name="Dikdörtgen 9">
            <a:extLst>
              <a:ext uri="{FF2B5EF4-FFF2-40B4-BE49-F238E27FC236}">
                <a16:creationId xmlns:a16="http://schemas.microsoft.com/office/drawing/2014/main" id="{91568F65-B28E-886F-9A63-1C103AA517D8}"/>
              </a:ext>
            </a:extLst>
          </p:cNvPr>
          <p:cNvSpPr>
            <a:spLocks noChangeArrowheads="1"/>
          </p:cNvSpPr>
          <p:nvPr/>
        </p:nvSpPr>
        <p:spPr bwMode="auto">
          <a:xfrm>
            <a:off x="6552823" y="5579486"/>
            <a:ext cx="3894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altLang="tr-TR" sz="2400" b="1" dirty="0">
                <a:solidFill>
                  <a:srgbClr val="000000"/>
                </a:solidFill>
                <a:latin typeface="+mn-lt"/>
              </a:rPr>
              <a:t>Anti-</a:t>
            </a:r>
            <a:r>
              <a:rPr lang="tr-TR" altLang="tr-TR" sz="2400" b="1" dirty="0" err="1">
                <a:solidFill>
                  <a:srgbClr val="000000"/>
                </a:solidFill>
                <a:latin typeface="+mn-lt"/>
              </a:rPr>
              <a:t>HBs</a:t>
            </a:r>
            <a:r>
              <a:rPr lang="tr-TR" altLang="tr-TR" sz="2400" b="1" dirty="0">
                <a:solidFill>
                  <a:srgbClr val="000000"/>
                </a:solidFill>
                <a:latin typeface="+mn-lt"/>
              </a:rPr>
              <a:t> &lt; 10 </a:t>
            </a:r>
            <a:r>
              <a:rPr lang="tr-TR" altLang="tr-TR" sz="2400" b="1" dirty="0" err="1">
                <a:solidFill>
                  <a:srgbClr val="000000"/>
                </a:solidFill>
                <a:latin typeface="+mn-lt"/>
              </a:rPr>
              <a:t>mIU</a:t>
            </a:r>
            <a:r>
              <a:rPr lang="tr-TR" altLang="tr-TR" sz="2400" b="1" dirty="0">
                <a:solidFill>
                  <a:srgbClr val="000000"/>
                </a:solidFill>
                <a:latin typeface="+mn-lt"/>
              </a:rPr>
              <a:t>/ml ise aşı yanıtsız</a:t>
            </a:r>
          </a:p>
        </p:txBody>
      </p:sp>
      <p:pic>
        <p:nvPicPr>
          <p:cNvPr id="4" name="Resim 3">
            <a:extLst>
              <a:ext uri="{FF2B5EF4-FFF2-40B4-BE49-F238E27FC236}">
                <a16:creationId xmlns:a16="http://schemas.microsoft.com/office/drawing/2014/main" id="{280F8C8C-E354-3A78-B6E5-772D8775DAB5}"/>
              </a:ext>
            </a:extLst>
          </p:cNvPr>
          <p:cNvPicPr>
            <a:picLocks noChangeAspect="1"/>
          </p:cNvPicPr>
          <p:nvPr/>
        </p:nvPicPr>
        <p:blipFill>
          <a:blip r:embed="rId2"/>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65713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92D4-4147-CCD8-803B-7DA678DE2BF3}"/>
              </a:ext>
            </a:extLst>
          </p:cNvPr>
          <p:cNvSpPr>
            <a:spLocks noGrp="1"/>
          </p:cNvSpPr>
          <p:nvPr>
            <p:ph type="title"/>
          </p:nvPr>
        </p:nvSpPr>
        <p:spPr/>
        <p:txBody>
          <a:bodyPr/>
          <a:lstStyle/>
          <a:p>
            <a:r>
              <a:rPr lang="tr-TR" altLang="tr-TR" b="1" dirty="0">
                <a:solidFill>
                  <a:srgbClr val="7030A0"/>
                </a:solidFill>
                <a:latin typeface="+mn-lt"/>
              </a:rPr>
              <a:t>HBV-Aşı Yanıtsızlığı</a:t>
            </a:r>
            <a:endParaRPr lang="en-TR" b="1" dirty="0">
              <a:solidFill>
                <a:srgbClr val="7030A0"/>
              </a:solidFill>
              <a:latin typeface="+mn-lt"/>
            </a:endParaRPr>
          </a:p>
        </p:txBody>
      </p:sp>
      <p:sp>
        <p:nvSpPr>
          <p:cNvPr id="3" name="Content Placeholder 2">
            <a:extLst>
              <a:ext uri="{FF2B5EF4-FFF2-40B4-BE49-F238E27FC236}">
                <a16:creationId xmlns:a16="http://schemas.microsoft.com/office/drawing/2014/main" id="{CE751906-1E18-E9E6-E0C3-8CF8CE42DC56}"/>
              </a:ext>
            </a:extLst>
          </p:cNvPr>
          <p:cNvSpPr>
            <a:spLocks noGrp="1"/>
          </p:cNvSpPr>
          <p:nvPr>
            <p:ph idx="1"/>
          </p:nvPr>
        </p:nvSpPr>
        <p:spPr/>
        <p:txBody>
          <a:bodyPr/>
          <a:lstStyle/>
          <a:p>
            <a:pPr>
              <a:buFont typeface="Wingdings" panose="05000000000000000000" pitchFamily="2" charset="2"/>
              <a:buChar char="q"/>
            </a:pPr>
            <a:r>
              <a:rPr lang="tr-TR" altLang="tr-TR" sz="2400" dirty="0">
                <a:solidFill>
                  <a:srgbClr val="000000"/>
                </a:solidFill>
                <a:cs typeface="Calibri" panose="020F0502020204030204" pitchFamily="34" charset="0"/>
              </a:rPr>
              <a:t>Yaş (&gt;40)</a:t>
            </a:r>
          </a:p>
          <a:p>
            <a:pPr>
              <a:buFont typeface="Wingdings" panose="05000000000000000000" pitchFamily="2" charset="2"/>
              <a:buChar char="q"/>
            </a:pPr>
            <a:r>
              <a:rPr lang="tr-TR" altLang="tr-TR" sz="2400" dirty="0" err="1">
                <a:solidFill>
                  <a:srgbClr val="000000"/>
                </a:solidFill>
                <a:cs typeface="Calibri" panose="020F0502020204030204" pitchFamily="34" charset="0"/>
              </a:rPr>
              <a:t>İmmünsupresyon</a:t>
            </a:r>
            <a:endParaRPr lang="tr-TR" altLang="tr-TR" sz="2400" dirty="0">
              <a:solidFill>
                <a:srgbClr val="000000"/>
              </a:solidFill>
              <a:cs typeface="Calibri" panose="020F0502020204030204" pitchFamily="34" charset="0"/>
            </a:endParaRPr>
          </a:p>
          <a:p>
            <a:pPr>
              <a:buFont typeface="Wingdings" panose="05000000000000000000" pitchFamily="2" charset="2"/>
              <a:buChar char="q"/>
            </a:pPr>
            <a:r>
              <a:rPr lang="tr-TR" altLang="tr-TR" sz="2400" dirty="0">
                <a:solidFill>
                  <a:srgbClr val="000000"/>
                </a:solidFill>
                <a:cs typeface="Calibri" panose="020F0502020204030204" pitchFamily="34" charset="0"/>
              </a:rPr>
              <a:t>Kronik karaciğer yetmezliği, kronik böbrek yetmezliği (KBY)</a:t>
            </a:r>
          </a:p>
          <a:p>
            <a:pPr>
              <a:buFont typeface="Wingdings" panose="05000000000000000000" pitchFamily="2" charset="2"/>
              <a:buChar char="q"/>
            </a:pPr>
            <a:r>
              <a:rPr lang="tr-TR" altLang="tr-TR" sz="2400" dirty="0">
                <a:solidFill>
                  <a:srgbClr val="000000"/>
                </a:solidFill>
                <a:cs typeface="Calibri" panose="020F0502020204030204" pitchFamily="34" charset="0"/>
              </a:rPr>
              <a:t>Sigara içimi</a:t>
            </a:r>
          </a:p>
          <a:p>
            <a:pPr>
              <a:buFont typeface="Wingdings" panose="05000000000000000000" pitchFamily="2" charset="2"/>
              <a:buChar char="q"/>
            </a:pPr>
            <a:r>
              <a:rPr lang="tr-TR" altLang="tr-TR" sz="2400" dirty="0">
                <a:solidFill>
                  <a:srgbClr val="000000"/>
                </a:solidFill>
                <a:cs typeface="Calibri" panose="020F0502020204030204" pitchFamily="34" charset="0"/>
              </a:rPr>
              <a:t>Obezite</a:t>
            </a:r>
          </a:p>
          <a:p>
            <a:pPr>
              <a:buFont typeface="Wingdings" panose="05000000000000000000" pitchFamily="2" charset="2"/>
              <a:buChar char="q"/>
            </a:pPr>
            <a:r>
              <a:rPr lang="tr-TR" altLang="tr-TR" sz="2400" dirty="0">
                <a:solidFill>
                  <a:srgbClr val="000000"/>
                </a:solidFill>
                <a:cs typeface="Calibri" panose="020F0502020204030204" pitchFamily="34" charset="0"/>
              </a:rPr>
              <a:t>Uygulama ve saklama hataları</a:t>
            </a:r>
          </a:p>
          <a:p>
            <a:pPr>
              <a:buFont typeface="Wingdings" panose="05000000000000000000" pitchFamily="2" charset="2"/>
              <a:buChar char="q"/>
            </a:pPr>
            <a:r>
              <a:rPr lang="tr-TR" altLang="tr-TR" sz="2400" dirty="0">
                <a:solidFill>
                  <a:srgbClr val="000000"/>
                </a:solidFill>
                <a:cs typeface="Calibri" panose="020F0502020204030204" pitchFamily="34" charset="0"/>
              </a:rPr>
              <a:t>Genetik faktörler</a:t>
            </a:r>
          </a:p>
          <a:p>
            <a:endParaRPr lang="en-TR" dirty="0"/>
          </a:p>
        </p:txBody>
      </p:sp>
      <p:sp>
        <p:nvSpPr>
          <p:cNvPr id="4" name="Slide Number Placeholder 3">
            <a:extLst>
              <a:ext uri="{FF2B5EF4-FFF2-40B4-BE49-F238E27FC236}">
                <a16:creationId xmlns:a16="http://schemas.microsoft.com/office/drawing/2014/main" id="{5B13474F-BA45-7BAA-A0D0-6CE4E6CD5031}"/>
              </a:ext>
            </a:extLst>
          </p:cNvPr>
          <p:cNvSpPr>
            <a:spLocks noGrp="1"/>
          </p:cNvSpPr>
          <p:nvPr>
            <p:ph type="sldNum" sz="quarter" idx="12"/>
          </p:nvPr>
        </p:nvSpPr>
        <p:spPr/>
        <p:txBody>
          <a:bodyPr/>
          <a:lstStyle/>
          <a:p>
            <a:pPr>
              <a:defRPr/>
            </a:pPr>
            <a:fld id="{9FF395F0-499F-8148-BBE7-B5048A6EAF34}" type="slidenum">
              <a:rPr lang="en-TR" smtClean="0"/>
              <a:t>22</a:t>
            </a:fld>
            <a:endParaRPr lang="en-TR"/>
          </a:p>
        </p:txBody>
      </p:sp>
      <p:pic>
        <p:nvPicPr>
          <p:cNvPr id="5" name="Resim 4">
            <a:extLst>
              <a:ext uri="{FF2B5EF4-FFF2-40B4-BE49-F238E27FC236}">
                <a16:creationId xmlns:a16="http://schemas.microsoft.com/office/drawing/2014/main" id="{DC0BF1CB-3DAA-B425-798E-AE36CF7848BB}"/>
              </a:ext>
            </a:extLst>
          </p:cNvPr>
          <p:cNvPicPr>
            <a:picLocks noChangeAspect="1"/>
          </p:cNvPicPr>
          <p:nvPr/>
        </p:nvPicPr>
        <p:blipFill>
          <a:blip r:embed="rId2"/>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3382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C9B8-8165-2BC0-FC9E-E4F2C2CC3E88}"/>
              </a:ext>
            </a:extLst>
          </p:cNvPr>
          <p:cNvSpPr>
            <a:spLocks noGrp="1"/>
          </p:cNvSpPr>
          <p:nvPr>
            <p:ph type="title"/>
          </p:nvPr>
        </p:nvSpPr>
        <p:spPr>
          <a:xfrm>
            <a:off x="948267" y="286604"/>
            <a:ext cx="9126531" cy="890264"/>
          </a:xfrm>
        </p:spPr>
        <p:txBody>
          <a:bodyPr>
            <a:normAutofit/>
          </a:bodyPr>
          <a:lstStyle/>
          <a:p>
            <a:r>
              <a:rPr lang="tr-TR" altLang="tr-TR" sz="3600" b="1" dirty="0">
                <a:solidFill>
                  <a:srgbClr val="7030A0"/>
                </a:solidFill>
                <a:latin typeface="+mn-lt"/>
              </a:rPr>
              <a:t>Temas Sonrası Profilakside Hepatit B Aşısı ?</a:t>
            </a:r>
            <a:endParaRPr lang="en-TR" sz="3600" b="1" dirty="0">
              <a:solidFill>
                <a:srgbClr val="7030A0"/>
              </a:solidFill>
              <a:latin typeface="+mn-lt"/>
            </a:endParaRPr>
          </a:p>
        </p:txBody>
      </p:sp>
      <p:graphicFrame>
        <p:nvGraphicFramePr>
          <p:cNvPr id="5" name="Content Placeholder 4">
            <a:extLst>
              <a:ext uri="{FF2B5EF4-FFF2-40B4-BE49-F238E27FC236}">
                <a16:creationId xmlns:a16="http://schemas.microsoft.com/office/drawing/2014/main" id="{78B5948E-8D34-4B0D-12FE-1E40AD938492}"/>
              </a:ext>
            </a:extLst>
          </p:cNvPr>
          <p:cNvGraphicFramePr>
            <a:graphicFrameLocks noGrp="1"/>
          </p:cNvGraphicFramePr>
          <p:nvPr>
            <p:ph idx="1"/>
            <p:extLst>
              <p:ext uri="{D42A27DB-BD31-4B8C-83A1-F6EECF244321}">
                <p14:modId xmlns:p14="http://schemas.microsoft.com/office/powerpoint/2010/main" val="1777248052"/>
              </p:ext>
            </p:extLst>
          </p:nvPr>
        </p:nvGraphicFramePr>
        <p:xfrm>
          <a:off x="726989" y="1902417"/>
          <a:ext cx="10515600" cy="4242203"/>
        </p:xfrm>
        <a:graphic>
          <a:graphicData uri="http://schemas.openxmlformats.org/drawingml/2006/table">
            <a:tbl>
              <a:tblPr>
                <a:tableStyleId>{2D5ABB26-0587-4C30-8999-92F81FD0307C}</a:tableStyleId>
              </a:tblPr>
              <a:tblGrid>
                <a:gridCol w="3807941">
                  <a:extLst>
                    <a:ext uri="{9D8B030D-6E8A-4147-A177-3AD203B41FA5}">
                      <a16:colId xmlns:a16="http://schemas.microsoft.com/office/drawing/2014/main" val="3392156925"/>
                    </a:ext>
                  </a:extLst>
                </a:gridCol>
                <a:gridCol w="3632886">
                  <a:extLst>
                    <a:ext uri="{9D8B030D-6E8A-4147-A177-3AD203B41FA5}">
                      <a16:colId xmlns:a16="http://schemas.microsoft.com/office/drawing/2014/main" val="1406187627"/>
                    </a:ext>
                  </a:extLst>
                </a:gridCol>
                <a:gridCol w="3074773">
                  <a:extLst>
                    <a:ext uri="{9D8B030D-6E8A-4147-A177-3AD203B41FA5}">
                      <a16:colId xmlns:a16="http://schemas.microsoft.com/office/drawing/2014/main" val="2758228811"/>
                    </a:ext>
                  </a:extLst>
                </a:gridCol>
              </a:tblGrid>
              <a:tr h="606029">
                <a:tc>
                  <a:txBody>
                    <a:bodyPr/>
                    <a:lstStyle/>
                    <a:p>
                      <a:r>
                        <a:rPr lang="en-US" b="1" dirty="0">
                          <a:solidFill>
                            <a:schemeClr val="bg1"/>
                          </a:solidFill>
                        </a:rPr>
                        <a:t>KIŞININ BAĞIŞIKLIK DURUMU</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b="1" dirty="0">
                          <a:solidFill>
                            <a:schemeClr val="bg1"/>
                          </a:solidFill>
                        </a:rPr>
                        <a:t>KAYNAĞIN DURUMU</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b="1" dirty="0">
                          <a:solidFill>
                            <a:schemeClr val="bg1"/>
                          </a:solidFill>
                        </a:rPr>
                        <a:t>YAPILACAK İŞLEM</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146740223"/>
                  </a:ext>
                </a:extLst>
              </a:tr>
              <a:tr h="606029">
                <a:tc>
                  <a:txBody>
                    <a:bodyPr/>
                    <a:lstStyle/>
                    <a:p>
                      <a:r>
                        <a:rPr lang="en-US" b="1" dirty="0"/>
                        <a:t>Anti-HBs &gt; 10 IU/mL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HBsAg </a:t>
                      </a:r>
                      <a:r>
                        <a:rPr lang="en-US" b="0" dirty="0" err="1"/>
                        <a:t>negatif</a:t>
                      </a:r>
                      <a:r>
                        <a:rPr lang="en-US" b="0" dirty="0"/>
                        <a:t> /</a:t>
                      </a:r>
                      <a:r>
                        <a:rPr lang="en-US" b="0" dirty="0" err="1"/>
                        <a:t>pozitif</a:t>
                      </a:r>
                      <a:r>
                        <a:rPr lang="en-US" b="0" dirty="0"/>
                        <a:t> / </a:t>
                      </a:r>
                      <a:r>
                        <a:rPr lang="en-US" b="0" dirty="0" err="1"/>
                        <a:t>bilinmiyor</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err="1"/>
                        <a:t>Profilaksi</a:t>
                      </a:r>
                      <a:r>
                        <a:rPr lang="en-US" b="0" dirty="0"/>
                        <a:t> </a:t>
                      </a:r>
                      <a:r>
                        <a:rPr lang="en-US" b="0" dirty="0" err="1"/>
                        <a:t>gerek</a:t>
                      </a:r>
                      <a:r>
                        <a:rPr lang="en-US" b="0" dirty="0"/>
                        <a:t> yok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2798685"/>
                  </a:ext>
                </a:extLst>
              </a:tr>
              <a:tr h="606029">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Calibri"/>
                          <a:cs typeface="Arial"/>
                        </a:rPr>
                        <a:t>Aşısız</a:t>
                      </a:r>
                      <a:endParaRPr kumimoji="0" lang="en-US" sz="1800" b="0" i="0" u="none" strike="noStrike" kern="0" cap="none" spc="0" normalizeH="0" baseline="0" noProof="0" dirty="0">
                        <a:ln>
                          <a:noFill/>
                        </a:ln>
                        <a:solidFill>
                          <a:prstClr val="black"/>
                        </a:solidFill>
                        <a:effectLst/>
                        <a:uLnTx/>
                        <a:uFillTx/>
                        <a:latin typeface="Calibri"/>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a:t>HBsAg negatif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3 </a:t>
                      </a:r>
                      <a:r>
                        <a:rPr lang="en-US" b="0" dirty="0" err="1"/>
                        <a:t>doz</a:t>
                      </a:r>
                      <a:r>
                        <a:rPr lang="en-US" b="0" dirty="0"/>
                        <a:t> </a:t>
                      </a:r>
                      <a:r>
                        <a:rPr lang="en-US" b="0" dirty="0" err="1"/>
                        <a:t>hepatit</a:t>
                      </a:r>
                      <a:r>
                        <a:rPr lang="en-US" b="0" dirty="0"/>
                        <a:t> B </a:t>
                      </a:r>
                      <a:r>
                        <a:rPr lang="en-US" b="0" dirty="0" err="1"/>
                        <a:t>aşısı</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2463043"/>
                  </a:ext>
                </a:extLst>
              </a:tr>
              <a:tr h="606029">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Calibri"/>
                          <a:cs typeface="Arial"/>
                        </a:rPr>
                        <a:t>Aşısız</a:t>
                      </a:r>
                      <a:endParaRPr kumimoji="0" lang="en-US" sz="1800" b="0" i="0" u="none" strike="noStrike" kern="0" cap="none" spc="0" normalizeH="0" baseline="0" noProof="0" dirty="0">
                        <a:ln>
                          <a:noFill/>
                        </a:ln>
                        <a:solidFill>
                          <a:prstClr val="black"/>
                        </a:solidFill>
                        <a:effectLst/>
                        <a:uLnTx/>
                        <a:uFillTx/>
                        <a:latin typeface="Calibri"/>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HBsAg </a:t>
                      </a:r>
                      <a:r>
                        <a:rPr lang="en-US" b="0" dirty="0" err="1"/>
                        <a:t>pozitif</a:t>
                      </a:r>
                      <a:r>
                        <a:rPr lang="en-US" b="0" dirty="0"/>
                        <a:t> / </a:t>
                      </a:r>
                      <a:r>
                        <a:rPr lang="en-US" b="0" dirty="0" err="1"/>
                        <a:t>bilinmiyor</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HBIG + 3 </a:t>
                      </a:r>
                      <a:r>
                        <a:rPr lang="en-US" b="0" dirty="0" err="1"/>
                        <a:t>doz</a:t>
                      </a:r>
                      <a:r>
                        <a:rPr lang="en-US" b="0" dirty="0"/>
                        <a:t> </a:t>
                      </a:r>
                      <a:r>
                        <a:rPr lang="en-US" b="0" dirty="0" err="1"/>
                        <a:t>hepatit</a:t>
                      </a:r>
                      <a:r>
                        <a:rPr lang="en-US" b="0" dirty="0"/>
                        <a:t> B </a:t>
                      </a:r>
                      <a:r>
                        <a:rPr lang="en-US" b="0" dirty="0" err="1"/>
                        <a:t>aşısı</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0626336"/>
                  </a:ext>
                </a:extLst>
              </a:tr>
              <a:tr h="606029">
                <a:tc>
                  <a:txBody>
                    <a:bodyPr/>
                    <a:lstStyle/>
                    <a:p>
                      <a:r>
                        <a:rPr lang="en-US" b="1" dirty="0" err="1"/>
                        <a:t>Aşı</a:t>
                      </a:r>
                      <a:r>
                        <a:rPr lang="en-US" b="1" dirty="0"/>
                        <a:t> </a:t>
                      </a:r>
                      <a:r>
                        <a:rPr lang="en-US" b="1" dirty="0" err="1"/>
                        <a:t>yanıtsız</a:t>
                      </a:r>
                      <a:r>
                        <a:rPr lang="en-US" b="1" dirty="0"/>
                        <a:t> (Anti-HBs &lt; 10 IU/mL)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8580783"/>
                  </a:ext>
                </a:extLst>
              </a:tr>
              <a:tr h="606029">
                <a:tc>
                  <a:txBody>
                    <a:bodyPr/>
                    <a:lstStyle/>
                    <a:p>
                      <a:r>
                        <a:rPr lang="en-US" b="1" dirty="0"/>
                        <a:t>      1 </a:t>
                      </a:r>
                      <a:r>
                        <a:rPr lang="en-US" b="1" dirty="0" err="1"/>
                        <a:t>seri</a:t>
                      </a:r>
                      <a:r>
                        <a:rPr lang="en-US" b="1" dirty="0"/>
                        <a:t> (3 </a:t>
                      </a:r>
                      <a:r>
                        <a:rPr lang="en-US" b="1" dirty="0" err="1"/>
                        <a:t>doz</a:t>
                      </a:r>
                      <a:r>
                        <a:rPr lang="en-US" b="1" dirty="0"/>
                        <a:t>) </a:t>
                      </a:r>
                      <a:r>
                        <a:rPr lang="en-US" b="1" dirty="0" err="1"/>
                        <a:t>aşı</a:t>
                      </a:r>
                      <a:r>
                        <a:rPr lang="en-US" b="1" dirty="0"/>
                        <a:t> </a:t>
                      </a:r>
                      <a:r>
                        <a:rPr lang="en-US" b="1" dirty="0" err="1"/>
                        <a:t>sonrası</a:t>
                      </a:r>
                      <a:r>
                        <a:rPr lang="en-US" b="1" dirty="0"/>
                        <a:t> </a:t>
                      </a:r>
                      <a:r>
                        <a:rPr lang="en-US" b="1" dirty="0" err="1"/>
                        <a:t>yanıtsız</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HBsAg </a:t>
                      </a:r>
                      <a:r>
                        <a:rPr lang="en-US" b="0" dirty="0" err="1"/>
                        <a:t>pozitif</a:t>
                      </a:r>
                      <a:r>
                        <a:rPr lang="en-US" b="0" dirty="0"/>
                        <a:t> / </a:t>
                      </a:r>
                      <a:r>
                        <a:rPr lang="en-US" b="0" dirty="0" err="1"/>
                        <a:t>bilinmiyor</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HBIG + yeni 3 </a:t>
                      </a:r>
                      <a:r>
                        <a:rPr lang="en-US" b="0" dirty="0" err="1"/>
                        <a:t>doz</a:t>
                      </a:r>
                      <a:r>
                        <a:rPr lang="en-US" b="0" dirty="0"/>
                        <a:t> </a:t>
                      </a:r>
                      <a:r>
                        <a:rPr lang="en-US" b="0" dirty="0" err="1"/>
                        <a:t>hepatit</a:t>
                      </a:r>
                      <a:r>
                        <a:rPr lang="en-US" b="0" dirty="0"/>
                        <a:t> B </a:t>
                      </a:r>
                      <a:r>
                        <a:rPr lang="en-US" b="0" dirty="0" err="1"/>
                        <a:t>aşı</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2324822"/>
                  </a:ext>
                </a:extLst>
              </a:tr>
              <a:tr h="606029">
                <a:tc>
                  <a:txBody>
                    <a:bodyPr/>
                    <a:lstStyle/>
                    <a:p>
                      <a:r>
                        <a:rPr lang="en-US" b="1" dirty="0"/>
                        <a:t>      2 </a:t>
                      </a:r>
                      <a:r>
                        <a:rPr lang="en-US" b="1" dirty="0" err="1"/>
                        <a:t>seri</a:t>
                      </a:r>
                      <a:r>
                        <a:rPr lang="en-US" b="1" dirty="0"/>
                        <a:t> (6 </a:t>
                      </a:r>
                      <a:r>
                        <a:rPr lang="en-US" b="1" dirty="0" err="1"/>
                        <a:t>doz</a:t>
                      </a:r>
                      <a:r>
                        <a:rPr lang="en-US" b="1" dirty="0"/>
                        <a:t>) </a:t>
                      </a:r>
                      <a:r>
                        <a:rPr lang="en-US" b="1" dirty="0" err="1"/>
                        <a:t>aşı</a:t>
                      </a:r>
                      <a:r>
                        <a:rPr lang="en-US" b="1" dirty="0"/>
                        <a:t> </a:t>
                      </a:r>
                      <a:r>
                        <a:rPr lang="en-US" b="1" dirty="0" err="1"/>
                        <a:t>sonrası</a:t>
                      </a:r>
                      <a:r>
                        <a:rPr lang="en-US" b="1" dirty="0"/>
                        <a:t> </a:t>
                      </a:r>
                      <a:r>
                        <a:rPr lang="en-US" b="1" dirty="0" err="1"/>
                        <a:t>yanıtsız</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HBsAg </a:t>
                      </a:r>
                      <a:r>
                        <a:rPr lang="en-US" b="0" dirty="0" err="1"/>
                        <a:t>pozitif</a:t>
                      </a:r>
                      <a:r>
                        <a:rPr lang="en-US" b="0" dirty="0"/>
                        <a:t> / </a:t>
                      </a:r>
                      <a:r>
                        <a:rPr lang="en-US" b="0" dirty="0" err="1"/>
                        <a:t>bilinmiyor</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0" dirty="0"/>
                        <a:t>HBIG, 1 ay </a:t>
                      </a:r>
                      <a:r>
                        <a:rPr lang="en-US" b="0" dirty="0" err="1"/>
                        <a:t>ara</a:t>
                      </a:r>
                      <a:r>
                        <a:rPr lang="en-US" b="0" dirty="0"/>
                        <a:t> </a:t>
                      </a:r>
                      <a:r>
                        <a:rPr lang="en-US" b="0" dirty="0" err="1"/>
                        <a:t>ile</a:t>
                      </a:r>
                      <a:r>
                        <a:rPr lang="en-US" b="0" dirty="0"/>
                        <a:t> 2 </a:t>
                      </a:r>
                      <a:r>
                        <a:rPr lang="en-US" b="0" dirty="0" err="1"/>
                        <a:t>doz</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7725209"/>
                  </a:ext>
                </a:extLst>
              </a:tr>
            </a:tbl>
          </a:graphicData>
        </a:graphic>
      </p:graphicFrame>
      <p:sp>
        <p:nvSpPr>
          <p:cNvPr id="4" name="Slide Number Placeholder 3">
            <a:extLst>
              <a:ext uri="{FF2B5EF4-FFF2-40B4-BE49-F238E27FC236}">
                <a16:creationId xmlns:a16="http://schemas.microsoft.com/office/drawing/2014/main" id="{C60DAF6B-AFD7-F5F3-606F-0F61E695367A}"/>
              </a:ext>
            </a:extLst>
          </p:cNvPr>
          <p:cNvSpPr>
            <a:spLocks noGrp="1"/>
          </p:cNvSpPr>
          <p:nvPr>
            <p:ph type="sldNum" sz="quarter" idx="12"/>
          </p:nvPr>
        </p:nvSpPr>
        <p:spPr/>
        <p:txBody>
          <a:bodyPr/>
          <a:lstStyle/>
          <a:p>
            <a:pPr>
              <a:defRPr/>
            </a:pPr>
            <a:fld id="{9FF395F0-499F-8148-BBE7-B5048A6EAF34}" type="slidenum">
              <a:rPr lang="en-TR" smtClean="0"/>
              <a:t>23</a:t>
            </a:fld>
            <a:endParaRPr lang="en-TR"/>
          </a:p>
        </p:txBody>
      </p:sp>
      <p:pic>
        <p:nvPicPr>
          <p:cNvPr id="3" name="Resim 2">
            <a:extLst>
              <a:ext uri="{FF2B5EF4-FFF2-40B4-BE49-F238E27FC236}">
                <a16:creationId xmlns:a16="http://schemas.microsoft.com/office/drawing/2014/main" id="{AEB0C81D-AF98-5E6F-0FBA-532C2E7A6D3C}"/>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59769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EC3F-9138-9792-1CAE-F6C014B5C4C9}"/>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16CFB7EC-D380-9B07-4E52-9F37D33214DD}"/>
              </a:ext>
            </a:extLst>
          </p:cNvPr>
          <p:cNvSpPr>
            <a:spLocks noGrp="1"/>
          </p:cNvSpPr>
          <p:nvPr>
            <p:ph type="ctrTitle"/>
          </p:nvPr>
        </p:nvSpPr>
        <p:spPr>
          <a:xfrm>
            <a:off x="900854" y="2220298"/>
            <a:ext cx="10058400" cy="2698835"/>
          </a:xfrm>
          <a:solidFill>
            <a:srgbClr val="FF9900"/>
          </a:solidFill>
          <a:scene3d>
            <a:camera prst="orthographicFront"/>
            <a:lightRig rig="threePt" dir="t"/>
          </a:scene3d>
          <a:sp3d>
            <a:bevelT w="501650" prst="coolSlant"/>
            <a:bevelB w="495300" h="50800" prst="softRound"/>
          </a:sp3d>
        </p:spPr>
        <p:txBody>
          <a:bodyPr>
            <a:normAutofit/>
          </a:bodyPr>
          <a:lstStyle/>
          <a:p>
            <a:r>
              <a:rPr lang="tr-TR" sz="5400" b="1" dirty="0">
                <a:solidFill>
                  <a:schemeClr val="bg1"/>
                </a:solidFill>
                <a:latin typeface="+mn-lt"/>
              </a:rPr>
              <a:t>İnfluenza Dinamikleri: </a:t>
            </a:r>
            <a:br>
              <a:rPr lang="tr-TR" sz="5400" b="1" dirty="0">
                <a:solidFill>
                  <a:schemeClr val="bg1"/>
                </a:solidFill>
                <a:latin typeface="+mn-lt"/>
              </a:rPr>
            </a:br>
            <a:r>
              <a:rPr lang="tr-TR" sz="5400" b="1" dirty="0">
                <a:solidFill>
                  <a:schemeClr val="bg1"/>
                </a:solidFill>
                <a:latin typeface="+mn-lt"/>
              </a:rPr>
              <a:t>Yıllık Grip Aşısı ve </a:t>
            </a:r>
            <a:br>
              <a:rPr lang="tr-TR" sz="5400" b="1" dirty="0">
                <a:solidFill>
                  <a:schemeClr val="bg1"/>
                </a:solidFill>
                <a:latin typeface="+mn-lt"/>
              </a:rPr>
            </a:br>
            <a:r>
              <a:rPr lang="tr-TR" sz="5400" b="1" dirty="0">
                <a:solidFill>
                  <a:schemeClr val="bg1"/>
                </a:solidFill>
                <a:latin typeface="+mn-lt"/>
              </a:rPr>
              <a:t>Küresel Hastalık Yükü</a:t>
            </a:r>
          </a:p>
        </p:txBody>
      </p:sp>
      <p:pic>
        <p:nvPicPr>
          <p:cNvPr id="8" name="Resim 7">
            <a:extLst>
              <a:ext uri="{FF2B5EF4-FFF2-40B4-BE49-F238E27FC236}">
                <a16:creationId xmlns:a16="http://schemas.microsoft.com/office/drawing/2014/main" id="{DAD1803E-1B3C-3F7A-32DD-3949FD824E13}"/>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2931916991"/>
      </p:ext>
    </p:extLst>
  </p:cSld>
  <p:clrMapOvr>
    <a:masterClrMapping/>
  </p:clrMapOvr>
  <mc:AlternateContent xmlns:mc="http://schemas.openxmlformats.org/markup-compatibility/2006" xmlns:p14="http://schemas.microsoft.com/office/powerpoint/2010/main">
    <mc:Choice Requires="p14">
      <p:transition spd="slow" p14:dur="2000" advTm="2978"/>
    </mc:Choice>
    <mc:Fallback xmlns="">
      <p:transition spd="slow" advTm="297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C279-0204-96F3-2BCD-13E7F5CB82A1}"/>
              </a:ext>
            </a:extLst>
          </p:cNvPr>
          <p:cNvSpPr>
            <a:spLocks noGrp="1"/>
          </p:cNvSpPr>
          <p:nvPr>
            <p:ph type="title"/>
          </p:nvPr>
        </p:nvSpPr>
        <p:spPr/>
        <p:txBody>
          <a:bodyPr/>
          <a:lstStyle/>
          <a:p>
            <a:r>
              <a:rPr lang="en-TR" b="1" dirty="0">
                <a:solidFill>
                  <a:schemeClr val="accent1"/>
                </a:solidFill>
                <a:latin typeface="+mn-lt"/>
              </a:rPr>
              <a:t>İnfluenza Aşısı</a:t>
            </a:r>
          </a:p>
        </p:txBody>
      </p:sp>
      <p:sp>
        <p:nvSpPr>
          <p:cNvPr id="3" name="Content Placeholder 2">
            <a:extLst>
              <a:ext uri="{FF2B5EF4-FFF2-40B4-BE49-F238E27FC236}">
                <a16:creationId xmlns:a16="http://schemas.microsoft.com/office/drawing/2014/main" id="{9269DBB6-D506-1670-093A-511F54587DB1}"/>
              </a:ext>
            </a:extLst>
          </p:cNvPr>
          <p:cNvSpPr>
            <a:spLocks noGrp="1"/>
          </p:cNvSpPr>
          <p:nvPr>
            <p:ph idx="1"/>
          </p:nvPr>
        </p:nvSpPr>
        <p:spPr>
          <a:xfrm>
            <a:off x="1097280" y="2644830"/>
            <a:ext cx="10058400" cy="3224264"/>
          </a:xfrm>
        </p:spPr>
        <p:txBody>
          <a:bodyPr>
            <a:normAutofit/>
          </a:bodyPr>
          <a:lstStyle/>
          <a:p>
            <a:pPr eaLnBrk="1" hangingPunct="1">
              <a:lnSpc>
                <a:spcPct val="80000"/>
              </a:lnSpc>
              <a:buFont typeface="Wingdings" panose="05000000000000000000" pitchFamily="2" charset="2"/>
              <a:buChar char="q"/>
            </a:pPr>
            <a:r>
              <a:rPr lang="tr-TR" altLang="tr-TR" sz="2400" dirty="0">
                <a:solidFill>
                  <a:srgbClr val="000000"/>
                </a:solidFill>
              </a:rPr>
              <a:t>Sağlık çalışanları influenzanın hızlı yayılımı için kaynak oluşturabilir</a:t>
            </a:r>
          </a:p>
          <a:p>
            <a:pPr eaLnBrk="1" hangingPunct="1">
              <a:lnSpc>
                <a:spcPct val="80000"/>
              </a:lnSpc>
              <a:buFont typeface="Wingdings" panose="05000000000000000000" pitchFamily="2" charset="2"/>
              <a:buChar char="q"/>
            </a:pPr>
            <a:endParaRPr lang="tr-TR" altLang="tr-TR" sz="2400" dirty="0">
              <a:solidFill>
                <a:srgbClr val="000000"/>
              </a:solidFill>
            </a:endParaRPr>
          </a:p>
          <a:p>
            <a:pPr eaLnBrk="1" hangingPunct="1">
              <a:lnSpc>
                <a:spcPct val="80000"/>
              </a:lnSpc>
              <a:buFont typeface="Wingdings" panose="05000000000000000000" pitchFamily="2" charset="2"/>
              <a:buChar char="q"/>
            </a:pPr>
            <a:r>
              <a:rPr lang="tr-TR" altLang="tr-TR" sz="2400" dirty="0">
                <a:solidFill>
                  <a:srgbClr val="000000"/>
                </a:solidFill>
              </a:rPr>
              <a:t>Hastane salgınlarında primer taşıyıcı olabilir</a:t>
            </a:r>
          </a:p>
          <a:p>
            <a:pPr eaLnBrk="1" hangingPunct="1">
              <a:lnSpc>
                <a:spcPct val="80000"/>
              </a:lnSpc>
              <a:buFont typeface="Wingdings" panose="05000000000000000000" pitchFamily="2" charset="2"/>
              <a:buChar char="q"/>
            </a:pPr>
            <a:endParaRPr lang="tr-TR" altLang="tr-TR" sz="2400" dirty="0">
              <a:solidFill>
                <a:srgbClr val="000000"/>
              </a:solidFill>
            </a:endParaRPr>
          </a:p>
          <a:p>
            <a:pPr eaLnBrk="1" hangingPunct="1">
              <a:lnSpc>
                <a:spcPct val="80000"/>
              </a:lnSpc>
              <a:buFont typeface="Wingdings" panose="05000000000000000000" pitchFamily="2" charset="2"/>
              <a:buChar char="q"/>
            </a:pPr>
            <a:r>
              <a:rPr lang="tr-TR" altLang="tr-TR" sz="2400" dirty="0">
                <a:solidFill>
                  <a:srgbClr val="000000"/>
                </a:solidFill>
              </a:rPr>
              <a:t>Tüm sağlık personeli </a:t>
            </a:r>
            <a:r>
              <a:rPr lang="tr-TR" altLang="tr-TR" sz="2400" b="1" dirty="0">
                <a:solidFill>
                  <a:srgbClr val="000000"/>
                </a:solidFill>
              </a:rPr>
              <a:t>her yıl güncel aşı ile aşılanmalıdır</a:t>
            </a:r>
          </a:p>
          <a:p>
            <a:pPr marL="201168" lvl="1" indent="0" eaLnBrk="1" hangingPunct="1">
              <a:lnSpc>
                <a:spcPct val="80000"/>
              </a:lnSpc>
              <a:buNone/>
            </a:pPr>
            <a:endParaRPr lang="tr-TR" altLang="tr-TR" sz="2800" dirty="0">
              <a:sym typeface="Symbol" pitchFamily="2" charset="2"/>
            </a:endParaRPr>
          </a:p>
          <a:p>
            <a:endParaRPr lang="en-TR" dirty="0"/>
          </a:p>
        </p:txBody>
      </p:sp>
      <p:sp>
        <p:nvSpPr>
          <p:cNvPr id="4" name="Slide Number Placeholder 3">
            <a:extLst>
              <a:ext uri="{FF2B5EF4-FFF2-40B4-BE49-F238E27FC236}">
                <a16:creationId xmlns:a16="http://schemas.microsoft.com/office/drawing/2014/main" id="{F0BE8876-74A0-7786-3A61-601B0C20CA1E}"/>
              </a:ext>
            </a:extLst>
          </p:cNvPr>
          <p:cNvSpPr>
            <a:spLocks noGrp="1"/>
          </p:cNvSpPr>
          <p:nvPr>
            <p:ph type="sldNum" sz="quarter" idx="12"/>
          </p:nvPr>
        </p:nvSpPr>
        <p:spPr/>
        <p:txBody>
          <a:bodyPr/>
          <a:lstStyle/>
          <a:p>
            <a:pPr>
              <a:defRPr/>
            </a:pPr>
            <a:fld id="{9FF395F0-499F-8148-BBE7-B5048A6EAF34}" type="slidenum">
              <a:rPr lang="en-TR" smtClean="0"/>
              <a:t>25</a:t>
            </a:fld>
            <a:endParaRPr lang="en-TR"/>
          </a:p>
        </p:txBody>
      </p:sp>
      <p:pic>
        <p:nvPicPr>
          <p:cNvPr id="5" name="Resim 4">
            <a:extLst>
              <a:ext uri="{FF2B5EF4-FFF2-40B4-BE49-F238E27FC236}">
                <a16:creationId xmlns:a16="http://schemas.microsoft.com/office/drawing/2014/main" id="{70B8124D-0F3B-8927-BE43-CA939D54A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919" y="3243164"/>
            <a:ext cx="2209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a:extLst>
              <a:ext uri="{FF2B5EF4-FFF2-40B4-BE49-F238E27FC236}">
                <a16:creationId xmlns:a16="http://schemas.microsoft.com/office/drawing/2014/main" id="{B84AA3F8-834D-17DF-68F3-F2A152EA5A02}"/>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781601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chemeClr val="accent1"/>
                </a:solidFill>
                <a:latin typeface="+mn-lt"/>
              </a:rPr>
              <a:t>Sağlık Personeli Aşılanıyor mu ?</a:t>
            </a:r>
          </a:p>
        </p:txBody>
      </p:sp>
      <p:sp>
        <p:nvSpPr>
          <p:cNvPr id="3" name="İçerik Yer Tutucusu 2"/>
          <p:cNvSpPr>
            <a:spLocks noGrp="1"/>
          </p:cNvSpPr>
          <p:nvPr>
            <p:ph idx="1"/>
          </p:nvPr>
        </p:nvSpPr>
        <p:spPr>
          <a:xfrm>
            <a:off x="838200" y="2607733"/>
            <a:ext cx="10515600" cy="3467836"/>
          </a:xfrm>
        </p:spPr>
        <p:txBody>
          <a:bodyPr>
            <a:normAutofit/>
          </a:bodyPr>
          <a:lstStyle/>
          <a:p>
            <a:pPr>
              <a:buFont typeface="Wingdings" panose="05000000000000000000" pitchFamily="2" charset="2"/>
              <a:buChar char="q"/>
            </a:pPr>
            <a:r>
              <a:rPr lang="tr-TR" dirty="0">
                <a:solidFill>
                  <a:srgbClr val="000000"/>
                </a:solidFill>
              </a:rPr>
              <a:t>Sağlık  personeli aşılama oranları gelişmiş ülkelerde bile &lt; %50</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ABD bazı eyaletlerde aşı zorunlu, aşı olmayan </a:t>
            </a:r>
            <a:r>
              <a:rPr lang="tr-TR" dirty="0" err="1">
                <a:solidFill>
                  <a:srgbClr val="000000"/>
                </a:solidFill>
              </a:rPr>
              <a:t>red</a:t>
            </a:r>
            <a:r>
              <a:rPr lang="tr-TR" dirty="0">
                <a:solidFill>
                  <a:srgbClr val="000000"/>
                </a:solidFill>
              </a:rPr>
              <a:t> formu imzalamalı</a:t>
            </a:r>
          </a:p>
          <a:p>
            <a:pPr>
              <a:buFont typeface="Wingdings" panose="05000000000000000000" pitchFamily="2" charset="2"/>
              <a:buChar char="q"/>
            </a:pPr>
            <a:endParaRPr lang="tr-TR" dirty="0">
              <a:solidFill>
                <a:srgbClr val="000000"/>
              </a:solidFill>
            </a:endParaRP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26</a:t>
            </a:fld>
            <a:endParaRPr lang="tr-TR"/>
          </a:p>
        </p:txBody>
      </p:sp>
    </p:spTree>
    <p:extLst>
      <p:ext uri="{BB962C8B-B14F-4D97-AF65-F5344CB8AC3E}">
        <p14:creationId xmlns:p14="http://schemas.microsoft.com/office/powerpoint/2010/main" val="1490115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3D97-DD66-0AF0-15C6-733E73558F73}"/>
              </a:ext>
            </a:extLst>
          </p:cNvPr>
          <p:cNvSpPr>
            <a:spLocks noGrp="1"/>
          </p:cNvSpPr>
          <p:nvPr>
            <p:ph type="title"/>
          </p:nvPr>
        </p:nvSpPr>
        <p:spPr/>
        <p:txBody>
          <a:bodyPr>
            <a:normAutofit/>
          </a:bodyPr>
          <a:lstStyle/>
          <a:p>
            <a:r>
              <a:rPr lang="en-TR" b="1" dirty="0">
                <a:solidFill>
                  <a:schemeClr val="accent1"/>
                </a:solidFill>
                <a:latin typeface="+mn-lt"/>
              </a:rPr>
              <a:t>İnfluenza masum basit bir hastalık……….</a:t>
            </a:r>
          </a:p>
        </p:txBody>
      </p:sp>
      <p:pic>
        <p:nvPicPr>
          <p:cNvPr id="1026" name="Picture 2" descr="An artistic representation of influenza portrayed as a seemingly harmless, simple illness. The image contrasts its innocent appearance, such as a cartoon character resembling a light cold (sneezing and slightly flushed cheeks), with shadowy, more serious implications lurking behind, symbolizing potential severe health impacts like fever and complications. The illustration uses soft, pastel colors to depict the 'harmless' side and darker shades to represent its hidden dangers.">
            <a:extLst>
              <a:ext uri="{FF2B5EF4-FFF2-40B4-BE49-F238E27FC236}">
                <a16:creationId xmlns:a16="http://schemas.microsoft.com/office/drawing/2014/main" id="{5AB7EC74-8067-67C5-D609-33AE11A61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498" y="1946275"/>
            <a:ext cx="4182533" cy="4182533"/>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D7B62CB-6704-9B14-2A79-D9BA7115E513}"/>
              </a:ext>
            </a:extLst>
          </p:cNvPr>
          <p:cNvSpPr txBox="1"/>
          <p:nvPr/>
        </p:nvSpPr>
        <p:spPr>
          <a:xfrm>
            <a:off x="953346" y="2853233"/>
            <a:ext cx="6163732" cy="2215991"/>
          </a:xfrm>
          <a:prstGeom prst="rect">
            <a:avLst/>
          </a:prstGeom>
          <a:noFill/>
        </p:spPr>
        <p:txBody>
          <a:bodyPr wrap="square">
            <a:spAutoFit/>
          </a:bodyPr>
          <a:lstStyle/>
          <a:p>
            <a:pPr marL="285750" indent="-285750">
              <a:buClr>
                <a:srgbClr val="FF9900"/>
              </a:buClr>
              <a:buFont typeface="Wingdings" panose="05000000000000000000" pitchFamily="2" charset="2"/>
              <a:buChar char="q"/>
            </a:pPr>
            <a:r>
              <a:rPr lang="tr-TR" sz="2000" dirty="0">
                <a:solidFill>
                  <a:srgbClr val="000000"/>
                </a:solidFill>
              </a:rPr>
              <a:t>Çoğu kişi influenza geçirdikten sonra önemli bir komplikasyon veya sekel gelişmeden hastalığı atlatır</a:t>
            </a:r>
          </a:p>
          <a:p>
            <a:pPr>
              <a:buClr>
                <a:srgbClr val="FF9900"/>
              </a:buClr>
            </a:pPr>
            <a:endParaRPr lang="tr-TR" sz="2000" dirty="0">
              <a:solidFill>
                <a:srgbClr val="000000"/>
              </a:solidFill>
            </a:endParaRPr>
          </a:p>
          <a:p>
            <a:pPr marL="285750" indent="-285750">
              <a:buClr>
                <a:srgbClr val="FF9900"/>
              </a:buClr>
              <a:buFont typeface="Wingdings" panose="05000000000000000000" pitchFamily="2" charset="2"/>
              <a:buChar char="q"/>
            </a:pPr>
            <a:r>
              <a:rPr lang="tr-TR" sz="2000" dirty="0">
                <a:solidFill>
                  <a:srgbClr val="000000"/>
                </a:solidFill>
              </a:rPr>
              <a:t>İleri yaşta, 5 yaş altı çocuklarda, </a:t>
            </a:r>
            <a:r>
              <a:rPr lang="tr-TR" sz="2000" dirty="0" err="1">
                <a:solidFill>
                  <a:srgbClr val="000000"/>
                </a:solidFill>
              </a:rPr>
              <a:t>komorbid</a:t>
            </a:r>
            <a:r>
              <a:rPr lang="tr-TR" sz="2000" dirty="0">
                <a:solidFill>
                  <a:srgbClr val="000000"/>
                </a:solidFill>
              </a:rPr>
              <a:t> hastalıkları olanlarda ve gebelerde ciddi hastalık gelişebilir </a:t>
            </a:r>
            <a:r>
              <a:rPr lang="tr-TR" sz="2000" dirty="0" err="1">
                <a:solidFill>
                  <a:srgbClr val="000000"/>
                </a:solidFill>
              </a:rPr>
              <a:t>hospitalizasyon</a:t>
            </a:r>
            <a:r>
              <a:rPr lang="tr-TR" sz="2000" dirty="0">
                <a:solidFill>
                  <a:srgbClr val="000000"/>
                </a:solidFill>
              </a:rPr>
              <a:t> gerekebilir ve ölüm görülebilir</a:t>
            </a:r>
          </a:p>
          <a:p>
            <a:endParaRPr lang="tr-TR" dirty="0"/>
          </a:p>
        </p:txBody>
      </p:sp>
    </p:spTree>
    <p:extLst>
      <p:ext uri="{BB962C8B-B14F-4D97-AF65-F5344CB8AC3E}">
        <p14:creationId xmlns:p14="http://schemas.microsoft.com/office/powerpoint/2010/main" val="75644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0EF0-3C78-C599-980F-546DE4AA118B}"/>
              </a:ext>
            </a:extLst>
          </p:cNvPr>
          <p:cNvSpPr>
            <a:spLocks noGrp="1"/>
          </p:cNvSpPr>
          <p:nvPr>
            <p:ph type="title"/>
          </p:nvPr>
        </p:nvSpPr>
        <p:spPr/>
        <p:txBody>
          <a:bodyPr/>
          <a:lstStyle/>
          <a:p>
            <a:r>
              <a:rPr lang="en-TR" b="1" dirty="0">
                <a:solidFill>
                  <a:schemeClr val="accent1"/>
                </a:solidFill>
                <a:latin typeface="+mn-lt"/>
              </a:rPr>
              <a:t>İnfluenza Hastal</a:t>
            </a:r>
            <a:r>
              <a:rPr lang="tr-TR" b="1" dirty="0">
                <a:solidFill>
                  <a:schemeClr val="accent1"/>
                </a:solidFill>
                <a:latin typeface="+mn-lt"/>
              </a:rPr>
              <a:t>ı</a:t>
            </a:r>
            <a:r>
              <a:rPr lang="en-TR" b="1" dirty="0">
                <a:solidFill>
                  <a:schemeClr val="accent1"/>
                </a:solidFill>
                <a:latin typeface="+mn-lt"/>
              </a:rPr>
              <a:t>k Yükü</a:t>
            </a:r>
          </a:p>
        </p:txBody>
      </p:sp>
      <p:pic>
        <p:nvPicPr>
          <p:cNvPr id="4" name="Picture 3">
            <a:extLst>
              <a:ext uri="{FF2B5EF4-FFF2-40B4-BE49-F238E27FC236}">
                <a16:creationId xmlns:a16="http://schemas.microsoft.com/office/drawing/2014/main" id="{1C63F323-5276-6D17-3699-8A25B3D754AA}"/>
              </a:ext>
            </a:extLst>
          </p:cNvPr>
          <p:cNvPicPr>
            <a:picLocks noChangeAspect="1"/>
          </p:cNvPicPr>
          <p:nvPr/>
        </p:nvPicPr>
        <p:blipFill>
          <a:blip r:embed="rId3"/>
          <a:stretch>
            <a:fillRect/>
          </a:stretch>
        </p:blipFill>
        <p:spPr>
          <a:xfrm>
            <a:off x="3149283" y="2201338"/>
            <a:ext cx="8006397" cy="3489138"/>
          </a:xfrm>
          <a:prstGeom prst="rect">
            <a:avLst/>
          </a:prstGeom>
          <a:ln>
            <a:solidFill>
              <a:schemeClr val="bg1">
                <a:lumMod val="50000"/>
              </a:schemeClr>
            </a:solidFill>
          </a:ln>
        </p:spPr>
      </p:pic>
      <p:pic>
        <p:nvPicPr>
          <p:cNvPr id="6" name="Picture 4">
            <a:extLst>
              <a:ext uri="{FF2B5EF4-FFF2-40B4-BE49-F238E27FC236}">
                <a16:creationId xmlns:a16="http://schemas.microsoft.com/office/drawing/2014/main" id="{8964FEF5-72EA-8D5B-B5DF-DB5EA99C2CD4}"/>
              </a:ext>
            </a:extLst>
          </p:cNvPr>
          <p:cNvPicPr>
            <a:picLocks noChangeAspect="1"/>
          </p:cNvPicPr>
          <p:nvPr/>
        </p:nvPicPr>
        <p:blipFill rotWithShape="1">
          <a:blip r:embed="rId4"/>
          <a:srcRect t="9175"/>
          <a:stretch/>
        </p:blipFill>
        <p:spPr>
          <a:xfrm>
            <a:off x="106820" y="2201338"/>
            <a:ext cx="2908398" cy="2729104"/>
          </a:xfrm>
          <a:prstGeom prst="rect">
            <a:avLst/>
          </a:prstGeom>
        </p:spPr>
      </p:pic>
      <p:pic>
        <p:nvPicPr>
          <p:cNvPr id="7" name="Picture 5">
            <a:extLst>
              <a:ext uri="{FF2B5EF4-FFF2-40B4-BE49-F238E27FC236}">
                <a16:creationId xmlns:a16="http://schemas.microsoft.com/office/drawing/2014/main" id="{143AF4C5-B47D-8C9B-6D32-6FC04B159C92}"/>
              </a:ext>
            </a:extLst>
          </p:cNvPr>
          <p:cNvPicPr>
            <a:picLocks noChangeAspect="1"/>
          </p:cNvPicPr>
          <p:nvPr/>
        </p:nvPicPr>
        <p:blipFill rotWithShape="1">
          <a:blip r:embed="rId5"/>
          <a:srcRect r="11852"/>
          <a:stretch/>
        </p:blipFill>
        <p:spPr>
          <a:xfrm>
            <a:off x="106820" y="4930442"/>
            <a:ext cx="2908398" cy="760034"/>
          </a:xfrm>
          <a:prstGeom prst="rect">
            <a:avLst/>
          </a:prstGeom>
        </p:spPr>
      </p:pic>
      <p:pic>
        <p:nvPicPr>
          <p:cNvPr id="8" name="Resim 7">
            <a:extLst>
              <a:ext uri="{FF2B5EF4-FFF2-40B4-BE49-F238E27FC236}">
                <a16:creationId xmlns:a16="http://schemas.microsoft.com/office/drawing/2014/main" id="{56B9F86F-1B97-F2AA-1E8C-7E3117D8A4D4}"/>
              </a:ext>
            </a:extLst>
          </p:cNvPr>
          <p:cNvPicPr>
            <a:picLocks noChangeAspect="1"/>
          </p:cNvPicPr>
          <p:nvPr/>
        </p:nvPicPr>
        <p:blipFill>
          <a:blip r:embed="rId6"/>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9306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D09E99-37C3-D3A1-C372-61C158B36EE9}"/>
              </a:ext>
            </a:extLst>
          </p:cNvPr>
          <p:cNvPicPr>
            <a:picLocks noChangeAspect="1"/>
          </p:cNvPicPr>
          <p:nvPr/>
        </p:nvPicPr>
        <p:blipFill>
          <a:blip r:embed="rId3"/>
          <a:stretch>
            <a:fillRect/>
          </a:stretch>
        </p:blipFill>
        <p:spPr>
          <a:xfrm>
            <a:off x="280087" y="1519579"/>
            <a:ext cx="9143312" cy="4598305"/>
          </a:xfrm>
          <a:prstGeom prst="rect">
            <a:avLst/>
          </a:prstGeom>
        </p:spPr>
      </p:pic>
      <p:sp>
        <p:nvSpPr>
          <p:cNvPr id="2" name="Title 1">
            <a:extLst>
              <a:ext uri="{FF2B5EF4-FFF2-40B4-BE49-F238E27FC236}">
                <a16:creationId xmlns:a16="http://schemas.microsoft.com/office/drawing/2014/main" id="{333EE8A7-CEDC-811B-D660-DB1AE3CB92F0}"/>
              </a:ext>
            </a:extLst>
          </p:cNvPr>
          <p:cNvSpPr>
            <a:spLocks noGrp="1"/>
          </p:cNvSpPr>
          <p:nvPr>
            <p:ph type="title"/>
          </p:nvPr>
        </p:nvSpPr>
        <p:spPr>
          <a:xfrm>
            <a:off x="482223" y="0"/>
            <a:ext cx="11065329" cy="1173389"/>
          </a:xfrm>
          <a:solidFill>
            <a:schemeClr val="bg1"/>
          </a:solidFill>
        </p:spPr>
        <p:txBody>
          <a:bodyPr>
            <a:noAutofit/>
          </a:bodyPr>
          <a:lstStyle/>
          <a:p>
            <a:r>
              <a:rPr lang="en-TR" sz="3600" b="1" dirty="0">
                <a:solidFill>
                  <a:schemeClr val="accent1"/>
                </a:solidFill>
                <a:latin typeface="+mn-lt"/>
              </a:rPr>
              <a:t>Enfeksiyon Etkenlerinin İnsidans ve Mortalite Yükü</a:t>
            </a:r>
          </a:p>
        </p:txBody>
      </p:sp>
      <p:pic>
        <p:nvPicPr>
          <p:cNvPr id="3" name="Resim 2">
            <a:extLst>
              <a:ext uri="{FF2B5EF4-FFF2-40B4-BE49-F238E27FC236}">
                <a16:creationId xmlns:a16="http://schemas.microsoft.com/office/drawing/2014/main" id="{9F9B3DDB-CBEF-324C-2331-00F488D276FD}"/>
              </a:ext>
            </a:extLst>
          </p:cNvPr>
          <p:cNvPicPr>
            <a:picLocks noChangeAspect="1"/>
          </p:cNvPicPr>
          <p:nvPr/>
        </p:nvPicPr>
        <p:blipFill>
          <a:blip r:embed="rId4"/>
          <a:srcRect l="21985" r="19969"/>
          <a:stretch/>
        </p:blipFill>
        <p:spPr>
          <a:xfrm>
            <a:off x="10074799" y="100824"/>
            <a:ext cx="2039841" cy="1382232"/>
          </a:xfrm>
          <a:prstGeom prst="rect">
            <a:avLst/>
          </a:prstGeom>
        </p:spPr>
      </p:pic>
      <p:sp>
        <p:nvSpPr>
          <p:cNvPr id="7" name="Metin kutusu 6">
            <a:extLst>
              <a:ext uri="{FF2B5EF4-FFF2-40B4-BE49-F238E27FC236}">
                <a16:creationId xmlns:a16="http://schemas.microsoft.com/office/drawing/2014/main" id="{E12FAFCE-990D-A6E7-2119-36EAC2F8067E}"/>
              </a:ext>
            </a:extLst>
          </p:cNvPr>
          <p:cNvSpPr txBox="1"/>
          <p:nvPr/>
        </p:nvSpPr>
        <p:spPr>
          <a:xfrm>
            <a:off x="9423399" y="2406134"/>
            <a:ext cx="2353733" cy="1200329"/>
          </a:xfrm>
          <a:prstGeom prst="rect">
            <a:avLst/>
          </a:prstGeom>
          <a:noFill/>
        </p:spPr>
        <p:txBody>
          <a:bodyPr wrap="square">
            <a:spAutoFit/>
          </a:bodyPr>
          <a:lstStyle/>
          <a:p>
            <a:pPr marL="285750" indent="-285750">
              <a:buClr>
                <a:srgbClr val="FF9900"/>
              </a:buClr>
              <a:buFont typeface="Wingdings" panose="05000000000000000000" pitchFamily="2" charset="2"/>
              <a:buChar char="q"/>
            </a:pPr>
            <a:r>
              <a:rPr lang="tr-TR" dirty="0">
                <a:solidFill>
                  <a:srgbClr val="000000"/>
                </a:solidFill>
              </a:rPr>
              <a:t>İ</a:t>
            </a:r>
            <a:r>
              <a:rPr lang="en-US" dirty="0" err="1">
                <a:solidFill>
                  <a:srgbClr val="000000"/>
                </a:solidFill>
              </a:rPr>
              <a:t>nfluenzanın</a:t>
            </a:r>
            <a:r>
              <a:rPr lang="en-US" dirty="0">
                <a:solidFill>
                  <a:srgbClr val="000000"/>
                </a:solidFill>
              </a:rPr>
              <a:t> hem </a:t>
            </a:r>
            <a:r>
              <a:rPr lang="en-US" dirty="0" err="1">
                <a:solidFill>
                  <a:srgbClr val="000000"/>
                </a:solidFill>
              </a:rPr>
              <a:t>insidansı</a:t>
            </a:r>
            <a:r>
              <a:rPr lang="en-US" dirty="0">
                <a:solidFill>
                  <a:srgbClr val="000000"/>
                </a:solidFill>
              </a:rPr>
              <a:t> </a:t>
            </a:r>
            <a:r>
              <a:rPr lang="en-US" dirty="0" err="1">
                <a:solidFill>
                  <a:srgbClr val="000000"/>
                </a:solidFill>
              </a:rPr>
              <a:t>yüksek</a:t>
            </a:r>
            <a:r>
              <a:rPr lang="en-US" dirty="0">
                <a:solidFill>
                  <a:srgbClr val="000000"/>
                </a:solidFill>
              </a:rPr>
              <a:t> hem de </a:t>
            </a:r>
            <a:r>
              <a:rPr lang="en-US" dirty="0" err="1">
                <a:solidFill>
                  <a:srgbClr val="000000"/>
                </a:solidFill>
              </a:rPr>
              <a:t>mortali</a:t>
            </a:r>
            <a:r>
              <a:rPr lang="tr-TR" dirty="0">
                <a:solidFill>
                  <a:srgbClr val="000000"/>
                </a:solidFill>
              </a:rPr>
              <a:t>t</a:t>
            </a:r>
            <a:r>
              <a:rPr lang="en-US" dirty="0" err="1">
                <a:solidFill>
                  <a:srgbClr val="000000"/>
                </a:solidFill>
              </a:rPr>
              <a:t>esi</a:t>
            </a:r>
            <a:r>
              <a:rPr lang="en-US" dirty="0">
                <a:solidFill>
                  <a:srgbClr val="000000"/>
                </a:solidFill>
              </a:rPr>
              <a:t> </a:t>
            </a:r>
            <a:r>
              <a:rPr lang="en-US" dirty="0" err="1">
                <a:solidFill>
                  <a:srgbClr val="000000"/>
                </a:solidFill>
              </a:rPr>
              <a:t>yüksek</a:t>
            </a:r>
            <a:r>
              <a:rPr lang="tr-TR" dirty="0">
                <a:solidFill>
                  <a:srgbClr val="000000"/>
                </a:solidFill>
              </a:rPr>
              <a:t>tir</a:t>
            </a:r>
            <a:endParaRPr lang="en-TR" dirty="0">
              <a:solidFill>
                <a:srgbClr val="000000"/>
              </a:solidFill>
            </a:endParaRPr>
          </a:p>
        </p:txBody>
      </p:sp>
    </p:spTree>
    <p:extLst>
      <p:ext uri="{BB962C8B-B14F-4D97-AF65-F5344CB8AC3E}">
        <p14:creationId xmlns:p14="http://schemas.microsoft.com/office/powerpoint/2010/main" val="181155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05DB3-E62F-FA32-69F2-D36D2D9E0405}"/>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8E7229EE-E99D-EC89-E1AB-3BB791A7CFE0}"/>
              </a:ext>
            </a:extLst>
          </p:cNvPr>
          <p:cNvSpPr>
            <a:spLocks noGrp="1"/>
          </p:cNvSpPr>
          <p:nvPr>
            <p:ph type="ctrTitle"/>
          </p:nvPr>
        </p:nvSpPr>
        <p:spPr>
          <a:xfrm>
            <a:off x="900854" y="2220298"/>
            <a:ext cx="10058400" cy="2698835"/>
          </a:xfrm>
          <a:solidFill>
            <a:srgbClr val="FF9900"/>
          </a:solidFill>
          <a:scene3d>
            <a:camera prst="orthographicFront"/>
            <a:lightRig rig="threePt" dir="t"/>
          </a:scene3d>
          <a:sp3d>
            <a:bevelT w="501650" prst="coolSlant"/>
            <a:bevelB w="495300" h="50800" prst="softRound"/>
          </a:sp3d>
        </p:spPr>
        <p:txBody>
          <a:bodyPr>
            <a:normAutofit/>
          </a:bodyPr>
          <a:lstStyle/>
          <a:p>
            <a:r>
              <a:rPr lang="tr-TR" sz="7200" b="1" dirty="0">
                <a:solidFill>
                  <a:schemeClr val="bg1"/>
                </a:solidFill>
                <a:latin typeface="+mn-lt"/>
              </a:rPr>
              <a:t>Mesleki Biyolojik Riskler ve Bulaş Yolları</a:t>
            </a:r>
          </a:p>
        </p:txBody>
      </p:sp>
      <p:pic>
        <p:nvPicPr>
          <p:cNvPr id="8" name="Resim 7">
            <a:extLst>
              <a:ext uri="{FF2B5EF4-FFF2-40B4-BE49-F238E27FC236}">
                <a16:creationId xmlns:a16="http://schemas.microsoft.com/office/drawing/2014/main" id="{DEA39AA8-6C20-D8C8-7BB0-ADA9D589282D}"/>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49640662"/>
      </p:ext>
    </p:extLst>
  </p:cSld>
  <p:clrMapOvr>
    <a:masterClrMapping/>
  </p:clrMapOvr>
  <mc:AlternateContent xmlns:mc="http://schemas.openxmlformats.org/markup-compatibility/2006" xmlns:p14="http://schemas.microsoft.com/office/powerpoint/2010/main">
    <mc:Choice Requires="p14">
      <p:transition spd="slow" p14:dur="2000" advTm="2978"/>
    </mc:Choice>
    <mc:Fallback xmlns="">
      <p:transition spd="slow" advTm="297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6D9E7-A53E-C78F-FC60-B642B3E9194B}"/>
              </a:ext>
            </a:extLst>
          </p:cNvPr>
          <p:cNvSpPr>
            <a:spLocks noGrp="1"/>
          </p:cNvSpPr>
          <p:nvPr>
            <p:ph idx="1"/>
          </p:nvPr>
        </p:nvSpPr>
        <p:spPr>
          <a:xfrm>
            <a:off x="1277112" y="1858887"/>
            <a:ext cx="7681686" cy="4633988"/>
          </a:xfrm>
        </p:spPr>
        <p:txBody>
          <a:bodyPr>
            <a:normAutofit/>
          </a:bodyPr>
          <a:lstStyle/>
          <a:p>
            <a:pPr marL="0" indent="0">
              <a:buNone/>
            </a:pPr>
            <a:endParaRPr lang="en-TR" sz="1800" dirty="0">
              <a:solidFill>
                <a:schemeClr val="accent4">
                  <a:lumMod val="75000"/>
                </a:schemeClr>
              </a:solidFill>
            </a:endParaRPr>
          </a:p>
        </p:txBody>
      </p:sp>
      <p:pic>
        <p:nvPicPr>
          <p:cNvPr id="4" name="Picture 3">
            <a:extLst>
              <a:ext uri="{FF2B5EF4-FFF2-40B4-BE49-F238E27FC236}">
                <a16:creationId xmlns:a16="http://schemas.microsoft.com/office/drawing/2014/main" id="{FB01C88F-6A5A-5228-238E-23F2848A60FD}"/>
              </a:ext>
            </a:extLst>
          </p:cNvPr>
          <p:cNvPicPr>
            <a:picLocks noChangeAspect="1"/>
          </p:cNvPicPr>
          <p:nvPr/>
        </p:nvPicPr>
        <p:blipFill rotWithShape="1">
          <a:blip r:embed="rId3"/>
          <a:srcRect l="7374"/>
          <a:stretch/>
        </p:blipFill>
        <p:spPr>
          <a:xfrm>
            <a:off x="473277" y="251081"/>
            <a:ext cx="8940267" cy="5995573"/>
          </a:xfrm>
          <a:prstGeom prst="rect">
            <a:avLst/>
          </a:prstGeom>
        </p:spPr>
      </p:pic>
      <p:sp>
        <p:nvSpPr>
          <p:cNvPr id="2" name="TextBox 1">
            <a:extLst>
              <a:ext uri="{FF2B5EF4-FFF2-40B4-BE49-F238E27FC236}">
                <a16:creationId xmlns:a16="http://schemas.microsoft.com/office/drawing/2014/main" id="{935A16BA-A8AE-203C-DC25-84000D38E71F}"/>
              </a:ext>
            </a:extLst>
          </p:cNvPr>
          <p:cNvSpPr txBox="1"/>
          <p:nvPr/>
        </p:nvSpPr>
        <p:spPr>
          <a:xfrm>
            <a:off x="9123071" y="2796034"/>
            <a:ext cx="2091018" cy="437043"/>
          </a:xfrm>
          <a:prstGeom prst="rect">
            <a:avLst/>
          </a:prstGeom>
          <a:noFill/>
          <a:ln>
            <a:solidFill>
              <a:schemeClr val="accent3">
                <a:lumMod val="40000"/>
                <a:lumOff val="60000"/>
              </a:schemeClr>
            </a:solidFill>
          </a:ln>
          <a:effectLst>
            <a:glow rad="101600">
              <a:schemeClr val="accent1">
                <a:satMod val="175000"/>
                <a:alpha val="40000"/>
              </a:schemeClr>
            </a:glow>
          </a:effectLst>
        </p:spPr>
        <p:txBody>
          <a:bodyPr wrap="square">
            <a:spAutoFit/>
          </a:bodyPr>
          <a:lstStyle/>
          <a:p>
            <a:pPr>
              <a:lnSpc>
                <a:spcPct val="120000"/>
              </a:lnSpc>
            </a:pPr>
            <a:r>
              <a:rPr lang="tr-TR" sz="2000" b="1" dirty="0">
                <a:solidFill>
                  <a:srgbClr val="3C4043"/>
                </a:solidFill>
                <a:effectLst/>
              </a:rPr>
              <a:t>6-17 kat MI riski</a:t>
            </a:r>
          </a:p>
        </p:txBody>
      </p:sp>
      <p:sp>
        <p:nvSpPr>
          <p:cNvPr id="5" name="TextBox 4">
            <a:extLst>
              <a:ext uri="{FF2B5EF4-FFF2-40B4-BE49-F238E27FC236}">
                <a16:creationId xmlns:a16="http://schemas.microsoft.com/office/drawing/2014/main" id="{77E0529A-2C3A-BA79-6765-812B278EE2B9}"/>
              </a:ext>
            </a:extLst>
          </p:cNvPr>
          <p:cNvSpPr txBox="1"/>
          <p:nvPr/>
        </p:nvSpPr>
        <p:spPr>
          <a:xfrm>
            <a:off x="7855552" y="766279"/>
            <a:ext cx="2206491" cy="437043"/>
          </a:xfrm>
          <a:prstGeom prst="rect">
            <a:avLst/>
          </a:prstGeom>
          <a:noFill/>
          <a:ln>
            <a:solidFill>
              <a:schemeClr val="accent3">
                <a:lumMod val="40000"/>
                <a:lumOff val="60000"/>
              </a:schemeClr>
            </a:solidFill>
          </a:ln>
          <a:effectLst>
            <a:glow rad="101600">
              <a:schemeClr val="accent3">
                <a:satMod val="175000"/>
                <a:alpha val="40000"/>
              </a:schemeClr>
            </a:glow>
          </a:effectLst>
        </p:spPr>
        <p:txBody>
          <a:bodyPr wrap="square">
            <a:spAutoFit/>
          </a:bodyPr>
          <a:lstStyle/>
          <a:p>
            <a:pPr>
              <a:lnSpc>
                <a:spcPct val="120000"/>
              </a:lnSpc>
            </a:pPr>
            <a:r>
              <a:rPr lang="tr-TR" sz="2000" b="1" dirty="0">
                <a:solidFill>
                  <a:srgbClr val="3C4043"/>
                </a:solidFill>
              </a:rPr>
              <a:t>8-21 kat inme riski</a:t>
            </a:r>
          </a:p>
        </p:txBody>
      </p:sp>
      <p:sp>
        <p:nvSpPr>
          <p:cNvPr id="9" name="TextBox 8">
            <a:extLst>
              <a:ext uri="{FF2B5EF4-FFF2-40B4-BE49-F238E27FC236}">
                <a16:creationId xmlns:a16="http://schemas.microsoft.com/office/drawing/2014/main" id="{76374CB3-3C41-06ED-CC76-03FD6BE44E85}"/>
              </a:ext>
            </a:extLst>
          </p:cNvPr>
          <p:cNvSpPr txBox="1"/>
          <p:nvPr/>
        </p:nvSpPr>
        <p:spPr>
          <a:xfrm>
            <a:off x="8107325" y="1671896"/>
            <a:ext cx="2206491" cy="437043"/>
          </a:xfrm>
          <a:prstGeom prst="rect">
            <a:avLst/>
          </a:prstGeom>
          <a:noFill/>
          <a:ln>
            <a:solidFill>
              <a:schemeClr val="accent3">
                <a:lumMod val="40000"/>
                <a:lumOff val="60000"/>
              </a:schemeClr>
            </a:solidFill>
          </a:ln>
          <a:effectLst>
            <a:glow rad="101600">
              <a:schemeClr val="accent2">
                <a:satMod val="175000"/>
                <a:alpha val="40000"/>
              </a:schemeClr>
            </a:glow>
          </a:effectLst>
        </p:spPr>
        <p:txBody>
          <a:bodyPr wrap="square">
            <a:spAutoFit/>
          </a:bodyPr>
          <a:lstStyle/>
          <a:p>
            <a:pPr>
              <a:lnSpc>
                <a:spcPct val="120000"/>
              </a:lnSpc>
            </a:pPr>
            <a:r>
              <a:rPr lang="tr-TR" sz="2000" b="1" dirty="0">
                <a:solidFill>
                  <a:srgbClr val="3C4043"/>
                </a:solidFill>
              </a:rPr>
              <a:t>7-16 kat GBS riski</a:t>
            </a:r>
          </a:p>
        </p:txBody>
      </p:sp>
      <p:pic>
        <p:nvPicPr>
          <p:cNvPr id="6" name="Resim 5">
            <a:extLst>
              <a:ext uri="{FF2B5EF4-FFF2-40B4-BE49-F238E27FC236}">
                <a16:creationId xmlns:a16="http://schemas.microsoft.com/office/drawing/2014/main" id="{C9AEF95B-EE33-2186-77DB-A52CFAE7E2C4}"/>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1550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51CA4-7583-B9D3-857C-4DCDF504D7CA}"/>
              </a:ext>
            </a:extLst>
          </p:cNvPr>
          <p:cNvPicPr>
            <a:picLocks noChangeAspect="1"/>
          </p:cNvPicPr>
          <p:nvPr/>
        </p:nvPicPr>
        <p:blipFill>
          <a:blip r:embed="rId3"/>
          <a:stretch>
            <a:fillRect/>
          </a:stretch>
        </p:blipFill>
        <p:spPr>
          <a:xfrm>
            <a:off x="2855266" y="1807497"/>
            <a:ext cx="6256119" cy="4458254"/>
          </a:xfrm>
          <a:prstGeom prst="rect">
            <a:avLst/>
          </a:prstGeom>
        </p:spPr>
      </p:pic>
      <p:pic>
        <p:nvPicPr>
          <p:cNvPr id="1026" name="Picture 2" descr="Tik işareti nasıl yapılır? Klavyede tik ...">
            <a:extLst>
              <a:ext uri="{FF2B5EF4-FFF2-40B4-BE49-F238E27FC236}">
                <a16:creationId xmlns:a16="http://schemas.microsoft.com/office/drawing/2014/main" id="{30010E1F-F2CC-DF67-4822-343E7C5A41F6}"/>
              </a:ext>
            </a:extLst>
          </p:cNvPr>
          <p:cNvPicPr>
            <a:picLocks noGrp="1" noChangeAspect="1" noChangeArrowheads="1"/>
          </p:cNvPicPr>
          <p:nvPr>
            <p:ph idx="1"/>
          </p:nvPr>
        </p:nvPicPr>
        <p:blipFill>
          <a:blip r:embed="rId4" cstate="hqprint">
            <a:extLst>
              <a:ext uri="{28A0092B-C50C-407E-A947-70E740481C1C}">
                <a14:useLocalDpi xmlns:a14="http://schemas.microsoft.com/office/drawing/2010/main" val="0"/>
              </a:ext>
            </a:extLst>
          </a:blip>
          <a:srcRect/>
          <a:stretch>
            <a:fillRect/>
          </a:stretch>
        </p:blipFill>
        <p:spPr bwMode="auto">
          <a:xfrm>
            <a:off x="5544346" y="3373847"/>
            <a:ext cx="733152" cy="4133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k işareti nasıl yapılır? Klavyede tik ...">
            <a:extLst>
              <a:ext uri="{FF2B5EF4-FFF2-40B4-BE49-F238E27FC236}">
                <a16:creationId xmlns:a16="http://schemas.microsoft.com/office/drawing/2014/main" id="{2F62AAE4-A2D7-D4E2-23B2-94737B7492F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77770" y="3742999"/>
            <a:ext cx="733152" cy="413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k işareti nasıl yapılır? Klavyede tik ...">
            <a:extLst>
              <a:ext uri="{FF2B5EF4-FFF2-40B4-BE49-F238E27FC236}">
                <a16:creationId xmlns:a16="http://schemas.microsoft.com/office/drawing/2014/main" id="{68E8E07E-8152-4B0D-9FB4-8E7571E20D4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88070" y="4823426"/>
            <a:ext cx="733152" cy="413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k işareti nasıl yapılır? Klavyede tik ...">
            <a:extLst>
              <a:ext uri="{FF2B5EF4-FFF2-40B4-BE49-F238E27FC236}">
                <a16:creationId xmlns:a16="http://schemas.microsoft.com/office/drawing/2014/main" id="{F5A824A0-A121-AC87-8EDE-5A56DC2B5D8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54918" y="5236747"/>
            <a:ext cx="733152" cy="4133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k işareti nasıl yapılır? Klavyede tik ...">
            <a:extLst>
              <a:ext uri="{FF2B5EF4-FFF2-40B4-BE49-F238E27FC236}">
                <a16:creationId xmlns:a16="http://schemas.microsoft.com/office/drawing/2014/main" id="{EB293515-5671-7CB0-EDCA-8057A2DB225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14171" y="5647919"/>
            <a:ext cx="733152" cy="41332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422650E0-A79D-C770-A0FA-C965ABD099B5}"/>
              </a:ext>
            </a:extLst>
          </p:cNvPr>
          <p:cNvSpPr>
            <a:spLocks noGrp="1"/>
          </p:cNvSpPr>
          <p:nvPr>
            <p:ph type="title"/>
          </p:nvPr>
        </p:nvSpPr>
        <p:spPr>
          <a:xfrm>
            <a:off x="838200" y="1"/>
            <a:ext cx="10515600" cy="901752"/>
          </a:xfrm>
          <a:noFill/>
          <a:effectLst/>
        </p:spPr>
        <p:txBody>
          <a:bodyPr>
            <a:normAutofit/>
          </a:bodyPr>
          <a:lstStyle/>
          <a:p>
            <a:r>
              <a:rPr lang="en-TR" sz="3600" b="1" dirty="0">
                <a:solidFill>
                  <a:schemeClr val="accent1"/>
                </a:solidFill>
                <a:latin typeface="+mn-lt"/>
              </a:rPr>
              <a:t>İnfluenza Komplikasyonları Açısından Riskli Grup</a:t>
            </a:r>
          </a:p>
        </p:txBody>
      </p:sp>
      <p:pic>
        <p:nvPicPr>
          <p:cNvPr id="2" name="Resim 1">
            <a:extLst>
              <a:ext uri="{FF2B5EF4-FFF2-40B4-BE49-F238E27FC236}">
                <a16:creationId xmlns:a16="http://schemas.microsoft.com/office/drawing/2014/main" id="{91E4CE36-14C2-77B5-BEBB-5A718A9B5FBF}"/>
              </a:ext>
            </a:extLst>
          </p:cNvPr>
          <p:cNvPicPr>
            <a:picLocks noChangeAspect="1"/>
          </p:cNvPicPr>
          <p:nvPr/>
        </p:nvPicPr>
        <p:blipFill>
          <a:blip r:embed="rId5"/>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00263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BA0D-0784-456F-BF3A-272E33C918C5}"/>
              </a:ext>
            </a:extLst>
          </p:cNvPr>
          <p:cNvSpPr>
            <a:spLocks noGrp="1"/>
          </p:cNvSpPr>
          <p:nvPr>
            <p:ph type="title"/>
          </p:nvPr>
        </p:nvSpPr>
        <p:spPr>
          <a:xfrm>
            <a:off x="838200" y="831290"/>
            <a:ext cx="10515600" cy="1173389"/>
          </a:xfrm>
          <a:solidFill>
            <a:schemeClr val="bg1"/>
          </a:solidFill>
          <a:ln>
            <a:solidFill>
              <a:schemeClr val="bg1">
                <a:lumMod val="65000"/>
              </a:schemeClr>
            </a:solidFill>
          </a:ln>
          <a:effectLst/>
        </p:spPr>
        <p:txBody>
          <a:bodyPr>
            <a:normAutofit/>
          </a:bodyPr>
          <a:lstStyle/>
          <a:p>
            <a:r>
              <a:rPr lang="en-TR" sz="4400" b="1" dirty="0">
                <a:solidFill>
                  <a:schemeClr val="accent1"/>
                </a:solidFill>
                <a:latin typeface="+mn-lt"/>
              </a:rPr>
              <a:t>İnfluenza Aşısının Dolaylı Kazanımları</a:t>
            </a:r>
          </a:p>
        </p:txBody>
      </p:sp>
      <p:graphicFrame>
        <p:nvGraphicFramePr>
          <p:cNvPr id="4" name="Content Placeholder 3">
            <a:extLst>
              <a:ext uri="{FF2B5EF4-FFF2-40B4-BE49-F238E27FC236}">
                <a16:creationId xmlns:a16="http://schemas.microsoft.com/office/drawing/2014/main" id="{F4F28FC6-B44F-3927-02BE-E4BBFBCFB714}"/>
              </a:ext>
            </a:extLst>
          </p:cNvPr>
          <p:cNvGraphicFramePr>
            <a:graphicFrameLocks noGrp="1"/>
          </p:cNvGraphicFramePr>
          <p:nvPr>
            <p:ph idx="1"/>
          </p:nvPr>
        </p:nvGraphicFramePr>
        <p:xfrm>
          <a:off x="541421" y="1756610"/>
          <a:ext cx="11381873" cy="4584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810A5265-C860-0785-611B-CB63230B17DE}"/>
              </a:ext>
            </a:extLst>
          </p:cNvPr>
          <p:cNvPicPr>
            <a:picLocks noChangeAspect="1"/>
          </p:cNvPicPr>
          <p:nvPr/>
        </p:nvPicPr>
        <p:blipFill>
          <a:blip r:embed="rId7"/>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2625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106355" y="3654785"/>
            <a:ext cx="5659618" cy="2265218"/>
          </a:xfrm>
          <a:ln>
            <a:solidFill>
              <a:schemeClr val="bg1">
                <a:lumMod val="65000"/>
              </a:schemeClr>
            </a:solidFill>
          </a:ln>
          <a:effectLst>
            <a:glow rad="63500">
              <a:schemeClr val="accent2">
                <a:satMod val="175000"/>
                <a:alpha val="40000"/>
              </a:schemeClr>
            </a:glow>
          </a:effectLst>
        </p:spPr>
        <p:txBody>
          <a:bodyPr/>
          <a:lstStyle/>
          <a:p>
            <a:pPr marL="0" indent="0">
              <a:buNone/>
            </a:pPr>
            <a:r>
              <a:rPr lang="tr-TR" b="1" u="sng" dirty="0" err="1"/>
              <a:t>Trivalan</a:t>
            </a:r>
            <a:r>
              <a:rPr lang="tr-TR" b="1" u="sng" dirty="0"/>
              <a:t> İnaktive Aşı (TIV): </a:t>
            </a:r>
          </a:p>
          <a:p>
            <a:r>
              <a:rPr lang="tr-TR" dirty="0"/>
              <a:t>10 RKÇ, 12 sezon </a:t>
            </a:r>
          </a:p>
          <a:p>
            <a:r>
              <a:rPr lang="tr-TR" dirty="0"/>
              <a:t>18-65 yaş</a:t>
            </a:r>
          </a:p>
          <a:p>
            <a:r>
              <a:rPr lang="tr-TR" dirty="0" err="1"/>
              <a:t>Havuzlanmış</a:t>
            </a:r>
            <a:r>
              <a:rPr lang="tr-TR" dirty="0"/>
              <a:t> etkinlik </a:t>
            </a:r>
            <a:r>
              <a:rPr lang="tr-TR" b="1" dirty="0"/>
              <a:t>%59</a:t>
            </a:r>
          </a:p>
        </p:txBody>
      </p:sp>
      <p:pic>
        <p:nvPicPr>
          <p:cNvPr id="4" name="Resim 3"/>
          <p:cNvPicPr>
            <a:picLocks noChangeAspect="1"/>
          </p:cNvPicPr>
          <p:nvPr/>
        </p:nvPicPr>
        <p:blipFill rotWithShape="1">
          <a:blip r:embed="rId3"/>
          <a:srcRect l="15396" t="34586" r="16429" b="36208"/>
          <a:stretch/>
        </p:blipFill>
        <p:spPr>
          <a:xfrm>
            <a:off x="163268" y="548640"/>
            <a:ext cx="9845660" cy="2372586"/>
          </a:xfrm>
          <a:prstGeom prst="rect">
            <a:avLst/>
          </a:prstGeom>
          <a:ln>
            <a:noFill/>
          </a:ln>
          <a:effectLst>
            <a:outerShdw blurRad="50800" dist="38100" dir="5400000" algn="t" rotWithShape="0">
              <a:prstClr val="black">
                <a:alpha val="40000"/>
              </a:prstClr>
            </a:outerShdw>
          </a:effectLst>
        </p:spPr>
      </p:pic>
      <p:pic>
        <p:nvPicPr>
          <p:cNvPr id="5" name="Resim 4">
            <a:extLst>
              <a:ext uri="{FF2B5EF4-FFF2-40B4-BE49-F238E27FC236}">
                <a16:creationId xmlns:a16="http://schemas.microsoft.com/office/drawing/2014/main" id="{7CA11F3F-1B59-0EC2-5FB1-5400FE992E2F}"/>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422265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C279-0204-96F3-2BCD-13E7F5CB82A1}"/>
              </a:ext>
            </a:extLst>
          </p:cNvPr>
          <p:cNvSpPr>
            <a:spLocks noGrp="1"/>
          </p:cNvSpPr>
          <p:nvPr>
            <p:ph type="title"/>
          </p:nvPr>
        </p:nvSpPr>
        <p:spPr/>
        <p:txBody>
          <a:bodyPr/>
          <a:lstStyle/>
          <a:p>
            <a:r>
              <a:rPr lang="tr-TR" sz="4400" b="1" dirty="0">
                <a:solidFill>
                  <a:schemeClr val="accent1"/>
                </a:solidFill>
                <a:latin typeface="+mn-lt"/>
              </a:rPr>
              <a:t>İnfluenza Aşılarının Etkinliği</a:t>
            </a:r>
            <a:endParaRPr lang="en-TR" sz="4400" b="1" dirty="0">
              <a:solidFill>
                <a:schemeClr val="accent1"/>
              </a:solidFill>
              <a:latin typeface="+mn-lt"/>
            </a:endParaRPr>
          </a:p>
        </p:txBody>
      </p:sp>
      <p:sp>
        <p:nvSpPr>
          <p:cNvPr id="3" name="Content Placeholder 2">
            <a:extLst>
              <a:ext uri="{FF2B5EF4-FFF2-40B4-BE49-F238E27FC236}">
                <a16:creationId xmlns:a16="http://schemas.microsoft.com/office/drawing/2014/main" id="{9269DBB6-D506-1670-093A-511F54587DB1}"/>
              </a:ext>
            </a:extLst>
          </p:cNvPr>
          <p:cNvSpPr>
            <a:spLocks noGrp="1"/>
          </p:cNvSpPr>
          <p:nvPr>
            <p:ph idx="1"/>
          </p:nvPr>
        </p:nvSpPr>
        <p:spPr>
          <a:xfrm>
            <a:off x="1097280" y="2140672"/>
            <a:ext cx="7968343" cy="3728421"/>
          </a:xfrm>
        </p:spPr>
        <p:txBody>
          <a:bodyPr>
            <a:normAutofit/>
          </a:bodyPr>
          <a:lstStyle/>
          <a:p>
            <a:pPr>
              <a:lnSpc>
                <a:spcPct val="80000"/>
              </a:lnSpc>
              <a:buFont typeface="Wingdings" panose="05000000000000000000" pitchFamily="2" charset="2"/>
              <a:buChar char="q"/>
            </a:pPr>
            <a:r>
              <a:rPr lang="tr-TR" altLang="tr-TR" dirty="0">
                <a:solidFill>
                  <a:srgbClr val="000000"/>
                </a:solidFill>
              </a:rPr>
              <a:t>Personel aşılaması ile </a:t>
            </a:r>
            <a:r>
              <a:rPr lang="tr-TR" altLang="tr-TR" dirty="0" err="1">
                <a:solidFill>
                  <a:srgbClr val="000000"/>
                </a:solidFill>
              </a:rPr>
              <a:t>nozokomiyal</a:t>
            </a:r>
            <a:r>
              <a:rPr lang="tr-TR" altLang="tr-TR" dirty="0">
                <a:solidFill>
                  <a:srgbClr val="000000"/>
                </a:solidFill>
              </a:rPr>
              <a:t> solunum yolu hastalıklarında düşüş</a:t>
            </a:r>
          </a:p>
          <a:p>
            <a:pPr>
              <a:lnSpc>
                <a:spcPct val="80000"/>
              </a:lnSpc>
              <a:buFont typeface="Wingdings" panose="05000000000000000000" pitchFamily="2" charset="2"/>
              <a:buChar char="q"/>
            </a:pPr>
            <a:endParaRPr lang="tr-TR" altLang="tr-TR" dirty="0">
              <a:solidFill>
                <a:srgbClr val="000000"/>
              </a:solidFill>
            </a:endParaRPr>
          </a:p>
          <a:p>
            <a:pPr>
              <a:lnSpc>
                <a:spcPct val="80000"/>
              </a:lnSpc>
              <a:buFont typeface="Wingdings" panose="05000000000000000000" pitchFamily="2" charset="2"/>
              <a:buChar char="q"/>
            </a:pPr>
            <a:r>
              <a:rPr lang="tr-TR" altLang="tr-TR" dirty="0">
                <a:solidFill>
                  <a:srgbClr val="000000"/>
                </a:solidFill>
              </a:rPr>
              <a:t>Yaşlılara bakım veren sağlık personeli aşılı ise yaşlı hastalarda mortalitede önemli düşüş</a:t>
            </a:r>
          </a:p>
          <a:p>
            <a:pPr>
              <a:lnSpc>
                <a:spcPct val="80000"/>
              </a:lnSpc>
              <a:buFont typeface="Wingdings" panose="05000000000000000000" pitchFamily="2" charset="2"/>
              <a:buChar char="q"/>
            </a:pPr>
            <a:endParaRPr lang="tr-TR" altLang="tr-TR" dirty="0">
              <a:solidFill>
                <a:srgbClr val="000000"/>
              </a:solidFill>
            </a:endParaRPr>
          </a:p>
          <a:p>
            <a:pPr>
              <a:lnSpc>
                <a:spcPct val="80000"/>
              </a:lnSpc>
              <a:buFont typeface="Wingdings" panose="05000000000000000000" pitchFamily="2" charset="2"/>
              <a:buChar char="q"/>
            </a:pPr>
            <a:r>
              <a:rPr lang="tr-TR" altLang="tr-TR" dirty="0">
                <a:solidFill>
                  <a:srgbClr val="000000"/>
                </a:solidFill>
              </a:rPr>
              <a:t>Personel aşılanması &gt; %60 olan tesislerde influenza kaynaklı morbidite ve mortalite, personel aşılanması &lt; %60 olan tesislere kıyasla daha düşük</a:t>
            </a:r>
          </a:p>
          <a:p>
            <a:pPr>
              <a:lnSpc>
                <a:spcPct val="80000"/>
              </a:lnSpc>
            </a:pPr>
            <a:endParaRPr lang="tr-TR" altLang="tr-TR" dirty="0"/>
          </a:p>
          <a:p>
            <a:endParaRPr lang="en-TR" sz="2400" dirty="0"/>
          </a:p>
        </p:txBody>
      </p:sp>
      <p:sp>
        <p:nvSpPr>
          <p:cNvPr id="4" name="Slide Number Placeholder 3">
            <a:extLst>
              <a:ext uri="{FF2B5EF4-FFF2-40B4-BE49-F238E27FC236}">
                <a16:creationId xmlns:a16="http://schemas.microsoft.com/office/drawing/2014/main" id="{F0BE8876-74A0-7786-3A61-601B0C20CA1E}"/>
              </a:ext>
            </a:extLst>
          </p:cNvPr>
          <p:cNvSpPr>
            <a:spLocks noGrp="1"/>
          </p:cNvSpPr>
          <p:nvPr>
            <p:ph type="sldNum" sz="quarter" idx="12"/>
          </p:nvPr>
        </p:nvSpPr>
        <p:spPr/>
        <p:txBody>
          <a:bodyPr/>
          <a:lstStyle/>
          <a:p>
            <a:pPr>
              <a:defRPr/>
            </a:pPr>
            <a:fld id="{9FF395F0-499F-8148-BBE7-B5048A6EAF34}" type="slidenum">
              <a:rPr lang="en-TR" smtClean="0"/>
              <a:t>34</a:t>
            </a:fld>
            <a:endParaRPr lang="en-TR"/>
          </a:p>
        </p:txBody>
      </p:sp>
      <p:pic>
        <p:nvPicPr>
          <p:cNvPr id="9" name="Resim 1">
            <a:extLst>
              <a:ext uri="{FF2B5EF4-FFF2-40B4-BE49-F238E27FC236}">
                <a16:creationId xmlns:a16="http://schemas.microsoft.com/office/drawing/2014/main" id="{07F43F9D-85A3-C102-3164-B917051B2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582" y="2798153"/>
            <a:ext cx="14811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C20DE89D-3E22-5E9E-AF69-D574FEDB05B7}"/>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057121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0D89-9B23-857B-BF53-04AE198E1FD4}"/>
              </a:ext>
            </a:extLst>
          </p:cNvPr>
          <p:cNvSpPr>
            <a:spLocks noGrp="1"/>
          </p:cNvSpPr>
          <p:nvPr>
            <p:ph type="title"/>
          </p:nvPr>
        </p:nvSpPr>
        <p:spPr/>
        <p:txBody>
          <a:bodyPr>
            <a:normAutofit/>
          </a:bodyPr>
          <a:lstStyle/>
          <a:p>
            <a:r>
              <a:rPr lang="tr-TR" sz="4400" b="1" dirty="0">
                <a:solidFill>
                  <a:schemeClr val="accent1"/>
                </a:solidFill>
                <a:latin typeface="+mn-lt"/>
              </a:rPr>
              <a:t>İnfluenza Aşılarının Etkinliği</a:t>
            </a:r>
            <a:endParaRPr lang="en-TR" sz="4400" b="1" dirty="0">
              <a:solidFill>
                <a:schemeClr val="accent1"/>
              </a:solidFill>
              <a:latin typeface="+mn-lt"/>
            </a:endParaRPr>
          </a:p>
        </p:txBody>
      </p:sp>
      <p:sp>
        <p:nvSpPr>
          <p:cNvPr id="3" name="Content Placeholder 2">
            <a:extLst>
              <a:ext uri="{FF2B5EF4-FFF2-40B4-BE49-F238E27FC236}">
                <a16:creationId xmlns:a16="http://schemas.microsoft.com/office/drawing/2014/main" id="{2791A567-B5EF-62DB-BD85-7FF568F73A51}"/>
              </a:ext>
            </a:extLst>
          </p:cNvPr>
          <p:cNvSpPr>
            <a:spLocks noGrp="1"/>
          </p:cNvSpPr>
          <p:nvPr>
            <p:ph idx="1"/>
          </p:nvPr>
        </p:nvSpPr>
        <p:spPr>
          <a:xfrm>
            <a:off x="1097280" y="2446866"/>
            <a:ext cx="10058400" cy="3422227"/>
          </a:xfrm>
        </p:spPr>
        <p:txBody>
          <a:bodyPr>
            <a:noAutofit/>
          </a:bodyPr>
          <a:lstStyle/>
          <a:p>
            <a:pPr>
              <a:buFont typeface="Wingdings" panose="05000000000000000000" pitchFamily="2" charset="2"/>
              <a:buChar char="Ø"/>
            </a:pPr>
            <a:r>
              <a:rPr lang="tr-TR" altLang="tr-TR" dirty="0">
                <a:solidFill>
                  <a:srgbClr val="000000"/>
                </a:solidFill>
              </a:rPr>
              <a:t>İşe gelmeme oranı %28 azalma</a:t>
            </a:r>
          </a:p>
          <a:p>
            <a:pPr>
              <a:buFont typeface="Wingdings" panose="05000000000000000000" pitchFamily="2" charset="2"/>
              <a:buChar char="Ø"/>
            </a:pPr>
            <a:endParaRPr lang="tr-TR" altLang="tr-TR" dirty="0">
              <a:solidFill>
                <a:srgbClr val="000000"/>
              </a:solidFill>
            </a:endParaRPr>
          </a:p>
          <a:p>
            <a:pPr>
              <a:buFont typeface="Wingdings" panose="05000000000000000000" pitchFamily="2" charset="2"/>
              <a:buChar char="Ø"/>
            </a:pPr>
            <a:r>
              <a:rPr lang="tr-TR" dirty="0">
                <a:solidFill>
                  <a:srgbClr val="000000"/>
                </a:solidFill>
              </a:rPr>
              <a:t>İş gücü kayıplarının önlenmesi ve üretkenliğin artırılması</a:t>
            </a:r>
          </a:p>
          <a:p>
            <a:pPr lvl="1">
              <a:buFont typeface="Wingdings" panose="05000000000000000000" pitchFamily="2" charset="2"/>
              <a:buChar char="Ø"/>
            </a:pPr>
            <a:r>
              <a:rPr lang="en-US" b="0" i="0" dirty="0" err="1">
                <a:solidFill>
                  <a:srgbClr val="000000"/>
                </a:solidFill>
                <a:effectLst/>
                <a:highlight>
                  <a:srgbClr val="FFFFFF"/>
                </a:highlight>
                <a:latin typeface="ui-sans-serif"/>
              </a:rPr>
              <a:t>Sağlık</a:t>
            </a:r>
            <a:r>
              <a:rPr lang="en-US" b="0" i="0" dirty="0">
                <a:solidFill>
                  <a:srgbClr val="000000"/>
                </a:solidFill>
                <a:effectLst/>
                <a:highlight>
                  <a:srgbClr val="FFFFFF"/>
                </a:highlight>
                <a:latin typeface="ui-sans-serif"/>
              </a:rPr>
              <a:t> </a:t>
            </a:r>
            <a:r>
              <a:rPr lang="en-US" b="0" i="0" dirty="0" err="1">
                <a:solidFill>
                  <a:srgbClr val="000000"/>
                </a:solidFill>
                <a:effectLst/>
                <a:highlight>
                  <a:srgbClr val="FFFFFF"/>
                </a:highlight>
                <a:latin typeface="ui-sans-serif"/>
              </a:rPr>
              <a:t>çalışanlarında</a:t>
            </a:r>
            <a:r>
              <a:rPr lang="en-US" b="0" i="0" dirty="0">
                <a:solidFill>
                  <a:srgbClr val="000000"/>
                </a:solidFill>
                <a:effectLst/>
                <a:highlight>
                  <a:srgbClr val="FFFFFF"/>
                </a:highlight>
                <a:latin typeface="ui-sans-serif"/>
              </a:rPr>
              <a:t> </a:t>
            </a:r>
            <a:r>
              <a:rPr lang="en-US" b="0" i="0" dirty="0" err="1">
                <a:solidFill>
                  <a:srgbClr val="000000"/>
                </a:solidFill>
                <a:effectLst/>
                <a:highlight>
                  <a:srgbClr val="FFFFFF"/>
                </a:highlight>
                <a:latin typeface="ui-sans-serif"/>
              </a:rPr>
              <a:t>aşılama</a:t>
            </a:r>
            <a:r>
              <a:rPr lang="en-US" b="0" i="0" dirty="0">
                <a:solidFill>
                  <a:srgbClr val="000000"/>
                </a:solidFill>
                <a:effectLst/>
                <a:highlight>
                  <a:srgbClr val="FFFFFF"/>
                </a:highlight>
                <a:latin typeface="ui-sans-serif"/>
              </a:rPr>
              <a:t> </a:t>
            </a:r>
            <a:r>
              <a:rPr lang="en-US" b="0" i="0" dirty="0" err="1">
                <a:solidFill>
                  <a:srgbClr val="000000"/>
                </a:solidFill>
                <a:effectLst/>
                <a:highlight>
                  <a:srgbClr val="FFFFFF"/>
                </a:highlight>
                <a:latin typeface="ui-sans-serif"/>
              </a:rPr>
              <a:t>oranındaki</a:t>
            </a:r>
            <a:r>
              <a:rPr lang="en-US" b="0" i="0" dirty="0">
                <a:solidFill>
                  <a:srgbClr val="000000"/>
                </a:solidFill>
                <a:effectLst/>
                <a:highlight>
                  <a:srgbClr val="FFFFFF"/>
                </a:highlight>
                <a:latin typeface="ui-sans-serif"/>
              </a:rPr>
              <a:t> %10'luk </a:t>
            </a:r>
            <a:r>
              <a:rPr lang="en-US" b="0" i="0" dirty="0" err="1">
                <a:solidFill>
                  <a:srgbClr val="000000"/>
                </a:solidFill>
                <a:effectLst/>
                <a:highlight>
                  <a:srgbClr val="FFFFFF"/>
                </a:highlight>
                <a:latin typeface="ui-sans-serif"/>
              </a:rPr>
              <a:t>artış</a:t>
            </a:r>
            <a:r>
              <a:rPr lang="en-US" b="0" i="0" dirty="0">
                <a:solidFill>
                  <a:srgbClr val="000000"/>
                </a:solidFill>
                <a:effectLst/>
                <a:highlight>
                  <a:srgbClr val="FFFFFF"/>
                </a:highlight>
                <a:latin typeface="ui-sans-serif"/>
              </a:rPr>
              <a:t>, </a:t>
            </a:r>
            <a:r>
              <a:rPr lang="en-US" b="0" i="0" dirty="0" err="1">
                <a:solidFill>
                  <a:srgbClr val="000000"/>
                </a:solidFill>
                <a:effectLst/>
                <a:highlight>
                  <a:srgbClr val="FFFFFF"/>
                </a:highlight>
                <a:latin typeface="ui-sans-serif"/>
              </a:rPr>
              <a:t>yıllık</a:t>
            </a:r>
            <a:r>
              <a:rPr lang="en-US" b="0" i="0" dirty="0">
                <a:solidFill>
                  <a:srgbClr val="000000"/>
                </a:solidFill>
                <a:effectLst/>
                <a:highlight>
                  <a:srgbClr val="FFFFFF"/>
                </a:highlight>
                <a:latin typeface="ui-sans-serif"/>
              </a:rPr>
              <a:t> 1.3 </a:t>
            </a:r>
            <a:r>
              <a:rPr lang="en-US" b="0" i="0" dirty="0" err="1">
                <a:solidFill>
                  <a:srgbClr val="000000"/>
                </a:solidFill>
                <a:effectLst/>
                <a:highlight>
                  <a:srgbClr val="FFFFFF"/>
                </a:highlight>
                <a:latin typeface="ui-sans-serif"/>
              </a:rPr>
              <a:t>milyon</a:t>
            </a:r>
            <a:r>
              <a:rPr lang="en-US" b="0" i="0" dirty="0">
                <a:solidFill>
                  <a:srgbClr val="000000"/>
                </a:solidFill>
                <a:effectLst/>
                <a:highlight>
                  <a:srgbClr val="FFFFFF"/>
                </a:highlight>
                <a:latin typeface="ui-sans-serif"/>
              </a:rPr>
              <a:t> </a:t>
            </a:r>
            <a:r>
              <a:rPr lang="tr-TR" dirty="0">
                <a:solidFill>
                  <a:srgbClr val="000000"/>
                </a:solidFill>
              </a:rPr>
              <a:t>€</a:t>
            </a:r>
            <a:r>
              <a:rPr lang="en-US" b="0" i="0" dirty="0">
                <a:solidFill>
                  <a:srgbClr val="000000"/>
                </a:solidFill>
                <a:effectLst/>
                <a:highlight>
                  <a:srgbClr val="FFFFFF"/>
                </a:highlight>
                <a:latin typeface="ui-sans-serif"/>
              </a:rPr>
              <a:t> </a:t>
            </a:r>
            <a:r>
              <a:rPr lang="en-US" b="0" i="0" dirty="0" err="1">
                <a:solidFill>
                  <a:srgbClr val="000000"/>
                </a:solidFill>
                <a:effectLst/>
                <a:highlight>
                  <a:srgbClr val="FFFFFF"/>
                </a:highlight>
                <a:latin typeface="ui-sans-serif"/>
              </a:rPr>
              <a:t>üzerinde</a:t>
            </a:r>
            <a:r>
              <a:rPr lang="en-US" b="0" i="0" dirty="0">
                <a:solidFill>
                  <a:srgbClr val="000000"/>
                </a:solidFill>
                <a:effectLst/>
                <a:highlight>
                  <a:srgbClr val="FFFFFF"/>
                </a:highlight>
                <a:latin typeface="ui-sans-serif"/>
              </a:rPr>
              <a:t> </a:t>
            </a:r>
            <a:r>
              <a:rPr lang="en-US" b="0" i="0" dirty="0" err="1">
                <a:solidFill>
                  <a:srgbClr val="000000"/>
                </a:solidFill>
                <a:effectLst/>
                <a:highlight>
                  <a:srgbClr val="FFFFFF"/>
                </a:highlight>
                <a:latin typeface="ui-sans-serif"/>
              </a:rPr>
              <a:t>tasarruf</a:t>
            </a:r>
            <a:r>
              <a:rPr lang="en-US" b="0" i="0" dirty="0">
                <a:solidFill>
                  <a:srgbClr val="000000"/>
                </a:solidFill>
                <a:effectLst/>
                <a:highlight>
                  <a:srgbClr val="FFFFFF"/>
                </a:highlight>
                <a:latin typeface="ui-sans-serif"/>
              </a:rPr>
              <a:t> </a:t>
            </a:r>
          </a:p>
          <a:p>
            <a:pPr marL="742950" lvl="1" indent="-285750">
              <a:buFont typeface="Wingdings" panose="05000000000000000000" pitchFamily="2" charset="2"/>
              <a:buChar char="Ø"/>
            </a:pPr>
            <a:endParaRPr lang="tr-TR" dirty="0">
              <a:solidFill>
                <a:srgbClr val="000000"/>
              </a:solidFill>
            </a:endParaRPr>
          </a:p>
          <a:p>
            <a:pPr>
              <a:buFont typeface="Wingdings" panose="05000000000000000000" pitchFamily="2" charset="2"/>
              <a:buChar char="Ø"/>
            </a:pPr>
            <a:r>
              <a:rPr lang="tr-TR" dirty="0">
                <a:solidFill>
                  <a:srgbClr val="000000"/>
                </a:solidFill>
              </a:rPr>
              <a:t>İnfluenza ve sekonder enfeksiyonlara bağlı tedavi-yatış maliyetlerin önlenmesi</a:t>
            </a:r>
          </a:p>
          <a:p>
            <a:endParaRPr lang="tr-TR" dirty="0"/>
          </a:p>
          <a:p>
            <a:endParaRPr lang="tr-TR" dirty="0"/>
          </a:p>
          <a:p>
            <a:pPr>
              <a:buFont typeface="Wingdings" pitchFamily="2" charset="2"/>
              <a:buChar char="ü"/>
            </a:pPr>
            <a:endParaRPr lang="en-TR" sz="2400" dirty="0"/>
          </a:p>
        </p:txBody>
      </p:sp>
      <p:pic>
        <p:nvPicPr>
          <p:cNvPr id="4" name="Resim 3">
            <a:extLst>
              <a:ext uri="{FF2B5EF4-FFF2-40B4-BE49-F238E27FC236}">
                <a16:creationId xmlns:a16="http://schemas.microsoft.com/office/drawing/2014/main" id="{36552BD5-ED9D-FD0A-DF9E-E02BB023637C}"/>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54338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C279-0204-96F3-2BCD-13E7F5CB82A1}"/>
              </a:ext>
            </a:extLst>
          </p:cNvPr>
          <p:cNvSpPr>
            <a:spLocks noGrp="1"/>
          </p:cNvSpPr>
          <p:nvPr>
            <p:ph type="title"/>
          </p:nvPr>
        </p:nvSpPr>
        <p:spPr/>
        <p:txBody>
          <a:bodyPr>
            <a:normAutofit/>
          </a:bodyPr>
          <a:lstStyle/>
          <a:p>
            <a:r>
              <a:rPr lang="en-TR" sz="4400" b="1" dirty="0">
                <a:solidFill>
                  <a:schemeClr val="accent1"/>
                </a:solidFill>
                <a:latin typeface="+mn-lt"/>
              </a:rPr>
              <a:t>İnfluenza Aşısı</a:t>
            </a:r>
          </a:p>
        </p:txBody>
      </p:sp>
      <p:sp>
        <p:nvSpPr>
          <p:cNvPr id="3" name="Content Placeholder 2">
            <a:extLst>
              <a:ext uri="{FF2B5EF4-FFF2-40B4-BE49-F238E27FC236}">
                <a16:creationId xmlns:a16="http://schemas.microsoft.com/office/drawing/2014/main" id="{9269DBB6-D506-1670-093A-511F54587DB1}"/>
              </a:ext>
            </a:extLst>
          </p:cNvPr>
          <p:cNvSpPr>
            <a:spLocks noGrp="1"/>
          </p:cNvSpPr>
          <p:nvPr>
            <p:ph idx="1"/>
          </p:nvPr>
        </p:nvSpPr>
        <p:spPr>
          <a:xfrm>
            <a:off x="1097280" y="2269066"/>
            <a:ext cx="10058400" cy="3600027"/>
          </a:xfrm>
        </p:spPr>
        <p:txBody>
          <a:bodyPr>
            <a:normAutofit/>
          </a:bodyPr>
          <a:lstStyle/>
          <a:p>
            <a:pPr marL="0" indent="0">
              <a:lnSpc>
                <a:spcPct val="80000"/>
              </a:lnSpc>
              <a:buNone/>
            </a:pPr>
            <a:r>
              <a:rPr lang="tr-TR" altLang="tr-TR" sz="2400" dirty="0">
                <a:solidFill>
                  <a:srgbClr val="000000"/>
                </a:solidFill>
              </a:rPr>
              <a:t>Tek doz aşı, her yıl, IM</a:t>
            </a:r>
          </a:p>
          <a:p>
            <a:pPr>
              <a:lnSpc>
                <a:spcPct val="80000"/>
              </a:lnSpc>
              <a:buFont typeface="Wingdings" panose="05000000000000000000" pitchFamily="2" charset="2"/>
              <a:buChar char="q"/>
            </a:pPr>
            <a:endParaRPr lang="tr-TR" altLang="tr-TR" sz="2400" dirty="0">
              <a:solidFill>
                <a:srgbClr val="000000"/>
              </a:solidFill>
            </a:endParaRPr>
          </a:p>
          <a:p>
            <a:pPr>
              <a:lnSpc>
                <a:spcPct val="80000"/>
              </a:lnSpc>
              <a:buFont typeface="Wingdings" panose="05000000000000000000" pitchFamily="2" charset="2"/>
              <a:buChar char="q"/>
            </a:pPr>
            <a:r>
              <a:rPr lang="tr-TR" altLang="tr-TR" sz="2400" b="1" dirty="0" err="1">
                <a:solidFill>
                  <a:srgbClr val="000000"/>
                </a:solidFill>
              </a:rPr>
              <a:t>İnaktive</a:t>
            </a:r>
            <a:r>
              <a:rPr lang="tr-TR" altLang="tr-TR" sz="2400" b="1" dirty="0">
                <a:solidFill>
                  <a:srgbClr val="000000"/>
                </a:solidFill>
              </a:rPr>
              <a:t> </a:t>
            </a:r>
            <a:r>
              <a:rPr lang="tr-TR" altLang="tr-TR" sz="2400" b="1" dirty="0" err="1">
                <a:solidFill>
                  <a:srgbClr val="000000"/>
                </a:solidFill>
              </a:rPr>
              <a:t>influenza</a:t>
            </a:r>
            <a:r>
              <a:rPr lang="tr-TR" altLang="tr-TR" sz="2400" b="1" dirty="0">
                <a:solidFill>
                  <a:srgbClr val="000000"/>
                </a:solidFill>
              </a:rPr>
              <a:t> aşısı </a:t>
            </a:r>
            <a:r>
              <a:rPr lang="tr-TR" altLang="tr-TR" sz="2400" dirty="0">
                <a:solidFill>
                  <a:srgbClr val="000000"/>
                </a:solidFill>
              </a:rPr>
              <a:t>(</a:t>
            </a:r>
            <a:r>
              <a:rPr lang="tr-TR" altLang="tr-TR" sz="2400" b="1" dirty="0">
                <a:solidFill>
                  <a:srgbClr val="000000"/>
                </a:solidFill>
              </a:rPr>
              <a:t>IIV</a:t>
            </a:r>
            <a:r>
              <a:rPr lang="tr-TR" altLang="tr-TR" sz="2400" dirty="0">
                <a:solidFill>
                  <a:srgbClr val="000000"/>
                </a:solidFill>
              </a:rPr>
              <a:t>) </a:t>
            </a:r>
          </a:p>
          <a:p>
            <a:pPr>
              <a:lnSpc>
                <a:spcPct val="80000"/>
              </a:lnSpc>
              <a:buFont typeface="Wingdings" panose="05000000000000000000" pitchFamily="2" charset="2"/>
              <a:buChar char="q"/>
            </a:pPr>
            <a:r>
              <a:rPr lang="tr-TR" altLang="tr-TR" sz="2400" dirty="0" err="1">
                <a:solidFill>
                  <a:srgbClr val="000000"/>
                </a:solidFill>
              </a:rPr>
              <a:t>Rekombinant</a:t>
            </a:r>
            <a:r>
              <a:rPr lang="tr-TR" altLang="tr-TR" sz="2400" dirty="0">
                <a:solidFill>
                  <a:srgbClr val="000000"/>
                </a:solidFill>
              </a:rPr>
              <a:t> </a:t>
            </a:r>
            <a:r>
              <a:rPr lang="tr-TR" altLang="tr-TR" sz="2400" dirty="0" err="1">
                <a:solidFill>
                  <a:srgbClr val="000000"/>
                </a:solidFill>
              </a:rPr>
              <a:t>influenza</a:t>
            </a:r>
            <a:r>
              <a:rPr lang="tr-TR" altLang="tr-TR" sz="2400" dirty="0">
                <a:solidFill>
                  <a:srgbClr val="000000"/>
                </a:solidFill>
              </a:rPr>
              <a:t> aşısı (</a:t>
            </a:r>
            <a:r>
              <a:rPr lang="tr-TR" altLang="tr-TR" sz="2400" b="1" dirty="0">
                <a:solidFill>
                  <a:srgbClr val="000000"/>
                </a:solidFill>
              </a:rPr>
              <a:t>RIV)</a:t>
            </a:r>
            <a:endParaRPr lang="tr-TR" altLang="tr-TR" sz="2400" dirty="0">
              <a:solidFill>
                <a:srgbClr val="000000"/>
              </a:solidFill>
            </a:endParaRPr>
          </a:p>
          <a:p>
            <a:pPr>
              <a:lnSpc>
                <a:spcPct val="80000"/>
              </a:lnSpc>
              <a:buFont typeface="Wingdings" panose="05000000000000000000" pitchFamily="2" charset="2"/>
              <a:buChar char="q"/>
            </a:pPr>
            <a:r>
              <a:rPr lang="tr-TR" altLang="tr-TR" sz="2400" dirty="0">
                <a:solidFill>
                  <a:srgbClr val="000000"/>
                </a:solidFill>
              </a:rPr>
              <a:t>Canlı</a:t>
            </a:r>
            <a:r>
              <a:rPr lang="tr-TR" altLang="tr-TR" sz="2400" b="1" dirty="0">
                <a:solidFill>
                  <a:srgbClr val="000000"/>
                </a:solidFill>
              </a:rPr>
              <a:t> </a:t>
            </a:r>
            <a:r>
              <a:rPr lang="tr-TR" altLang="tr-TR" sz="2400" dirty="0" err="1">
                <a:solidFill>
                  <a:srgbClr val="000000"/>
                </a:solidFill>
              </a:rPr>
              <a:t>atenüe</a:t>
            </a:r>
            <a:r>
              <a:rPr lang="tr-TR" altLang="tr-TR" sz="2400" dirty="0">
                <a:solidFill>
                  <a:srgbClr val="000000"/>
                </a:solidFill>
              </a:rPr>
              <a:t> </a:t>
            </a:r>
            <a:r>
              <a:rPr lang="tr-TR" altLang="tr-TR" sz="2400" dirty="0" err="1">
                <a:solidFill>
                  <a:srgbClr val="000000"/>
                </a:solidFill>
              </a:rPr>
              <a:t>influenza</a:t>
            </a:r>
            <a:r>
              <a:rPr lang="tr-TR" altLang="tr-TR" sz="2400" dirty="0">
                <a:solidFill>
                  <a:srgbClr val="000000"/>
                </a:solidFill>
              </a:rPr>
              <a:t> aşısı</a:t>
            </a:r>
            <a:r>
              <a:rPr lang="tr-TR" altLang="tr-TR" sz="2400" b="1" dirty="0">
                <a:solidFill>
                  <a:srgbClr val="000000"/>
                </a:solidFill>
              </a:rPr>
              <a:t> (LAIV)</a:t>
            </a:r>
            <a:r>
              <a:rPr lang="tr-TR" altLang="tr-TR" sz="2400" dirty="0">
                <a:solidFill>
                  <a:srgbClr val="000000"/>
                </a:solidFill>
              </a:rPr>
              <a:t> </a:t>
            </a:r>
          </a:p>
          <a:p>
            <a:pPr>
              <a:lnSpc>
                <a:spcPct val="80000"/>
              </a:lnSpc>
              <a:buFont typeface="Wingdings" panose="05000000000000000000" pitchFamily="2" charset="2"/>
              <a:buChar char="q"/>
            </a:pPr>
            <a:r>
              <a:rPr lang="tr-TR" altLang="tr-TR" sz="2400" dirty="0">
                <a:solidFill>
                  <a:srgbClr val="000000"/>
                </a:solidFill>
              </a:rPr>
              <a:t>Yüksek doz </a:t>
            </a:r>
            <a:r>
              <a:rPr lang="tr-TR" altLang="tr-TR" sz="2400" dirty="0" err="1">
                <a:solidFill>
                  <a:srgbClr val="000000"/>
                </a:solidFill>
              </a:rPr>
              <a:t>influenza</a:t>
            </a:r>
            <a:r>
              <a:rPr lang="tr-TR" altLang="tr-TR" sz="2400" dirty="0">
                <a:solidFill>
                  <a:srgbClr val="000000"/>
                </a:solidFill>
              </a:rPr>
              <a:t> aşısı (</a:t>
            </a:r>
            <a:r>
              <a:rPr lang="tr-TR" altLang="tr-TR" sz="2400" b="1" dirty="0" err="1">
                <a:solidFill>
                  <a:srgbClr val="000000"/>
                </a:solidFill>
              </a:rPr>
              <a:t>hIIV</a:t>
            </a:r>
            <a:r>
              <a:rPr lang="tr-TR" altLang="tr-TR" sz="2400" dirty="0">
                <a:solidFill>
                  <a:srgbClr val="000000"/>
                </a:solidFill>
              </a:rPr>
              <a:t>)</a:t>
            </a:r>
          </a:p>
          <a:p>
            <a:pPr>
              <a:lnSpc>
                <a:spcPct val="80000"/>
              </a:lnSpc>
              <a:buFont typeface="Wingdings" panose="05000000000000000000" pitchFamily="2" charset="2"/>
              <a:buChar char="q"/>
            </a:pPr>
            <a:r>
              <a:rPr lang="tr-TR" altLang="tr-TR" sz="2400" dirty="0" err="1">
                <a:solidFill>
                  <a:srgbClr val="000000"/>
                </a:solidFill>
              </a:rPr>
              <a:t>Adjuvanlı</a:t>
            </a:r>
            <a:r>
              <a:rPr lang="tr-TR" altLang="tr-TR" sz="2400" b="1" dirty="0">
                <a:solidFill>
                  <a:srgbClr val="000000"/>
                </a:solidFill>
              </a:rPr>
              <a:t> </a:t>
            </a:r>
            <a:r>
              <a:rPr lang="tr-TR" altLang="tr-TR" sz="2400" dirty="0" err="1">
                <a:solidFill>
                  <a:srgbClr val="000000"/>
                </a:solidFill>
              </a:rPr>
              <a:t>influenza</a:t>
            </a:r>
            <a:r>
              <a:rPr lang="tr-TR" altLang="tr-TR" sz="2400" dirty="0">
                <a:solidFill>
                  <a:srgbClr val="000000"/>
                </a:solidFill>
              </a:rPr>
              <a:t> aşısı </a:t>
            </a:r>
            <a:r>
              <a:rPr lang="tr-TR" altLang="tr-TR" sz="2400" b="1" dirty="0">
                <a:solidFill>
                  <a:srgbClr val="000000"/>
                </a:solidFill>
              </a:rPr>
              <a:t>(</a:t>
            </a:r>
            <a:r>
              <a:rPr lang="tr-TR" altLang="tr-TR" sz="2400" b="1" dirty="0" err="1">
                <a:solidFill>
                  <a:srgbClr val="000000"/>
                </a:solidFill>
              </a:rPr>
              <a:t>aIIV</a:t>
            </a:r>
            <a:r>
              <a:rPr lang="tr-TR" altLang="tr-TR" sz="2400" b="1" dirty="0">
                <a:solidFill>
                  <a:srgbClr val="000000"/>
                </a:solidFill>
              </a:rPr>
              <a:t>)</a:t>
            </a:r>
          </a:p>
          <a:p>
            <a:endParaRPr lang="en-TR" dirty="0"/>
          </a:p>
        </p:txBody>
      </p:sp>
      <p:sp>
        <p:nvSpPr>
          <p:cNvPr id="4" name="Slide Number Placeholder 3">
            <a:extLst>
              <a:ext uri="{FF2B5EF4-FFF2-40B4-BE49-F238E27FC236}">
                <a16:creationId xmlns:a16="http://schemas.microsoft.com/office/drawing/2014/main" id="{F0BE8876-74A0-7786-3A61-601B0C20CA1E}"/>
              </a:ext>
            </a:extLst>
          </p:cNvPr>
          <p:cNvSpPr>
            <a:spLocks noGrp="1"/>
          </p:cNvSpPr>
          <p:nvPr>
            <p:ph type="sldNum" sz="quarter" idx="12"/>
          </p:nvPr>
        </p:nvSpPr>
        <p:spPr/>
        <p:txBody>
          <a:bodyPr/>
          <a:lstStyle/>
          <a:p>
            <a:pPr>
              <a:defRPr/>
            </a:pPr>
            <a:fld id="{9FF395F0-499F-8148-BBE7-B5048A6EAF34}" type="slidenum">
              <a:rPr lang="en-TR" smtClean="0"/>
              <a:t>36</a:t>
            </a:fld>
            <a:endParaRPr lang="en-TR"/>
          </a:p>
        </p:txBody>
      </p:sp>
      <p:pic>
        <p:nvPicPr>
          <p:cNvPr id="8" name="Resim 1">
            <a:extLst>
              <a:ext uri="{FF2B5EF4-FFF2-40B4-BE49-F238E27FC236}">
                <a16:creationId xmlns:a16="http://schemas.microsoft.com/office/drawing/2014/main" id="{F4AC5C33-8646-8ED4-FA9B-DBECB6E78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032" y="2786593"/>
            <a:ext cx="14811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8E632D57-DFF8-EC1E-396E-B5FF8AB6B518}"/>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294085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6EFE-C360-17CA-9852-006A8F1960E8}"/>
              </a:ext>
            </a:extLst>
          </p:cNvPr>
          <p:cNvSpPr>
            <a:spLocks noGrp="1"/>
          </p:cNvSpPr>
          <p:nvPr>
            <p:ph type="title"/>
          </p:nvPr>
        </p:nvSpPr>
        <p:spPr>
          <a:xfrm>
            <a:off x="1036319" y="100824"/>
            <a:ext cx="10058400" cy="1450757"/>
          </a:xfrm>
        </p:spPr>
        <p:txBody>
          <a:bodyPr/>
          <a:lstStyle/>
          <a:p>
            <a:r>
              <a:rPr lang="en-TR" sz="4400" b="1" dirty="0">
                <a:solidFill>
                  <a:schemeClr val="accent1"/>
                </a:solidFill>
                <a:latin typeface="+mn-lt"/>
              </a:rPr>
              <a:t>İnfluenza Aşısı</a:t>
            </a:r>
            <a:r>
              <a:rPr lang="tr-TR" sz="4400" b="1" dirty="0">
                <a:solidFill>
                  <a:schemeClr val="accent1"/>
                </a:solidFill>
                <a:latin typeface="+mn-lt"/>
              </a:rPr>
              <a:t> </a:t>
            </a:r>
            <a:endParaRPr lang="en-TR" sz="4400" b="1" dirty="0">
              <a:solidFill>
                <a:schemeClr val="accent1"/>
              </a:solidFill>
              <a:latin typeface="+mn-lt"/>
            </a:endParaRPr>
          </a:p>
        </p:txBody>
      </p:sp>
      <p:sp>
        <p:nvSpPr>
          <p:cNvPr id="3" name="Content Placeholder 2">
            <a:extLst>
              <a:ext uri="{FF2B5EF4-FFF2-40B4-BE49-F238E27FC236}">
                <a16:creationId xmlns:a16="http://schemas.microsoft.com/office/drawing/2014/main" id="{792200B4-57C8-141E-514D-F2555B2EB849}"/>
              </a:ext>
            </a:extLst>
          </p:cNvPr>
          <p:cNvSpPr>
            <a:spLocks noGrp="1"/>
          </p:cNvSpPr>
          <p:nvPr>
            <p:ph idx="1"/>
          </p:nvPr>
        </p:nvSpPr>
        <p:spPr>
          <a:xfrm>
            <a:off x="838200" y="1957137"/>
            <a:ext cx="10515600" cy="4900862"/>
          </a:xfrm>
        </p:spPr>
        <p:txBody>
          <a:bodyPr>
            <a:normAutofit/>
          </a:bodyPr>
          <a:lstStyle/>
          <a:p>
            <a:pPr>
              <a:buFont typeface="Wingdings" panose="05000000000000000000" pitchFamily="2" charset="2"/>
              <a:buChar char="q"/>
            </a:pPr>
            <a:r>
              <a:rPr lang="en-US" dirty="0">
                <a:solidFill>
                  <a:srgbClr val="000000"/>
                </a:solidFill>
              </a:rPr>
              <a:t>Mart 2020’den </a:t>
            </a:r>
            <a:r>
              <a:rPr lang="en-US" dirty="0" err="1">
                <a:solidFill>
                  <a:srgbClr val="000000"/>
                </a:solidFill>
              </a:rPr>
              <a:t>beri</a:t>
            </a:r>
            <a:r>
              <a:rPr lang="en-US" dirty="0">
                <a:solidFill>
                  <a:srgbClr val="000000"/>
                </a:solidFill>
              </a:rPr>
              <a:t> influenza B/Yamagata tipi </a:t>
            </a:r>
            <a:r>
              <a:rPr lang="en-US" dirty="0" err="1">
                <a:solidFill>
                  <a:srgbClr val="000000"/>
                </a:solidFill>
              </a:rPr>
              <a:t>saptanmıyor</a:t>
            </a:r>
            <a:endParaRPr lang="en-US" dirty="0">
              <a:solidFill>
                <a:srgbClr val="000000"/>
              </a:solidFill>
            </a:endParaRPr>
          </a:p>
          <a:p>
            <a:pPr>
              <a:buFont typeface="Wingdings" panose="05000000000000000000" pitchFamily="2" charset="2"/>
              <a:buChar char="q"/>
            </a:pPr>
            <a:endParaRPr lang="en-TR" dirty="0">
              <a:solidFill>
                <a:srgbClr val="000000"/>
              </a:solidFill>
            </a:endParaRPr>
          </a:p>
          <a:p>
            <a:pPr>
              <a:buFont typeface="Wingdings" panose="05000000000000000000" pitchFamily="2" charset="2"/>
              <a:buChar char="q"/>
            </a:pPr>
            <a:r>
              <a:rPr lang="en-TR" dirty="0">
                <a:solidFill>
                  <a:srgbClr val="000000"/>
                </a:solidFill>
              </a:rPr>
              <a:t>Quadrivalan aşı ---&gt;</a:t>
            </a:r>
            <a:r>
              <a:rPr lang="en-TR" dirty="0">
                <a:solidFill>
                  <a:srgbClr val="000000"/>
                </a:solidFill>
                <a:sym typeface="Wingdings" pitchFamily="2" charset="2"/>
              </a:rPr>
              <a:t> Trivalan aşıya geçiş</a:t>
            </a:r>
          </a:p>
          <a:p>
            <a:pPr>
              <a:buFont typeface="Wingdings" panose="05000000000000000000" pitchFamily="2" charset="2"/>
              <a:buChar char="q"/>
            </a:pPr>
            <a:endParaRPr lang="en-TR" dirty="0">
              <a:solidFill>
                <a:srgbClr val="000000"/>
              </a:solidFill>
              <a:sym typeface="Wingdings" pitchFamily="2" charset="2"/>
            </a:endParaRPr>
          </a:p>
          <a:p>
            <a:pPr>
              <a:buFont typeface="Wingdings" panose="05000000000000000000" pitchFamily="2" charset="2"/>
              <a:buChar char="q"/>
            </a:pPr>
            <a:r>
              <a:rPr lang="en-US" dirty="0">
                <a:solidFill>
                  <a:srgbClr val="000000"/>
                </a:solidFill>
              </a:rPr>
              <a:t>DSÖ </a:t>
            </a:r>
            <a:r>
              <a:rPr lang="en-US" dirty="0" err="1">
                <a:solidFill>
                  <a:srgbClr val="000000"/>
                </a:solidFill>
              </a:rPr>
              <a:t>ve</a:t>
            </a:r>
            <a:r>
              <a:rPr lang="en-US" dirty="0">
                <a:solidFill>
                  <a:srgbClr val="000000"/>
                </a:solidFill>
              </a:rPr>
              <a:t> </a:t>
            </a:r>
            <a:r>
              <a:rPr lang="en-US" dirty="0" err="1">
                <a:solidFill>
                  <a:srgbClr val="000000"/>
                </a:solidFill>
              </a:rPr>
              <a:t>diğer</a:t>
            </a:r>
            <a:r>
              <a:rPr lang="en-US" dirty="0">
                <a:solidFill>
                  <a:srgbClr val="000000"/>
                </a:solidFill>
              </a:rPr>
              <a:t> </a:t>
            </a:r>
            <a:r>
              <a:rPr lang="en-US" dirty="0" err="1">
                <a:solidFill>
                  <a:srgbClr val="000000"/>
                </a:solidFill>
              </a:rPr>
              <a:t>sağlık</a:t>
            </a:r>
            <a:r>
              <a:rPr lang="en-US" dirty="0">
                <a:solidFill>
                  <a:srgbClr val="000000"/>
                </a:solidFill>
              </a:rPr>
              <a:t> </a:t>
            </a:r>
            <a:r>
              <a:rPr lang="en-US" dirty="0" err="1">
                <a:solidFill>
                  <a:srgbClr val="000000"/>
                </a:solidFill>
              </a:rPr>
              <a:t>otoriteleri</a:t>
            </a:r>
            <a:r>
              <a:rPr lang="en-US" dirty="0">
                <a:solidFill>
                  <a:srgbClr val="000000"/>
                </a:solidFill>
              </a:rPr>
              <a:t>: İnfluenza </a:t>
            </a:r>
            <a:r>
              <a:rPr lang="en-US" dirty="0" err="1">
                <a:solidFill>
                  <a:srgbClr val="000000"/>
                </a:solidFill>
              </a:rPr>
              <a:t>aşısında</a:t>
            </a:r>
            <a:r>
              <a:rPr lang="en-US" dirty="0">
                <a:solidFill>
                  <a:srgbClr val="000000"/>
                </a:solidFill>
              </a:rPr>
              <a:t> B/</a:t>
            </a:r>
            <a:r>
              <a:rPr lang="en-US" dirty="0" err="1">
                <a:solidFill>
                  <a:srgbClr val="000000"/>
                </a:solidFill>
              </a:rPr>
              <a:t>Yamagata’nın</a:t>
            </a:r>
            <a:r>
              <a:rPr lang="en-US" dirty="0">
                <a:solidFill>
                  <a:srgbClr val="000000"/>
                </a:solidFill>
              </a:rPr>
              <a:t> </a:t>
            </a:r>
            <a:r>
              <a:rPr lang="en-US" dirty="0" err="1">
                <a:solidFill>
                  <a:srgbClr val="000000"/>
                </a:solidFill>
              </a:rPr>
              <a:t>kapsanmasını</a:t>
            </a:r>
            <a:r>
              <a:rPr lang="en-US" dirty="0">
                <a:solidFill>
                  <a:srgbClr val="000000"/>
                </a:solidFill>
              </a:rPr>
              <a:t> </a:t>
            </a:r>
            <a:r>
              <a:rPr lang="en-US" dirty="0" err="1">
                <a:solidFill>
                  <a:srgbClr val="000000"/>
                </a:solidFill>
              </a:rPr>
              <a:t>önermiyor</a:t>
            </a:r>
            <a:endParaRPr lang="en-US" dirty="0">
              <a:solidFill>
                <a:srgbClr val="000000"/>
              </a:solidFill>
            </a:endParaRPr>
          </a:p>
          <a:p>
            <a:pPr>
              <a:buFont typeface="Wingdings" panose="05000000000000000000" pitchFamily="2" charset="2"/>
              <a:buChar char="q"/>
            </a:pPr>
            <a:endParaRPr lang="en-US" dirty="0">
              <a:solidFill>
                <a:srgbClr val="000000"/>
              </a:solidFill>
            </a:endParaRPr>
          </a:p>
          <a:p>
            <a:pPr>
              <a:buFont typeface="Wingdings" panose="05000000000000000000" pitchFamily="2" charset="2"/>
              <a:buChar char="q"/>
            </a:pPr>
            <a:r>
              <a:rPr lang="tr-TR" dirty="0" err="1">
                <a:solidFill>
                  <a:srgbClr val="000000"/>
                </a:solidFill>
              </a:rPr>
              <a:t>Trivalan</a:t>
            </a:r>
            <a:r>
              <a:rPr lang="en-US" dirty="0">
                <a:solidFill>
                  <a:srgbClr val="000000"/>
                </a:solidFill>
              </a:rPr>
              <a:t> influenza </a:t>
            </a:r>
            <a:r>
              <a:rPr lang="en-US" dirty="0" err="1">
                <a:solidFill>
                  <a:srgbClr val="000000"/>
                </a:solidFill>
              </a:rPr>
              <a:t>aşıları</a:t>
            </a:r>
            <a:r>
              <a:rPr lang="en-US" dirty="0">
                <a:solidFill>
                  <a:srgbClr val="000000"/>
                </a:solidFill>
              </a:rPr>
              <a:t> (A/H1N1, A/H3N2, B/Victoria)</a:t>
            </a:r>
            <a:endParaRPr lang="en-TR" dirty="0">
              <a:solidFill>
                <a:srgbClr val="000000"/>
              </a:solidFill>
            </a:endParaRPr>
          </a:p>
        </p:txBody>
      </p:sp>
      <p:pic>
        <p:nvPicPr>
          <p:cNvPr id="4" name="Resim 3">
            <a:extLst>
              <a:ext uri="{FF2B5EF4-FFF2-40B4-BE49-F238E27FC236}">
                <a16:creationId xmlns:a16="http://schemas.microsoft.com/office/drawing/2014/main" id="{0B796750-C643-1AA3-45B7-82EB402DFB8D}"/>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052230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5276-29A6-5893-F42C-5FC4AFB14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48D81-D887-D9EA-40CA-DF375D62181C}"/>
              </a:ext>
            </a:extLst>
          </p:cNvPr>
          <p:cNvSpPr>
            <a:spLocks noGrp="1"/>
          </p:cNvSpPr>
          <p:nvPr>
            <p:ph type="title"/>
          </p:nvPr>
        </p:nvSpPr>
        <p:spPr>
          <a:xfrm>
            <a:off x="1036319" y="100824"/>
            <a:ext cx="10058400" cy="1450757"/>
          </a:xfrm>
        </p:spPr>
        <p:txBody>
          <a:bodyPr/>
          <a:lstStyle/>
          <a:p>
            <a:r>
              <a:rPr lang="en-TR" sz="4400" b="1" dirty="0">
                <a:solidFill>
                  <a:schemeClr val="accent1"/>
                </a:solidFill>
                <a:latin typeface="+mn-lt"/>
              </a:rPr>
              <a:t>İnfluenz</a:t>
            </a:r>
            <a:r>
              <a:rPr lang="tr-TR" sz="4400" b="1" dirty="0">
                <a:solidFill>
                  <a:schemeClr val="accent1"/>
                </a:solidFill>
                <a:latin typeface="+mn-lt"/>
              </a:rPr>
              <a:t>ada Temas Sonrası Profilaksi Yaklaşımı</a:t>
            </a:r>
            <a:endParaRPr lang="en-TR" sz="4400" b="1" dirty="0">
              <a:solidFill>
                <a:schemeClr val="accent1"/>
              </a:solidFill>
              <a:latin typeface="+mn-lt"/>
            </a:endParaRPr>
          </a:p>
        </p:txBody>
      </p:sp>
      <p:sp>
        <p:nvSpPr>
          <p:cNvPr id="3" name="Content Placeholder 2">
            <a:extLst>
              <a:ext uri="{FF2B5EF4-FFF2-40B4-BE49-F238E27FC236}">
                <a16:creationId xmlns:a16="http://schemas.microsoft.com/office/drawing/2014/main" id="{5F2381E8-0DD6-F338-5665-F28A4DC38DAE}"/>
              </a:ext>
            </a:extLst>
          </p:cNvPr>
          <p:cNvSpPr>
            <a:spLocks noGrp="1"/>
          </p:cNvSpPr>
          <p:nvPr>
            <p:ph idx="1"/>
          </p:nvPr>
        </p:nvSpPr>
        <p:spPr>
          <a:xfrm>
            <a:off x="948267" y="2074333"/>
            <a:ext cx="9558867" cy="3174999"/>
          </a:xfrm>
        </p:spPr>
        <p:txBody>
          <a:bodyPr>
            <a:normAutofit/>
          </a:bodyPr>
          <a:lstStyle/>
          <a:p>
            <a:pPr>
              <a:buFont typeface="Wingdings" panose="05000000000000000000" pitchFamily="2" charset="2"/>
              <a:buChar char="q"/>
            </a:pPr>
            <a:r>
              <a:rPr lang="tr-TR" dirty="0">
                <a:solidFill>
                  <a:srgbClr val="000000"/>
                </a:solidFill>
              </a:rPr>
              <a:t>Maskesiz veya korunmasız yakın temas (&gt;5 dakika, &lt;2 metre) gerçekleşmesi durumunda profilaksi  önerilir.</a:t>
            </a:r>
          </a:p>
          <a:p>
            <a:pPr>
              <a:buFont typeface="Wingdings" panose="05000000000000000000" pitchFamily="2" charset="2"/>
              <a:buChar char="q"/>
            </a:pPr>
            <a:r>
              <a:rPr lang="tr-TR" dirty="0">
                <a:solidFill>
                  <a:srgbClr val="000000"/>
                </a:solidFill>
              </a:rPr>
              <a:t>Temas sonrası profilaksiye, maruziyeti takip eden ilk </a:t>
            </a:r>
            <a:r>
              <a:rPr lang="tr-TR" b="1" dirty="0">
                <a:solidFill>
                  <a:srgbClr val="000000"/>
                </a:solidFill>
              </a:rPr>
              <a:t>48 saat</a:t>
            </a:r>
            <a:r>
              <a:rPr lang="tr-TR" dirty="0">
                <a:solidFill>
                  <a:srgbClr val="000000"/>
                </a:solidFill>
              </a:rPr>
              <a:t> içinde başlanmalıdır.</a:t>
            </a:r>
          </a:p>
          <a:p>
            <a:pPr>
              <a:buFont typeface="Wingdings" panose="05000000000000000000" pitchFamily="2" charset="2"/>
              <a:buChar char="q"/>
            </a:pPr>
            <a:r>
              <a:rPr lang="tr-TR" dirty="0">
                <a:solidFill>
                  <a:srgbClr val="000000"/>
                </a:solidFill>
              </a:rPr>
              <a:t>Kişinin önceden aşılı olması, yüksek riskli temas durumunda profilaksi kararını değiştirmez.</a:t>
            </a:r>
          </a:p>
          <a:p>
            <a:pPr>
              <a:buFont typeface="Wingdings" panose="05000000000000000000" pitchFamily="2" charset="2"/>
              <a:buChar char="q"/>
            </a:pPr>
            <a:r>
              <a:rPr lang="tr-TR" b="1" dirty="0">
                <a:solidFill>
                  <a:srgbClr val="000000"/>
                </a:solidFill>
              </a:rPr>
              <a:t>Oseltamivir (75 mg):</a:t>
            </a:r>
            <a:r>
              <a:rPr lang="tr-TR" dirty="0">
                <a:solidFill>
                  <a:srgbClr val="000000"/>
                </a:solidFill>
              </a:rPr>
              <a:t> Günde 1 kez  oral uygulanır</a:t>
            </a:r>
          </a:p>
          <a:p>
            <a:pPr>
              <a:buFont typeface="Wingdings" panose="05000000000000000000" pitchFamily="2" charset="2"/>
              <a:buChar char="q"/>
            </a:pPr>
            <a:r>
              <a:rPr lang="tr-TR" dirty="0">
                <a:solidFill>
                  <a:srgbClr val="000000"/>
                </a:solidFill>
              </a:rPr>
              <a:t>Standart profilaksi süresi </a:t>
            </a:r>
            <a:r>
              <a:rPr lang="tr-TR" b="1" dirty="0">
                <a:solidFill>
                  <a:srgbClr val="000000"/>
                </a:solidFill>
              </a:rPr>
              <a:t>7-10 gündür</a:t>
            </a:r>
            <a:endParaRPr lang="tr-TR" dirty="0">
              <a:solidFill>
                <a:srgbClr val="000000"/>
              </a:solidFill>
            </a:endParaRPr>
          </a:p>
          <a:p>
            <a:pPr>
              <a:buFont typeface="Wingdings" panose="05000000000000000000" pitchFamily="2" charset="2"/>
              <a:buChar char="q"/>
            </a:pPr>
            <a:endParaRPr lang="en-TR" dirty="0">
              <a:solidFill>
                <a:srgbClr val="000000"/>
              </a:solidFill>
            </a:endParaRPr>
          </a:p>
        </p:txBody>
      </p:sp>
      <p:pic>
        <p:nvPicPr>
          <p:cNvPr id="4" name="Resim 3">
            <a:extLst>
              <a:ext uri="{FF2B5EF4-FFF2-40B4-BE49-F238E27FC236}">
                <a16:creationId xmlns:a16="http://schemas.microsoft.com/office/drawing/2014/main" id="{C1A78601-84FF-9499-F3A3-8B7B84C121D1}"/>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68440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0C75-45E0-EF7B-60AC-0CE1B0C97517}"/>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1C54DC52-3771-C836-D97D-BB4136B96294}"/>
              </a:ext>
            </a:extLst>
          </p:cNvPr>
          <p:cNvSpPr>
            <a:spLocks noGrp="1"/>
          </p:cNvSpPr>
          <p:nvPr>
            <p:ph type="ctrTitle"/>
          </p:nvPr>
        </p:nvSpPr>
        <p:spPr>
          <a:xfrm>
            <a:off x="1066800" y="1864698"/>
            <a:ext cx="10058400" cy="2444835"/>
          </a:xfrm>
          <a:solidFill>
            <a:srgbClr val="666DA4"/>
          </a:solidFill>
          <a:ln>
            <a:solidFill>
              <a:srgbClr val="666DA4"/>
            </a:solidFill>
          </a:ln>
          <a:scene3d>
            <a:camera prst="orthographicFront"/>
            <a:lightRig rig="threePt" dir="t"/>
          </a:scene3d>
          <a:sp3d>
            <a:bevelT w="501650" prst="coolSlant"/>
            <a:bevelB w="495300" h="50800" prst="softRound"/>
          </a:sp3d>
        </p:spPr>
        <p:txBody>
          <a:bodyPr>
            <a:normAutofit/>
          </a:bodyPr>
          <a:lstStyle/>
          <a:p>
            <a:r>
              <a:rPr lang="tr-TR" sz="4800" b="1" dirty="0">
                <a:solidFill>
                  <a:schemeClr val="bg1"/>
                </a:solidFill>
                <a:latin typeface="+mn-lt"/>
              </a:rPr>
              <a:t>Spesifik Aşılar: KKK, Suçiçeği, </a:t>
            </a:r>
            <a:r>
              <a:rPr lang="tr-TR" sz="4800" b="1" dirty="0" err="1">
                <a:solidFill>
                  <a:schemeClr val="bg1"/>
                </a:solidFill>
                <a:latin typeface="+mn-lt"/>
              </a:rPr>
              <a:t>Tdap</a:t>
            </a:r>
            <a:r>
              <a:rPr lang="tr-TR" sz="4800" b="1" dirty="0">
                <a:solidFill>
                  <a:schemeClr val="bg1"/>
                </a:solidFill>
                <a:latin typeface="+mn-lt"/>
              </a:rPr>
              <a:t>, Meningokok ve Hepatit A Önerileri</a:t>
            </a:r>
          </a:p>
        </p:txBody>
      </p:sp>
      <p:pic>
        <p:nvPicPr>
          <p:cNvPr id="8" name="Resim 7">
            <a:extLst>
              <a:ext uri="{FF2B5EF4-FFF2-40B4-BE49-F238E27FC236}">
                <a16:creationId xmlns:a16="http://schemas.microsoft.com/office/drawing/2014/main" id="{6837C440-8B6C-0311-A0AC-847DA9CCD2EA}"/>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202980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04C7-A9F1-E81B-16AB-17F89ABB5D99}"/>
              </a:ext>
            </a:extLst>
          </p:cNvPr>
          <p:cNvSpPr>
            <a:spLocks noGrp="1"/>
          </p:cNvSpPr>
          <p:nvPr>
            <p:ph type="title"/>
          </p:nvPr>
        </p:nvSpPr>
        <p:spPr/>
        <p:txBody>
          <a:bodyPr>
            <a:normAutofit/>
          </a:bodyPr>
          <a:lstStyle/>
          <a:p>
            <a:r>
              <a:rPr lang="en-TR" b="1" dirty="0">
                <a:solidFill>
                  <a:srgbClr val="FF9900"/>
                </a:solidFill>
                <a:latin typeface="+mn-lt"/>
              </a:rPr>
              <a:t>Sağlık </a:t>
            </a:r>
            <a:r>
              <a:rPr lang="tr-TR" b="1" dirty="0">
                <a:solidFill>
                  <a:srgbClr val="FF9900"/>
                </a:solidFill>
                <a:latin typeface="+mn-lt"/>
              </a:rPr>
              <a:t>Personeli</a:t>
            </a:r>
            <a:endParaRPr lang="en-TR" b="1" dirty="0">
              <a:solidFill>
                <a:srgbClr val="FF9900"/>
              </a:solidFill>
              <a:latin typeface="+mn-lt"/>
            </a:endParaRPr>
          </a:p>
        </p:txBody>
      </p:sp>
      <p:sp>
        <p:nvSpPr>
          <p:cNvPr id="3" name="Content Placeholder 2">
            <a:extLst>
              <a:ext uri="{FF2B5EF4-FFF2-40B4-BE49-F238E27FC236}">
                <a16:creationId xmlns:a16="http://schemas.microsoft.com/office/drawing/2014/main" id="{CAC706C8-954C-1848-FEE4-1F5DD47CC9EB}"/>
              </a:ext>
            </a:extLst>
          </p:cNvPr>
          <p:cNvSpPr>
            <a:spLocks noGrp="1"/>
          </p:cNvSpPr>
          <p:nvPr>
            <p:ph idx="1"/>
          </p:nvPr>
        </p:nvSpPr>
        <p:spPr>
          <a:xfrm>
            <a:off x="838200" y="2252133"/>
            <a:ext cx="5164667" cy="3830192"/>
          </a:xfrm>
          <a:solidFill>
            <a:schemeClr val="bg2"/>
          </a:solidFill>
        </p:spPr>
        <p:txBody>
          <a:bodyPr/>
          <a:lstStyle/>
          <a:p>
            <a:pPr>
              <a:buFont typeface="Wingdings" panose="05000000000000000000" pitchFamily="2" charset="2"/>
              <a:buChar char="q"/>
              <a:defRPr/>
            </a:pPr>
            <a:r>
              <a:rPr lang="tr-TR" dirty="0">
                <a:solidFill>
                  <a:srgbClr val="000000"/>
                </a:solidFill>
              </a:rPr>
              <a:t>Doktor </a:t>
            </a:r>
          </a:p>
          <a:p>
            <a:pPr>
              <a:buFont typeface="Wingdings" panose="05000000000000000000" pitchFamily="2" charset="2"/>
              <a:buChar char="q"/>
              <a:defRPr/>
            </a:pPr>
            <a:r>
              <a:rPr lang="tr-TR" dirty="0">
                <a:solidFill>
                  <a:srgbClr val="000000"/>
                </a:solidFill>
              </a:rPr>
              <a:t>Hemşire</a:t>
            </a:r>
          </a:p>
          <a:p>
            <a:pPr>
              <a:buFont typeface="Wingdings" panose="05000000000000000000" pitchFamily="2" charset="2"/>
              <a:buChar char="q"/>
              <a:defRPr/>
            </a:pPr>
            <a:r>
              <a:rPr lang="tr-TR" dirty="0">
                <a:solidFill>
                  <a:srgbClr val="000000"/>
                </a:solidFill>
              </a:rPr>
              <a:t>Teknisyen</a:t>
            </a:r>
          </a:p>
          <a:p>
            <a:pPr>
              <a:buFont typeface="Wingdings" panose="05000000000000000000" pitchFamily="2" charset="2"/>
              <a:buChar char="q"/>
              <a:defRPr/>
            </a:pPr>
            <a:r>
              <a:rPr lang="tr-TR" dirty="0">
                <a:solidFill>
                  <a:srgbClr val="000000"/>
                </a:solidFill>
              </a:rPr>
              <a:t>Diş hekimi</a:t>
            </a:r>
          </a:p>
          <a:p>
            <a:pPr>
              <a:buFont typeface="Wingdings" panose="05000000000000000000" pitchFamily="2" charset="2"/>
              <a:buChar char="q"/>
              <a:defRPr/>
            </a:pPr>
            <a:r>
              <a:rPr lang="tr-TR" dirty="0">
                <a:solidFill>
                  <a:srgbClr val="000000"/>
                </a:solidFill>
              </a:rPr>
              <a:t>Eczacı </a:t>
            </a:r>
          </a:p>
          <a:p>
            <a:pPr>
              <a:buFont typeface="Wingdings" panose="05000000000000000000" pitchFamily="2" charset="2"/>
              <a:buChar char="q"/>
              <a:defRPr/>
            </a:pPr>
            <a:r>
              <a:rPr lang="tr-TR" dirty="0">
                <a:solidFill>
                  <a:srgbClr val="000000"/>
                </a:solidFill>
              </a:rPr>
              <a:t>Laboratuvar personeli </a:t>
            </a:r>
          </a:p>
          <a:p>
            <a:pPr>
              <a:buFont typeface="Wingdings" panose="05000000000000000000" pitchFamily="2" charset="2"/>
              <a:buChar char="q"/>
              <a:defRPr/>
            </a:pPr>
            <a:r>
              <a:rPr lang="tr-TR" dirty="0">
                <a:solidFill>
                  <a:srgbClr val="000000"/>
                </a:solidFill>
              </a:rPr>
              <a:t>Temizlik personeli</a:t>
            </a:r>
          </a:p>
          <a:p>
            <a:pPr>
              <a:buFont typeface="Wingdings" panose="05000000000000000000" pitchFamily="2" charset="2"/>
              <a:buChar char="q"/>
              <a:defRPr/>
            </a:pPr>
            <a:r>
              <a:rPr lang="tr-TR" dirty="0">
                <a:solidFill>
                  <a:srgbClr val="000000"/>
                </a:solidFill>
              </a:rPr>
              <a:t>Tüm öğrenciler (tıp, diş hekimliği, hemşirelik..)</a:t>
            </a:r>
          </a:p>
        </p:txBody>
      </p:sp>
      <p:sp>
        <p:nvSpPr>
          <p:cNvPr id="4" name="Slide Number Placeholder 3">
            <a:extLst>
              <a:ext uri="{FF2B5EF4-FFF2-40B4-BE49-F238E27FC236}">
                <a16:creationId xmlns:a16="http://schemas.microsoft.com/office/drawing/2014/main" id="{41E52B3F-EE37-CF2A-0666-56FFBBA46E99}"/>
              </a:ext>
            </a:extLst>
          </p:cNvPr>
          <p:cNvSpPr>
            <a:spLocks noGrp="1"/>
          </p:cNvSpPr>
          <p:nvPr>
            <p:ph type="sldNum" sz="quarter" idx="12"/>
          </p:nvPr>
        </p:nvSpPr>
        <p:spPr/>
        <p:txBody>
          <a:bodyPr/>
          <a:lstStyle/>
          <a:p>
            <a:pPr>
              <a:defRPr/>
            </a:pPr>
            <a:fld id="{9FF395F0-499F-8148-BBE7-B5048A6EAF34}" type="slidenum">
              <a:rPr lang="en-TR" smtClean="0"/>
              <a:t>4</a:t>
            </a:fld>
            <a:endParaRPr lang="en-TR"/>
          </a:p>
        </p:txBody>
      </p:sp>
      <p:sp>
        <p:nvSpPr>
          <p:cNvPr id="7" name="Metin kutusu 6">
            <a:extLst>
              <a:ext uri="{FF2B5EF4-FFF2-40B4-BE49-F238E27FC236}">
                <a16:creationId xmlns:a16="http://schemas.microsoft.com/office/drawing/2014/main" id="{0C27F0EF-F4C5-3A2B-A4D1-C12B03FC7AD9}"/>
              </a:ext>
            </a:extLst>
          </p:cNvPr>
          <p:cNvSpPr txBox="1"/>
          <p:nvPr/>
        </p:nvSpPr>
        <p:spPr>
          <a:xfrm>
            <a:off x="6835216" y="3389738"/>
            <a:ext cx="4377267" cy="646331"/>
          </a:xfrm>
          <a:prstGeom prst="rect">
            <a:avLst/>
          </a:prstGeom>
          <a:noFill/>
        </p:spPr>
        <p:txBody>
          <a:bodyPr wrap="square">
            <a:spAutoFi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1800" dirty="0">
                <a:solidFill>
                  <a:srgbClr val="000000"/>
                </a:solidFill>
                <a:latin typeface="FrutigerLTCom-Light"/>
              </a:rPr>
              <a:t>Sağlık eğitimi almış olsun ya da olmasın, hasta ile teması olan tüm personel</a:t>
            </a:r>
            <a:endParaRPr lang="tr-TR" sz="1800" dirty="0">
              <a:solidFill>
                <a:srgbClr val="000000"/>
              </a:solidFill>
            </a:endParaRPr>
          </a:p>
        </p:txBody>
      </p:sp>
      <p:pic>
        <p:nvPicPr>
          <p:cNvPr id="8" name="Resim 7">
            <a:extLst>
              <a:ext uri="{FF2B5EF4-FFF2-40B4-BE49-F238E27FC236}">
                <a16:creationId xmlns:a16="http://schemas.microsoft.com/office/drawing/2014/main" id="{44ADD583-A277-1257-3F1B-28E83D4B949A}"/>
              </a:ext>
            </a:extLst>
          </p:cNvPr>
          <p:cNvPicPr>
            <a:picLocks noChangeAspect="1"/>
          </p:cNvPicPr>
          <p:nvPr/>
        </p:nvPicPr>
        <p:blipFill>
          <a:blip r:embed="rId3"/>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2063682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b="1" dirty="0">
                <a:solidFill>
                  <a:srgbClr val="666DA4"/>
                </a:solidFill>
                <a:latin typeface="+mn-lt"/>
              </a:rPr>
              <a:t>Kızamık </a:t>
            </a:r>
            <a:r>
              <a:rPr lang="tr-TR" altLang="en-TR" b="1" dirty="0">
                <a:solidFill>
                  <a:srgbClr val="666DA4"/>
                </a:solidFill>
                <a:latin typeface="+mn-lt"/>
              </a:rPr>
              <a:t>Kabakulak ve Kızamıkçık</a:t>
            </a:r>
            <a:endParaRPr lang="tr-TR" b="1" dirty="0">
              <a:solidFill>
                <a:srgbClr val="666DA4"/>
              </a:solidFill>
              <a:latin typeface="+mn-lt"/>
            </a:endParaRPr>
          </a:p>
        </p:txBody>
      </p:sp>
      <p:sp>
        <p:nvSpPr>
          <p:cNvPr id="4" name="Slayt Numarası Yer Tutucusu 3"/>
          <p:cNvSpPr>
            <a:spLocks noGrp="1"/>
          </p:cNvSpPr>
          <p:nvPr>
            <p:ph type="sldNum" sz="quarter" idx="12"/>
          </p:nvPr>
        </p:nvSpPr>
        <p:spPr bwMode="auto">
          <a:xfrm>
            <a:off x="9285515" y="6355443"/>
            <a:ext cx="2743200" cy="365125"/>
          </a:xfrm>
        </p:spPr>
        <p:txBody>
          <a:bodyPr/>
          <a:lstStyle/>
          <a:p>
            <a:pPr>
              <a:defRPr/>
            </a:pPr>
            <a:endParaRPr dirty="0"/>
          </a:p>
        </p:txBody>
      </p:sp>
      <p:pic>
        <p:nvPicPr>
          <p:cNvPr id="1026" name="Picture 2" descr="Infographic: Whooping Cough on the Rise | Statista"/>
          <p:cNvPicPr>
            <a:picLocks noChangeAspect="1" noChangeArrowheads="1"/>
          </p:cNvPicPr>
          <p:nvPr/>
        </p:nvPicPr>
        <p:blipFill rotWithShape="1">
          <a:blip r:embed="rId3"/>
          <a:srcRect t="19378" b="10777"/>
          <a:stretch/>
        </p:blipFill>
        <p:spPr bwMode="auto">
          <a:xfrm>
            <a:off x="692945" y="1923139"/>
            <a:ext cx="5673988" cy="3962897"/>
          </a:xfrm>
          <a:prstGeom prst="rect">
            <a:avLst/>
          </a:prstGeom>
          <a:noFill/>
        </p:spPr>
      </p:pic>
      <p:sp>
        <p:nvSpPr>
          <p:cNvPr id="5" name="İçerik Yer Tutucusu 4"/>
          <p:cNvSpPr>
            <a:spLocks noGrp="1"/>
          </p:cNvSpPr>
          <p:nvPr>
            <p:ph idx="1"/>
          </p:nvPr>
        </p:nvSpPr>
        <p:spPr bwMode="auto">
          <a:xfrm>
            <a:off x="6731000" y="2460171"/>
            <a:ext cx="5461000" cy="3705906"/>
          </a:xfrm>
        </p:spPr>
        <p:txBody>
          <a:bodyPr/>
          <a:lstStyle/>
          <a:p>
            <a:pPr marL="0" indent="0">
              <a:buNone/>
              <a:defRPr/>
            </a:pPr>
            <a:r>
              <a:rPr lang="tr-TR" dirty="0">
                <a:solidFill>
                  <a:srgbClr val="000000"/>
                </a:solidFill>
              </a:rPr>
              <a:t>Kızamık ve kabakulak: son yıllarda aktif</a:t>
            </a:r>
          </a:p>
          <a:p>
            <a:pPr>
              <a:buFont typeface="Wingdings" panose="05000000000000000000" pitchFamily="2" charset="2"/>
              <a:buChar char="q"/>
              <a:defRPr/>
            </a:pPr>
            <a:endParaRPr lang="tr-TR" dirty="0">
              <a:solidFill>
                <a:srgbClr val="000000"/>
              </a:solidFill>
            </a:endParaRPr>
          </a:p>
          <a:p>
            <a:pPr>
              <a:buFont typeface="Wingdings" panose="05000000000000000000" pitchFamily="2" charset="2"/>
              <a:buChar char="q"/>
              <a:defRPr/>
            </a:pPr>
            <a:r>
              <a:rPr lang="pt-BR" b="1" dirty="0">
                <a:solidFill>
                  <a:srgbClr val="000000"/>
                </a:solidFill>
              </a:rPr>
              <a:t>2023: </a:t>
            </a:r>
            <a:r>
              <a:rPr lang="pt-BR" dirty="0">
                <a:solidFill>
                  <a:srgbClr val="000000"/>
                </a:solidFill>
              </a:rPr>
              <a:t>669.083 </a:t>
            </a:r>
            <a:r>
              <a:rPr lang="pt-BR" dirty="0" err="1">
                <a:solidFill>
                  <a:srgbClr val="000000"/>
                </a:solidFill>
              </a:rPr>
              <a:t>kızamık</a:t>
            </a:r>
            <a:r>
              <a:rPr lang="pt-BR" dirty="0">
                <a:solidFill>
                  <a:srgbClr val="000000"/>
                </a:solidFill>
              </a:rPr>
              <a:t> </a:t>
            </a:r>
            <a:r>
              <a:rPr lang="pt-BR" dirty="0" err="1">
                <a:solidFill>
                  <a:srgbClr val="000000"/>
                </a:solidFill>
              </a:rPr>
              <a:t>olgusu</a:t>
            </a:r>
            <a:endParaRPr lang="pt-BR" dirty="0">
              <a:solidFill>
                <a:srgbClr val="000000"/>
              </a:solidFill>
            </a:endParaRPr>
          </a:p>
          <a:p>
            <a:pPr>
              <a:buFont typeface="Wingdings" panose="05000000000000000000" pitchFamily="2" charset="2"/>
              <a:buChar char="q"/>
              <a:defRPr/>
            </a:pPr>
            <a:r>
              <a:rPr lang="pt-BR" b="1" dirty="0">
                <a:solidFill>
                  <a:srgbClr val="000000"/>
                </a:solidFill>
              </a:rPr>
              <a:t>2024: </a:t>
            </a:r>
            <a:r>
              <a:rPr lang="pt-BR" dirty="0">
                <a:solidFill>
                  <a:srgbClr val="000000"/>
                </a:solidFill>
              </a:rPr>
              <a:t>475.000 </a:t>
            </a:r>
            <a:r>
              <a:rPr lang="pt-BR" dirty="0" err="1">
                <a:solidFill>
                  <a:srgbClr val="000000"/>
                </a:solidFill>
              </a:rPr>
              <a:t>kızamık</a:t>
            </a:r>
            <a:r>
              <a:rPr lang="pt-BR" dirty="0">
                <a:solidFill>
                  <a:srgbClr val="000000"/>
                </a:solidFill>
              </a:rPr>
              <a:t> </a:t>
            </a:r>
            <a:r>
              <a:rPr lang="pt-BR" dirty="0" err="1">
                <a:solidFill>
                  <a:srgbClr val="000000"/>
                </a:solidFill>
              </a:rPr>
              <a:t>olgusu</a:t>
            </a:r>
            <a:endParaRPr lang="pt-BR" dirty="0">
              <a:solidFill>
                <a:srgbClr val="000000"/>
              </a:solidFill>
            </a:endParaRPr>
          </a:p>
          <a:p>
            <a:pPr>
              <a:defRPr/>
            </a:pPr>
            <a:endParaRPr lang="tr-TR" dirty="0"/>
          </a:p>
        </p:txBody>
      </p:sp>
      <p:sp>
        <p:nvSpPr>
          <p:cNvPr id="3" name="Oval 2">
            <a:extLst>
              <a:ext uri="{FF2B5EF4-FFF2-40B4-BE49-F238E27FC236}">
                <a16:creationId xmlns:a16="http://schemas.microsoft.com/office/drawing/2014/main" id="{F0DC185C-46AD-3B23-3CC2-64A2B5430341}"/>
              </a:ext>
            </a:extLst>
          </p:cNvPr>
          <p:cNvSpPr/>
          <p:nvPr/>
        </p:nvSpPr>
        <p:spPr>
          <a:xfrm>
            <a:off x="5461001" y="3815091"/>
            <a:ext cx="1087965" cy="651164"/>
          </a:xfrm>
          <a:prstGeom prst="ellipse">
            <a:avLst/>
          </a:prstGeom>
          <a:noFill/>
          <a:ln w="38100">
            <a:solidFill>
              <a:schemeClr val="accent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6" name="Resim 5">
            <a:extLst>
              <a:ext uri="{FF2B5EF4-FFF2-40B4-BE49-F238E27FC236}">
                <a16:creationId xmlns:a16="http://schemas.microsoft.com/office/drawing/2014/main" id="{5712CD16-9915-EF80-6F71-3B2D77C90640}"/>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4341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43" y="1860625"/>
            <a:ext cx="6301205" cy="4311599"/>
          </a:xfrm>
          <a:prstGeom prst="rect">
            <a:avLst/>
          </a:prstGeom>
        </p:spPr>
      </p:pic>
      <p:sp>
        <p:nvSpPr>
          <p:cNvPr id="2" name="Unvan 1"/>
          <p:cNvSpPr>
            <a:spLocks noGrp="1"/>
          </p:cNvSpPr>
          <p:nvPr>
            <p:ph type="title"/>
          </p:nvPr>
        </p:nvSpPr>
        <p:spPr>
          <a:xfrm>
            <a:off x="2121747" y="144000"/>
            <a:ext cx="6979920" cy="1450757"/>
          </a:xfrm>
        </p:spPr>
        <p:txBody>
          <a:bodyPr/>
          <a:lstStyle/>
          <a:p>
            <a:r>
              <a:rPr lang="tr-TR" b="1" dirty="0">
                <a:solidFill>
                  <a:srgbClr val="666DA4"/>
                </a:solidFill>
                <a:latin typeface="+mn-lt"/>
              </a:rPr>
              <a:t>Türkiye Kızamık </a:t>
            </a:r>
            <a:r>
              <a:rPr lang="tr-TR" b="1" dirty="0" err="1">
                <a:solidFill>
                  <a:srgbClr val="666DA4"/>
                </a:solidFill>
                <a:latin typeface="+mn-lt"/>
              </a:rPr>
              <a:t>İnsidansı</a:t>
            </a:r>
            <a:endParaRPr lang="tr-TR" b="1" dirty="0">
              <a:solidFill>
                <a:srgbClr val="666DA4"/>
              </a:solidFill>
              <a:latin typeface="+mn-lt"/>
            </a:endParaRP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41</a:t>
            </a:fld>
            <a:endParaRPr lang="tr-TR"/>
          </a:p>
        </p:txBody>
      </p:sp>
      <p:sp>
        <p:nvSpPr>
          <p:cNvPr id="6" name="Dikdörtgen 5"/>
          <p:cNvSpPr/>
          <p:nvPr/>
        </p:nvSpPr>
        <p:spPr>
          <a:xfrm>
            <a:off x="0" y="6396335"/>
            <a:ext cx="6096000" cy="461665"/>
          </a:xfrm>
          <a:prstGeom prst="rect">
            <a:avLst/>
          </a:prstGeom>
        </p:spPr>
        <p:txBody>
          <a:bodyPr>
            <a:spAutoFit/>
          </a:bodyPr>
          <a:lstStyle/>
          <a:p>
            <a:r>
              <a:rPr lang="tr-TR" sz="1200" dirty="0"/>
              <a:t>https://immunizationdata.who.int/global/wiise-detail-page/measles-reported-cases-and-incidence?CODE=TUR&amp;YEAR=</a:t>
            </a:r>
          </a:p>
        </p:txBody>
      </p:sp>
      <p:sp>
        <p:nvSpPr>
          <p:cNvPr id="3" name="İçerik Yer Tutucusu 2"/>
          <p:cNvSpPr>
            <a:spLocks noGrp="1"/>
          </p:cNvSpPr>
          <p:nvPr>
            <p:ph idx="1"/>
          </p:nvPr>
        </p:nvSpPr>
        <p:spPr>
          <a:xfrm>
            <a:off x="8439149" y="3016251"/>
            <a:ext cx="3643994" cy="1793875"/>
          </a:xfrm>
        </p:spPr>
        <p:txBody>
          <a:bodyPr>
            <a:normAutofit/>
          </a:bodyPr>
          <a:lstStyle/>
          <a:p>
            <a:pPr marL="0" indent="0">
              <a:buNone/>
            </a:pPr>
            <a:r>
              <a:rPr lang="tr-TR" sz="2000" b="1" dirty="0">
                <a:hlinkClick r:id="rId4"/>
              </a:rPr>
              <a:t>Kızamık aşısı kapsamı</a:t>
            </a:r>
            <a:r>
              <a:rPr lang="en-US" sz="2000" b="1" dirty="0">
                <a:hlinkClick r:id="rId4"/>
              </a:rPr>
              <a:t>, </a:t>
            </a:r>
            <a:r>
              <a:rPr lang="tr-TR" sz="2000" b="1" dirty="0">
                <a:hlinkClick r:id="rId4"/>
              </a:rPr>
              <a:t>ilk doz</a:t>
            </a:r>
            <a:r>
              <a:rPr lang="tr-TR" sz="2000" b="1" dirty="0"/>
              <a:t>: Türkiye </a:t>
            </a:r>
            <a:r>
              <a:rPr lang="en-US" sz="2000" b="1" dirty="0"/>
              <a:t>95%</a:t>
            </a:r>
            <a:r>
              <a:rPr lang="tr-TR" sz="2000" b="1" dirty="0"/>
              <a:t>, Global %84</a:t>
            </a:r>
            <a:endParaRPr lang="en-US" sz="2000" dirty="0"/>
          </a:p>
          <a:p>
            <a:pPr marL="0" indent="0">
              <a:buNone/>
            </a:pPr>
            <a:endParaRPr lang="tr-TR" sz="2000" dirty="0"/>
          </a:p>
        </p:txBody>
      </p:sp>
      <p:graphicFrame>
        <p:nvGraphicFramePr>
          <p:cNvPr id="7" name="Tablo 6"/>
          <p:cNvGraphicFramePr>
            <a:graphicFrameLocks noGrp="1"/>
          </p:cNvGraphicFramePr>
          <p:nvPr/>
        </p:nvGraphicFramePr>
        <p:xfrm>
          <a:off x="8575220" y="4061323"/>
          <a:ext cx="2531396" cy="760095"/>
        </p:xfrm>
        <a:graphic>
          <a:graphicData uri="http://schemas.openxmlformats.org/drawingml/2006/table">
            <a:tbl>
              <a:tblPr/>
              <a:tblGrid>
                <a:gridCol w="529165">
                  <a:extLst>
                    <a:ext uri="{9D8B030D-6E8A-4147-A177-3AD203B41FA5}">
                      <a16:colId xmlns:a16="http://schemas.microsoft.com/office/drawing/2014/main" val="1729648096"/>
                    </a:ext>
                  </a:extLst>
                </a:gridCol>
                <a:gridCol w="2002231">
                  <a:extLst>
                    <a:ext uri="{9D8B030D-6E8A-4147-A177-3AD203B41FA5}">
                      <a16:colId xmlns:a16="http://schemas.microsoft.com/office/drawing/2014/main" val="2856109568"/>
                    </a:ext>
                  </a:extLst>
                </a:gridCol>
              </a:tblGrid>
              <a:tr h="163627">
                <a:tc>
                  <a:txBody>
                    <a:bodyPr/>
                    <a:lstStyle/>
                    <a:p>
                      <a:pPr algn="l" fontAlgn="b"/>
                      <a:r>
                        <a:rPr lang="tr-TR" sz="1600" b="1" i="0" u="none" strike="noStrike" dirty="0">
                          <a:solidFill>
                            <a:srgbClr val="000000"/>
                          </a:solidFill>
                          <a:effectLst/>
                          <a:latin typeface="Calibri" panose="020F0502020204030204" pitchFamily="34" charset="0"/>
                        </a:rPr>
                        <a:t>YIL</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Calibri" panose="020F0502020204030204" pitchFamily="34" charset="0"/>
                        </a:rPr>
                        <a:t>Kızamık olgu sayısı</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530083"/>
                  </a:ext>
                </a:extLst>
              </a:tr>
              <a:tr h="134120">
                <a:tc>
                  <a:txBody>
                    <a:bodyPr/>
                    <a:lstStyle/>
                    <a:p>
                      <a:pPr marL="0" marR="0" indent="0" algn="l" defTabSz="914400" eaLnBrk="1" fontAlgn="b"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Calibri" panose="020F0502020204030204" pitchFamily="34" charset="0"/>
                        </a:rPr>
                        <a:t>2023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Calibri" panose="020F0502020204030204" pitchFamily="34" charset="0"/>
                        </a:rPr>
                        <a:t>5.088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873939673"/>
                  </a:ext>
                </a:extLst>
              </a:tr>
              <a:tr h="190500">
                <a:tc>
                  <a:txBody>
                    <a:bodyPr/>
                    <a:lstStyle/>
                    <a:p>
                      <a:pPr algn="l" fontAlgn="b"/>
                      <a:r>
                        <a:rPr lang="tr-TR" sz="1600" b="1" i="0" u="none" strike="noStrike" dirty="0">
                          <a:solidFill>
                            <a:srgbClr val="000000"/>
                          </a:solidFill>
                          <a:effectLst/>
                          <a:latin typeface="Calibri" panose="020F0502020204030204" pitchFamily="34" charset="0"/>
                        </a:rPr>
                        <a:t>2024</a:t>
                      </a:r>
                    </a:p>
                  </a:txBody>
                  <a:tcPr marL="9525" marR="9525" marT="9525" marB="0" anchor="ctr">
                    <a:lnL>
                      <a:noFill/>
                    </a:lnL>
                    <a:lnR>
                      <a:noFill/>
                    </a:lnR>
                    <a:lnT>
                      <a:noFill/>
                    </a:lnT>
                    <a:lnB>
                      <a:noFill/>
                    </a:lnB>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tr-TR" sz="1600" b="1" i="0" u="none" strike="noStrike" dirty="0">
                          <a:solidFill>
                            <a:srgbClr val="000000"/>
                          </a:solidFill>
                          <a:effectLst/>
                          <a:latin typeface="Calibri" panose="020F0502020204030204" pitchFamily="34" charset="0"/>
                        </a:rPr>
                        <a:t>1.582</a:t>
                      </a:r>
                    </a:p>
                  </a:txBody>
                  <a:tcPr marL="9525" marR="9525" marT="9525" marB="0" anchor="ctr">
                    <a:lnL>
                      <a:noFill/>
                    </a:lnL>
                    <a:lnR>
                      <a:noFill/>
                    </a:lnR>
                    <a:lnT>
                      <a:noFill/>
                    </a:lnT>
                    <a:lnB>
                      <a:noFill/>
                    </a:lnB>
                  </a:tcPr>
                </a:tc>
                <a:extLst>
                  <a:ext uri="{0D108BD9-81ED-4DB2-BD59-A6C34878D82A}">
                    <a16:rowId xmlns:a16="http://schemas.microsoft.com/office/drawing/2014/main" val="1427141445"/>
                  </a:ext>
                </a:extLst>
              </a:tr>
            </a:tbl>
          </a:graphicData>
        </a:graphic>
      </p:graphicFrame>
      <p:pic>
        <p:nvPicPr>
          <p:cNvPr id="5" name="Resim 4">
            <a:extLst>
              <a:ext uri="{FF2B5EF4-FFF2-40B4-BE49-F238E27FC236}">
                <a16:creationId xmlns:a16="http://schemas.microsoft.com/office/drawing/2014/main" id="{CDA291C1-9F78-CCFA-64BC-7F8BC9ECB31C}"/>
              </a:ext>
            </a:extLst>
          </p:cNvPr>
          <p:cNvPicPr>
            <a:picLocks noChangeAspect="1"/>
          </p:cNvPicPr>
          <p:nvPr/>
        </p:nvPicPr>
        <p:blipFill>
          <a:blip r:embed="rId5"/>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17621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TR" b="1" dirty="0">
                <a:solidFill>
                  <a:srgbClr val="666DA4"/>
                </a:solidFill>
                <a:latin typeface="+mn-lt"/>
              </a:rPr>
              <a:t>Kızamık, Kabakulak ve Kızamıkçık </a:t>
            </a:r>
            <a:endParaRPr lang="tr-TR" b="1" dirty="0">
              <a:solidFill>
                <a:srgbClr val="666DA4"/>
              </a:solidFill>
              <a:latin typeface="+mn-lt"/>
            </a:endParaRPr>
          </a:p>
        </p:txBody>
      </p:sp>
      <p:sp>
        <p:nvSpPr>
          <p:cNvPr id="3" name="İçerik Yer Tutucusu 2"/>
          <p:cNvSpPr>
            <a:spLocks noGrp="1"/>
          </p:cNvSpPr>
          <p:nvPr>
            <p:ph idx="1"/>
          </p:nvPr>
        </p:nvSpPr>
        <p:spPr>
          <a:xfrm>
            <a:off x="1154083" y="2086892"/>
            <a:ext cx="10058400" cy="4023360"/>
          </a:xfrm>
        </p:spPr>
        <p:txBody>
          <a:bodyPr/>
          <a:lstStyle/>
          <a:p>
            <a:pPr>
              <a:buFont typeface="Wingdings" panose="05000000000000000000" pitchFamily="2" charset="2"/>
              <a:buChar char="q"/>
            </a:pPr>
            <a:r>
              <a:rPr lang="tr-TR" dirty="0">
                <a:solidFill>
                  <a:srgbClr val="000000"/>
                </a:solidFill>
              </a:rPr>
              <a:t>Sağlık personelinin kızamık enfeksiyonuna yakalanma riski genel nüfusa göre </a:t>
            </a:r>
            <a:r>
              <a:rPr lang="tr-TR" b="1" dirty="0">
                <a:solidFill>
                  <a:srgbClr val="000000"/>
                </a:solidFill>
              </a:rPr>
              <a:t>13 kat </a:t>
            </a:r>
            <a:r>
              <a:rPr lang="tr-TR" dirty="0">
                <a:solidFill>
                  <a:srgbClr val="000000"/>
                </a:solidFill>
              </a:rPr>
              <a:t>daha fazla</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Her üç etken ile </a:t>
            </a:r>
            <a:r>
              <a:rPr lang="tr-TR" b="1" dirty="0">
                <a:solidFill>
                  <a:srgbClr val="000000"/>
                </a:solidFill>
              </a:rPr>
              <a:t>hastane içi salgınlar </a:t>
            </a:r>
            <a:r>
              <a:rPr lang="tr-TR" dirty="0">
                <a:solidFill>
                  <a:srgbClr val="000000"/>
                </a:solidFill>
              </a:rPr>
              <a:t>bildirilmiş</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Kızamık vakası odayı terk edeli 1 saatten uzun bir süre olsa bile salgın geliştiği görülmüş</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Sağlık personeli her üç etken için </a:t>
            </a:r>
            <a:r>
              <a:rPr lang="tr-TR" b="1" dirty="0">
                <a:solidFill>
                  <a:srgbClr val="000000"/>
                </a:solidFill>
              </a:rPr>
              <a:t>yüksek riskli grup </a:t>
            </a:r>
            <a:r>
              <a:rPr lang="tr-TR" dirty="0">
                <a:solidFill>
                  <a:srgbClr val="000000"/>
                </a:solidFill>
              </a:rPr>
              <a:t>olarak kabul edilir</a:t>
            </a: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42</a:t>
            </a:fld>
            <a:endParaRPr lang="tr-TR"/>
          </a:p>
        </p:txBody>
      </p:sp>
      <p:pic>
        <p:nvPicPr>
          <p:cNvPr id="6" name="Resim 5">
            <a:extLst>
              <a:ext uri="{FF2B5EF4-FFF2-40B4-BE49-F238E27FC236}">
                <a16:creationId xmlns:a16="http://schemas.microsoft.com/office/drawing/2014/main" id="{E2C51BD0-2D9D-3D68-9E3F-735C64F3A3EF}"/>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400964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buFont typeface="Wingdings" panose="05000000000000000000" pitchFamily="2" charset="2"/>
              <a:buChar char="q"/>
            </a:pPr>
            <a:r>
              <a:rPr lang="tr-TR" b="1" dirty="0">
                <a:solidFill>
                  <a:srgbClr val="000000"/>
                </a:solidFill>
              </a:rPr>
              <a:t>Canlı </a:t>
            </a:r>
            <a:r>
              <a:rPr lang="tr-TR" b="1" dirty="0" err="1">
                <a:solidFill>
                  <a:srgbClr val="000000"/>
                </a:solidFill>
              </a:rPr>
              <a:t>attenüe</a:t>
            </a:r>
            <a:r>
              <a:rPr lang="tr-TR" b="1" dirty="0">
                <a:solidFill>
                  <a:srgbClr val="000000"/>
                </a:solidFill>
              </a:rPr>
              <a:t> </a:t>
            </a:r>
            <a:r>
              <a:rPr lang="tr-TR" b="1" dirty="0" err="1">
                <a:solidFill>
                  <a:srgbClr val="000000"/>
                </a:solidFill>
              </a:rPr>
              <a:t>virus</a:t>
            </a:r>
            <a:r>
              <a:rPr lang="tr-TR" b="1" dirty="0">
                <a:solidFill>
                  <a:srgbClr val="000000"/>
                </a:solidFill>
              </a:rPr>
              <a:t> aşısı, erişkinde </a:t>
            </a:r>
            <a:r>
              <a:rPr lang="tr-TR" b="1" dirty="0" err="1">
                <a:solidFill>
                  <a:srgbClr val="000000"/>
                </a:solidFill>
              </a:rPr>
              <a:t>subkutan</a:t>
            </a:r>
            <a:r>
              <a:rPr lang="tr-TR" b="1" dirty="0">
                <a:solidFill>
                  <a:srgbClr val="000000"/>
                </a:solidFill>
              </a:rPr>
              <a:t> tek doz</a:t>
            </a:r>
          </a:p>
          <a:p>
            <a:pPr>
              <a:buFont typeface="Wingdings" panose="05000000000000000000" pitchFamily="2" charset="2"/>
              <a:buChar char="q"/>
            </a:pPr>
            <a:endParaRPr lang="tr-TR" b="1" dirty="0">
              <a:solidFill>
                <a:srgbClr val="000000"/>
              </a:solidFill>
            </a:endParaRPr>
          </a:p>
          <a:p>
            <a:pPr>
              <a:buFont typeface="Wingdings" panose="05000000000000000000" pitchFamily="2" charset="2"/>
              <a:buChar char="q"/>
            </a:pPr>
            <a:r>
              <a:rPr lang="tr-TR" b="1" dirty="0">
                <a:solidFill>
                  <a:srgbClr val="000000"/>
                </a:solidFill>
              </a:rPr>
              <a:t>Bazı durumlarda çift doz yapılır</a:t>
            </a:r>
          </a:p>
        </p:txBody>
      </p:sp>
      <p:sp>
        <p:nvSpPr>
          <p:cNvPr id="2" name="Unvan 1"/>
          <p:cNvSpPr>
            <a:spLocks noGrp="1"/>
          </p:cNvSpPr>
          <p:nvPr>
            <p:ph type="title"/>
          </p:nvPr>
        </p:nvSpPr>
        <p:spPr/>
        <p:txBody>
          <a:bodyPr/>
          <a:lstStyle/>
          <a:p>
            <a:r>
              <a:rPr lang="tr-TR" altLang="en-TR" b="1" dirty="0">
                <a:solidFill>
                  <a:srgbClr val="666DA4"/>
                </a:solidFill>
                <a:latin typeface="+mn-lt"/>
              </a:rPr>
              <a:t>Kızamık, Kabakulak ve Kızamıkçık Aşısı </a:t>
            </a:r>
            <a:endParaRPr lang="tr-TR" b="1" dirty="0">
              <a:solidFill>
                <a:srgbClr val="666DA4"/>
              </a:solidFill>
              <a:latin typeface="+mn-lt"/>
            </a:endParaRP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43</a:t>
            </a:fld>
            <a:endParaRPr lang="tr-TR"/>
          </a:p>
        </p:txBody>
      </p:sp>
      <p:sp>
        <p:nvSpPr>
          <p:cNvPr id="6" name="İçerik Yer Tutucusu 2">
            <a:extLst>
              <a:ext uri="{FF2B5EF4-FFF2-40B4-BE49-F238E27FC236}">
                <a16:creationId xmlns:a16="http://schemas.microsoft.com/office/drawing/2014/main" id="{EE83A58D-55F3-C0D0-99F8-975A065B2F6F}"/>
              </a:ext>
            </a:extLst>
          </p:cNvPr>
          <p:cNvSpPr txBox="1">
            <a:spLocks/>
          </p:cNvSpPr>
          <p:nvPr/>
        </p:nvSpPr>
        <p:spPr bwMode="auto">
          <a:xfrm>
            <a:off x="4501179" y="3286600"/>
            <a:ext cx="7005882" cy="2690868"/>
          </a:xfrm>
          <a:prstGeom prst="rect">
            <a:avLst/>
          </a:prstGeom>
          <a:ln>
            <a:solidFill>
              <a:schemeClr val="bg1">
                <a:lumMod val="65000"/>
              </a:schemeClr>
            </a:solidFill>
          </a:ln>
          <a:effectLst>
            <a:glow rad="63500">
              <a:schemeClr val="accent2">
                <a:satMod val="175000"/>
                <a:alpha val="40000"/>
              </a:schemeClr>
            </a:glow>
          </a:effectLst>
        </p:spPr>
        <p:txBody>
          <a:bodyPr vert="horz" lIns="91440" tIns="45720" rIns="91440" bIns="45720" rtlCol="0" anchor="ct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39738" indent="-439738">
              <a:lnSpc>
                <a:spcPts val="2640"/>
              </a:lnSpc>
              <a:spcBef>
                <a:spcPct val="10000"/>
              </a:spcBef>
              <a:spcAft>
                <a:spcPct val="10000"/>
              </a:spcAft>
              <a:buClr>
                <a:schemeClr val="tx1"/>
              </a:buClr>
              <a:buFont typeface="Wingdings" pitchFamily="2" charset="2"/>
              <a:buChar char="ü"/>
            </a:pPr>
            <a:r>
              <a:rPr lang="tr-TR" altLang="tr-TR" dirty="0">
                <a:solidFill>
                  <a:prstClr val="black"/>
                </a:solidFill>
                <a:cs typeface="Arial" panose="020B0604020202020204" pitchFamily="34" charset="0"/>
              </a:rPr>
              <a:t>Sağlık çalışanı olma</a:t>
            </a:r>
          </a:p>
          <a:p>
            <a:pPr marL="439738" indent="-439738">
              <a:lnSpc>
                <a:spcPts val="2640"/>
              </a:lnSpc>
              <a:spcBef>
                <a:spcPct val="10000"/>
              </a:spcBef>
              <a:spcAft>
                <a:spcPct val="10000"/>
              </a:spcAft>
              <a:buClr>
                <a:schemeClr val="tx1"/>
              </a:buClr>
              <a:buFont typeface="Wingdings" pitchFamily="2" charset="2"/>
              <a:buChar char="ü"/>
            </a:pPr>
            <a:r>
              <a:rPr lang="tr-TR" altLang="tr-TR" dirty="0">
                <a:solidFill>
                  <a:prstClr val="black"/>
                </a:solidFill>
                <a:cs typeface="Arial" panose="020B0604020202020204" pitchFamily="34" charset="0"/>
              </a:rPr>
              <a:t>Kızamığa maruz kalma </a:t>
            </a:r>
          </a:p>
          <a:p>
            <a:pPr marL="439738" indent="-439738">
              <a:lnSpc>
                <a:spcPts val="2640"/>
              </a:lnSpc>
              <a:spcBef>
                <a:spcPct val="10000"/>
              </a:spcBef>
              <a:spcAft>
                <a:spcPct val="10000"/>
              </a:spcAft>
              <a:buClr>
                <a:schemeClr val="tx1"/>
              </a:buClr>
              <a:buFont typeface="Wingdings" pitchFamily="2" charset="2"/>
              <a:buChar char="ü"/>
            </a:pPr>
            <a:r>
              <a:rPr lang="tr-TR" altLang="tr-TR" dirty="0">
                <a:solidFill>
                  <a:prstClr val="black"/>
                </a:solidFill>
                <a:cs typeface="Arial" panose="020B0604020202020204" pitchFamily="34" charset="0"/>
              </a:rPr>
              <a:t>Salgın </a:t>
            </a:r>
          </a:p>
          <a:p>
            <a:pPr marL="439738" indent="-439738">
              <a:lnSpc>
                <a:spcPts val="2640"/>
              </a:lnSpc>
              <a:spcBef>
                <a:spcPct val="10000"/>
              </a:spcBef>
              <a:spcAft>
                <a:spcPct val="10000"/>
              </a:spcAft>
              <a:buClr>
                <a:schemeClr val="tx1"/>
              </a:buClr>
              <a:buFont typeface="Wingdings" pitchFamily="2" charset="2"/>
              <a:buChar char="ü"/>
            </a:pPr>
            <a:r>
              <a:rPr lang="tr-TR" altLang="tr-TR" dirty="0">
                <a:solidFill>
                  <a:prstClr val="black"/>
                </a:solidFill>
                <a:cs typeface="Arial" panose="020B0604020202020204" pitchFamily="34" charset="0"/>
              </a:rPr>
              <a:t>Bakımevinde çalışma</a:t>
            </a:r>
          </a:p>
          <a:p>
            <a:pPr marL="439738" indent="-439738">
              <a:lnSpc>
                <a:spcPts val="2640"/>
              </a:lnSpc>
              <a:spcBef>
                <a:spcPct val="10000"/>
              </a:spcBef>
              <a:spcAft>
                <a:spcPct val="10000"/>
              </a:spcAft>
              <a:buClr>
                <a:schemeClr val="tx1"/>
              </a:buClr>
              <a:buFont typeface="Wingdings" pitchFamily="2" charset="2"/>
              <a:buChar char="ü"/>
            </a:pPr>
            <a:r>
              <a:rPr lang="tr-TR" altLang="tr-TR" dirty="0">
                <a:solidFill>
                  <a:prstClr val="black"/>
                </a:solidFill>
                <a:cs typeface="Arial" panose="020B0604020202020204" pitchFamily="34" charset="0"/>
              </a:rPr>
              <a:t>Yüksek öğrenim kurumlarında eğitim görme</a:t>
            </a:r>
          </a:p>
          <a:p>
            <a:pPr marL="439738" indent="-439738">
              <a:lnSpc>
                <a:spcPts val="2640"/>
              </a:lnSpc>
              <a:spcBef>
                <a:spcPct val="10000"/>
              </a:spcBef>
              <a:spcAft>
                <a:spcPct val="10000"/>
              </a:spcAft>
              <a:buClr>
                <a:schemeClr val="tx1"/>
              </a:buClr>
              <a:buFont typeface="Wingdings" pitchFamily="2" charset="2"/>
              <a:buChar char="ü"/>
            </a:pPr>
            <a:r>
              <a:rPr lang="tr-TR" altLang="tr-TR" dirty="0">
                <a:solidFill>
                  <a:prstClr val="black"/>
                </a:solidFill>
                <a:cs typeface="Arial" panose="020B0604020202020204" pitchFamily="34" charset="0"/>
              </a:rPr>
              <a:t>Riskli uluslararası seyahat durumlarında</a:t>
            </a:r>
          </a:p>
        </p:txBody>
      </p:sp>
      <p:pic>
        <p:nvPicPr>
          <p:cNvPr id="7" name="Resim 6">
            <a:extLst>
              <a:ext uri="{FF2B5EF4-FFF2-40B4-BE49-F238E27FC236}">
                <a16:creationId xmlns:a16="http://schemas.microsoft.com/office/drawing/2014/main" id="{CE28CF59-C1BC-40CD-BC37-D24F7006E2F4}"/>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245242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TR" b="1" dirty="0">
                <a:solidFill>
                  <a:srgbClr val="666DA4"/>
                </a:solidFill>
                <a:latin typeface="+mn-lt"/>
              </a:rPr>
              <a:t>Kızamık, Kabakulak ve Kızamıkçık Aşısı</a:t>
            </a:r>
            <a:endParaRPr lang="tr-TR" b="1" dirty="0">
              <a:solidFill>
                <a:srgbClr val="666DA4"/>
              </a:solidFill>
              <a:latin typeface="+mn-lt"/>
            </a:endParaRPr>
          </a:p>
        </p:txBody>
      </p:sp>
      <p:sp>
        <p:nvSpPr>
          <p:cNvPr id="3" name="İçerik Yer Tutucusu 2"/>
          <p:cNvSpPr>
            <a:spLocks noGrp="1"/>
          </p:cNvSpPr>
          <p:nvPr>
            <p:ph idx="1"/>
          </p:nvPr>
        </p:nvSpPr>
        <p:spPr>
          <a:xfrm>
            <a:off x="1097280" y="2480732"/>
            <a:ext cx="10058400" cy="3388361"/>
          </a:xfrm>
        </p:spPr>
        <p:txBody>
          <a:bodyPr>
            <a:normAutofit/>
          </a:bodyPr>
          <a:lstStyle/>
          <a:p>
            <a:pPr>
              <a:buFont typeface="Wingdings" panose="05000000000000000000" pitchFamily="2" charset="2"/>
              <a:buChar char="q"/>
            </a:pPr>
            <a:r>
              <a:rPr lang="tr-TR" altLang="en-TR" b="1" dirty="0">
                <a:solidFill>
                  <a:srgbClr val="000000"/>
                </a:solidFill>
              </a:rPr>
              <a:t>Kızamık veya kızamıkçık aşısı olduğuna veya hastalık geçirdiğine ilişkin kayıt bilgisi olmayan</a:t>
            </a:r>
          </a:p>
          <a:p>
            <a:pPr>
              <a:buFont typeface="Wingdings" panose="05000000000000000000" pitchFamily="2" charset="2"/>
              <a:buChar char="q"/>
            </a:pPr>
            <a:endParaRPr lang="tr-TR" altLang="en-TR" b="1" dirty="0">
              <a:solidFill>
                <a:srgbClr val="000000"/>
              </a:solidFill>
            </a:endParaRPr>
          </a:p>
          <a:p>
            <a:pPr>
              <a:buFont typeface="Wingdings" panose="05000000000000000000" pitchFamily="2" charset="2"/>
              <a:buChar char="q"/>
            </a:pPr>
            <a:r>
              <a:rPr lang="tr-TR" altLang="en-TR" b="1" dirty="0">
                <a:solidFill>
                  <a:srgbClr val="000000"/>
                </a:solidFill>
              </a:rPr>
              <a:t>Hastalığı geçirdiklerine ilişkin serolojik kayıtları olmayanlar en az 1 doz aşı almalı</a:t>
            </a:r>
            <a:endParaRPr lang="tr-TR" altLang="en-TR" dirty="0">
              <a:solidFill>
                <a:srgbClr val="000000"/>
              </a:solidFill>
            </a:endParaRPr>
          </a:p>
          <a:p>
            <a:pPr>
              <a:buFont typeface="Wingdings" panose="05000000000000000000" pitchFamily="2" charset="2"/>
              <a:buChar char="q"/>
            </a:pPr>
            <a:endParaRPr lang="tr-TR" altLang="en-TR" b="1" dirty="0">
              <a:solidFill>
                <a:srgbClr val="000000"/>
              </a:solidFill>
            </a:endParaRPr>
          </a:p>
          <a:p>
            <a:pPr>
              <a:buFont typeface="Wingdings" panose="05000000000000000000" pitchFamily="2" charset="2"/>
              <a:buChar char="q"/>
            </a:pPr>
            <a:r>
              <a:rPr lang="tr-TR" altLang="en-TR" b="1" dirty="0">
                <a:solidFill>
                  <a:srgbClr val="000000"/>
                </a:solidFill>
              </a:rPr>
              <a:t>1957 öncesi doğanlarda </a:t>
            </a:r>
            <a:r>
              <a:rPr lang="tr-TR" altLang="en-TR" dirty="0">
                <a:solidFill>
                  <a:srgbClr val="000000"/>
                </a:solidFill>
              </a:rPr>
              <a:t>genel olarak kızamık ve kabakulak bağışıklığı olduğu varsayılabilir. Ancak kesin değil… (1957 öncesi doğan sağlık çalışanlarının %6’sı kızamığa duyarlı)</a:t>
            </a:r>
            <a:endParaRPr lang="tr-TR" dirty="0">
              <a:solidFill>
                <a:srgbClr val="000000"/>
              </a:solidFill>
            </a:endParaRP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44</a:t>
            </a:fld>
            <a:endParaRPr lang="tr-TR"/>
          </a:p>
        </p:txBody>
      </p:sp>
      <p:pic>
        <p:nvPicPr>
          <p:cNvPr id="6" name="Resim 5">
            <a:extLst>
              <a:ext uri="{FF2B5EF4-FFF2-40B4-BE49-F238E27FC236}">
                <a16:creationId xmlns:a16="http://schemas.microsoft.com/office/drawing/2014/main" id="{26EF9EA6-28E6-DAED-35C0-D901F3076DD7}"/>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301754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936257-24A9-0B5F-23E7-DA0CD5C6B332}"/>
              </a:ext>
            </a:extLst>
          </p:cNvPr>
          <p:cNvSpPr>
            <a:spLocks noGrp="1"/>
          </p:cNvSpPr>
          <p:nvPr>
            <p:ph type="title"/>
          </p:nvPr>
        </p:nvSpPr>
        <p:spPr/>
        <p:txBody>
          <a:bodyPr>
            <a:normAutofit/>
          </a:bodyPr>
          <a:lstStyle/>
          <a:p>
            <a:r>
              <a:rPr lang="tr-TR" altLang="en-TR" b="1" dirty="0">
                <a:solidFill>
                  <a:srgbClr val="666DA4"/>
                </a:solidFill>
                <a:latin typeface="+mn-lt"/>
              </a:rPr>
              <a:t>Kızamık, Kabakulak ve Kızamıkçık Aşısı</a:t>
            </a:r>
          </a:p>
        </p:txBody>
      </p:sp>
      <p:sp>
        <p:nvSpPr>
          <p:cNvPr id="3" name="İçerik Yer Tutucusu 2">
            <a:extLst>
              <a:ext uri="{FF2B5EF4-FFF2-40B4-BE49-F238E27FC236}">
                <a16:creationId xmlns:a16="http://schemas.microsoft.com/office/drawing/2014/main" id="{1C283226-B092-4E8D-2BE6-B31F5C7F3F58}"/>
              </a:ext>
            </a:extLst>
          </p:cNvPr>
          <p:cNvSpPr>
            <a:spLocks noGrp="1"/>
          </p:cNvSpPr>
          <p:nvPr>
            <p:ph idx="1"/>
          </p:nvPr>
        </p:nvSpPr>
        <p:spPr>
          <a:xfrm>
            <a:off x="1097280" y="2438400"/>
            <a:ext cx="10058400" cy="3430694"/>
          </a:xfrm>
        </p:spPr>
        <p:txBody>
          <a:bodyPr>
            <a:normAutofit/>
          </a:bodyPr>
          <a:lstStyle/>
          <a:p>
            <a:pPr>
              <a:buFont typeface="Wingdings" panose="05000000000000000000" pitchFamily="2" charset="2"/>
              <a:buChar char="q"/>
            </a:pPr>
            <a:r>
              <a:rPr lang="tr-TR" altLang="en-TR" dirty="0">
                <a:solidFill>
                  <a:srgbClr val="000000"/>
                </a:solidFill>
              </a:rPr>
              <a:t>Tüm sağlık personeline duyarlı ise en az bir ay ara ile </a:t>
            </a:r>
            <a:r>
              <a:rPr lang="tr-TR" altLang="en-TR" b="1" dirty="0">
                <a:solidFill>
                  <a:srgbClr val="000000"/>
                </a:solidFill>
              </a:rPr>
              <a:t>iki doz KKK aşısı </a:t>
            </a:r>
            <a:r>
              <a:rPr lang="tr-TR" altLang="en-TR" dirty="0">
                <a:solidFill>
                  <a:srgbClr val="000000"/>
                </a:solidFill>
              </a:rPr>
              <a:t>önerilir</a:t>
            </a:r>
          </a:p>
          <a:p>
            <a:pPr>
              <a:buFont typeface="Wingdings" panose="05000000000000000000" pitchFamily="2" charset="2"/>
              <a:buChar char="q"/>
            </a:pPr>
            <a:endParaRPr lang="tr-TR" altLang="en-TR" dirty="0">
              <a:solidFill>
                <a:srgbClr val="000000"/>
              </a:solidFill>
            </a:endParaRPr>
          </a:p>
          <a:p>
            <a:pPr>
              <a:buFont typeface="Wingdings" panose="05000000000000000000" pitchFamily="2" charset="2"/>
              <a:buChar char="q"/>
            </a:pPr>
            <a:r>
              <a:rPr lang="tr-TR" altLang="en-TR" dirty="0">
                <a:solidFill>
                  <a:srgbClr val="000000"/>
                </a:solidFill>
              </a:rPr>
              <a:t>1957 öncesi doğmuş, kızamık geçirdiğine veya aşılandığına dair kanıtı veya serolojik kanıtı olmayan kişilerde 2 doz aşı</a:t>
            </a:r>
          </a:p>
          <a:p>
            <a:pPr>
              <a:buFont typeface="Wingdings" panose="05000000000000000000" pitchFamily="2" charset="2"/>
              <a:buChar char="q"/>
            </a:pPr>
            <a:r>
              <a:rPr lang="tr-TR" dirty="0">
                <a:solidFill>
                  <a:srgbClr val="000000"/>
                </a:solidFill>
              </a:rPr>
              <a:t>1980-1991 arası doğanlar çocukluklarında ulusal program gereği </a:t>
            </a:r>
            <a:r>
              <a:rPr lang="tr-TR" b="1" dirty="0">
                <a:solidFill>
                  <a:srgbClr val="000000"/>
                </a:solidFill>
              </a:rPr>
              <a:t>tek doz</a:t>
            </a:r>
            <a:r>
              <a:rPr lang="tr-TR" dirty="0">
                <a:solidFill>
                  <a:srgbClr val="000000"/>
                </a:solidFill>
              </a:rPr>
              <a:t> aşılanmıştır.  Eğer sağlık personeli çocukluktaki tek doz aşısını belgeleyebiliyorsa, mesleki risk nedeniyle </a:t>
            </a:r>
            <a:r>
              <a:rPr lang="tr-TR" b="1" dirty="0">
                <a:solidFill>
                  <a:srgbClr val="000000"/>
                </a:solidFill>
              </a:rPr>
              <a:t>bir doz daha</a:t>
            </a:r>
            <a:r>
              <a:rPr lang="tr-TR" dirty="0">
                <a:solidFill>
                  <a:srgbClr val="000000"/>
                </a:solidFill>
              </a:rPr>
              <a:t> (KKK) yapılarak şeması 2 doza tamamlanmalıdır</a:t>
            </a:r>
            <a:endParaRPr lang="tr-TR" altLang="en-TR" dirty="0">
              <a:solidFill>
                <a:srgbClr val="000000"/>
              </a:solidFill>
            </a:endParaRPr>
          </a:p>
          <a:p>
            <a:pPr>
              <a:buFont typeface="Wingdings" panose="05000000000000000000" pitchFamily="2" charset="2"/>
              <a:buChar char="q"/>
            </a:pPr>
            <a:r>
              <a:rPr lang="tr-TR" altLang="en-TR" dirty="0">
                <a:solidFill>
                  <a:srgbClr val="000000"/>
                </a:solidFill>
              </a:rPr>
              <a:t>Kızamıkçık </a:t>
            </a:r>
            <a:r>
              <a:rPr lang="tr-TR" altLang="en-TR" dirty="0" err="1">
                <a:solidFill>
                  <a:srgbClr val="000000"/>
                </a:solidFill>
              </a:rPr>
              <a:t>komponenti</a:t>
            </a:r>
            <a:r>
              <a:rPr lang="tr-TR" altLang="en-TR" dirty="0">
                <a:solidFill>
                  <a:srgbClr val="000000"/>
                </a:solidFill>
              </a:rPr>
              <a:t> için bir doz aşı yeterli</a:t>
            </a:r>
          </a:p>
          <a:p>
            <a:endParaRPr lang="tr-TR" altLang="en-TR" dirty="0"/>
          </a:p>
        </p:txBody>
      </p:sp>
      <p:pic>
        <p:nvPicPr>
          <p:cNvPr id="5" name="Resim 4">
            <a:extLst>
              <a:ext uri="{FF2B5EF4-FFF2-40B4-BE49-F238E27FC236}">
                <a16:creationId xmlns:a16="http://schemas.microsoft.com/office/drawing/2014/main" id="{84D5B7F7-6112-8C8B-06A6-9486BA495BE7}"/>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954345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E746-85B0-2212-E61D-2BC15B92E5F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A751F9B-03FA-1A34-0A66-AD402E7204A2}"/>
              </a:ext>
            </a:extLst>
          </p:cNvPr>
          <p:cNvSpPr>
            <a:spLocks noGrp="1"/>
          </p:cNvSpPr>
          <p:nvPr>
            <p:ph type="title"/>
          </p:nvPr>
        </p:nvSpPr>
        <p:spPr/>
        <p:txBody>
          <a:bodyPr>
            <a:normAutofit/>
          </a:bodyPr>
          <a:lstStyle/>
          <a:p>
            <a:r>
              <a:rPr lang="tr-TR" altLang="en-TR" b="1" dirty="0">
                <a:solidFill>
                  <a:srgbClr val="666DA4"/>
                </a:solidFill>
                <a:latin typeface="+mn-lt"/>
              </a:rPr>
              <a:t>KKK’de Temas Sonrası Profilaksi Yaklaşımı</a:t>
            </a:r>
          </a:p>
        </p:txBody>
      </p:sp>
      <p:sp>
        <p:nvSpPr>
          <p:cNvPr id="3" name="İçerik Yer Tutucusu 2">
            <a:extLst>
              <a:ext uri="{FF2B5EF4-FFF2-40B4-BE49-F238E27FC236}">
                <a16:creationId xmlns:a16="http://schemas.microsoft.com/office/drawing/2014/main" id="{D3BE0930-0C15-DE25-04B1-ACB1AD9E2EBE}"/>
              </a:ext>
            </a:extLst>
          </p:cNvPr>
          <p:cNvSpPr>
            <a:spLocks noGrp="1"/>
          </p:cNvSpPr>
          <p:nvPr>
            <p:ph idx="1"/>
          </p:nvPr>
        </p:nvSpPr>
        <p:spPr>
          <a:xfrm>
            <a:off x="1097280" y="2235200"/>
            <a:ext cx="10058400" cy="3430694"/>
          </a:xfrm>
        </p:spPr>
        <p:txBody>
          <a:bodyPr>
            <a:noAutofit/>
          </a:bodyPr>
          <a:lstStyle/>
          <a:p>
            <a:pPr>
              <a:buFont typeface="Wingdings" panose="05000000000000000000" pitchFamily="2" charset="2"/>
              <a:buChar char="q"/>
            </a:pPr>
            <a:r>
              <a:rPr lang="tr-TR" dirty="0">
                <a:solidFill>
                  <a:srgbClr val="000000"/>
                </a:solidFill>
              </a:rPr>
              <a:t>Kızamıktan şüphelenilen hasta başvurduğu zaman solunum yolu izolasyonuna alınmalıdır ve tüm temaslılar kızamık bağışıklığı için test edilmelidir</a:t>
            </a:r>
          </a:p>
          <a:p>
            <a:pPr>
              <a:buFont typeface="Wingdings" panose="05000000000000000000" pitchFamily="2" charset="2"/>
              <a:buChar char="q"/>
            </a:pPr>
            <a:r>
              <a:rPr lang="tr-TR" dirty="0">
                <a:solidFill>
                  <a:srgbClr val="000000"/>
                </a:solidFill>
              </a:rPr>
              <a:t>Bağışıklığı olmayanlara ilk doz KKK aşısı uygulanmalıdır</a:t>
            </a:r>
          </a:p>
          <a:p>
            <a:pPr>
              <a:buFont typeface="Wingdings" panose="05000000000000000000" pitchFamily="2" charset="2"/>
              <a:buChar char="q"/>
            </a:pPr>
            <a:r>
              <a:rPr lang="tr-TR" dirty="0">
                <a:solidFill>
                  <a:srgbClr val="000000"/>
                </a:solidFill>
              </a:rPr>
              <a:t>0.25 </a:t>
            </a:r>
            <a:r>
              <a:rPr lang="tr-TR" dirty="0" err="1">
                <a:solidFill>
                  <a:srgbClr val="000000"/>
                </a:solidFill>
              </a:rPr>
              <a:t>mL</a:t>
            </a:r>
            <a:r>
              <a:rPr lang="tr-TR" dirty="0">
                <a:solidFill>
                  <a:srgbClr val="000000"/>
                </a:solidFill>
              </a:rPr>
              <a:t>/kg (40 mg </a:t>
            </a:r>
            <a:r>
              <a:rPr lang="tr-TR" dirty="0" err="1">
                <a:solidFill>
                  <a:srgbClr val="000000"/>
                </a:solidFill>
              </a:rPr>
              <a:t>IgG</a:t>
            </a:r>
            <a:r>
              <a:rPr lang="tr-TR" dirty="0">
                <a:solidFill>
                  <a:srgbClr val="000000"/>
                </a:solidFill>
              </a:rPr>
              <a:t>/kg) intramüsküler </a:t>
            </a:r>
            <a:r>
              <a:rPr lang="tr-TR" dirty="0" err="1">
                <a:solidFill>
                  <a:srgbClr val="000000"/>
                </a:solidFill>
              </a:rPr>
              <a:t>immünglobulin</a:t>
            </a:r>
            <a:r>
              <a:rPr lang="tr-TR" dirty="0">
                <a:solidFill>
                  <a:srgbClr val="000000"/>
                </a:solidFill>
              </a:rPr>
              <a:t> tedavisi ve temas sonrası beşinci ve 21. günler arasında bulaş riskine karşı önlemler alınmalıdır</a:t>
            </a:r>
          </a:p>
          <a:p>
            <a:pPr>
              <a:buFont typeface="Wingdings" panose="05000000000000000000" pitchFamily="2" charset="2"/>
              <a:buChar char="q"/>
            </a:pPr>
            <a:r>
              <a:rPr lang="tr-TR" dirty="0">
                <a:solidFill>
                  <a:srgbClr val="000000"/>
                </a:solidFill>
              </a:rPr>
              <a:t>Aşı olmayanların da </a:t>
            </a:r>
            <a:r>
              <a:rPr lang="tr-TR" dirty="0" err="1">
                <a:solidFill>
                  <a:srgbClr val="000000"/>
                </a:solidFill>
              </a:rPr>
              <a:t>immünglobulin</a:t>
            </a:r>
            <a:r>
              <a:rPr lang="tr-TR" dirty="0">
                <a:solidFill>
                  <a:srgbClr val="000000"/>
                </a:solidFill>
              </a:rPr>
              <a:t> tedavisi uygulanmış olsa da temas sonrası beşinci ve 21. günler arasında bulaş riskine karşı önlemler alınmalıdır</a:t>
            </a:r>
          </a:p>
          <a:p>
            <a:pPr>
              <a:buFont typeface="Wingdings" panose="05000000000000000000" pitchFamily="2" charset="2"/>
              <a:buChar char="q"/>
            </a:pPr>
            <a:r>
              <a:rPr lang="tr-TR" dirty="0">
                <a:solidFill>
                  <a:srgbClr val="000000"/>
                </a:solidFill>
              </a:rPr>
              <a:t>Tek doz aşı almış olanların ikinci dozu alması yeterlidir</a:t>
            </a:r>
          </a:p>
          <a:p>
            <a:pPr>
              <a:buFont typeface="Wingdings" panose="05000000000000000000" pitchFamily="2" charset="2"/>
              <a:buChar char="q"/>
            </a:pPr>
            <a:r>
              <a:rPr lang="tr-TR" dirty="0">
                <a:solidFill>
                  <a:srgbClr val="000000"/>
                </a:solidFill>
              </a:rPr>
              <a:t>Temaslı bir sağlık çalışanına eğer </a:t>
            </a:r>
            <a:r>
              <a:rPr lang="tr-TR" dirty="0" err="1">
                <a:solidFill>
                  <a:srgbClr val="000000"/>
                </a:solidFill>
              </a:rPr>
              <a:t>immünglobulin</a:t>
            </a:r>
            <a:r>
              <a:rPr lang="tr-TR" dirty="0">
                <a:solidFill>
                  <a:srgbClr val="000000"/>
                </a:solidFill>
              </a:rPr>
              <a:t> verilmişse, 28 gün gözlenmesi önerilir</a:t>
            </a:r>
          </a:p>
          <a:p>
            <a:pPr>
              <a:buFont typeface="Wingdings" panose="05000000000000000000" pitchFamily="2" charset="2"/>
              <a:buChar char="q"/>
            </a:pPr>
            <a:r>
              <a:rPr lang="tr-TR" dirty="0">
                <a:solidFill>
                  <a:srgbClr val="000000"/>
                </a:solidFill>
              </a:rPr>
              <a:t>Veriler, 72 saat içerisinde yapılan canlı virüs kızamık aşısının hastalığı koruduğunu veya modifiye ettiğini göstermektedir</a:t>
            </a:r>
            <a:endParaRPr lang="tr-TR" altLang="en-TR" dirty="0">
              <a:solidFill>
                <a:srgbClr val="000000"/>
              </a:solidFill>
            </a:endParaRPr>
          </a:p>
        </p:txBody>
      </p:sp>
      <p:pic>
        <p:nvPicPr>
          <p:cNvPr id="5" name="Resim 4">
            <a:extLst>
              <a:ext uri="{FF2B5EF4-FFF2-40B4-BE49-F238E27FC236}">
                <a16:creationId xmlns:a16="http://schemas.microsoft.com/office/drawing/2014/main" id="{7B7FDAEF-D803-7744-49C7-5FAF8B0A91F4}"/>
              </a:ext>
            </a:extLst>
          </p:cNvPr>
          <p:cNvPicPr>
            <a:picLocks noChangeAspect="1"/>
          </p:cNvPicPr>
          <p:nvPr/>
        </p:nvPicPr>
        <p:blipFill>
          <a:blip r:embed="rId3"/>
          <a:srcRect l="21985" r="19969"/>
          <a:stretch/>
        </p:blipFill>
        <p:spPr>
          <a:xfrm>
            <a:off x="10074799" y="100824"/>
            <a:ext cx="2039841" cy="1382232"/>
          </a:xfrm>
          <a:prstGeom prst="rect">
            <a:avLst/>
          </a:prstGeom>
        </p:spPr>
      </p:pic>
      <p:sp>
        <p:nvSpPr>
          <p:cNvPr id="4" name="Metin kutusu 3">
            <a:extLst>
              <a:ext uri="{FF2B5EF4-FFF2-40B4-BE49-F238E27FC236}">
                <a16:creationId xmlns:a16="http://schemas.microsoft.com/office/drawing/2014/main" id="{85670010-6D1B-99DC-FE2F-0304A78DF04A}"/>
              </a:ext>
            </a:extLst>
          </p:cNvPr>
          <p:cNvSpPr txBox="1"/>
          <p:nvPr/>
        </p:nvSpPr>
        <p:spPr>
          <a:xfrm>
            <a:off x="1185332" y="1776286"/>
            <a:ext cx="3666067" cy="523220"/>
          </a:xfrm>
          <a:prstGeom prst="rect">
            <a:avLst/>
          </a:prstGeom>
          <a:noFill/>
        </p:spPr>
        <p:txBody>
          <a:bodyPr wrap="square" rtlCol="0">
            <a:spAutoFit/>
          </a:bodyPr>
          <a:lstStyle/>
          <a:p>
            <a:r>
              <a:rPr lang="tr-TR" sz="2800" b="1" dirty="0">
                <a:solidFill>
                  <a:schemeClr val="accent1"/>
                </a:solidFill>
              </a:rPr>
              <a:t>Kızamık</a:t>
            </a:r>
          </a:p>
        </p:txBody>
      </p:sp>
    </p:spTree>
    <p:extLst>
      <p:ext uri="{BB962C8B-B14F-4D97-AF65-F5344CB8AC3E}">
        <p14:creationId xmlns:p14="http://schemas.microsoft.com/office/powerpoint/2010/main" val="2318754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8C4C-BFED-F360-0251-304D5EA2122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0C748C5-8DB1-B2D4-EF4F-0E7B70051928}"/>
              </a:ext>
            </a:extLst>
          </p:cNvPr>
          <p:cNvSpPr>
            <a:spLocks noGrp="1"/>
          </p:cNvSpPr>
          <p:nvPr>
            <p:ph type="title"/>
          </p:nvPr>
        </p:nvSpPr>
        <p:spPr/>
        <p:txBody>
          <a:bodyPr>
            <a:normAutofit/>
          </a:bodyPr>
          <a:lstStyle/>
          <a:p>
            <a:r>
              <a:rPr lang="tr-TR" altLang="en-TR" b="1" dirty="0">
                <a:solidFill>
                  <a:srgbClr val="666DA4"/>
                </a:solidFill>
                <a:latin typeface="+mn-lt"/>
              </a:rPr>
              <a:t>KKK’de Temas Sonrası Profilaksi Yaklaşımı</a:t>
            </a:r>
          </a:p>
        </p:txBody>
      </p:sp>
      <p:sp>
        <p:nvSpPr>
          <p:cNvPr id="3" name="İçerik Yer Tutucusu 2">
            <a:extLst>
              <a:ext uri="{FF2B5EF4-FFF2-40B4-BE49-F238E27FC236}">
                <a16:creationId xmlns:a16="http://schemas.microsoft.com/office/drawing/2014/main" id="{210CD343-15AF-50C0-A10B-93CE96DBDB3A}"/>
              </a:ext>
            </a:extLst>
          </p:cNvPr>
          <p:cNvSpPr>
            <a:spLocks noGrp="1"/>
          </p:cNvSpPr>
          <p:nvPr>
            <p:ph idx="1"/>
          </p:nvPr>
        </p:nvSpPr>
        <p:spPr>
          <a:xfrm>
            <a:off x="1036319" y="2518664"/>
            <a:ext cx="10058400" cy="3430694"/>
          </a:xfrm>
        </p:spPr>
        <p:txBody>
          <a:bodyPr>
            <a:noAutofit/>
          </a:bodyPr>
          <a:lstStyle/>
          <a:p>
            <a:pPr>
              <a:buFont typeface="Wingdings" panose="05000000000000000000" pitchFamily="2" charset="2"/>
              <a:buChar char="q"/>
            </a:pPr>
            <a:r>
              <a:rPr lang="tr-TR" dirty="0">
                <a:solidFill>
                  <a:srgbClr val="000000"/>
                </a:solidFill>
              </a:rPr>
              <a:t>Kabakulağa karşı bağışıklığı olmayan sağlık personeline temas sonrası KKK ilk dozu yapılmalı ve temas sonrası 12 ve 25. günler arasında bulaş riskine karşı önlemler alınmalıdır</a:t>
            </a:r>
          </a:p>
          <a:p>
            <a:pPr>
              <a:buFont typeface="Wingdings" panose="05000000000000000000" pitchFamily="2" charset="2"/>
              <a:buChar char="q"/>
            </a:pPr>
            <a:r>
              <a:rPr lang="tr-TR" dirty="0">
                <a:solidFill>
                  <a:srgbClr val="000000"/>
                </a:solidFill>
              </a:rPr>
              <a:t>Tek doz aşı yapılmış olanlara bir doz daha yapılması ve bu kişilerin işe devam etmesi önerilir</a:t>
            </a:r>
          </a:p>
          <a:p>
            <a:pPr>
              <a:buFont typeface="Wingdings" panose="05000000000000000000" pitchFamily="2" charset="2"/>
              <a:buChar char="q"/>
            </a:pPr>
            <a:r>
              <a:rPr lang="tr-TR" dirty="0">
                <a:solidFill>
                  <a:srgbClr val="000000"/>
                </a:solidFill>
              </a:rPr>
              <a:t> Temas sonrası profilaksi aşının antikor cevabının geç çıkması sebebiyle önerilmez ancak temas sonrası bağışıklık yanıtı olmayanlara aşı önermek iyi bir fırsat olabilir</a:t>
            </a:r>
          </a:p>
          <a:p>
            <a:pPr>
              <a:buFont typeface="Wingdings" panose="05000000000000000000" pitchFamily="2" charset="2"/>
              <a:buChar char="q"/>
            </a:pPr>
            <a:r>
              <a:rPr lang="tr-TR" dirty="0">
                <a:solidFill>
                  <a:srgbClr val="000000"/>
                </a:solidFill>
              </a:rPr>
              <a:t>Kabakulak semptomları ortaya çıkan sağlık personeli beş gün boyunca hastalığı bulaştırabileceği için bu riske karşı önlemler alınmalıdır</a:t>
            </a:r>
            <a:endParaRPr lang="tr-TR" altLang="en-TR" dirty="0">
              <a:solidFill>
                <a:srgbClr val="000000"/>
              </a:solidFill>
            </a:endParaRPr>
          </a:p>
        </p:txBody>
      </p:sp>
      <p:pic>
        <p:nvPicPr>
          <p:cNvPr id="5" name="Resim 4">
            <a:extLst>
              <a:ext uri="{FF2B5EF4-FFF2-40B4-BE49-F238E27FC236}">
                <a16:creationId xmlns:a16="http://schemas.microsoft.com/office/drawing/2014/main" id="{FD5FD794-E965-E9A1-8A38-86FF5EB1F263}"/>
              </a:ext>
            </a:extLst>
          </p:cNvPr>
          <p:cNvPicPr>
            <a:picLocks noChangeAspect="1"/>
          </p:cNvPicPr>
          <p:nvPr/>
        </p:nvPicPr>
        <p:blipFill>
          <a:blip r:embed="rId3"/>
          <a:srcRect l="21985" r="19969"/>
          <a:stretch/>
        </p:blipFill>
        <p:spPr>
          <a:xfrm>
            <a:off x="10074799" y="100824"/>
            <a:ext cx="2039841" cy="1382232"/>
          </a:xfrm>
          <a:prstGeom prst="rect">
            <a:avLst/>
          </a:prstGeom>
        </p:spPr>
      </p:pic>
      <p:sp>
        <p:nvSpPr>
          <p:cNvPr id="4" name="Metin kutusu 3">
            <a:extLst>
              <a:ext uri="{FF2B5EF4-FFF2-40B4-BE49-F238E27FC236}">
                <a16:creationId xmlns:a16="http://schemas.microsoft.com/office/drawing/2014/main" id="{DBDC7134-74AD-2B05-073C-3B0D2FB67DDD}"/>
              </a:ext>
            </a:extLst>
          </p:cNvPr>
          <p:cNvSpPr txBox="1"/>
          <p:nvPr/>
        </p:nvSpPr>
        <p:spPr>
          <a:xfrm>
            <a:off x="1185332" y="1776286"/>
            <a:ext cx="3666067" cy="523220"/>
          </a:xfrm>
          <a:prstGeom prst="rect">
            <a:avLst/>
          </a:prstGeom>
          <a:noFill/>
        </p:spPr>
        <p:txBody>
          <a:bodyPr wrap="square" rtlCol="0">
            <a:spAutoFit/>
          </a:bodyPr>
          <a:lstStyle/>
          <a:p>
            <a:r>
              <a:rPr lang="tr-TR" sz="2800" b="1" dirty="0">
                <a:solidFill>
                  <a:schemeClr val="accent1"/>
                </a:solidFill>
              </a:rPr>
              <a:t>Kabakulak</a:t>
            </a:r>
          </a:p>
        </p:txBody>
      </p:sp>
    </p:spTree>
    <p:extLst>
      <p:ext uri="{BB962C8B-B14F-4D97-AF65-F5344CB8AC3E}">
        <p14:creationId xmlns:p14="http://schemas.microsoft.com/office/powerpoint/2010/main" val="3616034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FAB03-820D-2720-8AD7-9AFA3ECD4D0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F2F2855-ACB4-7BEA-798F-0E8AD9DA46F9}"/>
              </a:ext>
            </a:extLst>
          </p:cNvPr>
          <p:cNvSpPr>
            <a:spLocks noGrp="1"/>
          </p:cNvSpPr>
          <p:nvPr>
            <p:ph type="title"/>
          </p:nvPr>
        </p:nvSpPr>
        <p:spPr/>
        <p:txBody>
          <a:bodyPr>
            <a:normAutofit/>
          </a:bodyPr>
          <a:lstStyle/>
          <a:p>
            <a:r>
              <a:rPr lang="tr-TR" altLang="en-TR" b="1" dirty="0">
                <a:solidFill>
                  <a:srgbClr val="666DA4"/>
                </a:solidFill>
                <a:latin typeface="+mn-lt"/>
              </a:rPr>
              <a:t>KKK’de Temas Sonrası Profilaksi Yaklaşımı</a:t>
            </a:r>
          </a:p>
        </p:txBody>
      </p:sp>
      <p:sp>
        <p:nvSpPr>
          <p:cNvPr id="3" name="İçerik Yer Tutucusu 2">
            <a:extLst>
              <a:ext uri="{FF2B5EF4-FFF2-40B4-BE49-F238E27FC236}">
                <a16:creationId xmlns:a16="http://schemas.microsoft.com/office/drawing/2014/main" id="{CA59B7BC-0E2B-47CD-5EF0-46EEF7095E70}"/>
              </a:ext>
            </a:extLst>
          </p:cNvPr>
          <p:cNvSpPr>
            <a:spLocks noGrp="1"/>
          </p:cNvSpPr>
          <p:nvPr>
            <p:ph idx="1"/>
          </p:nvPr>
        </p:nvSpPr>
        <p:spPr>
          <a:xfrm>
            <a:off x="1097280" y="2523066"/>
            <a:ext cx="10058400" cy="3142827"/>
          </a:xfrm>
        </p:spPr>
        <p:txBody>
          <a:bodyPr>
            <a:noAutofit/>
          </a:bodyPr>
          <a:lstStyle/>
          <a:p>
            <a:pPr>
              <a:buFont typeface="Wingdings" panose="05000000000000000000" pitchFamily="2" charset="2"/>
              <a:buChar char="q"/>
            </a:pPr>
            <a:r>
              <a:rPr lang="tr-TR" dirty="0">
                <a:solidFill>
                  <a:srgbClr val="000000"/>
                </a:solidFill>
              </a:rPr>
              <a:t>Hasta semptomların başlangıcından itibaren yedi gün boyunca, standart koruma önlemleri yanında solunum izolasyonuna alınmalıdır</a:t>
            </a:r>
          </a:p>
          <a:p>
            <a:pPr>
              <a:buFont typeface="Wingdings" panose="05000000000000000000" pitchFamily="2" charset="2"/>
              <a:buChar char="q"/>
            </a:pPr>
            <a:r>
              <a:rPr lang="tr-TR" dirty="0">
                <a:solidFill>
                  <a:srgbClr val="000000"/>
                </a:solidFill>
              </a:rPr>
              <a:t>Kızamıkçığa karşı bağışıklık kanıtı olmayan sağlık personelinde, temas sonrası yedinci ve 23. günlerde diğer kişilere bulaş riskine karşı önlemler alınmalıdır</a:t>
            </a:r>
          </a:p>
          <a:p>
            <a:pPr>
              <a:buFont typeface="Wingdings" panose="05000000000000000000" pitchFamily="2" charset="2"/>
              <a:buChar char="q"/>
            </a:pPr>
            <a:r>
              <a:rPr lang="tr-TR" dirty="0">
                <a:solidFill>
                  <a:srgbClr val="000000"/>
                </a:solidFill>
              </a:rPr>
              <a:t>Aşının ve </a:t>
            </a:r>
            <a:r>
              <a:rPr lang="tr-TR" dirty="0" err="1">
                <a:solidFill>
                  <a:srgbClr val="000000"/>
                </a:solidFill>
              </a:rPr>
              <a:t>immünoglobulinin</a:t>
            </a:r>
            <a:r>
              <a:rPr lang="tr-TR" dirty="0">
                <a:solidFill>
                  <a:srgbClr val="000000"/>
                </a:solidFill>
              </a:rPr>
              <a:t> temas sonrası profilakside koruyuculuğu yoktur</a:t>
            </a:r>
          </a:p>
          <a:p>
            <a:pPr>
              <a:buFont typeface="Wingdings" panose="05000000000000000000" pitchFamily="2" charset="2"/>
              <a:buChar char="q"/>
            </a:pPr>
            <a:r>
              <a:rPr lang="tr-TR" dirty="0">
                <a:solidFill>
                  <a:srgbClr val="000000"/>
                </a:solidFill>
              </a:rPr>
              <a:t>Ancak temas sonrası 72 saat içinde intramüsküler </a:t>
            </a:r>
            <a:r>
              <a:rPr lang="tr-TR" dirty="0" err="1">
                <a:solidFill>
                  <a:srgbClr val="000000"/>
                </a:solidFill>
              </a:rPr>
              <a:t>immünoglobulinin</a:t>
            </a:r>
            <a:r>
              <a:rPr lang="tr-TR" dirty="0">
                <a:solidFill>
                  <a:srgbClr val="000000"/>
                </a:solidFill>
              </a:rPr>
              <a:t> verilmesinin kızamıkçık riskini azalttığı gösterilmiştir</a:t>
            </a:r>
            <a:endParaRPr lang="tr-TR" altLang="en-TR" dirty="0">
              <a:solidFill>
                <a:srgbClr val="000000"/>
              </a:solidFill>
            </a:endParaRPr>
          </a:p>
        </p:txBody>
      </p:sp>
      <p:pic>
        <p:nvPicPr>
          <p:cNvPr id="5" name="Resim 4">
            <a:extLst>
              <a:ext uri="{FF2B5EF4-FFF2-40B4-BE49-F238E27FC236}">
                <a16:creationId xmlns:a16="http://schemas.microsoft.com/office/drawing/2014/main" id="{9A67A857-B4DD-B780-C7C2-7B2111DFF91C}"/>
              </a:ext>
            </a:extLst>
          </p:cNvPr>
          <p:cNvPicPr>
            <a:picLocks noChangeAspect="1"/>
          </p:cNvPicPr>
          <p:nvPr/>
        </p:nvPicPr>
        <p:blipFill>
          <a:blip r:embed="rId3"/>
          <a:srcRect l="21985" r="19969"/>
          <a:stretch/>
        </p:blipFill>
        <p:spPr>
          <a:xfrm>
            <a:off x="10074799" y="100824"/>
            <a:ext cx="2039841" cy="1382232"/>
          </a:xfrm>
          <a:prstGeom prst="rect">
            <a:avLst/>
          </a:prstGeom>
        </p:spPr>
      </p:pic>
      <p:sp>
        <p:nvSpPr>
          <p:cNvPr id="4" name="Metin kutusu 3">
            <a:extLst>
              <a:ext uri="{FF2B5EF4-FFF2-40B4-BE49-F238E27FC236}">
                <a16:creationId xmlns:a16="http://schemas.microsoft.com/office/drawing/2014/main" id="{59536CD9-4CD5-6EF4-626B-3F92BF2ADC6A}"/>
              </a:ext>
            </a:extLst>
          </p:cNvPr>
          <p:cNvSpPr txBox="1"/>
          <p:nvPr/>
        </p:nvSpPr>
        <p:spPr>
          <a:xfrm>
            <a:off x="1185332" y="1776286"/>
            <a:ext cx="3666067" cy="523220"/>
          </a:xfrm>
          <a:prstGeom prst="rect">
            <a:avLst/>
          </a:prstGeom>
          <a:noFill/>
        </p:spPr>
        <p:txBody>
          <a:bodyPr wrap="square" rtlCol="0">
            <a:spAutoFit/>
          </a:bodyPr>
          <a:lstStyle/>
          <a:p>
            <a:r>
              <a:rPr lang="tr-TR" sz="2800" b="1" dirty="0">
                <a:solidFill>
                  <a:schemeClr val="accent1"/>
                </a:solidFill>
              </a:rPr>
              <a:t>Kızamıkçık</a:t>
            </a:r>
          </a:p>
        </p:txBody>
      </p:sp>
    </p:spTree>
    <p:extLst>
      <p:ext uri="{BB962C8B-B14F-4D97-AF65-F5344CB8AC3E}">
        <p14:creationId xmlns:p14="http://schemas.microsoft.com/office/powerpoint/2010/main" val="113605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936257-24A9-0B5F-23E7-DA0CD5C6B332}"/>
              </a:ext>
            </a:extLst>
          </p:cNvPr>
          <p:cNvSpPr>
            <a:spLocks noGrp="1"/>
          </p:cNvSpPr>
          <p:nvPr>
            <p:ph type="title"/>
          </p:nvPr>
        </p:nvSpPr>
        <p:spPr/>
        <p:txBody>
          <a:bodyPr>
            <a:normAutofit/>
          </a:bodyPr>
          <a:lstStyle/>
          <a:p>
            <a:r>
              <a:rPr lang="tr-TR" altLang="en-TR" b="1" dirty="0">
                <a:solidFill>
                  <a:schemeClr val="accent2"/>
                </a:solidFill>
                <a:latin typeface="+mn-lt"/>
              </a:rPr>
              <a:t>Suçiçeği Aşısı</a:t>
            </a:r>
          </a:p>
        </p:txBody>
      </p:sp>
      <p:sp>
        <p:nvSpPr>
          <p:cNvPr id="3" name="İçerik Yer Tutucusu 2">
            <a:extLst>
              <a:ext uri="{FF2B5EF4-FFF2-40B4-BE49-F238E27FC236}">
                <a16:creationId xmlns:a16="http://schemas.microsoft.com/office/drawing/2014/main" id="{1C283226-B092-4E8D-2BE6-B31F5C7F3F58}"/>
              </a:ext>
            </a:extLst>
          </p:cNvPr>
          <p:cNvSpPr>
            <a:spLocks noGrp="1"/>
          </p:cNvSpPr>
          <p:nvPr>
            <p:ph idx="1"/>
          </p:nvPr>
        </p:nvSpPr>
        <p:spPr>
          <a:xfrm>
            <a:off x="1066800" y="2336800"/>
            <a:ext cx="10058400" cy="3064933"/>
          </a:xfrm>
        </p:spPr>
        <p:txBody>
          <a:bodyPr>
            <a:normAutofit/>
          </a:bodyPr>
          <a:lstStyle/>
          <a:p>
            <a:pPr>
              <a:buFont typeface="Wingdings" panose="05000000000000000000" pitchFamily="2" charset="2"/>
              <a:buChar char="q"/>
            </a:pPr>
            <a:r>
              <a:rPr lang="tr-TR" altLang="en-TR" sz="2400" dirty="0">
                <a:solidFill>
                  <a:srgbClr val="000000"/>
                </a:solidFill>
              </a:rPr>
              <a:t>Tüm sağlık personeli suçiçeğine karşı bağışık olmalı</a:t>
            </a:r>
          </a:p>
          <a:p>
            <a:pPr>
              <a:buFont typeface="Wingdings" panose="05000000000000000000" pitchFamily="2" charset="2"/>
              <a:buChar char="q"/>
            </a:pPr>
            <a:r>
              <a:rPr lang="tr-TR" altLang="en-TR" sz="2400" dirty="0" err="1">
                <a:solidFill>
                  <a:srgbClr val="000000"/>
                </a:solidFill>
              </a:rPr>
              <a:t>İmmun</a:t>
            </a:r>
            <a:r>
              <a:rPr lang="tr-TR" altLang="en-TR" sz="2400" dirty="0">
                <a:solidFill>
                  <a:srgbClr val="000000"/>
                </a:solidFill>
              </a:rPr>
              <a:t> </a:t>
            </a:r>
            <a:r>
              <a:rPr lang="tr-TR" altLang="en-TR" sz="2400" dirty="0" err="1">
                <a:solidFill>
                  <a:srgbClr val="000000"/>
                </a:solidFill>
              </a:rPr>
              <a:t>yetmezlikli</a:t>
            </a:r>
            <a:r>
              <a:rPr lang="tr-TR" altLang="en-TR" sz="2400" dirty="0">
                <a:solidFill>
                  <a:srgbClr val="000000"/>
                </a:solidFill>
              </a:rPr>
              <a:t> kişilerin yattığı servislerde ve yeni doğan servislerinde çalışan personel için suçiçeği aşılaması mutlaka gerekli</a:t>
            </a:r>
          </a:p>
          <a:p>
            <a:pPr>
              <a:buFont typeface="Wingdings" panose="05000000000000000000" pitchFamily="2" charset="2"/>
              <a:buChar char="q"/>
            </a:pPr>
            <a:r>
              <a:rPr lang="tr-TR" altLang="en-TR" sz="2400" dirty="0">
                <a:solidFill>
                  <a:srgbClr val="000000"/>
                </a:solidFill>
              </a:rPr>
              <a:t>Duyarlı sağlık personeline </a:t>
            </a:r>
            <a:r>
              <a:rPr lang="tr-TR" altLang="en-TR" sz="2400" b="1" dirty="0">
                <a:solidFill>
                  <a:srgbClr val="000000"/>
                </a:solidFill>
              </a:rPr>
              <a:t>4-8 </a:t>
            </a:r>
            <a:r>
              <a:rPr lang="tr-TR" altLang="en-TR" sz="2400" b="1" dirty="0" err="1">
                <a:solidFill>
                  <a:srgbClr val="000000"/>
                </a:solidFill>
              </a:rPr>
              <a:t>hf</a:t>
            </a:r>
            <a:r>
              <a:rPr lang="tr-TR" altLang="en-TR" sz="2400" b="1" dirty="0">
                <a:solidFill>
                  <a:srgbClr val="000000"/>
                </a:solidFill>
              </a:rPr>
              <a:t> ara ile iki doz </a:t>
            </a:r>
            <a:r>
              <a:rPr lang="tr-TR" altLang="en-TR" sz="2400" dirty="0">
                <a:solidFill>
                  <a:srgbClr val="000000"/>
                </a:solidFill>
              </a:rPr>
              <a:t>suçiçeği aşısı yapılmalı</a:t>
            </a:r>
          </a:p>
          <a:p>
            <a:pPr>
              <a:buFont typeface="Wingdings" panose="05000000000000000000" pitchFamily="2" charset="2"/>
              <a:buChar char="q"/>
            </a:pPr>
            <a:r>
              <a:rPr lang="tr-TR" altLang="en-TR" sz="2400" dirty="0">
                <a:solidFill>
                  <a:srgbClr val="000000"/>
                </a:solidFill>
              </a:rPr>
              <a:t>Toplumda bağışıklık %90-95</a:t>
            </a:r>
          </a:p>
          <a:p>
            <a:pPr>
              <a:buFont typeface="Wingdings" panose="05000000000000000000" pitchFamily="2" charset="2"/>
              <a:buChar char="q"/>
            </a:pPr>
            <a:r>
              <a:rPr lang="tr-TR" altLang="en-TR" sz="2400" dirty="0">
                <a:solidFill>
                  <a:srgbClr val="000000"/>
                </a:solidFill>
              </a:rPr>
              <a:t>Sağlık personeli aşılanmadan önce serolojik test yaptırmalı</a:t>
            </a:r>
          </a:p>
        </p:txBody>
      </p:sp>
      <p:sp>
        <p:nvSpPr>
          <p:cNvPr id="4" name="Dikdörtgen 3"/>
          <p:cNvSpPr/>
          <p:nvPr/>
        </p:nvSpPr>
        <p:spPr>
          <a:xfrm>
            <a:off x="5529942" y="6473279"/>
            <a:ext cx="6738258" cy="261610"/>
          </a:xfrm>
          <a:prstGeom prst="rect">
            <a:avLst/>
          </a:prstGeom>
        </p:spPr>
        <p:txBody>
          <a:bodyPr wrap="square">
            <a:spAutoFit/>
          </a:bodyPr>
          <a:lstStyle/>
          <a:p>
            <a:r>
              <a:rPr lang="tr-TR" sz="1100" dirty="0"/>
              <a:t>https://hsgm.saglik.gov.tr/depo/Mevzuat/Genel_Nitelikli_Yazi_ve_Gorusler/Kizamik_Eliminasyon_Programi.pdf</a:t>
            </a:r>
          </a:p>
        </p:txBody>
      </p:sp>
      <p:pic>
        <p:nvPicPr>
          <p:cNvPr id="5" name="Resim 4">
            <a:extLst>
              <a:ext uri="{FF2B5EF4-FFF2-40B4-BE49-F238E27FC236}">
                <a16:creationId xmlns:a16="http://schemas.microsoft.com/office/drawing/2014/main" id="{958ACC3A-8447-C9F7-0345-AA35DD71F548}"/>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461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a:solidFill>
                  <a:srgbClr val="FF9900"/>
                </a:solidFill>
                <a:latin typeface="+mn-lt"/>
              </a:rPr>
              <a:t>Mesleki Riskler </a:t>
            </a:r>
            <a:endParaRPr lang="tr-TR" b="1" dirty="0">
              <a:solidFill>
                <a:srgbClr val="FF9900"/>
              </a:solidFill>
              <a:latin typeface="+mn-lt"/>
            </a:endParaRPr>
          </a:p>
        </p:txBody>
      </p:sp>
      <p:sp>
        <p:nvSpPr>
          <p:cNvPr id="3" name="İçerik Yer Tutucusu 2"/>
          <p:cNvSpPr>
            <a:spLocks noGrp="1"/>
          </p:cNvSpPr>
          <p:nvPr>
            <p:ph idx="1"/>
          </p:nvPr>
        </p:nvSpPr>
        <p:spPr>
          <a:xfrm>
            <a:off x="1097280" y="2406012"/>
            <a:ext cx="10058400" cy="3463081"/>
          </a:xfrm>
        </p:spPr>
        <p:txBody>
          <a:bodyPr/>
          <a:lstStyle/>
          <a:p>
            <a:pPr eaLnBrk="1" hangingPunct="1">
              <a:buFont typeface="Wingdings" panose="05000000000000000000" pitchFamily="2" charset="2"/>
              <a:buChar char="q"/>
            </a:pPr>
            <a:r>
              <a:rPr lang="tr-TR" altLang="tr-TR" dirty="0">
                <a:solidFill>
                  <a:srgbClr val="000000"/>
                </a:solidFill>
              </a:rPr>
              <a:t>Enfeksiyon </a:t>
            </a:r>
          </a:p>
          <a:p>
            <a:pPr eaLnBrk="1" hangingPunct="1">
              <a:buFont typeface="Wingdings" panose="05000000000000000000" pitchFamily="2" charset="2"/>
              <a:buChar char="q"/>
            </a:pPr>
            <a:r>
              <a:rPr lang="tr-TR" altLang="tr-TR" dirty="0">
                <a:solidFill>
                  <a:srgbClr val="000000"/>
                </a:solidFill>
              </a:rPr>
              <a:t>Radyasyon </a:t>
            </a:r>
          </a:p>
          <a:p>
            <a:pPr eaLnBrk="1" hangingPunct="1">
              <a:buFont typeface="Wingdings" panose="05000000000000000000" pitchFamily="2" charset="2"/>
              <a:buChar char="q"/>
            </a:pPr>
            <a:r>
              <a:rPr lang="tr-TR" altLang="tr-TR" dirty="0" err="1">
                <a:solidFill>
                  <a:srgbClr val="000000"/>
                </a:solidFill>
              </a:rPr>
              <a:t>Toksik</a:t>
            </a:r>
            <a:r>
              <a:rPr lang="tr-TR" altLang="tr-TR" dirty="0">
                <a:solidFill>
                  <a:srgbClr val="000000"/>
                </a:solidFill>
              </a:rPr>
              <a:t>-kimyasal riskler </a:t>
            </a:r>
          </a:p>
          <a:p>
            <a:pPr eaLnBrk="1" hangingPunct="1">
              <a:buFont typeface="Wingdings" panose="05000000000000000000" pitchFamily="2" charset="2"/>
              <a:buChar char="q"/>
            </a:pPr>
            <a:r>
              <a:rPr lang="tr-TR" altLang="tr-TR" dirty="0">
                <a:solidFill>
                  <a:srgbClr val="000000"/>
                </a:solidFill>
              </a:rPr>
              <a:t>Fiziksel riskler (ısı, gürültü, toz vb.) </a:t>
            </a:r>
          </a:p>
          <a:p>
            <a:pPr eaLnBrk="1" hangingPunct="1">
              <a:buFont typeface="Wingdings" panose="05000000000000000000" pitchFamily="2" charset="2"/>
              <a:buChar char="q"/>
            </a:pPr>
            <a:r>
              <a:rPr lang="tr-TR" altLang="tr-TR" dirty="0">
                <a:solidFill>
                  <a:srgbClr val="000000"/>
                </a:solidFill>
              </a:rPr>
              <a:t>Kas-iskelet sistemi sorunları </a:t>
            </a:r>
          </a:p>
          <a:p>
            <a:pPr eaLnBrk="1" hangingPunct="1">
              <a:buFont typeface="Wingdings" panose="05000000000000000000" pitchFamily="2" charset="2"/>
              <a:buChar char="q"/>
            </a:pPr>
            <a:r>
              <a:rPr lang="tr-TR" altLang="tr-TR" dirty="0">
                <a:solidFill>
                  <a:srgbClr val="000000"/>
                </a:solidFill>
              </a:rPr>
              <a:t>Stres </a:t>
            </a:r>
          </a:p>
          <a:p>
            <a:endParaRPr lang="tr-TR" dirty="0"/>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5</a:t>
            </a:fld>
            <a:endParaRPr lang="tr-TR"/>
          </a:p>
        </p:txBody>
      </p:sp>
      <p:sp>
        <p:nvSpPr>
          <p:cNvPr id="5" name="AutoShape 4">
            <a:extLst>
              <a:ext uri="{FF2B5EF4-FFF2-40B4-BE49-F238E27FC236}">
                <a16:creationId xmlns:a16="http://schemas.microsoft.com/office/drawing/2014/main" id="{39B5CE8E-04A8-11F3-7860-96200B7BC561}"/>
              </a:ext>
            </a:extLst>
          </p:cNvPr>
          <p:cNvSpPr>
            <a:spLocks noChangeArrowheads="1"/>
          </p:cNvSpPr>
          <p:nvPr/>
        </p:nvSpPr>
        <p:spPr bwMode="auto">
          <a:xfrm rot="-5400000">
            <a:off x="4021900" y="2160743"/>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 name="Text Box 5">
            <a:extLst>
              <a:ext uri="{FF2B5EF4-FFF2-40B4-BE49-F238E27FC236}">
                <a16:creationId xmlns:a16="http://schemas.microsoft.com/office/drawing/2014/main" id="{696EEF60-CE8A-160C-F52F-0F2F4C8FFC36}"/>
              </a:ext>
            </a:extLst>
          </p:cNvPr>
          <p:cNvSpPr txBox="1">
            <a:spLocks noChangeArrowheads="1"/>
          </p:cNvSpPr>
          <p:nvPr/>
        </p:nvSpPr>
        <p:spPr bwMode="auto">
          <a:xfrm>
            <a:off x="6096000" y="2464233"/>
            <a:ext cx="2441694" cy="369332"/>
          </a:xfrm>
          <a:prstGeom prst="rect">
            <a:avLst/>
          </a:prstGeom>
          <a:solidFill>
            <a:srgbClr val="FC0439"/>
          </a:solidFill>
          <a:ln w="9525">
            <a:miter lim="800000"/>
            <a:headEnd/>
            <a:tailEnd/>
          </a:ln>
          <a:scene3d>
            <a:camera prst="legacyPerspectiveBottom"/>
            <a:lightRig rig="legacyFlat3" dir="t"/>
          </a:scene3d>
          <a:sp3d extrusionH="887400" prstMaterial="legacyMatte">
            <a:bevelB w="13500" h="13500" prst="angle"/>
            <a:extrusionClr>
              <a:srgbClr val="FC0439"/>
            </a:extrusionClr>
          </a:sp3d>
        </p:spPr>
        <p:txBody>
          <a:bodyPr wrap="none">
            <a:spAutoFit/>
          </a:bodyPr>
          <a:lstStyle/>
          <a:p>
            <a:pPr indent="-282575" algn="ctr">
              <a:defRPr/>
            </a:pPr>
            <a:r>
              <a:rPr lang="tr-TR" altLang="en-US" b="1" dirty="0">
                <a:solidFill>
                  <a:schemeClr val="bg1"/>
                </a:solidFill>
                <a:ea typeface="Calibri" pitchFamily="34" charset="0"/>
                <a:cs typeface="Calibri" pitchFamily="34" charset="0"/>
              </a:rPr>
              <a:t>En önemli ölüm nedeni</a:t>
            </a:r>
          </a:p>
        </p:txBody>
      </p:sp>
      <p:pic>
        <p:nvPicPr>
          <p:cNvPr id="7" name="Resim 6">
            <a:extLst>
              <a:ext uri="{FF2B5EF4-FFF2-40B4-BE49-F238E27FC236}">
                <a16:creationId xmlns:a16="http://schemas.microsoft.com/office/drawing/2014/main" id="{DFA472B7-1266-CD8D-2309-F7B1403F91BC}"/>
              </a:ext>
            </a:extLst>
          </p:cNvPr>
          <p:cNvPicPr>
            <a:picLocks noChangeAspect="1"/>
          </p:cNvPicPr>
          <p:nvPr/>
        </p:nvPicPr>
        <p:blipFill>
          <a:blip r:embed="rId3"/>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1223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TR" b="1" dirty="0">
                <a:solidFill>
                  <a:schemeClr val="accent2"/>
                </a:solidFill>
                <a:latin typeface="+mn-lt"/>
              </a:rPr>
              <a:t>Suçiçeği Aşısı</a:t>
            </a:r>
            <a:endParaRPr lang="tr-TR" b="1" dirty="0">
              <a:solidFill>
                <a:schemeClr val="accent2"/>
              </a:solidFill>
              <a:latin typeface="+mn-lt"/>
            </a:endParaRPr>
          </a:p>
        </p:txBody>
      </p:sp>
      <p:sp>
        <p:nvSpPr>
          <p:cNvPr id="3" name="İçerik Yer Tutucusu 2"/>
          <p:cNvSpPr>
            <a:spLocks noGrp="1"/>
          </p:cNvSpPr>
          <p:nvPr>
            <p:ph idx="1"/>
          </p:nvPr>
        </p:nvSpPr>
        <p:spPr/>
        <p:txBody>
          <a:bodyPr>
            <a:normAutofit/>
          </a:bodyPr>
          <a:lstStyle/>
          <a:p>
            <a:pPr marL="0" indent="0">
              <a:buNone/>
            </a:pPr>
            <a:r>
              <a:rPr lang="tr-TR" altLang="tr-TR" b="1" dirty="0">
                <a:solidFill>
                  <a:srgbClr val="000000"/>
                </a:solidFill>
              </a:rPr>
              <a:t>Kimler bağışık kabul edilir</a:t>
            </a:r>
          </a:p>
          <a:p>
            <a:pPr>
              <a:buFont typeface="Wingdings" panose="05000000000000000000" pitchFamily="2" charset="2"/>
              <a:buChar char="q"/>
            </a:pPr>
            <a:r>
              <a:rPr lang="tr-TR" altLang="tr-TR" dirty="0">
                <a:solidFill>
                  <a:srgbClr val="000000"/>
                </a:solidFill>
              </a:rPr>
              <a:t>2 doz aşı yaptırdığını belgeleyen </a:t>
            </a:r>
          </a:p>
          <a:p>
            <a:pPr>
              <a:buFont typeface="Wingdings" panose="05000000000000000000" pitchFamily="2" charset="2"/>
              <a:buChar char="q"/>
            </a:pPr>
            <a:r>
              <a:rPr lang="tr-TR" altLang="tr-TR" dirty="0">
                <a:solidFill>
                  <a:srgbClr val="000000"/>
                </a:solidFill>
              </a:rPr>
              <a:t>Doktor tarafından suçiçeği veya </a:t>
            </a:r>
            <a:r>
              <a:rPr lang="tr-TR" altLang="tr-TR" dirty="0" err="1">
                <a:solidFill>
                  <a:srgbClr val="000000"/>
                </a:solidFill>
              </a:rPr>
              <a:t>herpes</a:t>
            </a:r>
            <a:r>
              <a:rPr lang="tr-TR" altLang="tr-TR" dirty="0">
                <a:solidFill>
                  <a:srgbClr val="000000"/>
                </a:solidFill>
              </a:rPr>
              <a:t> </a:t>
            </a:r>
            <a:r>
              <a:rPr lang="tr-TR" altLang="tr-TR" dirty="0" err="1">
                <a:solidFill>
                  <a:srgbClr val="000000"/>
                </a:solidFill>
              </a:rPr>
              <a:t>zoster</a:t>
            </a:r>
            <a:r>
              <a:rPr lang="tr-TR" altLang="tr-TR" dirty="0">
                <a:solidFill>
                  <a:srgbClr val="000000"/>
                </a:solidFill>
              </a:rPr>
              <a:t> tanısı konulan</a:t>
            </a:r>
          </a:p>
          <a:p>
            <a:pPr>
              <a:buFont typeface="Wingdings" panose="05000000000000000000" pitchFamily="2" charset="2"/>
              <a:buChar char="q"/>
            </a:pPr>
            <a:r>
              <a:rPr lang="tr-TR" altLang="tr-TR" dirty="0">
                <a:solidFill>
                  <a:srgbClr val="000000"/>
                </a:solidFill>
              </a:rPr>
              <a:t>Serolojik kanıtı bulunan sağlık çalışanları</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Bu kişilerin aşılanmasına gerek yoktur</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Aşı sonrası tarama önerilmez</a:t>
            </a:r>
          </a:p>
          <a:p>
            <a:endParaRPr lang="tr-TR" dirty="0"/>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50</a:t>
            </a:fld>
            <a:endParaRPr lang="tr-TR"/>
          </a:p>
        </p:txBody>
      </p:sp>
      <p:pic>
        <p:nvPicPr>
          <p:cNvPr id="5" name="Resim 4">
            <a:extLst>
              <a:ext uri="{FF2B5EF4-FFF2-40B4-BE49-F238E27FC236}">
                <a16:creationId xmlns:a16="http://schemas.microsoft.com/office/drawing/2014/main" id="{DD617858-6170-C807-D89D-5CE6EC92B993}"/>
              </a:ext>
            </a:extLst>
          </p:cNvPr>
          <p:cNvPicPr>
            <a:picLocks noChangeAspect="1"/>
          </p:cNvPicPr>
          <p:nvPr/>
        </p:nvPicPr>
        <p:blipFill>
          <a:blip r:embed="rId3"/>
          <a:srcRect l="21985" r="19969"/>
          <a:stretch/>
        </p:blipFill>
        <p:spPr>
          <a:xfrm>
            <a:off x="10074799" y="100824"/>
            <a:ext cx="2039841" cy="1382232"/>
          </a:xfrm>
          <a:prstGeom prst="rect">
            <a:avLst/>
          </a:prstGeom>
        </p:spPr>
      </p:pic>
      <p:sp>
        <p:nvSpPr>
          <p:cNvPr id="6" name="Ok: Aşağı 5">
            <a:extLst>
              <a:ext uri="{FF2B5EF4-FFF2-40B4-BE49-F238E27FC236}">
                <a16:creationId xmlns:a16="http://schemas.microsoft.com/office/drawing/2014/main" id="{3A4717C1-6A8B-04F0-728A-CB5D532069DE}"/>
              </a:ext>
            </a:extLst>
          </p:cNvPr>
          <p:cNvSpPr/>
          <p:nvPr/>
        </p:nvSpPr>
        <p:spPr>
          <a:xfrm>
            <a:off x="3098800" y="3615267"/>
            <a:ext cx="203200" cy="4233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Aşağı 6">
            <a:extLst>
              <a:ext uri="{FF2B5EF4-FFF2-40B4-BE49-F238E27FC236}">
                <a16:creationId xmlns:a16="http://schemas.microsoft.com/office/drawing/2014/main" id="{17D9412A-8F1C-8495-2905-0E542D64B7AB}"/>
              </a:ext>
            </a:extLst>
          </p:cNvPr>
          <p:cNvSpPr/>
          <p:nvPr/>
        </p:nvSpPr>
        <p:spPr>
          <a:xfrm>
            <a:off x="3098800" y="4530513"/>
            <a:ext cx="203200" cy="4233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01440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4D8B0-244F-5452-9A56-CFAB549CF2A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F685FF1-ABB4-202B-1961-9647B4B6E7D2}"/>
              </a:ext>
            </a:extLst>
          </p:cNvPr>
          <p:cNvSpPr>
            <a:spLocks noGrp="1"/>
          </p:cNvSpPr>
          <p:nvPr>
            <p:ph type="title"/>
          </p:nvPr>
        </p:nvSpPr>
        <p:spPr/>
        <p:txBody>
          <a:bodyPr/>
          <a:lstStyle/>
          <a:p>
            <a:r>
              <a:rPr lang="tr-TR" altLang="en-TR" b="1" dirty="0">
                <a:solidFill>
                  <a:schemeClr val="accent2"/>
                </a:solidFill>
                <a:latin typeface="+mn-lt"/>
              </a:rPr>
              <a:t>Suçiçeği Aşısı Sonrasında Döküntü Gelişirse Ne Yapılmalı?</a:t>
            </a:r>
            <a:endParaRPr lang="tr-TR" b="1" dirty="0">
              <a:solidFill>
                <a:schemeClr val="accent2"/>
              </a:solidFill>
              <a:latin typeface="+mn-lt"/>
            </a:endParaRPr>
          </a:p>
        </p:txBody>
      </p:sp>
      <p:sp>
        <p:nvSpPr>
          <p:cNvPr id="3" name="İçerik Yer Tutucusu 2">
            <a:extLst>
              <a:ext uri="{FF2B5EF4-FFF2-40B4-BE49-F238E27FC236}">
                <a16:creationId xmlns:a16="http://schemas.microsoft.com/office/drawing/2014/main" id="{7CF1EC14-B650-B10B-174C-BBAAB814F07F}"/>
              </a:ext>
            </a:extLst>
          </p:cNvPr>
          <p:cNvSpPr>
            <a:spLocks noGrp="1"/>
          </p:cNvSpPr>
          <p:nvPr>
            <p:ph idx="1"/>
          </p:nvPr>
        </p:nvSpPr>
        <p:spPr/>
        <p:txBody>
          <a:bodyPr>
            <a:normAutofit fontScale="92500" lnSpcReduction="20000"/>
          </a:bodyPr>
          <a:lstStyle/>
          <a:p>
            <a:r>
              <a:rPr lang="tr-TR" b="1" dirty="0">
                <a:solidFill>
                  <a:srgbClr val="000000"/>
                </a:solidFill>
              </a:rPr>
              <a:t>1. Döküntü </a:t>
            </a:r>
            <a:r>
              <a:rPr lang="tr-TR" b="1" dirty="0" err="1">
                <a:solidFill>
                  <a:srgbClr val="000000"/>
                </a:solidFill>
              </a:rPr>
              <a:t>Makülopapüler</a:t>
            </a:r>
            <a:r>
              <a:rPr lang="tr-TR" b="1" dirty="0">
                <a:solidFill>
                  <a:srgbClr val="000000"/>
                </a:solidFill>
              </a:rPr>
              <a:t> İse </a:t>
            </a:r>
          </a:p>
          <a:p>
            <a:pPr>
              <a:buFont typeface="Wingdings" panose="05000000000000000000" pitchFamily="2" charset="2"/>
              <a:buChar char="q"/>
            </a:pPr>
            <a:r>
              <a:rPr lang="tr-TR" dirty="0">
                <a:solidFill>
                  <a:srgbClr val="000000"/>
                </a:solidFill>
              </a:rPr>
              <a:t>Sağlık  personeli görevine devam edebilir. İşten kısıtlamaya gerek yoktur. Döküntülerin </a:t>
            </a:r>
            <a:r>
              <a:rPr lang="tr-TR" dirty="0" err="1">
                <a:solidFill>
                  <a:srgbClr val="000000"/>
                </a:solidFill>
              </a:rPr>
              <a:t>veziküler</a:t>
            </a:r>
            <a:r>
              <a:rPr lang="tr-TR" dirty="0">
                <a:solidFill>
                  <a:srgbClr val="000000"/>
                </a:solidFill>
              </a:rPr>
              <a:t> forma dönüşüp dönüşmediği günlük olarak takip edilmelidir.</a:t>
            </a:r>
          </a:p>
          <a:p>
            <a:r>
              <a:rPr lang="tr-TR" b="1" dirty="0">
                <a:solidFill>
                  <a:srgbClr val="000000"/>
                </a:solidFill>
              </a:rPr>
              <a:t>2. Döküntü </a:t>
            </a:r>
            <a:r>
              <a:rPr lang="tr-TR" b="1" dirty="0" err="1">
                <a:solidFill>
                  <a:srgbClr val="000000"/>
                </a:solidFill>
              </a:rPr>
              <a:t>Veziküler</a:t>
            </a:r>
            <a:r>
              <a:rPr lang="tr-TR" b="1" dirty="0">
                <a:solidFill>
                  <a:srgbClr val="000000"/>
                </a:solidFill>
              </a:rPr>
              <a:t> İse </a:t>
            </a:r>
          </a:p>
          <a:p>
            <a:pPr>
              <a:buFont typeface="Wingdings" panose="05000000000000000000" pitchFamily="2" charset="2"/>
              <a:buChar char="q"/>
            </a:pPr>
            <a:r>
              <a:rPr lang="tr-TR" dirty="0">
                <a:solidFill>
                  <a:srgbClr val="000000"/>
                </a:solidFill>
              </a:rPr>
              <a:t>Sağlık çalışanı, </a:t>
            </a:r>
            <a:r>
              <a:rPr lang="tr-TR" b="1" dirty="0">
                <a:solidFill>
                  <a:srgbClr val="000000"/>
                </a:solidFill>
              </a:rPr>
              <a:t>tüm lezyonlar kuruyup kabuklanana kadar</a:t>
            </a:r>
            <a:r>
              <a:rPr lang="tr-TR" dirty="0">
                <a:solidFill>
                  <a:srgbClr val="000000"/>
                </a:solidFill>
              </a:rPr>
              <a:t> hasta bakımından çekilmeli ve işten kısıtlanmalıdır.</a:t>
            </a:r>
          </a:p>
          <a:p>
            <a:pPr>
              <a:buFont typeface="Wingdings" panose="05000000000000000000" pitchFamily="2" charset="2"/>
              <a:buChar char="q"/>
            </a:pPr>
            <a:r>
              <a:rPr lang="tr-TR" dirty="0">
                <a:solidFill>
                  <a:srgbClr val="000000"/>
                </a:solidFill>
              </a:rPr>
              <a:t>Özellikle </a:t>
            </a:r>
            <a:r>
              <a:rPr lang="tr-TR" dirty="0" err="1">
                <a:solidFill>
                  <a:srgbClr val="000000"/>
                </a:solidFill>
              </a:rPr>
              <a:t>immünsüprese</a:t>
            </a:r>
            <a:r>
              <a:rPr lang="tr-TR" dirty="0">
                <a:solidFill>
                  <a:srgbClr val="000000"/>
                </a:solidFill>
              </a:rPr>
              <a:t> hastalar, gebeler ve prematüre yenidoğanlar gibi suçiçeği komplikasyonları açısından yüksek riskli gruplarla temas engellenmelidir</a:t>
            </a:r>
          </a:p>
          <a:p>
            <a:pPr>
              <a:buFont typeface="Wingdings" panose="05000000000000000000" pitchFamily="2" charset="2"/>
              <a:buChar char="q"/>
            </a:pPr>
            <a:r>
              <a:rPr lang="tr-TR" dirty="0">
                <a:solidFill>
                  <a:srgbClr val="000000"/>
                </a:solidFill>
              </a:rPr>
              <a:t>Eğer </a:t>
            </a:r>
            <a:r>
              <a:rPr lang="tr-TR" dirty="0" err="1">
                <a:solidFill>
                  <a:srgbClr val="000000"/>
                </a:solidFill>
              </a:rPr>
              <a:t>veziküler</a:t>
            </a:r>
            <a:r>
              <a:rPr lang="tr-TR" dirty="0">
                <a:solidFill>
                  <a:srgbClr val="000000"/>
                </a:solidFill>
              </a:rPr>
              <a:t> lezyonlar sadece enjeksiyon bölgesinde ve az sayıdaysa; lezyonlar giysilerle veya uygun bir pansumanla </a:t>
            </a:r>
            <a:r>
              <a:rPr lang="tr-TR" b="1" dirty="0">
                <a:solidFill>
                  <a:srgbClr val="000000"/>
                </a:solidFill>
              </a:rPr>
              <a:t>tamamen kapatılabildiği sürece </a:t>
            </a:r>
            <a:r>
              <a:rPr lang="tr-TR" dirty="0">
                <a:solidFill>
                  <a:srgbClr val="000000"/>
                </a:solidFill>
              </a:rPr>
              <a:t>personelin görev yapmasına esneklik tanınabilir.</a:t>
            </a:r>
          </a:p>
          <a:p>
            <a:pPr>
              <a:buFont typeface="Wingdings" panose="05000000000000000000" pitchFamily="2" charset="2"/>
              <a:buChar char="q"/>
            </a:pPr>
            <a:r>
              <a:rPr lang="tr-TR" dirty="0">
                <a:solidFill>
                  <a:srgbClr val="000000"/>
                </a:solidFill>
              </a:rPr>
              <a:t>Ancak bu durumda dahi, personelin ağır </a:t>
            </a:r>
            <a:r>
              <a:rPr lang="tr-TR" dirty="0" err="1">
                <a:solidFill>
                  <a:srgbClr val="000000"/>
                </a:solidFill>
              </a:rPr>
              <a:t>immünsüprese</a:t>
            </a:r>
            <a:r>
              <a:rPr lang="tr-TR" dirty="0">
                <a:solidFill>
                  <a:srgbClr val="000000"/>
                </a:solidFill>
              </a:rPr>
              <a:t> hastaların bakımını üstlenmemesi tercih edilmelidir.</a:t>
            </a:r>
          </a:p>
          <a:p>
            <a:pPr marL="0" indent="0">
              <a:buNone/>
            </a:pPr>
            <a:endParaRPr lang="tr-TR" dirty="0"/>
          </a:p>
        </p:txBody>
      </p:sp>
      <p:sp>
        <p:nvSpPr>
          <p:cNvPr id="4" name="Slayt Numarası Yer Tutucusu 3">
            <a:extLst>
              <a:ext uri="{FF2B5EF4-FFF2-40B4-BE49-F238E27FC236}">
                <a16:creationId xmlns:a16="http://schemas.microsoft.com/office/drawing/2014/main" id="{564506DC-E967-5AA0-8AFB-71C9427AA702}"/>
              </a:ext>
            </a:extLst>
          </p:cNvPr>
          <p:cNvSpPr>
            <a:spLocks noGrp="1"/>
          </p:cNvSpPr>
          <p:nvPr>
            <p:ph type="sldNum" sz="quarter" idx="12"/>
          </p:nvPr>
        </p:nvSpPr>
        <p:spPr/>
        <p:txBody>
          <a:bodyPr/>
          <a:lstStyle/>
          <a:p>
            <a:pPr>
              <a:defRPr/>
            </a:pPr>
            <a:fld id="{9FF395F0-499F-8148-BBE7-B5048A6EAF34}" type="slidenum">
              <a:rPr lang="tr-TR" smtClean="0"/>
              <a:t>51</a:t>
            </a:fld>
            <a:endParaRPr lang="tr-TR"/>
          </a:p>
        </p:txBody>
      </p:sp>
      <p:pic>
        <p:nvPicPr>
          <p:cNvPr id="5" name="Resim 4">
            <a:extLst>
              <a:ext uri="{FF2B5EF4-FFF2-40B4-BE49-F238E27FC236}">
                <a16:creationId xmlns:a16="http://schemas.microsoft.com/office/drawing/2014/main" id="{6F4A7D1D-CEF8-28A0-D414-23A331AF6E59}"/>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636432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99CB-8F4D-B20F-3740-9EFCDA42A9B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7DF3A9-EB13-7006-9B1A-14198DD9F42A}"/>
              </a:ext>
            </a:extLst>
          </p:cNvPr>
          <p:cNvSpPr>
            <a:spLocks noGrp="1"/>
          </p:cNvSpPr>
          <p:nvPr>
            <p:ph type="title"/>
          </p:nvPr>
        </p:nvSpPr>
        <p:spPr/>
        <p:txBody>
          <a:bodyPr>
            <a:normAutofit/>
          </a:bodyPr>
          <a:lstStyle/>
          <a:p>
            <a:r>
              <a:rPr lang="tr-TR" altLang="en-TR" b="1" dirty="0">
                <a:solidFill>
                  <a:schemeClr val="accent2"/>
                </a:solidFill>
                <a:latin typeface="+mn-lt"/>
              </a:rPr>
              <a:t>Suçiçeği Temas Sonrası Profilaksi</a:t>
            </a:r>
          </a:p>
        </p:txBody>
      </p:sp>
      <p:sp>
        <p:nvSpPr>
          <p:cNvPr id="3" name="İçerik Yer Tutucusu 2">
            <a:extLst>
              <a:ext uri="{FF2B5EF4-FFF2-40B4-BE49-F238E27FC236}">
                <a16:creationId xmlns:a16="http://schemas.microsoft.com/office/drawing/2014/main" id="{BC4CD660-14F9-550C-4F50-AC8C78C9DED2}"/>
              </a:ext>
            </a:extLst>
          </p:cNvPr>
          <p:cNvSpPr>
            <a:spLocks noGrp="1"/>
          </p:cNvSpPr>
          <p:nvPr>
            <p:ph idx="1"/>
          </p:nvPr>
        </p:nvSpPr>
        <p:spPr>
          <a:xfrm>
            <a:off x="1066800" y="2336800"/>
            <a:ext cx="10058400" cy="3064933"/>
          </a:xfrm>
        </p:spPr>
        <p:txBody>
          <a:bodyPr>
            <a:normAutofit fontScale="92500" lnSpcReduction="20000"/>
          </a:bodyPr>
          <a:lstStyle/>
          <a:p>
            <a:pPr>
              <a:buFont typeface="Wingdings" panose="05000000000000000000" pitchFamily="2" charset="2"/>
              <a:buChar char="q"/>
            </a:pPr>
            <a:r>
              <a:rPr lang="tr-TR" sz="2400" dirty="0">
                <a:solidFill>
                  <a:srgbClr val="000000"/>
                </a:solidFill>
              </a:rPr>
              <a:t>İki doz aşı yapılmış olan personel temas sonrası 8-21 gün izlenmelidir</a:t>
            </a:r>
          </a:p>
          <a:p>
            <a:pPr>
              <a:buFont typeface="Wingdings" panose="05000000000000000000" pitchFamily="2" charset="2"/>
              <a:buChar char="q"/>
            </a:pPr>
            <a:r>
              <a:rPr lang="tr-TR" sz="2400" dirty="0">
                <a:solidFill>
                  <a:srgbClr val="000000"/>
                </a:solidFill>
              </a:rPr>
              <a:t>Tek doz aşısı olan sağlık personeli temas sonrası 3-5 gün içerisinde aşılanmalı ve iki doz aşısı olanlar gibi izlenmelidir</a:t>
            </a:r>
          </a:p>
          <a:p>
            <a:pPr>
              <a:buFont typeface="Wingdings" panose="05000000000000000000" pitchFamily="2" charset="2"/>
              <a:buChar char="q"/>
            </a:pPr>
            <a:r>
              <a:rPr lang="tr-TR" sz="2400" dirty="0">
                <a:solidFill>
                  <a:srgbClr val="000000"/>
                </a:solidFill>
              </a:rPr>
              <a:t>Aşı olmayanların veya beş günden sonra olanların temas sonrası 8. ve 21. günler arasında işten uzaklaştırılması önerilmektedir</a:t>
            </a:r>
          </a:p>
          <a:p>
            <a:pPr>
              <a:buFont typeface="Wingdings" panose="05000000000000000000" pitchFamily="2" charset="2"/>
              <a:buChar char="q"/>
            </a:pPr>
            <a:r>
              <a:rPr lang="tr-TR" sz="2400" dirty="0">
                <a:solidFill>
                  <a:srgbClr val="000000"/>
                </a:solidFill>
              </a:rPr>
              <a:t>Bağışıklığı olmayan sağlık personelinin temas sonrası 8. ve 21. günler arasında bulaş riskine karşı önlemler alınmalı ve aşı yapılması önerilmelidir</a:t>
            </a:r>
          </a:p>
          <a:p>
            <a:pPr>
              <a:buFont typeface="Wingdings" panose="05000000000000000000" pitchFamily="2" charset="2"/>
              <a:buChar char="q"/>
            </a:pPr>
            <a:r>
              <a:rPr lang="tr-TR" sz="2400" dirty="0">
                <a:solidFill>
                  <a:srgbClr val="000000"/>
                </a:solidFill>
              </a:rPr>
              <a:t>Aşı için kontrendikasyonu olanlara </a:t>
            </a:r>
            <a:r>
              <a:rPr lang="tr-TR" sz="2400" dirty="0" err="1">
                <a:solidFill>
                  <a:srgbClr val="000000"/>
                </a:solidFill>
              </a:rPr>
              <a:t>varisella-zoster</a:t>
            </a:r>
            <a:r>
              <a:rPr lang="tr-TR" sz="2400" dirty="0">
                <a:solidFill>
                  <a:srgbClr val="000000"/>
                </a:solidFill>
              </a:rPr>
              <a:t> </a:t>
            </a:r>
            <a:r>
              <a:rPr lang="tr-TR" sz="2400" dirty="0" err="1">
                <a:solidFill>
                  <a:srgbClr val="000000"/>
                </a:solidFill>
              </a:rPr>
              <a:t>immünoglobulin</a:t>
            </a:r>
            <a:r>
              <a:rPr lang="tr-TR" sz="2400" dirty="0">
                <a:solidFill>
                  <a:srgbClr val="000000"/>
                </a:solidFill>
              </a:rPr>
              <a:t> ile profilaksi önerilmektedir</a:t>
            </a:r>
            <a:endParaRPr lang="tr-TR" altLang="en-TR" sz="2400" dirty="0">
              <a:solidFill>
                <a:srgbClr val="000000"/>
              </a:solidFill>
            </a:endParaRPr>
          </a:p>
        </p:txBody>
      </p:sp>
      <p:sp>
        <p:nvSpPr>
          <p:cNvPr id="4" name="Dikdörtgen 3">
            <a:extLst>
              <a:ext uri="{FF2B5EF4-FFF2-40B4-BE49-F238E27FC236}">
                <a16:creationId xmlns:a16="http://schemas.microsoft.com/office/drawing/2014/main" id="{2E8F5E58-A010-E855-F0E4-087BBC652DE7}"/>
              </a:ext>
            </a:extLst>
          </p:cNvPr>
          <p:cNvSpPr/>
          <p:nvPr/>
        </p:nvSpPr>
        <p:spPr>
          <a:xfrm>
            <a:off x="5529942" y="6473279"/>
            <a:ext cx="6738258" cy="261610"/>
          </a:xfrm>
          <a:prstGeom prst="rect">
            <a:avLst/>
          </a:prstGeom>
        </p:spPr>
        <p:txBody>
          <a:bodyPr wrap="square">
            <a:spAutoFit/>
          </a:bodyPr>
          <a:lstStyle/>
          <a:p>
            <a:r>
              <a:rPr lang="tr-TR" sz="1100" dirty="0"/>
              <a:t>https://hsgm.saglik.gov.tr/depo/Mevzuat/Genel_Nitelikli_Yazi_ve_Gorusler/Kizamik_Eliminasyon_Programi.pdf</a:t>
            </a:r>
          </a:p>
        </p:txBody>
      </p:sp>
      <p:pic>
        <p:nvPicPr>
          <p:cNvPr id="5" name="Resim 4">
            <a:extLst>
              <a:ext uri="{FF2B5EF4-FFF2-40B4-BE49-F238E27FC236}">
                <a16:creationId xmlns:a16="http://schemas.microsoft.com/office/drawing/2014/main" id="{57B7821E-6C1A-0D25-F76B-9C20050E1D75}"/>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578289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TR" b="1" dirty="0">
                <a:solidFill>
                  <a:srgbClr val="666DA4"/>
                </a:solidFill>
                <a:latin typeface="+mn-lt"/>
              </a:rPr>
              <a:t>Difteri-</a:t>
            </a:r>
            <a:r>
              <a:rPr lang="tr-TR" altLang="en-TR" b="1" dirty="0" err="1">
                <a:solidFill>
                  <a:srgbClr val="666DA4"/>
                </a:solidFill>
                <a:latin typeface="+mn-lt"/>
              </a:rPr>
              <a:t>Tetanoz</a:t>
            </a:r>
            <a:r>
              <a:rPr lang="tr-TR" altLang="en-TR" b="1" dirty="0">
                <a:solidFill>
                  <a:srgbClr val="666DA4"/>
                </a:solidFill>
                <a:latin typeface="+mn-lt"/>
              </a:rPr>
              <a:t>-Boğmaca Aşısı</a:t>
            </a:r>
            <a:endParaRPr lang="tr-TR" b="1" dirty="0">
              <a:solidFill>
                <a:srgbClr val="666DA4"/>
              </a:solidFill>
              <a:latin typeface="+mn-lt"/>
            </a:endParaRPr>
          </a:p>
        </p:txBody>
      </p:sp>
      <p:sp>
        <p:nvSpPr>
          <p:cNvPr id="3" name="İçerik Yer Tutucusu 2"/>
          <p:cNvSpPr>
            <a:spLocks noGrp="1"/>
          </p:cNvSpPr>
          <p:nvPr>
            <p:ph idx="1"/>
          </p:nvPr>
        </p:nvSpPr>
        <p:spPr>
          <a:xfrm>
            <a:off x="1097280" y="2650066"/>
            <a:ext cx="10058400" cy="3219027"/>
          </a:xfrm>
        </p:spPr>
        <p:txBody>
          <a:bodyPr/>
          <a:lstStyle/>
          <a:p>
            <a:pPr>
              <a:buFont typeface="Wingdings" panose="05000000000000000000" pitchFamily="2" charset="2"/>
              <a:buChar char="q"/>
            </a:pPr>
            <a:r>
              <a:rPr lang="tr-TR" altLang="tr-TR" dirty="0">
                <a:solidFill>
                  <a:srgbClr val="000000"/>
                </a:solidFill>
              </a:rPr>
              <a:t>Tüm sağlık çalışanlarının </a:t>
            </a:r>
            <a:r>
              <a:rPr lang="tr-TR" altLang="tr-TR" dirty="0" err="1">
                <a:solidFill>
                  <a:srgbClr val="000000"/>
                </a:solidFill>
              </a:rPr>
              <a:t>tetanoz</a:t>
            </a:r>
            <a:r>
              <a:rPr lang="tr-TR" altLang="tr-TR" dirty="0">
                <a:solidFill>
                  <a:srgbClr val="000000"/>
                </a:solidFill>
              </a:rPr>
              <a:t> difteriye bağışık olmalı </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1. serisi tamamlanan tüm sağlık personeline 10 yılda bir </a:t>
            </a:r>
            <a:r>
              <a:rPr lang="tr-TR" altLang="tr-TR" dirty="0" err="1">
                <a:solidFill>
                  <a:srgbClr val="000000"/>
                </a:solidFill>
              </a:rPr>
              <a:t>Td</a:t>
            </a:r>
            <a:r>
              <a:rPr lang="tr-TR" altLang="tr-TR" dirty="0">
                <a:solidFill>
                  <a:srgbClr val="000000"/>
                </a:solidFill>
              </a:rPr>
              <a:t> aşısı yapılmalı</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Tüm erişkinler en az 1 doz boğmaca içeren aşı </a:t>
            </a:r>
            <a:r>
              <a:rPr lang="tr-TR" dirty="0" err="1">
                <a:solidFill>
                  <a:srgbClr val="000000"/>
                </a:solidFill>
              </a:rPr>
              <a:t>komponenti</a:t>
            </a:r>
            <a:r>
              <a:rPr lang="tr-TR" dirty="0">
                <a:solidFill>
                  <a:srgbClr val="000000"/>
                </a:solidFill>
              </a:rPr>
              <a:t> (</a:t>
            </a:r>
            <a:r>
              <a:rPr lang="tr-TR" dirty="0" err="1">
                <a:solidFill>
                  <a:srgbClr val="000000"/>
                </a:solidFill>
              </a:rPr>
              <a:t>Tdap</a:t>
            </a:r>
            <a:r>
              <a:rPr lang="tr-TR" dirty="0">
                <a:solidFill>
                  <a:srgbClr val="000000"/>
                </a:solidFill>
              </a:rPr>
              <a:t>) almalı</a:t>
            </a: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53</a:t>
            </a:fld>
            <a:endParaRPr lang="tr-TR"/>
          </a:p>
        </p:txBody>
      </p:sp>
      <p:pic>
        <p:nvPicPr>
          <p:cNvPr id="5" name="Resim 4">
            <a:extLst>
              <a:ext uri="{FF2B5EF4-FFF2-40B4-BE49-F238E27FC236}">
                <a16:creationId xmlns:a16="http://schemas.microsoft.com/office/drawing/2014/main" id="{8208296F-8C6D-8AD0-AA2E-20794DE5F665}"/>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807367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097280" y="286604"/>
            <a:ext cx="10058400" cy="814064"/>
          </a:xfrm>
        </p:spPr>
        <p:txBody>
          <a:bodyPr>
            <a:normAutofit/>
          </a:bodyPr>
          <a:lstStyle/>
          <a:p>
            <a:pPr>
              <a:defRPr/>
            </a:pPr>
            <a:r>
              <a:rPr lang="tr-TR" b="1" dirty="0">
                <a:solidFill>
                  <a:srgbClr val="666DA4"/>
                </a:solidFill>
                <a:latin typeface="+mn-lt"/>
              </a:rPr>
              <a:t>Boğmaca</a:t>
            </a:r>
          </a:p>
        </p:txBody>
      </p:sp>
      <p:sp>
        <p:nvSpPr>
          <p:cNvPr id="4" name="Slayt Numarası Yer Tutucusu 3"/>
          <p:cNvSpPr>
            <a:spLocks noGrp="1"/>
          </p:cNvSpPr>
          <p:nvPr>
            <p:ph type="sldNum" sz="quarter" idx="12"/>
          </p:nvPr>
        </p:nvSpPr>
        <p:spPr bwMode="auto"/>
        <p:txBody>
          <a:bodyPr/>
          <a:lstStyle/>
          <a:p>
            <a:pPr>
              <a:defRPr/>
            </a:pPr>
            <a:endParaRPr dirty="0"/>
          </a:p>
        </p:txBody>
      </p:sp>
      <p:pic>
        <p:nvPicPr>
          <p:cNvPr id="1026" name="Picture 2" descr="Infographic: Whooping Cough on the Rise | Statista"/>
          <p:cNvPicPr>
            <a:picLocks noChangeAspect="1" noChangeArrowheads="1"/>
          </p:cNvPicPr>
          <p:nvPr/>
        </p:nvPicPr>
        <p:blipFill rotWithShape="1">
          <a:blip r:embed="rId3"/>
          <a:srcRect b="10778"/>
          <a:stretch/>
        </p:blipFill>
        <p:spPr bwMode="auto">
          <a:xfrm>
            <a:off x="391284" y="2009881"/>
            <a:ext cx="5715423" cy="3982826"/>
          </a:xfrm>
          <a:prstGeom prst="rect">
            <a:avLst/>
          </a:prstGeom>
          <a:noFill/>
        </p:spPr>
      </p:pic>
      <p:sp>
        <p:nvSpPr>
          <p:cNvPr id="5" name="İçerik Yer Tutucusu 4"/>
          <p:cNvSpPr>
            <a:spLocks noGrp="1"/>
          </p:cNvSpPr>
          <p:nvPr>
            <p:ph idx="1"/>
          </p:nvPr>
        </p:nvSpPr>
        <p:spPr bwMode="auto">
          <a:xfrm>
            <a:off x="6845300" y="1825625"/>
            <a:ext cx="5461000" cy="4351338"/>
          </a:xfrm>
        </p:spPr>
        <p:txBody>
          <a:bodyPr/>
          <a:lstStyle/>
          <a:p>
            <a:pPr>
              <a:defRPr/>
            </a:pPr>
            <a:r>
              <a:rPr lang="tr-TR" b="1" dirty="0">
                <a:solidFill>
                  <a:srgbClr val="000000"/>
                </a:solidFill>
              </a:rPr>
              <a:t>2023: </a:t>
            </a:r>
            <a:r>
              <a:rPr lang="tr-TR" dirty="0">
                <a:solidFill>
                  <a:srgbClr val="000000"/>
                </a:solidFill>
              </a:rPr>
              <a:t>163.388 olgu</a:t>
            </a:r>
            <a:endParaRPr dirty="0">
              <a:solidFill>
                <a:srgbClr val="000000"/>
              </a:solidFill>
            </a:endParaRPr>
          </a:p>
          <a:p>
            <a:pPr>
              <a:defRPr/>
            </a:pPr>
            <a:r>
              <a:rPr lang="tr-TR" b="1" dirty="0">
                <a:solidFill>
                  <a:srgbClr val="000000"/>
                </a:solidFill>
              </a:rPr>
              <a:t>2024: </a:t>
            </a:r>
            <a:r>
              <a:rPr lang="tr-TR" dirty="0">
                <a:solidFill>
                  <a:srgbClr val="000000"/>
                </a:solidFill>
              </a:rPr>
              <a:t>941.101 olgu</a:t>
            </a:r>
            <a:endParaRPr dirty="0">
              <a:solidFill>
                <a:srgbClr val="000000"/>
              </a:solidFill>
            </a:endParaRPr>
          </a:p>
          <a:p>
            <a:pPr>
              <a:defRPr/>
            </a:pPr>
            <a:r>
              <a:rPr lang="tr-TR" b="1" dirty="0">
                <a:solidFill>
                  <a:srgbClr val="000000"/>
                </a:solidFill>
              </a:rPr>
              <a:t>%476</a:t>
            </a:r>
            <a:r>
              <a:rPr lang="tr-TR" dirty="0">
                <a:solidFill>
                  <a:srgbClr val="000000"/>
                </a:solidFill>
              </a:rPr>
              <a:t>’lık artış</a:t>
            </a:r>
            <a:endParaRPr dirty="0">
              <a:solidFill>
                <a:srgbClr val="000000"/>
              </a:solidFill>
            </a:endParaRPr>
          </a:p>
          <a:p>
            <a:pPr>
              <a:defRPr/>
            </a:pPr>
            <a:endParaRPr lang="tr-TR" dirty="0">
              <a:solidFill>
                <a:srgbClr val="000000"/>
              </a:solidFill>
            </a:endParaRPr>
          </a:p>
          <a:p>
            <a:pPr>
              <a:defRPr/>
            </a:pPr>
            <a:r>
              <a:rPr lang="tr-TR" altLang="tr-TR" sz="2800" dirty="0">
                <a:solidFill>
                  <a:srgbClr val="000000"/>
                </a:solidFill>
              </a:rPr>
              <a:t>Çocuklarda DTB aşılarının yaygın olarak kullanılmasına rağmen</a:t>
            </a:r>
          </a:p>
          <a:p>
            <a:pPr marL="0" indent="0">
              <a:buNone/>
              <a:defRPr/>
            </a:pPr>
            <a:endParaRPr lang="tr-TR" altLang="tr-TR" sz="2800" dirty="0">
              <a:solidFill>
                <a:srgbClr val="000000"/>
              </a:solidFill>
            </a:endParaRPr>
          </a:p>
          <a:p>
            <a:pPr>
              <a:defRPr/>
            </a:pPr>
            <a:r>
              <a:rPr lang="tr-TR" dirty="0">
                <a:solidFill>
                  <a:srgbClr val="000000"/>
                </a:solidFill>
              </a:rPr>
              <a:t>Boğmaca vakalarında keskin artış </a:t>
            </a:r>
          </a:p>
          <a:p>
            <a:pPr>
              <a:defRPr/>
            </a:pPr>
            <a:endParaRPr lang="tr-TR" dirty="0"/>
          </a:p>
        </p:txBody>
      </p:sp>
      <p:sp>
        <p:nvSpPr>
          <p:cNvPr id="3" name="Oval 2">
            <a:extLst>
              <a:ext uri="{FF2B5EF4-FFF2-40B4-BE49-F238E27FC236}">
                <a16:creationId xmlns:a16="http://schemas.microsoft.com/office/drawing/2014/main" id="{F0DC185C-46AD-3B23-3CC2-64A2B5430341}"/>
              </a:ext>
            </a:extLst>
          </p:cNvPr>
          <p:cNvSpPr/>
          <p:nvPr/>
        </p:nvSpPr>
        <p:spPr>
          <a:xfrm>
            <a:off x="5247171" y="3471118"/>
            <a:ext cx="1111636" cy="651164"/>
          </a:xfrm>
          <a:prstGeom prst="ellipse">
            <a:avLst/>
          </a:prstGeom>
          <a:noFill/>
          <a:ln w="38100">
            <a:solidFill>
              <a:schemeClr val="accent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6" name="Resim 5">
            <a:extLst>
              <a:ext uri="{FF2B5EF4-FFF2-40B4-BE49-F238E27FC236}">
                <a16:creationId xmlns:a16="http://schemas.microsoft.com/office/drawing/2014/main" id="{FFEA6B36-7BF2-0326-DD5B-BEB95C6D5FF0}"/>
              </a:ext>
            </a:extLst>
          </p:cNvPr>
          <p:cNvPicPr>
            <a:picLocks noChangeAspect="1"/>
          </p:cNvPicPr>
          <p:nvPr/>
        </p:nvPicPr>
        <p:blipFill>
          <a:blip r:embed="rId4"/>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3268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BF0C0D-53BA-D85F-7C5C-C688C3B3EC2D}"/>
              </a:ext>
            </a:extLst>
          </p:cNvPr>
          <p:cNvSpPr>
            <a:spLocks noGrp="1"/>
          </p:cNvSpPr>
          <p:nvPr>
            <p:ph type="title"/>
          </p:nvPr>
        </p:nvSpPr>
        <p:spPr/>
        <p:txBody>
          <a:bodyPr>
            <a:normAutofit/>
          </a:bodyPr>
          <a:lstStyle/>
          <a:p>
            <a:r>
              <a:rPr lang="tr-TR" altLang="tr-TR" b="1" dirty="0">
                <a:solidFill>
                  <a:srgbClr val="666DA4"/>
                </a:solidFill>
                <a:latin typeface="+mn-lt"/>
              </a:rPr>
              <a:t>Boğmaca Aşısı</a:t>
            </a:r>
          </a:p>
        </p:txBody>
      </p:sp>
      <p:sp>
        <p:nvSpPr>
          <p:cNvPr id="130051" name="İçerik Yer Tutucusu 2">
            <a:extLst>
              <a:ext uri="{FF2B5EF4-FFF2-40B4-BE49-F238E27FC236}">
                <a16:creationId xmlns:a16="http://schemas.microsoft.com/office/drawing/2014/main" id="{244E1FE2-443B-532A-1469-5FF02C0C959B}"/>
              </a:ext>
            </a:extLst>
          </p:cNvPr>
          <p:cNvSpPr>
            <a:spLocks noGrp="1"/>
          </p:cNvSpPr>
          <p:nvPr>
            <p:ph idx="1"/>
          </p:nvPr>
        </p:nvSpPr>
        <p:spPr>
          <a:xfrm>
            <a:off x="838199" y="2633133"/>
            <a:ext cx="11027230" cy="3543830"/>
          </a:xfrm>
        </p:spPr>
        <p:txBody>
          <a:bodyPr>
            <a:normAutofit/>
          </a:bodyPr>
          <a:lstStyle/>
          <a:p>
            <a:pPr>
              <a:buFont typeface="Wingdings" panose="05000000000000000000" pitchFamily="2" charset="2"/>
              <a:buChar char="q"/>
            </a:pPr>
            <a:r>
              <a:rPr lang="tr-TR" altLang="tr-TR" dirty="0">
                <a:solidFill>
                  <a:srgbClr val="000000"/>
                </a:solidFill>
              </a:rPr>
              <a:t>2018 DSÖ verilerine göre dünya genelinde DTB 3. doz kapsamı %85</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2024: Aşısız çocuk 14.3 milyon, ayrıca aşı şeması tamamlanmamış çocuk &gt; 6 milyon</a:t>
            </a: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Son yıllarda </a:t>
            </a:r>
            <a:r>
              <a:rPr lang="tr-TR" altLang="tr-TR" dirty="0" err="1">
                <a:solidFill>
                  <a:srgbClr val="000000"/>
                </a:solidFill>
              </a:rPr>
              <a:t>adölesan</a:t>
            </a:r>
            <a:r>
              <a:rPr lang="tr-TR" altLang="tr-TR" dirty="0">
                <a:solidFill>
                  <a:srgbClr val="000000"/>
                </a:solidFill>
              </a:rPr>
              <a:t> ve genç erişkinde vakalarında artış </a:t>
            </a:r>
            <a:r>
              <a:rPr lang="tr-TR" altLang="tr-TR" dirty="0">
                <a:solidFill>
                  <a:srgbClr val="000000"/>
                </a:solidFill>
                <a:sym typeface="Wingdings" panose="05000000000000000000" pitchFamily="2" charset="2"/>
              </a:rPr>
              <a:t> Salgın başlatıcısı olabilir</a:t>
            </a:r>
            <a:endParaRPr lang="tr-TR" altLang="tr-TR" dirty="0">
              <a:solidFill>
                <a:srgbClr val="000000"/>
              </a:solidFill>
            </a:endParaRPr>
          </a:p>
          <a:p>
            <a:pPr>
              <a:buFont typeface="Wingdings" panose="05000000000000000000" pitchFamily="2" charset="2"/>
              <a:buChar char="q"/>
            </a:pPr>
            <a:endParaRPr lang="tr-TR" altLang="tr-TR" dirty="0">
              <a:solidFill>
                <a:srgbClr val="000000"/>
              </a:solidFill>
            </a:endParaRPr>
          </a:p>
          <a:p>
            <a:pPr>
              <a:buFont typeface="Wingdings" panose="05000000000000000000" pitchFamily="2" charset="2"/>
              <a:buChar char="q"/>
            </a:pPr>
            <a:r>
              <a:rPr lang="tr-TR" altLang="tr-TR" dirty="0">
                <a:solidFill>
                  <a:srgbClr val="000000"/>
                </a:solidFill>
              </a:rPr>
              <a:t>Gerçek </a:t>
            </a:r>
            <a:r>
              <a:rPr lang="tr-TR" altLang="tr-TR" dirty="0" err="1">
                <a:solidFill>
                  <a:srgbClr val="000000"/>
                </a:solidFill>
              </a:rPr>
              <a:t>insidansı</a:t>
            </a:r>
            <a:r>
              <a:rPr lang="tr-TR" altLang="tr-TR" dirty="0">
                <a:solidFill>
                  <a:srgbClr val="000000"/>
                </a:solidFill>
              </a:rPr>
              <a:t> muhtemelen bildirilen vakalardan daha yüksek (Erişkinde &gt; 2 </a:t>
            </a:r>
            <a:r>
              <a:rPr lang="tr-TR" altLang="tr-TR" dirty="0" err="1">
                <a:solidFill>
                  <a:srgbClr val="000000"/>
                </a:solidFill>
              </a:rPr>
              <a:t>hf</a:t>
            </a:r>
            <a:r>
              <a:rPr lang="tr-TR" altLang="tr-TR" dirty="0">
                <a:solidFill>
                  <a:srgbClr val="000000"/>
                </a:solidFill>
              </a:rPr>
              <a:t> öksürük..)</a:t>
            </a:r>
          </a:p>
          <a:p>
            <a:endParaRPr lang="tr-TR" altLang="tr-TR" sz="2400" dirty="0"/>
          </a:p>
        </p:txBody>
      </p:sp>
      <p:pic>
        <p:nvPicPr>
          <p:cNvPr id="3" name="Resim 2">
            <a:extLst>
              <a:ext uri="{FF2B5EF4-FFF2-40B4-BE49-F238E27FC236}">
                <a16:creationId xmlns:a16="http://schemas.microsoft.com/office/drawing/2014/main" id="{7462F693-4457-2A12-65E6-13C8338762AD}"/>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94463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D459-1CAF-1076-532A-D6794DCBB9D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5E26BAE-08A1-87B9-9543-9FC481DD4539}"/>
              </a:ext>
            </a:extLst>
          </p:cNvPr>
          <p:cNvSpPr>
            <a:spLocks noGrp="1"/>
          </p:cNvSpPr>
          <p:nvPr>
            <p:ph type="title"/>
          </p:nvPr>
        </p:nvSpPr>
        <p:spPr/>
        <p:txBody>
          <a:bodyPr/>
          <a:lstStyle/>
          <a:p>
            <a:r>
              <a:rPr lang="tr-TR" altLang="tr-TR" b="1" dirty="0">
                <a:solidFill>
                  <a:srgbClr val="666DA4"/>
                </a:solidFill>
                <a:latin typeface="+mn-lt"/>
              </a:rPr>
              <a:t>Boğmaca Aşısı</a:t>
            </a:r>
            <a:endParaRPr lang="tr-TR" b="1" dirty="0">
              <a:solidFill>
                <a:srgbClr val="666DA4"/>
              </a:solidFill>
              <a:latin typeface="+mn-lt"/>
            </a:endParaRPr>
          </a:p>
        </p:txBody>
      </p:sp>
      <p:sp>
        <p:nvSpPr>
          <p:cNvPr id="3" name="İçerik Yer Tutucusu 2">
            <a:extLst>
              <a:ext uri="{FF2B5EF4-FFF2-40B4-BE49-F238E27FC236}">
                <a16:creationId xmlns:a16="http://schemas.microsoft.com/office/drawing/2014/main" id="{7FE61BAF-0557-4193-BC82-97393CC3A661}"/>
              </a:ext>
            </a:extLst>
          </p:cNvPr>
          <p:cNvSpPr>
            <a:spLocks noGrp="1"/>
          </p:cNvSpPr>
          <p:nvPr>
            <p:ph idx="1"/>
          </p:nvPr>
        </p:nvSpPr>
        <p:spPr>
          <a:xfrm>
            <a:off x="1097280" y="2582332"/>
            <a:ext cx="10058400" cy="3286761"/>
          </a:xfrm>
        </p:spPr>
        <p:txBody>
          <a:bodyPr/>
          <a:lstStyle/>
          <a:p>
            <a:pPr>
              <a:buFont typeface="Wingdings" panose="05000000000000000000" pitchFamily="2" charset="2"/>
              <a:buChar char="q"/>
            </a:pPr>
            <a:r>
              <a:rPr lang="tr-TR" altLang="tr-TR" dirty="0">
                <a:solidFill>
                  <a:srgbClr val="000000"/>
                </a:solidFill>
              </a:rPr>
              <a:t>Daha önce </a:t>
            </a:r>
            <a:r>
              <a:rPr lang="tr-TR" altLang="tr-TR" dirty="0" err="1">
                <a:solidFill>
                  <a:srgbClr val="000000"/>
                </a:solidFill>
              </a:rPr>
              <a:t>Tdap</a:t>
            </a:r>
            <a:r>
              <a:rPr lang="tr-TR" altLang="tr-TR" dirty="0">
                <a:solidFill>
                  <a:srgbClr val="000000"/>
                </a:solidFill>
              </a:rPr>
              <a:t> aşısı ile aşılanmamış sağlık personeli yaşına bakılmaksızın mümkün olan en kısa zamanda </a:t>
            </a:r>
            <a:r>
              <a:rPr lang="tr-TR" altLang="tr-TR" b="1" dirty="0">
                <a:solidFill>
                  <a:srgbClr val="000000"/>
                </a:solidFill>
              </a:rPr>
              <a:t>tek doz boğmaca aşısı </a:t>
            </a:r>
            <a:r>
              <a:rPr lang="tr-TR" altLang="tr-TR" dirty="0">
                <a:solidFill>
                  <a:srgbClr val="000000"/>
                </a:solidFill>
              </a:rPr>
              <a:t>ile aşılanmalı</a:t>
            </a:r>
          </a:p>
          <a:p>
            <a:pPr>
              <a:buFont typeface="Wingdings" panose="05000000000000000000" pitchFamily="2" charset="2"/>
              <a:buChar char="q"/>
            </a:pPr>
            <a:endParaRPr lang="tr-TR" dirty="0">
              <a:solidFill>
                <a:srgbClr val="000000"/>
              </a:solidFill>
            </a:endParaRPr>
          </a:p>
          <a:p>
            <a:pPr>
              <a:buFont typeface="Wingdings" panose="05000000000000000000" pitchFamily="2" charset="2"/>
              <a:buChar char="q"/>
            </a:pPr>
            <a:r>
              <a:rPr lang="tr-TR" dirty="0">
                <a:solidFill>
                  <a:srgbClr val="000000"/>
                </a:solidFill>
              </a:rPr>
              <a:t>Son </a:t>
            </a:r>
            <a:r>
              <a:rPr lang="tr-TR" dirty="0" err="1">
                <a:solidFill>
                  <a:srgbClr val="000000"/>
                </a:solidFill>
              </a:rPr>
              <a:t>Td</a:t>
            </a:r>
            <a:r>
              <a:rPr lang="tr-TR" dirty="0">
                <a:solidFill>
                  <a:srgbClr val="000000"/>
                </a:solidFill>
              </a:rPr>
              <a:t> aşısının üzerinde geçen süreye bakılmaksızın aşılanmalıdır</a:t>
            </a:r>
          </a:p>
        </p:txBody>
      </p:sp>
      <p:sp>
        <p:nvSpPr>
          <p:cNvPr id="4" name="Slayt Numarası Yer Tutucusu 3">
            <a:extLst>
              <a:ext uri="{FF2B5EF4-FFF2-40B4-BE49-F238E27FC236}">
                <a16:creationId xmlns:a16="http://schemas.microsoft.com/office/drawing/2014/main" id="{C80948A8-8BC1-339A-8F7C-33A8BAF32AB5}"/>
              </a:ext>
            </a:extLst>
          </p:cNvPr>
          <p:cNvSpPr>
            <a:spLocks noGrp="1"/>
          </p:cNvSpPr>
          <p:nvPr>
            <p:ph type="sldNum" sz="quarter" idx="12"/>
          </p:nvPr>
        </p:nvSpPr>
        <p:spPr/>
        <p:txBody>
          <a:bodyPr/>
          <a:lstStyle/>
          <a:p>
            <a:pPr>
              <a:defRPr/>
            </a:pPr>
            <a:fld id="{9FF395F0-499F-8148-BBE7-B5048A6EAF34}" type="slidenum">
              <a:rPr lang="tr-TR" smtClean="0"/>
              <a:t>56</a:t>
            </a:fld>
            <a:endParaRPr lang="tr-TR"/>
          </a:p>
        </p:txBody>
      </p:sp>
      <p:pic>
        <p:nvPicPr>
          <p:cNvPr id="5" name="Resim 4">
            <a:extLst>
              <a:ext uri="{FF2B5EF4-FFF2-40B4-BE49-F238E27FC236}">
                <a16:creationId xmlns:a16="http://schemas.microsoft.com/office/drawing/2014/main" id="{75E49561-6828-DB11-AF72-4D66C779CF04}"/>
              </a:ext>
            </a:extLst>
          </p:cNvPr>
          <p:cNvPicPr>
            <a:picLocks noChangeAspect="1"/>
          </p:cNvPicPr>
          <p:nvPr/>
        </p:nvPicPr>
        <p:blipFill>
          <a:blip r:embed="rId2"/>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562107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666DA4"/>
                </a:solidFill>
                <a:latin typeface="+mn-lt"/>
              </a:rPr>
              <a:t>Boğmaca Aşısı</a:t>
            </a:r>
          </a:p>
        </p:txBody>
      </p:sp>
      <p:sp>
        <p:nvSpPr>
          <p:cNvPr id="3" name="İçerik Yer Tutucusu 2"/>
          <p:cNvSpPr>
            <a:spLocks noGrp="1"/>
          </p:cNvSpPr>
          <p:nvPr>
            <p:ph idx="1"/>
          </p:nvPr>
        </p:nvSpPr>
        <p:spPr>
          <a:xfrm>
            <a:off x="838199" y="2345267"/>
            <a:ext cx="10918371" cy="3831696"/>
          </a:xfrm>
        </p:spPr>
        <p:txBody>
          <a:bodyPr>
            <a:normAutofit/>
          </a:bodyPr>
          <a:lstStyle/>
          <a:p>
            <a:r>
              <a:rPr lang="tr-TR" b="1" dirty="0">
                <a:solidFill>
                  <a:srgbClr val="000000"/>
                </a:solidFill>
              </a:rPr>
              <a:t>Tdap: </a:t>
            </a:r>
            <a:r>
              <a:rPr lang="tr-TR" dirty="0" err="1">
                <a:solidFill>
                  <a:srgbClr val="000000"/>
                </a:solidFill>
              </a:rPr>
              <a:t>Td’ye</a:t>
            </a:r>
            <a:r>
              <a:rPr lang="tr-TR" dirty="0">
                <a:solidFill>
                  <a:srgbClr val="000000"/>
                </a:solidFill>
              </a:rPr>
              <a:t> </a:t>
            </a:r>
            <a:r>
              <a:rPr lang="tr-TR" dirty="0" err="1">
                <a:solidFill>
                  <a:srgbClr val="000000"/>
                </a:solidFill>
              </a:rPr>
              <a:t>asellüler</a:t>
            </a:r>
            <a:r>
              <a:rPr lang="tr-TR" dirty="0">
                <a:solidFill>
                  <a:srgbClr val="000000"/>
                </a:solidFill>
              </a:rPr>
              <a:t> boğmaca aşısının eklenmesiyle elde edilmiştir</a:t>
            </a:r>
          </a:p>
          <a:p>
            <a:endParaRPr lang="tr-TR" dirty="0">
              <a:solidFill>
                <a:srgbClr val="000000"/>
              </a:solidFill>
            </a:endParaRPr>
          </a:p>
          <a:p>
            <a:pPr lvl="1"/>
            <a:r>
              <a:rPr lang="tr-TR" sz="2800" b="1" dirty="0" err="1">
                <a:solidFill>
                  <a:srgbClr val="000000"/>
                </a:solidFill>
              </a:rPr>
              <a:t>Boostrix</a:t>
            </a:r>
            <a:r>
              <a:rPr lang="tr-TR" sz="2800" b="1" dirty="0">
                <a:solidFill>
                  <a:srgbClr val="000000"/>
                </a:solidFill>
              </a:rPr>
              <a:t>   : </a:t>
            </a:r>
            <a:r>
              <a:rPr lang="tr-TR" sz="2800" dirty="0">
                <a:solidFill>
                  <a:srgbClr val="000000"/>
                </a:solidFill>
              </a:rPr>
              <a:t>&gt;</a:t>
            </a:r>
            <a:r>
              <a:rPr lang="tr-TR" sz="2800" b="1" dirty="0">
                <a:solidFill>
                  <a:srgbClr val="000000"/>
                </a:solidFill>
              </a:rPr>
              <a:t> </a:t>
            </a:r>
            <a:r>
              <a:rPr lang="tr-TR" sz="2800" dirty="0">
                <a:solidFill>
                  <a:srgbClr val="000000"/>
                </a:solidFill>
              </a:rPr>
              <a:t>10 yaş için FDA kullanım onaylı </a:t>
            </a:r>
          </a:p>
          <a:p>
            <a:pPr lvl="1"/>
            <a:r>
              <a:rPr lang="tr-TR" sz="2800" b="1" dirty="0" err="1">
                <a:solidFill>
                  <a:srgbClr val="000000"/>
                </a:solidFill>
              </a:rPr>
              <a:t>Adacel</a:t>
            </a:r>
            <a:r>
              <a:rPr lang="tr-TR" sz="2800" b="1" dirty="0">
                <a:solidFill>
                  <a:srgbClr val="000000"/>
                </a:solidFill>
              </a:rPr>
              <a:t>      : </a:t>
            </a:r>
            <a:r>
              <a:rPr lang="tr-TR" sz="2800" dirty="0">
                <a:solidFill>
                  <a:srgbClr val="000000"/>
                </a:solidFill>
              </a:rPr>
              <a:t>11-64 yaş için FDA kullanım onaylı</a:t>
            </a:r>
          </a:p>
          <a:p>
            <a:pPr marL="457200" lvl="1" indent="0">
              <a:buNone/>
            </a:pPr>
            <a:endParaRPr lang="tr-TR" dirty="0">
              <a:solidFill>
                <a:srgbClr val="000000"/>
              </a:solidFill>
            </a:endParaRPr>
          </a:p>
          <a:p>
            <a:r>
              <a:rPr lang="tr-TR" b="1" dirty="0">
                <a:solidFill>
                  <a:srgbClr val="000000"/>
                </a:solidFill>
              </a:rPr>
              <a:t>Daha önce aşılanmış : </a:t>
            </a:r>
            <a:r>
              <a:rPr lang="tr-TR" dirty="0">
                <a:solidFill>
                  <a:srgbClr val="000000"/>
                </a:solidFill>
              </a:rPr>
              <a:t>19-64 yaş arasında tek doz Tdap uygulanmalı</a:t>
            </a:r>
          </a:p>
          <a:p>
            <a:pPr lvl="0"/>
            <a:r>
              <a:rPr lang="tr-TR" b="1" dirty="0">
                <a:solidFill>
                  <a:srgbClr val="000000"/>
                </a:solidFill>
              </a:rPr>
              <a:t>Daha önce aşılanmamışlarda: </a:t>
            </a:r>
            <a:r>
              <a:rPr lang="tr-TR" dirty="0">
                <a:solidFill>
                  <a:srgbClr val="000000"/>
                </a:solidFill>
              </a:rPr>
              <a:t>Primer seri aşılama (İlk doz: Tdap, 2 ve 3 doz: </a:t>
            </a:r>
            <a:r>
              <a:rPr lang="tr-TR" dirty="0" err="1">
                <a:solidFill>
                  <a:srgbClr val="000000"/>
                </a:solidFill>
              </a:rPr>
              <a:t>Td</a:t>
            </a:r>
            <a:r>
              <a:rPr lang="tr-TR" dirty="0">
                <a:solidFill>
                  <a:srgbClr val="000000"/>
                </a:solidFill>
              </a:rPr>
              <a:t> veya Tdap) </a:t>
            </a:r>
          </a:p>
          <a:p>
            <a:pPr lvl="0"/>
            <a:endParaRPr lang="tr-TR" dirty="0"/>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57</a:t>
            </a:fld>
            <a:endParaRPr lang="tr-TR"/>
          </a:p>
        </p:txBody>
      </p:sp>
      <p:pic>
        <p:nvPicPr>
          <p:cNvPr id="5" name="Resim 4">
            <a:extLst>
              <a:ext uri="{FF2B5EF4-FFF2-40B4-BE49-F238E27FC236}">
                <a16:creationId xmlns:a16="http://schemas.microsoft.com/office/drawing/2014/main" id="{C5E35B78-20F0-E032-F3B4-6E28725E740B}"/>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689642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a:solidFill>
                  <a:srgbClr val="666DA4"/>
                </a:solidFill>
                <a:latin typeface="+mn-lt"/>
              </a:rPr>
              <a:t>Boğmaca Temas Sonrası Profilaksi</a:t>
            </a:r>
            <a:endParaRPr lang="tr-TR" b="1" dirty="0">
              <a:solidFill>
                <a:srgbClr val="666DA4"/>
              </a:solidFill>
              <a:latin typeface="+mn-lt"/>
            </a:endParaRPr>
          </a:p>
        </p:txBody>
      </p:sp>
      <p:sp>
        <p:nvSpPr>
          <p:cNvPr id="3" name="İçerik Yer Tutucusu 2"/>
          <p:cNvSpPr>
            <a:spLocks noGrp="1"/>
          </p:cNvSpPr>
          <p:nvPr>
            <p:ph idx="1"/>
          </p:nvPr>
        </p:nvSpPr>
        <p:spPr>
          <a:xfrm>
            <a:off x="1097280" y="2582332"/>
            <a:ext cx="10058400" cy="3286761"/>
          </a:xfrm>
        </p:spPr>
        <p:txBody>
          <a:bodyPr>
            <a:normAutofit/>
          </a:bodyPr>
          <a:lstStyle/>
          <a:p>
            <a:pPr>
              <a:buFont typeface="Wingdings" panose="05000000000000000000" pitchFamily="2" charset="2"/>
              <a:buChar char="q"/>
            </a:pPr>
            <a:r>
              <a:rPr lang="tr-TR" dirty="0">
                <a:solidFill>
                  <a:srgbClr val="000000"/>
                </a:solidFill>
              </a:rPr>
              <a:t>Hastayı uygun antibiyotik tedavisinin beşinci günü tamamlanana kadar solunum yolu izolasyonuna almak ve standart korunma önerilerine uymak gerekir</a:t>
            </a:r>
          </a:p>
          <a:p>
            <a:pPr>
              <a:buFont typeface="Wingdings" panose="05000000000000000000" pitchFamily="2" charset="2"/>
              <a:buChar char="q"/>
            </a:pPr>
            <a:r>
              <a:rPr lang="tr-TR" dirty="0" err="1">
                <a:solidFill>
                  <a:srgbClr val="000000"/>
                </a:solidFill>
              </a:rPr>
              <a:t>Tdap</a:t>
            </a:r>
            <a:r>
              <a:rPr lang="tr-TR" dirty="0">
                <a:solidFill>
                  <a:srgbClr val="000000"/>
                </a:solidFill>
              </a:rPr>
              <a:t> aşısı olmuş olmak temas sonrası bulaşıcılığı engellemeyebilir</a:t>
            </a:r>
          </a:p>
          <a:p>
            <a:pPr>
              <a:buFont typeface="Wingdings" panose="05000000000000000000" pitchFamily="2" charset="2"/>
              <a:buChar char="q"/>
            </a:pPr>
            <a:r>
              <a:rPr lang="tr-TR" dirty="0">
                <a:solidFill>
                  <a:srgbClr val="000000"/>
                </a:solidFill>
              </a:rPr>
              <a:t>Korumasız şekilde hastaya temas eden ve boğmaca için risk taşıyan hastalara (yenidoğan, gebeler) bulaştırma ihtimali olan tüm sağlık personeli antibiyotik profilaksisi almalıdır</a:t>
            </a:r>
          </a:p>
          <a:p>
            <a:pPr>
              <a:buFont typeface="Wingdings" panose="05000000000000000000" pitchFamily="2" charset="2"/>
              <a:buChar char="q"/>
            </a:pPr>
            <a:r>
              <a:rPr lang="tr-TR" dirty="0">
                <a:solidFill>
                  <a:srgbClr val="000000"/>
                </a:solidFill>
              </a:rPr>
              <a:t>Diğer sağlık personeli temas sonrası ya antibiyotik profilaksisi almalı ya da 21 gün izlenmelidir</a:t>
            </a:r>
          </a:p>
        </p:txBody>
      </p:sp>
      <p:sp>
        <p:nvSpPr>
          <p:cNvPr id="4" name="Slayt Numarası Yer Tutucusu 3"/>
          <p:cNvSpPr>
            <a:spLocks noGrp="1"/>
          </p:cNvSpPr>
          <p:nvPr>
            <p:ph type="sldNum" sz="quarter" idx="12"/>
          </p:nvPr>
        </p:nvSpPr>
        <p:spPr/>
        <p:txBody>
          <a:bodyPr/>
          <a:lstStyle/>
          <a:p>
            <a:pPr>
              <a:defRPr/>
            </a:pPr>
            <a:fld id="{9FF395F0-499F-8148-BBE7-B5048A6EAF34}" type="slidenum">
              <a:rPr lang="tr-TR" smtClean="0"/>
              <a:t>58</a:t>
            </a:fld>
            <a:endParaRPr lang="tr-TR"/>
          </a:p>
        </p:txBody>
      </p:sp>
      <p:pic>
        <p:nvPicPr>
          <p:cNvPr id="5" name="Resim 4">
            <a:extLst>
              <a:ext uri="{FF2B5EF4-FFF2-40B4-BE49-F238E27FC236}">
                <a16:creationId xmlns:a16="http://schemas.microsoft.com/office/drawing/2014/main" id="{AA4F0A4F-0088-A779-3CBA-1CBE1296A81F}"/>
              </a:ext>
            </a:extLst>
          </p:cNvPr>
          <p:cNvPicPr>
            <a:picLocks noChangeAspect="1"/>
          </p:cNvPicPr>
          <p:nvPr/>
        </p:nvPicPr>
        <p:blipFill>
          <a:blip r:embed="rId2"/>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567290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666DA4"/>
                </a:solidFill>
                <a:latin typeface="+mn-lt"/>
              </a:rPr>
              <a:t>Tdap Aşısı</a:t>
            </a:r>
          </a:p>
        </p:txBody>
      </p:sp>
      <p:sp>
        <p:nvSpPr>
          <p:cNvPr id="3" name="İçerik Yer Tutucusu 2"/>
          <p:cNvSpPr>
            <a:spLocks noGrp="1"/>
          </p:cNvSpPr>
          <p:nvPr>
            <p:ph idx="1"/>
          </p:nvPr>
        </p:nvSpPr>
        <p:spPr>
          <a:xfrm>
            <a:off x="1097280" y="2118959"/>
            <a:ext cx="10515600" cy="3959226"/>
          </a:xfrm>
        </p:spPr>
        <p:txBody>
          <a:bodyPr>
            <a:normAutofit lnSpcReduction="10000"/>
          </a:bodyPr>
          <a:lstStyle/>
          <a:p>
            <a:pPr marL="0" indent="0">
              <a:buNone/>
            </a:pPr>
            <a:r>
              <a:rPr lang="tr-TR" b="1" dirty="0">
                <a:solidFill>
                  <a:srgbClr val="000000"/>
                </a:solidFill>
              </a:rPr>
              <a:t>Tdap:</a:t>
            </a:r>
          </a:p>
          <a:p>
            <a:pPr>
              <a:buFont typeface="Wingdings" panose="05000000000000000000" pitchFamily="2" charset="2"/>
              <a:buChar char="ü"/>
            </a:pPr>
            <a:r>
              <a:rPr lang="tr-TR" dirty="0">
                <a:solidFill>
                  <a:srgbClr val="000000"/>
                </a:solidFill>
              </a:rPr>
              <a:t> T: </a:t>
            </a:r>
            <a:r>
              <a:rPr lang="tr-TR" dirty="0" err="1">
                <a:solidFill>
                  <a:srgbClr val="000000"/>
                </a:solidFill>
              </a:rPr>
              <a:t>Tetanoz</a:t>
            </a:r>
            <a:r>
              <a:rPr lang="tr-TR" dirty="0">
                <a:solidFill>
                  <a:srgbClr val="000000"/>
                </a:solidFill>
              </a:rPr>
              <a:t> tam doz </a:t>
            </a:r>
            <a:r>
              <a:rPr lang="tr-TR" dirty="0" err="1">
                <a:solidFill>
                  <a:srgbClr val="000000"/>
                </a:solidFill>
              </a:rPr>
              <a:t>toksoid</a:t>
            </a:r>
            <a:endParaRPr lang="tr-TR" dirty="0">
              <a:solidFill>
                <a:srgbClr val="000000"/>
              </a:solidFill>
            </a:endParaRPr>
          </a:p>
          <a:p>
            <a:pPr>
              <a:buFont typeface="Wingdings" panose="05000000000000000000" pitchFamily="2" charset="2"/>
              <a:buChar char="ü"/>
            </a:pPr>
            <a:r>
              <a:rPr lang="tr-TR" dirty="0">
                <a:solidFill>
                  <a:srgbClr val="000000"/>
                </a:solidFill>
              </a:rPr>
              <a:t> d: Difteri azaltılmış</a:t>
            </a:r>
            <a:r>
              <a:rPr lang="ja-JP" altLang="en-US" dirty="0">
                <a:solidFill>
                  <a:srgbClr val="000000"/>
                </a:solidFill>
              </a:rPr>
              <a:t> </a:t>
            </a:r>
            <a:r>
              <a:rPr lang="tr-TR" dirty="0">
                <a:solidFill>
                  <a:srgbClr val="000000"/>
                </a:solidFill>
              </a:rPr>
              <a:t>doz </a:t>
            </a:r>
            <a:r>
              <a:rPr lang="tr-TR" dirty="0" err="1">
                <a:solidFill>
                  <a:srgbClr val="000000"/>
                </a:solidFill>
              </a:rPr>
              <a:t>toksoid</a:t>
            </a:r>
            <a:endParaRPr lang="tr-TR" dirty="0">
              <a:solidFill>
                <a:srgbClr val="000000"/>
              </a:solidFill>
            </a:endParaRPr>
          </a:p>
          <a:p>
            <a:pPr>
              <a:buFont typeface="Wingdings" panose="05000000000000000000" pitchFamily="2" charset="2"/>
              <a:buChar char="ü"/>
            </a:pPr>
            <a:r>
              <a:rPr lang="tr-TR" dirty="0">
                <a:solidFill>
                  <a:srgbClr val="000000"/>
                </a:solidFill>
              </a:rPr>
              <a:t> </a:t>
            </a:r>
            <a:r>
              <a:rPr lang="tr-TR" dirty="0" err="1">
                <a:solidFill>
                  <a:srgbClr val="000000"/>
                </a:solidFill>
              </a:rPr>
              <a:t>ap</a:t>
            </a:r>
            <a:r>
              <a:rPr lang="tr-TR" dirty="0">
                <a:solidFill>
                  <a:srgbClr val="000000"/>
                </a:solidFill>
              </a:rPr>
              <a:t>: </a:t>
            </a:r>
            <a:r>
              <a:rPr lang="tr-TR" dirty="0" err="1">
                <a:solidFill>
                  <a:srgbClr val="000000"/>
                </a:solidFill>
              </a:rPr>
              <a:t>Aselüler</a:t>
            </a:r>
            <a:r>
              <a:rPr lang="tr-TR" dirty="0">
                <a:solidFill>
                  <a:srgbClr val="000000"/>
                </a:solidFill>
              </a:rPr>
              <a:t> boğmaca, azaltılmış </a:t>
            </a:r>
            <a:r>
              <a:rPr lang="tr-TR" dirty="0" err="1">
                <a:solidFill>
                  <a:srgbClr val="000000"/>
                </a:solidFill>
              </a:rPr>
              <a:t>pürifiye</a:t>
            </a:r>
            <a:r>
              <a:rPr lang="tr-TR" dirty="0">
                <a:solidFill>
                  <a:srgbClr val="000000"/>
                </a:solidFill>
              </a:rPr>
              <a:t> antijenler </a:t>
            </a:r>
          </a:p>
          <a:p>
            <a:pPr>
              <a:buFont typeface="Wingdings" panose="05000000000000000000" pitchFamily="2" charset="2"/>
              <a:buChar char="ü"/>
            </a:pPr>
            <a:endParaRPr lang="tr-TR" dirty="0">
              <a:solidFill>
                <a:srgbClr val="000000"/>
              </a:solidFill>
            </a:endParaRPr>
          </a:p>
          <a:p>
            <a:pPr marL="0" indent="0">
              <a:buNone/>
            </a:pPr>
            <a:r>
              <a:rPr lang="tr-TR" b="1" dirty="0">
                <a:solidFill>
                  <a:srgbClr val="000000"/>
                </a:solidFill>
              </a:rPr>
              <a:t>2005: </a:t>
            </a:r>
            <a:r>
              <a:rPr lang="tr-TR" dirty="0">
                <a:solidFill>
                  <a:srgbClr val="000000"/>
                </a:solidFill>
              </a:rPr>
              <a:t>FDA onayı aldı</a:t>
            </a:r>
          </a:p>
          <a:p>
            <a:pPr marL="0" indent="0">
              <a:buNone/>
            </a:pPr>
            <a:r>
              <a:rPr lang="tr-TR" b="1" dirty="0">
                <a:solidFill>
                  <a:srgbClr val="000000"/>
                </a:solidFill>
              </a:rPr>
              <a:t>2005: </a:t>
            </a:r>
            <a:r>
              <a:rPr lang="tr-TR" dirty="0">
                <a:solidFill>
                  <a:srgbClr val="000000"/>
                </a:solidFill>
              </a:rPr>
              <a:t>ACIP </a:t>
            </a:r>
            <a:r>
              <a:rPr lang="tr-TR" dirty="0" err="1">
                <a:solidFill>
                  <a:srgbClr val="000000"/>
                </a:solidFill>
              </a:rPr>
              <a:t>adelösanlar</a:t>
            </a:r>
            <a:r>
              <a:rPr lang="tr-TR" dirty="0">
                <a:solidFill>
                  <a:srgbClr val="000000"/>
                </a:solidFill>
              </a:rPr>
              <a:t> (11–18 y) için </a:t>
            </a:r>
            <a:r>
              <a:rPr lang="tr-TR" dirty="0" err="1">
                <a:solidFill>
                  <a:srgbClr val="000000"/>
                </a:solidFill>
              </a:rPr>
              <a:t>Tdap’i</a:t>
            </a:r>
            <a:r>
              <a:rPr lang="tr-TR" dirty="0">
                <a:solidFill>
                  <a:srgbClr val="000000"/>
                </a:solidFill>
              </a:rPr>
              <a:t> önerdi</a:t>
            </a:r>
          </a:p>
          <a:p>
            <a:pPr marL="0" indent="0">
              <a:buNone/>
            </a:pPr>
            <a:r>
              <a:rPr lang="tr-TR" b="1" dirty="0">
                <a:solidFill>
                  <a:srgbClr val="000000"/>
                </a:solidFill>
              </a:rPr>
              <a:t>2006: </a:t>
            </a:r>
            <a:r>
              <a:rPr lang="tr-TR" dirty="0">
                <a:solidFill>
                  <a:srgbClr val="000000"/>
                </a:solidFill>
              </a:rPr>
              <a:t>Erişkinlere (19–64 y) yönelik öneriler eklendi</a:t>
            </a:r>
          </a:p>
          <a:p>
            <a:pPr marL="0" indent="0">
              <a:buNone/>
            </a:pPr>
            <a:r>
              <a:rPr lang="tr-TR" b="1" dirty="0">
                <a:solidFill>
                  <a:srgbClr val="000000"/>
                </a:solidFill>
              </a:rPr>
              <a:t>2011-2013: </a:t>
            </a:r>
            <a:r>
              <a:rPr lang="tr-TR" dirty="0">
                <a:solidFill>
                  <a:srgbClr val="000000"/>
                </a:solidFill>
              </a:rPr>
              <a:t>Her gebelikte 27–36. haftalarda bir doz Tdap önerildi</a:t>
            </a:r>
          </a:p>
          <a:p>
            <a:endParaRPr lang="tr-TR" dirty="0"/>
          </a:p>
        </p:txBody>
      </p:sp>
      <p:sp>
        <p:nvSpPr>
          <p:cNvPr id="4" name="Slayt Numarası Yer Tutucusu 3"/>
          <p:cNvSpPr>
            <a:spLocks noGrp="1"/>
          </p:cNvSpPr>
          <p:nvPr>
            <p:ph type="sldNum" sz="quarter" idx="4294967295"/>
          </p:nvPr>
        </p:nvSpPr>
        <p:spPr/>
        <p:txBody>
          <a:bodyPr/>
          <a:lstStyle/>
          <a:p>
            <a:pPr>
              <a:defRPr/>
            </a:pPr>
            <a:fld id="{9FF395F0-499F-8148-BBE7-B5048A6EAF34}" type="slidenum">
              <a:rPr lang="tr-TR" smtClean="0"/>
              <a:t>59</a:t>
            </a:fld>
            <a:endParaRPr lang="tr-TR"/>
          </a:p>
        </p:txBody>
      </p:sp>
      <p:pic>
        <p:nvPicPr>
          <p:cNvPr id="6" name="Resim 5">
            <a:extLst>
              <a:ext uri="{FF2B5EF4-FFF2-40B4-BE49-F238E27FC236}">
                <a16:creationId xmlns:a16="http://schemas.microsoft.com/office/drawing/2014/main" id="{18F5800E-447D-F8A1-2922-B01CFFB32D91}"/>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72716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iskin belirlenmesi ile ilgili gÃ¶rsel sonucu">
            <a:extLst>
              <a:ext uri="{FF2B5EF4-FFF2-40B4-BE49-F238E27FC236}">
                <a16:creationId xmlns:a16="http://schemas.microsoft.com/office/drawing/2014/main" id="{E04AB9E3-B6BE-A47F-24D3-A9DDEAC53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34" y="2712757"/>
            <a:ext cx="2509364" cy="188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033F4FD-5BE9-BD87-F123-E09D9F8B8AAF}"/>
              </a:ext>
            </a:extLst>
          </p:cNvPr>
          <p:cNvSpPr>
            <a:spLocks noGrp="1"/>
          </p:cNvSpPr>
          <p:nvPr>
            <p:ph type="title"/>
          </p:nvPr>
        </p:nvSpPr>
        <p:spPr/>
        <p:txBody>
          <a:bodyPr>
            <a:noAutofit/>
          </a:bodyPr>
          <a:lstStyle/>
          <a:p>
            <a:r>
              <a:rPr lang="tr-TR" altLang="en-US" sz="4000" b="1" dirty="0">
                <a:solidFill>
                  <a:srgbClr val="FF9900"/>
                </a:solidFill>
                <a:latin typeface="+mn-lt"/>
              </a:rPr>
              <a:t>Bulaş Yollarına Göre</a:t>
            </a:r>
            <a:br>
              <a:rPr lang="tr-TR" altLang="en-US" sz="4000" b="1" dirty="0">
                <a:solidFill>
                  <a:srgbClr val="FF9900"/>
                </a:solidFill>
                <a:latin typeface="+mn-lt"/>
              </a:rPr>
            </a:br>
            <a:r>
              <a:rPr lang="tr-TR" altLang="en-US" sz="4000" b="1" dirty="0">
                <a:solidFill>
                  <a:srgbClr val="FF9900"/>
                </a:solidFill>
                <a:latin typeface="+mn-lt"/>
              </a:rPr>
              <a:t>Sağlık Personelinin  Karşılaştığı Biyolojik Riskler</a:t>
            </a:r>
            <a:endParaRPr lang="en-TR" sz="4000" b="1" dirty="0">
              <a:solidFill>
                <a:srgbClr val="FF9900"/>
              </a:solidFill>
              <a:latin typeface="+mn-lt"/>
            </a:endParaRPr>
          </a:p>
        </p:txBody>
      </p:sp>
      <p:sp>
        <p:nvSpPr>
          <p:cNvPr id="4" name="Slide Number Placeholder 3">
            <a:extLst>
              <a:ext uri="{FF2B5EF4-FFF2-40B4-BE49-F238E27FC236}">
                <a16:creationId xmlns:a16="http://schemas.microsoft.com/office/drawing/2014/main" id="{76C1AED9-7CE6-D637-147D-A80DCE0B92CF}"/>
              </a:ext>
            </a:extLst>
          </p:cNvPr>
          <p:cNvSpPr>
            <a:spLocks noGrp="1"/>
          </p:cNvSpPr>
          <p:nvPr>
            <p:ph type="sldNum" sz="quarter" idx="12"/>
          </p:nvPr>
        </p:nvSpPr>
        <p:spPr/>
        <p:txBody>
          <a:bodyPr/>
          <a:lstStyle/>
          <a:p>
            <a:pPr>
              <a:defRPr/>
            </a:pPr>
            <a:fld id="{9FF395F0-499F-8148-BBE7-B5048A6EAF34}" type="slidenum">
              <a:rPr lang="en-TR" smtClean="0"/>
              <a:t>6</a:t>
            </a:fld>
            <a:endParaRPr lang="en-TR"/>
          </a:p>
        </p:txBody>
      </p:sp>
      <p:sp>
        <p:nvSpPr>
          <p:cNvPr id="6" name="İçerik Yer Tutucusu 2">
            <a:extLst>
              <a:ext uri="{FF2B5EF4-FFF2-40B4-BE49-F238E27FC236}">
                <a16:creationId xmlns:a16="http://schemas.microsoft.com/office/drawing/2014/main" id="{83D88E02-1109-738E-1F1D-D5FD74AEEB20}"/>
              </a:ext>
            </a:extLst>
          </p:cNvPr>
          <p:cNvSpPr txBox="1">
            <a:spLocks/>
          </p:cNvSpPr>
          <p:nvPr/>
        </p:nvSpPr>
        <p:spPr bwMode="auto">
          <a:xfrm>
            <a:off x="2628098" y="1846491"/>
            <a:ext cx="3856434" cy="2748289"/>
          </a:xfrm>
          <a:prstGeom prst="rect">
            <a:avLst/>
          </a:prstGeom>
          <a:solidFill>
            <a:schemeClr val="bg1">
              <a:lumMod val="95000"/>
            </a:schemeClr>
          </a:solidFill>
          <a:ln>
            <a:solidFill>
              <a:srgbClr val="002060"/>
            </a:solidFill>
          </a:ln>
        </p:spPr>
        <p:txBody>
          <a:bodyPr vert="horz" lIns="91440" tIns="45720" rIns="91440" bIns="45720" rtlCol="0">
            <a:normAutofit fontScale="925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ct val="0"/>
              </a:spcBef>
              <a:buFont typeface="Arial"/>
              <a:buNone/>
              <a:defRPr/>
            </a:pPr>
            <a:r>
              <a:rPr lang="tr-TR" altLang="en-US" sz="2600" b="1" dirty="0">
                <a:cs typeface="Calibri" panose="020F0502020204030204" pitchFamily="34" charset="0"/>
              </a:rPr>
              <a:t>Kan / kan ürününe perkütan temas ile bulaşanlar:</a:t>
            </a:r>
          </a:p>
          <a:p>
            <a:pPr marL="0" indent="0">
              <a:buFont typeface="Wingdings" panose="05000000000000000000" pitchFamily="2" charset="2"/>
              <a:buChar char="ü"/>
              <a:defRPr/>
            </a:pPr>
            <a:r>
              <a:rPr lang="tr-TR" altLang="en-US" sz="2600" dirty="0">
                <a:cs typeface="Calibri" panose="020F0502020204030204" pitchFamily="34" charset="0"/>
              </a:rPr>
              <a:t>  Hepatit B virüsü</a:t>
            </a:r>
          </a:p>
          <a:p>
            <a:pPr marL="0" indent="0">
              <a:buFont typeface="Wingdings" panose="05000000000000000000" pitchFamily="2" charset="2"/>
              <a:buChar char="ü"/>
              <a:defRPr/>
            </a:pPr>
            <a:r>
              <a:rPr lang="tr-TR" altLang="en-US" sz="2600" dirty="0">
                <a:cs typeface="Calibri" panose="020F0502020204030204" pitchFamily="34" charset="0"/>
              </a:rPr>
              <a:t>  Hepatit C virüsü </a:t>
            </a:r>
          </a:p>
          <a:p>
            <a:pPr marL="0" indent="0">
              <a:buFont typeface="Wingdings" panose="05000000000000000000" pitchFamily="2" charset="2"/>
              <a:buChar char="ü"/>
              <a:defRPr/>
            </a:pPr>
            <a:r>
              <a:rPr lang="tr-TR" altLang="en-US" sz="2600" dirty="0">
                <a:cs typeface="Calibri" panose="020F0502020204030204" pitchFamily="34" charset="0"/>
              </a:rPr>
              <a:t>  HIV</a:t>
            </a:r>
          </a:p>
          <a:p>
            <a:pPr marL="0" indent="0">
              <a:buFont typeface="Wingdings" panose="05000000000000000000" pitchFamily="2" charset="2"/>
              <a:buChar char="ü"/>
              <a:defRPr/>
            </a:pPr>
            <a:r>
              <a:rPr lang="tr-TR" altLang="en-US" sz="2600" dirty="0">
                <a:cs typeface="Calibri" panose="020F0502020204030204" pitchFamily="34" charset="0"/>
              </a:rPr>
              <a:t>  KKKA virüsü</a:t>
            </a:r>
          </a:p>
        </p:txBody>
      </p:sp>
      <p:sp>
        <p:nvSpPr>
          <p:cNvPr id="7" name="4 Metin kutusu">
            <a:extLst>
              <a:ext uri="{FF2B5EF4-FFF2-40B4-BE49-F238E27FC236}">
                <a16:creationId xmlns:a16="http://schemas.microsoft.com/office/drawing/2014/main" id="{E144DD8F-62B9-9D42-4339-E9C951CE3720}"/>
              </a:ext>
            </a:extLst>
          </p:cNvPr>
          <p:cNvSpPr txBox="1">
            <a:spLocks noChangeArrowheads="1"/>
          </p:cNvSpPr>
          <p:nvPr/>
        </p:nvSpPr>
        <p:spPr bwMode="auto">
          <a:xfrm>
            <a:off x="7224628" y="1816095"/>
            <a:ext cx="3538536" cy="2308324"/>
          </a:xfrm>
          <a:prstGeom prst="rect">
            <a:avLst/>
          </a:prstGeom>
          <a:solidFill>
            <a:schemeClr val="bg1">
              <a:lumMod val="95000"/>
            </a:schemeClr>
          </a:solidFill>
          <a:ln w="9525">
            <a:solidFill>
              <a:schemeClr val="accent3">
                <a:lumMod val="75000"/>
              </a:schemeClr>
            </a:solidFill>
            <a:miter lim="800000"/>
            <a:headEnd/>
            <a:tailEnd/>
          </a:ln>
        </p:spPr>
        <p:txBody>
          <a:bodyPr wrap="square">
            <a:spAutoFit/>
          </a:bodyPr>
          <a:lstStyle/>
          <a:p>
            <a:pPr eaLnBrk="1" hangingPunct="1">
              <a:defRPr/>
            </a:pPr>
            <a:r>
              <a:rPr lang="tr-TR" sz="2400" b="1" dirty="0"/>
              <a:t>Damlacık yolu ile  bulaşanlar:</a:t>
            </a:r>
            <a:endParaRPr lang="tr-TR" sz="2400" dirty="0"/>
          </a:p>
          <a:p>
            <a:pPr eaLnBrk="1" hangingPunct="1">
              <a:buFont typeface="Wingdings" pitchFamily="2" charset="2"/>
              <a:buChar char="ü"/>
              <a:defRPr/>
            </a:pPr>
            <a:r>
              <a:rPr lang="tr-TR" sz="2400" dirty="0" err="1"/>
              <a:t>İnfluenza</a:t>
            </a:r>
            <a:endParaRPr lang="tr-TR" sz="2400" dirty="0"/>
          </a:p>
          <a:p>
            <a:pPr eaLnBrk="1" hangingPunct="1">
              <a:buFont typeface="Wingdings" pitchFamily="2" charset="2"/>
              <a:buChar char="ü"/>
              <a:defRPr/>
            </a:pPr>
            <a:r>
              <a:rPr lang="tr-TR" sz="2400" dirty="0"/>
              <a:t>Beta </a:t>
            </a:r>
            <a:r>
              <a:rPr lang="tr-TR" sz="2400" dirty="0" err="1"/>
              <a:t>tonsilliti</a:t>
            </a:r>
            <a:endParaRPr lang="tr-TR" sz="2400" dirty="0"/>
          </a:p>
          <a:p>
            <a:pPr eaLnBrk="1" hangingPunct="1">
              <a:buFont typeface="Wingdings" pitchFamily="2" charset="2"/>
              <a:buChar char="ü"/>
              <a:defRPr/>
            </a:pPr>
            <a:r>
              <a:rPr lang="tr-TR" sz="2400" dirty="0"/>
              <a:t>Kabakulak</a:t>
            </a:r>
          </a:p>
          <a:p>
            <a:pPr eaLnBrk="1" hangingPunct="1">
              <a:buFont typeface="Wingdings" pitchFamily="2" charset="2"/>
              <a:buChar char="ü"/>
              <a:defRPr/>
            </a:pPr>
            <a:r>
              <a:rPr lang="tr-TR" sz="2400" dirty="0"/>
              <a:t>Meningokok vb.</a:t>
            </a:r>
          </a:p>
        </p:txBody>
      </p:sp>
      <p:sp>
        <p:nvSpPr>
          <p:cNvPr id="8" name="5 Metin kutusu">
            <a:extLst>
              <a:ext uri="{FF2B5EF4-FFF2-40B4-BE49-F238E27FC236}">
                <a16:creationId xmlns:a16="http://schemas.microsoft.com/office/drawing/2014/main" id="{69890C0C-3A5F-EDB0-0399-24259E654EA3}"/>
              </a:ext>
            </a:extLst>
          </p:cNvPr>
          <p:cNvSpPr txBox="1"/>
          <p:nvPr/>
        </p:nvSpPr>
        <p:spPr>
          <a:xfrm>
            <a:off x="8444655" y="4177500"/>
            <a:ext cx="3294063" cy="1569660"/>
          </a:xfrm>
          <a:prstGeom prst="rect">
            <a:avLst/>
          </a:prstGeom>
          <a:solidFill>
            <a:schemeClr val="bg1">
              <a:lumMod val="95000"/>
            </a:schemeClr>
          </a:solidFill>
          <a:ln>
            <a:solidFill>
              <a:srgbClr val="002060"/>
            </a:solidFill>
          </a:ln>
        </p:spPr>
        <p:txBody>
          <a:bodyPr wrap="square">
            <a:spAutoFit/>
          </a:bodyPr>
          <a:lstStyle/>
          <a:p>
            <a:pPr eaLnBrk="1" hangingPunct="1">
              <a:defRPr/>
            </a:pPr>
            <a:r>
              <a:rPr lang="tr-TR" sz="2400" b="1" dirty="0"/>
              <a:t>Havayolu ile bulaşanlar:</a:t>
            </a:r>
            <a:endParaRPr lang="tr-TR" sz="2400" dirty="0"/>
          </a:p>
          <a:p>
            <a:pPr eaLnBrk="1" hangingPunct="1">
              <a:buFont typeface="Wingdings" pitchFamily="2" charset="2"/>
              <a:buChar char="ü"/>
              <a:defRPr/>
            </a:pPr>
            <a:r>
              <a:rPr lang="tr-TR" sz="2400" dirty="0"/>
              <a:t>Tüberküloz</a:t>
            </a:r>
          </a:p>
          <a:p>
            <a:pPr eaLnBrk="1" hangingPunct="1">
              <a:buFont typeface="Wingdings" pitchFamily="2" charset="2"/>
              <a:buChar char="ü"/>
              <a:defRPr/>
            </a:pPr>
            <a:r>
              <a:rPr lang="tr-TR" sz="2400" dirty="0"/>
              <a:t>Kızamık</a:t>
            </a:r>
          </a:p>
          <a:p>
            <a:pPr eaLnBrk="1" hangingPunct="1">
              <a:buFont typeface="Wingdings" pitchFamily="2" charset="2"/>
              <a:buChar char="ü"/>
              <a:defRPr/>
            </a:pPr>
            <a:r>
              <a:rPr lang="tr-TR" sz="2400" dirty="0"/>
              <a:t>Su çiçeği</a:t>
            </a:r>
          </a:p>
        </p:txBody>
      </p:sp>
      <p:sp>
        <p:nvSpPr>
          <p:cNvPr id="9" name="7 Metin kutusu">
            <a:extLst>
              <a:ext uri="{FF2B5EF4-FFF2-40B4-BE49-F238E27FC236}">
                <a16:creationId xmlns:a16="http://schemas.microsoft.com/office/drawing/2014/main" id="{81651BDE-B6D6-99BF-5D53-120B290BA7E4}"/>
              </a:ext>
            </a:extLst>
          </p:cNvPr>
          <p:cNvSpPr txBox="1"/>
          <p:nvPr/>
        </p:nvSpPr>
        <p:spPr>
          <a:xfrm>
            <a:off x="4715264" y="4700942"/>
            <a:ext cx="3538536" cy="1569660"/>
          </a:xfrm>
          <a:prstGeom prst="rect">
            <a:avLst/>
          </a:prstGeom>
          <a:solidFill>
            <a:schemeClr val="bg1">
              <a:lumMod val="95000"/>
            </a:schemeClr>
          </a:solidFill>
          <a:ln>
            <a:solidFill>
              <a:schemeClr val="accent6">
                <a:lumMod val="50000"/>
              </a:schemeClr>
            </a:solidFill>
          </a:ln>
        </p:spPr>
        <p:txBody>
          <a:bodyPr wrap="square">
            <a:spAutoFit/>
          </a:bodyPr>
          <a:lstStyle/>
          <a:p>
            <a:pPr eaLnBrk="1" hangingPunct="1">
              <a:defRPr/>
            </a:pPr>
            <a:r>
              <a:rPr lang="tr-TR" sz="2400" b="1" dirty="0"/>
              <a:t>Temas yolu ile bulaşanlar:</a:t>
            </a:r>
          </a:p>
          <a:p>
            <a:pPr eaLnBrk="1" hangingPunct="1">
              <a:buFont typeface="Wingdings" pitchFamily="2" charset="2"/>
              <a:buChar char="ü"/>
              <a:defRPr/>
            </a:pPr>
            <a:r>
              <a:rPr lang="tr-TR" sz="2400" dirty="0"/>
              <a:t>Hepatit A</a:t>
            </a:r>
          </a:p>
          <a:p>
            <a:pPr eaLnBrk="1" hangingPunct="1">
              <a:buFont typeface="Wingdings" pitchFamily="2" charset="2"/>
              <a:buChar char="ü"/>
              <a:defRPr/>
            </a:pPr>
            <a:r>
              <a:rPr lang="tr-TR" sz="2400" dirty="0" err="1"/>
              <a:t>Rotavirüs</a:t>
            </a:r>
            <a:r>
              <a:rPr lang="tr-TR" sz="2400" dirty="0"/>
              <a:t> </a:t>
            </a:r>
          </a:p>
          <a:p>
            <a:pPr eaLnBrk="1" hangingPunct="1">
              <a:buFont typeface="Wingdings" pitchFamily="2" charset="2"/>
              <a:buChar char="ü"/>
              <a:defRPr/>
            </a:pPr>
            <a:r>
              <a:rPr lang="tr-TR" sz="2400" i="1" dirty="0"/>
              <a:t>C. </a:t>
            </a:r>
            <a:r>
              <a:rPr lang="tr-TR" sz="2400" i="1" dirty="0" err="1"/>
              <a:t>difficile</a:t>
            </a:r>
            <a:r>
              <a:rPr lang="tr-TR" sz="2400" i="1" dirty="0"/>
              <a:t> </a:t>
            </a:r>
            <a:r>
              <a:rPr lang="tr-TR" sz="2400" dirty="0" err="1"/>
              <a:t>vb</a:t>
            </a:r>
            <a:endParaRPr lang="tr-TR" sz="2400" dirty="0"/>
          </a:p>
        </p:txBody>
      </p:sp>
      <p:pic>
        <p:nvPicPr>
          <p:cNvPr id="10" name="Resim 9">
            <a:extLst>
              <a:ext uri="{FF2B5EF4-FFF2-40B4-BE49-F238E27FC236}">
                <a16:creationId xmlns:a16="http://schemas.microsoft.com/office/drawing/2014/main" id="{B249A32A-474E-4DDF-4D2B-A21C23CF4C7C}"/>
              </a:ext>
            </a:extLst>
          </p:cNvPr>
          <p:cNvPicPr>
            <a:picLocks noChangeAspect="1"/>
          </p:cNvPicPr>
          <p:nvPr/>
        </p:nvPicPr>
        <p:blipFill>
          <a:blip r:embed="rId3"/>
          <a:srcRect l="21985" r="19969"/>
          <a:stretch/>
        </p:blipFill>
        <p:spPr>
          <a:xfrm>
            <a:off x="10412392" y="33090"/>
            <a:ext cx="2039841" cy="1382232"/>
          </a:xfrm>
          <a:prstGeom prst="rect">
            <a:avLst/>
          </a:prstGeom>
        </p:spPr>
      </p:pic>
    </p:spTree>
    <p:extLst>
      <p:ext uri="{BB962C8B-B14F-4D97-AF65-F5344CB8AC3E}">
        <p14:creationId xmlns:p14="http://schemas.microsoft.com/office/powerpoint/2010/main" val="29036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048C-8E12-075F-8D20-9A9CABA27ED8}"/>
              </a:ext>
            </a:extLst>
          </p:cNvPr>
          <p:cNvSpPr>
            <a:spLocks noGrp="1"/>
          </p:cNvSpPr>
          <p:nvPr>
            <p:ph type="title"/>
          </p:nvPr>
        </p:nvSpPr>
        <p:spPr/>
        <p:txBody>
          <a:bodyPr>
            <a:normAutofit/>
          </a:bodyPr>
          <a:lstStyle/>
          <a:p>
            <a:r>
              <a:rPr lang="tr-TR" b="1" dirty="0" err="1">
                <a:solidFill>
                  <a:srgbClr val="666DA4"/>
                </a:solidFill>
                <a:latin typeface="+mn-lt"/>
              </a:rPr>
              <a:t>Tdap</a:t>
            </a:r>
            <a:r>
              <a:rPr lang="tr-TR" b="1" dirty="0">
                <a:solidFill>
                  <a:srgbClr val="666DA4"/>
                </a:solidFill>
                <a:latin typeface="+mn-lt"/>
              </a:rPr>
              <a:t> Aşısı</a:t>
            </a:r>
            <a:endParaRPr lang="en-TR" b="1" dirty="0">
              <a:solidFill>
                <a:srgbClr val="666DA4"/>
              </a:solidFill>
              <a:latin typeface="+mn-lt"/>
            </a:endParaRPr>
          </a:p>
        </p:txBody>
      </p:sp>
      <p:sp>
        <p:nvSpPr>
          <p:cNvPr id="4" name="Slide Number Placeholder 3">
            <a:extLst>
              <a:ext uri="{FF2B5EF4-FFF2-40B4-BE49-F238E27FC236}">
                <a16:creationId xmlns:a16="http://schemas.microsoft.com/office/drawing/2014/main" id="{B7DDF779-4F9A-BF52-10AB-42C85573D69F}"/>
              </a:ext>
            </a:extLst>
          </p:cNvPr>
          <p:cNvSpPr>
            <a:spLocks noGrp="1"/>
          </p:cNvSpPr>
          <p:nvPr>
            <p:ph type="sldNum" sz="quarter" idx="4294967295"/>
          </p:nvPr>
        </p:nvSpPr>
        <p:spPr bwMode="auto">
          <a:xfrm>
            <a:off x="-1371600" y="5543186"/>
            <a:ext cx="2743200" cy="365125"/>
          </a:xfrm>
          <a:prstGeom prst="rect">
            <a:avLst/>
          </a:prstGeom>
        </p:spPr>
        <p:txBody>
          <a:bodyPr vert="horz" lIns="91440" tIns="45720" rIns="91440" bIns="45720" rtlCol="0" anchor="ctr"/>
          <a:lstStyle>
            <a:defPPr>
              <a:defRPr/>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9FF395F0-499F-8148-BBE7-B5048A6EAF34}" type="slidenum">
              <a:rPr lang="en-TR" smtClean="0"/>
              <a:pPr>
                <a:defRPr/>
              </a:pPr>
              <a:t>60</a:t>
            </a:fld>
            <a:endParaRPr lang="en-TR"/>
          </a:p>
        </p:txBody>
      </p:sp>
      <p:sp>
        <p:nvSpPr>
          <p:cNvPr id="5" name="Content Placeholder 2">
            <a:extLst>
              <a:ext uri="{FF2B5EF4-FFF2-40B4-BE49-F238E27FC236}">
                <a16:creationId xmlns:a16="http://schemas.microsoft.com/office/drawing/2014/main" id="{137DE291-BFF6-8BAD-82F4-6657FB8705EB}"/>
              </a:ext>
            </a:extLst>
          </p:cNvPr>
          <p:cNvSpPr txBox="1">
            <a:spLocks/>
          </p:cNvSpPr>
          <p:nvPr/>
        </p:nvSpPr>
        <p:spPr bwMode="auto">
          <a:xfrm>
            <a:off x="838200" y="2752955"/>
            <a:ext cx="10515600" cy="2298015"/>
          </a:xfrm>
          <a:prstGeom prst="rect">
            <a:avLst/>
          </a:prstGeom>
          <a:ln>
            <a:solidFill>
              <a:schemeClr val="bg1">
                <a:lumMod val="85000"/>
              </a:schemeClr>
            </a:solidFill>
          </a:ln>
        </p:spPr>
        <p:txBody>
          <a:bodyPr vert="horz" lIns="91440" tIns="45720" rIns="91440" bIns="45720" rtlCol="0" anchor="ct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00000"/>
              </a:lnSpc>
              <a:buClr>
                <a:srgbClr val="FF9900"/>
              </a:buClr>
              <a:buFont typeface="Wingdings" panose="05000000000000000000" pitchFamily="2" charset="2"/>
              <a:buChar char="q"/>
            </a:pPr>
            <a:r>
              <a:rPr lang="tr-TR" sz="2400" dirty="0">
                <a:solidFill>
                  <a:srgbClr val="000000"/>
                </a:solidFill>
              </a:rPr>
              <a:t>Boğmaca enfeksiyonuna karşı bağışıklık, çocukluk çağı aşılama serisinin tamamlanmasından </a:t>
            </a:r>
            <a:r>
              <a:rPr lang="tr-TR" sz="2400" b="1" dirty="0">
                <a:solidFill>
                  <a:srgbClr val="000000"/>
                </a:solidFill>
              </a:rPr>
              <a:t>5 ila 10 yıl sonra </a:t>
            </a:r>
            <a:r>
              <a:rPr lang="tr-TR" sz="2400" dirty="0">
                <a:solidFill>
                  <a:srgbClr val="000000"/>
                </a:solidFill>
              </a:rPr>
              <a:t>azalır </a:t>
            </a:r>
          </a:p>
          <a:p>
            <a:pPr>
              <a:lnSpc>
                <a:spcPct val="100000"/>
              </a:lnSpc>
              <a:buClr>
                <a:srgbClr val="FF9900"/>
              </a:buClr>
              <a:buFont typeface="Wingdings" panose="05000000000000000000" pitchFamily="2" charset="2"/>
              <a:buChar char="q"/>
            </a:pPr>
            <a:endParaRPr lang="tr-TR" sz="2400" dirty="0">
              <a:solidFill>
                <a:srgbClr val="000000"/>
              </a:solidFill>
            </a:endParaRPr>
          </a:p>
          <a:p>
            <a:pPr>
              <a:lnSpc>
                <a:spcPct val="100000"/>
              </a:lnSpc>
              <a:buClr>
                <a:srgbClr val="FF9900"/>
              </a:buClr>
              <a:buFont typeface="Wingdings" panose="05000000000000000000" pitchFamily="2" charset="2"/>
              <a:buChar char="q"/>
            </a:pPr>
            <a:r>
              <a:rPr lang="tr-TR" sz="2400" noProof="1">
                <a:solidFill>
                  <a:srgbClr val="000000"/>
                </a:solidFill>
              </a:rPr>
              <a:t>Kanada’da yapılan bir çalışmada asellüler aşının üzerinden 8 yıldan uzun süre geçenlerde </a:t>
            </a:r>
            <a:r>
              <a:rPr lang="tr-TR" sz="2400" b="1" noProof="1">
                <a:solidFill>
                  <a:srgbClr val="000000"/>
                </a:solidFill>
              </a:rPr>
              <a:t>aşı etkinliği %41’e </a:t>
            </a:r>
            <a:r>
              <a:rPr lang="tr-TR" sz="2400" noProof="1">
                <a:solidFill>
                  <a:srgbClr val="000000"/>
                </a:solidFill>
              </a:rPr>
              <a:t>düşmekte</a:t>
            </a:r>
            <a:endParaRPr lang="tr-TR" sz="2000" dirty="0">
              <a:solidFill>
                <a:srgbClr val="000000"/>
              </a:solidFill>
            </a:endParaRPr>
          </a:p>
        </p:txBody>
      </p:sp>
      <p:sp>
        <p:nvSpPr>
          <p:cNvPr id="6" name="Slayt Numarası Yer Tutucusu 3">
            <a:extLst>
              <a:ext uri="{FF2B5EF4-FFF2-40B4-BE49-F238E27FC236}">
                <a16:creationId xmlns:a16="http://schemas.microsoft.com/office/drawing/2014/main" id="{DBBDA314-6AF7-1530-1360-9723E4E720E8}"/>
              </a:ext>
            </a:extLst>
          </p:cNvPr>
          <p:cNvSpPr txBox="1">
            <a:spLocks/>
          </p:cNvSpPr>
          <p:nvPr/>
        </p:nvSpPr>
        <p:spPr bwMode="auto">
          <a:xfrm>
            <a:off x="9119839" y="6492875"/>
            <a:ext cx="2743200" cy="365125"/>
          </a:xfrm>
          <a:prstGeom prst="rect">
            <a:avLst/>
          </a:prstGeom>
        </p:spPr>
        <p:txBody>
          <a:bodyPr vert="horz" lIns="91440" tIns="45720" rIns="91440" bIns="45720" rtlCol="0" anchor="ctr"/>
          <a:lstStyle>
            <a:defPPr>
              <a:defRPr/>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tr-TR" dirty="0"/>
          </a:p>
        </p:txBody>
      </p:sp>
      <p:pic>
        <p:nvPicPr>
          <p:cNvPr id="3" name="Resim 2">
            <a:extLst>
              <a:ext uri="{FF2B5EF4-FFF2-40B4-BE49-F238E27FC236}">
                <a16:creationId xmlns:a16="http://schemas.microsoft.com/office/drawing/2014/main" id="{DDFA4CD1-B9EB-9EAA-2DCA-997C9C11BBF7}"/>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865858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666DA4"/>
                </a:solidFill>
                <a:latin typeface="+mn-lt"/>
              </a:rPr>
              <a:t>Hepatit A</a:t>
            </a:r>
          </a:p>
        </p:txBody>
      </p:sp>
      <p:sp>
        <p:nvSpPr>
          <p:cNvPr id="3" name="İçerik Yer Tutucusu 2"/>
          <p:cNvSpPr>
            <a:spLocks noGrp="1"/>
          </p:cNvSpPr>
          <p:nvPr>
            <p:ph idx="1"/>
          </p:nvPr>
        </p:nvSpPr>
        <p:spPr>
          <a:xfrm>
            <a:off x="1097280" y="2266359"/>
            <a:ext cx="10058400" cy="2854282"/>
          </a:xfrm>
        </p:spPr>
        <p:txBody>
          <a:bodyPr/>
          <a:lstStyle/>
          <a:p>
            <a:pPr>
              <a:buFont typeface="Wingdings" panose="05000000000000000000" pitchFamily="2" charset="2"/>
              <a:buChar char="q"/>
            </a:pPr>
            <a:r>
              <a:rPr lang="tr-TR" altLang="en-TR" dirty="0">
                <a:solidFill>
                  <a:srgbClr val="000000"/>
                </a:solidFill>
              </a:rPr>
              <a:t>Hepatit A </a:t>
            </a:r>
            <a:r>
              <a:rPr lang="tr-TR" b="1" dirty="0">
                <a:solidFill>
                  <a:srgbClr val="000000"/>
                </a:solidFill>
              </a:rPr>
              <a:t>2012’de</a:t>
            </a:r>
            <a:r>
              <a:rPr lang="tr-TR" dirty="0">
                <a:solidFill>
                  <a:srgbClr val="000000"/>
                </a:solidFill>
              </a:rPr>
              <a:t> Türkiye Ulusal Aşı Takvimine girdi</a:t>
            </a:r>
          </a:p>
          <a:p>
            <a:pPr marL="0" indent="0">
              <a:buNone/>
            </a:pPr>
            <a:r>
              <a:rPr lang="tr-TR" dirty="0">
                <a:solidFill>
                  <a:srgbClr val="000000"/>
                </a:solidFill>
              </a:rPr>
              <a:t>&gt; 40 yaş </a:t>
            </a:r>
            <a:r>
              <a:rPr lang="tr-TR" dirty="0" err="1">
                <a:solidFill>
                  <a:srgbClr val="000000"/>
                </a:solidFill>
              </a:rPr>
              <a:t>seroprevalans</a:t>
            </a:r>
            <a:r>
              <a:rPr lang="tr-TR" dirty="0">
                <a:solidFill>
                  <a:srgbClr val="000000"/>
                </a:solidFill>
              </a:rPr>
              <a:t>: % 95</a:t>
            </a:r>
          </a:p>
          <a:p>
            <a:pPr marL="0" indent="0">
              <a:buNone/>
            </a:pPr>
            <a:r>
              <a:rPr lang="tr-TR" altLang="en-TR" dirty="0">
                <a:solidFill>
                  <a:srgbClr val="000000"/>
                </a:solidFill>
              </a:rPr>
              <a:t>Adolesanlarda </a:t>
            </a:r>
            <a:r>
              <a:rPr lang="tr-TR" altLang="en-TR" dirty="0" err="1">
                <a:solidFill>
                  <a:srgbClr val="000000"/>
                </a:solidFill>
              </a:rPr>
              <a:t>seroprevalans</a:t>
            </a:r>
            <a:r>
              <a:rPr lang="tr-TR" altLang="en-TR" dirty="0">
                <a:solidFill>
                  <a:srgbClr val="000000"/>
                </a:solidFill>
              </a:rPr>
              <a:t> &lt; %50</a:t>
            </a:r>
          </a:p>
          <a:p>
            <a:pPr>
              <a:buFont typeface="Wingdings" panose="05000000000000000000" pitchFamily="2" charset="2"/>
              <a:buChar char="q"/>
            </a:pPr>
            <a:endParaRPr lang="tr-TR" altLang="en-TR" dirty="0">
              <a:solidFill>
                <a:srgbClr val="000000"/>
              </a:solidFill>
            </a:endParaRPr>
          </a:p>
          <a:p>
            <a:pPr>
              <a:buFont typeface="Wingdings" panose="05000000000000000000" pitchFamily="2" charset="2"/>
              <a:buChar char="q"/>
            </a:pPr>
            <a:r>
              <a:rPr lang="tr-TR" dirty="0">
                <a:solidFill>
                  <a:srgbClr val="000000"/>
                </a:solidFill>
              </a:rPr>
              <a:t>Sağlık çalışanlarında % 90-95</a:t>
            </a:r>
          </a:p>
          <a:p>
            <a:pPr>
              <a:buFont typeface="Wingdings" panose="05000000000000000000" pitchFamily="2" charset="2"/>
              <a:buChar char="q"/>
            </a:pPr>
            <a:r>
              <a:rPr lang="tr-TR" dirty="0">
                <a:solidFill>
                  <a:srgbClr val="000000"/>
                </a:solidFill>
              </a:rPr>
              <a:t>&lt; 25 yaş sağlık çalışanlarında: </a:t>
            </a:r>
            <a:r>
              <a:rPr lang="tr-TR" dirty="0" err="1">
                <a:solidFill>
                  <a:srgbClr val="000000"/>
                </a:solidFill>
              </a:rPr>
              <a:t>Seronegatiflik</a:t>
            </a:r>
            <a:r>
              <a:rPr lang="tr-TR" dirty="0">
                <a:solidFill>
                  <a:srgbClr val="000000"/>
                </a:solidFill>
              </a:rPr>
              <a:t> artıyor</a:t>
            </a:r>
          </a:p>
        </p:txBody>
      </p:sp>
      <p:pic>
        <p:nvPicPr>
          <p:cNvPr id="4" name="Resim 3">
            <a:extLst>
              <a:ext uri="{FF2B5EF4-FFF2-40B4-BE49-F238E27FC236}">
                <a16:creationId xmlns:a16="http://schemas.microsoft.com/office/drawing/2014/main" id="{E68F8FC8-3769-4349-EF9A-CB55E442DAAE}"/>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268415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666DA4"/>
                </a:solidFill>
                <a:latin typeface="+mn-lt"/>
              </a:rPr>
              <a:t>Hepatit A Aşısı</a:t>
            </a:r>
          </a:p>
        </p:txBody>
      </p:sp>
      <p:sp>
        <p:nvSpPr>
          <p:cNvPr id="3" name="İçerik Yer Tutucusu 2"/>
          <p:cNvSpPr>
            <a:spLocks noGrp="1"/>
          </p:cNvSpPr>
          <p:nvPr>
            <p:ph idx="1"/>
          </p:nvPr>
        </p:nvSpPr>
        <p:spPr/>
        <p:txBody>
          <a:bodyPr/>
          <a:lstStyle/>
          <a:p>
            <a:r>
              <a:rPr lang="tr-TR" altLang="en-TR" b="1" dirty="0">
                <a:solidFill>
                  <a:srgbClr val="000000"/>
                </a:solidFill>
              </a:rPr>
              <a:t>ACIP: </a:t>
            </a:r>
            <a:r>
              <a:rPr lang="tr-TR" altLang="en-TR" dirty="0">
                <a:solidFill>
                  <a:srgbClr val="000000"/>
                </a:solidFill>
              </a:rPr>
              <a:t>Öneri bildirmemiş</a:t>
            </a:r>
          </a:p>
          <a:p>
            <a:endParaRPr lang="tr-TR" altLang="en-TR" dirty="0">
              <a:solidFill>
                <a:srgbClr val="000000"/>
              </a:solidFill>
            </a:endParaRPr>
          </a:p>
          <a:p>
            <a:r>
              <a:rPr lang="tr-TR" altLang="en-TR" b="1" dirty="0">
                <a:solidFill>
                  <a:srgbClr val="000000"/>
                </a:solidFill>
              </a:rPr>
              <a:t>DSÖ: </a:t>
            </a:r>
            <a:r>
              <a:rPr lang="tr-TR" altLang="en-TR" dirty="0">
                <a:solidFill>
                  <a:srgbClr val="000000"/>
                </a:solidFill>
              </a:rPr>
              <a:t>Sağlık çalışanında rutin hepatit A aşısı önermiyor</a:t>
            </a:r>
          </a:p>
          <a:p>
            <a:endParaRPr lang="tr-TR" dirty="0">
              <a:solidFill>
                <a:srgbClr val="000000"/>
              </a:solidFill>
            </a:endParaRPr>
          </a:p>
          <a:p>
            <a:r>
              <a:rPr lang="tr-TR" b="1" dirty="0">
                <a:solidFill>
                  <a:srgbClr val="000000"/>
                </a:solidFill>
              </a:rPr>
              <a:t>EKMUD Erişkin Bağışıklama Rehberi 2024: </a:t>
            </a:r>
            <a:r>
              <a:rPr lang="tr-TR" dirty="0">
                <a:solidFill>
                  <a:srgbClr val="000000"/>
                </a:solidFill>
              </a:rPr>
              <a:t>Risk grubu başta olmak üzere herkesin aşılanması önerilir </a:t>
            </a:r>
          </a:p>
          <a:p>
            <a:endParaRPr lang="tr-TR" dirty="0">
              <a:solidFill>
                <a:srgbClr val="000000"/>
              </a:solidFill>
            </a:endParaRPr>
          </a:p>
          <a:p>
            <a:r>
              <a:rPr lang="tr-TR" b="1" dirty="0">
                <a:solidFill>
                  <a:srgbClr val="000000"/>
                </a:solidFill>
              </a:rPr>
              <a:t>KLİMİK Özel Konakta Aşılama: </a:t>
            </a:r>
            <a:r>
              <a:rPr lang="tr-TR" dirty="0">
                <a:solidFill>
                  <a:srgbClr val="000000"/>
                </a:solidFill>
              </a:rPr>
              <a:t>Bakanlık genelgesine dayanarak belli bölümlerde aşılama önerilir</a:t>
            </a:r>
            <a:r>
              <a:rPr lang="tr-TR" dirty="0"/>
              <a:t>.</a:t>
            </a:r>
          </a:p>
        </p:txBody>
      </p:sp>
      <p:pic>
        <p:nvPicPr>
          <p:cNvPr id="4" name="Resim 3">
            <a:extLst>
              <a:ext uri="{FF2B5EF4-FFF2-40B4-BE49-F238E27FC236}">
                <a16:creationId xmlns:a16="http://schemas.microsoft.com/office/drawing/2014/main" id="{58A2FF60-D0AD-569B-9E07-6F8029BFC621}"/>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378194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110B-888C-F976-D142-C63C6E2664F3}"/>
              </a:ext>
            </a:extLst>
          </p:cNvPr>
          <p:cNvSpPr>
            <a:spLocks noGrp="1"/>
          </p:cNvSpPr>
          <p:nvPr>
            <p:ph type="title"/>
          </p:nvPr>
        </p:nvSpPr>
        <p:spPr>
          <a:xfrm>
            <a:off x="243839" y="631443"/>
            <a:ext cx="2979807" cy="681010"/>
          </a:xfrm>
        </p:spPr>
        <p:txBody>
          <a:bodyPr>
            <a:noAutofit/>
          </a:bodyPr>
          <a:lstStyle/>
          <a:p>
            <a:r>
              <a:rPr lang="en-TR" sz="2400" b="1" dirty="0">
                <a:solidFill>
                  <a:srgbClr val="666DA4"/>
                </a:solidFill>
                <a:latin typeface="+mn-lt"/>
              </a:rPr>
              <a:t>WHO POSITION PAPER- Immunization of Health Worker</a:t>
            </a:r>
          </a:p>
        </p:txBody>
      </p:sp>
      <p:sp>
        <p:nvSpPr>
          <p:cNvPr id="3" name="Content Placeholder 2">
            <a:extLst>
              <a:ext uri="{FF2B5EF4-FFF2-40B4-BE49-F238E27FC236}">
                <a16:creationId xmlns:a16="http://schemas.microsoft.com/office/drawing/2014/main" id="{F887F288-4791-F558-EC31-06F0F0F30489}"/>
              </a:ext>
            </a:extLst>
          </p:cNvPr>
          <p:cNvSpPr>
            <a:spLocks noGrp="1"/>
          </p:cNvSpPr>
          <p:nvPr>
            <p:ph idx="1"/>
          </p:nvPr>
        </p:nvSpPr>
        <p:spPr>
          <a:xfrm>
            <a:off x="139797" y="2226220"/>
            <a:ext cx="2827576" cy="4351338"/>
          </a:xfrm>
        </p:spPr>
        <p:txBody>
          <a:bodyPr>
            <a:normAutofit/>
          </a:bodyPr>
          <a:lstStyle/>
          <a:p>
            <a:pPr>
              <a:buFont typeface="Wingdings" panose="05000000000000000000" pitchFamily="2" charset="2"/>
              <a:buChar char="q"/>
            </a:pPr>
            <a:r>
              <a:rPr lang="en-TR" dirty="0">
                <a:solidFill>
                  <a:srgbClr val="000000"/>
                </a:solidFill>
              </a:rPr>
              <a:t>DSÖ: Rutin hepatit A aşılaması önermiyor</a:t>
            </a:r>
          </a:p>
          <a:p>
            <a:pPr>
              <a:buFont typeface="Wingdings" panose="05000000000000000000" pitchFamily="2" charset="2"/>
              <a:buChar char="q"/>
            </a:pPr>
            <a:endParaRPr lang="en-TR" dirty="0">
              <a:solidFill>
                <a:srgbClr val="000000"/>
              </a:solidFill>
            </a:endParaRPr>
          </a:p>
          <a:p>
            <a:pPr>
              <a:buFont typeface="Wingdings" panose="05000000000000000000" pitchFamily="2" charset="2"/>
              <a:buChar char="q"/>
            </a:pPr>
            <a:r>
              <a:rPr lang="en-TR" dirty="0">
                <a:solidFill>
                  <a:srgbClr val="000000"/>
                </a:solidFill>
              </a:rPr>
              <a:t>Hepatit A: Kontamine yiyecek-su ve temas ile bulaşır</a:t>
            </a:r>
          </a:p>
          <a:p>
            <a:pPr>
              <a:buFont typeface="Wingdings" panose="05000000000000000000" pitchFamily="2" charset="2"/>
              <a:buChar char="q"/>
            </a:pPr>
            <a:endParaRPr lang="en-TR" dirty="0">
              <a:solidFill>
                <a:srgbClr val="000000"/>
              </a:solidFill>
            </a:endParaRPr>
          </a:p>
          <a:p>
            <a:pPr>
              <a:buFont typeface="Wingdings" panose="05000000000000000000" pitchFamily="2" charset="2"/>
              <a:buChar char="q"/>
            </a:pPr>
            <a:r>
              <a:rPr lang="en-TR" dirty="0">
                <a:solidFill>
                  <a:srgbClr val="000000"/>
                </a:solidFill>
              </a:rPr>
              <a:t>Fekal-oral bulaşa dikkat edilmesi </a:t>
            </a:r>
          </a:p>
        </p:txBody>
      </p:sp>
      <p:pic>
        <p:nvPicPr>
          <p:cNvPr id="1026" name="Picture 2">
            <a:extLst>
              <a:ext uri="{FF2B5EF4-FFF2-40B4-BE49-F238E27FC236}">
                <a16:creationId xmlns:a16="http://schemas.microsoft.com/office/drawing/2014/main" id="{A2D62DFB-0A51-C94B-66EC-F2E29A4CE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646" y="631443"/>
            <a:ext cx="8866462" cy="525555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DECDFADE-35D4-7941-73DD-9AD3C2B09E0C}"/>
              </a:ext>
            </a:extLst>
          </p:cNvPr>
          <p:cNvSpPr/>
          <p:nvPr/>
        </p:nvSpPr>
        <p:spPr>
          <a:xfrm>
            <a:off x="2967373" y="4863073"/>
            <a:ext cx="512548" cy="371960"/>
          </a:xfrm>
          <a:prstGeom prst="rightArrow">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3534991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8979" y="182606"/>
            <a:ext cx="10058400" cy="1450757"/>
          </a:xfrm>
        </p:spPr>
        <p:txBody>
          <a:bodyPr>
            <a:normAutofit/>
          </a:bodyPr>
          <a:lstStyle/>
          <a:p>
            <a:r>
              <a:rPr lang="tr-TR" b="1" dirty="0">
                <a:solidFill>
                  <a:srgbClr val="666DA4"/>
                </a:solidFill>
                <a:latin typeface="+mn-lt"/>
              </a:rPr>
              <a:t>Hepatit A</a:t>
            </a: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altLang="en-TR" sz="2400" dirty="0">
                <a:solidFill>
                  <a:srgbClr val="000000"/>
                </a:solidFill>
              </a:rPr>
              <a:t>Tüm sağlık personelinin hepatit A ile aşılanmasına gerek yoktur</a:t>
            </a:r>
          </a:p>
          <a:p>
            <a:pPr>
              <a:buFont typeface="Wingdings" panose="05000000000000000000" pitchFamily="2" charset="2"/>
              <a:buChar char="q"/>
            </a:pPr>
            <a:endParaRPr lang="tr-TR" altLang="en-TR" sz="2400" dirty="0">
              <a:solidFill>
                <a:srgbClr val="000000"/>
              </a:solidFill>
            </a:endParaRPr>
          </a:p>
          <a:p>
            <a:pPr>
              <a:buFont typeface="Wingdings" panose="05000000000000000000" pitchFamily="2" charset="2"/>
              <a:buChar char="q"/>
            </a:pPr>
            <a:r>
              <a:rPr lang="tr-TR" altLang="en-TR" sz="2400" dirty="0">
                <a:solidFill>
                  <a:srgbClr val="000000"/>
                </a:solidFill>
              </a:rPr>
              <a:t>Çocuk, yenidoğan ve yoğun bakım ünitesi gibi alt-bakımı veren riskli bölümlerde görev yapan, acil servis çalışanları, UMKE çalışanları veya kronik karaciğer hastalığı olan ve hepatit A </a:t>
            </a:r>
            <a:r>
              <a:rPr lang="tr-TR" altLang="en-TR" sz="2400" dirty="0" err="1">
                <a:solidFill>
                  <a:srgbClr val="000000"/>
                </a:solidFill>
              </a:rPr>
              <a:t>IgG</a:t>
            </a:r>
            <a:r>
              <a:rPr lang="tr-TR" altLang="en-TR" sz="2400" dirty="0">
                <a:solidFill>
                  <a:srgbClr val="000000"/>
                </a:solidFill>
              </a:rPr>
              <a:t> negatif olan sağlık çalışanlarına aşı yapılmalı</a:t>
            </a:r>
          </a:p>
          <a:p>
            <a:pPr>
              <a:buFont typeface="Wingdings" panose="05000000000000000000" pitchFamily="2" charset="2"/>
              <a:buChar char="q"/>
            </a:pPr>
            <a:endParaRPr lang="tr-TR" altLang="en-TR" sz="2400" dirty="0">
              <a:solidFill>
                <a:srgbClr val="000000"/>
              </a:solidFill>
            </a:endParaRPr>
          </a:p>
          <a:p>
            <a:pPr>
              <a:buFont typeface="Wingdings" panose="05000000000000000000" pitchFamily="2" charset="2"/>
              <a:buChar char="q"/>
            </a:pPr>
            <a:r>
              <a:rPr lang="tr-TR" altLang="en-TR" sz="2400" dirty="0">
                <a:solidFill>
                  <a:srgbClr val="000000"/>
                </a:solidFill>
              </a:rPr>
              <a:t>6 ay ara ile iki doz hepatit A aşısı yapılmalı</a:t>
            </a:r>
          </a:p>
          <a:p>
            <a:endParaRPr lang="tr-TR" dirty="0"/>
          </a:p>
        </p:txBody>
      </p:sp>
      <p:pic>
        <p:nvPicPr>
          <p:cNvPr id="4" name="Resim 3">
            <a:extLst>
              <a:ext uri="{FF2B5EF4-FFF2-40B4-BE49-F238E27FC236}">
                <a16:creationId xmlns:a16="http://schemas.microsoft.com/office/drawing/2014/main" id="{6669834F-4D3B-4856-ECBD-01C038BBD794}"/>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798962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666DA4"/>
                </a:solidFill>
                <a:latin typeface="+mn-lt"/>
              </a:rPr>
              <a:t>Hepatit A</a:t>
            </a:r>
          </a:p>
        </p:txBody>
      </p:sp>
      <p:sp>
        <p:nvSpPr>
          <p:cNvPr id="3" name="İçerik Yer Tutucusu 2"/>
          <p:cNvSpPr>
            <a:spLocks noGrp="1"/>
          </p:cNvSpPr>
          <p:nvPr>
            <p:ph idx="1"/>
          </p:nvPr>
        </p:nvSpPr>
        <p:spPr/>
        <p:txBody>
          <a:bodyPr/>
          <a:lstStyle/>
          <a:p>
            <a:r>
              <a:rPr lang="tr-TR" dirty="0">
                <a:solidFill>
                  <a:srgbClr val="000000"/>
                </a:solidFill>
              </a:rPr>
              <a:t>İ</a:t>
            </a:r>
            <a:r>
              <a:rPr lang="en-AU" dirty="0" err="1">
                <a:solidFill>
                  <a:srgbClr val="000000"/>
                </a:solidFill>
              </a:rPr>
              <a:t>nakti</a:t>
            </a:r>
            <a:r>
              <a:rPr lang="tr-TR" dirty="0">
                <a:solidFill>
                  <a:srgbClr val="000000"/>
                </a:solidFill>
              </a:rPr>
              <a:t>f</a:t>
            </a:r>
            <a:r>
              <a:rPr lang="en-AU" dirty="0">
                <a:solidFill>
                  <a:srgbClr val="000000"/>
                </a:solidFill>
              </a:rPr>
              <a:t> virus </a:t>
            </a:r>
            <a:r>
              <a:rPr lang="en-AU" dirty="0" err="1">
                <a:solidFill>
                  <a:srgbClr val="000000"/>
                </a:solidFill>
              </a:rPr>
              <a:t>aşısı</a:t>
            </a:r>
            <a:r>
              <a:rPr lang="tr-TR" dirty="0">
                <a:solidFill>
                  <a:srgbClr val="000000"/>
                </a:solidFill>
              </a:rPr>
              <a:t> </a:t>
            </a:r>
          </a:p>
          <a:p>
            <a:pPr lvl="1">
              <a:buFont typeface="Wingdings" pitchFamily="2" charset="2"/>
              <a:buChar char="ü"/>
            </a:pPr>
            <a:r>
              <a:rPr lang="tr-TR" sz="2800" dirty="0">
                <a:solidFill>
                  <a:srgbClr val="000000"/>
                </a:solidFill>
              </a:rPr>
              <a:t>İlk doz sonrası %94-100 koruma</a:t>
            </a:r>
          </a:p>
          <a:p>
            <a:pPr lvl="1">
              <a:buFont typeface="Wingdings" pitchFamily="2" charset="2"/>
              <a:buChar char="ü"/>
            </a:pPr>
            <a:r>
              <a:rPr lang="tr-TR" sz="2800" dirty="0">
                <a:solidFill>
                  <a:srgbClr val="000000"/>
                </a:solidFill>
              </a:rPr>
              <a:t>Uzun süreli korunma için 6-12 ay ara ile 2 doz yapılmalı</a:t>
            </a:r>
          </a:p>
          <a:p>
            <a:pPr lvl="1">
              <a:buFont typeface="Wingdings" pitchFamily="2" charset="2"/>
              <a:buChar char="ü"/>
            </a:pPr>
            <a:r>
              <a:rPr lang="tr-TR" sz="2800" dirty="0" err="1">
                <a:solidFill>
                  <a:srgbClr val="000000"/>
                </a:solidFill>
              </a:rPr>
              <a:t>Rapel</a:t>
            </a:r>
            <a:r>
              <a:rPr lang="tr-TR" sz="2800" dirty="0">
                <a:solidFill>
                  <a:srgbClr val="000000"/>
                </a:solidFill>
              </a:rPr>
              <a:t> doz gerekli değil</a:t>
            </a:r>
          </a:p>
          <a:p>
            <a:pPr lvl="1">
              <a:buFont typeface="Wingdings" pitchFamily="2" charset="2"/>
              <a:buChar char="ü"/>
            </a:pPr>
            <a:endParaRPr lang="tr-TR" sz="2800" dirty="0">
              <a:solidFill>
                <a:srgbClr val="000000"/>
              </a:solidFill>
            </a:endParaRPr>
          </a:p>
          <a:p>
            <a:r>
              <a:rPr lang="tr-TR" dirty="0">
                <a:solidFill>
                  <a:srgbClr val="000000"/>
                </a:solidFill>
              </a:rPr>
              <a:t>Erişkin doz: 1440 IU</a:t>
            </a:r>
          </a:p>
          <a:p>
            <a:r>
              <a:rPr lang="tr-TR" dirty="0">
                <a:solidFill>
                  <a:srgbClr val="000000"/>
                </a:solidFill>
              </a:rPr>
              <a:t>Çocuk dozu: 720 IU</a:t>
            </a:r>
          </a:p>
          <a:p>
            <a:endParaRPr lang="tr-TR" dirty="0"/>
          </a:p>
        </p:txBody>
      </p:sp>
      <p:pic>
        <p:nvPicPr>
          <p:cNvPr id="4" name="Resim 3">
            <a:extLst>
              <a:ext uri="{FF2B5EF4-FFF2-40B4-BE49-F238E27FC236}">
                <a16:creationId xmlns:a16="http://schemas.microsoft.com/office/drawing/2014/main" id="{BCD201DB-D144-561E-F9B5-9A36B0CD283E}"/>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112981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2086-1184-08EB-DEB7-85C39C2ED3B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8727B7C-0046-3D8C-12DA-A129B01D460F}"/>
              </a:ext>
            </a:extLst>
          </p:cNvPr>
          <p:cNvSpPr>
            <a:spLocks noGrp="1"/>
          </p:cNvSpPr>
          <p:nvPr>
            <p:ph type="title"/>
          </p:nvPr>
        </p:nvSpPr>
        <p:spPr/>
        <p:txBody>
          <a:bodyPr>
            <a:normAutofit/>
          </a:bodyPr>
          <a:lstStyle/>
          <a:p>
            <a:r>
              <a:rPr lang="tr-TR" b="1" dirty="0">
                <a:solidFill>
                  <a:srgbClr val="666DA4"/>
                </a:solidFill>
                <a:latin typeface="+mn-lt"/>
              </a:rPr>
              <a:t>Hepatit A Temas Sonrası Profilaksi</a:t>
            </a:r>
          </a:p>
        </p:txBody>
      </p:sp>
      <p:sp>
        <p:nvSpPr>
          <p:cNvPr id="3" name="İçerik Yer Tutucusu 2">
            <a:extLst>
              <a:ext uri="{FF2B5EF4-FFF2-40B4-BE49-F238E27FC236}">
                <a16:creationId xmlns:a16="http://schemas.microsoft.com/office/drawing/2014/main" id="{8B140390-7085-FADB-E111-507643E2E6BF}"/>
              </a:ext>
            </a:extLst>
          </p:cNvPr>
          <p:cNvSpPr>
            <a:spLocks noGrp="1"/>
          </p:cNvSpPr>
          <p:nvPr>
            <p:ph idx="1"/>
          </p:nvPr>
        </p:nvSpPr>
        <p:spPr>
          <a:xfrm>
            <a:off x="1097280" y="2641600"/>
            <a:ext cx="10058400" cy="3227494"/>
          </a:xfrm>
        </p:spPr>
        <p:txBody>
          <a:bodyPr>
            <a:normAutofit/>
          </a:bodyPr>
          <a:lstStyle/>
          <a:p>
            <a:pPr>
              <a:buFont typeface="Wingdings" panose="05000000000000000000" pitchFamily="2" charset="2"/>
              <a:buChar char="q"/>
            </a:pPr>
            <a:r>
              <a:rPr lang="tr-TR" sz="2400" dirty="0">
                <a:solidFill>
                  <a:srgbClr val="000000"/>
                </a:solidFill>
              </a:rPr>
              <a:t>Aşılanmamış olanlara temas sonrası iki hafta içinde en kısa sürede, tek doz hepatit A aşısı yapılmalıdır</a:t>
            </a:r>
          </a:p>
        </p:txBody>
      </p:sp>
      <p:pic>
        <p:nvPicPr>
          <p:cNvPr id="4" name="Resim 3">
            <a:extLst>
              <a:ext uri="{FF2B5EF4-FFF2-40B4-BE49-F238E27FC236}">
                <a16:creationId xmlns:a16="http://schemas.microsoft.com/office/drawing/2014/main" id="{00B0B250-1D79-EB45-D6C7-E5A3EC59B363}"/>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52236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BBC22-C693-C424-B4AB-F8EC4072C02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AB7DE14-0ABE-43B8-05E0-A910754A1113}"/>
              </a:ext>
            </a:extLst>
          </p:cNvPr>
          <p:cNvSpPr>
            <a:spLocks noGrp="1"/>
          </p:cNvSpPr>
          <p:nvPr>
            <p:ph type="title"/>
          </p:nvPr>
        </p:nvSpPr>
        <p:spPr/>
        <p:txBody>
          <a:bodyPr>
            <a:normAutofit/>
          </a:bodyPr>
          <a:lstStyle/>
          <a:p>
            <a:r>
              <a:rPr lang="tr-TR" b="1" dirty="0">
                <a:solidFill>
                  <a:srgbClr val="666DA4"/>
                </a:solidFill>
                <a:latin typeface="+mn-lt"/>
              </a:rPr>
              <a:t>Meningokok Aşısı</a:t>
            </a:r>
          </a:p>
        </p:txBody>
      </p:sp>
      <p:sp>
        <p:nvSpPr>
          <p:cNvPr id="3" name="İçerik Yer Tutucusu 2">
            <a:extLst>
              <a:ext uri="{FF2B5EF4-FFF2-40B4-BE49-F238E27FC236}">
                <a16:creationId xmlns:a16="http://schemas.microsoft.com/office/drawing/2014/main" id="{EBAB0B3C-1296-9A4F-B635-0F0FAF01C48F}"/>
              </a:ext>
            </a:extLst>
          </p:cNvPr>
          <p:cNvSpPr>
            <a:spLocks noGrp="1"/>
          </p:cNvSpPr>
          <p:nvPr>
            <p:ph idx="1"/>
          </p:nvPr>
        </p:nvSpPr>
        <p:spPr>
          <a:xfrm>
            <a:off x="1097280" y="1803400"/>
            <a:ext cx="10058400" cy="4065694"/>
          </a:xfrm>
        </p:spPr>
        <p:txBody>
          <a:bodyPr>
            <a:normAutofit fontScale="92500" lnSpcReduction="10000"/>
          </a:bodyPr>
          <a:lstStyle/>
          <a:p>
            <a:pPr>
              <a:buFont typeface="Wingdings" panose="05000000000000000000" pitchFamily="2" charset="2"/>
              <a:buChar char="q"/>
            </a:pPr>
            <a:r>
              <a:rPr lang="tr-TR" sz="2400" dirty="0">
                <a:solidFill>
                  <a:srgbClr val="000000"/>
                </a:solidFill>
              </a:rPr>
              <a:t>Sağlık çalışanlarının tamamı için </a:t>
            </a:r>
            <a:r>
              <a:rPr lang="tr-TR" sz="2400" b="1" dirty="0">
                <a:solidFill>
                  <a:srgbClr val="000000"/>
                </a:solidFill>
              </a:rPr>
              <a:t>rutin </a:t>
            </a:r>
            <a:r>
              <a:rPr lang="tr-TR" sz="2400" b="1" dirty="0" err="1">
                <a:solidFill>
                  <a:srgbClr val="000000"/>
                </a:solidFill>
              </a:rPr>
              <a:t>meningokok</a:t>
            </a:r>
            <a:r>
              <a:rPr lang="tr-TR" sz="2400" b="1" dirty="0">
                <a:solidFill>
                  <a:srgbClr val="000000"/>
                </a:solidFill>
              </a:rPr>
              <a:t> aşısı önerilmez</a:t>
            </a:r>
          </a:p>
          <a:p>
            <a:pPr>
              <a:buFont typeface="Wingdings" panose="05000000000000000000" pitchFamily="2" charset="2"/>
              <a:buChar char="q"/>
            </a:pPr>
            <a:r>
              <a:rPr lang="tr-TR" sz="2400" dirty="0">
                <a:solidFill>
                  <a:srgbClr val="000000"/>
                </a:solidFill>
              </a:rPr>
              <a:t>Standart damlacık izolasyonu kurallarına (maske kullanımı vb.) uyulduğu sürece genel klinik pratik, aşılamayı gerektirecek düzeyde bir maruziyet riski oluşturmaz</a:t>
            </a:r>
          </a:p>
          <a:p>
            <a:pPr>
              <a:buFont typeface="Wingdings" panose="05000000000000000000" pitchFamily="2" charset="2"/>
              <a:buChar char="q"/>
            </a:pPr>
            <a:r>
              <a:rPr lang="tr-TR" sz="2400" i="1" dirty="0" err="1">
                <a:solidFill>
                  <a:srgbClr val="000000"/>
                </a:solidFill>
              </a:rPr>
              <a:t>Neisseria</a:t>
            </a:r>
            <a:r>
              <a:rPr lang="tr-TR" sz="2400" i="1" dirty="0">
                <a:solidFill>
                  <a:srgbClr val="000000"/>
                </a:solidFill>
              </a:rPr>
              <a:t> </a:t>
            </a:r>
            <a:r>
              <a:rPr lang="tr-TR" sz="2400" i="1" dirty="0" err="1">
                <a:solidFill>
                  <a:srgbClr val="000000"/>
                </a:solidFill>
              </a:rPr>
              <a:t>meningitidis</a:t>
            </a:r>
            <a:r>
              <a:rPr lang="tr-TR" sz="2400" dirty="0">
                <a:solidFill>
                  <a:srgbClr val="000000"/>
                </a:solidFill>
              </a:rPr>
              <a:t> izolatlarına rutin olarak maruz kalan </a:t>
            </a:r>
            <a:r>
              <a:rPr lang="tr-TR" sz="2400" b="1" dirty="0">
                <a:solidFill>
                  <a:srgbClr val="000000"/>
                </a:solidFill>
              </a:rPr>
              <a:t>klinik mikrobiyoloji laboratuvarı çalışanları</a:t>
            </a:r>
            <a:r>
              <a:rPr lang="tr-TR" sz="2400" dirty="0">
                <a:solidFill>
                  <a:srgbClr val="000000"/>
                </a:solidFill>
              </a:rPr>
              <a:t> yüksek risk grubunda kabul edilir ve aşılanmaları </a:t>
            </a:r>
            <a:r>
              <a:rPr lang="tr-TR" sz="2400" dirty="0" err="1">
                <a:solidFill>
                  <a:srgbClr val="000000"/>
                </a:solidFill>
              </a:rPr>
              <a:t>endikedir</a:t>
            </a:r>
            <a:r>
              <a:rPr lang="tr-TR" sz="2400" dirty="0">
                <a:solidFill>
                  <a:srgbClr val="000000"/>
                </a:solidFill>
              </a:rPr>
              <a:t>. </a:t>
            </a:r>
          </a:p>
          <a:p>
            <a:pPr marL="0" indent="0">
              <a:buNone/>
            </a:pPr>
            <a:r>
              <a:rPr lang="tr-TR" sz="2400" dirty="0">
                <a:solidFill>
                  <a:srgbClr val="000000"/>
                </a:solidFill>
              </a:rPr>
              <a:t>Bu gruptaki çalışanlara her iki aşı tipi de uygulanmalıdır:</a:t>
            </a:r>
          </a:p>
          <a:p>
            <a:pPr>
              <a:buFont typeface="Wingdings" panose="05000000000000000000" pitchFamily="2" charset="2"/>
              <a:buChar char="q"/>
            </a:pPr>
            <a:r>
              <a:rPr lang="tr-TR" sz="2400" b="1" dirty="0" err="1">
                <a:solidFill>
                  <a:srgbClr val="000000"/>
                </a:solidFill>
              </a:rPr>
              <a:t>MenACWY</a:t>
            </a:r>
            <a:r>
              <a:rPr lang="tr-TR" sz="2400" b="1" dirty="0">
                <a:solidFill>
                  <a:srgbClr val="000000"/>
                </a:solidFill>
              </a:rPr>
              <a:t> (Dört </a:t>
            </a:r>
            <a:r>
              <a:rPr lang="tr-TR" sz="2400" b="1" dirty="0" err="1">
                <a:solidFill>
                  <a:srgbClr val="000000"/>
                </a:solidFill>
              </a:rPr>
              <a:t>Valanlı</a:t>
            </a:r>
            <a:r>
              <a:rPr lang="tr-TR" sz="2400" b="1" dirty="0">
                <a:solidFill>
                  <a:srgbClr val="000000"/>
                </a:solidFill>
              </a:rPr>
              <a:t> Konjuge Aşı):</a:t>
            </a:r>
            <a:r>
              <a:rPr lang="tr-TR" sz="2400" dirty="0">
                <a:solidFill>
                  <a:srgbClr val="000000"/>
                </a:solidFill>
              </a:rPr>
              <a:t> 1 doz uygulanır. Laboratuvar ortamındaki riskli maruziyet devam ettiği sürece </a:t>
            </a:r>
            <a:r>
              <a:rPr lang="tr-TR" sz="2400" b="1" dirty="0">
                <a:solidFill>
                  <a:srgbClr val="000000"/>
                </a:solidFill>
              </a:rPr>
              <a:t>5 yılda bir </a:t>
            </a:r>
            <a:r>
              <a:rPr lang="tr-TR" sz="2400" b="1" dirty="0" err="1">
                <a:solidFill>
                  <a:srgbClr val="000000"/>
                </a:solidFill>
              </a:rPr>
              <a:t>rapel</a:t>
            </a:r>
            <a:r>
              <a:rPr lang="tr-TR" sz="2400" dirty="0">
                <a:solidFill>
                  <a:srgbClr val="000000"/>
                </a:solidFill>
              </a:rPr>
              <a:t> önerilir.</a:t>
            </a:r>
          </a:p>
          <a:p>
            <a:pPr>
              <a:buFont typeface="Wingdings" panose="05000000000000000000" pitchFamily="2" charset="2"/>
              <a:buChar char="q"/>
            </a:pPr>
            <a:r>
              <a:rPr lang="tr-TR" sz="2400" b="1" dirty="0" err="1">
                <a:solidFill>
                  <a:srgbClr val="000000"/>
                </a:solidFill>
              </a:rPr>
              <a:t>MenB</a:t>
            </a:r>
            <a:r>
              <a:rPr lang="tr-TR" sz="2400" b="1" dirty="0">
                <a:solidFill>
                  <a:srgbClr val="000000"/>
                </a:solidFill>
              </a:rPr>
              <a:t> (</a:t>
            </a:r>
            <a:r>
              <a:rPr lang="tr-TR" sz="2400" b="1" dirty="0" err="1">
                <a:solidFill>
                  <a:srgbClr val="000000"/>
                </a:solidFill>
              </a:rPr>
              <a:t>Serogrup</a:t>
            </a:r>
            <a:r>
              <a:rPr lang="tr-TR" sz="2400" b="1" dirty="0">
                <a:solidFill>
                  <a:srgbClr val="000000"/>
                </a:solidFill>
              </a:rPr>
              <a:t> B Aşısı):</a:t>
            </a:r>
            <a:r>
              <a:rPr lang="tr-TR" sz="2400" dirty="0">
                <a:solidFill>
                  <a:srgbClr val="000000"/>
                </a:solidFill>
              </a:rPr>
              <a:t> Tercih edilen preparata göre 2 veya 3 dozluk primer seri uygulanır.  Primer seri tamamlandıktan </a:t>
            </a:r>
            <a:r>
              <a:rPr lang="tr-TR" sz="2400" b="1" dirty="0">
                <a:solidFill>
                  <a:srgbClr val="000000"/>
                </a:solidFill>
              </a:rPr>
              <a:t>1 yıl sonra ilk </a:t>
            </a:r>
            <a:r>
              <a:rPr lang="tr-TR" sz="2400" b="1" dirty="0" err="1">
                <a:solidFill>
                  <a:srgbClr val="000000"/>
                </a:solidFill>
              </a:rPr>
              <a:t>rapel</a:t>
            </a:r>
            <a:r>
              <a:rPr lang="tr-TR" sz="2400" dirty="0">
                <a:solidFill>
                  <a:srgbClr val="000000"/>
                </a:solidFill>
              </a:rPr>
              <a:t>, risk devam ettiği sürece de </a:t>
            </a:r>
            <a:r>
              <a:rPr lang="tr-TR" sz="2400" b="1" dirty="0">
                <a:solidFill>
                  <a:srgbClr val="000000"/>
                </a:solidFill>
              </a:rPr>
              <a:t>her 2-3 yılda bir</a:t>
            </a:r>
            <a:r>
              <a:rPr lang="tr-TR" sz="2400" dirty="0">
                <a:solidFill>
                  <a:srgbClr val="000000"/>
                </a:solidFill>
              </a:rPr>
              <a:t> ek </a:t>
            </a:r>
            <a:r>
              <a:rPr lang="tr-TR" sz="2400" dirty="0" err="1">
                <a:solidFill>
                  <a:srgbClr val="000000"/>
                </a:solidFill>
              </a:rPr>
              <a:t>rapel</a:t>
            </a:r>
            <a:r>
              <a:rPr lang="tr-TR" sz="2400" dirty="0">
                <a:solidFill>
                  <a:srgbClr val="000000"/>
                </a:solidFill>
              </a:rPr>
              <a:t> dozları yapılmalıdır.</a:t>
            </a:r>
          </a:p>
          <a:p>
            <a:pPr>
              <a:buFont typeface="Wingdings" panose="05000000000000000000" pitchFamily="2" charset="2"/>
              <a:buChar char="q"/>
            </a:pPr>
            <a:endParaRPr lang="tr-TR" sz="2400" dirty="0">
              <a:solidFill>
                <a:srgbClr val="000000"/>
              </a:solidFill>
            </a:endParaRPr>
          </a:p>
        </p:txBody>
      </p:sp>
      <p:pic>
        <p:nvPicPr>
          <p:cNvPr id="4" name="Resim 3">
            <a:extLst>
              <a:ext uri="{FF2B5EF4-FFF2-40B4-BE49-F238E27FC236}">
                <a16:creationId xmlns:a16="http://schemas.microsoft.com/office/drawing/2014/main" id="{8917F363-AA75-0706-3F0D-BF5FEB5F1C40}"/>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3773527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F78FD-E6AD-F78A-78C3-4BBBCDEA7AC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8E9B381-21D3-4157-6299-FB767FB7F00B}"/>
              </a:ext>
            </a:extLst>
          </p:cNvPr>
          <p:cNvSpPr>
            <a:spLocks noGrp="1"/>
          </p:cNvSpPr>
          <p:nvPr>
            <p:ph type="title"/>
          </p:nvPr>
        </p:nvSpPr>
        <p:spPr/>
        <p:txBody>
          <a:bodyPr>
            <a:normAutofit/>
          </a:bodyPr>
          <a:lstStyle/>
          <a:p>
            <a:r>
              <a:rPr lang="tr-TR" b="1" dirty="0">
                <a:solidFill>
                  <a:srgbClr val="666DA4"/>
                </a:solidFill>
                <a:latin typeface="+mn-lt"/>
              </a:rPr>
              <a:t>Meningokok Temas Sonrası Profilaksi</a:t>
            </a:r>
          </a:p>
        </p:txBody>
      </p:sp>
      <p:sp>
        <p:nvSpPr>
          <p:cNvPr id="3" name="İçerik Yer Tutucusu 2">
            <a:extLst>
              <a:ext uri="{FF2B5EF4-FFF2-40B4-BE49-F238E27FC236}">
                <a16:creationId xmlns:a16="http://schemas.microsoft.com/office/drawing/2014/main" id="{958234A1-81E6-1923-FD92-AD9045C0283A}"/>
              </a:ext>
            </a:extLst>
          </p:cNvPr>
          <p:cNvSpPr>
            <a:spLocks noGrp="1"/>
          </p:cNvSpPr>
          <p:nvPr>
            <p:ph idx="1"/>
          </p:nvPr>
        </p:nvSpPr>
        <p:spPr>
          <a:xfrm>
            <a:off x="1097280" y="1803400"/>
            <a:ext cx="10058400" cy="4065694"/>
          </a:xfrm>
        </p:spPr>
        <p:txBody>
          <a:bodyPr>
            <a:normAutofit fontScale="92500"/>
          </a:bodyPr>
          <a:lstStyle/>
          <a:p>
            <a:pPr>
              <a:buFont typeface="Wingdings" panose="05000000000000000000" pitchFamily="2" charset="2"/>
              <a:buChar char="q"/>
            </a:pPr>
            <a:r>
              <a:rPr lang="tr-TR" sz="2400" dirty="0">
                <a:solidFill>
                  <a:srgbClr val="000000"/>
                </a:solidFill>
              </a:rPr>
              <a:t>Meningokok enfeksiyonlarında daha önceden aşılanmış olmak, temas sonrası profilaksi ihtiyacını </a:t>
            </a:r>
            <a:r>
              <a:rPr lang="tr-TR" sz="2400" b="1" dirty="0">
                <a:solidFill>
                  <a:srgbClr val="000000"/>
                </a:solidFill>
              </a:rPr>
              <a:t>ortadan kaldırmaz</a:t>
            </a:r>
            <a:endParaRPr lang="tr-TR" sz="2400" dirty="0">
              <a:solidFill>
                <a:srgbClr val="000000"/>
              </a:solidFill>
            </a:endParaRPr>
          </a:p>
          <a:p>
            <a:pPr>
              <a:buFont typeface="Wingdings" panose="05000000000000000000" pitchFamily="2" charset="2"/>
              <a:buChar char="q"/>
            </a:pPr>
            <a:r>
              <a:rPr lang="tr-TR" sz="2400" dirty="0">
                <a:solidFill>
                  <a:srgbClr val="000000"/>
                </a:solidFill>
              </a:rPr>
              <a:t>Eğer bir sağlık personeli invaziv </a:t>
            </a:r>
            <a:r>
              <a:rPr lang="tr-TR" sz="2400" dirty="0" err="1">
                <a:solidFill>
                  <a:srgbClr val="000000"/>
                </a:solidFill>
              </a:rPr>
              <a:t>meningokok</a:t>
            </a:r>
            <a:r>
              <a:rPr lang="tr-TR" sz="2400" dirty="0">
                <a:solidFill>
                  <a:srgbClr val="000000"/>
                </a:solidFill>
              </a:rPr>
              <a:t> hastalığı olan bir hastanın solunum sekresyonlarına yüksek riskli bir şekilde (</a:t>
            </a:r>
            <a:r>
              <a:rPr lang="tr-TR" sz="2400" dirty="0" err="1">
                <a:solidFill>
                  <a:srgbClr val="000000"/>
                </a:solidFill>
              </a:rPr>
              <a:t>örn</a:t>
            </a:r>
            <a:r>
              <a:rPr lang="tr-TR" sz="2400" dirty="0">
                <a:solidFill>
                  <a:srgbClr val="000000"/>
                </a:solidFill>
              </a:rPr>
              <a:t>. koruyucu ekipman olmadan entübasyon, derin aspirasyon) veya laboratuvar ortamında </a:t>
            </a:r>
            <a:r>
              <a:rPr lang="tr-TR" sz="2400" dirty="0" err="1">
                <a:solidFill>
                  <a:srgbClr val="000000"/>
                </a:solidFill>
              </a:rPr>
              <a:t>biyokabin</a:t>
            </a:r>
            <a:r>
              <a:rPr lang="tr-TR" sz="2400" dirty="0">
                <a:solidFill>
                  <a:srgbClr val="000000"/>
                </a:solidFill>
              </a:rPr>
              <a:t> dışında kültüre maruz kalırsa:</a:t>
            </a:r>
          </a:p>
          <a:p>
            <a:pPr>
              <a:buFont typeface="Wingdings" panose="05000000000000000000" pitchFamily="2" charset="2"/>
              <a:buChar char="q"/>
            </a:pPr>
            <a:r>
              <a:rPr lang="tr-TR" sz="2400" dirty="0">
                <a:solidFill>
                  <a:srgbClr val="000000"/>
                </a:solidFill>
              </a:rPr>
              <a:t>Aşı geçmişine bakılmaksızın maruziyeti takip eden </a:t>
            </a:r>
            <a:r>
              <a:rPr lang="tr-TR" sz="2400" b="1" dirty="0">
                <a:solidFill>
                  <a:srgbClr val="000000"/>
                </a:solidFill>
              </a:rPr>
              <a:t>ilk 24 saat içinde</a:t>
            </a:r>
            <a:r>
              <a:rPr lang="tr-TR" sz="2400" dirty="0">
                <a:solidFill>
                  <a:srgbClr val="000000"/>
                </a:solidFill>
              </a:rPr>
              <a:t> </a:t>
            </a:r>
            <a:r>
              <a:rPr lang="tr-TR" sz="2400" dirty="0" err="1">
                <a:solidFill>
                  <a:srgbClr val="000000"/>
                </a:solidFill>
              </a:rPr>
              <a:t>kemoprofilaksi</a:t>
            </a:r>
            <a:r>
              <a:rPr lang="tr-TR" sz="2400" dirty="0">
                <a:solidFill>
                  <a:srgbClr val="000000"/>
                </a:solidFill>
              </a:rPr>
              <a:t> başlanmalıdır</a:t>
            </a:r>
          </a:p>
          <a:p>
            <a:pPr>
              <a:buFont typeface="Wingdings" panose="05000000000000000000" pitchFamily="2" charset="2"/>
              <a:buChar char="q"/>
            </a:pPr>
            <a:r>
              <a:rPr lang="tr-TR" sz="2400" dirty="0">
                <a:solidFill>
                  <a:srgbClr val="000000"/>
                </a:solidFill>
              </a:rPr>
              <a:t>14 günü geçen maruziyetlerde profilaksinin yeri yoktur</a:t>
            </a:r>
          </a:p>
          <a:p>
            <a:pPr>
              <a:buFont typeface="Wingdings" panose="05000000000000000000" pitchFamily="2" charset="2"/>
              <a:buChar char="q"/>
            </a:pPr>
            <a:r>
              <a:rPr lang="tr-TR" sz="2400" dirty="0">
                <a:solidFill>
                  <a:srgbClr val="000000"/>
                </a:solidFill>
              </a:rPr>
              <a:t>Profilakside genellikle tek doz </a:t>
            </a:r>
            <a:r>
              <a:rPr lang="tr-TR" sz="2400" dirty="0" err="1">
                <a:solidFill>
                  <a:srgbClr val="000000"/>
                </a:solidFill>
              </a:rPr>
              <a:t>Siprofloksasin</a:t>
            </a:r>
            <a:r>
              <a:rPr lang="tr-TR" sz="2400" dirty="0">
                <a:solidFill>
                  <a:srgbClr val="000000"/>
                </a:solidFill>
              </a:rPr>
              <a:t> (500 mg PO), tek doz </a:t>
            </a:r>
            <a:r>
              <a:rPr lang="tr-TR" sz="2400" dirty="0" err="1">
                <a:solidFill>
                  <a:srgbClr val="000000"/>
                </a:solidFill>
              </a:rPr>
              <a:t>Seftriakson</a:t>
            </a:r>
            <a:r>
              <a:rPr lang="tr-TR" sz="2400" dirty="0">
                <a:solidFill>
                  <a:srgbClr val="000000"/>
                </a:solidFill>
              </a:rPr>
              <a:t> (250 mg IM) veya </a:t>
            </a:r>
            <a:r>
              <a:rPr lang="tr-TR" sz="2400" dirty="0" err="1">
                <a:solidFill>
                  <a:srgbClr val="000000"/>
                </a:solidFill>
              </a:rPr>
              <a:t>Rifampisin</a:t>
            </a:r>
            <a:r>
              <a:rPr lang="tr-TR" sz="2400" dirty="0">
                <a:solidFill>
                  <a:srgbClr val="000000"/>
                </a:solidFill>
              </a:rPr>
              <a:t> (2 gün boyunca günde 2 kez 600 mg PO) tercih edilir</a:t>
            </a:r>
          </a:p>
          <a:p>
            <a:pPr>
              <a:buFont typeface="Wingdings" panose="05000000000000000000" pitchFamily="2" charset="2"/>
              <a:buChar char="q"/>
            </a:pPr>
            <a:endParaRPr lang="tr-TR" sz="2400" dirty="0">
              <a:solidFill>
                <a:srgbClr val="000000"/>
              </a:solidFill>
            </a:endParaRPr>
          </a:p>
        </p:txBody>
      </p:sp>
      <p:pic>
        <p:nvPicPr>
          <p:cNvPr id="4" name="Resim 3">
            <a:extLst>
              <a:ext uri="{FF2B5EF4-FFF2-40B4-BE49-F238E27FC236}">
                <a16:creationId xmlns:a16="http://schemas.microsoft.com/office/drawing/2014/main" id="{A1118630-F9F7-8B25-C079-C2C189A25CE5}"/>
              </a:ext>
            </a:extLst>
          </p:cNvPr>
          <p:cNvPicPr>
            <a:picLocks noChangeAspect="1"/>
          </p:cNvPicPr>
          <p:nvPr/>
        </p:nvPicPr>
        <p:blipFill>
          <a:blip r:embed="rId3"/>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750874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9695-0199-321D-60B2-E756122CDAFE}"/>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5D80C022-EFC5-3490-BD0D-BC9406B64602}"/>
              </a:ext>
            </a:extLst>
          </p:cNvPr>
          <p:cNvSpPr>
            <a:spLocks noGrp="1"/>
          </p:cNvSpPr>
          <p:nvPr>
            <p:ph type="ctrTitle"/>
          </p:nvPr>
        </p:nvSpPr>
        <p:spPr>
          <a:xfrm>
            <a:off x="1320800" y="2319867"/>
            <a:ext cx="8720667" cy="1947333"/>
          </a:xfrm>
          <a:solidFill>
            <a:schemeClr val="accent2"/>
          </a:solidFill>
          <a:ln>
            <a:solidFill>
              <a:srgbClr val="666DA4"/>
            </a:solidFill>
          </a:ln>
          <a:scene3d>
            <a:camera prst="orthographicFront"/>
            <a:lightRig rig="threePt" dir="t"/>
          </a:scene3d>
          <a:sp3d>
            <a:bevelT w="501650" prst="coolSlant"/>
            <a:bevelB w="495300" h="50800" prst="softRound"/>
          </a:sp3d>
        </p:spPr>
        <p:txBody>
          <a:bodyPr>
            <a:normAutofit/>
          </a:bodyPr>
          <a:lstStyle/>
          <a:p>
            <a:r>
              <a:rPr lang="tr-TR" sz="6000" b="1" dirty="0">
                <a:solidFill>
                  <a:schemeClr val="bg1"/>
                </a:solidFill>
                <a:latin typeface="+mn-lt"/>
              </a:rPr>
              <a:t>Sonuç</a:t>
            </a:r>
            <a:br>
              <a:rPr lang="tr-TR" sz="6000" b="1" dirty="0">
                <a:solidFill>
                  <a:schemeClr val="bg1"/>
                </a:solidFill>
                <a:latin typeface="+mn-lt"/>
              </a:rPr>
            </a:br>
            <a:endParaRPr lang="tr-TR" sz="6000" b="1" dirty="0">
              <a:solidFill>
                <a:schemeClr val="bg1"/>
              </a:solidFill>
              <a:latin typeface="+mn-lt"/>
            </a:endParaRPr>
          </a:p>
        </p:txBody>
      </p:sp>
      <p:pic>
        <p:nvPicPr>
          <p:cNvPr id="8" name="Resim 7">
            <a:extLst>
              <a:ext uri="{FF2B5EF4-FFF2-40B4-BE49-F238E27FC236}">
                <a16:creationId xmlns:a16="http://schemas.microsoft.com/office/drawing/2014/main" id="{E73DC2B2-43CB-CC11-3822-C95CD4E80470}"/>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280461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C404-9D35-1C92-F0A9-1C09DBE689DB}"/>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067C1461-ECE0-494F-6848-5AC444DE667E}"/>
              </a:ext>
            </a:extLst>
          </p:cNvPr>
          <p:cNvSpPr>
            <a:spLocks noGrp="1"/>
          </p:cNvSpPr>
          <p:nvPr>
            <p:ph type="ctrTitle"/>
          </p:nvPr>
        </p:nvSpPr>
        <p:spPr>
          <a:xfrm>
            <a:off x="1066800" y="1864698"/>
            <a:ext cx="10058400" cy="2885102"/>
          </a:xfrm>
          <a:solidFill>
            <a:srgbClr val="666DA4"/>
          </a:solidFill>
          <a:ln>
            <a:solidFill>
              <a:srgbClr val="666DA4"/>
            </a:solidFill>
          </a:ln>
          <a:scene3d>
            <a:camera prst="orthographicFront"/>
            <a:lightRig rig="threePt" dir="t"/>
          </a:scene3d>
          <a:sp3d>
            <a:bevelT w="501650" prst="coolSlant"/>
            <a:bevelB w="495300" h="50800" prst="softRound"/>
          </a:sp3d>
        </p:spPr>
        <p:txBody>
          <a:bodyPr>
            <a:normAutofit/>
          </a:bodyPr>
          <a:lstStyle/>
          <a:p>
            <a:r>
              <a:rPr lang="tr-TR" sz="6000" b="1" dirty="0">
                <a:solidFill>
                  <a:schemeClr val="bg1"/>
                </a:solidFill>
                <a:latin typeface="+mn-lt"/>
              </a:rPr>
              <a:t>Neden Aşılayalım?</a:t>
            </a:r>
            <a:br>
              <a:rPr lang="tr-TR" sz="6000" b="1" dirty="0">
                <a:solidFill>
                  <a:schemeClr val="bg1"/>
                </a:solidFill>
                <a:latin typeface="+mn-lt"/>
              </a:rPr>
            </a:br>
            <a:r>
              <a:rPr lang="tr-TR" sz="6000" b="1" dirty="0">
                <a:solidFill>
                  <a:schemeClr val="bg1"/>
                </a:solidFill>
                <a:latin typeface="+mn-lt"/>
              </a:rPr>
              <a:t>Hangi Aşıları Uygulayalım?</a:t>
            </a:r>
          </a:p>
        </p:txBody>
      </p:sp>
      <p:pic>
        <p:nvPicPr>
          <p:cNvPr id="8" name="Resim 7">
            <a:extLst>
              <a:ext uri="{FF2B5EF4-FFF2-40B4-BE49-F238E27FC236}">
                <a16:creationId xmlns:a16="http://schemas.microsoft.com/office/drawing/2014/main" id="{8202987A-6DFD-3A30-7E67-FED0EF2DC689}"/>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3209104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26D6-7222-9CB5-4EC4-AA9E9FBE4428}"/>
              </a:ext>
            </a:extLst>
          </p:cNvPr>
          <p:cNvSpPr>
            <a:spLocks noGrp="1"/>
          </p:cNvSpPr>
          <p:nvPr>
            <p:ph type="title"/>
          </p:nvPr>
        </p:nvSpPr>
        <p:spPr/>
        <p:txBody>
          <a:bodyPr/>
          <a:lstStyle/>
          <a:p>
            <a:r>
              <a:rPr lang="en-TR" b="1" dirty="0">
                <a:solidFill>
                  <a:srgbClr val="7030A0"/>
                </a:solidFill>
                <a:latin typeface="+mn-lt"/>
              </a:rPr>
              <a:t>Özetle…</a:t>
            </a:r>
          </a:p>
        </p:txBody>
      </p:sp>
      <p:sp>
        <p:nvSpPr>
          <p:cNvPr id="3" name="Content Placeholder 2">
            <a:extLst>
              <a:ext uri="{FF2B5EF4-FFF2-40B4-BE49-F238E27FC236}">
                <a16:creationId xmlns:a16="http://schemas.microsoft.com/office/drawing/2014/main" id="{6559167F-2C77-5A61-E8D9-2D9890A83C46}"/>
              </a:ext>
            </a:extLst>
          </p:cNvPr>
          <p:cNvSpPr>
            <a:spLocks noGrp="1"/>
          </p:cNvSpPr>
          <p:nvPr>
            <p:ph idx="1"/>
          </p:nvPr>
        </p:nvSpPr>
        <p:spPr>
          <a:xfrm>
            <a:off x="1097280" y="2218266"/>
            <a:ext cx="10058400" cy="3650827"/>
          </a:xfrm>
        </p:spPr>
        <p:txBody>
          <a:bodyPr/>
          <a:lstStyle/>
          <a:p>
            <a:pPr>
              <a:buFont typeface="Wingdings" panose="05000000000000000000" pitchFamily="2" charset="2"/>
              <a:buChar char="q"/>
            </a:pPr>
            <a:r>
              <a:rPr lang="en-TR" dirty="0">
                <a:solidFill>
                  <a:srgbClr val="000000"/>
                </a:solidFill>
              </a:rPr>
              <a:t>Bağışıklama enfeksiyonlardan korunmada en önemli önleme yolu</a:t>
            </a:r>
          </a:p>
          <a:p>
            <a:pPr>
              <a:buFont typeface="Wingdings" panose="05000000000000000000" pitchFamily="2" charset="2"/>
              <a:buChar char="q"/>
            </a:pPr>
            <a:r>
              <a:rPr lang="en-TR" dirty="0">
                <a:solidFill>
                  <a:srgbClr val="000000"/>
                </a:solidFill>
              </a:rPr>
              <a:t>Aşılama ile mortalite, morbide ve maliyeti düşürür</a:t>
            </a:r>
          </a:p>
          <a:p>
            <a:pPr>
              <a:buFont typeface="Wingdings" panose="05000000000000000000" pitchFamily="2" charset="2"/>
              <a:buChar char="q"/>
            </a:pPr>
            <a:r>
              <a:rPr lang="en-TR" dirty="0">
                <a:solidFill>
                  <a:srgbClr val="000000"/>
                </a:solidFill>
              </a:rPr>
              <a:t>Sağlık çalışanı bir çok enfeksiyon açısından artmış riske sahip</a:t>
            </a:r>
          </a:p>
          <a:p>
            <a:pPr>
              <a:buFont typeface="Wingdings" panose="05000000000000000000" pitchFamily="2" charset="2"/>
              <a:buChar char="q"/>
            </a:pPr>
            <a:r>
              <a:rPr lang="en-TR" dirty="0">
                <a:solidFill>
                  <a:srgbClr val="000000"/>
                </a:solidFill>
              </a:rPr>
              <a:t>Bazı etkenlere karşı artmış toplumdan daha yüksek riske sahip</a:t>
            </a:r>
          </a:p>
          <a:p>
            <a:pPr>
              <a:buFont typeface="Wingdings" panose="05000000000000000000" pitchFamily="2" charset="2"/>
              <a:buChar char="q"/>
            </a:pPr>
            <a:r>
              <a:rPr lang="en-TR" dirty="0">
                <a:solidFill>
                  <a:srgbClr val="000000"/>
                </a:solidFill>
              </a:rPr>
              <a:t>Hepatit B, KKK, suçiçeği, difteri-tetanoz-boğmaca etkenlerine karşı bağışık olmalı</a:t>
            </a:r>
          </a:p>
          <a:p>
            <a:pPr>
              <a:buFont typeface="Wingdings" panose="05000000000000000000" pitchFamily="2" charset="2"/>
              <a:buChar char="q"/>
            </a:pPr>
            <a:r>
              <a:rPr lang="en-TR" dirty="0">
                <a:solidFill>
                  <a:srgbClr val="000000"/>
                </a:solidFill>
              </a:rPr>
              <a:t>Yıllık influenza aşısı mutlaka yapılmalı</a:t>
            </a:r>
          </a:p>
          <a:p>
            <a:pPr>
              <a:buFont typeface="Wingdings" panose="05000000000000000000" pitchFamily="2" charset="2"/>
              <a:buChar char="q"/>
            </a:pPr>
            <a:r>
              <a:rPr lang="en-TR" dirty="0">
                <a:solidFill>
                  <a:srgbClr val="000000"/>
                </a:solidFill>
              </a:rPr>
              <a:t>Diğer aşı ile korunulabilen etkenler için ek risk faktörü varsa diğer aşıları da yaptırmalı</a:t>
            </a:r>
          </a:p>
          <a:p>
            <a:endParaRPr lang="en-TR" dirty="0"/>
          </a:p>
        </p:txBody>
      </p:sp>
      <p:pic>
        <p:nvPicPr>
          <p:cNvPr id="4" name="Resim 3">
            <a:extLst>
              <a:ext uri="{FF2B5EF4-FFF2-40B4-BE49-F238E27FC236}">
                <a16:creationId xmlns:a16="http://schemas.microsoft.com/office/drawing/2014/main" id="{6691D784-B772-F94E-A804-68AA0C51BA49}"/>
              </a:ext>
            </a:extLst>
          </p:cNvPr>
          <p:cNvPicPr>
            <a:picLocks noChangeAspect="1"/>
          </p:cNvPicPr>
          <p:nvPr/>
        </p:nvPicPr>
        <p:blipFill>
          <a:blip r:embed="rId2"/>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822634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09A22-F2CB-EF60-63FF-D101FD3F6F6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BFBB091-11A2-A56C-089F-1A2A2F947A7D}"/>
              </a:ext>
            </a:extLst>
          </p:cNvPr>
          <p:cNvSpPr txBox="1">
            <a:spLocks noGrp="1"/>
          </p:cNvSpPr>
          <p:nvPr>
            <p:ph type="title"/>
          </p:nvPr>
        </p:nvSpPr>
        <p:spPr>
          <a:xfrm>
            <a:off x="1097280" y="676608"/>
            <a:ext cx="10058400" cy="1060752"/>
          </a:xfrm>
          <a:prstGeom prst="rect">
            <a:avLst/>
          </a:prstGeom>
        </p:spPr>
        <p:txBody>
          <a:bodyPr vert="horz" wrap="square" lIns="0" tIns="318973" rIns="0" bIns="0" rtlCol="0">
            <a:spAutoFit/>
          </a:bodyPr>
          <a:lstStyle/>
          <a:p>
            <a:pPr marL="416559">
              <a:lnSpc>
                <a:spcPct val="100000"/>
              </a:lnSpc>
              <a:spcBef>
                <a:spcPts val="105"/>
              </a:spcBef>
            </a:pPr>
            <a:r>
              <a:rPr lang="tr-TR" b="1" spc="-10" dirty="0">
                <a:solidFill>
                  <a:schemeClr val="accent2"/>
                </a:solidFill>
                <a:latin typeface="+mn-lt"/>
              </a:rPr>
              <a:t>Kaynaklar</a:t>
            </a:r>
            <a:endParaRPr b="1" spc="-10" dirty="0">
              <a:solidFill>
                <a:schemeClr val="accent2"/>
              </a:solidFill>
              <a:latin typeface="+mn-lt"/>
            </a:endParaRPr>
          </a:p>
        </p:txBody>
      </p:sp>
      <p:sp>
        <p:nvSpPr>
          <p:cNvPr id="3" name="object 3">
            <a:extLst>
              <a:ext uri="{FF2B5EF4-FFF2-40B4-BE49-F238E27FC236}">
                <a16:creationId xmlns:a16="http://schemas.microsoft.com/office/drawing/2014/main" id="{4D4A0B59-1F85-3B4E-7F1B-0529F28EF2BA}"/>
              </a:ext>
            </a:extLst>
          </p:cNvPr>
          <p:cNvSpPr txBox="1"/>
          <p:nvPr/>
        </p:nvSpPr>
        <p:spPr>
          <a:xfrm>
            <a:off x="1220200" y="1862468"/>
            <a:ext cx="9751600" cy="4137671"/>
          </a:xfrm>
          <a:prstGeom prst="rect">
            <a:avLst/>
          </a:prstGeom>
        </p:spPr>
        <p:txBody>
          <a:bodyPr vert="horz" wrap="square" lIns="0" tIns="13335" rIns="0" bIns="0" rtlCol="0">
            <a:spAutoFit/>
          </a:bodyPr>
          <a:lstStyle/>
          <a:p>
            <a:pPr marL="285750" indent="-285750">
              <a:buFont typeface="Arial" panose="020B0604020202020204" pitchFamily="34" charset="0"/>
              <a:buChar char="•"/>
            </a:pPr>
            <a:r>
              <a:rPr lang="en-TR" sz="1200" dirty="0">
                <a:solidFill>
                  <a:srgbClr val="2998E3"/>
                </a:solidFill>
                <a:hlinkClick r:id="rId2">
                  <a:extLst>
                    <a:ext uri="{A12FA001-AC4F-418D-AE19-62706E023703}">
                      <ahyp:hlinkClr xmlns:ahyp="http://schemas.microsoft.com/office/drawing/2018/hyperlinkcolor" val="tx"/>
                    </a:ext>
                  </a:extLst>
                </a:hlinkClick>
              </a:rPr>
              <a:t>https://www.who.int/publications/m/item/</a:t>
            </a:r>
            <a:r>
              <a:rPr lang="en-TR" sz="1200" dirty="0">
                <a:hlinkClick r:id="rId2">
                  <a:extLst>
                    <a:ext uri="{A12FA001-AC4F-418D-AE19-62706E023703}">
                      <ahyp:hlinkClr xmlns:ahyp="http://schemas.microsoft.com/office/drawing/2018/hyperlinkcolor" val="tx"/>
                    </a:ext>
                  </a:extLst>
                </a:hlinkClick>
              </a:rPr>
              <a:t>table-4-summary-of-who-position-papers-immunization-of-health-care-workers</a:t>
            </a:r>
            <a:endParaRPr lang="tr-TR" sz="1200" dirty="0"/>
          </a:p>
          <a:p>
            <a:pPr marL="285750" indent="-285750">
              <a:buFont typeface="Arial" panose="020B0604020202020204" pitchFamily="34" charset="0"/>
              <a:buChar char="•"/>
            </a:pPr>
            <a:r>
              <a:rPr lang="en-TR" sz="1200" dirty="0">
                <a:solidFill>
                  <a:srgbClr val="2998E3"/>
                </a:solidFill>
                <a:hlinkClick r:id="rId3">
                  <a:extLst>
                    <a:ext uri="{A12FA001-AC4F-418D-AE19-62706E023703}">
                      <ahyp:hlinkClr xmlns:ahyp="http://schemas.microsoft.com/office/drawing/2018/hyperlinkcolor" val="tx"/>
                    </a:ext>
                  </a:extLst>
                </a:hlinkClick>
              </a:rPr>
              <a:t>https://www.cdc.gov/vaccines/hcp/imz-schedules/adult-medical-condition.</a:t>
            </a:r>
            <a:r>
              <a:rPr lang="en-TR" sz="1200" dirty="0">
                <a:hlinkClick r:id="rId3">
                  <a:extLst>
                    <a:ext uri="{A12FA001-AC4F-418D-AE19-62706E023703}">
                      <ahyp:hlinkClr xmlns:ahyp="http://schemas.microsoft.com/office/drawing/2018/hyperlinkcolor" val="tx"/>
                    </a:ext>
                  </a:extLst>
                </a:hlinkClick>
              </a:rPr>
              <a:t>html</a:t>
            </a:r>
            <a:endParaRPr lang="tr-TR" sz="1200" dirty="0"/>
          </a:p>
          <a:p>
            <a:pPr marL="285750" indent="-285750">
              <a:buFont typeface="Arial" panose="020B0604020202020204" pitchFamily="34" charset="0"/>
              <a:buChar char="•"/>
            </a:pPr>
            <a:r>
              <a:rPr lang="en-US" sz="1200" b="1" dirty="0">
                <a:highlight>
                  <a:srgbClr val="FFFFFF"/>
                </a:highlight>
                <a:latin typeface="Times"/>
              </a:rPr>
              <a:t>Updated U.S. Public Health Service Guidelines for the Management of Occupational Exposures to HBV, HCV, and HIV and Recommendations for Postexposure Prophylaxis, MMWR, June 29, 2001 / 50(RR11);1-42</a:t>
            </a:r>
            <a:endParaRPr lang="tr-TR" sz="1200" b="1" dirty="0">
              <a:highlight>
                <a:srgbClr val="FFFFFF"/>
              </a:highlight>
              <a:latin typeface="Times"/>
            </a:endParaRPr>
          </a:p>
          <a:p>
            <a:pPr marL="285750" indent="-285750">
              <a:buFont typeface="Arial" panose="020B0604020202020204" pitchFamily="34" charset="0"/>
              <a:buChar char="•"/>
            </a:pPr>
            <a:r>
              <a:rPr lang="tr-TR" altLang="tr-TR" sz="1200" dirty="0" err="1">
                <a:latin typeface="Arial" panose="020B0604020202020204" pitchFamily="34" charset="0"/>
              </a:rPr>
              <a:t>Carman</a:t>
            </a:r>
            <a:r>
              <a:rPr lang="tr-TR" altLang="tr-TR" sz="1200" dirty="0">
                <a:latin typeface="Arial" panose="020B0604020202020204" pitchFamily="34" charset="0"/>
              </a:rPr>
              <a:t> WF, et al. Lancet 2000;355:93-97.</a:t>
            </a:r>
          </a:p>
          <a:p>
            <a:pPr marL="285750" indent="-285750">
              <a:buFont typeface="Arial" panose="020B0604020202020204" pitchFamily="34" charset="0"/>
              <a:buChar char="•"/>
            </a:pPr>
            <a:r>
              <a:rPr lang="tr-TR" altLang="tr-TR" sz="1200" dirty="0">
                <a:latin typeface="Arial" panose="020B0604020202020204" pitchFamily="34" charset="0"/>
              </a:rPr>
              <a:t>Smith </a:t>
            </a:r>
            <a:r>
              <a:rPr lang="tr-TR" altLang="tr-TR" sz="1200" dirty="0" err="1">
                <a:latin typeface="Arial" panose="020B0604020202020204" pitchFamily="34" charset="0"/>
              </a:rPr>
              <a:t>NM,Shay</a:t>
            </a:r>
            <a:r>
              <a:rPr lang="tr-TR" altLang="tr-TR" sz="1200" dirty="0">
                <a:latin typeface="Arial" panose="020B0604020202020204" pitchFamily="34" charset="0"/>
              </a:rPr>
              <a:t> DK. Lancet 2006;368:1752-1753</a:t>
            </a:r>
          </a:p>
          <a:p>
            <a:pPr marL="285750" indent="-285750">
              <a:buFont typeface="Arial" panose="020B0604020202020204" pitchFamily="34" charset="0"/>
              <a:buChar char="•"/>
            </a:pPr>
            <a:r>
              <a:rPr lang="en-TR" sz="1200" dirty="0">
                <a:solidFill>
                  <a:srgbClr val="2998E3"/>
                </a:solidFill>
                <a:hlinkClick r:id="rId4">
                  <a:extLst>
                    <a:ext uri="{A12FA001-AC4F-418D-AE19-62706E023703}">
                      <ahyp:hlinkClr xmlns:ahyp="http://schemas.microsoft.com/office/drawing/2018/hyperlinkcolor" val="tx"/>
                    </a:ext>
                  </a:extLst>
                </a:hlinkClick>
              </a:rPr>
              <a:t>https://iris.who.int/bitstream/handle/10665/336951/9789240010154-eng.</a:t>
            </a:r>
            <a:r>
              <a:rPr lang="en-TR" sz="1200" dirty="0">
                <a:hlinkClick r:id="rId4">
                  <a:extLst>
                    <a:ext uri="{A12FA001-AC4F-418D-AE19-62706E023703}">
                      <ahyp:hlinkClr xmlns:ahyp="http://schemas.microsoft.com/office/drawing/2018/hyperlinkcolor" val="tx"/>
                    </a:ext>
                  </a:extLst>
                </a:hlinkClick>
              </a:rPr>
              <a:t>pdf</a:t>
            </a:r>
            <a:endParaRPr lang="tr-TR" sz="1200" dirty="0"/>
          </a:p>
          <a:p>
            <a:pPr marL="285750" indent="-285750">
              <a:buFont typeface="Arial" panose="020B0604020202020204" pitchFamily="34" charset="0"/>
              <a:buChar char="•"/>
            </a:pPr>
            <a:r>
              <a:rPr lang="en-US" sz="1200" dirty="0">
                <a:highlight>
                  <a:srgbClr val="FFFFFF"/>
                </a:highlight>
                <a:latin typeface="system-ui"/>
              </a:rPr>
              <a:t>Cassini E et al. Euro </a:t>
            </a:r>
            <a:r>
              <a:rPr lang="en-US" sz="1200" dirty="0" err="1">
                <a:highlight>
                  <a:srgbClr val="FFFFFF"/>
                </a:highlight>
                <a:latin typeface="system-ui"/>
              </a:rPr>
              <a:t>Surveill</a:t>
            </a:r>
            <a:r>
              <a:rPr lang="en-US" sz="1200" dirty="0">
                <a:highlight>
                  <a:srgbClr val="FFFFFF"/>
                </a:highlight>
                <a:latin typeface="system-ui"/>
              </a:rPr>
              <a:t>. 2018 Apr;23(16):17-00454 </a:t>
            </a:r>
            <a:endParaRPr lang="tr-TR" sz="1200" dirty="0">
              <a:highlight>
                <a:srgbClr val="FFFFFF"/>
              </a:highlight>
              <a:latin typeface="system-ui"/>
            </a:endParaRPr>
          </a:p>
          <a:p>
            <a:pPr marL="285750" indent="-285750">
              <a:buFont typeface="Arial" panose="020B0604020202020204" pitchFamily="34" charset="0"/>
              <a:buChar char="•"/>
            </a:pPr>
            <a:r>
              <a:rPr lang="en-US" sz="1200" dirty="0">
                <a:highlight>
                  <a:srgbClr val="FFFFFF"/>
                </a:highlight>
                <a:latin typeface="system-ui"/>
              </a:rPr>
              <a:t>Cell Immunol. 2019 Nov:345:103992. </a:t>
            </a:r>
            <a:endParaRPr lang="tr-TR" sz="1200" dirty="0">
              <a:highlight>
                <a:srgbClr val="FFFFFF"/>
              </a:highlight>
              <a:latin typeface="system-ui"/>
            </a:endParaRPr>
          </a:p>
          <a:p>
            <a:pPr marL="285750" indent="-285750">
              <a:buFont typeface="Arial" panose="020B0604020202020204" pitchFamily="34" charset="0"/>
              <a:buChar char="•"/>
            </a:pPr>
            <a:r>
              <a:rPr lang="en-US" sz="1200" dirty="0">
                <a:highlight>
                  <a:srgbClr val="FFFFFF"/>
                </a:highlight>
              </a:rPr>
              <a:t>Euro </a:t>
            </a:r>
            <a:r>
              <a:rPr lang="en-US" sz="1200" dirty="0" err="1">
                <a:highlight>
                  <a:srgbClr val="FFFFFF"/>
                </a:highlight>
              </a:rPr>
              <a:t>Surveill</a:t>
            </a:r>
            <a:r>
              <a:rPr lang="en-US" sz="1200" dirty="0">
                <a:highlight>
                  <a:srgbClr val="FFFFFF"/>
                </a:highlight>
              </a:rPr>
              <a:t>. 2020 Apr;25(17):1900199.</a:t>
            </a:r>
            <a:endParaRPr lang="tr-TR" sz="1200" dirty="0">
              <a:highlight>
                <a:srgbClr val="FFFFFF"/>
              </a:highlight>
            </a:endParaRPr>
          </a:p>
          <a:p>
            <a:pPr marL="285750" indent="-285750">
              <a:buFont typeface="Arial" panose="020B0604020202020204" pitchFamily="34" charset="0"/>
              <a:buChar char="•"/>
            </a:pPr>
            <a:r>
              <a:rPr lang="en-US" sz="1200" dirty="0">
                <a:highlight>
                  <a:srgbClr val="FFFFFF"/>
                </a:highlight>
              </a:rPr>
              <a:t>Ann Intern Med. 2020 Oct 20;173(8):605-613.</a:t>
            </a:r>
            <a:endParaRPr lang="tr-TR" sz="1200" dirty="0">
              <a:highlight>
                <a:srgbClr val="FFFFFF"/>
              </a:highlight>
            </a:endParaRPr>
          </a:p>
          <a:p>
            <a:pPr marL="285750" indent="-285750">
              <a:buFont typeface="Arial" panose="020B0604020202020204" pitchFamily="34" charset="0"/>
              <a:buChar char="•"/>
            </a:pPr>
            <a:r>
              <a:rPr lang="tr-TR" sz="1200" dirty="0"/>
              <a:t>Lancet </a:t>
            </a:r>
            <a:r>
              <a:rPr lang="tr-TR" sz="1200" dirty="0" err="1"/>
              <a:t>Infect</a:t>
            </a:r>
            <a:r>
              <a:rPr lang="tr-TR" sz="1200" dirty="0"/>
              <a:t> </a:t>
            </a:r>
            <a:r>
              <a:rPr lang="tr-TR" sz="1200" dirty="0" err="1"/>
              <a:t>Dis</a:t>
            </a:r>
            <a:r>
              <a:rPr lang="tr-TR" sz="1200" dirty="0"/>
              <a:t>. 2012 Jan;12(1):36-44.</a:t>
            </a:r>
          </a:p>
          <a:p>
            <a:pPr marL="285750" indent="-285750">
              <a:buFont typeface="Arial" panose="020B0604020202020204" pitchFamily="34" charset="0"/>
              <a:buChar char="•"/>
            </a:pPr>
            <a:r>
              <a:rPr lang="en-US" sz="1200" dirty="0">
                <a:highlight>
                  <a:srgbClr val="FFFFFF"/>
                </a:highlight>
              </a:rPr>
              <a:t>The Economic and Fiscal Impact of Influenza Vaccination for Health Care Workers in Italy. Vaccines (Basel). 2022 Oct 12;10(10):1707.</a:t>
            </a:r>
            <a:endParaRPr lang="tr-TR" sz="1200" dirty="0">
              <a:highlight>
                <a:srgbClr val="FFFFFF"/>
              </a:highlight>
            </a:endParaRPr>
          </a:p>
          <a:p>
            <a:pPr marL="285750" indent="-285750">
              <a:buFont typeface="Arial" panose="020B0604020202020204" pitchFamily="34" charset="0"/>
              <a:buChar char="•"/>
            </a:pPr>
            <a:r>
              <a:rPr lang="tr-TR" sz="1200" dirty="0"/>
              <a:t>https://cdn.statcdn.com/Infographic/images/normal/34828.jpeg</a:t>
            </a:r>
            <a:fld id="{9FF395F0-499F-8148-BBE7-B5048A6EAF34}" type="slidenum">
              <a:rPr sz="1200"/>
              <a:pPr marL="285750" indent="-285750">
                <a:buFont typeface="Arial" panose="020B0604020202020204" pitchFamily="34" charset="0"/>
                <a:buChar char="•"/>
              </a:pPr>
              <a:t>71</a:t>
            </a:fld>
            <a:endParaRPr sz="1200" dirty="0"/>
          </a:p>
          <a:p>
            <a:pPr marL="285750" indent="-285750">
              <a:buFont typeface="Arial" panose="020B0604020202020204" pitchFamily="34" charset="0"/>
              <a:buChar char="•"/>
            </a:pPr>
            <a:r>
              <a:rPr lang="tr-TR" sz="1200" dirty="0"/>
              <a:t>ERISKIN BAGISIKLAMA REHBERI, EKMUD 2024</a:t>
            </a:r>
          </a:p>
          <a:p>
            <a:pPr marL="285750" indent="-285750">
              <a:buFont typeface="Arial" panose="020B0604020202020204" pitchFamily="34" charset="0"/>
              <a:buChar char="•"/>
            </a:pPr>
            <a:r>
              <a:rPr lang="tr-TR" sz="1200" dirty="0">
                <a:solidFill>
                  <a:srgbClr val="2998E3"/>
                </a:solidFill>
                <a:hlinkClick r:id="rId5">
                  <a:extLst>
                    <a:ext uri="{A12FA001-AC4F-418D-AE19-62706E023703}">
                      <ahyp:hlinkClr xmlns:ahyp="http://schemas.microsoft.com/office/drawing/2018/hyperlinkcolor" val="tx"/>
                    </a:ext>
                  </a:extLst>
                </a:hlinkClick>
              </a:rPr>
              <a:t>https://hsgm.saglik.gov.tr/depo/Mevzuat/Genel_Nitelikli_Yazi_ve_Gorusler/Kizamik_Eliminasyon_Programi.</a:t>
            </a:r>
            <a:r>
              <a:rPr lang="tr-TR" sz="1200" dirty="0">
                <a:hlinkClick r:id="rId5">
                  <a:extLst>
                    <a:ext uri="{A12FA001-AC4F-418D-AE19-62706E023703}">
                      <ahyp:hlinkClr xmlns:ahyp="http://schemas.microsoft.com/office/drawing/2018/hyperlinkcolor" val="tx"/>
                    </a:ext>
                  </a:extLst>
                </a:hlinkClick>
              </a:rPr>
              <a:t>pdf</a:t>
            </a:r>
            <a:endParaRPr lang="tr-TR" sz="1200" dirty="0"/>
          </a:p>
          <a:p>
            <a:pPr marL="285750" indent="-285750">
              <a:buFont typeface="Arial" panose="020B0604020202020204" pitchFamily="34" charset="0"/>
              <a:buChar char="•"/>
            </a:pPr>
            <a:r>
              <a:rPr lang="en-US" sz="1200" u="sng" dirty="0">
                <a:solidFill>
                  <a:srgbClr val="2998E3"/>
                </a:solidFill>
                <a:hlinkClick r:id="rId6" tooltip="https://www.who.int/news-room/fact-sheets/detail/immunization-coverage">
                  <a:extLst>
                    <a:ext uri="{A12FA001-AC4F-418D-AE19-62706E023703}">
                      <ahyp:hlinkClr xmlns:ahyp="http://schemas.microsoft.com/office/drawing/2018/hyperlinkcolor" val="tx"/>
                    </a:ext>
                  </a:extLst>
                </a:hlinkClick>
              </a:rPr>
              <a:t>https://www.who.int/news-room/fact-sheets/detail/</a:t>
            </a:r>
            <a:r>
              <a:rPr lang="en-US" sz="1200" u="sng" dirty="0">
                <a:hlinkClick r:id="rId6" tooltip="https://www.who.int/news-room/fact-sheets/detail/immunization-coverage">
                  <a:extLst>
                    <a:ext uri="{A12FA001-AC4F-418D-AE19-62706E023703}">
                      <ahyp:hlinkClr xmlns:ahyp="http://schemas.microsoft.com/office/drawing/2018/hyperlinkcolor" val="tx"/>
                    </a:ext>
                  </a:extLst>
                </a:hlinkClick>
              </a:rPr>
              <a:t>immunization-coverage</a:t>
            </a:r>
            <a:endParaRPr lang="tr-TR" sz="1200" u="sng" dirty="0"/>
          </a:p>
          <a:p>
            <a:pPr marL="285750" indent="-285750">
              <a:buFont typeface="Arial" panose="020B0604020202020204" pitchFamily="34" charset="0"/>
              <a:buChar char="•"/>
            </a:pPr>
            <a:r>
              <a:rPr lang="en-US" sz="1200" dirty="0"/>
              <a:t>WHO. </a:t>
            </a:r>
            <a:r>
              <a:rPr lang="en-US" sz="1200" i="1" dirty="0"/>
              <a:t>Pertussis fact sheet</a:t>
            </a:r>
            <a:r>
              <a:rPr lang="en-US" sz="1200" dirty="0"/>
              <a:t>. 2018..</a:t>
            </a:r>
            <a:endParaRPr lang="tr-TR" sz="1200" dirty="0"/>
          </a:p>
          <a:p>
            <a:pPr marL="285750" indent="-285750">
              <a:buFont typeface="Arial" panose="020B0604020202020204" pitchFamily="34" charset="0"/>
              <a:buChar char="•"/>
            </a:pPr>
            <a:r>
              <a:rPr lang="fr-FR" sz="1200" dirty="0"/>
              <a:t>Front. </a:t>
            </a:r>
            <a:r>
              <a:rPr lang="fr-FR" sz="1200" dirty="0" err="1"/>
              <a:t>Immunol</a:t>
            </a:r>
            <a:r>
              <a:rPr lang="fr-FR" sz="1200" dirty="0"/>
              <a:t>. 16:1618883. </a:t>
            </a:r>
            <a:r>
              <a:rPr lang="fr-FR" sz="1200" dirty="0" err="1"/>
              <a:t>doi</a:t>
            </a:r>
            <a:r>
              <a:rPr lang="fr-FR" sz="1200" dirty="0"/>
              <a:t>: 10.3389/fimmu.2025.1618883</a:t>
            </a:r>
            <a:endParaRPr lang="tr-TR" sz="1200" dirty="0"/>
          </a:p>
          <a:p>
            <a:pPr marL="285750" indent="-285750">
              <a:buFont typeface="Arial" panose="020B0604020202020204" pitchFamily="34" charset="0"/>
              <a:buChar char="•"/>
            </a:pPr>
            <a:r>
              <a:rPr lang="en-TR" sz="1200" dirty="0"/>
              <a:t>SAĞLIK ÇALIŞANLARININ AŞILANMASI, HSGM GENELGE 23/7/18 Tarih ve 75252626-149 sayılı yazı</a:t>
            </a:r>
          </a:p>
          <a:p>
            <a:endParaRPr lang="en-TR" sz="1400" dirty="0"/>
          </a:p>
          <a:p>
            <a:pPr marL="285750" indent="-285750">
              <a:buFont typeface="Arial" panose="020B0604020202020204" pitchFamily="34" charset="0"/>
              <a:buChar char="•"/>
            </a:pPr>
            <a:endParaRPr lang="tr-TR" sz="1400" dirty="0"/>
          </a:p>
        </p:txBody>
      </p:sp>
      <p:pic>
        <p:nvPicPr>
          <p:cNvPr id="5" name="Resim 4">
            <a:extLst>
              <a:ext uri="{FF2B5EF4-FFF2-40B4-BE49-F238E27FC236}">
                <a16:creationId xmlns:a16="http://schemas.microsoft.com/office/drawing/2014/main" id="{AF5093DB-D00B-5619-29FA-0D574491849A}"/>
              </a:ext>
            </a:extLst>
          </p:cNvPr>
          <p:cNvPicPr>
            <a:picLocks noChangeAspect="1"/>
          </p:cNvPicPr>
          <p:nvPr/>
        </p:nvPicPr>
        <p:blipFill>
          <a:blip r:embed="rId7"/>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1619914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4EE-548B-5C95-C898-21A850914625}"/>
            </a:ext>
          </a:extLst>
        </p:cNvPr>
        <p:cNvGrpSpPr/>
        <p:nvPr/>
      </p:nvGrpSpPr>
      <p:grpSpPr>
        <a:xfrm>
          <a:off x="0" y="0"/>
          <a:ext cx="0" cy="0"/>
          <a:chOff x="0" y="0"/>
          <a:chExt cx="0" cy="0"/>
        </a:xfrm>
      </p:grpSpPr>
      <p:pic>
        <p:nvPicPr>
          <p:cNvPr id="4" name="Resim 2">
            <a:extLst>
              <a:ext uri="{FF2B5EF4-FFF2-40B4-BE49-F238E27FC236}">
                <a16:creationId xmlns:a16="http://schemas.microsoft.com/office/drawing/2014/main" id="{3E190F10-685B-BA15-29B8-FC4446BD2047}"/>
              </a:ext>
            </a:extLst>
          </p:cNvPr>
          <p:cNvPicPr>
            <a:picLocks noChangeAspect="1"/>
          </p:cNvPicPr>
          <p:nvPr/>
        </p:nvPicPr>
        <p:blipFill>
          <a:blip r:embed="rId2"/>
          <a:srcRect l="21985" r="19969"/>
          <a:stretch/>
        </p:blipFill>
        <p:spPr>
          <a:xfrm>
            <a:off x="10152159" y="184666"/>
            <a:ext cx="2039841" cy="1382232"/>
          </a:xfrm>
          <a:prstGeom prst="rect">
            <a:avLst/>
          </a:prstGeom>
        </p:spPr>
      </p:pic>
      <p:sp>
        <p:nvSpPr>
          <p:cNvPr id="2" name="Title 1">
            <a:extLst>
              <a:ext uri="{FF2B5EF4-FFF2-40B4-BE49-F238E27FC236}">
                <a16:creationId xmlns:a16="http://schemas.microsoft.com/office/drawing/2014/main" id="{F116F740-0298-ABCC-7304-953F8D9E8294}"/>
              </a:ext>
            </a:extLst>
          </p:cNvPr>
          <p:cNvSpPr>
            <a:spLocks noGrp="1"/>
          </p:cNvSpPr>
          <p:nvPr>
            <p:ph type="title"/>
          </p:nvPr>
        </p:nvSpPr>
        <p:spPr>
          <a:xfrm>
            <a:off x="1160909" y="595736"/>
            <a:ext cx="8314267" cy="1035889"/>
          </a:xfrm>
        </p:spPr>
        <p:txBody>
          <a:bodyPr>
            <a:normAutofit fontScale="90000"/>
          </a:bodyPr>
          <a:lstStyle/>
          <a:p>
            <a:r>
              <a:rPr lang="tr-TR" sz="4400" b="1" dirty="0">
                <a:solidFill>
                  <a:srgbClr val="5E67A0"/>
                </a:solidFill>
                <a:latin typeface="+mn-lt"/>
              </a:rPr>
              <a:t> </a:t>
            </a:r>
            <a:br>
              <a:rPr lang="tr-TR" sz="4400" b="1" dirty="0">
                <a:solidFill>
                  <a:srgbClr val="5E67A0"/>
                </a:solidFill>
                <a:latin typeface="+mn-lt"/>
              </a:rPr>
            </a:br>
            <a:br>
              <a:rPr lang="tr-TR" sz="4400" b="1" dirty="0">
                <a:solidFill>
                  <a:srgbClr val="5E67A0"/>
                </a:solidFill>
                <a:latin typeface="+mn-lt"/>
              </a:rPr>
            </a:br>
            <a:br>
              <a:rPr lang="tr-TR" sz="4400" b="1" dirty="0">
                <a:solidFill>
                  <a:srgbClr val="5E67A0"/>
                </a:solidFill>
                <a:latin typeface="+mn-lt"/>
              </a:rPr>
            </a:br>
            <a:br>
              <a:rPr lang="tr-TR" sz="4400" dirty="0"/>
            </a:br>
            <a:br>
              <a:rPr lang="tr-TR" sz="4400" dirty="0"/>
            </a:br>
            <a:r>
              <a:rPr lang="tr-TR" sz="4400" b="1" dirty="0">
                <a:latin typeface="+mn-lt"/>
              </a:rPr>
              <a:t> </a:t>
            </a: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4400" b="1" dirty="0">
                <a:latin typeface="+mn-lt"/>
              </a:rPr>
            </a:br>
            <a:br>
              <a:rPr lang="tr-TR" sz="6000" b="1" dirty="0">
                <a:latin typeface="+mn-lt"/>
              </a:rPr>
            </a:br>
            <a:r>
              <a:rPr lang="tr-TR" sz="6000" b="1" dirty="0">
                <a:solidFill>
                  <a:schemeClr val="accent2"/>
                </a:solidFill>
                <a:latin typeface="+mn-lt"/>
              </a:rPr>
              <a:t>Hazırlayan</a:t>
            </a:r>
            <a:endParaRPr lang="en-GB" sz="4400" b="1" dirty="0">
              <a:solidFill>
                <a:schemeClr val="accent2"/>
              </a:solidFill>
              <a:latin typeface="+mn-lt"/>
            </a:endParaRPr>
          </a:p>
        </p:txBody>
      </p:sp>
      <p:sp>
        <p:nvSpPr>
          <p:cNvPr id="3" name="Rectangle 1">
            <a:extLst>
              <a:ext uri="{FF2B5EF4-FFF2-40B4-BE49-F238E27FC236}">
                <a16:creationId xmlns:a16="http://schemas.microsoft.com/office/drawing/2014/main" id="{A385E51D-9116-A536-EFBB-47429506882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0AF366E-D6D9-A069-2935-05649ACFA72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Metin kutusu 4"/>
          <p:cNvSpPr txBox="1"/>
          <p:nvPr/>
        </p:nvSpPr>
        <p:spPr>
          <a:xfrm>
            <a:off x="4238095" y="4658051"/>
            <a:ext cx="2607445" cy="369332"/>
          </a:xfrm>
          <a:prstGeom prst="rect">
            <a:avLst/>
          </a:prstGeom>
          <a:noFill/>
        </p:spPr>
        <p:txBody>
          <a:bodyPr wrap="none" rtlCol="0">
            <a:spAutoFit/>
          </a:bodyPr>
          <a:lstStyle/>
          <a:p>
            <a:r>
              <a:rPr lang="tr-TR" b="1" dirty="0">
                <a:solidFill>
                  <a:srgbClr val="666DA4"/>
                </a:solidFill>
              </a:rPr>
              <a:t>Prof. Dr. Bircan </a:t>
            </a:r>
            <a:r>
              <a:rPr lang="tr-TR" b="1" dirty="0" err="1">
                <a:solidFill>
                  <a:srgbClr val="666DA4"/>
                </a:solidFill>
              </a:rPr>
              <a:t>Kayaaslan</a:t>
            </a:r>
            <a:endParaRPr lang="tr-TR" b="1" dirty="0">
              <a:solidFill>
                <a:srgbClr val="666DA4"/>
              </a:solidFill>
            </a:endParaRPr>
          </a:p>
        </p:txBody>
      </p:sp>
      <p:sp>
        <p:nvSpPr>
          <p:cNvPr id="9" name="Metin kutusu 8"/>
          <p:cNvSpPr txBox="1"/>
          <p:nvPr/>
        </p:nvSpPr>
        <p:spPr>
          <a:xfrm>
            <a:off x="370324" y="5858613"/>
            <a:ext cx="11695830" cy="338554"/>
          </a:xfrm>
          <a:prstGeom prst="rect">
            <a:avLst/>
          </a:prstGeom>
          <a:noFill/>
        </p:spPr>
        <p:txBody>
          <a:bodyPr wrap="none" rtlCol="0">
            <a:spAutoFit/>
          </a:bodyPr>
          <a:lstStyle/>
          <a:p>
            <a:r>
              <a:rPr lang="tr-TR" sz="1600" b="1" dirty="0">
                <a:solidFill>
                  <a:srgbClr val="7030A0"/>
                </a:solidFill>
                <a:latin typeface="Lucida Calligraphy" panose="03010101010101010101" pitchFamily="66" charset="0"/>
              </a:rPr>
              <a:t>Türk Hastane </a:t>
            </a:r>
            <a:r>
              <a:rPr lang="tr-TR" sz="1600" b="1" dirty="0" err="1">
                <a:solidFill>
                  <a:srgbClr val="7030A0"/>
                </a:solidFill>
                <a:latin typeface="Lucida Calligraphy" panose="03010101010101010101" pitchFamily="66" charset="0"/>
              </a:rPr>
              <a:t>İnfeksiyonları</a:t>
            </a:r>
            <a:r>
              <a:rPr lang="tr-TR" sz="1600" b="1" dirty="0">
                <a:solidFill>
                  <a:srgbClr val="7030A0"/>
                </a:solidFill>
                <a:latin typeface="Lucida Calligraphy" panose="03010101010101010101" pitchFamily="66" charset="0"/>
              </a:rPr>
              <a:t> ve Kontrolü Derneği Olarak Eğitime Katkılarından Dolayı Teşekkür Ederiz</a:t>
            </a:r>
          </a:p>
        </p:txBody>
      </p:sp>
      <p:sp>
        <p:nvSpPr>
          <p:cNvPr id="11" name="Metin kutusu 10">
            <a:extLst>
              <a:ext uri="{FF2B5EF4-FFF2-40B4-BE49-F238E27FC236}">
                <a16:creationId xmlns:a16="http://schemas.microsoft.com/office/drawing/2014/main" id="{95F0400A-C472-FA38-D3E9-C81E1477459C}"/>
              </a:ext>
            </a:extLst>
          </p:cNvPr>
          <p:cNvSpPr txBox="1"/>
          <p:nvPr/>
        </p:nvSpPr>
        <p:spPr>
          <a:xfrm>
            <a:off x="3048000" y="3151200"/>
            <a:ext cx="6096000" cy="369332"/>
          </a:xfrm>
          <a:prstGeom prst="rect">
            <a:avLst/>
          </a:prstGeom>
          <a:noFill/>
        </p:spPr>
        <p:txBody>
          <a:bodyPr wrap="square">
            <a:spAutoFit/>
          </a:bodyPr>
          <a:lstStyle/>
          <a:p>
            <a:endParaRPr lang="tr-TR" dirty="0"/>
          </a:p>
        </p:txBody>
      </p:sp>
      <p:pic>
        <p:nvPicPr>
          <p:cNvPr id="14" name="Resim 13">
            <a:extLst>
              <a:ext uri="{FF2B5EF4-FFF2-40B4-BE49-F238E27FC236}">
                <a16:creationId xmlns:a16="http://schemas.microsoft.com/office/drawing/2014/main" id="{499DACE2-2737-FAF4-3F23-ACCB5A703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095" y="1773089"/>
            <a:ext cx="2581275"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71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A8E1-5D1E-BACB-E41C-EDAB66C54688}"/>
              </a:ext>
            </a:extLst>
          </p:cNvPr>
          <p:cNvSpPr>
            <a:spLocks noGrp="1"/>
          </p:cNvSpPr>
          <p:nvPr>
            <p:ph type="title"/>
          </p:nvPr>
        </p:nvSpPr>
        <p:spPr>
          <a:xfrm>
            <a:off x="1100668" y="286603"/>
            <a:ext cx="10055012" cy="1450757"/>
          </a:xfrm>
        </p:spPr>
        <p:txBody>
          <a:bodyPr>
            <a:normAutofit/>
          </a:bodyPr>
          <a:lstStyle/>
          <a:p>
            <a:pPr eaLnBrk="1" hangingPunct="1">
              <a:lnSpc>
                <a:spcPct val="90000"/>
              </a:lnSpc>
            </a:pPr>
            <a:r>
              <a:rPr lang="tr-TR" altLang="en-TR" b="1" dirty="0">
                <a:solidFill>
                  <a:srgbClr val="666DA4"/>
                </a:solidFill>
                <a:latin typeface="+mn-lt"/>
              </a:rPr>
              <a:t>Temel Önleme Stratejisi</a:t>
            </a:r>
            <a:br>
              <a:rPr lang="tr-TR" altLang="en-TR" b="1" dirty="0">
                <a:solidFill>
                  <a:srgbClr val="666DA4"/>
                </a:solidFill>
                <a:latin typeface="+mn-lt"/>
              </a:rPr>
            </a:br>
            <a:r>
              <a:rPr lang="tr-TR" altLang="en-TR" b="1" dirty="0">
                <a:solidFill>
                  <a:srgbClr val="666DA4"/>
                </a:solidFill>
                <a:latin typeface="+mn-lt"/>
              </a:rPr>
              <a:t>Bağışıklama</a:t>
            </a:r>
            <a:endParaRPr lang="en-TR" b="1" dirty="0">
              <a:solidFill>
                <a:srgbClr val="666DA4"/>
              </a:solidFill>
              <a:latin typeface="+mn-lt"/>
            </a:endParaRPr>
          </a:p>
        </p:txBody>
      </p:sp>
      <p:sp>
        <p:nvSpPr>
          <p:cNvPr id="4" name="Slide Number Placeholder 3">
            <a:extLst>
              <a:ext uri="{FF2B5EF4-FFF2-40B4-BE49-F238E27FC236}">
                <a16:creationId xmlns:a16="http://schemas.microsoft.com/office/drawing/2014/main" id="{5CEAD935-CC59-761E-6E09-06B967EAA25B}"/>
              </a:ext>
            </a:extLst>
          </p:cNvPr>
          <p:cNvSpPr>
            <a:spLocks noGrp="1"/>
          </p:cNvSpPr>
          <p:nvPr>
            <p:ph type="sldNum" sz="quarter" idx="12"/>
          </p:nvPr>
        </p:nvSpPr>
        <p:spPr/>
        <p:txBody>
          <a:bodyPr/>
          <a:lstStyle/>
          <a:p>
            <a:pPr>
              <a:defRPr/>
            </a:pPr>
            <a:fld id="{9FF395F0-499F-8148-BBE7-B5048A6EAF34}" type="slidenum">
              <a:rPr lang="en-TR" smtClean="0"/>
              <a:t>8</a:t>
            </a:fld>
            <a:endParaRPr lang="en-TR"/>
          </a:p>
        </p:txBody>
      </p:sp>
      <p:pic>
        <p:nvPicPr>
          <p:cNvPr id="7" name="Picture 2" descr="baÄÄ±ÅÄ±klama ile ilgili gÃ¶rsel sonucu">
            <a:extLst>
              <a:ext uri="{FF2B5EF4-FFF2-40B4-BE49-F238E27FC236}">
                <a16:creationId xmlns:a16="http://schemas.microsoft.com/office/drawing/2014/main" id="{8F40F9A1-D117-4C59-53E7-7E9EC58FB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95" y="2743200"/>
            <a:ext cx="4329772" cy="33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a:extLst>
              <a:ext uri="{FF2B5EF4-FFF2-40B4-BE49-F238E27FC236}">
                <a16:creationId xmlns:a16="http://schemas.microsoft.com/office/drawing/2014/main" id="{A761A7FB-1146-6F39-C319-344CB431D3B4}"/>
              </a:ext>
            </a:extLst>
          </p:cNvPr>
          <p:cNvSpPr txBox="1"/>
          <p:nvPr/>
        </p:nvSpPr>
        <p:spPr>
          <a:xfrm>
            <a:off x="5892800" y="2900232"/>
            <a:ext cx="5262880" cy="1938992"/>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
                <a:srgbClr val="FF9900"/>
              </a:buClr>
              <a:buSzTx/>
              <a:buFont typeface="Wingdings" panose="05000000000000000000" pitchFamily="2" charset="2"/>
              <a:buChar char="q"/>
              <a:tabLst/>
              <a:defRPr/>
            </a:pPr>
            <a:r>
              <a:rPr lang="en-TR" sz="2000" dirty="0">
                <a:solidFill>
                  <a:srgbClr val="000000"/>
                </a:solidFill>
              </a:rPr>
              <a:t>Sağlık personelini aşılarken temel dayanağımız sağlık personelinin sağlığı </a:t>
            </a:r>
          </a:p>
          <a:p>
            <a:pPr marL="342900" marR="0" lvl="0" indent="-342900" algn="l" defTabSz="914400" eaLnBrk="1" fontAlgn="auto" latinLnBrk="0" hangingPunct="1">
              <a:lnSpc>
                <a:spcPct val="100000"/>
              </a:lnSpc>
              <a:spcBef>
                <a:spcPts val="0"/>
              </a:spcBef>
              <a:spcAft>
                <a:spcPts val="0"/>
              </a:spcAft>
              <a:buClr>
                <a:srgbClr val="FF9900"/>
              </a:buClr>
              <a:buSzTx/>
              <a:buFont typeface="Wingdings" panose="05000000000000000000" pitchFamily="2" charset="2"/>
              <a:buChar char="q"/>
              <a:tabLst/>
              <a:defRPr/>
            </a:pPr>
            <a:r>
              <a:rPr lang="tr-TR" sz="2000" dirty="0">
                <a:solidFill>
                  <a:srgbClr val="000000"/>
                </a:solidFill>
              </a:rPr>
              <a:t>G</a:t>
            </a:r>
            <a:r>
              <a:rPr lang="en-TR" sz="2000" dirty="0">
                <a:solidFill>
                  <a:srgbClr val="000000"/>
                </a:solidFill>
              </a:rPr>
              <a:t>enel popülasyona göre bazı enfeksiyonlara yakalanma riskleri daha fazla</a:t>
            </a:r>
            <a:endParaRPr lang="tr-TR" sz="2000" dirty="0">
              <a:solidFill>
                <a:srgbClr val="000000"/>
              </a:solidFill>
            </a:endParaRPr>
          </a:p>
          <a:p>
            <a:pPr marL="342900" marR="0" lvl="0" indent="-342900" algn="l" defTabSz="914400" eaLnBrk="1" fontAlgn="auto" latinLnBrk="0" hangingPunct="1">
              <a:lnSpc>
                <a:spcPct val="100000"/>
              </a:lnSpc>
              <a:spcBef>
                <a:spcPts val="0"/>
              </a:spcBef>
              <a:spcAft>
                <a:spcPts val="0"/>
              </a:spcAft>
              <a:buClr>
                <a:srgbClr val="FF9900"/>
              </a:buClr>
              <a:buSzTx/>
              <a:buFont typeface="Wingdings" panose="05000000000000000000" pitchFamily="2" charset="2"/>
              <a:buChar char="q"/>
              <a:tabLst/>
              <a:defRPr/>
            </a:pPr>
            <a:r>
              <a:rPr lang="en-TR" sz="2000" dirty="0">
                <a:solidFill>
                  <a:srgbClr val="000000"/>
                </a:solidFill>
              </a:rPr>
              <a:t>Enfeksiyonların önlenmesinde temel stratejimiz bağışıklama </a:t>
            </a:r>
          </a:p>
        </p:txBody>
      </p:sp>
      <p:pic>
        <p:nvPicPr>
          <p:cNvPr id="8" name="Resim 7">
            <a:extLst>
              <a:ext uri="{FF2B5EF4-FFF2-40B4-BE49-F238E27FC236}">
                <a16:creationId xmlns:a16="http://schemas.microsoft.com/office/drawing/2014/main" id="{0791F9EF-46EA-9280-2AD1-DAEDE3A8F439}"/>
              </a:ext>
            </a:extLst>
          </p:cNvPr>
          <p:cNvPicPr>
            <a:picLocks noChangeAspect="1"/>
          </p:cNvPicPr>
          <p:nvPr/>
        </p:nvPicPr>
        <p:blipFill>
          <a:blip r:embed="rId4"/>
          <a:srcRect l="21985" r="19969"/>
          <a:stretch/>
        </p:blipFill>
        <p:spPr>
          <a:xfrm>
            <a:off x="9900458" y="126284"/>
            <a:ext cx="2039841" cy="1382232"/>
          </a:xfrm>
          <a:prstGeom prst="rect">
            <a:avLst/>
          </a:prstGeom>
        </p:spPr>
      </p:pic>
    </p:spTree>
    <p:extLst>
      <p:ext uri="{BB962C8B-B14F-4D97-AF65-F5344CB8AC3E}">
        <p14:creationId xmlns:p14="http://schemas.microsoft.com/office/powerpoint/2010/main" val="367155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AE3A-AE37-86A2-E895-2EAFEBAE61FE}"/>
              </a:ext>
            </a:extLst>
          </p:cNvPr>
          <p:cNvSpPr>
            <a:spLocks noGrp="1"/>
          </p:cNvSpPr>
          <p:nvPr>
            <p:ph type="title"/>
          </p:nvPr>
        </p:nvSpPr>
        <p:spPr/>
        <p:txBody>
          <a:bodyPr/>
          <a:lstStyle/>
          <a:p>
            <a:r>
              <a:rPr lang="tr-TR" altLang="tr-TR" b="1" dirty="0">
                <a:solidFill>
                  <a:srgbClr val="666DA4"/>
                </a:solidFill>
                <a:latin typeface="+mn-lt"/>
              </a:rPr>
              <a:t>Sağlık Personelini Neden Aşılayalım?</a:t>
            </a:r>
            <a:endParaRPr lang="en-TR" b="1" dirty="0">
              <a:solidFill>
                <a:srgbClr val="666DA4"/>
              </a:solidFill>
              <a:latin typeface="+mn-lt"/>
            </a:endParaRPr>
          </a:p>
        </p:txBody>
      </p:sp>
      <p:sp>
        <p:nvSpPr>
          <p:cNvPr id="3" name="Content Placeholder 2">
            <a:extLst>
              <a:ext uri="{FF2B5EF4-FFF2-40B4-BE49-F238E27FC236}">
                <a16:creationId xmlns:a16="http://schemas.microsoft.com/office/drawing/2014/main" id="{FB64F8DF-0680-121F-C6DE-6315634BA32E}"/>
              </a:ext>
            </a:extLst>
          </p:cNvPr>
          <p:cNvSpPr>
            <a:spLocks noGrp="1"/>
          </p:cNvSpPr>
          <p:nvPr>
            <p:ph idx="1"/>
          </p:nvPr>
        </p:nvSpPr>
        <p:spPr/>
        <p:txBody>
          <a:bodyPr>
            <a:normAutofit fontScale="92500"/>
          </a:bodyPr>
          <a:lstStyle/>
          <a:p>
            <a:pPr eaLnBrk="1" hangingPunct="1">
              <a:lnSpc>
                <a:spcPct val="100000"/>
              </a:lnSpc>
              <a:buFont typeface="Wingdings" panose="05000000000000000000" pitchFamily="2" charset="2"/>
              <a:buChar char="q"/>
            </a:pPr>
            <a:r>
              <a:rPr lang="tr-TR" altLang="tr-TR" sz="2400" dirty="0">
                <a:solidFill>
                  <a:srgbClr val="000000"/>
                </a:solidFill>
              </a:rPr>
              <a:t>Çalışanın kendisini, aile bireylerini, hastaları ve diğer sağlık çalışanlarını korumak</a:t>
            </a:r>
          </a:p>
          <a:p>
            <a:pPr eaLnBrk="1" hangingPunct="1">
              <a:lnSpc>
                <a:spcPct val="100000"/>
              </a:lnSpc>
              <a:buFont typeface="Wingdings" panose="05000000000000000000" pitchFamily="2" charset="2"/>
              <a:buChar char="q"/>
            </a:pPr>
            <a:endParaRPr lang="tr-TR" altLang="tr-TR" sz="2400" dirty="0">
              <a:solidFill>
                <a:srgbClr val="000000"/>
              </a:solidFill>
            </a:endParaRPr>
          </a:p>
          <a:p>
            <a:pPr eaLnBrk="1" hangingPunct="1">
              <a:lnSpc>
                <a:spcPct val="100000"/>
              </a:lnSpc>
              <a:buFont typeface="Wingdings" panose="05000000000000000000" pitchFamily="2" charset="2"/>
              <a:buChar char="q"/>
            </a:pPr>
            <a:r>
              <a:rPr lang="tr-TR" altLang="tr-TR" sz="2400" dirty="0">
                <a:solidFill>
                  <a:srgbClr val="000000"/>
                </a:solidFill>
              </a:rPr>
              <a:t>Hastane ve toplum kaynaklı salgınları önlemek</a:t>
            </a:r>
          </a:p>
          <a:p>
            <a:pPr eaLnBrk="1" hangingPunct="1">
              <a:lnSpc>
                <a:spcPct val="100000"/>
              </a:lnSpc>
              <a:buFont typeface="Wingdings" panose="05000000000000000000" pitchFamily="2" charset="2"/>
              <a:buChar char="q"/>
            </a:pPr>
            <a:endParaRPr lang="tr-TR" altLang="tr-TR" sz="2400" dirty="0">
              <a:solidFill>
                <a:srgbClr val="000000"/>
              </a:solidFill>
            </a:endParaRPr>
          </a:p>
          <a:p>
            <a:pPr eaLnBrk="1" hangingPunct="1">
              <a:lnSpc>
                <a:spcPct val="100000"/>
              </a:lnSpc>
              <a:buFont typeface="Wingdings" panose="05000000000000000000" pitchFamily="2" charset="2"/>
              <a:buChar char="q"/>
            </a:pPr>
            <a:r>
              <a:rPr lang="tr-TR" altLang="tr-TR" sz="2400" dirty="0">
                <a:solidFill>
                  <a:srgbClr val="000000"/>
                </a:solidFill>
              </a:rPr>
              <a:t>İş gücü ve ekonomik kaybı azaltmak</a:t>
            </a:r>
          </a:p>
          <a:p>
            <a:pPr eaLnBrk="1" hangingPunct="1">
              <a:lnSpc>
                <a:spcPct val="100000"/>
              </a:lnSpc>
              <a:buFont typeface="Wingdings" panose="05000000000000000000" pitchFamily="2" charset="2"/>
              <a:buChar char="q"/>
            </a:pPr>
            <a:endParaRPr lang="tr-TR" altLang="tr-TR" sz="2400" dirty="0">
              <a:solidFill>
                <a:srgbClr val="000000"/>
              </a:solidFill>
            </a:endParaRPr>
          </a:p>
          <a:p>
            <a:pPr eaLnBrk="1" hangingPunct="1">
              <a:lnSpc>
                <a:spcPct val="100000"/>
              </a:lnSpc>
              <a:buFont typeface="Wingdings" panose="05000000000000000000" pitchFamily="2" charset="2"/>
              <a:buChar char="q"/>
            </a:pPr>
            <a:r>
              <a:rPr lang="tr-TR" altLang="tr-TR" sz="2400" dirty="0">
                <a:solidFill>
                  <a:srgbClr val="000000"/>
                </a:solidFill>
              </a:rPr>
              <a:t>Etkin ve başarılı bir aşılama programı salgın kontrolü ve oluşan hastalığı tedavi etmekten </a:t>
            </a:r>
            <a:r>
              <a:rPr lang="tr-TR" altLang="tr-TR" sz="2400" b="1" dirty="0">
                <a:solidFill>
                  <a:srgbClr val="000000"/>
                </a:solidFill>
              </a:rPr>
              <a:t>daha maliyet etkin </a:t>
            </a:r>
            <a:r>
              <a:rPr lang="tr-TR" altLang="tr-TR" sz="2400" dirty="0">
                <a:solidFill>
                  <a:srgbClr val="000000"/>
                </a:solidFill>
              </a:rPr>
              <a:t>bir yol</a:t>
            </a:r>
          </a:p>
          <a:p>
            <a:endParaRPr lang="en-TR" dirty="0"/>
          </a:p>
        </p:txBody>
      </p:sp>
      <p:sp>
        <p:nvSpPr>
          <p:cNvPr id="4" name="Slide Number Placeholder 3">
            <a:extLst>
              <a:ext uri="{FF2B5EF4-FFF2-40B4-BE49-F238E27FC236}">
                <a16:creationId xmlns:a16="http://schemas.microsoft.com/office/drawing/2014/main" id="{229CB991-80C1-2F3A-0653-20F672928061}"/>
              </a:ext>
            </a:extLst>
          </p:cNvPr>
          <p:cNvSpPr>
            <a:spLocks noGrp="1"/>
          </p:cNvSpPr>
          <p:nvPr>
            <p:ph type="sldNum" sz="quarter" idx="12"/>
          </p:nvPr>
        </p:nvSpPr>
        <p:spPr/>
        <p:txBody>
          <a:bodyPr/>
          <a:lstStyle/>
          <a:p>
            <a:pPr>
              <a:defRPr/>
            </a:pPr>
            <a:fld id="{9FF395F0-499F-8148-BBE7-B5048A6EAF34}" type="slidenum">
              <a:rPr lang="en-TR" smtClean="0"/>
              <a:t>9</a:t>
            </a:fld>
            <a:endParaRPr lang="en-TR"/>
          </a:p>
        </p:txBody>
      </p:sp>
      <p:pic>
        <p:nvPicPr>
          <p:cNvPr id="5" name="Resim 4">
            <a:extLst>
              <a:ext uri="{FF2B5EF4-FFF2-40B4-BE49-F238E27FC236}">
                <a16:creationId xmlns:a16="http://schemas.microsoft.com/office/drawing/2014/main" id="{0F4C1D43-3D9C-ED3C-C230-C02EC8D79584}"/>
              </a:ext>
            </a:extLst>
          </p:cNvPr>
          <p:cNvPicPr>
            <a:picLocks noChangeAspect="1"/>
          </p:cNvPicPr>
          <p:nvPr/>
        </p:nvPicPr>
        <p:blipFill>
          <a:blip r:embed="rId2"/>
          <a:srcRect l="21985" r="19969"/>
          <a:stretch/>
        </p:blipFill>
        <p:spPr>
          <a:xfrm>
            <a:off x="10074799" y="100824"/>
            <a:ext cx="2039841" cy="1382232"/>
          </a:xfrm>
          <a:prstGeom prst="rect">
            <a:avLst/>
          </a:prstGeom>
        </p:spPr>
      </p:pic>
    </p:spTree>
    <p:extLst>
      <p:ext uri="{BB962C8B-B14F-4D97-AF65-F5344CB8AC3E}">
        <p14:creationId xmlns:p14="http://schemas.microsoft.com/office/powerpoint/2010/main" val="2564123590"/>
      </p:ext>
    </p:extLst>
  </p:cSld>
  <p:clrMapOvr>
    <a:masterClrMapping/>
  </p:clrMapOvr>
</p:sld>
</file>

<file path=ppt/theme/theme1.xml><?xml version="1.0" encoding="utf-8"?>
<a:theme xmlns:a="http://schemas.openxmlformats.org/drawingml/2006/main" name="Geçmişe bakış">
  <a:themeElements>
    <a:clrScheme name="Özel 22">
      <a:dk1>
        <a:srgbClr val="0F4C76"/>
      </a:dk1>
      <a:lt1>
        <a:sysClr val="window" lastClr="FFFFFF"/>
      </a:lt1>
      <a:dk2>
        <a:srgbClr val="637052"/>
      </a:dk2>
      <a:lt2>
        <a:srgbClr val="CCDDEA"/>
      </a:lt2>
      <a:accent1>
        <a:srgbClr val="FF9933"/>
      </a:accent1>
      <a:accent2>
        <a:srgbClr val="660066"/>
      </a:accent2>
      <a:accent3>
        <a:srgbClr val="865640"/>
      </a:accent3>
      <a:accent4>
        <a:srgbClr val="9B8357"/>
      </a:accent4>
      <a:accent5>
        <a:srgbClr val="FF000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İDER POWERPOİNT ŞABLONU (1)" id="{958E88EB-2B7A-4D38-9FEF-BCE4E8ADE412}" vid="{D8C05706-E3DD-4AA0-B90A-1937CBBF10C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HİDER Slayt Şablonu - Kopya</Template>
  <TotalTime>2308</TotalTime>
  <Words>4253</Words>
  <Application>Microsoft Macintosh PowerPoint</Application>
  <PresentationFormat>Geniş ekran</PresentationFormat>
  <Paragraphs>647</Paragraphs>
  <Slides>72</Slides>
  <Notes>47</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72</vt:i4>
      </vt:variant>
    </vt:vector>
  </HeadingPairs>
  <TitlesOfParts>
    <vt:vector size="85" baseType="lpstr">
      <vt:lpstr>Arial</vt:lpstr>
      <vt:lpstr>Calibri</vt:lpstr>
      <vt:lpstr>Calibri Light</vt:lpstr>
      <vt:lpstr>Comic Sans MS</vt:lpstr>
      <vt:lpstr>FrutigerLTCom-Light</vt:lpstr>
      <vt:lpstr>Lucida Calligraphy</vt:lpstr>
      <vt:lpstr>Noto Sans</vt:lpstr>
      <vt:lpstr>Symbol</vt:lpstr>
      <vt:lpstr>system-ui</vt:lpstr>
      <vt:lpstr>Times</vt:lpstr>
      <vt:lpstr>ui-sans-serif</vt:lpstr>
      <vt:lpstr>Wingdings</vt:lpstr>
      <vt:lpstr>Geçmişe bakış</vt:lpstr>
      <vt:lpstr>SAĞLIK PERSONELİNDE BAĞIŞIKLAMA</vt:lpstr>
      <vt:lpstr>Sunum Planı</vt:lpstr>
      <vt:lpstr>Mesleki Biyolojik Riskler ve Bulaş Yolları</vt:lpstr>
      <vt:lpstr>Sağlık Personeli</vt:lpstr>
      <vt:lpstr>Mesleki Riskler </vt:lpstr>
      <vt:lpstr>Bulaş Yollarına Göre Sağlık Personelinin  Karşılaştığı Biyolojik Riskler</vt:lpstr>
      <vt:lpstr>Neden Aşılayalım? Hangi Aşıları Uygulayalım?</vt:lpstr>
      <vt:lpstr>Temel Önleme Stratejisi Bağışıklama</vt:lpstr>
      <vt:lpstr>Sağlık Personelini Neden Aşılayalım?</vt:lpstr>
      <vt:lpstr>Sağlık Personeline Hangi Aşılar Yapılmalı?</vt:lpstr>
      <vt:lpstr>PowerPoint Sunusu</vt:lpstr>
      <vt:lpstr>WHO POSITION PAPER- Immunization of Health Worker</vt:lpstr>
      <vt:lpstr>Sağlık Personeline  Hangi Aşılar Yapılmalı?</vt:lpstr>
      <vt:lpstr>Bağışıklama Politikaları</vt:lpstr>
      <vt:lpstr>HBV Aşılama ve Profilaksi Uygulamaları</vt:lpstr>
      <vt:lpstr>HBV – Nozokomiyal Bulaş</vt:lpstr>
      <vt:lpstr>HBV, HCV, HIV ve KKKA Virüslerinin Perkütan Yaralanma Sonrası Bulaşma Olasılıkları Ne Kadardır?</vt:lpstr>
      <vt:lpstr>HBV – Hastane İçi Bulaş Yoları</vt:lpstr>
      <vt:lpstr>Hepatit B Aşısı</vt:lpstr>
      <vt:lpstr>HBV Aşılaması </vt:lpstr>
      <vt:lpstr>HBV Aşılaması </vt:lpstr>
      <vt:lpstr>HBV-Aşı Yanıtsızlığı</vt:lpstr>
      <vt:lpstr>Temas Sonrası Profilakside Hepatit B Aşısı ?</vt:lpstr>
      <vt:lpstr>İnfluenza Dinamikleri:  Yıllık Grip Aşısı ve  Küresel Hastalık Yükü</vt:lpstr>
      <vt:lpstr>İnfluenza Aşısı</vt:lpstr>
      <vt:lpstr>Sağlık Personeli Aşılanıyor mu ?</vt:lpstr>
      <vt:lpstr>İnfluenza masum basit bir hastalık……….</vt:lpstr>
      <vt:lpstr>İnfluenza Hastalık Yükü</vt:lpstr>
      <vt:lpstr>Enfeksiyon Etkenlerinin İnsidans ve Mortalite Yükü</vt:lpstr>
      <vt:lpstr>PowerPoint Sunusu</vt:lpstr>
      <vt:lpstr>İnfluenza Komplikasyonları Açısından Riskli Grup</vt:lpstr>
      <vt:lpstr>İnfluenza Aşısının Dolaylı Kazanımları</vt:lpstr>
      <vt:lpstr>PowerPoint Sunusu</vt:lpstr>
      <vt:lpstr>İnfluenza Aşılarının Etkinliği</vt:lpstr>
      <vt:lpstr>İnfluenza Aşılarının Etkinliği</vt:lpstr>
      <vt:lpstr>İnfluenza Aşısı</vt:lpstr>
      <vt:lpstr>İnfluenza Aşısı </vt:lpstr>
      <vt:lpstr>İnfluenzada Temas Sonrası Profilaksi Yaklaşımı</vt:lpstr>
      <vt:lpstr>Spesifik Aşılar: KKK, Suçiçeği, Tdap, Meningokok ve Hepatit A Önerileri</vt:lpstr>
      <vt:lpstr>Kızamık Kabakulak ve Kızamıkçık</vt:lpstr>
      <vt:lpstr>Türkiye Kızamık İnsidansı</vt:lpstr>
      <vt:lpstr>Kızamık, Kabakulak ve Kızamıkçık </vt:lpstr>
      <vt:lpstr>Kızamık, Kabakulak ve Kızamıkçık Aşısı </vt:lpstr>
      <vt:lpstr>Kızamık, Kabakulak ve Kızamıkçık Aşısı</vt:lpstr>
      <vt:lpstr>Kızamık, Kabakulak ve Kızamıkçık Aşısı</vt:lpstr>
      <vt:lpstr>KKK’de Temas Sonrası Profilaksi Yaklaşımı</vt:lpstr>
      <vt:lpstr>KKK’de Temas Sonrası Profilaksi Yaklaşımı</vt:lpstr>
      <vt:lpstr>KKK’de Temas Sonrası Profilaksi Yaklaşımı</vt:lpstr>
      <vt:lpstr>Suçiçeği Aşısı</vt:lpstr>
      <vt:lpstr>Suçiçeği Aşısı</vt:lpstr>
      <vt:lpstr>Suçiçeği Aşısı Sonrasında Döküntü Gelişirse Ne Yapılmalı?</vt:lpstr>
      <vt:lpstr>Suçiçeği Temas Sonrası Profilaksi</vt:lpstr>
      <vt:lpstr>Difteri-Tetanoz-Boğmaca Aşısı</vt:lpstr>
      <vt:lpstr>Boğmaca</vt:lpstr>
      <vt:lpstr>Boğmaca Aşısı</vt:lpstr>
      <vt:lpstr>Boğmaca Aşısı</vt:lpstr>
      <vt:lpstr>Boğmaca Aşısı</vt:lpstr>
      <vt:lpstr>Boğmaca Temas Sonrası Profilaksi</vt:lpstr>
      <vt:lpstr>Tdap Aşısı</vt:lpstr>
      <vt:lpstr>Tdap Aşısı</vt:lpstr>
      <vt:lpstr>Hepatit A</vt:lpstr>
      <vt:lpstr>Hepatit A Aşısı</vt:lpstr>
      <vt:lpstr>WHO POSITION PAPER- Immunization of Health Worker</vt:lpstr>
      <vt:lpstr>Hepatit A</vt:lpstr>
      <vt:lpstr>Hepatit A</vt:lpstr>
      <vt:lpstr>Hepatit A Temas Sonrası Profilaksi</vt:lpstr>
      <vt:lpstr>Meningokok Aşısı</vt:lpstr>
      <vt:lpstr>Meningokok Temas Sonrası Profilaksi</vt:lpstr>
      <vt:lpstr>Sonuç </vt:lpstr>
      <vt:lpstr>Özetle…</vt:lpstr>
      <vt:lpstr>Kaynaklar</vt:lpstr>
      <vt:lpstr>                Hazırlayan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Hijyeni</dc:title>
  <dc:creator>Aydın Alber Yüce</dc:creator>
  <cp:lastModifiedBy>Microsoft Office User</cp:lastModifiedBy>
  <cp:revision>67</cp:revision>
  <dcterms:created xsi:type="dcterms:W3CDTF">2025-04-30T17:13:23Z</dcterms:created>
  <dcterms:modified xsi:type="dcterms:W3CDTF">2026-06-16T08:15:10Z</dcterms:modified>
</cp:coreProperties>
</file>