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handoutMasterIdLst>
    <p:handoutMasterId r:id="rId58"/>
  </p:handoutMasterIdLst>
  <p:sldIdLst>
    <p:sldId id="256" r:id="rId2"/>
    <p:sldId id="346" r:id="rId3"/>
    <p:sldId id="298" r:id="rId4"/>
    <p:sldId id="301" r:id="rId5"/>
    <p:sldId id="302" r:id="rId6"/>
    <p:sldId id="303" r:id="rId7"/>
    <p:sldId id="359" r:id="rId8"/>
    <p:sldId id="304" r:id="rId9"/>
    <p:sldId id="305" r:id="rId10"/>
    <p:sldId id="306" r:id="rId11"/>
    <p:sldId id="348" r:id="rId12"/>
    <p:sldId id="347" r:id="rId13"/>
    <p:sldId id="308" r:id="rId14"/>
    <p:sldId id="309" r:id="rId15"/>
    <p:sldId id="349" r:id="rId16"/>
    <p:sldId id="310" r:id="rId17"/>
    <p:sldId id="361" r:id="rId18"/>
    <p:sldId id="345" r:id="rId19"/>
    <p:sldId id="362" r:id="rId20"/>
    <p:sldId id="363" r:id="rId21"/>
    <p:sldId id="364" r:id="rId22"/>
    <p:sldId id="366" r:id="rId23"/>
    <p:sldId id="365" r:id="rId24"/>
    <p:sldId id="367" r:id="rId25"/>
    <p:sldId id="312" r:id="rId26"/>
    <p:sldId id="343" r:id="rId27"/>
    <p:sldId id="313" r:id="rId28"/>
    <p:sldId id="350" r:id="rId29"/>
    <p:sldId id="344" r:id="rId30"/>
    <p:sldId id="352" r:id="rId31"/>
    <p:sldId id="315" r:id="rId32"/>
    <p:sldId id="334" r:id="rId33"/>
    <p:sldId id="335" r:id="rId34"/>
    <p:sldId id="316" r:id="rId35"/>
    <p:sldId id="317" r:id="rId36"/>
    <p:sldId id="318" r:id="rId37"/>
    <p:sldId id="353" r:id="rId38"/>
    <p:sldId id="320" r:id="rId39"/>
    <p:sldId id="354" r:id="rId40"/>
    <p:sldId id="321" r:id="rId41"/>
    <p:sldId id="351" r:id="rId42"/>
    <p:sldId id="355" r:id="rId43"/>
    <p:sldId id="322" r:id="rId44"/>
    <p:sldId id="323" r:id="rId45"/>
    <p:sldId id="356" r:id="rId46"/>
    <p:sldId id="324" r:id="rId47"/>
    <p:sldId id="357" r:id="rId48"/>
    <p:sldId id="326" r:id="rId49"/>
    <p:sldId id="300" r:id="rId50"/>
    <p:sldId id="336" r:id="rId51"/>
    <p:sldId id="337" r:id="rId52"/>
    <p:sldId id="338" r:id="rId53"/>
    <p:sldId id="339" r:id="rId54"/>
    <p:sldId id="340" r:id="rId55"/>
    <p:sldId id="341" r:id="rId56"/>
    <p:sldId id="299"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00"/>
    <a:srgbClr val="3D3D3D"/>
    <a:srgbClr val="FF9933"/>
    <a:srgbClr val="575757"/>
    <a:srgbClr val="FFCC99"/>
    <a:srgbClr val="FFCC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9"/>
    <p:restoredTop sz="94700"/>
  </p:normalViewPr>
  <p:slideViewPr>
    <p:cSldViewPr snapToGrid="0">
      <p:cViewPr varScale="1">
        <p:scale>
          <a:sx n="91" d="100"/>
          <a:sy n="91" d="100"/>
        </p:scale>
        <p:origin x="197" y="53"/>
      </p:cViewPr>
      <p:guideLst/>
    </p:cSldViewPr>
  </p:slideViewPr>
  <p:notesTextViewPr>
    <p:cViewPr>
      <p:scale>
        <a:sx n="1" d="1"/>
        <a:sy n="1" d="1"/>
      </p:scale>
      <p:origin x="0" y="0"/>
    </p:cViewPr>
  </p:notesTextViewPr>
  <p:sorterViewPr>
    <p:cViewPr>
      <p:scale>
        <a:sx n="147" d="100"/>
        <a:sy n="147" d="100"/>
      </p:scale>
      <p:origin x="0" y="0"/>
    </p:cViewPr>
  </p:sorterViewPr>
  <p:notesViewPr>
    <p:cSldViewPr snapToGrid="0">
      <p:cViewPr varScale="1">
        <p:scale>
          <a:sx n="73" d="100"/>
          <a:sy n="73" d="100"/>
        </p:scale>
        <p:origin x="299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C7A67FAC-FE50-DAA2-EDEA-B5949CB86F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95C262B1-420C-E6FE-C2C7-5FE0DBD55B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54F398-5019-4465-9237-CB6C22194D7B}" type="datetimeFigureOut">
              <a:rPr lang="tr-TR" smtClean="0"/>
              <a:t>5.06.2025</a:t>
            </a:fld>
            <a:endParaRPr lang="tr-TR"/>
          </a:p>
        </p:txBody>
      </p:sp>
      <p:sp>
        <p:nvSpPr>
          <p:cNvPr id="4" name="Alt Bilgi Yer Tutucusu 3">
            <a:extLst>
              <a:ext uri="{FF2B5EF4-FFF2-40B4-BE49-F238E27FC236}">
                <a16:creationId xmlns:a16="http://schemas.microsoft.com/office/drawing/2014/main" id="{840E2E48-174D-BE77-B3C0-F359EB7A9B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319ADBB2-0971-4F7A-3CF0-595E369C8D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153913-B382-47EB-A118-0BD57E968FA1}" type="slidenum">
              <a:rPr lang="tr-TR" smtClean="0"/>
              <a:t>‹#›</a:t>
            </a:fld>
            <a:endParaRPr lang="tr-TR"/>
          </a:p>
        </p:txBody>
      </p:sp>
    </p:spTree>
    <p:extLst>
      <p:ext uri="{BB962C8B-B14F-4D97-AF65-F5344CB8AC3E}">
        <p14:creationId xmlns:p14="http://schemas.microsoft.com/office/powerpoint/2010/main" val="25031090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263A697-B6D2-413C-A828-670B4DB2AE09}" type="datetimeFigureOut">
              <a:rPr lang="tr-TR" smtClean="0"/>
              <a:t>5.06.2025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Resim 10">
            <a:extLst>
              <a:ext uri="{FF2B5EF4-FFF2-40B4-BE49-F238E27FC236}">
                <a16:creationId xmlns:a16="http://schemas.microsoft.com/office/drawing/2014/main" id="{F3FB5E35-D8F7-EE44-1B83-9C88AF90F5DE}"/>
              </a:ext>
            </a:extLst>
          </p:cNvPr>
          <p:cNvPicPr>
            <a:picLocks noChangeAspect="1"/>
          </p:cNvPicPr>
          <p:nvPr userDrawn="1"/>
        </p:nvPicPr>
        <p:blipFill>
          <a:blip r:embed="rId2"/>
          <a:srcRect l="21985" r="19969"/>
          <a:stretch/>
        </p:blipFill>
        <p:spPr>
          <a:xfrm>
            <a:off x="9900458" y="162429"/>
            <a:ext cx="2039841" cy="1382232"/>
          </a:xfrm>
          <a:prstGeom prst="rect">
            <a:avLst/>
          </a:prstGeom>
        </p:spPr>
      </p:pic>
    </p:spTree>
    <p:extLst>
      <p:ext uri="{BB962C8B-B14F-4D97-AF65-F5344CB8AC3E}">
        <p14:creationId xmlns:p14="http://schemas.microsoft.com/office/powerpoint/2010/main" val="241179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63A697-B6D2-413C-A828-670B4DB2AE09}" type="datetimeFigureOut">
              <a:rPr lang="tr-TR" smtClean="0"/>
              <a:t>5.06.2025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pic>
        <p:nvPicPr>
          <p:cNvPr id="7" name="Resim 6">
            <a:extLst>
              <a:ext uri="{FF2B5EF4-FFF2-40B4-BE49-F238E27FC236}">
                <a16:creationId xmlns:a16="http://schemas.microsoft.com/office/drawing/2014/main" id="{5F34F58B-DD1C-1E1E-1AC8-08EB1F957DDD}"/>
              </a:ext>
            </a:extLst>
          </p:cNvPr>
          <p:cNvPicPr>
            <a:picLocks noChangeAspect="1"/>
          </p:cNvPicPr>
          <p:nvPr userDrawn="1"/>
        </p:nvPicPr>
        <p:blipFill>
          <a:blip r:embed="rId2"/>
          <a:srcRect l="21985" r="19969"/>
          <a:stretch/>
        </p:blipFill>
        <p:spPr>
          <a:xfrm>
            <a:off x="10074799" y="67836"/>
            <a:ext cx="2039841" cy="1382232"/>
          </a:xfrm>
          <a:prstGeom prst="rect">
            <a:avLst/>
          </a:prstGeom>
        </p:spPr>
      </p:pic>
    </p:spTree>
    <p:extLst>
      <p:ext uri="{BB962C8B-B14F-4D97-AF65-F5344CB8AC3E}">
        <p14:creationId xmlns:p14="http://schemas.microsoft.com/office/powerpoint/2010/main" val="113883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63A697-B6D2-413C-A828-670B4DB2AE09}" type="datetimeFigureOut">
              <a:rPr lang="tr-TR" smtClean="0"/>
              <a:t>5.06.2025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pic>
        <p:nvPicPr>
          <p:cNvPr id="9" name="Resim 8">
            <a:extLst>
              <a:ext uri="{FF2B5EF4-FFF2-40B4-BE49-F238E27FC236}">
                <a16:creationId xmlns:a16="http://schemas.microsoft.com/office/drawing/2014/main" id="{82F283FC-284A-E90C-F6AF-B2A3F5380B2E}"/>
              </a:ext>
            </a:extLst>
          </p:cNvPr>
          <p:cNvPicPr>
            <a:picLocks noChangeAspect="1"/>
          </p:cNvPicPr>
          <p:nvPr userDrawn="1"/>
        </p:nvPicPr>
        <p:blipFill>
          <a:blip r:embed="rId2"/>
          <a:srcRect l="21985" r="19969"/>
          <a:stretch/>
        </p:blipFill>
        <p:spPr>
          <a:xfrm>
            <a:off x="10074799" y="67836"/>
            <a:ext cx="2039841" cy="1382232"/>
          </a:xfrm>
          <a:prstGeom prst="rect">
            <a:avLst/>
          </a:prstGeom>
        </p:spPr>
      </p:pic>
    </p:spTree>
    <p:extLst>
      <p:ext uri="{BB962C8B-B14F-4D97-AF65-F5344CB8AC3E}">
        <p14:creationId xmlns:p14="http://schemas.microsoft.com/office/powerpoint/2010/main" val="161950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63A697-B6D2-413C-A828-670B4DB2AE09}" type="datetimeFigureOut">
              <a:rPr lang="tr-TR" smtClean="0"/>
              <a:t>5.06.2025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pic>
        <p:nvPicPr>
          <p:cNvPr id="7" name="Resim 6">
            <a:extLst>
              <a:ext uri="{FF2B5EF4-FFF2-40B4-BE49-F238E27FC236}">
                <a16:creationId xmlns:a16="http://schemas.microsoft.com/office/drawing/2014/main" id="{849D80AB-B521-0D6B-B727-0D9C4B2E4AD1}"/>
              </a:ext>
            </a:extLst>
          </p:cNvPr>
          <p:cNvPicPr>
            <a:picLocks noChangeAspect="1"/>
          </p:cNvPicPr>
          <p:nvPr userDrawn="1"/>
        </p:nvPicPr>
        <p:blipFill>
          <a:blip r:embed="rId2"/>
          <a:srcRect l="21985" r="19969"/>
          <a:stretch/>
        </p:blipFill>
        <p:spPr>
          <a:xfrm>
            <a:off x="9900458" y="107250"/>
            <a:ext cx="2039841" cy="1382232"/>
          </a:xfrm>
          <a:prstGeom prst="rect">
            <a:avLst/>
          </a:prstGeom>
        </p:spPr>
      </p:pic>
    </p:spTree>
    <p:extLst>
      <p:ext uri="{BB962C8B-B14F-4D97-AF65-F5344CB8AC3E}">
        <p14:creationId xmlns:p14="http://schemas.microsoft.com/office/powerpoint/2010/main" val="315501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263A697-B6D2-413C-A828-670B4DB2AE09}" type="datetimeFigureOut">
              <a:rPr lang="tr-TR" smtClean="0"/>
              <a:t>5.06.2025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Resim 9">
            <a:extLst>
              <a:ext uri="{FF2B5EF4-FFF2-40B4-BE49-F238E27FC236}">
                <a16:creationId xmlns:a16="http://schemas.microsoft.com/office/drawing/2014/main" id="{22C7D57E-3315-0540-E869-886916C76F23}"/>
              </a:ext>
            </a:extLst>
          </p:cNvPr>
          <p:cNvPicPr>
            <a:picLocks noChangeAspect="1"/>
          </p:cNvPicPr>
          <p:nvPr userDrawn="1"/>
        </p:nvPicPr>
        <p:blipFill>
          <a:blip r:embed="rId2"/>
          <a:srcRect l="21985" r="19969"/>
          <a:stretch/>
        </p:blipFill>
        <p:spPr>
          <a:xfrm>
            <a:off x="10135759" y="66598"/>
            <a:ext cx="2039841" cy="1382232"/>
          </a:xfrm>
          <a:prstGeom prst="rect">
            <a:avLst/>
          </a:prstGeom>
        </p:spPr>
      </p:pic>
    </p:spTree>
    <p:extLst>
      <p:ext uri="{BB962C8B-B14F-4D97-AF65-F5344CB8AC3E}">
        <p14:creationId xmlns:p14="http://schemas.microsoft.com/office/powerpoint/2010/main" val="166956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263A697-B6D2-413C-A828-670B4DB2AE09}" type="datetimeFigureOut">
              <a:rPr lang="tr-TR" smtClean="0"/>
              <a:t>5.06.2025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76F515-80A5-400E-AEB3-F921016465E8}" type="slidenum">
              <a:rPr lang="tr-TR" smtClean="0"/>
              <a:t>‹#›</a:t>
            </a:fld>
            <a:endParaRPr lang="tr-TR"/>
          </a:p>
        </p:txBody>
      </p:sp>
      <p:pic>
        <p:nvPicPr>
          <p:cNvPr id="2" name="Resim 1">
            <a:extLst>
              <a:ext uri="{FF2B5EF4-FFF2-40B4-BE49-F238E27FC236}">
                <a16:creationId xmlns:a16="http://schemas.microsoft.com/office/drawing/2014/main" id="{901BEEFE-24CC-B592-826F-03F325D0DC91}"/>
              </a:ext>
            </a:extLst>
          </p:cNvPr>
          <p:cNvPicPr>
            <a:picLocks noChangeAspect="1"/>
          </p:cNvPicPr>
          <p:nvPr userDrawn="1"/>
        </p:nvPicPr>
        <p:blipFill>
          <a:blip r:embed="rId2"/>
          <a:srcRect l="21985" r="19969"/>
          <a:stretch/>
        </p:blipFill>
        <p:spPr>
          <a:xfrm>
            <a:off x="9995972" y="33090"/>
            <a:ext cx="2039841" cy="1382232"/>
          </a:xfrm>
          <a:prstGeom prst="rect">
            <a:avLst/>
          </a:prstGeom>
        </p:spPr>
      </p:pic>
    </p:spTree>
    <p:extLst>
      <p:ext uri="{BB962C8B-B14F-4D97-AF65-F5344CB8AC3E}">
        <p14:creationId xmlns:p14="http://schemas.microsoft.com/office/powerpoint/2010/main" val="216186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263A697-B6D2-413C-A828-670B4DB2AE09}" type="datetimeFigureOut">
              <a:rPr lang="tr-TR" smtClean="0"/>
              <a:t>5.06.2025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676F515-80A5-400E-AEB3-F921016465E8}" type="slidenum">
              <a:rPr lang="tr-TR" smtClean="0"/>
              <a:t>‹#›</a:t>
            </a:fld>
            <a:endParaRPr lang="tr-TR"/>
          </a:p>
        </p:txBody>
      </p:sp>
      <p:pic>
        <p:nvPicPr>
          <p:cNvPr id="2" name="Resim 1">
            <a:extLst>
              <a:ext uri="{FF2B5EF4-FFF2-40B4-BE49-F238E27FC236}">
                <a16:creationId xmlns:a16="http://schemas.microsoft.com/office/drawing/2014/main" id="{22DB99C5-08ED-9B16-0426-2C0D98494CBF}"/>
              </a:ext>
            </a:extLst>
          </p:cNvPr>
          <p:cNvPicPr>
            <a:picLocks noChangeAspect="1"/>
          </p:cNvPicPr>
          <p:nvPr userDrawn="1"/>
        </p:nvPicPr>
        <p:blipFill>
          <a:blip r:embed="rId2"/>
          <a:srcRect l="21985" r="19969"/>
          <a:stretch/>
        </p:blipFill>
        <p:spPr>
          <a:xfrm>
            <a:off x="10074799" y="67836"/>
            <a:ext cx="2039841" cy="1382232"/>
          </a:xfrm>
          <a:prstGeom prst="rect">
            <a:avLst/>
          </a:prstGeom>
        </p:spPr>
      </p:pic>
    </p:spTree>
    <p:extLst>
      <p:ext uri="{BB962C8B-B14F-4D97-AF65-F5344CB8AC3E}">
        <p14:creationId xmlns:p14="http://schemas.microsoft.com/office/powerpoint/2010/main" val="65266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263A697-B6D2-413C-A828-670B4DB2AE09}" type="datetimeFigureOut">
              <a:rPr lang="tr-TR" smtClean="0"/>
              <a:t>5.06.2025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676F515-80A5-400E-AEB3-F921016465E8}" type="slidenum">
              <a:rPr lang="tr-TR" smtClean="0"/>
              <a:t>‹#›</a:t>
            </a:fld>
            <a:endParaRPr lang="tr-TR"/>
          </a:p>
        </p:txBody>
      </p:sp>
      <p:pic>
        <p:nvPicPr>
          <p:cNvPr id="6" name="Resim 5">
            <a:extLst>
              <a:ext uri="{FF2B5EF4-FFF2-40B4-BE49-F238E27FC236}">
                <a16:creationId xmlns:a16="http://schemas.microsoft.com/office/drawing/2014/main" id="{C99A4146-F26F-FB30-61C7-8C0E18900DF7}"/>
              </a:ext>
            </a:extLst>
          </p:cNvPr>
          <p:cNvPicPr>
            <a:picLocks noChangeAspect="1"/>
          </p:cNvPicPr>
          <p:nvPr userDrawn="1"/>
        </p:nvPicPr>
        <p:blipFill>
          <a:blip r:embed="rId2"/>
          <a:srcRect l="21985" r="19969"/>
          <a:stretch/>
        </p:blipFill>
        <p:spPr>
          <a:xfrm>
            <a:off x="10074799" y="67836"/>
            <a:ext cx="2039841" cy="1382232"/>
          </a:xfrm>
          <a:prstGeom prst="rect">
            <a:avLst/>
          </a:prstGeom>
        </p:spPr>
      </p:pic>
    </p:spTree>
    <p:extLst>
      <p:ext uri="{BB962C8B-B14F-4D97-AF65-F5344CB8AC3E}">
        <p14:creationId xmlns:p14="http://schemas.microsoft.com/office/powerpoint/2010/main" val="290692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263A697-B6D2-413C-A828-670B4DB2AE09}" type="datetimeFigureOut">
              <a:rPr lang="tr-TR" smtClean="0"/>
              <a:t>5.06.2025</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9676F515-80A5-400E-AEB3-F921016465E8}" type="slidenum">
              <a:rPr lang="tr-TR" smtClean="0"/>
              <a:t>‹#›</a:t>
            </a:fld>
            <a:endParaRPr lang="tr-TR"/>
          </a:p>
        </p:txBody>
      </p:sp>
      <p:pic>
        <p:nvPicPr>
          <p:cNvPr id="2" name="Resim 1">
            <a:extLst>
              <a:ext uri="{FF2B5EF4-FFF2-40B4-BE49-F238E27FC236}">
                <a16:creationId xmlns:a16="http://schemas.microsoft.com/office/drawing/2014/main" id="{188231CF-9012-9AEA-ACD7-594D5399717C}"/>
              </a:ext>
            </a:extLst>
          </p:cNvPr>
          <p:cNvPicPr>
            <a:picLocks noChangeAspect="1"/>
          </p:cNvPicPr>
          <p:nvPr userDrawn="1"/>
        </p:nvPicPr>
        <p:blipFill>
          <a:blip r:embed="rId2"/>
          <a:srcRect l="21985" r="19969"/>
          <a:stretch/>
        </p:blipFill>
        <p:spPr>
          <a:xfrm>
            <a:off x="10074799" y="67836"/>
            <a:ext cx="2039841" cy="1382232"/>
          </a:xfrm>
          <a:prstGeom prst="rect">
            <a:avLst/>
          </a:prstGeom>
        </p:spPr>
      </p:pic>
    </p:spTree>
    <p:extLst>
      <p:ext uri="{BB962C8B-B14F-4D97-AF65-F5344CB8AC3E}">
        <p14:creationId xmlns:p14="http://schemas.microsoft.com/office/powerpoint/2010/main" val="2706663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072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63A697-B6D2-413C-A828-670B4DB2AE09}" type="datetimeFigureOut">
              <a:rPr lang="tr-TR" smtClean="0"/>
              <a:t>5.06.2025</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676F515-80A5-400E-AEB3-F921016465E8}" type="slidenum">
              <a:rPr lang="tr-TR" smtClean="0"/>
              <a:t>‹#›</a:t>
            </a:fld>
            <a:endParaRPr lang="tr-TR"/>
          </a:p>
        </p:txBody>
      </p:sp>
      <p:pic>
        <p:nvPicPr>
          <p:cNvPr id="10" name="Resim 9">
            <a:extLst>
              <a:ext uri="{FF2B5EF4-FFF2-40B4-BE49-F238E27FC236}">
                <a16:creationId xmlns:a16="http://schemas.microsoft.com/office/drawing/2014/main" id="{5360F1F0-AE62-C1B5-9A33-66F6E3AB0EF3}"/>
              </a:ext>
            </a:extLst>
          </p:cNvPr>
          <p:cNvPicPr>
            <a:picLocks noChangeAspect="1"/>
          </p:cNvPicPr>
          <p:nvPr userDrawn="1"/>
        </p:nvPicPr>
        <p:blipFill>
          <a:blip r:embed="rId2"/>
          <a:srcRect l="21985" r="19969"/>
          <a:stretch/>
        </p:blipFill>
        <p:spPr>
          <a:xfrm>
            <a:off x="10074799" y="67836"/>
            <a:ext cx="2039841" cy="1382232"/>
          </a:xfrm>
          <a:prstGeom prst="rect">
            <a:avLst/>
          </a:prstGeom>
        </p:spPr>
      </p:pic>
    </p:spTree>
    <p:extLst>
      <p:ext uri="{BB962C8B-B14F-4D97-AF65-F5344CB8AC3E}">
        <p14:creationId xmlns:p14="http://schemas.microsoft.com/office/powerpoint/2010/main" val="2148699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263A697-B6D2-413C-A828-670B4DB2AE09}" type="datetimeFigureOut">
              <a:rPr lang="tr-TR" smtClean="0"/>
              <a:t>5.06.2025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76F515-80A5-400E-AEB3-F921016465E8}" type="slidenum">
              <a:rPr lang="tr-TR" smtClean="0"/>
              <a:t>‹#›</a:t>
            </a:fld>
            <a:endParaRPr lang="tr-TR"/>
          </a:p>
        </p:txBody>
      </p:sp>
      <p:pic>
        <p:nvPicPr>
          <p:cNvPr id="10" name="Resim 9">
            <a:extLst>
              <a:ext uri="{FF2B5EF4-FFF2-40B4-BE49-F238E27FC236}">
                <a16:creationId xmlns:a16="http://schemas.microsoft.com/office/drawing/2014/main" id="{513C35DE-9068-73AF-2E15-FD20726B3F29}"/>
              </a:ext>
            </a:extLst>
          </p:cNvPr>
          <p:cNvPicPr>
            <a:picLocks noChangeAspect="1"/>
          </p:cNvPicPr>
          <p:nvPr userDrawn="1"/>
        </p:nvPicPr>
        <p:blipFill>
          <a:blip r:embed="rId3"/>
          <a:srcRect l="21985" r="19969"/>
          <a:stretch/>
        </p:blipFill>
        <p:spPr>
          <a:xfrm>
            <a:off x="10074799" y="67836"/>
            <a:ext cx="2039841" cy="1382232"/>
          </a:xfrm>
          <a:prstGeom prst="rect">
            <a:avLst/>
          </a:prstGeom>
        </p:spPr>
      </p:pic>
    </p:spTree>
    <p:extLst>
      <p:ext uri="{BB962C8B-B14F-4D97-AF65-F5344CB8AC3E}">
        <p14:creationId xmlns:p14="http://schemas.microsoft.com/office/powerpoint/2010/main" val="110927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63A697-B6D2-413C-A828-670B4DB2AE09}" type="datetimeFigureOut">
              <a:rPr lang="tr-TR" smtClean="0"/>
              <a:t>5.06.2025</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676F515-80A5-400E-AEB3-F921016465E8}"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2290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apps.who.int/iris/handle/10665/33008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1032600F-EB8F-3BC9-B893-78B210C73AB2}"/>
              </a:ext>
            </a:extLst>
          </p:cNvPr>
          <p:cNvSpPr txBox="1"/>
          <p:nvPr/>
        </p:nvSpPr>
        <p:spPr>
          <a:xfrm>
            <a:off x="296333" y="6372442"/>
            <a:ext cx="8378743" cy="369332"/>
          </a:xfrm>
          <a:prstGeom prst="rect">
            <a:avLst/>
          </a:prstGeom>
          <a:noFill/>
        </p:spPr>
        <p:txBody>
          <a:bodyPr wrap="square">
            <a:spAutoFit/>
          </a:bodyPr>
          <a:lstStyle/>
          <a:p>
            <a:r>
              <a:rPr lang="tr-TR" b="1" i="1" dirty="0">
                <a:solidFill>
                  <a:schemeClr val="bg1"/>
                </a:solidFill>
              </a:rPr>
              <a:t>Versiyon -1</a:t>
            </a:r>
          </a:p>
        </p:txBody>
      </p:sp>
      <p:sp>
        <p:nvSpPr>
          <p:cNvPr id="2" name="Title 5">
            <a:extLst>
              <a:ext uri="{FF2B5EF4-FFF2-40B4-BE49-F238E27FC236}">
                <a16:creationId xmlns:a16="http://schemas.microsoft.com/office/drawing/2014/main" id="{905037CA-70A5-66CD-8A5C-B0129D72E67E}"/>
              </a:ext>
            </a:extLst>
          </p:cNvPr>
          <p:cNvSpPr>
            <a:spLocks noGrp="1"/>
          </p:cNvSpPr>
          <p:nvPr>
            <p:ph type="ctrTitle"/>
          </p:nvPr>
        </p:nvSpPr>
        <p:spPr>
          <a:xfrm>
            <a:off x="1096963" y="1782619"/>
            <a:ext cx="10058400" cy="2541732"/>
          </a:xfrm>
          <a:solidFill>
            <a:srgbClr val="7030A0"/>
          </a:solidFill>
          <a:scene3d>
            <a:camera prst="orthographicFront"/>
            <a:lightRig rig="threePt" dir="t"/>
          </a:scene3d>
          <a:sp3d>
            <a:bevelT w="508000" h="508000"/>
            <a:bevelB w="508000" h="508000"/>
          </a:sp3d>
        </p:spPr>
        <p:txBody>
          <a:bodyPr>
            <a:noAutofit/>
          </a:bodyPr>
          <a:lstStyle/>
          <a:p>
            <a:pPr algn="ctr"/>
            <a:r>
              <a:rPr lang="tr-TR" sz="6600" b="1" dirty="0">
                <a:solidFill>
                  <a:schemeClr val="bg1"/>
                </a:solidFill>
              </a:rPr>
              <a:t>İzolasyon Önlemleri</a:t>
            </a:r>
            <a:br>
              <a:rPr lang="tr-TR" sz="6600" b="1" dirty="0">
                <a:solidFill>
                  <a:schemeClr val="bg1"/>
                </a:solidFill>
              </a:rPr>
            </a:br>
            <a:endParaRPr lang="en-GB" sz="6600" b="1" dirty="0">
              <a:solidFill>
                <a:schemeClr val="bg1"/>
              </a:solidFill>
            </a:endParaRPr>
          </a:p>
        </p:txBody>
      </p:sp>
    </p:spTree>
    <p:extLst>
      <p:ext uri="{BB962C8B-B14F-4D97-AF65-F5344CB8AC3E}">
        <p14:creationId xmlns:p14="http://schemas.microsoft.com/office/powerpoint/2010/main" val="2585583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p:txBody>
          <a:bodyPr>
            <a:normAutofit/>
          </a:bodyPr>
          <a:lstStyle/>
          <a:p>
            <a:r>
              <a:rPr lang="tr-TR" sz="4400" b="1" dirty="0">
                <a:solidFill>
                  <a:srgbClr val="7030A0"/>
                </a:solidFill>
                <a:latin typeface="+mn-lt"/>
              </a:rPr>
              <a:t>Bulaşma Yolları</a:t>
            </a:r>
            <a:br>
              <a:rPr lang="tr-TR" sz="4400" b="1" dirty="0">
                <a:solidFill>
                  <a:srgbClr val="7030A0"/>
                </a:solidFill>
              </a:rPr>
            </a:br>
            <a:r>
              <a:rPr lang="tr-TR" sz="4400" b="1" dirty="0">
                <a:solidFill>
                  <a:srgbClr val="7030A0"/>
                </a:solidFill>
              </a:rPr>
              <a:t>    </a:t>
            </a:r>
            <a:r>
              <a:rPr lang="tr-TR" sz="3600" b="1" dirty="0">
                <a:solidFill>
                  <a:srgbClr val="5E67A0"/>
                </a:solidFill>
                <a:latin typeface="+mn-lt"/>
              </a:rPr>
              <a:t>Temas Yoluyla Bulaşma</a:t>
            </a:r>
            <a:endParaRPr lang="en-GB" sz="3600" dirty="0">
              <a:solidFill>
                <a:srgbClr val="7030A0"/>
              </a:solidFill>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097279" y="1845734"/>
            <a:ext cx="10513083" cy="4023360"/>
          </a:xfrm>
        </p:spPr>
        <p:txBody>
          <a:bodyPr>
            <a:noAutofit/>
          </a:bodyPr>
          <a:lstStyle/>
          <a:p>
            <a:pPr marL="201168" lvl="1" indent="0">
              <a:lnSpc>
                <a:spcPct val="100000"/>
              </a:lnSpc>
              <a:buNone/>
            </a:pPr>
            <a:r>
              <a:rPr lang="tr-TR" sz="2400" b="1" dirty="0">
                <a:solidFill>
                  <a:srgbClr val="3D3D3D"/>
                </a:solidFill>
              </a:rPr>
              <a:t>2. Dolaylı temas yoluyla bulaşma</a:t>
            </a:r>
          </a:p>
          <a:p>
            <a:pPr lvl="2">
              <a:lnSpc>
                <a:spcPct val="100000"/>
              </a:lnSpc>
              <a:buFont typeface="Arial" panose="020B0604020202020204" pitchFamily="34" charset="0"/>
              <a:buChar char="•"/>
            </a:pPr>
            <a:r>
              <a:rPr lang="tr-TR" sz="2400" dirty="0">
                <a:solidFill>
                  <a:srgbClr val="3D3D3D"/>
                </a:solidFill>
              </a:rPr>
              <a:t>Bulaşıcı bir etkenin </a:t>
            </a:r>
            <a:r>
              <a:rPr lang="tr-TR" sz="2400" dirty="0" err="1">
                <a:solidFill>
                  <a:srgbClr val="3D3D3D"/>
                </a:solidFill>
              </a:rPr>
              <a:t>kontamine</a:t>
            </a:r>
            <a:r>
              <a:rPr lang="tr-TR" sz="2400" dirty="0">
                <a:solidFill>
                  <a:srgbClr val="3D3D3D"/>
                </a:solidFill>
              </a:rPr>
              <a:t> bir ara nesne veya kişi aracılığıyla aktarılmasıdır</a:t>
            </a:r>
          </a:p>
          <a:p>
            <a:pPr lvl="2">
              <a:lnSpc>
                <a:spcPct val="100000"/>
              </a:lnSpc>
              <a:buFont typeface="Arial" panose="020B0604020202020204" pitchFamily="34" charset="0"/>
              <a:buChar char="•"/>
            </a:pPr>
            <a:r>
              <a:rPr lang="tr-TR" sz="2400" dirty="0">
                <a:solidFill>
                  <a:srgbClr val="3D3D3D"/>
                </a:solidFill>
              </a:rPr>
              <a:t>Kaynağı belli bir salgın olmadığında, dolaylı bulaşmanın nasıl gerçekleştiğini belirlemek zordur</a:t>
            </a:r>
          </a:p>
          <a:p>
            <a:pPr lvl="2">
              <a:lnSpc>
                <a:spcPct val="100000"/>
              </a:lnSpc>
              <a:buFont typeface="Arial" panose="020B0604020202020204" pitchFamily="34" charset="0"/>
              <a:buChar char="•"/>
            </a:pPr>
            <a:r>
              <a:rPr lang="tr-TR" sz="2400" b="1" dirty="0">
                <a:solidFill>
                  <a:srgbClr val="3D3D3D"/>
                </a:solidFill>
              </a:rPr>
              <a:t>Sağlık personelinin kontamine ellerinin, </a:t>
            </a:r>
            <a:r>
              <a:rPr lang="tr-TR" sz="2400" dirty="0">
                <a:solidFill>
                  <a:srgbClr val="3D3D3D"/>
                </a:solidFill>
              </a:rPr>
              <a:t>dolaylı temas yoluyla bulaşmaya önemli katkıda bulunduğu kanıtlanmıştır</a:t>
            </a:r>
          </a:p>
        </p:txBody>
      </p:sp>
    </p:spTree>
    <p:extLst>
      <p:ext uri="{BB962C8B-B14F-4D97-AF65-F5344CB8AC3E}">
        <p14:creationId xmlns:p14="http://schemas.microsoft.com/office/powerpoint/2010/main" val="3199366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242B6-F850-3B5D-A552-280750D4F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834B4C-AB02-7A08-B40A-A88FAC2C58FE}"/>
              </a:ext>
            </a:extLst>
          </p:cNvPr>
          <p:cNvSpPr>
            <a:spLocks noGrp="1"/>
          </p:cNvSpPr>
          <p:nvPr>
            <p:ph type="title"/>
          </p:nvPr>
        </p:nvSpPr>
        <p:spPr/>
        <p:txBody>
          <a:bodyPr>
            <a:normAutofit/>
          </a:bodyPr>
          <a:lstStyle/>
          <a:p>
            <a:r>
              <a:rPr lang="tr-TR" sz="4400" b="1" dirty="0">
                <a:solidFill>
                  <a:srgbClr val="7030A0"/>
                </a:solidFill>
                <a:latin typeface="+mn-lt"/>
              </a:rPr>
              <a:t>Bulaşma Yolları</a:t>
            </a:r>
            <a:br>
              <a:rPr lang="tr-TR" sz="4400" b="1" dirty="0">
                <a:solidFill>
                  <a:srgbClr val="7030A0"/>
                </a:solidFill>
              </a:rPr>
            </a:br>
            <a:r>
              <a:rPr lang="tr-TR" sz="4400" b="1" dirty="0">
                <a:solidFill>
                  <a:srgbClr val="7030A0"/>
                </a:solidFill>
              </a:rPr>
              <a:t>    </a:t>
            </a:r>
            <a:r>
              <a:rPr lang="tr-TR" sz="3600" b="1" dirty="0">
                <a:solidFill>
                  <a:srgbClr val="5E67A0"/>
                </a:solidFill>
                <a:latin typeface="+mn-lt"/>
              </a:rPr>
              <a:t>Temas Yoluyla Bulaşma</a:t>
            </a:r>
            <a:endParaRPr lang="en-GB" sz="3600" dirty="0">
              <a:solidFill>
                <a:srgbClr val="7030A0"/>
              </a:solidFill>
            </a:endParaRPr>
          </a:p>
        </p:txBody>
      </p:sp>
      <p:sp>
        <p:nvSpPr>
          <p:cNvPr id="3" name="Content Placeholder 2">
            <a:extLst>
              <a:ext uri="{FF2B5EF4-FFF2-40B4-BE49-F238E27FC236}">
                <a16:creationId xmlns:a16="http://schemas.microsoft.com/office/drawing/2014/main" id="{A3214DB5-B691-28F1-3108-7A000D74E78C}"/>
              </a:ext>
            </a:extLst>
          </p:cNvPr>
          <p:cNvSpPr>
            <a:spLocks noGrp="1"/>
          </p:cNvSpPr>
          <p:nvPr>
            <p:ph idx="1"/>
          </p:nvPr>
        </p:nvSpPr>
        <p:spPr>
          <a:xfrm>
            <a:off x="1097279" y="1845734"/>
            <a:ext cx="10513083" cy="4023360"/>
          </a:xfrm>
        </p:spPr>
        <p:txBody>
          <a:bodyPr>
            <a:noAutofit/>
          </a:bodyPr>
          <a:lstStyle/>
          <a:p>
            <a:pPr marL="201168" lvl="1" indent="0">
              <a:lnSpc>
                <a:spcPct val="100000"/>
              </a:lnSpc>
              <a:buNone/>
            </a:pPr>
            <a:r>
              <a:rPr lang="tr-TR" sz="2400" b="1" dirty="0">
                <a:solidFill>
                  <a:srgbClr val="3D3D3D"/>
                </a:solidFill>
              </a:rPr>
              <a:t>2. Dolaylı temas yoluyla bulaşma</a:t>
            </a:r>
          </a:p>
          <a:p>
            <a:pPr lvl="2">
              <a:lnSpc>
                <a:spcPct val="100000"/>
              </a:lnSpc>
              <a:buFont typeface="Arial" panose="020B0604020202020204" pitchFamily="34" charset="0"/>
              <a:buChar char="•"/>
            </a:pPr>
            <a:r>
              <a:rPr lang="tr-TR" sz="2400" dirty="0">
                <a:solidFill>
                  <a:srgbClr val="3D3D3D"/>
                </a:solidFill>
              </a:rPr>
              <a:t>Kişisel koruyucu ekipmanlar (laboratuvar ve izolasyon önlükleri vb.) bulaşıcı bir ajanla kolonize olmuş veya enfekte olmuş bir hastanın bakımından sonra potansiyel patojenlerle kirlenebilir ( MRSA, VRE, </a:t>
            </a:r>
            <a:r>
              <a:rPr lang="tr-TR" sz="2400" i="1" dirty="0">
                <a:solidFill>
                  <a:srgbClr val="3D3D3D"/>
                </a:solidFill>
              </a:rPr>
              <a:t>C. </a:t>
            </a:r>
            <a:r>
              <a:rPr lang="tr-TR" sz="2400" i="1" dirty="0" err="1">
                <a:solidFill>
                  <a:srgbClr val="3D3D3D"/>
                </a:solidFill>
              </a:rPr>
              <a:t>difficile</a:t>
            </a:r>
            <a:r>
              <a:rPr lang="tr-TR" sz="2400" i="1" dirty="0">
                <a:solidFill>
                  <a:srgbClr val="3D3D3D"/>
                </a:solidFill>
              </a:rPr>
              <a:t> </a:t>
            </a:r>
            <a:r>
              <a:rPr lang="tr-TR" sz="2400" dirty="0">
                <a:solidFill>
                  <a:srgbClr val="3D3D3D"/>
                </a:solidFill>
              </a:rPr>
              <a:t>vb.)</a:t>
            </a:r>
          </a:p>
          <a:p>
            <a:pPr lvl="2">
              <a:lnSpc>
                <a:spcPct val="100000"/>
              </a:lnSpc>
              <a:buFont typeface="Arial" panose="020B0604020202020204" pitchFamily="34" charset="0"/>
              <a:buChar char="•"/>
            </a:pPr>
            <a:r>
              <a:rPr lang="tr-TR" sz="2400" dirty="0">
                <a:solidFill>
                  <a:srgbClr val="3D3D3D"/>
                </a:solidFill>
              </a:rPr>
              <a:t>Kirli giysilerin, bulaşıcı ajanları sonraki hastalara aktarma potansiyeli vardır</a:t>
            </a:r>
          </a:p>
        </p:txBody>
      </p:sp>
    </p:spTree>
    <p:extLst>
      <p:ext uri="{BB962C8B-B14F-4D97-AF65-F5344CB8AC3E}">
        <p14:creationId xmlns:p14="http://schemas.microsoft.com/office/powerpoint/2010/main" val="3377580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34E89-0ECC-0F85-84A0-F1B0C8A63F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C5521E-812E-A19D-EA78-9D78F3059B00}"/>
              </a:ext>
            </a:extLst>
          </p:cNvPr>
          <p:cNvSpPr>
            <a:spLocks noGrp="1"/>
          </p:cNvSpPr>
          <p:nvPr>
            <p:ph type="title"/>
          </p:nvPr>
        </p:nvSpPr>
        <p:spPr/>
        <p:txBody>
          <a:bodyPr/>
          <a:lstStyle/>
          <a:p>
            <a:r>
              <a:rPr lang="tr-TR" sz="4400" b="1" dirty="0">
                <a:solidFill>
                  <a:srgbClr val="7030A0"/>
                </a:solidFill>
                <a:latin typeface="+mn-lt"/>
              </a:rPr>
              <a:t>Bulaşma Yolları</a:t>
            </a:r>
            <a:br>
              <a:rPr lang="tr-TR" sz="4800" b="1" dirty="0">
                <a:solidFill>
                  <a:srgbClr val="7030A0"/>
                </a:solidFill>
              </a:rPr>
            </a:br>
            <a:r>
              <a:rPr lang="tr-TR" sz="4800" b="1" dirty="0">
                <a:solidFill>
                  <a:srgbClr val="7030A0"/>
                </a:solidFill>
              </a:rPr>
              <a:t>    </a:t>
            </a:r>
            <a:r>
              <a:rPr lang="tr-TR" sz="3600" b="1" dirty="0">
                <a:solidFill>
                  <a:srgbClr val="5E67A0"/>
                </a:solidFill>
                <a:latin typeface="+mn-lt"/>
              </a:rPr>
              <a:t>Damlacık Yoluyla Bulaşma </a:t>
            </a:r>
            <a:endParaRPr lang="en-TR" sz="4400" b="1" dirty="0">
              <a:solidFill>
                <a:srgbClr val="5E67A0"/>
              </a:solidFill>
              <a:latin typeface="+mn-lt"/>
            </a:endParaRPr>
          </a:p>
        </p:txBody>
      </p:sp>
      <p:sp>
        <p:nvSpPr>
          <p:cNvPr id="3" name="Content Placeholder 2">
            <a:extLst>
              <a:ext uri="{FF2B5EF4-FFF2-40B4-BE49-F238E27FC236}">
                <a16:creationId xmlns:a16="http://schemas.microsoft.com/office/drawing/2014/main" id="{ED80FE37-876A-84C4-7118-3A3D3C950A84}"/>
              </a:ext>
            </a:extLst>
          </p:cNvPr>
          <p:cNvSpPr>
            <a:spLocks noGrp="1"/>
          </p:cNvSpPr>
          <p:nvPr>
            <p:ph idx="1"/>
          </p:nvPr>
        </p:nvSpPr>
        <p:spPr>
          <a:xfrm>
            <a:off x="709863" y="1845734"/>
            <a:ext cx="10813270" cy="4023360"/>
          </a:xfrm>
        </p:spPr>
        <p:txBody>
          <a:bodyPr>
            <a:noAutofit/>
          </a:bodyPr>
          <a:lstStyle/>
          <a:p>
            <a:pPr>
              <a:lnSpc>
                <a:spcPct val="100000"/>
              </a:lnSpc>
              <a:buFont typeface="Arial" panose="020B0604020202020204" pitchFamily="34" charset="0"/>
              <a:buChar char="•"/>
            </a:pPr>
            <a:r>
              <a:rPr lang="en-US" sz="2400" dirty="0" err="1">
                <a:solidFill>
                  <a:srgbClr val="3D3D3D"/>
                </a:solidFill>
              </a:rPr>
              <a:t>Damlacık</a:t>
            </a:r>
            <a:r>
              <a:rPr lang="en-US" sz="2400" dirty="0">
                <a:solidFill>
                  <a:srgbClr val="3D3D3D"/>
                </a:solidFill>
              </a:rPr>
              <a:t> </a:t>
            </a:r>
            <a:r>
              <a:rPr lang="en-US" sz="2400" dirty="0" err="1">
                <a:solidFill>
                  <a:srgbClr val="3D3D3D"/>
                </a:solidFill>
              </a:rPr>
              <a:t>yoluyla</a:t>
            </a:r>
            <a:r>
              <a:rPr lang="en-US" sz="2400" dirty="0">
                <a:solidFill>
                  <a:srgbClr val="3D3D3D"/>
                </a:solidFill>
              </a:rPr>
              <a:t> </a:t>
            </a:r>
            <a:r>
              <a:rPr lang="en-US" sz="2400" dirty="0" err="1">
                <a:solidFill>
                  <a:srgbClr val="3D3D3D"/>
                </a:solidFill>
              </a:rPr>
              <a:t>bulaşan</a:t>
            </a:r>
            <a:r>
              <a:rPr lang="en-US" sz="2400" dirty="0">
                <a:solidFill>
                  <a:srgbClr val="3D3D3D"/>
                </a:solidFill>
              </a:rPr>
              <a:t> </a:t>
            </a:r>
            <a:r>
              <a:rPr lang="en-US" sz="2400" dirty="0" err="1">
                <a:solidFill>
                  <a:srgbClr val="3D3D3D"/>
                </a:solidFill>
              </a:rPr>
              <a:t>bazı</a:t>
            </a:r>
            <a:r>
              <a:rPr lang="en-US" sz="2400" dirty="0">
                <a:solidFill>
                  <a:srgbClr val="3D3D3D"/>
                </a:solidFill>
              </a:rPr>
              <a:t> </a:t>
            </a:r>
            <a:r>
              <a:rPr lang="tr-TR" sz="2400" dirty="0">
                <a:solidFill>
                  <a:srgbClr val="3D3D3D"/>
                </a:solidFill>
              </a:rPr>
              <a:t>mikroorganizmalar</a:t>
            </a:r>
            <a:r>
              <a:rPr lang="en-US" sz="2400" dirty="0">
                <a:solidFill>
                  <a:srgbClr val="3D3D3D"/>
                </a:solidFill>
              </a:rPr>
              <a:t>, </a:t>
            </a:r>
            <a:r>
              <a:rPr lang="en-US" sz="2400" dirty="0" err="1">
                <a:solidFill>
                  <a:srgbClr val="3D3D3D"/>
                </a:solidFill>
              </a:rPr>
              <a:t>doğrudan</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dirty="0" err="1">
                <a:solidFill>
                  <a:srgbClr val="3D3D3D"/>
                </a:solidFill>
              </a:rPr>
              <a:t>dolaylı</a:t>
            </a:r>
            <a:r>
              <a:rPr lang="en-US" sz="2400" dirty="0">
                <a:solidFill>
                  <a:srgbClr val="3D3D3D"/>
                </a:solidFill>
              </a:rPr>
              <a:t> </a:t>
            </a:r>
            <a:r>
              <a:rPr lang="en-US" sz="2400" dirty="0" err="1">
                <a:solidFill>
                  <a:srgbClr val="3D3D3D"/>
                </a:solidFill>
              </a:rPr>
              <a:t>temas</a:t>
            </a:r>
            <a:r>
              <a:rPr lang="en-US" sz="2400" dirty="0">
                <a:solidFill>
                  <a:srgbClr val="3D3D3D"/>
                </a:solidFill>
              </a:rPr>
              <a:t> </a:t>
            </a:r>
            <a:r>
              <a:rPr lang="en-US" sz="2400" dirty="0" err="1">
                <a:solidFill>
                  <a:srgbClr val="3D3D3D"/>
                </a:solidFill>
              </a:rPr>
              <a:t>yoluyla</a:t>
            </a:r>
            <a:r>
              <a:rPr lang="en-US" sz="2400" dirty="0">
                <a:solidFill>
                  <a:srgbClr val="3D3D3D"/>
                </a:solidFill>
              </a:rPr>
              <a:t> da </a:t>
            </a:r>
            <a:r>
              <a:rPr lang="en-US" sz="2400" dirty="0" err="1">
                <a:solidFill>
                  <a:srgbClr val="3D3D3D"/>
                </a:solidFill>
              </a:rPr>
              <a:t>bulaşabilir</a:t>
            </a:r>
            <a:endParaRPr lang="en-US" sz="2400" dirty="0">
              <a:solidFill>
                <a:srgbClr val="3D3D3D"/>
              </a:solidFill>
            </a:endParaRPr>
          </a:p>
          <a:p>
            <a:pPr>
              <a:lnSpc>
                <a:spcPct val="100000"/>
              </a:lnSpc>
              <a:buFont typeface="Arial" panose="020B0604020202020204" pitchFamily="34" charset="0"/>
              <a:buChar char="•"/>
            </a:pPr>
            <a:r>
              <a:rPr lang="en-US" sz="2400" dirty="0">
                <a:solidFill>
                  <a:srgbClr val="3D3D3D"/>
                </a:solidFill>
              </a:rPr>
              <a:t>Temas </a:t>
            </a:r>
            <a:r>
              <a:rPr lang="en-US" sz="2400" dirty="0" err="1">
                <a:solidFill>
                  <a:srgbClr val="3D3D3D"/>
                </a:solidFill>
              </a:rPr>
              <a:t>yoluyla</a:t>
            </a:r>
            <a:r>
              <a:rPr lang="en-US" sz="2400" dirty="0">
                <a:solidFill>
                  <a:srgbClr val="3D3D3D"/>
                </a:solidFill>
              </a:rPr>
              <a:t> </a:t>
            </a:r>
            <a:r>
              <a:rPr lang="en-US" sz="2400" dirty="0" err="1">
                <a:solidFill>
                  <a:srgbClr val="3D3D3D"/>
                </a:solidFill>
              </a:rPr>
              <a:t>bulaşmanın</a:t>
            </a:r>
            <a:r>
              <a:rPr lang="en-US" sz="2400" dirty="0">
                <a:solidFill>
                  <a:srgbClr val="3D3D3D"/>
                </a:solidFill>
              </a:rPr>
              <a:t> </a:t>
            </a:r>
            <a:r>
              <a:rPr lang="en-US" sz="2400" dirty="0" err="1">
                <a:solidFill>
                  <a:srgbClr val="3D3D3D"/>
                </a:solidFill>
              </a:rPr>
              <a:t>aksine</a:t>
            </a:r>
            <a:r>
              <a:rPr lang="en-US" sz="2400" dirty="0">
                <a:solidFill>
                  <a:srgbClr val="3D3D3D"/>
                </a:solidFill>
              </a:rPr>
              <a:t>, </a:t>
            </a:r>
            <a:r>
              <a:rPr lang="en-US" sz="2400" dirty="0" err="1">
                <a:solidFill>
                  <a:srgbClr val="3D3D3D"/>
                </a:solidFill>
              </a:rPr>
              <a:t>bulaşıcı</a:t>
            </a:r>
            <a:r>
              <a:rPr lang="tr-TR" sz="2400" dirty="0">
                <a:solidFill>
                  <a:srgbClr val="3D3D3D"/>
                </a:solidFill>
              </a:rPr>
              <a:t> mikroorganizmaları</a:t>
            </a:r>
            <a:r>
              <a:rPr lang="en-US" sz="2400" dirty="0">
                <a:solidFill>
                  <a:srgbClr val="3D3D3D"/>
                </a:solidFill>
              </a:rPr>
              <a:t> </a:t>
            </a:r>
            <a:r>
              <a:rPr lang="en-US" sz="2400" dirty="0" err="1">
                <a:solidFill>
                  <a:srgbClr val="3D3D3D"/>
                </a:solidFill>
              </a:rPr>
              <a:t>taşıyan</a:t>
            </a:r>
            <a:r>
              <a:rPr lang="en-US" sz="2400" dirty="0">
                <a:solidFill>
                  <a:srgbClr val="3D3D3D"/>
                </a:solidFill>
              </a:rPr>
              <a:t> </a:t>
            </a:r>
            <a:r>
              <a:rPr lang="en-US" sz="2400" dirty="0" err="1">
                <a:solidFill>
                  <a:srgbClr val="3D3D3D"/>
                </a:solidFill>
              </a:rPr>
              <a:t>solunum</a:t>
            </a:r>
            <a:r>
              <a:rPr lang="en-US" sz="2400" dirty="0">
                <a:solidFill>
                  <a:srgbClr val="3D3D3D"/>
                </a:solidFill>
              </a:rPr>
              <a:t> </a:t>
            </a:r>
            <a:r>
              <a:rPr lang="en-US" sz="2400" dirty="0" err="1">
                <a:solidFill>
                  <a:srgbClr val="3D3D3D"/>
                </a:solidFill>
              </a:rPr>
              <a:t>damlacıkları</a:t>
            </a:r>
            <a:r>
              <a:rPr lang="en-US" sz="2400" dirty="0">
                <a:solidFill>
                  <a:srgbClr val="3D3D3D"/>
                </a:solidFill>
              </a:rPr>
              <a:t>, </a:t>
            </a:r>
            <a:r>
              <a:rPr lang="en-US" sz="2400" dirty="0" err="1">
                <a:solidFill>
                  <a:srgbClr val="3D3D3D"/>
                </a:solidFill>
              </a:rPr>
              <a:t>genellikle</a:t>
            </a:r>
            <a:r>
              <a:rPr lang="en-US" sz="2400" dirty="0">
                <a:solidFill>
                  <a:srgbClr val="3D3D3D"/>
                </a:solidFill>
              </a:rPr>
              <a:t> </a:t>
            </a:r>
            <a:r>
              <a:rPr lang="en-US" sz="2400" dirty="0" err="1">
                <a:solidFill>
                  <a:srgbClr val="3D3D3D"/>
                </a:solidFill>
              </a:rPr>
              <a:t>kısa</a:t>
            </a:r>
            <a:r>
              <a:rPr lang="en-US" sz="2400" dirty="0">
                <a:solidFill>
                  <a:srgbClr val="3D3D3D"/>
                </a:solidFill>
              </a:rPr>
              <a:t> </a:t>
            </a:r>
            <a:r>
              <a:rPr lang="en-US" sz="2400" dirty="0" err="1">
                <a:solidFill>
                  <a:srgbClr val="3D3D3D"/>
                </a:solidFill>
              </a:rPr>
              <a:t>mesafelerde</a:t>
            </a:r>
            <a:r>
              <a:rPr lang="en-US" sz="2400" dirty="0">
                <a:solidFill>
                  <a:srgbClr val="3D3D3D"/>
                </a:solidFill>
              </a:rPr>
              <a:t>, </a:t>
            </a:r>
            <a:r>
              <a:rPr lang="en-US" sz="2400" dirty="0" err="1">
                <a:solidFill>
                  <a:srgbClr val="3D3D3D"/>
                </a:solidFill>
              </a:rPr>
              <a:t>doğrudan</a:t>
            </a:r>
            <a:r>
              <a:rPr lang="en-US" sz="2400" dirty="0">
                <a:solidFill>
                  <a:srgbClr val="3D3D3D"/>
                </a:solidFill>
              </a:rPr>
              <a:t> </a:t>
            </a:r>
            <a:r>
              <a:rPr lang="en-US" sz="2400" dirty="0" err="1">
                <a:solidFill>
                  <a:srgbClr val="3D3D3D"/>
                </a:solidFill>
              </a:rPr>
              <a:t>bulaşıcı</a:t>
            </a:r>
            <a:r>
              <a:rPr lang="en-US" sz="2400" dirty="0">
                <a:solidFill>
                  <a:srgbClr val="3D3D3D"/>
                </a:solidFill>
              </a:rPr>
              <a:t> </a:t>
            </a:r>
            <a:r>
              <a:rPr lang="en-US" sz="2400" dirty="0" err="1">
                <a:solidFill>
                  <a:srgbClr val="3D3D3D"/>
                </a:solidFill>
              </a:rPr>
              <a:t>bireyin</a:t>
            </a:r>
            <a:r>
              <a:rPr lang="en-US" sz="2400" dirty="0">
                <a:solidFill>
                  <a:srgbClr val="3D3D3D"/>
                </a:solidFill>
              </a:rPr>
              <a:t> </a:t>
            </a:r>
            <a:r>
              <a:rPr lang="en-US" sz="2400" dirty="0" err="1">
                <a:solidFill>
                  <a:srgbClr val="3D3D3D"/>
                </a:solidFill>
              </a:rPr>
              <a:t>solunum</a:t>
            </a:r>
            <a:r>
              <a:rPr lang="en-US" sz="2400" dirty="0">
                <a:solidFill>
                  <a:srgbClr val="3D3D3D"/>
                </a:solidFill>
              </a:rPr>
              <a:t> </a:t>
            </a:r>
            <a:r>
              <a:rPr lang="en-US" sz="2400" dirty="0" err="1">
                <a:solidFill>
                  <a:srgbClr val="3D3D3D"/>
                </a:solidFill>
              </a:rPr>
              <a:t>yolundan</a:t>
            </a:r>
            <a:r>
              <a:rPr lang="en-US" sz="2400" dirty="0">
                <a:solidFill>
                  <a:srgbClr val="3D3D3D"/>
                </a:solidFill>
              </a:rPr>
              <a:t> </a:t>
            </a:r>
            <a:r>
              <a:rPr lang="en-US" sz="2400" dirty="0" err="1">
                <a:solidFill>
                  <a:srgbClr val="3D3D3D"/>
                </a:solidFill>
              </a:rPr>
              <a:t>alıcının</a:t>
            </a:r>
            <a:r>
              <a:rPr lang="en-US" sz="2400" dirty="0">
                <a:solidFill>
                  <a:srgbClr val="3D3D3D"/>
                </a:solidFill>
              </a:rPr>
              <a:t> </a:t>
            </a:r>
            <a:r>
              <a:rPr lang="en-US" sz="2400" dirty="0" err="1">
                <a:solidFill>
                  <a:srgbClr val="3D3D3D"/>
                </a:solidFill>
              </a:rPr>
              <a:t>hassas</a:t>
            </a:r>
            <a:r>
              <a:rPr lang="en-US" sz="2400" dirty="0">
                <a:solidFill>
                  <a:srgbClr val="3D3D3D"/>
                </a:solidFill>
              </a:rPr>
              <a:t> </a:t>
            </a:r>
            <a:r>
              <a:rPr lang="en-US" sz="2400" dirty="0" err="1">
                <a:solidFill>
                  <a:srgbClr val="3D3D3D"/>
                </a:solidFill>
              </a:rPr>
              <a:t>mukozal</a:t>
            </a:r>
            <a:r>
              <a:rPr lang="en-US" sz="2400" dirty="0">
                <a:solidFill>
                  <a:srgbClr val="3D3D3D"/>
                </a:solidFill>
              </a:rPr>
              <a:t> </a:t>
            </a:r>
            <a:r>
              <a:rPr lang="en-US" sz="2400" dirty="0" err="1">
                <a:solidFill>
                  <a:srgbClr val="3D3D3D"/>
                </a:solidFill>
              </a:rPr>
              <a:t>yüzeylerine</a:t>
            </a:r>
            <a:r>
              <a:rPr lang="en-US" sz="2400" dirty="0">
                <a:solidFill>
                  <a:srgbClr val="3D3D3D"/>
                </a:solidFill>
              </a:rPr>
              <a:t> (</a:t>
            </a:r>
            <a:r>
              <a:rPr lang="en-US" sz="2400" dirty="0" err="1">
                <a:solidFill>
                  <a:srgbClr val="3D3D3D"/>
                </a:solidFill>
              </a:rPr>
              <a:t>burun</a:t>
            </a:r>
            <a:r>
              <a:rPr lang="en-US" sz="2400" dirty="0">
                <a:solidFill>
                  <a:srgbClr val="3D3D3D"/>
                </a:solidFill>
              </a:rPr>
              <a:t> </a:t>
            </a:r>
            <a:r>
              <a:rPr lang="en-US" sz="2400" dirty="0" err="1">
                <a:solidFill>
                  <a:srgbClr val="3D3D3D"/>
                </a:solidFill>
              </a:rPr>
              <a:t>mukozasının</a:t>
            </a:r>
            <a:r>
              <a:rPr lang="en-US" sz="2400" dirty="0">
                <a:solidFill>
                  <a:srgbClr val="3D3D3D"/>
                </a:solidFill>
              </a:rPr>
              <a:t>, </a:t>
            </a:r>
            <a:r>
              <a:rPr lang="en-US" sz="2400" dirty="0" err="1">
                <a:solidFill>
                  <a:srgbClr val="3D3D3D"/>
                </a:solidFill>
              </a:rPr>
              <a:t>konjonktivanın</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dirty="0" err="1">
                <a:solidFill>
                  <a:srgbClr val="3D3D3D"/>
                </a:solidFill>
              </a:rPr>
              <a:t>daha</a:t>
            </a:r>
            <a:r>
              <a:rPr lang="en-US" sz="2400" dirty="0">
                <a:solidFill>
                  <a:srgbClr val="3D3D3D"/>
                </a:solidFill>
              </a:rPr>
              <a:t> </a:t>
            </a:r>
            <a:r>
              <a:rPr lang="en-US" sz="2400" dirty="0" err="1">
                <a:solidFill>
                  <a:srgbClr val="3D3D3D"/>
                </a:solidFill>
              </a:rPr>
              <a:t>az</a:t>
            </a:r>
            <a:r>
              <a:rPr lang="en-US" sz="2400" dirty="0">
                <a:solidFill>
                  <a:srgbClr val="3D3D3D"/>
                </a:solidFill>
              </a:rPr>
              <a:t> </a:t>
            </a:r>
            <a:r>
              <a:rPr lang="en-US" sz="2400" dirty="0" err="1">
                <a:solidFill>
                  <a:srgbClr val="3D3D3D"/>
                </a:solidFill>
              </a:rPr>
              <a:t>sıklıkla</a:t>
            </a:r>
            <a:r>
              <a:rPr lang="en-US" sz="2400" dirty="0">
                <a:solidFill>
                  <a:srgbClr val="3D3D3D"/>
                </a:solidFill>
              </a:rPr>
              <a:t> </a:t>
            </a:r>
            <a:r>
              <a:rPr lang="en-US" sz="2400" dirty="0" err="1">
                <a:solidFill>
                  <a:srgbClr val="3D3D3D"/>
                </a:solidFill>
              </a:rPr>
              <a:t>ağzın</a:t>
            </a:r>
            <a:r>
              <a:rPr lang="en-US" sz="2400" dirty="0">
                <a:solidFill>
                  <a:srgbClr val="3D3D3D"/>
                </a:solidFill>
              </a:rPr>
              <a:t>)  </a:t>
            </a:r>
            <a:r>
              <a:rPr lang="en-US" sz="2400" dirty="0" err="1">
                <a:solidFill>
                  <a:srgbClr val="3D3D3D"/>
                </a:solidFill>
              </a:rPr>
              <a:t>geçtiğinde</a:t>
            </a:r>
            <a:r>
              <a:rPr lang="en-US" sz="2400" dirty="0">
                <a:solidFill>
                  <a:srgbClr val="3D3D3D"/>
                </a:solidFill>
              </a:rPr>
              <a:t> </a:t>
            </a:r>
            <a:r>
              <a:rPr lang="en-US" sz="2400" dirty="0" err="1">
                <a:solidFill>
                  <a:srgbClr val="3D3D3D"/>
                </a:solidFill>
              </a:rPr>
              <a:t>enfeksiyonu</a:t>
            </a:r>
            <a:r>
              <a:rPr lang="en-US" sz="2400" dirty="0">
                <a:solidFill>
                  <a:srgbClr val="3D3D3D"/>
                </a:solidFill>
              </a:rPr>
              <a:t> </a:t>
            </a:r>
            <a:r>
              <a:rPr lang="en-US" sz="2400" dirty="0" err="1">
                <a:solidFill>
                  <a:srgbClr val="3D3D3D"/>
                </a:solidFill>
              </a:rPr>
              <a:t>iletir</a:t>
            </a:r>
            <a:endParaRPr lang="en-US" sz="2400" dirty="0">
              <a:solidFill>
                <a:srgbClr val="3D3D3D"/>
              </a:solidFill>
            </a:endParaRPr>
          </a:p>
          <a:p>
            <a:pPr>
              <a:lnSpc>
                <a:spcPct val="100000"/>
              </a:lnSpc>
              <a:buFont typeface="Arial" panose="020B0604020202020204" pitchFamily="34" charset="0"/>
              <a:buChar char="•"/>
            </a:pPr>
            <a:r>
              <a:rPr lang="tr-TR" sz="2400" dirty="0">
                <a:solidFill>
                  <a:srgbClr val="3D3D3D"/>
                </a:solidFill>
              </a:rPr>
              <a:t>Solunum damlacıkları, enfekte bir kişi öksürdüğünde, hapşırdığında, konuştuğunda veya aspirasyon, endotrakeal entübasyon, kardiyopulmoner resüsitasyon (CPR) gibi işlemler sırasında oluşur</a:t>
            </a:r>
          </a:p>
        </p:txBody>
      </p:sp>
    </p:spTree>
    <p:extLst>
      <p:ext uri="{BB962C8B-B14F-4D97-AF65-F5344CB8AC3E}">
        <p14:creationId xmlns:p14="http://schemas.microsoft.com/office/powerpoint/2010/main" val="3424794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BD96D-E446-7047-9853-7C7A9E3F1189}"/>
              </a:ext>
            </a:extLst>
          </p:cNvPr>
          <p:cNvSpPr>
            <a:spLocks noGrp="1"/>
          </p:cNvSpPr>
          <p:nvPr>
            <p:ph type="title"/>
          </p:nvPr>
        </p:nvSpPr>
        <p:spPr/>
        <p:txBody>
          <a:bodyPr/>
          <a:lstStyle/>
          <a:p>
            <a:r>
              <a:rPr lang="tr-TR" sz="4400" b="1" dirty="0">
                <a:solidFill>
                  <a:srgbClr val="7030A0"/>
                </a:solidFill>
                <a:latin typeface="+mn-lt"/>
              </a:rPr>
              <a:t>Bulaşma Yolları</a:t>
            </a:r>
            <a:br>
              <a:rPr lang="tr-TR" sz="4800" b="1" dirty="0">
                <a:solidFill>
                  <a:srgbClr val="7030A0"/>
                </a:solidFill>
              </a:rPr>
            </a:br>
            <a:r>
              <a:rPr lang="tr-TR" sz="4800" b="1" dirty="0">
                <a:solidFill>
                  <a:srgbClr val="7030A0"/>
                </a:solidFill>
              </a:rPr>
              <a:t>    </a:t>
            </a:r>
            <a:r>
              <a:rPr lang="tr-TR" sz="3600" b="1" dirty="0">
                <a:solidFill>
                  <a:srgbClr val="5E67A0"/>
                </a:solidFill>
                <a:latin typeface="+mn-lt"/>
              </a:rPr>
              <a:t>Damlacık Yoluyla Bulaşma </a:t>
            </a:r>
            <a:endParaRPr lang="en-TR" sz="4400" b="1" dirty="0">
              <a:solidFill>
                <a:srgbClr val="5E67A0"/>
              </a:solidFill>
              <a:latin typeface="+mn-lt"/>
            </a:endParaRPr>
          </a:p>
        </p:txBody>
      </p:sp>
      <p:sp>
        <p:nvSpPr>
          <p:cNvPr id="3" name="Content Placeholder 2">
            <a:extLst>
              <a:ext uri="{FF2B5EF4-FFF2-40B4-BE49-F238E27FC236}">
                <a16:creationId xmlns:a16="http://schemas.microsoft.com/office/drawing/2014/main" id="{2496C775-671B-BF4D-8716-51C77B32AEF5}"/>
              </a:ext>
            </a:extLst>
          </p:cNvPr>
          <p:cNvSpPr>
            <a:spLocks noGrp="1"/>
          </p:cNvSpPr>
          <p:nvPr>
            <p:ph idx="1"/>
          </p:nvPr>
        </p:nvSpPr>
        <p:spPr>
          <a:xfrm>
            <a:off x="709863" y="2497666"/>
            <a:ext cx="10445817" cy="3371427"/>
          </a:xfrm>
        </p:spPr>
        <p:txBody>
          <a:bodyPr>
            <a:noAutofit/>
          </a:bodyPr>
          <a:lstStyle/>
          <a:p>
            <a:pPr>
              <a:lnSpc>
                <a:spcPct val="100000"/>
              </a:lnSpc>
              <a:buFont typeface="Arial" panose="020B0604020202020204" pitchFamily="34" charset="0"/>
              <a:buChar char="•"/>
            </a:pPr>
            <a:r>
              <a:rPr lang="en-US" sz="2400" dirty="0" err="1">
                <a:solidFill>
                  <a:srgbClr val="3D3D3D"/>
                </a:solidFill>
              </a:rPr>
              <a:t>Tanımlanmış</a:t>
            </a:r>
            <a:r>
              <a:rPr lang="en-US" sz="2400" dirty="0">
                <a:solidFill>
                  <a:srgbClr val="3D3D3D"/>
                </a:solidFill>
              </a:rPr>
              <a:t> risk </a:t>
            </a:r>
            <a:r>
              <a:rPr lang="en-US" sz="2400" dirty="0" err="1">
                <a:solidFill>
                  <a:srgbClr val="3D3D3D"/>
                </a:solidFill>
              </a:rPr>
              <a:t>alanı</a:t>
            </a:r>
            <a:r>
              <a:rPr lang="en-US" sz="2400" dirty="0">
                <a:solidFill>
                  <a:srgbClr val="3D3D3D"/>
                </a:solidFill>
              </a:rPr>
              <a:t> </a:t>
            </a:r>
            <a:r>
              <a:rPr lang="en-US" sz="2400" dirty="0" err="1">
                <a:solidFill>
                  <a:srgbClr val="3D3D3D"/>
                </a:solidFill>
              </a:rPr>
              <a:t>hastanın</a:t>
            </a:r>
            <a:r>
              <a:rPr lang="en-US" sz="2400" dirty="0">
                <a:solidFill>
                  <a:srgbClr val="3D3D3D"/>
                </a:solidFill>
              </a:rPr>
              <a:t> </a:t>
            </a:r>
            <a:r>
              <a:rPr lang="en-US" sz="2400" dirty="0" err="1">
                <a:solidFill>
                  <a:srgbClr val="3D3D3D"/>
                </a:solidFill>
              </a:rPr>
              <a:t>etrafındaki</a:t>
            </a:r>
            <a:r>
              <a:rPr lang="en-US" sz="2400" dirty="0">
                <a:solidFill>
                  <a:srgbClr val="3D3D3D"/>
                </a:solidFill>
              </a:rPr>
              <a:t> 1 </a:t>
            </a:r>
            <a:r>
              <a:rPr lang="en-US" sz="2400" dirty="0" err="1">
                <a:solidFill>
                  <a:srgbClr val="3D3D3D"/>
                </a:solidFill>
              </a:rPr>
              <a:t>m'lik</a:t>
            </a:r>
            <a:r>
              <a:rPr lang="en-US" sz="2400" dirty="0">
                <a:solidFill>
                  <a:srgbClr val="3D3D3D"/>
                </a:solidFill>
              </a:rPr>
              <a:t> </a:t>
            </a:r>
            <a:r>
              <a:rPr lang="en-US" sz="2400" dirty="0" err="1">
                <a:solidFill>
                  <a:srgbClr val="3D3D3D"/>
                </a:solidFill>
              </a:rPr>
              <a:t>bir</a:t>
            </a:r>
            <a:r>
              <a:rPr lang="en-US" sz="2400" dirty="0">
                <a:solidFill>
                  <a:srgbClr val="3D3D3D"/>
                </a:solidFill>
              </a:rPr>
              <a:t> </a:t>
            </a:r>
            <a:r>
              <a:rPr lang="en-US" sz="2400" dirty="0" err="1">
                <a:solidFill>
                  <a:srgbClr val="3D3D3D"/>
                </a:solidFill>
              </a:rPr>
              <a:t>mesafedir</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tr-TR" sz="2400" dirty="0">
                <a:solidFill>
                  <a:srgbClr val="3D3D3D"/>
                </a:solidFill>
              </a:rPr>
              <a:t>mikroorganizmaların </a:t>
            </a:r>
            <a:r>
              <a:rPr lang="en-US" sz="2400" dirty="0" err="1">
                <a:solidFill>
                  <a:srgbClr val="3D3D3D"/>
                </a:solidFill>
              </a:rPr>
              <a:t>damlacık</a:t>
            </a:r>
            <a:r>
              <a:rPr lang="en-US" sz="2400" dirty="0">
                <a:solidFill>
                  <a:srgbClr val="3D3D3D"/>
                </a:solidFill>
              </a:rPr>
              <a:t> </a:t>
            </a:r>
            <a:r>
              <a:rPr lang="en-US" sz="2400" dirty="0" err="1">
                <a:solidFill>
                  <a:srgbClr val="3D3D3D"/>
                </a:solidFill>
              </a:rPr>
              <a:t>yoluyla</a:t>
            </a:r>
            <a:r>
              <a:rPr lang="en-US" sz="2400" dirty="0">
                <a:solidFill>
                  <a:srgbClr val="3D3D3D"/>
                </a:solidFill>
              </a:rPr>
              <a:t> </a:t>
            </a:r>
            <a:r>
              <a:rPr lang="en-US" sz="2400" dirty="0" err="1">
                <a:solidFill>
                  <a:srgbClr val="3D3D3D"/>
                </a:solidFill>
              </a:rPr>
              <a:t>bulaşmasını</a:t>
            </a:r>
            <a:r>
              <a:rPr lang="en-US" sz="2400" dirty="0">
                <a:solidFill>
                  <a:srgbClr val="3D3D3D"/>
                </a:solidFill>
              </a:rPr>
              <a:t> </a:t>
            </a:r>
            <a:r>
              <a:rPr lang="en-US" sz="2400" dirty="0" err="1">
                <a:solidFill>
                  <a:srgbClr val="3D3D3D"/>
                </a:solidFill>
              </a:rPr>
              <a:t>önlemek</a:t>
            </a:r>
            <a:r>
              <a:rPr lang="en-US" sz="2400" dirty="0">
                <a:solidFill>
                  <a:srgbClr val="3D3D3D"/>
                </a:solidFill>
              </a:rPr>
              <a:t> </a:t>
            </a:r>
            <a:r>
              <a:rPr lang="en-US" sz="2400" dirty="0" err="1">
                <a:solidFill>
                  <a:srgbClr val="3D3D3D"/>
                </a:solidFill>
              </a:rPr>
              <a:t>için</a:t>
            </a:r>
            <a:r>
              <a:rPr lang="en-US" sz="2400" dirty="0">
                <a:solidFill>
                  <a:srgbClr val="3D3D3D"/>
                </a:solidFill>
              </a:rPr>
              <a:t> </a:t>
            </a:r>
            <a:r>
              <a:rPr lang="en-US" sz="2400" dirty="0" err="1">
                <a:solidFill>
                  <a:srgbClr val="3D3D3D"/>
                </a:solidFill>
              </a:rPr>
              <a:t>bu</a:t>
            </a:r>
            <a:r>
              <a:rPr lang="en-US" sz="2400" dirty="0">
                <a:solidFill>
                  <a:srgbClr val="3D3D3D"/>
                </a:solidFill>
              </a:rPr>
              <a:t> </a:t>
            </a:r>
            <a:r>
              <a:rPr lang="en-US" sz="2400" dirty="0" err="1">
                <a:solidFill>
                  <a:srgbClr val="3D3D3D"/>
                </a:solidFill>
              </a:rPr>
              <a:t>mesafede</a:t>
            </a:r>
            <a:r>
              <a:rPr lang="en-US" sz="2400" dirty="0">
                <a:solidFill>
                  <a:srgbClr val="3D3D3D"/>
                </a:solidFill>
              </a:rPr>
              <a:t> </a:t>
            </a:r>
            <a:r>
              <a:rPr lang="tr-TR" sz="2400" dirty="0">
                <a:solidFill>
                  <a:srgbClr val="3D3D3D"/>
                </a:solidFill>
              </a:rPr>
              <a:t>cerrahi </a:t>
            </a:r>
            <a:r>
              <a:rPr lang="en-US" sz="2400" dirty="0" err="1">
                <a:solidFill>
                  <a:srgbClr val="3D3D3D"/>
                </a:solidFill>
              </a:rPr>
              <a:t>maske</a:t>
            </a:r>
            <a:r>
              <a:rPr lang="en-US" sz="2400" dirty="0">
                <a:solidFill>
                  <a:srgbClr val="3D3D3D"/>
                </a:solidFill>
              </a:rPr>
              <a:t> </a:t>
            </a:r>
            <a:r>
              <a:rPr lang="en-US" sz="2400" dirty="0" err="1">
                <a:solidFill>
                  <a:srgbClr val="3D3D3D"/>
                </a:solidFill>
              </a:rPr>
              <a:t>takılmalıdır</a:t>
            </a:r>
            <a:r>
              <a:rPr lang="en-US" sz="2400" dirty="0">
                <a:solidFill>
                  <a:srgbClr val="3D3D3D"/>
                </a:solidFill>
              </a:rPr>
              <a:t> </a:t>
            </a:r>
          </a:p>
          <a:p>
            <a:pPr>
              <a:lnSpc>
                <a:spcPct val="100000"/>
              </a:lnSpc>
              <a:buFont typeface="Arial" panose="020B0604020202020204" pitchFamily="34" charset="0"/>
              <a:buChar char="•"/>
            </a:pPr>
            <a:r>
              <a:rPr lang="tr-TR" sz="2400" dirty="0">
                <a:solidFill>
                  <a:srgbClr val="3D3D3D"/>
                </a:solidFill>
              </a:rPr>
              <a:t>Damlacıklar geleneksel olarak &gt;5 </a:t>
            </a:r>
            <a:r>
              <a:rPr lang="tr-TR" sz="2400" dirty="0" err="1">
                <a:solidFill>
                  <a:srgbClr val="3D3D3D"/>
                </a:solidFill>
              </a:rPr>
              <a:t>μm</a:t>
            </a:r>
            <a:r>
              <a:rPr lang="tr-TR" sz="2400" dirty="0">
                <a:solidFill>
                  <a:srgbClr val="3D3D3D"/>
                </a:solidFill>
              </a:rPr>
              <a:t> boyutunda olarak tanımlanmıştır</a:t>
            </a:r>
          </a:p>
          <a:p>
            <a:pPr>
              <a:lnSpc>
                <a:spcPct val="100000"/>
              </a:lnSpc>
              <a:buFont typeface="Arial" panose="020B0604020202020204" pitchFamily="34" charset="0"/>
              <a:buChar char="•"/>
            </a:pPr>
            <a:r>
              <a:rPr lang="tr-TR" sz="2400" dirty="0">
                <a:solidFill>
                  <a:srgbClr val="3D3D3D"/>
                </a:solidFill>
              </a:rPr>
              <a:t>Damlacık yoluyla bulaşan mikroorganizmalar uzun mesafelerde enfeksiyöz kalmaz ve bu nedenle özel hava işlemi ve havalandırma gerektirmez</a:t>
            </a:r>
          </a:p>
          <a:p>
            <a:pPr>
              <a:lnSpc>
                <a:spcPct val="100000"/>
              </a:lnSpc>
              <a:buFont typeface="Arial" panose="020B0604020202020204" pitchFamily="34" charset="0"/>
              <a:buChar char="•"/>
            </a:pPr>
            <a:endParaRPr lang="en-TR" dirty="0">
              <a:solidFill>
                <a:srgbClr val="3D3D3D"/>
              </a:solidFill>
            </a:endParaRPr>
          </a:p>
        </p:txBody>
      </p:sp>
    </p:spTree>
    <p:extLst>
      <p:ext uri="{BB962C8B-B14F-4D97-AF65-F5344CB8AC3E}">
        <p14:creationId xmlns:p14="http://schemas.microsoft.com/office/powerpoint/2010/main" val="3082207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6E37-F07E-BD4F-BF8B-6D41A28C73B2}"/>
              </a:ext>
            </a:extLst>
          </p:cNvPr>
          <p:cNvSpPr>
            <a:spLocks noGrp="1"/>
          </p:cNvSpPr>
          <p:nvPr>
            <p:ph type="title"/>
          </p:nvPr>
        </p:nvSpPr>
        <p:spPr/>
        <p:txBody>
          <a:bodyPr>
            <a:normAutofit/>
          </a:bodyPr>
          <a:lstStyle/>
          <a:p>
            <a:r>
              <a:rPr lang="tr-TR" sz="4400" b="1" dirty="0">
                <a:solidFill>
                  <a:srgbClr val="7030A0"/>
                </a:solidFill>
                <a:latin typeface="+mn-lt"/>
              </a:rPr>
              <a:t>Bulaşma Yolları</a:t>
            </a:r>
            <a:br>
              <a:rPr lang="tr-TR" sz="4400" b="1" dirty="0">
                <a:solidFill>
                  <a:srgbClr val="7030A0"/>
                </a:solidFill>
              </a:rPr>
            </a:br>
            <a:r>
              <a:rPr lang="tr-TR" sz="4400" b="1" dirty="0">
                <a:solidFill>
                  <a:srgbClr val="7030A0"/>
                </a:solidFill>
              </a:rPr>
              <a:t>    </a:t>
            </a:r>
            <a:r>
              <a:rPr lang="tr-TR" sz="3600" b="1" dirty="0">
                <a:solidFill>
                  <a:srgbClr val="5E67A0"/>
                </a:solidFill>
                <a:latin typeface="+mn-lt"/>
              </a:rPr>
              <a:t>Damlacık Yoluyla Bulaşma</a:t>
            </a:r>
            <a:endParaRPr lang="en-TR" sz="4400" dirty="0"/>
          </a:p>
        </p:txBody>
      </p:sp>
      <p:sp>
        <p:nvSpPr>
          <p:cNvPr id="3" name="Content Placeholder 2">
            <a:extLst>
              <a:ext uri="{FF2B5EF4-FFF2-40B4-BE49-F238E27FC236}">
                <a16:creationId xmlns:a16="http://schemas.microsoft.com/office/drawing/2014/main" id="{8EEB992C-7124-2742-9973-CC08D11F038E}"/>
              </a:ext>
            </a:extLst>
          </p:cNvPr>
          <p:cNvSpPr>
            <a:spLocks noGrp="1"/>
          </p:cNvSpPr>
          <p:nvPr>
            <p:ph idx="1"/>
          </p:nvPr>
        </p:nvSpPr>
        <p:spPr>
          <a:xfrm>
            <a:off x="1215188" y="2026118"/>
            <a:ext cx="9940491" cy="4023360"/>
          </a:xfrm>
        </p:spPr>
        <p:txBody>
          <a:bodyPr>
            <a:noAutofit/>
          </a:bodyPr>
          <a:lstStyle/>
          <a:p>
            <a:pPr>
              <a:lnSpc>
                <a:spcPct val="100000"/>
              </a:lnSpc>
              <a:buFont typeface="Arial" panose="020B0604020202020204" pitchFamily="34" charset="0"/>
              <a:buChar char="•"/>
            </a:pPr>
            <a:r>
              <a:rPr lang="tr-TR" sz="2400" dirty="0">
                <a:solidFill>
                  <a:srgbClr val="3D3D3D"/>
                </a:solidFill>
              </a:rPr>
              <a:t>Damlacık yoluyla bulaşan enfeksiyöz ajanlara örnek olarak </a:t>
            </a:r>
            <a:r>
              <a:rPr lang="tr-TR" sz="2400" i="1" dirty="0" err="1">
                <a:solidFill>
                  <a:srgbClr val="3D3D3D"/>
                </a:solidFill>
              </a:rPr>
              <a:t>Bordetella</a:t>
            </a:r>
            <a:r>
              <a:rPr lang="tr-TR" sz="2400" i="1" dirty="0">
                <a:solidFill>
                  <a:srgbClr val="3D3D3D"/>
                </a:solidFill>
              </a:rPr>
              <a:t> </a:t>
            </a:r>
            <a:r>
              <a:rPr lang="tr-TR" sz="2400" i="1" dirty="0" err="1">
                <a:solidFill>
                  <a:srgbClr val="3D3D3D"/>
                </a:solidFill>
              </a:rPr>
              <a:t>pertussis</a:t>
            </a:r>
            <a:r>
              <a:rPr lang="tr-TR" sz="2400" dirty="0">
                <a:solidFill>
                  <a:srgbClr val="3D3D3D"/>
                </a:solidFill>
              </a:rPr>
              <a:t>, influenza virüsü, adenovirüs, </a:t>
            </a:r>
            <a:r>
              <a:rPr lang="tr-TR" sz="2400" dirty="0" err="1">
                <a:solidFill>
                  <a:srgbClr val="3D3D3D"/>
                </a:solidFill>
              </a:rPr>
              <a:t>rinovirüs</a:t>
            </a:r>
            <a:r>
              <a:rPr lang="tr-TR" sz="2400" dirty="0">
                <a:solidFill>
                  <a:srgbClr val="3D3D3D"/>
                </a:solidFill>
              </a:rPr>
              <a:t>, </a:t>
            </a:r>
            <a:r>
              <a:rPr lang="tr-TR" sz="2400" i="1" dirty="0" err="1">
                <a:solidFill>
                  <a:srgbClr val="3D3D3D"/>
                </a:solidFill>
              </a:rPr>
              <a:t>Mycoplasma</a:t>
            </a:r>
            <a:r>
              <a:rPr lang="tr-TR" sz="2400" i="1" dirty="0">
                <a:solidFill>
                  <a:srgbClr val="3D3D3D"/>
                </a:solidFill>
              </a:rPr>
              <a:t> </a:t>
            </a:r>
            <a:r>
              <a:rPr lang="tr-TR" sz="2400" i="1" dirty="0" err="1">
                <a:solidFill>
                  <a:srgbClr val="3D3D3D"/>
                </a:solidFill>
              </a:rPr>
              <a:t>pneumoniae</a:t>
            </a:r>
            <a:r>
              <a:rPr lang="tr-TR" sz="2400" dirty="0">
                <a:solidFill>
                  <a:srgbClr val="3D3D3D"/>
                </a:solidFill>
              </a:rPr>
              <a:t>, SARS ile ilişkili koronavirüs (SARS-CoV), grup A streptokok ve </a:t>
            </a:r>
            <a:r>
              <a:rPr lang="tr-TR" sz="2400" i="1" dirty="0" err="1">
                <a:solidFill>
                  <a:srgbClr val="3D3D3D"/>
                </a:solidFill>
              </a:rPr>
              <a:t>Neisseria</a:t>
            </a:r>
            <a:r>
              <a:rPr lang="tr-TR" sz="2400" i="1" dirty="0">
                <a:solidFill>
                  <a:srgbClr val="3D3D3D"/>
                </a:solidFill>
              </a:rPr>
              <a:t> </a:t>
            </a:r>
            <a:r>
              <a:rPr lang="tr-TR" sz="2400" i="1" dirty="0" err="1">
                <a:solidFill>
                  <a:srgbClr val="3D3D3D"/>
                </a:solidFill>
              </a:rPr>
              <a:t>meningitidis</a:t>
            </a:r>
            <a:r>
              <a:rPr lang="tr-TR" sz="2400" dirty="0">
                <a:solidFill>
                  <a:srgbClr val="3D3D3D"/>
                </a:solidFill>
              </a:rPr>
              <a:t>  verilebilir</a:t>
            </a:r>
          </a:p>
          <a:p>
            <a:pPr>
              <a:lnSpc>
                <a:spcPct val="100000"/>
              </a:lnSpc>
              <a:buFont typeface="Arial" panose="020B0604020202020204" pitchFamily="34" charset="0"/>
              <a:buChar char="•"/>
            </a:pPr>
            <a:r>
              <a:rPr lang="tr-TR" sz="2400" dirty="0">
                <a:solidFill>
                  <a:srgbClr val="3D3D3D"/>
                </a:solidFill>
              </a:rPr>
              <a:t>Solunum </a:t>
            </a:r>
            <a:r>
              <a:rPr lang="tr-TR" sz="2400" dirty="0" err="1">
                <a:solidFill>
                  <a:srgbClr val="3D3D3D"/>
                </a:solidFill>
              </a:rPr>
              <a:t>sinsitiyal</a:t>
            </a:r>
            <a:r>
              <a:rPr lang="tr-TR" sz="2400" dirty="0">
                <a:solidFill>
                  <a:srgbClr val="3D3D3D"/>
                </a:solidFill>
              </a:rPr>
              <a:t> virüsü damlacık yoluyla bulaşabilse de, enfekte solunum salgılarıyla doğrudan temas, bulaşmanın en önemli belirleyicisidir</a:t>
            </a:r>
          </a:p>
        </p:txBody>
      </p:sp>
    </p:spTree>
    <p:extLst>
      <p:ext uri="{BB962C8B-B14F-4D97-AF65-F5344CB8AC3E}">
        <p14:creationId xmlns:p14="http://schemas.microsoft.com/office/powerpoint/2010/main" val="3438878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A3DCE-4EEA-9ED0-3613-9B021CDD01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5510B4-6F8E-8097-0216-5C894D75DEE5}"/>
              </a:ext>
            </a:extLst>
          </p:cNvPr>
          <p:cNvSpPr>
            <a:spLocks noGrp="1"/>
          </p:cNvSpPr>
          <p:nvPr>
            <p:ph type="title"/>
          </p:nvPr>
        </p:nvSpPr>
        <p:spPr/>
        <p:txBody>
          <a:bodyPr>
            <a:normAutofit/>
          </a:bodyPr>
          <a:lstStyle/>
          <a:p>
            <a:r>
              <a:rPr lang="tr-TR" sz="4400" b="1" dirty="0">
                <a:solidFill>
                  <a:srgbClr val="7030A0"/>
                </a:solidFill>
                <a:latin typeface="+mn-lt"/>
              </a:rPr>
              <a:t>Bulaşma Yolları</a:t>
            </a:r>
            <a:br>
              <a:rPr lang="tr-TR" sz="4400" b="1" dirty="0">
                <a:solidFill>
                  <a:srgbClr val="7030A0"/>
                </a:solidFill>
              </a:rPr>
            </a:br>
            <a:r>
              <a:rPr lang="tr-TR" sz="4400" b="1" dirty="0">
                <a:solidFill>
                  <a:srgbClr val="7030A0"/>
                </a:solidFill>
              </a:rPr>
              <a:t>    </a:t>
            </a:r>
            <a:r>
              <a:rPr lang="tr-TR" sz="3600" b="1" dirty="0">
                <a:solidFill>
                  <a:srgbClr val="5E67A0"/>
                </a:solidFill>
                <a:latin typeface="+mn-lt"/>
              </a:rPr>
              <a:t>Damlacık Yoluyla Bulaşma</a:t>
            </a:r>
            <a:endParaRPr lang="en-TR" sz="4400" dirty="0"/>
          </a:p>
        </p:txBody>
      </p:sp>
      <p:sp>
        <p:nvSpPr>
          <p:cNvPr id="3" name="Content Placeholder 2">
            <a:extLst>
              <a:ext uri="{FF2B5EF4-FFF2-40B4-BE49-F238E27FC236}">
                <a16:creationId xmlns:a16="http://schemas.microsoft.com/office/drawing/2014/main" id="{B4C2D440-9BAA-B51F-B3DA-FA432C1DC395}"/>
              </a:ext>
            </a:extLst>
          </p:cNvPr>
          <p:cNvSpPr>
            <a:spLocks noGrp="1"/>
          </p:cNvSpPr>
          <p:nvPr>
            <p:ph idx="1"/>
          </p:nvPr>
        </p:nvSpPr>
        <p:spPr>
          <a:xfrm>
            <a:off x="1215188" y="2026118"/>
            <a:ext cx="10306252" cy="4023360"/>
          </a:xfrm>
        </p:spPr>
        <p:txBody>
          <a:bodyPr>
            <a:noAutofit/>
          </a:bodyPr>
          <a:lstStyle/>
          <a:p>
            <a:pPr algn="just">
              <a:lnSpc>
                <a:spcPct val="100000"/>
              </a:lnSpc>
              <a:buFont typeface="Arial" panose="020B0604020202020204" pitchFamily="34" charset="0"/>
              <a:buChar char="•"/>
            </a:pPr>
            <a:r>
              <a:rPr lang="tr-TR" sz="2400" dirty="0">
                <a:solidFill>
                  <a:srgbClr val="3D3D3D"/>
                </a:solidFill>
              </a:rPr>
              <a:t>Damlacık yoluyla rutin olarak bulaşmayan mikroorganizmalar nadiren kısa mesafelerde havaya yayılır</a:t>
            </a:r>
          </a:p>
          <a:p>
            <a:pPr algn="just">
              <a:lnSpc>
                <a:spcPct val="100000"/>
              </a:lnSpc>
              <a:buFont typeface="Arial" panose="020B0604020202020204" pitchFamily="34" charset="0"/>
              <a:buChar char="•"/>
            </a:pPr>
            <a:r>
              <a:rPr lang="tr-TR" sz="2400" dirty="0">
                <a:solidFill>
                  <a:srgbClr val="3D3D3D"/>
                </a:solidFill>
              </a:rPr>
              <a:t>Örneğin, </a:t>
            </a:r>
            <a:r>
              <a:rPr lang="tr-TR" sz="2400" i="1" dirty="0">
                <a:solidFill>
                  <a:srgbClr val="3D3D3D"/>
                </a:solidFill>
              </a:rPr>
              <a:t>S. </a:t>
            </a:r>
            <a:r>
              <a:rPr lang="tr-TR" sz="2400" i="1" dirty="0" err="1">
                <a:solidFill>
                  <a:srgbClr val="3D3D3D"/>
                </a:solidFill>
              </a:rPr>
              <a:t>aureus</a:t>
            </a:r>
            <a:r>
              <a:rPr lang="tr-TR" sz="2400" i="1" dirty="0">
                <a:solidFill>
                  <a:srgbClr val="3D3D3D"/>
                </a:solidFill>
              </a:rPr>
              <a:t> </a:t>
            </a:r>
            <a:r>
              <a:rPr lang="tr-TR" sz="2400" dirty="0">
                <a:solidFill>
                  <a:srgbClr val="3D3D3D"/>
                </a:solidFill>
              </a:rPr>
              <a:t>en sık temas yoluyla bulaşsa da, viral üst solunum yolu enfeksiyonu, hem salgın hem de deneysel koşullar altında burundan havaya 1 m’lik bir mesafeye kadar </a:t>
            </a:r>
            <a:r>
              <a:rPr lang="tr-TR" sz="2400" i="1" dirty="0">
                <a:solidFill>
                  <a:srgbClr val="3D3D3D"/>
                </a:solidFill>
              </a:rPr>
              <a:t>S. </a:t>
            </a:r>
            <a:r>
              <a:rPr lang="tr-TR" sz="2400" i="1" dirty="0" err="1">
                <a:solidFill>
                  <a:srgbClr val="3D3D3D"/>
                </a:solidFill>
              </a:rPr>
              <a:t>aureus</a:t>
            </a:r>
            <a:r>
              <a:rPr lang="tr-TR" sz="2400" dirty="0" err="1">
                <a:solidFill>
                  <a:srgbClr val="3D3D3D"/>
                </a:solidFill>
              </a:rPr>
              <a:t>'un</a:t>
            </a:r>
            <a:r>
              <a:rPr lang="tr-TR" sz="2400" dirty="0">
                <a:solidFill>
                  <a:srgbClr val="3D3D3D"/>
                </a:solidFill>
              </a:rPr>
              <a:t> daha fazla yayılmasıyla ilişkilendirilmiştir ve "bulut bebek" ve "bulut yetişkin" fenomeni olarak bilinir</a:t>
            </a:r>
            <a:endParaRPr lang="en-TR" sz="2400" dirty="0">
              <a:solidFill>
                <a:srgbClr val="3D3D3D"/>
              </a:solidFill>
            </a:endParaRPr>
          </a:p>
        </p:txBody>
      </p:sp>
    </p:spTree>
    <p:extLst>
      <p:ext uri="{BB962C8B-B14F-4D97-AF65-F5344CB8AC3E}">
        <p14:creationId xmlns:p14="http://schemas.microsoft.com/office/powerpoint/2010/main" val="2008276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A2C6-6D69-8347-9B93-B6E0ABD2010F}"/>
              </a:ext>
            </a:extLst>
          </p:cNvPr>
          <p:cNvSpPr>
            <a:spLocks noGrp="1"/>
          </p:cNvSpPr>
          <p:nvPr>
            <p:ph type="title"/>
          </p:nvPr>
        </p:nvSpPr>
        <p:spPr/>
        <p:txBody>
          <a:bodyPr>
            <a:normAutofit/>
          </a:bodyPr>
          <a:lstStyle/>
          <a:p>
            <a:r>
              <a:rPr lang="tr-TR" sz="4400" b="1" dirty="0">
                <a:solidFill>
                  <a:srgbClr val="7030A0"/>
                </a:solidFill>
                <a:latin typeface="+mn-lt"/>
              </a:rPr>
              <a:t>Bulaşma Yolları</a:t>
            </a:r>
            <a:br>
              <a:rPr lang="tr-TR" sz="3600" b="1" dirty="0">
                <a:solidFill>
                  <a:srgbClr val="7030A0"/>
                </a:solidFill>
              </a:rPr>
            </a:br>
            <a:r>
              <a:rPr lang="tr-TR" sz="3600" b="1" dirty="0">
                <a:solidFill>
                  <a:srgbClr val="7030A0"/>
                </a:solidFill>
              </a:rPr>
              <a:t>     </a:t>
            </a:r>
            <a:r>
              <a:rPr lang="tr-TR" sz="3600" b="1" dirty="0">
                <a:solidFill>
                  <a:srgbClr val="5E67A0"/>
                </a:solidFill>
                <a:latin typeface="+mn-lt"/>
              </a:rPr>
              <a:t>Hava Yoluyla Bulaşma </a:t>
            </a:r>
            <a:endParaRPr lang="en-TR" sz="4400" b="1" dirty="0">
              <a:solidFill>
                <a:srgbClr val="5E67A0"/>
              </a:solidFill>
              <a:latin typeface="+mn-lt"/>
            </a:endParaRPr>
          </a:p>
        </p:txBody>
      </p:sp>
      <p:sp>
        <p:nvSpPr>
          <p:cNvPr id="3" name="Content Placeholder 2">
            <a:extLst>
              <a:ext uri="{FF2B5EF4-FFF2-40B4-BE49-F238E27FC236}">
                <a16:creationId xmlns:a16="http://schemas.microsoft.com/office/drawing/2014/main" id="{9885F12A-A082-CD43-84A8-E004CF2846CD}"/>
              </a:ext>
            </a:extLst>
          </p:cNvPr>
          <p:cNvSpPr>
            <a:spLocks noGrp="1"/>
          </p:cNvSpPr>
          <p:nvPr>
            <p:ph idx="1"/>
          </p:nvPr>
        </p:nvSpPr>
        <p:spPr>
          <a:xfrm>
            <a:off x="1195754" y="1985499"/>
            <a:ext cx="9959926" cy="3405294"/>
          </a:xfrm>
        </p:spPr>
        <p:txBody>
          <a:bodyPr>
            <a:noAutofit/>
          </a:bodyPr>
          <a:lstStyle/>
          <a:p>
            <a:pPr algn="just">
              <a:lnSpc>
                <a:spcPct val="100000"/>
              </a:lnSpc>
              <a:buFont typeface="Arial" panose="020B0604020202020204" pitchFamily="34" charset="0"/>
              <a:buChar char="•"/>
            </a:pPr>
            <a:r>
              <a:rPr lang="en-US" sz="2400" dirty="0">
                <a:solidFill>
                  <a:srgbClr val="000000"/>
                </a:solidFill>
              </a:rPr>
              <a:t>Hava </a:t>
            </a:r>
            <a:r>
              <a:rPr lang="en-US" sz="2400" dirty="0" err="1">
                <a:solidFill>
                  <a:srgbClr val="000000"/>
                </a:solidFill>
              </a:rPr>
              <a:t>yoluyla</a:t>
            </a:r>
            <a:r>
              <a:rPr lang="en-US" sz="2400" dirty="0">
                <a:solidFill>
                  <a:srgbClr val="000000"/>
                </a:solidFill>
              </a:rPr>
              <a:t> </a:t>
            </a:r>
            <a:r>
              <a:rPr lang="en-US" sz="2400" dirty="0" err="1">
                <a:solidFill>
                  <a:srgbClr val="000000"/>
                </a:solidFill>
              </a:rPr>
              <a:t>bulaşma</a:t>
            </a:r>
            <a:r>
              <a:rPr lang="en-US" sz="2400" dirty="0">
                <a:solidFill>
                  <a:srgbClr val="000000"/>
                </a:solidFill>
              </a:rPr>
              <a:t>, zaman </a:t>
            </a:r>
            <a:r>
              <a:rPr lang="en-US" sz="2400" dirty="0" err="1">
                <a:solidFill>
                  <a:srgbClr val="000000"/>
                </a:solidFill>
              </a:rPr>
              <a:t>ve</a:t>
            </a:r>
            <a:r>
              <a:rPr lang="en-US" sz="2400" dirty="0">
                <a:solidFill>
                  <a:srgbClr val="000000"/>
                </a:solidFill>
              </a:rPr>
              <a:t> </a:t>
            </a:r>
            <a:r>
              <a:rPr lang="en-US" sz="2400" dirty="0" err="1">
                <a:solidFill>
                  <a:srgbClr val="000000"/>
                </a:solidFill>
              </a:rPr>
              <a:t>mesafe</a:t>
            </a:r>
            <a:r>
              <a:rPr lang="en-US" sz="2400" dirty="0">
                <a:solidFill>
                  <a:srgbClr val="000000"/>
                </a:solidFill>
              </a:rPr>
              <a:t> </a:t>
            </a:r>
            <a:r>
              <a:rPr lang="en-US" sz="2400" dirty="0" err="1">
                <a:solidFill>
                  <a:srgbClr val="000000"/>
                </a:solidFill>
              </a:rPr>
              <a:t>boyunca</a:t>
            </a:r>
            <a:r>
              <a:rPr lang="en-US" sz="2400" dirty="0">
                <a:solidFill>
                  <a:srgbClr val="000000"/>
                </a:solidFill>
              </a:rPr>
              <a:t> </a:t>
            </a:r>
            <a:r>
              <a:rPr lang="en-US" sz="2400" dirty="0" err="1">
                <a:solidFill>
                  <a:srgbClr val="000000"/>
                </a:solidFill>
              </a:rPr>
              <a:t>bulaşıcılığını</a:t>
            </a:r>
            <a:r>
              <a:rPr lang="en-US" sz="2400" dirty="0">
                <a:solidFill>
                  <a:srgbClr val="000000"/>
                </a:solidFill>
              </a:rPr>
              <a:t> </a:t>
            </a:r>
            <a:r>
              <a:rPr lang="en-US" sz="2400" dirty="0" err="1">
                <a:solidFill>
                  <a:srgbClr val="000000"/>
                </a:solidFill>
              </a:rPr>
              <a:t>koruyan</a:t>
            </a:r>
            <a:r>
              <a:rPr lang="en-US" sz="2400" dirty="0">
                <a:solidFill>
                  <a:srgbClr val="000000"/>
                </a:solidFill>
              </a:rPr>
              <a:t> </a:t>
            </a:r>
            <a:r>
              <a:rPr lang="tr-TR" sz="2400" dirty="0">
                <a:solidFill>
                  <a:srgbClr val="000000"/>
                </a:solidFill>
              </a:rPr>
              <a:t>mikroorganizma</a:t>
            </a:r>
            <a:r>
              <a:rPr lang="en-US" sz="2400" dirty="0">
                <a:solidFill>
                  <a:srgbClr val="000000"/>
                </a:solidFill>
              </a:rPr>
              <a:t> </a:t>
            </a:r>
            <a:r>
              <a:rPr lang="en-US" sz="2400" dirty="0" err="1">
                <a:solidFill>
                  <a:srgbClr val="000000"/>
                </a:solidFill>
              </a:rPr>
              <a:t>içeren</a:t>
            </a:r>
            <a:r>
              <a:rPr lang="en-US" sz="2400" dirty="0">
                <a:solidFill>
                  <a:srgbClr val="000000"/>
                </a:solidFill>
              </a:rPr>
              <a:t> </a:t>
            </a:r>
            <a:r>
              <a:rPr lang="en-US" sz="2400" dirty="0" err="1">
                <a:solidFill>
                  <a:srgbClr val="000000"/>
                </a:solidFill>
              </a:rPr>
              <a:t>solunabilir</a:t>
            </a:r>
            <a:r>
              <a:rPr lang="en-US" sz="2400" dirty="0">
                <a:solidFill>
                  <a:srgbClr val="000000"/>
                </a:solidFill>
              </a:rPr>
              <a:t> </a:t>
            </a:r>
            <a:r>
              <a:rPr lang="en-US" sz="2400" dirty="0" err="1">
                <a:solidFill>
                  <a:srgbClr val="000000"/>
                </a:solidFill>
              </a:rPr>
              <a:t>boyut</a:t>
            </a:r>
            <a:r>
              <a:rPr lang="en-US" sz="2400" dirty="0">
                <a:solidFill>
                  <a:srgbClr val="000000"/>
                </a:solidFill>
              </a:rPr>
              <a:t> </a:t>
            </a:r>
            <a:r>
              <a:rPr lang="en-US" sz="2400" dirty="0" err="1">
                <a:solidFill>
                  <a:srgbClr val="000000"/>
                </a:solidFill>
              </a:rPr>
              <a:t>aralığındaki</a:t>
            </a:r>
            <a:r>
              <a:rPr lang="en-US" sz="2400" dirty="0">
                <a:solidFill>
                  <a:srgbClr val="000000"/>
                </a:solidFill>
              </a:rPr>
              <a:t> </a:t>
            </a:r>
            <a:r>
              <a:rPr lang="en-US" sz="2400" dirty="0" err="1">
                <a:solidFill>
                  <a:srgbClr val="000000"/>
                </a:solidFill>
              </a:rPr>
              <a:t>havadaki</a:t>
            </a:r>
            <a:r>
              <a:rPr lang="en-US" sz="2400" dirty="0">
                <a:solidFill>
                  <a:srgbClr val="000000"/>
                </a:solidFill>
              </a:rPr>
              <a:t> </a:t>
            </a:r>
            <a:r>
              <a:rPr lang="en-US" sz="2400" b="1" dirty="0" err="1">
                <a:solidFill>
                  <a:srgbClr val="000000"/>
                </a:solidFill>
              </a:rPr>
              <a:t>damlacık</a:t>
            </a:r>
            <a:r>
              <a:rPr lang="en-US" sz="2400" b="1" dirty="0">
                <a:solidFill>
                  <a:srgbClr val="000000"/>
                </a:solidFill>
              </a:rPr>
              <a:t> </a:t>
            </a:r>
            <a:r>
              <a:rPr lang="en-US" sz="2400" b="1" dirty="0" err="1">
                <a:solidFill>
                  <a:srgbClr val="000000"/>
                </a:solidFill>
              </a:rPr>
              <a:t>çekirdeklerinin</a:t>
            </a:r>
            <a:r>
              <a:rPr lang="en-US" sz="2400" dirty="0">
                <a:solidFill>
                  <a:srgbClr val="000000"/>
                </a:solidFill>
              </a:rPr>
              <a:t> </a:t>
            </a:r>
            <a:r>
              <a:rPr lang="en-US" sz="2400" dirty="0" err="1">
                <a:solidFill>
                  <a:srgbClr val="000000"/>
                </a:solidFill>
              </a:rPr>
              <a:t>veya</a:t>
            </a:r>
            <a:r>
              <a:rPr lang="en-US" sz="2400" dirty="0">
                <a:solidFill>
                  <a:srgbClr val="000000"/>
                </a:solidFill>
              </a:rPr>
              <a:t> </a:t>
            </a:r>
            <a:r>
              <a:rPr lang="en-US" sz="2400" b="1" dirty="0" err="1">
                <a:solidFill>
                  <a:srgbClr val="000000"/>
                </a:solidFill>
              </a:rPr>
              <a:t>bulaşıcı</a:t>
            </a:r>
            <a:r>
              <a:rPr lang="en-US" sz="2400" b="1" dirty="0">
                <a:solidFill>
                  <a:srgbClr val="000000"/>
                </a:solidFill>
              </a:rPr>
              <a:t> </a:t>
            </a:r>
            <a:r>
              <a:rPr lang="en-US" sz="2400" b="1" dirty="0" err="1">
                <a:solidFill>
                  <a:srgbClr val="000000"/>
                </a:solidFill>
              </a:rPr>
              <a:t>solunum</a:t>
            </a:r>
            <a:r>
              <a:rPr lang="en-US" sz="2400" b="1" dirty="0">
                <a:solidFill>
                  <a:srgbClr val="000000"/>
                </a:solidFill>
              </a:rPr>
              <a:t> </a:t>
            </a:r>
            <a:r>
              <a:rPr lang="en-US" sz="2400" b="1" dirty="0" err="1">
                <a:solidFill>
                  <a:srgbClr val="000000"/>
                </a:solidFill>
              </a:rPr>
              <a:t>parçacıklarının</a:t>
            </a:r>
            <a:r>
              <a:rPr lang="en-US" sz="2400" b="1" dirty="0">
                <a:solidFill>
                  <a:srgbClr val="000000"/>
                </a:solidFill>
              </a:rPr>
              <a:t> </a:t>
            </a:r>
            <a:r>
              <a:rPr lang="en-US" sz="2400" dirty="0" err="1">
                <a:solidFill>
                  <a:srgbClr val="000000"/>
                </a:solidFill>
              </a:rPr>
              <a:t>yayılmasıyla</a:t>
            </a:r>
            <a:r>
              <a:rPr lang="en-US" sz="2400" dirty="0">
                <a:solidFill>
                  <a:srgbClr val="000000"/>
                </a:solidFill>
              </a:rPr>
              <a:t> </a:t>
            </a:r>
            <a:r>
              <a:rPr lang="en-US" sz="2400" dirty="0" err="1">
                <a:solidFill>
                  <a:srgbClr val="000000"/>
                </a:solidFill>
              </a:rPr>
              <a:t>gerçekleşir</a:t>
            </a:r>
            <a:endParaRPr lang="en-US" sz="2400" dirty="0">
              <a:solidFill>
                <a:srgbClr val="000000"/>
              </a:solidFill>
            </a:endParaRPr>
          </a:p>
          <a:p>
            <a:pPr algn="just">
              <a:lnSpc>
                <a:spcPct val="100000"/>
              </a:lnSpc>
              <a:buFont typeface="Arial" panose="020B0604020202020204" pitchFamily="34" charset="0"/>
              <a:buChar char="•"/>
            </a:pPr>
            <a:r>
              <a:rPr lang="en-US" sz="2400" dirty="0">
                <a:solidFill>
                  <a:srgbClr val="3D3D3D"/>
                </a:solidFill>
              </a:rPr>
              <a:t>Bu </a:t>
            </a:r>
            <a:r>
              <a:rPr lang="en-US" sz="2400" dirty="0" err="1">
                <a:solidFill>
                  <a:srgbClr val="3D3D3D"/>
                </a:solidFill>
              </a:rPr>
              <a:t>şekilde</a:t>
            </a:r>
            <a:r>
              <a:rPr lang="en-US" sz="2400" dirty="0">
                <a:solidFill>
                  <a:srgbClr val="3D3D3D"/>
                </a:solidFill>
              </a:rPr>
              <a:t> </a:t>
            </a:r>
            <a:r>
              <a:rPr lang="en-US" sz="2400" dirty="0" err="1">
                <a:solidFill>
                  <a:srgbClr val="3D3D3D"/>
                </a:solidFill>
              </a:rPr>
              <a:t>taşınan</a:t>
            </a:r>
            <a:r>
              <a:rPr lang="en-US" sz="2400" dirty="0">
                <a:solidFill>
                  <a:srgbClr val="3D3D3D"/>
                </a:solidFill>
              </a:rPr>
              <a:t> </a:t>
            </a:r>
            <a:r>
              <a:rPr lang="en-US" sz="2400" dirty="0" err="1">
                <a:solidFill>
                  <a:srgbClr val="3D3D3D"/>
                </a:solidFill>
              </a:rPr>
              <a:t>mikroorganizmalar</a:t>
            </a:r>
            <a:r>
              <a:rPr lang="en-US" sz="2400" dirty="0">
                <a:solidFill>
                  <a:srgbClr val="3D3D3D"/>
                </a:solidFill>
              </a:rPr>
              <a:t> </a:t>
            </a:r>
            <a:r>
              <a:rPr lang="en-US" sz="2400" dirty="0" err="1">
                <a:solidFill>
                  <a:srgbClr val="3D3D3D"/>
                </a:solidFill>
              </a:rPr>
              <a:t>hava</a:t>
            </a:r>
            <a:r>
              <a:rPr lang="en-US" sz="2400" dirty="0">
                <a:solidFill>
                  <a:srgbClr val="3D3D3D"/>
                </a:solidFill>
              </a:rPr>
              <a:t> </a:t>
            </a:r>
            <a:r>
              <a:rPr lang="en-US" sz="2400" dirty="0" err="1">
                <a:solidFill>
                  <a:srgbClr val="3D3D3D"/>
                </a:solidFill>
              </a:rPr>
              <a:t>akımları</a:t>
            </a:r>
            <a:r>
              <a:rPr lang="en-US" sz="2400" dirty="0">
                <a:solidFill>
                  <a:srgbClr val="3D3D3D"/>
                </a:solidFill>
              </a:rPr>
              <a:t> </a:t>
            </a:r>
            <a:r>
              <a:rPr lang="en-US" sz="2400" dirty="0" err="1">
                <a:solidFill>
                  <a:srgbClr val="3D3D3D"/>
                </a:solidFill>
              </a:rPr>
              <a:t>ile</a:t>
            </a:r>
            <a:r>
              <a:rPr lang="en-US" sz="2400" dirty="0">
                <a:solidFill>
                  <a:srgbClr val="3D3D3D"/>
                </a:solidFill>
              </a:rPr>
              <a:t> </a:t>
            </a:r>
            <a:r>
              <a:rPr lang="en-US" sz="2400" dirty="0" err="1">
                <a:solidFill>
                  <a:srgbClr val="3D3D3D"/>
                </a:solidFill>
              </a:rPr>
              <a:t>uzun</a:t>
            </a:r>
            <a:r>
              <a:rPr lang="en-US" sz="2400" dirty="0">
                <a:solidFill>
                  <a:srgbClr val="3D3D3D"/>
                </a:solidFill>
              </a:rPr>
              <a:t> </a:t>
            </a:r>
            <a:r>
              <a:rPr lang="en-US" sz="2400" dirty="0" err="1">
                <a:solidFill>
                  <a:srgbClr val="3D3D3D"/>
                </a:solidFill>
              </a:rPr>
              <a:t>mesafelere</a:t>
            </a:r>
            <a:r>
              <a:rPr lang="en-US" sz="2400" dirty="0">
                <a:solidFill>
                  <a:srgbClr val="3D3D3D"/>
                </a:solidFill>
              </a:rPr>
              <a:t> </a:t>
            </a:r>
            <a:r>
              <a:rPr lang="en-US" sz="2400" dirty="0" err="1">
                <a:solidFill>
                  <a:srgbClr val="3D3D3D"/>
                </a:solidFill>
              </a:rPr>
              <a:t>yayılabilir</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dirty="0" err="1">
                <a:solidFill>
                  <a:srgbClr val="3D3D3D"/>
                </a:solidFill>
              </a:rPr>
              <a:t>bulaşıcı</a:t>
            </a:r>
            <a:r>
              <a:rPr lang="en-US" sz="2400" dirty="0">
                <a:solidFill>
                  <a:srgbClr val="3D3D3D"/>
                </a:solidFill>
              </a:rPr>
              <a:t> </a:t>
            </a:r>
            <a:r>
              <a:rPr lang="en-US" sz="2400" dirty="0" err="1">
                <a:solidFill>
                  <a:srgbClr val="3D3D3D"/>
                </a:solidFill>
              </a:rPr>
              <a:t>bireyle</a:t>
            </a:r>
            <a:r>
              <a:rPr lang="en-US" sz="2400" dirty="0">
                <a:solidFill>
                  <a:srgbClr val="3D3D3D"/>
                </a:solidFill>
              </a:rPr>
              <a:t> </a:t>
            </a:r>
            <a:r>
              <a:rPr lang="en-US" sz="2400" dirty="0" err="1">
                <a:solidFill>
                  <a:srgbClr val="3D3D3D"/>
                </a:solidFill>
              </a:rPr>
              <a:t>yüz</a:t>
            </a:r>
            <a:r>
              <a:rPr lang="en-US" sz="2400" dirty="0">
                <a:solidFill>
                  <a:srgbClr val="3D3D3D"/>
                </a:solidFill>
              </a:rPr>
              <a:t> </a:t>
            </a:r>
            <a:r>
              <a:rPr lang="en-US" sz="2400" dirty="0" err="1">
                <a:solidFill>
                  <a:srgbClr val="3D3D3D"/>
                </a:solidFill>
              </a:rPr>
              <a:t>yüze</a:t>
            </a:r>
            <a:r>
              <a:rPr lang="en-US" sz="2400" dirty="0">
                <a:solidFill>
                  <a:srgbClr val="3D3D3D"/>
                </a:solidFill>
              </a:rPr>
              <a:t> </a:t>
            </a:r>
            <a:r>
              <a:rPr lang="en-US" sz="2400" dirty="0" err="1">
                <a:solidFill>
                  <a:srgbClr val="3D3D3D"/>
                </a:solidFill>
              </a:rPr>
              <a:t>temas</a:t>
            </a:r>
            <a:r>
              <a:rPr lang="en-US" sz="2400" dirty="0">
                <a:solidFill>
                  <a:srgbClr val="3D3D3D"/>
                </a:solidFill>
              </a:rPr>
              <a:t> </a:t>
            </a:r>
            <a:r>
              <a:rPr lang="en-US" sz="2400" dirty="0" err="1">
                <a:solidFill>
                  <a:srgbClr val="3D3D3D"/>
                </a:solidFill>
              </a:rPr>
              <a:t>kurmamış</a:t>
            </a:r>
            <a:r>
              <a:rPr lang="en-US" sz="2400" dirty="0">
                <a:solidFill>
                  <a:srgbClr val="3D3D3D"/>
                </a:solidFill>
              </a:rPr>
              <a:t> (</a:t>
            </a:r>
            <a:r>
              <a:rPr lang="en-US" sz="2400" dirty="0" err="1">
                <a:solidFill>
                  <a:srgbClr val="3D3D3D"/>
                </a:solidFill>
              </a:rPr>
              <a:t>veya</a:t>
            </a:r>
            <a:r>
              <a:rPr lang="en-US" sz="2400" dirty="0">
                <a:solidFill>
                  <a:srgbClr val="3D3D3D"/>
                </a:solidFill>
              </a:rPr>
              <a:t> </a:t>
            </a:r>
            <a:r>
              <a:rPr lang="en-US" sz="2400" dirty="0" err="1">
                <a:solidFill>
                  <a:srgbClr val="3D3D3D"/>
                </a:solidFill>
              </a:rPr>
              <a:t>aynı</a:t>
            </a:r>
            <a:r>
              <a:rPr lang="en-US" sz="2400" dirty="0">
                <a:solidFill>
                  <a:srgbClr val="3D3D3D"/>
                </a:solidFill>
              </a:rPr>
              <a:t> </a:t>
            </a:r>
            <a:r>
              <a:rPr lang="en-US" sz="2400" dirty="0" err="1">
                <a:solidFill>
                  <a:srgbClr val="3D3D3D"/>
                </a:solidFill>
              </a:rPr>
              <a:t>odada</a:t>
            </a:r>
            <a:r>
              <a:rPr lang="en-US" sz="2400" dirty="0">
                <a:solidFill>
                  <a:srgbClr val="3D3D3D"/>
                </a:solidFill>
              </a:rPr>
              <a:t> </a:t>
            </a:r>
            <a:r>
              <a:rPr lang="en-US" sz="2400" dirty="0" err="1">
                <a:solidFill>
                  <a:srgbClr val="3D3D3D"/>
                </a:solidFill>
              </a:rPr>
              <a:t>bulunmamış</a:t>
            </a:r>
            <a:r>
              <a:rPr lang="en-US" sz="2400" dirty="0">
                <a:solidFill>
                  <a:srgbClr val="3D3D3D"/>
                </a:solidFill>
              </a:rPr>
              <a:t>) </a:t>
            </a:r>
            <a:r>
              <a:rPr lang="en-US" sz="2400" dirty="0" err="1">
                <a:solidFill>
                  <a:srgbClr val="3D3D3D"/>
                </a:solidFill>
              </a:rPr>
              <a:t>duyarlı</a:t>
            </a:r>
            <a:r>
              <a:rPr lang="en-US" sz="2400" dirty="0">
                <a:solidFill>
                  <a:srgbClr val="3D3D3D"/>
                </a:solidFill>
              </a:rPr>
              <a:t> </a:t>
            </a:r>
            <a:r>
              <a:rPr lang="en-US" sz="2400" dirty="0" err="1">
                <a:solidFill>
                  <a:srgbClr val="3D3D3D"/>
                </a:solidFill>
              </a:rPr>
              <a:t>bireyler</a:t>
            </a:r>
            <a:r>
              <a:rPr lang="en-US" sz="2400" dirty="0">
                <a:solidFill>
                  <a:srgbClr val="3D3D3D"/>
                </a:solidFill>
              </a:rPr>
              <a:t> </a:t>
            </a:r>
            <a:r>
              <a:rPr lang="en-US" sz="2400" dirty="0" err="1">
                <a:solidFill>
                  <a:srgbClr val="3D3D3D"/>
                </a:solidFill>
              </a:rPr>
              <a:t>tarafından</a:t>
            </a:r>
            <a:r>
              <a:rPr lang="en-US" sz="2400" dirty="0">
                <a:solidFill>
                  <a:srgbClr val="3D3D3D"/>
                </a:solidFill>
              </a:rPr>
              <a:t> </a:t>
            </a:r>
            <a:r>
              <a:rPr lang="en-US" sz="2400" dirty="0" err="1">
                <a:solidFill>
                  <a:srgbClr val="3D3D3D"/>
                </a:solidFill>
              </a:rPr>
              <a:t>solunabilir</a:t>
            </a:r>
            <a:endParaRPr lang="en-US" sz="2400" dirty="0">
              <a:solidFill>
                <a:srgbClr val="3D3D3D"/>
              </a:solidFill>
            </a:endParaRPr>
          </a:p>
          <a:p>
            <a:pPr algn="just">
              <a:lnSpc>
                <a:spcPct val="100000"/>
              </a:lnSpc>
              <a:buFont typeface="Arial" panose="020B0604020202020204" pitchFamily="34" charset="0"/>
              <a:buChar char="•"/>
            </a:pPr>
            <a:r>
              <a:rPr lang="en-US" sz="2400" dirty="0">
                <a:solidFill>
                  <a:srgbClr val="3D3D3D"/>
                </a:solidFill>
              </a:rPr>
              <a:t>Özel </a:t>
            </a:r>
            <a:r>
              <a:rPr lang="en-US" sz="2400" dirty="0" err="1">
                <a:solidFill>
                  <a:srgbClr val="3D3D3D"/>
                </a:solidFill>
              </a:rPr>
              <a:t>hava</a:t>
            </a:r>
            <a:r>
              <a:rPr lang="en-US" sz="2400" dirty="0">
                <a:solidFill>
                  <a:srgbClr val="3D3D3D"/>
                </a:solidFill>
              </a:rPr>
              <a:t> </a:t>
            </a:r>
            <a:r>
              <a:rPr lang="en-US" sz="2400" dirty="0" err="1">
                <a:solidFill>
                  <a:srgbClr val="3D3D3D"/>
                </a:solidFill>
              </a:rPr>
              <a:t>işlem</a:t>
            </a:r>
            <a:r>
              <a:rPr lang="tr-TR" sz="2400" dirty="0">
                <a:solidFill>
                  <a:srgbClr val="3D3D3D"/>
                </a:solidFill>
              </a:rPr>
              <a:t>i</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dirty="0" err="1">
                <a:solidFill>
                  <a:srgbClr val="3D3D3D"/>
                </a:solidFill>
              </a:rPr>
              <a:t>havalandırma</a:t>
            </a:r>
            <a:r>
              <a:rPr lang="en-US" sz="2400" dirty="0">
                <a:solidFill>
                  <a:srgbClr val="3D3D3D"/>
                </a:solidFill>
              </a:rPr>
              <a:t> </a:t>
            </a:r>
            <a:r>
              <a:rPr lang="en-US" sz="2400" dirty="0" err="1">
                <a:solidFill>
                  <a:srgbClr val="3D3D3D"/>
                </a:solidFill>
              </a:rPr>
              <a:t>sistemlerinin</a:t>
            </a:r>
            <a:r>
              <a:rPr lang="en-US" sz="2400" dirty="0">
                <a:solidFill>
                  <a:srgbClr val="3D3D3D"/>
                </a:solidFill>
              </a:rPr>
              <a:t> </a:t>
            </a:r>
            <a:r>
              <a:rPr lang="en-US" sz="2400" dirty="0" err="1">
                <a:solidFill>
                  <a:srgbClr val="3D3D3D"/>
                </a:solidFill>
              </a:rPr>
              <a:t>kullanılmasını</a:t>
            </a:r>
            <a:r>
              <a:rPr lang="en-US" sz="2400" dirty="0">
                <a:solidFill>
                  <a:srgbClr val="3D3D3D"/>
                </a:solidFill>
              </a:rPr>
              <a:t> </a:t>
            </a:r>
            <a:r>
              <a:rPr lang="en-US" sz="2400" dirty="0" err="1">
                <a:solidFill>
                  <a:srgbClr val="3D3D3D"/>
                </a:solidFill>
              </a:rPr>
              <a:t>gerektirir</a:t>
            </a:r>
            <a:r>
              <a:rPr lang="en-US" sz="2400" dirty="0">
                <a:solidFill>
                  <a:srgbClr val="3D3D3D"/>
                </a:solidFill>
              </a:rPr>
              <a:t> </a:t>
            </a:r>
          </a:p>
        </p:txBody>
      </p:sp>
    </p:spTree>
    <p:extLst>
      <p:ext uri="{BB962C8B-B14F-4D97-AF65-F5344CB8AC3E}">
        <p14:creationId xmlns:p14="http://schemas.microsoft.com/office/powerpoint/2010/main" val="3543227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A2C6-6D69-8347-9B93-B6E0ABD2010F}"/>
              </a:ext>
            </a:extLst>
          </p:cNvPr>
          <p:cNvSpPr>
            <a:spLocks noGrp="1"/>
          </p:cNvSpPr>
          <p:nvPr>
            <p:ph type="title"/>
          </p:nvPr>
        </p:nvSpPr>
        <p:spPr/>
        <p:txBody>
          <a:bodyPr>
            <a:normAutofit/>
          </a:bodyPr>
          <a:lstStyle/>
          <a:p>
            <a:r>
              <a:rPr lang="tr-TR" sz="4400" b="1" dirty="0">
                <a:solidFill>
                  <a:srgbClr val="7030A0"/>
                </a:solidFill>
                <a:latin typeface="+mn-lt"/>
              </a:rPr>
              <a:t>Bulaşma Yolları</a:t>
            </a:r>
            <a:br>
              <a:rPr lang="tr-TR" sz="3600" b="1" dirty="0">
                <a:solidFill>
                  <a:srgbClr val="7030A0"/>
                </a:solidFill>
              </a:rPr>
            </a:br>
            <a:r>
              <a:rPr lang="tr-TR" sz="3600" b="1" dirty="0">
                <a:solidFill>
                  <a:srgbClr val="7030A0"/>
                </a:solidFill>
              </a:rPr>
              <a:t>     </a:t>
            </a:r>
            <a:r>
              <a:rPr lang="tr-TR" sz="3600" b="1" dirty="0">
                <a:solidFill>
                  <a:srgbClr val="5E67A0"/>
                </a:solidFill>
                <a:latin typeface="+mn-lt"/>
              </a:rPr>
              <a:t>Hava Yoluyla Bulaşma </a:t>
            </a:r>
            <a:endParaRPr lang="en-TR" sz="4400" b="1" dirty="0">
              <a:solidFill>
                <a:srgbClr val="5E67A0"/>
              </a:solidFill>
              <a:latin typeface="+mn-lt"/>
            </a:endParaRPr>
          </a:p>
        </p:txBody>
      </p:sp>
      <p:sp>
        <p:nvSpPr>
          <p:cNvPr id="3" name="Content Placeholder 2">
            <a:extLst>
              <a:ext uri="{FF2B5EF4-FFF2-40B4-BE49-F238E27FC236}">
                <a16:creationId xmlns:a16="http://schemas.microsoft.com/office/drawing/2014/main" id="{9885F12A-A082-CD43-84A8-E004CF2846CD}"/>
              </a:ext>
            </a:extLst>
          </p:cNvPr>
          <p:cNvSpPr>
            <a:spLocks noGrp="1"/>
          </p:cNvSpPr>
          <p:nvPr>
            <p:ph idx="1"/>
          </p:nvPr>
        </p:nvSpPr>
        <p:spPr>
          <a:xfrm>
            <a:off x="1195754" y="1861429"/>
            <a:ext cx="9959926" cy="4200704"/>
          </a:xfrm>
        </p:spPr>
        <p:txBody>
          <a:bodyPr>
            <a:noAutofit/>
          </a:bodyPr>
          <a:lstStyle/>
          <a:p>
            <a:pPr algn="just">
              <a:lnSpc>
                <a:spcPct val="100000"/>
              </a:lnSpc>
              <a:buFont typeface="Arial" panose="020B0604020202020204" pitchFamily="34" charset="0"/>
              <a:buChar char="•"/>
            </a:pPr>
            <a:r>
              <a:rPr lang="tr-TR" sz="2400" dirty="0">
                <a:solidFill>
                  <a:srgbClr val="000000"/>
                </a:solidFill>
              </a:rPr>
              <a:t>Hava yoluyla bulaşan farklı patojenler için baskın bulaşma biçiminin nasıl ölçüleceği ve </a:t>
            </a:r>
            <a:r>
              <a:rPr lang="tr-TR" sz="2400" dirty="0" err="1">
                <a:solidFill>
                  <a:srgbClr val="000000"/>
                </a:solidFill>
              </a:rPr>
              <a:t>nicelleştirileceği</a:t>
            </a:r>
            <a:r>
              <a:rPr lang="tr-TR" sz="2400" dirty="0">
                <a:solidFill>
                  <a:srgbClr val="000000"/>
                </a:solidFill>
              </a:rPr>
              <a:t>, özellikle yeni ortaya çıkan patojenler için zorlu olmaya devam etmektedir</a:t>
            </a:r>
          </a:p>
          <a:p>
            <a:pPr algn="just">
              <a:lnSpc>
                <a:spcPct val="100000"/>
              </a:lnSpc>
              <a:buFont typeface="Arial" panose="020B0604020202020204" pitchFamily="34" charset="0"/>
              <a:buChar char="•"/>
            </a:pPr>
            <a:r>
              <a:rPr lang="tr-TR" sz="2400" dirty="0">
                <a:solidFill>
                  <a:srgbClr val="000000"/>
                </a:solidFill>
              </a:rPr>
              <a:t>İnsanlarda potansiyel olarak enfeksiyona neden olabilen patojenlerin hava yoluyla bulaşmasını tanımlamak için kullanılan genel terminoloji ve tanımlayıcılar konusunda bilgi paylaşmak ve bir fikir birliği sağlamak amacıyla disiplinler arası çalışmalar ve fikir birliği gerekmektedir (epidemiyoloji, mikrobiyoloji, klinik yönetim, enfeksiyon önleme ve kontrolü, biyomühendislik, fizik, hava kirliliği, aerosol bilimi, </a:t>
            </a:r>
            <a:r>
              <a:rPr lang="tr-TR" sz="2400" dirty="0" err="1">
                <a:solidFill>
                  <a:srgbClr val="000000"/>
                </a:solidFill>
              </a:rPr>
              <a:t>aerobiyoloji</a:t>
            </a:r>
            <a:r>
              <a:rPr lang="tr-TR" sz="2400" dirty="0">
                <a:solidFill>
                  <a:srgbClr val="000000"/>
                </a:solidFill>
              </a:rPr>
              <a:t>, halk sağlığı ve sosyal önlemler ve sosyal bilimler vb.)</a:t>
            </a:r>
            <a:endParaRPr lang="en-TR" sz="2400" dirty="0">
              <a:solidFill>
                <a:srgbClr val="000000"/>
              </a:solidFill>
            </a:endParaRPr>
          </a:p>
          <a:p>
            <a:pPr>
              <a:lnSpc>
                <a:spcPct val="100000"/>
              </a:lnSpc>
              <a:buFont typeface="Arial" panose="020B0604020202020204" pitchFamily="34" charset="0"/>
              <a:buChar char="•"/>
            </a:pPr>
            <a:endParaRPr lang="en-US" sz="2200" dirty="0">
              <a:solidFill>
                <a:srgbClr val="3D3D3D"/>
              </a:solidFill>
            </a:endParaRPr>
          </a:p>
        </p:txBody>
      </p:sp>
    </p:spTree>
    <p:extLst>
      <p:ext uri="{BB962C8B-B14F-4D97-AF65-F5344CB8AC3E}">
        <p14:creationId xmlns:p14="http://schemas.microsoft.com/office/powerpoint/2010/main" val="3583807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C1A6B-3147-7289-182A-C545A214B5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1F25C-BF89-AE7D-68A0-3B43FAF46DC7}"/>
              </a:ext>
            </a:extLst>
          </p:cNvPr>
          <p:cNvSpPr>
            <a:spLocks noGrp="1"/>
          </p:cNvSpPr>
          <p:nvPr>
            <p:ph type="title"/>
          </p:nvPr>
        </p:nvSpPr>
        <p:spPr/>
        <p:txBody>
          <a:bodyPr>
            <a:normAutofit/>
          </a:bodyPr>
          <a:lstStyle/>
          <a:p>
            <a:r>
              <a:rPr lang="tr-TR" sz="4400" b="1" dirty="0">
                <a:solidFill>
                  <a:srgbClr val="7030A0"/>
                </a:solidFill>
                <a:latin typeface="+mn-lt"/>
              </a:rPr>
              <a:t>Bulaşma Yolları</a:t>
            </a:r>
            <a:br>
              <a:rPr lang="tr-TR" sz="4400" b="1" dirty="0">
                <a:solidFill>
                  <a:srgbClr val="7030A0"/>
                </a:solidFill>
              </a:rPr>
            </a:br>
            <a:r>
              <a:rPr lang="tr-TR" sz="4400" b="1" dirty="0">
                <a:solidFill>
                  <a:srgbClr val="7030A0"/>
                </a:solidFill>
              </a:rPr>
              <a:t>    </a:t>
            </a:r>
            <a:r>
              <a:rPr lang="tr-TR" sz="3600" b="1" dirty="0">
                <a:solidFill>
                  <a:srgbClr val="5E67A0"/>
                </a:solidFill>
                <a:latin typeface="+mn-lt"/>
              </a:rPr>
              <a:t>Hava Yoluyla Bulaşma</a:t>
            </a:r>
            <a:endParaRPr lang="en-TR" sz="4400" dirty="0"/>
          </a:p>
        </p:txBody>
      </p:sp>
      <p:sp>
        <p:nvSpPr>
          <p:cNvPr id="3" name="Content Placeholder 2">
            <a:extLst>
              <a:ext uri="{FF2B5EF4-FFF2-40B4-BE49-F238E27FC236}">
                <a16:creationId xmlns:a16="http://schemas.microsoft.com/office/drawing/2014/main" id="{7166D4A1-4EF7-2840-5DD9-05E8E29E44CF}"/>
              </a:ext>
            </a:extLst>
          </p:cNvPr>
          <p:cNvSpPr>
            <a:spLocks noGrp="1"/>
          </p:cNvSpPr>
          <p:nvPr>
            <p:ph idx="1"/>
          </p:nvPr>
        </p:nvSpPr>
        <p:spPr>
          <a:xfrm>
            <a:off x="1193800" y="1845734"/>
            <a:ext cx="9961880" cy="4023360"/>
          </a:xfrm>
        </p:spPr>
        <p:txBody>
          <a:bodyPr>
            <a:noAutofit/>
          </a:bodyPr>
          <a:lstStyle/>
          <a:p>
            <a:pPr marL="0" indent="0">
              <a:lnSpc>
                <a:spcPct val="100000"/>
              </a:lnSpc>
              <a:buNone/>
            </a:pPr>
            <a:r>
              <a:rPr lang="en-US" sz="2400" b="1" dirty="0">
                <a:solidFill>
                  <a:srgbClr val="3D3D3D"/>
                </a:solidFill>
              </a:rPr>
              <a:t>Hava </a:t>
            </a:r>
            <a:r>
              <a:rPr lang="en-US" sz="2400" b="1" dirty="0" err="1">
                <a:solidFill>
                  <a:srgbClr val="3D3D3D"/>
                </a:solidFill>
              </a:rPr>
              <a:t>yolu</a:t>
            </a:r>
            <a:r>
              <a:rPr lang="en-US" sz="2400" b="1" dirty="0">
                <a:solidFill>
                  <a:srgbClr val="3D3D3D"/>
                </a:solidFill>
              </a:rPr>
              <a:t> </a:t>
            </a:r>
            <a:r>
              <a:rPr lang="en-US" sz="2400" b="1" dirty="0" err="1">
                <a:solidFill>
                  <a:srgbClr val="3D3D3D"/>
                </a:solidFill>
              </a:rPr>
              <a:t>önlemleri</a:t>
            </a:r>
            <a:r>
              <a:rPr lang="en-US" sz="2400" b="1" dirty="0">
                <a:solidFill>
                  <a:srgbClr val="3D3D3D"/>
                </a:solidFill>
              </a:rPr>
              <a:t> </a:t>
            </a:r>
            <a:r>
              <a:rPr lang="en-US" sz="2400" b="1" dirty="0" err="1">
                <a:solidFill>
                  <a:srgbClr val="3D3D3D"/>
                </a:solidFill>
              </a:rPr>
              <a:t>gerektiren</a:t>
            </a:r>
            <a:r>
              <a:rPr lang="en-US" sz="2400" b="1" dirty="0">
                <a:solidFill>
                  <a:srgbClr val="3D3D3D"/>
                </a:solidFill>
              </a:rPr>
              <a:t> </a:t>
            </a:r>
            <a:r>
              <a:rPr lang="tr-TR" sz="2400" b="1" dirty="0">
                <a:solidFill>
                  <a:srgbClr val="3D3D3D"/>
                </a:solidFill>
              </a:rPr>
              <a:t>mikroorganizmalar</a:t>
            </a:r>
            <a:endParaRPr lang="en-US" sz="2400" b="1" dirty="0">
              <a:solidFill>
                <a:srgbClr val="3D3D3D"/>
              </a:solidFill>
            </a:endParaRPr>
          </a:p>
          <a:p>
            <a:pPr lvl="1" algn="just">
              <a:lnSpc>
                <a:spcPct val="100000"/>
              </a:lnSpc>
              <a:buFont typeface="Arial" panose="020B0604020202020204" pitchFamily="34" charset="0"/>
              <a:buChar char="•"/>
            </a:pPr>
            <a:r>
              <a:rPr lang="en-US" sz="2400" i="1" dirty="0">
                <a:solidFill>
                  <a:srgbClr val="3D3D3D"/>
                </a:solidFill>
              </a:rPr>
              <a:t>Mycobacterium tuberculosis</a:t>
            </a:r>
            <a:endParaRPr lang="tr-TR" sz="2400" i="1" dirty="0">
              <a:solidFill>
                <a:srgbClr val="3D3D3D"/>
              </a:solidFill>
            </a:endParaRPr>
          </a:p>
          <a:p>
            <a:pPr lvl="1" algn="just">
              <a:lnSpc>
                <a:spcPct val="100000"/>
              </a:lnSpc>
              <a:buFont typeface="Arial" panose="020B0604020202020204" pitchFamily="34" charset="0"/>
              <a:buChar char="•"/>
            </a:pPr>
            <a:r>
              <a:rPr lang="tr-TR" sz="2400" dirty="0">
                <a:solidFill>
                  <a:srgbClr val="3D3D3D"/>
                </a:solidFill>
              </a:rPr>
              <a:t>R</a:t>
            </a:r>
            <a:r>
              <a:rPr lang="en-US" sz="2400" dirty="0" err="1">
                <a:solidFill>
                  <a:srgbClr val="3D3D3D"/>
                </a:solidFill>
              </a:rPr>
              <a:t>ubeola</a:t>
            </a:r>
            <a:r>
              <a:rPr lang="en-US" sz="2400" dirty="0">
                <a:solidFill>
                  <a:srgbClr val="3D3D3D"/>
                </a:solidFill>
              </a:rPr>
              <a:t> </a:t>
            </a:r>
            <a:r>
              <a:rPr lang="en-US" sz="2400" dirty="0" err="1">
                <a:solidFill>
                  <a:srgbClr val="3D3D3D"/>
                </a:solidFill>
              </a:rPr>
              <a:t>virüsü</a:t>
            </a:r>
            <a:r>
              <a:rPr lang="en-US" sz="2400" dirty="0">
                <a:solidFill>
                  <a:srgbClr val="3D3D3D"/>
                </a:solidFill>
              </a:rPr>
              <a:t> (</a:t>
            </a:r>
            <a:r>
              <a:rPr lang="en-US" sz="2400" dirty="0" err="1">
                <a:solidFill>
                  <a:srgbClr val="3D3D3D"/>
                </a:solidFill>
              </a:rPr>
              <a:t>kızamık</a:t>
            </a:r>
            <a:r>
              <a:rPr lang="en-US" sz="2400" dirty="0">
                <a:solidFill>
                  <a:srgbClr val="3D3D3D"/>
                </a:solidFill>
              </a:rPr>
              <a:t>) </a:t>
            </a:r>
            <a:endParaRPr lang="tr-TR" sz="2400" dirty="0">
              <a:solidFill>
                <a:srgbClr val="3D3D3D"/>
              </a:solidFill>
            </a:endParaRPr>
          </a:p>
          <a:p>
            <a:pPr lvl="1" algn="just">
              <a:lnSpc>
                <a:spcPct val="100000"/>
              </a:lnSpc>
              <a:buFont typeface="Arial" panose="020B0604020202020204" pitchFamily="34" charset="0"/>
              <a:buChar char="•"/>
            </a:pPr>
            <a:r>
              <a:rPr lang="tr-TR" sz="2400" dirty="0">
                <a:solidFill>
                  <a:srgbClr val="3D3D3D"/>
                </a:solidFill>
              </a:rPr>
              <a:t>V</a:t>
            </a:r>
            <a:r>
              <a:rPr lang="en-US" sz="2400" dirty="0" err="1">
                <a:solidFill>
                  <a:srgbClr val="3D3D3D"/>
                </a:solidFill>
              </a:rPr>
              <a:t>aricella</a:t>
            </a:r>
            <a:r>
              <a:rPr lang="en-US" sz="2400" dirty="0">
                <a:solidFill>
                  <a:srgbClr val="3D3D3D"/>
                </a:solidFill>
              </a:rPr>
              <a:t>-zoster </a:t>
            </a:r>
            <a:r>
              <a:rPr lang="en-US" sz="2400" dirty="0" err="1">
                <a:solidFill>
                  <a:srgbClr val="3D3D3D"/>
                </a:solidFill>
              </a:rPr>
              <a:t>virüsü</a:t>
            </a:r>
            <a:r>
              <a:rPr lang="en-US" sz="2400" dirty="0">
                <a:solidFill>
                  <a:srgbClr val="3D3D3D"/>
                </a:solidFill>
              </a:rPr>
              <a:t> (</a:t>
            </a:r>
            <a:r>
              <a:rPr lang="en-US" sz="2400" dirty="0" err="1">
                <a:solidFill>
                  <a:srgbClr val="3D3D3D"/>
                </a:solidFill>
              </a:rPr>
              <a:t>su</a:t>
            </a:r>
            <a:r>
              <a:rPr lang="en-US" sz="2400" dirty="0">
                <a:solidFill>
                  <a:srgbClr val="3D3D3D"/>
                </a:solidFill>
              </a:rPr>
              <a:t> </a:t>
            </a:r>
            <a:r>
              <a:rPr lang="en-US" sz="2400" dirty="0" err="1">
                <a:solidFill>
                  <a:srgbClr val="3D3D3D"/>
                </a:solidFill>
              </a:rPr>
              <a:t>çiçeği</a:t>
            </a:r>
            <a:r>
              <a:rPr lang="en-US" sz="2400" dirty="0">
                <a:solidFill>
                  <a:srgbClr val="3D3D3D"/>
                </a:solidFill>
              </a:rPr>
              <a:t>)</a:t>
            </a:r>
            <a:endParaRPr lang="tr-TR" sz="2400" dirty="0">
              <a:solidFill>
                <a:srgbClr val="3D3D3D"/>
              </a:solidFill>
            </a:endParaRPr>
          </a:p>
          <a:p>
            <a:pPr lvl="1" algn="just">
              <a:lnSpc>
                <a:spcPct val="100000"/>
              </a:lnSpc>
              <a:buFont typeface="Arial" panose="020B0604020202020204" pitchFamily="34" charset="0"/>
              <a:buChar char="•"/>
            </a:pPr>
            <a:r>
              <a:rPr lang="tr-TR" sz="2400" dirty="0">
                <a:solidFill>
                  <a:srgbClr val="3D3D3D"/>
                </a:solidFill>
              </a:rPr>
              <a:t>Ç</a:t>
            </a:r>
            <a:r>
              <a:rPr lang="en-US" sz="2400" dirty="0" err="1">
                <a:solidFill>
                  <a:srgbClr val="3D3D3D"/>
                </a:solidFill>
              </a:rPr>
              <a:t>içek</a:t>
            </a:r>
            <a:r>
              <a:rPr lang="en-US" sz="2400" dirty="0">
                <a:solidFill>
                  <a:srgbClr val="3D3D3D"/>
                </a:solidFill>
              </a:rPr>
              <a:t> </a:t>
            </a:r>
            <a:r>
              <a:rPr lang="en-US" sz="2400" dirty="0" err="1">
                <a:solidFill>
                  <a:srgbClr val="3D3D3D"/>
                </a:solidFill>
              </a:rPr>
              <a:t>virüsü</a:t>
            </a:r>
            <a:r>
              <a:rPr lang="en-US" sz="2400" dirty="0">
                <a:solidFill>
                  <a:srgbClr val="3D3D3D"/>
                </a:solidFill>
              </a:rPr>
              <a:t> (</a:t>
            </a:r>
            <a:r>
              <a:rPr lang="tr-TR" sz="2400" dirty="0">
                <a:solidFill>
                  <a:srgbClr val="3D3D3D"/>
                </a:solidFill>
              </a:rPr>
              <a:t>damlacık ve temas yolları çiçek hastalığı için daha sık görülen bulaşma yollarıdır)</a:t>
            </a:r>
            <a:r>
              <a:rPr lang="en-US" sz="2400" dirty="0">
                <a:solidFill>
                  <a:srgbClr val="3D3D3D"/>
                </a:solidFill>
              </a:rPr>
              <a:t> </a:t>
            </a:r>
          </a:p>
          <a:p>
            <a:pPr lvl="1" algn="just">
              <a:lnSpc>
                <a:spcPct val="100000"/>
              </a:lnSpc>
              <a:buFont typeface="Arial" panose="020B0604020202020204" pitchFamily="34" charset="0"/>
              <a:buChar char="•"/>
            </a:pPr>
            <a:r>
              <a:rPr lang="tr-TR" sz="2400" dirty="0" err="1">
                <a:solidFill>
                  <a:srgbClr val="3D3D3D"/>
                </a:solidFill>
              </a:rPr>
              <a:t>İnfluenza</a:t>
            </a:r>
            <a:r>
              <a:rPr lang="tr-TR" sz="2400" dirty="0">
                <a:solidFill>
                  <a:srgbClr val="3D3D3D"/>
                </a:solidFill>
              </a:rPr>
              <a:t> ve </a:t>
            </a:r>
            <a:r>
              <a:rPr lang="tr-TR" sz="2400" dirty="0" err="1">
                <a:solidFill>
                  <a:srgbClr val="3D3D3D"/>
                </a:solidFill>
              </a:rPr>
              <a:t>rinovirüs</a:t>
            </a:r>
            <a:r>
              <a:rPr lang="tr-TR" sz="2400" dirty="0">
                <a:solidFill>
                  <a:srgbClr val="3D3D3D"/>
                </a:solidFill>
              </a:rPr>
              <a:t> ve bazı </a:t>
            </a:r>
            <a:r>
              <a:rPr lang="tr-TR" sz="2400" dirty="0" err="1">
                <a:solidFill>
                  <a:srgbClr val="3D3D3D"/>
                </a:solidFill>
              </a:rPr>
              <a:t>gastrointestinal</a:t>
            </a:r>
            <a:r>
              <a:rPr lang="tr-TR" sz="2400" dirty="0">
                <a:solidFill>
                  <a:srgbClr val="3D3D3D"/>
                </a:solidFill>
              </a:rPr>
              <a:t> virüsler (</a:t>
            </a:r>
            <a:r>
              <a:rPr lang="tr-TR" sz="2400" dirty="0" err="1">
                <a:solidFill>
                  <a:srgbClr val="3D3D3D"/>
                </a:solidFill>
              </a:rPr>
              <a:t>örn</a:t>
            </a:r>
            <a:r>
              <a:rPr lang="tr-TR" sz="2400" dirty="0">
                <a:solidFill>
                  <a:srgbClr val="3D3D3D"/>
                </a:solidFill>
              </a:rPr>
              <a:t>. </a:t>
            </a:r>
            <a:r>
              <a:rPr lang="tr-TR" sz="2400" dirty="0" err="1">
                <a:solidFill>
                  <a:srgbClr val="3D3D3D"/>
                </a:solidFill>
              </a:rPr>
              <a:t>norovirüs</a:t>
            </a:r>
            <a:r>
              <a:rPr lang="tr-TR" sz="2400" dirty="0">
                <a:solidFill>
                  <a:srgbClr val="3D3D3D"/>
                </a:solidFill>
              </a:rPr>
              <a:t> ve </a:t>
            </a:r>
            <a:r>
              <a:rPr lang="tr-TR" sz="2400" dirty="0" err="1">
                <a:solidFill>
                  <a:srgbClr val="3D3D3D"/>
                </a:solidFill>
              </a:rPr>
              <a:t>rotavirüs</a:t>
            </a:r>
            <a:r>
              <a:rPr lang="tr-TR" sz="2400" dirty="0">
                <a:solidFill>
                  <a:srgbClr val="3D3D3D"/>
                </a:solidFill>
              </a:rPr>
              <a:t>), SARS </a:t>
            </a:r>
            <a:r>
              <a:rPr lang="tr-TR" sz="2400" dirty="0" err="1">
                <a:solidFill>
                  <a:srgbClr val="3D3D3D"/>
                </a:solidFill>
              </a:rPr>
              <a:t>CoV</a:t>
            </a:r>
            <a:r>
              <a:rPr lang="en-US" sz="2400" dirty="0">
                <a:solidFill>
                  <a:srgbClr val="3D3D3D"/>
                </a:solidFill>
              </a:rPr>
              <a:t> </a:t>
            </a:r>
            <a:r>
              <a:rPr lang="tr-TR" sz="2400" dirty="0">
                <a:solidFill>
                  <a:srgbClr val="3D3D3D"/>
                </a:solidFill>
              </a:rPr>
              <a:t>gibi diğer bazı solunum yolu enfeksiyon ajanları için </a:t>
            </a:r>
            <a:r>
              <a:rPr lang="tr-TR" sz="2400" dirty="0" err="1">
                <a:solidFill>
                  <a:srgbClr val="3D3D3D"/>
                </a:solidFill>
              </a:rPr>
              <a:t>endotrakeal</a:t>
            </a:r>
            <a:r>
              <a:rPr lang="tr-TR" sz="2400" dirty="0">
                <a:solidFill>
                  <a:srgbClr val="3D3D3D"/>
                </a:solidFill>
              </a:rPr>
              <a:t> </a:t>
            </a:r>
            <a:r>
              <a:rPr lang="tr-TR" sz="2400" dirty="0" err="1">
                <a:solidFill>
                  <a:srgbClr val="3D3D3D"/>
                </a:solidFill>
              </a:rPr>
              <a:t>entübasyon</a:t>
            </a:r>
            <a:r>
              <a:rPr lang="tr-TR" sz="2400" dirty="0">
                <a:solidFill>
                  <a:srgbClr val="3D3D3D"/>
                </a:solidFill>
              </a:rPr>
              <a:t>, </a:t>
            </a:r>
            <a:r>
              <a:rPr lang="tr-TR" sz="2400" dirty="0" err="1">
                <a:solidFill>
                  <a:srgbClr val="3D3D3D"/>
                </a:solidFill>
              </a:rPr>
              <a:t>noninvaziv</a:t>
            </a:r>
            <a:r>
              <a:rPr lang="tr-TR" sz="2400" dirty="0">
                <a:solidFill>
                  <a:srgbClr val="3D3D3D"/>
                </a:solidFill>
              </a:rPr>
              <a:t> pozitif basınçlı </a:t>
            </a:r>
            <a:r>
              <a:rPr lang="tr-TR" sz="2400" dirty="0" err="1">
                <a:solidFill>
                  <a:srgbClr val="3D3D3D"/>
                </a:solidFill>
              </a:rPr>
              <a:t>ventilasyon</a:t>
            </a:r>
            <a:r>
              <a:rPr lang="tr-TR" sz="2400" dirty="0">
                <a:solidFill>
                  <a:srgbClr val="3D3D3D"/>
                </a:solidFill>
              </a:rPr>
              <a:t>, CPR gibi işlemler esnasında küçük parçacıklı </a:t>
            </a:r>
            <a:r>
              <a:rPr lang="tr-TR" sz="2400" dirty="0" err="1">
                <a:solidFill>
                  <a:srgbClr val="3D3D3D"/>
                </a:solidFill>
              </a:rPr>
              <a:t>aerosoller</a:t>
            </a:r>
            <a:r>
              <a:rPr lang="tr-TR" sz="2400" dirty="0">
                <a:solidFill>
                  <a:srgbClr val="3D3D3D"/>
                </a:solidFill>
              </a:rPr>
              <a:t> yoluyla bulaşabileceğine dair kanıtlar vardır</a:t>
            </a:r>
            <a:endParaRPr lang="en-TR" sz="2400" dirty="0">
              <a:solidFill>
                <a:srgbClr val="3D3D3D"/>
              </a:solidFill>
            </a:endParaRPr>
          </a:p>
        </p:txBody>
      </p:sp>
    </p:spTree>
    <p:extLst>
      <p:ext uri="{BB962C8B-B14F-4D97-AF65-F5344CB8AC3E}">
        <p14:creationId xmlns:p14="http://schemas.microsoft.com/office/powerpoint/2010/main" val="607779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7C87-F065-3B49-887D-FEAAA2D1A0C5}"/>
              </a:ext>
            </a:extLst>
          </p:cNvPr>
          <p:cNvSpPr>
            <a:spLocks noGrp="1"/>
          </p:cNvSpPr>
          <p:nvPr>
            <p:ph type="title"/>
          </p:nvPr>
        </p:nvSpPr>
        <p:spPr>
          <a:xfrm>
            <a:off x="1097280" y="286603"/>
            <a:ext cx="10058400" cy="1288979"/>
          </a:xfrm>
        </p:spPr>
        <p:txBody>
          <a:bodyPr>
            <a:normAutofit fontScale="90000"/>
          </a:bodyPr>
          <a:lstStyle/>
          <a:p>
            <a:r>
              <a:rPr lang="tr-TR" sz="4400" b="1" dirty="0">
                <a:solidFill>
                  <a:srgbClr val="7030A0"/>
                </a:solidFill>
                <a:latin typeface="+mn-lt"/>
              </a:rPr>
              <a:t>Bulaşma Yolları </a:t>
            </a:r>
            <a:br>
              <a:rPr lang="en-US" sz="2800" b="1" dirty="0">
                <a:solidFill>
                  <a:srgbClr val="7030A0"/>
                </a:solidFill>
                <a:latin typeface="+mn-lt"/>
              </a:rPr>
            </a:br>
            <a:r>
              <a:rPr lang="en-US" sz="3600" b="1" dirty="0" err="1"/>
              <a:t>Bulaşıcı</a:t>
            </a:r>
            <a:r>
              <a:rPr lang="en-US" sz="3600" b="1" dirty="0"/>
              <a:t> </a:t>
            </a:r>
            <a:r>
              <a:rPr lang="en-US" sz="3600" b="1" dirty="0" err="1"/>
              <a:t>solunum</a:t>
            </a:r>
            <a:r>
              <a:rPr lang="en-US" sz="3600" b="1" dirty="0"/>
              <a:t> </a:t>
            </a:r>
            <a:r>
              <a:rPr lang="en-US" sz="3600" b="1" dirty="0" err="1"/>
              <a:t>yolu</a:t>
            </a:r>
            <a:r>
              <a:rPr lang="en-US" sz="3600" b="1" dirty="0"/>
              <a:t> </a:t>
            </a:r>
            <a:r>
              <a:rPr lang="en-US" sz="3600" b="1" dirty="0" err="1"/>
              <a:t>parçacıklarının</a:t>
            </a:r>
            <a:r>
              <a:rPr lang="en-US" sz="3600" b="1" dirty="0"/>
              <a:t> </a:t>
            </a:r>
            <a:r>
              <a:rPr lang="en-US" sz="3600" b="1" dirty="0" err="1"/>
              <a:t>olası</a:t>
            </a:r>
            <a:r>
              <a:rPr lang="en-US" sz="3600" b="1" dirty="0"/>
              <a:t> </a:t>
            </a:r>
            <a:r>
              <a:rPr lang="en-US" sz="3600" b="1" dirty="0" err="1"/>
              <a:t>bulaşma</a:t>
            </a:r>
            <a:r>
              <a:rPr lang="en-US" sz="3600" b="1" dirty="0"/>
              <a:t> </a:t>
            </a:r>
            <a:r>
              <a:rPr lang="en-US" sz="3600" b="1" dirty="0" err="1"/>
              <a:t>yolları</a:t>
            </a:r>
            <a:endParaRPr lang="en-TR" sz="3600" b="1" dirty="0"/>
          </a:p>
        </p:txBody>
      </p:sp>
      <p:pic>
        <p:nvPicPr>
          <p:cNvPr id="2049" name="Picture 1" descr="page25image31641664">
            <a:extLst>
              <a:ext uri="{FF2B5EF4-FFF2-40B4-BE49-F238E27FC236}">
                <a16:creationId xmlns:a16="http://schemas.microsoft.com/office/drawing/2014/main" id="{FA6DADA6-92C0-ED40-A7AA-AAD30EA09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911" y="2074557"/>
            <a:ext cx="7934178" cy="35657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B3C1B2-5255-0D44-8B96-823E948A19FC}"/>
              </a:ext>
            </a:extLst>
          </p:cNvPr>
          <p:cNvSpPr txBox="1"/>
          <p:nvPr/>
        </p:nvSpPr>
        <p:spPr>
          <a:xfrm>
            <a:off x="6126480" y="6488668"/>
            <a:ext cx="6098344" cy="369332"/>
          </a:xfrm>
          <a:prstGeom prst="rect">
            <a:avLst/>
          </a:prstGeom>
          <a:noFill/>
        </p:spPr>
        <p:txBody>
          <a:bodyPr wrap="square">
            <a:spAutoFit/>
          </a:bodyPr>
          <a:lstStyle/>
          <a:p>
            <a:r>
              <a:rPr lang="en-US" dirty="0" err="1">
                <a:solidFill>
                  <a:schemeClr val="bg1">
                    <a:lumMod val="85000"/>
                  </a:schemeClr>
                </a:solidFill>
                <a:latin typeface="MyriadPro" panose="020B0503030403020204" pitchFamily="34" charset="0"/>
              </a:rPr>
              <a:t>Kaynak</a:t>
            </a:r>
            <a:r>
              <a:rPr lang="en-US" sz="1800" b="0" dirty="0">
                <a:solidFill>
                  <a:schemeClr val="bg1">
                    <a:lumMod val="85000"/>
                  </a:schemeClr>
                </a:solidFill>
                <a:effectLst/>
                <a:latin typeface="MyriadPro" panose="020B0503030403020204" pitchFamily="34" charset="0"/>
              </a:rPr>
              <a:t>: A. Manna and L. </a:t>
            </a:r>
            <a:r>
              <a:rPr lang="en-US" sz="1800" b="0" dirty="0" err="1">
                <a:solidFill>
                  <a:schemeClr val="bg1">
                    <a:lumMod val="85000"/>
                  </a:schemeClr>
                </a:solidFill>
                <a:effectLst/>
                <a:latin typeface="MyriadPro" panose="020B0503030403020204" pitchFamily="34" charset="0"/>
              </a:rPr>
              <a:t>Bourouiba</a:t>
            </a:r>
            <a:r>
              <a:rPr lang="en-US" sz="1800" b="0" dirty="0">
                <a:solidFill>
                  <a:schemeClr val="bg1">
                    <a:lumMod val="85000"/>
                  </a:schemeClr>
                </a:solidFill>
                <a:effectLst/>
                <a:latin typeface="MyriadPro" panose="020B0503030403020204" pitchFamily="34" charset="0"/>
              </a:rPr>
              <a:t> </a:t>
            </a:r>
            <a:r>
              <a:rPr lang="en-US" sz="1800" b="0" dirty="0" err="1">
                <a:solidFill>
                  <a:schemeClr val="bg1">
                    <a:lumMod val="85000"/>
                  </a:schemeClr>
                </a:solidFill>
                <a:effectLst/>
                <a:latin typeface="MyriadPro" panose="020B0503030403020204" pitchFamily="34" charset="0"/>
              </a:rPr>
              <a:t>tarafından</a:t>
            </a:r>
            <a:r>
              <a:rPr lang="en-US" sz="1800" b="0" dirty="0">
                <a:solidFill>
                  <a:schemeClr val="bg1">
                    <a:lumMod val="85000"/>
                  </a:schemeClr>
                </a:solidFill>
                <a:effectLst/>
                <a:latin typeface="MyriadPro" panose="020B0503030403020204" pitchFamily="34" charset="0"/>
              </a:rPr>
              <a:t> </a:t>
            </a:r>
            <a:r>
              <a:rPr lang="en-US" sz="1800" b="0" dirty="0" err="1">
                <a:solidFill>
                  <a:schemeClr val="bg1">
                    <a:lumMod val="85000"/>
                  </a:schemeClr>
                </a:solidFill>
                <a:effectLst/>
                <a:latin typeface="MyriadPro" panose="020B0503030403020204" pitchFamily="34" charset="0"/>
              </a:rPr>
              <a:t>geliştirilmiştir</a:t>
            </a:r>
            <a:r>
              <a:rPr lang="en-US" sz="1800" b="0" dirty="0">
                <a:solidFill>
                  <a:schemeClr val="bg1">
                    <a:lumMod val="85000"/>
                  </a:schemeClr>
                </a:solidFill>
                <a:effectLst/>
                <a:latin typeface="MyriadPro" panose="020B0503030403020204" pitchFamily="34" charset="0"/>
              </a:rPr>
              <a:t> </a:t>
            </a:r>
            <a:endParaRPr lang="en-US" dirty="0">
              <a:solidFill>
                <a:schemeClr val="bg1">
                  <a:lumMod val="85000"/>
                </a:schemeClr>
              </a:solidFill>
            </a:endParaRPr>
          </a:p>
        </p:txBody>
      </p:sp>
      <p:sp>
        <p:nvSpPr>
          <p:cNvPr id="5" name="TextBox 4">
            <a:extLst>
              <a:ext uri="{FF2B5EF4-FFF2-40B4-BE49-F238E27FC236}">
                <a16:creationId xmlns:a16="http://schemas.microsoft.com/office/drawing/2014/main" id="{86F0C4BE-FA89-8741-925D-E16FD8AB45EC}"/>
              </a:ext>
            </a:extLst>
          </p:cNvPr>
          <p:cNvSpPr txBox="1"/>
          <p:nvPr/>
        </p:nvSpPr>
        <p:spPr>
          <a:xfrm>
            <a:off x="2813538" y="5450244"/>
            <a:ext cx="2385268" cy="369332"/>
          </a:xfrm>
          <a:prstGeom prst="rect">
            <a:avLst/>
          </a:prstGeom>
          <a:noFill/>
        </p:spPr>
        <p:txBody>
          <a:bodyPr wrap="none" rtlCol="0">
            <a:spAutoFit/>
          </a:bodyPr>
          <a:lstStyle/>
          <a:p>
            <a:r>
              <a:rPr lang="en-TR" dirty="0"/>
              <a:t>1.Hava yoluyla bulaşma</a:t>
            </a:r>
          </a:p>
        </p:txBody>
      </p:sp>
      <p:sp>
        <p:nvSpPr>
          <p:cNvPr id="7" name="TextBox 6">
            <a:extLst>
              <a:ext uri="{FF2B5EF4-FFF2-40B4-BE49-F238E27FC236}">
                <a16:creationId xmlns:a16="http://schemas.microsoft.com/office/drawing/2014/main" id="{AE2B7FA1-D926-574B-8BCE-A08AD0936B5F}"/>
              </a:ext>
            </a:extLst>
          </p:cNvPr>
          <p:cNvSpPr txBox="1"/>
          <p:nvPr/>
        </p:nvSpPr>
        <p:spPr>
          <a:xfrm>
            <a:off x="6993196" y="5450244"/>
            <a:ext cx="1876219" cy="369332"/>
          </a:xfrm>
          <a:prstGeom prst="rect">
            <a:avLst/>
          </a:prstGeom>
          <a:noFill/>
        </p:spPr>
        <p:txBody>
          <a:bodyPr wrap="none" rtlCol="0">
            <a:spAutoFit/>
          </a:bodyPr>
          <a:lstStyle/>
          <a:p>
            <a:r>
              <a:rPr lang="en-TR" dirty="0"/>
              <a:t>2.Doğrudan </a:t>
            </a:r>
            <a:r>
              <a:rPr lang="tr-TR" dirty="0"/>
              <a:t>iletim</a:t>
            </a:r>
            <a:endParaRPr lang="en-TR" dirty="0"/>
          </a:p>
        </p:txBody>
      </p:sp>
    </p:spTree>
    <p:extLst>
      <p:ext uri="{BB962C8B-B14F-4D97-AF65-F5344CB8AC3E}">
        <p14:creationId xmlns:p14="http://schemas.microsoft.com/office/powerpoint/2010/main" val="4170536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09154-F811-08FF-8768-B658422023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C4D1B-B8B6-53F3-3D62-59FD28021A48}"/>
              </a:ext>
            </a:extLst>
          </p:cNvPr>
          <p:cNvSpPr>
            <a:spLocks noGrp="1"/>
          </p:cNvSpPr>
          <p:nvPr>
            <p:ph type="title"/>
          </p:nvPr>
        </p:nvSpPr>
        <p:spPr>
          <a:xfrm>
            <a:off x="1066800" y="323555"/>
            <a:ext cx="10058400" cy="1202789"/>
          </a:xfrm>
        </p:spPr>
        <p:txBody>
          <a:bodyPr>
            <a:normAutofit/>
          </a:bodyPr>
          <a:lstStyle/>
          <a:p>
            <a:r>
              <a:rPr lang="tr-TR" sz="4400" b="1" dirty="0">
                <a:solidFill>
                  <a:srgbClr val="7030A0"/>
                </a:solidFill>
                <a:latin typeface="+mn-lt"/>
              </a:rPr>
              <a:t>Sunum Planı</a:t>
            </a:r>
            <a:endParaRPr lang="en-GB" sz="4400" b="1" dirty="0">
              <a:solidFill>
                <a:srgbClr val="7030A0"/>
              </a:solidFill>
              <a:latin typeface="+mn-lt"/>
            </a:endParaRPr>
          </a:p>
        </p:txBody>
      </p:sp>
      <p:sp>
        <p:nvSpPr>
          <p:cNvPr id="3" name="Content Placeholder 2">
            <a:extLst>
              <a:ext uri="{FF2B5EF4-FFF2-40B4-BE49-F238E27FC236}">
                <a16:creationId xmlns:a16="http://schemas.microsoft.com/office/drawing/2014/main" id="{50C96934-0C8F-29B6-6EF5-9D325FDA03BF}"/>
              </a:ext>
            </a:extLst>
          </p:cNvPr>
          <p:cNvSpPr>
            <a:spLocks noGrp="1"/>
          </p:cNvSpPr>
          <p:nvPr>
            <p:ph idx="1"/>
          </p:nvPr>
        </p:nvSpPr>
        <p:spPr>
          <a:xfrm>
            <a:off x="1066800" y="1662854"/>
            <a:ext cx="10513083" cy="4023360"/>
          </a:xfrm>
        </p:spPr>
        <p:txBody>
          <a:bodyPr>
            <a:noAutofit/>
          </a:bodyPr>
          <a:lstStyle/>
          <a:p>
            <a:pPr>
              <a:lnSpc>
                <a:spcPct val="100000"/>
              </a:lnSpc>
              <a:buFont typeface="Arial" panose="020B0604020202020204" pitchFamily="34" charset="0"/>
              <a:buChar char="•"/>
            </a:pPr>
            <a:r>
              <a:rPr lang="tr-TR" sz="1800" dirty="0">
                <a:solidFill>
                  <a:srgbClr val="000000"/>
                </a:solidFill>
              </a:rPr>
              <a:t>Etkenin </a:t>
            </a:r>
            <a:r>
              <a:rPr lang="tr-TR" sz="1800" dirty="0" err="1">
                <a:solidFill>
                  <a:srgbClr val="000000"/>
                </a:solidFill>
              </a:rPr>
              <a:t>Bulaşı</a:t>
            </a:r>
            <a:endParaRPr lang="tr-TR" sz="1800" dirty="0">
              <a:solidFill>
                <a:srgbClr val="000000"/>
              </a:solidFill>
            </a:endParaRPr>
          </a:p>
          <a:p>
            <a:pPr lvl="1">
              <a:lnSpc>
                <a:spcPct val="100000"/>
              </a:lnSpc>
              <a:buFont typeface="Arial" panose="020B0604020202020204" pitchFamily="34" charset="0"/>
              <a:buChar char="•"/>
            </a:pPr>
            <a:r>
              <a:rPr lang="tr-TR" dirty="0">
                <a:solidFill>
                  <a:srgbClr val="000000"/>
                </a:solidFill>
              </a:rPr>
              <a:t>Etkenin kaynağı</a:t>
            </a:r>
          </a:p>
          <a:p>
            <a:pPr lvl="1">
              <a:lnSpc>
                <a:spcPct val="100000"/>
              </a:lnSpc>
              <a:buFont typeface="Arial" panose="020B0604020202020204" pitchFamily="34" charset="0"/>
              <a:buChar char="•"/>
            </a:pPr>
            <a:r>
              <a:rPr lang="tr-TR" dirty="0">
                <a:solidFill>
                  <a:srgbClr val="000000"/>
                </a:solidFill>
              </a:rPr>
              <a:t>Duyarlı konak</a:t>
            </a:r>
          </a:p>
          <a:p>
            <a:pPr lvl="1">
              <a:lnSpc>
                <a:spcPct val="100000"/>
              </a:lnSpc>
              <a:buFont typeface="Arial" panose="020B0604020202020204" pitchFamily="34" charset="0"/>
              <a:buChar char="•"/>
            </a:pPr>
            <a:r>
              <a:rPr lang="tr-TR" dirty="0">
                <a:solidFill>
                  <a:srgbClr val="000000"/>
                </a:solidFill>
              </a:rPr>
              <a:t>Bulaşma yolları</a:t>
            </a:r>
          </a:p>
          <a:p>
            <a:pPr>
              <a:lnSpc>
                <a:spcPct val="100000"/>
              </a:lnSpc>
              <a:buFont typeface="Arial" panose="020B0604020202020204" pitchFamily="34" charset="0"/>
              <a:buChar char="•"/>
            </a:pPr>
            <a:r>
              <a:rPr lang="en-US" sz="1800" dirty="0" err="1">
                <a:solidFill>
                  <a:srgbClr val="000000"/>
                </a:solidFill>
                <a:latin typeface="+mn-lt"/>
              </a:rPr>
              <a:t>Etkenlerin</a:t>
            </a:r>
            <a:r>
              <a:rPr lang="en-US" sz="1800" dirty="0">
                <a:solidFill>
                  <a:srgbClr val="000000"/>
                </a:solidFill>
                <a:latin typeface="+mn-lt"/>
              </a:rPr>
              <a:t> </a:t>
            </a:r>
            <a:r>
              <a:rPr lang="en-US" sz="1800" dirty="0" err="1">
                <a:solidFill>
                  <a:srgbClr val="000000"/>
                </a:solidFill>
                <a:latin typeface="+mn-lt"/>
              </a:rPr>
              <a:t>Bulaşmasını</a:t>
            </a:r>
            <a:r>
              <a:rPr lang="en-US" sz="1800" dirty="0">
                <a:solidFill>
                  <a:srgbClr val="000000"/>
                </a:solidFill>
                <a:latin typeface="+mn-lt"/>
              </a:rPr>
              <a:t> </a:t>
            </a:r>
            <a:r>
              <a:rPr lang="en-US" sz="1800" dirty="0" err="1">
                <a:solidFill>
                  <a:srgbClr val="000000"/>
                </a:solidFill>
                <a:latin typeface="+mn-lt"/>
              </a:rPr>
              <a:t>Önlemek</a:t>
            </a:r>
            <a:r>
              <a:rPr lang="en-US" sz="1800" dirty="0">
                <a:solidFill>
                  <a:srgbClr val="000000"/>
                </a:solidFill>
                <a:latin typeface="+mn-lt"/>
              </a:rPr>
              <a:t> </a:t>
            </a:r>
            <a:r>
              <a:rPr lang="en-US" sz="1800" dirty="0" err="1">
                <a:solidFill>
                  <a:srgbClr val="000000"/>
                </a:solidFill>
                <a:latin typeface="+mn-lt"/>
              </a:rPr>
              <a:t>İçin</a:t>
            </a:r>
            <a:r>
              <a:rPr lang="en-US" sz="1800" dirty="0">
                <a:solidFill>
                  <a:srgbClr val="000000"/>
                </a:solidFill>
                <a:latin typeface="+mn-lt"/>
              </a:rPr>
              <a:t> </a:t>
            </a:r>
            <a:r>
              <a:rPr lang="en-US" sz="1800" dirty="0" err="1">
                <a:solidFill>
                  <a:srgbClr val="000000"/>
                </a:solidFill>
                <a:latin typeface="+mn-lt"/>
              </a:rPr>
              <a:t>Gerekli</a:t>
            </a:r>
            <a:r>
              <a:rPr lang="en-US" sz="1800" dirty="0">
                <a:solidFill>
                  <a:srgbClr val="000000"/>
                </a:solidFill>
                <a:latin typeface="+mn-lt"/>
              </a:rPr>
              <a:t> </a:t>
            </a:r>
            <a:r>
              <a:rPr lang="en-US" sz="1800" dirty="0" err="1">
                <a:solidFill>
                  <a:srgbClr val="000000"/>
                </a:solidFill>
                <a:latin typeface="+mn-lt"/>
              </a:rPr>
              <a:t>Koruyucu</a:t>
            </a:r>
            <a:r>
              <a:rPr lang="en-US" sz="1800" dirty="0">
                <a:solidFill>
                  <a:srgbClr val="000000"/>
                </a:solidFill>
                <a:latin typeface="+mn-lt"/>
              </a:rPr>
              <a:t>  </a:t>
            </a:r>
            <a:r>
              <a:rPr lang="en-US" sz="1800" dirty="0" err="1">
                <a:solidFill>
                  <a:srgbClr val="000000"/>
                </a:solidFill>
                <a:latin typeface="+mn-lt"/>
              </a:rPr>
              <a:t>Önlemler</a:t>
            </a:r>
            <a:endParaRPr lang="en-US" sz="1800" dirty="0">
              <a:solidFill>
                <a:srgbClr val="000000"/>
              </a:solidFill>
              <a:latin typeface="+mn-lt"/>
            </a:endParaRPr>
          </a:p>
          <a:p>
            <a:pPr lvl="1">
              <a:lnSpc>
                <a:spcPct val="100000"/>
              </a:lnSpc>
              <a:buFont typeface="Arial" panose="020B0604020202020204" pitchFamily="34" charset="0"/>
              <a:buChar char="•"/>
            </a:pPr>
            <a:r>
              <a:rPr lang="tr-TR" dirty="0">
                <a:solidFill>
                  <a:srgbClr val="000000"/>
                </a:solidFill>
              </a:rPr>
              <a:t>Standart Önlemler</a:t>
            </a:r>
          </a:p>
          <a:p>
            <a:pPr lvl="1">
              <a:lnSpc>
                <a:spcPct val="100000"/>
              </a:lnSpc>
              <a:buFont typeface="Arial" panose="020B0604020202020204" pitchFamily="34" charset="0"/>
              <a:buChar char="•"/>
            </a:pPr>
            <a:r>
              <a:rPr lang="tr-TR" dirty="0">
                <a:solidFill>
                  <a:srgbClr val="000000"/>
                </a:solidFill>
              </a:rPr>
              <a:t>Bulaş Yoluna Yönelik Önlemler</a:t>
            </a:r>
          </a:p>
          <a:p>
            <a:pPr lvl="2">
              <a:lnSpc>
                <a:spcPct val="100000"/>
              </a:lnSpc>
              <a:buFont typeface="Arial" panose="020B0604020202020204" pitchFamily="34" charset="0"/>
              <a:buChar char="•"/>
            </a:pPr>
            <a:r>
              <a:rPr lang="tr-TR" sz="1800" dirty="0">
                <a:solidFill>
                  <a:srgbClr val="000000"/>
                </a:solidFill>
              </a:rPr>
              <a:t>Temas Önlemleri</a:t>
            </a:r>
          </a:p>
          <a:p>
            <a:pPr lvl="2">
              <a:lnSpc>
                <a:spcPct val="100000"/>
              </a:lnSpc>
              <a:buFont typeface="Arial" panose="020B0604020202020204" pitchFamily="34" charset="0"/>
              <a:buChar char="•"/>
            </a:pPr>
            <a:r>
              <a:rPr lang="tr-TR" sz="1800" dirty="0">
                <a:solidFill>
                  <a:srgbClr val="000000"/>
                </a:solidFill>
              </a:rPr>
              <a:t>Damlacık Önlemleri</a:t>
            </a:r>
          </a:p>
          <a:p>
            <a:pPr lvl="2">
              <a:lnSpc>
                <a:spcPct val="100000"/>
              </a:lnSpc>
              <a:buFont typeface="Arial" panose="020B0604020202020204" pitchFamily="34" charset="0"/>
              <a:buChar char="•"/>
            </a:pPr>
            <a:r>
              <a:rPr lang="tr-TR" sz="1800" dirty="0">
                <a:solidFill>
                  <a:srgbClr val="000000"/>
                </a:solidFill>
              </a:rPr>
              <a:t>Hava Yolu Önlemleri</a:t>
            </a:r>
          </a:p>
          <a:p>
            <a:pPr>
              <a:lnSpc>
                <a:spcPct val="100000"/>
              </a:lnSpc>
              <a:buFont typeface="Arial" panose="020B0604020202020204" pitchFamily="34" charset="0"/>
              <a:buChar char="•"/>
            </a:pPr>
            <a:r>
              <a:rPr lang="tr-TR" sz="1800" dirty="0">
                <a:solidFill>
                  <a:srgbClr val="000000"/>
                </a:solidFill>
              </a:rPr>
              <a:t>Dünya Sağlık Örgütü Çok Bileşenli İzolasyon yaklaşımı</a:t>
            </a:r>
          </a:p>
          <a:p>
            <a:pPr>
              <a:lnSpc>
                <a:spcPct val="100000"/>
              </a:lnSpc>
              <a:buFont typeface="Arial" panose="020B0604020202020204" pitchFamily="34" charset="0"/>
              <a:buChar char="•"/>
            </a:pPr>
            <a:r>
              <a:rPr lang="tr-TR" sz="1800" dirty="0">
                <a:solidFill>
                  <a:srgbClr val="000000"/>
                </a:solidFill>
              </a:rPr>
              <a:t>Kaynaklar</a:t>
            </a:r>
            <a:endParaRPr lang="en-GB" sz="1800" dirty="0">
              <a:solidFill>
                <a:srgbClr val="000000"/>
              </a:solidFill>
            </a:endParaRPr>
          </a:p>
        </p:txBody>
      </p:sp>
    </p:spTree>
    <p:extLst>
      <p:ext uri="{BB962C8B-B14F-4D97-AF65-F5344CB8AC3E}">
        <p14:creationId xmlns:p14="http://schemas.microsoft.com/office/powerpoint/2010/main" val="1703626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7C87-F065-3B49-887D-FEAAA2D1A0C5}"/>
              </a:ext>
            </a:extLst>
          </p:cNvPr>
          <p:cNvSpPr>
            <a:spLocks noGrp="1"/>
          </p:cNvSpPr>
          <p:nvPr>
            <p:ph type="title"/>
          </p:nvPr>
        </p:nvSpPr>
        <p:spPr>
          <a:xfrm>
            <a:off x="1097280" y="286603"/>
            <a:ext cx="10058400" cy="1288979"/>
          </a:xfrm>
        </p:spPr>
        <p:txBody>
          <a:bodyPr>
            <a:normAutofit fontScale="90000"/>
          </a:bodyPr>
          <a:lstStyle/>
          <a:p>
            <a:r>
              <a:rPr lang="tr-TR" sz="4400" b="1" dirty="0">
                <a:solidFill>
                  <a:srgbClr val="7030A0"/>
                </a:solidFill>
                <a:latin typeface="+mn-lt"/>
              </a:rPr>
              <a:t>Bulaşma Yolları </a:t>
            </a:r>
            <a:br>
              <a:rPr lang="en-US" sz="2800" b="1" dirty="0">
                <a:solidFill>
                  <a:srgbClr val="7030A0"/>
                </a:solidFill>
                <a:latin typeface="+mn-lt"/>
              </a:rPr>
            </a:br>
            <a:r>
              <a:rPr lang="en-US" sz="3600" b="1" dirty="0" err="1"/>
              <a:t>Bulaşıcı</a:t>
            </a:r>
            <a:r>
              <a:rPr lang="en-US" sz="3600" b="1" dirty="0"/>
              <a:t> </a:t>
            </a:r>
            <a:r>
              <a:rPr lang="en-US" sz="3600" b="1" dirty="0" err="1"/>
              <a:t>solunum</a:t>
            </a:r>
            <a:r>
              <a:rPr lang="en-US" sz="3600" b="1" dirty="0"/>
              <a:t> </a:t>
            </a:r>
            <a:r>
              <a:rPr lang="en-US" sz="3600" b="1" dirty="0" err="1"/>
              <a:t>yolu</a:t>
            </a:r>
            <a:r>
              <a:rPr lang="en-US" sz="3600" b="1" dirty="0"/>
              <a:t> </a:t>
            </a:r>
            <a:r>
              <a:rPr lang="en-US" sz="3600" b="1" dirty="0" err="1"/>
              <a:t>parçacıklarının</a:t>
            </a:r>
            <a:r>
              <a:rPr lang="en-US" sz="3600" b="1" dirty="0"/>
              <a:t> </a:t>
            </a:r>
            <a:r>
              <a:rPr lang="en-US" sz="3600" b="1" dirty="0" err="1"/>
              <a:t>olası</a:t>
            </a:r>
            <a:r>
              <a:rPr lang="en-US" sz="3600" b="1" dirty="0"/>
              <a:t> </a:t>
            </a:r>
            <a:r>
              <a:rPr lang="en-US" sz="3600" b="1" dirty="0" err="1"/>
              <a:t>bulaşma</a:t>
            </a:r>
            <a:r>
              <a:rPr lang="en-US" sz="3600" b="1" dirty="0"/>
              <a:t> </a:t>
            </a:r>
            <a:r>
              <a:rPr lang="en-US" sz="3600" b="1" dirty="0" err="1"/>
              <a:t>yolları</a:t>
            </a:r>
            <a:endParaRPr lang="en-TR" sz="3600" b="1" dirty="0"/>
          </a:p>
        </p:txBody>
      </p:sp>
      <p:graphicFrame>
        <p:nvGraphicFramePr>
          <p:cNvPr id="9" name="Table 9">
            <a:extLst>
              <a:ext uri="{FF2B5EF4-FFF2-40B4-BE49-F238E27FC236}">
                <a16:creationId xmlns:a16="http://schemas.microsoft.com/office/drawing/2014/main" id="{B2DC70F7-996C-644E-BB78-206077D98DFC}"/>
              </a:ext>
            </a:extLst>
          </p:cNvPr>
          <p:cNvGraphicFramePr>
            <a:graphicFrameLocks noGrp="1"/>
          </p:cNvGraphicFramePr>
          <p:nvPr>
            <p:extLst>
              <p:ext uri="{D42A27DB-BD31-4B8C-83A1-F6EECF244321}">
                <p14:modId xmlns:p14="http://schemas.microsoft.com/office/powerpoint/2010/main" val="876401781"/>
              </p:ext>
            </p:extLst>
          </p:nvPr>
        </p:nvGraphicFramePr>
        <p:xfrm>
          <a:off x="818357" y="1810408"/>
          <a:ext cx="10210715" cy="4103821"/>
        </p:xfrm>
        <a:graphic>
          <a:graphicData uri="http://schemas.openxmlformats.org/drawingml/2006/table">
            <a:tbl>
              <a:tblPr firstRow="1" bandRow="1">
                <a:tableStyleId>{69CF1AB2-1976-4502-BF36-3FF5EA218861}</a:tableStyleId>
              </a:tblPr>
              <a:tblGrid>
                <a:gridCol w="1564170">
                  <a:extLst>
                    <a:ext uri="{9D8B030D-6E8A-4147-A177-3AD203B41FA5}">
                      <a16:colId xmlns:a16="http://schemas.microsoft.com/office/drawing/2014/main" val="2852049559"/>
                    </a:ext>
                  </a:extLst>
                </a:gridCol>
                <a:gridCol w="1433700">
                  <a:extLst>
                    <a:ext uri="{9D8B030D-6E8A-4147-A177-3AD203B41FA5}">
                      <a16:colId xmlns:a16="http://schemas.microsoft.com/office/drawing/2014/main" val="2053229157"/>
                    </a:ext>
                  </a:extLst>
                </a:gridCol>
                <a:gridCol w="1300677">
                  <a:extLst>
                    <a:ext uri="{9D8B030D-6E8A-4147-A177-3AD203B41FA5}">
                      <a16:colId xmlns:a16="http://schemas.microsoft.com/office/drawing/2014/main" val="2675656149"/>
                    </a:ext>
                  </a:extLst>
                </a:gridCol>
                <a:gridCol w="2508596">
                  <a:extLst>
                    <a:ext uri="{9D8B030D-6E8A-4147-A177-3AD203B41FA5}">
                      <a16:colId xmlns:a16="http://schemas.microsoft.com/office/drawing/2014/main" val="3977162439"/>
                    </a:ext>
                  </a:extLst>
                </a:gridCol>
                <a:gridCol w="1701786">
                  <a:extLst>
                    <a:ext uri="{9D8B030D-6E8A-4147-A177-3AD203B41FA5}">
                      <a16:colId xmlns:a16="http://schemas.microsoft.com/office/drawing/2014/main" val="1905599301"/>
                    </a:ext>
                  </a:extLst>
                </a:gridCol>
                <a:gridCol w="1701786">
                  <a:extLst>
                    <a:ext uri="{9D8B030D-6E8A-4147-A177-3AD203B41FA5}">
                      <a16:colId xmlns:a16="http://schemas.microsoft.com/office/drawing/2014/main" val="158184829"/>
                    </a:ext>
                  </a:extLst>
                </a:gridCol>
              </a:tblGrid>
              <a:tr h="1160204">
                <a:tc>
                  <a:txBody>
                    <a:bodyPr/>
                    <a:lstStyle/>
                    <a:p>
                      <a:r>
                        <a:rPr lang="tr-TR" dirty="0"/>
                        <a:t>Bulaşma </a:t>
                      </a:r>
                      <a:r>
                        <a:rPr lang="en-TR" dirty="0"/>
                        <a:t>Şek</a:t>
                      </a:r>
                      <a:r>
                        <a:rPr lang="tr-TR" dirty="0" err="1"/>
                        <a:t>li</a:t>
                      </a:r>
                      <a:endParaRPr lang="en-TR" dirty="0"/>
                    </a:p>
                  </a:txBody>
                  <a:tcPr/>
                </a:tc>
                <a:tc>
                  <a:txBody>
                    <a:bodyPr/>
                    <a:lstStyle/>
                    <a:p>
                      <a:r>
                        <a:rPr lang="en-TR" dirty="0"/>
                        <a:t>İletim modu</a:t>
                      </a:r>
                    </a:p>
                  </a:txBody>
                  <a:tcPr/>
                </a:tc>
                <a:tc>
                  <a:txBody>
                    <a:bodyPr/>
                    <a:lstStyle/>
                    <a:p>
                      <a:r>
                        <a:rPr lang="en-TR" dirty="0"/>
                        <a:t>Kaynaktan </a:t>
                      </a:r>
                      <a:r>
                        <a:rPr lang="tr-TR" dirty="0"/>
                        <a:t>U</a:t>
                      </a:r>
                      <a:r>
                        <a:rPr lang="en-TR" dirty="0"/>
                        <a:t>zaklık</a:t>
                      </a:r>
                    </a:p>
                  </a:txBody>
                  <a:tcPr/>
                </a:tc>
                <a:tc>
                  <a:txBody>
                    <a:bodyPr/>
                    <a:lstStyle/>
                    <a:p>
                      <a:r>
                        <a:rPr lang="en-US" dirty="0" err="1"/>
                        <a:t>Başka</a:t>
                      </a:r>
                      <a:r>
                        <a:rPr lang="en-US" dirty="0"/>
                        <a:t> </a:t>
                      </a:r>
                      <a:r>
                        <a:rPr lang="en-US" dirty="0" err="1"/>
                        <a:t>bir</a:t>
                      </a:r>
                      <a:r>
                        <a:rPr lang="en-US" dirty="0"/>
                        <a:t> </a:t>
                      </a:r>
                      <a:r>
                        <a:rPr lang="en-US" dirty="0" err="1"/>
                        <a:t>insana</a:t>
                      </a:r>
                      <a:r>
                        <a:rPr lang="en-US" dirty="0"/>
                        <a:t> transfer </a:t>
                      </a:r>
                      <a:r>
                        <a:rPr lang="en-US" dirty="0" err="1"/>
                        <a:t>yolu</a:t>
                      </a:r>
                      <a:endParaRPr lang="en-TR" dirty="0"/>
                    </a:p>
                  </a:txBody>
                  <a:tcPr/>
                </a:tc>
                <a:tc>
                  <a:txBody>
                    <a:bodyPr/>
                    <a:lstStyle/>
                    <a:p>
                      <a:r>
                        <a:rPr lang="en-TR" dirty="0"/>
                        <a:t>Solunum yoluna giriş mekanizması</a:t>
                      </a:r>
                    </a:p>
                  </a:txBody>
                  <a:tcPr/>
                </a:tc>
                <a:tc>
                  <a:txBody>
                    <a:bodyPr/>
                    <a:lstStyle/>
                    <a:p>
                      <a:r>
                        <a:rPr lang="en-US" dirty="0" err="1"/>
                        <a:t>Solunum</a:t>
                      </a:r>
                      <a:r>
                        <a:rPr lang="en-US" dirty="0"/>
                        <a:t> </a:t>
                      </a:r>
                      <a:r>
                        <a:rPr lang="en-US" dirty="0" err="1"/>
                        <a:t>yolu</a:t>
                      </a:r>
                      <a:r>
                        <a:rPr lang="en-US" dirty="0"/>
                        <a:t> </a:t>
                      </a:r>
                      <a:r>
                        <a:rPr lang="en-US" dirty="0" err="1"/>
                        <a:t>giriş</a:t>
                      </a:r>
                      <a:r>
                        <a:rPr lang="en-US" dirty="0"/>
                        <a:t> </a:t>
                      </a:r>
                      <a:r>
                        <a:rPr lang="en-US" dirty="0" err="1"/>
                        <a:t>portalı</a:t>
                      </a:r>
                      <a:endParaRPr lang="en-TR" dirty="0"/>
                    </a:p>
                  </a:txBody>
                  <a:tcPr/>
                </a:tc>
                <a:extLst>
                  <a:ext uri="{0D108BD9-81ED-4DB2-BD59-A6C34878D82A}">
                    <a16:rowId xmlns:a16="http://schemas.microsoft.com/office/drawing/2014/main" val="3098330471"/>
                  </a:ext>
                </a:extLst>
              </a:tr>
              <a:tr h="1856326">
                <a:tc>
                  <a:txBody>
                    <a:bodyPr/>
                    <a:lstStyle/>
                    <a:p>
                      <a:endParaRPr lang="en-TR" dirty="0"/>
                    </a:p>
                  </a:txBody>
                  <a:tcPr/>
                </a:tc>
                <a:tc>
                  <a:txBody>
                    <a:bodyPr/>
                    <a:lstStyle/>
                    <a:p>
                      <a:r>
                        <a:rPr lang="en-TR" dirty="0"/>
                        <a:t>Hava </a:t>
                      </a:r>
                      <a:r>
                        <a:rPr lang="tr-TR" dirty="0"/>
                        <a:t>y</a:t>
                      </a:r>
                      <a:r>
                        <a:rPr lang="en-TR" dirty="0"/>
                        <a:t>oluyla</a:t>
                      </a:r>
                      <a:endParaRPr lang="tr-TR" dirty="0"/>
                    </a:p>
                    <a:p>
                      <a:r>
                        <a:rPr lang="tr-TR" dirty="0"/>
                        <a:t>iletim</a:t>
                      </a:r>
                      <a:endParaRPr lang="en-TR" dirty="0"/>
                    </a:p>
                  </a:txBody>
                  <a:tcPr/>
                </a:tc>
                <a:tc>
                  <a:txBody>
                    <a:bodyPr/>
                    <a:lstStyle/>
                    <a:p>
                      <a:r>
                        <a:rPr lang="tr-TR" dirty="0"/>
                        <a:t>U</a:t>
                      </a:r>
                      <a:r>
                        <a:rPr lang="en-TR" dirty="0"/>
                        <a:t>zun mesafelere</a:t>
                      </a:r>
                    </a:p>
                  </a:txBody>
                  <a:tcPr/>
                </a:tc>
                <a:tc>
                  <a:txBody>
                    <a:bodyPr/>
                    <a:lstStyle/>
                    <a:p>
                      <a:r>
                        <a:rPr lang="en-US" dirty="0" err="1"/>
                        <a:t>Hava</a:t>
                      </a:r>
                      <a:r>
                        <a:rPr lang="en-US" dirty="0"/>
                        <a:t> </a:t>
                      </a:r>
                      <a:r>
                        <a:rPr lang="en-US" dirty="0" err="1"/>
                        <a:t>yoluyla</a:t>
                      </a:r>
                      <a:r>
                        <a:rPr lang="en-US" dirty="0"/>
                        <a:t> (</a:t>
                      </a:r>
                      <a:r>
                        <a:rPr lang="en-US" dirty="0" err="1"/>
                        <a:t>havada</a:t>
                      </a:r>
                      <a:r>
                        <a:rPr lang="en-US" dirty="0"/>
                        <a:t> </a:t>
                      </a:r>
                      <a:r>
                        <a:rPr lang="en-US" dirty="0" err="1"/>
                        <a:t>asılı</a:t>
                      </a:r>
                      <a:r>
                        <a:rPr lang="en-US" dirty="0"/>
                        <a:t> </a:t>
                      </a:r>
                      <a:r>
                        <a:rPr lang="en-US" dirty="0" err="1"/>
                        <a:t>veya</a:t>
                      </a:r>
                      <a:r>
                        <a:rPr lang="en-US" dirty="0"/>
                        <a:t> </a:t>
                      </a:r>
                      <a:r>
                        <a:rPr lang="en-US" dirty="0" err="1"/>
                        <a:t>hava</a:t>
                      </a:r>
                      <a:r>
                        <a:rPr lang="en-US" dirty="0"/>
                        <a:t> </a:t>
                      </a:r>
                      <a:r>
                        <a:rPr lang="en-US" dirty="0" err="1"/>
                        <a:t>akımları</a:t>
                      </a:r>
                      <a:r>
                        <a:rPr lang="en-US" dirty="0"/>
                        <a:t> </a:t>
                      </a:r>
                      <a:r>
                        <a:rPr lang="en-US" dirty="0" err="1"/>
                        <a:t>yoluyla</a:t>
                      </a:r>
                      <a:r>
                        <a:rPr lang="en-US" dirty="0"/>
                        <a:t> </a:t>
                      </a:r>
                      <a:r>
                        <a:rPr lang="en-US" dirty="0" err="1"/>
                        <a:t>hareket</a:t>
                      </a:r>
                      <a:r>
                        <a:rPr lang="en-US" dirty="0"/>
                        <a:t> </a:t>
                      </a:r>
                      <a:r>
                        <a:rPr lang="en-US" dirty="0" err="1"/>
                        <a:t>eden</a:t>
                      </a:r>
                      <a:r>
                        <a:rPr lang="en-US" dirty="0"/>
                        <a:t>)</a:t>
                      </a:r>
                      <a:endParaRPr lang="en-TR" dirty="0"/>
                    </a:p>
                  </a:txBody>
                  <a:tcPr/>
                </a:tc>
                <a:tc>
                  <a:txBody>
                    <a:bodyPr/>
                    <a:lstStyle/>
                    <a:p>
                      <a:r>
                        <a:rPr lang="en-TR" dirty="0"/>
                        <a:t>İnhale ederek</a:t>
                      </a:r>
                    </a:p>
                  </a:txBody>
                  <a:tcPr/>
                </a:tc>
                <a:tc>
                  <a:txBody>
                    <a:bodyPr/>
                    <a:lstStyle/>
                    <a:p>
                      <a:r>
                        <a:rPr lang="en-US" dirty="0" err="1"/>
                        <a:t>Solunum</a:t>
                      </a:r>
                      <a:r>
                        <a:rPr lang="en-US" dirty="0"/>
                        <a:t> </a:t>
                      </a:r>
                      <a:r>
                        <a:rPr lang="en-US" dirty="0" err="1"/>
                        <a:t>yolu</a:t>
                      </a:r>
                      <a:r>
                        <a:rPr lang="en-US" dirty="0"/>
                        <a:t> </a:t>
                      </a:r>
                      <a:r>
                        <a:rPr lang="en-US" dirty="0" err="1"/>
                        <a:t>boyunca</a:t>
                      </a:r>
                      <a:r>
                        <a:rPr lang="en-US" dirty="0"/>
                        <a:t> </a:t>
                      </a:r>
                      <a:r>
                        <a:rPr lang="en-US" dirty="0" err="1"/>
                        <a:t>herhangi</a:t>
                      </a:r>
                      <a:r>
                        <a:rPr lang="en-US" dirty="0"/>
                        <a:t> </a:t>
                      </a:r>
                      <a:r>
                        <a:rPr lang="en-US" dirty="0" err="1"/>
                        <a:t>bir</a:t>
                      </a:r>
                      <a:r>
                        <a:rPr lang="en-US" dirty="0"/>
                        <a:t> </a:t>
                      </a:r>
                      <a:r>
                        <a:rPr lang="en-US" dirty="0" err="1"/>
                        <a:t>yer</a:t>
                      </a:r>
                      <a:endParaRPr lang="en-TR" dirty="0"/>
                    </a:p>
                  </a:txBody>
                  <a:tcPr/>
                </a:tc>
                <a:extLst>
                  <a:ext uri="{0D108BD9-81ED-4DB2-BD59-A6C34878D82A}">
                    <a16:rowId xmlns:a16="http://schemas.microsoft.com/office/drawing/2014/main" val="852927511"/>
                  </a:ext>
                </a:extLst>
              </a:tr>
              <a:tr h="1087291">
                <a:tc>
                  <a:txBody>
                    <a:bodyPr/>
                    <a:lstStyle/>
                    <a:p>
                      <a:endParaRPr lang="en-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err="1">
                          <a:solidFill>
                            <a:schemeClr val="dk1"/>
                          </a:solidFill>
                          <a:effectLst/>
                        </a:rPr>
                        <a:t>Doğrudan</a:t>
                      </a:r>
                      <a:r>
                        <a:rPr lang="en-US" sz="1800" b="0" kern="1200" dirty="0">
                          <a:solidFill>
                            <a:schemeClr val="dk1"/>
                          </a:solidFill>
                          <a:effectLst/>
                        </a:rPr>
                        <a:t> </a:t>
                      </a:r>
                      <a:r>
                        <a:rPr lang="tr-TR" sz="1800" b="0" kern="1200" dirty="0">
                          <a:solidFill>
                            <a:schemeClr val="dk1"/>
                          </a:solidFill>
                          <a:effectLst/>
                        </a:rPr>
                        <a:t>iletim</a:t>
                      </a:r>
                      <a:endParaRPr lang="en-US" dirty="0"/>
                    </a:p>
                    <a:p>
                      <a:endParaRPr lang="en-TR" dirty="0"/>
                    </a:p>
                  </a:txBody>
                  <a:tcPr/>
                </a:tc>
                <a:tc>
                  <a:txBody>
                    <a:bodyPr/>
                    <a:lstStyle/>
                    <a:p>
                      <a:r>
                        <a:rPr lang="en-TR" dirty="0"/>
                        <a:t>Kısa mesafe</a:t>
                      </a:r>
                    </a:p>
                  </a:txBody>
                  <a:tcPr/>
                </a:tc>
                <a:tc>
                  <a:txBody>
                    <a:bodyPr/>
                    <a:lstStyle/>
                    <a:p>
                      <a:r>
                        <a:rPr lang="en-US" dirty="0" err="1"/>
                        <a:t>Hava</a:t>
                      </a:r>
                      <a:r>
                        <a:rPr lang="en-US" dirty="0"/>
                        <a:t> </a:t>
                      </a:r>
                      <a:r>
                        <a:rPr lang="en-US" dirty="0" err="1"/>
                        <a:t>yoluyla</a:t>
                      </a:r>
                      <a:r>
                        <a:rPr lang="en-US" dirty="0"/>
                        <a:t> (</a:t>
                      </a:r>
                      <a:r>
                        <a:rPr lang="en-US" dirty="0" err="1"/>
                        <a:t>yarı</a:t>
                      </a:r>
                      <a:r>
                        <a:rPr lang="en-US" dirty="0"/>
                        <a:t> </a:t>
                      </a:r>
                      <a:r>
                        <a:rPr lang="en-US" dirty="0" err="1"/>
                        <a:t>balistik</a:t>
                      </a:r>
                      <a:r>
                        <a:rPr lang="en-US" dirty="0"/>
                        <a:t> </a:t>
                      </a:r>
                      <a:r>
                        <a:rPr lang="en-US" dirty="0" err="1"/>
                        <a:t>yörünge</a:t>
                      </a:r>
                      <a:r>
                        <a:rPr lang="en-US" dirty="0"/>
                        <a:t>)</a:t>
                      </a:r>
                      <a:endParaRPr lang="en-TR" dirty="0"/>
                    </a:p>
                  </a:txBody>
                  <a:tcPr/>
                </a:tc>
                <a:tc>
                  <a:txBody>
                    <a:bodyPr/>
                    <a:lstStyle/>
                    <a:p>
                      <a:r>
                        <a:rPr lang="en-TR" dirty="0"/>
                        <a:t>Mukozada birikme</a:t>
                      </a:r>
                    </a:p>
                  </a:txBody>
                  <a:tcPr/>
                </a:tc>
                <a:tc>
                  <a:txBody>
                    <a:bodyPr/>
                    <a:lstStyle/>
                    <a:p>
                      <a:r>
                        <a:rPr lang="en-TR" dirty="0"/>
                        <a:t>Ağız, burun ya da gözler*</a:t>
                      </a:r>
                    </a:p>
                  </a:txBody>
                  <a:tcPr/>
                </a:tc>
                <a:extLst>
                  <a:ext uri="{0D108BD9-81ED-4DB2-BD59-A6C34878D82A}">
                    <a16:rowId xmlns:a16="http://schemas.microsoft.com/office/drawing/2014/main" val="3394118401"/>
                  </a:ext>
                </a:extLst>
              </a:tr>
            </a:tbl>
          </a:graphicData>
        </a:graphic>
      </p:graphicFrame>
      <p:pic>
        <p:nvPicPr>
          <p:cNvPr id="11" name="Picture 10">
            <a:extLst>
              <a:ext uri="{FF2B5EF4-FFF2-40B4-BE49-F238E27FC236}">
                <a16:creationId xmlns:a16="http://schemas.microsoft.com/office/drawing/2014/main" id="{E51BAE03-7168-2842-A131-914B27CD98F3}"/>
              </a:ext>
            </a:extLst>
          </p:cNvPr>
          <p:cNvPicPr>
            <a:picLocks noChangeAspect="1"/>
          </p:cNvPicPr>
          <p:nvPr/>
        </p:nvPicPr>
        <p:blipFill rotWithShape="1">
          <a:blip r:embed="rId2">
            <a:extLst>
              <a:ext uri="{28A0092B-C50C-407E-A947-70E740481C1C}">
                <a14:useLocalDpi xmlns:a14="http://schemas.microsoft.com/office/drawing/2010/main" val="0"/>
              </a:ext>
            </a:extLst>
          </a:blip>
          <a:srcRect b="64152"/>
          <a:stretch/>
        </p:blipFill>
        <p:spPr>
          <a:xfrm>
            <a:off x="895170" y="3183182"/>
            <a:ext cx="1415268" cy="1358275"/>
          </a:xfrm>
          <a:prstGeom prst="rect">
            <a:avLst/>
          </a:prstGeom>
        </p:spPr>
      </p:pic>
      <p:pic>
        <p:nvPicPr>
          <p:cNvPr id="12" name="Picture 11">
            <a:extLst>
              <a:ext uri="{FF2B5EF4-FFF2-40B4-BE49-F238E27FC236}">
                <a16:creationId xmlns:a16="http://schemas.microsoft.com/office/drawing/2014/main" id="{424E1E0D-7F79-EC41-8F94-AD3711E7D2F5}"/>
              </a:ext>
            </a:extLst>
          </p:cNvPr>
          <p:cNvPicPr>
            <a:picLocks noChangeAspect="1"/>
          </p:cNvPicPr>
          <p:nvPr/>
        </p:nvPicPr>
        <p:blipFill rotWithShape="1">
          <a:blip r:embed="rId2">
            <a:extLst>
              <a:ext uri="{28A0092B-C50C-407E-A947-70E740481C1C}">
                <a14:useLocalDpi xmlns:a14="http://schemas.microsoft.com/office/drawing/2010/main" val="0"/>
              </a:ext>
            </a:extLst>
          </a:blip>
          <a:srcRect t="38233" b="45568"/>
          <a:stretch/>
        </p:blipFill>
        <p:spPr>
          <a:xfrm>
            <a:off x="818357" y="4948680"/>
            <a:ext cx="1492081" cy="720600"/>
          </a:xfrm>
          <a:prstGeom prst="rect">
            <a:avLst/>
          </a:prstGeom>
        </p:spPr>
      </p:pic>
      <p:sp>
        <p:nvSpPr>
          <p:cNvPr id="13" name="TextBox 12">
            <a:extLst>
              <a:ext uri="{FF2B5EF4-FFF2-40B4-BE49-F238E27FC236}">
                <a16:creationId xmlns:a16="http://schemas.microsoft.com/office/drawing/2014/main" id="{2E662B66-ADBF-C842-AF6D-292E43DD3BF8}"/>
              </a:ext>
            </a:extLst>
          </p:cNvPr>
          <p:cNvSpPr txBox="1"/>
          <p:nvPr/>
        </p:nvSpPr>
        <p:spPr>
          <a:xfrm>
            <a:off x="2717932" y="5995166"/>
            <a:ext cx="9474068" cy="307777"/>
          </a:xfrm>
          <a:prstGeom prst="rect">
            <a:avLst/>
          </a:prstGeom>
          <a:noFill/>
        </p:spPr>
        <p:txBody>
          <a:bodyPr wrap="none" rtlCol="0">
            <a:spAutoFit/>
          </a:bodyPr>
          <a:lstStyle/>
          <a:p>
            <a:r>
              <a:rPr lang="tr-TR" sz="1400" dirty="0"/>
              <a:t>*Göz mukozasının insan solunum yolunun bir parçası olmadığını, ancak solunum sistemine giriş kapısı olduğunu unutulmamalıdır</a:t>
            </a:r>
            <a:endParaRPr lang="en-TR" sz="1400" dirty="0"/>
          </a:p>
        </p:txBody>
      </p:sp>
    </p:spTree>
    <p:extLst>
      <p:ext uri="{BB962C8B-B14F-4D97-AF65-F5344CB8AC3E}">
        <p14:creationId xmlns:p14="http://schemas.microsoft.com/office/powerpoint/2010/main" val="3896123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7C87-F065-3B49-887D-FEAAA2D1A0C5}"/>
              </a:ext>
            </a:extLst>
          </p:cNvPr>
          <p:cNvSpPr>
            <a:spLocks noGrp="1"/>
          </p:cNvSpPr>
          <p:nvPr>
            <p:ph type="title"/>
          </p:nvPr>
        </p:nvSpPr>
        <p:spPr>
          <a:xfrm>
            <a:off x="1097280" y="286603"/>
            <a:ext cx="10058400" cy="1288979"/>
          </a:xfrm>
        </p:spPr>
        <p:txBody>
          <a:bodyPr>
            <a:normAutofit fontScale="90000"/>
          </a:bodyPr>
          <a:lstStyle/>
          <a:p>
            <a:r>
              <a:rPr lang="tr-TR" sz="4400" b="1" dirty="0">
                <a:solidFill>
                  <a:srgbClr val="7030A0"/>
                </a:solidFill>
                <a:latin typeface="+mn-lt"/>
              </a:rPr>
              <a:t>Bulaşma Yolları </a:t>
            </a:r>
            <a:br>
              <a:rPr lang="en-US" sz="2800" b="1" dirty="0">
                <a:solidFill>
                  <a:srgbClr val="7030A0"/>
                </a:solidFill>
                <a:latin typeface="+mn-lt"/>
              </a:rPr>
            </a:br>
            <a:r>
              <a:rPr lang="en-US" sz="3600" b="1" dirty="0" err="1"/>
              <a:t>Bulaşıcı</a:t>
            </a:r>
            <a:r>
              <a:rPr lang="en-US" sz="3600" b="1" dirty="0"/>
              <a:t> </a:t>
            </a:r>
            <a:r>
              <a:rPr lang="en-US" sz="3600" b="1" dirty="0" err="1"/>
              <a:t>solunum</a:t>
            </a:r>
            <a:r>
              <a:rPr lang="en-US" sz="3600" b="1" dirty="0"/>
              <a:t> </a:t>
            </a:r>
            <a:r>
              <a:rPr lang="en-US" sz="3600" b="1" dirty="0" err="1"/>
              <a:t>yolu</a:t>
            </a:r>
            <a:r>
              <a:rPr lang="en-US" sz="3600" b="1" dirty="0"/>
              <a:t> </a:t>
            </a:r>
            <a:r>
              <a:rPr lang="en-US" sz="3600" b="1" dirty="0" err="1"/>
              <a:t>parçacıklarının</a:t>
            </a:r>
            <a:r>
              <a:rPr lang="en-US" sz="3600" b="1" dirty="0"/>
              <a:t> </a:t>
            </a:r>
            <a:r>
              <a:rPr lang="en-US" sz="3600" b="1" dirty="0" err="1"/>
              <a:t>olası</a:t>
            </a:r>
            <a:r>
              <a:rPr lang="en-US" sz="3600" b="1" dirty="0"/>
              <a:t> </a:t>
            </a:r>
            <a:r>
              <a:rPr lang="en-US" sz="3600" b="1" dirty="0" err="1"/>
              <a:t>bulaşma</a:t>
            </a:r>
            <a:r>
              <a:rPr lang="en-US" sz="3600" b="1" dirty="0"/>
              <a:t> </a:t>
            </a:r>
            <a:r>
              <a:rPr lang="en-US" sz="3600" b="1" dirty="0" err="1"/>
              <a:t>yolları</a:t>
            </a:r>
            <a:endParaRPr lang="en-TR" sz="3600" b="1" dirty="0"/>
          </a:p>
        </p:txBody>
      </p:sp>
      <p:graphicFrame>
        <p:nvGraphicFramePr>
          <p:cNvPr id="9" name="Table 9">
            <a:extLst>
              <a:ext uri="{FF2B5EF4-FFF2-40B4-BE49-F238E27FC236}">
                <a16:creationId xmlns:a16="http://schemas.microsoft.com/office/drawing/2014/main" id="{B2DC70F7-996C-644E-BB78-206077D98DFC}"/>
              </a:ext>
            </a:extLst>
          </p:cNvPr>
          <p:cNvGraphicFramePr>
            <a:graphicFrameLocks noGrp="1"/>
          </p:cNvGraphicFramePr>
          <p:nvPr>
            <p:extLst>
              <p:ext uri="{D42A27DB-BD31-4B8C-83A1-F6EECF244321}">
                <p14:modId xmlns:p14="http://schemas.microsoft.com/office/powerpoint/2010/main" val="448307225"/>
              </p:ext>
            </p:extLst>
          </p:nvPr>
        </p:nvGraphicFramePr>
        <p:xfrm>
          <a:off x="798847" y="1808125"/>
          <a:ext cx="10717151" cy="4153059"/>
        </p:xfrm>
        <a:graphic>
          <a:graphicData uri="http://schemas.openxmlformats.org/drawingml/2006/table">
            <a:tbl>
              <a:tblPr firstRow="1" bandRow="1">
                <a:tableStyleId>{69CF1AB2-1976-4502-BF36-3FF5EA218861}</a:tableStyleId>
              </a:tblPr>
              <a:tblGrid>
                <a:gridCol w="2035078">
                  <a:extLst>
                    <a:ext uri="{9D8B030D-6E8A-4147-A177-3AD203B41FA5}">
                      <a16:colId xmlns:a16="http://schemas.microsoft.com/office/drawing/2014/main" val="2852049559"/>
                    </a:ext>
                  </a:extLst>
                </a:gridCol>
                <a:gridCol w="1269826">
                  <a:extLst>
                    <a:ext uri="{9D8B030D-6E8A-4147-A177-3AD203B41FA5}">
                      <a16:colId xmlns:a16="http://schemas.microsoft.com/office/drawing/2014/main" val="2053229157"/>
                    </a:ext>
                  </a:extLst>
                </a:gridCol>
                <a:gridCol w="1206844">
                  <a:extLst>
                    <a:ext uri="{9D8B030D-6E8A-4147-A177-3AD203B41FA5}">
                      <a16:colId xmlns:a16="http://schemas.microsoft.com/office/drawing/2014/main" val="2675656149"/>
                    </a:ext>
                  </a:extLst>
                </a:gridCol>
                <a:gridCol w="2263032">
                  <a:extLst>
                    <a:ext uri="{9D8B030D-6E8A-4147-A177-3AD203B41FA5}">
                      <a16:colId xmlns:a16="http://schemas.microsoft.com/office/drawing/2014/main" val="3977162439"/>
                    </a:ext>
                  </a:extLst>
                </a:gridCol>
                <a:gridCol w="2156179">
                  <a:extLst>
                    <a:ext uri="{9D8B030D-6E8A-4147-A177-3AD203B41FA5}">
                      <a16:colId xmlns:a16="http://schemas.microsoft.com/office/drawing/2014/main" val="1905599301"/>
                    </a:ext>
                  </a:extLst>
                </a:gridCol>
                <a:gridCol w="1786192">
                  <a:extLst>
                    <a:ext uri="{9D8B030D-6E8A-4147-A177-3AD203B41FA5}">
                      <a16:colId xmlns:a16="http://schemas.microsoft.com/office/drawing/2014/main" val="158184829"/>
                    </a:ext>
                  </a:extLst>
                </a:gridCol>
              </a:tblGrid>
              <a:tr h="1160204">
                <a:tc>
                  <a:txBody>
                    <a:bodyPr/>
                    <a:lstStyle/>
                    <a:p>
                      <a:r>
                        <a:rPr lang="tr-TR" dirty="0"/>
                        <a:t>Bulaşma </a:t>
                      </a:r>
                      <a:r>
                        <a:rPr lang="en-TR" dirty="0"/>
                        <a:t>Şek</a:t>
                      </a:r>
                      <a:r>
                        <a:rPr lang="tr-TR" dirty="0" err="1"/>
                        <a:t>li</a:t>
                      </a:r>
                      <a:endParaRPr lang="en-TR" dirty="0"/>
                    </a:p>
                  </a:txBody>
                  <a:tcPr/>
                </a:tc>
                <a:tc>
                  <a:txBody>
                    <a:bodyPr/>
                    <a:lstStyle/>
                    <a:p>
                      <a:r>
                        <a:rPr lang="en-TR" dirty="0"/>
                        <a:t>İletim modu</a:t>
                      </a:r>
                    </a:p>
                  </a:txBody>
                  <a:tcPr/>
                </a:tc>
                <a:tc>
                  <a:txBody>
                    <a:bodyPr/>
                    <a:lstStyle/>
                    <a:p>
                      <a:r>
                        <a:rPr lang="en-TR" dirty="0"/>
                        <a:t>Kaynaktan uzaklık</a:t>
                      </a:r>
                    </a:p>
                  </a:txBody>
                  <a:tcPr/>
                </a:tc>
                <a:tc>
                  <a:txBody>
                    <a:bodyPr/>
                    <a:lstStyle/>
                    <a:p>
                      <a:r>
                        <a:rPr lang="en-US" dirty="0" err="1"/>
                        <a:t>Başka</a:t>
                      </a:r>
                      <a:r>
                        <a:rPr lang="en-US" dirty="0"/>
                        <a:t> </a:t>
                      </a:r>
                      <a:r>
                        <a:rPr lang="en-US" dirty="0" err="1"/>
                        <a:t>bir</a:t>
                      </a:r>
                      <a:r>
                        <a:rPr lang="en-US" dirty="0"/>
                        <a:t> </a:t>
                      </a:r>
                      <a:r>
                        <a:rPr lang="en-US" dirty="0" err="1"/>
                        <a:t>insana</a:t>
                      </a:r>
                      <a:r>
                        <a:rPr lang="en-US" dirty="0"/>
                        <a:t> transfer </a:t>
                      </a:r>
                      <a:r>
                        <a:rPr lang="en-US" dirty="0" err="1"/>
                        <a:t>yolu</a:t>
                      </a:r>
                      <a:endParaRPr lang="en-TR" dirty="0"/>
                    </a:p>
                  </a:txBody>
                  <a:tcPr/>
                </a:tc>
                <a:tc>
                  <a:txBody>
                    <a:bodyPr/>
                    <a:lstStyle/>
                    <a:p>
                      <a:r>
                        <a:rPr lang="en-TR" dirty="0"/>
                        <a:t>Solunum yoluna giriş mekanizması</a:t>
                      </a:r>
                    </a:p>
                  </a:txBody>
                  <a:tcPr/>
                </a:tc>
                <a:tc>
                  <a:txBody>
                    <a:bodyPr/>
                    <a:lstStyle/>
                    <a:p>
                      <a:r>
                        <a:rPr lang="en-US" dirty="0" err="1"/>
                        <a:t>Solunum</a:t>
                      </a:r>
                      <a:r>
                        <a:rPr lang="en-US" dirty="0"/>
                        <a:t> </a:t>
                      </a:r>
                      <a:r>
                        <a:rPr lang="en-US" dirty="0" err="1"/>
                        <a:t>yolu</a:t>
                      </a:r>
                      <a:r>
                        <a:rPr lang="en-US" dirty="0"/>
                        <a:t> </a:t>
                      </a:r>
                      <a:r>
                        <a:rPr lang="en-US" dirty="0" err="1"/>
                        <a:t>giriş</a:t>
                      </a:r>
                      <a:r>
                        <a:rPr lang="en-US" dirty="0"/>
                        <a:t> </a:t>
                      </a:r>
                      <a:r>
                        <a:rPr lang="en-US" dirty="0" err="1"/>
                        <a:t>portalı</a:t>
                      </a:r>
                      <a:endParaRPr lang="en-TR" dirty="0"/>
                    </a:p>
                  </a:txBody>
                  <a:tcPr/>
                </a:tc>
                <a:extLst>
                  <a:ext uri="{0D108BD9-81ED-4DB2-BD59-A6C34878D82A}">
                    <a16:rowId xmlns:a16="http://schemas.microsoft.com/office/drawing/2014/main" val="3098330471"/>
                  </a:ext>
                </a:extLst>
              </a:tr>
              <a:tr h="1255495">
                <a:tc>
                  <a:txBody>
                    <a:bodyPr/>
                    <a:lstStyle/>
                    <a:p>
                      <a:endParaRPr lang="en-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TR" dirty="0"/>
                        <a:t>Direkt temas</a:t>
                      </a:r>
                    </a:p>
                    <a:p>
                      <a:endParaRPr lang="en-TR" dirty="0"/>
                    </a:p>
                  </a:txBody>
                  <a:tcPr/>
                </a:tc>
                <a:tc>
                  <a:txBody>
                    <a:bodyPr/>
                    <a:lstStyle/>
                    <a:p>
                      <a:r>
                        <a:rPr lang="en-TR" dirty="0"/>
                        <a:t>Kısa mesafe</a:t>
                      </a:r>
                    </a:p>
                  </a:txBody>
                  <a:tcPr/>
                </a:tc>
                <a:tc>
                  <a:txBody>
                    <a:bodyPr/>
                    <a:lstStyle/>
                    <a:p>
                      <a:r>
                        <a:rPr lang="en-TR" dirty="0"/>
                        <a:t>Hava yolu ile değil</a:t>
                      </a:r>
                    </a:p>
                  </a:txBody>
                  <a:tcPr/>
                </a:tc>
                <a:tc>
                  <a:txBody>
                    <a:bodyPr/>
                    <a:lstStyle/>
                    <a:p>
                      <a:r>
                        <a:rPr lang="en-US" dirty="0" err="1"/>
                        <a:t>Doğrudan</a:t>
                      </a:r>
                      <a:r>
                        <a:rPr lang="en-US" dirty="0"/>
                        <a:t> transfer (*</a:t>
                      </a:r>
                      <a:r>
                        <a:rPr lang="en-US" dirty="0" err="1"/>
                        <a:t>dokunma</a:t>
                      </a:r>
                      <a:r>
                        <a:rPr lang="en-US" dirty="0"/>
                        <a:t> </a:t>
                      </a:r>
                      <a:r>
                        <a:rPr lang="en-US" dirty="0" err="1"/>
                        <a:t>yoluyla</a:t>
                      </a:r>
                      <a:r>
                        <a:rPr lang="en-US" dirty="0"/>
                        <a:t>, </a:t>
                      </a:r>
                      <a:r>
                        <a:rPr lang="en-US" dirty="0" err="1"/>
                        <a:t>genellikle</a:t>
                      </a:r>
                      <a:r>
                        <a:rPr lang="en-US" dirty="0"/>
                        <a:t> </a:t>
                      </a:r>
                      <a:r>
                        <a:rPr lang="en-US" dirty="0" err="1"/>
                        <a:t>ellerle</a:t>
                      </a:r>
                      <a:r>
                        <a:rPr lang="en-US" dirty="0"/>
                        <a:t>)</a:t>
                      </a:r>
                      <a:endParaRPr lang="en-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R" sz="1800" b="0" u="none" strike="noStrike" kern="1200" cap="none" spc="0" normalizeH="0" baseline="0" noProof="0" dirty="0">
                          <a:ln>
                            <a:noFill/>
                          </a:ln>
                          <a:solidFill>
                            <a:srgbClr val="0F4C76"/>
                          </a:solidFill>
                          <a:effectLst/>
                          <a:uLnTx/>
                          <a:uFillTx/>
                        </a:rPr>
                        <a:t>Ağız, burun ya da gözler</a:t>
                      </a:r>
                      <a:endParaRPr kumimoji="0" lang="en-TR" sz="1800" b="0" i="0" u="none" strike="noStrike" kern="1200" cap="none" spc="0" normalizeH="0" baseline="0" noProof="0" dirty="0">
                        <a:ln>
                          <a:noFill/>
                        </a:ln>
                        <a:solidFill>
                          <a:srgbClr val="0F4C76"/>
                        </a:solidFill>
                        <a:effectLst/>
                        <a:uLnTx/>
                        <a:uFillTx/>
                        <a:latin typeface="Calibri" panose="020F0502020204030204"/>
                        <a:ea typeface="+mn-ea"/>
                        <a:cs typeface="+mn-cs"/>
                      </a:endParaRPr>
                    </a:p>
                  </a:txBody>
                  <a:tcPr/>
                </a:tc>
                <a:extLst>
                  <a:ext uri="{0D108BD9-81ED-4DB2-BD59-A6C34878D82A}">
                    <a16:rowId xmlns:a16="http://schemas.microsoft.com/office/drawing/2014/main" val="852927511"/>
                  </a:ext>
                </a:extLst>
              </a:tr>
              <a:tr h="1087291">
                <a:tc>
                  <a:txBody>
                    <a:bodyPr/>
                    <a:lstStyle/>
                    <a:p>
                      <a:endParaRPr lang="en-TR" dirty="0"/>
                    </a:p>
                  </a:txBody>
                  <a:tcPr/>
                </a:tc>
                <a:tc>
                  <a:txBody>
                    <a:bodyPr/>
                    <a:lstStyle/>
                    <a:p>
                      <a:endParaRPr lang="tr-TR" dirty="0"/>
                    </a:p>
                    <a:p>
                      <a:endParaRPr lang="tr-TR" dirty="0"/>
                    </a:p>
                    <a:p>
                      <a:r>
                        <a:rPr lang="en-TR" dirty="0"/>
                        <a:t>İndirekt temas</a:t>
                      </a:r>
                    </a:p>
                  </a:txBody>
                  <a:tcPr/>
                </a:tc>
                <a:tc>
                  <a:txBody>
                    <a:bodyPr/>
                    <a:lstStyle/>
                    <a:p>
                      <a:endParaRPr lang="tr-TR" dirty="0"/>
                    </a:p>
                    <a:p>
                      <a:endParaRPr lang="tr-TR" dirty="0"/>
                    </a:p>
                    <a:p>
                      <a:r>
                        <a:rPr lang="en-TR" dirty="0"/>
                        <a:t>Uzun mesafe</a:t>
                      </a:r>
                    </a:p>
                  </a:txBody>
                  <a:tcPr/>
                </a:tc>
                <a:tc>
                  <a:txBody>
                    <a:bodyPr/>
                    <a:lstStyle/>
                    <a:p>
                      <a:r>
                        <a:rPr lang="en-US" dirty="0" err="1"/>
                        <a:t>Hava</a:t>
                      </a:r>
                      <a:r>
                        <a:rPr lang="en-US" dirty="0"/>
                        <a:t> </a:t>
                      </a:r>
                      <a:r>
                        <a:rPr lang="en-US" dirty="0" err="1"/>
                        <a:t>yoluyla</a:t>
                      </a:r>
                      <a:r>
                        <a:rPr lang="en-US" dirty="0"/>
                        <a:t> </a:t>
                      </a:r>
                      <a:r>
                        <a:rPr lang="en-US" dirty="0" err="1"/>
                        <a:t>değil</a:t>
                      </a:r>
                      <a:r>
                        <a:rPr lang="en-US" dirty="0"/>
                        <a:t>, </a:t>
                      </a:r>
                      <a:r>
                        <a:rPr lang="en-US" dirty="0" err="1"/>
                        <a:t>ancak</a:t>
                      </a:r>
                      <a:r>
                        <a:rPr lang="en-US" dirty="0"/>
                        <a:t> </a:t>
                      </a:r>
                      <a:r>
                        <a:rPr lang="en-US" dirty="0" err="1"/>
                        <a:t>bulaşıcı</a:t>
                      </a:r>
                      <a:r>
                        <a:rPr lang="en-US" dirty="0"/>
                        <a:t> </a:t>
                      </a:r>
                      <a:r>
                        <a:rPr lang="en-US" dirty="0" err="1"/>
                        <a:t>solunum</a:t>
                      </a:r>
                      <a:r>
                        <a:rPr lang="en-US" dirty="0"/>
                        <a:t> </a:t>
                      </a:r>
                      <a:r>
                        <a:rPr lang="en-US" dirty="0" err="1"/>
                        <a:t>parçacıklarının</a:t>
                      </a:r>
                      <a:r>
                        <a:rPr lang="en-US" dirty="0"/>
                        <a:t> </a:t>
                      </a:r>
                      <a:r>
                        <a:rPr lang="en-US" dirty="0" err="1"/>
                        <a:t>hava</a:t>
                      </a:r>
                      <a:r>
                        <a:rPr lang="en-US" dirty="0"/>
                        <a:t> </a:t>
                      </a:r>
                      <a:r>
                        <a:rPr lang="en-US" dirty="0" err="1"/>
                        <a:t>yoluyla</a:t>
                      </a:r>
                      <a:r>
                        <a:rPr lang="en-US" dirty="0"/>
                        <a:t> </a:t>
                      </a:r>
                      <a:r>
                        <a:rPr lang="en-US" dirty="0" err="1"/>
                        <a:t>ara</a:t>
                      </a:r>
                      <a:r>
                        <a:rPr lang="en-US" dirty="0"/>
                        <a:t> </a:t>
                      </a:r>
                      <a:r>
                        <a:rPr lang="en-US" dirty="0" err="1"/>
                        <a:t>bir</a:t>
                      </a:r>
                      <a:r>
                        <a:rPr lang="en-US" dirty="0"/>
                        <a:t> </a:t>
                      </a:r>
                      <a:r>
                        <a:rPr lang="en-US" dirty="0" err="1"/>
                        <a:t>nesneye</a:t>
                      </a:r>
                      <a:r>
                        <a:rPr lang="en-US" dirty="0"/>
                        <a:t> </a:t>
                      </a:r>
                      <a:r>
                        <a:rPr lang="en-US" dirty="0" err="1"/>
                        <a:t>ulaşabilir</a:t>
                      </a:r>
                      <a:endParaRPr lang="en-US" dirty="0"/>
                    </a:p>
                  </a:txBody>
                  <a:tcPr/>
                </a:tc>
                <a:tc>
                  <a:txBody>
                    <a:bodyPr/>
                    <a:lstStyle/>
                    <a:p>
                      <a:r>
                        <a:rPr lang="en-US" dirty="0" err="1"/>
                        <a:t>Dolaylı</a:t>
                      </a:r>
                      <a:r>
                        <a:rPr lang="en-US" dirty="0"/>
                        <a:t> transfer</a:t>
                      </a:r>
                    </a:p>
                    <a:p>
                      <a:r>
                        <a:rPr lang="en-US" dirty="0"/>
                        <a:t>(</a:t>
                      </a:r>
                      <a:r>
                        <a:rPr lang="en-US" dirty="0" err="1"/>
                        <a:t>aradaki</a:t>
                      </a:r>
                      <a:r>
                        <a:rPr lang="en-US" dirty="0"/>
                        <a:t> </a:t>
                      </a:r>
                      <a:r>
                        <a:rPr lang="en-US" dirty="0" err="1"/>
                        <a:t>bir</a:t>
                      </a:r>
                      <a:r>
                        <a:rPr lang="en-US" dirty="0"/>
                        <a:t> </a:t>
                      </a:r>
                      <a:r>
                        <a:rPr lang="en-US" dirty="0" err="1"/>
                        <a:t>nesneye</a:t>
                      </a:r>
                      <a:r>
                        <a:rPr lang="en-US" dirty="0"/>
                        <a:t> </a:t>
                      </a:r>
                      <a:r>
                        <a:rPr lang="en-US" dirty="0" err="1"/>
                        <a:t>dokunma</a:t>
                      </a:r>
                      <a:r>
                        <a:rPr lang="en-US" dirty="0"/>
                        <a:t> </a:t>
                      </a:r>
                      <a:r>
                        <a:rPr lang="en-US" dirty="0" err="1"/>
                        <a:t>yoluyla</a:t>
                      </a:r>
                      <a:r>
                        <a:rPr lang="en-US" dirty="0"/>
                        <a:t>)</a:t>
                      </a:r>
                      <a:endParaRPr lang="en-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R" sz="1800" b="0" u="none" strike="noStrike" kern="1200" cap="none" spc="0" normalizeH="0" baseline="0" noProof="0" dirty="0">
                          <a:ln>
                            <a:noFill/>
                          </a:ln>
                          <a:solidFill>
                            <a:srgbClr val="0F4C76"/>
                          </a:solidFill>
                          <a:effectLst/>
                          <a:uLnTx/>
                          <a:uFillTx/>
                        </a:rPr>
                        <a:t>Ağız, burun ya da gözler</a:t>
                      </a:r>
                      <a:endParaRPr kumimoji="0" lang="en-TR" sz="1800" b="0" i="0" u="none" strike="noStrike" kern="1200" cap="none" spc="0" normalizeH="0" baseline="0" noProof="0" dirty="0">
                        <a:ln>
                          <a:noFill/>
                        </a:ln>
                        <a:solidFill>
                          <a:srgbClr val="0F4C76"/>
                        </a:solidFill>
                        <a:effectLst/>
                        <a:uLnTx/>
                        <a:uFillTx/>
                        <a:latin typeface="Calibri" panose="020F0502020204030204"/>
                        <a:ea typeface="+mn-ea"/>
                        <a:cs typeface="+mn-cs"/>
                      </a:endParaRPr>
                    </a:p>
                  </a:txBody>
                  <a:tcPr/>
                </a:tc>
                <a:extLst>
                  <a:ext uri="{0D108BD9-81ED-4DB2-BD59-A6C34878D82A}">
                    <a16:rowId xmlns:a16="http://schemas.microsoft.com/office/drawing/2014/main" val="3394118401"/>
                  </a:ext>
                </a:extLst>
              </a:tr>
            </a:tbl>
          </a:graphicData>
        </a:graphic>
      </p:graphicFrame>
      <p:pic>
        <p:nvPicPr>
          <p:cNvPr id="4" name="Picture 3">
            <a:extLst>
              <a:ext uri="{FF2B5EF4-FFF2-40B4-BE49-F238E27FC236}">
                <a16:creationId xmlns:a16="http://schemas.microsoft.com/office/drawing/2014/main" id="{AE582204-E8D3-D24B-92DF-19E4429D0F9B}"/>
              </a:ext>
            </a:extLst>
          </p:cNvPr>
          <p:cNvPicPr>
            <a:picLocks noChangeAspect="1"/>
          </p:cNvPicPr>
          <p:nvPr/>
        </p:nvPicPr>
        <p:blipFill rotWithShape="1">
          <a:blip r:embed="rId2">
            <a:extLst>
              <a:ext uri="{28A0092B-C50C-407E-A947-70E740481C1C}">
                <a14:useLocalDpi xmlns:a14="http://schemas.microsoft.com/office/drawing/2010/main" val="0"/>
              </a:ext>
            </a:extLst>
          </a:blip>
          <a:srcRect t="60563" b="19954"/>
          <a:stretch/>
        </p:blipFill>
        <p:spPr>
          <a:xfrm>
            <a:off x="810905" y="3055279"/>
            <a:ext cx="1950970" cy="1117414"/>
          </a:xfrm>
          <a:prstGeom prst="rect">
            <a:avLst/>
          </a:prstGeom>
        </p:spPr>
      </p:pic>
      <p:pic>
        <p:nvPicPr>
          <p:cNvPr id="7" name="Picture 6">
            <a:extLst>
              <a:ext uri="{FF2B5EF4-FFF2-40B4-BE49-F238E27FC236}">
                <a16:creationId xmlns:a16="http://schemas.microsoft.com/office/drawing/2014/main" id="{453ADAC7-7C4B-3E46-B490-57D1DE449762}"/>
              </a:ext>
            </a:extLst>
          </p:cNvPr>
          <p:cNvPicPr>
            <a:picLocks noChangeAspect="1"/>
          </p:cNvPicPr>
          <p:nvPr/>
        </p:nvPicPr>
        <p:blipFill rotWithShape="1">
          <a:blip r:embed="rId2">
            <a:extLst>
              <a:ext uri="{28A0092B-C50C-407E-A947-70E740481C1C}">
                <a14:useLocalDpi xmlns:a14="http://schemas.microsoft.com/office/drawing/2010/main" val="0"/>
              </a:ext>
            </a:extLst>
          </a:blip>
          <a:srcRect t="80702"/>
          <a:stretch/>
        </p:blipFill>
        <p:spPr>
          <a:xfrm>
            <a:off x="804876" y="4485715"/>
            <a:ext cx="1963028" cy="1162447"/>
          </a:xfrm>
          <a:prstGeom prst="rect">
            <a:avLst/>
          </a:prstGeom>
        </p:spPr>
      </p:pic>
      <p:sp>
        <p:nvSpPr>
          <p:cNvPr id="8" name="TextBox 7">
            <a:extLst>
              <a:ext uri="{FF2B5EF4-FFF2-40B4-BE49-F238E27FC236}">
                <a16:creationId xmlns:a16="http://schemas.microsoft.com/office/drawing/2014/main" id="{CA9BC16C-9AA2-B642-A190-20F6EA34262C}"/>
              </a:ext>
            </a:extLst>
          </p:cNvPr>
          <p:cNvSpPr txBox="1"/>
          <p:nvPr/>
        </p:nvSpPr>
        <p:spPr>
          <a:xfrm>
            <a:off x="2180492" y="6039838"/>
            <a:ext cx="11521440" cy="307777"/>
          </a:xfrm>
          <a:prstGeom prst="rect">
            <a:avLst/>
          </a:prstGeom>
          <a:noFill/>
        </p:spPr>
        <p:txBody>
          <a:bodyPr wrap="square" rtlCol="0">
            <a:spAutoFit/>
          </a:bodyPr>
          <a:lstStyle/>
          <a:p>
            <a:r>
              <a:rPr lang="tr-TR" sz="1400" dirty="0"/>
              <a:t>*'Dokunma' hava yoluyla bulaşma değildir, ancak tamamlamak için dahil edilmiştir ve iğne batması gibi keskin yaralanmaları içermez</a:t>
            </a:r>
            <a:endParaRPr lang="en-TR" sz="1400" dirty="0"/>
          </a:p>
        </p:txBody>
      </p:sp>
    </p:spTree>
    <p:extLst>
      <p:ext uri="{BB962C8B-B14F-4D97-AF65-F5344CB8AC3E}">
        <p14:creationId xmlns:p14="http://schemas.microsoft.com/office/powerpoint/2010/main" val="2932828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88679-5766-F62F-0DBD-EA1B6608D0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F362AD-F699-4A85-9325-FEC65DE3F1D9}"/>
              </a:ext>
            </a:extLst>
          </p:cNvPr>
          <p:cNvSpPr>
            <a:spLocks noGrp="1"/>
          </p:cNvSpPr>
          <p:nvPr>
            <p:ph type="title"/>
          </p:nvPr>
        </p:nvSpPr>
        <p:spPr/>
        <p:txBody>
          <a:bodyPr>
            <a:normAutofit/>
          </a:bodyPr>
          <a:lstStyle/>
          <a:p>
            <a:r>
              <a:rPr lang="tr-TR" sz="4400" b="1" dirty="0">
                <a:solidFill>
                  <a:srgbClr val="7030A0"/>
                </a:solidFill>
                <a:latin typeface="+mn-lt"/>
              </a:rPr>
              <a:t>Bulaşma Yolları</a:t>
            </a:r>
            <a:br>
              <a:rPr lang="tr-TR" sz="4800" b="1" dirty="0">
                <a:solidFill>
                  <a:srgbClr val="7030A0"/>
                </a:solidFill>
              </a:rPr>
            </a:br>
            <a:r>
              <a:rPr lang="tr-TR" sz="2400" b="1" dirty="0">
                <a:solidFill>
                  <a:srgbClr val="FF9900"/>
                </a:solidFill>
                <a:latin typeface="+mn-lt"/>
              </a:rPr>
              <a:t>Enfekte Solunumsal Partiküllerin Yayılması ve Bulaşmasını Etkileyen Faktörler</a:t>
            </a:r>
            <a:endParaRPr lang="en-TR" sz="4400" b="1" dirty="0">
              <a:solidFill>
                <a:srgbClr val="FF9900"/>
              </a:solidFill>
              <a:latin typeface="+mn-lt"/>
            </a:endParaRPr>
          </a:p>
        </p:txBody>
      </p:sp>
      <p:sp>
        <p:nvSpPr>
          <p:cNvPr id="3" name="Content Placeholder 2">
            <a:extLst>
              <a:ext uri="{FF2B5EF4-FFF2-40B4-BE49-F238E27FC236}">
                <a16:creationId xmlns:a16="http://schemas.microsoft.com/office/drawing/2014/main" id="{58B8BAD9-BB95-0BA6-2B92-7AD15708E431}"/>
              </a:ext>
            </a:extLst>
          </p:cNvPr>
          <p:cNvSpPr>
            <a:spLocks noGrp="1"/>
          </p:cNvSpPr>
          <p:nvPr>
            <p:ph idx="1"/>
          </p:nvPr>
        </p:nvSpPr>
        <p:spPr>
          <a:xfrm>
            <a:off x="709863" y="1845734"/>
            <a:ext cx="10813270" cy="4023360"/>
          </a:xfrm>
        </p:spPr>
        <p:txBody>
          <a:bodyPr>
            <a:noAutofit/>
          </a:bodyPr>
          <a:lstStyle/>
          <a:p>
            <a:pPr marL="0" indent="0" algn="just">
              <a:lnSpc>
                <a:spcPct val="100000"/>
              </a:lnSpc>
              <a:buNone/>
            </a:pPr>
            <a:r>
              <a:rPr lang="tr-TR" sz="2400" b="1" dirty="0">
                <a:solidFill>
                  <a:srgbClr val="3D3D3D"/>
                </a:solidFill>
              </a:rPr>
              <a:t>1-Konak: </a:t>
            </a:r>
            <a:r>
              <a:rPr lang="tr-TR" sz="2400" dirty="0">
                <a:solidFill>
                  <a:srgbClr val="3D3D3D"/>
                </a:solidFill>
              </a:rPr>
              <a:t>Önceki enfeksiyon, aşılama, bir bireyin doğuştan, hücresel ve </a:t>
            </a:r>
            <a:r>
              <a:rPr lang="tr-TR" sz="2400" dirty="0" err="1">
                <a:solidFill>
                  <a:srgbClr val="3D3D3D"/>
                </a:solidFill>
              </a:rPr>
              <a:t>humoral</a:t>
            </a:r>
            <a:r>
              <a:rPr lang="tr-TR" sz="2400" dirty="0">
                <a:solidFill>
                  <a:srgbClr val="3D3D3D"/>
                </a:solidFill>
              </a:rPr>
              <a:t> bağışıklığının durumu dahil olmak üzere konağın bağışıklık durumu</a:t>
            </a:r>
          </a:p>
          <a:p>
            <a:pPr marL="0" indent="0" algn="just">
              <a:lnSpc>
                <a:spcPct val="100000"/>
              </a:lnSpc>
              <a:buNone/>
            </a:pPr>
            <a:r>
              <a:rPr lang="tr-TR" sz="2400" b="1" dirty="0">
                <a:solidFill>
                  <a:srgbClr val="3D3D3D"/>
                </a:solidFill>
              </a:rPr>
              <a:t>2-Patojen özellikleri: </a:t>
            </a:r>
            <a:r>
              <a:rPr lang="tr-TR" sz="2400" dirty="0">
                <a:solidFill>
                  <a:srgbClr val="3D3D3D"/>
                </a:solidFill>
              </a:rPr>
              <a:t>Patojenin havada asılı kaldıktan sonra enfeksiyöz kalma yeteneği ve patojenin konak solunum yolundaki bir yüzeye yerleştikten sonraki doz-enfeksiyon ilişkisi</a:t>
            </a:r>
          </a:p>
          <a:p>
            <a:pPr marL="0" indent="0" algn="just">
              <a:lnSpc>
                <a:spcPct val="100000"/>
              </a:lnSpc>
              <a:buNone/>
            </a:pPr>
            <a:r>
              <a:rPr lang="tr-TR" sz="2400" b="1" dirty="0">
                <a:solidFill>
                  <a:srgbClr val="3D3D3D"/>
                </a:solidFill>
              </a:rPr>
              <a:t>3-Parçacık boyutu: </a:t>
            </a:r>
            <a:r>
              <a:rPr lang="tr-TR" sz="2400" dirty="0">
                <a:solidFill>
                  <a:srgbClr val="3D3D3D"/>
                </a:solidFill>
              </a:rPr>
              <a:t>Aerosoller ve damlacıklar gibi çeşitli boyutlardan oluşur</a:t>
            </a:r>
          </a:p>
          <a:p>
            <a:pPr marL="0" indent="0" algn="just">
              <a:lnSpc>
                <a:spcPct val="100000"/>
              </a:lnSpc>
              <a:buNone/>
            </a:pPr>
            <a:r>
              <a:rPr lang="tr-TR" sz="2400" b="1" dirty="0">
                <a:solidFill>
                  <a:srgbClr val="3D3D3D"/>
                </a:solidFill>
              </a:rPr>
              <a:t>4-Atılma hızı: </a:t>
            </a:r>
            <a:r>
              <a:rPr lang="tr-TR" sz="2400" dirty="0">
                <a:solidFill>
                  <a:srgbClr val="3D3D3D"/>
                </a:solidFill>
              </a:rPr>
              <a:t>Atılma hızı, </a:t>
            </a:r>
            <a:r>
              <a:rPr lang="tr-TR" sz="2400" dirty="0" err="1">
                <a:solidFill>
                  <a:srgbClr val="3D3D3D"/>
                </a:solidFill>
              </a:rPr>
              <a:t>ekshalasyon</a:t>
            </a:r>
            <a:r>
              <a:rPr lang="tr-TR" sz="2400" dirty="0">
                <a:solidFill>
                  <a:srgbClr val="3D3D3D"/>
                </a:solidFill>
              </a:rPr>
              <a:t> kuvvetine ve çevre koşullarıyla ilgili diğer faktörlere bağlı olarak değişebilir. Seyreltme nedeniyle, enfekte solunum partiküllerinin konsantrasyonu kaynağa daha yakın olduğunda daha yüksektir ve kaynaktan daha uzağa rastgele dağıldıkça daha az konsantre hale gelirler</a:t>
            </a:r>
          </a:p>
        </p:txBody>
      </p:sp>
    </p:spTree>
    <p:extLst>
      <p:ext uri="{BB962C8B-B14F-4D97-AF65-F5344CB8AC3E}">
        <p14:creationId xmlns:p14="http://schemas.microsoft.com/office/powerpoint/2010/main" val="2343145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C72CA-A1DB-DB4B-288B-1FBCB12D70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D63ECB-299D-286B-A453-5A33AC0B877C}"/>
              </a:ext>
            </a:extLst>
          </p:cNvPr>
          <p:cNvSpPr>
            <a:spLocks noGrp="1"/>
          </p:cNvSpPr>
          <p:nvPr>
            <p:ph type="title"/>
          </p:nvPr>
        </p:nvSpPr>
        <p:spPr>
          <a:xfrm>
            <a:off x="709863" y="394977"/>
            <a:ext cx="10058400" cy="1450757"/>
          </a:xfrm>
        </p:spPr>
        <p:txBody>
          <a:bodyPr>
            <a:normAutofit fontScale="90000"/>
          </a:bodyPr>
          <a:lstStyle/>
          <a:p>
            <a:r>
              <a:rPr lang="tr-TR" sz="4400" b="1" dirty="0">
                <a:solidFill>
                  <a:srgbClr val="7030A0"/>
                </a:solidFill>
                <a:latin typeface="+mn-lt"/>
              </a:rPr>
              <a:t>Bulaşma Yolları</a:t>
            </a:r>
            <a:br>
              <a:rPr lang="tr-TR" sz="4800" b="1" dirty="0">
                <a:solidFill>
                  <a:srgbClr val="7030A0"/>
                </a:solidFill>
              </a:rPr>
            </a:br>
            <a:r>
              <a:rPr lang="tr-TR" sz="4800" b="1" dirty="0">
                <a:solidFill>
                  <a:srgbClr val="7030A0"/>
                </a:solidFill>
              </a:rPr>
              <a:t>    </a:t>
            </a:r>
            <a:r>
              <a:rPr lang="tr-TR" sz="2700" b="1" dirty="0">
                <a:solidFill>
                  <a:srgbClr val="FF9900"/>
                </a:solidFill>
                <a:latin typeface="+mn-lt"/>
              </a:rPr>
              <a:t>Enfekte Solunumsal Partiküllerin Yayılması ve Bulaşmasını Etkileyen Faktörler</a:t>
            </a:r>
            <a:endParaRPr lang="en-TR" sz="4400" b="1" dirty="0">
              <a:solidFill>
                <a:srgbClr val="FF9900"/>
              </a:solidFill>
              <a:latin typeface="+mn-lt"/>
            </a:endParaRPr>
          </a:p>
        </p:txBody>
      </p:sp>
      <p:sp>
        <p:nvSpPr>
          <p:cNvPr id="3" name="Content Placeholder 2">
            <a:extLst>
              <a:ext uri="{FF2B5EF4-FFF2-40B4-BE49-F238E27FC236}">
                <a16:creationId xmlns:a16="http://schemas.microsoft.com/office/drawing/2014/main" id="{489FAA3C-8F67-241C-DEA4-C22E7AB5A6C5}"/>
              </a:ext>
            </a:extLst>
          </p:cNvPr>
          <p:cNvSpPr>
            <a:spLocks noGrp="1"/>
          </p:cNvSpPr>
          <p:nvPr>
            <p:ph idx="1"/>
          </p:nvPr>
        </p:nvSpPr>
        <p:spPr>
          <a:xfrm>
            <a:off x="709863" y="1845734"/>
            <a:ext cx="10813270" cy="4023360"/>
          </a:xfrm>
        </p:spPr>
        <p:txBody>
          <a:bodyPr>
            <a:noAutofit/>
          </a:bodyPr>
          <a:lstStyle/>
          <a:p>
            <a:pPr marL="0" indent="0" algn="just">
              <a:lnSpc>
                <a:spcPct val="100000"/>
              </a:lnSpc>
              <a:buNone/>
            </a:pPr>
            <a:r>
              <a:rPr lang="tr-TR" sz="2400" b="1" dirty="0">
                <a:solidFill>
                  <a:srgbClr val="3D3D3D"/>
                </a:solidFill>
              </a:rPr>
              <a:t>5-Yerçekiminin etkisi: </a:t>
            </a:r>
            <a:r>
              <a:rPr lang="tr-TR" sz="2400" dirty="0">
                <a:solidFill>
                  <a:srgbClr val="3D3D3D"/>
                </a:solidFill>
              </a:rPr>
              <a:t>Yerçekiminin etkisi altında, atıldıktan sonra, daha büyük enfekte solunum partikülleri hızla düşer ve sonunda yere veya başka bir yüzeye ulaşır, genellikle bulaşıcı kişinin solunum yolundan yayıldıkları yerden 1-2 metre uzaktadır</a:t>
            </a:r>
          </a:p>
          <a:p>
            <a:pPr marL="0" indent="0" algn="just">
              <a:lnSpc>
                <a:spcPct val="100000"/>
              </a:lnSpc>
              <a:buNone/>
            </a:pPr>
            <a:r>
              <a:rPr lang="tr-TR" sz="2400" b="1" dirty="0">
                <a:solidFill>
                  <a:srgbClr val="3D3D3D"/>
                </a:solidFill>
              </a:rPr>
              <a:t>6-Atılma şekli: </a:t>
            </a:r>
            <a:r>
              <a:rPr lang="tr-TR" sz="2400" dirty="0">
                <a:solidFill>
                  <a:srgbClr val="3D3D3D"/>
                </a:solidFill>
              </a:rPr>
              <a:t>Hapşırma, öksürme, yüksek sesle şarkı söyleme ve bağırma gibi daha güçlü bir </a:t>
            </a:r>
            <a:r>
              <a:rPr lang="tr-TR" sz="2400" dirty="0" err="1">
                <a:solidFill>
                  <a:srgbClr val="3D3D3D"/>
                </a:solidFill>
              </a:rPr>
              <a:t>ekshalasyona</a:t>
            </a:r>
            <a:r>
              <a:rPr lang="tr-TR" sz="2400" dirty="0">
                <a:solidFill>
                  <a:srgbClr val="3D3D3D"/>
                </a:solidFill>
              </a:rPr>
              <a:t> yol açan aktivitelerin enfekte solunumsal partikülleri  1-2 metreden daha uzağa fırlattığı bilinmektedir</a:t>
            </a:r>
          </a:p>
          <a:p>
            <a:pPr marL="0" indent="0" algn="just">
              <a:lnSpc>
                <a:spcPct val="100000"/>
              </a:lnSpc>
              <a:buNone/>
            </a:pPr>
            <a:r>
              <a:rPr lang="tr-TR" sz="2400" b="1" dirty="0">
                <a:solidFill>
                  <a:srgbClr val="3D3D3D"/>
                </a:solidFill>
              </a:rPr>
              <a:t>7-Buharlaşma: </a:t>
            </a:r>
            <a:r>
              <a:rPr lang="tr-TR" sz="2400" dirty="0">
                <a:solidFill>
                  <a:srgbClr val="3D3D3D"/>
                </a:solidFill>
              </a:rPr>
              <a:t>Ağızdan ve/veya burundan emisyonun ardından, her boyuttaki partiküllerin su içeriklerinin bir kısmı buharlaşır. Parçacık ne kadar küçükse, havada kalma olasılığı o kadar uzundur ve daha uzağa seyahat etme olasılığı da o kadar yüksektir</a:t>
            </a:r>
          </a:p>
        </p:txBody>
      </p:sp>
    </p:spTree>
    <p:extLst>
      <p:ext uri="{BB962C8B-B14F-4D97-AF65-F5344CB8AC3E}">
        <p14:creationId xmlns:p14="http://schemas.microsoft.com/office/powerpoint/2010/main" val="814778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2517C-24F4-AF51-67F8-4257E6055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78F39F-88DA-503B-B29D-737DBD5C7F7B}"/>
              </a:ext>
            </a:extLst>
          </p:cNvPr>
          <p:cNvSpPr>
            <a:spLocks noGrp="1"/>
          </p:cNvSpPr>
          <p:nvPr>
            <p:ph type="title"/>
          </p:nvPr>
        </p:nvSpPr>
        <p:spPr/>
        <p:txBody>
          <a:bodyPr>
            <a:normAutofit/>
          </a:bodyPr>
          <a:lstStyle/>
          <a:p>
            <a:r>
              <a:rPr lang="tr-TR" sz="4400" b="1" dirty="0">
                <a:solidFill>
                  <a:srgbClr val="7030A0"/>
                </a:solidFill>
                <a:latin typeface="+mn-lt"/>
              </a:rPr>
              <a:t>Bulaşma Yolları</a:t>
            </a:r>
            <a:br>
              <a:rPr lang="tr-TR" sz="4800" b="1" dirty="0">
                <a:solidFill>
                  <a:srgbClr val="7030A0"/>
                </a:solidFill>
              </a:rPr>
            </a:br>
            <a:r>
              <a:rPr lang="tr-TR" sz="2400" b="1" dirty="0">
                <a:solidFill>
                  <a:srgbClr val="FF9900"/>
                </a:solidFill>
                <a:latin typeface="+mn-lt"/>
              </a:rPr>
              <a:t>Enfekte Solunumsal Partiküllerin Yayılması ve Bulaşmasını Etkileyen Faktörler</a:t>
            </a:r>
            <a:endParaRPr lang="en-TR" sz="4400" b="1" dirty="0">
              <a:solidFill>
                <a:srgbClr val="FF9900"/>
              </a:solidFill>
              <a:latin typeface="+mn-lt"/>
            </a:endParaRPr>
          </a:p>
        </p:txBody>
      </p:sp>
      <p:sp>
        <p:nvSpPr>
          <p:cNvPr id="3" name="Content Placeholder 2">
            <a:extLst>
              <a:ext uri="{FF2B5EF4-FFF2-40B4-BE49-F238E27FC236}">
                <a16:creationId xmlns:a16="http://schemas.microsoft.com/office/drawing/2014/main" id="{C610AD11-C7F3-8274-DE1C-7DFD7486862D}"/>
              </a:ext>
            </a:extLst>
          </p:cNvPr>
          <p:cNvSpPr>
            <a:spLocks noGrp="1"/>
          </p:cNvSpPr>
          <p:nvPr>
            <p:ph idx="1"/>
          </p:nvPr>
        </p:nvSpPr>
        <p:spPr>
          <a:xfrm>
            <a:off x="709863" y="1845734"/>
            <a:ext cx="10813270" cy="4023360"/>
          </a:xfrm>
        </p:spPr>
        <p:txBody>
          <a:bodyPr>
            <a:noAutofit/>
          </a:bodyPr>
          <a:lstStyle/>
          <a:p>
            <a:pPr marL="0" indent="0" algn="just">
              <a:lnSpc>
                <a:spcPct val="100000"/>
              </a:lnSpc>
              <a:buNone/>
            </a:pPr>
            <a:r>
              <a:rPr lang="tr-TR" sz="2400" b="1" dirty="0">
                <a:solidFill>
                  <a:srgbClr val="3D3D3D"/>
                </a:solidFill>
              </a:rPr>
              <a:t>8-Çevresel koşullar: </a:t>
            </a:r>
            <a:r>
              <a:rPr lang="tr-TR" sz="2400" dirty="0">
                <a:solidFill>
                  <a:srgbClr val="3D3D3D"/>
                </a:solidFill>
              </a:rPr>
              <a:t>Yukarıdaki iletim faktörlerine ek olarak, ortam hava sıcaklığı, güneş ışığı, nem, hava akışı ve enfekte solunumsal partiküllerin atıldığı alanın büyüklüğü, doluluk oranı ve kullanımı, partiküllerin  bulaşıcılığını, süresini, iletim hızını ve kat edilen mesafeyi etkiler </a:t>
            </a:r>
          </a:p>
          <a:p>
            <a:pPr marL="0" indent="0" algn="just">
              <a:lnSpc>
                <a:spcPct val="100000"/>
              </a:lnSpc>
              <a:buNone/>
            </a:pPr>
            <a:r>
              <a:rPr lang="tr-TR" sz="2400" b="1" dirty="0">
                <a:solidFill>
                  <a:srgbClr val="3D3D3D"/>
                </a:solidFill>
              </a:rPr>
              <a:t>9-Enfekte solunum partiküllerinin konsantrasyonu: </a:t>
            </a:r>
            <a:r>
              <a:rPr lang="tr-TR" sz="2400" dirty="0">
                <a:solidFill>
                  <a:srgbClr val="3D3D3D"/>
                </a:solidFill>
              </a:rPr>
              <a:t>Kaynaktan uzaklaştıkça, ortam havasıyla seyreltme artar ve enfekte solunum partiküllerinin konsantrasyonları azalır. Konsantrasyonlar ayrıca havalandırma sistemlerinden gelen ortam hava akımlarından da etkilenir. Havalandırma yetersizse konsantrasyonlar zamanla artabilir</a:t>
            </a:r>
          </a:p>
        </p:txBody>
      </p:sp>
    </p:spTree>
    <p:extLst>
      <p:ext uri="{BB962C8B-B14F-4D97-AF65-F5344CB8AC3E}">
        <p14:creationId xmlns:p14="http://schemas.microsoft.com/office/powerpoint/2010/main" val="1560376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89B5-6EA6-1B49-988B-156A148B5A00}"/>
              </a:ext>
            </a:extLst>
          </p:cNvPr>
          <p:cNvSpPr>
            <a:spLocks noGrp="1"/>
          </p:cNvSpPr>
          <p:nvPr>
            <p:ph type="title"/>
          </p:nvPr>
        </p:nvSpPr>
        <p:spPr/>
        <p:txBody>
          <a:bodyPr>
            <a:normAutofit/>
          </a:bodyPr>
          <a:lstStyle/>
          <a:p>
            <a:r>
              <a:rPr lang="tr-TR" sz="4400" b="1" dirty="0">
                <a:solidFill>
                  <a:srgbClr val="7030A0"/>
                </a:solidFill>
                <a:latin typeface="+mn-lt"/>
              </a:rPr>
              <a:t>Bulaşma Yolları</a:t>
            </a:r>
            <a:br>
              <a:rPr lang="tr-TR" sz="4400" b="1" dirty="0">
                <a:solidFill>
                  <a:srgbClr val="7030A0"/>
                </a:solidFill>
              </a:rPr>
            </a:br>
            <a:r>
              <a:rPr lang="tr-TR" sz="4400" b="1" dirty="0">
                <a:solidFill>
                  <a:srgbClr val="7030A0"/>
                </a:solidFill>
              </a:rPr>
              <a:t>    </a:t>
            </a:r>
            <a:r>
              <a:rPr lang="tr-TR" sz="3600" b="1" dirty="0">
                <a:solidFill>
                  <a:srgbClr val="5E67A0"/>
                </a:solidFill>
                <a:latin typeface="+mn-lt"/>
              </a:rPr>
              <a:t>Çevreden Bulaşma </a:t>
            </a:r>
            <a:endParaRPr lang="en-TR" sz="4400" b="1" dirty="0">
              <a:solidFill>
                <a:srgbClr val="5E67A0"/>
              </a:solidFill>
              <a:latin typeface="+mn-lt"/>
            </a:endParaRPr>
          </a:p>
        </p:txBody>
      </p:sp>
      <p:sp>
        <p:nvSpPr>
          <p:cNvPr id="3" name="Content Placeholder 2">
            <a:extLst>
              <a:ext uri="{FF2B5EF4-FFF2-40B4-BE49-F238E27FC236}">
                <a16:creationId xmlns:a16="http://schemas.microsoft.com/office/drawing/2014/main" id="{58E26CFA-A9A7-9646-9EAF-D212BE176DBE}"/>
              </a:ext>
            </a:extLst>
          </p:cNvPr>
          <p:cNvSpPr>
            <a:spLocks noGrp="1"/>
          </p:cNvSpPr>
          <p:nvPr>
            <p:ph idx="1"/>
          </p:nvPr>
        </p:nvSpPr>
        <p:spPr/>
        <p:txBody>
          <a:bodyPr>
            <a:normAutofit/>
          </a:bodyPr>
          <a:lstStyle/>
          <a:p>
            <a:pPr algn="just">
              <a:lnSpc>
                <a:spcPct val="100000"/>
              </a:lnSpc>
              <a:buFont typeface="Arial" panose="020B0604020202020204" pitchFamily="34" charset="0"/>
              <a:buChar char="•"/>
            </a:pPr>
            <a:r>
              <a:rPr lang="en-US" sz="2400" dirty="0" err="1">
                <a:solidFill>
                  <a:srgbClr val="3D3D3D"/>
                </a:solidFill>
              </a:rPr>
              <a:t>Bazı</a:t>
            </a:r>
            <a:r>
              <a:rPr lang="en-US" sz="2400" dirty="0">
                <a:solidFill>
                  <a:srgbClr val="3D3D3D"/>
                </a:solidFill>
              </a:rPr>
              <a:t> </a:t>
            </a:r>
            <a:r>
              <a:rPr lang="en-US" sz="2400" dirty="0" err="1">
                <a:solidFill>
                  <a:srgbClr val="3D3D3D"/>
                </a:solidFill>
              </a:rPr>
              <a:t>havadaki</a:t>
            </a:r>
            <a:r>
              <a:rPr lang="en-US" sz="2400" dirty="0">
                <a:solidFill>
                  <a:srgbClr val="3D3D3D"/>
                </a:solidFill>
              </a:rPr>
              <a:t> </a:t>
            </a:r>
            <a:r>
              <a:rPr lang="en-US" sz="2400" dirty="0" err="1">
                <a:solidFill>
                  <a:srgbClr val="3D3D3D"/>
                </a:solidFill>
              </a:rPr>
              <a:t>bulaşıcı</a:t>
            </a:r>
            <a:r>
              <a:rPr lang="en-US" sz="2400" dirty="0">
                <a:solidFill>
                  <a:srgbClr val="3D3D3D"/>
                </a:solidFill>
              </a:rPr>
              <a:t> </a:t>
            </a:r>
            <a:r>
              <a:rPr lang="en-US" sz="2400" dirty="0" err="1">
                <a:solidFill>
                  <a:srgbClr val="3D3D3D"/>
                </a:solidFill>
              </a:rPr>
              <a:t>ajanlar</a:t>
            </a:r>
            <a:r>
              <a:rPr lang="en-US" sz="2400" dirty="0">
                <a:solidFill>
                  <a:srgbClr val="3D3D3D"/>
                </a:solidFill>
              </a:rPr>
              <a:t> </a:t>
            </a:r>
            <a:r>
              <a:rPr lang="en-US" sz="2400" dirty="0" err="1">
                <a:solidFill>
                  <a:srgbClr val="3D3D3D"/>
                </a:solidFill>
              </a:rPr>
              <a:t>çevreden</a:t>
            </a:r>
            <a:r>
              <a:rPr lang="en-US" sz="2400" dirty="0">
                <a:solidFill>
                  <a:srgbClr val="3D3D3D"/>
                </a:solidFill>
              </a:rPr>
              <a:t> </a:t>
            </a:r>
            <a:r>
              <a:rPr lang="en-US" sz="2400" dirty="0" err="1">
                <a:solidFill>
                  <a:srgbClr val="3D3D3D"/>
                </a:solidFill>
              </a:rPr>
              <a:t>kaynaklanır</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dirty="0" err="1">
                <a:solidFill>
                  <a:srgbClr val="3D3D3D"/>
                </a:solidFill>
              </a:rPr>
              <a:t>genellikle</a:t>
            </a:r>
            <a:r>
              <a:rPr lang="en-US" sz="2400" dirty="0">
                <a:solidFill>
                  <a:srgbClr val="3D3D3D"/>
                </a:solidFill>
              </a:rPr>
              <a:t> </a:t>
            </a:r>
            <a:r>
              <a:rPr lang="en-US" sz="2400" dirty="0" err="1">
                <a:solidFill>
                  <a:srgbClr val="3D3D3D"/>
                </a:solidFill>
              </a:rPr>
              <a:t>kişiden</a:t>
            </a:r>
            <a:r>
              <a:rPr lang="en-US" sz="2400" dirty="0">
                <a:solidFill>
                  <a:srgbClr val="3D3D3D"/>
                </a:solidFill>
              </a:rPr>
              <a:t> </a:t>
            </a:r>
            <a:r>
              <a:rPr lang="en-US" sz="2400" dirty="0" err="1">
                <a:solidFill>
                  <a:srgbClr val="3D3D3D"/>
                </a:solidFill>
              </a:rPr>
              <a:t>kişiye</a:t>
            </a:r>
            <a:r>
              <a:rPr lang="en-US" sz="2400" dirty="0">
                <a:solidFill>
                  <a:srgbClr val="3D3D3D"/>
                </a:solidFill>
              </a:rPr>
              <a:t> </a:t>
            </a:r>
            <a:r>
              <a:rPr lang="en-US" sz="2400" dirty="0" err="1">
                <a:solidFill>
                  <a:srgbClr val="3D3D3D"/>
                </a:solidFill>
              </a:rPr>
              <a:t>bulaşmayı</a:t>
            </a:r>
            <a:r>
              <a:rPr lang="en-US" sz="2400" dirty="0">
                <a:solidFill>
                  <a:srgbClr val="3D3D3D"/>
                </a:solidFill>
              </a:rPr>
              <a:t> </a:t>
            </a:r>
            <a:r>
              <a:rPr lang="en-US" sz="2400" dirty="0" err="1">
                <a:solidFill>
                  <a:srgbClr val="3D3D3D"/>
                </a:solidFill>
              </a:rPr>
              <a:t>içermez</a:t>
            </a:r>
            <a:r>
              <a:rPr lang="en-US" sz="2400" dirty="0">
                <a:solidFill>
                  <a:srgbClr val="3D3D3D"/>
                </a:solidFill>
              </a:rPr>
              <a:t> (</a:t>
            </a:r>
            <a:r>
              <a:rPr lang="tr-TR" sz="2400" dirty="0">
                <a:solidFill>
                  <a:srgbClr val="3D3D3D"/>
                </a:solidFill>
              </a:rPr>
              <a:t>ö</a:t>
            </a:r>
            <a:r>
              <a:rPr lang="en-US" sz="2400" dirty="0" err="1">
                <a:solidFill>
                  <a:srgbClr val="3D3D3D"/>
                </a:solidFill>
              </a:rPr>
              <a:t>rn</a:t>
            </a:r>
            <a:r>
              <a:rPr lang="tr-TR" sz="2400" dirty="0">
                <a:solidFill>
                  <a:srgbClr val="3D3D3D"/>
                </a:solidFill>
              </a:rPr>
              <a:t>.</a:t>
            </a:r>
            <a:r>
              <a:rPr lang="en-US" sz="2400" dirty="0">
                <a:solidFill>
                  <a:srgbClr val="3D3D3D"/>
                </a:solidFill>
              </a:rPr>
              <a:t> </a:t>
            </a:r>
            <a:r>
              <a:rPr lang="en-US" sz="2400" dirty="0" err="1">
                <a:solidFill>
                  <a:srgbClr val="3D3D3D"/>
                </a:solidFill>
              </a:rPr>
              <a:t>şarbon</a:t>
            </a:r>
            <a:r>
              <a:rPr lang="en-US" sz="2400" dirty="0">
                <a:solidFill>
                  <a:srgbClr val="3D3D3D"/>
                </a:solidFill>
              </a:rPr>
              <a:t> </a:t>
            </a:r>
            <a:r>
              <a:rPr lang="en-US" sz="2400" dirty="0" err="1">
                <a:solidFill>
                  <a:srgbClr val="3D3D3D"/>
                </a:solidFill>
              </a:rPr>
              <a:t>sporları</a:t>
            </a:r>
            <a:r>
              <a:rPr lang="en-US" sz="2400" dirty="0">
                <a:solidFill>
                  <a:srgbClr val="3D3D3D"/>
                </a:solidFill>
              </a:rPr>
              <a:t> </a:t>
            </a:r>
            <a:r>
              <a:rPr lang="en-US" sz="2400" dirty="0" err="1">
                <a:solidFill>
                  <a:srgbClr val="3D3D3D"/>
                </a:solidFill>
              </a:rPr>
              <a:t>kirlenmiş</a:t>
            </a:r>
            <a:r>
              <a:rPr lang="en-US" sz="2400" dirty="0">
                <a:solidFill>
                  <a:srgbClr val="3D3D3D"/>
                </a:solidFill>
              </a:rPr>
              <a:t> </a:t>
            </a:r>
            <a:r>
              <a:rPr lang="en-US" sz="2400" dirty="0" err="1">
                <a:solidFill>
                  <a:srgbClr val="3D3D3D"/>
                </a:solidFill>
              </a:rPr>
              <a:t>çevresel</a:t>
            </a:r>
            <a:r>
              <a:rPr lang="en-US" sz="2400" dirty="0">
                <a:solidFill>
                  <a:srgbClr val="3D3D3D"/>
                </a:solidFill>
              </a:rPr>
              <a:t> </a:t>
            </a:r>
            <a:r>
              <a:rPr lang="en-US" sz="2400" dirty="0" err="1">
                <a:solidFill>
                  <a:srgbClr val="3D3D3D"/>
                </a:solidFill>
              </a:rPr>
              <a:t>yüzeylerden</a:t>
            </a:r>
            <a:r>
              <a:rPr lang="en-US" sz="2400" dirty="0">
                <a:solidFill>
                  <a:srgbClr val="3D3D3D"/>
                </a:solidFill>
              </a:rPr>
              <a:t> aerosolize </a:t>
            </a:r>
            <a:r>
              <a:rPr lang="en-US" sz="2400" dirty="0" err="1">
                <a:solidFill>
                  <a:srgbClr val="3D3D3D"/>
                </a:solidFill>
              </a:rPr>
              <a:t>edilebilir</a:t>
            </a:r>
            <a:r>
              <a:rPr lang="tr-TR" sz="2400" dirty="0">
                <a:solidFill>
                  <a:srgbClr val="3D3D3D"/>
                </a:solidFill>
              </a:rPr>
              <a:t>)</a:t>
            </a:r>
            <a:endParaRPr lang="en-US" sz="2400" dirty="0">
              <a:solidFill>
                <a:srgbClr val="3D3D3D"/>
              </a:solidFill>
            </a:endParaRPr>
          </a:p>
          <a:p>
            <a:pPr algn="just">
              <a:lnSpc>
                <a:spcPct val="100000"/>
              </a:lnSpc>
              <a:buFont typeface="Arial" panose="020B0604020202020204" pitchFamily="34" charset="0"/>
              <a:buChar char="•"/>
            </a:pPr>
            <a:r>
              <a:rPr lang="en-US" sz="2400" dirty="0" err="1">
                <a:solidFill>
                  <a:srgbClr val="3D3D3D"/>
                </a:solidFill>
              </a:rPr>
              <a:t>Çevresel</a:t>
            </a:r>
            <a:r>
              <a:rPr lang="en-US" sz="2400" dirty="0">
                <a:solidFill>
                  <a:srgbClr val="3D3D3D"/>
                </a:solidFill>
              </a:rPr>
              <a:t> </a:t>
            </a:r>
            <a:r>
              <a:rPr lang="en-US" sz="2400" dirty="0" err="1">
                <a:solidFill>
                  <a:srgbClr val="3D3D3D"/>
                </a:solidFill>
              </a:rPr>
              <a:t>mantarların</a:t>
            </a:r>
            <a:r>
              <a:rPr lang="en-US" sz="2400" dirty="0">
                <a:solidFill>
                  <a:srgbClr val="3D3D3D"/>
                </a:solidFill>
              </a:rPr>
              <a:t> </a:t>
            </a:r>
            <a:r>
              <a:rPr lang="en-US" sz="2400" dirty="0" err="1">
                <a:solidFill>
                  <a:srgbClr val="3D3D3D"/>
                </a:solidFill>
              </a:rPr>
              <a:t>sporları</a:t>
            </a:r>
            <a:r>
              <a:rPr lang="en-US" sz="2400" dirty="0">
                <a:solidFill>
                  <a:srgbClr val="3D3D3D"/>
                </a:solidFill>
              </a:rPr>
              <a:t> (</a:t>
            </a:r>
            <a:r>
              <a:rPr lang="en-US" sz="2400" dirty="0" err="1">
                <a:solidFill>
                  <a:srgbClr val="3D3D3D"/>
                </a:solidFill>
              </a:rPr>
              <a:t>örn</a:t>
            </a:r>
            <a:r>
              <a:rPr lang="en-US" sz="2400" i="1" dirty="0">
                <a:solidFill>
                  <a:srgbClr val="3D3D3D"/>
                </a:solidFill>
              </a:rPr>
              <a:t>. Aspergillus spp.) </a:t>
            </a:r>
            <a:r>
              <a:rPr lang="en-US" sz="2400" dirty="0" err="1">
                <a:solidFill>
                  <a:srgbClr val="3D3D3D"/>
                </a:solidFill>
              </a:rPr>
              <a:t>çevrede</a:t>
            </a:r>
            <a:r>
              <a:rPr lang="en-US" sz="2400" dirty="0">
                <a:solidFill>
                  <a:srgbClr val="3D3D3D"/>
                </a:solidFill>
              </a:rPr>
              <a:t> her </a:t>
            </a:r>
            <a:r>
              <a:rPr lang="en-US" sz="2400" dirty="0" err="1">
                <a:solidFill>
                  <a:srgbClr val="3D3D3D"/>
                </a:solidFill>
              </a:rPr>
              <a:t>yerde</a:t>
            </a:r>
            <a:r>
              <a:rPr lang="en-US" sz="2400" dirty="0">
                <a:solidFill>
                  <a:srgbClr val="3D3D3D"/>
                </a:solidFill>
              </a:rPr>
              <a:t> </a:t>
            </a:r>
            <a:r>
              <a:rPr lang="en-US" sz="2400" dirty="0" err="1">
                <a:solidFill>
                  <a:srgbClr val="3D3D3D"/>
                </a:solidFill>
              </a:rPr>
              <a:t>bulunur</a:t>
            </a:r>
            <a:r>
              <a:rPr lang="en-US" sz="2400" dirty="0">
                <a:solidFill>
                  <a:srgbClr val="3D3D3D"/>
                </a:solidFill>
              </a:rPr>
              <a:t> </a:t>
            </a:r>
            <a:r>
              <a:rPr lang="en-US" sz="2400" dirty="0" err="1">
                <a:solidFill>
                  <a:srgbClr val="3D3D3D"/>
                </a:solidFill>
              </a:rPr>
              <a:t>ve</a:t>
            </a:r>
            <a:r>
              <a:rPr lang="en-US" sz="2400" dirty="0">
                <a:solidFill>
                  <a:srgbClr val="3D3D3D"/>
                </a:solidFill>
              </a:rPr>
              <a:t> aerosolize </a:t>
            </a:r>
            <a:r>
              <a:rPr lang="en-US" sz="2400" dirty="0" err="1">
                <a:solidFill>
                  <a:srgbClr val="3D3D3D"/>
                </a:solidFill>
              </a:rPr>
              <a:t>edilmiş</a:t>
            </a:r>
            <a:r>
              <a:rPr lang="en-US" sz="2400" dirty="0">
                <a:solidFill>
                  <a:srgbClr val="3D3D3D"/>
                </a:solidFill>
              </a:rPr>
              <a:t> (</a:t>
            </a:r>
            <a:r>
              <a:rPr lang="en-US" sz="2400" dirty="0" err="1">
                <a:solidFill>
                  <a:srgbClr val="3D3D3D"/>
                </a:solidFill>
              </a:rPr>
              <a:t>örn</a:t>
            </a:r>
            <a:r>
              <a:rPr lang="en-US" sz="2400" dirty="0">
                <a:solidFill>
                  <a:srgbClr val="3D3D3D"/>
                </a:solidFill>
              </a:rPr>
              <a:t>. </a:t>
            </a:r>
            <a:r>
              <a:rPr lang="en-US" sz="2400" dirty="0" err="1">
                <a:solidFill>
                  <a:srgbClr val="3D3D3D"/>
                </a:solidFill>
              </a:rPr>
              <a:t>inşaat</a:t>
            </a:r>
            <a:r>
              <a:rPr lang="en-US" sz="2400" dirty="0">
                <a:solidFill>
                  <a:srgbClr val="3D3D3D"/>
                </a:solidFill>
              </a:rPr>
              <a:t> </a:t>
            </a:r>
            <a:r>
              <a:rPr lang="en-US" sz="2400" dirty="0" err="1">
                <a:solidFill>
                  <a:srgbClr val="3D3D3D"/>
                </a:solidFill>
              </a:rPr>
              <a:t>tozu</a:t>
            </a:r>
            <a:r>
              <a:rPr lang="en-US" sz="2400" dirty="0">
                <a:solidFill>
                  <a:srgbClr val="3D3D3D"/>
                </a:solidFill>
              </a:rPr>
              <a:t> </a:t>
            </a:r>
            <a:r>
              <a:rPr lang="en-US" sz="2400" dirty="0" err="1">
                <a:solidFill>
                  <a:srgbClr val="3D3D3D"/>
                </a:solidFill>
              </a:rPr>
              <a:t>yoluyla</a:t>
            </a:r>
            <a:r>
              <a:rPr lang="en-US" sz="2400" dirty="0">
                <a:solidFill>
                  <a:srgbClr val="3D3D3D"/>
                </a:solidFill>
              </a:rPr>
              <a:t>) </a:t>
            </a:r>
            <a:r>
              <a:rPr lang="en-US" sz="2400" dirty="0" err="1">
                <a:solidFill>
                  <a:srgbClr val="3D3D3D"/>
                </a:solidFill>
              </a:rPr>
              <a:t>sporları</a:t>
            </a:r>
            <a:r>
              <a:rPr lang="en-US" sz="2400" dirty="0">
                <a:solidFill>
                  <a:srgbClr val="3D3D3D"/>
                </a:solidFill>
              </a:rPr>
              <a:t> </a:t>
            </a:r>
            <a:r>
              <a:rPr lang="en-US" sz="2400" dirty="0" err="1">
                <a:solidFill>
                  <a:srgbClr val="3D3D3D"/>
                </a:solidFill>
              </a:rPr>
              <a:t>solukla</a:t>
            </a:r>
            <a:r>
              <a:rPr lang="en-US" sz="2400" dirty="0">
                <a:solidFill>
                  <a:srgbClr val="3D3D3D"/>
                </a:solidFill>
              </a:rPr>
              <a:t> </a:t>
            </a:r>
            <a:r>
              <a:rPr lang="en-US" sz="2400" dirty="0" err="1">
                <a:solidFill>
                  <a:srgbClr val="3D3D3D"/>
                </a:solidFill>
              </a:rPr>
              <a:t>alan</a:t>
            </a:r>
            <a:r>
              <a:rPr lang="en-US" sz="2400" dirty="0">
                <a:solidFill>
                  <a:srgbClr val="3D3D3D"/>
                </a:solidFill>
              </a:rPr>
              <a:t> </a:t>
            </a:r>
            <a:r>
              <a:rPr lang="en-US" sz="2400" dirty="0" err="1">
                <a:solidFill>
                  <a:srgbClr val="3D3D3D"/>
                </a:solidFill>
              </a:rPr>
              <a:t>bağışıklık</a:t>
            </a:r>
            <a:r>
              <a:rPr lang="en-US" sz="2400" dirty="0">
                <a:solidFill>
                  <a:srgbClr val="3D3D3D"/>
                </a:solidFill>
              </a:rPr>
              <a:t> </a:t>
            </a:r>
            <a:r>
              <a:rPr lang="en-US" sz="2400" dirty="0" err="1">
                <a:solidFill>
                  <a:srgbClr val="3D3D3D"/>
                </a:solidFill>
              </a:rPr>
              <a:t>sistemi</a:t>
            </a:r>
            <a:r>
              <a:rPr lang="en-US" sz="2400" dirty="0">
                <a:solidFill>
                  <a:srgbClr val="3D3D3D"/>
                </a:solidFill>
              </a:rPr>
              <a:t> </a:t>
            </a:r>
            <a:r>
              <a:rPr lang="en-US" sz="2400" dirty="0" err="1">
                <a:solidFill>
                  <a:srgbClr val="3D3D3D"/>
                </a:solidFill>
              </a:rPr>
              <a:t>zayıflamış</a:t>
            </a:r>
            <a:r>
              <a:rPr lang="en-US" sz="2400" dirty="0">
                <a:solidFill>
                  <a:srgbClr val="3D3D3D"/>
                </a:solidFill>
              </a:rPr>
              <a:t> </a:t>
            </a:r>
            <a:r>
              <a:rPr lang="en-US" sz="2400" dirty="0" err="1">
                <a:solidFill>
                  <a:srgbClr val="3D3D3D"/>
                </a:solidFill>
              </a:rPr>
              <a:t>hastalarda</a:t>
            </a:r>
            <a:r>
              <a:rPr lang="en-US" sz="2400" dirty="0">
                <a:solidFill>
                  <a:srgbClr val="3D3D3D"/>
                </a:solidFill>
              </a:rPr>
              <a:t> </a:t>
            </a:r>
            <a:r>
              <a:rPr lang="en-US" sz="2400" dirty="0" err="1">
                <a:solidFill>
                  <a:srgbClr val="3D3D3D"/>
                </a:solidFill>
              </a:rPr>
              <a:t>hastalığa</a:t>
            </a:r>
            <a:r>
              <a:rPr lang="en-US" sz="2400" dirty="0">
                <a:solidFill>
                  <a:srgbClr val="3D3D3D"/>
                </a:solidFill>
              </a:rPr>
              <a:t> </a:t>
            </a:r>
            <a:r>
              <a:rPr lang="en-US" sz="2400" dirty="0" err="1">
                <a:solidFill>
                  <a:srgbClr val="3D3D3D"/>
                </a:solidFill>
              </a:rPr>
              <a:t>neden</a:t>
            </a:r>
            <a:r>
              <a:rPr lang="en-US" sz="2400" dirty="0">
                <a:solidFill>
                  <a:srgbClr val="3D3D3D"/>
                </a:solidFill>
              </a:rPr>
              <a:t> </a:t>
            </a:r>
            <a:r>
              <a:rPr lang="en-US" sz="2400" dirty="0" err="1">
                <a:solidFill>
                  <a:srgbClr val="3D3D3D"/>
                </a:solidFill>
              </a:rPr>
              <a:t>olabilir</a:t>
            </a:r>
            <a:r>
              <a:rPr lang="en-US" sz="2400" dirty="0">
                <a:solidFill>
                  <a:srgbClr val="3D3D3D"/>
                </a:solidFill>
              </a:rPr>
              <a:t> </a:t>
            </a:r>
          </a:p>
          <a:p>
            <a:pPr algn="just">
              <a:lnSpc>
                <a:spcPct val="100000"/>
              </a:lnSpc>
              <a:buFont typeface="Arial" panose="020B0604020202020204" pitchFamily="34" charset="0"/>
              <a:buChar char="•"/>
            </a:pPr>
            <a:r>
              <a:rPr lang="en-US" sz="2400" dirty="0" err="1">
                <a:solidFill>
                  <a:srgbClr val="3D3D3D"/>
                </a:solidFill>
              </a:rPr>
              <a:t>Koruyucu</a:t>
            </a:r>
            <a:r>
              <a:rPr lang="en-US" sz="2400" dirty="0">
                <a:solidFill>
                  <a:srgbClr val="3D3D3D"/>
                </a:solidFill>
              </a:rPr>
              <a:t> </a:t>
            </a:r>
            <a:r>
              <a:rPr lang="tr-TR" sz="2400" dirty="0">
                <a:solidFill>
                  <a:srgbClr val="3D3D3D"/>
                </a:solidFill>
              </a:rPr>
              <a:t>o</a:t>
            </a:r>
            <a:r>
              <a:rPr lang="en-US" sz="2400" dirty="0" err="1">
                <a:solidFill>
                  <a:srgbClr val="3D3D3D"/>
                </a:solidFill>
              </a:rPr>
              <a:t>rtam</a:t>
            </a:r>
            <a:r>
              <a:rPr lang="en-US" sz="2400" dirty="0">
                <a:solidFill>
                  <a:srgbClr val="3D3D3D"/>
                </a:solidFill>
              </a:rPr>
              <a:t>, </a:t>
            </a:r>
            <a:r>
              <a:rPr lang="en-US" sz="2400" dirty="0" err="1">
                <a:solidFill>
                  <a:srgbClr val="3D3D3D"/>
                </a:solidFill>
              </a:rPr>
              <a:t>allojenik</a:t>
            </a:r>
            <a:r>
              <a:rPr lang="en-US" sz="2400" dirty="0">
                <a:solidFill>
                  <a:srgbClr val="3D3D3D"/>
                </a:solidFill>
              </a:rPr>
              <a:t> </a:t>
            </a:r>
            <a:r>
              <a:rPr lang="tr-TR" sz="2400" dirty="0">
                <a:solidFill>
                  <a:srgbClr val="3D3D3D"/>
                </a:solidFill>
              </a:rPr>
              <a:t>kemik iliği nakli </a:t>
            </a:r>
            <a:r>
              <a:rPr lang="en-US" sz="2400" dirty="0">
                <a:solidFill>
                  <a:srgbClr val="3D3D3D"/>
                </a:solidFill>
              </a:rPr>
              <a:t> </a:t>
            </a:r>
            <a:r>
              <a:rPr lang="en-US" sz="2400" dirty="0" err="1">
                <a:solidFill>
                  <a:srgbClr val="3D3D3D"/>
                </a:solidFill>
              </a:rPr>
              <a:t>hastalarında</a:t>
            </a:r>
            <a:r>
              <a:rPr lang="en-US" sz="2400" dirty="0">
                <a:solidFill>
                  <a:srgbClr val="3D3D3D"/>
                </a:solidFill>
              </a:rPr>
              <a:t> </a:t>
            </a:r>
            <a:r>
              <a:rPr lang="en-US" sz="2400" dirty="0" err="1">
                <a:solidFill>
                  <a:srgbClr val="3D3D3D"/>
                </a:solidFill>
              </a:rPr>
              <a:t>çevresel</a:t>
            </a:r>
            <a:r>
              <a:rPr lang="en-US" sz="2400" dirty="0">
                <a:solidFill>
                  <a:srgbClr val="3D3D3D"/>
                </a:solidFill>
              </a:rPr>
              <a:t> </a:t>
            </a:r>
            <a:r>
              <a:rPr lang="en-US" sz="2400" dirty="0" err="1">
                <a:solidFill>
                  <a:srgbClr val="3D3D3D"/>
                </a:solidFill>
              </a:rPr>
              <a:t>mantar</a:t>
            </a:r>
            <a:r>
              <a:rPr lang="en-US" sz="2400" dirty="0">
                <a:solidFill>
                  <a:srgbClr val="3D3D3D"/>
                </a:solidFill>
              </a:rPr>
              <a:t> </a:t>
            </a:r>
            <a:r>
              <a:rPr lang="en-US" sz="2400" dirty="0" err="1">
                <a:solidFill>
                  <a:srgbClr val="3D3D3D"/>
                </a:solidFill>
              </a:rPr>
              <a:t>ajanlarına</a:t>
            </a:r>
            <a:r>
              <a:rPr lang="en-US" sz="2400" dirty="0">
                <a:solidFill>
                  <a:srgbClr val="3D3D3D"/>
                </a:solidFill>
              </a:rPr>
              <a:t> </a:t>
            </a:r>
            <a:r>
              <a:rPr lang="en-US" sz="2400" dirty="0" err="1">
                <a:solidFill>
                  <a:srgbClr val="3D3D3D"/>
                </a:solidFill>
              </a:rPr>
              <a:t>maruz</a:t>
            </a:r>
            <a:r>
              <a:rPr lang="en-US" sz="2400" dirty="0">
                <a:solidFill>
                  <a:srgbClr val="3D3D3D"/>
                </a:solidFill>
              </a:rPr>
              <a:t> </a:t>
            </a:r>
            <a:r>
              <a:rPr lang="en-US" sz="2400" dirty="0" err="1">
                <a:solidFill>
                  <a:srgbClr val="3D3D3D"/>
                </a:solidFill>
              </a:rPr>
              <a:t>kalma</a:t>
            </a:r>
            <a:r>
              <a:rPr lang="en-US" sz="2400" dirty="0">
                <a:solidFill>
                  <a:srgbClr val="3D3D3D"/>
                </a:solidFill>
              </a:rPr>
              <a:t> </a:t>
            </a:r>
            <a:r>
              <a:rPr lang="en-US" sz="2400" dirty="0" err="1">
                <a:solidFill>
                  <a:srgbClr val="3D3D3D"/>
                </a:solidFill>
              </a:rPr>
              <a:t>riskini</a:t>
            </a:r>
            <a:r>
              <a:rPr lang="en-US" sz="2400" dirty="0">
                <a:solidFill>
                  <a:srgbClr val="3D3D3D"/>
                </a:solidFill>
              </a:rPr>
              <a:t> </a:t>
            </a:r>
            <a:r>
              <a:rPr lang="en-US" sz="2400" dirty="0" err="1">
                <a:solidFill>
                  <a:srgbClr val="3D3D3D"/>
                </a:solidFill>
              </a:rPr>
              <a:t>azaltmak</a:t>
            </a:r>
            <a:r>
              <a:rPr lang="en-US" sz="2400" dirty="0">
                <a:solidFill>
                  <a:srgbClr val="3D3D3D"/>
                </a:solidFill>
              </a:rPr>
              <a:t> </a:t>
            </a:r>
            <a:r>
              <a:rPr lang="en-US" sz="2400" dirty="0" err="1">
                <a:solidFill>
                  <a:srgbClr val="3D3D3D"/>
                </a:solidFill>
              </a:rPr>
              <a:t>için</a:t>
            </a:r>
            <a:r>
              <a:rPr lang="en-US" sz="2400" dirty="0">
                <a:solidFill>
                  <a:srgbClr val="3D3D3D"/>
                </a:solidFill>
              </a:rPr>
              <a:t> </a:t>
            </a:r>
            <a:r>
              <a:rPr lang="en-US" sz="2400" dirty="0" err="1">
                <a:solidFill>
                  <a:srgbClr val="3D3D3D"/>
                </a:solidFill>
              </a:rPr>
              <a:t>tasarlanmış</a:t>
            </a:r>
            <a:r>
              <a:rPr lang="en-US" sz="2400" dirty="0">
                <a:solidFill>
                  <a:srgbClr val="3D3D3D"/>
                </a:solidFill>
              </a:rPr>
              <a:t> </a:t>
            </a:r>
            <a:r>
              <a:rPr lang="en-US" sz="2400" dirty="0" err="1">
                <a:solidFill>
                  <a:srgbClr val="3D3D3D"/>
                </a:solidFill>
              </a:rPr>
              <a:t>izolasyon</a:t>
            </a:r>
            <a:r>
              <a:rPr lang="en-US" sz="2400" dirty="0">
                <a:solidFill>
                  <a:srgbClr val="3D3D3D"/>
                </a:solidFill>
              </a:rPr>
              <a:t> </a:t>
            </a:r>
            <a:r>
              <a:rPr lang="en-US" sz="2400" dirty="0" err="1">
                <a:solidFill>
                  <a:srgbClr val="3D3D3D"/>
                </a:solidFill>
              </a:rPr>
              <a:t>uygulamalarına</a:t>
            </a:r>
            <a:r>
              <a:rPr lang="en-US" sz="2400" dirty="0">
                <a:solidFill>
                  <a:srgbClr val="3D3D3D"/>
                </a:solidFill>
              </a:rPr>
              <a:t> </a:t>
            </a:r>
            <a:r>
              <a:rPr lang="en-US" sz="2400" dirty="0" err="1">
                <a:solidFill>
                  <a:srgbClr val="3D3D3D"/>
                </a:solidFill>
              </a:rPr>
              <a:t>atıfta</a:t>
            </a:r>
            <a:r>
              <a:rPr lang="en-US" sz="2400" dirty="0">
                <a:solidFill>
                  <a:srgbClr val="3D3D3D"/>
                </a:solidFill>
              </a:rPr>
              <a:t> </a:t>
            </a:r>
            <a:r>
              <a:rPr lang="en-US" sz="2400" dirty="0" err="1">
                <a:solidFill>
                  <a:srgbClr val="3D3D3D"/>
                </a:solidFill>
              </a:rPr>
              <a:t>bulunur</a:t>
            </a:r>
            <a:endParaRPr lang="en-TR" sz="2400" dirty="0">
              <a:solidFill>
                <a:srgbClr val="3D3D3D"/>
              </a:solidFill>
            </a:endParaRPr>
          </a:p>
        </p:txBody>
      </p:sp>
    </p:spTree>
    <p:extLst>
      <p:ext uri="{BB962C8B-B14F-4D97-AF65-F5344CB8AC3E}">
        <p14:creationId xmlns:p14="http://schemas.microsoft.com/office/powerpoint/2010/main" val="2021691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0EE584EB-08B9-A36C-0B4E-813403CFE96D}"/>
              </a:ext>
            </a:extLst>
          </p:cNvPr>
          <p:cNvSpPr>
            <a:spLocks noGrp="1"/>
          </p:cNvSpPr>
          <p:nvPr>
            <p:ph type="title"/>
          </p:nvPr>
        </p:nvSpPr>
        <p:spPr>
          <a:xfrm>
            <a:off x="524933" y="2286000"/>
            <a:ext cx="3200400" cy="2286000"/>
          </a:xfrm>
        </p:spPr>
        <p:txBody>
          <a:bodyPr>
            <a:normAutofit fontScale="90000"/>
          </a:bodyPr>
          <a:lstStyle/>
          <a:p>
            <a:r>
              <a:rPr lang="en-US" b="1" dirty="0" err="1">
                <a:latin typeface="+mn-lt"/>
              </a:rPr>
              <a:t>Etkenlerin</a:t>
            </a:r>
            <a:r>
              <a:rPr lang="en-US" b="1" dirty="0">
                <a:latin typeface="+mn-lt"/>
              </a:rPr>
              <a:t> </a:t>
            </a:r>
            <a:r>
              <a:rPr lang="en-US" b="1" dirty="0" err="1">
                <a:latin typeface="+mn-lt"/>
              </a:rPr>
              <a:t>Bulaşmasını</a:t>
            </a:r>
            <a:r>
              <a:rPr lang="en-US" b="1" dirty="0">
                <a:latin typeface="+mn-lt"/>
              </a:rPr>
              <a:t> </a:t>
            </a:r>
            <a:r>
              <a:rPr lang="en-US" b="1" dirty="0" err="1">
                <a:latin typeface="+mn-lt"/>
              </a:rPr>
              <a:t>Önlemek</a:t>
            </a:r>
            <a:r>
              <a:rPr lang="en-US" b="1" dirty="0">
                <a:latin typeface="+mn-lt"/>
              </a:rPr>
              <a:t> </a:t>
            </a:r>
            <a:r>
              <a:rPr lang="en-US" b="1" dirty="0" err="1">
                <a:latin typeface="+mn-lt"/>
              </a:rPr>
              <a:t>İçin</a:t>
            </a:r>
            <a:r>
              <a:rPr lang="en-US" b="1" dirty="0">
                <a:latin typeface="+mn-lt"/>
              </a:rPr>
              <a:t> </a:t>
            </a:r>
            <a:r>
              <a:rPr lang="en-US" b="1" dirty="0" err="1">
                <a:latin typeface="+mn-lt"/>
              </a:rPr>
              <a:t>Gerekli</a:t>
            </a:r>
            <a:r>
              <a:rPr lang="en-US" b="1" dirty="0">
                <a:latin typeface="+mn-lt"/>
              </a:rPr>
              <a:t> </a:t>
            </a:r>
            <a:r>
              <a:rPr lang="en-US" b="1" dirty="0" err="1">
                <a:latin typeface="+mn-lt"/>
              </a:rPr>
              <a:t>Koruyucu</a:t>
            </a:r>
            <a:r>
              <a:rPr lang="en-US" b="1" dirty="0">
                <a:latin typeface="+mn-lt"/>
              </a:rPr>
              <a:t>  </a:t>
            </a:r>
            <a:r>
              <a:rPr lang="en-US" b="1" dirty="0" err="1">
                <a:latin typeface="+mn-lt"/>
              </a:rPr>
              <a:t>Önlemler</a:t>
            </a:r>
            <a:endParaRPr lang="tr-TR" b="1" dirty="0">
              <a:latin typeface="+mn-lt"/>
            </a:endParaRPr>
          </a:p>
        </p:txBody>
      </p:sp>
      <p:sp>
        <p:nvSpPr>
          <p:cNvPr id="3" name="Content Placeholder 2">
            <a:extLst>
              <a:ext uri="{FF2B5EF4-FFF2-40B4-BE49-F238E27FC236}">
                <a16:creationId xmlns:a16="http://schemas.microsoft.com/office/drawing/2014/main" id="{8DDFE702-B17E-314B-B42E-FAC6F7464FED}"/>
              </a:ext>
            </a:extLst>
          </p:cNvPr>
          <p:cNvSpPr>
            <a:spLocks noGrp="1"/>
          </p:cNvSpPr>
          <p:nvPr>
            <p:ph idx="1"/>
          </p:nvPr>
        </p:nvSpPr>
        <p:spPr>
          <a:xfrm>
            <a:off x="4406900" y="2590800"/>
            <a:ext cx="7446744" cy="1981200"/>
          </a:xfrm>
        </p:spPr>
        <p:txBody>
          <a:bodyPr>
            <a:normAutofit/>
          </a:bodyPr>
          <a:lstStyle/>
          <a:p>
            <a:pPr>
              <a:lnSpc>
                <a:spcPct val="100000"/>
              </a:lnSpc>
              <a:buFont typeface="Arial" panose="020B0604020202020204" pitchFamily="34" charset="0"/>
              <a:buChar char="•"/>
            </a:pPr>
            <a:r>
              <a:rPr lang="tr-TR" sz="3000" dirty="0">
                <a:solidFill>
                  <a:srgbClr val="3D3D3D"/>
                </a:solidFill>
              </a:rPr>
              <a:t>Etkenlerin bulaşmasını önlemek için HICPAC/CDC önlemlerinin iki kademesi vardır: </a:t>
            </a:r>
          </a:p>
          <a:p>
            <a:pPr lvl="1">
              <a:lnSpc>
                <a:spcPct val="100000"/>
              </a:lnSpc>
              <a:buFont typeface="Arial" panose="020B0604020202020204" pitchFamily="34" charset="0"/>
              <a:buChar char="•"/>
            </a:pPr>
            <a:r>
              <a:rPr lang="tr-TR" sz="2600" b="1" dirty="0">
                <a:solidFill>
                  <a:srgbClr val="3D3D3D"/>
                </a:solidFill>
              </a:rPr>
              <a:t>Standart Önlemler  </a:t>
            </a:r>
          </a:p>
          <a:p>
            <a:pPr lvl="1">
              <a:lnSpc>
                <a:spcPct val="100000"/>
              </a:lnSpc>
              <a:buFont typeface="Arial" panose="020B0604020202020204" pitchFamily="34" charset="0"/>
              <a:buChar char="•"/>
            </a:pPr>
            <a:r>
              <a:rPr lang="tr-TR" sz="2600" b="1" dirty="0">
                <a:solidFill>
                  <a:srgbClr val="3D3D3D"/>
                </a:solidFill>
              </a:rPr>
              <a:t>Bulaş Yoluna Yönelik Önlemler</a:t>
            </a:r>
            <a:endParaRPr lang="tr-TR" sz="2600" b="1" dirty="0">
              <a:solidFill>
                <a:srgbClr val="3D3D3D"/>
              </a:solidFill>
              <a:effectLst/>
            </a:endParaRPr>
          </a:p>
          <a:p>
            <a:endParaRPr lang="en-TR" dirty="0"/>
          </a:p>
        </p:txBody>
      </p:sp>
      <p:sp>
        <p:nvSpPr>
          <p:cNvPr id="9" name="Metin Yer Tutucusu 5">
            <a:extLst>
              <a:ext uri="{FF2B5EF4-FFF2-40B4-BE49-F238E27FC236}">
                <a16:creationId xmlns:a16="http://schemas.microsoft.com/office/drawing/2014/main" id="{83CDC0E9-626C-8543-B6CB-490F6F2F9B55}"/>
              </a:ext>
            </a:extLst>
          </p:cNvPr>
          <p:cNvSpPr txBox="1">
            <a:spLocks/>
          </p:cNvSpPr>
          <p:nvPr/>
        </p:nvSpPr>
        <p:spPr>
          <a:xfrm>
            <a:off x="457200" y="3134750"/>
            <a:ext cx="3200400" cy="33791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endParaRPr lang="tr-TR" sz="3600" dirty="0"/>
          </a:p>
        </p:txBody>
      </p:sp>
    </p:spTree>
    <p:extLst>
      <p:ext uri="{BB962C8B-B14F-4D97-AF65-F5344CB8AC3E}">
        <p14:creationId xmlns:p14="http://schemas.microsoft.com/office/powerpoint/2010/main" val="2003984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16CD4-21A0-8945-9D66-266653503C1E}"/>
              </a:ext>
            </a:extLst>
          </p:cNvPr>
          <p:cNvSpPr>
            <a:spLocks noGrp="1"/>
          </p:cNvSpPr>
          <p:nvPr>
            <p:ph type="title"/>
          </p:nvPr>
        </p:nvSpPr>
        <p:spPr>
          <a:xfrm>
            <a:off x="1097280" y="263527"/>
            <a:ext cx="9248503" cy="1450757"/>
          </a:xfrm>
        </p:spPr>
        <p:txBody>
          <a:bodyPr>
            <a:normAutofit/>
          </a:bodyPr>
          <a:lstStyle/>
          <a:p>
            <a:r>
              <a:rPr lang="en-US" sz="4400" b="1" dirty="0" err="1">
                <a:solidFill>
                  <a:schemeClr val="accent2"/>
                </a:solidFill>
                <a:latin typeface="+mn-lt"/>
              </a:rPr>
              <a:t>Koruyucu</a:t>
            </a:r>
            <a:r>
              <a:rPr lang="en-US" sz="4400" b="1" dirty="0">
                <a:solidFill>
                  <a:schemeClr val="accent2"/>
                </a:solidFill>
                <a:latin typeface="+mn-lt"/>
              </a:rPr>
              <a:t> </a:t>
            </a:r>
            <a:r>
              <a:rPr lang="en-US" sz="4400" b="1" dirty="0" err="1">
                <a:solidFill>
                  <a:schemeClr val="accent2"/>
                </a:solidFill>
                <a:latin typeface="+mn-lt"/>
              </a:rPr>
              <a:t>Önlemler</a:t>
            </a:r>
            <a:endParaRPr lang="en-TR" sz="4400" b="1" dirty="0">
              <a:solidFill>
                <a:schemeClr val="tx1">
                  <a:lumMod val="60000"/>
                  <a:lumOff val="40000"/>
                </a:schemeClr>
              </a:solidFill>
              <a:latin typeface="+mn-lt"/>
            </a:endParaRPr>
          </a:p>
        </p:txBody>
      </p:sp>
      <p:sp>
        <p:nvSpPr>
          <p:cNvPr id="3" name="Content Placeholder 2">
            <a:extLst>
              <a:ext uri="{FF2B5EF4-FFF2-40B4-BE49-F238E27FC236}">
                <a16:creationId xmlns:a16="http://schemas.microsoft.com/office/drawing/2014/main" id="{3D0FD8CE-2238-2747-AECD-CE32ACFD9A14}"/>
              </a:ext>
            </a:extLst>
          </p:cNvPr>
          <p:cNvSpPr>
            <a:spLocks noGrp="1"/>
          </p:cNvSpPr>
          <p:nvPr>
            <p:ph idx="1"/>
          </p:nvPr>
        </p:nvSpPr>
        <p:spPr>
          <a:xfrm>
            <a:off x="1097280" y="2370666"/>
            <a:ext cx="10058400" cy="3498427"/>
          </a:xfrm>
        </p:spPr>
        <p:txBody>
          <a:bodyPr>
            <a:normAutofit/>
          </a:bodyPr>
          <a:lstStyle/>
          <a:p>
            <a:pPr algn="just">
              <a:buFont typeface="Arial" panose="020B0604020202020204" pitchFamily="34" charset="0"/>
              <a:buChar char="•"/>
            </a:pPr>
            <a:r>
              <a:rPr lang="tr-TR" sz="2600" b="1" dirty="0">
                <a:solidFill>
                  <a:srgbClr val="3D3D3D"/>
                </a:solidFill>
              </a:rPr>
              <a:t>Standart Önlemler, </a:t>
            </a:r>
            <a:r>
              <a:rPr lang="tr-TR" sz="2600" dirty="0">
                <a:solidFill>
                  <a:srgbClr val="3D3D3D"/>
                </a:solidFill>
              </a:rPr>
              <a:t>e</a:t>
            </a:r>
            <a:r>
              <a:rPr lang="tr-TR" sz="2600" dirty="0">
                <a:solidFill>
                  <a:srgbClr val="3D3D3D"/>
                </a:solidFill>
                <a:effectLst/>
              </a:rPr>
              <a:t>nfeksiyöz bir etkenin şüphelenilen veya doğrulanan varlığına bakılmaksızın, sağlık hizmeti ortamlarındaki tüm hastaların bakımında uygulanmalıdır</a:t>
            </a:r>
          </a:p>
          <a:p>
            <a:pPr marL="0" indent="0">
              <a:buNone/>
            </a:pPr>
            <a:br>
              <a:rPr lang="tr-TR" dirty="0">
                <a:solidFill>
                  <a:srgbClr val="3D3D3D"/>
                </a:solidFill>
                <a:effectLst/>
              </a:rPr>
            </a:br>
            <a:endParaRPr lang="tr-TR" dirty="0">
              <a:solidFill>
                <a:srgbClr val="3D3D3D"/>
              </a:solidFill>
              <a:effectLst/>
            </a:endParaRPr>
          </a:p>
          <a:p>
            <a:endParaRPr lang="en-TR" dirty="0"/>
          </a:p>
        </p:txBody>
      </p:sp>
    </p:spTree>
    <p:extLst>
      <p:ext uri="{BB962C8B-B14F-4D97-AF65-F5344CB8AC3E}">
        <p14:creationId xmlns:p14="http://schemas.microsoft.com/office/powerpoint/2010/main" val="2624855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97644-0024-0504-8C35-6C714A2DA1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9D67C5-EEED-71BF-B84C-A2E9F90B8C3F}"/>
              </a:ext>
            </a:extLst>
          </p:cNvPr>
          <p:cNvSpPr>
            <a:spLocks noGrp="1"/>
          </p:cNvSpPr>
          <p:nvPr>
            <p:ph type="title"/>
          </p:nvPr>
        </p:nvSpPr>
        <p:spPr>
          <a:xfrm>
            <a:off x="1097280" y="263527"/>
            <a:ext cx="9248503" cy="1450757"/>
          </a:xfrm>
        </p:spPr>
        <p:txBody>
          <a:bodyPr>
            <a:normAutofit/>
          </a:bodyPr>
          <a:lstStyle/>
          <a:p>
            <a:r>
              <a:rPr lang="en-US" sz="4400" b="1" dirty="0" err="1">
                <a:solidFill>
                  <a:schemeClr val="accent2"/>
                </a:solidFill>
                <a:latin typeface="+mn-lt"/>
              </a:rPr>
              <a:t>Koruyucu</a:t>
            </a:r>
            <a:r>
              <a:rPr lang="en-US" sz="4400" b="1" dirty="0">
                <a:solidFill>
                  <a:schemeClr val="accent2"/>
                </a:solidFill>
                <a:latin typeface="+mn-lt"/>
              </a:rPr>
              <a:t> </a:t>
            </a:r>
            <a:r>
              <a:rPr lang="en-US" sz="4400" b="1" dirty="0" err="1">
                <a:solidFill>
                  <a:schemeClr val="accent2"/>
                </a:solidFill>
                <a:latin typeface="+mn-lt"/>
              </a:rPr>
              <a:t>Önlemler</a:t>
            </a:r>
            <a:endParaRPr lang="en-TR" sz="4400" b="1" dirty="0">
              <a:solidFill>
                <a:schemeClr val="tx1">
                  <a:lumMod val="60000"/>
                  <a:lumOff val="40000"/>
                </a:schemeClr>
              </a:solidFill>
              <a:latin typeface="+mn-lt"/>
            </a:endParaRPr>
          </a:p>
        </p:txBody>
      </p:sp>
      <p:sp>
        <p:nvSpPr>
          <p:cNvPr id="3" name="Content Placeholder 2">
            <a:extLst>
              <a:ext uri="{FF2B5EF4-FFF2-40B4-BE49-F238E27FC236}">
                <a16:creationId xmlns:a16="http://schemas.microsoft.com/office/drawing/2014/main" id="{6D2F3E3E-17BB-392A-59C5-0740004AA939}"/>
              </a:ext>
            </a:extLst>
          </p:cNvPr>
          <p:cNvSpPr>
            <a:spLocks noGrp="1"/>
          </p:cNvSpPr>
          <p:nvPr>
            <p:ph idx="1"/>
          </p:nvPr>
        </p:nvSpPr>
        <p:spPr>
          <a:xfrm>
            <a:off x="778498" y="1921235"/>
            <a:ext cx="10873810" cy="4353730"/>
          </a:xfrm>
        </p:spPr>
        <p:txBody>
          <a:bodyPr>
            <a:normAutofit/>
          </a:bodyPr>
          <a:lstStyle/>
          <a:p>
            <a:pPr algn="just">
              <a:buFont typeface="Arial" panose="020B0604020202020204" pitchFamily="34" charset="0"/>
              <a:buChar char="•"/>
            </a:pPr>
            <a:r>
              <a:rPr lang="tr-TR" sz="2600" b="1" dirty="0">
                <a:solidFill>
                  <a:srgbClr val="3D3D3D"/>
                </a:solidFill>
                <a:effectLst/>
              </a:rPr>
              <a:t>Bulaşmaya </a:t>
            </a:r>
            <a:r>
              <a:rPr lang="tr-TR" sz="2600" b="1" dirty="0">
                <a:solidFill>
                  <a:srgbClr val="3D3D3D"/>
                </a:solidFill>
              </a:rPr>
              <a:t>yönelik</a:t>
            </a:r>
            <a:r>
              <a:rPr lang="tr-TR" sz="2600" b="1" dirty="0">
                <a:solidFill>
                  <a:srgbClr val="3D3D3D"/>
                </a:solidFill>
                <a:effectLst/>
              </a:rPr>
              <a:t> </a:t>
            </a:r>
            <a:r>
              <a:rPr lang="tr-TR" sz="2600" b="1" dirty="0">
                <a:solidFill>
                  <a:srgbClr val="3D3D3D"/>
                </a:solidFill>
              </a:rPr>
              <a:t>ö</a:t>
            </a:r>
            <a:r>
              <a:rPr lang="tr-TR" sz="2600" b="1" dirty="0">
                <a:solidFill>
                  <a:srgbClr val="3D3D3D"/>
                </a:solidFill>
                <a:effectLst/>
              </a:rPr>
              <a:t>nlemler, </a:t>
            </a:r>
            <a:r>
              <a:rPr lang="tr-TR" sz="2600" dirty="0">
                <a:solidFill>
                  <a:srgbClr val="3D3D3D"/>
                </a:solidFill>
                <a:effectLst/>
              </a:rPr>
              <a:t>bulaşmayı etkili bir şekilde önlemek için ek kontrol önlemleri gerektiren, epidemiyolojik olarak önemli patojenler de dahil olmak üzere, enfeksiyöz etkenlerle enfekte olduğu veya kolonize olduğu bilinen veya şüphelenilen hastalar içindir</a:t>
            </a:r>
          </a:p>
          <a:p>
            <a:pPr algn="just">
              <a:buFont typeface="Arial" panose="020B0604020202020204" pitchFamily="34" charset="0"/>
              <a:buChar char="•"/>
            </a:pPr>
            <a:r>
              <a:rPr lang="tr-TR" sz="2600" dirty="0">
                <a:solidFill>
                  <a:srgbClr val="3D3D3D"/>
                </a:solidFill>
                <a:effectLst/>
              </a:rPr>
              <a:t> </a:t>
            </a:r>
            <a:r>
              <a:rPr lang="tr-TR" sz="2600" dirty="0">
                <a:solidFill>
                  <a:srgbClr val="3D3D3D"/>
                </a:solidFill>
              </a:rPr>
              <a:t>Bulaşmaya yönelik önlemler, e</a:t>
            </a:r>
            <a:r>
              <a:rPr lang="tr-TR" sz="2600" dirty="0">
                <a:solidFill>
                  <a:srgbClr val="3D3D3D"/>
                </a:solidFill>
                <a:effectLst/>
              </a:rPr>
              <a:t>nfekte edici etken genellikle bir sağlık kuruluşuna kabul sırasında bilinmediğinden, klinik ve o sıradaki olası etiyolojik etkenlere göre ampirik olarak kullanılır ve daha sonra patojen tanımlandığında veya bulaşıcı bir enfeksiyöz etiyoloji dışlandığında değiştirilir</a:t>
            </a:r>
          </a:p>
          <a:p>
            <a:pPr>
              <a:buFont typeface="Arial" panose="020B0604020202020204" pitchFamily="34" charset="0"/>
              <a:buChar char="•"/>
            </a:pPr>
            <a:r>
              <a:rPr lang="tr-TR" sz="2600" dirty="0" err="1">
                <a:solidFill>
                  <a:srgbClr val="3D3D3D"/>
                </a:solidFill>
              </a:rPr>
              <a:t>Allojenik</a:t>
            </a:r>
            <a:r>
              <a:rPr lang="tr-TR" sz="2600" dirty="0">
                <a:solidFill>
                  <a:srgbClr val="3D3D3D"/>
                </a:solidFill>
              </a:rPr>
              <a:t> kemik iliği nakil hastaları için koruyucu bir ortam yaratma önerilerini de içerir</a:t>
            </a:r>
            <a:br>
              <a:rPr lang="tr-TR" dirty="0">
                <a:solidFill>
                  <a:srgbClr val="3D3D3D"/>
                </a:solidFill>
                <a:effectLst/>
              </a:rPr>
            </a:br>
            <a:endParaRPr lang="tr-TR" dirty="0">
              <a:solidFill>
                <a:srgbClr val="3D3D3D"/>
              </a:solidFill>
              <a:effectLst/>
            </a:endParaRPr>
          </a:p>
          <a:p>
            <a:endParaRPr lang="en-TR" dirty="0"/>
          </a:p>
        </p:txBody>
      </p:sp>
    </p:spTree>
    <p:extLst>
      <p:ext uri="{BB962C8B-B14F-4D97-AF65-F5344CB8AC3E}">
        <p14:creationId xmlns:p14="http://schemas.microsoft.com/office/powerpoint/2010/main" val="3601738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a:extLst>
              <a:ext uri="{FF2B5EF4-FFF2-40B4-BE49-F238E27FC236}">
                <a16:creationId xmlns:a16="http://schemas.microsoft.com/office/drawing/2014/main" id="{20A9E99F-F45F-7655-08F5-C6A27C91FB05}"/>
              </a:ext>
            </a:extLst>
          </p:cNvPr>
          <p:cNvSpPr txBox="1">
            <a:spLocks/>
          </p:cNvSpPr>
          <p:nvPr/>
        </p:nvSpPr>
        <p:spPr>
          <a:xfrm>
            <a:off x="1066800" y="2622296"/>
            <a:ext cx="10058400" cy="2470235"/>
          </a:xfrm>
          <a:prstGeom prst="rect">
            <a:avLst/>
          </a:prstGeom>
          <a:solidFill>
            <a:srgbClr val="636AA2"/>
          </a:solidFill>
          <a:scene3d>
            <a:camera prst="orthographicFront"/>
            <a:lightRig rig="threePt" dir="t"/>
          </a:scene3d>
          <a:sp3d>
            <a:bevelT w="501650" prst="coolSlant"/>
            <a:bevelB w="495300" h="50800" prst="softRound"/>
          </a:sp3d>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endParaRPr kumimoji="0" lang="tr-TR" sz="8000" b="1" i="0" u="none" strike="noStrike" kern="1200" cap="none" spc="-50" normalizeH="0" baseline="0" noProof="0" dirty="0">
              <a:ln>
                <a:noFill/>
              </a:ln>
              <a:solidFill>
                <a:sysClr val="window" lastClr="FFFFFF"/>
              </a:solidFill>
              <a:effectLst/>
              <a:uLnTx/>
              <a:uFillTx/>
              <a:latin typeface="Calibri" panose="020F0502020204030204"/>
              <a:ea typeface="+mj-ea"/>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tr-TR" sz="6600" b="1" i="0" u="none" strike="noStrike" kern="1200" cap="none" spc="-50" normalizeH="0" baseline="0" noProof="0" dirty="0">
                <a:ln>
                  <a:noFill/>
                </a:ln>
                <a:solidFill>
                  <a:sysClr val="window" lastClr="FFFFFF"/>
                </a:solidFill>
                <a:effectLst/>
                <a:uLnTx/>
                <a:uFillTx/>
                <a:latin typeface="Calibri" panose="020F0502020204030204"/>
                <a:ea typeface="+mj-ea"/>
                <a:cs typeface="+mj-cs"/>
              </a:rPr>
              <a:t>STANDART ÖNLEMLER</a:t>
            </a:r>
          </a:p>
          <a:p>
            <a:pPr marL="0" marR="0" lvl="0" indent="0" algn="l" defTabSz="914400" rtl="0" eaLnBrk="1" fontAlgn="auto" latinLnBrk="0" hangingPunct="1">
              <a:lnSpc>
                <a:spcPct val="85000"/>
              </a:lnSpc>
              <a:spcBef>
                <a:spcPct val="0"/>
              </a:spcBef>
              <a:spcAft>
                <a:spcPts val="0"/>
              </a:spcAft>
              <a:buClrTx/>
              <a:buSzTx/>
              <a:buFontTx/>
              <a:buNone/>
              <a:tabLst/>
              <a:defRPr/>
            </a:pPr>
            <a:endParaRPr kumimoji="0" lang="tr-TR" sz="8000" b="1" i="0" u="none" strike="noStrike" kern="1200" cap="none" spc="-50" normalizeH="0" baseline="0" noProof="0" dirty="0">
              <a:ln>
                <a:noFill/>
              </a:ln>
              <a:solidFill>
                <a:sysClr val="window" lastClr="FFFFFF"/>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138781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p:txBody>
          <a:bodyPr>
            <a:normAutofit/>
          </a:bodyPr>
          <a:lstStyle/>
          <a:p>
            <a:r>
              <a:rPr lang="tr-TR" sz="4400" b="1" dirty="0">
                <a:solidFill>
                  <a:srgbClr val="7030A0"/>
                </a:solidFill>
                <a:latin typeface="+mn-lt"/>
              </a:rPr>
              <a:t>Etkenin </a:t>
            </a:r>
            <a:r>
              <a:rPr lang="tr-TR" sz="4400" b="1" dirty="0" err="1">
                <a:solidFill>
                  <a:srgbClr val="7030A0"/>
                </a:solidFill>
                <a:latin typeface="+mn-lt"/>
              </a:rPr>
              <a:t>Bulaşı</a:t>
            </a:r>
            <a:endParaRPr lang="en-GB" sz="4400" b="1" dirty="0">
              <a:solidFill>
                <a:srgbClr val="7030A0"/>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521545" y="2037390"/>
            <a:ext cx="10513083" cy="4023360"/>
          </a:xfrm>
        </p:spPr>
        <p:txBody>
          <a:bodyPr>
            <a:normAutofit/>
          </a:bodyPr>
          <a:lstStyle/>
          <a:p>
            <a:pPr marL="0" indent="0">
              <a:lnSpc>
                <a:spcPct val="150000"/>
              </a:lnSpc>
              <a:buNone/>
            </a:pPr>
            <a:r>
              <a:rPr lang="tr-TR" sz="2400" dirty="0">
                <a:solidFill>
                  <a:srgbClr val="000000"/>
                </a:solidFill>
              </a:rPr>
              <a:t>Bir sağlık kuruluşunda etkenin bulaşması için üç unsur gereklidir;</a:t>
            </a:r>
          </a:p>
          <a:p>
            <a:pPr marL="658368" lvl="1" indent="-457200">
              <a:lnSpc>
                <a:spcPct val="150000"/>
              </a:lnSpc>
              <a:buFont typeface="+mj-lt"/>
              <a:buAutoNum type="arabicPeriod"/>
            </a:pPr>
            <a:r>
              <a:rPr lang="tr-TR" sz="2400" dirty="0">
                <a:solidFill>
                  <a:srgbClr val="000000"/>
                </a:solidFill>
              </a:rPr>
              <a:t>Bulaşıcı etkenlerin kaynağı/rezervuarı</a:t>
            </a:r>
          </a:p>
          <a:p>
            <a:pPr marL="658368" lvl="1" indent="-457200">
              <a:lnSpc>
                <a:spcPct val="150000"/>
              </a:lnSpc>
              <a:buFont typeface="+mj-lt"/>
              <a:buAutoNum type="arabicPeriod"/>
            </a:pPr>
            <a:r>
              <a:rPr lang="tr-TR" sz="2400" dirty="0">
                <a:solidFill>
                  <a:srgbClr val="000000"/>
                </a:solidFill>
              </a:rPr>
              <a:t>Etkene açık bir giriş kapısına sahip duyarlı bir konak</a:t>
            </a:r>
          </a:p>
          <a:p>
            <a:pPr marL="658368" lvl="1" indent="-457200">
              <a:lnSpc>
                <a:spcPct val="150000"/>
              </a:lnSpc>
              <a:buFont typeface="+mj-lt"/>
              <a:buAutoNum type="arabicPeriod"/>
            </a:pPr>
            <a:r>
              <a:rPr lang="tr-TR" sz="2400" dirty="0">
                <a:solidFill>
                  <a:srgbClr val="000000"/>
                </a:solidFill>
              </a:rPr>
              <a:t>Etken için bir bulaşma yolu</a:t>
            </a:r>
            <a:endParaRPr lang="en-GB" sz="2400" dirty="0">
              <a:solidFill>
                <a:srgbClr val="000000"/>
              </a:solidFill>
            </a:endParaRPr>
          </a:p>
        </p:txBody>
      </p:sp>
      <p:pic>
        <p:nvPicPr>
          <p:cNvPr id="7" name="Resim 6">
            <a:extLst>
              <a:ext uri="{FF2B5EF4-FFF2-40B4-BE49-F238E27FC236}">
                <a16:creationId xmlns:a16="http://schemas.microsoft.com/office/drawing/2014/main" id="{0D316F10-1004-012D-DCFB-ED822E1920E6}"/>
              </a:ext>
            </a:extLst>
          </p:cNvPr>
          <p:cNvPicPr>
            <a:picLocks noChangeAspect="1"/>
          </p:cNvPicPr>
          <p:nvPr/>
        </p:nvPicPr>
        <p:blipFill>
          <a:blip r:embed="rId2"/>
          <a:stretch>
            <a:fillRect/>
          </a:stretch>
        </p:blipFill>
        <p:spPr>
          <a:xfrm>
            <a:off x="7910818" y="3058431"/>
            <a:ext cx="4158272" cy="2892822"/>
          </a:xfrm>
          <a:prstGeom prst="rect">
            <a:avLst/>
          </a:prstGeom>
        </p:spPr>
      </p:pic>
    </p:spTree>
    <p:extLst>
      <p:ext uri="{BB962C8B-B14F-4D97-AF65-F5344CB8AC3E}">
        <p14:creationId xmlns:p14="http://schemas.microsoft.com/office/powerpoint/2010/main" val="1338252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C8A3A-6763-CCC0-A4C2-3582549D2A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571AC-F87D-BCC6-1F69-74B9B554984E}"/>
              </a:ext>
            </a:extLst>
          </p:cNvPr>
          <p:cNvSpPr>
            <a:spLocks noGrp="1"/>
          </p:cNvSpPr>
          <p:nvPr>
            <p:ph type="title"/>
          </p:nvPr>
        </p:nvSpPr>
        <p:spPr>
          <a:xfrm>
            <a:off x="1097279" y="263527"/>
            <a:ext cx="9248503" cy="1450757"/>
          </a:xfrm>
        </p:spPr>
        <p:txBody>
          <a:bodyPr>
            <a:normAutofit/>
          </a:bodyPr>
          <a:lstStyle/>
          <a:p>
            <a:r>
              <a:rPr lang="tr-TR" sz="4400" b="1" dirty="0">
                <a:solidFill>
                  <a:srgbClr val="5E67A0"/>
                </a:solidFill>
                <a:latin typeface="+mn-lt"/>
              </a:rPr>
              <a:t>Standart Önlemler </a:t>
            </a:r>
            <a:endParaRPr lang="en-TR" sz="4400" b="1" dirty="0">
              <a:solidFill>
                <a:srgbClr val="5E67A0"/>
              </a:solidFill>
              <a:latin typeface="+mn-lt"/>
            </a:endParaRPr>
          </a:p>
        </p:txBody>
      </p:sp>
      <p:sp>
        <p:nvSpPr>
          <p:cNvPr id="3" name="Content Placeholder 2">
            <a:extLst>
              <a:ext uri="{FF2B5EF4-FFF2-40B4-BE49-F238E27FC236}">
                <a16:creationId xmlns:a16="http://schemas.microsoft.com/office/drawing/2014/main" id="{1768871A-C6F3-E45C-1B8F-E70FDD422567}"/>
              </a:ext>
            </a:extLst>
          </p:cNvPr>
          <p:cNvSpPr>
            <a:spLocks noGrp="1"/>
          </p:cNvSpPr>
          <p:nvPr>
            <p:ph idx="1"/>
          </p:nvPr>
        </p:nvSpPr>
        <p:spPr/>
        <p:txBody>
          <a:bodyPr>
            <a:normAutofit/>
          </a:bodyPr>
          <a:lstStyle/>
          <a:p>
            <a:pPr algn="just">
              <a:lnSpc>
                <a:spcPct val="100000"/>
              </a:lnSpc>
              <a:buFont typeface="Arial" panose="020B0604020202020204" pitchFamily="34" charset="0"/>
              <a:buChar char="•"/>
            </a:pPr>
            <a:r>
              <a:rPr lang="en-US" sz="2400" dirty="0">
                <a:solidFill>
                  <a:srgbClr val="3D3D3D"/>
                </a:solidFill>
              </a:rPr>
              <a:t>Ter </a:t>
            </a:r>
            <a:r>
              <a:rPr lang="en-US" sz="2400" dirty="0" err="1">
                <a:solidFill>
                  <a:srgbClr val="3D3D3D"/>
                </a:solidFill>
              </a:rPr>
              <a:t>hariç</a:t>
            </a:r>
            <a:r>
              <a:rPr lang="en-US" sz="2400" dirty="0">
                <a:solidFill>
                  <a:srgbClr val="3D3D3D"/>
                </a:solidFill>
              </a:rPr>
              <a:t> </a:t>
            </a:r>
            <a:r>
              <a:rPr lang="en-US" sz="2400" dirty="0" err="1">
                <a:solidFill>
                  <a:srgbClr val="3D3D3D"/>
                </a:solidFill>
              </a:rPr>
              <a:t>tüm</a:t>
            </a:r>
            <a:r>
              <a:rPr lang="en-US" sz="2400" dirty="0">
                <a:solidFill>
                  <a:srgbClr val="3D3D3D"/>
                </a:solidFill>
              </a:rPr>
              <a:t> </a:t>
            </a:r>
            <a:r>
              <a:rPr lang="en-US" sz="2400" dirty="0" err="1">
                <a:solidFill>
                  <a:srgbClr val="3D3D3D"/>
                </a:solidFill>
              </a:rPr>
              <a:t>kan</a:t>
            </a:r>
            <a:r>
              <a:rPr lang="en-US" sz="2400" dirty="0">
                <a:solidFill>
                  <a:srgbClr val="3D3D3D"/>
                </a:solidFill>
              </a:rPr>
              <a:t>, </a:t>
            </a:r>
            <a:r>
              <a:rPr lang="en-US" sz="2400" dirty="0" err="1">
                <a:solidFill>
                  <a:srgbClr val="3D3D3D"/>
                </a:solidFill>
              </a:rPr>
              <a:t>vücut</a:t>
            </a:r>
            <a:r>
              <a:rPr lang="en-US" sz="2400" dirty="0">
                <a:solidFill>
                  <a:srgbClr val="3D3D3D"/>
                </a:solidFill>
              </a:rPr>
              <a:t> </a:t>
            </a:r>
            <a:r>
              <a:rPr lang="en-US" sz="2400" dirty="0" err="1">
                <a:solidFill>
                  <a:srgbClr val="3D3D3D"/>
                </a:solidFill>
              </a:rPr>
              <a:t>sıvıları</a:t>
            </a:r>
            <a:r>
              <a:rPr lang="en-US" sz="2400" dirty="0">
                <a:solidFill>
                  <a:srgbClr val="3D3D3D"/>
                </a:solidFill>
              </a:rPr>
              <a:t>, </a:t>
            </a:r>
            <a:r>
              <a:rPr lang="en-US" sz="2400" dirty="0" err="1">
                <a:solidFill>
                  <a:srgbClr val="3D3D3D"/>
                </a:solidFill>
              </a:rPr>
              <a:t>salgılar</a:t>
            </a:r>
            <a:r>
              <a:rPr lang="en-US" sz="2400" dirty="0">
                <a:solidFill>
                  <a:srgbClr val="3D3D3D"/>
                </a:solidFill>
              </a:rPr>
              <a:t>, </a:t>
            </a:r>
            <a:r>
              <a:rPr lang="en-US" sz="2400" dirty="0" err="1">
                <a:solidFill>
                  <a:srgbClr val="3D3D3D"/>
                </a:solidFill>
              </a:rPr>
              <a:t>sağlam</a:t>
            </a:r>
            <a:r>
              <a:rPr lang="en-US" sz="2400" dirty="0">
                <a:solidFill>
                  <a:srgbClr val="3D3D3D"/>
                </a:solidFill>
              </a:rPr>
              <a:t> </a:t>
            </a:r>
            <a:r>
              <a:rPr lang="en-US" sz="2400" dirty="0" err="1">
                <a:solidFill>
                  <a:srgbClr val="3D3D3D"/>
                </a:solidFill>
              </a:rPr>
              <a:t>olmayan</a:t>
            </a:r>
            <a:r>
              <a:rPr lang="en-US" sz="2400" dirty="0">
                <a:solidFill>
                  <a:srgbClr val="3D3D3D"/>
                </a:solidFill>
              </a:rPr>
              <a:t> </a:t>
            </a:r>
            <a:r>
              <a:rPr lang="en-US" sz="2400" dirty="0" err="1">
                <a:solidFill>
                  <a:srgbClr val="3D3D3D"/>
                </a:solidFill>
              </a:rPr>
              <a:t>deri</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dirty="0" err="1">
                <a:solidFill>
                  <a:srgbClr val="3D3D3D"/>
                </a:solidFill>
              </a:rPr>
              <a:t>mukoza</a:t>
            </a:r>
            <a:r>
              <a:rPr lang="en-US" sz="2400" dirty="0">
                <a:solidFill>
                  <a:srgbClr val="3D3D3D"/>
                </a:solidFill>
              </a:rPr>
              <a:t> </a:t>
            </a:r>
            <a:r>
              <a:rPr lang="en-US" sz="2400" dirty="0" err="1">
                <a:solidFill>
                  <a:srgbClr val="3D3D3D"/>
                </a:solidFill>
              </a:rPr>
              <a:t>zarlarının</a:t>
            </a:r>
            <a:r>
              <a:rPr lang="en-US" sz="2400" dirty="0">
                <a:solidFill>
                  <a:srgbClr val="3D3D3D"/>
                </a:solidFill>
              </a:rPr>
              <a:t> </a:t>
            </a:r>
            <a:r>
              <a:rPr lang="en-US" sz="2400" dirty="0" err="1">
                <a:solidFill>
                  <a:srgbClr val="3D3D3D"/>
                </a:solidFill>
              </a:rPr>
              <a:t>bulaşıcı</a:t>
            </a:r>
            <a:r>
              <a:rPr lang="en-US" sz="2400" dirty="0">
                <a:solidFill>
                  <a:srgbClr val="3D3D3D"/>
                </a:solidFill>
              </a:rPr>
              <a:t> </a:t>
            </a:r>
            <a:r>
              <a:rPr lang="en-US" sz="2400" dirty="0" err="1">
                <a:solidFill>
                  <a:srgbClr val="3D3D3D"/>
                </a:solidFill>
              </a:rPr>
              <a:t>enfeksiyöz</a:t>
            </a:r>
            <a:r>
              <a:rPr lang="en-US" sz="2400" dirty="0">
                <a:solidFill>
                  <a:srgbClr val="3D3D3D"/>
                </a:solidFill>
              </a:rPr>
              <a:t> </a:t>
            </a:r>
            <a:r>
              <a:rPr lang="en-US" sz="2400" dirty="0" err="1">
                <a:solidFill>
                  <a:srgbClr val="3D3D3D"/>
                </a:solidFill>
              </a:rPr>
              <a:t>ajanlar</a:t>
            </a:r>
            <a:r>
              <a:rPr lang="en-US" sz="2400" dirty="0">
                <a:solidFill>
                  <a:srgbClr val="3D3D3D"/>
                </a:solidFill>
              </a:rPr>
              <a:t> </a:t>
            </a:r>
            <a:r>
              <a:rPr lang="en-US" sz="2400" dirty="0" err="1">
                <a:solidFill>
                  <a:srgbClr val="3D3D3D"/>
                </a:solidFill>
              </a:rPr>
              <a:t>içerebileceği</a:t>
            </a:r>
            <a:r>
              <a:rPr lang="en-US" sz="2400" dirty="0">
                <a:solidFill>
                  <a:srgbClr val="3D3D3D"/>
                </a:solidFill>
              </a:rPr>
              <a:t> </a:t>
            </a:r>
            <a:r>
              <a:rPr lang="en-US" sz="2400" dirty="0" err="1">
                <a:solidFill>
                  <a:srgbClr val="3D3D3D"/>
                </a:solidFill>
              </a:rPr>
              <a:t>ilkesine</a:t>
            </a:r>
            <a:r>
              <a:rPr lang="en-US" sz="2400" dirty="0">
                <a:solidFill>
                  <a:srgbClr val="3D3D3D"/>
                </a:solidFill>
              </a:rPr>
              <a:t> </a:t>
            </a:r>
            <a:r>
              <a:rPr lang="en-US" sz="2400" dirty="0" err="1">
                <a:solidFill>
                  <a:srgbClr val="3D3D3D"/>
                </a:solidFill>
              </a:rPr>
              <a:t>dayanır</a:t>
            </a:r>
            <a:r>
              <a:rPr lang="en-US" sz="2400" dirty="0">
                <a:solidFill>
                  <a:srgbClr val="3D3D3D"/>
                </a:solidFill>
              </a:rPr>
              <a:t> </a:t>
            </a:r>
          </a:p>
          <a:p>
            <a:pPr algn="just">
              <a:lnSpc>
                <a:spcPct val="100000"/>
              </a:lnSpc>
              <a:buFont typeface="Arial" panose="020B0604020202020204" pitchFamily="34" charset="0"/>
              <a:buChar char="•"/>
            </a:pPr>
            <a:r>
              <a:rPr lang="en-US" sz="2400" dirty="0" err="1">
                <a:solidFill>
                  <a:srgbClr val="3D3D3D"/>
                </a:solidFill>
              </a:rPr>
              <a:t>Standart</a:t>
            </a:r>
            <a:r>
              <a:rPr lang="en-US" sz="2400" dirty="0">
                <a:solidFill>
                  <a:srgbClr val="3D3D3D"/>
                </a:solidFill>
              </a:rPr>
              <a:t> </a:t>
            </a:r>
            <a:r>
              <a:rPr lang="en-US" sz="2400" dirty="0" err="1">
                <a:solidFill>
                  <a:srgbClr val="3D3D3D"/>
                </a:solidFill>
              </a:rPr>
              <a:t>Önlemler</a:t>
            </a:r>
            <a:r>
              <a:rPr lang="en-US" sz="2400" dirty="0">
                <a:solidFill>
                  <a:srgbClr val="3D3D3D"/>
                </a:solidFill>
              </a:rPr>
              <a:t>, </a:t>
            </a:r>
            <a:r>
              <a:rPr lang="en-US" sz="2400" dirty="0" err="1">
                <a:solidFill>
                  <a:srgbClr val="3D3D3D"/>
                </a:solidFill>
              </a:rPr>
              <a:t>sağlık</a:t>
            </a:r>
            <a:r>
              <a:rPr lang="en-US" sz="2400" dirty="0">
                <a:solidFill>
                  <a:srgbClr val="3D3D3D"/>
                </a:solidFill>
              </a:rPr>
              <a:t> </a:t>
            </a:r>
            <a:r>
              <a:rPr lang="en-US" sz="2400" dirty="0" err="1">
                <a:solidFill>
                  <a:srgbClr val="3D3D3D"/>
                </a:solidFill>
              </a:rPr>
              <a:t>hizmetinin</a:t>
            </a:r>
            <a:r>
              <a:rPr lang="en-US" sz="2400" dirty="0">
                <a:solidFill>
                  <a:srgbClr val="3D3D3D"/>
                </a:solidFill>
              </a:rPr>
              <a:t> </a:t>
            </a:r>
            <a:r>
              <a:rPr lang="en-US" sz="2400" dirty="0" err="1">
                <a:solidFill>
                  <a:srgbClr val="3D3D3D"/>
                </a:solidFill>
              </a:rPr>
              <a:t>sunulduğu</a:t>
            </a:r>
            <a:r>
              <a:rPr lang="en-US" sz="2400" dirty="0">
                <a:solidFill>
                  <a:srgbClr val="3D3D3D"/>
                </a:solidFill>
              </a:rPr>
              <a:t> </a:t>
            </a:r>
            <a:r>
              <a:rPr lang="en-US" sz="2400" dirty="0" err="1">
                <a:solidFill>
                  <a:srgbClr val="3D3D3D"/>
                </a:solidFill>
              </a:rPr>
              <a:t>herhangi</a:t>
            </a:r>
            <a:r>
              <a:rPr lang="en-US" sz="2400" dirty="0">
                <a:solidFill>
                  <a:srgbClr val="3D3D3D"/>
                </a:solidFill>
              </a:rPr>
              <a:t> </a:t>
            </a:r>
            <a:r>
              <a:rPr lang="en-US" sz="2400" dirty="0" err="1">
                <a:solidFill>
                  <a:srgbClr val="3D3D3D"/>
                </a:solidFill>
              </a:rPr>
              <a:t>bir</a:t>
            </a:r>
            <a:r>
              <a:rPr lang="en-US" sz="2400" dirty="0">
                <a:solidFill>
                  <a:srgbClr val="3D3D3D"/>
                </a:solidFill>
              </a:rPr>
              <a:t> </a:t>
            </a:r>
            <a:r>
              <a:rPr lang="en-US" sz="2400" dirty="0" err="1">
                <a:solidFill>
                  <a:srgbClr val="3D3D3D"/>
                </a:solidFill>
              </a:rPr>
              <a:t>ortamda</a:t>
            </a:r>
            <a:r>
              <a:rPr lang="en-US" sz="2400" dirty="0">
                <a:solidFill>
                  <a:srgbClr val="3D3D3D"/>
                </a:solidFill>
              </a:rPr>
              <a:t>, </a:t>
            </a:r>
            <a:r>
              <a:rPr lang="en-US" sz="2400" dirty="0" err="1">
                <a:solidFill>
                  <a:srgbClr val="3D3D3D"/>
                </a:solidFill>
              </a:rPr>
              <a:t>şüpheli</a:t>
            </a:r>
            <a:r>
              <a:rPr lang="en-US" sz="2400" dirty="0">
                <a:solidFill>
                  <a:srgbClr val="3D3D3D"/>
                </a:solidFill>
              </a:rPr>
              <a:t> </a:t>
            </a:r>
            <a:r>
              <a:rPr lang="en-US" sz="2400" dirty="0" err="1">
                <a:solidFill>
                  <a:srgbClr val="3D3D3D"/>
                </a:solidFill>
              </a:rPr>
              <a:t>veya</a:t>
            </a:r>
            <a:r>
              <a:rPr lang="en-US" sz="2400" dirty="0">
                <a:solidFill>
                  <a:srgbClr val="3D3D3D"/>
                </a:solidFill>
              </a:rPr>
              <a:t> </a:t>
            </a:r>
            <a:r>
              <a:rPr lang="en-US" sz="2400" dirty="0" err="1">
                <a:solidFill>
                  <a:srgbClr val="3D3D3D"/>
                </a:solidFill>
              </a:rPr>
              <a:t>doğrulanmış</a:t>
            </a:r>
            <a:r>
              <a:rPr lang="en-US" sz="2400" dirty="0">
                <a:solidFill>
                  <a:srgbClr val="3D3D3D"/>
                </a:solidFill>
              </a:rPr>
              <a:t> </a:t>
            </a:r>
            <a:r>
              <a:rPr lang="en-US" sz="2400" dirty="0" err="1">
                <a:solidFill>
                  <a:srgbClr val="3D3D3D"/>
                </a:solidFill>
              </a:rPr>
              <a:t>enfeksiyon</a:t>
            </a:r>
            <a:r>
              <a:rPr lang="en-US" sz="2400" dirty="0">
                <a:solidFill>
                  <a:srgbClr val="3D3D3D"/>
                </a:solidFill>
              </a:rPr>
              <a:t> </a:t>
            </a:r>
            <a:r>
              <a:rPr lang="en-US" sz="2400" dirty="0" err="1">
                <a:solidFill>
                  <a:srgbClr val="3D3D3D"/>
                </a:solidFill>
              </a:rPr>
              <a:t>durumundan</a:t>
            </a:r>
            <a:r>
              <a:rPr lang="en-US" sz="2400" dirty="0">
                <a:solidFill>
                  <a:srgbClr val="3D3D3D"/>
                </a:solidFill>
              </a:rPr>
              <a:t> </a:t>
            </a:r>
            <a:r>
              <a:rPr lang="en-US" sz="2400" dirty="0" err="1">
                <a:solidFill>
                  <a:srgbClr val="3D3D3D"/>
                </a:solidFill>
              </a:rPr>
              <a:t>bağımsız</a:t>
            </a:r>
            <a:r>
              <a:rPr lang="en-US" sz="2400" dirty="0">
                <a:solidFill>
                  <a:srgbClr val="3D3D3D"/>
                </a:solidFill>
              </a:rPr>
              <a:t> </a:t>
            </a:r>
            <a:r>
              <a:rPr lang="en-US" sz="2400" dirty="0" err="1">
                <a:solidFill>
                  <a:srgbClr val="3D3D3D"/>
                </a:solidFill>
              </a:rPr>
              <a:t>olarak</a:t>
            </a:r>
            <a:r>
              <a:rPr lang="en-US" sz="2400" dirty="0">
                <a:solidFill>
                  <a:srgbClr val="3D3D3D"/>
                </a:solidFill>
              </a:rPr>
              <a:t> </a:t>
            </a:r>
            <a:r>
              <a:rPr lang="en-US" sz="2400" dirty="0" err="1">
                <a:solidFill>
                  <a:srgbClr val="3D3D3D"/>
                </a:solidFill>
              </a:rPr>
              <a:t>tüm</a:t>
            </a:r>
            <a:r>
              <a:rPr lang="en-US" sz="2400" dirty="0">
                <a:solidFill>
                  <a:srgbClr val="3D3D3D"/>
                </a:solidFill>
              </a:rPr>
              <a:t> </a:t>
            </a:r>
            <a:r>
              <a:rPr lang="en-US" sz="2400" dirty="0" err="1">
                <a:solidFill>
                  <a:srgbClr val="3D3D3D"/>
                </a:solidFill>
              </a:rPr>
              <a:t>hastalara</a:t>
            </a:r>
            <a:r>
              <a:rPr lang="en-US" sz="2400" dirty="0">
                <a:solidFill>
                  <a:srgbClr val="3D3D3D"/>
                </a:solidFill>
              </a:rPr>
              <a:t> </a:t>
            </a:r>
            <a:r>
              <a:rPr lang="en-US" sz="2400" dirty="0" err="1">
                <a:solidFill>
                  <a:srgbClr val="3D3D3D"/>
                </a:solidFill>
              </a:rPr>
              <a:t>uygulanan</a:t>
            </a:r>
            <a:r>
              <a:rPr lang="en-US" sz="2400" dirty="0">
                <a:solidFill>
                  <a:srgbClr val="3D3D3D"/>
                </a:solidFill>
              </a:rPr>
              <a:t> </a:t>
            </a:r>
            <a:r>
              <a:rPr lang="en-US" sz="2400" dirty="0" err="1">
                <a:solidFill>
                  <a:srgbClr val="3D3D3D"/>
                </a:solidFill>
              </a:rPr>
              <a:t>bir</a:t>
            </a:r>
            <a:r>
              <a:rPr lang="en-US" sz="2400" dirty="0">
                <a:solidFill>
                  <a:srgbClr val="3D3D3D"/>
                </a:solidFill>
              </a:rPr>
              <a:t> </a:t>
            </a:r>
            <a:r>
              <a:rPr lang="en-US" sz="2400" dirty="0" err="1">
                <a:solidFill>
                  <a:srgbClr val="3D3D3D"/>
                </a:solidFill>
              </a:rPr>
              <a:t>grup</a:t>
            </a:r>
            <a:r>
              <a:rPr lang="en-US" sz="2400" dirty="0">
                <a:solidFill>
                  <a:srgbClr val="3D3D3D"/>
                </a:solidFill>
              </a:rPr>
              <a:t> </a:t>
            </a:r>
            <a:r>
              <a:rPr lang="en-US" sz="2400" dirty="0" err="1">
                <a:solidFill>
                  <a:srgbClr val="3D3D3D"/>
                </a:solidFill>
              </a:rPr>
              <a:t>enfeksiyon</a:t>
            </a:r>
            <a:r>
              <a:rPr lang="en-US" sz="2400" dirty="0">
                <a:solidFill>
                  <a:srgbClr val="3D3D3D"/>
                </a:solidFill>
              </a:rPr>
              <a:t> </a:t>
            </a:r>
            <a:r>
              <a:rPr lang="en-US" sz="2400" dirty="0" err="1">
                <a:solidFill>
                  <a:srgbClr val="3D3D3D"/>
                </a:solidFill>
              </a:rPr>
              <a:t>önleme</a:t>
            </a:r>
            <a:r>
              <a:rPr lang="en-US" sz="2400" dirty="0">
                <a:solidFill>
                  <a:srgbClr val="3D3D3D"/>
                </a:solidFill>
              </a:rPr>
              <a:t> </a:t>
            </a:r>
            <a:r>
              <a:rPr lang="en-US" sz="2400" dirty="0" err="1">
                <a:solidFill>
                  <a:srgbClr val="3D3D3D"/>
                </a:solidFill>
              </a:rPr>
              <a:t>uygulamasını</a:t>
            </a:r>
            <a:r>
              <a:rPr lang="en-US" sz="2400" dirty="0">
                <a:solidFill>
                  <a:srgbClr val="3D3D3D"/>
                </a:solidFill>
              </a:rPr>
              <a:t> </a:t>
            </a:r>
            <a:r>
              <a:rPr lang="en-US" sz="2400" dirty="0" err="1">
                <a:solidFill>
                  <a:srgbClr val="3D3D3D"/>
                </a:solidFill>
              </a:rPr>
              <a:t>içerir</a:t>
            </a:r>
            <a:r>
              <a:rPr lang="en-US" sz="2400" dirty="0">
                <a:solidFill>
                  <a:srgbClr val="3D3D3D"/>
                </a:solidFill>
              </a:rPr>
              <a:t>  </a:t>
            </a:r>
          </a:p>
          <a:p>
            <a:pPr marL="0" indent="0">
              <a:buNone/>
            </a:pPr>
            <a:br>
              <a:rPr lang="tr-TR" dirty="0">
                <a:solidFill>
                  <a:srgbClr val="3D3D3D"/>
                </a:solidFill>
                <a:effectLst/>
              </a:rPr>
            </a:br>
            <a:endParaRPr lang="tr-TR" dirty="0">
              <a:solidFill>
                <a:srgbClr val="3D3D3D"/>
              </a:solidFill>
              <a:effectLst/>
            </a:endParaRPr>
          </a:p>
          <a:p>
            <a:endParaRPr lang="en-TR" dirty="0"/>
          </a:p>
        </p:txBody>
      </p:sp>
    </p:spTree>
    <p:extLst>
      <p:ext uri="{BB962C8B-B14F-4D97-AF65-F5344CB8AC3E}">
        <p14:creationId xmlns:p14="http://schemas.microsoft.com/office/powerpoint/2010/main" val="3188675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3518-8168-064A-9B4E-CB21E3E7CDCA}"/>
              </a:ext>
            </a:extLst>
          </p:cNvPr>
          <p:cNvSpPr>
            <a:spLocks noGrp="1"/>
          </p:cNvSpPr>
          <p:nvPr>
            <p:ph type="title"/>
          </p:nvPr>
        </p:nvSpPr>
        <p:spPr>
          <a:xfrm>
            <a:off x="1066800" y="301952"/>
            <a:ext cx="10058400" cy="1450757"/>
          </a:xfrm>
        </p:spPr>
        <p:txBody>
          <a:bodyPr>
            <a:noAutofit/>
          </a:bodyPr>
          <a:lstStyle/>
          <a:p>
            <a:r>
              <a:rPr lang="tr-TR" sz="4400" b="1" dirty="0">
                <a:solidFill>
                  <a:srgbClr val="5E67A0"/>
                </a:solidFill>
                <a:latin typeface="+mn-lt"/>
              </a:rPr>
              <a:t>Standart Önlemler </a:t>
            </a:r>
            <a:br>
              <a:rPr lang="tr-TR" sz="4000" dirty="0"/>
            </a:br>
            <a:r>
              <a:rPr lang="tr-TR" sz="2800" b="1" dirty="0">
                <a:solidFill>
                  <a:schemeClr val="accent1"/>
                </a:solidFill>
                <a:latin typeface="+mn-lt"/>
              </a:rPr>
              <a:t>Sağlık Hizmetleri Ortamlarında Hastaların Bakımı İçin Standart Önlemlerin Uygulanmasına Yönelik Öneriler</a:t>
            </a:r>
            <a:endParaRPr lang="en-TR" sz="2800" b="1" dirty="0">
              <a:solidFill>
                <a:schemeClr val="accent1"/>
              </a:solidFill>
              <a:latin typeface="+mn-lt"/>
            </a:endParaRPr>
          </a:p>
        </p:txBody>
      </p:sp>
      <p:graphicFrame>
        <p:nvGraphicFramePr>
          <p:cNvPr id="5" name="Table 5">
            <a:extLst>
              <a:ext uri="{FF2B5EF4-FFF2-40B4-BE49-F238E27FC236}">
                <a16:creationId xmlns:a16="http://schemas.microsoft.com/office/drawing/2014/main" id="{D09739E8-F84C-A246-ACC1-3ADA948EACB2}"/>
              </a:ext>
            </a:extLst>
          </p:cNvPr>
          <p:cNvGraphicFramePr>
            <a:graphicFrameLocks noGrp="1"/>
          </p:cNvGraphicFramePr>
          <p:nvPr>
            <p:extLst>
              <p:ext uri="{D42A27DB-BD31-4B8C-83A1-F6EECF244321}">
                <p14:modId xmlns:p14="http://schemas.microsoft.com/office/powerpoint/2010/main" val="224945773"/>
              </p:ext>
            </p:extLst>
          </p:nvPr>
        </p:nvGraphicFramePr>
        <p:xfrm>
          <a:off x="2472448" y="2920497"/>
          <a:ext cx="8794375" cy="2027922"/>
        </p:xfrm>
        <a:graphic>
          <a:graphicData uri="http://schemas.openxmlformats.org/drawingml/2006/table">
            <a:tbl>
              <a:tblPr firstRow="1" bandRow="1">
                <a:tableStyleId>{5C22544A-7EE6-4342-B048-85BDC9FD1C3A}</a:tableStyleId>
              </a:tblPr>
              <a:tblGrid>
                <a:gridCol w="2762453">
                  <a:extLst>
                    <a:ext uri="{9D8B030D-6E8A-4147-A177-3AD203B41FA5}">
                      <a16:colId xmlns:a16="http://schemas.microsoft.com/office/drawing/2014/main" val="1209327531"/>
                    </a:ext>
                  </a:extLst>
                </a:gridCol>
                <a:gridCol w="6031922">
                  <a:extLst>
                    <a:ext uri="{9D8B030D-6E8A-4147-A177-3AD203B41FA5}">
                      <a16:colId xmlns:a16="http://schemas.microsoft.com/office/drawing/2014/main" val="2445153211"/>
                    </a:ext>
                  </a:extLst>
                </a:gridCol>
              </a:tblGrid>
              <a:tr h="473442">
                <a:tc>
                  <a:txBody>
                    <a:bodyPr/>
                    <a:lstStyle/>
                    <a:p>
                      <a:r>
                        <a:rPr lang="en-TR" sz="2400" dirty="0"/>
                        <a:t>Bileşen</a:t>
                      </a:r>
                    </a:p>
                  </a:txBody>
                  <a:tcPr/>
                </a:tc>
                <a:tc>
                  <a:txBody>
                    <a:bodyPr/>
                    <a:lstStyle/>
                    <a:p>
                      <a:r>
                        <a:rPr lang="en-TR" sz="2400" dirty="0"/>
                        <a:t>Öneriler</a:t>
                      </a:r>
                    </a:p>
                  </a:txBody>
                  <a:tcPr/>
                </a:tc>
                <a:extLst>
                  <a:ext uri="{0D108BD9-81ED-4DB2-BD59-A6C34878D82A}">
                    <a16:rowId xmlns:a16="http://schemas.microsoft.com/office/drawing/2014/main" val="2267090018"/>
                  </a:ext>
                </a:extLst>
              </a:tr>
              <a:tr h="710644">
                <a:tc>
                  <a:txBody>
                    <a:bodyPr/>
                    <a:lstStyle/>
                    <a:p>
                      <a:r>
                        <a:rPr lang="en-TR" sz="2400" b="1" dirty="0"/>
                        <a:t>El </a:t>
                      </a:r>
                      <a:r>
                        <a:rPr lang="tr-TR" sz="2400" b="1" dirty="0"/>
                        <a:t>H</a:t>
                      </a:r>
                      <a:r>
                        <a:rPr lang="en-TR" sz="2400" b="1" dirty="0"/>
                        <a:t>ijyeni </a:t>
                      </a:r>
                      <a:endParaRPr lang="tr-TR" sz="2400" b="1" dirty="0"/>
                    </a:p>
                    <a:p>
                      <a:r>
                        <a:rPr lang="en-TR" sz="2400" b="1" dirty="0"/>
                        <a:t>(bkz. </a:t>
                      </a:r>
                      <a:r>
                        <a:rPr lang="en-US" sz="2400" b="1" dirty="0"/>
                        <a:t>E</a:t>
                      </a:r>
                      <a:r>
                        <a:rPr lang="en-TR" sz="2400" b="1" dirty="0"/>
                        <a:t>l hijyeni eğitimi)</a:t>
                      </a:r>
                    </a:p>
                  </a:txBody>
                  <a:tcPr/>
                </a:tc>
                <a:tc>
                  <a:txBody>
                    <a:bodyPr/>
                    <a:lstStyle/>
                    <a:p>
                      <a:r>
                        <a:rPr lang="tr-TR" sz="2400" dirty="0"/>
                        <a:t>Kan, vücut sıvıları, salgılar, sekresyonlar, kontamine olmuş eşyalara dokunduktan sonra; eldivenleri çıkardıktan hemen sonra; hasta temasları arasında</a:t>
                      </a:r>
                      <a:endParaRPr lang="en-TR" sz="2400" dirty="0"/>
                    </a:p>
                  </a:txBody>
                  <a:tcPr/>
                </a:tc>
                <a:extLst>
                  <a:ext uri="{0D108BD9-81ED-4DB2-BD59-A6C34878D82A}">
                    <a16:rowId xmlns:a16="http://schemas.microsoft.com/office/drawing/2014/main" val="1462075350"/>
                  </a:ext>
                </a:extLst>
              </a:tr>
            </a:tbl>
          </a:graphicData>
        </a:graphic>
      </p:graphicFrame>
      <p:pic>
        <p:nvPicPr>
          <p:cNvPr id="1026" name="Picture 2" descr="Hand Hygiene Day - Public 1">
            <a:extLst>
              <a:ext uri="{FF2B5EF4-FFF2-40B4-BE49-F238E27FC236}">
                <a16:creationId xmlns:a16="http://schemas.microsoft.com/office/drawing/2014/main" id="{246EE878-6E32-744F-BBB4-D37182913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1" y="2920496"/>
            <a:ext cx="2027921" cy="2027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824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3518-8168-064A-9B4E-CB21E3E7CDCA}"/>
              </a:ext>
            </a:extLst>
          </p:cNvPr>
          <p:cNvSpPr>
            <a:spLocks noGrp="1"/>
          </p:cNvSpPr>
          <p:nvPr>
            <p:ph type="title"/>
          </p:nvPr>
        </p:nvSpPr>
        <p:spPr/>
        <p:txBody>
          <a:bodyPr>
            <a:normAutofit fontScale="90000"/>
          </a:bodyPr>
          <a:lstStyle/>
          <a:p>
            <a:r>
              <a:rPr lang="tr-TR" sz="5400" b="1" dirty="0">
                <a:solidFill>
                  <a:srgbClr val="5E67A0"/>
                </a:solidFill>
                <a:latin typeface="+mn-lt"/>
              </a:rPr>
              <a:t>Standart Önlemler </a:t>
            </a:r>
            <a:br>
              <a:rPr lang="tr-TR" dirty="0"/>
            </a:br>
            <a:r>
              <a:rPr lang="tr-TR" sz="3200" b="1" dirty="0">
                <a:solidFill>
                  <a:schemeClr val="accent1"/>
                </a:solidFill>
                <a:latin typeface="+mn-lt"/>
              </a:rPr>
              <a:t>Sağlık Hizmetleri Ortamlarında Hastaların Bakımı İçin Standart Önlemlerin Uygulanmasına Yönelik Öneriler</a:t>
            </a:r>
            <a:endParaRPr lang="en-TR" sz="3100" dirty="0"/>
          </a:p>
        </p:txBody>
      </p:sp>
      <p:graphicFrame>
        <p:nvGraphicFramePr>
          <p:cNvPr id="5" name="Table 5">
            <a:extLst>
              <a:ext uri="{FF2B5EF4-FFF2-40B4-BE49-F238E27FC236}">
                <a16:creationId xmlns:a16="http://schemas.microsoft.com/office/drawing/2014/main" id="{D09739E8-F84C-A246-ACC1-3ADA948EACB2}"/>
              </a:ext>
            </a:extLst>
          </p:cNvPr>
          <p:cNvGraphicFramePr>
            <a:graphicFrameLocks noGrp="1"/>
          </p:cNvGraphicFramePr>
          <p:nvPr>
            <p:extLst>
              <p:ext uri="{D42A27DB-BD31-4B8C-83A1-F6EECF244321}">
                <p14:modId xmlns:p14="http://schemas.microsoft.com/office/powerpoint/2010/main" val="2639485414"/>
              </p:ext>
            </p:extLst>
          </p:nvPr>
        </p:nvGraphicFramePr>
        <p:xfrm>
          <a:off x="1525039" y="1737360"/>
          <a:ext cx="9630641" cy="4563487"/>
        </p:xfrm>
        <a:graphic>
          <a:graphicData uri="http://schemas.openxmlformats.org/drawingml/2006/table">
            <a:tbl>
              <a:tblPr firstRow="1" bandRow="1">
                <a:tableStyleId>{5C22544A-7EE6-4342-B048-85BDC9FD1C3A}</a:tableStyleId>
              </a:tblPr>
              <a:tblGrid>
                <a:gridCol w="3096648">
                  <a:extLst>
                    <a:ext uri="{9D8B030D-6E8A-4147-A177-3AD203B41FA5}">
                      <a16:colId xmlns:a16="http://schemas.microsoft.com/office/drawing/2014/main" val="1209327531"/>
                    </a:ext>
                  </a:extLst>
                </a:gridCol>
                <a:gridCol w="6533993">
                  <a:extLst>
                    <a:ext uri="{9D8B030D-6E8A-4147-A177-3AD203B41FA5}">
                      <a16:colId xmlns:a16="http://schemas.microsoft.com/office/drawing/2014/main" val="2445153211"/>
                    </a:ext>
                  </a:extLst>
                </a:gridCol>
              </a:tblGrid>
              <a:tr h="516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t>Kişisel</a:t>
                      </a:r>
                      <a:r>
                        <a:rPr lang="en-TR" sz="1800" b="1" dirty="0"/>
                        <a:t> </a:t>
                      </a:r>
                      <a:r>
                        <a:rPr lang="tr-TR" sz="1800" b="1" dirty="0"/>
                        <a:t>K</a:t>
                      </a:r>
                      <a:r>
                        <a:rPr lang="en-TR" sz="1800" b="1" dirty="0"/>
                        <a:t>oruyucu </a:t>
                      </a:r>
                      <a:r>
                        <a:rPr lang="tr-TR" sz="1800" b="1" dirty="0"/>
                        <a:t>E</a:t>
                      </a:r>
                      <a:r>
                        <a:rPr lang="en-TR" sz="1800" b="1" dirty="0"/>
                        <a:t>kipman</a:t>
                      </a:r>
                    </a:p>
                    <a:p>
                      <a:endParaRPr lang="en-TR" dirty="0"/>
                    </a:p>
                  </a:txBody>
                  <a:tcPr/>
                </a:tc>
                <a:tc>
                  <a:txBody>
                    <a:bodyPr/>
                    <a:lstStyle/>
                    <a:p>
                      <a:r>
                        <a:rPr lang="en-TR" dirty="0"/>
                        <a:t>Öneriler</a:t>
                      </a:r>
                    </a:p>
                  </a:txBody>
                  <a:tcPr/>
                </a:tc>
                <a:extLst>
                  <a:ext uri="{0D108BD9-81ED-4DB2-BD59-A6C34878D82A}">
                    <a16:rowId xmlns:a16="http://schemas.microsoft.com/office/drawing/2014/main" val="2267090018"/>
                  </a:ext>
                </a:extLst>
              </a:tr>
              <a:tr h="897129">
                <a:tc>
                  <a:txBody>
                    <a:bodyPr/>
                    <a:lstStyle/>
                    <a:p>
                      <a:pPr algn="ctr"/>
                      <a:endParaRPr lang="tr-TR" sz="1800" b="1" dirty="0"/>
                    </a:p>
                    <a:p>
                      <a:pPr algn="ctr"/>
                      <a:r>
                        <a:rPr lang="en-TR" sz="1800" b="1" dirty="0"/>
                        <a:t>Eldiven</a:t>
                      </a:r>
                    </a:p>
                  </a:txBody>
                  <a:tcPr/>
                </a:tc>
                <a:tc>
                  <a:txBody>
                    <a:bodyPr/>
                    <a:lstStyle/>
                    <a:p>
                      <a:pPr marL="285750" indent="-285750">
                        <a:buFont typeface="Arial" panose="020B0604020202020204" pitchFamily="34" charset="0"/>
                        <a:buChar char="•"/>
                      </a:pPr>
                      <a:r>
                        <a:rPr lang="tr-TR" sz="1800" dirty="0"/>
                        <a:t>Kan, vücut sıvıları, salgılar, çıktılar, kirlenmiş maddelere dokunmak için</a:t>
                      </a:r>
                    </a:p>
                    <a:p>
                      <a:pPr marL="285750" indent="-285750">
                        <a:buFont typeface="Arial" panose="020B0604020202020204" pitchFamily="34" charset="0"/>
                        <a:buChar char="•"/>
                      </a:pPr>
                      <a:r>
                        <a:rPr lang="tr-TR" sz="1800" dirty="0"/>
                        <a:t>Mukoza zarlarına ve sağlam olmayan deriye dokunmak için</a:t>
                      </a:r>
                      <a:endParaRPr lang="en-TR" sz="1800" dirty="0"/>
                    </a:p>
                  </a:txBody>
                  <a:tcPr/>
                </a:tc>
                <a:extLst>
                  <a:ext uri="{0D108BD9-81ED-4DB2-BD59-A6C34878D82A}">
                    <a16:rowId xmlns:a16="http://schemas.microsoft.com/office/drawing/2014/main" val="2304353892"/>
                  </a:ext>
                </a:extLst>
              </a:tr>
              <a:tr h="997327">
                <a:tc>
                  <a:txBody>
                    <a:bodyPr/>
                    <a:lstStyle/>
                    <a:p>
                      <a:pPr algn="ctr"/>
                      <a:endParaRPr lang="tr-TR" sz="1800" b="1" dirty="0"/>
                    </a:p>
                    <a:p>
                      <a:pPr algn="ctr"/>
                      <a:r>
                        <a:rPr lang="en-TR" sz="1800" b="1" dirty="0"/>
                        <a:t>Önlük</a:t>
                      </a:r>
                    </a:p>
                  </a:txBody>
                  <a:tcPr/>
                </a:tc>
                <a:tc>
                  <a:txBody>
                    <a:bodyPr/>
                    <a:lstStyle/>
                    <a:p>
                      <a:pPr marL="285750" indent="-285750">
                        <a:buFont typeface="Arial" panose="020B0604020202020204" pitchFamily="34" charset="0"/>
                        <a:buChar char="•"/>
                      </a:pPr>
                      <a:r>
                        <a:rPr lang="tr-TR" sz="1800" dirty="0"/>
                        <a:t>İşlemler ve hasta bakım faaliyetleri sırasında, giysilerin/açıkta kalan derinin kan/vücut sıvıları, salgıları ve atığa benzer maddelerle temasının beklendiği durumlarda</a:t>
                      </a:r>
                      <a:endParaRPr lang="en-TR" sz="1800" dirty="0"/>
                    </a:p>
                  </a:txBody>
                  <a:tcPr/>
                </a:tc>
                <a:extLst>
                  <a:ext uri="{0D108BD9-81ED-4DB2-BD59-A6C34878D82A}">
                    <a16:rowId xmlns:a16="http://schemas.microsoft.com/office/drawing/2014/main" val="2069266179"/>
                  </a:ext>
                </a:extLst>
              </a:tr>
              <a:tr h="1973685">
                <a:tc>
                  <a:txBody>
                    <a:bodyPr/>
                    <a:lstStyle/>
                    <a:p>
                      <a:endParaRPr lang="tr-TR" sz="1800" b="0" dirty="0"/>
                    </a:p>
                    <a:p>
                      <a:endParaRPr lang="tr-TR" sz="1800" b="0" dirty="0"/>
                    </a:p>
                    <a:p>
                      <a:r>
                        <a:rPr lang="en-TR" sz="1800" b="1" dirty="0"/>
                        <a:t>Maske, Göz ve </a:t>
                      </a:r>
                      <a:r>
                        <a:rPr lang="tr-TR" sz="1800" b="1" dirty="0"/>
                        <a:t>Y</a:t>
                      </a:r>
                      <a:r>
                        <a:rPr lang="en-TR" sz="1800" b="1" dirty="0"/>
                        <a:t>üz </a:t>
                      </a:r>
                      <a:r>
                        <a:rPr lang="tr-TR" sz="1800" b="1" dirty="0"/>
                        <a:t>K</a:t>
                      </a:r>
                      <a:r>
                        <a:rPr lang="en-TR" sz="1800" b="1" dirty="0"/>
                        <a:t>oruyucu</a:t>
                      </a:r>
                    </a:p>
                  </a:txBody>
                  <a:tcPr/>
                </a:tc>
                <a:tc>
                  <a:txBody>
                    <a:bodyPr/>
                    <a:lstStyle/>
                    <a:p>
                      <a:pPr marL="285750" indent="-285750">
                        <a:buFont typeface="Arial" panose="020B0604020202020204" pitchFamily="34" charset="0"/>
                        <a:buChar char="•"/>
                      </a:pPr>
                      <a:r>
                        <a:rPr lang="tr-TR" sz="1800" dirty="0"/>
                        <a:t>Kan, vücut sıvıları, salgıların sıçraması veya püskürmesi olasılığı olan prosedürler ve hasta bakımı faaliyetleri sırasında (</a:t>
                      </a:r>
                      <a:r>
                        <a:rPr lang="tr-TR" sz="1800" dirty="0" err="1"/>
                        <a:t>aspirasyon</a:t>
                      </a:r>
                      <a:r>
                        <a:rPr lang="tr-TR" sz="1800" dirty="0"/>
                        <a:t>, </a:t>
                      </a:r>
                      <a:r>
                        <a:rPr lang="tr-TR" sz="1800" dirty="0" err="1"/>
                        <a:t>endotrakeal</a:t>
                      </a:r>
                      <a:r>
                        <a:rPr lang="tr-TR" sz="1800" dirty="0"/>
                        <a:t> </a:t>
                      </a:r>
                      <a:r>
                        <a:rPr lang="tr-TR" sz="1800" dirty="0" err="1"/>
                        <a:t>entübasyon</a:t>
                      </a:r>
                      <a:r>
                        <a:rPr lang="tr-TR" sz="1800" dirty="0"/>
                        <a:t> vb.)</a:t>
                      </a:r>
                    </a:p>
                    <a:p>
                      <a:pPr marL="285750" indent="-285750">
                        <a:buFont typeface="Arial" panose="020B0604020202020204" pitchFamily="34" charset="0"/>
                        <a:buChar char="•"/>
                      </a:pPr>
                      <a:r>
                        <a:rPr lang="tr-TR" sz="1800" dirty="0"/>
                        <a:t>Solunum </a:t>
                      </a:r>
                      <a:r>
                        <a:rPr lang="tr-TR" sz="1800" dirty="0" err="1"/>
                        <a:t>aerosolleri</a:t>
                      </a:r>
                      <a:r>
                        <a:rPr lang="tr-TR" sz="1800" dirty="0"/>
                        <a:t> ile bulaşan şüpheli veya kanıtlanmış enfeksiyonları olan hastalarda </a:t>
                      </a:r>
                      <a:r>
                        <a:rPr lang="tr-TR" sz="1800" dirty="0" err="1"/>
                        <a:t>aerosol</a:t>
                      </a:r>
                      <a:r>
                        <a:rPr lang="tr-TR" sz="1800" dirty="0"/>
                        <a:t> üreten prosedürler sırasında eldiven, önlük ve yüz/göz korumasına ek olarak uygunluğu test edilmiş N95 kullanımı</a:t>
                      </a:r>
                      <a:endParaRPr lang="en-TR" sz="1800" dirty="0"/>
                    </a:p>
                  </a:txBody>
                  <a:tcPr/>
                </a:tc>
                <a:extLst>
                  <a:ext uri="{0D108BD9-81ED-4DB2-BD59-A6C34878D82A}">
                    <a16:rowId xmlns:a16="http://schemas.microsoft.com/office/drawing/2014/main" val="1166059160"/>
                  </a:ext>
                </a:extLst>
              </a:tr>
            </a:tbl>
          </a:graphicData>
        </a:graphic>
      </p:graphicFrame>
      <p:pic>
        <p:nvPicPr>
          <p:cNvPr id="4098" name="Picture 2" descr="Şüpheli Veya Kesinleşmiş COVİD-19 Enfeksiyonu Olan Hasta Bakımında Kişisel Koruyucu Ekipman Kullanımı ">
            <a:extLst>
              <a:ext uri="{FF2B5EF4-FFF2-40B4-BE49-F238E27FC236}">
                <a16:creationId xmlns:a16="http://schemas.microsoft.com/office/drawing/2014/main" id="{7B0C959D-7387-BD44-9E73-0BBEC37924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533" t="68522" r="3953" b="5701"/>
          <a:stretch/>
        </p:blipFill>
        <p:spPr bwMode="auto">
          <a:xfrm>
            <a:off x="0" y="4320055"/>
            <a:ext cx="1525039" cy="1866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288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9BC1D-14C4-E546-ABFA-68FD86B9DDE1}"/>
              </a:ext>
            </a:extLst>
          </p:cNvPr>
          <p:cNvSpPr>
            <a:spLocks noGrp="1"/>
          </p:cNvSpPr>
          <p:nvPr>
            <p:ph type="title"/>
          </p:nvPr>
        </p:nvSpPr>
        <p:spPr/>
        <p:txBody>
          <a:bodyPr/>
          <a:lstStyle/>
          <a:p>
            <a:r>
              <a:rPr lang="tr-TR" sz="4400" b="1" dirty="0">
                <a:solidFill>
                  <a:srgbClr val="5E67A0"/>
                </a:solidFill>
                <a:latin typeface="+mn-lt"/>
              </a:rPr>
              <a:t>Standart Önlemler </a:t>
            </a:r>
            <a:br>
              <a:rPr lang="tr-TR" dirty="0"/>
            </a:br>
            <a:r>
              <a:rPr lang="en-TR" sz="3600" b="1" dirty="0">
                <a:solidFill>
                  <a:schemeClr val="accent1"/>
                </a:solidFill>
                <a:latin typeface="+mn-lt"/>
              </a:rPr>
              <a:t>Kişisel Koruyucu Ekipmanlar</a:t>
            </a:r>
          </a:p>
        </p:txBody>
      </p:sp>
      <p:sp>
        <p:nvSpPr>
          <p:cNvPr id="3" name="Content Placeholder 2">
            <a:extLst>
              <a:ext uri="{FF2B5EF4-FFF2-40B4-BE49-F238E27FC236}">
                <a16:creationId xmlns:a16="http://schemas.microsoft.com/office/drawing/2014/main" id="{CD764014-1D58-2746-8589-34BCA4B6FDA7}"/>
              </a:ext>
            </a:extLst>
          </p:cNvPr>
          <p:cNvSpPr>
            <a:spLocks noGrp="1"/>
          </p:cNvSpPr>
          <p:nvPr>
            <p:ph idx="1"/>
          </p:nvPr>
        </p:nvSpPr>
        <p:spPr>
          <a:xfrm>
            <a:off x="4023079" y="3001373"/>
            <a:ext cx="3812346" cy="957460"/>
          </a:xfrm>
        </p:spPr>
        <p:txBody>
          <a:bodyPr>
            <a:normAutofit fontScale="92500" lnSpcReduction="10000"/>
          </a:bodyPr>
          <a:lstStyle/>
          <a:p>
            <a:pPr>
              <a:buFont typeface="Arial" panose="020B0604020202020204" pitchFamily="34" charset="0"/>
              <a:buChar char="•"/>
            </a:pPr>
            <a:r>
              <a:rPr lang="en-TR" sz="2400" dirty="0">
                <a:solidFill>
                  <a:srgbClr val="3D3D3D"/>
                </a:solidFill>
              </a:rPr>
              <a:t>Bulaş riskini azaltmak için ekipmanların giyme ve çıkarma sırasına uyulması önemlidir</a:t>
            </a:r>
          </a:p>
        </p:txBody>
      </p:sp>
      <p:pic>
        <p:nvPicPr>
          <p:cNvPr id="5122" name="Picture 2">
            <a:extLst>
              <a:ext uri="{FF2B5EF4-FFF2-40B4-BE49-F238E27FC236}">
                <a16:creationId xmlns:a16="http://schemas.microsoft.com/office/drawing/2014/main" id="{EC7ECA63-26B2-3B47-A0ED-975CD8DBF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90" y="1839570"/>
            <a:ext cx="3314537" cy="42385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CC81719A-57AC-0B42-80FC-BD947C453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0265" y="1839569"/>
            <a:ext cx="3405415" cy="4238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204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3518-8168-064A-9B4E-CB21E3E7CDCA}"/>
              </a:ext>
            </a:extLst>
          </p:cNvPr>
          <p:cNvSpPr>
            <a:spLocks noGrp="1"/>
          </p:cNvSpPr>
          <p:nvPr>
            <p:ph type="title"/>
          </p:nvPr>
        </p:nvSpPr>
        <p:spPr/>
        <p:txBody>
          <a:bodyPr>
            <a:normAutofit fontScale="90000"/>
          </a:bodyPr>
          <a:lstStyle/>
          <a:p>
            <a:r>
              <a:rPr lang="tr-TR" sz="4800" b="1" dirty="0">
                <a:solidFill>
                  <a:srgbClr val="5E67A0"/>
                </a:solidFill>
                <a:latin typeface="+mn-lt"/>
              </a:rPr>
              <a:t>Standart Önlemler </a:t>
            </a:r>
            <a:br>
              <a:rPr lang="tr-TR" dirty="0"/>
            </a:br>
            <a:r>
              <a:rPr lang="tr-TR" sz="3100" b="1" dirty="0">
                <a:solidFill>
                  <a:schemeClr val="accent1"/>
                </a:solidFill>
                <a:latin typeface="+mn-lt"/>
              </a:rPr>
              <a:t>Sağlık Hizmetleri Ortamlarında Hastaların Bakımı İçin Standart Önlemlerin Uygulanmasına Yönelik Öneriler</a:t>
            </a:r>
            <a:endParaRPr lang="en-TR" sz="3100" b="1" dirty="0">
              <a:solidFill>
                <a:schemeClr val="accent1"/>
              </a:solidFill>
              <a:latin typeface="+mn-lt"/>
            </a:endParaRPr>
          </a:p>
        </p:txBody>
      </p:sp>
      <p:graphicFrame>
        <p:nvGraphicFramePr>
          <p:cNvPr id="5" name="Table 5">
            <a:extLst>
              <a:ext uri="{FF2B5EF4-FFF2-40B4-BE49-F238E27FC236}">
                <a16:creationId xmlns:a16="http://schemas.microsoft.com/office/drawing/2014/main" id="{D09739E8-F84C-A246-ACC1-3ADA948EACB2}"/>
              </a:ext>
            </a:extLst>
          </p:cNvPr>
          <p:cNvGraphicFramePr>
            <a:graphicFrameLocks noGrp="1"/>
          </p:cNvGraphicFramePr>
          <p:nvPr>
            <p:extLst>
              <p:ext uri="{D42A27DB-BD31-4B8C-83A1-F6EECF244321}">
                <p14:modId xmlns:p14="http://schemas.microsoft.com/office/powerpoint/2010/main" val="286931150"/>
              </p:ext>
            </p:extLst>
          </p:nvPr>
        </p:nvGraphicFramePr>
        <p:xfrm>
          <a:off x="1097280" y="1877239"/>
          <a:ext cx="10499779" cy="4496802"/>
        </p:xfrm>
        <a:graphic>
          <a:graphicData uri="http://schemas.openxmlformats.org/drawingml/2006/table">
            <a:tbl>
              <a:tblPr firstRow="1" bandRow="1">
                <a:tableStyleId>{5C22544A-7EE6-4342-B048-85BDC9FD1C3A}</a:tableStyleId>
              </a:tblPr>
              <a:tblGrid>
                <a:gridCol w="2775776">
                  <a:extLst>
                    <a:ext uri="{9D8B030D-6E8A-4147-A177-3AD203B41FA5}">
                      <a16:colId xmlns:a16="http://schemas.microsoft.com/office/drawing/2014/main" val="1209327531"/>
                    </a:ext>
                  </a:extLst>
                </a:gridCol>
                <a:gridCol w="7724003">
                  <a:extLst>
                    <a:ext uri="{9D8B030D-6E8A-4147-A177-3AD203B41FA5}">
                      <a16:colId xmlns:a16="http://schemas.microsoft.com/office/drawing/2014/main" val="2445153211"/>
                    </a:ext>
                  </a:extLst>
                </a:gridCol>
              </a:tblGrid>
              <a:tr h="473442">
                <a:tc>
                  <a:txBody>
                    <a:bodyPr/>
                    <a:lstStyle/>
                    <a:p>
                      <a:r>
                        <a:rPr lang="en-TR" dirty="0"/>
                        <a:t>Bileşen</a:t>
                      </a:r>
                    </a:p>
                  </a:txBody>
                  <a:tcPr/>
                </a:tc>
                <a:tc>
                  <a:txBody>
                    <a:bodyPr/>
                    <a:lstStyle/>
                    <a:p>
                      <a:r>
                        <a:rPr lang="en-TR" dirty="0"/>
                        <a:t>Öneriler</a:t>
                      </a:r>
                    </a:p>
                  </a:txBody>
                  <a:tcPr/>
                </a:tc>
                <a:extLst>
                  <a:ext uri="{0D108BD9-81ED-4DB2-BD59-A6C34878D82A}">
                    <a16:rowId xmlns:a16="http://schemas.microsoft.com/office/drawing/2014/main" val="2267090018"/>
                  </a:ext>
                </a:extLst>
              </a:tr>
              <a:tr h="748119">
                <a:tc>
                  <a:txBody>
                    <a:bodyPr/>
                    <a:lstStyle/>
                    <a:p>
                      <a:r>
                        <a:rPr lang="en-US" b="1" dirty="0" err="1"/>
                        <a:t>Kirli</a:t>
                      </a:r>
                      <a:r>
                        <a:rPr lang="en-US" b="1" dirty="0"/>
                        <a:t> </a:t>
                      </a:r>
                      <a:r>
                        <a:rPr lang="tr-TR" b="1" dirty="0"/>
                        <a:t>H</a:t>
                      </a:r>
                      <a:r>
                        <a:rPr lang="en-US" b="1" dirty="0" err="1"/>
                        <a:t>asta</a:t>
                      </a:r>
                      <a:r>
                        <a:rPr lang="en-US" b="1" dirty="0"/>
                        <a:t> </a:t>
                      </a:r>
                      <a:r>
                        <a:rPr lang="tr-TR" b="1" dirty="0"/>
                        <a:t>B</a:t>
                      </a:r>
                      <a:r>
                        <a:rPr lang="en-US" b="1" dirty="0" err="1"/>
                        <a:t>akım</a:t>
                      </a:r>
                      <a:r>
                        <a:rPr lang="en-US" b="1" dirty="0"/>
                        <a:t> </a:t>
                      </a:r>
                      <a:r>
                        <a:rPr lang="tr-TR" b="1" dirty="0"/>
                        <a:t>E</a:t>
                      </a:r>
                      <a:r>
                        <a:rPr lang="en-US" b="1" dirty="0" err="1"/>
                        <a:t>kipmanı</a:t>
                      </a:r>
                      <a:endParaRPr lang="en-TR" b="1" dirty="0"/>
                    </a:p>
                  </a:txBody>
                  <a:tcPr/>
                </a:tc>
                <a:tc>
                  <a:txBody>
                    <a:bodyPr/>
                    <a:lstStyle/>
                    <a:p>
                      <a:r>
                        <a:rPr lang="en-US" dirty="0"/>
                        <a:t>Mikroorganizmaların </a:t>
                      </a:r>
                      <a:r>
                        <a:rPr lang="en-US" dirty="0" err="1"/>
                        <a:t>başkalarına</a:t>
                      </a:r>
                      <a:r>
                        <a:rPr lang="en-US" dirty="0"/>
                        <a:t> </a:t>
                      </a:r>
                      <a:r>
                        <a:rPr lang="en-US" dirty="0" err="1"/>
                        <a:t>ve</a:t>
                      </a:r>
                      <a:r>
                        <a:rPr lang="en-US" dirty="0"/>
                        <a:t> </a:t>
                      </a:r>
                      <a:r>
                        <a:rPr lang="en-US" dirty="0" err="1"/>
                        <a:t>çevreye</a:t>
                      </a:r>
                      <a:r>
                        <a:rPr lang="en-US" dirty="0"/>
                        <a:t> </a:t>
                      </a:r>
                      <a:r>
                        <a:rPr lang="en-US" dirty="0" err="1"/>
                        <a:t>geçmesini</a:t>
                      </a:r>
                      <a:r>
                        <a:rPr lang="en-US" dirty="0"/>
                        <a:t> </a:t>
                      </a:r>
                      <a:r>
                        <a:rPr lang="en-US" dirty="0" err="1"/>
                        <a:t>önleyecek</a:t>
                      </a:r>
                      <a:r>
                        <a:rPr lang="en-US" dirty="0"/>
                        <a:t> </a:t>
                      </a:r>
                      <a:r>
                        <a:rPr lang="en-US" dirty="0" err="1"/>
                        <a:t>şekilde</a:t>
                      </a:r>
                      <a:r>
                        <a:rPr lang="en-US" dirty="0"/>
                        <a:t> </a:t>
                      </a:r>
                      <a:r>
                        <a:rPr lang="en-US" dirty="0" err="1"/>
                        <a:t>muhafaza</a:t>
                      </a:r>
                      <a:r>
                        <a:rPr lang="en-US" dirty="0"/>
                        <a:t> </a:t>
                      </a:r>
                      <a:r>
                        <a:rPr lang="en-US" dirty="0" err="1"/>
                        <a:t>edilmeli</a:t>
                      </a:r>
                      <a:r>
                        <a:rPr lang="en-US" dirty="0"/>
                        <a:t>; </a:t>
                      </a:r>
                      <a:r>
                        <a:rPr lang="en-US" dirty="0" err="1"/>
                        <a:t>gözle</a:t>
                      </a:r>
                      <a:r>
                        <a:rPr lang="en-US" dirty="0"/>
                        <a:t> </a:t>
                      </a:r>
                      <a:r>
                        <a:rPr lang="en-US" dirty="0" err="1"/>
                        <a:t>görülür</a:t>
                      </a:r>
                      <a:r>
                        <a:rPr lang="en-US" dirty="0"/>
                        <a:t> </a:t>
                      </a:r>
                      <a:r>
                        <a:rPr lang="en-US" dirty="0" err="1"/>
                        <a:t>şekilde</a:t>
                      </a:r>
                      <a:r>
                        <a:rPr lang="en-US" dirty="0"/>
                        <a:t> </a:t>
                      </a:r>
                      <a:r>
                        <a:rPr lang="en-US" dirty="0" err="1"/>
                        <a:t>kirlenmişse</a:t>
                      </a:r>
                      <a:r>
                        <a:rPr lang="en-US" dirty="0"/>
                        <a:t> </a:t>
                      </a:r>
                      <a:r>
                        <a:rPr lang="en-US" dirty="0" err="1"/>
                        <a:t>eldiven</a:t>
                      </a:r>
                      <a:r>
                        <a:rPr lang="en-US" dirty="0"/>
                        <a:t> </a:t>
                      </a:r>
                      <a:r>
                        <a:rPr lang="en-US" dirty="0" err="1"/>
                        <a:t>giyilmeli</a:t>
                      </a:r>
                      <a:r>
                        <a:rPr lang="en-US" dirty="0"/>
                        <a:t>; el </a:t>
                      </a:r>
                      <a:r>
                        <a:rPr lang="en-US" dirty="0" err="1"/>
                        <a:t>hijyenine</a:t>
                      </a:r>
                      <a:r>
                        <a:rPr lang="en-US" dirty="0"/>
                        <a:t> </a:t>
                      </a:r>
                      <a:r>
                        <a:rPr lang="en-US" dirty="0" err="1"/>
                        <a:t>uyulmalı</a:t>
                      </a:r>
                      <a:endParaRPr lang="en-TR" dirty="0"/>
                    </a:p>
                  </a:txBody>
                  <a:tcPr/>
                </a:tc>
                <a:extLst>
                  <a:ext uri="{0D108BD9-81ED-4DB2-BD59-A6C34878D82A}">
                    <a16:rowId xmlns:a16="http://schemas.microsoft.com/office/drawing/2014/main" val="1462075350"/>
                  </a:ext>
                </a:extLst>
              </a:tr>
              <a:tr h="473442">
                <a:tc>
                  <a:txBody>
                    <a:bodyPr/>
                    <a:lstStyle/>
                    <a:p>
                      <a:r>
                        <a:rPr lang="tr-TR" b="1" dirty="0"/>
                        <a:t>Çevre Kontrolü</a:t>
                      </a:r>
                      <a:endParaRPr lang="en-TR" b="1" dirty="0"/>
                    </a:p>
                  </a:txBody>
                  <a:tcPr/>
                </a:tc>
                <a:tc>
                  <a:txBody>
                    <a:bodyPr/>
                    <a:lstStyle/>
                    <a:p>
                      <a:r>
                        <a:rPr lang="tr-TR" dirty="0"/>
                        <a:t>Özellikle hasta bakım alanlarındaki sık dokunulan yüzeyler olmak üzere çevresel yüzeylerin rutin bakımı, temizliği ve dezenfeksiyonuna yönelik prosedürler geliştirilmeli</a:t>
                      </a:r>
                      <a:endParaRPr lang="en-TR" dirty="0"/>
                    </a:p>
                  </a:txBody>
                  <a:tcPr/>
                </a:tc>
                <a:extLst>
                  <a:ext uri="{0D108BD9-81ED-4DB2-BD59-A6C34878D82A}">
                    <a16:rowId xmlns:a16="http://schemas.microsoft.com/office/drawing/2014/main" val="2304353892"/>
                  </a:ext>
                </a:extLst>
              </a:tr>
              <a:tr h="473442">
                <a:tc>
                  <a:txBody>
                    <a:bodyPr/>
                    <a:lstStyle/>
                    <a:p>
                      <a:r>
                        <a:rPr lang="en-US" b="1" dirty="0"/>
                        <a:t>Tekstil </a:t>
                      </a:r>
                      <a:r>
                        <a:rPr lang="en-US" b="1" dirty="0" err="1"/>
                        <a:t>ve</a:t>
                      </a:r>
                      <a:r>
                        <a:rPr lang="en-US" b="1" dirty="0"/>
                        <a:t> </a:t>
                      </a:r>
                      <a:r>
                        <a:rPr lang="tr-TR" b="1" dirty="0"/>
                        <a:t>Ç</a:t>
                      </a:r>
                      <a:r>
                        <a:rPr lang="en-US" b="1" dirty="0" err="1"/>
                        <a:t>amaşırhane</a:t>
                      </a:r>
                      <a:endParaRPr lang="en-TR" b="1" dirty="0"/>
                    </a:p>
                  </a:txBody>
                  <a:tcPr/>
                </a:tc>
                <a:tc>
                  <a:txBody>
                    <a:bodyPr/>
                    <a:lstStyle/>
                    <a:p>
                      <a:r>
                        <a:rPr lang="en-US" dirty="0"/>
                        <a:t>Mikroorganizmaların </a:t>
                      </a:r>
                      <a:r>
                        <a:rPr lang="en-US" dirty="0" err="1"/>
                        <a:t>başkalarına</a:t>
                      </a:r>
                      <a:r>
                        <a:rPr lang="en-US" dirty="0"/>
                        <a:t> </a:t>
                      </a:r>
                      <a:r>
                        <a:rPr lang="en-US" dirty="0" err="1"/>
                        <a:t>ve</a:t>
                      </a:r>
                      <a:r>
                        <a:rPr lang="en-US" dirty="0"/>
                        <a:t> </a:t>
                      </a:r>
                      <a:r>
                        <a:rPr lang="en-US" dirty="0" err="1"/>
                        <a:t>çevreye</a:t>
                      </a:r>
                      <a:r>
                        <a:rPr lang="en-US" dirty="0"/>
                        <a:t> </a:t>
                      </a:r>
                      <a:r>
                        <a:rPr lang="en-US" dirty="0" err="1"/>
                        <a:t>dağılımını</a:t>
                      </a:r>
                      <a:r>
                        <a:rPr lang="en-US" dirty="0"/>
                        <a:t> </a:t>
                      </a:r>
                      <a:r>
                        <a:rPr lang="en-US" dirty="0" err="1"/>
                        <a:t>önleyecek</a:t>
                      </a:r>
                      <a:r>
                        <a:rPr lang="en-US" dirty="0"/>
                        <a:t> </a:t>
                      </a:r>
                      <a:r>
                        <a:rPr lang="en-US" dirty="0" err="1"/>
                        <a:t>şekilde</a:t>
                      </a:r>
                      <a:r>
                        <a:rPr lang="en-US" dirty="0"/>
                        <a:t> </a:t>
                      </a:r>
                      <a:r>
                        <a:rPr lang="en-US" dirty="0" err="1"/>
                        <a:t>uygulamalar</a:t>
                      </a:r>
                      <a:r>
                        <a:rPr lang="en-US" dirty="0"/>
                        <a:t> </a:t>
                      </a:r>
                      <a:r>
                        <a:rPr lang="en-US" dirty="0" err="1"/>
                        <a:t>geliştirilmeli</a:t>
                      </a:r>
                      <a:endParaRPr lang="en-TR" dirty="0"/>
                    </a:p>
                  </a:txBody>
                  <a:tcPr/>
                </a:tc>
                <a:extLst>
                  <a:ext uri="{0D108BD9-81ED-4DB2-BD59-A6C34878D82A}">
                    <a16:rowId xmlns:a16="http://schemas.microsoft.com/office/drawing/2014/main" val="1166059160"/>
                  </a:ext>
                </a:extLst>
              </a:tr>
              <a:tr h="473442">
                <a:tc>
                  <a:txBody>
                    <a:bodyPr/>
                    <a:lstStyle/>
                    <a:p>
                      <a:r>
                        <a:rPr lang="en-US" b="1" dirty="0"/>
                        <a:t>Hasta </a:t>
                      </a:r>
                      <a:r>
                        <a:rPr lang="tr-TR" b="1" dirty="0"/>
                        <a:t>R</a:t>
                      </a:r>
                      <a:r>
                        <a:rPr lang="en-US" b="1" dirty="0" err="1"/>
                        <a:t>esüsitasyonu</a:t>
                      </a:r>
                      <a:endParaRPr lang="en-TR" b="1" dirty="0"/>
                    </a:p>
                  </a:txBody>
                  <a:tcPr/>
                </a:tc>
                <a:tc>
                  <a:txBody>
                    <a:bodyPr/>
                    <a:lstStyle/>
                    <a:p>
                      <a:r>
                        <a:rPr lang="tr-TR" dirty="0"/>
                        <a:t>Ağız ve ağız salgılarıyla teması önlemek için ağızlık, </a:t>
                      </a:r>
                      <a:r>
                        <a:rPr lang="tr-TR" dirty="0" err="1"/>
                        <a:t>reanimasyon</a:t>
                      </a:r>
                      <a:r>
                        <a:rPr lang="tr-TR" dirty="0"/>
                        <a:t> torbası ve diğer </a:t>
                      </a:r>
                      <a:r>
                        <a:rPr lang="tr-TR" dirty="0" err="1"/>
                        <a:t>ventilasyon</a:t>
                      </a:r>
                      <a:r>
                        <a:rPr lang="tr-TR" dirty="0"/>
                        <a:t> cihazları kullanılmalı</a:t>
                      </a:r>
                      <a:endParaRPr lang="en-TR" dirty="0"/>
                    </a:p>
                  </a:txBody>
                  <a:tcPr/>
                </a:tc>
                <a:extLst>
                  <a:ext uri="{0D108BD9-81ED-4DB2-BD59-A6C34878D82A}">
                    <a16:rowId xmlns:a16="http://schemas.microsoft.com/office/drawing/2014/main" val="3542014764"/>
                  </a:ext>
                </a:extLst>
              </a:tr>
              <a:tr h="473442">
                <a:tc>
                  <a:txBody>
                    <a:bodyPr/>
                    <a:lstStyle/>
                    <a:p>
                      <a:r>
                        <a:rPr lang="en-US" b="1" dirty="0"/>
                        <a:t>Hasta </a:t>
                      </a:r>
                      <a:r>
                        <a:rPr lang="tr-TR" b="1" dirty="0"/>
                        <a:t>Y</a:t>
                      </a:r>
                      <a:r>
                        <a:rPr lang="en-US" b="1" dirty="0" err="1"/>
                        <a:t>erleştirme</a:t>
                      </a:r>
                      <a:endParaRPr lang="en-TR" b="1" dirty="0"/>
                    </a:p>
                  </a:txBody>
                  <a:tcPr/>
                </a:tc>
                <a:tc>
                  <a:txBody>
                    <a:bodyPr/>
                    <a:lstStyle/>
                    <a:p>
                      <a:r>
                        <a:rPr lang="en-US" dirty="0" err="1"/>
                        <a:t>Hastanın</a:t>
                      </a:r>
                      <a:r>
                        <a:rPr lang="en-US" dirty="0"/>
                        <a:t> </a:t>
                      </a:r>
                      <a:r>
                        <a:rPr lang="en-US" dirty="0" err="1"/>
                        <a:t>bulaşma</a:t>
                      </a:r>
                      <a:r>
                        <a:rPr lang="en-US" dirty="0"/>
                        <a:t> </a:t>
                      </a:r>
                      <a:r>
                        <a:rPr lang="en-US" dirty="0" err="1"/>
                        <a:t>riski</a:t>
                      </a:r>
                      <a:r>
                        <a:rPr lang="en-US" dirty="0"/>
                        <a:t> </a:t>
                      </a:r>
                      <a:r>
                        <a:rPr lang="en-US" dirty="0" err="1"/>
                        <a:t>ve</a:t>
                      </a:r>
                      <a:r>
                        <a:rPr lang="en-US" dirty="0"/>
                        <a:t> </a:t>
                      </a:r>
                      <a:r>
                        <a:rPr lang="en-US" dirty="0" err="1"/>
                        <a:t>çevreyi</a:t>
                      </a:r>
                      <a:r>
                        <a:rPr lang="en-US" dirty="0"/>
                        <a:t> </a:t>
                      </a:r>
                      <a:r>
                        <a:rPr lang="en-US" dirty="0" err="1"/>
                        <a:t>kirletme</a:t>
                      </a:r>
                      <a:r>
                        <a:rPr lang="en-US" dirty="0"/>
                        <a:t> </a:t>
                      </a:r>
                      <a:r>
                        <a:rPr lang="en-US" dirty="0" err="1"/>
                        <a:t>olasılığı</a:t>
                      </a:r>
                      <a:r>
                        <a:rPr lang="en-US" dirty="0"/>
                        <a:t> </a:t>
                      </a:r>
                      <a:r>
                        <a:rPr lang="en-US" dirty="0" err="1"/>
                        <a:t>yüksekse</a:t>
                      </a:r>
                      <a:r>
                        <a:rPr lang="en-US" dirty="0"/>
                        <a:t>, </a:t>
                      </a:r>
                      <a:r>
                        <a:rPr lang="en-US" dirty="0" err="1"/>
                        <a:t>uygun</a:t>
                      </a:r>
                      <a:r>
                        <a:rPr lang="en-US" dirty="0"/>
                        <a:t> </a:t>
                      </a:r>
                      <a:r>
                        <a:rPr lang="en-US" dirty="0" err="1"/>
                        <a:t>hijyeni</a:t>
                      </a:r>
                      <a:r>
                        <a:rPr lang="en-US" dirty="0"/>
                        <a:t> </a:t>
                      </a:r>
                      <a:r>
                        <a:rPr lang="en-US" dirty="0" err="1"/>
                        <a:t>sağlayamıyorsa</a:t>
                      </a:r>
                      <a:r>
                        <a:rPr lang="en-US" dirty="0"/>
                        <a:t> </a:t>
                      </a:r>
                      <a:r>
                        <a:rPr lang="en-US" dirty="0" err="1"/>
                        <a:t>veya</a:t>
                      </a:r>
                      <a:r>
                        <a:rPr lang="en-US" dirty="0"/>
                        <a:t> </a:t>
                      </a:r>
                      <a:r>
                        <a:rPr lang="en-US" dirty="0" err="1"/>
                        <a:t>enfeksiyon</a:t>
                      </a:r>
                      <a:r>
                        <a:rPr lang="en-US" dirty="0"/>
                        <a:t> </a:t>
                      </a:r>
                      <a:r>
                        <a:rPr lang="en-US" dirty="0" err="1"/>
                        <a:t>kapma</a:t>
                      </a:r>
                      <a:r>
                        <a:rPr lang="en-US" dirty="0"/>
                        <a:t> </a:t>
                      </a:r>
                      <a:r>
                        <a:rPr lang="en-US" dirty="0" err="1"/>
                        <a:t>veya</a:t>
                      </a:r>
                      <a:r>
                        <a:rPr lang="en-US" dirty="0"/>
                        <a:t> </a:t>
                      </a:r>
                      <a:r>
                        <a:rPr lang="en-US" dirty="0" err="1"/>
                        <a:t>enfeksiyon</a:t>
                      </a:r>
                      <a:r>
                        <a:rPr lang="en-US" dirty="0"/>
                        <a:t> </a:t>
                      </a:r>
                      <a:r>
                        <a:rPr lang="en-US" dirty="0" err="1"/>
                        <a:t>sonrası</a:t>
                      </a:r>
                      <a:r>
                        <a:rPr lang="en-US" dirty="0"/>
                        <a:t> </a:t>
                      </a:r>
                      <a:r>
                        <a:rPr lang="en-US" dirty="0" err="1"/>
                        <a:t>olumsuz</a:t>
                      </a:r>
                      <a:r>
                        <a:rPr lang="en-US" dirty="0"/>
                        <a:t> </a:t>
                      </a:r>
                      <a:r>
                        <a:rPr lang="en-US" dirty="0" err="1"/>
                        <a:t>sonuçlar</a:t>
                      </a:r>
                      <a:r>
                        <a:rPr lang="en-US" dirty="0"/>
                        <a:t> </a:t>
                      </a:r>
                      <a:r>
                        <a:rPr lang="en-US" dirty="0" err="1"/>
                        <a:t>geliştirme</a:t>
                      </a:r>
                      <a:r>
                        <a:rPr lang="en-US" dirty="0"/>
                        <a:t> </a:t>
                      </a:r>
                      <a:r>
                        <a:rPr lang="en-US" dirty="0" err="1"/>
                        <a:t>riski</a:t>
                      </a:r>
                      <a:r>
                        <a:rPr lang="en-US" dirty="0"/>
                        <a:t> </a:t>
                      </a:r>
                      <a:r>
                        <a:rPr lang="en-US" dirty="0" err="1"/>
                        <a:t>yüksekse</a:t>
                      </a:r>
                      <a:r>
                        <a:rPr lang="en-US" dirty="0"/>
                        <a:t> </a:t>
                      </a:r>
                      <a:r>
                        <a:rPr lang="en-US" dirty="0" err="1"/>
                        <a:t>tek</a:t>
                      </a:r>
                      <a:r>
                        <a:rPr lang="en-US" dirty="0"/>
                        <a:t> </a:t>
                      </a:r>
                      <a:r>
                        <a:rPr lang="en-US" dirty="0" err="1"/>
                        <a:t>kişilik</a:t>
                      </a:r>
                      <a:r>
                        <a:rPr lang="en-US" dirty="0"/>
                        <a:t> </a:t>
                      </a:r>
                      <a:r>
                        <a:rPr lang="en-US" dirty="0" err="1"/>
                        <a:t>odaya</a:t>
                      </a:r>
                      <a:r>
                        <a:rPr lang="en-US" dirty="0"/>
                        <a:t> </a:t>
                      </a:r>
                      <a:r>
                        <a:rPr lang="en-US" dirty="0" err="1"/>
                        <a:t>öncelik</a:t>
                      </a:r>
                      <a:r>
                        <a:rPr lang="en-US" dirty="0"/>
                        <a:t> </a:t>
                      </a:r>
                      <a:r>
                        <a:rPr lang="en-US" dirty="0" err="1"/>
                        <a:t>verilmeli</a:t>
                      </a:r>
                      <a:endParaRPr lang="en-TR" dirty="0"/>
                    </a:p>
                  </a:txBody>
                  <a:tcPr/>
                </a:tc>
                <a:extLst>
                  <a:ext uri="{0D108BD9-81ED-4DB2-BD59-A6C34878D82A}">
                    <a16:rowId xmlns:a16="http://schemas.microsoft.com/office/drawing/2014/main" val="3214639404"/>
                  </a:ext>
                </a:extLst>
              </a:tr>
            </a:tbl>
          </a:graphicData>
        </a:graphic>
      </p:graphicFrame>
    </p:spTree>
    <p:extLst>
      <p:ext uri="{BB962C8B-B14F-4D97-AF65-F5344CB8AC3E}">
        <p14:creationId xmlns:p14="http://schemas.microsoft.com/office/powerpoint/2010/main" val="99811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ver Your Cough CDC 12&quot;x18&quot; Poster">
            <a:extLst>
              <a:ext uri="{FF2B5EF4-FFF2-40B4-BE49-F238E27FC236}">
                <a16:creationId xmlns:a16="http://schemas.microsoft.com/office/drawing/2014/main" id="{9FF23705-9D64-3149-8DC3-C164BD62A6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62" t="9630" r="22593" b="10185"/>
          <a:stretch/>
        </p:blipFill>
        <p:spPr bwMode="auto">
          <a:xfrm>
            <a:off x="9821569" y="2149353"/>
            <a:ext cx="2370431" cy="26796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4703518-8168-064A-9B4E-CB21E3E7CDCA}"/>
              </a:ext>
            </a:extLst>
          </p:cNvPr>
          <p:cNvSpPr>
            <a:spLocks noGrp="1"/>
          </p:cNvSpPr>
          <p:nvPr>
            <p:ph type="title"/>
          </p:nvPr>
        </p:nvSpPr>
        <p:spPr/>
        <p:txBody>
          <a:bodyPr>
            <a:normAutofit fontScale="90000"/>
          </a:bodyPr>
          <a:lstStyle/>
          <a:p>
            <a:r>
              <a:rPr lang="tr-TR" sz="4800" b="1" dirty="0">
                <a:solidFill>
                  <a:srgbClr val="5E67A0"/>
                </a:solidFill>
                <a:latin typeface="+mn-lt"/>
              </a:rPr>
              <a:t>Standart Önlemler </a:t>
            </a:r>
            <a:br>
              <a:rPr lang="tr-TR" dirty="0"/>
            </a:br>
            <a:r>
              <a:rPr lang="tr-TR" sz="3100" b="1" dirty="0">
                <a:solidFill>
                  <a:schemeClr val="accent1"/>
                </a:solidFill>
                <a:latin typeface="+mn-lt"/>
              </a:rPr>
              <a:t>Sağlık Hizmetleri Ortamlarında Hastaların Bakımı İçin Standart Önlemlerin Uygulanmasına Yönelik Öneriler</a:t>
            </a:r>
            <a:endParaRPr lang="en-TR" sz="3100" b="1" dirty="0">
              <a:solidFill>
                <a:schemeClr val="accent1"/>
              </a:solidFill>
              <a:latin typeface="+mn-lt"/>
            </a:endParaRPr>
          </a:p>
        </p:txBody>
      </p:sp>
      <p:graphicFrame>
        <p:nvGraphicFramePr>
          <p:cNvPr id="5" name="Table 5">
            <a:extLst>
              <a:ext uri="{FF2B5EF4-FFF2-40B4-BE49-F238E27FC236}">
                <a16:creationId xmlns:a16="http://schemas.microsoft.com/office/drawing/2014/main" id="{D09739E8-F84C-A246-ACC1-3ADA948EACB2}"/>
              </a:ext>
            </a:extLst>
          </p:cNvPr>
          <p:cNvGraphicFramePr>
            <a:graphicFrameLocks noGrp="1"/>
          </p:cNvGraphicFramePr>
          <p:nvPr>
            <p:extLst>
              <p:ext uri="{D42A27DB-BD31-4B8C-83A1-F6EECF244321}">
                <p14:modId xmlns:p14="http://schemas.microsoft.com/office/powerpoint/2010/main" val="2575283860"/>
              </p:ext>
            </p:extLst>
          </p:nvPr>
        </p:nvGraphicFramePr>
        <p:xfrm>
          <a:off x="466236" y="2149353"/>
          <a:ext cx="9355333" cy="3647314"/>
        </p:xfrm>
        <a:graphic>
          <a:graphicData uri="http://schemas.openxmlformats.org/drawingml/2006/table">
            <a:tbl>
              <a:tblPr firstRow="1" bandRow="1">
                <a:tableStyleId>{5C22544A-7EE6-4342-B048-85BDC9FD1C3A}</a:tableStyleId>
              </a:tblPr>
              <a:tblGrid>
                <a:gridCol w="3666836">
                  <a:extLst>
                    <a:ext uri="{9D8B030D-6E8A-4147-A177-3AD203B41FA5}">
                      <a16:colId xmlns:a16="http://schemas.microsoft.com/office/drawing/2014/main" val="1209327531"/>
                    </a:ext>
                  </a:extLst>
                </a:gridCol>
                <a:gridCol w="5688497">
                  <a:extLst>
                    <a:ext uri="{9D8B030D-6E8A-4147-A177-3AD203B41FA5}">
                      <a16:colId xmlns:a16="http://schemas.microsoft.com/office/drawing/2014/main" val="2445153211"/>
                    </a:ext>
                  </a:extLst>
                </a:gridCol>
              </a:tblGrid>
              <a:tr h="694852">
                <a:tc>
                  <a:txBody>
                    <a:bodyPr/>
                    <a:lstStyle/>
                    <a:p>
                      <a:r>
                        <a:rPr lang="en-TR" dirty="0"/>
                        <a:t>Bileşen</a:t>
                      </a:r>
                    </a:p>
                  </a:txBody>
                  <a:tcPr/>
                </a:tc>
                <a:tc>
                  <a:txBody>
                    <a:bodyPr/>
                    <a:lstStyle/>
                    <a:p>
                      <a:r>
                        <a:rPr lang="en-TR" dirty="0"/>
                        <a:t>Öneriler</a:t>
                      </a:r>
                    </a:p>
                  </a:txBody>
                  <a:tcPr/>
                </a:tc>
                <a:extLst>
                  <a:ext uri="{0D108BD9-81ED-4DB2-BD59-A6C34878D82A}">
                    <a16:rowId xmlns:a16="http://schemas.microsoft.com/office/drawing/2014/main" val="2267090018"/>
                  </a:ext>
                </a:extLst>
              </a:tr>
              <a:tr h="2952462">
                <a:tc>
                  <a:txBody>
                    <a:bodyPr/>
                    <a:lstStyle/>
                    <a:p>
                      <a:r>
                        <a:rPr lang="tr-TR" sz="2000" b="1" dirty="0"/>
                        <a:t>Solunum hijyeni/öksürük kuralları</a:t>
                      </a:r>
                      <a:r>
                        <a:rPr lang="tr-TR" sz="2000" dirty="0"/>
                        <a:t> (</a:t>
                      </a:r>
                      <a:r>
                        <a:rPr lang="tr-TR" sz="2000" dirty="0" err="1"/>
                        <a:t>Semptomatik</a:t>
                      </a:r>
                      <a:r>
                        <a:rPr lang="tr-TR" sz="2000" dirty="0"/>
                        <a:t> hastalarda bulaşıcı solunum salgılarının kaynağının kontrol altına alınması, ilk karşılaşma noktasından başlayarak, örneğin acil servislerde ve doktor muayenehanelerinde </a:t>
                      </a:r>
                      <a:r>
                        <a:rPr lang="tr-TR" sz="2000" dirty="0" err="1"/>
                        <a:t>triyaj</a:t>
                      </a:r>
                      <a:r>
                        <a:rPr lang="tr-TR" sz="2000" dirty="0"/>
                        <a:t> ve resepsiyon alanları)</a:t>
                      </a:r>
                      <a:endParaRPr lang="en-TR" sz="2000" dirty="0"/>
                    </a:p>
                  </a:txBody>
                  <a:tcPr/>
                </a:tc>
                <a:tc>
                  <a:txBody>
                    <a:bodyPr/>
                    <a:lstStyle/>
                    <a:p>
                      <a:pPr marL="285750" indent="-285750">
                        <a:buFont typeface="Arial" panose="020B0604020202020204" pitchFamily="34" charset="0"/>
                        <a:buChar char="•"/>
                      </a:pPr>
                      <a:r>
                        <a:rPr lang="en-US" sz="2000" dirty="0" err="1"/>
                        <a:t>Semptomatik</a:t>
                      </a:r>
                      <a:r>
                        <a:rPr lang="en-US" sz="2000" dirty="0"/>
                        <a:t> </a:t>
                      </a:r>
                      <a:r>
                        <a:rPr lang="en-US" sz="2000" dirty="0" err="1"/>
                        <a:t>kişiler</a:t>
                      </a:r>
                      <a:r>
                        <a:rPr lang="en-US" sz="2000" dirty="0"/>
                        <a:t> </a:t>
                      </a:r>
                      <a:r>
                        <a:rPr lang="en-US" sz="2000" dirty="0" err="1"/>
                        <a:t>hapşırma</a:t>
                      </a:r>
                      <a:r>
                        <a:rPr lang="en-US" sz="2000" dirty="0"/>
                        <a:t>/</a:t>
                      </a:r>
                      <a:r>
                        <a:rPr lang="en-US" sz="2000" dirty="0" err="1"/>
                        <a:t>öksürme</a:t>
                      </a:r>
                      <a:r>
                        <a:rPr lang="en-US" sz="2000" dirty="0"/>
                        <a:t> </a:t>
                      </a:r>
                      <a:r>
                        <a:rPr lang="en-US" sz="2000" dirty="0" err="1"/>
                        <a:t>sırasında</a:t>
                      </a:r>
                      <a:r>
                        <a:rPr lang="en-US" sz="2000" dirty="0"/>
                        <a:t> </a:t>
                      </a:r>
                      <a:r>
                        <a:rPr lang="en-US" sz="2000" dirty="0" err="1"/>
                        <a:t>ağız</a:t>
                      </a:r>
                      <a:r>
                        <a:rPr lang="en-US" sz="2000" dirty="0"/>
                        <a:t>/</a:t>
                      </a:r>
                      <a:r>
                        <a:rPr lang="en-US" sz="2000" dirty="0" err="1"/>
                        <a:t>burunlarını</a:t>
                      </a:r>
                      <a:r>
                        <a:rPr lang="en-US" sz="2000" dirty="0"/>
                        <a:t> </a:t>
                      </a:r>
                      <a:r>
                        <a:rPr lang="en-US" sz="2000" dirty="0" err="1"/>
                        <a:t>kapatmalı</a:t>
                      </a:r>
                      <a:endParaRPr lang="en-US" sz="2000" dirty="0"/>
                    </a:p>
                    <a:p>
                      <a:pPr marL="285750" indent="-285750">
                        <a:buFont typeface="Arial" panose="020B0604020202020204" pitchFamily="34" charset="0"/>
                        <a:buChar char="•"/>
                      </a:pPr>
                      <a:r>
                        <a:rPr lang="en-US" sz="2000" dirty="0" err="1"/>
                        <a:t>Mendil</a:t>
                      </a:r>
                      <a:r>
                        <a:rPr lang="en-US" sz="2000" dirty="0"/>
                        <a:t> </a:t>
                      </a:r>
                      <a:r>
                        <a:rPr lang="en-US" sz="2000" dirty="0" err="1"/>
                        <a:t>kullanılmalı</a:t>
                      </a:r>
                      <a:r>
                        <a:rPr lang="en-US" sz="2000" dirty="0"/>
                        <a:t> </a:t>
                      </a:r>
                      <a:r>
                        <a:rPr lang="en-US" sz="2000" dirty="0" err="1"/>
                        <a:t>ve</a:t>
                      </a:r>
                      <a:r>
                        <a:rPr lang="en-US" sz="2000" dirty="0"/>
                        <a:t> </a:t>
                      </a:r>
                      <a:r>
                        <a:rPr lang="en-US" sz="2000" dirty="0" err="1"/>
                        <a:t>kirli</a:t>
                      </a:r>
                      <a:r>
                        <a:rPr lang="en-US" sz="2000" dirty="0"/>
                        <a:t> </a:t>
                      </a:r>
                      <a:r>
                        <a:rPr lang="en-US" sz="2000" dirty="0" err="1"/>
                        <a:t>mendiller</a:t>
                      </a:r>
                      <a:r>
                        <a:rPr lang="en-US" sz="2000" dirty="0"/>
                        <a:t> </a:t>
                      </a:r>
                      <a:r>
                        <a:rPr lang="en-US" sz="2000" dirty="0" err="1"/>
                        <a:t>çöpe</a:t>
                      </a:r>
                      <a:r>
                        <a:rPr lang="en-US" sz="2000" dirty="0"/>
                        <a:t> </a:t>
                      </a:r>
                      <a:r>
                        <a:rPr lang="en-US" sz="2000" dirty="0" err="1"/>
                        <a:t>atılmalı</a:t>
                      </a:r>
                      <a:endParaRPr lang="en-US" sz="2000" dirty="0"/>
                    </a:p>
                    <a:p>
                      <a:pPr marL="285750" indent="-285750">
                        <a:buFont typeface="Arial" panose="020B0604020202020204" pitchFamily="34" charset="0"/>
                        <a:buChar char="•"/>
                      </a:pPr>
                      <a:r>
                        <a:rPr lang="en-US" sz="2000" dirty="0" err="1"/>
                        <a:t>Solunum</a:t>
                      </a:r>
                      <a:r>
                        <a:rPr lang="en-US" sz="2000" dirty="0"/>
                        <a:t> </a:t>
                      </a:r>
                      <a:r>
                        <a:rPr lang="en-US" sz="2000" dirty="0" err="1"/>
                        <a:t>salgılarıyla</a:t>
                      </a:r>
                      <a:r>
                        <a:rPr lang="en-US" sz="2000" dirty="0"/>
                        <a:t> </a:t>
                      </a:r>
                      <a:r>
                        <a:rPr lang="en-US" sz="2000" dirty="0" err="1"/>
                        <a:t>ellerin</a:t>
                      </a:r>
                      <a:r>
                        <a:rPr lang="en-US" sz="2000" dirty="0"/>
                        <a:t> </a:t>
                      </a:r>
                      <a:r>
                        <a:rPr lang="en-US" sz="2000" dirty="0" err="1"/>
                        <a:t>kirlenmesinden</a:t>
                      </a:r>
                      <a:r>
                        <a:rPr lang="en-US" sz="2000" dirty="0"/>
                        <a:t> </a:t>
                      </a:r>
                      <a:r>
                        <a:rPr lang="en-US" sz="2000" dirty="0" err="1"/>
                        <a:t>sonra</a:t>
                      </a:r>
                      <a:r>
                        <a:rPr lang="en-US" sz="2000" dirty="0"/>
                        <a:t> el </a:t>
                      </a:r>
                      <a:r>
                        <a:rPr lang="en-US" sz="2000" dirty="0" err="1"/>
                        <a:t>hijyenine</a:t>
                      </a:r>
                      <a:r>
                        <a:rPr lang="en-US" sz="2000" dirty="0"/>
                        <a:t> </a:t>
                      </a:r>
                      <a:r>
                        <a:rPr lang="en-US" sz="2000" dirty="0" err="1"/>
                        <a:t>dikkat</a:t>
                      </a:r>
                      <a:r>
                        <a:rPr lang="en-US" sz="2000" dirty="0"/>
                        <a:t> </a:t>
                      </a:r>
                      <a:r>
                        <a:rPr lang="en-US" sz="2000" dirty="0" err="1"/>
                        <a:t>edilmeli</a:t>
                      </a:r>
                      <a:endParaRPr lang="en-US" sz="2000" dirty="0"/>
                    </a:p>
                    <a:p>
                      <a:pPr marL="285750" indent="-285750">
                        <a:buFont typeface="Arial" panose="020B0604020202020204" pitchFamily="34" charset="0"/>
                        <a:buChar char="•"/>
                      </a:pPr>
                      <a:r>
                        <a:rPr lang="en-US" sz="2000" dirty="0" err="1"/>
                        <a:t>Tolere</a:t>
                      </a:r>
                      <a:r>
                        <a:rPr lang="en-US" sz="2000" dirty="0"/>
                        <a:t> </a:t>
                      </a:r>
                      <a:r>
                        <a:rPr lang="en-US" sz="2000" dirty="0" err="1"/>
                        <a:t>ediliyorsa</a:t>
                      </a:r>
                      <a:r>
                        <a:rPr lang="en-US" sz="2000" dirty="0"/>
                        <a:t> </a:t>
                      </a:r>
                      <a:r>
                        <a:rPr lang="en-US" sz="2000" dirty="0" err="1"/>
                        <a:t>cerrahi</a:t>
                      </a:r>
                      <a:r>
                        <a:rPr lang="en-US" sz="2000" dirty="0"/>
                        <a:t> </a:t>
                      </a:r>
                      <a:r>
                        <a:rPr lang="en-US" sz="2000" dirty="0" err="1"/>
                        <a:t>maske</a:t>
                      </a:r>
                      <a:r>
                        <a:rPr lang="en-US" sz="2000" dirty="0"/>
                        <a:t> </a:t>
                      </a:r>
                      <a:r>
                        <a:rPr lang="en-US" sz="2000" dirty="0" err="1"/>
                        <a:t>takılmalı</a:t>
                      </a:r>
                      <a:r>
                        <a:rPr lang="en-US" sz="2000" dirty="0"/>
                        <a:t> </a:t>
                      </a:r>
                      <a:r>
                        <a:rPr lang="en-US" sz="2000" dirty="0" err="1"/>
                        <a:t>veya</a:t>
                      </a:r>
                      <a:r>
                        <a:rPr lang="en-US" sz="2000" dirty="0"/>
                        <a:t> </a:t>
                      </a:r>
                      <a:r>
                        <a:rPr lang="en-US" sz="2000" dirty="0" err="1"/>
                        <a:t>mümkünse</a:t>
                      </a:r>
                      <a:r>
                        <a:rPr lang="en-US" sz="2000" dirty="0"/>
                        <a:t> 1 </a:t>
                      </a:r>
                      <a:r>
                        <a:rPr lang="en-US" sz="2000" dirty="0" err="1"/>
                        <a:t>mt’den</a:t>
                      </a:r>
                      <a:r>
                        <a:rPr lang="en-US" sz="2000" dirty="0"/>
                        <a:t> </a:t>
                      </a:r>
                      <a:r>
                        <a:rPr lang="en-US" sz="2000" dirty="0" err="1"/>
                        <a:t>fazla</a:t>
                      </a:r>
                      <a:r>
                        <a:rPr lang="en-US" sz="2000" dirty="0"/>
                        <a:t> </a:t>
                      </a:r>
                      <a:r>
                        <a:rPr lang="en-US" sz="2000" dirty="0" err="1"/>
                        <a:t>mesafe</a:t>
                      </a:r>
                      <a:r>
                        <a:rPr lang="en-US" sz="2000" dirty="0"/>
                        <a:t> </a:t>
                      </a:r>
                      <a:r>
                        <a:rPr lang="en-US" sz="2000" dirty="0" err="1"/>
                        <a:t>bırakılmalı</a:t>
                      </a:r>
                      <a:endParaRPr lang="en-TR" sz="2000" dirty="0"/>
                    </a:p>
                  </a:txBody>
                  <a:tcPr/>
                </a:tc>
                <a:extLst>
                  <a:ext uri="{0D108BD9-81ED-4DB2-BD59-A6C34878D82A}">
                    <a16:rowId xmlns:a16="http://schemas.microsoft.com/office/drawing/2014/main" val="1462075350"/>
                  </a:ext>
                </a:extLst>
              </a:tr>
            </a:tbl>
          </a:graphicData>
        </a:graphic>
      </p:graphicFrame>
    </p:spTree>
    <p:extLst>
      <p:ext uri="{BB962C8B-B14F-4D97-AF65-F5344CB8AC3E}">
        <p14:creationId xmlns:p14="http://schemas.microsoft.com/office/powerpoint/2010/main" val="3304323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B6565-FA59-234D-85E1-E7CE660CAF07}"/>
              </a:ext>
            </a:extLst>
          </p:cNvPr>
          <p:cNvSpPr>
            <a:spLocks noGrp="1"/>
          </p:cNvSpPr>
          <p:nvPr>
            <p:ph type="title"/>
          </p:nvPr>
        </p:nvSpPr>
        <p:spPr/>
        <p:txBody>
          <a:bodyPr>
            <a:normAutofit/>
          </a:bodyPr>
          <a:lstStyle/>
          <a:p>
            <a:r>
              <a:rPr lang="tr-TR" sz="4400" b="1" dirty="0">
                <a:solidFill>
                  <a:srgbClr val="5E67A0"/>
                </a:solidFill>
                <a:latin typeface="+mn-lt"/>
              </a:rPr>
              <a:t>Standart Önlemler </a:t>
            </a:r>
            <a:br>
              <a:rPr lang="tr-TR" sz="4400" dirty="0"/>
            </a:br>
            <a:r>
              <a:rPr lang="tr-TR" sz="3600" b="1" dirty="0">
                <a:solidFill>
                  <a:schemeClr val="accent1"/>
                </a:solidFill>
                <a:latin typeface="+mn-lt"/>
              </a:rPr>
              <a:t>Güvenli Enjeksiyon Uygulamaları</a:t>
            </a:r>
            <a:endParaRPr lang="en-TR" sz="4400" b="1" dirty="0">
              <a:solidFill>
                <a:schemeClr val="accent1"/>
              </a:solidFill>
              <a:latin typeface="+mn-lt"/>
            </a:endParaRPr>
          </a:p>
        </p:txBody>
      </p:sp>
      <p:sp>
        <p:nvSpPr>
          <p:cNvPr id="3" name="Content Placeholder 2">
            <a:extLst>
              <a:ext uri="{FF2B5EF4-FFF2-40B4-BE49-F238E27FC236}">
                <a16:creationId xmlns:a16="http://schemas.microsoft.com/office/drawing/2014/main" id="{3346306A-C3BB-204A-966A-38212107B229}"/>
              </a:ext>
            </a:extLst>
          </p:cNvPr>
          <p:cNvSpPr>
            <a:spLocks noGrp="1"/>
          </p:cNvSpPr>
          <p:nvPr>
            <p:ph idx="1"/>
          </p:nvPr>
        </p:nvSpPr>
        <p:spPr>
          <a:xfrm>
            <a:off x="1097280" y="2036234"/>
            <a:ext cx="8008620" cy="4023360"/>
          </a:xfrm>
        </p:spPr>
        <p:txBody>
          <a:bodyPr>
            <a:normAutofit/>
          </a:bodyPr>
          <a:lstStyle/>
          <a:p>
            <a:pPr algn="just">
              <a:lnSpc>
                <a:spcPct val="100000"/>
              </a:lnSpc>
              <a:buFont typeface="Arial" panose="020B0604020202020204" pitchFamily="34" charset="0"/>
              <a:buChar char="•"/>
            </a:pPr>
            <a:r>
              <a:rPr lang="en-TR" sz="2400" dirty="0">
                <a:solidFill>
                  <a:srgbClr val="3D3D3D"/>
                </a:solidFill>
              </a:rPr>
              <a:t>Kullanılmış iğneler kılıfına geçirilmemeli, delici kesici alet kutularına atılmalı</a:t>
            </a:r>
          </a:p>
          <a:p>
            <a:pPr algn="just">
              <a:lnSpc>
                <a:spcPct val="100000"/>
              </a:lnSpc>
              <a:buFont typeface="Arial" panose="020B0604020202020204" pitchFamily="34" charset="0"/>
              <a:buChar char="•"/>
            </a:pPr>
            <a:r>
              <a:rPr lang="en-US" sz="2400" dirty="0">
                <a:solidFill>
                  <a:srgbClr val="3D3D3D"/>
                </a:solidFill>
              </a:rPr>
              <a:t>Her </a:t>
            </a:r>
            <a:r>
              <a:rPr lang="en-US" sz="2400" dirty="0" err="1">
                <a:solidFill>
                  <a:srgbClr val="3D3D3D"/>
                </a:solidFill>
              </a:rPr>
              <a:t>enjeksiyon</a:t>
            </a:r>
            <a:r>
              <a:rPr lang="en-US" sz="2400" dirty="0">
                <a:solidFill>
                  <a:srgbClr val="3D3D3D"/>
                </a:solidFill>
              </a:rPr>
              <a:t> </a:t>
            </a:r>
            <a:r>
              <a:rPr lang="en-US" sz="2400" dirty="0" err="1">
                <a:solidFill>
                  <a:srgbClr val="3D3D3D"/>
                </a:solidFill>
              </a:rPr>
              <a:t>için</a:t>
            </a:r>
            <a:r>
              <a:rPr lang="en-US" sz="2400" dirty="0">
                <a:solidFill>
                  <a:srgbClr val="3D3D3D"/>
                </a:solidFill>
              </a:rPr>
              <a:t> </a:t>
            </a:r>
            <a:r>
              <a:rPr lang="en-US" sz="2400" dirty="0" err="1">
                <a:solidFill>
                  <a:srgbClr val="3D3D3D"/>
                </a:solidFill>
              </a:rPr>
              <a:t>steril</a:t>
            </a:r>
            <a:r>
              <a:rPr lang="en-US" sz="2400" dirty="0">
                <a:solidFill>
                  <a:srgbClr val="3D3D3D"/>
                </a:solidFill>
              </a:rPr>
              <a:t>, </a:t>
            </a:r>
            <a:r>
              <a:rPr lang="en-US" sz="2400" dirty="0" err="1">
                <a:solidFill>
                  <a:srgbClr val="3D3D3D"/>
                </a:solidFill>
              </a:rPr>
              <a:t>tek</a:t>
            </a:r>
            <a:r>
              <a:rPr lang="en-US" sz="2400" dirty="0">
                <a:solidFill>
                  <a:srgbClr val="3D3D3D"/>
                </a:solidFill>
              </a:rPr>
              <a:t> </a:t>
            </a:r>
            <a:r>
              <a:rPr lang="en-US" sz="2400" dirty="0" err="1">
                <a:solidFill>
                  <a:srgbClr val="3D3D3D"/>
                </a:solidFill>
              </a:rPr>
              <a:t>kullanımlık</a:t>
            </a:r>
            <a:r>
              <a:rPr lang="en-US" sz="2400" dirty="0">
                <a:solidFill>
                  <a:srgbClr val="3D3D3D"/>
                </a:solidFill>
              </a:rPr>
              <a:t>, </a:t>
            </a:r>
            <a:r>
              <a:rPr lang="en-US" sz="2400" dirty="0" err="1">
                <a:solidFill>
                  <a:srgbClr val="3D3D3D"/>
                </a:solidFill>
              </a:rPr>
              <a:t>tek</a:t>
            </a:r>
            <a:r>
              <a:rPr lang="en-US" sz="2400" dirty="0">
                <a:solidFill>
                  <a:srgbClr val="3D3D3D"/>
                </a:solidFill>
              </a:rPr>
              <a:t> </a:t>
            </a:r>
            <a:r>
              <a:rPr lang="en-US" sz="2400" dirty="0" err="1">
                <a:solidFill>
                  <a:srgbClr val="3D3D3D"/>
                </a:solidFill>
              </a:rPr>
              <a:t>kullanımlık</a:t>
            </a:r>
            <a:r>
              <a:rPr lang="en-US" sz="2400" dirty="0">
                <a:solidFill>
                  <a:srgbClr val="3D3D3D"/>
                </a:solidFill>
              </a:rPr>
              <a:t> </a:t>
            </a:r>
            <a:r>
              <a:rPr lang="en-US" sz="2400" dirty="0" err="1">
                <a:solidFill>
                  <a:srgbClr val="3D3D3D"/>
                </a:solidFill>
              </a:rPr>
              <a:t>iğne</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dirty="0" err="1">
                <a:solidFill>
                  <a:srgbClr val="3D3D3D"/>
                </a:solidFill>
              </a:rPr>
              <a:t>şırınga</a:t>
            </a:r>
            <a:r>
              <a:rPr lang="en-US" sz="2400" dirty="0">
                <a:solidFill>
                  <a:srgbClr val="3D3D3D"/>
                </a:solidFill>
              </a:rPr>
              <a:t> </a:t>
            </a:r>
            <a:r>
              <a:rPr lang="en-US" sz="2400" dirty="0" err="1">
                <a:solidFill>
                  <a:srgbClr val="3D3D3D"/>
                </a:solidFill>
              </a:rPr>
              <a:t>tercih</a:t>
            </a:r>
            <a:r>
              <a:rPr lang="en-US" sz="2400" dirty="0">
                <a:solidFill>
                  <a:srgbClr val="3D3D3D"/>
                </a:solidFill>
              </a:rPr>
              <a:t> </a:t>
            </a:r>
            <a:r>
              <a:rPr lang="en-US" sz="2400" dirty="0" err="1">
                <a:solidFill>
                  <a:srgbClr val="3D3D3D"/>
                </a:solidFill>
              </a:rPr>
              <a:t>edilmeli</a:t>
            </a:r>
            <a:endParaRPr lang="en-US" sz="2400" dirty="0">
              <a:solidFill>
                <a:srgbClr val="3D3D3D"/>
              </a:solidFill>
            </a:endParaRPr>
          </a:p>
          <a:p>
            <a:pPr algn="just">
              <a:lnSpc>
                <a:spcPct val="100000"/>
              </a:lnSpc>
              <a:buFont typeface="Arial" panose="020B0604020202020204" pitchFamily="34" charset="0"/>
              <a:buChar char="•"/>
            </a:pPr>
            <a:r>
              <a:rPr lang="en-US" sz="2400" dirty="0" err="1">
                <a:solidFill>
                  <a:srgbClr val="3D3D3D"/>
                </a:solidFill>
              </a:rPr>
              <a:t>Enjeksiyon</a:t>
            </a:r>
            <a:r>
              <a:rPr lang="en-US" sz="2400" dirty="0">
                <a:solidFill>
                  <a:srgbClr val="3D3D3D"/>
                </a:solidFill>
              </a:rPr>
              <a:t> </a:t>
            </a:r>
            <a:r>
              <a:rPr lang="en-US" sz="2400" dirty="0" err="1">
                <a:solidFill>
                  <a:srgbClr val="3D3D3D"/>
                </a:solidFill>
              </a:rPr>
              <a:t>ekipmanı</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dirty="0" err="1">
                <a:solidFill>
                  <a:srgbClr val="3D3D3D"/>
                </a:solidFill>
              </a:rPr>
              <a:t>ilacın</a:t>
            </a:r>
            <a:r>
              <a:rPr lang="en-US" sz="2400" dirty="0">
                <a:solidFill>
                  <a:srgbClr val="3D3D3D"/>
                </a:solidFill>
              </a:rPr>
              <a:t> </a:t>
            </a:r>
            <a:r>
              <a:rPr lang="en-US" sz="2400" dirty="0" err="1">
                <a:solidFill>
                  <a:srgbClr val="3D3D3D"/>
                </a:solidFill>
              </a:rPr>
              <a:t>kontaminasyonu</a:t>
            </a:r>
            <a:r>
              <a:rPr lang="en-US" sz="2400" dirty="0">
                <a:solidFill>
                  <a:srgbClr val="3D3D3D"/>
                </a:solidFill>
              </a:rPr>
              <a:t> </a:t>
            </a:r>
            <a:r>
              <a:rPr lang="en-US" sz="2400" dirty="0" err="1">
                <a:solidFill>
                  <a:srgbClr val="3D3D3D"/>
                </a:solidFill>
              </a:rPr>
              <a:t>önlenmeli</a:t>
            </a:r>
            <a:endParaRPr lang="en-US" sz="2400" dirty="0">
              <a:solidFill>
                <a:srgbClr val="3D3D3D"/>
              </a:solidFill>
            </a:endParaRPr>
          </a:p>
          <a:p>
            <a:pPr algn="just">
              <a:lnSpc>
                <a:spcPct val="100000"/>
              </a:lnSpc>
              <a:buFont typeface="Arial" panose="020B0604020202020204" pitchFamily="34" charset="0"/>
              <a:buChar char="•"/>
            </a:pPr>
            <a:r>
              <a:rPr lang="en-US" sz="2400" dirty="0" err="1">
                <a:solidFill>
                  <a:srgbClr val="3D3D3D"/>
                </a:solidFill>
              </a:rPr>
              <a:t>Mümkünse</a:t>
            </a:r>
            <a:r>
              <a:rPr lang="en-US" sz="2400" dirty="0">
                <a:solidFill>
                  <a:srgbClr val="3D3D3D"/>
                </a:solidFill>
              </a:rPr>
              <a:t> </a:t>
            </a:r>
            <a:r>
              <a:rPr lang="en-US" sz="2400" dirty="0" err="1">
                <a:solidFill>
                  <a:srgbClr val="3D3D3D"/>
                </a:solidFill>
              </a:rPr>
              <a:t>çok</a:t>
            </a:r>
            <a:r>
              <a:rPr lang="en-US" sz="2400" dirty="0">
                <a:solidFill>
                  <a:srgbClr val="3D3D3D"/>
                </a:solidFill>
              </a:rPr>
              <a:t> </a:t>
            </a:r>
            <a:r>
              <a:rPr lang="en-US" sz="2400" dirty="0" err="1">
                <a:solidFill>
                  <a:srgbClr val="3D3D3D"/>
                </a:solidFill>
              </a:rPr>
              <a:t>dozlu</a:t>
            </a:r>
            <a:r>
              <a:rPr lang="en-US" sz="2400" dirty="0">
                <a:solidFill>
                  <a:srgbClr val="3D3D3D"/>
                </a:solidFill>
              </a:rPr>
              <a:t> </a:t>
            </a:r>
            <a:r>
              <a:rPr lang="en-US" sz="2400" dirty="0" err="1">
                <a:solidFill>
                  <a:srgbClr val="3D3D3D"/>
                </a:solidFill>
              </a:rPr>
              <a:t>şişeler</a:t>
            </a:r>
            <a:r>
              <a:rPr lang="en-US" sz="2400" dirty="0">
                <a:solidFill>
                  <a:srgbClr val="3D3D3D"/>
                </a:solidFill>
              </a:rPr>
              <a:t> </a:t>
            </a:r>
            <a:r>
              <a:rPr lang="en-US" sz="2400" dirty="0" err="1">
                <a:solidFill>
                  <a:srgbClr val="3D3D3D"/>
                </a:solidFill>
              </a:rPr>
              <a:t>yerine</a:t>
            </a:r>
            <a:r>
              <a:rPr lang="en-US" sz="2400" dirty="0">
                <a:solidFill>
                  <a:srgbClr val="3D3D3D"/>
                </a:solidFill>
              </a:rPr>
              <a:t> </a:t>
            </a:r>
            <a:r>
              <a:rPr lang="en-US" sz="2400" dirty="0" err="1">
                <a:solidFill>
                  <a:srgbClr val="3D3D3D"/>
                </a:solidFill>
              </a:rPr>
              <a:t>tek</a:t>
            </a:r>
            <a:r>
              <a:rPr lang="en-US" sz="2400" dirty="0">
                <a:solidFill>
                  <a:srgbClr val="3D3D3D"/>
                </a:solidFill>
              </a:rPr>
              <a:t> </a:t>
            </a:r>
            <a:r>
              <a:rPr lang="en-US" sz="2400" dirty="0" err="1">
                <a:solidFill>
                  <a:srgbClr val="3D3D3D"/>
                </a:solidFill>
              </a:rPr>
              <a:t>dozluk</a:t>
            </a:r>
            <a:r>
              <a:rPr lang="en-US" sz="2400" dirty="0">
                <a:solidFill>
                  <a:srgbClr val="3D3D3D"/>
                </a:solidFill>
              </a:rPr>
              <a:t> </a:t>
            </a:r>
            <a:r>
              <a:rPr lang="en-US" sz="2400" dirty="0" err="1">
                <a:solidFill>
                  <a:srgbClr val="3D3D3D"/>
                </a:solidFill>
              </a:rPr>
              <a:t>şişelerin</a:t>
            </a:r>
            <a:r>
              <a:rPr lang="en-US" sz="2400" dirty="0">
                <a:solidFill>
                  <a:srgbClr val="3D3D3D"/>
                </a:solidFill>
              </a:rPr>
              <a:t> </a:t>
            </a:r>
            <a:r>
              <a:rPr lang="en-US" sz="2400" dirty="0" err="1">
                <a:solidFill>
                  <a:srgbClr val="3D3D3D"/>
                </a:solidFill>
              </a:rPr>
              <a:t>kullanılması</a:t>
            </a:r>
            <a:r>
              <a:rPr lang="en-US" sz="2400" dirty="0">
                <a:solidFill>
                  <a:srgbClr val="3D3D3D"/>
                </a:solidFill>
              </a:rPr>
              <a:t> </a:t>
            </a:r>
            <a:r>
              <a:rPr lang="en-US" sz="2400" dirty="0" err="1">
                <a:solidFill>
                  <a:srgbClr val="3D3D3D"/>
                </a:solidFill>
              </a:rPr>
              <a:t>tercih</a:t>
            </a:r>
            <a:r>
              <a:rPr lang="en-US" sz="2400" dirty="0">
                <a:solidFill>
                  <a:srgbClr val="3D3D3D"/>
                </a:solidFill>
              </a:rPr>
              <a:t> </a:t>
            </a:r>
            <a:r>
              <a:rPr lang="en-US" sz="2400" dirty="0" err="1">
                <a:solidFill>
                  <a:srgbClr val="3D3D3D"/>
                </a:solidFill>
              </a:rPr>
              <a:t>edilmeli</a:t>
            </a:r>
            <a:endParaRPr lang="en-US" sz="2400" dirty="0">
              <a:solidFill>
                <a:srgbClr val="3D3D3D"/>
              </a:solidFill>
            </a:endParaRPr>
          </a:p>
        </p:txBody>
      </p:sp>
      <p:pic>
        <p:nvPicPr>
          <p:cNvPr id="7170" name="Picture 2" descr="Laboratuvarda Kesici ve Delici Atıkların Kullanımı ve İmhası. Lab Akademi  Dijital Eğitim Platformu">
            <a:extLst>
              <a:ext uri="{FF2B5EF4-FFF2-40B4-BE49-F238E27FC236}">
                <a16:creationId xmlns:a16="http://schemas.microsoft.com/office/drawing/2014/main" id="{6CD2ED4E-0583-DC47-9B2F-8C28CD01AC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52"/>
          <a:stretch/>
        </p:blipFill>
        <p:spPr bwMode="auto">
          <a:xfrm>
            <a:off x="9336946" y="3878994"/>
            <a:ext cx="2688009" cy="192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702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4D0E0-21D9-02A2-5B74-7D9F5349ABD7}"/>
            </a:ext>
          </a:extLst>
        </p:cNvPr>
        <p:cNvGrpSpPr/>
        <p:nvPr/>
      </p:nvGrpSpPr>
      <p:grpSpPr>
        <a:xfrm>
          <a:off x="0" y="0"/>
          <a:ext cx="0" cy="0"/>
          <a:chOff x="0" y="0"/>
          <a:chExt cx="0" cy="0"/>
        </a:xfrm>
      </p:grpSpPr>
      <p:sp>
        <p:nvSpPr>
          <p:cNvPr id="2" name="Başlık 3">
            <a:extLst>
              <a:ext uri="{FF2B5EF4-FFF2-40B4-BE49-F238E27FC236}">
                <a16:creationId xmlns:a16="http://schemas.microsoft.com/office/drawing/2014/main" id="{D41DD45E-A449-E3D0-208B-1377051FB25F}"/>
              </a:ext>
            </a:extLst>
          </p:cNvPr>
          <p:cNvSpPr txBox="1">
            <a:spLocks/>
          </p:cNvSpPr>
          <p:nvPr/>
        </p:nvSpPr>
        <p:spPr>
          <a:xfrm>
            <a:off x="1318260" y="2175655"/>
            <a:ext cx="9555480" cy="3181434"/>
          </a:xfrm>
          <a:prstGeom prst="rect">
            <a:avLst/>
          </a:prstGeom>
          <a:solidFill>
            <a:srgbClr val="FF9900"/>
          </a:solidFill>
          <a:scene3d>
            <a:camera prst="orthographicFront"/>
            <a:lightRig rig="threePt" dir="t"/>
          </a:scene3d>
          <a:sp3d>
            <a:bevelT w="501650" prst="coolSlant"/>
            <a:bevelB w="495300" h="50800" prst="softRound"/>
          </a:sp3d>
        </p:spPr>
        <p:txBody>
          <a:bodyPr vert="horz" lIns="91440" tIns="45720" rIns="91440" bIns="45720" rtlCol="0" anchor="b">
            <a:normAutofit fontScale="55000" lnSpcReduction="2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tr-TR" sz="8000" b="1" i="0" u="none" strike="noStrike" kern="1200" cap="none" spc="-50" normalizeH="0" baseline="0" noProof="0" dirty="0">
              <a:ln>
                <a:noFill/>
              </a:ln>
              <a:solidFill>
                <a:sysClr val="window" lastClr="FFFFFF"/>
              </a:solidFill>
              <a:effectLst/>
              <a:uLnTx/>
              <a:uFillTx/>
              <a:latin typeface="Calibri" panose="020F0502020204030204"/>
              <a:ea typeface="+mj-ea"/>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endParaRPr lang="tr-TR" b="1" dirty="0">
              <a:solidFill>
                <a:sysClr val="window" lastClr="FFFFFF"/>
              </a:solidFill>
              <a:latin typeface="Calibri" panose="020F0502020204030204"/>
            </a:endParaRPr>
          </a:p>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tr-TR" sz="8000" b="1" i="0" u="none" strike="noStrike" kern="1200" cap="none" spc="-50" normalizeH="0" baseline="0" noProof="0" dirty="0">
              <a:ln>
                <a:noFill/>
              </a:ln>
              <a:solidFill>
                <a:sysClr val="window" lastClr="FFFFFF"/>
              </a:solidFill>
              <a:effectLst/>
              <a:uLnTx/>
              <a:uFillTx/>
              <a:latin typeface="Calibri" panose="020F0502020204030204"/>
              <a:ea typeface="+mj-ea"/>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tr-TR" sz="8000" b="1" i="0" u="none" strike="noStrike" kern="1200" cap="none" spc="-50" normalizeH="0" baseline="0" noProof="0" dirty="0">
              <a:ln>
                <a:noFill/>
              </a:ln>
              <a:solidFill>
                <a:sysClr val="window" lastClr="FFFFFF"/>
              </a:solidFill>
              <a:effectLst/>
              <a:uLnTx/>
              <a:uFillTx/>
              <a:latin typeface="Calibri" panose="020F0502020204030204"/>
              <a:ea typeface="+mj-ea"/>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tr-TR" sz="9400" b="1" i="0" u="none" strike="noStrike" kern="1200" cap="none" spc="-50" normalizeH="0" baseline="0" noProof="0" dirty="0">
                <a:ln>
                  <a:noFill/>
                </a:ln>
                <a:solidFill>
                  <a:sysClr val="window" lastClr="FFFFFF"/>
                </a:solidFill>
                <a:effectLst/>
                <a:uLnTx/>
                <a:uFillTx/>
                <a:latin typeface="Calibri" panose="020F0502020204030204"/>
                <a:ea typeface="+mj-ea"/>
                <a:cs typeface="+mj-cs"/>
              </a:rPr>
              <a:t>BULAŞ YOLUNA YÖNELİK ÖNLEMLER</a:t>
            </a:r>
          </a:p>
          <a:p>
            <a:pPr marL="0" marR="0" lvl="0" indent="0" algn="ctr" defTabSz="914400" rtl="0" eaLnBrk="1" fontAlgn="auto" latinLnBrk="0" hangingPunct="1">
              <a:lnSpc>
                <a:spcPct val="85000"/>
              </a:lnSpc>
              <a:spcBef>
                <a:spcPct val="0"/>
              </a:spcBef>
              <a:spcAft>
                <a:spcPts val="0"/>
              </a:spcAft>
              <a:buClrTx/>
              <a:buSzTx/>
              <a:buFontTx/>
              <a:buNone/>
              <a:tabLst/>
              <a:defRPr/>
            </a:pPr>
            <a:endParaRPr lang="tr-TR" b="1" dirty="0">
              <a:solidFill>
                <a:sysClr val="window" lastClr="FFFFFF"/>
              </a:solidFill>
              <a:latin typeface="Calibri" panose="020F0502020204030204"/>
            </a:endParaRPr>
          </a:p>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tr-TR" sz="8000" b="1" i="0" u="none" strike="noStrike" kern="1200" cap="none" spc="-50" normalizeH="0" baseline="0" noProof="0" dirty="0">
              <a:ln>
                <a:noFill/>
              </a:ln>
              <a:solidFill>
                <a:sysClr val="window" lastClr="FFFFFF"/>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851151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89B5-6EA6-1B49-988B-156A148B5A00}"/>
              </a:ext>
            </a:extLst>
          </p:cNvPr>
          <p:cNvSpPr>
            <a:spLocks noGrp="1"/>
          </p:cNvSpPr>
          <p:nvPr>
            <p:ph type="title"/>
          </p:nvPr>
        </p:nvSpPr>
        <p:spPr/>
        <p:txBody>
          <a:bodyPr>
            <a:normAutofit/>
          </a:bodyPr>
          <a:lstStyle/>
          <a:p>
            <a:br>
              <a:rPr lang="tr-TR" sz="4400" b="1" dirty="0">
                <a:solidFill>
                  <a:srgbClr val="7030A0"/>
                </a:solidFill>
              </a:rPr>
            </a:br>
            <a:endParaRPr lang="en-TR" sz="4400" b="1" dirty="0">
              <a:solidFill>
                <a:srgbClr val="5E67A0"/>
              </a:solidFill>
              <a:latin typeface="+mn-lt"/>
            </a:endParaRPr>
          </a:p>
        </p:txBody>
      </p:sp>
      <p:sp>
        <p:nvSpPr>
          <p:cNvPr id="3" name="Content Placeholder 2">
            <a:extLst>
              <a:ext uri="{FF2B5EF4-FFF2-40B4-BE49-F238E27FC236}">
                <a16:creationId xmlns:a16="http://schemas.microsoft.com/office/drawing/2014/main" id="{58E26CFA-A9A7-9646-9EAF-D212BE176DBE}"/>
              </a:ext>
            </a:extLst>
          </p:cNvPr>
          <p:cNvSpPr>
            <a:spLocks noGrp="1"/>
          </p:cNvSpPr>
          <p:nvPr>
            <p:ph idx="1"/>
          </p:nvPr>
        </p:nvSpPr>
        <p:spPr>
          <a:xfrm>
            <a:off x="1097280" y="1911189"/>
            <a:ext cx="10058400" cy="4023360"/>
          </a:xfrm>
        </p:spPr>
        <p:txBody>
          <a:bodyPr>
            <a:noAutofit/>
          </a:bodyPr>
          <a:lstStyle/>
          <a:p>
            <a:pPr>
              <a:lnSpc>
                <a:spcPct val="100000"/>
              </a:lnSpc>
              <a:buFont typeface="Arial" panose="020B0604020202020204" pitchFamily="34" charset="0"/>
              <a:buChar char="•"/>
            </a:pPr>
            <a:r>
              <a:rPr lang="en-US" sz="2400">
                <a:solidFill>
                  <a:srgbClr val="3D3D3D"/>
                </a:solidFill>
              </a:rPr>
              <a:t>Standart</a:t>
            </a:r>
            <a:r>
              <a:rPr lang="en-US" sz="2400" dirty="0">
                <a:solidFill>
                  <a:srgbClr val="3D3D3D"/>
                </a:solidFill>
              </a:rPr>
              <a:t> </a:t>
            </a:r>
            <a:r>
              <a:rPr lang="en-US" sz="2400" dirty="0" err="1">
                <a:solidFill>
                  <a:srgbClr val="3D3D3D"/>
                </a:solidFill>
              </a:rPr>
              <a:t>önlemler</a:t>
            </a:r>
            <a:r>
              <a:rPr lang="en-US" sz="2400" dirty="0">
                <a:solidFill>
                  <a:srgbClr val="3D3D3D"/>
                </a:solidFill>
              </a:rPr>
              <a:t> </a:t>
            </a:r>
            <a:r>
              <a:rPr lang="en-US" sz="2400" dirty="0" err="1">
                <a:solidFill>
                  <a:srgbClr val="3D3D3D"/>
                </a:solidFill>
              </a:rPr>
              <a:t>yeterli</a:t>
            </a:r>
            <a:r>
              <a:rPr lang="en-US" sz="2400" dirty="0">
                <a:solidFill>
                  <a:srgbClr val="3D3D3D"/>
                </a:solidFill>
              </a:rPr>
              <a:t> </a:t>
            </a:r>
            <a:r>
              <a:rPr lang="en-US" sz="2400" dirty="0" err="1">
                <a:solidFill>
                  <a:srgbClr val="3D3D3D"/>
                </a:solidFill>
              </a:rPr>
              <a:t>olmadığında</a:t>
            </a:r>
            <a:r>
              <a:rPr lang="en-US" sz="2400" dirty="0">
                <a:solidFill>
                  <a:srgbClr val="3D3D3D"/>
                </a:solidFill>
              </a:rPr>
              <a:t> </a:t>
            </a:r>
            <a:r>
              <a:rPr lang="en-US" sz="2400" dirty="0" err="1">
                <a:solidFill>
                  <a:srgbClr val="3D3D3D"/>
                </a:solidFill>
              </a:rPr>
              <a:t>kullanılır</a:t>
            </a:r>
            <a:endParaRPr lang="en-US" sz="2400" dirty="0">
              <a:solidFill>
                <a:srgbClr val="3D3D3D"/>
              </a:solidFill>
            </a:endParaRPr>
          </a:p>
          <a:p>
            <a:pPr>
              <a:lnSpc>
                <a:spcPct val="100000"/>
              </a:lnSpc>
              <a:buFont typeface="Arial" panose="020B0604020202020204" pitchFamily="34" charset="0"/>
              <a:buChar char="•"/>
            </a:pPr>
            <a:r>
              <a:rPr lang="tr-TR" sz="2400" dirty="0">
                <a:solidFill>
                  <a:srgbClr val="3D3D3D"/>
                </a:solidFill>
              </a:rPr>
              <a:t>Birden fazla bulaşma yolu olan bazı hastalıklar için (</a:t>
            </a:r>
            <a:r>
              <a:rPr lang="tr-TR" sz="2400" dirty="0" err="1">
                <a:solidFill>
                  <a:srgbClr val="3D3D3D"/>
                </a:solidFill>
              </a:rPr>
              <a:t>örn</a:t>
            </a:r>
            <a:r>
              <a:rPr lang="tr-TR" sz="2400" dirty="0">
                <a:solidFill>
                  <a:srgbClr val="3D3D3D"/>
                </a:solidFill>
              </a:rPr>
              <a:t>. SARS), birden fazla bulaş yoluna yönelik önlem kategorisi kullanılabilir </a:t>
            </a:r>
          </a:p>
          <a:p>
            <a:pPr>
              <a:lnSpc>
                <a:spcPct val="100000"/>
              </a:lnSpc>
              <a:buFont typeface="Arial" panose="020B0604020202020204" pitchFamily="34" charset="0"/>
              <a:buChar char="•"/>
            </a:pPr>
            <a:r>
              <a:rPr lang="tr-TR" sz="2400" dirty="0">
                <a:solidFill>
                  <a:srgbClr val="3D3D3D"/>
                </a:solidFill>
              </a:rPr>
              <a:t>Tek başlarına veya kombinasyon halinde kullanıldıklarında, her zaman standart önlemlere ek olarak kullanılırlar</a:t>
            </a:r>
          </a:p>
          <a:p>
            <a:pPr marL="749808" lvl="1" indent="-457200">
              <a:lnSpc>
                <a:spcPct val="100000"/>
              </a:lnSpc>
              <a:buFont typeface="+mj-lt"/>
              <a:buAutoNum type="arabicPeriod"/>
            </a:pPr>
            <a:r>
              <a:rPr lang="tr-TR" sz="2200" dirty="0">
                <a:solidFill>
                  <a:srgbClr val="3D3D3D"/>
                </a:solidFill>
              </a:rPr>
              <a:t>Temas önlemleri</a:t>
            </a:r>
          </a:p>
          <a:p>
            <a:pPr marL="749808" lvl="1" indent="-457200">
              <a:lnSpc>
                <a:spcPct val="100000"/>
              </a:lnSpc>
              <a:buFont typeface="+mj-lt"/>
              <a:buAutoNum type="arabicPeriod"/>
            </a:pPr>
            <a:r>
              <a:rPr lang="tr-TR" sz="2200" dirty="0">
                <a:solidFill>
                  <a:srgbClr val="3D3D3D"/>
                </a:solidFill>
              </a:rPr>
              <a:t>Damlacık önlemleri</a:t>
            </a:r>
          </a:p>
          <a:p>
            <a:pPr marL="749808" lvl="1" indent="-457200">
              <a:lnSpc>
                <a:spcPct val="100000"/>
              </a:lnSpc>
              <a:buFont typeface="+mj-lt"/>
              <a:buAutoNum type="arabicPeriod"/>
            </a:pPr>
            <a:r>
              <a:rPr lang="tr-TR" sz="2200" dirty="0">
                <a:solidFill>
                  <a:srgbClr val="3D3D3D"/>
                </a:solidFill>
              </a:rPr>
              <a:t>Hava yolu önlemleri</a:t>
            </a:r>
            <a:endParaRPr lang="en-US" sz="2200" dirty="0">
              <a:solidFill>
                <a:srgbClr val="3D3D3D"/>
              </a:solidFill>
            </a:endParaRPr>
          </a:p>
          <a:p>
            <a:pPr>
              <a:lnSpc>
                <a:spcPct val="100000"/>
              </a:lnSpc>
              <a:buFont typeface="Arial" panose="020B0604020202020204" pitchFamily="34" charset="0"/>
              <a:buChar char="•"/>
            </a:pPr>
            <a:endParaRPr lang="en-TR" sz="2400" dirty="0">
              <a:solidFill>
                <a:srgbClr val="3D3D3D"/>
              </a:solidFill>
            </a:endParaRPr>
          </a:p>
        </p:txBody>
      </p:sp>
      <p:sp>
        <p:nvSpPr>
          <p:cNvPr id="5" name="Metin kutusu 4">
            <a:extLst>
              <a:ext uri="{FF2B5EF4-FFF2-40B4-BE49-F238E27FC236}">
                <a16:creationId xmlns:a16="http://schemas.microsoft.com/office/drawing/2014/main" id="{C86A9DAE-21C7-5F43-DEE5-64CF7EE7A9DD}"/>
              </a:ext>
            </a:extLst>
          </p:cNvPr>
          <p:cNvSpPr txBox="1"/>
          <p:nvPr/>
        </p:nvSpPr>
        <p:spPr>
          <a:xfrm>
            <a:off x="1097280" y="567112"/>
            <a:ext cx="6096000" cy="567399"/>
          </a:xfrm>
          <a:prstGeom prst="rect">
            <a:avLst/>
          </a:prstGeom>
          <a:noFill/>
        </p:spPr>
        <p:txBody>
          <a:bodyPr wrap="square">
            <a:sp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tr-TR" sz="3600" b="1" i="0" u="none" strike="noStrike" kern="1200" cap="none" spc="-50" normalizeH="0" baseline="0" noProof="0" dirty="0">
                <a:ln>
                  <a:noFill/>
                </a:ln>
                <a:solidFill>
                  <a:srgbClr val="FF9933"/>
                </a:solidFill>
                <a:effectLst/>
                <a:uLnTx/>
                <a:uFillTx/>
                <a:latin typeface="Calibri" panose="020F0502020204030204"/>
                <a:ea typeface="+mj-ea"/>
                <a:cs typeface="+mj-cs"/>
              </a:rPr>
              <a:t>Bulaş Yoluna Yönelik Önlemler</a:t>
            </a:r>
          </a:p>
        </p:txBody>
      </p:sp>
    </p:spTree>
    <p:extLst>
      <p:ext uri="{BB962C8B-B14F-4D97-AF65-F5344CB8AC3E}">
        <p14:creationId xmlns:p14="http://schemas.microsoft.com/office/powerpoint/2010/main" val="1795834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BFF40-E726-F494-1BE8-71E02F1CFB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A918EB-0617-EB76-9D47-F1909C47AC70}"/>
              </a:ext>
            </a:extLst>
          </p:cNvPr>
          <p:cNvSpPr>
            <a:spLocks noGrp="1"/>
          </p:cNvSpPr>
          <p:nvPr>
            <p:ph type="title"/>
          </p:nvPr>
        </p:nvSpPr>
        <p:spPr/>
        <p:txBody>
          <a:bodyPr>
            <a:normAutofit/>
          </a:bodyPr>
          <a:lstStyle/>
          <a:p>
            <a:br>
              <a:rPr lang="tr-TR" sz="4400" b="1" dirty="0">
                <a:solidFill>
                  <a:srgbClr val="7030A0"/>
                </a:solidFill>
              </a:rPr>
            </a:br>
            <a:r>
              <a:rPr lang="tr-TR" sz="4400" b="1" dirty="0">
                <a:solidFill>
                  <a:srgbClr val="FF9933"/>
                </a:solidFill>
                <a:latin typeface="+mn-lt"/>
              </a:rPr>
              <a:t>Temas Önlemleri</a:t>
            </a:r>
            <a:endParaRPr lang="en-TR" sz="4400" b="1" dirty="0">
              <a:solidFill>
                <a:srgbClr val="FF9933"/>
              </a:solidFill>
              <a:latin typeface="+mn-lt"/>
            </a:endParaRPr>
          </a:p>
        </p:txBody>
      </p:sp>
      <p:sp>
        <p:nvSpPr>
          <p:cNvPr id="3" name="Content Placeholder 2">
            <a:extLst>
              <a:ext uri="{FF2B5EF4-FFF2-40B4-BE49-F238E27FC236}">
                <a16:creationId xmlns:a16="http://schemas.microsoft.com/office/drawing/2014/main" id="{B14C2220-484D-1DBD-9F77-19C8CE244E89}"/>
              </a:ext>
            </a:extLst>
          </p:cNvPr>
          <p:cNvSpPr>
            <a:spLocks noGrp="1"/>
          </p:cNvSpPr>
          <p:nvPr>
            <p:ph idx="1"/>
          </p:nvPr>
        </p:nvSpPr>
        <p:spPr>
          <a:xfrm>
            <a:off x="1097280" y="2514600"/>
            <a:ext cx="10058400" cy="3354494"/>
          </a:xfrm>
        </p:spPr>
        <p:txBody>
          <a:bodyPr>
            <a:noAutofit/>
          </a:bodyPr>
          <a:lstStyle/>
          <a:p>
            <a:pPr>
              <a:lnSpc>
                <a:spcPct val="100000"/>
              </a:lnSpc>
              <a:buFont typeface="Arial" panose="020B0604020202020204" pitchFamily="34" charset="0"/>
              <a:buChar char="•"/>
            </a:pPr>
            <a:r>
              <a:rPr lang="tr-TR" sz="2400" dirty="0">
                <a:solidFill>
                  <a:srgbClr val="3D3D3D"/>
                </a:solidFill>
              </a:rPr>
              <a:t>H</a:t>
            </a:r>
            <a:r>
              <a:rPr lang="en-US" sz="2400" dirty="0" err="1">
                <a:solidFill>
                  <a:srgbClr val="3D3D3D"/>
                </a:solidFill>
              </a:rPr>
              <a:t>asta</a:t>
            </a:r>
            <a:r>
              <a:rPr lang="en-US" sz="2400" dirty="0">
                <a:solidFill>
                  <a:srgbClr val="3D3D3D"/>
                </a:solidFill>
              </a:rPr>
              <a:t> </a:t>
            </a:r>
            <a:r>
              <a:rPr lang="en-US" sz="2400" dirty="0" err="1">
                <a:solidFill>
                  <a:srgbClr val="3D3D3D"/>
                </a:solidFill>
              </a:rPr>
              <a:t>veya</a:t>
            </a:r>
            <a:r>
              <a:rPr lang="en-US" sz="2400" dirty="0">
                <a:solidFill>
                  <a:srgbClr val="3D3D3D"/>
                </a:solidFill>
              </a:rPr>
              <a:t> </a:t>
            </a:r>
            <a:r>
              <a:rPr lang="en-US" sz="2400" dirty="0" err="1">
                <a:solidFill>
                  <a:srgbClr val="3D3D3D"/>
                </a:solidFill>
              </a:rPr>
              <a:t>hastanın</a:t>
            </a:r>
            <a:r>
              <a:rPr lang="en-US" sz="2400" dirty="0">
                <a:solidFill>
                  <a:srgbClr val="3D3D3D"/>
                </a:solidFill>
              </a:rPr>
              <a:t> </a:t>
            </a:r>
            <a:r>
              <a:rPr lang="en-US" sz="2400" dirty="0" err="1">
                <a:solidFill>
                  <a:srgbClr val="3D3D3D"/>
                </a:solidFill>
              </a:rPr>
              <a:t>çevresiyle</a:t>
            </a:r>
            <a:r>
              <a:rPr lang="en-US" sz="2400" dirty="0">
                <a:solidFill>
                  <a:srgbClr val="3D3D3D"/>
                </a:solidFill>
              </a:rPr>
              <a:t> </a:t>
            </a:r>
            <a:r>
              <a:rPr lang="en-US" sz="2400" dirty="0" err="1">
                <a:solidFill>
                  <a:srgbClr val="3D3D3D"/>
                </a:solidFill>
              </a:rPr>
              <a:t>doğrudan</a:t>
            </a:r>
            <a:r>
              <a:rPr lang="en-US" sz="2400" dirty="0">
                <a:solidFill>
                  <a:srgbClr val="3D3D3D"/>
                </a:solidFill>
              </a:rPr>
              <a:t> </a:t>
            </a:r>
            <a:r>
              <a:rPr lang="en-US" sz="2400" dirty="0" err="1">
                <a:solidFill>
                  <a:srgbClr val="3D3D3D"/>
                </a:solidFill>
              </a:rPr>
              <a:t>veya</a:t>
            </a:r>
            <a:r>
              <a:rPr lang="en-US" sz="2400" dirty="0">
                <a:solidFill>
                  <a:srgbClr val="3D3D3D"/>
                </a:solidFill>
              </a:rPr>
              <a:t> </a:t>
            </a:r>
            <a:r>
              <a:rPr lang="en-US" sz="2400" dirty="0" err="1">
                <a:solidFill>
                  <a:srgbClr val="3D3D3D"/>
                </a:solidFill>
              </a:rPr>
              <a:t>dolaylı</a:t>
            </a:r>
            <a:r>
              <a:rPr lang="en-US" sz="2400" dirty="0">
                <a:solidFill>
                  <a:srgbClr val="3D3D3D"/>
                </a:solidFill>
              </a:rPr>
              <a:t> </a:t>
            </a:r>
            <a:r>
              <a:rPr lang="en-US" sz="2400" dirty="0" err="1">
                <a:solidFill>
                  <a:srgbClr val="3D3D3D"/>
                </a:solidFill>
              </a:rPr>
              <a:t>temas</a:t>
            </a:r>
            <a:r>
              <a:rPr lang="en-US" sz="2400" dirty="0">
                <a:solidFill>
                  <a:srgbClr val="3D3D3D"/>
                </a:solidFill>
              </a:rPr>
              <a:t> </a:t>
            </a:r>
            <a:r>
              <a:rPr lang="en-US" sz="2400" dirty="0" err="1">
                <a:solidFill>
                  <a:srgbClr val="3D3D3D"/>
                </a:solidFill>
              </a:rPr>
              <a:t>yoluyla</a:t>
            </a:r>
            <a:r>
              <a:rPr lang="en-US" sz="2400" dirty="0">
                <a:solidFill>
                  <a:srgbClr val="3D3D3D"/>
                </a:solidFill>
              </a:rPr>
              <a:t> </a:t>
            </a:r>
            <a:r>
              <a:rPr lang="en-US" sz="2400" dirty="0" err="1">
                <a:solidFill>
                  <a:srgbClr val="3D3D3D"/>
                </a:solidFill>
              </a:rPr>
              <a:t>yayılan</a:t>
            </a:r>
            <a:r>
              <a:rPr lang="en-US" sz="2400" dirty="0">
                <a:solidFill>
                  <a:srgbClr val="3D3D3D"/>
                </a:solidFill>
              </a:rPr>
              <a:t> </a:t>
            </a:r>
            <a:r>
              <a:rPr lang="en-US" sz="2400" dirty="0" err="1">
                <a:solidFill>
                  <a:srgbClr val="3D3D3D"/>
                </a:solidFill>
              </a:rPr>
              <a:t>epidemiyolojik</a:t>
            </a:r>
            <a:r>
              <a:rPr lang="en-US" sz="2400" dirty="0">
                <a:solidFill>
                  <a:srgbClr val="3D3D3D"/>
                </a:solidFill>
              </a:rPr>
              <a:t> </a:t>
            </a:r>
            <a:r>
              <a:rPr lang="en-US" sz="2400" dirty="0" err="1">
                <a:solidFill>
                  <a:srgbClr val="3D3D3D"/>
                </a:solidFill>
              </a:rPr>
              <a:t>olarak</a:t>
            </a:r>
            <a:r>
              <a:rPr lang="en-US" sz="2400" dirty="0">
                <a:solidFill>
                  <a:srgbClr val="3D3D3D"/>
                </a:solidFill>
              </a:rPr>
              <a:t> </a:t>
            </a:r>
            <a:r>
              <a:rPr lang="en-US" sz="2400" dirty="0" err="1">
                <a:solidFill>
                  <a:srgbClr val="3D3D3D"/>
                </a:solidFill>
              </a:rPr>
              <a:t>önemli</a:t>
            </a:r>
            <a:r>
              <a:rPr lang="en-US" sz="2400" dirty="0">
                <a:solidFill>
                  <a:srgbClr val="3D3D3D"/>
                </a:solidFill>
              </a:rPr>
              <a:t> </a:t>
            </a:r>
            <a:r>
              <a:rPr lang="en-US" sz="2400" dirty="0" err="1">
                <a:solidFill>
                  <a:srgbClr val="3D3D3D"/>
                </a:solidFill>
              </a:rPr>
              <a:t>mikroorganizmalar</a:t>
            </a:r>
            <a:r>
              <a:rPr lang="en-US" sz="2400" dirty="0">
                <a:solidFill>
                  <a:srgbClr val="3D3D3D"/>
                </a:solidFill>
              </a:rPr>
              <a:t> </a:t>
            </a:r>
            <a:r>
              <a:rPr lang="en-US" sz="2400" dirty="0" err="1">
                <a:solidFill>
                  <a:srgbClr val="3D3D3D"/>
                </a:solidFill>
              </a:rPr>
              <a:t>dahil</a:t>
            </a:r>
            <a:r>
              <a:rPr lang="en-US" sz="2400" dirty="0">
                <a:solidFill>
                  <a:srgbClr val="3D3D3D"/>
                </a:solidFill>
              </a:rPr>
              <a:t> </a:t>
            </a:r>
            <a:r>
              <a:rPr lang="en-US" sz="2400" dirty="0" err="1">
                <a:solidFill>
                  <a:srgbClr val="3D3D3D"/>
                </a:solidFill>
              </a:rPr>
              <a:t>olmak</a:t>
            </a:r>
            <a:r>
              <a:rPr lang="en-US" sz="2400" dirty="0">
                <a:solidFill>
                  <a:srgbClr val="3D3D3D"/>
                </a:solidFill>
              </a:rPr>
              <a:t> </a:t>
            </a:r>
            <a:r>
              <a:rPr lang="en-US" sz="2400" dirty="0" err="1">
                <a:solidFill>
                  <a:srgbClr val="3D3D3D"/>
                </a:solidFill>
              </a:rPr>
              <a:t>üzere</a:t>
            </a:r>
            <a:r>
              <a:rPr lang="en-US" sz="2400" dirty="0">
                <a:solidFill>
                  <a:srgbClr val="3D3D3D"/>
                </a:solidFill>
              </a:rPr>
              <a:t> </a:t>
            </a:r>
            <a:r>
              <a:rPr lang="en-US" sz="2400" dirty="0" err="1">
                <a:solidFill>
                  <a:srgbClr val="3D3D3D"/>
                </a:solidFill>
              </a:rPr>
              <a:t>enfeksiyöz</a:t>
            </a:r>
            <a:r>
              <a:rPr lang="en-US" sz="2400" dirty="0">
                <a:solidFill>
                  <a:srgbClr val="3D3D3D"/>
                </a:solidFill>
              </a:rPr>
              <a:t> </a:t>
            </a:r>
            <a:r>
              <a:rPr lang="en-US" sz="2400" dirty="0" err="1">
                <a:solidFill>
                  <a:srgbClr val="3D3D3D"/>
                </a:solidFill>
              </a:rPr>
              <a:t>ajanların</a:t>
            </a:r>
            <a:r>
              <a:rPr lang="en-US" sz="2400" dirty="0">
                <a:solidFill>
                  <a:srgbClr val="3D3D3D"/>
                </a:solidFill>
              </a:rPr>
              <a:t> </a:t>
            </a:r>
            <a:r>
              <a:rPr lang="en-US" sz="2400" dirty="0" err="1">
                <a:solidFill>
                  <a:srgbClr val="3D3D3D"/>
                </a:solidFill>
              </a:rPr>
              <a:t>bulaşmasını</a:t>
            </a:r>
            <a:r>
              <a:rPr lang="en-US" sz="2400" dirty="0">
                <a:solidFill>
                  <a:srgbClr val="3D3D3D"/>
                </a:solidFill>
              </a:rPr>
              <a:t> </a:t>
            </a:r>
            <a:r>
              <a:rPr lang="en-US" sz="2400" dirty="0" err="1">
                <a:solidFill>
                  <a:srgbClr val="3D3D3D"/>
                </a:solidFill>
              </a:rPr>
              <a:t>önlemeyi</a:t>
            </a:r>
            <a:r>
              <a:rPr lang="en-US" sz="2400" dirty="0">
                <a:solidFill>
                  <a:srgbClr val="3D3D3D"/>
                </a:solidFill>
              </a:rPr>
              <a:t> </a:t>
            </a:r>
            <a:r>
              <a:rPr lang="en-US" sz="2400" dirty="0" err="1">
                <a:solidFill>
                  <a:srgbClr val="3D3D3D"/>
                </a:solidFill>
              </a:rPr>
              <a:t>amaçlamaktadır</a:t>
            </a:r>
            <a:endParaRPr lang="en-US" sz="2400" dirty="0">
              <a:solidFill>
                <a:srgbClr val="3D3D3D"/>
              </a:solidFill>
            </a:endParaRPr>
          </a:p>
          <a:p>
            <a:pPr>
              <a:lnSpc>
                <a:spcPct val="100000"/>
              </a:lnSpc>
              <a:buFont typeface="Arial" panose="020B0604020202020204" pitchFamily="34" charset="0"/>
              <a:buChar char="•"/>
            </a:pPr>
            <a:r>
              <a:rPr lang="en-US" sz="2400" dirty="0">
                <a:solidFill>
                  <a:srgbClr val="3D3D3D"/>
                </a:solidFill>
              </a:rPr>
              <a:t>Temas </a:t>
            </a:r>
            <a:r>
              <a:rPr lang="tr-TR" sz="2400" dirty="0">
                <a:solidFill>
                  <a:srgbClr val="3D3D3D"/>
                </a:solidFill>
              </a:rPr>
              <a:t>ö</a:t>
            </a:r>
            <a:r>
              <a:rPr lang="en-US" sz="2400" dirty="0" err="1">
                <a:solidFill>
                  <a:srgbClr val="3D3D3D"/>
                </a:solidFill>
              </a:rPr>
              <a:t>nlemleri</a:t>
            </a:r>
            <a:r>
              <a:rPr lang="en-US" sz="2400" dirty="0">
                <a:solidFill>
                  <a:srgbClr val="3D3D3D"/>
                </a:solidFill>
              </a:rPr>
              <a:t> </a:t>
            </a:r>
            <a:r>
              <a:rPr lang="en-US" sz="2400" dirty="0" err="1">
                <a:solidFill>
                  <a:srgbClr val="3D3D3D"/>
                </a:solidFill>
              </a:rPr>
              <a:t>ayrıca</a:t>
            </a:r>
            <a:r>
              <a:rPr lang="en-US" sz="2400" dirty="0">
                <a:solidFill>
                  <a:srgbClr val="3D3D3D"/>
                </a:solidFill>
              </a:rPr>
              <a:t> </a:t>
            </a:r>
            <a:r>
              <a:rPr lang="en-US" sz="2400" dirty="0" err="1">
                <a:solidFill>
                  <a:srgbClr val="3D3D3D"/>
                </a:solidFill>
              </a:rPr>
              <a:t>aşırı</a:t>
            </a:r>
            <a:r>
              <a:rPr lang="en-US" sz="2400" dirty="0">
                <a:solidFill>
                  <a:srgbClr val="3D3D3D"/>
                </a:solidFill>
              </a:rPr>
              <a:t> </a:t>
            </a:r>
            <a:r>
              <a:rPr lang="en-US" sz="2400" dirty="0" err="1">
                <a:solidFill>
                  <a:srgbClr val="3D3D3D"/>
                </a:solidFill>
              </a:rPr>
              <a:t>yara</a:t>
            </a:r>
            <a:r>
              <a:rPr lang="en-US" sz="2400" dirty="0">
                <a:solidFill>
                  <a:srgbClr val="3D3D3D"/>
                </a:solidFill>
              </a:rPr>
              <a:t> </a:t>
            </a:r>
            <a:r>
              <a:rPr lang="en-US" sz="2400" dirty="0" err="1">
                <a:solidFill>
                  <a:srgbClr val="3D3D3D"/>
                </a:solidFill>
              </a:rPr>
              <a:t>drenajı</a:t>
            </a:r>
            <a:r>
              <a:rPr lang="en-US" sz="2400" dirty="0">
                <a:solidFill>
                  <a:srgbClr val="3D3D3D"/>
                </a:solidFill>
              </a:rPr>
              <a:t>, </a:t>
            </a:r>
            <a:r>
              <a:rPr lang="en-US" sz="2400" dirty="0" err="1">
                <a:solidFill>
                  <a:srgbClr val="3D3D3D"/>
                </a:solidFill>
              </a:rPr>
              <a:t>dışkı</a:t>
            </a:r>
            <a:r>
              <a:rPr lang="en-US" sz="2400" dirty="0">
                <a:solidFill>
                  <a:srgbClr val="3D3D3D"/>
                </a:solidFill>
              </a:rPr>
              <a:t> </a:t>
            </a:r>
            <a:r>
              <a:rPr lang="en-US" sz="2400" dirty="0" err="1">
                <a:solidFill>
                  <a:srgbClr val="3D3D3D"/>
                </a:solidFill>
              </a:rPr>
              <a:t>tutamama</a:t>
            </a:r>
            <a:r>
              <a:rPr lang="en-US" sz="2400" dirty="0">
                <a:solidFill>
                  <a:srgbClr val="3D3D3D"/>
                </a:solidFill>
              </a:rPr>
              <a:t> </a:t>
            </a:r>
            <a:r>
              <a:rPr lang="en-US" sz="2400" dirty="0" err="1">
                <a:solidFill>
                  <a:srgbClr val="3D3D3D"/>
                </a:solidFill>
              </a:rPr>
              <a:t>veya</a:t>
            </a:r>
            <a:r>
              <a:rPr lang="en-US" sz="2400" dirty="0">
                <a:solidFill>
                  <a:srgbClr val="3D3D3D"/>
                </a:solidFill>
              </a:rPr>
              <a:t> </a:t>
            </a:r>
            <a:r>
              <a:rPr lang="en-US" sz="2400" dirty="0" err="1">
                <a:solidFill>
                  <a:srgbClr val="3D3D3D"/>
                </a:solidFill>
              </a:rPr>
              <a:t>vücuttan</a:t>
            </a:r>
            <a:r>
              <a:rPr lang="en-US" sz="2400" dirty="0">
                <a:solidFill>
                  <a:srgbClr val="3D3D3D"/>
                </a:solidFill>
              </a:rPr>
              <a:t> </a:t>
            </a:r>
            <a:r>
              <a:rPr lang="en-US" sz="2400" dirty="0" err="1">
                <a:solidFill>
                  <a:srgbClr val="3D3D3D"/>
                </a:solidFill>
              </a:rPr>
              <a:t>gelen</a:t>
            </a:r>
            <a:r>
              <a:rPr lang="en-US" sz="2400" dirty="0">
                <a:solidFill>
                  <a:srgbClr val="3D3D3D"/>
                </a:solidFill>
              </a:rPr>
              <a:t> </a:t>
            </a:r>
            <a:r>
              <a:rPr lang="en-US" sz="2400" dirty="0" err="1">
                <a:solidFill>
                  <a:srgbClr val="3D3D3D"/>
                </a:solidFill>
              </a:rPr>
              <a:t>diğer</a:t>
            </a:r>
            <a:r>
              <a:rPr lang="en-US" sz="2400" dirty="0">
                <a:solidFill>
                  <a:srgbClr val="3D3D3D"/>
                </a:solidFill>
              </a:rPr>
              <a:t> </a:t>
            </a:r>
            <a:r>
              <a:rPr lang="en-US" sz="2400" dirty="0" err="1">
                <a:solidFill>
                  <a:srgbClr val="3D3D3D"/>
                </a:solidFill>
              </a:rPr>
              <a:t>akıntıların</a:t>
            </a:r>
            <a:r>
              <a:rPr lang="en-US" sz="2400" dirty="0">
                <a:solidFill>
                  <a:srgbClr val="3D3D3D"/>
                </a:solidFill>
              </a:rPr>
              <a:t> </a:t>
            </a:r>
            <a:r>
              <a:rPr lang="en-US" sz="2400" dirty="0" err="1">
                <a:solidFill>
                  <a:srgbClr val="3D3D3D"/>
                </a:solidFill>
              </a:rPr>
              <a:t>varlığının</a:t>
            </a:r>
            <a:r>
              <a:rPr lang="en-US" sz="2400" dirty="0">
                <a:solidFill>
                  <a:srgbClr val="3D3D3D"/>
                </a:solidFill>
              </a:rPr>
              <a:t>, </a:t>
            </a:r>
            <a:r>
              <a:rPr lang="en-US" sz="2400" dirty="0" err="1">
                <a:solidFill>
                  <a:srgbClr val="3D3D3D"/>
                </a:solidFill>
              </a:rPr>
              <a:t>kapsamlı</a:t>
            </a:r>
            <a:r>
              <a:rPr lang="en-US" sz="2400" dirty="0">
                <a:solidFill>
                  <a:srgbClr val="3D3D3D"/>
                </a:solidFill>
              </a:rPr>
              <a:t> </a:t>
            </a:r>
            <a:r>
              <a:rPr lang="en-US" sz="2400" dirty="0" err="1">
                <a:solidFill>
                  <a:srgbClr val="3D3D3D"/>
                </a:solidFill>
              </a:rPr>
              <a:t>çevresel</a:t>
            </a:r>
            <a:r>
              <a:rPr lang="en-US" sz="2400" dirty="0">
                <a:solidFill>
                  <a:srgbClr val="3D3D3D"/>
                </a:solidFill>
              </a:rPr>
              <a:t> </a:t>
            </a:r>
            <a:r>
              <a:rPr lang="en-US" sz="2400" dirty="0" err="1">
                <a:solidFill>
                  <a:srgbClr val="3D3D3D"/>
                </a:solidFill>
              </a:rPr>
              <a:t>kirlenme</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dirty="0" err="1">
                <a:solidFill>
                  <a:srgbClr val="3D3D3D"/>
                </a:solidFill>
              </a:rPr>
              <a:t>bulaşma</a:t>
            </a:r>
            <a:r>
              <a:rPr lang="en-US" sz="2400" dirty="0">
                <a:solidFill>
                  <a:srgbClr val="3D3D3D"/>
                </a:solidFill>
              </a:rPr>
              <a:t> </a:t>
            </a:r>
            <a:r>
              <a:rPr lang="en-US" sz="2400" dirty="0" err="1">
                <a:solidFill>
                  <a:srgbClr val="3D3D3D"/>
                </a:solidFill>
              </a:rPr>
              <a:t>riski</a:t>
            </a:r>
            <a:r>
              <a:rPr lang="en-US" sz="2400" dirty="0">
                <a:solidFill>
                  <a:srgbClr val="3D3D3D"/>
                </a:solidFill>
              </a:rPr>
              <a:t> </a:t>
            </a:r>
            <a:r>
              <a:rPr lang="en-US" sz="2400" dirty="0" err="1">
                <a:solidFill>
                  <a:srgbClr val="3D3D3D"/>
                </a:solidFill>
              </a:rPr>
              <a:t>için</a:t>
            </a:r>
            <a:r>
              <a:rPr lang="en-US" sz="2400" dirty="0">
                <a:solidFill>
                  <a:srgbClr val="3D3D3D"/>
                </a:solidFill>
              </a:rPr>
              <a:t> </a:t>
            </a:r>
            <a:r>
              <a:rPr lang="en-US" sz="2400" dirty="0" err="1">
                <a:solidFill>
                  <a:srgbClr val="3D3D3D"/>
                </a:solidFill>
              </a:rPr>
              <a:t>artan</a:t>
            </a:r>
            <a:r>
              <a:rPr lang="en-US" sz="2400" dirty="0">
                <a:solidFill>
                  <a:srgbClr val="3D3D3D"/>
                </a:solidFill>
              </a:rPr>
              <a:t> </a:t>
            </a:r>
            <a:r>
              <a:rPr lang="en-US" sz="2400" dirty="0" err="1">
                <a:solidFill>
                  <a:srgbClr val="3D3D3D"/>
                </a:solidFill>
              </a:rPr>
              <a:t>bir</a:t>
            </a:r>
            <a:r>
              <a:rPr lang="en-US" sz="2400" dirty="0">
                <a:solidFill>
                  <a:srgbClr val="3D3D3D"/>
                </a:solidFill>
              </a:rPr>
              <a:t> </a:t>
            </a:r>
            <a:r>
              <a:rPr lang="en-US" sz="2400" dirty="0" err="1">
                <a:solidFill>
                  <a:srgbClr val="3D3D3D"/>
                </a:solidFill>
              </a:rPr>
              <a:t>potansiyele</a:t>
            </a:r>
            <a:r>
              <a:rPr lang="en-US" sz="2400" dirty="0">
                <a:solidFill>
                  <a:srgbClr val="3D3D3D"/>
                </a:solidFill>
              </a:rPr>
              <a:t> </a:t>
            </a:r>
            <a:r>
              <a:rPr lang="en-US" sz="2400" dirty="0" err="1">
                <a:solidFill>
                  <a:srgbClr val="3D3D3D"/>
                </a:solidFill>
              </a:rPr>
              <a:t>işaret</a:t>
            </a:r>
            <a:r>
              <a:rPr lang="en-US" sz="2400" dirty="0">
                <a:solidFill>
                  <a:srgbClr val="3D3D3D"/>
                </a:solidFill>
              </a:rPr>
              <a:t> </a:t>
            </a:r>
            <a:r>
              <a:rPr lang="en-US" sz="2400" dirty="0" err="1">
                <a:solidFill>
                  <a:srgbClr val="3D3D3D"/>
                </a:solidFill>
              </a:rPr>
              <a:t>ettiği</a:t>
            </a:r>
            <a:r>
              <a:rPr lang="en-US" sz="2400" dirty="0">
                <a:solidFill>
                  <a:srgbClr val="3D3D3D"/>
                </a:solidFill>
              </a:rPr>
              <a:t> </a:t>
            </a:r>
            <a:r>
              <a:rPr lang="en-US" sz="2400" dirty="0" err="1">
                <a:solidFill>
                  <a:srgbClr val="3D3D3D"/>
                </a:solidFill>
              </a:rPr>
              <a:t>durumlarda</a:t>
            </a:r>
            <a:r>
              <a:rPr lang="en-US" sz="2400" dirty="0">
                <a:solidFill>
                  <a:srgbClr val="3D3D3D"/>
                </a:solidFill>
              </a:rPr>
              <a:t> da </a:t>
            </a:r>
            <a:r>
              <a:rPr lang="en-US" sz="2400" dirty="0" err="1">
                <a:solidFill>
                  <a:srgbClr val="3D3D3D"/>
                </a:solidFill>
              </a:rPr>
              <a:t>geçerlidir</a:t>
            </a:r>
            <a:endParaRPr lang="en-TR" sz="2400" dirty="0">
              <a:solidFill>
                <a:srgbClr val="3D3D3D"/>
              </a:solidFill>
            </a:endParaRPr>
          </a:p>
        </p:txBody>
      </p:sp>
    </p:spTree>
    <p:extLst>
      <p:ext uri="{BB962C8B-B14F-4D97-AF65-F5344CB8AC3E}">
        <p14:creationId xmlns:p14="http://schemas.microsoft.com/office/powerpoint/2010/main" val="1399014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p:txBody>
          <a:bodyPr>
            <a:normAutofit/>
          </a:bodyPr>
          <a:lstStyle/>
          <a:p>
            <a:r>
              <a:rPr lang="tr-TR" sz="4400" b="1" dirty="0">
                <a:solidFill>
                  <a:srgbClr val="7030A0"/>
                </a:solidFill>
                <a:latin typeface="+mn-lt"/>
              </a:rPr>
              <a:t>Etkenin Kaynağı</a:t>
            </a:r>
            <a:endParaRPr lang="en-GB" sz="4400" b="1" dirty="0">
              <a:solidFill>
                <a:srgbClr val="7030A0"/>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097279" y="1845734"/>
            <a:ext cx="10513083" cy="4023360"/>
          </a:xfrm>
        </p:spPr>
        <p:txBody>
          <a:bodyPr>
            <a:noAutofit/>
          </a:bodyPr>
          <a:lstStyle/>
          <a:p>
            <a:pPr>
              <a:lnSpc>
                <a:spcPct val="100000"/>
              </a:lnSpc>
              <a:buFont typeface="Arial" panose="020B0604020202020204" pitchFamily="34" charset="0"/>
              <a:buChar char="•"/>
            </a:pPr>
            <a:r>
              <a:rPr lang="tr-TR" sz="2400" b="1" dirty="0">
                <a:solidFill>
                  <a:srgbClr val="3D3D3D"/>
                </a:solidFill>
              </a:rPr>
              <a:t>İnsan </a:t>
            </a:r>
            <a:r>
              <a:rPr lang="tr-TR" sz="2400" dirty="0">
                <a:solidFill>
                  <a:srgbClr val="3D3D3D"/>
                </a:solidFill>
              </a:rPr>
              <a:t>(hastalar, sağlık personeli, hasta yakınları/refakatçılar ve diğer ziyaretçiler)</a:t>
            </a:r>
          </a:p>
          <a:p>
            <a:pPr lvl="1">
              <a:lnSpc>
                <a:spcPct val="100000"/>
              </a:lnSpc>
              <a:buFont typeface="Arial" panose="020B0604020202020204" pitchFamily="34" charset="0"/>
              <a:buChar char="•"/>
            </a:pPr>
            <a:r>
              <a:rPr lang="tr-TR" sz="2200" dirty="0">
                <a:solidFill>
                  <a:srgbClr val="3D3D3D"/>
                </a:solidFill>
              </a:rPr>
              <a:t>Kaynak oluşturabilecek bireyler aktif enfeksiyonlara sahip olabilir</a:t>
            </a:r>
          </a:p>
          <a:p>
            <a:pPr lvl="1">
              <a:lnSpc>
                <a:spcPct val="100000"/>
              </a:lnSpc>
              <a:buFont typeface="Arial" panose="020B0604020202020204" pitchFamily="34" charset="0"/>
              <a:buChar char="•"/>
            </a:pPr>
            <a:r>
              <a:rPr lang="tr-TR" sz="2200" dirty="0">
                <a:solidFill>
                  <a:srgbClr val="3D3D3D"/>
                </a:solidFill>
              </a:rPr>
              <a:t>Asemptomatik ve/veya inkübasyon döneminde olabilir </a:t>
            </a:r>
          </a:p>
          <a:p>
            <a:pPr lvl="1">
              <a:lnSpc>
                <a:spcPct val="100000"/>
              </a:lnSpc>
              <a:buFont typeface="Arial" panose="020B0604020202020204" pitchFamily="34" charset="0"/>
              <a:buChar char="•"/>
            </a:pPr>
            <a:r>
              <a:rPr lang="tr-TR" sz="2200" dirty="0">
                <a:solidFill>
                  <a:srgbClr val="3D3D3D"/>
                </a:solidFill>
              </a:rPr>
              <a:t>Solunum ve </a:t>
            </a:r>
            <a:r>
              <a:rPr lang="tr-TR" sz="2200" dirty="0" err="1">
                <a:solidFill>
                  <a:srgbClr val="3D3D3D"/>
                </a:solidFill>
              </a:rPr>
              <a:t>gastrointestinal</a:t>
            </a:r>
            <a:r>
              <a:rPr lang="tr-TR" sz="2200" dirty="0">
                <a:solidFill>
                  <a:srgbClr val="3D3D3D"/>
                </a:solidFill>
              </a:rPr>
              <a:t> yollarda patojenik mikroorganizmalarla geçici veya kronik olarak kolonize olabilirler </a:t>
            </a:r>
          </a:p>
          <a:p>
            <a:pPr lvl="1">
              <a:lnSpc>
                <a:spcPct val="100000"/>
              </a:lnSpc>
              <a:buFont typeface="Arial" panose="020B0604020202020204" pitchFamily="34" charset="0"/>
              <a:buChar char="•"/>
            </a:pPr>
            <a:r>
              <a:rPr lang="tr-TR" sz="2200" dirty="0">
                <a:solidFill>
                  <a:srgbClr val="3D3D3D"/>
                </a:solidFill>
              </a:rPr>
              <a:t>Hastaların endojen florası da (örneğin solunum veya </a:t>
            </a:r>
            <a:r>
              <a:rPr lang="tr-TR" sz="2200" dirty="0" err="1">
                <a:solidFill>
                  <a:srgbClr val="3D3D3D"/>
                </a:solidFill>
              </a:rPr>
              <a:t>gastrointestinal</a:t>
            </a:r>
            <a:r>
              <a:rPr lang="tr-TR" sz="2200" dirty="0">
                <a:solidFill>
                  <a:srgbClr val="3D3D3D"/>
                </a:solidFill>
              </a:rPr>
              <a:t> yolda yaşayan bakteriler) sağlık bakım ilişkili enfeksiyonların kaynağı olabilir</a:t>
            </a:r>
          </a:p>
          <a:p>
            <a:pPr>
              <a:lnSpc>
                <a:spcPct val="100000"/>
              </a:lnSpc>
              <a:buFont typeface="Arial" panose="020B0604020202020204" pitchFamily="34" charset="0"/>
              <a:buChar char="•"/>
            </a:pPr>
            <a:r>
              <a:rPr lang="tr-TR" sz="2400" b="1" dirty="0">
                <a:solidFill>
                  <a:srgbClr val="3D3D3D"/>
                </a:solidFill>
              </a:rPr>
              <a:t>Cansız yüzeyler</a:t>
            </a:r>
          </a:p>
          <a:p>
            <a:pPr>
              <a:lnSpc>
                <a:spcPct val="100000"/>
              </a:lnSpc>
              <a:buFont typeface="Arial" panose="020B0604020202020204" pitchFamily="34" charset="0"/>
              <a:buChar char="•"/>
            </a:pPr>
            <a:endParaRPr lang="en-GB" sz="2400" dirty="0">
              <a:solidFill>
                <a:srgbClr val="3D3D3D"/>
              </a:solidFill>
            </a:endParaRPr>
          </a:p>
        </p:txBody>
      </p:sp>
    </p:spTree>
    <p:extLst>
      <p:ext uri="{BB962C8B-B14F-4D97-AF65-F5344CB8AC3E}">
        <p14:creationId xmlns:p14="http://schemas.microsoft.com/office/powerpoint/2010/main" val="1040485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89B5-6EA6-1B49-988B-156A148B5A00}"/>
              </a:ext>
            </a:extLst>
          </p:cNvPr>
          <p:cNvSpPr>
            <a:spLocks noGrp="1"/>
          </p:cNvSpPr>
          <p:nvPr>
            <p:ph type="title"/>
          </p:nvPr>
        </p:nvSpPr>
        <p:spPr/>
        <p:txBody>
          <a:bodyPr>
            <a:normAutofit/>
          </a:bodyPr>
          <a:lstStyle/>
          <a:p>
            <a:br>
              <a:rPr lang="tr-TR" sz="4400" b="1" dirty="0">
                <a:solidFill>
                  <a:srgbClr val="7030A0"/>
                </a:solidFill>
              </a:rPr>
            </a:br>
            <a:r>
              <a:rPr lang="tr-TR" sz="4400" b="1" dirty="0">
                <a:solidFill>
                  <a:srgbClr val="FF9933"/>
                </a:solidFill>
                <a:latin typeface="+mn-lt"/>
              </a:rPr>
              <a:t>Temas Önlemleri</a:t>
            </a:r>
            <a:endParaRPr lang="en-TR" sz="4400" dirty="0">
              <a:solidFill>
                <a:srgbClr val="FF9933"/>
              </a:solidFill>
            </a:endParaRPr>
          </a:p>
        </p:txBody>
      </p:sp>
      <p:sp>
        <p:nvSpPr>
          <p:cNvPr id="3" name="Content Placeholder 2">
            <a:extLst>
              <a:ext uri="{FF2B5EF4-FFF2-40B4-BE49-F238E27FC236}">
                <a16:creationId xmlns:a16="http://schemas.microsoft.com/office/drawing/2014/main" id="{58E26CFA-A9A7-9646-9EAF-D212BE176DBE}"/>
              </a:ext>
            </a:extLst>
          </p:cNvPr>
          <p:cNvSpPr>
            <a:spLocks noGrp="1"/>
          </p:cNvSpPr>
          <p:nvPr>
            <p:ph idx="1"/>
          </p:nvPr>
        </p:nvSpPr>
        <p:spPr>
          <a:xfrm>
            <a:off x="1097280" y="1845734"/>
            <a:ext cx="10345420" cy="4529666"/>
          </a:xfrm>
        </p:spPr>
        <p:txBody>
          <a:bodyPr>
            <a:normAutofit/>
          </a:bodyPr>
          <a:lstStyle/>
          <a:p>
            <a:pPr>
              <a:lnSpc>
                <a:spcPct val="110000"/>
              </a:lnSpc>
              <a:buFont typeface="Arial" panose="020B0604020202020204" pitchFamily="34" charset="0"/>
              <a:buChar char="•"/>
            </a:pPr>
            <a:r>
              <a:rPr lang="en-US" sz="2400" dirty="0">
                <a:solidFill>
                  <a:srgbClr val="3D3D3D"/>
                </a:solidFill>
              </a:rPr>
              <a:t>Temas </a:t>
            </a:r>
            <a:r>
              <a:rPr lang="tr-TR" sz="2400" dirty="0">
                <a:solidFill>
                  <a:srgbClr val="3D3D3D"/>
                </a:solidFill>
              </a:rPr>
              <a:t>ö</a:t>
            </a:r>
            <a:r>
              <a:rPr lang="en-US" sz="2400" dirty="0" err="1">
                <a:solidFill>
                  <a:srgbClr val="3D3D3D"/>
                </a:solidFill>
              </a:rPr>
              <a:t>nlemleri</a:t>
            </a:r>
            <a:r>
              <a:rPr lang="en-US" sz="2400" dirty="0">
                <a:solidFill>
                  <a:srgbClr val="3D3D3D"/>
                </a:solidFill>
              </a:rPr>
              <a:t> </a:t>
            </a:r>
            <a:r>
              <a:rPr lang="en-US" sz="2400" dirty="0" err="1">
                <a:solidFill>
                  <a:srgbClr val="3D3D3D"/>
                </a:solidFill>
              </a:rPr>
              <a:t>gerektiren</a:t>
            </a:r>
            <a:r>
              <a:rPr lang="en-US" sz="2400" dirty="0">
                <a:solidFill>
                  <a:srgbClr val="3D3D3D"/>
                </a:solidFill>
              </a:rPr>
              <a:t> </a:t>
            </a:r>
            <a:r>
              <a:rPr lang="en-US" sz="2400" dirty="0" err="1">
                <a:solidFill>
                  <a:srgbClr val="3D3D3D"/>
                </a:solidFill>
              </a:rPr>
              <a:t>hastalar</a:t>
            </a:r>
            <a:r>
              <a:rPr lang="en-US" sz="2400" dirty="0">
                <a:solidFill>
                  <a:srgbClr val="3D3D3D"/>
                </a:solidFill>
              </a:rPr>
              <a:t> </a:t>
            </a:r>
            <a:r>
              <a:rPr lang="en-US" sz="2400" dirty="0" err="1">
                <a:solidFill>
                  <a:srgbClr val="3D3D3D"/>
                </a:solidFill>
              </a:rPr>
              <a:t>için</a:t>
            </a:r>
            <a:r>
              <a:rPr lang="en-US" sz="2400" dirty="0">
                <a:solidFill>
                  <a:srgbClr val="3D3D3D"/>
                </a:solidFill>
              </a:rPr>
              <a:t> </a:t>
            </a:r>
            <a:r>
              <a:rPr lang="en-US" sz="2400" b="1" dirty="0" err="1">
                <a:solidFill>
                  <a:srgbClr val="3D3D3D"/>
                </a:solidFill>
              </a:rPr>
              <a:t>tek</a:t>
            </a:r>
            <a:r>
              <a:rPr lang="en-US" sz="2400" b="1" dirty="0">
                <a:solidFill>
                  <a:srgbClr val="3D3D3D"/>
                </a:solidFill>
              </a:rPr>
              <a:t> </a:t>
            </a:r>
            <a:r>
              <a:rPr lang="en-US" sz="2400" b="1" dirty="0" err="1">
                <a:solidFill>
                  <a:srgbClr val="3D3D3D"/>
                </a:solidFill>
              </a:rPr>
              <a:t>kişilik</a:t>
            </a:r>
            <a:r>
              <a:rPr lang="en-US" sz="2400" b="1" dirty="0">
                <a:solidFill>
                  <a:srgbClr val="3D3D3D"/>
                </a:solidFill>
              </a:rPr>
              <a:t> </a:t>
            </a:r>
            <a:r>
              <a:rPr lang="en-US" sz="2400" dirty="0" err="1">
                <a:solidFill>
                  <a:srgbClr val="3D3D3D"/>
                </a:solidFill>
              </a:rPr>
              <a:t>bir</a:t>
            </a:r>
            <a:r>
              <a:rPr lang="en-US" sz="2400" dirty="0">
                <a:solidFill>
                  <a:srgbClr val="3D3D3D"/>
                </a:solidFill>
              </a:rPr>
              <a:t> </a:t>
            </a:r>
            <a:r>
              <a:rPr lang="en-US" sz="2400" dirty="0" err="1">
                <a:solidFill>
                  <a:srgbClr val="3D3D3D"/>
                </a:solidFill>
              </a:rPr>
              <a:t>oda</a:t>
            </a:r>
            <a:r>
              <a:rPr lang="en-US" sz="2400" dirty="0">
                <a:solidFill>
                  <a:srgbClr val="3D3D3D"/>
                </a:solidFill>
              </a:rPr>
              <a:t> </a:t>
            </a:r>
            <a:r>
              <a:rPr lang="en-US" sz="2400" dirty="0" err="1">
                <a:solidFill>
                  <a:srgbClr val="3D3D3D"/>
                </a:solidFill>
              </a:rPr>
              <a:t>tercih</a:t>
            </a:r>
            <a:r>
              <a:rPr lang="en-US" sz="2400" dirty="0">
                <a:solidFill>
                  <a:srgbClr val="3D3D3D"/>
                </a:solidFill>
              </a:rPr>
              <a:t> </a:t>
            </a:r>
            <a:r>
              <a:rPr lang="en-US" sz="2400" dirty="0" err="1">
                <a:solidFill>
                  <a:srgbClr val="3D3D3D"/>
                </a:solidFill>
              </a:rPr>
              <a:t>edilir</a:t>
            </a:r>
            <a:endParaRPr lang="en-US" sz="2400" dirty="0">
              <a:solidFill>
                <a:srgbClr val="3D3D3D"/>
              </a:solidFill>
            </a:endParaRPr>
          </a:p>
          <a:p>
            <a:pPr>
              <a:lnSpc>
                <a:spcPct val="110000"/>
              </a:lnSpc>
              <a:buFont typeface="Arial" panose="020B0604020202020204" pitchFamily="34" charset="0"/>
              <a:buChar char="•"/>
            </a:pPr>
            <a:r>
              <a:rPr lang="en-US" sz="2400" dirty="0">
                <a:solidFill>
                  <a:srgbClr val="3D3D3D"/>
                </a:solidFill>
              </a:rPr>
              <a:t>Tek </a:t>
            </a:r>
            <a:r>
              <a:rPr lang="en-US" sz="2400" dirty="0" err="1">
                <a:solidFill>
                  <a:srgbClr val="3D3D3D"/>
                </a:solidFill>
              </a:rPr>
              <a:t>kişilik</a:t>
            </a:r>
            <a:r>
              <a:rPr lang="en-US" sz="2400" dirty="0">
                <a:solidFill>
                  <a:srgbClr val="3D3D3D"/>
                </a:solidFill>
              </a:rPr>
              <a:t> </a:t>
            </a:r>
            <a:r>
              <a:rPr lang="en-US" sz="2400" dirty="0" err="1">
                <a:solidFill>
                  <a:srgbClr val="3D3D3D"/>
                </a:solidFill>
              </a:rPr>
              <a:t>oda</a:t>
            </a:r>
            <a:r>
              <a:rPr lang="en-US" sz="2400" dirty="0">
                <a:solidFill>
                  <a:srgbClr val="3D3D3D"/>
                </a:solidFill>
              </a:rPr>
              <a:t> </a:t>
            </a:r>
            <a:r>
              <a:rPr lang="en-US" sz="2400" dirty="0" err="1">
                <a:solidFill>
                  <a:srgbClr val="3D3D3D"/>
                </a:solidFill>
              </a:rPr>
              <a:t>bulunmadığında</a:t>
            </a:r>
            <a:r>
              <a:rPr lang="en-US" sz="2400" dirty="0">
                <a:solidFill>
                  <a:srgbClr val="3D3D3D"/>
                </a:solidFill>
              </a:rPr>
              <a:t>, </a:t>
            </a:r>
            <a:r>
              <a:rPr lang="en-US" sz="2400" dirty="0" err="1">
                <a:solidFill>
                  <a:srgbClr val="3D3D3D"/>
                </a:solidFill>
              </a:rPr>
              <a:t>diğer</a:t>
            </a:r>
            <a:r>
              <a:rPr lang="en-US" sz="2400" dirty="0">
                <a:solidFill>
                  <a:srgbClr val="3D3D3D"/>
                </a:solidFill>
              </a:rPr>
              <a:t> hasta </a:t>
            </a:r>
            <a:r>
              <a:rPr lang="en-US" sz="2400" dirty="0" err="1">
                <a:solidFill>
                  <a:srgbClr val="3D3D3D"/>
                </a:solidFill>
              </a:rPr>
              <a:t>yerleştirme</a:t>
            </a:r>
            <a:r>
              <a:rPr lang="en-US" sz="2400" dirty="0">
                <a:solidFill>
                  <a:srgbClr val="3D3D3D"/>
                </a:solidFill>
              </a:rPr>
              <a:t> </a:t>
            </a:r>
            <a:r>
              <a:rPr lang="en-US" sz="2400" dirty="0" err="1">
                <a:solidFill>
                  <a:srgbClr val="3D3D3D"/>
                </a:solidFill>
              </a:rPr>
              <a:t>seçenekleriyle</a:t>
            </a:r>
            <a:r>
              <a:rPr lang="en-US" sz="2400" dirty="0">
                <a:solidFill>
                  <a:srgbClr val="3D3D3D"/>
                </a:solidFill>
              </a:rPr>
              <a:t> (</a:t>
            </a:r>
            <a:r>
              <a:rPr lang="en-US" sz="2400" dirty="0" err="1">
                <a:solidFill>
                  <a:srgbClr val="3D3D3D"/>
                </a:solidFill>
              </a:rPr>
              <a:t>örneğin</a:t>
            </a:r>
            <a:r>
              <a:rPr lang="en-US" sz="2400" dirty="0">
                <a:solidFill>
                  <a:srgbClr val="3D3D3D"/>
                </a:solidFill>
              </a:rPr>
              <a:t>, </a:t>
            </a:r>
            <a:r>
              <a:rPr lang="en-US" sz="2400" dirty="0" err="1">
                <a:solidFill>
                  <a:srgbClr val="3D3D3D"/>
                </a:solidFill>
              </a:rPr>
              <a:t>kohortlama</a:t>
            </a:r>
            <a:r>
              <a:rPr lang="en-US" sz="2400" dirty="0">
                <a:solidFill>
                  <a:srgbClr val="3D3D3D"/>
                </a:solidFill>
              </a:rPr>
              <a:t>, </a:t>
            </a:r>
            <a:r>
              <a:rPr lang="en-US" sz="2400" dirty="0" err="1">
                <a:solidFill>
                  <a:srgbClr val="3D3D3D"/>
                </a:solidFill>
              </a:rPr>
              <a:t>aynı</a:t>
            </a:r>
            <a:r>
              <a:rPr lang="en-US" sz="2400" dirty="0">
                <a:solidFill>
                  <a:srgbClr val="3D3D3D"/>
                </a:solidFill>
              </a:rPr>
              <a:t> </a:t>
            </a:r>
            <a:r>
              <a:rPr lang="en-US" sz="2400" dirty="0" err="1">
                <a:solidFill>
                  <a:srgbClr val="3D3D3D"/>
                </a:solidFill>
              </a:rPr>
              <a:t>mikroorganizma</a:t>
            </a:r>
            <a:r>
              <a:rPr lang="en-US" sz="2400" dirty="0">
                <a:solidFill>
                  <a:srgbClr val="3D3D3D"/>
                </a:solidFill>
              </a:rPr>
              <a:t> </a:t>
            </a:r>
            <a:r>
              <a:rPr lang="en-US" sz="2400" dirty="0" err="1">
                <a:solidFill>
                  <a:srgbClr val="3D3D3D"/>
                </a:solidFill>
              </a:rPr>
              <a:t>ile</a:t>
            </a:r>
            <a:r>
              <a:rPr lang="en-US" sz="2400" dirty="0">
                <a:solidFill>
                  <a:srgbClr val="3D3D3D"/>
                </a:solidFill>
              </a:rPr>
              <a:t> </a:t>
            </a:r>
            <a:r>
              <a:rPr lang="en-US" sz="2400" dirty="0" err="1">
                <a:solidFill>
                  <a:srgbClr val="3D3D3D"/>
                </a:solidFill>
              </a:rPr>
              <a:t>enfekte</a:t>
            </a:r>
            <a:r>
              <a:rPr lang="en-US" sz="2400" dirty="0">
                <a:solidFill>
                  <a:srgbClr val="3D3D3D"/>
                </a:solidFill>
              </a:rPr>
              <a:t> hasta </a:t>
            </a:r>
            <a:r>
              <a:rPr lang="en-US" sz="2400" dirty="0" err="1">
                <a:solidFill>
                  <a:srgbClr val="3D3D3D"/>
                </a:solidFill>
              </a:rPr>
              <a:t>ile</a:t>
            </a:r>
            <a:r>
              <a:rPr lang="en-US" sz="2400" dirty="0">
                <a:solidFill>
                  <a:srgbClr val="3D3D3D"/>
                </a:solidFill>
              </a:rPr>
              <a:t> </a:t>
            </a:r>
            <a:r>
              <a:rPr lang="en-US" sz="2400" dirty="0" err="1">
                <a:solidFill>
                  <a:srgbClr val="3D3D3D"/>
                </a:solidFill>
              </a:rPr>
              <a:t>aynı</a:t>
            </a:r>
            <a:r>
              <a:rPr lang="en-US" sz="2400" dirty="0">
                <a:solidFill>
                  <a:srgbClr val="3D3D3D"/>
                </a:solidFill>
              </a:rPr>
              <a:t> </a:t>
            </a:r>
            <a:r>
              <a:rPr lang="en-US" sz="2400" dirty="0" err="1">
                <a:solidFill>
                  <a:srgbClr val="3D3D3D"/>
                </a:solidFill>
              </a:rPr>
              <a:t>odayı</a:t>
            </a:r>
            <a:r>
              <a:rPr lang="en-US" sz="2400" dirty="0">
                <a:solidFill>
                  <a:srgbClr val="3D3D3D"/>
                </a:solidFill>
              </a:rPr>
              <a:t> </a:t>
            </a:r>
            <a:r>
              <a:rPr lang="en-US" sz="2400" dirty="0" err="1">
                <a:solidFill>
                  <a:srgbClr val="3D3D3D"/>
                </a:solidFill>
              </a:rPr>
              <a:t>paylaşma</a:t>
            </a:r>
            <a:r>
              <a:rPr lang="en-US" sz="2400" dirty="0">
                <a:solidFill>
                  <a:srgbClr val="3D3D3D"/>
                </a:solidFill>
              </a:rPr>
              <a:t>) </a:t>
            </a:r>
            <a:r>
              <a:rPr lang="en-US" sz="2400" dirty="0" err="1">
                <a:solidFill>
                  <a:srgbClr val="3D3D3D"/>
                </a:solidFill>
              </a:rPr>
              <a:t>ilişkili</a:t>
            </a:r>
            <a:r>
              <a:rPr lang="en-US" sz="2400" dirty="0">
                <a:solidFill>
                  <a:srgbClr val="3D3D3D"/>
                </a:solidFill>
              </a:rPr>
              <a:t> </a:t>
            </a:r>
            <a:r>
              <a:rPr lang="en-US" sz="2400" dirty="0" err="1">
                <a:solidFill>
                  <a:srgbClr val="3D3D3D"/>
                </a:solidFill>
              </a:rPr>
              <a:t>çeşitli</a:t>
            </a:r>
            <a:r>
              <a:rPr lang="en-US" sz="2400" dirty="0">
                <a:solidFill>
                  <a:srgbClr val="3D3D3D"/>
                </a:solidFill>
              </a:rPr>
              <a:t> </a:t>
            </a:r>
            <a:r>
              <a:rPr lang="en-US" sz="2400" dirty="0" err="1">
                <a:solidFill>
                  <a:srgbClr val="3D3D3D"/>
                </a:solidFill>
              </a:rPr>
              <a:t>riskleri</a:t>
            </a:r>
            <a:r>
              <a:rPr lang="en-US" sz="2400" dirty="0">
                <a:solidFill>
                  <a:srgbClr val="3D3D3D"/>
                </a:solidFill>
              </a:rPr>
              <a:t> </a:t>
            </a:r>
            <a:r>
              <a:rPr lang="en-US" sz="2400" dirty="0" err="1">
                <a:solidFill>
                  <a:srgbClr val="3D3D3D"/>
                </a:solidFill>
              </a:rPr>
              <a:t>değerlendirmek</a:t>
            </a:r>
            <a:r>
              <a:rPr lang="en-US" sz="2400" dirty="0">
                <a:solidFill>
                  <a:srgbClr val="3D3D3D"/>
                </a:solidFill>
              </a:rPr>
              <a:t> </a:t>
            </a:r>
            <a:r>
              <a:rPr lang="en-US" sz="2400" dirty="0" err="1">
                <a:solidFill>
                  <a:srgbClr val="3D3D3D"/>
                </a:solidFill>
              </a:rPr>
              <a:t>için</a:t>
            </a:r>
            <a:r>
              <a:rPr lang="en-US" sz="2400" dirty="0">
                <a:solidFill>
                  <a:srgbClr val="3D3D3D"/>
                </a:solidFill>
              </a:rPr>
              <a:t> </a:t>
            </a:r>
            <a:r>
              <a:rPr lang="en-US" sz="2400" dirty="0" err="1">
                <a:solidFill>
                  <a:srgbClr val="3D3D3D"/>
                </a:solidFill>
              </a:rPr>
              <a:t>enfeksiyon</a:t>
            </a:r>
            <a:r>
              <a:rPr lang="en-US" sz="2400" dirty="0">
                <a:solidFill>
                  <a:srgbClr val="3D3D3D"/>
                </a:solidFill>
              </a:rPr>
              <a:t> </a:t>
            </a:r>
            <a:r>
              <a:rPr lang="en-US" sz="2400" dirty="0" err="1">
                <a:solidFill>
                  <a:srgbClr val="3D3D3D"/>
                </a:solidFill>
              </a:rPr>
              <a:t>kontrol</a:t>
            </a:r>
            <a:r>
              <a:rPr lang="en-US" sz="2400" dirty="0">
                <a:solidFill>
                  <a:srgbClr val="3D3D3D"/>
                </a:solidFill>
              </a:rPr>
              <a:t> p</a:t>
            </a:r>
            <a:r>
              <a:rPr lang="tr-TR" sz="2400" dirty="0" err="1">
                <a:solidFill>
                  <a:srgbClr val="3D3D3D"/>
                </a:solidFill>
              </a:rPr>
              <a:t>rofesyone</a:t>
            </a:r>
            <a:r>
              <a:rPr lang="en-US" sz="2400" dirty="0" err="1">
                <a:solidFill>
                  <a:srgbClr val="3D3D3D"/>
                </a:solidFill>
              </a:rPr>
              <a:t>liyle</a:t>
            </a:r>
            <a:r>
              <a:rPr lang="en-US" sz="2400" dirty="0">
                <a:solidFill>
                  <a:srgbClr val="3D3D3D"/>
                </a:solidFill>
              </a:rPr>
              <a:t> </a:t>
            </a:r>
            <a:r>
              <a:rPr lang="en-US" sz="2400" dirty="0" err="1">
                <a:solidFill>
                  <a:srgbClr val="3D3D3D"/>
                </a:solidFill>
              </a:rPr>
              <a:t>görüşülmesi</a:t>
            </a:r>
            <a:r>
              <a:rPr lang="en-US" sz="2400" dirty="0">
                <a:solidFill>
                  <a:srgbClr val="3D3D3D"/>
                </a:solidFill>
              </a:rPr>
              <a:t> </a:t>
            </a:r>
            <a:r>
              <a:rPr lang="en-US" sz="2400" dirty="0" err="1">
                <a:solidFill>
                  <a:srgbClr val="3D3D3D"/>
                </a:solidFill>
              </a:rPr>
              <a:t>önerilir</a:t>
            </a:r>
            <a:r>
              <a:rPr lang="en-US" sz="2400" dirty="0">
                <a:solidFill>
                  <a:srgbClr val="3D3D3D"/>
                </a:solidFill>
              </a:rPr>
              <a:t> </a:t>
            </a:r>
          </a:p>
          <a:p>
            <a:pPr>
              <a:lnSpc>
                <a:spcPct val="110000"/>
              </a:lnSpc>
              <a:buFont typeface="Arial" panose="020B0604020202020204" pitchFamily="34" charset="0"/>
              <a:buChar char="•"/>
            </a:pPr>
            <a:r>
              <a:rPr lang="en-US" sz="2400" dirty="0" err="1">
                <a:solidFill>
                  <a:srgbClr val="3D3D3D"/>
                </a:solidFill>
              </a:rPr>
              <a:t>Çok</a:t>
            </a:r>
            <a:r>
              <a:rPr lang="en-US" sz="2400" dirty="0">
                <a:solidFill>
                  <a:srgbClr val="3D3D3D"/>
                </a:solidFill>
              </a:rPr>
              <a:t> </a:t>
            </a:r>
            <a:r>
              <a:rPr lang="en-US" sz="2400" dirty="0" err="1">
                <a:solidFill>
                  <a:srgbClr val="3D3D3D"/>
                </a:solidFill>
              </a:rPr>
              <a:t>hastalı</a:t>
            </a:r>
            <a:r>
              <a:rPr lang="en-US" sz="2400" dirty="0">
                <a:solidFill>
                  <a:srgbClr val="3D3D3D"/>
                </a:solidFill>
              </a:rPr>
              <a:t> </a:t>
            </a:r>
            <a:r>
              <a:rPr lang="en-US" sz="2400" dirty="0" err="1">
                <a:solidFill>
                  <a:srgbClr val="3D3D3D"/>
                </a:solidFill>
              </a:rPr>
              <a:t>odalarda</a:t>
            </a:r>
            <a:r>
              <a:rPr lang="en-US" sz="2400" dirty="0">
                <a:solidFill>
                  <a:srgbClr val="3D3D3D"/>
                </a:solidFill>
              </a:rPr>
              <a:t>, </a:t>
            </a:r>
            <a:r>
              <a:rPr lang="en-US" sz="2400" dirty="0" err="1">
                <a:solidFill>
                  <a:srgbClr val="3D3D3D"/>
                </a:solidFill>
              </a:rPr>
              <a:t>enfekte</a:t>
            </a:r>
            <a:r>
              <a:rPr lang="en-US" sz="2400" dirty="0">
                <a:solidFill>
                  <a:srgbClr val="3D3D3D"/>
                </a:solidFill>
              </a:rPr>
              <a:t>/</a:t>
            </a:r>
            <a:r>
              <a:rPr lang="en-US" sz="2400" dirty="0" err="1">
                <a:solidFill>
                  <a:srgbClr val="3D3D3D"/>
                </a:solidFill>
              </a:rPr>
              <a:t>kolonize</a:t>
            </a:r>
            <a:r>
              <a:rPr lang="en-US" sz="2400" dirty="0">
                <a:solidFill>
                  <a:srgbClr val="3D3D3D"/>
                </a:solidFill>
              </a:rPr>
              <a:t> hasta </a:t>
            </a:r>
            <a:r>
              <a:rPr lang="en-US" sz="2400" dirty="0" err="1">
                <a:solidFill>
                  <a:srgbClr val="3D3D3D"/>
                </a:solidFill>
              </a:rPr>
              <a:t>ile</a:t>
            </a:r>
            <a:r>
              <a:rPr lang="en-US" sz="2400" dirty="0">
                <a:solidFill>
                  <a:srgbClr val="3D3D3D"/>
                </a:solidFill>
              </a:rPr>
              <a:t> </a:t>
            </a:r>
            <a:r>
              <a:rPr lang="en-US" sz="2400" dirty="0" err="1">
                <a:solidFill>
                  <a:srgbClr val="3D3D3D"/>
                </a:solidFill>
              </a:rPr>
              <a:t>diğer</a:t>
            </a:r>
            <a:r>
              <a:rPr lang="en-US" sz="2400" dirty="0">
                <a:solidFill>
                  <a:srgbClr val="3D3D3D"/>
                </a:solidFill>
              </a:rPr>
              <a:t> </a:t>
            </a:r>
            <a:r>
              <a:rPr lang="en-US" sz="2400" dirty="0" err="1">
                <a:solidFill>
                  <a:srgbClr val="3D3D3D"/>
                </a:solidFill>
              </a:rPr>
              <a:t>hastalar</a:t>
            </a:r>
            <a:r>
              <a:rPr lang="en-US" sz="2400" dirty="0">
                <a:solidFill>
                  <a:srgbClr val="3D3D3D"/>
                </a:solidFill>
              </a:rPr>
              <a:t> </a:t>
            </a:r>
            <a:r>
              <a:rPr lang="en-US" sz="2400" dirty="0" err="1">
                <a:solidFill>
                  <a:srgbClr val="3D3D3D"/>
                </a:solidFill>
              </a:rPr>
              <a:t>arasında</a:t>
            </a:r>
            <a:r>
              <a:rPr lang="en-US" sz="2400" dirty="0">
                <a:solidFill>
                  <a:srgbClr val="3D3D3D"/>
                </a:solidFill>
              </a:rPr>
              <a:t> </a:t>
            </a:r>
            <a:r>
              <a:rPr lang="en-US" sz="2400" dirty="0" err="1">
                <a:solidFill>
                  <a:srgbClr val="3D3D3D"/>
                </a:solidFill>
              </a:rPr>
              <a:t>eşyaların</a:t>
            </a:r>
            <a:r>
              <a:rPr lang="en-US" sz="2400" dirty="0">
                <a:solidFill>
                  <a:srgbClr val="3D3D3D"/>
                </a:solidFill>
              </a:rPr>
              <a:t> </a:t>
            </a:r>
            <a:r>
              <a:rPr lang="en-US" sz="2400" dirty="0" err="1">
                <a:solidFill>
                  <a:srgbClr val="3D3D3D"/>
                </a:solidFill>
              </a:rPr>
              <a:t>yanlışlıkla</a:t>
            </a:r>
            <a:r>
              <a:rPr lang="en-US" sz="2400" dirty="0">
                <a:solidFill>
                  <a:srgbClr val="3D3D3D"/>
                </a:solidFill>
              </a:rPr>
              <a:t> </a:t>
            </a:r>
            <a:r>
              <a:rPr lang="en-US" sz="2400" dirty="0" err="1">
                <a:solidFill>
                  <a:srgbClr val="3D3D3D"/>
                </a:solidFill>
              </a:rPr>
              <a:t>paylaşılma</a:t>
            </a:r>
            <a:r>
              <a:rPr lang="en-US" sz="2400" dirty="0">
                <a:solidFill>
                  <a:srgbClr val="3D3D3D"/>
                </a:solidFill>
              </a:rPr>
              <a:t> </a:t>
            </a:r>
            <a:r>
              <a:rPr lang="en-US" sz="2400" dirty="0" err="1">
                <a:solidFill>
                  <a:srgbClr val="3D3D3D"/>
                </a:solidFill>
              </a:rPr>
              <a:t>olasılığını</a:t>
            </a:r>
            <a:r>
              <a:rPr lang="en-US" sz="2400" dirty="0">
                <a:solidFill>
                  <a:srgbClr val="3D3D3D"/>
                </a:solidFill>
              </a:rPr>
              <a:t> </a:t>
            </a:r>
            <a:r>
              <a:rPr lang="en-US" sz="2400" dirty="0" err="1">
                <a:solidFill>
                  <a:srgbClr val="3D3D3D"/>
                </a:solidFill>
              </a:rPr>
              <a:t>azaltmak</a:t>
            </a:r>
            <a:r>
              <a:rPr lang="en-US" sz="2400" dirty="0">
                <a:solidFill>
                  <a:srgbClr val="3D3D3D"/>
                </a:solidFill>
              </a:rPr>
              <a:t> </a:t>
            </a:r>
            <a:r>
              <a:rPr lang="en-US" sz="2400" dirty="0" err="1">
                <a:solidFill>
                  <a:srgbClr val="3D3D3D"/>
                </a:solidFill>
              </a:rPr>
              <a:t>için</a:t>
            </a:r>
            <a:r>
              <a:rPr lang="en-US" sz="2400" dirty="0">
                <a:solidFill>
                  <a:srgbClr val="3D3D3D"/>
                </a:solidFill>
              </a:rPr>
              <a:t> </a:t>
            </a:r>
            <a:r>
              <a:rPr lang="en-US" sz="2400" dirty="0" err="1">
                <a:solidFill>
                  <a:srgbClr val="3D3D3D"/>
                </a:solidFill>
              </a:rPr>
              <a:t>yataklar</a:t>
            </a:r>
            <a:r>
              <a:rPr lang="en-US" sz="2400" dirty="0">
                <a:solidFill>
                  <a:srgbClr val="3D3D3D"/>
                </a:solidFill>
              </a:rPr>
              <a:t> </a:t>
            </a:r>
            <a:r>
              <a:rPr lang="en-US" sz="2400" dirty="0" err="1">
                <a:solidFill>
                  <a:srgbClr val="3D3D3D"/>
                </a:solidFill>
              </a:rPr>
              <a:t>arasında</a:t>
            </a:r>
            <a:r>
              <a:rPr lang="en-US" sz="2400" dirty="0">
                <a:solidFill>
                  <a:srgbClr val="3D3D3D"/>
                </a:solidFill>
              </a:rPr>
              <a:t> ≥1 </a:t>
            </a:r>
            <a:r>
              <a:rPr lang="en-US" sz="2400" dirty="0" err="1">
                <a:solidFill>
                  <a:srgbClr val="3D3D3D"/>
                </a:solidFill>
              </a:rPr>
              <a:t>m’lik</a:t>
            </a:r>
            <a:r>
              <a:rPr lang="en-US" sz="2400" dirty="0">
                <a:solidFill>
                  <a:srgbClr val="3D3D3D"/>
                </a:solidFill>
              </a:rPr>
              <a:t> </a:t>
            </a:r>
            <a:r>
              <a:rPr lang="en-US" sz="2400" dirty="0" err="1">
                <a:solidFill>
                  <a:srgbClr val="3D3D3D"/>
                </a:solidFill>
              </a:rPr>
              <a:t>mekansal</a:t>
            </a:r>
            <a:r>
              <a:rPr lang="en-US" sz="2400" dirty="0">
                <a:solidFill>
                  <a:srgbClr val="3D3D3D"/>
                </a:solidFill>
              </a:rPr>
              <a:t> </a:t>
            </a:r>
            <a:r>
              <a:rPr lang="en-US" sz="2400" dirty="0" err="1">
                <a:solidFill>
                  <a:srgbClr val="3D3D3D"/>
                </a:solidFill>
              </a:rPr>
              <a:t>ayrım</a:t>
            </a:r>
            <a:r>
              <a:rPr lang="en-US" sz="2400" dirty="0">
                <a:solidFill>
                  <a:srgbClr val="3D3D3D"/>
                </a:solidFill>
              </a:rPr>
              <a:t> </a:t>
            </a:r>
            <a:r>
              <a:rPr lang="en-US" sz="2400" dirty="0" err="1">
                <a:solidFill>
                  <a:srgbClr val="3D3D3D"/>
                </a:solidFill>
              </a:rPr>
              <a:t>önerilir</a:t>
            </a:r>
            <a:endParaRPr lang="en-US" sz="2400" dirty="0">
              <a:solidFill>
                <a:srgbClr val="3D3D3D"/>
              </a:solidFill>
            </a:endParaRPr>
          </a:p>
        </p:txBody>
      </p:sp>
    </p:spTree>
    <p:extLst>
      <p:ext uri="{BB962C8B-B14F-4D97-AF65-F5344CB8AC3E}">
        <p14:creationId xmlns:p14="http://schemas.microsoft.com/office/powerpoint/2010/main" val="1857238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FBB73-BF17-2A2E-BDD9-C826E03BC9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5B3F9D-10B6-BF0B-82CD-BB6B9157E93E}"/>
              </a:ext>
            </a:extLst>
          </p:cNvPr>
          <p:cNvSpPr>
            <a:spLocks noGrp="1"/>
          </p:cNvSpPr>
          <p:nvPr>
            <p:ph type="title"/>
          </p:nvPr>
        </p:nvSpPr>
        <p:spPr/>
        <p:txBody>
          <a:bodyPr>
            <a:normAutofit/>
          </a:bodyPr>
          <a:lstStyle/>
          <a:p>
            <a:br>
              <a:rPr lang="tr-TR" sz="4400" b="1" dirty="0">
                <a:solidFill>
                  <a:srgbClr val="7030A0"/>
                </a:solidFill>
              </a:rPr>
            </a:br>
            <a:r>
              <a:rPr lang="tr-TR" sz="4400" b="1" dirty="0">
                <a:solidFill>
                  <a:srgbClr val="FF9933"/>
                </a:solidFill>
                <a:latin typeface="+mn-lt"/>
              </a:rPr>
              <a:t>Temas Önlemleri</a:t>
            </a:r>
            <a:endParaRPr lang="en-TR" sz="4400" dirty="0">
              <a:solidFill>
                <a:srgbClr val="FF9933"/>
              </a:solidFill>
            </a:endParaRPr>
          </a:p>
        </p:txBody>
      </p:sp>
      <p:sp>
        <p:nvSpPr>
          <p:cNvPr id="3" name="Content Placeholder 2">
            <a:extLst>
              <a:ext uri="{FF2B5EF4-FFF2-40B4-BE49-F238E27FC236}">
                <a16:creationId xmlns:a16="http://schemas.microsoft.com/office/drawing/2014/main" id="{188ECE27-67D3-FA21-446F-2A23C2DFC82B}"/>
              </a:ext>
            </a:extLst>
          </p:cNvPr>
          <p:cNvSpPr>
            <a:spLocks noGrp="1"/>
          </p:cNvSpPr>
          <p:nvPr>
            <p:ph idx="1"/>
          </p:nvPr>
        </p:nvSpPr>
        <p:spPr>
          <a:xfrm>
            <a:off x="1097280" y="1845734"/>
            <a:ext cx="10345420" cy="4529666"/>
          </a:xfrm>
        </p:spPr>
        <p:txBody>
          <a:bodyPr>
            <a:normAutofit/>
          </a:bodyPr>
          <a:lstStyle/>
          <a:p>
            <a:pPr algn="just">
              <a:lnSpc>
                <a:spcPct val="110000"/>
              </a:lnSpc>
              <a:buFont typeface="Arial" panose="020B0604020202020204" pitchFamily="34" charset="0"/>
              <a:buChar char="•"/>
            </a:pPr>
            <a:r>
              <a:rPr lang="en-US" sz="2400" dirty="0" err="1">
                <a:solidFill>
                  <a:srgbClr val="3D3D3D"/>
                </a:solidFill>
              </a:rPr>
              <a:t>Hastalara</a:t>
            </a:r>
            <a:r>
              <a:rPr lang="en-US" sz="2400" dirty="0">
                <a:solidFill>
                  <a:srgbClr val="3D3D3D"/>
                </a:solidFill>
              </a:rPr>
              <a:t> </a:t>
            </a:r>
            <a:r>
              <a:rPr lang="en-US" sz="2400" dirty="0" err="1">
                <a:solidFill>
                  <a:srgbClr val="3D3D3D"/>
                </a:solidFill>
              </a:rPr>
              <a:t>bakım</a:t>
            </a:r>
            <a:r>
              <a:rPr lang="en-US" sz="2400" dirty="0">
                <a:solidFill>
                  <a:srgbClr val="3D3D3D"/>
                </a:solidFill>
              </a:rPr>
              <a:t> </a:t>
            </a:r>
            <a:r>
              <a:rPr lang="en-US" sz="2400" dirty="0" err="1">
                <a:solidFill>
                  <a:srgbClr val="3D3D3D"/>
                </a:solidFill>
              </a:rPr>
              <a:t>veren</a:t>
            </a:r>
            <a:r>
              <a:rPr lang="en-US" sz="2400" dirty="0">
                <a:solidFill>
                  <a:srgbClr val="3D3D3D"/>
                </a:solidFill>
              </a:rPr>
              <a:t> </a:t>
            </a:r>
            <a:r>
              <a:rPr lang="en-US" sz="2400" dirty="0" err="1">
                <a:solidFill>
                  <a:srgbClr val="3D3D3D"/>
                </a:solidFill>
              </a:rPr>
              <a:t>sağlık</a:t>
            </a:r>
            <a:r>
              <a:rPr lang="en-US" sz="2400" dirty="0">
                <a:solidFill>
                  <a:srgbClr val="3D3D3D"/>
                </a:solidFill>
              </a:rPr>
              <a:t> </a:t>
            </a:r>
            <a:r>
              <a:rPr lang="en-US" sz="2400" dirty="0" err="1">
                <a:solidFill>
                  <a:srgbClr val="3D3D3D"/>
                </a:solidFill>
              </a:rPr>
              <a:t>personeli</a:t>
            </a:r>
            <a:r>
              <a:rPr lang="en-US" sz="2400" dirty="0">
                <a:solidFill>
                  <a:srgbClr val="3D3D3D"/>
                </a:solidFill>
              </a:rPr>
              <a:t>, </a:t>
            </a:r>
            <a:r>
              <a:rPr lang="en-US" sz="2400" dirty="0" err="1">
                <a:solidFill>
                  <a:srgbClr val="3D3D3D"/>
                </a:solidFill>
              </a:rPr>
              <a:t>hastayla</a:t>
            </a:r>
            <a:r>
              <a:rPr lang="en-US" sz="2400" dirty="0">
                <a:solidFill>
                  <a:srgbClr val="3D3D3D"/>
                </a:solidFill>
              </a:rPr>
              <a:t> </a:t>
            </a:r>
            <a:r>
              <a:rPr lang="en-US" sz="2400" dirty="0" err="1">
                <a:solidFill>
                  <a:srgbClr val="3D3D3D"/>
                </a:solidFill>
              </a:rPr>
              <a:t>veya</a:t>
            </a:r>
            <a:r>
              <a:rPr lang="en-US" sz="2400" dirty="0">
                <a:solidFill>
                  <a:srgbClr val="3D3D3D"/>
                </a:solidFill>
              </a:rPr>
              <a:t> </a:t>
            </a:r>
            <a:r>
              <a:rPr lang="en-US" sz="2400" dirty="0" err="1">
                <a:solidFill>
                  <a:srgbClr val="3D3D3D"/>
                </a:solidFill>
              </a:rPr>
              <a:t>hastanın</a:t>
            </a:r>
            <a:r>
              <a:rPr lang="en-US" sz="2400" dirty="0">
                <a:solidFill>
                  <a:srgbClr val="3D3D3D"/>
                </a:solidFill>
              </a:rPr>
              <a:t> </a:t>
            </a:r>
            <a:r>
              <a:rPr lang="en-US" sz="2400" dirty="0" err="1">
                <a:solidFill>
                  <a:srgbClr val="3D3D3D"/>
                </a:solidFill>
              </a:rPr>
              <a:t>çevresindeki</a:t>
            </a:r>
            <a:r>
              <a:rPr lang="en-US" sz="2400" dirty="0">
                <a:solidFill>
                  <a:srgbClr val="3D3D3D"/>
                </a:solidFill>
              </a:rPr>
              <a:t> </a:t>
            </a:r>
            <a:r>
              <a:rPr lang="en-US" sz="2400" dirty="0" err="1">
                <a:solidFill>
                  <a:srgbClr val="3D3D3D"/>
                </a:solidFill>
              </a:rPr>
              <a:t>potansiyel</a:t>
            </a:r>
            <a:r>
              <a:rPr lang="en-US" sz="2400" dirty="0">
                <a:solidFill>
                  <a:srgbClr val="3D3D3D"/>
                </a:solidFill>
              </a:rPr>
              <a:t> </a:t>
            </a:r>
            <a:r>
              <a:rPr lang="en-US" sz="2400" dirty="0" err="1">
                <a:solidFill>
                  <a:srgbClr val="3D3D3D"/>
                </a:solidFill>
              </a:rPr>
              <a:t>olarak</a:t>
            </a:r>
            <a:r>
              <a:rPr lang="en-US" sz="2400" dirty="0">
                <a:solidFill>
                  <a:srgbClr val="3D3D3D"/>
                </a:solidFill>
              </a:rPr>
              <a:t> </a:t>
            </a:r>
            <a:r>
              <a:rPr lang="en-US" sz="2400" dirty="0" err="1">
                <a:solidFill>
                  <a:srgbClr val="3D3D3D"/>
                </a:solidFill>
              </a:rPr>
              <a:t>kontamine</a:t>
            </a:r>
            <a:r>
              <a:rPr lang="en-US" sz="2400" dirty="0">
                <a:solidFill>
                  <a:srgbClr val="3D3D3D"/>
                </a:solidFill>
              </a:rPr>
              <a:t> </a:t>
            </a:r>
            <a:r>
              <a:rPr lang="en-US" sz="2400" dirty="0" err="1">
                <a:solidFill>
                  <a:srgbClr val="3D3D3D"/>
                </a:solidFill>
              </a:rPr>
              <a:t>alanlarla</a:t>
            </a:r>
            <a:r>
              <a:rPr lang="en-US" sz="2400" dirty="0">
                <a:solidFill>
                  <a:srgbClr val="3D3D3D"/>
                </a:solidFill>
              </a:rPr>
              <a:t> </a:t>
            </a:r>
            <a:r>
              <a:rPr lang="en-US" sz="2400" dirty="0" err="1">
                <a:solidFill>
                  <a:srgbClr val="3D3D3D"/>
                </a:solidFill>
              </a:rPr>
              <a:t>temas</a:t>
            </a:r>
            <a:r>
              <a:rPr lang="en-US" sz="2400" dirty="0">
                <a:solidFill>
                  <a:srgbClr val="3D3D3D"/>
                </a:solidFill>
              </a:rPr>
              <a:t> </a:t>
            </a:r>
            <a:r>
              <a:rPr lang="en-US" sz="2400" dirty="0" err="1">
                <a:solidFill>
                  <a:srgbClr val="3D3D3D"/>
                </a:solidFill>
              </a:rPr>
              <a:t>içerebilecek</a:t>
            </a:r>
            <a:r>
              <a:rPr lang="en-US" sz="2400" dirty="0">
                <a:solidFill>
                  <a:srgbClr val="3D3D3D"/>
                </a:solidFill>
              </a:rPr>
              <a:t> </a:t>
            </a:r>
            <a:r>
              <a:rPr lang="en-US" sz="2400" dirty="0" err="1">
                <a:solidFill>
                  <a:srgbClr val="3D3D3D"/>
                </a:solidFill>
              </a:rPr>
              <a:t>tüm</a:t>
            </a:r>
            <a:r>
              <a:rPr lang="en-US" sz="2400" dirty="0">
                <a:solidFill>
                  <a:srgbClr val="3D3D3D"/>
                </a:solidFill>
              </a:rPr>
              <a:t> </a:t>
            </a:r>
            <a:r>
              <a:rPr lang="en-US" sz="2400" dirty="0" err="1">
                <a:solidFill>
                  <a:srgbClr val="3D3D3D"/>
                </a:solidFill>
              </a:rPr>
              <a:t>etkileşimler</a:t>
            </a:r>
            <a:r>
              <a:rPr lang="en-US" sz="2400" dirty="0">
                <a:solidFill>
                  <a:srgbClr val="3D3D3D"/>
                </a:solidFill>
              </a:rPr>
              <a:t> </a:t>
            </a:r>
            <a:r>
              <a:rPr lang="en-US" sz="2400" dirty="0" err="1">
                <a:solidFill>
                  <a:srgbClr val="3D3D3D"/>
                </a:solidFill>
              </a:rPr>
              <a:t>için</a:t>
            </a:r>
            <a:r>
              <a:rPr lang="en-US" sz="2400" dirty="0">
                <a:solidFill>
                  <a:srgbClr val="3D3D3D"/>
                </a:solidFill>
              </a:rPr>
              <a:t> </a:t>
            </a:r>
            <a:r>
              <a:rPr lang="en-US" sz="2400" dirty="0" err="1">
                <a:solidFill>
                  <a:srgbClr val="3D3D3D"/>
                </a:solidFill>
              </a:rPr>
              <a:t>önlük</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dirty="0" err="1">
                <a:solidFill>
                  <a:srgbClr val="3D3D3D"/>
                </a:solidFill>
              </a:rPr>
              <a:t>eldiven</a:t>
            </a:r>
            <a:r>
              <a:rPr lang="en-US" sz="2400" dirty="0">
                <a:solidFill>
                  <a:srgbClr val="3D3D3D"/>
                </a:solidFill>
              </a:rPr>
              <a:t> </a:t>
            </a:r>
            <a:r>
              <a:rPr lang="en-US" sz="2400" dirty="0" err="1">
                <a:solidFill>
                  <a:srgbClr val="3D3D3D"/>
                </a:solidFill>
              </a:rPr>
              <a:t>giymelidir</a:t>
            </a:r>
            <a:r>
              <a:rPr lang="en-US" sz="2400" dirty="0">
                <a:solidFill>
                  <a:srgbClr val="3D3D3D"/>
                </a:solidFill>
              </a:rPr>
              <a:t> </a:t>
            </a:r>
          </a:p>
          <a:p>
            <a:pPr algn="just">
              <a:lnSpc>
                <a:spcPct val="110000"/>
              </a:lnSpc>
              <a:buFont typeface="Arial" panose="020B0604020202020204" pitchFamily="34" charset="0"/>
              <a:buChar char="•"/>
            </a:pPr>
            <a:r>
              <a:rPr lang="en-US" sz="2400" dirty="0" err="1">
                <a:solidFill>
                  <a:srgbClr val="3D3D3D"/>
                </a:solidFill>
              </a:rPr>
              <a:t>Odaya</a:t>
            </a:r>
            <a:r>
              <a:rPr lang="en-US" sz="2400" dirty="0">
                <a:solidFill>
                  <a:srgbClr val="3D3D3D"/>
                </a:solidFill>
              </a:rPr>
              <a:t> </a:t>
            </a:r>
            <a:r>
              <a:rPr lang="en-US" sz="2400" dirty="0" err="1">
                <a:solidFill>
                  <a:srgbClr val="3D3D3D"/>
                </a:solidFill>
              </a:rPr>
              <a:t>girerken</a:t>
            </a:r>
            <a:r>
              <a:rPr lang="en-US" sz="2400" dirty="0">
                <a:solidFill>
                  <a:srgbClr val="3D3D3D"/>
                </a:solidFill>
              </a:rPr>
              <a:t> </a:t>
            </a:r>
            <a:r>
              <a:rPr lang="en-US" sz="2400" dirty="0" err="1">
                <a:solidFill>
                  <a:srgbClr val="3D3D3D"/>
                </a:solidFill>
              </a:rPr>
              <a:t>kişisel</a:t>
            </a:r>
            <a:r>
              <a:rPr lang="en-US" sz="2400" dirty="0">
                <a:solidFill>
                  <a:srgbClr val="3D3D3D"/>
                </a:solidFill>
              </a:rPr>
              <a:t> </a:t>
            </a:r>
            <a:r>
              <a:rPr lang="en-US" sz="2400" dirty="0" err="1">
                <a:solidFill>
                  <a:srgbClr val="3D3D3D"/>
                </a:solidFill>
              </a:rPr>
              <a:t>koruyucu</a:t>
            </a:r>
            <a:r>
              <a:rPr lang="en-US" sz="2400" dirty="0">
                <a:solidFill>
                  <a:srgbClr val="3D3D3D"/>
                </a:solidFill>
              </a:rPr>
              <a:t> </a:t>
            </a:r>
            <a:r>
              <a:rPr lang="en-US" sz="2400" dirty="0" err="1">
                <a:solidFill>
                  <a:srgbClr val="3D3D3D"/>
                </a:solidFill>
              </a:rPr>
              <a:t>ekipman</a:t>
            </a:r>
            <a:r>
              <a:rPr lang="en-US" sz="2400" dirty="0">
                <a:solidFill>
                  <a:srgbClr val="3D3D3D"/>
                </a:solidFill>
              </a:rPr>
              <a:t> </a:t>
            </a:r>
            <a:r>
              <a:rPr lang="en-US" sz="2400" dirty="0" err="1">
                <a:solidFill>
                  <a:srgbClr val="3D3D3D"/>
                </a:solidFill>
              </a:rPr>
              <a:t>giyilmesi</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b="1" dirty="0">
                <a:solidFill>
                  <a:srgbClr val="3D3D3D"/>
                </a:solidFill>
              </a:rPr>
              <a:t>hasta </a:t>
            </a:r>
            <a:r>
              <a:rPr lang="en-US" sz="2400" b="1" dirty="0" err="1">
                <a:solidFill>
                  <a:srgbClr val="3D3D3D"/>
                </a:solidFill>
              </a:rPr>
              <a:t>odasından</a:t>
            </a:r>
            <a:r>
              <a:rPr lang="en-US" sz="2400" b="1" dirty="0">
                <a:solidFill>
                  <a:srgbClr val="3D3D3D"/>
                </a:solidFill>
              </a:rPr>
              <a:t> </a:t>
            </a:r>
            <a:r>
              <a:rPr lang="en-US" sz="2400" b="1" dirty="0" err="1">
                <a:solidFill>
                  <a:srgbClr val="3D3D3D"/>
                </a:solidFill>
              </a:rPr>
              <a:t>çıkmadan</a:t>
            </a:r>
            <a:r>
              <a:rPr lang="en-US" sz="2400" b="1" dirty="0">
                <a:solidFill>
                  <a:srgbClr val="3D3D3D"/>
                </a:solidFill>
              </a:rPr>
              <a:t> </a:t>
            </a:r>
            <a:r>
              <a:rPr lang="en-US" sz="2400" b="1" dirty="0" err="1">
                <a:solidFill>
                  <a:srgbClr val="3D3D3D"/>
                </a:solidFill>
              </a:rPr>
              <a:t>önce</a:t>
            </a:r>
            <a:r>
              <a:rPr lang="en-US" sz="2400" b="1" dirty="0">
                <a:solidFill>
                  <a:srgbClr val="3D3D3D"/>
                </a:solidFill>
              </a:rPr>
              <a:t> </a:t>
            </a:r>
            <a:r>
              <a:rPr lang="en-US" sz="2400" b="1" dirty="0" err="1">
                <a:solidFill>
                  <a:srgbClr val="3D3D3D"/>
                </a:solidFill>
              </a:rPr>
              <a:t>atılması</a:t>
            </a:r>
            <a:r>
              <a:rPr lang="en-US" sz="2400" dirty="0">
                <a:solidFill>
                  <a:srgbClr val="3D3D3D"/>
                </a:solidFill>
              </a:rPr>
              <a:t>, </a:t>
            </a:r>
            <a:r>
              <a:rPr lang="en-US" sz="2400" dirty="0" err="1">
                <a:solidFill>
                  <a:srgbClr val="3D3D3D"/>
                </a:solidFill>
              </a:rPr>
              <a:t>özellikle</a:t>
            </a:r>
            <a:r>
              <a:rPr lang="en-US" sz="2400" dirty="0">
                <a:solidFill>
                  <a:srgbClr val="3D3D3D"/>
                </a:solidFill>
              </a:rPr>
              <a:t> </a:t>
            </a:r>
            <a:r>
              <a:rPr lang="en-US" sz="2400" dirty="0" err="1">
                <a:solidFill>
                  <a:srgbClr val="3D3D3D"/>
                </a:solidFill>
              </a:rPr>
              <a:t>çevresel</a:t>
            </a:r>
            <a:r>
              <a:rPr lang="en-US" sz="2400" dirty="0">
                <a:solidFill>
                  <a:srgbClr val="3D3D3D"/>
                </a:solidFill>
              </a:rPr>
              <a:t> </a:t>
            </a:r>
            <a:r>
              <a:rPr lang="en-US" sz="2400" dirty="0" err="1">
                <a:solidFill>
                  <a:srgbClr val="3D3D3D"/>
                </a:solidFill>
              </a:rPr>
              <a:t>kontaminasyon</a:t>
            </a:r>
            <a:r>
              <a:rPr lang="en-US" sz="2400" dirty="0">
                <a:solidFill>
                  <a:srgbClr val="3D3D3D"/>
                </a:solidFill>
              </a:rPr>
              <a:t> </a:t>
            </a:r>
            <a:r>
              <a:rPr lang="en-US" sz="2400" dirty="0" err="1">
                <a:solidFill>
                  <a:srgbClr val="3D3D3D"/>
                </a:solidFill>
              </a:rPr>
              <a:t>yoluyla</a:t>
            </a:r>
            <a:r>
              <a:rPr lang="en-US" sz="2400" dirty="0">
                <a:solidFill>
                  <a:srgbClr val="3D3D3D"/>
                </a:solidFill>
              </a:rPr>
              <a:t> </a:t>
            </a:r>
            <a:r>
              <a:rPr lang="en-US" sz="2400" dirty="0" err="1">
                <a:solidFill>
                  <a:srgbClr val="3D3D3D"/>
                </a:solidFill>
              </a:rPr>
              <a:t>bulaşmada</a:t>
            </a:r>
            <a:r>
              <a:rPr lang="en-US" sz="2400" dirty="0">
                <a:solidFill>
                  <a:srgbClr val="3D3D3D"/>
                </a:solidFill>
              </a:rPr>
              <a:t> </a:t>
            </a:r>
            <a:r>
              <a:rPr lang="en-US" sz="2400" dirty="0" err="1">
                <a:solidFill>
                  <a:srgbClr val="3D3D3D"/>
                </a:solidFill>
              </a:rPr>
              <a:t>rol</a:t>
            </a:r>
            <a:r>
              <a:rPr lang="en-US" sz="2400" dirty="0">
                <a:solidFill>
                  <a:srgbClr val="3D3D3D"/>
                </a:solidFill>
              </a:rPr>
              <a:t> </a:t>
            </a:r>
            <a:r>
              <a:rPr lang="en-US" sz="2400" dirty="0" err="1">
                <a:solidFill>
                  <a:srgbClr val="3D3D3D"/>
                </a:solidFill>
              </a:rPr>
              <a:t>oynayan</a:t>
            </a:r>
            <a:r>
              <a:rPr lang="en-US" sz="2400" dirty="0">
                <a:solidFill>
                  <a:srgbClr val="3D3D3D"/>
                </a:solidFill>
              </a:rPr>
              <a:t> </a:t>
            </a:r>
            <a:r>
              <a:rPr lang="en-US" sz="2400" dirty="0" err="1">
                <a:solidFill>
                  <a:srgbClr val="3D3D3D"/>
                </a:solidFill>
              </a:rPr>
              <a:t>patojenlerin</a:t>
            </a:r>
            <a:r>
              <a:rPr lang="en-US" sz="2400" dirty="0">
                <a:solidFill>
                  <a:srgbClr val="3D3D3D"/>
                </a:solidFill>
              </a:rPr>
              <a:t> </a:t>
            </a:r>
            <a:r>
              <a:rPr lang="en-US" sz="2400" dirty="0" err="1">
                <a:solidFill>
                  <a:srgbClr val="3D3D3D"/>
                </a:solidFill>
              </a:rPr>
              <a:t>bulaşını</a:t>
            </a:r>
            <a:r>
              <a:rPr lang="en-US" sz="2400" dirty="0">
                <a:solidFill>
                  <a:srgbClr val="3D3D3D"/>
                </a:solidFill>
              </a:rPr>
              <a:t> </a:t>
            </a:r>
            <a:r>
              <a:rPr lang="en-US" sz="2400" dirty="0" err="1">
                <a:solidFill>
                  <a:srgbClr val="3D3D3D"/>
                </a:solidFill>
              </a:rPr>
              <a:t>önlemektedir</a:t>
            </a:r>
            <a:endParaRPr lang="en-US" sz="2400" dirty="0">
              <a:solidFill>
                <a:srgbClr val="3D3D3D"/>
              </a:solidFill>
            </a:endParaRPr>
          </a:p>
          <a:p>
            <a:pPr algn="just">
              <a:lnSpc>
                <a:spcPct val="110000"/>
              </a:lnSpc>
              <a:buFont typeface="Arial" panose="020B0604020202020204" pitchFamily="34" charset="0"/>
              <a:buChar char="•"/>
            </a:pPr>
            <a:r>
              <a:rPr lang="en-US" sz="2400" dirty="0">
                <a:solidFill>
                  <a:srgbClr val="3D3D3D"/>
                </a:solidFill>
              </a:rPr>
              <a:t>Hasta </a:t>
            </a:r>
            <a:r>
              <a:rPr lang="en-US" sz="2400" dirty="0" err="1">
                <a:solidFill>
                  <a:srgbClr val="3D3D3D"/>
                </a:solidFill>
              </a:rPr>
              <a:t>için</a:t>
            </a:r>
            <a:r>
              <a:rPr lang="en-US" sz="2400" dirty="0">
                <a:solidFill>
                  <a:srgbClr val="3D3D3D"/>
                </a:solidFill>
              </a:rPr>
              <a:t> </a:t>
            </a:r>
            <a:r>
              <a:rPr lang="en-US" sz="2400" dirty="0" err="1">
                <a:solidFill>
                  <a:srgbClr val="3D3D3D"/>
                </a:solidFill>
              </a:rPr>
              <a:t>kullanılan</a:t>
            </a:r>
            <a:r>
              <a:rPr lang="en-US" sz="2400" dirty="0">
                <a:solidFill>
                  <a:srgbClr val="3D3D3D"/>
                </a:solidFill>
              </a:rPr>
              <a:t> </a:t>
            </a:r>
            <a:r>
              <a:rPr lang="en-US" sz="2400" dirty="0" err="1">
                <a:solidFill>
                  <a:srgbClr val="3D3D3D"/>
                </a:solidFill>
              </a:rPr>
              <a:t>ekipman</a:t>
            </a:r>
            <a:r>
              <a:rPr lang="en-US" sz="2400" dirty="0">
                <a:solidFill>
                  <a:srgbClr val="3D3D3D"/>
                </a:solidFill>
              </a:rPr>
              <a:t> </a:t>
            </a:r>
            <a:r>
              <a:rPr lang="en-US" sz="2400" dirty="0" err="1">
                <a:solidFill>
                  <a:srgbClr val="3D3D3D"/>
                </a:solidFill>
              </a:rPr>
              <a:t>hastaya</a:t>
            </a:r>
            <a:r>
              <a:rPr lang="en-US" sz="2400" dirty="0">
                <a:solidFill>
                  <a:srgbClr val="3D3D3D"/>
                </a:solidFill>
              </a:rPr>
              <a:t> </a:t>
            </a:r>
            <a:r>
              <a:rPr lang="en-US" sz="2400" dirty="0" err="1">
                <a:solidFill>
                  <a:srgbClr val="3D3D3D"/>
                </a:solidFill>
              </a:rPr>
              <a:t>özel</a:t>
            </a:r>
            <a:r>
              <a:rPr lang="en-US" sz="2400" dirty="0">
                <a:solidFill>
                  <a:srgbClr val="3D3D3D"/>
                </a:solidFill>
              </a:rPr>
              <a:t> </a:t>
            </a:r>
            <a:r>
              <a:rPr lang="en-US" sz="2400" dirty="0" err="1">
                <a:solidFill>
                  <a:srgbClr val="3D3D3D"/>
                </a:solidFill>
              </a:rPr>
              <a:t>olmalı</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dirty="0" err="1">
                <a:solidFill>
                  <a:srgbClr val="3D3D3D"/>
                </a:solidFill>
              </a:rPr>
              <a:t>başka</a:t>
            </a:r>
            <a:r>
              <a:rPr lang="en-US" sz="2400" dirty="0">
                <a:solidFill>
                  <a:srgbClr val="3D3D3D"/>
                </a:solidFill>
              </a:rPr>
              <a:t> </a:t>
            </a:r>
            <a:r>
              <a:rPr lang="en-US" sz="2400" dirty="0" err="1">
                <a:solidFill>
                  <a:srgbClr val="3D3D3D"/>
                </a:solidFill>
              </a:rPr>
              <a:t>bir</a:t>
            </a:r>
            <a:r>
              <a:rPr lang="en-US" sz="2400" dirty="0">
                <a:solidFill>
                  <a:srgbClr val="3D3D3D"/>
                </a:solidFill>
              </a:rPr>
              <a:t> hasta </a:t>
            </a:r>
            <a:r>
              <a:rPr lang="en-US" sz="2400" dirty="0" err="1">
                <a:solidFill>
                  <a:srgbClr val="3D3D3D"/>
                </a:solidFill>
              </a:rPr>
              <a:t>için</a:t>
            </a:r>
            <a:r>
              <a:rPr lang="en-US" sz="2400" dirty="0">
                <a:solidFill>
                  <a:srgbClr val="3D3D3D"/>
                </a:solidFill>
              </a:rPr>
              <a:t> </a:t>
            </a:r>
            <a:r>
              <a:rPr lang="en-US" sz="2400" dirty="0" err="1">
                <a:solidFill>
                  <a:srgbClr val="3D3D3D"/>
                </a:solidFill>
              </a:rPr>
              <a:t>kullanılmadan</a:t>
            </a:r>
            <a:r>
              <a:rPr lang="en-US" sz="2400" dirty="0">
                <a:solidFill>
                  <a:srgbClr val="3D3D3D"/>
                </a:solidFill>
              </a:rPr>
              <a:t> </a:t>
            </a:r>
            <a:r>
              <a:rPr lang="en-US" sz="2400" dirty="0" err="1">
                <a:solidFill>
                  <a:srgbClr val="3D3D3D"/>
                </a:solidFill>
              </a:rPr>
              <a:t>önce</a:t>
            </a:r>
            <a:r>
              <a:rPr lang="en-US" sz="2400" dirty="0">
                <a:solidFill>
                  <a:srgbClr val="3D3D3D"/>
                </a:solidFill>
              </a:rPr>
              <a:t> </a:t>
            </a:r>
            <a:r>
              <a:rPr lang="en-US" sz="2400" dirty="0" err="1">
                <a:solidFill>
                  <a:srgbClr val="3D3D3D"/>
                </a:solidFill>
              </a:rPr>
              <a:t>dezenfekte</a:t>
            </a:r>
            <a:r>
              <a:rPr lang="en-US" sz="2400" dirty="0">
                <a:solidFill>
                  <a:srgbClr val="3D3D3D"/>
                </a:solidFill>
              </a:rPr>
              <a:t> </a:t>
            </a:r>
            <a:r>
              <a:rPr lang="en-US" sz="2400" dirty="0" err="1">
                <a:solidFill>
                  <a:srgbClr val="3D3D3D"/>
                </a:solidFill>
              </a:rPr>
              <a:t>edilmelidir</a:t>
            </a:r>
            <a:endParaRPr lang="en-TR" sz="2400" dirty="0"/>
          </a:p>
        </p:txBody>
      </p:sp>
    </p:spTree>
    <p:extLst>
      <p:ext uri="{BB962C8B-B14F-4D97-AF65-F5344CB8AC3E}">
        <p14:creationId xmlns:p14="http://schemas.microsoft.com/office/powerpoint/2010/main" val="2841067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BC02-58EA-354E-9CB2-BF4704555777}"/>
              </a:ext>
            </a:extLst>
          </p:cNvPr>
          <p:cNvSpPr>
            <a:spLocks noGrp="1"/>
          </p:cNvSpPr>
          <p:nvPr>
            <p:ph type="title"/>
          </p:nvPr>
        </p:nvSpPr>
        <p:spPr>
          <a:xfrm>
            <a:off x="1097280" y="286603"/>
            <a:ext cx="8563187" cy="1450757"/>
          </a:xfrm>
        </p:spPr>
        <p:txBody>
          <a:bodyPr>
            <a:normAutofit/>
          </a:bodyPr>
          <a:lstStyle/>
          <a:p>
            <a:r>
              <a:rPr lang="en-TR" sz="4000" b="1" dirty="0">
                <a:solidFill>
                  <a:srgbClr val="FF9933"/>
                </a:solidFill>
                <a:latin typeface="+mn-lt"/>
              </a:rPr>
              <a:t>Temas Önlemleri Gerektiren Mikroorganizmalar</a:t>
            </a:r>
          </a:p>
        </p:txBody>
      </p:sp>
      <p:sp>
        <p:nvSpPr>
          <p:cNvPr id="3" name="Content Placeholder 2">
            <a:extLst>
              <a:ext uri="{FF2B5EF4-FFF2-40B4-BE49-F238E27FC236}">
                <a16:creationId xmlns:a16="http://schemas.microsoft.com/office/drawing/2014/main" id="{DC926C4B-0F91-AA4F-805A-FBCCC9A9CC4C}"/>
              </a:ext>
            </a:extLst>
          </p:cNvPr>
          <p:cNvSpPr>
            <a:spLocks noGrp="1"/>
          </p:cNvSpPr>
          <p:nvPr>
            <p:ph sz="half" idx="1"/>
          </p:nvPr>
        </p:nvSpPr>
        <p:spPr>
          <a:xfrm>
            <a:off x="812800" y="1845734"/>
            <a:ext cx="5222239" cy="4023360"/>
          </a:xfrm>
        </p:spPr>
        <p:txBody>
          <a:bodyPr>
            <a:normAutofit fontScale="77500" lnSpcReduction="20000"/>
          </a:bodyPr>
          <a:lstStyle/>
          <a:p>
            <a:pPr lvl="1">
              <a:lnSpc>
                <a:spcPct val="120000"/>
              </a:lnSpc>
              <a:buClr>
                <a:srgbClr val="FF9933"/>
              </a:buClr>
              <a:buFont typeface="Arial" panose="020B0604020202020204" pitchFamily="34" charset="0"/>
              <a:buChar char="•"/>
            </a:pPr>
            <a:r>
              <a:rPr lang="en-US" sz="2600" dirty="0" err="1">
                <a:solidFill>
                  <a:srgbClr val="3D3D3D"/>
                </a:solidFill>
              </a:rPr>
              <a:t>Metisiline</a:t>
            </a:r>
            <a:r>
              <a:rPr lang="en-US" sz="2600" dirty="0">
                <a:solidFill>
                  <a:srgbClr val="3D3D3D"/>
                </a:solidFill>
              </a:rPr>
              <a:t> </a:t>
            </a:r>
            <a:r>
              <a:rPr lang="en-US" sz="2600" dirty="0" err="1">
                <a:solidFill>
                  <a:srgbClr val="3D3D3D"/>
                </a:solidFill>
              </a:rPr>
              <a:t>dirençli</a:t>
            </a:r>
            <a:r>
              <a:rPr lang="en-US" sz="2600" dirty="0">
                <a:solidFill>
                  <a:srgbClr val="3D3D3D"/>
                </a:solidFill>
              </a:rPr>
              <a:t> </a:t>
            </a:r>
            <a:r>
              <a:rPr lang="en-US" sz="2600" i="1" dirty="0">
                <a:solidFill>
                  <a:srgbClr val="3D3D3D"/>
                </a:solidFill>
              </a:rPr>
              <a:t>Staphylococcus aureus </a:t>
            </a:r>
            <a:r>
              <a:rPr lang="en-US" sz="2600" dirty="0">
                <a:solidFill>
                  <a:srgbClr val="3D3D3D"/>
                </a:solidFill>
              </a:rPr>
              <a:t>(MRSA) </a:t>
            </a:r>
            <a:endParaRPr lang="en-US" sz="2600" i="1" dirty="0">
              <a:solidFill>
                <a:srgbClr val="3D3D3D"/>
              </a:solidFill>
            </a:endParaRPr>
          </a:p>
          <a:p>
            <a:pPr lvl="1">
              <a:lnSpc>
                <a:spcPct val="120000"/>
              </a:lnSpc>
              <a:buClr>
                <a:srgbClr val="FF9933"/>
              </a:buClr>
              <a:buFont typeface="Arial" panose="020B0604020202020204" pitchFamily="34" charset="0"/>
              <a:buChar char="•"/>
            </a:pPr>
            <a:r>
              <a:rPr lang="tr-TR" sz="2600" dirty="0">
                <a:solidFill>
                  <a:srgbClr val="3D3D3D"/>
                </a:solidFill>
              </a:rPr>
              <a:t>ESBL-pozitif </a:t>
            </a:r>
            <a:r>
              <a:rPr lang="tr-TR" sz="2600" i="1" dirty="0" err="1">
                <a:solidFill>
                  <a:srgbClr val="3D3D3D"/>
                </a:solidFill>
              </a:rPr>
              <a:t>Klebsiella</a:t>
            </a:r>
            <a:r>
              <a:rPr lang="tr-TR" sz="2600" i="1" dirty="0">
                <a:solidFill>
                  <a:srgbClr val="3D3D3D"/>
                </a:solidFill>
              </a:rPr>
              <a:t> </a:t>
            </a:r>
            <a:r>
              <a:rPr lang="tr-TR" sz="2600" i="1" dirty="0" err="1">
                <a:solidFill>
                  <a:srgbClr val="3D3D3D"/>
                </a:solidFill>
              </a:rPr>
              <a:t>pneumoniae</a:t>
            </a:r>
            <a:r>
              <a:rPr lang="tr-TR" sz="2600" i="1" dirty="0">
                <a:solidFill>
                  <a:srgbClr val="3D3D3D"/>
                </a:solidFill>
              </a:rPr>
              <a:t> </a:t>
            </a:r>
            <a:r>
              <a:rPr lang="tr-TR" sz="2600" dirty="0">
                <a:solidFill>
                  <a:srgbClr val="3D3D3D"/>
                </a:solidFill>
              </a:rPr>
              <a:t>, </a:t>
            </a:r>
            <a:r>
              <a:rPr lang="tr-TR" sz="2600" i="1" dirty="0">
                <a:solidFill>
                  <a:srgbClr val="3D3D3D"/>
                </a:solidFill>
              </a:rPr>
              <a:t>E.coli  </a:t>
            </a:r>
          </a:p>
          <a:p>
            <a:pPr lvl="1">
              <a:lnSpc>
                <a:spcPct val="120000"/>
              </a:lnSpc>
              <a:buClr>
                <a:srgbClr val="FF9933"/>
              </a:buClr>
              <a:buFont typeface="Arial" panose="020B0604020202020204" pitchFamily="34" charset="0"/>
              <a:buChar char="•"/>
            </a:pPr>
            <a:r>
              <a:rPr lang="en-US" sz="2600" dirty="0" err="1">
                <a:solidFill>
                  <a:srgbClr val="3D3D3D"/>
                </a:solidFill>
                <a:effectLst/>
              </a:rPr>
              <a:t>Karbapeneme</a:t>
            </a:r>
            <a:r>
              <a:rPr lang="en-US" sz="2600" dirty="0">
                <a:solidFill>
                  <a:srgbClr val="3D3D3D"/>
                </a:solidFill>
                <a:effectLst/>
              </a:rPr>
              <a:t> </a:t>
            </a:r>
            <a:r>
              <a:rPr lang="en-US" sz="2600" dirty="0" err="1">
                <a:solidFill>
                  <a:srgbClr val="3D3D3D"/>
                </a:solidFill>
                <a:effectLst/>
              </a:rPr>
              <a:t>dirençli</a:t>
            </a:r>
            <a:r>
              <a:rPr lang="en-US" sz="2600" dirty="0">
                <a:solidFill>
                  <a:srgbClr val="3D3D3D"/>
                </a:solidFill>
                <a:effectLst/>
              </a:rPr>
              <a:t> </a:t>
            </a:r>
            <a:r>
              <a:rPr lang="en-US" sz="2600" i="1" dirty="0">
                <a:solidFill>
                  <a:srgbClr val="3D3D3D"/>
                </a:solidFill>
                <a:effectLst/>
              </a:rPr>
              <a:t>Klebsiella</a:t>
            </a:r>
            <a:r>
              <a:rPr lang="tr-TR" sz="2600" i="1" dirty="0">
                <a:solidFill>
                  <a:srgbClr val="3D3D3D"/>
                </a:solidFill>
                <a:effectLst/>
              </a:rPr>
              <a:t> </a:t>
            </a:r>
            <a:r>
              <a:rPr lang="tr-TR" sz="2600" i="1" dirty="0" err="1">
                <a:solidFill>
                  <a:srgbClr val="3D3D3D"/>
                </a:solidFill>
                <a:effectLst/>
              </a:rPr>
              <a:t>spp</a:t>
            </a:r>
            <a:r>
              <a:rPr lang="tr-TR" sz="2600" i="1" dirty="0">
                <a:solidFill>
                  <a:srgbClr val="3D3D3D"/>
                </a:solidFill>
                <a:effectLst/>
              </a:rPr>
              <a:t>.</a:t>
            </a:r>
            <a:r>
              <a:rPr lang="en-US" sz="2600" i="1" dirty="0">
                <a:solidFill>
                  <a:srgbClr val="3D3D3D"/>
                </a:solidFill>
                <a:effectLst/>
              </a:rPr>
              <a:t>, E.coli </a:t>
            </a:r>
            <a:r>
              <a:rPr lang="en-US" sz="2600" dirty="0" err="1">
                <a:solidFill>
                  <a:srgbClr val="3D3D3D"/>
                </a:solidFill>
                <a:effectLst/>
              </a:rPr>
              <a:t>ve</a:t>
            </a:r>
            <a:r>
              <a:rPr lang="en-US" sz="2600" dirty="0">
                <a:solidFill>
                  <a:srgbClr val="3D3D3D"/>
                </a:solidFill>
                <a:effectLst/>
              </a:rPr>
              <a:t> </a:t>
            </a:r>
            <a:r>
              <a:rPr lang="en-US" sz="2600" dirty="0" err="1">
                <a:solidFill>
                  <a:srgbClr val="3D3D3D"/>
                </a:solidFill>
                <a:effectLst/>
              </a:rPr>
              <a:t>diğer</a:t>
            </a:r>
            <a:r>
              <a:rPr lang="en-US" sz="2600" dirty="0">
                <a:solidFill>
                  <a:srgbClr val="3D3D3D"/>
                </a:solidFill>
                <a:effectLst/>
              </a:rPr>
              <a:t> </a:t>
            </a:r>
            <a:r>
              <a:rPr lang="en-US" sz="2600" dirty="0" err="1">
                <a:solidFill>
                  <a:srgbClr val="3D3D3D"/>
                </a:solidFill>
                <a:effectLst/>
              </a:rPr>
              <a:t>enterik</a:t>
            </a:r>
            <a:r>
              <a:rPr lang="en-US" sz="2600" dirty="0">
                <a:solidFill>
                  <a:srgbClr val="3D3D3D"/>
                </a:solidFill>
                <a:effectLst/>
              </a:rPr>
              <a:t> </a:t>
            </a:r>
            <a:r>
              <a:rPr lang="en-US" sz="2600" dirty="0" err="1">
                <a:solidFill>
                  <a:srgbClr val="3D3D3D"/>
                </a:solidFill>
                <a:effectLst/>
              </a:rPr>
              <a:t>bakteriler</a:t>
            </a:r>
            <a:r>
              <a:rPr lang="en-US" sz="2600" dirty="0">
                <a:solidFill>
                  <a:srgbClr val="3D3D3D"/>
                </a:solidFill>
                <a:effectLst/>
              </a:rPr>
              <a:t> </a:t>
            </a:r>
          </a:p>
          <a:p>
            <a:pPr lvl="1">
              <a:lnSpc>
                <a:spcPct val="120000"/>
              </a:lnSpc>
              <a:buClr>
                <a:srgbClr val="FF9933"/>
              </a:buClr>
              <a:buFont typeface="Arial" panose="020B0604020202020204" pitchFamily="34" charset="0"/>
              <a:buChar char="•"/>
            </a:pPr>
            <a:r>
              <a:rPr lang="en-US" sz="2600" dirty="0" err="1">
                <a:solidFill>
                  <a:srgbClr val="3D3D3D"/>
                </a:solidFill>
                <a:effectLst/>
              </a:rPr>
              <a:t>Vankomisine</a:t>
            </a:r>
            <a:r>
              <a:rPr lang="en-US" sz="2600" dirty="0">
                <a:solidFill>
                  <a:srgbClr val="3D3D3D"/>
                </a:solidFill>
                <a:effectLst/>
              </a:rPr>
              <a:t> </a:t>
            </a:r>
            <a:r>
              <a:rPr lang="en-US" sz="2600" dirty="0" err="1">
                <a:solidFill>
                  <a:srgbClr val="3D3D3D"/>
                </a:solidFill>
                <a:effectLst/>
              </a:rPr>
              <a:t>dirençli</a:t>
            </a:r>
            <a:r>
              <a:rPr lang="en-US" sz="2600" dirty="0">
                <a:solidFill>
                  <a:srgbClr val="3D3D3D"/>
                </a:solidFill>
                <a:effectLst/>
              </a:rPr>
              <a:t> </a:t>
            </a:r>
            <a:r>
              <a:rPr lang="en-US" sz="2600" dirty="0" err="1">
                <a:solidFill>
                  <a:srgbClr val="3D3D3D"/>
                </a:solidFill>
                <a:effectLst/>
              </a:rPr>
              <a:t>Enterokok</a:t>
            </a:r>
            <a:r>
              <a:rPr lang="en-US" sz="2600" dirty="0">
                <a:solidFill>
                  <a:srgbClr val="3D3D3D"/>
                </a:solidFill>
                <a:effectLst/>
              </a:rPr>
              <a:t> (VRE) </a:t>
            </a:r>
          </a:p>
          <a:p>
            <a:pPr lvl="1" eaLnBrk="1" hangingPunct="1">
              <a:lnSpc>
                <a:spcPct val="120000"/>
              </a:lnSpc>
              <a:buClr>
                <a:srgbClr val="FF9933"/>
              </a:buClr>
              <a:buFont typeface="Arial" panose="020B0604020202020204" pitchFamily="34" charset="0"/>
              <a:buChar char="•"/>
            </a:pPr>
            <a:r>
              <a:rPr lang="en-US" sz="2600" dirty="0" err="1">
                <a:solidFill>
                  <a:srgbClr val="3D3D3D"/>
                </a:solidFill>
                <a:effectLst/>
              </a:rPr>
              <a:t>Karbapeneme</a:t>
            </a:r>
            <a:r>
              <a:rPr lang="en-US" sz="2600" dirty="0">
                <a:solidFill>
                  <a:srgbClr val="3D3D3D"/>
                </a:solidFill>
                <a:effectLst/>
              </a:rPr>
              <a:t> </a:t>
            </a:r>
            <a:r>
              <a:rPr lang="en-US" sz="2600" dirty="0" err="1">
                <a:solidFill>
                  <a:srgbClr val="3D3D3D"/>
                </a:solidFill>
                <a:effectLst/>
              </a:rPr>
              <a:t>dirençli</a:t>
            </a:r>
            <a:r>
              <a:rPr lang="en-US" sz="2600" dirty="0">
                <a:solidFill>
                  <a:srgbClr val="3D3D3D"/>
                </a:solidFill>
                <a:effectLst/>
              </a:rPr>
              <a:t> </a:t>
            </a:r>
            <a:r>
              <a:rPr lang="en-US" sz="2600" i="1" dirty="0">
                <a:solidFill>
                  <a:srgbClr val="3D3D3D"/>
                </a:solidFill>
                <a:effectLst/>
              </a:rPr>
              <a:t>Acinetobacter </a:t>
            </a:r>
            <a:r>
              <a:rPr lang="en-US" sz="2600" dirty="0">
                <a:solidFill>
                  <a:srgbClr val="3D3D3D"/>
                </a:solidFill>
                <a:effectLst/>
              </a:rPr>
              <a:t>spp.</a:t>
            </a:r>
          </a:p>
          <a:p>
            <a:pPr lvl="1" eaLnBrk="1" hangingPunct="1">
              <a:lnSpc>
                <a:spcPct val="120000"/>
              </a:lnSpc>
              <a:buClr>
                <a:srgbClr val="FF9933"/>
              </a:buClr>
              <a:buFont typeface="Arial" panose="020B0604020202020204" pitchFamily="34" charset="0"/>
              <a:buChar char="•"/>
            </a:pPr>
            <a:r>
              <a:rPr lang="en-US" sz="2600" dirty="0" err="1">
                <a:solidFill>
                  <a:srgbClr val="3D3D3D"/>
                </a:solidFill>
                <a:effectLst/>
              </a:rPr>
              <a:t>Çoklu</a:t>
            </a:r>
            <a:r>
              <a:rPr lang="en-US" sz="2600" dirty="0">
                <a:solidFill>
                  <a:srgbClr val="3D3D3D"/>
                </a:solidFill>
                <a:effectLst/>
              </a:rPr>
              <a:t> </a:t>
            </a:r>
            <a:r>
              <a:rPr lang="en-US" sz="2600" dirty="0" err="1">
                <a:solidFill>
                  <a:srgbClr val="3D3D3D"/>
                </a:solidFill>
                <a:effectLst/>
              </a:rPr>
              <a:t>ilaca</a:t>
            </a:r>
            <a:r>
              <a:rPr lang="en-US" sz="2600" dirty="0">
                <a:solidFill>
                  <a:srgbClr val="3D3D3D"/>
                </a:solidFill>
                <a:effectLst/>
              </a:rPr>
              <a:t> </a:t>
            </a:r>
            <a:r>
              <a:rPr lang="en-US" sz="2600" dirty="0" err="1">
                <a:solidFill>
                  <a:srgbClr val="3D3D3D"/>
                </a:solidFill>
                <a:effectLst/>
              </a:rPr>
              <a:t>dirençli</a:t>
            </a:r>
            <a:r>
              <a:rPr lang="en-US" sz="2600" dirty="0">
                <a:solidFill>
                  <a:srgbClr val="3D3D3D"/>
                </a:solidFill>
                <a:effectLst/>
              </a:rPr>
              <a:t> (ÇİD) </a:t>
            </a:r>
            <a:r>
              <a:rPr lang="en-US" sz="2600" i="1" dirty="0">
                <a:solidFill>
                  <a:srgbClr val="3D3D3D"/>
                </a:solidFill>
                <a:effectLst/>
              </a:rPr>
              <a:t>Pseudomonas aeruginosa</a:t>
            </a:r>
            <a:endParaRPr lang="en-US" sz="2600" i="1" dirty="0">
              <a:solidFill>
                <a:srgbClr val="3D3D3D"/>
              </a:solidFill>
            </a:endParaRPr>
          </a:p>
          <a:p>
            <a:pPr lvl="1" eaLnBrk="1" hangingPunct="1">
              <a:lnSpc>
                <a:spcPct val="120000"/>
              </a:lnSpc>
              <a:buClr>
                <a:srgbClr val="FF9933"/>
              </a:buClr>
              <a:buFont typeface="Arial" panose="020B0604020202020204" pitchFamily="34" charset="0"/>
              <a:buChar char="•"/>
            </a:pPr>
            <a:r>
              <a:rPr lang="en-US" sz="2600" i="1" dirty="0" err="1">
                <a:solidFill>
                  <a:srgbClr val="3D3D3D"/>
                </a:solidFill>
                <a:effectLst/>
              </a:rPr>
              <a:t>Clostridioides</a:t>
            </a:r>
            <a:r>
              <a:rPr lang="en-US" sz="2600" i="1" dirty="0">
                <a:solidFill>
                  <a:srgbClr val="3D3D3D"/>
                </a:solidFill>
                <a:effectLst/>
              </a:rPr>
              <a:t> difficile</a:t>
            </a:r>
            <a:r>
              <a:rPr lang="en-US" sz="2600" dirty="0">
                <a:solidFill>
                  <a:srgbClr val="3D3D3D"/>
                </a:solidFill>
                <a:effectLst/>
              </a:rPr>
              <a:t>, </a:t>
            </a:r>
            <a:r>
              <a:rPr lang="en-US" sz="2600" i="1" dirty="0">
                <a:solidFill>
                  <a:srgbClr val="3D3D3D"/>
                </a:solidFill>
                <a:effectLst/>
              </a:rPr>
              <a:t>Bacillus anthracis </a:t>
            </a:r>
            <a:r>
              <a:rPr lang="en-US" sz="2600" dirty="0" err="1">
                <a:solidFill>
                  <a:srgbClr val="3D3D3D"/>
                </a:solidFill>
                <a:effectLst/>
              </a:rPr>
              <a:t>gibi</a:t>
            </a:r>
            <a:r>
              <a:rPr lang="en-US" sz="2600" dirty="0">
                <a:solidFill>
                  <a:srgbClr val="3D3D3D"/>
                </a:solidFill>
                <a:effectLst/>
              </a:rPr>
              <a:t> </a:t>
            </a:r>
            <a:r>
              <a:rPr lang="en-US" sz="2600" dirty="0" err="1">
                <a:solidFill>
                  <a:srgbClr val="3D3D3D"/>
                </a:solidFill>
                <a:effectLst/>
              </a:rPr>
              <a:t>sporlu</a:t>
            </a:r>
            <a:r>
              <a:rPr lang="en-US" sz="2600" dirty="0">
                <a:solidFill>
                  <a:srgbClr val="3D3D3D"/>
                </a:solidFill>
                <a:effectLst/>
              </a:rPr>
              <a:t> </a:t>
            </a:r>
            <a:r>
              <a:rPr lang="en-US" sz="2600" dirty="0" err="1">
                <a:solidFill>
                  <a:srgbClr val="3D3D3D"/>
                </a:solidFill>
                <a:effectLst/>
              </a:rPr>
              <a:t>bakteriler</a:t>
            </a:r>
            <a:r>
              <a:rPr lang="en-US" sz="2600" dirty="0">
                <a:solidFill>
                  <a:srgbClr val="3D3D3D"/>
                </a:solidFill>
                <a:effectLst/>
              </a:rPr>
              <a:t> </a:t>
            </a:r>
          </a:p>
          <a:p>
            <a:pPr lvl="1" eaLnBrk="1" hangingPunct="1">
              <a:lnSpc>
                <a:spcPct val="80000"/>
              </a:lnSpc>
              <a:buClr>
                <a:schemeClr val="tx1"/>
              </a:buClr>
            </a:pPr>
            <a:endParaRPr lang="en-TR" dirty="0"/>
          </a:p>
        </p:txBody>
      </p:sp>
      <p:sp>
        <p:nvSpPr>
          <p:cNvPr id="4" name="İçerik Yer Tutucusu 3">
            <a:extLst>
              <a:ext uri="{FF2B5EF4-FFF2-40B4-BE49-F238E27FC236}">
                <a16:creationId xmlns:a16="http://schemas.microsoft.com/office/drawing/2014/main" id="{C1B09625-07F9-A0AB-D0AC-4D9AE9A7A522}"/>
              </a:ext>
            </a:extLst>
          </p:cNvPr>
          <p:cNvSpPr>
            <a:spLocks noGrp="1"/>
          </p:cNvSpPr>
          <p:nvPr>
            <p:ph sz="half" idx="2"/>
          </p:nvPr>
        </p:nvSpPr>
        <p:spPr>
          <a:xfrm>
            <a:off x="6217919" y="1845735"/>
            <a:ext cx="5449147" cy="4023360"/>
          </a:xfrm>
        </p:spPr>
        <p:txBody>
          <a:bodyPr>
            <a:normAutofit fontScale="77500" lnSpcReduction="20000"/>
          </a:bodyPr>
          <a:lstStyle/>
          <a:p>
            <a:pPr lvl="1" eaLnBrk="1" hangingPunct="1">
              <a:lnSpc>
                <a:spcPct val="120000"/>
              </a:lnSpc>
              <a:buClr>
                <a:srgbClr val="FF9933"/>
              </a:buClr>
              <a:buFont typeface="Arial" panose="020B0604020202020204" pitchFamily="34" charset="0"/>
              <a:buChar char="•"/>
            </a:pPr>
            <a:r>
              <a:rPr lang="en-US" sz="2600" dirty="0">
                <a:solidFill>
                  <a:srgbClr val="3D3D3D"/>
                </a:solidFill>
                <a:effectLst/>
              </a:rPr>
              <a:t>Gaita </a:t>
            </a:r>
            <a:r>
              <a:rPr lang="en-US" sz="2600" dirty="0" err="1">
                <a:solidFill>
                  <a:srgbClr val="3D3D3D"/>
                </a:solidFill>
                <a:effectLst/>
              </a:rPr>
              <a:t>inkontinansı</a:t>
            </a:r>
            <a:r>
              <a:rPr lang="en-US" sz="2600" dirty="0">
                <a:solidFill>
                  <a:srgbClr val="3D3D3D"/>
                </a:solidFill>
                <a:effectLst/>
              </a:rPr>
              <a:t> </a:t>
            </a:r>
            <a:r>
              <a:rPr lang="en-US" sz="2600" dirty="0" err="1">
                <a:solidFill>
                  <a:srgbClr val="3D3D3D"/>
                </a:solidFill>
                <a:effectLst/>
              </a:rPr>
              <a:t>veya</a:t>
            </a:r>
            <a:r>
              <a:rPr lang="en-US" sz="2600" dirty="0">
                <a:solidFill>
                  <a:srgbClr val="3D3D3D"/>
                </a:solidFill>
                <a:effectLst/>
              </a:rPr>
              <a:t> </a:t>
            </a:r>
            <a:r>
              <a:rPr lang="en-US" sz="2600" dirty="0" err="1">
                <a:solidFill>
                  <a:srgbClr val="3D3D3D"/>
                </a:solidFill>
                <a:effectLst/>
              </a:rPr>
              <a:t>ishali</a:t>
            </a:r>
            <a:r>
              <a:rPr lang="en-US" sz="2600" dirty="0">
                <a:solidFill>
                  <a:srgbClr val="3D3D3D"/>
                </a:solidFill>
                <a:effectLst/>
              </a:rPr>
              <a:t> </a:t>
            </a:r>
            <a:r>
              <a:rPr lang="en-US" sz="2600" dirty="0" err="1">
                <a:solidFill>
                  <a:srgbClr val="3D3D3D"/>
                </a:solidFill>
                <a:effectLst/>
              </a:rPr>
              <a:t>bulunan</a:t>
            </a:r>
            <a:r>
              <a:rPr lang="en-US" sz="2600" dirty="0">
                <a:solidFill>
                  <a:srgbClr val="3D3D3D"/>
                </a:solidFill>
                <a:effectLst/>
              </a:rPr>
              <a:t> </a:t>
            </a:r>
            <a:r>
              <a:rPr lang="en-US" sz="2600" dirty="0" err="1">
                <a:solidFill>
                  <a:srgbClr val="3D3D3D"/>
                </a:solidFill>
                <a:effectLst/>
              </a:rPr>
              <a:t>hastalarda</a:t>
            </a:r>
            <a:r>
              <a:rPr lang="en-US" sz="2600" dirty="0">
                <a:solidFill>
                  <a:srgbClr val="3D3D3D"/>
                </a:solidFill>
                <a:effectLst/>
              </a:rPr>
              <a:t>; </a:t>
            </a:r>
            <a:r>
              <a:rPr lang="en-US" sz="2600" dirty="0" err="1">
                <a:solidFill>
                  <a:srgbClr val="3D3D3D"/>
                </a:solidFill>
                <a:effectLst/>
              </a:rPr>
              <a:t>Hepatit</a:t>
            </a:r>
            <a:r>
              <a:rPr lang="en-US" sz="2600" dirty="0">
                <a:solidFill>
                  <a:srgbClr val="3D3D3D"/>
                </a:solidFill>
                <a:effectLst/>
              </a:rPr>
              <a:t> A, </a:t>
            </a:r>
            <a:r>
              <a:rPr lang="en-US" sz="2600" dirty="0" err="1">
                <a:solidFill>
                  <a:srgbClr val="3D3D3D"/>
                </a:solidFill>
                <a:effectLst/>
              </a:rPr>
              <a:t>Rotavirüs</a:t>
            </a:r>
            <a:r>
              <a:rPr lang="en-US" sz="2600" dirty="0">
                <a:solidFill>
                  <a:srgbClr val="3D3D3D"/>
                </a:solidFill>
                <a:effectLst/>
              </a:rPr>
              <a:t>, norovirus, </a:t>
            </a:r>
            <a:r>
              <a:rPr lang="en-US" sz="2600" dirty="0" err="1">
                <a:solidFill>
                  <a:srgbClr val="3D3D3D"/>
                </a:solidFill>
                <a:effectLst/>
              </a:rPr>
              <a:t>enterohemorajik</a:t>
            </a:r>
            <a:r>
              <a:rPr lang="en-US" sz="2600" dirty="0">
                <a:solidFill>
                  <a:srgbClr val="3D3D3D"/>
                </a:solidFill>
                <a:effectLst/>
              </a:rPr>
              <a:t> </a:t>
            </a:r>
            <a:r>
              <a:rPr lang="en-US" sz="2600" i="1" dirty="0">
                <a:solidFill>
                  <a:srgbClr val="3D3D3D"/>
                </a:solidFill>
                <a:effectLst/>
              </a:rPr>
              <a:t>Escherichia coli </a:t>
            </a:r>
            <a:r>
              <a:rPr lang="en-US" sz="2600" dirty="0">
                <a:solidFill>
                  <a:srgbClr val="3D3D3D"/>
                </a:solidFill>
                <a:effectLst/>
              </a:rPr>
              <a:t>(EHEC) O157:H7, </a:t>
            </a:r>
            <a:r>
              <a:rPr lang="en-US" sz="2600" i="1" dirty="0">
                <a:solidFill>
                  <a:srgbClr val="3D3D3D"/>
                </a:solidFill>
                <a:effectLst/>
              </a:rPr>
              <a:t>Shigella </a:t>
            </a:r>
            <a:r>
              <a:rPr lang="en-US" sz="2600" dirty="0" err="1">
                <a:solidFill>
                  <a:srgbClr val="3D3D3D"/>
                </a:solidFill>
                <a:effectLst/>
              </a:rPr>
              <a:t>enfeksiyonları</a:t>
            </a:r>
            <a:endParaRPr lang="en-US" sz="2600" dirty="0">
              <a:solidFill>
                <a:srgbClr val="3D3D3D"/>
              </a:solidFill>
              <a:effectLst/>
            </a:endParaRPr>
          </a:p>
          <a:p>
            <a:pPr lvl="1" eaLnBrk="1" hangingPunct="1">
              <a:lnSpc>
                <a:spcPct val="120000"/>
              </a:lnSpc>
              <a:buClr>
                <a:srgbClr val="FF9933"/>
              </a:buClr>
              <a:buFont typeface="Arial" panose="020B0604020202020204" pitchFamily="34" charset="0"/>
              <a:buChar char="•"/>
            </a:pPr>
            <a:r>
              <a:rPr lang="en-US" sz="2600" dirty="0" err="1">
                <a:solidFill>
                  <a:srgbClr val="3D3D3D"/>
                </a:solidFill>
                <a:effectLst/>
              </a:rPr>
              <a:t>Bulaşıcılığı</a:t>
            </a:r>
            <a:r>
              <a:rPr lang="en-US" sz="2600" dirty="0">
                <a:solidFill>
                  <a:srgbClr val="3D3D3D"/>
                </a:solidFill>
                <a:effectLst/>
              </a:rPr>
              <a:t> </a:t>
            </a:r>
            <a:r>
              <a:rPr lang="en-US" sz="2600" dirty="0" err="1">
                <a:solidFill>
                  <a:srgbClr val="3D3D3D"/>
                </a:solidFill>
                <a:effectLst/>
              </a:rPr>
              <a:t>yüksek</a:t>
            </a:r>
            <a:r>
              <a:rPr lang="en-US" sz="2600" dirty="0">
                <a:solidFill>
                  <a:srgbClr val="3D3D3D"/>
                </a:solidFill>
                <a:effectLst/>
              </a:rPr>
              <a:t> </a:t>
            </a:r>
            <a:r>
              <a:rPr lang="en-US" sz="2600" dirty="0" err="1">
                <a:solidFill>
                  <a:srgbClr val="3D3D3D"/>
                </a:solidFill>
                <a:effectLst/>
              </a:rPr>
              <a:t>deri</a:t>
            </a:r>
            <a:r>
              <a:rPr lang="en-US" sz="2600" dirty="0">
                <a:solidFill>
                  <a:srgbClr val="3D3D3D"/>
                </a:solidFill>
                <a:effectLst/>
              </a:rPr>
              <a:t> </a:t>
            </a:r>
            <a:r>
              <a:rPr lang="en-US" sz="2600" dirty="0" err="1">
                <a:solidFill>
                  <a:srgbClr val="3D3D3D"/>
                </a:solidFill>
                <a:effectLst/>
              </a:rPr>
              <a:t>enfeksiyonları</a:t>
            </a:r>
            <a:r>
              <a:rPr lang="en-US" sz="2600" dirty="0">
                <a:solidFill>
                  <a:srgbClr val="3D3D3D"/>
                </a:solidFill>
                <a:effectLst/>
              </a:rPr>
              <a:t> / </a:t>
            </a:r>
            <a:r>
              <a:rPr lang="en-US" sz="2600" dirty="0" err="1">
                <a:solidFill>
                  <a:srgbClr val="3D3D3D"/>
                </a:solidFill>
                <a:effectLst/>
              </a:rPr>
              <a:t>lezyonları</a:t>
            </a:r>
            <a:r>
              <a:rPr lang="en-US" sz="2600" dirty="0">
                <a:solidFill>
                  <a:srgbClr val="3D3D3D"/>
                </a:solidFill>
                <a:effectLst/>
              </a:rPr>
              <a:t>: </a:t>
            </a:r>
            <a:r>
              <a:rPr lang="en-US" sz="2600" dirty="0" err="1">
                <a:solidFill>
                  <a:srgbClr val="3D3D3D"/>
                </a:solidFill>
                <a:effectLst/>
              </a:rPr>
              <a:t>Uyuz</a:t>
            </a:r>
            <a:r>
              <a:rPr lang="en-US" sz="2600" dirty="0">
                <a:solidFill>
                  <a:srgbClr val="3D3D3D"/>
                </a:solidFill>
                <a:effectLst/>
              </a:rPr>
              <a:t>, </a:t>
            </a:r>
            <a:r>
              <a:rPr lang="en-US" sz="2600" dirty="0" err="1">
                <a:solidFill>
                  <a:srgbClr val="3D3D3D"/>
                </a:solidFill>
                <a:effectLst/>
              </a:rPr>
              <a:t>bitlenme</a:t>
            </a:r>
            <a:r>
              <a:rPr lang="en-US" sz="2600" dirty="0">
                <a:solidFill>
                  <a:srgbClr val="3D3D3D"/>
                </a:solidFill>
                <a:effectLst/>
              </a:rPr>
              <a:t>, zona, impetigo, </a:t>
            </a:r>
            <a:r>
              <a:rPr lang="en-US" sz="2600" dirty="0" err="1">
                <a:solidFill>
                  <a:srgbClr val="3D3D3D"/>
                </a:solidFill>
                <a:effectLst/>
              </a:rPr>
              <a:t>bebek</a:t>
            </a:r>
            <a:r>
              <a:rPr lang="en-US" sz="2600" dirty="0">
                <a:solidFill>
                  <a:srgbClr val="3D3D3D"/>
                </a:solidFill>
                <a:effectLst/>
              </a:rPr>
              <a:t> </a:t>
            </a:r>
            <a:r>
              <a:rPr lang="en-US" sz="2600" dirty="0" err="1">
                <a:solidFill>
                  <a:srgbClr val="3D3D3D"/>
                </a:solidFill>
                <a:effectLst/>
              </a:rPr>
              <a:t>ve</a:t>
            </a:r>
            <a:r>
              <a:rPr lang="en-US" sz="2600" dirty="0">
                <a:solidFill>
                  <a:srgbClr val="3D3D3D"/>
                </a:solidFill>
                <a:effectLst/>
              </a:rPr>
              <a:t> </a:t>
            </a:r>
            <a:r>
              <a:rPr lang="en-US" sz="2600" dirty="0" err="1">
                <a:solidFill>
                  <a:srgbClr val="3D3D3D"/>
                </a:solidFill>
                <a:effectLst/>
              </a:rPr>
              <a:t>çocuklarda</a:t>
            </a:r>
            <a:r>
              <a:rPr lang="en-US" sz="2600" dirty="0">
                <a:solidFill>
                  <a:srgbClr val="3D3D3D"/>
                </a:solidFill>
                <a:effectLst/>
              </a:rPr>
              <a:t> </a:t>
            </a:r>
            <a:r>
              <a:rPr lang="en-US" sz="2600" dirty="0" err="1">
                <a:solidFill>
                  <a:srgbClr val="3D3D3D"/>
                </a:solidFill>
                <a:effectLst/>
              </a:rPr>
              <a:t>stafilokok</a:t>
            </a:r>
            <a:r>
              <a:rPr lang="en-US" sz="2600" dirty="0">
                <a:solidFill>
                  <a:srgbClr val="3D3D3D"/>
                </a:solidFill>
                <a:effectLst/>
              </a:rPr>
              <a:t> </a:t>
            </a:r>
            <a:r>
              <a:rPr lang="en-US" sz="2600" dirty="0" err="1">
                <a:solidFill>
                  <a:srgbClr val="3D3D3D"/>
                </a:solidFill>
                <a:effectLst/>
              </a:rPr>
              <a:t>enfeksiyonları</a:t>
            </a:r>
            <a:r>
              <a:rPr lang="en-US" sz="2600" dirty="0">
                <a:solidFill>
                  <a:srgbClr val="3D3D3D"/>
                </a:solidFill>
                <a:effectLst/>
              </a:rPr>
              <a:t>, </a:t>
            </a:r>
            <a:r>
              <a:rPr lang="en-US" sz="2600" dirty="0" err="1">
                <a:solidFill>
                  <a:srgbClr val="3D3D3D"/>
                </a:solidFill>
                <a:effectLst/>
              </a:rPr>
              <a:t>açık</a:t>
            </a:r>
            <a:r>
              <a:rPr lang="en-US" sz="2600" dirty="0">
                <a:solidFill>
                  <a:srgbClr val="3D3D3D"/>
                </a:solidFill>
                <a:effectLst/>
              </a:rPr>
              <a:t> </a:t>
            </a:r>
            <a:r>
              <a:rPr lang="en-US" sz="2600" dirty="0" err="1">
                <a:solidFill>
                  <a:srgbClr val="3D3D3D"/>
                </a:solidFill>
                <a:effectLst/>
              </a:rPr>
              <a:t>apseler</a:t>
            </a:r>
            <a:r>
              <a:rPr lang="en-US" sz="2600" dirty="0">
                <a:solidFill>
                  <a:srgbClr val="3D3D3D"/>
                </a:solidFill>
                <a:effectLst/>
              </a:rPr>
              <a:t> </a:t>
            </a:r>
            <a:r>
              <a:rPr lang="en-US" sz="2600" dirty="0" err="1">
                <a:solidFill>
                  <a:srgbClr val="3D3D3D"/>
                </a:solidFill>
                <a:effectLst/>
              </a:rPr>
              <a:t>veya</a:t>
            </a:r>
            <a:r>
              <a:rPr lang="en-US" sz="2600" dirty="0">
                <a:solidFill>
                  <a:srgbClr val="3D3D3D"/>
                </a:solidFill>
                <a:effectLst/>
              </a:rPr>
              <a:t> </a:t>
            </a:r>
            <a:r>
              <a:rPr lang="en-US" sz="2600" dirty="0" err="1">
                <a:solidFill>
                  <a:srgbClr val="3D3D3D"/>
                </a:solidFill>
                <a:effectLst/>
              </a:rPr>
              <a:t>akıntılı</a:t>
            </a:r>
            <a:r>
              <a:rPr lang="en-US" sz="2600" dirty="0">
                <a:solidFill>
                  <a:srgbClr val="3D3D3D"/>
                </a:solidFill>
                <a:effectLst/>
              </a:rPr>
              <a:t> </a:t>
            </a:r>
            <a:r>
              <a:rPr lang="en-US" sz="2600" dirty="0" err="1">
                <a:solidFill>
                  <a:srgbClr val="3D3D3D"/>
                </a:solidFill>
                <a:effectLst/>
              </a:rPr>
              <a:t>deri</a:t>
            </a:r>
            <a:r>
              <a:rPr lang="en-US" sz="2600" dirty="0">
                <a:solidFill>
                  <a:srgbClr val="3D3D3D"/>
                </a:solidFill>
                <a:effectLst/>
              </a:rPr>
              <a:t>/</a:t>
            </a:r>
            <a:r>
              <a:rPr lang="en-US" sz="2600" dirty="0" err="1">
                <a:solidFill>
                  <a:srgbClr val="3D3D3D"/>
                </a:solidFill>
                <a:effectLst/>
              </a:rPr>
              <a:t>yumuşak</a:t>
            </a:r>
            <a:r>
              <a:rPr lang="en-US" sz="2600" dirty="0">
                <a:solidFill>
                  <a:srgbClr val="3D3D3D"/>
                </a:solidFill>
                <a:effectLst/>
              </a:rPr>
              <a:t> </a:t>
            </a:r>
            <a:r>
              <a:rPr lang="en-US" sz="2600" dirty="0" err="1">
                <a:solidFill>
                  <a:srgbClr val="3D3D3D"/>
                </a:solidFill>
                <a:effectLst/>
              </a:rPr>
              <a:t>doku</a:t>
            </a:r>
            <a:r>
              <a:rPr lang="en-US" sz="2600" dirty="0">
                <a:solidFill>
                  <a:srgbClr val="3D3D3D"/>
                </a:solidFill>
                <a:effectLst/>
              </a:rPr>
              <a:t> </a:t>
            </a:r>
            <a:r>
              <a:rPr lang="en-US" sz="2600" dirty="0" err="1">
                <a:solidFill>
                  <a:srgbClr val="3D3D3D"/>
                </a:solidFill>
                <a:effectLst/>
              </a:rPr>
              <a:t>enfeksiyonları</a:t>
            </a:r>
            <a:r>
              <a:rPr lang="en-US" sz="2600" dirty="0">
                <a:solidFill>
                  <a:srgbClr val="3D3D3D"/>
                </a:solidFill>
                <a:effectLst/>
              </a:rPr>
              <a:t> (Fournier </a:t>
            </a:r>
            <a:r>
              <a:rPr lang="en-US" sz="2600" dirty="0" err="1">
                <a:solidFill>
                  <a:srgbClr val="3D3D3D"/>
                </a:solidFill>
                <a:effectLst/>
              </a:rPr>
              <a:t>gangreni</a:t>
            </a:r>
            <a:r>
              <a:rPr lang="en-US" sz="2600" dirty="0">
                <a:solidFill>
                  <a:srgbClr val="3D3D3D"/>
                </a:solidFill>
                <a:effectLst/>
              </a:rPr>
              <a:t> </a:t>
            </a:r>
            <a:r>
              <a:rPr lang="en-US" sz="2600" dirty="0" err="1">
                <a:solidFill>
                  <a:srgbClr val="3D3D3D"/>
                </a:solidFill>
                <a:effectLst/>
              </a:rPr>
              <a:t>gibi</a:t>
            </a:r>
            <a:r>
              <a:rPr lang="en-US" sz="2600" dirty="0">
                <a:solidFill>
                  <a:srgbClr val="3D3D3D"/>
                </a:solidFill>
                <a:effectLst/>
              </a:rPr>
              <a:t>), neonatal </a:t>
            </a:r>
            <a:r>
              <a:rPr lang="en-US" sz="2600" dirty="0" err="1">
                <a:solidFill>
                  <a:srgbClr val="3D3D3D"/>
                </a:solidFill>
                <a:effectLst/>
              </a:rPr>
              <a:t>veya</a:t>
            </a:r>
            <a:r>
              <a:rPr lang="en-US" sz="2600" dirty="0">
                <a:solidFill>
                  <a:srgbClr val="3D3D3D"/>
                </a:solidFill>
                <a:effectLst/>
              </a:rPr>
              <a:t> </a:t>
            </a:r>
            <a:r>
              <a:rPr lang="en-US" sz="2600" dirty="0" err="1">
                <a:solidFill>
                  <a:srgbClr val="3D3D3D"/>
                </a:solidFill>
                <a:effectLst/>
              </a:rPr>
              <a:t>mukokütanoz</a:t>
            </a:r>
            <a:r>
              <a:rPr lang="en-US" sz="2600" dirty="0">
                <a:solidFill>
                  <a:srgbClr val="3D3D3D"/>
                </a:solidFill>
                <a:effectLst/>
              </a:rPr>
              <a:t> herpes simplex </a:t>
            </a:r>
            <a:r>
              <a:rPr lang="en-US" sz="2600" dirty="0" err="1">
                <a:solidFill>
                  <a:srgbClr val="3D3D3D"/>
                </a:solidFill>
                <a:effectLst/>
              </a:rPr>
              <a:t>enfeksiyonu</a:t>
            </a:r>
            <a:endParaRPr lang="en-US" sz="2600" dirty="0">
              <a:solidFill>
                <a:srgbClr val="3D3D3D"/>
              </a:solidFill>
              <a:effectLst/>
            </a:endParaRPr>
          </a:p>
          <a:p>
            <a:pPr lvl="1" eaLnBrk="1" hangingPunct="1">
              <a:lnSpc>
                <a:spcPct val="120000"/>
              </a:lnSpc>
              <a:buClr>
                <a:srgbClr val="FF9933"/>
              </a:buClr>
              <a:buFont typeface="Arial" panose="020B0604020202020204" pitchFamily="34" charset="0"/>
              <a:buChar char="•"/>
            </a:pPr>
            <a:r>
              <a:rPr lang="en-US" sz="2600" dirty="0" err="1">
                <a:solidFill>
                  <a:srgbClr val="3D3D3D"/>
                </a:solidFill>
                <a:effectLst/>
              </a:rPr>
              <a:t>Bebeklerde</a:t>
            </a:r>
            <a:r>
              <a:rPr lang="en-US" sz="2600" dirty="0">
                <a:solidFill>
                  <a:srgbClr val="3D3D3D"/>
                </a:solidFill>
                <a:effectLst/>
              </a:rPr>
              <a:t> </a:t>
            </a:r>
            <a:r>
              <a:rPr lang="en-US" sz="2600" dirty="0" err="1">
                <a:solidFill>
                  <a:srgbClr val="3D3D3D"/>
                </a:solidFill>
                <a:effectLst/>
              </a:rPr>
              <a:t>ve</a:t>
            </a:r>
            <a:r>
              <a:rPr lang="en-US" sz="2600" dirty="0">
                <a:solidFill>
                  <a:srgbClr val="3D3D3D"/>
                </a:solidFill>
                <a:effectLst/>
              </a:rPr>
              <a:t> </a:t>
            </a:r>
            <a:r>
              <a:rPr lang="en-US" sz="2600" dirty="0" err="1">
                <a:solidFill>
                  <a:srgbClr val="3D3D3D"/>
                </a:solidFill>
                <a:effectLst/>
              </a:rPr>
              <a:t>çocuklarda</a:t>
            </a:r>
            <a:r>
              <a:rPr lang="en-US" sz="2600" dirty="0">
                <a:solidFill>
                  <a:srgbClr val="3D3D3D"/>
                </a:solidFill>
                <a:effectLst/>
              </a:rPr>
              <a:t> </a:t>
            </a:r>
            <a:r>
              <a:rPr lang="en-US" sz="2600" dirty="0" err="1">
                <a:solidFill>
                  <a:srgbClr val="3D3D3D"/>
                </a:solidFill>
                <a:effectLst/>
              </a:rPr>
              <a:t>respiratuvar</a:t>
            </a:r>
            <a:r>
              <a:rPr lang="en-US" sz="2600" dirty="0">
                <a:solidFill>
                  <a:srgbClr val="3D3D3D"/>
                </a:solidFill>
                <a:effectLst/>
              </a:rPr>
              <a:t> </a:t>
            </a:r>
            <a:r>
              <a:rPr lang="en-US" sz="2600" dirty="0" err="1">
                <a:solidFill>
                  <a:srgbClr val="3D3D3D"/>
                </a:solidFill>
                <a:effectLst/>
              </a:rPr>
              <a:t>sinsityal</a:t>
            </a:r>
            <a:r>
              <a:rPr lang="en-US" sz="2600" dirty="0">
                <a:solidFill>
                  <a:srgbClr val="3D3D3D"/>
                </a:solidFill>
                <a:effectLst/>
              </a:rPr>
              <a:t> </a:t>
            </a:r>
            <a:r>
              <a:rPr lang="en-US" sz="2600" dirty="0" err="1">
                <a:solidFill>
                  <a:srgbClr val="3D3D3D"/>
                </a:solidFill>
                <a:effectLst/>
              </a:rPr>
              <a:t>virüs</a:t>
            </a:r>
            <a:r>
              <a:rPr lang="en-US" sz="2600" dirty="0">
                <a:solidFill>
                  <a:srgbClr val="3D3D3D"/>
                </a:solidFill>
                <a:effectLst/>
              </a:rPr>
              <a:t> (RSV), parainfluenza </a:t>
            </a:r>
            <a:r>
              <a:rPr lang="en-US" sz="2600" dirty="0" err="1">
                <a:solidFill>
                  <a:srgbClr val="3D3D3D"/>
                </a:solidFill>
                <a:effectLst/>
              </a:rPr>
              <a:t>virüs</a:t>
            </a:r>
            <a:r>
              <a:rPr lang="en-US" sz="2600" dirty="0">
                <a:solidFill>
                  <a:srgbClr val="3D3D3D"/>
                </a:solidFill>
                <a:effectLst/>
              </a:rPr>
              <a:t> </a:t>
            </a:r>
            <a:r>
              <a:rPr lang="en-US" sz="2600" dirty="0" err="1">
                <a:solidFill>
                  <a:srgbClr val="3D3D3D"/>
                </a:solidFill>
                <a:effectLst/>
              </a:rPr>
              <a:t>enfeksiyonları</a:t>
            </a:r>
            <a:r>
              <a:rPr lang="en-US" sz="2600" dirty="0">
                <a:solidFill>
                  <a:srgbClr val="3D3D3D"/>
                </a:solidFill>
                <a:effectLst/>
              </a:rPr>
              <a:t> </a:t>
            </a:r>
            <a:endParaRPr lang="en-US" sz="2600" dirty="0">
              <a:solidFill>
                <a:srgbClr val="3D3D3D"/>
              </a:solidFill>
            </a:endParaRPr>
          </a:p>
          <a:p>
            <a:endParaRPr lang="tr-TR" dirty="0"/>
          </a:p>
        </p:txBody>
      </p:sp>
    </p:spTree>
    <p:extLst>
      <p:ext uri="{BB962C8B-B14F-4D97-AF65-F5344CB8AC3E}">
        <p14:creationId xmlns:p14="http://schemas.microsoft.com/office/powerpoint/2010/main" val="2825762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89B5-6EA6-1B49-988B-156A148B5A00}"/>
              </a:ext>
            </a:extLst>
          </p:cNvPr>
          <p:cNvSpPr>
            <a:spLocks noGrp="1"/>
          </p:cNvSpPr>
          <p:nvPr>
            <p:ph type="title"/>
          </p:nvPr>
        </p:nvSpPr>
        <p:spPr/>
        <p:txBody>
          <a:bodyPr/>
          <a:lstStyle/>
          <a:p>
            <a:br>
              <a:rPr lang="tr-TR" sz="4800" b="1" dirty="0">
                <a:solidFill>
                  <a:srgbClr val="7030A0"/>
                </a:solidFill>
              </a:rPr>
            </a:br>
            <a:r>
              <a:rPr lang="tr-TR" sz="4400" b="1" dirty="0">
                <a:solidFill>
                  <a:srgbClr val="FF9933"/>
                </a:solidFill>
                <a:latin typeface="+mn-lt"/>
              </a:rPr>
              <a:t>Damlacık Önlemleri</a:t>
            </a:r>
            <a:endParaRPr lang="en-TR" sz="4400" b="1" dirty="0">
              <a:solidFill>
                <a:srgbClr val="FF9933"/>
              </a:solidFill>
              <a:latin typeface="+mn-lt"/>
            </a:endParaRPr>
          </a:p>
        </p:txBody>
      </p:sp>
      <p:sp>
        <p:nvSpPr>
          <p:cNvPr id="3" name="Content Placeholder 2">
            <a:extLst>
              <a:ext uri="{FF2B5EF4-FFF2-40B4-BE49-F238E27FC236}">
                <a16:creationId xmlns:a16="http://schemas.microsoft.com/office/drawing/2014/main" id="{58E26CFA-A9A7-9646-9EAF-D212BE176DBE}"/>
              </a:ext>
            </a:extLst>
          </p:cNvPr>
          <p:cNvSpPr>
            <a:spLocks noGrp="1"/>
          </p:cNvSpPr>
          <p:nvPr>
            <p:ph idx="1"/>
          </p:nvPr>
        </p:nvSpPr>
        <p:spPr/>
        <p:txBody>
          <a:bodyPr>
            <a:normAutofit/>
          </a:bodyPr>
          <a:lstStyle/>
          <a:p>
            <a:pPr>
              <a:lnSpc>
                <a:spcPct val="100000"/>
              </a:lnSpc>
              <a:buFont typeface="Arial" panose="020B0604020202020204" pitchFamily="34" charset="0"/>
              <a:buChar char="•"/>
            </a:pPr>
            <a:r>
              <a:rPr lang="en-US" sz="2400" dirty="0" err="1">
                <a:solidFill>
                  <a:srgbClr val="3D3D3D"/>
                </a:solidFill>
              </a:rPr>
              <a:t>Damlacık</a:t>
            </a:r>
            <a:r>
              <a:rPr lang="en-US" sz="2400" dirty="0">
                <a:solidFill>
                  <a:srgbClr val="3D3D3D"/>
                </a:solidFill>
              </a:rPr>
              <a:t> </a:t>
            </a:r>
            <a:r>
              <a:rPr lang="tr-TR" sz="2400" dirty="0">
                <a:solidFill>
                  <a:srgbClr val="3D3D3D"/>
                </a:solidFill>
              </a:rPr>
              <a:t>ö</a:t>
            </a:r>
            <a:r>
              <a:rPr lang="en-US" sz="2400" dirty="0" err="1">
                <a:solidFill>
                  <a:srgbClr val="3D3D3D"/>
                </a:solidFill>
              </a:rPr>
              <a:t>nlemleri</a:t>
            </a:r>
            <a:r>
              <a:rPr lang="en-US" sz="2400" dirty="0">
                <a:solidFill>
                  <a:srgbClr val="3D3D3D"/>
                </a:solidFill>
              </a:rPr>
              <a:t> </a:t>
            </a:r>
            <a:r>
              <a:rPr lang="en-US" sz="2400" dirty="0" err="1">
                <a:solidFill>
                  <a:srgbClr val="3D3D3D"/>
                </a:solidFill>
              </a:rPr>
              <a:t>solunum</a:t>
            </a:r>
            <a:r>
              <a:rPr lang="en-US" sz="2400" dirty="0">
                <a:solidFill>
                  <a:srgbClr val="3D3D3D"/>
                </a:solidFill>
              </a:rPr>
              <a:t> </a:t>
            </a:r>
            <a:r>
              <a:rPr lang="en-US" sz="2400" dirty="0" err="1">
                <a:solidFill>
                  <a:srgbClr val="3D3D3D"/>
                </a:solidFill>
              </a:rPr>
              <a:t>salgılarıyla</a:t>
            </a:r>
            <a:r>
              <a:rPr lang="en-US" sz="2400" dirty="0">
                <a:solidFill>
                  <a:srgbClr val="3D3D3D"/>
                </a:solidFill>
              </a:rPr>
              <a:t> </a:t>
            </a:r>
            <a:r>
              <a:rPr lang="en-US" sz="2400" dirty="0" err="1">
                <a:solidFill>
                  <a:srgbClr val="3D3D3D"/>
                </a:solidFill>
              </a:rPr>
              <a:t>yakın</a:t>
            </a:r>
            <a:r>
              <a:rPr lang="en-US" sz="2400" dirty="0">
                <a:solidFill>
                  <a:srgbClr val="3D3D3D"/>
                </a:solidFill>
              </a:rPr>
              <a:t> </a:t>
            </a:r>
            <a:r>
              <a:rPr lang="en-US" sz="2400" dirty="0" err="1">
                <a:solidFill>
                  <a:srgbClr val="3D3D3D"/>
                </a:solidFill>
              </a:rPr>
              <a:t>solunum</a:t>
            </a:r>
            <a:r>
              <a:rPr lang="en-US" sz="2400" dirty="0">
                <a:solidFill>
                  <a:srgbClr val="3D3D3D"/>
                </a:solidFill>
              </a:rPr>
              <a:t> </a:t>
            </a:r>
            <a:r>
              <a:rPr lang="en-US" sz="2400" dirty="0" err="1">
                <a:solidFill>
                  <a:srgbClr val="3D3D3D"/>
                </a:solidFill>
              </a:rPr>
              <a:t>veya</a:t>
            </a:r>
            <a:r>
              <a:rPr lang="en-US" sz="2400" dirty="0">
                <a:solidFill>
                  <a:srgbClr val="3D3D3D"/>
                </a:solidFill>
              </a:rPr>
              <a:t> </a:t>
            </a:r>
            <a:r>
              <a:rPr lang="en-US" sz="2400" dirty="0" err="1">
                <a:solidFill>
                  <a:srgbClr val="3D3D3D"/>
                </a:solidFill>
              </a:rPr>
              <a:t>mukoza</a:t>
            </a:r>
            <a:r>
              <a:rPr lang="en-US" sz="2400" dirty="0">
                <a:solidFill>
                  <a:srgbClr val="3D3D3D"/>
                </a:solidFill>
              </a:rPr>
              <a:t> </a:t>
            </a:r>
            <a:r>
              <a:rPr lang="en-US" sz="2400" dirty="0" err="1">
                <a:solidFill>
                  <a:srgbClr val="3D3D3D"/>
                </a:solidFill>
              </a:rPr>
              <a:t>zarı</a:t>
            </a:r>
            <a:r>
              <a:rPr lang="en-US" sz="2400" dirty="0">
                <a:solidFill>
                  <a:srgbClr val="3D3D3D"/>
                </a:solidFill>
              </a:rPr>
              <a:t> </a:t>
            </a:r>
            <a:r>
              <a:rPr lang="en-US" sz="2400" dirty="0" err="1">
                <a:solidFill>
                  <a:srgbClr val="3D3D3D"/>
                </a:solidFill>
              </a:rPr>
              <a:t>teması</a:t>
            </a:r>
            <a:r>
              <a:rPr lang="en-US" sz="2400" dirty="0">
                <a:solidFill>
                  <a:srgbClr val="3D3D3D"/>
                </a:solidFill>
              </a:rPr>
              <a:t> </a:t>
            </a:r>
            <a:r>
              <a:rPr lang="en-US" sz="2400" dirty="0" err="1">
                <a:solidFill>
                  <a:srgbClr val="3D3D3D"/>
                </a:solidFill>
              </a:rPr>
              <a:t>yoluyla</a:t>
            </a:r>
            <a:r>
              <a:rPr lang="en-US" sz="2400" dirty="0">
                <a:solidFill>
                  <a:srgbClr val="3D3D3D"/>
                </a:solidFill>
              </a:rPr>
              <a:t> </a:t>
            </a:r>
            <a:r>
              <a:rPr lang="en-US" sz="2400" dirty="0" err="1">
                <a:solidFill>
                  <a:srgbClr val="3D3D3D"/>
                </a:solidFill>
              </a:rPr>
              <a:t>yayılan</a:t>
            </a:r>
            <a:r>
              <a:rPr lang="en-US" sz="2400" dirty="0">
                <a:solidFill>
                  <a:srgbClr val="3D3D3D"/>
                </a:solidFill>
              </a:rPr>
              <a:t> </a:t>
            </a:r>
            <a:r>
              <a:rPr lang="en-US" sz="2400" dirty="0" err="1">
                <a:solidFill>
                  <a:srgbClr val="3D3D3D"/>
                </a:solidFill>
              </a:rPr>
              <a:t>patojenlerin</a:t>
            </a:r>
            <a:r>
              <a:rPr lang="en-US" sz="2400" dirty="0">
                <a:solidFill>
                  <a:srgbClr val="3D3D3D"/>
                </a:solidFill>
              </a:rPr>
              <a:t> </a:t>
            </a:r>
            <a:r>
              <a:rPr lang="en-US" sz="2400" dirty="0" err="1">
                <a:solidFill>
                  <a:srgbClr val="3D3D3D"/>
                </a:solidFill>
              </a:rPr>
              <a:t>bulaşmasını</a:t>
            </a:r>
            <a:r>
              <a:rPr lang="en-US" sz="2400" dirty="0">
                <a:solidFill>
                  <a:srgbClr val="3D3D3D"/>
                </a:solidFill>
              </a:rPr>
              <a:t> </a:t>
            </a:r>
            <a:r>
              <a:rPr lang="en-US" sz="2400" dirty="0" err="1">
                <a:solidFill>
                  <a:srgbClr val="3D3D3D"/>
                </a:solidFill>
              </a:rPr>
              <a:t>önlemeyi</a:t>
            </a:r>
            <a:r>
              <a:rPr lang="en-US" sz="2400" dirty="0">
                <a:solidFill>
                  <a:srgbClr val="3D3D3D"/>
                </a:solidFill>
              </a:rPr>
              <a:t> </a:t>
            </a:r>
            <a:r>
              <a:rPr lang="en-US" sz="2400" dirty="0" err="1">
                <a:solidFill>
                  <a:srgbClr val="3D3D3D"/>
                </a:solidFill>
              </a:rPr>
              <a:t>amaçlamaktadır</a:t>
            </a:r>
            <a:endParaRPr lang="en-US" sz="2400" dirty="0">
              <a:solidFill>
                <a:srgbClr val="3D3D3D"/>
              </a:solidFill>
            </a:endParaRPr>
          </a:p>
          <a:p>
            <a:pPr>
              <a:lnSpc>
                <a:spcPct val="100000"/>
              </a:lnSpc>
              <a:buFont typeface="Arial" panose="020B0604020202020204" pitchFamily="34" charset="0"/>
              <a:buChar char="•"/>
            </a:pPr>
            <a:r>
              <a:rPr lang="en-US" sz="2400" dirty="0">
                <a:solidFill>
                  <a:srgbClr val="3D3D3D"/>
                </a:solidFill>
              </a:rPr>
              <a:t>Bu </a:t>
            </a:r>
            <a:r>
              <a:rPr lang="en-US" sz="2400" dirty="0" err="1">
                <a:solidFill>
                  <a:srgbClr val="3D3D3D"/>
                </a:solidFill>
              </a:rPr>
              <a:t>patojenlerin</a:t>
            </a:r>
            <a:r>
              <a:rPr lang="en-US" sz="2400" dirty="0">
                <a:solidFill>
                  <a:srgbClr val="3D3D3D"/>
                </a:solidFill>
              </a:rPr>
              <a:t> </a:t>
            </a:r>
            <a:r>
              <a:rPr lang="en-US" sz="2400" dirty="0" err="1">
                <a:solidFill>
                  <a:srgbClr val="3D3D3D"/>
                </a:solidFill>
              </a:rPr>
              <a:t>uzun</a:t>
            </a:r>
            <a:r>
              <a:rPr lang="en-US" sz="2400" dirty="0">
                <a:solidFill>
                  <a:srgbClr val="3D3D3D"/>
                </a:solidFill>
              </a:rPr>
              <a:t> </a:t>
            </a:r>
            <a:r>
              <a:rPr lang="en-US" sz="2400" dirty="0" err="1">
                <a:solidFill>
                  <a:srgbClr val="3D3D3D"/>
                </a:solidFill>
              </a:rPr>
              <a:t>mesafelerde</a:t>
            </a:r>
            <a:r>
              <a:rPr lang="en-US" sz="2400" dirty="0">
                <a:solidFill>
                  <a:srgbClr val="3D3D3D"/>
                </a:solidFill>
              </a:rPr>
              <a:t> </a:t>
            </a:r>
            <a:r>
              <a:rPr lang="en-US" sz="2400" dirty="0" err="1">
                <a:solidFill>
                  <a:srgbClr val="3D3D3D"/>
                </a:solidFill>
              </a:rPr>
              <a:t>bulaşıcılığı</a:t>
            </a:r>
            <a:r>
              <a:rPr lang="en-US" sz="2400" dirty="0">
                <a:solidFill>
                  <a:srgbClr val="3D3D3D"/>
                </a:solidFill>
              </a:rPr>
              <a:t> </a:t>
            </a:r>
            <a:r>
              <a:rPr lang="en-US" sz="2400" dirty="0" err="1">
                <a:solidFill>
                  <a:srgbClr val="3D3D3D"/>
                </a:solidFill>
              </a:rPr>
              <a:t>kalmadığından</a:t>
            </a:r>
            <a:r>
              <a:rPr lang="en-US" sz="2400" dirty="0">
                <a:solidFill>
                  <a:srgbClr val="3D3D3D"/>
                </a:solidFill>
              </a:rPr>
              <a:t>, </a:t>
            </a:r>
            <a:r>
              <a:rPr lang="en-US" sz="2400" dirty="0" err="1">
                <a:solidFill>
                  <a:srgbClr val="3D3D3D"/>
                </a:solidFill>
              </a:rPr>
              <a:t>damlacık</a:t>
            </a:r>
            <a:r>
              <a:rPr lang="en-US" sz="2400" dirty="0">
                <a:solidFill>
                  <a:srgbClr val="3D3D3D"/>
                </a:solidFill>
              </a:rPr>
              <a:t> </a:t>
            </a:r>
            <a:r>
              <a:rPr lang="en-US" sz="2400" dirty="0" err="1">
                <a:solidFill>
                  <a:srgbClr val="3D3D3D"/>
                </a:solidFill>
              </a:rPr>
              <a:t>bulaşmasını</a:t>
            </a:r>
            <a:r>
              <a:rPr lang="en-US" sz="2400" dirty="0">
                <a:solidFill>
                  <a:srgbClr val="3D3D3D"/>
                </a:solidFill>
              </a:rPr>
              <a:t> </a:t>
            </a:r>
            <a:r>
              <a:rPr lang="en-US" sz="2400" dirty="0" err="1">
                <a:solidFill>
                  <a:srgbClr val="3D3D3D"/>
                </a:solidFill>
              </a:rPr>
              <a:t>önlemek</a:t>
            </a:r>
            <a:r>
              <a:rPr lang="en-US" sz="2400" dirty="0">
                <a:solidFill>
                  <a:srgbClr val="3D3D3D"/>
                </a:solidFill>
              </a:rPr>
              <a:t> </a:t>
            </a:r>
            <a:r>
              <a:rPr lang="en-US" sz="2400" dirty="0" err="1">
                <a:solidFill>
                  <a:srgbClr val="3D3D3D"/>
                </a:solidFill>
              </a:rPr>
              <a:t>için</a:t>
            </a:r>
            <a:r>
              <a:rPr lang="en-US" sz="2400" dirty="0">
                <a:solidFill>
                  <a:srgbClr val="3D3D3D"/>
                </a:solidFill>
              </a:rPr>
              <a:t> </a:t>
            </a:r>
            <a:r>
              <a:rPr lang="en-US" sz="2400" dirty="0" err="1">
                <a:solidFill>
                  <a:srgbClr val="3D3D3D"/>
                </a:solidFill>
              </a:rPr>
              <a:t>özel</a:t>
            </a:r>
            <a:r>
              <a:rPr lang="en-US" sz="2400" dirty="0">
                <a:solidFill>
                  <a:srgbClr val="3D3D3D"/>
                </a:solidFill>
              </a:rPr>
              <a:t> </a:t>
            </a:r>
            <a:r>
              <a:rPr lang="en-US" sz="2400" dirty="0" err="1">
                <a:solidFill>
                  <a:srgbClr val="3D3D3D"/>
                </a:solidFill>
              </a:rPr>
              <a:t>hava</a:t>
            </a:r>
            <a:r>
              <a:rPr lang="en-US" sz="2400" dirty="0">
                <a:solidFill>
                  <a:srgbClr val="3D3D3D"/>
                </a:solidFill>
              </a:rPr>
              <a:t> </a:t>
            </a:r>
            <a:r>
              <a:rPr lang="en-US" sz="2400" dirty="0" err="1">
                <a:solidFill>
                  <a:srgbClr val="3D3D3D"/>
                </a:solidFill>
              </a:rPr>
              <a:t>işlem</a:t>
            </a:r>
            <a:r>
              <a:rPr lang="tr-TR" sz="2400" dirty="0">
                <a:solidFill>
                  <a:srgbClr val="3D3D3D"/>
                </a:solidFill>
              </a:rPr>
              <a:t>i</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dirty="0" err="1">
                <a:solidFill>
                  <a:srgbClr val="3D3D3D"/>
                </a:solidFill>
              </a:rPr>
              <a:t>havalandırma</a:t>
            </a:r>
            <a:r>
              <a:rPr lang="en-US" sz="2400" dirty="0">
                <a:solidFill>
                  <a:srgbClr val="3D3D3D"/>
                </a:solidFill>
              </a:rPr>
              <a:t> </a:t>
            </a:r>
            <a:r>
              <a:rPr lang="en-US" sz="2400" dirty="0" err="1">
                <a:solidFill>
                  <a:srgbClr val="3D3D3D"/>
                </a:solidFill>
              </a:rPr>
              <a:t>gerekmez</a:t>
            </a:r>
            <a:endParaRPr lang="en-US" sz="2400" dirty="0">
              <a:solidFill>
                <a:srgbClr val="3D3D3D"/>
              </a:solidFill>
            </a:endParaRPr>
          </a:p>
          <a:p>
            <a:endParaRPr lang="en-TR" dirty="0"/>
          </a:p>
        </p:txBody>
      </p:sp>
    </p:spTree>
    <p:extLst>
      <p:ext uri="{BB962C8B-B14F-4D97-AF65-F5344CB8AC3E}">
        <p14:creationId xmlns:p14="http://schemas.microsoft.com/office/powerpoint/2010/main" val="393717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89B5-6EA6-1B49-988B-156A148B5A00}"/>
              </a:ext>
            </a:extLst>
          </p:cNvPr>
          <p:cNvSpPr>
            <a:spLocks noGrp="1"/>
          </p:cNvSpPr>
          <p:nvPr>
            <p:ph type="title"/>
          </p:nvPr>
        </p:nvSpPr>
        <p:spPr/>
        <p:txBody>
          <a:bodyPr/>
          <a:lstStyle/>
          <a:p>
            <a:r>
              <a:rPr lang="tr-TR" sz="4800" b="1" dirty="0">
                <a:solidFill>
                  <a:srgbClr val="FF9933"/>
                </a:solidFill>
                <a:latin typeface="+mn-lt"/>
              </a:rPr>
              <a:t>Damlacık Önlemleri</a:t>
            </a:r>
            <a:endParaRPr lang="en-TR" dirty="0">
              <a:solidFill>
                <a:srgbClr val="FF9933"/>
              </a:solidFill>
            </a:endParaRPr>
          </a:p>
        </p:txBody>
      </p:sp>
      <p:sp>
        <p:nvSpPr>
          <p:cNvPr id="3" name="Content Placeholder 2">
            <a:extLst>
              <a:ext uri="{FF2B5EF4-FFF2-40B4-BE49-F238E27FC236}">
                <a16:creationId xmlns:a16="http://schemas.microsoft.com/office/drawing/2014/main" id="{58E26CFA-A9A7-9646-9EAF-D212BE176DBE}"/>
              </a:ext>
            </a:extLst>
          </p:cNvPr>
          <p:cNvSpPr>
            <a:spLocks noGrp="1"/>
          </p:cNvSpPr>
          <p:nvPr>
            <p:ph idx="1"/>
          </p:nvPr>
        </p:nvSpPr>
        <p:spPr/>
        <p:txBody>
          <a:bodyPr>
            <a:normAutofit/>
          </a:bodyPr>
          <a:lstStyle/>
          <a:p>
            <a:pPr>
              <a:lnSpc>
                <a:spcPct val="100000"/>
              </a:lnSpc>
              <a:buFont typeface="Arial" panose="020B0604020202020204" pitchFamily="34" charset="0"/>
              <a:buChar char="•"/>
            </a:pPr>
            <a:r>
              <a:rPr lang="en-US" dirty="0" err="1">
                <a:solidFill>
                  <a:srgbClr val="3D3D3D"/>
                </a:solidFill>
              </a:rPr>
              <a:t>Damlacık</a:t>
            </a:r>
            <a:r>
              <a:rPr lang="en-US" dirty="0">
                <a:solidFill>
                  <a:srgbClr val="3D3D3D"/>
                </a:solidFill>
              </a:rPr>
              <a:t> </a:t>
            </a:r>
            <a:r>
              <a:rPr lang="en-US" dirty="0" err="1">
                <a:solidFill>
                  <a:srgbClr val="3D3D3D"/>
                </a:solidFill>
              </a:rPr>
              <a:t>Önlemleri</a:t>
            </a:r>
            <a:r>
              <a:rPr lang="en-US" dirty="0">
                <a:solidFill>
                  <a:srgbClr val="3D3D3D"/>
                </a:solidFill>
              </a:rPr>
              <a:t> </a:t>
            </a:r>
            <a:r>
              <a:rPr lang="en-US" dirty="0" err="1">
                <a:solidFill>
                  <a:srgbClr val="3D3D3D"/>
                </a:solidFill>
              </a:rPr>
              <a:t>gerektiren</a:t>
            </a:r>
            <a:r>
              <a:rPr lang="en-US" dirty="0">
                <a:solidFill>
                  <a:srgbClr val="3D3D3D"/>
                </a:solidFill>
              </a:rPr>
              <a:t> </a:t>
            </a:r>
            <a:r>
              <a:rPr lang="en-US" dirty="0" err="1">
                <a:solidFill>
                  <a:srgbClr val="3D3D3D"/>
                </a:solidFill>
              </a:rPr>
              <a:t>hastalar</a:t>
            </a:r>
            <a:r>
              <a:rPr lang="en-US" dirty="0">
                <a:solidFill>
                  <a:srgbClr val="3D3D3D"/>
                </a:solidFill>
              </a:rPr>
              <a:t> </a:t>
            </a:r>
            <a:r>
              <a:rPr lang="en-US" dirty="0" err="1">
                <a:solidFill>
                  <a:srgbClr val="3D3D3D"/>
                </a:solidFill>
              </a:rPr>
              <a:t>için</a:t>
            </a:r>
            <a:r>
              <a:rPr lang="en-US" dirty="0">
                <a:solidFill>
                  <a:srgbClr val="3D3D3D"/>
                </a:solidFill>
              </a:rPr>
              <a:t> </a:t>
            </a:r>
            <a:r>
              <a:rPr lang="en-US" b="1" dirty="0" err="1">
                <a:solidFill>
                  <a:srgbClr val="3D3D3D"/>
                </a:solidFill>
              </a:rPr>
              <a:t>tek</a:t>
            </a:r>
            <a:r>
              <a:rPr lang="en-US" b="1" dirty="0">
                <a:solidFill>
                  <a:srgbClr val="3D3D3D"/>
                </a:solidFill>
              </a:rPr>
              <a:t> </a:t>
            </a:r>
            <a:r>
              <a:rPr lang="en-US" b="1" dirty="0" err="1">
                <a:solidFill>
                  <a:srgbClr val="3D3D3D"/>
                </a:solidFill>
              </a:rPr>
              <a:t>kişilik</a:t>
            </a:r>
            <a:r>
              <a:rPr lang="en-US" b="1" dirty="0">
                <a:solidFill>
                  <a:srgbClr val="3D3D3D"/>
                </a:solidFill>
              </a:rPr>
              <a:t> hasta </a:t>
            </a:r>
            <a:r>
              <a:rPr lang="en-US" b="1" dirty="0" err="1">
                <a:solidFill>
                  <a:srgbClr val="3D3D3D"/>
                </a:solidFill>
              </a:rPr>
              <a:t>odası</a:t>
            </a:r>
            <a:r>
              <a:rPr lang="en-US" b="1" dirty="0">
                <a:solidFill>
                  <a:srgbClr val="3D3D3D"/>
                </a:solidFill>
              </a:rPr>
              <a:t> </a:t>
            </a:r>
            <a:r>
              <a:rPr lang="en-US" b="1" dirty="0" err="1">
                <a:solidFill>
                  <a:srgbClr val="3D3D3D"/>
                </a:solidFill>
              </a:rPr>
              <a:t>tercih</a:t>
            </a:r>
            <a:r>
              <a:rPr lang="en-US" b="1" dirty="0">
                <a:solidFill>
                  <a:srgbClr val="3D3D3D"/>
                </a:solidFill>
              </a:rPr>
              <a:t> </a:t>
            </a:r>
            <a:r>
              <a:rPr lang="en-US" b="1" dirty="0" err="1">
                <a:solidFill>
                  <a:srgbClr val="3D3D3D"/>
                </a:solidFill>
              </a:rPr>
              <a:t>edilir</a:t>
            </a:r>
            <a:endParaRPr lang="en-US" b="1" dirty="0">
              <a:solidFill>
                <a:srgbClr val="3D3D3D"/>
              </a:solidFill>
            </a:endParaRPr>
          </a:p>
          <a:p>
            <a:pPr>
              <a:lnSpc>
                <a:spcPct val="100000"/>
              </a:lnSpc>
              <a:buFont typeface="Arial" panose="020B0604020202020204" pitchFamily="34" charset="0"/>
              <a:buChar char="•"/>
            </a:pPr>
            <a:r>
              <a:rPr lang="en-US" dirty="0">
                <a:solidFill>
                  <a:srgbClr val="3D3D3D"/>
                </a:solidFill>
              </a:rPr>
              <a:t>Tek </a:t>
            </a:r>
            <a:r>
              <a:rPr lang="en-US" dirty="0" err="1">
                <a:solidFill>
                  <a:srgbClr val="3D3D3D"/>
                </a:solidFill>
              </a:rPr>
              <a:t>kişilik</a:t>
            </a:r>
            <a:r>
              <a:rPr lang="en-US" dirty="0">
                <a:solidFill>
                  <a:srgbClr val="3D3D3D"/>
                </a:solidFill>
              </a:rPr>
              <a:t> </a:t>
            </a:r>
            <a:r>
              <a:rPr lang="en-US" dirty="0" err="1">
                <a:solidFill>
                  <a:srgbClr val="3D3D3D"/>
                </a:solidFill>
              </a:rPr>
              <a:t>oda</a:t>
            </a:r>
            <a:r>
              <a:rPr lang="en-US" dirty="0">
                <a:solidFill>
                  <a:srgbClr val="3D3D3D"/>
                </a:solidFill>
              </a:rPr>
              <a:t> </a:t>
            </a:r>
            <a:r>
              <a:rPr lang="en-US" dirty="0" err="1">
                <a:solidFill>
                  <a:srgbClr val="3D3D3D"/>
                </a:solidFill>
              </a:rPr>
              <a:t>bulunmadığında</a:t>
            </a:r>
            <a:r>
              <a:rPr lang="en-US" dirty="0">
                <a:solidFill>
                  <a:srgbClr val="3D3D3D"/>
                </a:solidFill>
              </a:rPr>
              <a:t>, </a:t>
            </a:r>
            <a:r>
              <a:rPr lang="en-US" dirty="0" err="1">
                <a:solidFill>
                  <a:srgbClr val="3D3D3D"/>
                </a:solidFill>
              </a:rPr>
              <a:t>diğer</a:t>
            </a:r>
            <a:r>
              <a:rPr lang="en-US" dirty="0">
                <a:solidFill>
                  <a:srgbClr val="3D3D3D"/>
                </a:solidFill>
              </a:rPr>
              <a:t> hasta </a:t>
            </a:r>
            <a:r>
              <a:rPr lang="en-US" dirty="0" err="1">
                <a:solidFill>
                  <a:srgbClr val="3D3D3D"/>
                </a:solidFill>
              </a:rPr>
              <a:t>yerleştirme</a:t>
            </a:r>
            <a:r>
              <a:rPr lang="en-US" dirty="0">
                <a:solidFill>
                  <a:srgbClr val="3D3D3D"/>
                </a:solidFill>
              </a:rPr>
              <a:t> </a:t>
            </a:r>
            <a:r>
              <a:rPr lang="en-US" dirty="0" err="1">
                <a:solidFill>
                  <a:srgbClr val="3D3D3D"/>
                </a:solidFill>
              </a:rPr>
              <a:t>seçenekleriyle</a:t>
            </a:r>
            <a:r>
              <a:rPr lang="en-US" dirty="0">
                <a:solidFill>
                  <a:srgbClr val="3D3D3D"/>
                </a:solidFill>
              </a:rPr>
              <a:t> (</a:t>
            </a:r>
            <a:r>
              <a:rPr lang="en-US" dirty="0" err="1">
                <a:solidFill>
                  <a:srgbClr val="3D3D3D"/>
                </a:solidFill>
              </a:rPr>
              <a:t>kohortlama</a:t>
            </a:r>
            <a:r>
              <a:rPr lang="en-US" dirty="0">
                <a:solidFill>
                  <a:srgbClr val="3D3D3D"/>
                </a:solidFill>
              </a:rPr>
              <a:t>, </a:t>
            </a:r>
            <a:r>
              <a:rPr lang="en-US" sz="2000" dirty="0" err="1">
                <a:solidFill>
                  <a:srgbClr val="3D3D3D"/>
                </a:solidFill>
              </a:rPr>
              <a:t>aynı</a:t>
            </a:r>
            <a:r>
              <a:rPr lang="en-US" sz="2000" dirty="0">
                <a:solidFill>
                  <a:srgbClr val="3D3D3D"/>
                </a:solidFill>
              </a:rPr>
              <a:t> </a:t>
            </a:r>
            <a:r>
              <a:rPr lang="en-US" sz="2000" dirty="0" err="1">
                <a:solidFill>
                  <a:srgbClr val="3D3D3D"/>
                </a:solidFill>
              </a:rPr>
              <a:t>mikroorganizma</a:t>
            </a:r>
            <a:r>
              <a:rPr lang="en-US" sz="2000" dirty="0">
                <a:solidFill>
                  <a:srgbClr val="3D3D3D"/>
                </a:solidFill>
              </a:rPr>
              <a:t> </a:t>
            </a:r>
            <a:r>
              <a:rPr lang="en-US" sz="2000" dirty="0" err="1">
                <a:solidFill>
                  <a:srgbClr val="3D3D3D"/>
                </a:solidFill>
              </a:rPr>
              <a:t>ile</a:t>
            </a:r>
            <a:r>
              <a:rPr lang="en-US" sz="2000" dirty="0">
                <a:solidFill>
                  <a:srgbClr val="3D3D3D"/>
                </a:solidFill>
              </a:rPr>
              <a:t> </a:t>
            </a:r>
            <a:r>
              <a:rPr lang="en-US" sz="2000" dirty="0" err="1">
                <a:solidFill>
                  <a:srgbClr val="3D3D3D"/>
                </a:solidFill>
              </a:rPr>
              <a:t>enfekte</a:t>
            </a:r>
            <a:r>
              <a:rPr lang="en-US" sz="2000" dirty="0">
                <a:solidFill>
                  <a:srgbClr val="3D3D3D"/>
                </a:solidFill>
              </a:rPr>
              <a:t> hasta </a:t>
            </a:r>
            <a:r>
              <a:rPr lang="en-US" sz="2000" dirty="0" err="1">
                <a:solidFill>
                  <a:srgbClr val="3D3D3D"/>
                </a:solidFill>
              </a:rPr>
              <a:t>ile</a:t>
            </a:r>
            <a:r>
              <a:rPr lang="en-US" sz="2000" dirty="0">
                <a:solidFill>
                  <a:srgbClr val="3D3D3D"/>
                </a:solidFill>
              </a:rPr>
              <a:t> </a:t>
            </a:r>
            <a:r>
              <a:rPr lang="en-US" sz="2000" dirty="0" err="1">
                <a:solidFill>
                  <a:srgbClr val="3D3D3D"/>
                </a:solidFill>
              </a:rPr>
              <a:t>aynı</a:t>
            </a:r>
            <a:r>
              <a:rPr lang="en-US" sz="2000" dirty="0">
                <a:solidFill>
                  <a:srgbClr val="3D3D3D"/>
                </a:solidFill>
              </a:rPr>
              <a:t> </a:t>
            </a:r>
            <a:r>
              <a:rPr lang="en-US" sz="2000" dirty="0" err="1">
                <a:solidFill>
                  <a:srgbClr val="3D3D3D"/>
                </a:solidFill>
              </a:rPr>
              <a:t>odayı</a:t>
            </a:r>
            <a:r>
              <a:rPr lang="en-US" sz="2000" dirty="0">
                <a:solidFill>
                  <a:srgbClr val="3D3D3D"/>
                </a:solidFill>
              </a:rPr>
              <a:t> </a:t>
            </a:r>
            <a:r>
              <a:rPr lang="en-US" sz="2000" dirty="0" err="1">
                <a:solidFill>
                  <a:srgbClr val="3D3D3D"/>
                </a:solidFill>
              </a:rPr>
              <a:t>paylaşma</a:t>
            </a:r>
            <a:r>
              <a:rPr lang="en-US" dirty="0">
                <a:solidFill>
                  <a:srgbClr val="3D3D3D"/>
                </a:solidFill>
              </a:rPr>
              <a:t>) </a:t>
            </a:r>
            <a:r>
              <a:rPr lang="en-US" dirty="0" err="1">
                <a:solidFill>
                  <a:srgbClr val="3D3D3D"/>
                </a:solidFill>
              </a:rPr>
              <a:t>ilişkili</a:t>
            </a:r>
            <a:r>
              <a:rPr lang="en-US" dirty="0">
                <a:solidFill>
                  <a:srgbClr val="3D3D3D"/>
                </a:solidFill>
              </a:rPr>
              <a:t> </a:t>
            </a:r>
            <a:r>
              <a:rPr lang="en-US" dirty="0" err="1">
                <a:solidFill>
                  <a:srgbClr val="3D3D3D"/>
                </a:solidFill>
              </a:rPr>
              <a:t>çeşitli</a:t>
            </a:r>
            <a:r>
              <a:rPr lang="en-US" dirty="0">
                <a:solidFill>
                  <a:srgbClr val="3D3D3D"/>
                </a:solidFill>
              </a:rPr>
              <a:t> </a:t>
            </a:r>
            <a:r>
              <a:rPr lang="en-US" dirty="0" err="1">
                <a:solidFill>
                  <a:srgbClr val="3D3D3D"/>
                </a:solidFill>
              </a:rPr>
              <a:t>riskleri</a:t>
            </a:r>
            <a:r>
              <a:rPr lang="en-US" dirty="0">
                <a:solidFill>
                  <a:srgbClr val="3D3D3D"/>
                </a:solidFill>
              </a:rPr>
              <a:t> </a:t>
            </a:r>
            <a:r>
              <a:rPr lang="en-US" dirty="0" err="1">
                <a:solidFill>
                  <a:srgbClr val="3D3D3D"/>
                </a:solidFill>
              </a:rPr>
              <a:t>değerlendirmek</a:t>
            </a:r>
            <a:r>
              <a:rPr lang="en-US" dirty="0">
                <a:solidFill>
                  <a:srgbClr val="3D3D3D"/>
                </a:solidFill>
              </a:rPr>
              <a:t> </a:t>
            </a:r>
            <a:r>
              <a:rPr lang="en-US" dirty="0" err="1">
                <a:solidFill>
                  <a:srgbClr val="3D3D3D"/>
                </a:solidFill>
              </a:rPr>
              <a:t>için</a:t>
            </a:r>
            <a:r>
              <a:rPr lang="en-US" dirty="0">
                <a:solidFill>
                  <a:srgbClr val="3D3D3D"/>
                </a:solidFill>
              </a:rPr>
              <a:t> </a:t>
            </a:r>
            <a:r>
              <a:rPr lang="en-US" dirty="0" err="1">
                <a:solidFill>
                  <a:srgbClr val="3D3D3D"/>
                </a:solidFill>
              </a:rPr>
              <a:t>enfeksiyon</a:t>
            </a:r>
            <a:r>
              <a:rPr lang="en-US" dirty="0">
                <a:solidFill>
                  <a:srgbClr val="3D3D3D"/>
                </a:solidFill>
              </a:rPr>
              <a:t> </a:t>
            </a:r>
            <a:r>
              <a:rPr lang="en-US" dirty="0" err="1">
                <a:solidFill>
                  <a:srgbClr val="3D3D3D"/>
                </a:solidFill>
              </a:rPr>
              <a:t>kontrol</a:t>
            </a:r>
            <a:r>
              <a:rPr lang="en-US" dirty="0">
                <a:solidFill>
                  <a:srgbClr val="3D3D3D"/>
                </a:solidFill>
              </a:rPr>
              <a:t> </a:t>
            </a:r>
            <a:r>
              <a:rPr lang="en-US" dirty="0" err="1">
                <a:solidFill>
                  <a:srgbClr val="3D3D3D"/>
                </a:solidFill>
              </a:rPr>
              <a:t>personeliyle</a:t>
            </a:r>
            <a:r>
              <a:rPr lang="en-US" dirty="0">
                <a:solidFill>
                  <a:srgbClr val="3D3D3D"/>
                </a:solidFill>
              </a:rPr>
              <a:t> </a:t>
            </a:r>
            <a:r>
              <a:rPr lang="en-US" dirty="0" err="1">
                <a:solidFill>
                  <a:srgbClr val="3D3D3D"/>
                </a:solidFill>
              </a:rPr>
              <a:t>görüşülmesi</a:t>
            </a:r>
            <a:r>
              <a:rPr lang="en-US" dirty="0">
                <a:solidFill>
                  <a:srgbClr val="3D3D3D"/>
                </a:solidFill>
              </a:rPr>
              <a:t> </a:t>
            </a:r>
            <a:r>
              <a:rPr lang="en-US" dirty="0" err="1">
                <a:solidFill>
                  <a:srgbClr val="3D3D3D"/>
                </a:solidFill>
              </a:rPr>
              <a:t>önerilir</a:t>
            </a:r>
            <a:endParaRPr lang="en-US" dirty="0">
              <a:solidFill>
                <a:srgbClr val="3D3D3D"/>
              </a:solidFill>
            </a:endParaRPr>
          </a:p>
          <a:p>
            <a:pPr>
              <a:lnSpc>
                <a:spcPct val="100000"/>
              </a:lnSpc>
              <a:buFont typeface="Arial" panose="020B0604020202020204" pitchFamily="34" charset="0"/>
              <a:buChar char="•"/>
            </a:pPr>
            <a:r>
              <a:rPr lang="en-US" dirty="0">
                <a:solidFill>
                  <a:srgbClr val="3D3D3D"/>
                </a:solidFill>
              </a:rPr>
              <a:t>≥1 </a:t>
            </a:r>
            <a:r>
              <a:rPr lang="en-US" dirty="0" err="1">
                <a:solidFill>
                  <a:srgbClr val="3D3D3D"/>
                </a:solidFill>
              </a:rPr>
              <a:t>m'lik</a:t>
            </a:r>
            <a:r>
              <a:rPr lang="en-US" dirty="0">
                <a:solidFill>
                  <a:srgbClr val="3D3D3D"/>
                </a:solidFill>
              </a:rPr>
              <a:t> </a:t>
            </a:r>
            <a:r>
              <a:rPr lang="en-US" dirty="0" err="1">
                <a:solidFill>
                  <a:srgbClr val="3D3D3D"/>
                </a:solidFill>
              </a:rPr>
              <a:t>mekansal</a:t>
            </a:r>
            <a:r>
              <a:rPr lang="en-US" dirty="0">
                <a:solidFill>
                  <a:srgbClr val="3D3D3D"/>
                </a:solidFill>
              </a:rPr>
              <a:t> </a:t>
            </a:r>
            <a:r>
              <a:rPr lang="en-US" dirty="0" err="1">
                <a:solidFill>
                  <a:srgbClr val="3D3D3D"/>
                </a:solidFill>
              </a:rPr>
              <a:t>ayrım</a:t>
            </a:r>
            <a:r>
              <a:rPr lang="en-US" dirty="0">
                <a:solidFill>
                  <a:srgbClr val="3D3D3D"/>
                </a:solidFill>
              </a:rPr>
              <a:t> </a:t>
            </a:r>
            <a:r>
              <a:rPr lang="en-US" dirty="0" err="1">
                <a:solidFill>
                  <a:srgbClr val="3D3D3D"/>
                </a:solidFill>
              </a:rPr>
              <a:t>ve</a:t>
            </a:r>
            <a:r>
              <a:rPr lang="en-US" dirty="0">
                <a:solidFill>
                  <a:srgbClr val="3D3D3D"/>
                </a:solidFill>
              </a:rPr>
              <a:t> hasta </a:t>
            </a:r>
            <a:r>
              <a:rPr lang="en-US" dirty="0" err="1">
                <a:solidFill>
                  <a:srgbClr val="3D3D3D"/>
                </a:solidFill>
              </a:rPr>
              <a:t>yatakları</a:t>
            </a:r>
            <a:r>
              <a:rPr lang="en-US" dirty="0">
                <a:solidFill>
                  <a:srgbClr val="3D3D3D"/>
                </a:solidFill>
              </a:rPr>
              <a:t> </a:t>
            </a:r>
            <a:r>
              <a:rPr lang="en-US" dirty="0" err="1">
                <a:solidFill>
                  <a:srgbClr val="3D3D3D"/>
                </a:solidFill>
              </a:rPr>
              <a:t>arasında</a:t>
            </a:r>
            <a:r>
              <a:rPr lang="en-US" dirty="0">
                <a:solidFill>
                  <a:srgbClr val="3D3D3D"/>
                </a:solidFill>
              </a:rPr>
              <a:t> </a:t>
            </a:r>
            <a:r>
              <a:rPr lang="en-US" dirty="0" err="1">
                <a:solidFill>
                  <a:srgbClr val="3D3D3D"/>
                </a:solidFill>
              </a:rPr>
              <a:t>perde</a:t>
            </a:r>
            <a:r>
              <a:rPr lang="en-US" dirty="0">
                <a:solidFill>
                  <a:srgbClr val="3D3D3D"/>
                </a:solidFill>
              </a:rPr>
              <a:t> </a:t>
            </a:r>
            <a:r>
              <a:rPr lang="en-US" dirty="0" err="1">
                <a:solidFill>
                  <a:srgbClr val="3D3D3D"/>
                </a:solidFill>
              </a:rPr>
              <a:t>çekilmesi</a:t>
            </a:r>
            <a:r>
              <a:rPr lang="en-US" dirty="0">
                <a:solidFill>
                  <a:srgbClr val="3D3D3D"/>
                </a:solidFill>
              </a:rPr>
              <a:t>, </a:t>
            </a:r>
            <a:r>
              <a:rPr lang="en-US" dirty="0" err="1">
                <a:solidFill>
                  <a:srgbClr val="3D3D3D"/>
                </a:solidFill>
              </a:rPr>
              <a:t>çok</a:t>
            </a:r>
            <a:r>
              <a:rPr lang="en-US" dirty="0">
                <a:solidFill>
                  <a:srgbClr val="3D3D3D"/>
                </a:solidFill>
              </a:rPr>
              <a:t> </a:t>
            </a:r>
            <a:r>
              <a:rPr lang="en-US" dirty="0" err="1">
                <a:solidFill>
                  <a:srgbClr val="3D3D3D"/>
                </a:solidFill>
              </a:rPr>
              <a:t>yataklı</a:t>
            </a:r>
            <a:r>
              <a:rPr lang="en-US" dirty="0">
                <a:solidFill>
                  <a:srgbClr val="3D3D3D"/>
                </a:solidFill>
              </a:rPr>
              <a:t> </a:t>
            </a:r>
            <a:r>
              <a:rPr lang="en-US" dirty="0" err="1">
                <a:solidFill>
                  <a:srgbClr val="3D3D3D"/>
                </a:solidFill>
              </a:rPr>
              <a:t>odalardaki</a:t>
            </a:r>
            <a:r>
              <a:rPr lang="en-US" dirty="0">
                <a:solidFill>
                  <a:srgbClr val="3D3D3D"/>
                </a:solidFill>
              </a:rPr>
              <a:t> </a:t>
            </a:r>
            <a:r>
              <a:rPr lang="en-US" dirty="0" err="1">
                <a:solidFill>
                  <a:srgbClr val="3D3D3D"/>
                </a:solidFill>
              </a:rPr>
              <a:t>hastalar</a:t>
            </a:r>
            <a:r>
              <a:rPr lang="en-US" dirty="0">
                <a:solidFill>
                  <a:srgbClr val="3D3D3D"/>
                </a:solidFill>
              </a:rPr>
              <a:t> </a:t>
            </a:r>
            <a:r>
              <a:rPr lang="en-US" dirty="0" err="1">
                <a:solidFill>
                  <a:srgbClr val="3D3D3D"/>
                </a:solidFill>
              </a:rPr>
              <a:t>için</a:t>
            </a:r>
            <a:r>
              <a:rPr lang="en-US" dirty="0">
                <a:solidFill>
                  <a:srgbClr val="3D3D3D"/>
                </a:solidFill>
              </a:rPr>
              <a:t> </a:t>
            </a:r>
            <a:r>
              <a:rPr lang="en-US" dirty="0" err="1">
                <a:solidFill>
                  <a:srgbClr val="3D3D3D"/>
                </a:solidFill>
              </a:rPr>
              <a:t>önemlidir</a:t>
            </a:r>
            <a:endParaRPr lang="en-US" dirty="0">
              <a:solidFill>
                <a:srgbClr val="3D3D3D"/>
              </a:solidFill>
            </a:endParaRPr>
          </a:p>
          <a:p>
            <a:pPr>
              <a:lnSpc>
                <a:spcPct val="100000"/>
              </a:lnSpc>
              <a:buFont typeface="Arial" panose="020B0604020202020204" pitchFamily="34" charset="0"/>
              <a:buChar char="•"/>
            </a:pPr>
            <a:r>
              <a:rPr lang="en-US" dirty="0">
                <a:solidFill>
                  <a:srgbClr val="3D3D3D"/>
                </a:solidFill>
              </a:rPr>
              <a:t> </a:t>
            </a:r>
            <a:r>
              <a:rPr lang="en-US" dirty="0" err="1">
                <a:solidFill>
                  <a:srgbClr val="3D3D3D"/>
                </a:solidFill>
              </a:rPr>
              <a:t>Sağlık</a:t>
            </a:r>
            <a:r>
              <a:rPr lang="en-US" dirty="0">
                <a:solidFill>
                  <a:srgbClr val="3D3D3D"/>
                </a:solidFill>
              </a:rPr>
              <a:t> </a:t>
            </a:r>
            <a:r>
              <a:rPr lang="en-US" dirty="0" err="1">
                <a:solidFill>
                  <a:srgbClr val="3D3D3D"/>
                </a:solidFill>
              </a:rPr>
              <a:t>personeli</a:t>
            </a:r>
            <a:r>
              <a:rPr lang="en-US" dirty="0">
                <a:solidFill>
                  <a:srgbClr val="3D3D3D"/>
                </a:solidFill>
              </a:rPr>
              <a:t>, </a:t>
            </a:r>
            <a:r>
              <a:rPr lang="en-US" dirty="0" err="1">
                <a:solidFill>
                  <a:srgbClr val="3D3D3D"/>
                </a:solidFill>
              </a:rPr>
              <a:t>bulaşıcı</a:t>
            </a:r>
            <a:r>
              <a:rPr lang="en-US" dirty="0">
                <a:solidFill>
                  <a:srgbClr val="3D3D3D"/>
                </a:solidFill>
              </a:rPr>
              <a:t> hasta </a:t>
            </a:r>
            <a:r>
              <a:rPr lang="en-US" dirty="0" err="1">
                <a:solidFill>
                  <a:srgbClr val="3D3D3D"/>
                </a:solidFill>
              </a:rPr>
              <a:t>ile</a:t>
            </a:r>
            <a:r>
              <a:rPr lang="en-US" dirty="0">
                <a:solidFill>
                  <a:srgbClr val="3D3D3D"/>
                </a:solidFill>
              </a:rPr>
              <a:t> </a:t>
            </a:r>
            <a:r>
              <a:rPr lang="en-US" dirty="0" err="1">
                <a:solidFill>
                  <a:srgbClr val="3D3D3D"/>
                </a:solidFill>
              </a:rPr>
              <a:t>yakın</a:t>
            </a:r>
            <a:r>
              <a:rPr lang="en-US" dirty="0">
                <a:solidFill>
                  <a:srgbClr val="3D3D3D"/>
                </a:solidFill>
              </a:rPr>
              <a:t> </a:t>
            </a:r>
            <a:r>
              <a:rPr lang="en-US" dirty="0" err="1">
                <a:solidFill>
                  <a:srgbClr val="3D3D3D"/>
                </a:solidFill>
              </a:rPr>
              <a:t>temas</a:t>
            </a:r>
            <a:r>
              <a:rPr lang="en-US" dirty="0">
                <a:solidFill>
                  <a:srgbClr val="3D3D3D"/>
                </a:solidFill>
              </a:rPr>
              <a:t> </a:t>
            </a:r>
            <a:r>
              <a:rPr lang="en-US" dirty="0" err="1">
                <a:solidFill>
                  <a:srgbClr val="3D3D3D"/>
                </a:solidFill>
              </a:rPr>
              <a:t>için</a:t>
            </a:r>
            <a:r>
              <a:rPr lang="en-US" dirty="0">
                <a:solidFill>
                  <a:srgbClr val="3D3D3D"/>
                </a:solidFill>
              </a:rPr>
              <a:t> </a:t>
            </a:r>
            <a:r>
              <a:rPr lang="tr-TR" b="1" dirty="0">
                <a:solidFill>
                  <a:srgbClr val="3D3D3D"/>
                </a:solidFill>
              </a:rPr>
              <a:t>cerrahi </a:t>
            </a:r>
            <a:r>
              <a:rPr lang="en-US" b="1" dirty="0" err="1">
                <a:solidFill>
                  <a:srgbClr val="3D3D3D"/>
                </a:solidFill>
              </a:rPr>
              <a:t>maske</a:t>
            </a:r>
            <a:r>
              <a:rPr lang="en-US" dirty="0">
                <a:solidFill>
                  <a:srgbClr val="3D3D3D"/>
                </a:solidFill>
              </a:rPr>
              <a:t> </a:t>
            </a:r>
            <a:r>
              <a:rPr lang="en-US" dirty="0" err="1">
                <a:solidFill>
                  <a:srgbClr val="3D3D3D"/>
                </a:solidFill>
              </a:rPr>
              <a:t>takmalı</a:t>
            </a:r>
            <a:r>
              <a:rPr lang="tr-TR" dirty="0" err="1">
                <a:solidFill>
                  <a:srgbClr val="3D3D3D"/>
                </a:solidFill>
              </a:rPr>
              <a:t>dır</a:t>
            </a:r>
            <a:r>
              <a:rPr lang="en-US" dirty="0">
                <a:solidFill>
                  <a:srgbClr val="3D3D3D"/>
                </a:solidFill>
              </a:rPr>
              <a:t> (</a:t>
            </a:r>
            <a:r>
              <a:rPr lang="en-US" dirty="0" err="1">
                <a:solidFill>
                  <a:srgbClr val="3D3D3D"/>
                </a:solidFill>
              </a:rPr>
              <a:t>genellikle</a:t>
            </a:r>
            <a:r>
              <a:rPr lang="en-US" dirty="0">
                <a:solidFill>
                  <a:srgbClr val="3D3D3D"/>
                </a:solidFill>
              </a:rPr>
              <a:t> </a:t>
            </a:r>
            <a:r>
              <a:rPr lang="en-US" dirty="0" err="1">
                <a:solidFill>
                  <a:srgbClr val="3D3D3D"/>
                </a:solidFill>
              </a:rPr>
              <a:t>odaya</a:t>
            </a:r>
            <a:r>
              <a:rPr lang="en-US" dirty="0">
                <a:solidFill>
                  <a:srgbClr val="3D3D3D"/>
                </a:solidFill>
              </a:rPr>
              <a:t> </a:t>
            </a:r>
            <a:r>
              <a:rPr lang="en-US" dirty="0" err="1">
                <a:solidFill>
                  <a:srgbClr val="3D3D3D"/>
                </a:solidFill>
              </a:rPr>
              <a:t>girerken</a:t>
            </a:r>
            <a:r>
              <a:rPr lang="en-US" dirty="0">
                <a:solidFill>
                  <a:srgbClr val="3D3D3D"/>
                </a:solidFill>
              </a:rPr>
              <a:t> </a:t>
            </a:r>
            <a:r>
              <a:rPr lang="en-US" dirty="0" err="1">
                <a:solidFill>
                  <a:srgbClr val="3D3D3D"/>
                </a:solidFill>
              </a:rPr>
              <a:t>takılır</a:t>
            </a:r>
            <a:r>
              <a:rPr lang="en-US" dirty="0">
                <a:solidFill>
                  <a:srgbClr val="3D3D3D"/>
                </a:solidFill>
              </a:rPr>
              <a:t>)</a:t>
            </a:r>
          </a:p>
          <a:p>
            <a:pPr>
              <a:lnSpc>
                <a:spcPct val="100000"/>
              </a:lnSpc>
              <a:buFont typeface="Arial" panose="020B0604020202020204" pitchFamily="34" charset="0"/>
              <a:buChar char="•"/>
            </a:pPr>
            <a:r>
              <a:rPr lang="en-US" dirty="0">
                <a:solidFill>
                  <a:srgbClr val="3D3D3D"/>
                </a:solidFill>
              </a:rPr>
              <a:t> </a:t>
            </a:r>
            <a:r>
              <a:rPr lang="tr-TR" dirty="0">
                <a:solidFill>
                  <a:srgbClr val="3D3D3D"/>
                </a:solidFill>
              </a:rPr>
              <a:t>Hastaların o</a:t>
            </a:r>
            <a:r>
              <a:rPr lang="en-US" dirty="0" err="1">
                <a:solidFill>
                  <a:srgbClr val="3D3D3D"/>
                </a:solidFill>
              </a:rPr>
              <a:t>danın</a:t>
            </a:r>
            <a:r>
              <a:rPr lang="en-US" dirty="0">
                <a:solidFill>
                  <a:srgbClr val="3D3D3D"/>
                </a:solidFill>
              </a:rPr>
              <a:t> </a:t>
            </a:r>
            <a:r>
              <a:rPr lang="en-US" dirty="0" err="1">
                <a:solidFill>
                  <a:srgbClr val="3D3D3D"/>
                </a:solidFill>
              </a:rPr>
              <a:t>dışına</a:t>
            </a:r>
            <a:r>
              <a:rPr lang="en-US" dirty="0">
                <a:solidFill>
                  <a:srgbClr val="3D3D3D"/>
                </a:solidFill>
              </a:rPr>
              <a:t> </a:t>
            </a:r>
            <a:r>
              <a:rPr lang="en-US" dirty="0" err="1">
                <a:solidFill>
                  <a:srgbClr val="3D3D3D"/>
                </a:solidFill>
              </a:rPr>
              <a:t>taşınması</a:t>
            </a:r>
            <a:r>
              <a:rPr lang="en-US" dirty="0">
                <a:solidFill>
                  <a:srgbClr val="3D3D3D"/>
                </a:solidFill>
              </a:rPr>
              <a:t> </a:t>
            </a:r>
            <a:r>
              <a:rPr lang="en-US" dirty="0" err="1">
                <a:solidFill>
                  <a:srgbClr val="3D3D3D"/>
                </a:solidFill>
              </a:rPr>
              <a:t>gereken</a:t>
            </a:r>
            <a:r>
              <a:rPr lang="en-US" dirty="0">
                <a:solidFill>
                  <a:srgbClr val="3D3D3D"/>
                </a:solidFill>
              </a:rPr>
              <a:t> </a:t>
            </a:r>
            <a:r>
              <a:rPr lang="tr-TR" dirty="0">
                <a:solidFill>
                  <a:srgbClr val="3D3D3D"/>
                </a:solidFill>
              </a:rPr>
              <a:t>durumlarda, </a:t>
            </a:r>
            <a:r>
              <a:rPr lang="en-US" dirty="0" err="1">
                <a:solidFill>
                  <a:srgbClr val="3D3D3D"/>
                </a:solidFill>
              </a:rPr>
              <a:t>tolere</a:t>
            </a:r>
            <a:r>
              <a:rPr lang="en-US" dirty="0">
                <a:solidFill>
                  <a:srgbClr val="3D3D3D"/>
                </a:solidFill>
              </a:rPr>
              <a:t> </a:t>
            </a:r>
            <a:r>
              <a:rPr lang="en-US" dirty="0" err="1">
                <a:solidFill>
                  <a:srgbClr val="3D3D3D"/>
                </a:solidFill>
              </a:rPr>
              <a:t>edebiliyosa</a:t>
            </a:r>
            <a:r>
              <a:rPr lang="en-US" dirty="0">
                <a:solidFill>
                  <a:srgbClr val="3D3D3D"/>
                </a:solidFill>
              </a:rPr>
              <a:t> </a:t>
            </a:r>
            <a:r>
              <a:rPr lang="en-US" dirty="0" err="1">
                <a:solidFill>
                  <a:srgbClr val="3D3D3D"/>
                </a:solidFill>
              </a:rPr>
              <a:t>maske</a:t>
            </a:r>
            <a:r>
              <a:rPr lang="en-US" dirty="0">
                <a:solidFill>
                  <a:srgbClr val="3D3D3D"/>
                </a:solidFill>
              </a:rPr>
              <a:t> </a:t>
            </a:r>
            <a:r>
              <a:rPr lang="en-US" dirty="0" err="1">
                <a:solidFill>
                  <a:srgbClr val="3D3D3D"/>
                </a:solidFill>
              </a:rPr>
              <a:t>takmalı</a:t>
            </a:r>
            <a:r>
              <a:rPr lang="en-US" dirty="0">
                <a:solidFill>
                  <a:srgbClr val="3D3D3D"/>
                </a:solidFill>
              </a:rPr>
              <a:t> </a:t>
            </a:r>
            <a:r>
              <a:rPr lang="en-US" dirty="0" err="1">
                <a:solidFill>
                  <a:srgbClr val="3D3D3D"/>
                </a:solidFill>
              </a:rPr>
              <a:t>ve</a:t>
            </a:r>
            <a:r>
              <a:rPr lang="en-US" dirty="0">
                <a:solidFill>
                  <a:srgbClr val="3D3D3D"/>
                </a:solidFill>
              </a:rPr>
              <a:t> </a:t>
            </a:r>
            <a:r>
              <a:rPr lang="tr-TR" dirty="0">
                <a:solidFill>
                  <a:srgbClr val="3D3D3D"/>
                </a:solidFill>
              </a:rPr>
              <a:t>s</a:t>
            </a:r>
            <a:r>
              <a:rPr lang="en-US" dirty="0" err="1">
                <a:solidFill>
                  <a:srgbClr val="3D3D3D"/>
                </a:solidFill>
              </a:rPr>
              <a:t>olunum</a:t>
            </a:r>
            <a:r>
              <a:rPr lang="en-US" dirty="0">
                <a:solidFill>
                  <a:srgbClr val="3D3D3D"/>
                </a:solidFill>
              </a:rPr>
              <a:t> </a:t>
            </a:r>
            <a:r>
              <a:rPr lang="tr-TR" dirty="0">
                <a:solidFill>
                  <a:srgbClr val="3D3D3D"/>
                </a:solidFill>
              </a:rPr>
              <a:t>h</a:t>
            </a:r>
            <a:r>
              <a:rPr lang="en-US" dirty="0" err="1">
                <a:solidFill>
                  <a:srgbClr val="3D3D3D"/>
                </a:solidFill>
              </a:rPr>
              <a:t>ijyeni</a:t>
            </a:r>
            <a:r>
              <a:rPr lang="en-US" dirty="0">
                <a:solidFill>
                  <a:srgbClr val="3D3D3D"/>
                </a:solidFill>
              </a:rPr>
              <a:t>/</a:t>
            </a:r>
            <a:r>
              <a:rPr lang="tr-TR" dirty="0">
                <a:solidFill>
                  <a:srgbClr val="3D3D3D"/>
                </a:solidFill>
              </a:rPr>
              <a:t>ö</a:t>
            </a:r>
            <a:r>
              <a:rPr lang="en-US" dirty="0" err="1">
                <a:solidFill>
                  <a:srgbClr val="3D3D3D"/>
                </a:solidFill>
              </a:rPr>
              <a:t>ksürük</a:t>
            </a:r>
            <a:r>
              <a:rPr lang="en-US" dirty="0">
                <a:solidFill>
                  <a:srgbClr val="3D3D3D"/>
                </a:solidFill>
              </a:rPr>
              <a:t> </a:t>
            </a:r>
            <a:r>
              <a:rPr lang="tr-TR" dirty="0">
                <a:solidFill>
                  <a:srgbClr val="3D3D3D"/>
                </a:solidFill>
              </a:rPr>
              <a:t>kuralları</a:t>
            </a:r>
            <a:r>
              <a:rPr lang="en-US" dirty="0" err="1">
                <a:solidFill>
                  <a:srgbClr val="3D3D3D"/>
                </a:solidFill>
              </a:rPr>
              <a:t>na</a:t>
            </a:r>
            <a:r>
              <a:rPr lang="en-US" dirty="0">
                <a:solidFill>
                  <a:srgbClr val="3D3D3D"/>
                </a:solidFill>
              </a:rPr>
              <a:t> </a:t>
            </a:r>
            <a:r>
              <a:rPr lang="en-US" dirty="0" err="1">
                <a:solidFill>
                  <a:srgbClr val="3D3D3D"/>
                </a:solidFill>
              </a:rPr>
              <a:t>uymalıdır</a:t>
            </a:r>
            <a:endParaRPr lang="en-TR" dirty="0">
              <a:solidFill>
                <a:srgbClr val="3D3D3D"/>
              </a:solidFill>
            </a:endParaRPr>
          </a:p>
        </p:txBody>
      </p:sp>
    </p:spTree>
    <p:extLst>
      <p:ext uri="{BB962C8B-B14F-4D97-AF65-F5344CB8AC3E}">
        <p14:creationId xmlns:p14="http://schemas.microsoft.com/office/powerpoint/2010/main" val="3215652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5380B-5680-C74D-B93E-2F69F8ED667E}"/>
              </a:ext>
            </a:extLst>
          </p:cNvPr>
          <p:cNvSpPr>
            <a:spLocks noGrp="1"/>
          </p:cNvSpPr>
          <p:nvPr>
            <p:ph type="title"/>
          </p:nvPr>
        </p:nvSpPr>
        <p:spPr/>
        <p:txBody>
          <a:bodyPr>
            <a:normAutofit/>
          </a:bodyPr>
          <a:lstStyle/>
          <a:p>
            <a:r>
              <a:rPr lang="en-TR" sz="4400" b="1" dirty="0">
                <a:solidFill>
                  <a:srgbClr val="FF9933"/>
                </a:solidFill>
                <a:latin typeface="+mn-lt"/>
              </a:rPr>
              <a:t>Damlacık Önlemleri Gerektiren Mikroorganizmalar</a:t>
            </a:r>
          </a:p>
        </p:txBody>
      </p:sp>
      <p:sp>
        <p:nvSpPr>
          <p:cNvPr id="3" name="Content Placeholder 2">
            <a:extLst>
              <a:ext uri="{FF2B5EF4-FFF2-40B4-BE49-F238E27FC236}">
                <a16:creationId xmlns:a16="http://schemas.microsoft.com/office/drawing/2014/main" id="{F602D5DF-20B1-F54B-99CC-402C20AD3046}"/>
              </a:ext>
            </a:extLst>
          </p:cNvPr>
          <p:cNvSpPr>
            <a:spLocks noGrp="1"/>
          </p:cNvSpPr>
          <p:nvPr>
            <p:ph idx="1"/>
          </p:nvPr>
        </p:nvSpPr>
        <p:spPr>
          <a:xfrm>
            <a:off x="1097280" y="1998132"/>
            <a:ext cx="10058400" cy="4036907"/>
          </a:xfrm>
        </p:spPr>
        <p:txBody>
          <a:bodyPr>
            <a:noAutofit/>
          </a:bodyPr>
          <a:lstStyle/>
          <a:p>
            <a:pPr>
              <a:lnSpc>
                <a:spcPct val="100000"/>
              </a:lnSpc>
              <a:buFont typeface="Arial" panose="020B0604020202020204" pitchFamily="34" charset="0"/>
              <a:buChar char="•"/>
            </a:pPr>
            <a:r>
              <a:rPr lang="en-US" i="1" dirty="0">
                <a:solidFill>
                  <a:srgbClr val="3D3D3D"/>
                </a:solidFill>
                <a:effectLst/>
              </a:rPr>
              <a:t>Bordetella pertussis </a:t>
            </a:r>
          </a:p>
          <a:p>
            <a:pPr>
              <a:lnSpc>
                <a:spcPct val="100000"/>
              </a:lnSpc>
              <a:buFont typeface="Arial" panose="020B0604020202020204" pitchFamily="34" charset="0"/>
              <a:buChar char="•"/>
            </a:pPr>
            <a:r>
              <a:rPr lang="en-US" dirty="0">
                <a:solidFill>
                  <a:srgbClr val="3D3D3D"/>
                </a:solidFill>
                <a:effectLst/>
              </a:rPr>
              <a:t>İnfluenza virus</a:t>
            </a:r>
          </a:p>
          <a:p>
            <a:pPr>
              <a:lnSpc>
                <a:spcPct val="100000"/>
              </a:lnSpc>
              <a:buFont typeface="Arial" panose="020B0604020202020204" pitchFamily="34" charset="0"/>
              <a:buChar char="•"/>
            </a:pPr>
            <a:r>
              <a:rPr lang="en-US" dirty="0">
                <a:solidFill>
                  <a:srgbClr val="3D3D3D"/>
                </a:solidFill>
              </a:rPr>
              <a:t>A</a:t>
            </a:r>
            <a:r>
              <a:rPr lang="en-US" dirty="0">
                <a:solidFill>
                  <a:srgbClr val="3D3D3D"/>
                </a:solidFill>
                <a:effectLst/>
              </a:rPr>
              <a:t>denovirus , </a:t>
            </a:r>
            <a:r>
              <a:rPr lang="en-US" dirty="0" err="1">
                <a:solidFill>
                  <a:srgbClr val="3D3D3D"/>
                </a:solidFill>
                <a:effectLst/>
              </a:rPr>
              <a:t>Rinovirus</a:t>
            </a:r>
            <a:endParaRPr lang="en-US" dirty="0">
              <a:solidFill>
                <a:srgbClr val="3D3D3D"/>
              </a:solidFill>
              <a:effectLst/>
            </a:endParaRPr>
          </a:p>
          <a:p>
            <a:pPr>
              <a:lnSpc>
                <a:spcPct val="100000"/>
              </a:lnSpc>
              <a:buFont typeface="Arial" panose="020B0604020202020204" pitchFamily="34" charset="0"/>
              <a:buChar char="•"/>
            </a:pPr>
            <a:r>
              <a:rPr lang="en-US" i="1" dirty="0">
                <a:solidFill>
                  <a:srgbClr val="3D3D3D"/>
                </a:solidFill>
                <a:effectLst/>
              </a:rPr>
              <a:t>Mycoplasma pneumoniae</a:t>
            </a:r>
            <a:endParaRPr lang="en-US" i="1" dirty="0">
              <a:solidFill>
                <a:srgbClr val="3D3D3D"/>
              </a:solidFill>
            </a:endParaRPr>
          </a:p>
          <a:p>
            <a:pPr>
              <a:lnSpc>
                <a:spcPct val="100000"/>
              </a:lnSpc>
              <a:buFont typeface="Arial" panose="020B0604020202020204" pitchFamily="34" charset="0"/>
              <a:buChar char="•"/>
            </a:pPr>
            <a:r>
              <a:rPr lang="en-US" dirty="0">
                <a:solidFill>
                  <a:srgbClr val="3D3D3D"/>
                </a:solidFill>
                <a:effectLst/>
              </a:rPr>
              <a:t>SARS-CoV</a:t>
            </a:r>
            <a:r>
              <a:rPr lang="en-US" dirty="0">
                <a:solidFill>
                  <a:srgbClr val="3D3D3D"/>
                </a:solidFill>
              </a:rPr>
              <a:t>-2 (Covid 19)</a:t>
            </a:r>
            <a:endParaRPr lang="en-US" dirty="0">
              <a:solidFill>
                <a:srgbClr val="3D3D3D"/>
              </a:solidFill>
              <a:effectLst/>
            </a:endParaRPr>
          </a:p>
          <a:p>
            <a:pPr>
              <a:lnSpc>
                <a:spcPct val="100000"/>
              </a:lnSpc>
              <a:buFont typeface="Arial" panose="020B0604020202020204" pitchFamily="34" charset="0"/>
              <a:buChar char="•"/>
            </a:pPr>
            <a:r>
              <a:rPr lang="en-US" dirty="0">
                <a:solidFill>
                  <a:srgbClr val="3D3D3D"/>
                </a:solidFill>
              </a:rPr>
              <a:t>G</a:t>
            </a:r>
            <a:r>
              <a:rPr lang="en-US" dirty="0">
                <a:solidFill>
                  <a:srgbClr val="3D3D3D"/>
                </a:solidFill>
                <a:effectLst/>
              </a:rPr>
              <a:t>roup A </a:t>
            </a:r>
            <a:r>
              <a:rPr lang="en-US" dirty="0" err="1">
                <a:solidFill>
                  <a:srgbClr val="3D3D3D"/>
                </a:solidFill>
                <a:effectLst/>
              </a:rPr>
              <a:t>streptokoklar</a:t>
            </a:r>
            <a:endParaRPr lang="en-US" dirty="0">
              <a:solidFill>
                <a:srgbClr val="3D3D3D"/>
              </a:solidFill>
              <a:effectLst/>
            </a:endParaRPr>
          </a:p>
          <a:p>
            <a:pPr>
              <a:lnSpc>
                <a:spcPct val="100000"/>
              </a:lnSpc>
              <a:buFont typeface="Arial" panose="020B0604020202020204" pitchFamily="34" charset="0"/>
              <a:buChar char="•"/>
            </a:pPr>
            <a:r>
              <a:rPr lang="en-US" i="1" dirty="0">
                <a:solidFill>
                  <a:srgbClr val="3D3D3D"/>
                </a:solidFill>
                <a:effectLst/>
              </a:rPr>
              <a:t>Neisseria meningitidis</a:t>
            </a:r>
            <a:endParaRPr lang="en-US" i="1" dirty="0">
              <a:solidFill>
                <a:srgbClr val="3D3D3D"/>
              </a:solidFill>
            </a:endParaRPr>
          </a:p>
          <a:p>
            <a:pPr>
              <a:lnSpc>
                <a:spcPct val="100000"/>
              </a:lnSpc>
              <a:buFont typeface="Arial" panose="020B0604020202020204" pitchFamily="34" charset="0"/>
              <a:buChar char="•"/>
            </a:pPr>
            <a:r>
              <a:rPr lang="tr-TR" dirty="0">
                <a:solidFill>
                  <a:srgbClr val="3D3D3D"/>
                </a:solidFill>
              </a:rPr>
              <a:t>Solunum </a:t>
            </a:r>
            <a:r>
              <a:rPr lang="tr-TR" dirty="0" err="1">
                <a:solidFill>
                  <a:srgbClr val="3D3D3D"/>
                </a:solidFill>
              </a:rPr>
              <a:t>sinsitiyal</a:t>
            </a:r>
            <a:r>
              <a:rPr lang="tr-TR" dirty="0">
                <a:solidFill>
                  <a:srgbClr val="3D3D3D"/>
                </a:solidFill>
              </a:rPr>
              <a:t> virüsü damlacık yoluyla bulaşabilse de, </a:t>
            </a:r>
            <a:r>
              <a:rPr lang="tr-TR" dirty="0" err="1">
                <a:solidFill>
                  <a:srgbClr val="3D3D3D"/>
                </a:solidFill>
              </a:rPr>
              <a:t>enfekte</a:t>
            </a:r>
            <a:r>
              <a:rPr lang="tr-TR" dirty="0">
                <a:solidFill>
                  <a:srgbClr val="3D3D3D"/>
                </a:solidFill>
              </a:rPr>
              <a:t> solunum salgılarıyla doğrudan temas, bulaşmanın en önemli belirleyicisidir</a:t>
            </a:r>
            <a:endParaRPr lang="en-TR" dirty="0">
              <a:solidFill>
                <a:srgbClr val="3D3D3D"/>
              </a:solidFill>
            </a:endParaRPr>
          </a:p>
        </p:txBody>
      </p:sp>
    </p:spTree>
    <p:extLst>
      <p:ext uri="{BB962C8B-B14F-4D97-AF65-F5344CB8AC3E}">
        <p14:creationId xmlns:p14="http://schemas.microsoft.com/office/powerpoint/2010/main" val="1555365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89B5-6EA6-1B49-988B-156A148B5A00}"/>
              </a:ext>
            </a:extLst>
          </p:cNvPr>
          <p:cNvSpPr>
            <a:spLocks noGrp="1"/>
          </p:cNvSpPr>
          <p:nvPr>
            <p:ph type="title"/>
          </p:nvPr>
        </p:nvSpPr>
        <p:spPr/>
        <p:txBody>
          <a:bodyPr>
            <a:normAutofit/>
          </a:bodyPr>
          <a:lstStyle/>
          <a:p>
            <a:br>
              <a:rPr lang="tr-TR" b="1" dirty="0">
                <a:solidFill>
                  <a:srgbClr val="5E67A0"/>
                </a:solidFill>
                <a:latin typeface="+mn-lt"/>
              </a:rPr>
            </a:br>
            <a:r>
              <a:rPr lang="tr-TR" b="1" dirty="0">
                <a:solidFill>
                  <a:srgbClr val="FF9933"/>
                </a:solidFill>
                <a:latin typeface="+mn-lt"/>
              </a:rPr>
              <a:t>Hava Yolu Önlemleri</a:t>
            </a:r>
            <a:endParaRPr lang="en-TR" b="1" dirty="0">
              <a:solidFill>
                <a:srgbClr val="FF9933"/>
              </a:solidFill>
              <a:latin typeface="+mn-lt"/>
            </a:endParaRPr>
          </a:p>
        </p:txBody>
      </p:sp>
      <p:sp>
        <p:nvSpPr>
          <p:cNvPr id="3" name="Content Placeholder 2">
            <a:extLst>
              <a:ext uri="{FF2B5EF4-FFF2-40B4-BE49-F238E27FC236}">
                <a16:creationId xmlns:a16="http://schemas.microsoft.com/office/drawing/2014/main" id="{58E26CFA-A9A7-9646-9EAF-D212BE176DBE}"/>
              </a:ext>
            </a:extLst>
          </p:cNvPr>
          <p:cNvSpPr>
            <a:spLocks noGrp="1"/>
          </p:cNvSpPr>
          <p:nvPr>
            <p:ph idx="1"/>
          </p:nvPr>
        </p:nvSpPr>
        <p:spPr/>
        <p:txBody>
          <a:bodyPr>
            <a:normAutofit/>
          </a:bodyPr>
          <a:lstStyle/>
          <a:p>
            <a:pPr>
              <a:lnSpc>
                <a:spcPct val="100000"/>
              </a:lnSpc>
              <a:buFont typeface="Arial" panose="020B0604020202020204" pitchFamily="34" charset="0"/>
              <a:buChar char="•"/>
            </a:pPr>
            <a:r>
              <a:rPr lang="tr-TR" sz="2400" dirty="0">
                <a:solidFill>
                  <a:srgbClr val="3D3D3D"/>
                </a:solidFill>
              </a:rPr>
              <a:t>Hava yoluyla bulaş riskinde alınan önlemler, havada asılı kaldığında uzun mesafelerde bulaşıcılığını koruyan bulaşıcı etkenlerin bulaşmasını önler</a:t>
            </a:r>
          </a:p>
          <a:p>
            <a:pPr lvl="1">
              <a:lnSpc>
                <a:spcPct val="100000"/>
              </a:lnSpc>
              <a:buFont typeface="Arial" panose="020B0604020202020204" pitchFamily="34" charset="0"/>
              <a:buChar char="•"/>
            </a:pPr>
            <a:r>
              <a:rPr lang="en-US" sz="2400" dirty="0" err="1">
                <a:solidFill>
                  <a:srgbClr val="3D3D3D"/>
                </a:solidFill>
              </a:rPr>
              <a:t>Hava</a:t>
            </a:r>
            <a:r>
              <a:rPr lang="en-US" sz="2400" dirty="0">
                <a:solidFill>
                  <a:srgbClr val="3D3D3D"/>
                </a:solidFill>
              </a:rPr>
              <a:t> </a:t>
            </a:r>
            <a:r>
              <a:rPr lang="tr-TR" sz="2400" dirty="0">
                <a:solidFill>
                  <a:srgbClr val="3D3D3D"/>
                </a:solidFill>
              </a:rPr>
              <a:t>y</a:t>
            </a:r>
            <a:r>
              <a:rPr lang="en-US" sz="2400" dirty="0" err="1">
                <a:solidFill>
                  <a:srgbClr val="3D3D3D"/>
                </a:solidFill>
              </a:rPr>
              <a:t>oluyla</a:t>
            </a:r>
            <a:r>
              <a:rPr lang="en-US" sz="2400" dirty="0">
                <a:solidFill>
                  <a:srgbClr val="3D3D3D"/>
                </a:solidFill>
              </a:rPr>
              <a:t> </a:t>
            </a:r>
            <a:r>
              <a:rPr lang="tr-TR" sz="2400" dirty="0">
                <a:solidFill>
                  <a:srgbClr val="3D3D3D"/>
                </a:solidFill>
              </a:rPr>
              <a:t>b</a:t>
            </a:r>
            <a:r>
              <a:rPr lang="en-US" sz="2400" dirty="0" err="1">
                <a:solidFill>
                  <a:srgbClr val="3D3D3D"/>
                </a:solidFill>
              </a:rPr>
              <a:t>ulaşma</a:t>
            </a:r>
            <a:r>
              <a:rPr lang="en-US" sz="2400" dirty="0">
                <a:solidFill>
                  <a:srgbClr val="3D3D3D"/>
                </a:solidFill>
              </a:rPr>
              <a:t> </a:t>
            </a:r>
            <a:r>
              <a:rPr lang="tr-TR" sz="2400" dirty="0">
                <a:solidFill>
                  <a:srgbClr val="3D3D3D"/>
                </a:solidFill>
              </a:rPr>
              <a:t>ö</a:t>
            </a:r>
            <a:r>
              <a:rPr lang="en-US" sz="2400" dirty="0" err="1">
                <a:solidFill>
                  <a:srgbClr val="3D3D3D"/>
                </a:solidFill>
              </a:rPr>
              <a:t>nlemleri</a:t>
            </a:r>
            <a:r>
              <a:rPr lang="en-US" sz="2400" dirty="0">
                <a:solidFill>
                  <a:srgbClr val="3D3D3D"/>
                </a:solidFill>
              </a:rPr>
              <a:t> </a:t>
            </a:r>
            <a:r>
              <a:rPr lang="en-US" sz="2400" dirty="0" err="1">
                <a:solidFill>
                  <a:srgbClr val="3D3D3D"/>
                </a:solidFill>
              </a:rPr>
              <a:t>gerektiren</a:t>
            </a:r>
            <a:r>
              <a:rPr lang="en-US" sz="2400" dirty="0">
                <a:solidFill>
                  <a:srgbClr val="3D3D3D"/>
                </a:solidFill>
              </a:rPr>
              <a:t> </a:t>
            </a:r>
            <a:r>
              <a:rPr lang="en-US" sz="2400" dirty="0" err="1">
                <a:solidFill>
                  <a:srgbClr val="3D3D3D"/>
                </a:solidFill>
              </a:rPr>
              <a:t>hastalar</a:t>
            </a:r>
            <a:r>
              <a:rPr lang="en-US" sz="2400" dirty="0">
                <a:solidFill>
                  <a:srgbClr val="3D3D3D"/>
                </a:solidFill>
              </a:rPr>
              <a:t> </a:t>
            </a:r>
            <a:r>
              <a:rPr lang="en-US" sz="2400" b="1" dirty="0" err="1">
                <a:solidFill>
                  <a:srgbClr val="3D3D3D"/>
                </a:solidFill>
              </a:rPr>
              <a:t>tek</a:t>
            </a:r>
            <a:r>
              <a:rPr lang="en-US" sz="2400" b="1" dirty="0">
                <a:solidFill>
                  <a:srgbClr val="3D3D3D"/>
                </a:solidFill>
              </a:rPr>
              <a:t> </a:t>
            </a:r>
            <a:r>
              <a:rPr lang="en-US" sz="2400" b="1" dirty="0" err="1">
                <a:solidFill>
                  <a:srgbClr val="3D3D3D"/>
                </a:solidFill>
              </a:rPr>
              <a:t>kişilik</a:t>
            </a:r>
            <a:r>
              <a:rPr lang="en-US" sz="2400" b="1" dirty="0">
                <a:solidFill>
                  <a:srgbClr val="3D3D3D"/>
                </a:solidFill>
              </a:rPr>
              <a:t> </a:t>
            </a:r>
            <a:r>
              <a:rPr lang="en-US" sz="2400" b="1" dirty="0" err="1">
                <a:solidFill>
                  <a:srgbClr val="3D3D3D"/>
                </a:solidFill>
              </a:rPr>
              <a:t>odada</a:t>
            </a:r>
            <a:r>
              <a:rPr lang="en-US" sz="2400" b="1" dirty="0">
                <a:solidFill>
                  <a:srgbClr val="3D3D3D"/>
                </a:solidFill>
              </a:rPr>
              <a:t> </a:t>
            </a:r>
            <a:r>
              <a:rPr lang="en-US" sz="2400" b="1" dirty="0" err="1">
                <a:solidFill>
                  <a:srgbClr val="3D3D3D"/>
                </a:solidFill>
              </a:rPr>
              <a:t>ve</a:t>
            </a:r>
            <a:r>
              <a:rPr lang="en-US" sz="2400" b="1" dirty="0">
                <a:solidFill>
                  <a:srgbClr val="3D3D3D"/>
                </a:solidFill>
              </a:rPr>
              <a:t> </a:t>
            </a:r>
            <a:r>
              <a:rPr lang="en-US" sz="2400" b="1" dirty="0" err="1">
                <a:solidFill>
                  <a:srgbClr val="3D3D3D"/>
                </a:solidFill>
              </a:rPr>
              <a:t>oda</a:t>
            </a:r>
            <a:r>
              <a:rPr lang="en-US" sz="2400" b="1" dirty="0">
                <a:solidFill>
                  <a:srgbClr val="3D3D3D"/>
                </a:solidFill>
              </a:rPr>
              <a:t> </a:t>
            </a:r>
            <a:r>
              <a:rPr lang="en-US" sz="2400" b="1" dirty="0" err="1">
                <a:solidFill>
                  <a:srgbClr val="3D3D3D"/>
                </a:solidFill>
              </a:rPr>
              <a:t>kapısı</a:t>
            </a:r>
            <a:r>
              <a:rPr lang="en-US" sz="2400" b="1" dirty="0">
                <a:solidFill>
                  <a:srgbClr val="3D3D3D"/>
                </a:solidFill>
              </a:rPr>
              <a:t> </a:t>
            </a:r>
            <a:r>
              <a:rPr lang="en-US" sz="2400" b="1" dirty="0" err="1">
                <a:solidFill>
                  <a:srgbClr val="3D3D3D"/>
                </a:solidFill>
              </a:rPr>
              <a:t>kapalı</a:t>
            </a:r>
            <a:r>
              <a:rPr lang="en-US" sz="2400" b="1" dirty="0">
                <a:solidFill>
                  <a:srgbClr val="3D3D3D"/>
                </a:solidFill>
              </a:rPr>
              <a:t> </a:t>
            </a:r>
            <a:r>
              <a:rPr lang="en-US" sz="2400" b="1" dirty="0" err="1">
                <a:solidFill>
                  <a:srgbClr val="3D3D3D"/>
                </a:solidFill>
              </a:rPr>
              <a:t>takip</a:t>
            </a:r>
            <a:r>
              <a:rPr lang="en-US" sz="2400" b="1" dirty="0">
                <a:solidFill>
                  <a:srgbClr val="3D3D3D"/>
                </a:solidFill>
              </a:rPr>
              <a:t> </a:t>
            </a:r>
            <a:r>
              <a:rPr lang="en-US" sz="2400" b="1" dirty="0" err="1">
                <a:solidFill>
                  <a:srgbClr val="3D3D3D"/>
                </a:solidFill>
              </a:rPr>
              <a:t>edilmeli</a:t>
            </a:r>
            <a:endParaRPr lang="en-US" sz="2400" b="1" dirty="0">
              <a:solidFill>
                <a:srgbClr val="3D3D3D"/>
              </a:solidFill>
            </a:endParaRPr>
          </a:p>
          <a:p>
            <a:pPr lvl="1">
              <a:lnSpc>
                <a:spcPct val="100000"/>
              </a:lnSpc>
              <a:buFont typeface="Arial" panose="020B0604020202020204" pitchFamily="34" charset="0"/>
              <a:buChar char="•"/>
            </a:pPr>
            <a:r>
              <a:rPr lang="en-US" sz="2400" dirty="0">
                <a:solidFill>
                  <a:srgbClr val="3D3D3D"/>
                </a:solidFill>
              </a:rPr>
              <a:t> Oda, </a:t>
            </a:r>
            <a:r>
              <a:rPr lang="en-US" sz="2400" dirty="0" err="1">
                <a:solidFill>
                  <a:srgbClr val="3D3D3D"/>
                </a:solidFill>
              </a:rPr>
              <a:t>kirli</a:t>
            </a:r>
            <a:r>
              <a:rPr lang="en-US" sz="2400" dirty="0">
                <a:solidFill>
                  <a:srgbClr val="3D3D3D"/>
                </a:solidFill>
              </a:rPr>
              <a:t> </a:t>
            </a:r>
            <a:r>
              <a:rPr lang="en-US" sz="2400" dirty="0" err="1">
                <a:solidFill>
                  <a:srgbClr val="3D3D3D"/>
                </a:solidFill>
              </a:rPr>
              <a:t>havanın</a:t>
            </a:r>
            <a:r>
              <a:rPr lang="en-US" sz="2400" dirty="0">
                <a:solidFill>
                  <a:srgbClr val="3D3D3D"/>
                </a:solidFill>
              </a:rPr>
              <a:t> </a:t>
            </a:r>
            <a:r>
              <a:rPr lang="en-US" sz="2400" dirty="0" err="1">
                <a:solidFill>
                  <a:srgbClr val="3D3D3D"/>
                </a:solidFill>
              </a:rPr>
              <a:t>koridora</a:t>
            </a:r>
            <a:r>
              <a:rPr lang="en-US" sz="2400" dirty="0">
                <a:solidFill>
                  <a:srgbClr val="3D3D3D"/>
                </a:solidFill>
              </a:rPr>
              <a:t> </a:t>
            </a:r>
            <a:r>
              <a:rPr lang="en-US" sz="2400" dirty="0" err="1">
                <a:solidFill>
                  <a:srgbClr val="3D3D3D"/>
                </a:solidFill>
              </a:rPr>
              <a:t>geçişini</a:t>
            </a:r>
            <a:r>
              <a:rPr lang="en-US" sz="2400" dirty="0">
                <a:solidFill>
                  <a:srgbClr val="3D3D3D"/>
                </a:solidFill>
              </a:rPr>
              <a:t> </a:t>
            </a:r>
            <a:r>
              <a:rPr lang="en-US" sz="2400" dirty="0" err="1">
                <a:solidFill>
                  <a:srgbClr val="3D3D3D"/>
                </a:solidFill>
              </a:rPr>
              <a:t>önleyecek</a:t>
            </a:r>
            <a:r>
              <a:rPr lang="en-US" sz="2400" dirty="0">
                <a:solidFill>
                  <a:srgbClr val="3D3D3D"/>
                </a:solidFill>
              </a:rPr>
              <a:t> </a:t>
            </a:r>
            <a:r>
              <a:rPr lang="en-US" sz="2400" dirty="0" err="1">
                <a:solidFill>
                  <a:srgbClr val="3D3D3D"/>
                </a:solidFill>
              </a:rPr>
              <a:t>şekilde</a:t>
            </a:r>
            <a:r>
              <a:rPr lang="en-US" sz="2400" dirty="0">
                <a:solidFill>
                  <a:srgbClr val="3D3D3D"/>
                </a:solidFill>
              </a:rPr>
              <a:t> </a:t>
            </a:r>
            <a:r>
              <a:rPr lang="en-US" sz="2400" b="1" dirty="0" err="1">
                <a:solidFill>
                  <a:srgbClr val="3D3D3D"/>
                </a:solidFill>
              </a:rPr>
              <a:t>negatif</a:t>
            </a:r>
            <a:r>
              <a:rPr lang="en-US" sz="2400" b="1" dirty="0">
                <a:solidFill>
                  <a:srgbClr val="3D3D3D"/>
                </a:solidFill>
              </a:rPr>
              <a:t> </a:t>
            </a:r>
            <a:r>
              <a:rPr lang="en-US" sz="2400" b="1" dirty="0" err="1">
                <a:solidFill>
                  <a:srgbClr val="3D3D3D"/>
                </a:solidFill>
              </a:rPr>
              <a:t>basınç</a:t>
            </a:r>
            <a:r>
              <a:rPr lang="en-US" sz="2400" b="1" dirty="0">
                <a:solidFill>
                  <a:srgbClr val="3D3D3D"/>
                </a:solidFill>
              </a:rPr>
              <a:t> </a:t>
            </a:r>
            <a:r>
              <a:rPr lang="en-US" sz="2400" dirty="0" err="1">
                <a:solidFill>
                  <a:srgbClr val="3D3D3D"/>
                </a:solidFill>
              </a:rPr>
              <a:t>özelliğinde</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dirty="0" err="1">
                <a:solidFill>
                  <a:srgbClr val="3D3D3D"/>
                </a:solidFill>
              </a:rPr>
              <a:t>kirli</a:t>
            </a:r>
            <a:r>
              <a:rPr lang="en-US" sz="2400" dirty="0">
                <a:solidFill>
                  <a:srgbClr val="3D3D3D"/>
                </a:solidFill>
              </a:rPr>
              <a:t> </a:t>
            </a:r>
            <a:r>
              <a:rPr lang="en-US" sz="2400" dirty="0" err="1">
                <a:solidFill>
                  <a:srgbClr val="3D3D3D"/>
                </a:solidFill>
              </a:rPr>
              <a:t>havanın</a:t>
            </a:r>
            <a:r>
              <a:rPr lang="en-US" sz="2400" dirty="0">
                <a:solidFill>
                  <a:srgbClr val="3D3D3D"/>
                </a:solidFill>
              </a:rPr>
              <a:t> HEPA </a:t>
            </a:r>
            <a:r>
              <a:rPr lang="en-US" sz="2400" dirty="0" err="1">
                <a:solidFill>
                  <a:srgbClr val="3D3D3D"/>
                </a:solidFill>
              </a:rPr>
              <a:t>filtreden</a:t>
            </a:r>
            <a:r>
              <a:rPr lang="en-US" sz="2400" dirty="0">
                <a:solidFill>
                  <a:srgbClr val="3D3D3D"/>
                </a:solidFill>
              </a:rPr>
              <a:t> </a:t>
            </a:r>
            <a:r>
              <a:rPr lang="en-US" sz="2400" dirty="0" err="1">
                <a:solidFill>
                  <a:srgbClr val="3D3D3D"/>
                </a:solidFill>
              </a:rPr>
              <a:t>geçirilerek</a:t>
            </a:r>
            <a:r>
              <a:rPr lang="en-US" sz="2400" dirty="0">
                <a:solidFill>
                  <a:srgbClr val="3D3D3D"/>
                </a:solidFill>
              </a:rPr>
              <a:t> </a:t>
            </a:r>
            <a:r>
              <a:rPr lang="en-US" sz="2400" dirty="0" err="1">
                <a:solidFill>
                  <a:srgbClr val="3D3D3D"/>
                </a:solidFill>
              </a:rPr>
              <a:t>dışarıya</a:t>
            </a:r>
            <a:r>
              <a:rPr lang="en-US" sz="2400" dirty="0">
                <a:solidFill>
                  <a:srgbClr val="3D3D3D"/>
                </a:solidFill>
              </a:rPr>
              <a:t> </a:t>
            </a:r>
            <a:r>
              <a:rPr lang="en-US" sz="2400" dirty="0" err="1">
                <a:solidFill>
                  <a:srgbClr val="3D3D3D"/>
                </a:solidFill>
              </a:rPr>
              <a:t>atılacak</a:t>
            </a:r>
            <a:r>
              <a:rPr lang="en-US" sz="2400" dirty="0">
                <a:solidFill>
                  <a:srgbClr val="3D3D3D"/>
                </a:solidFill>
              </a:rPr>
              <a:t> </a:t>
            </a:r>
            <a:r>
              <a:rPr lang="en-US" sz="2400" dirty="0" err="1">
                <a:solidFill>
                  <a:srgbClr val="3D3D3D"/>
                </a:solidFill>
              </a:rPr>
              <a:t>şekilde</a:t>
            </a:r>
            <a:r>
              <a:rPr lang="en-US" sz="2400" dirty="0">
                <a:solidFill>
                  <a:srgbClr val="3D3D3D"/>
                </a:solidFill>
              </a:rPr>
              <a:t> </a:t>
            </a:r>
            <a:r>
              <a:rPr lang="en-US" sz="2400" dirty="0" err="1">
                <a:solidFill>
                  <a:srgbClr val="3D3D3D"/>
                </a:solidFill>
              </a:rPr>
              <a:t>tasarlanmış</a:t>
            </a:r>
            <a:r>
              <a:rPr lang="en-US" sz="2400" dirty="0">
                <a:solidFill>
                  <a:srgbClr val="3D3D3D"/>
                </a:solidFill>
              </a:rPr>
              <a:t> </a:t>
            </a:r>
            <a:r>
              <a:rPr lang="en-US" sz="2400" dirty="0" err="1">
                <a:solidFill>
                  <a:srgbClr val="3D3D3D"/>
                </a:solidFill>
              </a:rPr>
              <a:t>özellikte</a:t>
            </a:r>
            <a:r>
              <a:rPr lang="en-US" sz="2400" dirty="0">
                <a:solidFill>
                  <a:srgbClr val="3D3D3D"/>
                </a:solidFill>
              </a:rPr>
              <a:t> </a:t>
            </a:r>
            <a:r>
              <a:rPr lang="en-US" sz="2400" dirty="0" err="1">
                <a:solidFill>
                  <a:srgbClr val="3D3D3D"/>
                </a:solidFill>
              </a:rPr>
              <a:t>olmalı</a:t>
            </a:r>
            <a:endParaRPr lang="en-US" sz="2400" dirty="0">
              <a:solidFill>
                <a:srgbClr val="3D3D3D"/>
              </a:solidFill>
            </a:endParaRPr>
          </a:p>
          <a:p>
            <a:pPr lvl="1">
              <a:lnSpc>
                <a:spcPct val="100000"/>
              </a:lnSpc>
              <a:buFont typeface="Arial" panose="020B0604020202020204" pitchFamily="34" charset="0"/>
              <a:buChar char="•"/>
            </a:pPr>
            <a:r>
              <a:rPr lang="en-US" sz="2400" dirty="0">
                <a:solidFill>
                  <a:srgbClr val="3D3D3D"/>
                </a:solidFill>
              </a:rPr>
              <a:t>Yeni </a:t>
            </a:r>
            <a:r>
              <a:rPr lang="en-US" sz="2400" dirty="0" err="1">
                <a:solidFill>
                  <a:srgbClr val="3D3D3D"/>
                </a:solidFill>
              </a:rPr>
              <a:t>inşaat</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dirty="0" err="1">
                <a:solidFill>
                  <a:srgbClr val="3D3D3D"/>
                </a:solidFill>
              </a:rPr>
              <a:t>yenileme</a:t>
            </a:r>
            <a:r>
              <a:rPr lang="en-US" sz="2400" dirty="0">
                <a:solidFill>
                  <a:srgbClr val="3D3D3D"/>
                </a:solidFill>
              </a:rPr>
              <a:t> </a:t>
            </a:r>
            <a:r>
              <a:rPr lang="en-US" sz="2400" dirty="0" err="1">
                <a:solidFill>
                  <a:srgbClr val="3D3D3D"/>
                </a:solidFill>
              </a:rPr>
              <a:t>için</a:t>
            </a:r>
            <a:r>
              <a:rPr lang="en-US" sz="2400" dirty="0">
                <a:solidFill>
                  <a:srgbClr val="3D3D3D"/>
                </a:solidFill>
              </a:rPr>
              <a:t> </a:t>
            </a:r>
            <a:r>
              <a:rPr lang="en-US" sz="2400" dirty="0" err="1">
                <a:solidFill>
                  <a:srgbClr val="3D3D3D"/>
                </a:solidFill>
              </a:rPr>
              <a:t>saatte</a:t>
            </a:r>
            <a:r>
              <a:rPr lang="en-US" sz="2400" dirty="0">
                <a:solidFill>
                  <a:srgbClr val="3D3D3D"/>
                </a:solidFill>
              </a:rPr>
              <a:t> 12 </a:t>
            </a:r>
            <a:r>
              <a:rPr lang="en-US" sz="2400" dirty="0" err="1">
                <a:solidFill>
                  <a:srgbClr val="3D3D3D"/>
                </a:solidFill>
              </a:rPr>
              <a:t>hava</a:t>
            </a:r>
            <a:r>
              <a:rPr lang="en-US" sz="2400" dirty="0">
                <a:solidFill>
                  <a:srgbClr val="3D3D3D"/>
                </a:solidFill>
              </a:rPr>
              <a:t> </a:t>
            </a:r>
            <a:r>
              <a:rPr lang="en-US" sz="2400" dirty="0" err="1">
                <a:solidFill>
                  <a:srgbClr val="3D3D3D"/>
                </a:solidFill>
              </a:rPr>
              <a:t>değişimi</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dirty="0" err="1">
                <a:solidFill>
                  <a:srgbClr val="3D3D3D"/>
                </a:solidFill>
              </a:rPr>
              <a:t>mevcut</a:t>
            </a:r>
            <a:r>
              <a:rPr lang="en-US" sz="2400" dirty="0">
                <a:solidFill>
                  <a:srgbClr val="3D3D3D"/>
                </a:solidFill>
              </a:rPr>
              <a:t> </a:t>
            </a:r>
            <a:r>
              <a:rPr lang="en-US" sz="2400" dirty="0" err="1">
                <a:solidFill>
                  <a:srgbClr val="3D3D3D"/>
                </a:solidFill>
              </a:rPr>
              <a:t>tesisler</a:t>
            </a:r>
            <a:r>
              <a:rPr lang="en-US" sz="2400" dirty="0">
                <a:solidFill>
                  <a:srgbClr val="3D3D3D"/>
                </a:solidFill>
              </a:rPr>
              <a:t> </a:t>
            </a:r>
            <a:r>
              <a:rPr lang="en-US" sz="2400" dirty="0" err="1">
                <a:solidFill>
                  <a:srgbClr val="3D3D3D"/>
                </a:solidFill>
              </a:rPr>
              <a:t>için</a:t>
            </a:r>
            <a:r>
              <a:rPr lang="en-US" sz="2400" dirty="0">
                <a:solidFill>
                  <a:srgbClr val="3D3D3D"/>
                </a:solidFill>
              </a:rPr>
              <a:t> </a:t>
            </a:r>
            <a:r>
              <a:rPr lang="en-US" sz="2400" dirty="0" err="1">
                <a:solidFill>
                  <a:srgbClr val="3D3D3D"/>
                </a:solidFill>
              </a:rPr>
              <a:t>saatte</a:t>
            </a:r>
            <a:r>
              <a:rPr lang="en-US" sz="2400" dirty="0">
                <a:solidFill>
                  <a:srgbClr val="3D3D3D"/>
                </a:solidFill>
              </a:rPr>
              <a:t> 6 </a:t>
            </a:r>
            <a:r>
              <a:rPr lang="en-US" sz="2400" dirty="0" err="1">
                <a:solidFill>
                  <a:srgbClr val="3D3D3D"/>
                </a:solidFill>
              </a:rPr>
              <a:t>hava</a:t>
            </a:r>
            <a:r>
              <a:rPr lang="en-US" sz="2400" dirty="0">
                <a:solidFill>
                  <a:srgbClr val="3D3D3D"/>
                </a:solidFill>
              </a:rPr>
              <a:t> </a:t>
            </a:r>
            <a:r>
              <a:rPr lang="en-US" sz="2400" dirty="0" err="1">
                <a:solidFill>
                  <a:srgbClr val="3D3D3D"/>
                </a:solidFill>
              </a:rPr>
              <a:t>değişimi</a:t>
            </a:r>
            <a:r>
              <a:rPr lang="en-US" sz="2400" dirty="0">
                <a:solidFill>
                  <a:srgbClr val="3D3D3D"/>
                </a:solidFill>
              </a:rPr>
              <a:t> </a:t>
            </a:r>
            <a:r>
              <a:rPr lang="en-US" sz="2400" dirty="0" err="1">
                <a:solidFill>
                  <a:srgbClr val="3D3D3D"/>
                </a:solidFill>
              </a:rPr>
              <a:t>sağlanmalı</a:t>
            </a:r>
            <a:endParaRPr lang="en-US" sz="2400" dirty="0">
              <a:solidFill>
                <a:srgbClr val="3D3D3D"/>
              </a:solidFill>
            </a:endParaRPr>
          </a:p>
        </p:txBody>
      </p:sp>
    </p:spTree>
    <p:extLst>
      <p:ext uri="{BB962C8B-B14F-4D97-AF65-F5344CB8AC3E}">
        <p14:creationId xmlns:p14="http://schemas.microsoft.com/office/powerpoint/2010/main" val="30742847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17D36-322A-6C4F-8C53-51BADFB81FA9}"/>
              </a:ext>
            </a:extLst>
          </p:cNvPr>
          <p:cNvSpPr>
            <a:spLocks noGrp="1"/>
          </p:cNvSpPr>
          <p:nvPr>
            <p:ph type="title"/>
          </p:nvPr>
        </p:nvSpPr>
        <p:spPr/>
        <p:txBody>
          <a:bodyPr/>
          <a:lstStyle/>
          <a:p>
            <a:r>
              <a:rPr lang="en-TR" sz="4800" b="1" dirty="0">
                <a:solidFill>
                  <a:srgbClr val="FF9933"/>
                </a:solidFill>
                <a:latin typeface="+mn-lt"/>
              </a:rPr>
              <a:t>Hava Yolu Önlemleri Gerektiren Mikroorganizmalar</a:t>
            </a:r>
            <a:endParaRPr lang="en-TR" dirty="0">
              <a:solidFill>
                <a:srgbClr val="FF9933"/>
              </a:solidFill>
            </a:endParaRPr>
          </a:p>
        </p:txBody>
      </p:sp>
      <p:sp>
        <p:nvSpPr>
          <p:cNvPr id="3" name="Content Placeholder 2">
            <a:extLst>
              <a:ext uri="{FF2B5EF4-FFF2-40B4-BE49-F238E27FC236}">
                <a16:creationId xmlns:a16="http://schemas.microsoft.com/office/drawing/2014/main" id="{0977E4C1-EED1-154B-9DBA-DAA28B699C76}"/>
              </a:ext>
            </a:extLst>
          </p:cNvPr>
          <p:cNvSpPr>
            <a:spLocks noGrp="1"/>
          </p:cNvSpPr>
          <p:nvPr>
            <p:ph idx="1"/>
          </p:nvPr>
        </p:nvSpPr>
        <p:spPr/>
        <p:txBody>
          <a:bodyPr/>
          <a:lstStyle/>
          <a:p>
            <a:pPr>
              <a:lnSpc>
                <a:spcPct val="100000"/>
              </a:lnSpc>
              <a:buFont typeface="Arial" panose="020B0604020202020204" pitchFamily="34" charset="0"/>
              <a:buChar char="•"/>
            </a:pPr>
            <a:r>
              <a:rPr lang="en-US" dirty="0" err="1">
                <a:solidFill>
                  <a:srgbClr val="3D3D3D"/>
                </a:solidFill>
                <a:effectLst/>
              </a:rPr>
              <a:t>Kızamık</a:t>
            </a:r>
            <a:r>
              <a:rPr lang="en-US" dirty="0">
                <a:solidFill>
                  <a:srgbClr val="3D3D3D"/>
                </a:solidFill>
                <a:effectLst/>
              </a:rPr>
              <a:t> </a:t>
            </a:r>
          </a:p>
          <a:p>
            <a:pPr>
              <a:lnSpc>
                <a:spcPct val="100000"/>
              </a:lnSpc>
              <a:buFont typeface="Arial" panose="020B0604020202020204" pitchFamily="34" charset="0"/>
              <a:buChar char="•"/>
            </a:pPr>
            <a:r>
              <a:rPr lang="en-US" dirty="0" err="1">
                <a:solidFill>
                  <a:srgbClr val="3D3D3D"/>
                </a:solidFill>
              </a:rPr>
              <a:t>S</a:t>
            </a:r>
            <a:r>
              <a:rPr lang="en-US" dirty="0" err="1">
                <a:solidFill>
                  <a:srgbClr val="3D3D3D"/>
                </a:solidFill>
                <a:effectLst/>
              </a:rPr>
              <a:t>u</a:t>
            </a:r>
            <a:r>
              <a:rPr lang="en-US" dirty="0">
                <a:solidFill>
                  <a:srgbClr val="3D3D3D"/>
                </a:solidFill>
                <a:effectLst/>
              </a:rPr>
              <a:t> </a:t>
            </a:r>
            <a:r>
              <a:rPr lang="en-US" dirty="0" err="1">
                <a:solidFill>
                  <a:srgbClr val="3D3D3D"/>
                </a:solidFill>
                <a:effectLst/>
              </a:rPr>
              <a:t>çiçeği</a:t>
            </a:r>
            <a:endParaRPr lang="en-US" dirty="0">
              <a:solidFill>
                <a:srgbClr val="3D3D3D"/>
              </a:solidFill>
            </a:endParaRPr>
          </a:p>
          <a:p>
            <a:pPr>
              <a:lnSpc>
                <a:spcPct val="100000"/>
              </a:lnSpc>
              <a:buFont typeface="Arial" panose="020B0604020202020204" pitchFamily="34" charset="0"/>
              <a:buChar char="•"/>
            </a:pPr>
            <a:r>
              <a:rPr lang="en-US" dirty="0" err="1">
                <a:solidFill>
                  <a:srgbClr val="3D3D3D"/>
                </a:solidFill>
              </a:rPr>
              <a:t>D</a:t>
            </a:r>
            <a:r>
              <a:rPr lang="en-US" dirty="0" err="1">
                <a:solidFill>
                  <a:srgbClr val="3D3D3D"/>
                </a:solidFill>
                <a:effectLst/>
              </a:rPr>
              <a:t>issemine</a:t>
            </a:r>
            <a:r>
              <a:rPr lang="en-US" dirty="0">
                <a:solidFill>
                  <a:srgbClr val="3D3D3D"/>
                </a:solidFill>
                <a:effectLst/>
              </a:rPr>
              <a:t> zona</a:t>
            </a:r>
          </a:p>
          <a:p>
            <a:pPr>
              <a:lnSpc>
                <a:spcPct val="100000"/>
              </a:lnSpc>
              <a:buFont typeface="Arial" panose="020B0604020202020204" pitchFamily="34" charset="0"/>
              <a:buChar char="•"/>
            </a:pPr>
            <a:r>
              <a:rPr lang="tr-TR" i="1" dirty="0">
                <a:solidFill>
                  <a:srgbClr val="3D3D3D"/>
                </a:solidFill>
              </a:rPr>
              <a:t>M. </a:t>
            </a:r>
            <a:r>
              <a:rPr lang="tr-TR" i="1" dirty="0" err="1">
                <a:solidFill>
                  <a:srgbClr val="3D3D3D"/>
                </a:solidFill>
              </a:rPr>
              <a:t>tuberculosis</a:t>
            </a:r>
            <a:r>
              <a:rPr lang="tr-TR" i="1" dirty="0">
                <a:solidFill>
                  <a:srgbClr val="3D3D3D"/>
                </a:solidFill>
              </a:rPr>
              <a:t> (</a:t>
            </a:r>
            <a:r>
              <a:rPr lang="en-US" dirty="0" err="1">
                <a:solidFill>
                  <a:srgbClr val="3D3D3D"/>
                </a:solidFill>
                <a:effectLst/>
              </a:rPr>
              <a:t>akciğer</a:t>
            </a:r>
            <a:r>
              <a:rPr lang="en-US" dirty="0">
                <a:solidFill>
                  <a:srgbClr val="3D3D3D"/>
                </a:solidFill>
                <a:effectLst/>
              </a:rPr>
              <a:t> </a:t>
            </a:r>
            <a:r>
              <a:rPr lang="en-US" dirty="0" err="1">
                <a:solidFill>
                  <a:srgbClr val="3D3D3D"/>
                </a:solidFill>
                <a:effectLst/>
              </a:rPr>
              <a:t>tüberkülozu</a:t>
            </a:r>
            <a:r>
              <a:rPr lang="en-US" dirty="0">
                <a:solidFill>
                  <a:srgbClr val="3D3D3D"/>
                </a:solidFill>
                <a:effectLst/>
              </a:rPr>
              <a:t>)</a:t>
            </a:r>
          </a:p>
          <a:p>
            <a:pPr>
              <a:lnSpc>
                <a:spcPct val="100000"/>
              </a:lnSpc>
              <a:buFont typeface="Arial" panose="020B0604020202020204" pitchFamily="34" charset="0"/>
              <a:buChar char="•"/>
            </a:pPr>
            <a:r>
              <a:rPr lang="en-US" sz="2000" dirty="0">
                <a:solidFill>
                  <a:srgbClr val="3D3D3D"/>
                </a:solidFill>
                <a:effectLst/>
              </a:rPr>
              <a:t>SARS-CoV</a:t>
            </a:r>
            <a:r>
              <a:rPr lang="en-US" sz="2000" dirty="0">
                <a:solidFill>
                  <a:srgbClr val="3D3D3D"/>
                </a:solidFill>
              </a:rPr>
              <a:t>-2 (</a:t>
            </a:r>
            <a:r>
              <a:rPr lang="en-US" dirty="0">
                <a:solidFill>
                  <a:srgbClr val="3D3D3D"/>
                </a:solidFill>
                <a:effectLst/>
              </a:rPr>
              <a:t>COVID-19) (Aerosol </a:t>
            </a:r>
            <a:r>
              <a:rPr lang="en-US" dirty="0" err="1">
                <a:solidFill>
                  <a:srgbClr val="3D3D3D"/>
                </a:solidFill>
                <a:effectLst/>
              </a:rPr>
              <a:t>oluşturan</a:t>
            </a:r>
            <a:r>
              <a:rPr lang="en-US" dirty="0">
                <a:solidFill>
                  <a:srgbClr val="3D3D3D"/>
                </a:solidFill>
                <a:effectLst/>
              </a:rPr>
              <a:t> </a:t>
            </a:r>
            <a:r>
              <a:rPr lang="en-US" dirty="0" err="1">
                <a:solidFill>
                  <a:srgbClr val="3D3D3D"/>
                </a:solidFill>
                <a:effectLst/>
              </a:rPr>
              <a:t>işlemler</a:t>
            </a:r>
            <a:r>
              <a:rPr lang="en-US" dirty="0">
                <a:solidFill>
                  <a:srgbClr val="3D3D3D"/>
                </a:solidFill>
                <a:effectLst/>
              </a:rPr>
              <a:t> </a:t>
            </a:r>
            <a:r>
              <a:rPr lang="en-US" dirty="0" err="1">
                <a:solidFill>
                  <a:srgbClr val="3D3D3D"/>
                </a:solidFill>
                <a:effectLst/>
              </a:rPr>
              <a:t>sırasında</a:t>
            </a:r>
            <a:r>
              <a:rPr lang="en-US" dirty="0">
                <a:solidFill>
                  <a:srgbClr val="3D3D3D"/>
                </a:solidFill>
                <a:effectLst/>
              </a:rPr>
              <a:t>)</a:t>
            </a:r>
          </a:p>
          <a:p>
            <a:pPr>
              <a:lnSpc>
                <a:spcPct val="100000"/>
              </a:lnSpc>
              <a:buFont typeface="Arial" panose="020B0604020202020204" pitchFamily="34" charset="0"/>
              <a:buChar char="•"/>
            </a:pPr>
            <a:r>
              <a:rPr lang="en-US" dirty="0" err="1">
                <a:solidFill>
                  <a:srgbClr val="3D3D3D"/>
                </a:solidFill>
                <a:effectLst/>
              </a:rPr>
              <a:t>Kırım</a:t>
            </a:r>
            <a:r>
              <a:rPr lang="en-US" dirty="0">
                <a:solidFill>
                  <a:srgbClr val="3D3D3D"/>
                </a:solidFill>
                <a:effectLst/>
              </a:rPr>
              <a:t> Kongo </a:t>
            </a:r>
            <a:r>
              <a:rPr lang="en-US" dirty="0" err="1">
                <a:solidFill>
                  <a:srgbClr val="3D3D3D"/>
                </a:solidFill>
                <a:effectLst/>
              </a:rPr>
              <a:t>Kanamalı</a:t>
            </a:r>
            <a:r>
              <a:rPr lang="en-US" dirty="0">
                <a:solidFill>
                  <a:srgbClr val="3D3D3D"/>
                </a:solidFill>
                <a:effectLst/>
              </a:rPr>
              <a:t> </a:t>
            </a:r>
            <a:r>
              <a:rPr lang="en-US" dirty="0" err="1">
                <a:solidFill>
                  <a:srgbClr val="3D3D3D"/>
                </a:solidFill>
                <a:effectLst/>
              </a:rPr>
              <a:t>Ateş</a:t>
            </a:r>
            <a:r>
              <a:rPr lang="en-US" dirty="0">
                <a:solidFill>
                  <a:srgbClr val="3D3D3D"/>
                </a:solidFill>
                <a:effectLst/>
              </a:rPr>
              <a:t> </a:t>
            </a:r>
            <a:r>
              <a:rPr lang="en-US" dirty="0" err="1">
                <a:solidFill>
                  <a:srgbClr val="3D3D3D"/>
                </a:solidFill>
                <a:effectLst/>
              </a:rPr>
              <a:t>ve</a:t>
            </a:r>
            <a:r>
              <a:rPr lang="en-US" dirty="0">
                <a:solidFill>
                  <a:srgbClr val="3D3D3D"/>
                </a:solidFill>
                <a:effectLst/>
              </a:rPr>
              <a:t> </a:t>
            </a:r>
            <a:r>
              <a:rPr lang="en-US" dirty="0" err="1">
                <a:solidFill>
                  <a:srgbClr val="3D3D3D"/>
                </a:solidFill>
                <a:effectLst/>
              </a:rPr>
              <a:t>diğer</a:t>
            </a:r>
            <a:r>
              <a:rPr lang="en-US" dirty="0">
                <a:solidFill>
                  <a:srgbClr val="3D3D3D"/>
                </a:solidFill>
                <a:effectLst/>
              </a:rPr>
              <a:t> </a:t>
            </a:r>
            <a:r>
              <a:rPr lang="en-US" dirty="0" err="1">
                <a:solidFill>
                  <a:srgbClr val="3D3D3D"/>
                </a:solidFill>
                <a:effectLst/>
              </a:rPr>
              <a:t>kanamalı</a:t>
            </a:r>
            <a:r>
              <a:rPr lang="en-US" dirty="0">
                <a:solidFill>
                  <a:srgbClr val="3D3D3D"/>
                </a:solidFill>
                <a:effectLst/>
              </a:rPr>
              <a:t> </a:t>
            </a:r>
            <a:r>
              <a:rPr lang="en-US" dirty="0" err="1">
                <a:solidFill>
                  <a:srgbClr val="3D3D3D"/>
                </a:solidFill>
                <a:effectLst/>
              </a:rPr>
              <a:t>ates</a:t>
            </a:r>
            <a:r>
              <a:rPr lang="en-US" dirty="0">
                <a:solidFill>
                  <a:srgbClr val="3D3D3D"/>
                </a:solidFill>
                <a:effectLst/>
              </a:rPr>
              <a:t>̧ </a:t>
            </a:r>
            <a:r>
              <a:rPr lang="en-US" dirty="0" err="1">
                <a:solidFill>
                  <a:srgbClr val="3D3D3D"/>
                </a:solidFill>
                <a:effectLst/>
              </a:rPr>
              <a:t>sendromları</a:t>
            </a:r>
            <a:r>
              <a:rPr lang="en-US" dirty="0">
                <a:solidFill>
                  <a:srgbClr val="3D3D3D"/>
                </a:solidFill>
                <a:effectLst/>
              </a:rPr>
              <a:t> (</a:t>
            </a:r>
            <a:r>
              <a:rPr lang="en-US" dirty="0" err="1">
                <a:solidFill>
                  <a:srgbClr val="3D3D3D"/>
                </a:solidFill>
                <a:effectLst/>
              </a:rPr>
              <a:t>kanamalı</a:t>
            </a:r>
            <a:r>
              <a:rPr lang="en-US" dirty="0">
                <a:solidFill>
                  <a:srgbClr val="3D3D3D"/>
                </a:solidFill>
                <a:effectLst/>
              </a:rPr>
              <a:t> </a:t>
            </a:r>
            <a:r>
              <a:rPr lang="en-US" dirty="0" err="1">
                <a:solidFill>
                  <a:srgbClr val="3D3D3D"/>
                </a:solidFill>
                <a:effectLst/>
              </a:rPr>
              <a:t>evrede</a:t>
            </a:r>
            <a:r>
              <a:rPr lang="en-US" dirty="0">
                <a:solidFill>
                  <a:srgbClr val="3D3D3D"/>
                </a:solidFill>
                <a:effectLst/>
              </a:rPr>
              <a:t> </a:t>
            </a:r>
            <a:r>
              <a:rPr lang="en-US" dirty="0" err="1">
                <a:solidFill>
                  <a:srgbClr val="3D3D3D"/>
                </a:solidFill>
                <a:effectLst/>
              </a:rPr>
              <a:t>veya</a:t>
            </a:r>
            <a:r>
              <a:rPr lang="en-US" dirty="0">
                <a:solidFill>
                  <a:srgbClr val="3D3D3D"/>
                </a:solidFill>
                <a:effectLst/>
              </a:rPr>
              <a:t> aerosol </a:t>
            </a:r>
            <a:r>
              <a:rPr lang="en-US" dirty="0" err="1">
                <a:solidFill>
                  <a:srgbClr val="3D3D3D"/>
                </a:solidFill>
                <a:effectLst/>
              </a:rPr>
              <a:t>oluşturan</a:t>
            </a:r>
            <a:r>
              <a:rPr lang="en-US" dirty="0">
                <a:solidFill>
                  <a:srgbClr val="3D3D3D"/>
                </a:solidFill>
                <a:effectLst/>
              </a:rPr>
              <a:t> </a:t>
            </a:r>
            <a:r>
              <a:rPr lang="en-US" dirty="0" err="1">
                <a:solidFill>
                  <a:srgbClr val="3D3D3D"/>
                </a:solidFill>
                <a:effectLst/>
              </a:rPr>
              <a:t>işlemler</a:t>
            </a:r>
            <a:r>
              <a:rPr lang="en-US" dirty="0">
                <a:solidFill>
                  <a:srgbClr val="3D3D3D"/>
                </a:solidFill>
                <a:effectLst/>
              </a:rPr>
              <a:t> </a:t>
            </a:r>
            <a:r>
              <a:rPr lang="en-US" dirty="0" err="1">
                <a:solidFill>
                  <a:srgbClr val="3D3D3D"/>
                </a:solidFill>
                <a:effectLst/>
              </a:rPr>
              <a:t>sırasında</a:t>
            </a:r>
            <a:r>
              <a:rPr lang="en-US" dirty="0">
                <a:solidFill>
                  <a:srgbClr val="3D3D3D"/>
                </a:solidFill>
                <a:effectLst/>
              </a:rPr>
              <a:t>) </a:t>
            </a:r>
            <a:r>
              <a:rPr lang="en-US" dirty="0" err="1">
                <a:solidFill>
                  <a:srgbClr val="3D3D3D"/>
                </a:solidFill>
                <a:effectLst/>
              </a:rPr>
              <a:t>solunum</a:t>
            </a:r>
            <a:r>
              <a:rPr lang="en-US" dirty="0">
                <a:solidFill>
                  <a:srgbClr val="3D3D3D"/>
                </a:solidFill>
                <a:effectLst/>
              </a:rPr>
              <a:t> </a:t>
            </a:r>
            <a:r>
              <a:rPr lang="en-US" dirty="0" err="1">
                <a:solidFill>
                  <a:srgbClr val="3D3D3D"/>
                </a:solidFill>
                <a:effectLst/>
              </a:rPr>
              <a:t>izolasyonu</a:t>
            </a:r>
            <a:r>
              <a:rPr lang="en-US" dirty="0">
                <a:solidFill>
                  <a:srgbClr val="3D3D3D"/>
                </a:solidFill>
                <a:effectLst/>
              </a:rPr>
              <a:t> </a:t>
            </a:r>
            <a:r>
              <a:rPr lang="en-US" dirty="0" err="1">
                <a:solidFill>
                  <a:srgbClr val="3D3D3D"/>
                </a:solidFill>
                <a:effectLst/>
              </a:rPr>
              <a:t>gerektirir</a:t>
            </a:r>
            <a:br>
              <a:rPr lang="en-US" sz="1800" dirty="0">
                <a:effectLst/>
                <a:latin typeface="ArialMT"/>
              </a:rPr>
            </a:br>
            <a:endParaRPr lang="en-US" dirty="0"/>
          </a:p>
          <a:p>
            <a:endParaRPr lang="en-TR" dirty="0"/>
          </a:p>
        </p:txBody>
      </p:sp>
    </p:spTree>
    <p:extLst>
      <p:ext uri="{BB962C8B-B14F-4D97-AF65-F5344CB8AC3E}">
        <p14:creationId xmlns:p14="http://schemas.microsoft.com/office/powerpoint/2010/main" val="2124789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89B5-6EA6-1B49-988B-156A148B5A00}"/>
              </a:ext>
            </a:extLst>
          </p:cNvPr>
          <p:cNvSpPr>
            <a:spLocks noGrp="1"/>
          </p:cNvSpPr>
          <p:nvPr>
            <p:ph type="title"/>
          </p:nvPr>
        </p:nvSpPr>
        <p:spPr/>
        <p:txBody>
          <a:bodyPr>
            <a:normAutofit/>
          </a:bodyPr>
          <a:lstStyle/>
          <a:p>
            <a:r>
              <a:rPr lang="tr-TR" b="1" dirty="0">
                <a:solidFill>
                  <a:srgbClr val="FF9933"/>
                </a:solidFill>
                <a:latin typeface="+mn-lt"/>
              </a:rPr>
              <a:t>Koruyucu Çevre</a:t>
            </a:r>
            <a:endParaRPr lang="en-TR" b="1" dirty="0">
              <a:solidFill>
                <a:srgbClr val="FF9933"/>
              </a:solidFill>
              <a:latin typeface="+mn-lt"/>
            </a:endParaRPr>
          </a:p>
        </p:txBody>
      </p:sp>
      <p:sp>
        <p:nvSpPr>
          <p:cNvPr id="3" name="Content Placeholder 2">
            <a:extLst>
              <a:ext uri="{FF2B5EF4-FFF2-40B4-BE49-F238E27FC236}">
                <a16:creationId xmlns:a16="http://schemas.microsoft.com/office/drawing/2014/main" id="{58E26CFA-A9A7-9646-9EAF-D212BE176DBE}"/>
              </a:ext>
            </a:extLst>
          </p:cNvPr>
          <p:cNvSpPr>
            <a:spLocks noGrp="1"/>
          </p:cNvSpPr>
          <p:nvPr>
            <p:ph idx="1"/>
          </p:nvPr>
        </p:nvSpPr>
        <p:spPr>
          <a:xfrm>
            <a:off x="1097280" y="1845734"/>
            <a:ext cx="10408920" cy="4023360"/>
          </a:xfrm>
        </p:spPr>
        <p:txBody>
          <a:bodyPr>
            <a:noAutofit/>
          </a:bodyPr>
          <a:lstStyle/>
          <a:p>
            <a:pPr>
              <a:lnSpc>
                <a:spcPct val="100000"/>
              </a:lnSpc>
              <a:buFont typeface="Arial" panose="020B0604020202020204" pitchFamily="34" charset="0"/>
              <a:buChar char="•"/>
            </a:pPr>
            <a:r>
              <a:rPr lang="tr-TR" dirty="0">
                <a:solidFill>
                  <a:srgbClr val="3D3D3D"/>
                </a:solidFill>
              </a:rPr>
              <a:t>A</a:t>
            </a:r>
            <a:r>
              <a:rPr lang="en-US" dirty="0" err="1">
                <a:solidFill>
                  <a:srgbClr val="3D3D3D"/>
                </a:solidFill>
              </a:rPr>
              <a:t>llojenik</a:t>
            </a:r>
            <a:r>
              <a:rPr lang="en-US" dirty="0">
                <a:solidFill>
                  <a:srgbClr val="3D3D3D"/>
                </a:solidFill>
              </a:rPr>
              <a:t> </a:t>
            </a:r>
            <a:r>
              <a:rPr lang="en-US" dirty="0" err="1">
                <a:solidFill>
                  <a:srgbClr val="3D3D3D"/>
                </a:solidFill>
              </a:rPr>
              <a:t>Kemik</a:t>
            </a:r>
            <a:r>
              <a:rPr lang="en-US" dirty="0">
                <a:solidFill>
                  <a:srgbClr val="3D3D3D"/>
                </a:solidFill>
              </a:rPr>
              <a:t> </a:t>
            </a:r>
            <a:r>
              <a:rPr lang="en-US" dirty="0" err="1">
                <a:solidFill>
                  <a:srgbClr val="3D3D3D"/>
                </a:solidFill>
              </a:rPr>
              <a:t>iliği</a:t>
            </a:r>
            <a:r>
              <a:rPr lang="en-US" dirty="0">
                <a:solidFill>
                  <a:srgbClr val="3D3D3D"/>
                </a:solidFill>
              </a:rPr>
              <a:t> </a:t>
            </a:r>
            <a:r>
              <a:rPr lang="en-US" dirty="0" err="1">
                <a:solidFill>
                  <a:srgbClr val="3D3D3D"/>
                </a:solidFill>
              </a:rPr>
              <a:t>transplantasyon</a:t>
            </a:r>
            <a:r>
              <a:rPr lang="en-US" dirty="0">
                <a:solidFill>
                  <a:srgbClr val="3D3D3D"/>
                </a:solidFill>
              </a:rPr>
              <a:t> (AKİT) </a:t>
            </a:r>
            <a:r>
              <a:rPr lang="en-US" dirty="0" err="1">
                <a:solidFill>
                  <a:srgbClr val="3D3D3D"/>
                </a:solidFill>
              </a:rPr>
              <a:t>hastaları</a:t>
            </a:r>
            <a:r>
              <a:rPr lang="en-US" dirty="0">
                <a:solidFill>
                  <a:srgbClr val="3D3D3D"/>
                </a:solidFill>
              </a:rPr>
              <a:t> </a:t>
            </a:r>
            <a:r>
              <a:rPr lang="en-US" dirty="0" err="1">
                <a:solidFill>
                  <a:srgbClr val="3D3D3D"/>
                </a:solidFill>
              </a:rPr>
              <a:t>için</a:t>
            </a:r>
            <a:r>
              <a:rPr lang="en-US" dirty="0">
                <a:solidFill>
                  <a:srgbClr val="3D3D3D"/>
                </a:solidFill>
              </a:rPr>
              <a:t> </a:t>
            </a:r>
            <a:r>
              <a:rPr lang="en-US" dirty="0" err="1">
                <a:solidFill>
                  <a:srgbClr val="3D3D3D"/>
                </a:solidFill>
              </a:rPr>
              <a:t>havadaki</a:t>
            </a:r>
            <a:r>
              <a:rPr lang="en-US" dirty="0">
                <a:solidFill>
                  <a:srgbClr val="3D3D3D"/>
                </a:solidFill>
              </a:rPr>
              <a:t> </a:t>
            </a:r>
            <a:r>
              <a:rPr lang="en-US" dirty="0" err="1">
                <a:solidFill>
                  <a:srgbClr val="3D3D3D"/>
                </a:solidFill>
              </a:rPr>
              <a:t>mantar</a:t>
            </a:r>
            <a:r>
              <a:rPr lang="en-US" dirty="0">
                <a:solidFill>
                  <a:srgbClr val="3D3D3D"/>
                </a:solidFill>
              </a:rPr>
              <a:t> </a:t>
            </a:r>
            <a:r>
              <a:rPr lang="en-US" dirty="0" err="1">
                <a:solidFill>
                  <a:srgbClr val="3D3D3D"/>
                </a:solidFill>
              </a:rPr>
              <a:t>sporu</a:t>
            </a:r>
            <a:r>
              <a:rPr lang="en-US" dirty="0">
                <a:solidFill>
                  <a:srgbClr val="3D3D3D"/>
                </a:solidFill>
              </a:rPr>
              <a:t> </a:t>
            </a:r>
            <a:r>
              <a:rPr lang="en-US" dirty="0" err="1">
                <a:solidFill>
                  <a:srgbClr val="3D3D3D"/>
                </a:solidFill>
              </a:rPr>
              <a:t>sayısını</a:t>
            </a:r>
            <a:r>
              <a:rPr lang="en-US" dirty="0">
                <a:solidFill>
                  <a:srgbClr val="3D3D3D"/>
                </a:solidFill>
              </a:rPr>
              <a:t> </a:t>
            </a:r>
            <a:r>
              <a:rPr lang="en-US" dirty="0" err="1">
                <a:solidFill>
                  <a:srgbClr val="3D3D3D"/>
                </a:solidFill>
              </a:rPr>
              <a:t>en</a:t>
            </a:r>
            <a:r>
              <a:rPr lang="en-US" dirty="0">
                <a:solidFill>
                  <a:srgbClr val="3D3D3D"/>
                </a:solidFill>
              </a:rPr>
              <a:t> </a:t>
            </a:r>
            <a:r>
              <a:rPr lang="en-US" dirty="0" err="1">
                <a:solidFill>
                  <a:srgbClr val="3D3D3D"/>
                </a:solidFill>
              </a:rPr>
              <a:t>aza</a:t>
            </a:r>
            <a:r>
              <a:rPr lang="en-US" dirty="0">
                <a:solidFill>
                  <a:srgbClr val="3D3D3D"/>
                </a:solidFill>
              </a:rPr>
              <a:t> </a:t>
            </a:r>
            <a:r>
              <a:rPr lang="en-US" dirty="0" err="1">
                <a:solidFill>
                  <a:srgbClr val="3D3D3D"/>
                </a:solidFill>
              </a:rPr>
              <a:t>indirmek</a:t>
            </a:r>
            <a:r>
              <a:rPr lang="en-US" dirty="0">
                <a:solidFill>
                  <a:srgbClr val="3D3D3D"/>
                </a:solidFill>
              </a:rPr>
              <a:t> </a:t>
            </a:r>
            <a:r>
              <a:rPr lang="en-US" dirty="0" err="1">
                <a:solidFill>
                  <a:srgbClr val="3D3D3D"/>
                </a:solidFill>
              </a:rPr>
              <a:t>ve</a:t>
            </a:r>
            <a:r>
              <a:rPr lang="en-US" dirty="0">
                <a:solidFill>
                  <a:srgbClr val="3D3D3D"/>
                </a:solidFill>
              </a:rPr>
              <a:t> </a:t>
            </a:r>
            <a:r>
              <a:rPr lang="en-US" dirty="0" err="1">
                <a:solidFill>
                  <a:srgbClr val="3D3D3D"/>
                </a:solidFill>
              </a:rPr>
              <a:t>invaziv</a:t>
            </a:r>
            <a:r>
              <a:rPr lang="en-US" dirty="0">
                <a:solidFill>
                  <a:srgbClr val="3D3D3D"/>
                </a:solidFill>
              </a:rPr>
              <a:t> </a:t>
            </a:r>
            <a:r>
              <a:rPr lang="en-US" dirty="0" err="1">
                <a:solidFill>
                  <a:srgbClr val="3D3D3D"/>
                </a:solidFill>
              </a:rPr>
              <a:t>çevresel</a:t>
            </a:r>
            <a:r>
              <a:rPr lang="en-US" dirty="0">
                <a:solidFill>
                  <a:srgbClr val="3D3D3D"/>
                </a:solidFill>
              </a:rPr>
              <a:t> </a:t>
            </a:r>
            <a:r>
              <a:rPr lang="en-US" dirty="0" err="1">
                <a:solidFill>
                  <a:srgbClr val="3D3D3D"/>
                </a:solidFill>
              </a:rPr>
              <a:t>mantar</a:t>
            </a:r>
            <a:r>
              <a:rPr lang="en-US" dirty="0">
                <a:solidFill>
                  <a:srgbClr val="3D3D3D"/>
                </a:solidFill>
              </a:rPr>
              <a:t> </a:t>
            </a:r>
            <a:r>
              <a:rPr lang="en-US" dirty="0" err="1">
                <a:solidFill>
                  <a:srgbClr val="3D3D3D"/>
                </a:solidFill>
              </a:rPr>
              <a:t>enfeksiyonu</a:t>
            </a:r>
            <a:r>
              <a:rPr lang="en-US" dirty="0">
                <a:solidFill>
                  <a:srgbClr val="3D3D3D"/>
                </a:solidFill>
              </a:rPr>
              <a:t> </a:t>
            </a:r>
            <a:r>
              <a:rPr lang="en-US" dirty="0" err="1">
                <a:solidFill>
                  <a:srgbClr val="3D3D3D"/>
                </a:solidFill>
              </a:rPr>
              <a:t>riskini</a:t>
            </a:r>
            <a:r>
              <a:rPr lang="en-US" dirty="0">
                <a:solidFill>
                  <a:srgbClr val="3D3D3D"/>
                </a:solidFill>
              </a:rPr>
              <a:t> </a:t>
            </a:r>
            <a:r>
              <a:rPr lang="en-US" dirty="0" err="1">
                <a:solidFill>
                  <a:srgbClr val="3D3D3D"/>
                </a:solidFill>
              </a:rPr>
              <a:t>azaltmak</a:t>
            </a:r>
            <a:r>
              <a:rPr lang="en-US" dirty="0">
                <a:solidFill>
                  <a:srgbClr val="3D3D3D"/>
                </a:solidFill>
              </a:rPr>
              <a:t> </a:t>
            </a:r>
            <a:r>
              <a:rPr lang="en-US" dirty="0" err="1">
                <a:solidFill>
                  <a:srgbClr val="3D3D3D"/>
                </a:solidFill>
              </a:rPr>
              <a:t>amacıyla</a:t>
            </a:r>
            <a:r>
              <a:rPr lang="en-US" dirty="0">
                <a:solidFill>
                  <a:srgbClr val="3D3D3D"/>
                </a:solidFill>
              </a:rPr>
              <a:t> </a:t>
            </a:r>
            <a:r>
              <a:rPr lang="tr-TR" dirty="0">
                <a:solidFill>
                  <a:srgbClr val="3D3D3D"/>
                </a:solidFill>
              </a:rPr>
              <a:t>aşağıdakileri içeren çevresel kontroller sağlanmalıdır</a:t>
            </a:r>
          </a:p>
          <a:p>
            <a:pPr lvl="1">
              <a:lnSpc>
                <a:spcPct val="100000"/>
              </a:lnSpc>
              <a:buFont typeface="Arial" panose="020B0604020202020204" pitchFamily="34" charset="0"/>
              <a:buChar char="•"/>
            </a:pPr>
            <a:r>
              <a:rPr lang="tr-TR" sz="2000" dirty="0">
                <a:solidFill>
                  <a:srgbClr val="3D3D3D"/>
                </a:solidFill>
              </a:rPr>
              <a:t>Gelen havanın HEPA filtrelenmesi (</a:t>
            </a:r>
            <a:r>
              <a:rPr lang="en-US" sz="2000" dirty="0">
                <a:solidFill>
                  <a:srgbClr val="3D3D3D"/>
                </a:solidFill>
              </a:rPr>
              <a:t>99,97% </a:t>
            </a:r>
            <a:r>
              <a:rPr lang="en-US" sz="2000" dirty="0" err="1">
                <a:solidFill>
                  <a:srgbClr val="3D3D3D"/>
                </a:solidFill>
              </a:rPr>
              <a:t>verimlilik</a:t>
            </a:r>
            <a:r>
              <a:rPr lang="en-US" sz="2000" dirty="0">
                <a:solidFill>
                  <a:srgbClr val="3D3D3D"/>
                </a:solidFill>
              </a:rPr>
              <a:t>)</a:t>
            </a:r>
            <a:endParaRPr lang="tr-TR" sz="2000" dirty="0">
              <a:solidFill>
                <a:srgbClr val="3D3D3D"/>
              </a:solidFill>
            </a:endParaRPr>
          </a:p>
          <a:p>
            <a:pPr lvl="1">
              <a:lnSpc>
                <a:spcPct val="100000"/>
              </a:lnSpc>
              <a:buFont typeface="Arial" panose="020B0604020202020204" pitchFamily="34" charset="0"/>
              <a:buChar char="•"/>
            </a:pPr>
            <a:r>
              <a:rPr lang="tr-TR" sz="2000" dirty="0">
                <a:solidFill>
                  <a:srgbClr val="3D3D3D"/>
                </a:solidFill>
              </a:rPr>
              <a:t>Yönlendirilmiş oda hava akışı</a:t>
            </a:r>
          </a:p>
          <a:p>
            <a:pPr lvl="1">
              <a:lnSpc>
                <a:spcPct val="100000"/>
              </a:lnSpc>
              <a:buFont typeface="Arial" panose="020B0604020202020204" pitchFamily="34" charset="0"/>
              <a:buChar char="•"/>
            </a:pPr>
            <a:r>
              <a:rPr lang="tr-TR" sz="2000" dirty="0">
                <a:solidFill>
                  <a:srgbClr val="3D3D3D"/>
                </a:solidFill>
              </a:rPr>
              <a:t>Koridora göre </a:t>
            </a:r>
            <a:r>
              <a:rPr lang="tr-TR" sz="2000" b="1" dirty="0">
                <a:solidFill>
                  <a:srgbClr val="3D3D3D"/>
                </a:solidFill>
              </a:rPr>
              <a:t>pozitif oda hava basıncı</a:t>
            </a:r>
          </a:p>
          <a:p>
            <a:pPr lvl="1">
              <a:lnSpc>
                <a:spcPct val="100000"/>
              </a:lnSpc>
              <a:buFont typeface="Arial" panose="020B0604020202020204" pitchFamily="34" charset="0"/>
              <a:buChar char="•"/>
            </a:pPr>
            <a:r>
              <a:rPr lang="tr-TR" sz="2000" dirty="0">
                <a:solidFill>
                  <a:srgbClr val="3D3D3D"/>
                </a:solidFill>
              </a:rPr>
              <a:t>Dışarıdan hava akışını önlemek için izolasyonu iyi yapılmış odalar (kapalı duvarlar, zeminler, tavanlar, pencereler, elektrik prizleri dahil)</a:t>
            </a:r>
          </a:p>
          <a:p>
            <a:pPr lvl="1">
              <a:lnSpc>
                <a:spcPct val="100000"/>
              </a:lnSpc>
              <a:buFont typeface="Arial" panose="020B0604020202020204" pitchFamily="34" charset="0"/>
              <a:buChar char="•"/>
            </a:pPr>
            <a:r>
              <a:rPr lang="tr-TR" sz="2000" dirty="0">
                <a:solidFill>
                  <a:srgbClr val="3D3D3D"/>
                </a:solidFill>
              </a:rPr>
              <a:t>Saatte &gt;12 hava değişimi </a:t>
            </a:r>
          </a:p>
          <a:p>
            <a:pPr lvl="1">
              <a:lnSpc>
                <a:spcPct val="100000"/>
              </a:lnSpc>
              <a:buFont typeface="Arial" panose="020B0604020202020204" pitchFamily="34" charset="0"/>
              <a:buChar char="•"/>
            </a:pPr>
            <a:r>
              <a:rPr lang="tr-TR" sz="2000" dirty="0">
                <a:solidFill>
                  <a:srgbClr val="3D3D3D"/>
                </a:solidFill>
              </a:rPr>
              <a:t>Tozu en aza indirme stratejileri (döşeme ve halı yerine fırçalanabilir yüzeyler vb.)</a:t>
            </a:r>
          </a:p>
          <a:p>
            <a:pPr lvl="1">
              <a:lnSpc>
                <a:spcPct val="100000"/>
              </a:lnSpc>
              <a:buFont typeface="Arial" panose="020B0604020202020204" pitchFamily="34" charset="0"/>
              <a:buChar char="•"/>
            </a:pPr>
            <a:r>
              <a:rPr lang="tr-TR" sz="2000" dirty="0">
                <a:solidFill>
                  <a:srgbClr val="3D3D3D"/>
                </a:solidFill>
              </a:rPr>
              <a:t>KİT hastalarının odalarında kurutulmuş, taze çiçeklerin ve saksı bitkilerinin yasaklanması</a:t>
            </a:r>
            <a:endParaRPr lang="en-TR" sz="2000" dirty="0">
              <a:solidFill>
                <a:srgbClr val="3D3D3D"/>
              </a:solidFill>
            </a:endParaRPr>
          </a:p>
        </p:txBody>
      </p:sp>
    </p:spTree>
    <p:extLst>
      <p:ext uri="{BB962C8B-B14F-4D97-AF65-F5344CB8AC3E}">
        <p14:creationId xmlns:p14="http://schemas.microsoft.com/office/powerpoint/2010/main" val="1228537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0EE584EB-08B9-A36C-0B4E-813403CFE96D}"/>
              </a:ext>
            </a:extLst>
          </p:cNvPr>
          <p:cNvSpPr>
            <a:spLocks noGrp="1"/>
          </p:cNvSpPr>
          <p:nvPr>
            <p:ph type="title"/>
          </p:nvPr>
        </p:nvSpPr>
        <p:spPr>
          <a:xfrm>
            <a:off x="457200" y="2372359"/>
            <a:ext cx="3200400" cy="2286000"/>
          </a:xfrm>
        </p:spPr>
        <p:txBody>
          <a:bodyPr>
            <a:normAutofit fontScale="90000"/>
          </a:bodyPr>
          <a:lstStyle/>
          <a:p>
            <a:r>
              <a:rPr lang="tr-TR" b="1" dirty="0"/>
              <a:t>Dünya Sağlık Örgütü Çok Bileşenli İzolasyon Yaklaşımı</a:t>
            </a:r>
          </a:p>
        </p:txBody>
      </p:sp>
      <p:sp>
        <p:nvSpPr>
          <p:cNvPr id="3" name="Content Placeholder 2">
            <a:extLst>
              <a:ext uri="{FF2B5EF4-FFF2-40B4-BE49-F238E27FC236}">
                <a16:creationId xmlns:a16="http://schemas.microsoft.com/office/drawing/2014/main" id="{8DDFE702-B17E-314B-B42E-FAC6F7464FED}"/>
              </a:ext>
            </a:extLst>
          </p:cNvPr>
          <p:cNvSpPr>
            <a:spLocks noGrp="1"/>
          </p:cNvSpPr>
          <p:nvPr>
            <p:ph idx="1"/>
          </p:nvPr>
        </p:nvSpPr>
        <p:spPr>
          <a:xfrm>
            <a:off x="4576234" y="1751754"/>
            <a:ext cx="6492240" cy="3988646"/>
          </a:xfrm>
        </p:spPr>
        <p:txBody>
          <a:bodyPr>
            <a:normAutofit lnSpcReduction="10000"/>
          </a:bodyPr>
          <a:lstStyle/>
          <a:p>
            <a:endParaRPr lang="en-TR" sz="2400" dirty="0">
              <a:solidFill>
                <a:srgbClr val="3D3D3D"/>
              </a:solidFill>
            </a:endParaRPr>
          </a:p>
          <a:p>
            <a:r>
              <a:rPr lang="tr-TR" sz="2400" b="1" dirty="0">
                <a:solidFill>
                  <a:srgbClr val="3D3D3D"/>
                </a:solidFill>
              </a:rPr>
              <a:t>Uygulama için önemli tavsiyeler</a:t>
            </a:r>
            <a:endParaRPr lang="en-TR" sz="2400" b="1" dirty="0">
              <a:solidFill>
                <a:srgbClr val="3D3D3D"/>
              </a:solidFill>
            </a:endParaRPr>
          </a:p>
          <a:p>
            <a:pPr>
              <a:buFont typeface="Wingdings" panose="05000000000000000000" pitchFamily="2" charset="2"/>
              <a:buChar char="q"/>
            </a:pPr>
            <a:r>
              <a:rPr lang="en-TR" sz="2400" dirty="0">
                <a:solidFill>
                  <a:srgbClr val="3D3D3D"/>
                </a:solidFill>
              </a:rPr>
              <a:t>Sağlık Politikası</a:t>
            </a:r>
          </a:p>
          <a:p>
            <a:pPr>
              <a:buFont typeface="Wingdings" panose="05000000000000000000" pitchFamily="2" charset="2"/>
              <a:buChar char="q"/>
            </a:pPr>
            <a:r>
              <a:rPr lang="en-TR" sz="2400" dirty="0">
                <a:solidFill>
                  <a:srgbClr val="3D3D3D"/>
                </a:solidFill>
              </a:rPr>
              <a:t>Tarama</a:t>
            </a:r>
          </a:p>
          <a:p>
            <a:pPr>
              <a:buFont typeface="Wingdings" panose="05000000000000000000" pitchFamily="2" charset="2"/>
              <a:buChar char="q"/>
            </a:pPr>
            <a:r>
              <a:rPr lang="en-TR" sz="2400" dirty="0">
                <a:solidFill>
                  <a:srgbClr val="3D3D3D"/>
                </a:solidFill>
              </a:rPr>
              <a:t>Yerleştirme</a:t>
            </a:r>
          </a:p>
          <a:p>
            <a:pPr>
              <a:buFont typeface="Wingdings" panose="05000000000000000000" pitchFamily="2" charset="2"/>
              <a:buChar char="q"/>
            </a:pPr>
            <a:r>
              <a:rPr lang="en-TR" sz="2400" dirty="0">
                <a:solidFill>
                  <a:srgbClr val="3D3D3D"/>
                </a:solidFill>
              </a:rPr>
              <a:t>Kohortlama</a:t>
            </a:r>
          </a:p>
          <a:p>
            <a:pPr>
              <a:buFont typeface="Wingdings" panose="05000000000000000000" pitchFamily="2" charset="2"/>
              <a:buChar char="q"/>
            </a:pPr>
            <a:r>
              <a:rPr lang="en-TR" sz="2400" dirty="0">
                <a:solidFill>
                  <a:srgbClr val="3D3D3D"/>
                </a:solidFill>
              </a:rPr>
              <a:t>Çevre ve ekipman</a:t>
            </a:r>
          </a:p>
          <a:p>
            <a:pPr>
              <a:buFont typeface="Wingdings" panose="05000000000000000000" pitchFamily="2" charset="2"/>
              <a:buChar char="q"/>
            </a:pPr>
            <a:r>
              <a:rPr lang="en-TR" sz="2400" dirty="0">
                <a:solidFill>
                  <a:srgbClr val="3D3D3D"/>
                </a:solidFill>
              </a:rPr>
              <a:t>İletişim</a:t>
            </a:r>
          </a:p>
          <a:p>
            <a:endParaRPr lang="en-TR" dirty="0"/>
          </a:p>
          <a:p>
            <a:endParaRPr lang="en-TR" dirty="0"/>
          </a:p>
        </p:txBody>
      </p:sp>
      <p:sp>
        <p:nvSpPr>
          <p:cNvPr id="9" name="Metin Yer Tutucusu 5">
            <a:extLst>
              <a:ext uri="{FF2B5EF4-FFF2-40B4-BE49-F238E27FC236}">
                <a16:creationId xmlns:a16="http://schemas.microsoft.com/office/drawing/2014/main" id="{83CDC0E9-626C-8543-B6CB-490F6F2F9B55}"/>
              </a:ext>
            </a:extLst>
          </p:cNvPr>
          <p:cNvSpPr txBox="1">
            <a:spLocks/>
          </p:cNvSpPr>
          <p:nvPr/>
        </p:nvSpPr>
        <p:spPr>
          <a:xfrm>
            <a:off x="566257" y="2361276"/>
            <a:ext cx="3200400" cy="33791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endParaRPr lang="tr-TR" sz="3600" dirty="0"/>
          </a:p>
        </p:txBody>
      </p:sp>
    </p:spTree>
    <p:extLst>
      <p:ext uri="{BB962C8B-B14F-4D97-AF65-F5344CB8AC3E}">
        <p14:creationId xmlns:p14="http://schemas.microsoft.com/office/powerpoint/2010/main" val="1619780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p:txBody>
          <a:bodyPr>
            <a:normAutofit/>
          </a:bodyPr>
          <a:lstStyle/>
          <a:p>
            <a:r>
              <a:rPr lang="tr-TR" sz="4400" b="1" dirty="0">
                <a:solidFill>
                  <a:srgbClr val="7030A0"/>
                </a:solidFill>
                <a:latin typeface="+mn-lt"/>
              </a:rPr>
              <a:t>Duyarlı Konak</a:t>
            </a:r>
            <a:endParaRPr lang="en-GB" sz="4400" b="1" dirty="0">
              <a:solidFill>
                <a:srgbClr val="7030A0"/>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097279" y="1845734"/>
            <a:ext cx="10513083" cy="4023360"/>
          </a:xfrm>
        </p:spPr>
        <p:txBody>
          <a:bodyPr>
            <a:noAutofit/>
          </a:bodyPr>
          <a:lstStyle/>
          <a:p>
            <a:pPr>
              <a:lnSpc>
                <a:spcPct val="100000"/>
              </a:lnSpc>
              <a:buFont typeface="Arial" panose="020B0604020202020204" pitchFamily="34" charset="0"/>
              <a:buChar char="•"/>
            </a:pPr>
            <a:r>
              <a:rPr lang="tr-TR" sz="2400" dirty="0">
                <a:solidFill>
                  <a:srgbClr val="000000"/>
                </a:solidFill>
              </a:rPr>
              <a:t>Enfeksiyon, potansiyel bir konakçı ile bulaşıcı bir etken arasındaki karmaşık bir ilişkinin sonucudur. Konakçıya ait faktörler; enfeksiyonu, hastalığın oluşumunu ve şiddetini etkiler</a:t>
            </a:r>
          </a:p>
          <a:p>
            <a:pPr>
              <a:lnSpc>
                <a:spcPct val="100000"/>
              </a:lnSpc>
              <a:buFont typeface="Arial" panose="020B0604020202020204" pitchFamily="34" charset="0"/>
              <a:buChar char="•"/>
            </a:pPr>
            <a:r>
              <a:rPr lang="tr-TR" sz="2400" dirty="0">
                <a:solidFill>
                  <a:srgbClr val="000000"/>
                </a:solidFill>
              </a:rPr>
              <a:t>Konakçı Faktörleri</a:t>
            </a:r>
          </a:p>
          <a:p>
            <a:pPr lvl="1">
              <a:lnSpc>
                <a:spcPct val="100000"/>
              </a:lnSpc>
              <a:buFont typeface="Arial" panose="020B0604020202020204" pitchFamily="34" charset="0"/>
              <a:buChar char="•"/>
            </a:pPr>
            <a:r>
              <a:rPr lang="tr-TR" sz="2200" dirty="0" err="1">
                <a:solidFill>
                  <a:srgbClr val="000000"/>
                </a:solidFill>
              </a:rPr>
              <a:t>Patojenite</a:t>
            </a:r>
            <a:r>
              <a:rPr lang="tr-TR" sz="2200" dirty="0">
                <a:solidFill>
                  <a:srgbClr val="000000"/>
                </a:solidFill>
              </a:rPr>
              <a:t> </a:t>
            </a:r>
          </a:p>
          <a:p>
            <a:pPr lvl="1">
              <a:lnSpc>
                <a:spcPct val="100000"/>
              </a:lnSpc>
              <a:buFont typeface="Arial" panose="020B0604020202020204" pitchFamily="34" charset="0"/>
              <a:buChar char="•"/>
            </a:pPr>
            <a:r>
              <a:rPr lang="tr-TR" sz="2200" dirty="0" err="1">
                <a:solidFill>
                  <a:srgbClr val="000000"/>
                </a:solidFill>
              </a:rPr>
              <a:t>Virülans</a:t>
            </a:r>
            <a:r>
              <a:rPr lang="tr-TR" sz="2200" dirty="0">
                <a:solidFill>
                  <a:srgbClr val="000000"/>
                </a:solidFill>
              </a:rPr>
              <a:t> ve </a:t>
            </a:r>
            <a:r>
              <a:rPr lang="tr-TR" sz="2200" dirty="0" err="1">
                <a:solidFill>
                  <a:srgbClr val="000000"/>
                </a:solidFill>
              </a:rPr>
              <a:t>antijenite</a:t>
            </a:r>
            <a:r>
              <a:rPr lang="tr-TR" sz="2200" dirty="0">
                <a:solidFill>
                  <a:srgbClr val="000000"/>
                </a:solidFill>
              </a:rPr>
              <a:t> </a:t>
            </a:r>
          </a:p>
          <a:p>
            <a:pPr lvl="1">
              <a:lnSpc>
                <a:spcPct val="100000"/>
              </a:lnSpc>
              <a:buFont typeface="Arial" panose="020B0604020202020204" pitchFamily="34" charset="0"/>
              <a:buChar char="•"/>
            </a:pPr>
            <a:r>
              <a:rPr lang="tr-TR" sz="2200" dirty="0">
                <a:solidFill>
                  <a:srgbClr val="000000"/>
                </a:solidFill>
              </a:rPr>
              <a:t>Bulaşıcı doz</a:t>
            </a:r>
          </a:p>
          <a:p>
            <a:pPr lvl="1">
              <a:lnSpc>
                <a:spcPct val="100000"/>
              </a:lnSpc>
              <a:buFont typeface="Arial" panose="020B0604020202020204" pitchFamily="34" charset="0"/>
              <a:buChar char="•"/>
            </a:pPr>
            <a:r>
              <a:rPr lang="tr-TR" sz="2200" dirty="0">
                <a:solidFill>
                  <a:srgbClr val="000000"/>
                </a:solidFill>
              </a:rPr>
              <a:t>Hastalık üretme mekanizmaları </a:t>
            </a:r>
          </a:p>
          <a:p>
            <a:pPr lvl="1">
              <a:lnSpc>
                <a:spcPct val="100000"/>
              </a:lnSpc>
              <a:buFont typeface="Arial" panose="020B0604020202020204" pitchFamily="34" charset="0"/>
              <a:buChar char="•"/>
            </a:pPr>
            <a:r>
              <a:rPr lang="tr-TR" sz="2200" dirty="0">
                <a:solidFill>
                  <a:srgbClr val="000000"/>
                </a:solidFill>
              </a:rPr>
              <a:t>Maruz kalma yolu</a:t>
            </a:r>
          </a:p>
        </p:txBody>
      </p:sp>
    </p:spTree>
    <p:extLst>
      <p:ext uri="{BB962C8B-B14F-4D97-AF65-F5344CB8AC3E}">
        <p14:creationId xmlns:p14="http://schemas.microsoft.com/office/powerpoint/2010/main" val="24367806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7112-1757-9C4D-87DD-53AFFCD12AE9}"/>
              </a:ext>
            </a:extLst>
          </p:cNvPr>
          <p:cNvSpPr>
            <a:spLocks noGrp="1"/>
          </p:cNvSpPr>
          <p:nvPr>
            <p:ph type="title"/>
          </p:nvPr>
        </p:nvSpPr>
        <p:spPr>
          <a:xfrm>
            <a:off x="932180" y="263527"/>
            <a:ext cx="10058400" cy="1450757"/>
          </a:xfrm>
        </p:spPr>
        <p:txBody>
          <a:bodyPr>
            <a:noAutofit/>
          </a:bodyPr>
          <a:lstStyle/>
          <a:p>
            <a:br>
              <a:rPr lang="tr-TR" sz="2800" dirty="0">
                <a:latin typeface="+mn-lt"/>
              </a:rPr>
            </a:br>
            <a:r>
              <a:rPr lang="tr-TR" sz="3200" b="1" dirty="0">
                <a:solidFill>
                  <a:srgbClr val="7030A0"/>
                </a:solidFill>
                <a:latin typeface="+mn-lt"/>
              </a:rPr>
              <a:t>Dünya Sağlık Örgütü </a:t>
            </a:r>
            <a:br>
              <a:rPr lang="tr-TR" sz="3200" b="1" dirty="0">
                <a:latin typeface="+mn-lt"/>
              </a:rPr>
            </a:br>
            <a:r>
              <a:rPr lang="tr-TR" sz="3200" b="1" dirty="0">
                <a:solidFill>
                  <a:srgbClr val="7030A0"/>
                </a:solidFill>
                <a:latin typeface="+mn-lt"/>
              </a:rPr>
              <a:t>Çok Bileşenli İzolasyon Yaklaşımı İçin Önemli Tavsiyeler</a:t>
            </a:r>
            <a:endParaRPr lang="en-TR" sz="3600" b="1" dirty="0">
              <a:solidFill>
                <a:srgbClr val="7030A0"/>
              </a:solidFill>
              <a:latin typeface="+mn-lt"/>
            </a:endParaRPr>
          </a:p>
        </p:txBody>
      </p:sp>
      <p:sp>
        <p:nvSpPr>
          <p:cNvPr id="3" name="Content Placeholder 2">
            <a:extLst>
              <a:ext uri="{FF2B5EF4-FFF2-40B4-BE49-F238E27FC236}">
                <a16:creationId xmlns:a16="http://schemas.microsoft.com/office/drawing/2014/main" id="{DA953B47-5E8D-BE41-98DE-0FE110CECD33}"/>
              </a:ext>
            </a:extLst>
          </p:cNvPr>
          <p:cNvSpPr>
            <a:spLocks noGrp="1"/>
          </p:cNvSpPr>
          <p:nvPr>
            <p:ph idx="1"/>
          </p:nvPr>
        </p:nvSpPr>
        <p:spPr>
          <a:xfrm>
            <a:off x="1097280" y="1845734"/>
            <a:ext cx="10058400" cy="4023360"/>
          </a:xfrm>
        </p:spPr>
        <p:txBody>
          <a:bodyPr>
            <a:noAutofit/>
          </a:bodyPr>
          <a:lstStyle/>
          <a:p>
            <a:pPr>
              <a:lnSpc>
                <a:spcPct val="100000"/>
              </a:lnSpc>
            </a:pPr>
            <a:r>
              <a:rPr lang="en-US" sz="2400" b="1" dirty="0" err="1">
                <a:solidFill>
                  <a:schemeClr val="accent1"/>
                </a:solidFill>
              </a:rPr>
              <a:t>Sağlık</a:t>
            </a:r>
            <a:r>
              <a:rPr lang="en-US" sz="2400" b="1" dirty="0">
                <a:solidFill>
                  <a:schemeClr val="accent1"/>
                </a:solidFill>
              </a:rPr>
              <a:t> </a:t>
            </a:r>
            <a:r>
              <a:rPr lang="en-US" sz="2400" b="1" dirty="0" err="1">
                <a:solidFill>
                  <a:schemeClr val="accent1"/>
                </a:solidFill>
              </a:rPr>
              <a:t>politikası</a:t>
            </a:r>
            <a:endParaRPr lang="en-US" sz="2400" b="1" dirty="0">
              <a:solidFill>
                <a:schemeClr val="accent1"/>
              </a:solidFill>
            </a:endParaRPr>
          </a:p>
          <a:p>
            <a:pPr lvl="1">
              <a:lnSpc>
                <a:spcPct val="100000"/>
              </a:lnSpc>
              <a:buFont typeface="Arial" panose="020B0604020202020204" pitchFamily="34" charset="0"/>
              <a:buChar char="•"/>
            </a:pPr>
            <a:r>
              <a:rPr lang="en-US" sz="2400" dirty="0" err="1">
                <a:solidFill>
                  <a:srgbClr val="3D3D3D"/>
                </a:solidFill>
              </a:rPr>
              <a:t>Güvenlik</a:t>
            </a:r>
            <a:r>
              <a:rPr lang="en-US" sz="2400" dirty="0">
                <a:solidFill>
                  <a:srgbClr val="3D3D3D"/>
                </a:solidFill>
              </a:rPr>
              <a:t> </a:t>
            </a:r>
            <a:r>
              <a:rPr lang="en-US" sz="2400" dirty="0" err="1">
                <a:solidFill>
                  <a:srgbClr val="3D3D3D"/>
                </a:solidFill>
              </a:rPr>
              <a:t>iklimi</a:t>
            </a:r>
            <a:r>
              <a:rPr lang="en-US" sz="2400" dirty="0">
                <a:solidFill>
                  <a:srgbClr val="3D3D3D"/>
                </a:solidFill>
              </a:rPr>
              <a:t> </a:t>
            </a:r>
            <a:r>
              <a:rPr lang="en-US" sz="2400" dirty="0" err="1">
                <a:solidFill>
                  <a:srgbClr val="3D3D3D"/>
                </a:solidFill>
              </a:rPr>
              <a:t>teşvik</a:t>
            </a:r>
            <a:r>
              <a:rPr lang="en-US" sz="2400" dirty="0">
                <a:solidFill>
                  <a:srgbClr val="3D3D3D"/>
                </a:solidFill>
              </a:rPr>
              <a:t> </a:t>
            </a:r>
            <a:r>
              <a:rPr lang="en-US" sz="2400" dirty="0" err="1">
                <a:solidFill>
                  <a:srgbClr val="3D3D3D"/>
                </a:solidFill>
              </a:rPr>
              <a:t>edilmeli</a:t>
            </a:r>
            <a:endParaRPr lang="en-US" sz="2400" dirty="0">
              <a:solidFill>
                <a:srgbClr val="3D3D3D"/>
              </a:solidFill>
            </a:endParaRPr>
          </a:p>
          <a:p>
            <a:pPr lvl="1">
              <a:lnSpc>
                <a:spcPct val="100000"/>
              </a:lnSpc>
              <a:buFont typeface="Arial" panose="020B0604020202020204" pitchFamily="34" charset="0"/>
              <a:buChar char="•"/>
            </a:pPr>
            <a:r>
              <a:rPr lang="en-US" sz="2400" dirty="0" err="1">
                <a:solidFill>
                  <a:srgbClr val="3D3D3D"/>
                </a:solidFill>
              </a:rPr>
              <a:t>Enfeksiyon</a:t>
            </a:r>
            <a:r>
              <a:rPr lang="en-US" sz="2400" dirty="0">
                <a:solidFill>
                  <a:srgbClr val="3D3D3D"/>
                </a:solidFill>
              </a:rPr>
              <a:t> </a:t>
            </a:r>
            <a:r>
              <a:rPr lang="en-US" sz="2400" dirty="0" err="1">
                <a:solidFill>
                  <a:srgbClr val="3D3D3D"/>
                </a:solidFill>
              </a:rPr>
              <a:t>önleme</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dirty="0" err="1">
                <a:solidFill>
                  <a:srgbClr val="3D3D3D"/>
                </a:solidFill>
              </a:rPr>
              <a:t>kontrol</a:t>
            </a:r>
            <a:r>
              <a:rPr lang="en-US" sz="2400" dirty="0">
                <a:solidFill>
                  <a:srgbClr val="3D3D3D"/>
                </a:solidFill>
              </a:rPr>
              <a:t> </a:t>
            </a:r>
            <a:r>
              <a:rPr lang="en-US" sz="2400" dirty="0" err="1">
                <a:solidFill>
                  <a:srgbClr val="3D3D3D"/>
                </a:solidFill>
              </a:rPr>
              <a:t>önlemlerinin</a:t>
            </a:r>
            <a:r>
              <a:rPr lang="en-US" sz="2400" dirty="0">
                <a:solidFill>
                  <a:srgbClr val="3D3D3D"/>
                </a:solidFill>
              </a:rPr>
              <a:t> </a:t>
            </a:r>
            <a:r>
              <a:rPr lang="en-US" sz="2400" dirty="0" err="1">
                <a:solidFill>
                  <a:srgbClr val="3D3D3D"/>
                </a:solidFill>
              </a:rPr>
              <a:t>uygulanmasını</a:t>
            </a:r>
            <a:r>
              <a:rPr lang="en-US" sz="2400" dirty="0">
                <a:solidFill>
                  <a:srgbClr val="3D3D3D"/>
                </a:solidFill>
              </a:rPr>
              <a:t> </a:t>
            </a:r>
            <a:r>
              <a:rPr lang="en-US" sz="2400" dirty="0" err="1">
                <a:solidFill>
                  <a:srgbClr val="3D3D3D"/>
                </a:solidFill>
              </a:rPr>
              <a:t>kolaylaştıran</a:t>
            </a:r>
            <a:r>
              <a:rPr lang="en-US" sz="2400" dirty="0">
                <a:solidFill>
                  <a:srgbClr val="3D3D3D"/>
                </a:solidFill>
              </a:rPr>
              <a:t> </a:t>
            </a:r>
            <a:r>
              <a:rPr lang="en-US" sz="2400" dirty="0" err="1">
                <a:solidFill>
                  <a:srgbClr val="3D3D3D"/>
                </a:solidFill>
              </a:rPr>
              <a:t>politikalar</a:t>
            </a:r>
            <a:r>
              <a:rPr lang="en-US" sz="2400" dirty="0">
                <a:solidFill>
                  <a:srgbClr val="3D3D3D"/>
                </a:solidFill>
              </a:rPr>
              <a:t> </a:t>
            </a:r>
            <a:r>
              <a:rPr lang="en-US" sz="2400" dirty="0" err="1">
                <a:solidFill>
                  <a:srgbClr val="3D3D3D"/>
                </a:solidFill>
              </a:rPr>
              <a:t>geliştirilmeli</a:t>
            </a:r>
            <a:endParaRPr lang="en-US" sz="2400" dirty="0">
              <a:solidFill>
                <a:srgbClr val="3D3D3D"/>
              </a:solidFill>
            </a:endParaRPr>
          </a:p>
          <a:p>
            <a:pPr lvl="1">
              <a:lnSpc>
                <a:spcPct val="100000"/>
              </a:lnSpc>
              <a:buFont typeface="Arial" panose="020B0604020202020204" pitchFamily="34" charset="0"/>
              <a:buChar char="•"/>
            </a:pPr>
            <a:r>
              <a:rPr lang="en-US" sz="2400" dirty="0">
                <a:solidFill>
                  <a:srgbClr val="3D3D3D"/>
                </a:solidFill>
              </a:rPr>
              <a:t>El </a:t>
            </a:r>
            <a:r>
              <a:rPr lang="en-US" sz="2400" dirty="0" err="1">
                <a:solidFill>
                  <a:srgbClr val="3D3D3D"/>
                </a:solidFill>
              </a:rPr>
              <a:t>hijyeni</a:t>
            </a:r>
            <a:r>
              <a:rPr lang="en-US" sz="2400" dirty="0">
                <a:solidFill>
                  <a:srgbClr val="3D3D3D"/>
                </a:solidFill>
              </a:rPr>
              <a:t> </a:t>
            </a:r>
            <a:r>
              <a:rPr lang="en-US" sz="2400" dirty="0" err="1">
                <a:solidFill>
                  <a:srgbClr val="3D3D3D"/>
                </a:solidFill>
              </a:rPr>
              <a:t>malzemeleri</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dirty="0" err="1">
                <a:solidFill>
                  <a:srgbClr val="3D3D3D"/>
                </a:solidFill>
              </a:rPr>
              <a:t>kişisel</a:t>
            </a:r>
            <a:r>
              <a:rPr lang="en-US" sz="2400" dirty="0">
                <a:solidFill>
                  <a:srgbClr val="3D3D3D"/>
                </a:solidFill>
              </a:rPr>
              <a:t> </a:t>
            </a:r>
            <a:r>
              <a:rPr lang="en-US" sz="2400" dirty="0" err="1">
                <a:solidFill>
                  <a:srgbClr val="3D3D3D"/>
                </a:solidFill>
              </a:rPr>
              <a:t>koruyucu</a:t>
            </a:r>
            <a:r>
              <a:rPr lang="en-US" sz="2400" dirty="0">
                <a:solidFill>
                  <a:srgbClr val="3D3D3D"/>
                </a:solidFill>
              </a:rPr>
              <a:t> </a:t>
            </a:r>
            <a:r>
              <a:rPr lang="en-US" sz="2400" dirty="0" err="1">
                <a:solidFill>
                  <a:srgbClr val="3D3D3D"/>
                </a:solidFill>
              </a:rPr>
              <a:t>ekipman</a:t>
            </a:r>
            <a:r>
              <a:rPr lang="en-US" sz="2400" dirty="0">
                <a:solidFill>
                  <a:srgbClr val="3D3D3D"/>
                </a:solidFill>
              </a:rPr>
              <a:t> </a:t>
            </a:r>
            <a:r>
              <a:rPr lang="en-US" sz="2400" dirty="0" err="1">
                <a:solidFill>
                  <a:srgbClr val="3D3D3D"/>
                </a:solidFill>
              </a:rPr>
              <a:t>sağlanmalı</a:t>
            </a:r>
            <a:endParaRPr lang="en-US" sz="2400" dirty="0">
              <a:solidFill>
                <a:srgbClr val="3D3D3D"/>
              </a:solidFill>
            </a:endParaRPr>
          </a:p>
          <a:p>
            <a:pPr lvl="1">
              <a:lnSpc>
                <a:spcPct val="100000"/>
              </a:lnSpc>
              <a:buFont typeface="Arial" panose="020B0604020202020204" pitchFamily="34" charset="0"/>
              <a:buChar char="•"/>
            </a:pPr>
            <a:r>
              <a:rPr lang="en-US" sz="2400" dirty="0" err="1">
                <a:solidFill>
                  <a:srgbClr val="3D3D3D"/>
                </a:solidFill>
              </a:rPr>
              <a:t>Yerel</a:t>
            </a:r>
            <a:r>
              <a:rPr lang="en-US" sz="2400" dirty="0">
                <a:solidFill>
                  <a:srgbClr val="3D3D3D"/>
                </a:solidFill>
              </a:rPr>
              <a:t> </a:t>
            </a:r>
            <a:r>
              <a:rPr lang="en-US" sz="2400" dirty="0" err="1">
                <a:solidFill>
                  <a:srgbClr val="3D3D3D"/>
                </a:solidFill>
              </a:rPr>
              <a:t>politikaya</a:t>
            </a:r>
            <a:r>
              <a:rPr lang="en-US" sz="2400" dirty="0">
                <a:solidFill>
                  <a:srgbClr val="3D3D3D"/>
                </a:solidFill>
              </a:rPr>
              <a:t> </a:t>
            </a:r>
            <a:r>
              <a:rPr lang="en-US" sz="2400" dirty="0" err="1">
                <a:solidFill>
                  <a:srgbClr val="3D3D3D"/>
                </a:solidFill>
              </a:rPr>
              <a:t>göre</a:t>
            </a:r>
            <a:r>
              <a:rPr lang="en-US" sz="2400" dirty="0">
                <a:solidFill>
                  <a:srgbClr val="3D3D3D"/>
                </a:solidFill>
              </a:rPr>
              <a:t> </a:t>
            </a:r>
            <a:r>
              <a:rPr lang="en-US" sz="2400" dirty="0" err="1">
                <a:solidFill>
                  <a:srgbClr val="3D3D3D"/>
                </a:solidFill>
              </a:rPr>
              <a:t>ziyaretçi</a:t>
            </a:r>
            <a:r>
              <a:rPr lang="en-US" sz="2400" dirty="0">
                <a:solidFill>
                  <a:srgbClr val="3D3D3D"/>
                </a:solidFill>
              </a:rPr>
              <a:t> </a:t>
            </a:r>
            <a:r>
              <a:rPr lang="en-US" sz="2400" dirty="0" err="1">
                <a:solidFill>
                  <a:srgbClr val="3D3D3D"/>
                </a:solidFill>
              </a:rPr>
              <a:t>sayısı</a:t>
            </a:r>
            <a:r>
              <a:rPr lang="en-US" sz="2400" dirty="0">
                <a:solidFill>
                  <a:srgbClr val="3D3D3D"/>
                </a:solidFill>
              </a:rPr>
              <a:t> </a:t>
            </a:r>
            <a:r>
              <a:rPr lang="en-US" sz="2400" dirty="0" err="1">
                <a:solidFill>
                  <a:srgbClr val="3D3D3D"/>
                </a:solidFill>
              </a:rPr>
              <a:t>sınırlanmalı</a:t>
            </a:r>
            <a:endParaRPr lang="en-US" sz="2400" dirty="0">
              <a:solidFill>
                <a:srgbClr val="3D3D3D"/>
              </a:solidFill>
            </a:endParaRPr>
          </a:p>
        </p:txBody>
      </p:sp>
    </p:spTree>
    <p:extLst>
      <p:ext uri="{BB962C8B-B14F-4D97-AF65-F5344CB8AC3E}">
        <p14:creationId xmlns:p14="http://schemas.microsoft.com/office/powerpoint/2010/main" val="3337037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7112-1757-9C4D-87DD-53AFFCD12AE9}"/>
              </a:ext>
            </a:extLst>
          </p:cNvPr>
          <p:cNvSpPr>
            <a:spLocks noGrp="1"/>
          </p:cNvSpPr>
          <p:nvPr>
            <p:ph type="title"/>
          </p:nvPr>
        </p:nvSpPr>
        <p:spPr>
          <a:xfrm>
            <a:off x="1066800" y="425026"/>
            <a:ext cx="10058400" cy="1127760"/>
          </a:xfrm>
        </p:spPr>
        <p:txBody>
          <a:bodyPr>
            <a:normAutofit fontScale="90000"/>
          </a:bodyPr>
          <a:lstStyle/>
          <a:p>
            <a:r>
              <a:rPr lang="tr-TR" sz="3600" b="1" dirty="0">
                <a:solidFill>
                  <a:srgbClr val="7030A0"/>
                </a:solidFill>
                <a:latin typeface="+mn-lt"/>
              </a:rPr>
              <a:t>Dünya Sağlık Örgütü </a:t>
            </a:r>
            <a:br>
              <a:rPr lang="tr-TR" sz="3600" b="1" dirty="0">
                <a:latin typeface="+mn-lt"/>
              </a:rPr>
            </a:br>
            <a:r>
              <a:rPr lang="tr-TR" sz="3600" b="1" dirty="0">
                <a:solidFill>
                  <a:srgbClr val="7030A0"/>
                </a:solidFill>
                <a:latin typeface="+mn-lt"/>
              </a:rPr>
              <a:t>Çok Bileşenli İzolasyon Yaklaşımı İçin Önemli Tavsiyeler</a:t>
            </a:r>
            <a:endParaRPr lang="en-TR" sz="3200" dirty="0">
              <a:latin typeface="+mn-lt"/>
            </a:endParaRPr>
          </a:p>
        </p:txBody>
      </p:sp>
      <p:sp>
        <p:nvSpPr>
          <p:cNvPr id="3" name="Content Placeholder 2">
            <a:extLst>
              <a:ext uri="{FF2B5EF4-FFF2-40B4-BE49-F238E27FC236}">
                <a16:creationId xmlns:a16="http://schemas.microsoft.com/office/drawing/2014/main" id="{DA953B47-5E8D-BE41-98DE-0FE110CECD33}"/>
              </a:ext>
            </a:extLst>
          </p:cNvPr>
          <p:cNvSpPr>
            <a:spLocks noGrp="1"/>
          </p:cNvSpPr>
          <p:nvPr>
            <p:ph idx="1"/>
          </p:nvPr>
        </p:nvSpPr>
        <p:spPr>
          <a:xfrm>
            <a:off x="1097280" y="1845734"/>
            <a:ext cx="10485120" cy="4023360"/>
          </a:xfrm>
        </p:spPr>
        <p:txBody>
          <a:bodyPr>
            <a:noAutofit/>
          </a:bodyPr>
          <a:lstStyle/>
          <a:p>
            <a:pPr>
              <a:lnSpc>
                <a:spcPct val="100000"/>
              </a:lnSpc>
            </a:pPr>
            <a:r>
              <a:rPr lang="en-US" sz="2400" b="1" dirty="0" err="1">
                <a:solidFill>
                  <a:schemeClr val="accent1"/>
                </a:solidFill>
              </a:rPr>
              <a:t>Tarama</a:t>
            </a:r>
            <a:endParaRPr lang="en-US" sz="2400" b="1" dirty="0">
              <a:solidFill>
                <a:schemeClr val="accent1"/>
              </a:solidFill>
            </a:endParaRPr>
          </a:p>
          <a:p>
            <a:pPr algn="just">
              <a:lnSpc>
                <a:spcPct val="100000"/>
              </a:lnSpc>
              <a:buFont typeface="Arial" panose="020B0604020202020204" pitchFamily="34" charset="0"/>
              <a:buChar char="•"/>
            </a:pPr>
            <a:r>
              <a:rPr lang="en-US" sz="2400" dirty="0" err="1">
                <a:solidFill>
                  <a:srgbClr val="3D3D3D"/>
                </a:solidFill>
              </a:rPr>
              <a:t>Hastalar</a:t>
            </a:r>
            <a:r>
              <a:rPr lang="en-US" sz="2400" dirty="0">
                <a:solidFill>
                  <a:srgbClr val="3D3D3D"/>
                </a:solidFill>
              </a:rPr>
              <a:t>, </a:t>
            </a:r>
            <a:r>
              <a:rPr lang="en-US" sz="2400" dirty="0" err="1">
                <a:solidFill>
                  <a:srgbClr val="3D3D3D"/>
                </a:solidFill>
              </a:rPr>
              <a:t>hastaneye</a:t>
            </a:r>
            <a:r>
              <a:rPr lang="en-US" sz="2400" dirty="0">
                <a:solidFill>
                  <a:srgbClr val="3D3D3D"/>
                </a:solidFill>
              </a:rPr>
              <a:t> </a:t>
            </a:r>
            <a:r>
              <a:rPr lang="en-US" sz="2400" dirty="0" err="1">
                <a:solidFill>
                  <a:srgbClr val="3D3D3D"/>
                </a:solidFill>
              </a:rPr>
              <a:t>başvurduklarında</a:t>
            </a:r>
            <a:r>
              <a:rPr lang="en-US" sz="2400" dirty="0">
                <a:solidFill>
                  <a:srgbClr val="3D3D3D"/>
                </a:solidFill>
              </a:rPr>
              <a:t> </a:t>
            </a:r>
            <a:r>
              <a:rPr lang="en-US" sz="2400" dirty="0" err="1">
                <a:solidFill>
                  <a:srgbClr val="3D3D3D"/>
                </a:solidFill>
              </a:rPr>
              <a:t>bulaşmaya</a:t>
            </a:r>
            <a:r>
              <a:rPr lang="en-US" sz="2400" dirty="0">
                <a:solidFill>
                  <a:srgbClr val="3D3D3D"/>
                </a:solidFill>
              </a:rPr>
              <a:t> </a:t>
            </a:r>
            <a:r>
              <a:rPr lang="en-US" sz="2400" dirty="0" err="1">
                <a:solidFill>
                  <a:srgbClr val="3D3D3D"/>
                </a:solidFill>
              </a:rPr>
              <a:t>dayalı</a:t>
            </a:r>
            <a:r>
              <a:rPr lang="en-US" sz="2400" dirty="0">
                <a:solidFill>
                  <a:srgbClr val="3D3D3D"/>
                </a:solidFill>
              </a:rPr>
              <a:t> </a:t>
            </a:r>
            <a:r>
              <a:rPr lang="en-US" sz="2400" dirty="0" err="1">
                <a:solidFill>
                  <a:srgbClr val="3D3D3D"/>
                </a:solidFill>
              </a:rPr>
              <a:t>önlemler</a:t>
            </a:r>
            <a:r>
              <a:rPr lang="en-US" sz="2400" dirty="0">
                <a:solidFill>
                  <a:srgbClr val="3D3D3D"/>
                </a:solidFill>
              </a:rPr>
              <a:t> </a:t>
            </a:r>
            <a:r>
              <a:rPr lang="en-US" sz="2400" dirty="0" err="1">
                <a:solidFill>
                  <a:srgbClr val="3D3D3D"/>
                </a:solidFill>
              </a:rPr>
              <a:t>gerektiren</a:t>
            </a:r>
            <a:r>
              <a:rPr lang="en-US" sz="2400" dirty="0">
                <a:solidFill>
                  <a:srgbClr val="3D3D3D"/>
                </a:solidFill>
              </a:rPr>
              <a:t> </a:t>
            </a:r>
            <a:r>
              <a:rPr lang="en-US" sz="2400" dirty="0" err="1">
                <a:solidFill>
                  <a:srgbClr val="3D3D3D"/>
                </a:solidFill>
              </a:rPr>
              <a:t>belirti</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dirty="0" err="1">
                <a:solidFill>
                  <a:srgbClr val="3D3D3D"/>
                </a:solidFill>
              </a:rPr>
              <a:t>semptomların</a:t>
            </a:r>
            <a:r>
              <a:rPr lang="en-US" sz="2400" dirty="0">
                <a:solidFill>
                  <a:srgbClr val="3D3D3D"/>
                </a:solidFill>
              </a:rPr>
              <a:t> (</a:t>
            </a:r>
            <a:r>
              <a:rPr lang="en-US" sz="2400" dirty="0" err="1">
                <a:solidFill>
                  <a:srgbClr val="3D3D3D"/>
                </a:solidFill>
              </a:rPr>
              <a:t>örn</a:t>
            </a:r>
            <a:r>
              <a:rPr lang="en-US" sz="2400" dirty="0">
                <a:solidFill>
                  <a:srgbClr val="3D3D3D"/>
                </a:solidFill>
              </a:rPr>
              <a:t>. </a:t>
            </a:r>
            <a:r>
              <a:rPr lang="en-US" sz="2400" dirty="0" err="1">
                <a:solidFill>
                  <a:srgbClr val="3D3D3D"/>
                </a:solidFill>
              </a:rPr>
              <a:t>ateş</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dirty="0" err="1">
                <a:solidFill>
                  <a:srgbClr val="3D3D3D"/>
                </a:solidFill>
              </a:rPr>
              <a:t>öksürük</a:t>
            </a:r>
            <a:r>
              <a:rPr lang="en-US" sz="2400" dirty="0">
                <a:solidFill>
                  <a:srgbClr val="3D3D3D"/>
                </a:solidFill>
              </a:rPr>
              <a:t>, </a:t>
            </a:r>
            <a:r>
              <a:rPr lang="en-US" sz="2400" dirty="0" err="1">
                <a:solidFill>
                  <a:srgbClr val="3D3D3D"/>
                </a:solidFill>
              </a:rPr>
              <a:t>ishal</a:t>
            </a:r>
            <a:r>
              <a:rPr lang="en-US" sz="2400" dirty="0">
                <a:solidFill>
                  <a:srgbClr val="3D3D3D"/>
                </a:solidFill>
              </a:rPr>
              <a:t>) </a:t>
            </a:r>
            <a:r>
              <a:rPr lang="en-US" sz="2400" dirty="0" err="1">
                <a:solidFill>
                  <a:srgbClr val="3D3D3D"/>
                </a:solidFill>
              </a:rPr>
              <a:t>varlığı</a:t>
            </a:r>
            <a:r>
              <a:rPr lang="en-US" sz="2400" dirty="0">
                <a:solidFill>
                  <a:srgbClr val="3D3D3D"/>
                </a:solidFill>
              </a:rPr>
              <a:t> </a:t>
            </a:r>
            <a:r>
              <a:rPr lang="en-US" sz="2400" dirty="0" err="1">
                <a:solidFill>
                  <a:srgbClr val="3D3D3D"/>
                </a:solidFill>
              </a:rPr>
              <a:t>açısından</a:t>
            </a:r>
            <a:r>
              <a:rPr lang="en-US" sz="2400" dirty="0">
                <a:solidFill>
                  <a:srgbClr val="3D3D3D"/>
                </a:solidFill>
              </a:rPr>
              <a:t> </a:t>
            </a:r>
            <a:r>
              <a:rPr lang="en-US" sz="2400" dirty="0" err="1">
                <a:solidFill>
                  <a:srgbClr val="3D3D3D"/>
                </a:solidFill>
              </a:rPr>
              <a:t>sorgulanmalı</a:t>
            </a:r>
            <a:endParaRPr lang="en-US" sz="2400" dirty="0">
              <a:solidFill>
                <a:srgbClr val="3D3D3D"/>
              </a:solidFill>
            </a:endParaRPr>
          </a:p>
          <a:p>
            <a:pPr algn="just">
              <a:lnSpc>
                <a:spcPct val="100000"/>
              </a:lnSpc>
              <a:buFont typeface="Arial" panose="020B0604020202020204" pitchFamily="34" charset="0"/>
              <a:buChar char="•"/>
            </a:pPr>
            <a:r>
              <a:rPr lang="en-US" sz="2400" dirty="0">
                <a:solidFill>
                  <a:srgbClr val="3D3D3D"/>
                </a:solidFill>
              </a:rPr>
              <a:t>Bir hasta </a:t>
            </a:r>
            <a:r>
              <a:rPr lang="en-US" sz="2400" dirty="0" err="1">
                <a:solidFill>
                  <a:srgbClr val="3D3D3D"/>
                </a:solidFill>
              </a:rPr>
              <a:t>bulaşıcı</a:t>
            </a:r>
            <a:r>
              <a:rPr lang="en-US" sz="2400" dirty="0">
                <a:solidFill>
                  <a:srgbClr val="3D3D3D"/>
                </a:solidFill>
              </a:rPr>
              <a:t> </a:t>
            </a:r>
            <a:r>
              <a:rPr lang="en-US" sz="2400" dirty="0" err="1">
                <a:solidFill>
                  <a:srgbClr val="3D3D3D"/>
                </a:solidFill>
              </a:rPr>
              <a:t>hastalık</a:t>
            </a:r>
            <a:r>
              <a:rPr lang="en-US" sz="2400" dirty="0">
                <a:solidFill>
                  <a:srgbClr val="3D3D3D"/>
                </a:solidFill>
              </a:rPr>
              <a:t> </a:t>
            </a:r>
            <a:r>
              <a:rPr lang="en-US" sz="2400" dirty="0" err="1">
                <a:solidFill>
                  <a:srgbClr val="3D3D3D"/>
                </a:solidFill>
              </a:rPr>
              <a:t>belirtileri</a:t>
            </a:r>
            <a:r>
              <a:rPr lang="en-US" sz="2400" dirty="0">
                <a:solidFill>
                  <a:srgbClr val="3D3D3D"/>
                </a:solidFill>
              </a:rPr>
              <a:t> </a:t>
            </a:r>
            <a:r>
              <a:rPr lang="en-US" sz="2400" dirty="0" err="1">
                <a:solidFill>
                  <a:srgbClr val="3D3D3D"/>
                </a:solidFill>
              </a:rPr>
              <a:t>veya</a:t>
            </a:r>
            <a:r>
              <a:rPr lang="en-US" sz="2400" dirty="0">
                <a:solidFill>
                  <a:srgbClr val="3D3D3D"/>
                </a:solidFill>
              </a:rPr>
              <a:t> </a:t>
            </a:r>
            <a:r>
              <a:rPr lang="en-US" sz="2400" dirty="0" err="1">
                <a:solidFill>
                  <a:srgbClr val="3D3D3D"/>
                </a:solidFill>
              </a:rPr>
              <a:t>semptomları</a:t>
            </a:r>
            <a:r>
              <a:rPr lang="en-US" sz="2400" dirty="0">
                <a:solidFill>
                  <a:srgbClr val="3D3D3D"/>
                </a:solidFill>
              </a:rPr>
              <a:t> </a:t>
            </a:r>
            <a:r>
              <a:rPr lang="en-US" sz="2400" dirty="0" err="1">
                <a:solidFill>
                  <a:srgbClr val="3D3D3D"/>
                </a:solidFill>
              </a:rPr>
              <a:t>geliştirdiğinde</a:t>
            </a:r>
            <a:r>
              <a:rPr lang="en-US" sz="2400" dirty="0">
                <a:solidFill>
                  <a:srgbClr val="3D3D3D"/>
                </a:solidFill>
              </a:rPr>
              <a:t> </a:t>
            </a:r>
            <a:r>
              <a:rPr lang="en-US" sz="2400" dirty="0" err="1">
                <a:solidFill>
                  <a:srgbClr val="3D3D3D"/>
                </a:solidFill>
              </a:rPr>
              <a:t>veya</a:t>
            </a:r>
            <a:r>
              <a:rPr lang="en-US" sz="2400" dirty="0">
                <a:solidFill>
                  <a:srgbClr val="3D3D3D"/>
                </a:solidFill>
              </a:rPr>
              <a:t> </a:t>
            </a:r>
            <a:r>
              <a:rPr lang="en-US" sz="2400" dirty="0" err="1">
                <a:solidFill>
                  <a:srgbClr val="3D3D3D"/>
                </a:solidFill>
              </a:rPr>
              <a:t>ortaya</a:t>
            </a:r>
            <a:r>
              <a:rPr lang="en-US" sz="2400" dirty="0">
                <a:solidFill>
                  <a:srgbClr val="3D3D3D"/>
                </a:solidFill>
              </a:rPr>
              <a:t> </a:t>
            </a:r>
            <a:r>
              <a:rPr lang="en-US" sz="2400" dirty="0" err="1">
                <a:solidFill>
                  <a:srgbClr val="3D3D3D"/>
                </a:solidFill>
              </a:rPr>
              <a:t>çıktığında</a:t>
            </a:r>
            <a:r>
              <a:rPr lang="en-US" sz="2400" dirty="0">
                <a:solidFill>
                  <a:srgbClr val="3D3D3D"/>
                </a:solidFill>
              </a:rPr>
              <a:t> </a:t>
            </a:r>
            <a:r>
              <a:rPr lang="en-US" sz="2400" dirty="0" err="1">
                <a:solidFill>
                  <a:srgbClr val="3D3D3D"/>
                </a:solidFill>
              </a:rPr>
              <a:t>veya</a:t>
            </a:r>
            <a:r>
              <a:rPr lang="en-US" sz="2400" dirty="0">
                <a:solidFill>
                  <a:srgbClr val="3D3D3D"/>
                </a:solidFill>
              </a:rPr>
              <a:t> </a:t>
            </a:r>
            <a:r>
              <a:rPr lang="en-US" sz="2400" dirty="0" err="1">
                <a:solidFill>
                  <a:srgbClr val="3D3D3D"/>
                </a:solidFill>
              </a:rPr>
              <a:t>bulaşıcı</a:t>
            </a:r>
            <a:r>
              <a:rPr lang="en-US" sz="2400" dirty="0">
                <a:solidFill>
                  <a:srgbClr val="3D3D3D"/>
                </a:solidFill>
              </a:rPr>
              <a:t> </a:t>
            </a:r>
            <a:r>
              <a:rPr lang="en-US" sz="2400" dirty="0" err="1">
                <a:solidFill>
                  <a:srgbClr val="3D3D3D"/>
                </a:solidFill>
              </a:rPr>
              <a:t>bir</a:t>
            </a:r>
            <a:r>
              <a:rPr lang="en-US" sz="2400" dirty="0">
                <a:solidFill>
                  <a:srgbClr val="3D3D3D"/>
                </a:solidFill>
              </a:rPr>
              <a:t> </a:t>
            </a:r>
            <a:r>
              <a:rPr lang="en-US" sz="2400" dirty="0" err="1">
                <a:solidFill>
                  <a:srgbClr val="3D3D3D"/>
                </a:solidFill>
              </a:rPr>
              <a:t>hastalık</a:t>
            </a:r>
            <a:r>
              <a:rPr lang="en-US" sz="2400" dirty="0">
                <a:solidFill>
                  <a:srgbClr val="3D3D3D"/>
                </a:solidFill>
              </a:rPr>
              <a:t> </a:t>
            </a:r>
            <a:r>
              <a:rPr lang="en-US" sz="2400" dirty="0" err="1">
                <a:solidFill>
                  <a:srgbClr val="3D3D3D"/>
                </a:solidFill>
              </a:rPr>
              <a:t>şüphesi</a:t>
            </a:r>
            <a:r>
              <a:rPr lang="en-US" sz="2400" dirty="0">
                <a:solidFill>
                  <a:srgbClr val="3D3D3D"/>
                </a:solidFill>
              </a:rPr>
              <a:t> </a:t>
            </a:r>
            <a:r>
              <a:rPr lang="en-US" sz="2400" dirty="0" err="1">
                <a:solidFill>
                  <a:srgbClr val="3D3D3D"/>
                </a:solidFill>
              </a:rPr>
              <a:t>veya</a:t>
            </a:r>
            <a:r>
              <a:rPr lang="en-US" sz="2400" dirty="0">
                <a:solidFill>
                  <a:srgbClr val="3D3D3D"/>
                </a:solidFill>
              </a:rPr>
              <a:t> </a:t>
            </a:r>
            <a:r>
              <a:rPr lang="en-US" sz="2400" dirty="0" err="1">
                <a:solidFill>
                  <a:srgbClr val="3D3D3D"/>
                </a:solidFill>
              </a:rPr>
              <a:t>kanıtı</a:t>
            </a:r>
            <a:r>
              <a:rPr lang="en-US" sz="2400" dirty="0">
                <a:solidFill>
                  <a:srgbClr val="3D3D3D"/>
                </a:solidFill>
              </a:rPr>
              <a:t> </a:t>
            </a:r>
            <a:r>
              <a:rPr lang="en-US" sz="2400" dirty="0" err="1">
                <a:solidFill>
                  <a:srgbClr val="3D3D3D"/>
                </a:solidFill>
              </a:rPr>
              <a:t>olduğunda</a:t>
            </a:r>
            <a:r>
              <a:rPr lang="en-US" sz="2400" dirty="0">
                <a:solidFill>
                  <a:srgbClr val="3D3D3D"/>
                </a:solidFill>
              </a:rPr>
              <a:t>, </a:t>
            </a:r>
            <a:r>
              <a:rPr lang="en-US" sz="2400" dirty="0" err="1">
                <a:solidFill>
                  <a:srgbClr val="3D3D3D"/>
                </a:solidFill>
              </a:rPr>
              <a:t>bulaşma</a:t>
            </a:r>
            <a:r>
              <a:rPr lang="en-US" sz="2400" dirty="0">
                <a:solidFill>
                  <a:srgbClr val="3D3D3D"/>
                </a:solidFill>
              </a:rPr>
              <a:t> </a:t>
            </a:r>
            <a:r>
              <a:rPr lang="en-US" sz="2400" dirty="0" err="1">
                <a:solidFill>
                  <a:srgbClr val="3D3D3D"/>
                </a:solidFill>
              </a:rPr>
              <a:t>fırsatlarını</a:t>
            </a:r>
            <a:r>
              <a:rPr lang="en-US" sz="2400" dirty="0">
                <a:solidFill>
                  <a:srgbClr val="3D3D3D"/>
                </a:solidFill>
              </a:rPr>
              <a:t> </a:t>
            </a:r>
            <a:r>
              <a:rPr lang="en-US" sz="2400" dirty="0" err="1">
                <a:solidFill>
                  <a:srgbClr val="3D3D3D"/>
                </a:solidFill>
              </a:rPr>
              <a:t>azaltmak</a:t>
            </a:r>
            <a:r>
              <a:rPr lang="en-US" sz="2400" dirty="0">
                <a:solidFill>
                  <a:srgbClr val="3D3D3D"/>
                </a:solidFill>
              </a:rPr>
              <a:t> </a:t>
            </a:r>
            <a:r>
              <a:rPr lang="en-US" sz="2400" dirty="0" err="1">
                <a:solidFill>
                  <a:srgbClr val="3D3D3D"/>
                </a:solidFill>
              </a:rPr>
              <a:t>için</a:t>
            </a:r>
            <a:r>
              <a:rPr lang="en-US" sz="2400" dirty="0">
                <a:solidFill>
                  <a:srgbClr val="3D3D3D"/>
                </a:solidFill>
              </a:rPr>
              <a:t> </a:t>
            </a:r>
            <a:r>
              <a:rPr lang="en-US" sz="2400" dirty="0" err="1">
                <a:solidFill>
                  <a:srgbClr val="3D3D3D"/>
                </a:solidFill>
              </a:rPr>
              <a:t>bulaşmaya</a:t>
            </a:r>
            <a:r>
              <a:rPr lang="en-US" sz="2400" dirty="0">
                <a:solidFill>
                  <a:srgbClr val="3D3D3D"/>
                </a:solidFill>
              </a:rPr>
              <a:t> </a:t>
            </a:r>
            <a:r>
              <a:rPr lang="en-US" sz="2400" dirty="0" err="1">
                <a:solidFill>
                  <a:srgbClr val="3D3D3D"/>
                </a:solidFill>
              </a:rPr>
              <a:t>dayalı</a:t>
            </a:r>
            <a:r>
              <a:rPr lang="en-US" sz="2400" dirty="0">
                <a:solidFill>
                  <a:srgbClr val="3D3D3D"/>
                </a:solidFill>
              </a:rPr>
              <a:t> </a:t>
            </a:r>
            <a:r>
              <a:rPr lang="en-US" sz="2400" dirty="0" err="1">
                <a:solidFill>
                  <a:srgbClr val="3D3D3D"/>
                </a:solidFill>
              </a:rPr>
              <a:t>önlemler</a:t>
            </a:r>
            <a:r>
              <a:rPr lang="en-US" sz="2400" dirty="0">
                <a:solidFill>
                  <a:srgbClr val="3D3D3D"/>
                </a:solidFill>
              </a:rPr>
              <a:t> </a:t>
            </a:r>
            <a:r>
              <a:rPr lang="en-US" sz="2400" dirty="0" err="1">
                <a:solidFill>
                  <a:srgbClr val="3D3D3D"/>
                </a:solidFill>
              </a:rPr>
              <a:t>ampirik</a:t>
            </a:r>
            <a:r>
              <a:rPr lang="en-US" sz="2400" dirty="0">
                <a:solidFill>
                  <a:srgbClr val="3D3D3D"/>
                </a:solidFill>
              </a:rPr>
              <a:t> </a:t>
            </a:r>
            <a:r>
              <a:rPr lang="en-US" sz="2400" dirty="0" err="1">
                <a:solidFill>
                  <a:srgbClr val="3D3D3D"/>
                </a:solidFill>
              </a:rPr>
              <a:t>olarak</a:t>
            </a:r>
            <a:r>
              <a:rPr lang="en-US" sz="2400" dirty="0">
                <a:solidFill>
                  <a:srgbClr val="3D3D3D"/>
                </a:solidFill>
              </a:rPr>
              <a:t> </a:t>
            </a:r>
            <a:r>
              <a:rPr lang="en-US" sz="2400" dirty="0" err="1">
                <a:solidFill>
                  <a:srgbClr val="3D3D3D"/>
                </a:solidFill>
              </a:rPr>
              <a:t>uygulanmalı</a:t>
            </a:r>
            <a:endParaRPr lang="en-US" sz="2400" dirty="0">
              <a:solidFill>
                <a:srgbClr val="3D3D3D"/>
              </a:solidFill>
            </a:endParaRPr>
          </a:p>
        </p:txBody>
      </p:sp>
    </p:spTree>
    <p:extLst>
      <p:ext uri="{BB962C8B-B14F-4D97-AF65-F5344CB8AC3E}">
        <p14:creationId xmlns:p14="http://schemas.microsoft.com/office/powerpoint/2010/main" val="3657294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7112-1757-9C4D-87DD-53AFFCD12AE9}"/>
              </a:ext>
            </a:extLst>
          </p:cNvPr>
          <p:cNvSpPr>
            <a:spLocks noGrp="1"/>
          </p:cNvSpPr>
          <p:nvPr>
            <p:ph type="title"/>
          </p:nvPr>
        </p:nvSpPr>
        <p:spPr>
          <a:xfrm>
            <a:off x="1097280" y="394977"/>
            <a:ext cx="9770533" cy="1230623"/>
          </a:xfrm>
        </p:spPr>
        <p:txBody>
          <a:bodyPr>
            <a:noAutofit/>
          </a:bodyPr>
          <a:lstStyle/>
          <a:p>
            <a:br>
              <a:rPr lang="tr-TR" sz="3200" dirty="0"/>
            </a:br>
            <a:r>
              <a:rPr lang="tr-TR" sz="3200" b="1" dirty="0">
                <a:solidFill>
                  <a:srgbClr val="7030A0"/>
                </a:solidFill>
                <a:latin typeface="+mn-lt"/>
              </a:rPr>
              <a:t>Dünya Sağlık Örgütü </a:t>
            </a:r>
            <a:br>
              <a:rPr lang="tr-TR" sz="3200" b="1" dirty="0">
                <a:latin typeface="+mn-lt"/>
              </a:rPr>
            </a:br>
            <a:r>
              <a:rPr lang="tr-TR" sz="3200" b="1" dirty="0">
                <a:solidFill>
                  <a:srgbClr val="7030A0"/>
                </a:solidFill>
                <a:latin typeface="+mn-lt"/>
              </a:rPr>
              <a:t>Çok Bileşenli İzolasyon Yaklaşımı İçin Önemli Tavsiyeler</a:t>
            </a:r>
            <a:endParaRPr lang="en-TR" sz="3200" dirty="0"/>
          </a:p>
        </p:txBody>
      </p:sp>
      <p:sp>
        <p:nvSpPr>
          <p:cNvPr id="3" name="Content Placeholder 2">
            <a:extLst>
              <a:ext uri="{FF2B5EF4-FFF2-40B4-BE49-F238E27FC236}">
                <a16:creationId xmlns:a16="http://schemas.microsoft.com/office/drawing/2014/main" id="{DA953B47-5E8D-BE41-98DE-0FE110CECD33}"/>
              </a:ext>
            </a:extLst>
          </p:cNvPr>
          <p:cNvSpPr>
            <a:spLocks noGrp="1"/>
          </p:cNvSpPr>
          <p:nvPr>
            <p:ph idx="1"/>
          </p:nvPr>
        </p:nvSpPr>
        <p:spPr>
          <a:xfrm>
            <a:off x="1097280" y="1845734"/>
            <a:ext cx="10485120" cy="4023360"/>
          </a:xfrm>
        </p:spPr>
        <p:txBody>
          <a:bodyPr>
            <a:noAutofit/>
          </a:bodyPr>
          <a:lstStyle/>
          <a:p>
            <a:pPr marL="0" indent="0">
              <a:lnSpc>
                <a:spcPct val="100000"/>
              </a:lnSpc>
              <a:buNone/>
            </a:pPr>
            <a:r>
              <a:rPr lang="tr-TR" sz="2400" b="1" dirty="0">
                <a:solidFill>
                  <a:schemeClr val="accent1"/>
                </a:solidFill>
              </a:rPr>
              <a:t>Yerleştirme </a:t>
            </a:r>
          </a:p>
          <a:p>
            <a:pPr>
              <a:lnSpc>
                <a:spcPct val="100000"/>
              </a:lnSpc>
              <a:buFont typeface="Arial" panose="020B0604020202020204" pitchFamily="34" charset="0"/>
              <a:buChar char="•"/>
            </a:pPr>
            <a:r>
              <a:rPr lang="tr-TR" sz="2400" dirty="0">
                <a:solidFill>
                  <a:srgbClr val="3D3D3D"/>
                </a:solidFill>
              </a:rPr>
              <a:t>Hastalar semptomlarına göre yerleştirilmeli</a:t>
            </a:r>
          </a:p>
          <a:p>
            <a:pPr>
              <a:lnSpc>
                <a:spcPct val="100000"/>
              </a:lnSpc>
              <a:buFont typeface="Arial" panose="020B0604020202020204" pitchFamily="34" charset="0"/>
              <a:buChar char="•"/>
            </a:pPr>
            <a:r>
              <a:rPr lang="tr-TR" sz="2400" dirty="0">
                <a:solidFill>
                  <a:srgbClr val="3D3D3D"/>
                </a:solidFill>
              </a:rPr>
              <a:t> Bulaşıcı semptomları olan hastaları diğerlerinden fiziksel olarak ayırılmalı</a:t>
            </a:r>
          </a:p>
          <a:p>
            <a:pPr>
              <a:lnSpc>
                <a:spcPct val="100000"/>
              </a:lnSpc>
              <a:buFont typeface="Arial" panose="020B0604020202020204" pitchFamily="34" charset="0"/>
              <a:buChar char="•"/>
            </a:pPr>
            <a:r>
              <a:rPr lang="tr-TR" sz="2400" dirty="0">
                <a:solidFill>
                  <a:srgbClr val="3D3D3D"/>
                </a:solidFill>
              </a:rPr>
              <a:t>En bulaşıcı olma olasılığı olan hastalar için tek kişilik odalara öncelik verilmeli (</a:t>
            </a:r>
            <a:r>
              <a:rPr lang="tr-TR" sz="2400" dirty="0" err="1">
                <a:solidFill>
                  <a:srgbClr val="3D3D3D"/>
                </a:solidFill>
              </a:rPr>
              <a:t>örn</a:t>
            </a:r>
            <a:r>
              <a:rPr lang="tr-TR" sz="2400" dirty="0">
                <a:solidFill>
                  <a:srgbClr val="3D3D3D"/>
                </a:solidFill>
              </a:rPr>
              <a:t>. öksürük, ishal, ateş vb.)</a:t>
            </a:r>
            <a:endParaRPr lang="en-US" sz="2400" dirty="0">
              <a:solidFill>
                <a:srgbClr val="3D3D3D"/>
              </a:solidFill>
            </a:endParaRPr>
          </a:p>
        </p:txBody>
      </p:sp>
    </p:spTree>
    <p:extLst>
      <p:ext uri="{BB962C8B-B14F-4D97-AF65-F5344CB8AC3E}">
        <p14:creationId xmlns:p14="http://schemas.microsoft.com/office/powerpoint/2010/main" val="3634608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7112-1757-9C4D-87DD-53AFFCD12AE9}"/>
              </a:ext>
            </a:extLst>
          </p:cNvPr>
          <p:cNvSpPr>
            <a:spLocks noGrp="1"/>
          </p:cNvSpPr>
          <p:nvPr>
            <p:ph type="title"/>
          </p:nvPr>
        </p:nvSpPr>
        <p:spPr/>
        <p:txBody>
          <a:bodyPr>
            <a:normAutofit fontScale="90000"/>
          </a:bodyPr>
          <a:lstStyle/>
          <a:p>
            <a:br>
              <a:rPr lang="tr-TR" sz="2800" dirty="0"/>
            </a:br>
            <a:r>
              <a:rPr lang="tr-TR" sz="3600" b="1" dirty="0">
                <a:solidFill>
                  <a:srgbClr val="7030A0"/>
                </a:solidFill>
                <a:latin typeface="+mn-lt"/>
              </a:rPr>
              <a:t>Dünya Sağlık Örgütü </a:t>
            </a:r>
            <a:br>
              <a:rPr lang="tr-TR" sz="3600" b="1" dirty="0">
                <a:latin typeface="+mn-lt"/>
              </a:rPr>
            </a:br>
            <a:r>
              <a:rPr lang="tr-TR" sz="3600" b="1" dirty="0">
                <a:solidFill>
                  <a:srgbClr val="7030A0"/>
                </a:solidFill>
                <a:latin typeface="+mn-lt"/>
              </a:rPr>
              <a:t>Çok Bileşenli İzolasyon Yaklaşımı İçin Önemli Tavsiyeler</a:t>
            </a:r>
            <a:endParaRPr lang="en-TR" sz="3200" dirty="0"/>
          </a:p>
        </p:txBody>
      </p:sp>
      <p:sp>
        <p:nvSpPr>
          <p:cNvPr id="3" name="Content Placeholder 2">
            <a:extLst>
              <a:ext uri="{FF2B5EF4-FFF2-40B4-BE49-F238E27FC236}">
                <a16:creationId xmlns:a16="http://schemas.microsoft.com/office/drawing/2014/main" id="{DA953B47-5E8D-BE41-98DE-0FE110CECD33}"/>
              </a:ext>
            </a:extLst>
          </p:cNvPr>
          <p:cNvSpPr>
            <a:spLocks noGrp="1"/>
          </p:cNvSpPr>
          <p:nvPr>
            <p:ph idx="1"/>
          </p:nvPr>
        </p:nvSpPr>
        <p:spPr>
          <a:xfrm>
            <a:off x="1097280" y="1845734"/>
            <a:ext cx="10485120" cy="4023360"/>
          </a:xfrm>
        </p:spPr>
        <p:txBody>
          <a:bodyPr>
            <a:noAutofit/>
          </a:bodyPr>
          <a:lstStyle/>
          <a:p>
            <a:pPr>
              <a:lnSpc>
                <a:spcPct val="100000"/>
              </a:lnSpc>
            </a:pPr>
            <a:r>
              <a:rPr lang="tr-TR" sz="2400" b="1" dirty="0" err="1">
                <a:solidFill>
                  <a:schemeClr val="accent1"/>
                </a:solidFill>
              </a:rPr>
              <a:t>Kohortlama</a:t>
            </a:r>
            <a:endParaRPr lang="tr-TR" sz="2400" b="1" dirty="0">
              <a:solidFill>
                <a:schemeClr val="accent1"/>
              </a:solidFill>
            </a:endParaRPr>
          </a:p>
          <a:p>
            <a:pPr>
              <a:lnSpc>
                <a:spcPct val="100000"/>
              </a:lnSpc>
              <a:buFont typeface="Arial" panose="020B0604020202020204" pitchFamily="34" charset="0"/>
              <a:buChar char="•"/>
            </a:pPr>
            <a:r>
              <a:rPr lang="tr-TR" sz="2400" dirty="0">
                <a:solidFill>
                  <a:srgbClr val="3D3D3D"/>
                </a:solidFill>
              </a:rPr>
              <a:t> </a:t>
            </a:r>
            <a:r>
              <a:rPr lang="tr-TR" sz="2400" dirty="0" err="1">
                <a:solidFill>
                  <a:srgbClr val="3D3D3D"/>
                </a:solidFill>
              </a:rPr>
              <a:t>Kohort</a:t>
            </a:r>
            <a:r>
              <a:rPr lang="tr-TR" sz="2400" dirty="0">
                <a:solidFill>
                  <a:srgbClr val="3D3D3D"/>
                </a:solidFill>
              </a:rPr>
              <a:t> hastalar – benzer semptomları ve tanıları olan hastaların diğer hastalarla temaslarını önlemek için tek bir alana yerleştirilme yaklaşımı</a:t>
            </a:r>
          </a:p>
          <a:p>
            <a:pPr>
              <a:lnSpc>
                <a:spcPct val="100000"/>
              </a:lnSpc>
              <a:buFont typeface="Arial" panose="020B0604020202020204" pitchFamily="34" charset="0"/>
              <a:buChar char="•"/>
            </a:pPr>
            <a:r>
              <a:rPr lang="tr-TR" sz="2400" dirty="0">
                <a:solidFill>
                  <a:srgbClr val="3D3D3D"/>
                </a:solidFill>
              </a:rPr>
              <a:t> </a:t>
            </a:r>
            <a:r>
              <a:rPr lang="tr-TR" sz="2400" dirty="0" err="1">
                <a:solidFill>
                  <a:srgbClr val="3D3D3D"/>
                </a:solidFill>
              </a:rPr>
              <a:t>Kohort</a:t>
            </a:r>
            <a:r>
              <a:rPr lang="tr-TR" sz="2400" dirty="0">
                <a:solidFill>
                  <a:srgbClr val="3D3D3D"/>
                </a:solidFill>
              </a:rPr>
              <a:t> personeli – sağlık çalışanlarını, izole hasta takibi için ayırma yaklaşımı</a:t>
            </a:r>
            <a:endParaRPr lang="en-US" sz="2400" dirty="0">
              <a:solidFill>
                <a:srgbClr val="3D3D3D"/>
              </a:solidFill>
            </a:endParaRPr>
          </a:p>
        </p:txBody>
      </p:sp>
    </p:spTree>
    <p:extLst>
      <p:ext uri="{BB962C8B-B14F-4D97-AF65-F5344CB8AC3E}">
        <p14:creationId xmlns:p14="http://schemas.microsoft.com/office/powerpoint/2010/main" val="16600681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7112-1757-9C4D-87DD-53AFFCD12AE9}"/>
              </a:ext>
            </a:extLst>
          </p:cNvPr>
          <p:cNvSpPr>
            <a:spLocks noGrp="1"/>
          </p:cNvSpPr>
          <p:nvPr>
            <p:ph type="title"/>
          </p:nvPr>
        </p:nvSpPr>
        <p:spPr/>
        <p:txBody>
          <a:bodyPr>
            <a:normAutofit fontScale="90000"/>
          </a:bodyPr>
          <a:lstStyle/>
          <a:p>
            <a:r>
              <a:rPr lang="tr-TR" sz="3600" b="1" dirty="0">
                <a:solidFill>
                  <a:srgbClr val="7030A0"/>
                </a:solidFill>
                <a:latin typeface="+mn-lt"/>
              </a:rPr>
              <a:t>Dünya Sağlık Örgütü </a:t>
            </a:r>
            <a:br>
              <a:rPr lang="tr-TR" sz="3600" b="1" dirty="0">
                <a:latin typeface="+mn-lt"/>
              </a:rPr>
            </a:br>
            <a:r>
              <a:rPr lang="tr-TR" sz="3600" b="1" dirty="0">
                <a:solidFill>
                  <a:srgbClr val="7030A0"/>
                </a:solidFill>
                <a:latin typeface="+mn-lt"/>
              </a:rPr>
              <a:t>Çok Bileşenli İzolasyon Yaklaşımı İçin Önemli Tavsiyeler</a:t>
            </a:r>
            <a:endParaRPr lang="en-TR" sz="3200" dirty="0"/>
          </a:p>
        </p:txBody>
      </p:sp>
      <p:sp>
        <p:nvSpPr>
          <p:cNvPr id="3" name="Content Placeholder 2">
            <a:extLst>
              <a:ext uri="{FF2B5EF4-FFF2-40B4-BE49-F238E27FC236}">
                <a16:creationId xmlns:a16="http://schemas.microsoft.com/office/drawing/2014/main" id="{DA953B47-5E8D-BE41-98DE-0FE110CECD33}"/>
              </a:ext>
            </a:extLst>
          </p:cNvPr>
          <p:cNvSpPr>
            <a:spLocks noGrp="1"/>
          </p:cNvSpPr>
          <p:nvPr>
            <p:ph idx="1"/>
          </p:nvPr>
        </p:nvSpPr>
        <p:spPr>
          <a:xfrm>
            <a:off x="1097280" y="1845734"/>
            <a:ext cx="10485120" cy="4023360"/>
          </a:xfrm>
        </p:spPr>
        <p:txBody>
          <a:bodyPr>
            <a:noAutofit/>
          </a:bodyPr>
          <a:lstStyle/>
          <a:p>
            <a:pPr>
              <a:lnSpc>
                <a:spcPct val="100000"/>
              </a:lnSpc>
            </a:pPr>
            <a:r>
              <a:rPr lang="en-US" sz="2400" b="1" dirty="0" err="1">
                <a:solidFill>
                  <a:schemeClr val="accent1"/>
                </a:solidFill>
              </a:rPr>
              <a:t>Çevre</a:t>
            </a:r>
            <a:r>
              <a:rPr lang="en-US" sz="2400" b="1" dirty="0">
                <a:solidFill>
                  <a:schemeClr val="accent1"/>
                </a:solidFill>
              </a:rPr>
              <a:t> </a:t>
            </a:r>
            <a:r>
              <a:rPr lang="en-US" sz="2400" b="1" dirty="0" err="1">
                <a:solidFill>
                  <a:schemeClr val="accent1"/>
                </a:solidFill>
              </a:rPr>
              <a:t>ve</a:t>
            </a:r>
            <a:r>
              <a:rPr lang="en-US" sz="2400" b="1" dirty="0">
                <a:solidFill>
                  <a:schemeClr val="accent1"/>
                </a:solidFill>
              </a:rPr>
              <a:t> </a:t>
            </a:r>
            <a:r>
              <a:rPr lang="tr-TR" sz="2400" b="1" dirty="0">
                <a:solidFill>
                  <a:schemeClr val="accent1"/>
                </a:solidFill>
              </a:rPr>
              <a:t>E</a:t>
            </a:r>
            <a:r>
              <a:rPr lang="en-US" sz="2400" b="1" dirty="0" err="1">
                <a:solidFill>
                  <a:schemeClr val="accent1"/>
                </a:solidFill>
              </a:rPr>
              <a:t>kipman</a:t>
            </a:r>
            <a:endParaRPr lang="en-US" sz="2400" b="1" dirty="0">
              <a:solidFill>
                <a:schemeClr val="accent1"/>
              </a:solidFill>
            </a:endParaRPr>
          </a:p>
          <a:p>
            <a:pPr>
              <a:lnSpc>
                <a:spcPct val="100000"/>
              </a:lnSpc>
              <a:buFont typeface="Arial" panose="020B0604020202020204" pitchFamily="34" charset="0"/>
              <a:buChar char="•"/>
            </a:pPr>
            <a:r>
              <a:rPr lang="en-US" sz="2400" dirty="0">
                <a:solidFill>
                  <a:srgbClr val="3D3D3D"/>
                </a:solidFill>
              </a:rPr>
              <a:t> </a:t>
            </a:r>
            <a:r>
              <a:rPr lang="en-US" sz="2400" dirty="0" err="1">
                <a:solidFill>
                  <a:srgbClr val="3D3D3D"/>
                </a:solidFill>
              </a:rPr>
              <a:t>İzolasyon</a:t>
            </a:r>
            <a:r>
              <a:rPr lang="en-US" sz="2400" dirty="0">
                <a:solidFill>
                  <a:srgbClr val="3D3D3D"/>
                </a:solidFill>
              </a:rPr>
              <a:t> </a:t>
            </a:r>
            <a:r>
              <a:rPr lang="en-US" sz="2400" dirty="0" err="1">
                <a:solidFill>
                  <a:srgbClr val="3D3D3D"/>
                </a:solidFill>
              </a:rPr>
              <a:t>odası</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dirty="0" err="1">
                <a:solidFill>
                  <a:srgbClr val="3D3D3D"/>
                </a:solidFill>
              </a:rPr>
              <a:t>kohort</a:t>
            </a:r>
            <a:r>
              <a:rPr lang="en-US" sz="2400" dirty="0">
                <a:solidFill>
                  <a:srgbClr val="3D3D3D"/>
                </a:solidFill>
              </a:rPr>
              <a:t> </a:t>
            </a:r>
            <a:r>
              <a:rPr lang="en-US" sz="2400" dirty="0" err="1">
                <a:solidFill>
                  <a:srgbClr val="3D3D3D"/>
                </a:solidFill>
              </a:rPr>
              <a:t>alanları</a:t>
            </a:r>
            <a:r>
              <a:rPr lang="en-US" sz="2400" dirty="0">
                <a:solidFill>
                  <a:srgbClr val="3D3D3D"/>
                </a:solidFill>
              </a:rPr>
              <a:t> </a:t>
            </a:r>
            <a:r>
              <a:rPr lang="en-US" sz="2400" dirty="0" err="1">
                <a:solidFill>
                  <a:srgbClr val="3D3D3D"/>
                </a:solidFill>
              </a:rPr>
              <a:t>için</a:t>
            </a:r>
            <a:r>
              <a:rPr lang="en-US" sz="2400" dirty="0">
                <a:solidFill>
                  <a:srgbClr val="3D3D3D"/>
                </a:solidFill>
              </a:rPr>
              <a:t> </a:t>
            </a:r>
            <a:r>
              <a:rPr lang="en-US" sz="2400" dirty="0" err="1">
                <a:solidFill>
                  <a:srgbClr val="3D3D3D"/>
                </a:solidFill>
              </a:rPr>
              <a:t>ek</a:t>
            </a:r>
            <a:r>
              <a:rPr lang="en-US" sz="2400" dirty="0">
                <a:solidFill>
                  <a:srgbClr val="3D3D3D"/>
                </a:solidFill>
              </a:rPr>
              <a:t> </a:t>
            </a:r>
            <a:r>
              <a:rPr lang="en-US" sz="2400" dirty="0" err="1">
                <a:solidFill>
                  <a:srgbClr val="3D3D3D"/>
                </a:solidFill>
              </a:rPr>
              <a:t>çevre</a:t>
            </a:r>
            <a:r>
              <a:rPr lang="en-US" sz="2400" dirty="0">
                <a:solidFill>
                  <a:srgbClr val="3D3D3D"/>
                </a:solidFill>
              </a:rPr>
              <a:t> </a:t>
            </a:r>
            <a:r>
              <a:rPr lang="en-US" sz="2400" dirty="0" err="1">
                <a:solidFill>
                  <a:srgbClr val="3D3D3D"/>
                </a:solidFill>
              </a:rPr>
              <a:t>temizlik</a:t>
            </a:r>
            <a:r>
              <a:rPr lang="en-US" sz="2400" dirty="0">
                <a:solidFill>
                  <a:srgbClr val="3D3D3D"/>
                </a:solidFill>
              </a:rPr>
              <a:t> </a:t>
            </a:r>
            <a:r>
              <a:rPr lang="en-US" sz="2400" dirty="0" err="1">
                <a:solidFill>
                  <a:srgbClr val="3D3D3D"/>
                </a:solidFill>
              </a:rPr>
              <a:t>kaynakları</a:t>
            </a:r>
            <a:r>
              <a:rPr lang="en-US" sz="2400" dirty="0">
                <a:solidFill>
                  <a:srgbClr val="3D3D3D"/>
                </a:solidFill>
              </a:rPr>
              <a:t> </a:t>
            </a:r>
            <a:r>
              <a:rPr lang="en-US" sz="2400" dirty="0" err="1">
                <a:solidFill>
                  <a:srgbClr val="3D3D3D"/>
                </a:solidFill>
              </a:rPr>
              <a:t>sağlanmalı</a:t>
            </a:r>
            <a:r>
              <a:rPr lang="en-US" sz="2400" dirty="0">
                <a:solidFill>
                  <a:srgbClr val="3D3D3D"/>
                </a:solidFill>
              </a:rPr>
              <a:t> (</a:t>
            </a:r>
            <a:r>
              <a:rPr lang="en-US" sz="2400" dirty="0" err="1">
                <a:solidFill>
                  <a:srgbClr val="3D3D3D"/>
                </a:solidFill>
              </a:rPr>
              <a:t>Sık</a:t>
            </a:r>
            <a:r>
              <a:rPr lang="en-US" sz="2400" dirty="0">
                <a:solidFill>
                  <a:srgbClr val="3D3D3D"/>
                </a:solidFill>
              </a:rPr>
              <a:t> </a:t>
            </a:r>
            <a:r>
              <a:rPr lang="en-US" sz="2400" dirty="0" err="1">
                <a:solidFill>
                  <a:srgbClr val="3D3D3D"/>
                </a:solidFill>
              </a:rPr>
              <a:t>dokunulan</a:t>
            </a:r>
            <a:r>
              <a:rPr lang="en-US" sz="2400" dirty="0">
                <a:solidFill>
                  <a:srgbClr val="3D3D3D"/>
                </a:solidFill>
              </a:rPr>
              <a:t> </a:t>
            </a:r>
            <a:r>
              <a:rPr lang="en-US" sz="2400" dirty="0" err="1">
                <a:solidFill>
                  <a:srgbClr val="3D3D3D"/>
                </a:solidFill>
              </a:rPr>
              <a:t>yüzeylere</a:t>
            </a:r>
            <a:r>
              <a:rPr lang="en-US" sz="2400" dirty="0">
                <a:solidFill>
                  <a:srgbClr val="3D3D3D"/>
                </a:solidFill>
              </a:rPr>
              <a:t> </a:t>
            </a:r>
            <a:r>
              <a:rPr lang="en-US" sz="2400" dirty="0" err="1">
                <a:solidFill>
                  <a:srgbClr val="3D3D3D"/>
                </a:solidFill>
              </a:rPr>
              <a:t>odaklanmalı</a:t>
            </a:r>
            <a:r>
              <a:rPr lang="en-US" sz="2400" dirty="0">
                <a:solidFill>
                  <a:srgbClr val="3D3D3D"/>
                </a:solidFill>
              </a:rPr>
              <a:t>) </a:t>
            </a:r>
          </a:p>
          <a:p>
            <a:pPr>
              <a:lnSpc>
                <a:spcPct val="100000"/>
              </a:lnSpc>
              <a:buFont typeface="Arial" panose="020B0604020202020204" pitchFamily="34" charset="0"/>
              <a:buChar char="•"/>
            </a:pPr>
            <a:r>
              <a:rPr lang="en-US" sz="2400" dirty="0">
                <a:solidFill>
                  <a:srgbClr val="3D3D3D"/>
                </a:solidFill>
              </a:rPr>
              <a:t> </a:t>
            </a:r>
            <a:r>
              <a:rPr lang="en-US" sz="2400" dirty="0" err="1">
                <a:solidFill>
                  <a:srgbClr val="3D3D3D"/>
                </a:solidFill>
              </a:rPr>
              <a:t>Damlacık</a:t>
            </a:r>
            <a:r>
              <a:rPr lang="en-US" sz="2400" dirty="0">
                <a:solidFill>
                  <a:srgbClr val="3D3D3D"/>
                </a:solidFill>
              </a:rPr>
              <a:t> </a:t>
            </a:r>
            <a:r>
              <a:rPr lang="en-US" sz="2400" dirty="0" err="1">
                <a:solidFill>
                  <a:srgbClr val="3D3D3D"/>
                </a:solidFill>
              </a:rPr>
              <a:t>ve</a:t>
            </a:r>
            <a:r>
              <a:rPr lang="en-US" sz="2400" dirty="0">
                <a:solidFill>
                  <a:srgbClr val="3D3D3D"/>
                </a:solidFill>
              </a:rPr>
              <a:t> </a:t>
            </a:r>
            <a:r>
              <a:rPr lang="en-US" sz="2400" dirty="0" err="1">
                <a:solidFill>
                  <a:srgbClr val="3D3D3D"/>
                </a:solidFill>
              </a:rPr>
              <a:t>hava</a:t>
            </a:r>
            <a:r>
              <a:rPr lang="en-US" sz="2400" dirty="0">
                <a:solidFill>
                  <a:srgbClr val="3D3D3D"/>
                </a:solidFill>
              </a:rPr>
              <a:t> </a:t>
            </a:r>
            <a:r>
              <a:rPr lang="en-US" sz="2400" dirty="0" err="1">
                <a:solidFill>
                  <a:srgbClr val="3D3D3D"/>
                </a:solidFill>
              </a:rPr>
              <a:t>yolu</a:t>
            </a:r>
            <a:r>
              <a:rPr lang="en-US" sz="2400" dirty="0">
                <a:solidFill>
                  <a:srgbClr val="3D3D3D"/>
                </a:solidFill>
              </a:rPr>
              <a:t> </a:t>
            </a:r>
            <a:r>
              <a:rPr lang="en-US" sz="2400" dirty="0" err="1">
                <a:solidFill>
                  <a:srgbClr val="3D3D3D"/>
                </a:solidFill>
              </a:rPr>
              <a:t>ile</a:t>
            </a:r>
            <a:r>
              <a:rPr lang="en-US" sz="2400" dirty="0">
                <a:solidFill>
                  <a:srgbClr val="3D3D3D"/>
                </a:solidFill>
              </a:rPr>
              <a:t> </a:t>
            </a:r>
            <a:r>
              <a:rPr lang="en-US" sz="2400" dirty="0" err="1">
                <a:solidFill>
                  <a:srgbClr val="3D3D3D"/>
                </a:solidFill>
              </a:rPr>
              <a:t>hastalık</a:t>
            </a:r>
            <a:r>
              <a:rPr lang="en-US" sz="2400" dirty="0">
                <a:solidFill>
                  <a:srgbClr val="3D3D3D"/>
                </a:solidFill>
              </a:rPr>
              <a:t> </a:t>
            </a:r>
            <a:r>
              <a:rPr lang="en-US" sz="2400" dirty="0" err="1">
                <a:solidFill>
                  <a:srgbClr val="3D3D3D"/>
                </a:solidFill>
              </a:rPr>
              <a:t>bulaşma</a:t>
            </a:r>
            <a:r>
              <a:rPr lang="en-US" sz="2400" dirty="0">
                <a:solidFill>
                  <a:srgbClr val="3D3D3D"/>
                </a:solidFill>
              </a:rPr>
              <a:t> </a:t>
            </a:r>
            <a:r>
              <a:rPr lang="en-US" sz="2400" dirty="0" err="1">
                <a:solidFill>
                  <a:srgbClr val="3D3D3D"/>
                </a:solidFill>
              </a:rPr>
              <a:t>riskini</a:t>
            </a:r>
            <a:r>
              <a:rPr lang="en-US" sz="2400" dirty="0">
                <a:solidFill>
                  <a:srgbClr val="3D3D3D"/>
                </a:solidFill>
              </a:rPr>
              <a:t> </a:t>
            </a:r>
            <a:r>
              <a:rPr lang="en-US" sz="2400" dirty="0" err="1">
                <a:solidFill>
                  <a:srgbClr val="3D3D3D"/>
                </a:solidFill>
              </a:rPr>
              <a:t>azaltmak</a:t>
            </a:r>
            <a:r>
              <a:rPr lang="en-US" sz="2400" dirty="0">
                <a:solidFill>
                  <a:srgbClr val="3D3D3D"/>
                </a:solidFill>
              </a:rPr>
              <a:t> </a:t>
            </a:r>
            <a:r>
              <a:rPr lang="en-US" sz="2400" dirty="0" err="1">
                <a:solidFill>
                  <a:srgbClr val="3D3D3D"/>
                </a:solidFill>
              </a:rPr>
              <a:t>için</a:t>
            </a:r>
            <a:r>
              <a:rPr lang="en-US" sz="2400" dirty="0">
                <a:solidFill>
                  <a:srgbClr val="3D3D3D"/>
                </a:solidFill>
              </a:rPr>
              <a:t> </a:t>
            </a:r>
            <a:r>
              <a:rPr lang="en-US" sz="2400" dirty="0" err="1">
                <a:solidFill>
                  <a:srgbClr val="3D3D3D"/>
                </a:solidFill>
              </a:rPr>
              <a:t>iç</a:t>
            </a:r>
            <a:r>
              <a:rPr lang="en-US" sz="2400" dirty="0">
                <a:solidFill>
                  <a:srgbClr val="3D3D3D"/>
                </a:solidFill>
              </a:rPr>
              <a:t> </a:t>
            </a:r>
            <a:r>
              <a:rPr lang="en-US" sz="2400" dirty="0" err="1">
                <a:solidFill>
                  <a:srgbClr val="3D3D3D"/>
                </a:solidFill>
              </a:rPr>
              <a:t>mekan</a:t>
            </a:r>
            <a:r>
              <a:rPr lang="en-US" sz="2400" dirty="0">
                <a:solidFill>
                  <a:srgbClr val="3D3D3D"/>
                </a:solidFill>
              </a:rPr>
              <a:t> </a:t>
            </a:r>
            <a:r>
              <a:rPr lang="en-US" sz="2400" dirty="0" err="1">
                <a:solidFill>
                  <a:srgbClr val="3D3D3D"/>
                </a:solidFill>
              </a:rPr>
              <a:t>havalandırmasını</a:t>
            </a:r>
            <a:r>
              <a:rPr lang="en-US" sz="2400" dirty="0">
                <a:solidFill>
                  <a:srgbClr val="3D3D3D"/>
                </a:solidFill>
              </a:rPr>
              <a:t> optimize </a:t>
            </a:r>
            <a:r>
              <a:rPr lang="en-US" sz="2400" dirty="0" err="1">
                <a:solidFill>
                  <a:srgbClr val="3D3D3D"/>
                </a:solidFill>
              </a:rPr>
              <a:t>edilmeli</a:t>
            </a:r>
            <a:endParaRPr lang="en-US" sz="2400" dirty="0">
              <a:solidFill>
                <a:srgbClr val="3D3D3D"/>
              </a:solidFill>
            </a:endParaRPr>
          </a:p>
        </p:txBody>
      </p:sp>
    </p:spTree>
    <p:extLst>
      <p:ext uri="{BB962C8B-B14F-4D97-AF65-F5344CB8AC3E}">
        <p14:creationId xmlns:p14="http://schemas.microsoft.com/office/powerpoint/2010/main" val="30128729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7112-1757-9C4D-87DD-53AFFCD12AE9}"/>
              </a:ext>
            </a:extLst>
          </p:cNvPr>
          <p:cNvSpPr>
            <a:spLocks noGrp="1"/>
          </p:cNvSpPr>
          <p:nvPr>
            <p:ph type="title"/>
          </p:nvPr>
        </p:nvSpPr>
        <p:spPr/>
        <p:txBody>
          <a:bodyPr>
            <a:normAutofit fontScale="90000"/>
          </a:bodyPr>
          <a:lstStyle/>
          <a:p>
            <a:r>
              <a:rPr lang="tr-TR" sz="3600" b="1" dirty="0">
                <a:solidFill>
                  <a:srgbClr val="7030A0"/>
                </a:solidFill>
                <a:latin typeface="+mn-lt"/>
              </a:rPr>
              <a:t>Dünya Sağlık Örgütü </a:t>
            </a:r>
            <a:br>
              <a:rPr lang="tr-TR" sz="3600" b="1" dirty="0">
                <a:latin typeface="+mn-lt"/>
              </a:rPr>
            </a:br>
            <a:r>
              <a:rPr lang="tr-TR" sz="3600" b="1" dirty="0">
                <a:solidFill>
                  <a:srgbClr val="7030A0"/>
                </a:solidFill>
                <a:latin typeface="+mn-lt"/>
              </a:rPr>
              <a:t>Çok Bileşenli İzolasyon Yaklaşımı İçin Önemli Tavsiyeler</a:t>
            </a:r>
            <a:endParaRPr lang="en-TR" sz="3200" dirty="0"/>
          </a:p>
        </p:txBody>
      </p:sp>
      <p:sp>
        <p:nvSpPr>
          <p:cNvPr id="3" name="Content Placeholder 2">
            <a:extLst>
              <a:ext uri="{FF2B5EF4-FFF2-40B4-BE49-F238E27FC236}">
                <a16:creationId xmlns:a16="http://schemas.microsoft.com/office/drawing/2014/main" id="{DA953B47-5E8D-BE41-98DE-0FE110CECD33}"/>
              </a:ext>
            </a:extLst>
          </p:cNvPr>
          <p:cNvSpPr>
            <a:spLocks noGrp="1"/>
          </p:cNvSpPr>
          <p:nvPr>
            <p:ph idx="1"/>
          </p:nvPr>
        </p:nvSpPr>
        <p:spPr>
          <a:xfrm>
            <a:off x="1097280" y="1845734"/>
            <a:ext cx="10485120" cy="4023360"/>
          </a:xfrm>
        </p:spPr>
        <p:txBody>
          <a:bodyPr>
            <a:noAutofit/>
          </a:bodyPr>
          <a:lstStyle/>
          <a:p>
            <a:pPr>
              <a:lnSpc>
                <a:spcPct val="100000"/>
              </a:lnSpc>
            </a:pPr>
            <a:r>
              <a:rPr lang="en-US" sz="2400" b="1" dirty="0" err="1">
                <a:solidFill>
                  <a:schemeClr val="accent1"/>
                </a:solidFill>
              </a:rPr>
              <a:t>İletişim</a:t>
            </a:r>
            <a:endParaRPr lang="en-US" sz="2400" b="1" dirty="0">
              <a:solidFill>
                <a:schemeClr val="accent1"/>
              </a:solidFill>
            </a:endParaRPr>
          </a:p>
          <a:p>
            <a:pPr>
              <a:lnSpc>
                <a:spcPct val="100000"/>
              </a:lnSpc>
              <a:buFont typeface="Arial" panose="020B0604020202020204" pitchFamily="34" charset="0"/>
              <a:buChar char="•"/>
            </a:pPr>
            <a:r>
              <a:rPr lang="en-US" sz="2400" dirty="0">
                <a:solidFill>
                  <a:srgbClr val="3D3D3D"/>
                </a:solidFill>
              </a:rPr>
              <a:t> </a:t>
            </a:r>
            <a:r>
              <a:rPr lang="en-US" sz="2400" dirty="0" err="1">
                <a:solidFill>
                  <a:srgbClr val="3D3D3D"/>
                </a:solidFill>
              </a:rPr>
              <a:t>Sağlık</a:t>
            </a:r>
            <a:r>
              <a:rPr lang="en-US" sz="2400" dirty="0">
                <a:solidFill>
                  <a:srgbClr val="3D3D3D"/>
                </a:solidFill>
              </a:rPr>
              <a:t> </a:t>
            </a:r>
            <a:r>
              <a:rPr lang="en-US" sz="2400" dirty="0" err="1">
                <a:solidFill>
                  <a:srgbClr val="3D3D3D"/>
                </a:solidFill>
              </a:rPr>
              <a:t>çalışanlarını</a:t>
            </a:r>
            <a:r>
              <a:rPr lang="en-US" sz="2400" dirty="0">
                <a:solidFill>
                  <a:srgbClr val="3D3D3D"/>
                </a:solidFill>
              </a:rPr>
              <a:t> </a:t>
            </a:r>
            <a:r>
              <a:rPr lang="en-US" sz="2400" dirty="0" err="1">
                <a:solidFill>
                  <a:srgbClr val="3D3D3D"/>
                </a:solidFill>
              </a:rPr>
              <a:t>hastanın</a:t>
            </a:r>
            <a:r>
              <a:rPr lang="en-US" sz="2400" dirty="0">
                <a:solidFill>
                  <a:srgbClr val="3D3D3D"/>
                </a:solidFill>
              </a:rPr>
              <a:t> </a:t>
            </a:r>
            <a:r>
              <a:rPr lang="en-US" sz="2400" dirty="0" err="1">
                <a:solidFill>
                  <a:srgbClr val="3D3D3D"/>
                </a:solidFill>
              </a:rPr>
              <a:t>bakımında</a:t>
            </a:r>
            <a:r>
              <a:rPr lang="en-US" sz="2400" dirty="0">
                <a:solidFill>
                  <a:srgbClr val="3D3D3D"/>
                </a:solidFill>
              </a:rPr>
              <a:t> </a:t>
            </a:r>
            <a:r>
              <a:rPr lang="en-US" sz="2400" dirty="0" err="1">
                <a:solidFill>
                  <a:srgbClr val="3D3D3D"/>
                </a:solidFill>
              </a:rPr>
              <a:t>alınması</a:t>
            </a:r>
            <a:r>
              <a:rPr lang="en-US" sz="2400" dirty="0">
                <a:solidFill>
                  <a:srgbClr val="3D3D3D"/>
                </a:solidFill>
              </a:rPr>
              <a:t> </a:t>
            </a:r>
            <a:r>
              <a:rPr lang="en-US" sz="2400" dirty="0" err="1">
                <a:solidFill>
                  <a:srgbClr val="3D3D3D"/>
                </a:solidFill>
              </a:rPr>
              <a:t>gereken</a:t>
            </a:r>
            <a:r>
              <a:rPr lang="en-US" sz="2400" dirty="0">
                <a:solidFill>
                  <a:srgbClr val="3D3D3D"/>
                </a:solidFill>
              </a:rPr>
              <a:t> </a:t>
            </a:r>
            <a:r>
              <a:rPr lang="en-US" sz="2400" dirty="0" err="1">
                <a:solidFill>
                  <a:srgbClr val="3D3D3D"/>
                </a:solidFill>
              </a:rPr>
              <a:t>önlemler</a:t>
            </a:r>
            <a:r>
              <a:rPr lang="en-US" sz="2400" dirty="0">
                <a:solidFill>
                  <a:srgbClr val="3D3D3D"/>
                </a:solidFill>
              </a:rPr>
              <a:t> </a:t>
            </a:r>
            <a:r>
              <a:rPr lang="en-US" sz="2400" dirty="0" err="1">
                <a:solidFill>
                  <a:srgbClr val="3D3D3D"/>
                </a:solidFill>
              </a:rPr>
              <a:t>konusunda</a:t>
            </a:r>
            <a:r>
              <a:rPr lang="en-US" sz="2400" dirty="0">
                <a:solidFill>
                  <a:srgbClr val="3D3D3D"/>
                </a:solidFill>
              </a:rPr>
              <a:t> net </a:t>
            </a:r>
            <a:r>
              <a:rPr lang="en-US" sz="2400" dirty="0" err="1">
                <a:solidFill>
                  <a:srgbClr val="3D3D3D"/>
                </a:solidFill>
              </a:rPr>
              <a:t>bir</a:t>
            </a:r>
            <a:r>
              <a:rPr lang="en-US" sz="2400" dirty="0">
                <a:solidFill>
                  <a:srgbClr val="3D3D3D"/>
                </a:solidFill>
              </a:rPr>
              <a:t> </a:t>
            </a:r>
            <a:r>
              <a:rPr lang="en-US" sz="2400" dirty="0" err="1">
                <a:solidFill>
                  <a:srgbClr val="3D3D3D"/>
                </a:solidFill>
              </a:rPr>
              <a:t>şekilde</a:t>
            </a:r>
            <a:r>
              <a:rPr lang="en-US" sz="2400" dirty="0">
                <a:solidFill>
                  <a:srgbClr val="3D3D3D"/>
                </a:solidFill>
              </a:rPr>
              <a:t> </a:t>
            </a:r>
            <a:r>
              <a:rPr lang="en-US" sz="2400" dirty="0" err="1">
                <a:solidFill>
                  <a:srgbClr val="3D3D3D"/>
                </a:solidFill>
              </a:rPr>
              <a:t>uyaran</a:t>
            </a:r>
            <a:r>
              <a:rPr lang="en-US" sz="2400" dirty="0">
                <a:solidFill>
                  <a:srgbClr val="3D3D3D"/>
                </a:solidFill>
              </a:rPr>
              <a:t> </a:t>
            </a:r>
            <a:r>
              <a:rPr lang="en-US" sz="2400" dirty="0" err="1">
                <a:solidFill>
                  <a:srgbClr val="3D3D3D"/>
                </a:solidFill>
              </a:rPr>
              <a:t>tabelalar</a:t>
            </a:r>
            <a:r>
              <a:rPr lang="en-US" sz="2400" dirty="0">
                <a:solidFill>
                  <a:srgbClr val="3D3D3D"/>
                </a:solidFill>
              </a:rPr>
              <a:t> </a:t>
            </a:r>
            <a:r>
              <a:rPr lang="en-US" sz="2400" dirty="0" err="1">
                <a:solidFill>
                  <a:srgbClr val="3D3D3D"/>
                </a:solidFill>
              </a:rPr>
              <a:t>kullanılmalı</a:t>
            </a:r>
            <a:r>
              <a:rPr lang="en-US" sz="2400" dirty="0">
                <a:solidFill>
                  <a:srgbClr val="3D3D3D"/>
                </a:solidFill>
              </a:rPr>
              <a:t> (KKE, </a:t>
            </a:r>
            <a:r>
              <a:rPr lang="en-US" sz="2400" dirty="0" err="1">
                <a:solidFill>
                  <a:srgbClr val="3D3D3D"/>
                </a:solidFill>
              </a:rPr>
              <a:t>özel</a:t>
            </a:r>
            <a:r>
              <a:rPr lang="en-US" sz="2400" dirty="0">
                <a:solidFill>
                  <a:srgbClr val="3D3D3D"/>
                </a:solidFill>
              </a:rPr>
              <a:t> </a:t>
            </a:r>
            <a:r>
              <a:rPr lang="en-US" sz="2400" dirty="0" err="1">
                <a:solidFill>
                  <a:srgbClr val="3D3D3D"/>
                </a:solidFill>
              </a:rPr>
              <a:t>ekipman</a:t>
            </a:r>
            <a:r>
              <a:rPr lang="en-US" sz="2400" dirty="0">
                <a:solidFill>
                  <a:srgbClr val="3D3D3D"/>
                </a:solidFill>
              </a:rPr>
              <a:t>, </a:t>
            </a:r>
            <a:r>
              <a:rPr lang="en-US" sz="2400" dirty="0" err="1">
                <a:solidFill>
                  <a:srgbClr val="3D3D3D"/>
                </a:solidFill>
              </a:rPr>
              <a:t>hastanın</a:t>
            </a:r>
            <a:r>
              <a:rPr lang="en-US" sz="2400" dirty="0">
                <a:solidFill>
                  <a:srgbClr val="3D3D3D"/>
                </a:solidFill>
              </a:rPr>
              <a:t> </a:t>
            </a:r>
            <a:r>
              <a:rPr lang="en-US" sz="2400" dirty="0" err="1">
                <a:solidFill>
                  <a:srgbClr val="3D3D3D"/>
                </a:solidFill>
              </a:rPr>
              <a:t>taşınması</a:t>
            </a:r>
            <a:r>
              <a:rPr lang="en-US" sz="2400" dirty="0">
                <a:solidFill>
                  <a:srgbClr val="3D3D3D"/>
                </a:solidFill>
              </a:rPr>
              <a:t>, el </a:t>
            </a:r>
            <a:r>
              <a:rPr lang="en-US" sz="2400" dirty="0" err="1">
                <a:solidFill>
                  <a:srgbClr val="3D3D3D"/>
                </a:solidFill>
              </a:rPr>
              <a:t>hijyeni</a:t>
            </a:r>
            <a:r>
              <a:rPr lang="en-US" sz="2400" dirty="0">
                <a:solidFill>
                  <a:srgbClr val="3D3D3D"/>
                </a:solidFill>
              </a:rPr>
              <a:t>, hasta </a:t>
            </a:r>
            <a:r>
              <a:rPr lang="en-US" sz="2400" dirty="0" err="1">
                <a:solidFill>
                  <a:srgbClr val="3D3D3D"/>
                </a:solidFill>
              </a:rPr>
              <a:t>yerleşimi</a:t>
            </a:r>
            <a:r>
              <a:rPr lang="en-US" sz="2400" dirty="0">
                <a:solidFill>
                  <a:srgbClr val="3D3D3D"/>
                </a:solidFill>
              </a:rPr>
              <a:t>, </a:t>
            </a:r>
            <a:r>
              <a:rPr lang="en-US" sz="2400" dirty="0" err="1">
                <a:solidFill>
                  <a:srgbClr val="3D3D3D"/>
                </a:solidFill>
              </a:rPr>
              <a:t>havalandırma</a:t>
            </a:r>
            <a:r>
              <a:rPr lang="en-US" sz="2400" dirty="0">
                <a:solidFill>
                  <a:srgbClr val="3D3D3D"/>
                </a:solidFill>
              </a:rPr>
              <a:t> </a:t>
            </a:r>
            <a:r>
              <a:rPr lang="en-US" sz="2400" dirty="0" err="1">
                <a:solidFill>
                  <a:srgbClr val="3D3D3D"/>
                </a:solidFill>
              </a:rPr>
              <a:t>gereksinimleri</a:t>
            </a:r>
            <a:r>
              <a:rPr lang="en-US" sz="2400" dirty="0">
                <a:solidFill>
                  <a:srgbClr val="3D3D3D"/>
                </a:solidFill>
              </a:rPr>
              <a:t> vb.)</a:t>
            </a:r>
          </a:p>
        </p:txBody>
      </p:sp>
    </p:spTree>
    <p:extLst>
      <p:ext uri="{BB962C8B-B14F-4D97-AF65-F5344CB8AC3E}">
        <p14:creationId xmlns:p14="http://schemas.microsoft.com/office/powerpoint/2010/main" val="25662830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164A1-792D-D1A3-C49C-94F5E5636524}"/>
              </a:ext>
            </a:extLst>
          </p:cNvPr>
          <p:cNvSpPr>
            <a:spLocks noGrp="1"/>
          </p:cNvSpPr>
          <p:nvPr>
            <p:ph type="title"/>
          </p:nvPr>
        </p:nvSpPr>
        <p:spPr/>
        <p:txBody>
          <a:bodyPr>
            <a:normAutofit/>
          </a:bodyPr>
          <a:lstStyle/>
          <a:p>
            <a:r>
              <a:rPr lang="tr-TR" sz="3600" b="1" dirty="0">
                <a:solidFill>
                  <a:srgbClr val="7030A0"/>
                </a:solidFill>
              </a:rPr>
              <a:t>Kaynaklar</a:t>
            </a:r>
            <a:endParaRPr lang="en-GB" sz="3600" b="1" dirty="0">
              <a:solidFill>
                <a:srgbClr val="7030A0"/>
              </a:solidFill>
            </a:endParaRPr>
          </a:p>
        </p:txBody>
      </p:sp>
      <p:sp>
        <p:nvSpPr>
          <p:cNvPr id="3" name="Content Placeholder 2">
            <a:extLst>
              <a:ext uri="{FF2B5EF4-FFF2-40B4-BE49-F238E27FC236}">
                <a16:creationId xmlns:a16="http://schemas.microsoft.com/office/drawing/2014/main" id="{A93242E4-8A28-CDB0-3B25-CDA4A8A01E82}"/>
              </a:ext>
            </a:extLst>
          </p:cNvPr>
          <p:cNvSpPr>
            <a:spLocks noGrp="1"/>
          </p:cNvSpPr>
          <p:nvPr>
            <p:ph idx="1"/>
          </p:nvPr>
        </p:nvSpPr>
        <p:spPr/>
        <p:txBody>
          <a:bodyPr>
            <a:normAutofit fontScale="92500" lnSpcReduction="10000"/>
          </a:bodyPr>
          <a:lstStyle/>
          <a:p>
            <a:pPr marL="342900" indent="-342900">
              <a:buFont typeface="+mj-lt"/>
              <a:buAutoNum type="arabicPeriod"/>
            </a:pPr>
            <a:r>
              <a:rPr lang="en-US" sz="1800" dirty="0">
                <a:solidFill>
                  <a:srgbClr val="3D3D3D"/>
                </a:solidFill>
              </a:rPr>
              <a:t>Siegel JD, Rhinehart E, Jackson M, </a:t>
            </a:r>
            <a:r>
              <a:rPr lang="en-US" sz="1800" dirty="0" err="1">
                <a:solidFill>
                  <a:srgbClr val="3D3D3D"/>
                </a:solidFill>
              </a:rPr>
              <a:t>Chiarello</a:t>
            </a:r>
            <a:r>
              <a:rPr lang="en-US" sz="1800" dirty="0">
                <a:solidFill>
                  <a:srgbClr val="3D3D3D"/>
                </a:solidFill>
              </a:rPr>
              <a:t> L, and the Healthcare Infection Control Practices Advisory Committee, 2007 Guideline for Isolation Precautions: Preventing Transmission of Infectious Agents in Healthcare Settings. </a:t>
            </a:r>
            <a:r>
              <a:rPr lang="en-US" sz="1800" dirty="0" err="1">
                <a:solidFill>
                  <a:srgbClr val="3D3D3D"/>
                </a:solidFill>
              </a:rPr>
              <a:t>Centres</a:t>
            </a:r>
            <a:r>
              <a:rPr lang="en-US" sz="1800" dirty="0">
                <a:solidFill>
                  <a:srgbClr val="3D3D3D"/>
                </a:solidFill>
              </a:rPr>
              <a:t> for Disease Control and Prevention. (https://</a:t>
            </a:r>
            <a:r>
              <a:rPr lang="en-US" sz="1800" dirty="0" err="1">
                <a:solidFill>
                  <a:srgbClr val="3D3D3D"/>
                </a:solidFill>
              </a:rPr>
              <a:t>www.cdc.gov</a:t>
            </a:r>
            <a:r>
              <a:rPr lang="en-US" sz="1800" dirty="0">
                <a:solidFill>
                  <a:srgbClr val="3D3D3D"/>
                </a:solidFill>
              </a:rPr>
              <a:t>/</a:t>
            </a:r>
            <a:r>
              <a:rPr lang="en-US" sz="1800" dirty="0" err="1">
                <a:solidFill>
                  <a:srgbClr val="3D3D3D"/>
                </a:solidFill>
              </a:rPr>
              <a:t>infectioncontrol</a:t>
            </a:r>
            <a:r>
              <a:rPr lang="en-US" sz="1800" dirty="0">
                <a:solidFill>
                  <a:srgbClr val="3D3D3D"/>
                </a:solidFill>
              </a:rPr>
              <a:t>/ guidelines/isolation/</a:t>
            </a:r>
            <a:r>
              <a:rPr lang="en-US" sz="1800" dirty="0" err="1">
                <a:solidFill>
                  <a:srgbClr val="3D3D3D"/>
                </a:solidFill>
              </a:rPr>
              <a:t>index.html</a:t>
            </a:r>
            <a:r>
              <a:rPr lang="en-US" sz="1800" dirty="0">
                <a:solidFill>
                  <a:srgbClr val="3D3D3D"/>
                </a:solidFill>
              </a:rPr>
              <a:t>) Last update: September 2024 </a:t>
            </a:r>
          </a:p>
          <a:p>
            <a:pPr marL="342900" indent="-342900">
              <a:buFont typeface="+mj-lt"/>
              <a:buAutoNum type="arabicPeriod"/>
            </a:pPr>
            <a:r>
              <a:rPr lang="en-US" sz="1800" dirty="0">
                <a:solidFill>
                  <a:srgbClr val="3D3D3D"/>
                </a:solidFill>
                <a:effectLst/>
              </a:rPr>
              <a:t>Transmission-based precautions. In: Infection Prevention and Control [online course series]. Geneva: World Health Organization; 2021 (https://</a:t>
            </a:r>
            <a:r>
              <a:rPr lang="en-US" sz="1800" dirty="0" err="1">
                <a:solidFill>
                  <a:srgbClr val="3D3D3D"/>
                </a:solidFill>
                <a:effectLst/>
              </a:rPr>
              <a:t>openwho.org</a:t>
            </a:r>
            <a:r>
              <a:rPr lang="en-US" sz="1800" dirty="0">
                <a:solidFill>
                  <a:srgbClr val="3D3D3D"/>
                </a:solidFill>
                <a:effectLst/>
              </a:rPr>
              <a:t>/channels/</a:t>
            </a:r>
            <a:r>
              <a:rPr lang="en-US" sz="1800" dirty="0" err="1">
                <a:solidFill>
                  <a:srgbClr val="3D3D3D"/>
                </a:solidFill>
                <a:effectLst/>
              </a:rPr>
              <a:t>ipc</a:t>
            </a:r>
            <a:r>
              <a:rPr lang="en-US" sz="1800" dirty="0">
                <a:solidFill>
                  <a:srgbClr val="3D3D3D"/>
                </a:solidFill>
                <a:effectLst/>
              </a:rPr>
              <a:t>). </a:t>
            </a:r>
          </a:p>
          <a:p>
            <a:pPr marL="342900" indent="-342900">
              <a:buFont typeface="+mj-lt"/>
              <a:buAutoNum type="arabicPeriod"/>
            </a:pPr>
            <a:r>
              <a:rPr lang="en-US" sz="1800" dirty="0">
                <a:solidFill>
                  <a:srgbClr val="3D3D3D"/>
                </a:solidFill>
                <a:effectLst/>
              </a:rPr>
              <a:t>Infection prevention and control of epidemic- and pandemic-prone acute respiratory infections in health care. Geneva: World Health Organization; 2014 (https://</a:t>
            </a:r>
            <a:r>
              <a:rPr lang="en-US" sz="1800" dirty="0" err="1">
                <a:solidFill>
                  <a:srgbClr val="3D3D3D"/>
                </a:solidFill>
                <a:effectLst/>
              </a:rPr>
              <a:t>apps.who.int</a:t>
            </a:r>
            <a:r>
              <a:rPr lang="en-US" sz="1800" dirty="0">
                <a:solidFill>
                  <a:srgbClr val="3D3D3D"/>
                </a:solidFill>
                <a:effectLst/>
              </a:rPr>
              <a:t>/iris/handle/10665/112656). </a:t>
            </a:r>
          </a:p>
          <a:p>
            <a:pPr marL="342900" indent="-342900">
              <a:buFont typeface="+mj-lt"/>
              <a:buAutoNum type="arabicPeriod"/>
            </a:pPr>
            <a:r>
              <a:rPr lang="en-US" sz="1800" dirty="0">
                <a:solidFill>
                  <a:srgbClr val="3D3D3D"/>
                </a:solidFill>
                <a:effectLst/>
              </a:rPr>
              <a:t>Minimum requirements for infection prevention and control </a:t>
            </a:r>
            <a:r>
              <a:rPr lang="en-US" sz="1800" dirty="0" err="1">
                <a:solidFill>
                  <a:srgbClr val="3D3D3D"/>
                </a:solidFill>
                <a:effectLst/>
              </a:rPr>
              <a:t>programmes</a:t>
            </a:r>
            <a:r>
              <a:rPr lang="en-US" sz="1800" dirty="0">
                <a:solidFill>
                  <a:srgbClr val="3D3D3D"/>
                </a:solidFill>
                <a:effectLst/>
              </a:rPr>
              <a:t>. Geneva: World Health Organization; 2019 (IRIS link: </a:t>
            </a:r>
            <a:r>
              <a:rPr lang="en-US" sz="1800" dirty="0">
                <a:solidFill>
                  <a:srgbClr val="3D3D3D"/>
                </a:solidFill>
                <a:effectLst/>
                <a:hlinkClick r:id="rId2">
                  <a:extLst>
                    <a:ext uri="{A12FA001-AC4F-418D-AE19-62706E023703}">
                      <ahyp:hlinkClr xmlns:ahyp="http://schemas.microsoft.com/office/drawing/2018/hyperlinkcolor" val="tx"/>
                    </a:ext>
                  </a:extLst>
                </a:hlinkClick>
              </a:rPr>
              <a:t>https://apps.who.int/iris/handle/10665/330080</a:t>
            </a:r>
            <a:r>
              <a:rPr lang="en-US" sz="1800" dirty="0">
                <a:solidFill>
                  <a:srgbClr val="3D3D3D"/>
                </a:solidFill>
              </a:rPr>
              <a:t>).</a:t>
            </a:r>
          </a:p>
          <a:p>
            <a:pPr marL="342900" indent="-342900">
              <a:buFont typeface="+mj-lt"/>
              <a:buAutoNum type="arabicPeriod"/>
            </a:pPr>
            <a:r>
              <a:rPr lang="en-US" sz="1800" dirty="0">
                <a:solidFill>
                  <a:srgbClr val="3D3D3D"/>
                </a:solidFill>
              </a:rPr>
              <a:t> AIA. Guidelines for Design and Construction of Hospital and Health Care Facilities. In: American Institute of Architects. Washington, DC: American Institute of Architects Press; 2006. </a:t>
            </a:r>
          </a:p>
          <a:p>
            <a:pPr marL="342900" indent="-342900">
              <a:buFont typeface="+mj-lt"/>
              <a:buAutoNum type="arabicPeriod"/>
            </a:pPr>
            <a:r>
              <a:rPr lang="en-US" sz="1800" dirty="0">
                <a:solidFill>
                  <a:srgbClr val="000000"/>
                </a:solidFill>
              </a:rPr>
              <a:t>Global technical consultation report on proposed terminology for pathogens that transmit through the air. Geneva: World Health Organization; 2024. </a:t>
            </a:r>
            <a:r>
              <a:rPr lang="en-US" sz="1800" dirty="0" err="1">
                <a:solidFill>
                  <a:srgbClr val="000000"/>
                </a:solidFill>
              </a:rPr>
              <a:t>Licence</a:t>
            </a:r>
            <a:r>
              <a:rPr lang="en-US" sz="1800" dirty="0">
                <a:solidFill>
                  <a:srgbClr val="000000"/>
                </a:solidFill>
              </a:rPr>
              <a:t>: CC BY-NC-SA 3.0 IGO.</a:t>
            </a:r>
          </a:p>
          <a:p>
            <a:pPr marL="342900" indent="-342900">
              <a:buFont typeface="+mj-lt"/>
              <a:buAutoNum type="arabicPeriod"/>
            </a:pPr>
            <a:endParaRPr lang="en-US" sz="1800" dirty="0">
              <a:solidFill>
                <a:srgbClr val="3D3D3D"/>
              </a:solidFill>
              <a:effectLst/>
              <a:latin typeface="+mj-lt"/>
            </a:endParaRPr>
          </a:p>
          <a:p>
            <a:pPr marL="342900" indent="-342900">
              <a:buFont typeface="+mj-lt"/>
              <a:buAutoNum type="arabicPeriod"/>
            </a:pPr>
            <a:endParaRPr lang="en-US" sz="1600" dirty="0">
              <a:solidFill>
                <a:srgbClr val="3D3D3D"/>
              </a:solidFill>
            </a:endParaRPr>
          </a:p>
          <a:p>
            <a:pPr marL="342900" indent="-342900">
              <a:buFont typeface="+mj-lt"/>
              <a:buAutoNum type="arabicPeriod"/>
            </a:pPr>
            <a:endParaRPr lang="en-US" sz="1800" dirty="0">
              <a:solidFill>
                <a:srgbClr val="3D3D3D"/>
              </a:solidFill>
              <a:effectLst/>
              <a:latin typeface="ArialMT"/>
            </a:endParaRPr>
          </a:p>
          <a:p>
            <a:endParaRPr lang="en-GB" dirty="0">
              <a:solidFill>
                <a:srgbClr val="000000"/>
              </a:solidFill>
            </a:endParaRPr>
          </a:p>
        </p:txBody>
      </p:sp>
    </p:spTree>
    <p:extLst>
      <p:ext uri="{BB962C8B-B14F-4D97-AF65-F5344CB8AC3E}">
        <p14:creationId xmlns:p14="http://schemas.microsoft.com/office/powerpoint/2010/main" val="122788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66800" y="364067"/>
            <a:ext cx="10058400" cy="1244600"/>
          </a:xfrm>
        </p:spPr>
        <p:txBody>
          <a:bodyPr>
            <a:normAutofit fontScale="90000"/>
          </a:bodyPr>
          <a:lstStyle/>
          <a:p>
            <a:br>
              <a:rPr lang="tr-TR" sz="4400" b="1" dirty="0">
                <a:solidFill>
                  <a:srgbClr val="7030A0"/>
                </a:solidFill>
                <a:latin typeface="+mn-lt"/>
              </a:rPr>
            </a:br>
            <a:r>
              <a:rPr lang="tr-TR" sz="4400" b="1" dirty="0">
                <a:solidFill>
                  <a:srgbClr val="7030A0"/>
                </a:solidFill>
                <a:latin typeface="+mn-lt"/>
              </a:rPr>
              <a:t>Duyarlı Konak</a:t>
            </a:r>
            <a:br>
              <a:rPr lang="tr-TR" sz="4400" b="1" dirty="0">
                <a:solidFill>
                  <a:srgbClr val="7030A0"/>
                </a:solidFill>
                <a:latin typeface="+mn-lt"/>
              </a:rPr>
            </a:br>
            <a:r>
              <a:rPr lang="tr-TR" sz="4400" b="1" dirty="0">
                <a:solidFill>
                  <a:srgbClr val="7030A0"/>
                </a:solidFill>
                <a:latin typeface="+mn-lt"/>
              </a:rPr>
              <a:t>    </a:t>
            </a:r>
            <a:r>
              <a:rPr lang="tr-TR" sz="4000" b="1" dirty="0">
                <a:solidFill>
                  <a:srgbClr val="5E67A0"/>
                </a:solidFill>
                <a:latin typeface="+mn-lt"/>
              </a:rPr>
              <a:t>Enfeksiyona Duyarlılığı Artıran Faktörler</a:t>
            </a:r>
            <a:endParaRPr lang="en-GB" sz="4000" b="1" dirty="0">
              <a:solidFill>
                <a:srgbClr val="5E67A0"/>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066800" y="1959708"/>
            <a:ext cx="10058400" cy="4263292"/>
          </a:xfrm>
        </p:spPr>
        <p:txBody>
          <a:bodyPr>
            <a:noAutofit/>
          </a:bodyPr>
          <a:lstStyle/>
          <a:p>
            <a:pPr>
              <a:lnSpc>
                <a:spcPct val="100000"/>
              </a:lnSpc>
              <a:buFont typeface="Arial" panose="020B0604020202020204" pitchFamily="34" charset="0"/>
              <a:buChar char="•"/>
            </a:pPr>
            <a:r>
              <a:rPr lang="tr-TR" sz="2200" dirty="0" err="1">
                <a:solidFill>
                  <a:srgbClr val="3D3D3D"/>
                </a:solidFill>
              </a:rPr>
              <a:t>Enfeksiyöz</a:t>
            </a:r>
            <a:r>
              <a:rPr lang="tr-TR" sz="2200" dirty="0">
                <a:solidFill>
                  <a:srgbClr val="3D3D3D"/>
                </a:solidFill>
              </a:rPr>
              <a:t> bir etkene maruz kalma anındaki bağışıklık durumu</a:t>
            </a:r>
          </a:p>
          <a:p>
            <a:pPr>
              <a:lnSpc>
                <a:spcPct val="100000"/>
              </a:lnSpc>
              <a:buFont typeface="Arial" panose="020B0604020202020204" pitchFamily="34" charset="0"/>
              <a:buChar char="•"/>
            </a:pPr>
            <a:r>
              <a:rPr lang="tr-TR" sz="2200" dirty="0">
                <a:solidFill>
                  <a:srgbClr val="3D3D3D"/>
                </a:solidFill>
              </a:rPr>
              <a:t>Patojenler arasındaki etkileşim ve etkenin içsel </a:t>
            </a:r>
            <a:r>
              <a:rPr lang="tr-TR" sz="2200" dirty="0" err="1">
                <a:solidFill>
                  <a:srgbClr val="3D3D3D"/>
                </a:solidFill>
              </a:rPr>
              <a:t>virülans</a:t>
            </a:r>
            <a:r>
              <a:rPr lang="tr-TR" sz="2200" dirty="0">
                <a:solidFill>
                  <a:srgbClr val="3D3D3D"/>
                </a:solidFill>
              </a:rPr>
              <a:t> faktörleri </a:t>
            </a:r>
          </a:p>
          <a:p>
            <a:pPr>
              <a:lnSpc>
                <a:spcPct val="100000"/>
              </a:lnSpc>
              <a:buFont typeface="Arial" panose="020B0604020202020204" pitchFamily="34" charset="0"/>
              <a:buChar char="•"/>
            </a:pPr>
            <a:r>
              <a:rPr lang="tr-TR" sz="2200" dirty="0">
                <a:solidFill>
                  <a:srgbClr val="3D3D3D"/>
                </a:solidFill>
              </a:rPr>
              <a:t>Yaş ve altta yatan hastalık (diyabet, AIDS, malignite vb.)</a:t>
            </a:r>
          </a:p>
          <a:p>
            <a:pPr>
              <a:lnSpc>
                <a:spcPct val="100000"/>
              </a:lnSpc>
              <a:buFont typeface="Arial" panose="020B0604020202020204" pitchFamily="34" charset="0"/>
              <a:buChar char="•"/>
            </a:pPr>
            <a:r>
              <a:rPr lang="tr-TR" sz="2200" dirty="0">
                <a:solidFill>
                  <a:srgbClr val="3D3D3D"/>
                </a:solidFill>
              </a:rPr>
              <a:t>Nakiller</a:t>
            </a:r>
          </a:p>
          <a:p>
            <a:pPr>
              <a:lnSpc>
                <a:spcPct val="100000"/>
              </a:lnSpc>
              <a:buFont typeface="Arial" panose="020B0604020202020204" pitchFamily="34" charset="0"/>
              <a:buChar char="•"/>
            </a:pPr>
            <a:r>
              <a:rPr lang="tr-TR" sz="2200" dirty="0">
                <a:solidFill>
                  <a:srgbClr val="3D3D3D"/>
                </a:solidFill>
              </a:rPr>
              <a:t>Normal florayı değiştiren çeşitli ilaçlar (antimikrobiyal ajanlar, peptik ülser profilaksileri, kortikosteroidler, antineoplastik ajanlar, immünosüpresif ilaçlar vb.) </a:t>
            </a:r>
          </a:p>
          <a:p>
            <a:pPr>
              <a:lnSpc>
                <a:spcPct val="100000"/>
              </a:lnSpc>
              <a:buFont typeface="Arial" panose="020B0604020202020204" pitchFamily="34" charset="0"/>
              <a:buChar char="•"/>
            </a:pPr>
            <a:r>
              <a:rPr lang="tr-TR" sz="2200" dirty="0">
                <a:solidFill>
                  <a:srgbClr val="3D3D3D"/>
                </a:solidFill>
              </a:rPr>
              <a:t>Cerrahi prosedürler ve radyasyon tedavisi</a:t>
            </a:r>
          </a:p>
          <a:p>
            <a:pPr>
              <a:lnSpc>
                <a:spcPct val="100000"/>
              </a:lnSpc>
              <a:buFont typeface="Arial" panose="020B0604020202020204" pitchFamily="34" charset="0"/>
              <a:buChar char="•"/>
            </a:pPr>
            <a:r>
              <a:rPr lang="tr-TR" sz="2200" dirty="0">
                <a:solidFill>
                  <a:srgbClr val="3D3D3D"/>
                </a:solidFill>
              </a:rPr>
              <a:t>İnvaziv cihazların varlığı (üriner kateterleri, endotrakeal tüpler, santral venöz ve arteriyel kateterler ve sentetik implantlar vb.)</a:t>
            </a:r>
          </a:p>
        </p:txBody>
      </p:sp>
    </p:spTree>
    <p:extLst>
      <p:ext uri="{BB962C8B-B14F-4D97-AF65-F5344CB8AC3E}">
        <p14:creationId xmlns:p14="http://schemas.microsoft.com/office/powerpoint/2010/main" val="1045097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p:txBody>
          <a:bodyPr>
            <a:normAutofit/>
          </a:bodyPr>
          <a:lstStyle/>
          <a:p>
            <a:r>
              <a:rPr lang="tr-TR" sz="4400" b="1" dirty="0">
                <a:solidFill>
                  <a:srgbClr val="7030A0"/>
                </a:solidFill>
                <a:latin typeface="+mn-lt"/>
              </a:rPr>
              <a:t>Bulaşma Yolları</a:t>
            </a:r>
            <a:endParaRPr lang="en-GB" sz="4400" b="1" dirty="0">
              <a:solidFill>
                <a:srgbClr val="7030A0"/>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036320" y="2391508"/>
            <a:ext cx="10058400" cy="3875942"/>
          </a:xfrm>
        </p:spPr>
        <p:txBody>
          <a:bodyPr>
            <a:noAutofit/>
          </a:bodyPr>
          <a:lstStyle/>
          <a:p>
            <a:pPr>
              <a:lnSpc>
                <a:spcPct val="100000"/>
              </a:lnSpc>
              <a:buFont typeface="Arial" panose="020B0604020202020204" pitchFamily="34" charset="0"/>
              <a:buChar char="•"/>
            </a:pPr>
            <a:r>
              <a:rPr lang="tr-TR" sz="2400" b="0" i="0" dirty="0">
                <a:solidFill>
                  <a:srgbClr val="000000"/>
                </a:solidFill>
                <a:effectLst/>
              </a:rPr>
              <a:t>Herhangi bir patojenin bulaşma yollarını anlamak, enfeksiyonları önlemek ve bu patojenin yayılmasını azaltmak için etkili ve uygun halk sağlığı, klinik, enfeksiyon önleme ve kontrol önlemleri geliştirmek ve uyarlamak açısından önemlidir</a:t>
            </a:r>
            <a:endParaRPr lang="tr-TR" sz="2400" dirty="0">
              <a:solidFill>
                <a:srgbClr val="000000"/>
              </a:solidFill>
            </a:endParaRPr>
          </a:p>
        </p:txBody>
      </p:sp>
    </p:spTree>
    <p:extLst>
      <p:ext uri="{BB962C8B-B14F-4D97-AF65-F5344CB8AC3E}">
        <p14:creationId xmlns:p14="http://schemas.microsoft.com/office/powerpoint/2010/main" val="3263592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p:txBody>
          <a:bodyPr>
            <a:normAutofit/>
          </a:bodyPr>
          <a:lstStyle/>
          <a:p>
            <a:r>
              <a:rPr lang="tr-TR" sz="4400" b="1" dirty="0">
                <a:solidFill>
                  <a:srgbClr val="7030A0"/>
                </a:solidFill>
                <a:latin typeface="+mn-lt"/>
              </a:rPr>
              <a:t>Bulaşma Yolları</a:t>
            </a:r>
            <a:endParaRPr lang="en-GB" sz="4400" b="1" dirty="0">
              <a:solidFill>
                <a:srgbClr val="7030A0"/>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036320" y="1706880"/>
            <a:ext cx="10058400" cy="3920197"/>
          </a:xfrm>
        </p:spPr>
        <p:txBody>
          <a:bodyPr>
            <a:noAutofit/>
          </a:bodyPr>
          <a:lstStyle/>
          <a:p>
            <a:pPr>
              <a:lnSpc>
                <a:spcPct val="100000"/>
              </a:lnSpc>
              <a:buFont typeface="Arial" panose="020B0604020202020204" pitchFamily="34" charset="0"/>
              <a:buChar char="•"/>
            </a:pPr>
            <a:r>
              <a:rPr lang="tr-TR" sz="2100" dirty="0">
                <a:solidFill>
                  <a:srgbClr val="3D3D3D"/>
                </a:solidFill>
              </a:rPr>
              <a:t>Bulaşma yolları mikroorganizma türüne göre (Bakteriler, virüsler, mantarlar, parazitler ve </a:t>
            </a:r>
            <a:r>
              <a:rPr lang="tr-TR" sz="2100" dirty="0" err="1">
                <a:solidFill>
                  <a:srgbClr val="3D3D3D"/>
                </a:solidFill>
              </a:rPr>
              <a:t>prionlar</a:t>
            </a:r>
            <a:r>
              <a:rPr lang="tr-TR" sz="2100" dirty="0">
                <a:solidFill>
                  <a:srgbClr val="3D3D3D"/>
                </a:solidFill>
              </a:rPr>
              <a:t>) değişir ve bazı enfeksiyöz ajanlar birden fazla yolla da bulaşabilir</a:t>
            </a:r>
          </a:p>
          <a:p>
            <a:pPr lvl="1">
              <a:lnSpc>
                <a:spcPct val="100000"/>
              </a:lnSpc>
              <a:buFont typeface="Arial" panose="020B0604020202020204" pitchFamily="34" charset="0"/>
              <a:buChar char="•"/>
            </a:pPr>
            <a:r>
              <a:rPr lang="tr-TR" sz="2100" b="1" dirty="0">
                <a:solidFill>
                  <a:srgbClr val="3D3D3D"/>
                </a:solidFill>
              </a:rPr>
              <a:t>Doğrudan veya dolaylı temasla </a:t>
            </a:r>
            <a:r>
              <a:rPr lang="tr-TR" sz="2100" dirty="0">
                <a:solidFill>
                  <a:srgbClr val="3D3D3D"/>
                </a:solidFill>
              </a:rPr>
              <a:t>(</a:t>
            </a:r>
            <a:r>
              <a:rPr lang="tr-TR" sz="2100" dirty="0" err="1">
                <a:solidFill>
                  <a:srgbClr val="3D3D3D"/>
                </a:solidFill>
              </a:rPr>
              <a:t>örn</a:t>
            </a:r>
            <a:r>
              <a:rPr lang="tr-TR" sz="2100" dirty="0">
                <a:solidFill>
                  <a:srgbClr val="3D3D3D"/>
                </a:solidFill>
              </a:rPr>
              <a:t>. Herpes </a:t>
            </a:r>
            <a:r>
              <a:rPr lang="tr-TR" sz="2100" dirty="0" err="1">
                <a:solidFill>
                  <a:srgbClr val="3D3D3D"/>
                </a:solidFill>
              </a:rPr>
              <a:t>simpleks</a:t>
            </a:r>
            <a:r>
              <a:rPr lang="tr-TR" sz="2100" dirty="0">
                <a:solidFill>
                  <a:srgbClr val="3D3D3D"/>
                </a:solidFill>
              </a:rPr>
              <a:t> virüs [HSV], solunum </a:t>
            </a:r>
            <a:r>
              <a:rPr lang="tr-TR" sz="2100" dirty="0" err="1">
                <a:solidFill>
                  <a:srgbClr val="3D3D3D"/>
                </a:solidFill>
              </a:rPr>
              <a:t>sinsitiyal</a:t>
            </a:r>
            <a:r>
              <a:rPr lang="tr-TR" sz="2100" dirty="0">
                <a:solidFill>
                  <a:srgbClr val="3D3D3D"/>
                </a:solidFill>
              </a:rPr>
              <a:t> virüs </a:t>
            </a:r>
            <a:r>
              <a:rPr lang="tr-TR" sz="2100" dirty="0">
                <a:solidFill>
                  <a:srgbClr val="3D3D3D"/>
                </a:solidFill>
                <a:sym typeface="Symbol" panose="05050102010706020507" pitchFamily="18" charset="2"/>
              </a:rPr>
              <a:t>RSV</a:t>
            </a:r>
            <a:r>
              <a:rPr lang="tr-TR" sz="2100" dirty="0">
                <a:solidFill>
                  <a:srgbClr val="3D3D3D"/>
                </a:solidFill>
              </a:rPr>
              <a:t>, </a:t>
            </a:r>
            <a:r>
              <a:rPr lang="tr-TR" sz="2100" i="1" dirty="0" err="1">
                <a:solidFill>
                  <a:srgbClr val="3D3D3D"/>
                </a:solidFill>
              </a:rPr>
              <a:t>Staphylococcus</a:t>
            </a:r>
            <a:r>
              <a:rPr lang="tr-TR" sz="2100" i="1" dirty="0">
                <a:solidFill>
                  <a:srgbClr val="3D3D3D"/>
                </a:solidFill>
              </a:rPr>
              <a:t> </a:t>
            </a:r>
            <a:r>
              <a:rPr lang="tr-TR" sz="2100" i="1" dirty="0" err="1">
                <a:solidFill>
                  <a:srgbClr val="3D3D3D"/>
                </a:solidFill>
              </a:rPr>
              <a:t>aureus</a:t>
            </a:r>
            <a:r>
              <a:rPr lang="tr-TR" sz="2100" dirty="0">
                <a:solidFill>
                  <a:srgbClr val="3D3D3D"/>
                </a:solidFill>
              </a:rPr>
              <a:t>)</a:t>
            </a:r>
          </a:p>
          <a:p>
            <a:pPr lvl="1">
              <a:lnSpc>
                <a:spcPct val="100000"/>
              </a:lnSpc>
              <a:buFont typeface="Arial" panose="020B0604020202020204" pitchFamily="34" charset="0"/>
              <a:buChar char="•"/>
            </a:pPr>
            <a:r>
              <a:rPr lang="tr-TR" sz="2100" b="1" dirty="0">
                <a:solidFill>
                  <a:srgbClr val="3D3D3D"/>
                </a:solidFill>
              </a:rPr>
              <a:t>Damlacık yoluyla </a:t>
            </a:r>
            <a:r>
              <a:rPr lang="tr-TR" sz="2100" dirty="0">
                <a:solidFill>
                  <a:srgbClr val="3D3D3D"/>
                </a:solidFill>
              </a:rPr>
              <a:t>(</a:t>
            </a:r>
            <a:r>
              <a:rPr lang="tr-TR" sz="2100" dirty="0" err="1">
                <a:solidFill>
                  <a:srgbClr val="3D3D3D"/>
                </a:solidFill>
              </a:rPr>
              <a:t>örn</a:t>
            </a:r>
            <a:r>
              <a:rPr lang="tr-TR" sz="2100" dirty="0">
                <a:solidFill>
                  <a:srgbClr val="3D3D3D"/>
                </a:solidFill>
              </a:rPr>
              <a:t>. </a:t>
            </a:r>
            <a:r>
              <a:rPr lang="tr-TR" sz="2100" dirty="0" err="1">
                <a:solidFill>
                  <a:srgbClr val="3D3D3D"/>
                </a:solidFill>
              </a:rPr>
              <a:t>influenza</a:t>
            </a:r>
            <a:r>
              <a:rPr lang="tr-TR" sz="2100" dirty="0">
                <a:solidFill>
                  <a:srgbClr val="3D3D3D"/>
                </a:solidFill>
              </a:rPr>
              <a:t> virüsü, </a:t>
            </a:r>
            <a:r>
              <a:rPr lang="tr-TR" sz="2100" i="1" dirty="0">
                <a:solidFill>
                  <a:srgbClr val="3D3D3D"/>
                </a:solidFill>
              </a:rPr>
              <a:t>B. </a:t>
            </a:r>
            <a:r>
              <a:rPr lang="tr-TR" sz="2100" i="1" dirty="0" err="1">
                <a:solidFill>
                  <a:srgbClr val="3D3D3D"/>
                </a:solidFill>
              </a:rPr>
              <a:t>pertussis</a:t>
            </a:r>
            <a:r>
              <a:rPr lang="tr-TR" sz="2100" dirty="0">
                <a:solidFill>
                  <a:srgbClr val="3D3D3D"/>
                </a:solidFill>
              </a:rPr>
              <a:t>) veya havadan bulaşma yoluyla (</a:t>
            </a:r>
            <a:r>
              <a:rPr lang="tr-TR" sz="2100" dirty="0" err="1">
                <a:solidFill>
                  <a:srgbClr val="3D3D3D"/>
                </a:solidFill>
              </a:rPr>
              <a:t>örn</a:t>
            </a:r>
            <a:r>
              <a:rPr lang="tr-TR" sz="2100" dirty="0">
                <a:solidFill>
                  <a:srgbClr val="3D3D3D"/>
                </a:solidFill>
              </a:rPr>
              <a:t>. </a:t>
            </a:r>
            <a:r>
              <a:rPr lang="tr-TR" sz="2100" i="1" dirty="0">
                <a:solidFill>
                  <a:srgbClr val="3D3D3D"/>
                </a:solidFill>
              </a:rPr>
              <a:t>M. </a:t>
            </a:r>
            <a:r>
              <a:rPr lang="tr-TR" sz="2100" i="1" dirty="0" err="1">
                <a:solidFill>
                  <a:srgbClr val="3D3D3D"/>
                </a:solidFill>
              </a:rPr>
              <a:t>tuberculosis</a:t>
            </a:r>
            <a:r>
              <a:rPr lang="tr-TR" sz="2100" dirty="0">
                <a:solidFill>
                  <a:srgbClr val="3D3D3D"/>
                </a:solidFill>
              </a:rPr>
              <a:t>) </a:t>
            </a:r>
          </a:p>
          <a:p>
            <a:pPr lvl="1">
              <a:lnSpc>
                <a:spcPct val="100000"/>
              </a:lnSpc>
              <a:buFont typeface="Arial" panose="020B0604020202020204" pitchFamily="34" charset="0"/>
              <a:buChar char="•"/>
            </a:pPr>
            <a:r>
              <a:rPr lang="tr-TR" sz="2100" b="1" dirty="0">
                <a:solidFill>
                  <a:srgbClr val="3D3D3D"/>
                </a:solidFill>
              </a:rPr>
              <a:t>Kan yoluyla bulaşan virüsler</a:t>
            </a:r>
            <a:r>
              <a:rPr lang="tr-TR" sz="2100" dirty="0">
                <a:solidFill>
                  <a:srgbClr val="3D3D3D"/>
                </a:solidFill>
              </a:rPr>
              <a:t> (</a:t>
            </a:r>
            <a:r>
              <a:rPr lang="tr-TR" sz="2100" dirty="0" err="1">
                <a:solidFill>
                  <a:srgbClr val="3D3D3D"/>
                </a:solidFill>
              </a:rPr>
              <a:t>örn</a:t>
            </a:r>
            <a:r>
              <a:rPr lang="tr-TR" sz="2100" dirty="0">
                <a:solidFill>
                  <a:srgbClr val="3D3D3D"/>
                </a:solidFill>
              </a:rPr>
              <a:t>. hepatit B ve C virüsleri [HBV, HCV] ve HIV gibi diğer enfeksiyöz ajanlar sağlık hizmeti ortamlarında nadiren perkütan veya mukoza zarı maruziyeti yoluyla bulaşır)</a:t>
            </a:r>
          </a:p>
          <a:p>
            <a:pPr lvl="1">
              <a:lnSpc>
                <a:spcPct val="100000"/>
              </a:lnSpc>
              <a:buFont typeface="Arial" panose="020B0604020202020204" pitchFamily="34" charset="0"/>
              <a:buChar char="•"/>
            </a:pPr>
            <a:r>
              <a:rPr lang="tr-TR" sz="2100" dirty="0">
                <a:solidFill>
                  <a:srgbClr val="3D3D3D"/>
                </a:solidFill>
              </a:rPr>
              <a:t>Su ve hava yoluyla</a:t>
            </a:r>
          </a:p>
          <a:p>
            <a:pPr lvl="1">
              <a:lnSpc>
                <a:spcPct val="100000"/>
              </a:lnSpc>
              <a:buFont typeface="Arial" panose="020B0604020202020204" pitchFamily="34" charset="0"/>
              <a:buChar char="•"/>
            </a:pPr>
            <a:r>
              <a:rPr lang="tr-TR" sz="2100" dirty="0">
                <a:solidFill>
                  <a:srgbClr val="3D3D3D"/>
                </a:solidFill>
              </a:rPr>
              <a:t>Vektör yoluyla</a:t>
            </a:r>
          </a:p>
        </p:txBody>
      </p:sp>
    </p:spTree>
    <p:extLst>
      <p:ext uri="{BB962C8B-B14F-4D97-AF65-F5344CB8AC3E}">
        <p14:creationId xmlns:p14="http://schemas.microsoft.com/office/powerpoint/2010/main" val="41079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p:txBody>
          <a:bodyPr>
            <a:normAutofit/>
          </a:bodyPr>
          <a:lstStyle/>
          <a:p>
            <a:r>
              <a:rPr lang="tr-TR" sz="4400" b="1" dirty="0">
                <a:solidFill>
                  <a:srgbClr val="7030A0"/>
                </a:solidFill>
                <a:latin typeface="+mn-lt"/>
              </a:rPr>
              <a:t>Bulaşma Yolları </a:t>
            </a:r>
            <a:br>
              <a:rPr lang="tr-TR" sz="4400" b="1" dirty="0">
                <a:solidFill>
                  <a:srgbClr val="7030A0"/>
                </a:solidFill>
              </a:rPr>
            </a:br>
            <a:r>
              <a:rPr lang="tr-TR" sz="4400" b="1" dirty="0">
                <a:solidFill>
                  <a:srgbClr val="7030A0"/>
                </a:solidFill>
              </a:rPr>
              <a:t>    </a:t>
            </a:r>
            <a:r>
              <a:rPr lang="tr-TR" sz="3600" b="1" dirty="0">
                <a:solidFill>
                  <a:srgbClr val="5E67A0"/>
                </a:solidFill>
                <a:latin typeface="+mn-lt"/>
              </a:rPr>
              <a:t>Temas Yoluyla Bulaşma</a:t>
            </a:r>
            <a:endParaRPr lang="en-GB" sz="4400" dirty="0">
              <a:solidFill>
                <a:srgbClr val="7030A0"/>
              </a:solidFill>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097279" y="1845734"/>
            <a:ext cx="10513083" cy="4023360"/>
          </a:xfrm>
        </p:spPr>
        <p:txBody>
          <a:bodyPr>
            <a:noAutofit/>
          </a:bodyPr>
          <a:lstStyle/>
          <a:p>
            <a:pPr>
              <a:lnSpc>
                <a:spcPct val="110000"/>
              </a:lnSpc>
              <a:buFont typeface="Arial" panose="020B0604020202020204" pitchFamily="34" charset="0"/>
              <a:buChar char="•"/>
            </a:pPr>
            <a:r>
              <a:rPr lang="tr-TR" sz="2400" dirty="0">
                <a:solidFill>
                  <a:srgbClr val="3D3D3D"/>
                </a:solidFill>
              </a:rPr>
              <a:t>En yaygın bulaşma şekli olan temas yoluyla bulaşma iki alt gruba ayrılır: </a:t>
            </a:r>
          </a:p>
          <a:p>
            <a:pPr marL="201168" lvl="1" indent="0">
              <a:lnSpc>
                <a:spcPct val="100000"/>
              </a:lnSpc>
              <a:buNone/>
            </a:pPr>
            <a:endParaRPr lang="tr-TR" sz="2400" b="1" dirty="0">
              <a:solidFill>
                <a:srgbClr val="3D3D3D"/>
              </a:solidFill>
            </a:endParaRPr>
          </a:p>
          <a:p>
            <a:pPr marL="201168" lvl="1" indent="0">
              <a:lnSpc>
                <a:spcPct val="100000"/>
              </a:lnSpc>
              <a:buNone/>
            </a:pPr>
            <a:r>
              <a:rPr lang="tr-TR" sz="2400" b="1" dirty="0">
                <a:solidFill>
                  <a:srgbClr val="3D3D3D"/>
                </a:solidFill>
              </a:rPr>
              <a:t>1. Doğrudan bulaşma</a:t>
            </a:r>
          </a:p>
          <a:p>
            <a:pPr lvl="2">
              <a:lnSpc>
                <a:spcPct val="100000"/>
              </a:lnSpc>
              <a:buFont typeface="Arial" panose="020B0604020202020204" pitchFamily="34" charset="0"/>
              <a:buChar char="•"/>
            </a:pPr>
            <a:r>
              <a:rPr lang="tr-TR" sz="2400" dirty="0">
                <a:solidFill>
                  <a:srgbClr val="3D3D3D"/>
                </a:solidFill>
              </a:rPr>
              <a:t>Mikroorganizmaların </a:t>
            </a:r>
            <a:r>
              <a:rPr lang="tr-TR" sz="2400" dirty="0" err="1">
                <a:solidFill>
                  <a:srgbClr val="3D3D3D"/>
                </a:solidFill>
              </a:rPr>
              <a:t>enfekte</a:t>
            </a:r>
            <a:r>
              <a:rPr lang="tr-TR" sz="2400" dirty="0">
                <a:solidFill>
                  <a:srgbClr val="3D3D3D"/>
                </a:solidFill>
              </a:rPr>
              <a:t> bir kişiden, </a:t>
            </a:r>
            <a:r>
              <a:rPr lang="tr-TR" sz="2400" dirty="0" err="1">
                <a:solidFill>
                  <a:srgbClr val="3D3D3D"/>
                </a:solidFill>
              </a:rPr>
              <a:t>kontamine</a:t>
            </a:r>
            <a:r>
              <a:rPr lang="tr-TR" sz="2400" dirty="0">
                <a:solidFill>
                  <a:srgbClr val="3D3D3D"/>
                </a:solidFill>
              </a:rPr>
              <a:t> bir ara nesne veya kişi olmadan başka bir kişiye aktarılmasıyla gerçekleşir</a:t>
            </a:r>
          </a:p>
        </p:txBody>
      </p:sp>
    </p:spTree>
    <p:extLst>
      <p:ext uri="{BB962C8B-B14F-4D97-AF65-F5344CB8AC3E}">
        <p14:creationId xmlns:p14="http://schemas.microsoft.com/office/powerpoint/2010/main" val="2146942998"/>
      </p:ext>
    </p:extLst>
  </p:cSld>
  <p:clrMapOvr>
    <a:masterClrMapping/>
  </p:clrMapOvr>
</p:sld>
</file>

<file path=ppt/theme/theme1.xml><?xml version="1.0" encoding="utf-8"?>
<a:theme xmlns:a="http://schemas.openxmlformats.org/drawingml/2006/main" name="Geçmişe bakış">
  <a:themeElements>
    <a:clrScheme name="Özel 10">
      <a:dk1>
        <a:srgbClr val="0F4C76"/>
      </a:dk1>
      <a:lt1>
        <a:sysClr val="window" lastClr="FFFFFF"/>
      </a:lt1>
      <a:dk2>
        <a:srgbClr val="637052"/>
      </a:dk2>
      <a:lt2>
        <a:srgbClr val="CCDDEA"/>
      </a:lt2>
      <a:accent1>
        <a:srgbClr val="FF9900"/>
      </a:accent1>
      <a:accent2>
        <a:srgbClr val="542378"/>
      </a:accent2>
      <a:accent3>
        <a:srgbClr val="865640"/>
      </a:accent3>
      <a:accent4>
        <a:srgbClr val="9B8357"/>
      </a:accent4>
      <a:accent5>
        <a:srgbClr val="FF000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HİDER Slayt Şablonu" id="{8E389AED-5F01-4677-AB47-A89CD3748487}" vid="{0D891226-0BC2-40E7-BE83-1D1964FCC6F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D3C2BBC-C7AC-43C3-876A-6F0E39870286}">
  <we:reference id="wa200001409" version="2.0.0.0" store="tr-TR" storeType="OMEX"/>
  <we:alternateReferences>
    <we:reference id="WA200001409"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HİDER Slayt Şablonu - Kopya</Template>
  <TotalTime>19424</TotalTime>
  <Words>3792</Words>
  <Application>Microsoft Office PowerPoint</Application>
  <PresentationFormat>Geniş ekran</PresentationFormat>
  <Paragraphs>340</Paragraphs>
  <Slides>56</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56</vt:i4>
      </vt:variant>
    </vt:vector>
  </HeadingPairs>
  <TitlesOfParts>
    <vt:vector size="64" baseType="lpstr">
      <vt:lpstr>Arial</vt:lpstr>
      <vt:lpstr>ArialMT</vt:lpstr>
      <vt:lpstr>Calibri</vt:lpstr>
      <vt:lpstr>Calibri Light</vt:lpstr>
      <vt:lpstr>MyriadPro</vt:lpstr>
      <vt:lpstr>Symbol</vt:lpstr>
      <vt:lpstr>Wingdings</vt:lpstr>
      <vt:lpstr>Geçmişe bakış</vt:lpstr>
      <vt:lpstr>İzolasyon Önlemleri </vt:lpstr>
      <vt:lpstr>Sunum Planı</vt:lpstr>
      <vt:lpstr>Etkenin Bulaşı</vt:lpstr>
      <vt:lpstr>Etkenin Kaynağı</vt:lpstr>
      <vt:lpstr>Duyarlı Konak</vt:lpstr>
      <vt:lpstr> Duyarlı Konak     Enfeksiyona Duyarlılığı Artıran Faktörler</vt:lpstr>
      <vt:lpstr>Bulaşma Yolları</vt:lpstr>
      <vt:lpstr>Bulaşma Yolları</vt:lpstr>
      <vt:lpstr>Bulaşma Yolları      Temas Yoluyla Bulaşma</vt:lpstr>
      <vt:lpstr>Bulaşma Yolları     Temas Yoluyla Bulaşma</vt:lpstr>
      <vt:lpstr>Bulaşma Yolları     Temas Yoluyla Bulaşma</vt:lpstr>
      <vt:lpstr>Bulaşma Yolları     Damlacık Yoluyla Bulaşma </vt:lpstr>
      <vt:lpstr>Bulaşma Yolları     Damlacık Yoluyla Bulaşma </vt:lpstr>
      <vt:lpstr>Bulaşma Yolları     Damlacık Yoluyla Bulaşma</vt:lpstr>
      <vt:lpstr>Bulaşma Yolları     Damlacık Yoluyla Bulaşma</vt:lpstr>
      <vt:lpstr>Bulaşma Yolları      Hava Yoluyla Bulaşma </vt:lpstr>
      <vt:lpstr>Bulaşma Yolları      Hava Yoluyla Bulaşma </vt:lpstr>
      <vt:lpstr>Bulaşma Yolları     Hava Yoluyla Bulaşma</vt:lpstr>
      <vt:lpstr>Bulaşma Yolları  Bulaşıcı solunum yolu parçacıklarının olası bulaşma yolları</vt:lpstr>
      <vt:lpstr>Bulaşma Yolları  Bulaşıcı solunum yolu parçacıklarının olası bulaşma yolları</vt:lpstr>
      <vt:lpstr>Bulaşma Yolları  Bulaşıcı solunum yolu parçacıklarının olası bulaşma yolları</vt:lpstr>
      <vt:lpstr>Bulaşma Yolları Enfekte Solunumsal Partiküllerin Yayılması ve Bulaşmasını Etkileyen Faktörler</vt:lpstr>
      <vt:lpstr>Bulaşma Yolları     Enfekte Solunumsal Partiküllerin Yayılması ve Bulaşmasını Etkileyen Faktörler</vt:lpstr>
      <vt:lpstr>Bulaşma Yolları Enfekte Solunumsal Partiküllerin Yayılması ve Bulaşmasını Etkileyen Faktörler</vt:lpstr>
      <vt:lpstr>Bulaşma Yolları     Çevreden Bulaşma </vt:lpstr>
      <vt:lpstr>Etkenlerin Bulaşmasını Önlemek İçin Gerekli Koruyucu  Önlemler</vt:lpstr>
      <vt:lpstr>Koruyucu Önlemler</vt:lpstr>
      <vt:lpstr>Koruyucu Önlemler</vt:lpstr>
      <vt:lpstr>PowerPoint Sunusu</vt:lpstr>
      <vt:lpstr>Standart Önlemler </vt:lpstr>
      <vt:lpstr>Standart Önlemler  Sağlık Hizmetleri Ortamlarında Hastaların Bakımı İçin Standart Önlemlerin Uygulanmasına Yönelik Öneriler</vt:lpstr>
      <vt:lpstr>Standart Önlemler  Sağlık Hizmetleri Ortamlarında Hastaların Bakımı İçin Standart Önlemlerin Uygulanmasına Yönelik Öneriler</vt:lpstr>
      <vt:lpstr>Standart Önlemler  Kişisel Koruyucu Ekipmanlar</vt:lpstr>
      <vt:lpstr>Standart Önlemler  Sağlık Hizmetleri Ortamlarında Hastaların Bakımı İçin Standart Önlemlerin Uygulanmasına Yönelik Öneriler</vt:lpstr>
      <vt:lpstr>Standart Önlemler  Sağlık Hizmetleri Ortamlarında Hastaların Bakımı İçin Standart Önlemlerin Uygulanmasına Yönelik Öneriler</vt:lpstr>
      <vt:lpstr>Standart Önlemler  Güvenli Enjeksiyon Uygulamaları</vt:lpstr>
      <vt:lpstr>PowerPoint Sunusu</vt:lpstr>
      <vt:lpstr> </vt:lpstr>
      <vt:lpstr> Temas Önlemleri</vt:lpstr>
      <vt:lpstr> Temas Önlemleri</vt:lpstr>
      <vt:lpstr> Temas Önlemleri</vt:lpstr>
      <vt:lpstr>Temas Önlemleri Gerektiren Mikroorganizmalar</vt:lpstr>
      <vt:lpstr> Damlacık Önlemleri</vt:lpstr>
      <vt:lpstr>Damlacık Önlemleri</vt:lpstr>
      <vt:lpstr>Damlacık Önlemleri Gerektiren Mikroorganizmalar</vt:lpstr>
      <vt:lpstr> Hava Yolu Önlemleri</vt:lpstr>
      <vt:lpstr>Hava Yolu Önlemleri Gerektiren Mikroorganizmalar</vt:lpstr>
      <vt:lpstr>Koruyucu Çevre</vt:lpstr>
      <vt:lpstr>Dünya Sağlık Örgütü Çok Bileşenli İzolasyon Yaklaşımı</vt:lpstr>
      <vt:lpstr> Dünya Sağlık Örgütü  Çok Bileşenli İzolasyon Yaklaşımı İçin Önemli Tavsiyeler</vt:lpstr>
      <vt:lpstr>Dünya Sağlık Örgütü  Çok Bileşenli İzolasyon Yaklaşımı İçin Önemli Tavsiyeler</vt:lpstr>
      <vt:lpstr> Dünya Sağlık Örgütü  Çok Bileşenli İzolasyon Yaklaşımı İçin Önemli Tavsiyeler</vt:lpstr>
      <vt:lpstr> Dünya Sağlık Örgütü  Çok Bileşenli İzolasyon Yaklaşımı İçin Önemli Tavsiyeler</vt:lpstr>
      <vt:lpstr>Dünya Sağlık Örgütü  Çok Bileşenli İzolasyon Yaklaşımı İçin Önemli Tavsiyeler</vt:lpstr>
      <vt:lpstr>Dünya Sağlık Örgütü  Çok Bileşenli İzolasyon Yaklaşımı İçin Önemli Tavsiyeler</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HİDER POWERPOİNT ŞABLON</dc:title>
  <dc:creator>Aydın Alber Yüce</dc:creator>
  <cp:lastModifiedBy>HUAWEİ</cp:lastModifiedBy>
  <cp:revision>73</cp:revision>
  <dcterms:created xsi:type="dcterms:W3CDTF">2025-04-30T17:13:23Z</dcterms:created>
  <dcterms:modified xsi:type="dcterms:W3CDTF">2025-06-05T17:06:18Z</dcterms:modified>
</cp:coreProperties>
</file>