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1189" r:id="rId4"/>
    <p:sldId id="2147471964" r:id="rId5"/>
    <p:sldId id="2147471907" r:id="rId6"/>
    <p:sldId id="261" r:id="rId7"/>
    <p:sldId id="260" r:id="rId8"/>
    <p:sldId id="1195" r:id="rId9"/>
    <p:sldId id="2147471908" r:id="rId10"/>
    <p:sldId id="2147471946" r:id="rId11"/>
    <p:sldId id="2147471947" r:id="rId12"/>
    <p:sldId id="2147471932" r:id="rId13"/>
    <p:sldId id="2147471958" r:id="rId14"/>
    <p:sldId id="2147471949" r:id="rId15"/>
    <p:sldId id="2147471909" r:id="rId16"/>
    <p:sldId id="2147471944" r:id="rId17"/>
    <p:sldId id="2147471910" r:id="rId18"/>
    <p:sldId id="2147471914" r:id="rId19"/>
    <p:sldId id="2147471915" r:id="rId20"/>
    <p:sldId id="1245" r:id="rId21"/>
    <p:sldId id="2147471953" r:id="rId22"/>
    <p:sldId id="2147471954" r:id="rId23"/>
    <p:sldId id="2147471929" r:id="rId24"/>
    <p:sldId id="2147471917" r:id="rId25"/>
    <p:sldId id="2147471918" r:id="rId26"/>
    <p:sldId id="2147471921" r:id="rId27"/>
    <p:sldId id="2147471965" r:id="rId28"/>
    <p:sldId id="2147471899" r:id="rId29"/>
    <p:sldId id="2147471893" r:id="rId30"/>
    <p:sldId id="2147471894" r:id="rId31"/>
    <p:sldId id="2147471895" r:id="rId32"/>
    <p:sldId id="2147471897" r:id="rId33"/>
    <p:sldId id="2147471891" r:id="rId34"/>
    <p:sldId id="2147471900" r:id="rId35"/>
    <p:sldId id="2147471883" r:id="rId36"/>
    <p:sldId id="2147471885" r:id="rId37"/>
    <p:sldId id="2147471888" r:id="rId38"/>
    <p:sldId id="2147471887" r:id="rId39"/>
    <p:sldId id="2147471896" r:id="rId40"/>
    <p:sldId id="2147471890" r:id="rId41"/>
    <p:sldId id="2147471892" r:id="rId42"/>
    <p:sldId id="2147471930" r:id="rId43"/>
    <p:sldId id="2147471903" r:id="rId44"/>
    <p:sldId id="2147471906" r:id="rId45"/>
    <p:sldId id="2147471955" r:id="rId46"/>
    <p:sldId id="2147471956" r:id="rId47"/>
    <p:sldId id="2147471966" r:id="rId48"/>
    <p:sldId id="2147471925" r:id="rId49"/>
    <p:sldId id="2147471926" r:id="rId50"/>
    <p:sldId id="2147471952" r:id="rId51"/>
    <p:sldId id="2147471951" r:id="rId52"/>
    <p:sldId id="2147471950" r:id="rId53"/>
    <p:sldId id="2147471960" r:id="rId54"/>
    <p:sldId id="2147471961" r:id="rId55"/>
    <p:sldId id="2147471963" r:id="rId56"/>
    <p:sldId id="2147471962" r:id="rId57"/>
    <p:sldId id="2147471967" r:id="rId58"/>
    <p:sldId id="2147471968" r:id="rId59"/>
    <p:sldId id="2147471959" r:id="rId60"/>
    <p:sldId id="2147471945" r:id="rId61"/>
    <p:sldId id="1260" r:id="rId6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4"/>
    <p:restoredTop sz="94658"/>
  </p:normalViewPr>
  <p:slideViewPr>
    <p:cSldViewPr snapToGrid="0">
      <p:cViewPr varScale="1">
        <p:scale>
          <a:sx n="70" d="100"/>
          <a:sy n="70" d="100"/>
        </p:scale>
        <p:origin x="5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0E-7348-B49D-19794495CA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0E-7348-B49D-19794495CA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0E-7348-B49D-19794495CA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0E-7348-B49D-19794495CAE8}"/>
              </c:ext>
            </c:extLst>
          </c:dPt>
          <c:cat>
            <c:strRef>
              <c:f>Sayfa1!$A$2:$A$5</c:f>
              <c:strCache>
                <c:ptCount val="3"/>
                <c:pt idx="0">
                  <c:v>Hemşire</c:v>
                </c:pt>
                <c:pt idx="1">
                  <c:v>Doktor</c:v>
                </c:pt>
                <c:pt idx="2">
                  <c:v>Yardımcı sağlık personeli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66</c:v>
                </c:pt>
                <c:pt idx="1">
                  <c:v>31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22-3A4A-8BD3-B5C18D003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858631079749952E-2"/>
          <c:y val="0.88335601500887784"/>
          <c:w val="0.95000002417852258"/>
          <c:h val="8.10080328985622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30.05.2026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93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30.05.2026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617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30.05.2026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63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605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30.05.2026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846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30.05.2026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6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30.05.2026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4193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30.05.2026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071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30.05.2026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87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30.05.2026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534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263A697-B6D2-413C-A828-670B4DB2AE09}" type="datetimeFigureOut">
              <a:rPr lang="tr-TR" smtClean="0"/>
              <a:t>30.05.2026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631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30.05.2026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072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63A697-B6D2-413C-A828-670B4DB2AE09}" type="datetimeFigureOut">
              <a:rPr lang="tr-TR" smtClean="0"/>
              <a:t>30.05.2026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26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b-cepacia/about/index.html" TargetMode="External"/><Relationship Id="rId2" Type="http://schemas.openxmlformats.org/officeDocument/2006/relationships/hyperlink" Target="https://www.cdc.gov/pseudomonas-aeruginosa/about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cdc.gov/acinetobacter/about/index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cdc.gov/klebsiella/about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iris.who.int/bitstream/handle/10665/330100/WHO-CED-PHE-WSH-19.149-eng.pdf?sequence=5" TargetMode="External"/><Relationship Id="rId2" Type="http://schemas.openxmlformats.org/officeDocument/2006/relationships/hyperlink" Target="https://www.cdc.gov/healthcare-associated-infections/php/toolkit/water-managemen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healthcare-associated-infections/media/pdfs/water-assessment-tool-508.pdf" TargetMode="External"/><Relationship Id="rId5" Type="http://schemas.openxmlformats.org/officeDocument/2006/relationships/hyperlink" Target="https://hsgm.saglik.gov.tr/depo/Yayinlarimiz/Rehberler/Lejyoner_Hastaligi_Kontrol_Programi_Rehberi_24072018.pdf" TargetMode="External"/><Relationship Id="rId4" Type="http://schemas.openxmlformats.org/officeDocument/2006/relationships/hyperlink" Target="https://fgiguidelines.org/wp-content/uploads%202022/03/2010_FGI_Guidelines.pdf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6083F1E-C431-69C3-782C-BE69576C02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152159" y="253593"/>
            <a:ext cx="2039841" cy="138223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8FF7F96-8DFF-497E-4969-B82CC49D9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269" y="1135514"/>
            <a:ext cx="8804067" cy="1601381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508000" h="508000"/>
            <a:bevelB w="508000" h="508000"/>
          </a:sp3d>
        </p:spPr>
        <p:txBody>
          <a:bodyPr>
            <a:noAutofit/>
          </a:bodyPr>
          <a:lstStyle/>
          <a:p>
            <a:pPr algn="ctr"/>
            <a:r>
              <a:rPr lang="tr-TR" sz="5400" b="1" dirty="0">
                <a:solidFill>
                  <a:schemeClr val="bg1"/>
                </a:solidFill>
                <a:latin typeface="+mn-lt"/>
              </a:rPr>
              <a:t>HASTANELERDE SU SİSTEMLERİ YÖNETİMİ</a:t>
            </a:r>
            <a:endParaRPr lang="tr-TR" sz="5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AutoShape 2" descr="https://d6abm8ozh3xr3.cloudfront.net/img/w/yazi/ogt/el-hijyeni-kapak.webp">
            <a:extLst>
              <a:ext uri="{FF2B5EF4-FFF2-40B4-BE49-F238E27FC236}">
                <a16:creationId xmlns:a16="http://schemas.microsoft.com/office/drawing/2014/main" id="{DBEA433B-7F1D-4B75-932E-DE0C82A348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0F4C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58C3306-7053-6319-8FD9-3DA5D925FBF3}"/>
              </a:ext>
            </a:extLst>
          </p:cNvPr>
          <p:cNvSpPr txBox="1"/>
          <p:nvPr/>
        </p:nvSpPr>
        <p:spPr>
          <a:xfrm>
            <a:off x="590253" y="6488668"/>
            <a:ext cx="6515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Versiyon 1-Hazırlayanlar:  Doç. Dr. Gülçin Telli </a:t>
            </a:r>
            <a:r>
              <a:rPr kumimoji="0" lang="tr-TR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Dizma</a:t>
            </a:r>
            <a:r>
              <a:rPr lang="tr-TR" b="1" i="1" dirty="0">
                <a:solidFill>
                  <a:prstClr val="white"/>
                </a:solidFill>
                <a:latin typeface="Calibri" panose="020F0502020204030204"/>
              </a:rPr>
              <a:t>n </a:t>
            </a:r>
            <a:r>
              <a:rPr kumimoji="0" lang="tr-T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Mayıs 2026 </a:t>
            </a:r>
          </a:p>
        </p:txBody>
      </p:sp>
      <p:pic>
        <p:nvPicPr>
          <p:cNvPr id="5" name="Picture 4" descr="Su Hakkında Merak Edilenler | Marsu">
            <a:extLst>
              <a:ext uri="{FF2B5EF4-FFF2-40B4-BE49-F238E27FC236}">
                <a16:creationId xmlns:a16="http://schemas.microsoft.com/office/drawing/2014/main" id="{E9278BA3-A3B8-1B31-8C55-3629B0DFE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89" y="3397305"/>
            <a:ext cx="3061584" cy="179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Kale Nordic 60x50 Cm Çanak Lavabo-7113310500 Stoktan Satış Kampanya Fiyatı!!">
            <a:extLst>
              <a:ext uri="{FF2B5EF4-FFF2-40B4-BE49-F238E27FC236}">
                <a16:creationId xmlns:a16="http://schemas.microsoft.com/office/drawing/2014/main" id="{D08DC7E9-CED9-290C-0712-27E3C3B6A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72"/>
          <a:stretch/>
        </p:blipFill>
        <p:spPr bwMode="auto">
          <a:xfrm>
            <a:off x="7945676" y="2941712"/>
            <a:ext cx="2710014" cy="204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u Arıtma Sistemi Vektör Çizim Stok Vektör Sanatı &amp; Saf su'nin Daha Fazla  Görseli - Saf su, Animasyon karakter, Araştırma - iStock">
            <a:extLst>
              <a:ext uri="{FF2B5EF4-FFF2-40B4-BE49-F238E27FC236}">
                <a16:creationId xmlns:a16="http://schemas.microsoft.com/office/drawing/2014/main" id="{FDEC7F24-127C-F553-1074-356B6C1C6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682" y="2941712"/>
            <a:ext cx="2002076" cy="244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583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3A173-A00E-5BD5-5643-0E6838B49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rgbClr val="666DA4"/>
                </a:solidFill>
                <a:latin typeface="+mn-lt"/>
              </a:rPr>
              <a:t>Sadece </a:t>
            </a:r>
            <a:r>
              <a:rPr lang="tr-TR" sz="3600" b="1" dirty="0" err="1">
                <a:solidFill>
                  <a:srgbClr val="666DA4"/>
                </a:solidFill>
                <a:latin typeface="+mn-lt"/>
              </a:rPr>
              <a:t>Lejyonella</a:t>
            </a:r>
            <a:r>
              <a:rPr lang="tr-TR" sz="3600" b="1" dirty="0">
                <a:solidFill>
                  <a:srgbClr val="666DA4"/>
                </a:solidFill>
                <a:latin typeface="+mn-lt"/>
              </a:rPr>
              <a:t> Değil, </a:t>
            </a:r>
            <a:br>
              <a:rPr lang="tr-TR" sz="3600" b="1" dirty="0">
                <a:solidFill>
                  <a:srgbClr val="666DA4"/>
                </a:solidFill>
                <a:latin typeface="+mn-lt"/>
              </a:rPr>
            </a:br>
            <a:r>
              <a:rPr lang="tr-TR" sz="3600" b="1" dirty="0">
                <a:solidFill>
                  <a:srgbClr val="666DA4"/>
                </a:solidFill>
                <a:latin typeface="+mn-lt"/>
              </a:rPr>
              <a:t>Tüm Mikrobiyal Tehlikeler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5CB26-E72F-4EE2-A611-2B7640A91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Geçmişte su yönetim programları sadece </a:t>
            </a:r>
            <a:r>
              <a:rPr lang="tr-TR" sz="2400" i="1" dirty="0" err="1">
                <a:solidFill>
                  <a:schemeClr val="bg2">
                    <a:lumMod val="10000"/>
                  </a:schemeClr>
                </a:solidFill>
              </a:rPr>
              <a:t>Legionella</a:t>
            </a:r>
            <a:r>
              <a:rPr lang="tr-TR" sz="2400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sz="2400" i="1" dirty="0" err="1">
                <a:solidFill>
                  <a:schemeClr val="bg2">
                    <a:lumMod val="10000"/>
                  </a:schemeClr>
                </a:solidFill>
              </a:rPr>
              <a:t>pneumophila</a:t>
            </a:r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 mikrobiyolojisine ve önlenmesine odaklanıyordu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Güncel kılavuzlar, su sistemlerindeki </a:t>
            </a:r>
            <a:r>
              <a:rPr lang="tr-TR" sz="2400" b="1" dirty="0">
                <a:solidFill>
                  <a:schemeClr val="bg2">
                    <a:lumMod val="10000"/>
                  </a:schemeClr>
                </a:solidFill>
              </a:rPr>
              <a:t>Tüm Mikrobiyal Tehlikeleri </a:t>
            </a:r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ve fiziksel/kimyasal riskleri bir bütün olarak ele almayı şart koşar.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Tesisattaki durgunluk, biyofilm oluşumu ve ani basınç düşüşleri sadece </a:t>
            </a:r>
            <a:r>
              <a:rPr lang="tr-TR" sz="2400" i="1" dirty="0" err="1">
                <a:solidFill>
                  <a:schemeClr val="bg2">
                    <a:lumMod val="10000"/>
                  </a:schemeClr>
                </a:solidFill>
              </a:rPr>
              <a:t>Legionella</a:t>
            </a:r>
            <a:r>
              <a:rPr lang="tr-TR" sz="2400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sz="2400" i="1" dirty="0" err="1">
                <a:solidFill>
                  <a:schemeClr val="bg2">
                    <a:lumMod val="10000"/>
                  </a:schemeClr>
                </a:solidFill>
              </a:rPr>
              <a:t>spp</a:t>
            </a:r>
            <a:r>
              <a:rPr lang="tr-TR" sz="2400" i="1" dirty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 değil; </a:t>
            </a:r>
            <a:r>
              <a:rPr lang="tr-TR" sz="2400" i="1" dirty="0" err="1">
                <a:solidFill>
                  <a:schemeClr val="bg2">
                    <a:lumMod val="10000"/>
                  </a:schemeClr>
                </a:solidFill>
              </a:rPr>
              <a:t>Pseudomonas</a:t>
            </a:r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tr-TR" sz="2400" i="1" dirty="0" err="1">
                <a:solidFill>
                  <a:schemeClr val="bg2">
                    <a:lumMod val="10000"/>
                  </a:schemeClr>
                </a:solidFill>
              </a:rPr>
              <a:t>Acinetobacter</a:t>
            </a:r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 ve </a:t>
            </a:r>
            <a:r>
              <a:rPr lang="tr-TR" sz="2400" i="1" dirty="0" err="1">
                <a:solidFill>
                  <a:schemeClr val="bg2">
                    <a:lumMod val="10000"/>
                  </a:schemeClr>
                </a:solidFill>
              </a:rPr>
              <a:t>Stenotrophomonas</a:t>
            </a:r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 gibi ÇİD-GNB (Çok İlaca Dirençli Gram-Negatif Basil) rezervuarlarını da aynı anda besler</a:t>
            </a:r>
          </a:p>
          <a:p>
            <a:endParaRPr lang="tr-TR" dirty="0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74CBD25E-2003-1FBF-BDE7-ED0E0AAAE6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55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7B908-EEB1-8440-5F31-AF1B832F2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7A207-2D02-8FD1-A629-0310C39B9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rgbClr val="666DA4"/>
                </a:solidFill>
                <a:latin typeface="+mn-lt"/>
              </a:rPr>
              <a:t>Sadece </a:t>
            </a:r>
            <a:r>
              <a:rPr lang="tr-TR" sz="3600" b="1" dirty="0" err="1">
                <a:solidFill>
                  <a:srgbClr val="666DA4"/>
                </a:solidFill>
                <a:latin typeface="+mn-lt"/>
              </a:rPr>
              <a:t>Lejyonella</a:t>
            </a:r>
            <a:r>
              <a:rPr lang="tr-TR" sz="3600" b="1" dirty="0">
                <a:solidFill>
                  <a:srgbClr val="666DA4"/>
                </a:solidFill>
                <a:latin typeface="+mn-lt"/>
              </a:rPr>
              <a:t> Değil, </a:t>
            </a:r>
            <a:br>
              <a:rPr lang="tr-TR" sz="3600" b="1" dirty="0">
                <a:solidFill>
                  <a:srgbClr val="666DA4"/>
                </a:solidFill>
                <a:latin typeface="+mn-lt"/>
              </a:rPr>
            </a:br>
            <a:r>
              <a:rPr lang="tr-TR" sz="3600" b="1" dirty="0">
                <a:solidFill>
                  <a:srgbClr val="666DA4"/>
                </a:solidFill>
                <a:latin typeface="+mn-lt"/>
              </a:rPr>
              <a:t>Tüm Mikrobiyal Tehlikeler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6DD84-BAAF-E473-5B55-BE076B922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chemeClr val="bg2">
                    <a:lumMod val="10000"/>
                  </a:schemeClr>
                </a:solidFill>
              </a:rPr>
              <a:t>Su Yaşı ve Durgunluk:</a:t>
            </a:r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 Suyun bina içi borularda kalma süresi arttıkça (</a:t>
            </a:r>
            <a:r>
              <a:rPr lang="tr-TR" sz="2400" dirty="0" err="1">
                <a:solidFill>
                  <a:schemeClr val="bg2">
                    <a:lumMod val="10000"/>
                  </a:schemeClr>
                </a:solidFill>
              </a:rPr>
              <a:t>örn</a:t>
            </a:r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. kullanılmayan odalar, kör noktalar), dezenfektan bakiye düzeyi düşer ve mikrobiyal çoğalma hızlanır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chemeClr val="bg2">
                    <a:lumMod val="10000"/>
                  </a:schemeClr>
                </a:solidFill>
              </a:rPr>
              <a:t>Sistem Değişiklikleri ve Tadilatlar:</a:t>
            </a:r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 Hastanedeki her yapım-onarım, genişletme veya boru körleme çalışması su akış dinamiklerini bozar ve biyofilmleri mobilize eder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chemeClr val="bg2">
                    <a:lumMod val="10000"/>
                  </a:schemeClr>
                </a:solidFill>
              </a:rPr>
              <a:t>Fiziksel /Kimyasal Değişimler:</a:t>
            </a:r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 Basınç düşüşleri, su ana boru kırılmaları ve ters akışlar, sistem dışından veya drenajdan temiz su şebekesine patojen sızmasına yol açar</a:t>
            </a:r>
          </a:p>
          <a:p>
            <a:endParaRPr lang="tr-TR" dirty="0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C35EB0E9-BEFC-8727-7154-976EAAF322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62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803905DF-47C7-33D0-7E91-AA313A652A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9DFC3116-D996-7DD2-6AB3-EE8633988852}"/>
              </a:ext>
            </a:extLst>
          </p:cNvPr>
          <p:cNvSpPr txBox="1"/>
          <p:nvPr/>
        </p:nvSpPr>
        <p:spPr>
          <a:xfrm>
            <a:off x="337623" y="225082"/>
            <a:ext cx="1119788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tr-TR" sz="2400" b="1" u="sng" dirty="0">
                <a:solidFill>
                  <a:srgbClr val="C00000"/>
                </a:solidFill>
              </a:rPr>
              <a:t>Öneri-1</a:t>
            </a:r>
          </a:p>
          <a:p>
            <a:pPr marL="0" indent="0">
              <a:buNone/>
            </a:pPr>
            <a:r>
              <a:rPr lang="tr-TR" sz="2400" dirty="0"/>
              <a:t>Su yönetim programı oluşturun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S</a:t>
            </a:r>
            <a:r>
              <a:rPr lang="tr-TR" sz="2400" dirty="0">
                <a:effectLst/>
              </a:rPr>
              <a:t>ağlık tesislerinde su kaynaklı patojenlerin </a:t>
            </a:r>
            <a:r>
              <a:rPr lang="tr-TR" sz="2400" dirty="0">
                <a:solidFill>
                  <a:srgbClr val="C00000"/>
                </a:solidFill>
                <a:effectLst/>
              </a:rPr>
              <a:t>üremesini ve yayılmasını en aza indirebilmek</a:t>
            </a:r>
            <a:r>
              <a:rPr lang="tr-TR" sz="2400" dirty="0">
                <a:effectLst/>
              </a:rPr>
              <a:t> için, hem sorunları hem de düzeltici eylemleri belirler</a:t>
            </a:r>
            <a:endParaRPr lang="tr-TR" sz="2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18B9A2-E8A7-1253-BB36-317C8896056C}"/>
              </a:ext>
            </a:extLst>
          </p:cNvPr>
          <p:cNvSpPr txBox="1">
            <a:spLocks/>
          </p:cNvSpPr>
          <p:nvPr/>
        </p:nvSpPr>
        <p:spPr>
          <a:xfrm>
            <a:off x="2040466" y="2048932"/>
            <a:ext cx="9313333" cy="453178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400" u="sng" dirty="0">
                <a:solidFill>
                  <a:srgbClr val="C00000"/>
                </a:solidFill>
              </a:rPr>
              <a:t>Bir sağlık hizmeti su yönetimi programının unsurları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2400" u="sng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sz="2400" u="sng" dirty="0">
              <a:solidFill>
                <a:srgbClr val="C00000"/>
              </a:solidFill>
            </a:endParaRPr>
          </a:p>
          <a:p>
            <a:r>
              <a:rPr lang="tr-TR" sz="2400" dirty="0" err="1">
                <a:solidFill>
                  <a:srgbClr val="C00000"/>
                </a:solidFill>
              </a:rPr>
              <a:t>Multidisipliner</a:t>
            </a:r>
            <a:r>
              <a:rPr lang="tr-TR" sz="2400" dirty="0">
                <a:solidFill>
                  <a:srgbClr val="C00000"/>
                </a:solidFill>
              </a:rPr>
              <a:t> ekip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2400" dirty="0">
              <a:solidFill>
                <a:srgbClr val="C00000"/>
              </a:solidFill>
            </a:endParaRPr>
          </a:p>
          <a:p>
            <a:r>
              <a:rPr lang="tr-TR" sz="2400" dirty="0"/>
              <a:t>Akış diyagramlarıyla binanın su sistemlerinin açıklanması</a:t>
            </a:r>
          </a:p>
          <a:p>
            <a:r>
              <a:rPr lang="tr-TR" sz="2400" dirty="0"/>
              <a:t>Patojenlerin üreyip yayılabileceği tehlikeli alan ve koşulların değerlendirilmesi</a:t>
            </a:r>
          </a:p>
          <a:p>
            <a:r>
              <a:rPr lang="tr-TR" sz="2400" dirty="0">
                <a:solidFill>
                  <a:srgbClr val="C00000"/>
                </a:solidFill>
              </a:rPr>
              <a:t>Kontrol önlemleri, konumları ve bunların nasıl izleneceği</a:t>
            </a:r>
          </a:p>
          <a:p>
            <a:r>
              <a:rPr lang="tr-TR" sz="2400" dirty="0">
                <a:solidFill>
                  <a:srgbClr val="002060"/>
                </a:solidFill>
              </a:rPr>
              <a:t>Önlemlere uyulmadığında yapılacak müdahaleler</a:t>
            </a:r>
          </a:p>
          <a:p>
            <a:r>
              <a:rPr lang="tr-TR" sz="2400" dirty="0"/>
              <a:t>Programın tasarlandığı gibi çalıştığının ve etkili olduğunun kontrolü</a:t>
            </a:r>
          </a:p>
          <a:p>
            <a:r>
              <a:rPr lang="tr-TR" sz="2400" dirty="0"/>
              <a:t>Tüm faaliyetler hakkında dokümantasyon ve iletişim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54A6C75-BDE7-7575-63DF-52BC5665D500}"/>
              </a:ext>
            </a:extLst>
          </p:cNvPr>
          <p:cNvSpPr txBox="1"/>
          <p:nvPr/>
        </p:nvSpPr>
        <p:spPr>
          <a:xfrm>
            <a:off x="6001195" y="2404266"/>
            <a:ext cx="4781040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400" dirty="0"/>
              <a:t>Tesis yöneticileri</a:t>
            </a:r>
          </a:p>
          <a:p>
            <a:r>
              <a:rPr lang="tr-TR" sz="2400" dirty="0"/>
              <a:t>Enfeksiyon önleme-kontrol ekipleri</a:t>
            </a:r>
          </a:p>
          <a:p>
            <a:r>
              <a:rPr lang="tr-TR" sz="2400" dirty="0" err="1"/>
              <a:t>Klinisyenler</a:t>
            </a:r>
            <a:endParaRPr lang="tr-TR" sz="2400" dirty="0"/>
          </a:p>
          <a:p>
            <a:r>
              <a:rPr lang="tr-TR" sz="2400" dirty="0"/>
              <a:t>Yerel su idaresinden bir üye</a:t>
            </a:r>
          </a:p>
        </p:txBody>
      </p:sp>
      <p:sp>
        <p:nvSpPr>
          <p:cNvPr id="5" name="Sağ Ok 4">
            <a:extLst>
              <a:ext uri="{FF2B5EF4-FFF2-40B4-BE49-F238E27FC236}">
                <a16:creationId xmlns:a16="http://schemas.microsoft.com/office/drawing/2014/main" id="{84A4EF7B-DB07-13E3-FF12-7C06B491A96A}"/>
              </a:ext>
            </a:extLst>
          </p:cNvPr>
          <p:cNvSpPr/>
          <p:nvPr/>
        </p:nvSpPr>
        <p:spPr>
          <a:xfrm>
            <a:off x="5023295" y="3172616"/>
            <a:ext cx="592602" cy="5127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655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205B4F-1364-2E15-7F5F-04F1AA0D6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479" y="1235947"/>
            <a:ext cx="9917722" cy="48998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B25053-3718-1BA8-D1A0-A4AC237DCAAD}"/>
              </a:ext>
            </a:extLst>
          </p:cNvPr>
          <p:cNvSpPr txBox="1"/>
          <p:nvPr/>
        </p:nvSpPr>
        <p:spPr>
          <a:xfrm>
            <a:off x="2209798" y="279400"/>
            <a:ext cx="6807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spc="-50" dirty="0">
                <a:solidFill>
                  <a:srgbClr val="666DA4"/>
                </a:solidFill>
                <a:ea typeface="+mj-ea"/>
                <a:cs typeface="+mj-cs"/>
              </a:rPr>
              <a:t>Örnek Bir Bina Su Akış </a:t>
            </a:r>
            <a:r>
              <a:rPr lang="tr-TR" sz="3600" b="1" spc="-50" dirty="0" err="1">
                <a:solidFill>
                  <a:srgbClr val="666DA4"/>
                </a:solidFill>
                <a:ea typeface="+mj-ea"/>
                <a:cs typeface="+mj-cs"/>
              </a:rPr>
              <a:t>Diagramı</a:t>
            </a:r>
            <a:endParaRPr lang="tr-TR" sz="3600" b="1" spc="-50" dirty="0">
              <a:solidFill>
                <a:srgbClr val="666DA4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51555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BFFE4-B7FD-DC2F-7CBB-BBB41D494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8E1DD-18D0-2D1E-4212-48D5FC06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72702"/>
            <a:ext cx="8512387" cy="719667"/>
          </a:xfrm>
        </p:spPr>
        <p:txBody>
          <a:bodyPr>
            <a:noAutofit/>
          </a:bodyPr>
          <a:lstStyle/>
          <a:p>
            <a:r>
              <a:rPr lang="tr-TR" sz="2800" b="1" dirty="0" err="1">
                <a:solidFill>
                  <a:srgbClr val="666DA4"/>
                </a:solidFill>
                <a:latin typeface="+mn-lt"/>
              </a:rPr>
              <a:t>EKK’ların</a:t>
            </a:r>
            <a:r>
              <a:rPr lang="tr-TR" sz="2800" b="1" dirty="0">
                <a:solidFill>
                  <a:srgbClr val="666DA4"/>
                </a:solidFill>
                <a:latin typeface="+mn-lt"/>
              </a:rPr>
              <a:t> program kurarken/denetlerken teknik servis ile birlikte doğrulaması gereken yapısal parametreler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ABEF45A-6321-9990-5E5A-350E4333DA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032445"/>
              </p:ext>
            </p:extLst>
          </p:nvPr>
        </p:nvGraphicFramePr>
        <p:xfrm>
          <a:off x="552333" y="1822026"/>
          <a:ext cx="11341100" cy="4347938"/>
        </p:xfrm>
        <a:graphic>
          <a:graphicData uri="http://schemas.openxmlformats.org/drawingml/2006/table">
            <a:tbl>
              <a:tblPr/>
              <a:tblGrid>
                <a:gridCol w="5630565">
                  <a:extLst>
                    <a:ext uri="{9D8B030D-6E8A-4147-A177-3AD203B41FA5}">
                      <a16:colId xmlns:a16="http://schemas.microsoft.com/office/drawing/2014/main" val="1901359988"/>
                    </a:ext>
                  </a:extLst>
                </a:gridCol>
                <a:gridCol w="5710535">
                  <a:extLst>
                    <a:ext uri="{9D8B030D-6E8A-4147-A177-3AD203B41FA5}">
                      <a16:colId xmlns:a16="http://schemas.microsoft.com/office/drawing/2014/main" val="3504512651"/>
                    </a:ext>
                  </a:extLst>
                </a:gridCol>
              </a:tblGrid>
              <a:tr h="361224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Kontrol Edilecek Yapısal Koşullar</a:t>
                      </a:r>
                      <a:endParaRPr lang="tr-TR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258" marR="49258" marT="32839" marB="32839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Enfeksiyon Kontrol Komitesi Uygulamaları</a:t>
                      </a:r>
                      <a:endParaRPr lang="tr-TR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258" marR="49258" marT="32839" marB="32839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825030"/>
                  </a:ext>
                </a:extLst>
              </a:tr>
              <a:tr h="952319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600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Hastanede düşük kullanılan alanlar, kapatılan servisler veya "kör noktalar« var mı?</a:t>
                      </a:r>
                    </a:p>
                    <a:p>
                      <a:pPr rtl="0">
                        <a:buNone/>
                      </a:pPr>
                      <a:r>
                        <a:rPr lang="tr-TR" sz="1600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Su, depolarda ve borularda çok uzun süre hareketsiz kalıyor mu?</a:t>
                      </a:r>
                    </a:p>
                  </a:txBody>
                  <a:tcPr marL="49258" marR="49258" marT="32839" marB="32839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600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Kullanılmayan/az kullanılan musluk ve duşlar için </a:t>
                      </a:r>
                      <a:r>
                        <a:rPr lang="tr-TR" sz="1600" b="1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rutin yıkama protokolleri</a:t>
                      </a:r>
                      <a:r>
                        <a:rPr lang="tr-TR" sz="1600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 oluşturun</a:t>
                      </a:r>
                    </a:p>
                    <a:p>
                      <a:pPr rtl="0">
                        <a:buNone/>
                      </a:pPr>
                      <a:r>
                        <a:rPr lang="tr-TR" sz="1600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Kör boruların kesilip iptal edilmesini sağlayın</a:t>
                      </a:r>
                    </a:p>
                  </a:txBody>
                  <a:tcPr marL="49258" marR="49258" marT="32839" marB="32839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369252"/>
                  </a:ext>
                </a:extLst>
              </a:tr>
              <a:tr h="952319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600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Belediye şebekesinden giren suyun klor seviyesi binaya girişte yeterli mi?</a:t>
                      </a:r>
                    </a:p>
                    <a:p>
                      <a:pPr rtl="0">
                        <a:buNone/>
                      </a:pPr>
                      <a:r>
                        <a:rPr lang="tr-TR" sz="1600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Su ana boru kırılması veya ters akış riski var mı?</a:t>
                      </a:r>
                    </a:p>
                  </a:txBody>
                  <a:tcPr marL="49258" marR="49258" marT="32839" marB="32839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600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Giriş suyunu ve klinik alanlardaki </a:t>
                      </a:r>
                      <a:r>
                        <a:rPr lang="tr-TR" sz="1600" b="1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uç nokta serbest bakiye klor seviyelerini</a:t>
                      </a:r>
                      <a:r>
                        <a:rPr lang="tr-TR" sz="1600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 günlük/haftalık takibe alın.</a:t>
                      </a:r>
                    </a:p>
                    <a:p>
                      <a:pPr rtl="0">
                        <a:buNone/>
                      </a:pPr>
                      <a:r>
                        <a:rPr lang="tr-TR" sz="1600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Ters akış önleyici vanaların teknik kontrolünü isteyin.</a:t>
                      </a:r>
                    </a:p>
                  </a:txBody>
                  <a:tcPr marL="49258" marR="49258" marT="32839" marB="32839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218634"/>
                  </a:ext>
                </a:extLst>
              </a:tr>
              <a:tr h="804545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600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Soğuk su sistemleri, ortam ısısı veya sıcak su borularının yakınlığı nedeniyle ısınıyor mu?</a:t>
                      </a:r>
                    </a:p>
                    <a:p>
                      <a:pPr rtl="0">
                        <a:buNone/>
                      </a:pPr>
                      <a:r>
                        <a:rPr lang="tr-TR" sz="1600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Sıcak su kazanları ve sirkülasyon hatları patojen üreme aralığında mı?</a:t>
                      </a:r>
                    </a:p>
                  </a:txBody>
                  <a:tcPr marL="49258" marR="49258" marT="32839" marB="32839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60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Soğuk suyun lejyonella üremesini tetiklemeyecek kadar soğuk, sıcak suyun ise sirkülasyonda yeterince sıcak tutulduğunu teknik servisle birlikte düzenli ölçün.</a:t>
                      </a:r>
                    </a:p>
                  </a:txBody>
                  <a:tcPr marL="49258" marR="49258" marT="32839" marB="32839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536438"/>
                  </a:ext>
                </a:extLst>
              </a:tr>
              <a:tr h="952319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600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Hastanede devam eden veya yeni biten bir yapım, onarım, tadilat çalışması var mı?</a:t>
                      </a:r>
                    </a:p>
                    <a:p>
                      <a:pPr rtl="0">
                        <a:buNone/>
                      </a:pPr>
                      <a:r>
                        <a:rPr lang="tr-TR" sz="1600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Yeni ek bina veya ünite açılışında boru hatları dezenfekte edildi mi?</a:t>
                      </a:r>
                    </a:p>
                  </a:txBody>
                  <a:tcPr marL="49258" marR="49258" marT="32839" marB="32839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600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Her tadilat öncesi ve sonrası </a:t>
                      </a:r>
                      <a:r>
                        <a:rPr lang="tr-TR" sz="1600" b="1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Enfeksiyon Kontrol Risk Değerlendirmesi </a:t>
                      </a:r>
                      <a:r>
                        <a:rPr lang="tr-TR" sz="1600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yapın.</a:t>
                      </a:r>
                    </a:p>
                    <a:p>
                      <a:pPr rtl="0">
                        <a:buNone/>
                      </a:pPr>
                      <a:r>
                        <a:rPr lang="tr-TR" sz="1600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Yeni hatları devreye almadan önce yoğun şok klorlama ve mikrobiyolojik tarama yapın.</a:t>
                      </a:r>
                    </a:p>
                  </a:txBody>
                  <a:tcPr marL="49258" marR="49258" marT="32839" marB="32839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5905935"/>
                  </a:ext>
                </a:extLst>
              </a:tr>
            </a:tbl>
          </a:graphicData>
        </a:graphic>
      </p:graphicFrame>
      <p:pic>
        <p:nvPicPr>
          <p:cNvPr id="4" name="Resim 4">
            <a:extLst>
              <a:ext uri="{FF2B5EF4-FFF2-40B4-BE49-F238E27FC236}">
                <a16:creationId xmlns:a16="http://schemas.microsoft.com/office/drawing/2014/main" id="{1A8F29DE-B1B3-8045-F3E9-52143D6314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89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9DB8213-7CC9-BD05-E914-11C31600C1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CDC986-3766-8EA7-9578-27B32E3A9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3533"/>
            <a:ext cx="10515600" cy="436319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Su kaynaklı enfeksiyonların kontrolü için </a:t>
            </a:r>
            <a:r>
              <a:rPr lang="tr-TR" sz="2400" dirty="0">
                <a:solidFill>
                  <a:srgbClr val="C00000"/>
                </a:solidFill>
              </a:rPr>
              <a:t>risk değerlendirmesi </a:t>
            </a:r>
            <a:r>
              <a:rPr lang="tr-TR" sz="2400" dirty="0"/>
              <a:t>yapın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/>
              <a:t>Su kaynakları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/>
              <a:t>Bulaşma şekli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/>
              <a:t>Hasta duyarlılığı ve </a:t>
            </a:r>
            <a:r>
              <a:rPr lang="tr-TR" sz="2400" dirty="0" err="1"/>
              <a:t>maruziyeti</a:t>
            </a:r>
            <a:endParaRPr lang="tr-TR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/>
              <a:t>Program hazırlığı</a:t>
            </a:r>
          </a:p>
          <a:p>
            <a:pPr marL="0" indent="0">
              <a:buNone/>
            </a:pPr>
            <a:endParaRPr lang="tr-TR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r-TR" sz="2400" b="0" i="1" dirty="0" err="1">
                <a:solidFill>
                  <a:srgbClr val="002060"/>
                </a:solidFill>
                <a:effectLst/>
              </a:rPr>
              <a:t>Water</a:t>
            </a:r>
            <a:r>
              <a:rPr lang="tr-TR" sz="2400" b="0" i="1" dirty="0">
                <a:solidFill>
                  <a:srgbClr val="002060"/>
                </a:solidFill>
                <a:effectLst/>
              </a:rPr>
              <a:t> </a:t>
            </a:r>
            <a:r>
              <a:rPr lang="tr-TR" sz="2400" b="0" i="1" dirty="0" err="1">
                <a:solidFill>
                  <a:srgbClr val="002060"/>
                </a:solidFill>
                <a:effectLst/>
              </a:rPr>
              <a:t>Infection</a:t>
            </a:r>
            <a:r>
              <a:rPr lang="tr-TR" sz="2400" b="0" i="1" dirty="0">
                <a:solidFill>
                  <a:srgbClr val="002060"/>
                </a:solidFill>
                <a:effectLst/>
              </a:rPr>
              <a:t> Control Risk </a:t>
            </a:r>
            <a:r>
              <a:rPr lang="tr-TR" sz="2400" b="0" i="1" dirty="0" err="1">
                <a:solidFill>
                  <a:srgbClr val="002060"/>
                </a:solidFill>
                <a:effectLst/>
              </a:rPr>
              <a:t>Assessment</a:t>
            </a:r>
            <a:r>
              <a:rPr lang="tr-TR" sz="2400" dirty="0">
                <a:solidFill>
                  <a:srgbClr val="002060"/>
                </a:solidFill>
              </a:rPr>
              <a:t> – WICRA</a:t>
            </a:r>
          </a:p>
          <a:p>
            <a:pPr marL="0" indent="0">
              <a:buNone/>
            </a:pPr>
            <a:endParaRPr lang="tr-TR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349E3E1-4BDF-A3B7-D3A4-7460C5C402B8}"/>
              </a:ext>
            </a:extLst>
          </p:cNvPr>
          <p:cNvSpPr txBox="1"/>
          <p:nvPr/>
        </p:nvSpPr>
        <p:spPr>
          <a:xfrm>
            <a:off x="1016000" y="121720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2800" b="1" u="sng" dirty="0">
                <a:solidFill>
                  <a:srgbClr val="C00000"/>
                </a:solidFill>
              </a:rPr>
              <a:t>Öneri-2</a:t>
            </a:r>
          </a:p>
        </p:txBody>
      </p:sp>
    </p:spTree>
    <p:extLst>
      <p:ext uri="{BB962C8B-B14F-4D97-AF65-F5344CB8AC3E}">
        <p14:creationId xmlns:p14="http://schemas.microsoft.com/office/powerpoint/2010/main" val="3015688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2CC5714-6A03-A01D-D34D-42335AD665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78D055C3-D365-09B8-DCCF-2844A297F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28" y="244021"/>
            <a:ext cx="7772400" cy="52186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1C05634-DE85-4A34-1610-737C595F1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4850" y="819695"/>
            <a:ext cx="7578272" cy="5218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C6C9BAA-8CE7-F84C-1472-59F25A87D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2757" y="1395368"/>
            <a:ext cx="7505701" cy="52186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16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47B89A-503A-6D40-5CE9-84F070215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7" y="2161496"/>
            <a:ext cx="10515600" cy="192551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tr-TR" sz="2400" dirty="0">
                <a:solidFill>
                  <a:srgbClr val="002060"/>
                </a:solidFill>
              </a:rPr>
              <a:t>Lavabo ve giderlerden kaynaklanan maruziyeti azaltın</a:t>
            </a:r>
          </a:p>
          <a:p>
            <a:r>
              <a:rPr lang="tr-TR" sz="2400" dirty="0"/>
              <a:t>İnsanları patojenlere maruz bırakabilecek lavabo ve giderlerden gelen sıçramalar azaltılabilir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BEDFCE1E-4093-5F9A-5473-AAB095060E72}"/>
              </a:ext>
            </a:extLst>
          </p:cNvPr>
          <p:cNvSpPr txBox="1">
            <a:spLocks/>
          </p:cNvSpPr>
          <p:nvPr/>
        </p:nvSpPr>
        <p:spPr>
          <a:xfrm>
            <a:off x="1176867" y="4401118"/>
            <a:ext cx="10515600" cy="17490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/>
              <a:t>Kirlenmiş gider kapağına su çarptığında veya bir kişi tuvalet sifonunu çektiğinde sıçramalar meydana gelebilir </a:t>
            </a:r>
          </a:p>
          <a:p>
            <a:r>
              <a:rPr lang="tr-TR" sz="2400" dirty="0"/>
              <a:t>Sıçramalar, patojenleri içeren damlacıkları çevredeki ortama, hastalara ve sağlık personeline bulaştırabilir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A337AE05-7278-D36F-5C23-59DA74C2D1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6D50C5B-DE3B-9280-C3D3-399DAC78464B}"/>
              </a:ext>
            </a:extLst>
          </p:cNvPr>
          <p:cNvSpPr txBox="1"/>
          <p:nvPr/>
        </p:nvSpPr>
        <p:spPr>
          <a:xfrm>
            <a:off x="1176867" y="114953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2800" b="1" u="sng" dirty="0">
                <a:solidFill>
                  <a:srgbClr val="C00000"/>
                </a:solidFill>
              </a:rPr>
              <a:t>Öneri-3a</a:t>
            </a:r>
          </a:p>
        </p:txBody>
      </p:sp>
    </p:spTree>
    <p:extLst>
      <p:ext uri="{BB962C8B-B14F-4D97-AF65-F5344CB8AC3E}">
        <p14:creationId xmlns:p14="http://schemas.microsoft.com/office/powerpoint/2010/main" val="2119567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0F2637BB-77C7-D276-5CA8-707483557D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42D0E57F-9BDE-2DA0-DDD4-764798C94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641" y="1033327"/>
            <a:ext cx="11269392" cy="962058"/>
          </a:xfrm>
        </p:spPr>
        <p:txBody>
          <a:bodyPr>
            <a:normAutofit fontScale="90000"/>
          </a:bodyPr>
          <a:lstStyle/>
          <a:p>
            <a:b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b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b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Lavabolar /giderler yoluyla fırsatçı patojenlerin </a:t>
            </a:r>
            <a:b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bulaş riskini azaltın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48D54D-879A-48E9-3828-F40B8B121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528" y="1995385"/>
            <a:ext cx="10515600" cy="4162974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Hasta bakım veya kişisel eşyaları lavaboların yanındaki tezgahlara koymayın</a:t>
            </a:r>
          </a:p>
          <a:p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Hasta atıklarını lavabolara atmayın</a:t>
            </a:r>
          </a:p>
          <a:p>
            <a:pPr marL="0" indent="0">
              <a:buNone/>
            </a:pPr>
            <a:endParaRPr lang="tr-TR" sz="24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Her gün giderin yakınındaki yüzeyleri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 temizleyin ve dezenfekte edin</a:t>
            </a:r>
          </a:p>
          <a:p>
            <a:endParaRPr lang="tr-TR" sz="24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Salgın durumunda atık su giderleri için </a:t>
            </a:r>
            <a:r>
              <a:rPr lang="tr-TR" sz="2400" dirty="0" err="1">
                <a:solidFill>
                  <a:schemeClr val="bg2">
                    <a:lumMod val="10000"/>
                  </a:schemeClr>
                </a:solidFill>
              </a:rPr>
              <a:t>biyofilmlere</a:t>
            </a:r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 etkili bir dezenfektan kullanın</a:t>
            </a:r>
          </a:p>
          <a:p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Sifonu çekmeden önce tuvalet kapaklarını kapatın</a:t>
            </a:r>
          </a:p>
          <a:p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Yerel yönetmelikler nedeniyle kapaklar mevcut değilse tuvaleti diğer hasta bakım alanlarından ayıran tüm kapıları kapatın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E9A0A6B-8174-69F8-BF87-D3460F47D2E4}"/>
              </a:ext>
            </a:extLst>
          </p:cNvPr>
          <p:cNvSpPr txBox="1"/>
          <p:nvPr/>
        </p:nvSpPr>
        <p:spPr>
          <a:xfrm>
            <a:off x="7536032" y="2644170"/>
            <a:ext cx="2197140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Lavabo havzası</a:t>
            </a:r>
          </a:p>
          <a:p>
            <a:r>
              <a:rPr lang="tr-TR" sz="2400" dirty="0">
                <a:solidFill>
                  <a:srgbClr val="FF0000"/>
                </a:solidFill>
              </a:rPr>
              <a:t>Musluk</a:t>
            </a:r>
          </a:p>
          <a:p>
            <a:r>
              <a:rPr lang="tr-TR" sz="2400" dirty="0">
                <a:solidFill>
                  <a:srgbClr val="FF0000"/>
                </a:solidFill>
              </a:rPr>
              <a:t>Musluk kolları</a:t>
            </a:r>
          </a:p>
          <a:p>
            <a:r>
              <a:rPr lang="tr-TR" sz="2400" dirty="0">
                <a:solidFill>
                  <a:srgbClr val="FF0000"/>
                </a:solidFill>
              </a:rPr>
              <a:t>Tezgahın çevresi</a:t>
            </a:r>
          </a:p>
        </p:txBody>
      </p:sp>
      <p:sp>
        <p:nvSpPr>
          <p:cNvPr id="5" name="Sağ Ok 4">
            <a:extLst>
              <a:ext uri="{FF2B5EF4-FFF2-40B4-BE49-F238E27FC236}">
                <a16:creationId xmlns:a16="http://schemas.microsoft.com/office/drawing/2014/main" id="{7463B3FE-4289-5C78-B77A-28EB429B0B95}"/>
              </a:ext>
            </a:extLst>
          </p:cNvPr>
          <p:cNvSpPr/>
          <p:nvPr/>
        </p:nvSpPr>
        <p:spPr>
          <a:xfrm>
            <a:off x="5915404" y="3321104"/>
            <a:ext cx="592602" cy="5127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2067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B22E2BA-354E-5892-B31A-4BBF3B4A56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5741BF-E7A5-2D43-162F-26D7E67FE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571" y="827750"/>
            <a:ext cx="10515600" cy="573364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u="sng" dirty="0">
                <a:solidFill>
                  <a:schemeClr val="accent1">
                    <a:lumMod val="75000"/>
                  </a:schemeClr>
                </a:solidFill>
              </a:rPr>
              <a:t>Giderlerdeki Çok İlaca Dirençli (ÇİD) mikro-organizmalar</a:t>
            </a:r>
          </a:p>
          <a:p>
            <a:pPr marL="0" indent="0">
              <a:buNone/>
            </a:pPr>
            <a:endParaRPr lang="tr-TR" sz="2400" b="1" dirty="0">
              <a:solidFill>
                <a:srgbClr val="C00000"/>
              </a:solidFill>
            </a:endParaRPr>
          </a:p>
          <a:p>
            <a:r>
              <a:rPr lang="tr-TR" sz="2400" dirty="0"/>
              <a:t>Sağlık tesislerindeki lavaboların ve tuvaletler gibi diğer giderlerin  ÇİD patojenler ile </a:t>
            </a:r>
            <a:r>
              <a:rPr lang="tr-TR" sz="2400" dirty="0" err="1"/>
              <a:t>kontamine</a:t>
            </a:r>
            <a:r>
              <a:rPr lang="tr-TR" sz="2400" dirty="0"/>
              <a:t> olduğu gösterilmiştir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Aynı drenajı farklı bakteri türleri </a:t>
            </a:r>
            <a:r>
              <a:rPr lang="tr-TR" sz="2400" dirty="0" err="1"/>
              <a:t>kontamine</a:t>
            </a:r>
            <a:r>
              <a:rPr lang="tr-TR" sz="2400" dirty="0"/>
              <a:t> edebilir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>
                <a:solidFill>
                  <a:srgbClr val="002060"/>
                </a:solidFill>
              </a:rPr>
              <a:t>Giderler bakteri türleri arasında </a:t>
            </a:r>
            <a:r>
              <a:rPr lang="tr-TR" sz="2400" dirty="0" err="1">
                <a:solidFill>
                  <a:srgbClr val="002060"/>
                </a:solidFill>
              </a:rPr>
              <a:t>antimikrobiyal</a:t>
            </a:r>
            <a:r>
              <a:rPr lang="tr-TR" sz="2400" dirty="0">
                <a:solidFill>
                  <a:srgbClr val="002060"/>
                </a:solidFill>
              </a:rPr>
              <a:t> dirençli genlerin aktarıldığı yerler olabilir!!!</a:t>
            </a:r>
          </a:p>
        </p:txBody>
      </p:sp>
      <p:pic>
        <p:nvPicPr>
          <p:cNvPr id="4" name="Picture 2" descr="Çılgın Hırsız Bu Ses Rahatsız Eder mi ? - YouTube">
            <a:extLst>
              <a:ext uri="{FF2B5EF4-FFF2-40B4-BE49-F238E27FC236}">
                <a16:creationId xmlns:a16="http://schemas.microsoft.com/office/drawing/2014/main" id="{40A7F02C-24C1-D4F8-DF57-25A561FFFA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5" t="16392" r="27940" b="21372"/>
          <a:stretch/>
        </p:blipFill>
        <p:spPr bwMode="auto">
          <a:xfrm>
            <a:off x="8990911" y="4592137"/>
            <a:ext cx="1628538" cy="175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45,343,451 Mikroplar Stok İlüstrasyon | Depositphotos">
            <a:extLst>
              <a:ext uri="{FF2B5EF4-FFF2-40B4-BE49-F238E27FC236}">
                <a16:creationId xmlns:a16="http://schemas.microsoft.com/office/drawing/2014/main" id="{FEC43C30-7B03-C081-9EBF-E3ABEF27D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65" y="4791292"/>
            <a:ext cx="2432797" cy="155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Mikrop tuvalet ile Stok İllüstrasyon: ©julos #55774221">
            <a:extLst>
              <a:ext uri="{FF2B5EF4-FFF2-40B4-BE49-F238E27FC236}">
                <a16:creationId xmlns:a16="http://schemas.microsoft.com/office/drawing/2014/main" id="{365BA052-AA58-1FDE-1600-20CBD317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460" y="2265863"/>
            <a:ext cx="2107440" cy="155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537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912F1F-4D0D-7E5D-5123-1ACC94BBD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12500"/>
            <a:ext cx="10058400" cy="1226997"/>
          </a:xfrm>
        </p:spPr>
        <p:txBody>
          <a:bodyPr/>
          <a:lstStyle/>
          <a:p>
            <a:pPr marL="91440" marR="0" lvl="0" indent="-9144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Sunum Planı</a:t>
            </a:r>
            <a:b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rgbClr val="0F4C76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ED116F7-484B-56BF-CFA1-278E78266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443" y="2353733"/>
            <a:ext cx="10058400" cy="26670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3800" b="1" dirty="0"/>
              <a:t>Giriş ve Temel Kavramlar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3800" b="1" dirty="0"/>
              <a:t>Risk Yönetimi ve Planlama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3800" b="1" dirty="0"/>
              <a:t>Klinik Uygulamalar ve Drenaj Yönetimi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3800" b="1" dirty="0"/>
              <a:t>İleri Müdahale Stratejileri: Susuz Bakım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3800" b="1" dirty="0"/>
              <a:t>Yasal Mevzuat ve Dekontaminasyon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3800" b="1" dirty="0"/>
              <a:t>Sonuç </a:t>
            </a:r>
            <a:r>
              <a:rPr lang="tr-TR" sz="1600" b="1" dirty="0"/>
              <a:t> </a:t>
            </a:r>
            <a:endParaRPr lang="tr-TR" sz="1600" dirty="0"/>
          </a:p>
          <a:p>
            <a:endParaRPr lang="tr-TR" sz="16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C738A65-6101-7B86-1A0B-9D5D9FB28D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74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49695-0199-321D-60B2-E756122CD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5D80C022-EFC5-3490-BD0D-BC9406B64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867" y="2104945"/>
            <a:ext cx="10058400" cy="2283969"/>
          </a:xfrm>
          <a:solidFill>
            <a:schemeClr val="accent2"/>
          </a:solidFill>
          <a:ln>
            <a:solidFill>
              <a:srgbClr val="666DA4"/>
            </a:solidFill>
          </a:ln>
          <a:scene3d>
            <a:camera prst="orthographicFront"/>
            <a:lightRig rig="threePt" dir="t"/>
          </a:scene3d>
          <a:sp3d>
            <a:bevelT w="501650" prst="coolSlant"/>
            <a:bevelB w="495300" h="50800" prst="softRound"/>
          </a:sp3d>
        </p:spPr>
        <p:txBody>
          <a:bodyPr>
            <a:normAutofit/>
          </a:bodyPr>
          <a:lstStyle/>
          <a:p>
            <a:r>
              <a:rPr lang="tr-TR" sz="6000" b="1" dirty="0">
                <a:solidFill>
                  <a:schemeClr val="bg1"/>
                </a:solidFill>
                <a:latin typeface="+mn-lt"/>
              </a:rPr>
              <a:t>Klinik Uygulamalar ve Drenaj Yönetimi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73DC2B2-43CB-CC11-3822-C95CD4E804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10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BDA14-3B7D-C224-2911-09F9E129C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F5CF0FE-A0ED-7175-18A1-5940364240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92CB475-EE0A-B113-D3FC-9266D83B4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3" y="1993053"/>
            <a:ext cx="10515600" cy="404706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r-TR" sz="2400" b="1" dirty="0"/>
              <a:t>Lavaboya Kesinlikle Dökülmemesi Gereken Sıvılar:</a:t>
            </a:r>
            <a:endParaRPr lang="tr-TR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2060"/>
                </a:solidFill>
              </a:rPr>
              <a:t>Serumlar ve IV Sıvılar:</a:t>
            </a:r>
            <a:r>
              <a:rPr lang="tr-TR" dirty="0">
                <a:solidFill>
                  <a:srgbClr val="002060"/>
                </a:solidFill>
              </a:rPr>
              <a:t> Bakterilerin üremesi için uygun ortamı sağlar.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2060"/>
                </a:solidFill>
              </a:rPr>
              <a:t>TPN Solüsyonları:</a:t>
            </a:r>
            <a:r>
              <a:rPr lang="tr-TR" dirty="0">
                <a:solidFill>
                  <a:srgbClr val="002060"/>
                </a:solidFill>
              </a:rPr>
              <a:t> Yüksek glukoz ve lipid içeriğiyle biyofilmi en agresif besleyen ajanlardır.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2060"/>
                </a:solidFill>
              </a:rPr>
              <a:t>Antibiyotikler:</a:t>
            </a:r>
            <a:r>
              <a:rPr lang="tr-TR" dirty="0">
                <a:solidFill>
                  <a:srgbClr val="002060"/>
                </a:solidFill>
              </a:rPr>
              <a:t> Drenajdaki bakterilerin alt-inhibitör konsantrasyonda antibiyotiğe maruz kalarak direnç genlerini (</a:t>
            </a:r>
            <a:r>
              <a:rPr lang="tr-TR" dirty="0" err="1">
                <a:solidFill>
                  <a:srgbClr val="002060"/>
                </a:solidFill>
              </a:rPr>
              <a:t>örn</a:t>
            </a:r>
            <a:r>
              <a:rPr lang="tr-TR" dirty="0">
                <a:solidFill>
                  <a:srgbClr val="002060"/>
                </a:solidFill>
              </a:rPr>
              <a:t>. plazmidler arası) transfer etmesini tetikler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2060"/>
                </a:solidFill>
              </a:rPr>
              <a:t>Hasta Çıkartı/Vücut Sıvıları:</a:t>
            </a:r>
            <a:r>
              <a:rPr lang="tr-TR" dirty="0">
                <a:solidFill>
                  <a:srgbClr val="002060"/>
                </a:solidFill>
              </a:rPr>
              <a:t> Doğrudan patojen yükünü drenaja aktarır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2060"/>
                </a:solidFill>
              </a:rPr>
              <a:t>Şekerli/Artık İçecekler:</a:t>
            </a:r>
            <a:r>
              <a:rPr lang="tr-TR" dirty="0">
                <a:solidFill>
                  <a:srgbClr val="002060"/>
                </a:solidFill>
              </a:rPr>
              <a:t> Çay, kahve, meyve suyu vb. organik atıklar biyofilm matrisini kalınlaştırır</a:t>
            </a:r>
          </a:p>
          <a:p>
            <a:pPr marL="0" indent="0">
              <a:buNone/>
            </a:pPr>
            <a:endParaRPr lang="tr-TR" sz="24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B0D78F-BCF6-2DFF-80EA-FD070F8B2CED}"/>
              </a:ext>
            </a:extLst>
          </p:cNvPr>
          <p:cNvSpPr txBox="1"/>
          <p:nvPr/>
        </p:nvSpPr>
        <p:spPr>
          <a:xfrm>
            <a:off x="1134533" y="966801"/>
            <a:ext cx="91609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3200" b="1" dirty="0">
                <a:solidFill>
                  <a:srgbClr val="7030A0"/>
                </a:solidFill>
              </a:rPr>
              <a:t>Lavabolarda Biyofilm Besleme Riski</a:t>
            </a:r>
          </a:p>
        </p:txBody>
      </p:sp>
    </p:spTree>
    <p:extLst>
      <p:ext uri="{BB962C8B-B14F-4D97-AF65-F5344CB8AC3E}">
        <p14:creationId xmlns:p14="http://schemas.microsoft.com/office/powerpoint/2010/main" val="2170900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18373-517D-3A01-162A-DEF7D5CC7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F955D3D-3448-EAB5-3013-703C865422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1C4991-D0F1-61BA-7D31-53F005A7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131" y="1974765"/>
            <a:ext cx="10515600" cy="4047068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tr-TR" sz="2800" b="1" dirty="0"/>
              <a:t>Tıbbi ve Organik Sıvıların Güvenli İmha Alternatifleri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chemeClr val="bg2">
                    <a:lumMod val="10000"/>
                  </a:schemeClr>
                </a:solidFill>
              </a:rPr>
              <a:t>Katı Atık Kapları ve Absorbanlar:</a:t>
            </a:r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 Klinik alanlardaki artık sıvı serumlar veya solüsyonlar, sıvı katılaştırıcı jeller  kullanılarak katı atık formuna getirilmeli ve tıbbi atık kovalarına atılmalıdır.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chemeClr val="bg2">
                    <a:lumMod val="10000"/>
                  </a:schemeClr>
                </a:solidFill>
              </a:rPr>
              <a:t>Sürgü Yıkama Makineleri :</a:t>
            </a:r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 Hasta çıkartıları sıvıları veya vücut sıvıları, hasta odası lavaboları yerine, yoğun durulama ve dezenfeksiyon mekanizmasına sahip bu özel ünitelerden atılmalıdır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chemeClr val="bg2">
                    <a:lumMod val="10000"/>
                  </a:schemeClr>
                </a:solidFill>
              </a:rPr>
              <a:t>Klinik Dışı Kirli Alan Evyeleri:</a:t>
            </a:r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 Eğer bir sıvı dökülmek zorundaysa, bu işlem hasta bakım odalarında veya ilaç/medikasyon hazırlama lavabolarında değil; sadece kirli odalarda bulunan, derin hazneli ve sıçratma bariyerli kirli alan evyelerinde, arkasından yoğun su akıtılarak yapılmalıdır</a:t>
            </a:r>
          </a:p>
          <a:p>
            <a:pPr marL="0" indent="0">
              <a:buNone/>
            </a:pPr>
            <a:endParaRPr lang="tr-TR" sz="24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9146DA-D629-3507-3B35-73F344E9DAEF}"/>
              </a:ext>
            </a:extLst>
          </p:cNvPr>
          <p:cNvSpPr txBox="1"/>
          <p:nvPr/>
        </p:nvSpPr>
        <p:spPr>
          <a:xfrm>
            <a:off x="1134533" y="966801"/>
            <a:ext cx="91609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3200" b="1" dirty="0">
                <a:solidFill>
                  <a:srgbClr val="7030A0"/>
                </a:solidFill>
              </a:rPr>
              <a:t>Lavabolarda Biyofilm Besleme Riski</a:t>
            </a:r>
          </a:p>
        </p:txBody>
      </p:sp>
    </p:spTree>
    <p:extLst>
      <p:ext uri="{BB962C8B-B14F-4D97-AF65-F5344CB8AC3E}">
        <p14:creationId xmlns:p14="http://schemas.microsoft.com/office/powerpoint/2010/main" val="2044546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49E9BA0-7E5B-FB2B-1283-0A84234901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427D02A-182B-A979-7DE5-F7486A642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051" y="1822634"/>
            <a:ext cx="10515600" cy="489873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solidFill>
                  <a:schemeClr val="bg2">
                    <a:lumMod val="10000"/>
                  </a:schemeClr>
                </a:solidFill>
              </a:rPr>
              <a:t>Bilinçli lavabo tasarımı seçimleri yapın</a:t>
            </a:r>
          </a:p>
          <a:p>
            <a:pPr marL="0" indent="0">
              <a:buNone/>
            </a:pPr>
            <a:endParaRPr lang="tr-TR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Lavaboları kurarken/değiştirirken sıçramayı önleyen tasarımları seçilebilir</a:t>
            </a:r>
          </a:p>
          <a:p>
            <a:pPr>
              <a:buFont typeface="Wingdings" panose="05000000000000000000" pitchFamily="2" charset="2"/>
              <a:buChar char="q"/>
            </a:pPr>
            <a:endParaRPr lang="tr-TR" sz="24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Musluklar açılı/ofset olmalı, böylece doğrudan gidere dökülmemeli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İlaç hazırlama alanlarının yanındaki lavabolara sıçrama koruyucuları takılmalı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El temizleme malzemelerine kolay erişim sağlanmalı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Hasta bakım alanlarındaki lavabolarda kullanılan su basıncını izlemeli ve düzenlemeli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BCDC7A8-882D-620A-FBFA-2BF558ADD803}"/>
              </a:ext>
            </a:extLst>
          </p:cNvPr>
          <p:cNvSpPr txBox="1"/>
          <p:nvPr/>
        </p:nvSpPr>
        <p:spPr>
          <a:xfrm>
            <a:off x="1125051" y="99940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3200" b="1" u="sng" dirty="0">
                <a:solidFill>
                  <a:srgbClr val="C00000"/>
                </a:solidFill>
              </a:rPr>
              <a:t>Öneri-3b</a:t>
            </a:r>
          </a:p>
        </p:txBody>
      </p:sp>
    </p:spTree>
    <p:extLst>
      <p:ext uri="{BB962C8B-B14F-4D97-AF65-F5344CB8AC3E}">
        <p14:creationId xmlns:p14="http://schemas.microsoft.com/office/powerpoint/2010/main" val="3271911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645674-1386-B888-58CA-19F8F8CF3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6958"/>
            <a:ext cx="10058400" cy="1290045"/>
          </a:xfrm>
        </p:spPr>
        <p:txBody>
          <a:bodyPr>
            <a:noAutofit/>
          </a:bodyPr>
          <a:lstStyle/>
          <a:p>
            <a:pPr algn="ctr"/>
            <a:br>
              <a:rPr lang="tr-TR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tr-TR" sz="3600" b="1" dirty="0">
                <a:solidFill>
                  <a:srgbClr val="7030A0"/>
                </a:solidFill>
                <a:latin typeface="+mn-lt"/>
              </a:rPr>
              <a:t>Hastane Su Tesisatının Fırsatçı Patojenleri</a:t>
            </a:r>
            <a:br>
              <a:rPr lang="tr-TR" sz="3600" b="1" dirty="0">
                <a:solidFill>
                  <a:srgbClr val="7030A0"/>
                </a:solidFill>
                <a:latin typeface="+mn-lt"/>
              </a:rPr>
            </a:br>
            <a:r>
              <a:rPr lang="tr-TR" sz="3600" b="1" dirty="0">
                <a:solidFill>
                  <a:srgbClr val="7030A0"/>
                </a:solidFill>
                <a:latin typeface="+mn-lt"/>
              </a:rPr>
              <a:t>Gram negatif bakteriler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8E1F8A-9E42-F4AA-BFD3-23807AB06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88" y="1905000"/>
            <a:ext cx="5257800" cy="43129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tr-TR" b="0" i="1" u="sng" dirty="0">
                <a:solidFill>
                  <a:srgbClr val="1C1D1F"/>
                </a:solidFill>
                <a:effectLst/>
                <a:latin typeface="+mj-lt"/>
                <a:hlinkClick r:id="rId2"/>
              </a:rPr>
              <a:t>Pseudomonas aeruginosa</a:t>
            </a:r>
            <a:endParaRPr lang="tr-TR" b="0" i="0" dirty="0">
              <a:solidFill>
                <a:srgbClr val="1C1D1F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1" dirty="0" err="1">
                <a:solidFill>
                  <a:srgbClr val="1C1D1F"/>
                </a:solidFill>
                <a:effectLst/>
                <a:latin typeface="+mj-lt"/>
              </a:rPr>
              <a:t>Pseudomonas</a:t>
            </a:r>
            <a:r>
              <a:rPr lang="tr-TR" b="0" i="1" dirty="0">
                <a:solidFill>
                  <a:srgbClr val="1C1D1F"/>
                </a:solidFill>
                <a:effectLst/>
                <a:latin typeface="+mj-lt"/>
              </a:rPr>
              <a:t> </a:t>
            </a:r>
            <a:r>
              <a:rPr lang="tr-TR" b="0" i="1" dirty="0" err="1">
                <a:solidFill>
                  <a:srgbClr val="1C1D1F"/>
                </a:solidFill>
                <a:effectLst/>
                <a:latin typeface="+mj-lt"/>
              </a:rPr>
              <a:t>putida</a:t>
            </a:r>
            <a:endParaRPr lang="tr-TR" b="0" i="0" dirty="0">
              <a:solidFill>
                <a:srgbClr val="1C1D1F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1" dirty="0" err="1">
                <a:solidFill>
                  <a:srgbClr val="1C1D1F"/>
                </a:solidFill>
                <a:effectLst/>
                <a:latin typeface="+mj-lt"/>
              </a:rPr>
              <a:t>Pseudomonas</a:t>
            </a:r>
            <a:r>
              <a:rPr lang="tr-TR" b="0" i="1" dirty="0">
                <a:solidFill>
                  <a:srgbClr val="1C1D1F"/>
                </a:solidFill>
                <a:effectLst/>
                <a:latin typeface="+mj-lt"/>
              </a:rPr>
              <a:t> </a:t>
            </a:r>
            <a:r>
              <a:rPr lang="tr-TR" b="0" i="1" dirty="0" err="1">
                <a:solidFill>
                  <a:srgbClr val="1C1D1F"/>
                </a:solidFill>
                <a:effectLst/>
                <a:latin typeface="+mj-lt"/>
              </a:rPr>
              <a:t>fluorescens</a:t>
            </a:r>
            <a:endParaRPr lang="tr-TR" b="0" i="0" dirty="0">
              <a:solidFill>
                <a:srgbClr val="1C1D1F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1" u="sng" dirty="0">
                <a:solidFill>
                  <a:srgbClr val="1C1D1F"/>
                </a:solidFill>
                <a:effectLst/>
                <a:latin typeface="+mj-lt"/>
                <a:hlinkClick r:id="rId3"/>
              </a:rPr>
              <a:t>Burkholderia cepcia</a:t>
            </a:r>
            <a:r>
              <a:rPr lang="tr-TR" b="0" i="0" u="sng" dirty="0">
                <a:solidFill>
                  <a:srgbClr val="1C1D1F"/>
                </a:solidFill>
                <a:effectLst/>
                <a:latin typeface="+mj-lt"/>
                <a:hlinkClick r:id="rId3"/>
              </a:rPr>
              <a:t> complex</a:t>
            </a:r>
            <a:r>
              <a:rPr lang="tr-TR" b="0" i="0" dirty="0">
                <a:solidFill>
                  <a:srgbClr val="1C1D1F"/>
                </a:solidFill>
                <a:effectLst/>
                <a:latin typeface="+mj-lt"/>
              </a:rPr>
              <a:t> </a:t>
            </a:r>
          </a:p>
          <a:p>
            <a:pPr marL="0" indent="0" algn="l">
              <a:buNone/>
            </a:pPr>
            <a:r>
              <a:rPr lang="tr-TR" b="0" i="0" dirty="0">
                <a:solidFill>
                  <a:srgbClr val="1C1D1F"/>
                </a:solidFill>
                <a:effectLst/>
                <a:latin typeface="+mj-lt"/>
              </a:rPr>
              <a:t>(</a:t>
            </a:r>
            <a:r>
              <a:rPr lang="tr-TR" b="0" i="1" dirty="0">
                <a:solidFill>
                  <a:srgbClr val="1C1D1F"/>
                </a:solidFill>
                <a:effectLst/>
                <a:latin typeface="+mj-lt"/>
              </a:rPr>
              <a:t>B. </a:t>
            </a:r>
            <a:r>
              <a:rPr lang="tr-TR" b="0" i="1" dirty="0" err="1">
                <a:solidFill>
                  <a:srgbClr val="1C1D1F"/>
                </a:solidFill>
                <a:effectLst/>
                <a:latin typeface="+mj-lt"/>
              </a:rPr>
              <a:t>cepacia</a:t>
            </a:r>
            <a:r>
              <a:rPr lang="tr-TR" b="0" i="1" dirty="0">
                <a:solidFill>
                  <a:srgbClr val="1C1D1F"/>
                </a:solidFill>
                <a:effectLst/>
                <a:latin typeface="+mj-lt"/>
              </a:rPr>
              <a:t>, B. </a:t>
            </a:r>
            <a:r>
              <a:rPr lang="tr-TR" b="0" i="1" dirty="0" err="1">
                <a:solidFill>
                  <a:srgbClr val="1C1D1F"/>
                </a:solidFill>
                <a:effectLst/>
                <a:latin typeface="+mj-lt"/>
              </a:rPr>
              <a:t>cenocepacia</a:t>
            </a:r>
            <a:r>
              <a:rPr lang="tr-TR" b="0" i="0" dirty="0">
                <a:solidFill>
                  <a:srgbClr val="1C1D1F"/>
                </a:solidFill>
                <a:effectLst/>
                <a:latin typeface="+mj-lt"/>
              </a:rPr>
              <a:t>, en az 8 alt grup)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1" dirty="0" err="1">
                <a:solidFill>
                  <a:srgbClr val="1C1D1F"/>
                </a:solidFill>
                <a:effectLst/>
                <a:latin typeface="+mj-lt"/>
              </a:rPr>
              <a:t>Cupriavidus</a:t>
            </a:r>
            <a:r>
              <a:rPr lang="tr-TR" b="0" i="1" dirty="0">
                <a:solidFill>
                  <a:srgbClr val="1C1D1F"/>
                </a:solidFill>
                <a:effectLst/>
                <a:latin typeface="+mj-lt"/>
              </a:rPr>
              <a:t> (</a:t>
            </a:r>
            <a:r>
              <a:rPr lang="tr-TR" b="0" i="0" dirty="0" err="1">
                <a:solidFill>
                  <a:srgbClr val="1C1D1F"/>
                </a:solidFill>
                <a:effectLst/>
                <a:latin typeface="+mj-lt"/>
              </a:rPr>
              <a:t>Ralstonia</a:t>
            </a:r>
            <a:r>
              <a:rPr lang="tr-TR" b="0" i="1" dirty="0">
                <a:solidFill>
                  <a:srgbClr val="1C1D1F"/>
                </a:solidFill>
                <a:effectLst/>
                <a:latin typeface="+mj-lt"/>
              </a:rPr>
              <a:t>) </a:t>
            </a:r>
            <a:r>
              <a:rPr lang="tr-TR" b="0" i="1" dirty="0" err="1">
                <a:solidFill>
                  <a:srgbClr val="1C1D1F"/>
                </a:solidFill>
                <a:effectLst/>
                <a:latin typeface="+mj-lt"/>
              </a:rPr>
              <a:t>pauculus</a:t>
            </a:r>
            <a:endParaRPr lang="tr-TR" b="0" i="0" dirty="0">
              <a:solidFill>
                <a:srgbClr val="1C1D1F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1" dirty="0" err="1">
                <a:solidFill>
                  <a:srgbClr val="1C1D1F"/>
                </a:solidFill>
                <a:effectLst/>
                <a:latin typeface="+mj-lt"/>
              </a:rPr>
              <a:t>Herbaspirillium</a:t>
            </a:r>
            <a:endParaRPr lang="tr-TR" b="0" i="0" dirty="0">
              <a:solidFill>
                <a:srgbClr val="1C1D1F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1" dirty="0" err="1">
                <a:solidFill>
                  <a:srgbClr val="1C1D1F"/>
                </a:solidFill>
                <a:effectLst/>
                <a:latin typeface="+mj-lt"/>
              </a:rPr>
              <a:t>Methylobacterium</a:t>
            </a:r>
            <a:r>
              <a:rPr lang="tr-TR" b="0" i="1" dirty="0">
                <a:solidFill>
                  <a:srgbClr val="1C1D1F"/>
                </a:solidFill>
                <a:effectLst/>
                <a:latin typeface="+mj-lt"/>
              </a:rPr>
              <a:t> </a:t>
            </a:r>
            <a:r>
              <a:rPr lang="tr-TR" b="0" i="0" dirty="0" err="1">
                <a:solidFill>
                  <a:srgbClr val="1C1D1F"/>
                </a:solidFill>
                <a:effectLst/>
                <a:latin typeface="+mj-lt"/>
              </a:rPr>
              <a:t>spp</a:t>
            </a:r>
            <a:r>
              <a:rPr lang="tr-TR" b="0" i="0" dirty="0">
                <a:solidFill>
                  <a:srgbClr val="1C1D1F"/>
                </a:solidFill>
                <a:effectLst/>
                <a:latin typeface="+mj-lt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1" u="sng" dirty="0" err="1">
                <a:solidFill>
                  <a:srgbClr val="0070C0"/>
                </a:solidFill>
                <a:effectLst/>
                <a:latin typeface="+mj-lt"/>
              </a:rPr>
              <a:t>Ralstonia</a:t>
            </a:r>
            <a:r>
              <a:rPr lang="tr-TR" b="0" i="1" u="sng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tr-TR" b="0" i="1" u="sng" dirty="0" err="1">
                <a:solidFill>
                  <a:srgbClr val="0070C0"/>
                </a:solidFill>
                <a:effectLst/>
                <a:latin typeface="+mj-lt"/>
              </a:rPr>
              <a:t>pickettii</a:t>
            </a:r>
            <a:r>
              <a:rPr lang="tr-TR" b="0" i="1" dirty="0">
                <a:solidFill>
                  <a:srgbClr val="1C1D1F"/>
                </a:solidFill>
                <a:effectLst/>
                <a:latin typeface="+mj-lt"/>
              </a:rPr>
              <a:t>, </a:t>
            </a:r>
            <a:r>
              <a:rPr lang="tr-TR" b="0" i="1" dirty="0" err="1">
                <a:solidFill>
                  <a:srgbClr val="1C1D1F"/>
                </a:solidFill>
                <a:effectLst/>
                <a:latin typeface="+mj-lt"/>
              </a:rPr>
              <a:t>Ralstonia</a:t>
            </a:r>
            <a:r>
              <a:rPr lang="tr-TR" b="0" i="1" dirty="0">
                <a:solidFill>
                  <a:srgbClr val="1C1D1F"/>
                </a:solidFill>
                <a:effectLst/>
                <a:latin typeface="+mj-lt"/>
              </a:rPr>
              <a:t> </a:t>
            </a:r>
            <a:r>
              <a:rPr lang="tr-TR" b="0" i="1" dirty="0" err="1">
                <a:solidFill>
                  <a:srgbClr val="1C1D1F"/>
                </a:solidFill>
                <a:effectLst/>
                <a:latin typeface="+mj-lt"/>
              </a:rPr>
              <a:t>mannitolilytica</a:t>
            </a:r>
            <a:endParaRPr lang="tr-TR" b="0" i="0" dirty="0">
              <a:solidFill>
                <a:srgbClr val="1C1D1F"/>
              </a:solidFill>
              <a:effectLst/>
              <a:latin typeface="+mj-lt"/>
            </a:endParaRP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1EE12CA6-F0BC-1234-E607-91CFC31FECF4}"/>
              </a:ext>
            </a:extLst>
          </p:cNvPr>
          <p:cNvSpPr txBox="1">
            <a:spLocks/>
          </p:cNvSpPr>
          <p:nvPr/>
        </p:nvSpPr>
        <p:spPr>
          <a:xfrm>
            <a:off x="6096000" y="2065867"/>
            <a:ext cx="5257800" cy="41520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tr-TR" sz="2000" b="0" i="1" dirty="0" err="1">
                <a:solidFill>
                  <a:srgbClr val="1C1D1F"/>
                </a:solidFill>
                <a:effectLst/>
              </a:rPr>
              <a:t>Sphingomonas</a:t>
            </a:r>
            <a:r>
              <a:rPr lang="tr-TR" sz="2000" b="0" i="1" dirty="0">
                <a:solidFill>
                  <a:srgbClr val="1C1D1F"/>
                </a:solidFill>
                <a:effectLst/>
              </a:rPr>
              <a:t> </a:t>
            </a:r>
            <a:r>
              <a:rPr lang="tr-TR" sz="2000" b="0" i="0" dirty="0" err="1">
                <a:solidFill>
                  <a:srgbClr val="1C1D1F"/>
                </a:solidFill>
                <a:effectLst/>
              </a:rPr>
              <a:t>spp</a:t>
            </a:r>
            <a:r>
              <a:rPr lang="tr-TR" sz="2000" b="0" i="0" dirty="0">
                <a:solidFill>
                  <a:srgbClr val="1C1D1F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000" b="0" i="1" u="sng" dirty="0" err="1">
                <a:solidFill>
                  <a:srgbClr val="0070C0"/>
                </a:solidFill>
                <a:effectLst/>
              </a:rPr>
              <a:t>Stenotrophomonas</a:t>
            </a:r>
            <a:r>
              <a:rPr lang="tr-TR" sz="2000" b="0" i="1" u="sng" dirty="0">
                <a:solidFill>
                  <a:srgbClr val="0070C0"/>
                </a:solidFill>
                <a:effectLst/>
              </a:rPr>
              <a:t> </a:t>
            </a:r>
            <a:r>
              <a:rPr lang="tr-TR" sz="2000" b="0" i="1" u="sng" dirty="0" err="1">
                <a:solidFill>
                  <a:srgbClr val="0070C0"/>
                </a:solidFill>
                <a:effectLst/>
              </a:rPr>
              <a:t>maltophilia</a:t>
            </a:r>
            <a:endParaRPr lang="tr-TR" sz="2000" b="0" i="0" u="sng" dirty="0">
              <a:solidFill>
                <a:srgbClr val="0070C0"/>
              </a:solidFill>
              <a:effectLst/>
            </a:endParaRPr>
          </a:p>
          <a:p>
            <a:r>
              <a:rPr lang="tr-TR" sz="2000" i="1" u="sng" dirty="0">
                <a:solidFill>
                  <a:srgbClr val="1C1D1F"/>
                </a:solidFill>
                <a:hlinkClick r:id="rId4"/>
              </a:rPr>
              <a:t>Acinetobacter baumannii</a:t>
            </a:r>
            <a:endParaRPr lang="tr-TR" sz="2000" dirty="0">
              <a:solidFill>
                <a:srgbClr val="1C1D1F"/>
              </a:solidFill>
            </a:endParaRPr>
          </a:p>
          <a:p>
            <a:r>
              <a:rPr lang="tr-TR" sz="2000" i="1" dirty="0" err="1">
                <a:solidFill>
                  <a:srgbClr val="1C1D1F"/>
                </a:solidFill>
              </a:rPr>
              <a:t>Acinetobacter</a:t>
            </a:r>
            <a:r>
              <a:rPr lang="tr-TR" sz="2000" i="1" dirty="0">
                <a:solidFill>
                  <a:srgbClr val="1C1D1F"/>
                </a:solidFill>
              </a:rPr>
              <a:t> </a:t>
            </a:r>
            <a:r>
              <a:rPr lang="tr-TR" sz="2000" i="1" dirty="0" err="1">
                <a:solidFill>
                  <a:srgbClr val="1C1D1F"/>
                </a:solidFill>
              </a:rPr>
              <a:t>calcoaceticus</a:t>
            </a:r>
            <a:endParaRPr lang="tr-TR" sz="2000" dirty="0">
              <a:solidFill>
                <a:srgbClr val="1C1D1F"/>
              </a:solidFill>
            </a:endParaRPr>
          </a:p>
          <a:p>
            <a:r>
              <a:rPr lang="tr-TR" sz="2000" i="1" dirty="0" err="1">
                <a:solidFill>
                  <a:srgbClr val="1C1D1F"/>
                </a:solidFill>
              </a:rPr>
              <a:t>Alcaligenes</a:t>
            </a:r>
            <a:r>
              <a:rPr lang="tr-TR" sz="2000" i="1" dirty="0">
                <a:solidFill>
                  <a:srgbClr val="1C1D1F"/>
                </a:solidFill>
              </a:rPr>
              <a:t> </a:t>
            </a:r>
            <a:r>
              <a:rPr lang="tr-TR" sz="2000" i="1" dirty="0" err="1">
                <a:solidFill>
                  <a:srgbClr val="1C1D1F"/>
                </a:solidFill>
              </a:rPr>
              <a:t>xylosoxidans</a:t>
            </a:r>
            <a:r>
              <a:rPr lang="tr-TR" sz="2000" i="1" dirty="0">
                <a:solidFill>
                  <a:srgbClr val="1C1D1F"/>
                </a:solidFill>
              </a:rPr>
              <a:t>, A. </a:t>
            </a:r>
            <a:r>
              <a:rPr lang="tr-TR" sz="2000" i="1" dirty="0" err="1">
                <a:solidFill>
                  <a:srgbClr val="1C1D1F"/>
                </a:solidFill>
              </a:rPr>
              <a:t>faecalis</a:t>
            </a:r>
            <a:endParaRPr lang="tr-TR" sz="2000" dirty="0">
              <a:solidFill>
                <a:srgbClr val="1C1D1F"/>
              </a:solidFill>
            </a:endParaRPr>
          </a:p>
          <a:p>
            <a:r>
              <a:rPr lang="tr-TR" sz="2000" i="1" dirty="0" err="1">
                <a:solidFill>
                  <a:srgbClr val="1C1D1F"/>
                </a:solidFill>
              </a:rPr>
              <a:t>Aeromonas</a:t>
            </a:r>
            <a:r>
              <a:rPr lang="tr-TR" sz="2000" i="1" dirty="0">
                <a:solidFill>
                  <a:srgbClr val="1C1D1F"/>
                </a:solidFill>
              </a:rPr>
              <a:t> </a:t>
            </a:r>
            <a:r>
              <a:rPr lang="tr-TR" sz="2000" i="1" dirty="0" err="1">
                <a:solidFill>
                  <a:srgbClr val="1C1D1F"/>
                </a:solidFill>
              </a:rPr>
              <a:t>hydrophila</a:t>
            </a:r>
            <a:r>
              <a:rPr lang="tr-TR" sz="2000" i="1" dirty="0">
                <a:solidFill>
                  <a:srgbClr val="1C1D1F"/>
                </a:solidFill>
              </a:rPr>
              <a:t>, </a:t>
            </a:r>
            <a:r>
              <a:rPr lang="tr-TR" sz="2000" i="1" dirty="0" err="1">
                <a:solidFill>
                  <a:srgbClr val="1C1D1F"/>
                </a:solidFill>
              </a:rPr>
              <a:t>Aeromonas</a:t>
            </a:r>
            <a:r>
              <a:rPr lang="tr-TR" sz="2000" i="1" dirty="0">
                <a:solidFill>
                  <a:srgbClr val="1C1D1F"/>
                </a:solidFill>
              </a:rPr>
              <a:t> </a:t>
            </a:r>
            <a:r>
              <a:rPr lang="tr-TR" sz="2000" dirty="0" err="1">
                <a:solidFill>
                  <a:srgbClr val="1C1D1F"/>
                </a:solidFill>
              </a:rPr>
              <a:t>spp</a:t>
            </a:r>
            <a:r>
              <a:rPr lang="tr-TR" sz="2000" dirty="0">
                <a:solidFill>
                  <a:srgbClr val="1C1D1F"/>
                </a:solidFill>
              </a:rPr>
              <a:t>.</a:t>
            </a:r>
          </a:p>
          <a:p>
            <a:r>
              <a:rPr lang="tr-TR" sz="2000" i="1" dirty="0" err="1">
                <a:solidFill>
                  <a:srgbClr val="1C1D1F"/>
                </a:solidFill>
              </a:rPr>
              <a:t>Elizabethkingia</a:t>
            </a:r>
            <a:r>
              <a:rPr lang="tr-TR" sz="2000" i="1" dirty="0">
                <a:solidFill>
                  <a:srgbClr val="1C1D1F"/>
                </a:solidFill>
              </a:rPr>
              <a:t> </a:t>
            </a:r>
            <a:r>
              <a:rPr lang="tr-TR" sz="2000" i="1" dirty="0" err="1">
                <a:solidFill>
                  <a:srgbClr val="1C1D1F"/>
                </a:solidFill>
              </a:rPr>
              <a:t>anopheles</a:t>
            </a:r>
            <a:r>
              <a:rPr lang="tr-TR" sz="2000" i="1" dirty="0">
                <a:solidFill>
                  <a:srgbClr val="1C1D1F"/>
                </a:solidFill>
              </a:rPr>
              <a:t>, E. </a:t>
            </a:r>
            <a:r>
              <a:rPr lang="tr-TR" sz="2000" i="1" dirty="0" err="1">
                <a:solidFill>
                  <a:srgbClr val="1C1D1F"/>
                </a:solidFill>
              </a:rPr>
              <a:t>meningosepticum</a:t>
            </a:r>
            <a:endParaRPr lang="tr-TR" sz="2000" dirty="0">
              <a:solidFill>
                <a:srgbClr val="1C1D1F"/>
              </a:solidFill>
            </a:endParaRPr>
          </a:p>
          <a:p>
            <a:r>
              <a:rPr lang="tr-TR" sz="2000" i="1" u="sng" dirty="0" err="1">
                <a:solidFill>
                  <a:srgbClr val="0070C0"/>
                </a:solidFill>
              </a:rPr>
              <a:t>Legionella</a:t>
            </a:r>
            <a:r>
              <a:rPr lang="tr-TR" sz="2000" i="1" u="sng" dirty="0">
                <a:solidFill>
                  <a:srgbClr val="0070C0"/>
                </a:solidFill>
              </a:rPr>
              <a:t> </a:t>
            </a:r>
            <a:r>
              <a:rPr lang="tr-TR" sz="2000" i="1" u="sng" dirty="0" err="1">
                <a:solidFill>
                  <a:srgbClr val="0070C0"/>
                </a:solidFill>
              </a:rPr>
              <a:t>pneumophila</a:t>
            </a:r>
            <a:br>
              <a:rPr lang="tr-TR" sz="2400" u="sng" dirty="0">
                <a:solidFill>
                  <a:srgbClr val="0070C0"/>
                </a:solidFill>
              </a:rPr>
            </a:br>
            <a:endParaRPr lang="tr-TR" sz="2400" u="sng" dirty="0">
              <a:solidFill>
                <a:srgbClr val="0070C0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5918736-DE88-5767-C8FB-09685919AA5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985" r="19969"/>
          <a:stretch/>
        </p:blipFill>
        <p:spPr>
          <a:xfrm>
            <a:off x="9980592" y="204367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2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54EB9A2-F4CF-744B-29F3-9EE08E50E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717" y="1320800"/>
            <a:ext cx="4873283" cy="2369965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tr-TR" b="0" i="0" dirty="0" err="1">
                <a:solidFill>
                  <a:srgbClr val="C00000"/>
                </a:solidFill>
                <a:effectLst/>
              </a:rPr>
              <a:t>Non-fekal</a:t>
            </a:r>
            <a:r>
              <a:rPr lang="tr-TR" b="0" i="0" dirty="0">
                <a:solidFill>
                  <a:srgbClr val="C00000"/>
                </a:solidFill>
                <a:effectLst/>
              </a:rPr>
              <a:t> </a:t>
            </a:r>
            <a:r>
              <a:rPr lang="tr-TR" dirty="0" err="1">
                <a:solidFill>
                  <a:srgbClr val="C00000"/>
                </a:solidFill>
              </a:rPr>
              <a:t>k</a:t>
            </a:r>
            <a:r>
              <a:rPr lang="tr-TR" b="0" i="0" dirty="0" err="1">
                <a:solidFill>
                  <a:srgbClr val="C00000"/>
                </a:solidFill>
                <a:effectLst/>
              </a:rPr>
              <a:t>oliformlar</a:t>
            </a:r>
            <a:endParaRPr lang="tr-TR" b="0" i="0" dirty="0">
              <a:solidFill>
                <a:srgbClr val="C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1" dirty="0" err="1">
                <a:solidFill>
                  <a:srgbClr val="1C1D1F"/>
                </a:solidFill>
                <a:effectLst/>
              </a:rPr>
              <a:t>Enterobacter</a:t>
            </a:r>
            <a:r>
              <a:rPr lang="tr-TR" b="0" i="1" dirty="0">
                <a:solidFill>
                  <a:srgbClr val="1C1D1F"/>
                </a:solidFill>
                <a:effectLst/>
              </a:rPr>
              <a:t> </a:t>
            </a:r>
            <a:r>
              <a:rPr lang="tr-TR" b="0" i="1" dirty="0" err="1">
                <a:solidFill>
                  <a:srgbClr val="1C1D1F"/>
                </a:solidFill>
                <a:effectLst/>
              </a:rPr>
              <a:t>cloacae</a:t>
            </a:r>
            <a:endParaRPr lang="tr-TR" b="0" i="0" dirty="0">
              <a:solidFill>
                <a:srgbClr val="1C1D1F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1" u="sng" dirty="0">
                <a:solidFill>
                  <a:srgbClr val="1C1D1F"/>
                </a:solidFill>
                <a:effectLst/>
                <a:hlinkClick r:id="rId2"/>
              </a:rPr>
              <a:t>Klebsiella </a:t>
            </a:r>
            <a:r>
              <a:rPr lang="tr-TR" b="0" i="0" u="sng" dirty="0">
                <a:solidFill>
                  <a:srgbClr val="1C1D1F"/>
                </a:solidFill>
                <a:effectLst/>
                <a:hlinkClick r:id="rId2"/>
              </a:rPr>
              <a:t>spp.</a:t>
            </a:r>
            <a:endParaRPr lang="tr-TR" b="0" i="0" dirty="0">
              <a:solidFill>
                <a:srgbClr val="1C1D1F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1" dirty="0" err="1">
                <a:solidFill>
                  <a:srgbClr val="1C1D1F"/>
                </a:solidFill>
                <a:effectLst/>
              </a:rPr>
              <a:t>Pantoae</a:t>
            </a:r>
            <a:r>
              <a:rPr lang="tr-TR" b="0" i="1" dirty="0">
                <a:solidFill>
                  <a:srgbClr val="1C1D1F"/>
                </a:solidFill>
                <a:effectLst/>
              </a:rPr>
              <a:t> </a:t>
            </a:r>
            <a:r>
              <a:rPr lang="tr-TR" b="0" i="1" dirty="0" err="1">
                <a:solidFill>
                  <a:srgbClr val="1C1D1F"/>
                </a:solidFill>
                <a:effectLst/>
              </a:rPr>
              <a:t>agglomerans</a:t>
            </a:r>
            <a:endParaRPr lang="tr-TR" b="0" i="0" dirty="0">
              <a:solidFill>
                <a:srgbClr val="1C1D1F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1" dirty="0" err="1">
                <a:solidFill>
                  <a:srgbClr val="1C1D1F"/>
                </a:solidFill>
                <a:effectLst/>
              </a:rPr>
              <a:t>Rahnella</a:t>
            </a:r>
            <a:r>
              <a:rPr lang="tr-TR" b="0" i="1" dirty="0">
                <a:solidFill>
                  <a:srgbClr val="1C1D1F"/>
                </a:solidFill>
                <a:effectLst/>
              </a:rPr>
              <a:t> </a:t>
            </a:r>
            <a:r>
              <a:rPr lang="tr-TR" b="0" i="1" dirty="0" err="1">
                <a:solidFill>
                  <a:srgbClr val="1C1D1F"/>
                </a:solidFill>
                <a:effectLst/>
              </a:rPr>
              <a:t>aquatilis</a:t>
            </a:r>
            <a:endParaRPr lang="tr-TR" b="0" i="0" dirty="0">
              <a:solidFill>
                <a:srgbClr val="1C1D1F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1" dirty="0" err="1">
                <a:solidFill>
                  <a:srgbClr val="1C1D1F"/>
                </a:solidFill>
                <a:effectLst/>
              </a:rPr>
              <a:t>Serratia</a:t>
            </a:r>
            <a:r>
              <a:rPr lang="tr-TR" b="0" i="1" dirty="0">
                <a:solidFill>
                  <a:srgbClr val="1C1D1F"/>
                </a:solidFill>
                <a:effectLst/>
              </a:rPr>
              <a:t> </a:t>
            </a:r>
            <a:r>
              <a:rPr lang="tr-TR" b="0" i="1" dirty="0" err="1">
                <a:solidFill>
                  <a:srgbClr val="1C1D1F"/>
                </a:solidFill>
                <a:effectLst/>
              </a:rPr>
              <a:t>liquifaciens</a:t>
            </a:r>
            <a:r>
              <a:rPr lang="tr-TR" b="0" i="1" dirty="0">
                <a:solidFill>
                  <a:srgbClr val="1C1D1F"/>
                </a:solidFill>
                <a:effectLst/>
              </a:rPr>
              <a:t>, </a:t>
            </a:r>
            <a:r>
              <a:rPr lang="tr-TR" b="0" i="1" dirty="0" err="1">
                <a:solidFill>
                  <a:srgbClr val="1C1D1F"/>
                </a:solidFill>
                <a:effectLst/>
              </a:rPr>
              <a:t>Serratia</a:t>
            </a:r>
            <a:r>
              <a:rPr lang="tr-TR" b="0" i="1" dirty="0">
                <a:solidFill>
                  <a:srgbClr val="1C1D1F"/>
                </a:solidFill>
                <a:effectLst/>
              </a:rPr>
              <a:t> </a:t>
            </a:r>
            <a:r>
              <a:rPr lang="tr-TR" b="0" i="1" dirty="0" err="1">
                <a:solidFill>
                  <a:srgbClr val="1C1D1F"/>
                </a:solidFill>
                <a:effectLst/>
              </a:rPr>
              <a:t>marcescens</a:t>
            </a:r>
            <a:endParaRPr lang="tr-TR" b="0" i="0" dirty="0">
              <a:solidFill>
                <a:srgbClr val="1C1D1F"/>
              </a:solidFill>
              <a:effectLst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6D32300B-4915-3CA5-2B29-1CC17C2F0C41}"/>
              </a:ext>
            </a:extLst>
          </p:cNvPr>
          <p:cNvSpPr txBox="1">
            <a:spLocks/>
          </p:cNvSpPr>
          <p:nvPr/>
        </p:nvSpPr>
        <p:spPr>
          <a:xfrm>
            <a:off x="6671604" y="2909904"/>
            <a:ext cx="4873283" cy="36665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000" dirty="0">
                <a:solidFill>
                  <a:srgbClr val="C00000"/>
                </a:solidFill>
              </a:rPr>
              <a:t>Diğer bakteriler</a:t>
            </a:r>
          </a:p>
          <a:p>
            <a:r>
              <a:rPr lang="tr-TR" sz="2000" i="1" u="sng" dirty="0" err="1">
                <a:solidFill>
                  <a:srgbClr val="0070C0"/>
                </a:solidFill>
              </a:rPr>
              <a:t>Microbacterium</a:t>
            </a:r>
            <a:r>
              <a:rPr lang="tr-TR" sz="2000" i="1" u="sng" dirty="0">
                <a:solidFill>
                  <a:srgbClr val="0070C0"/>
                </a:solidFill>
              </a:rPr>
              <a:t> </a:t>
            </a:r>
            <a:r>
              <a:rPr lang="tr-TR" sz="2000" u="sng" dirty="0" err="1">
                <a:solidFill>
                  <a:srgbClr val="0070C0"/>
                </a:solidFill>
              </a:rPr>
              <a:t>spp</a:t>
            </a:r>
            <a:r>
              <a:rPr lang="tr-TR" sz="2000" u="sng" dirty="0">
                <a:solidFill>
                  <a:srgbClr val="0070C0"/>
                </a:solidFill>
              </a:rPr>
              <a:t>.</a:t>
            </a:r>
          </a:p>
          <a:p>
            <a:r>
              <a:rPr lang="tr-TR" sz="2000" u="sng" dirty="0" err="1">
                <a:solidFill>
                  <a:srgbClr val="0070C0"/>
                </a:solidFill>
              </a:rPr>
              <a:t>Nontuberculous</a:t>
            </a:r>
            <a:r>
              <a:rPr lang="tr-TR" sz="2000" u="sng" dirty="0">
                <a:solidFill>
                  <a:srgbClr val="0070C0"/>
                </a:solidFill>
              </a:rPr>
              <a:t> </a:t>
            </a:r>
            <a:r>
              <a:rPr lang="tr-TR" sz="2000" u="sng" dirty="0" err="1">
                <a:solidFill>
                  <a:srgbClr val="0070C0"/>
                </a:solidFill>
              </a:rPr>
              <a:t>mycobacteria</a:t>
            </a:r>
            <a:r>
              <a:rPr lang="tr-TR" sz="2000" u="sng" dirty="0">
                <a:solidFill>
                  <a:srgbClr val="0070C0"/>
                </a:solidFill>
              </a:rPr>
              <a:t>-NTM</a:t>
            </a:r>
          </a:p>
          <a:p>
            <a:r>
              <a:rPr lang="tr-TR" sz="2000" i="1" dirty="0" err="1">
                <a:solidFill>
                  <a:srgbClr val="1C1D1F"/>
                </a:solidFill>
              </a:rPr>
              <a:t>Tsukamurella</a:t>
            </a:r>
            <a:r>
              <a:rPr lang="tr-TR" sz="2000" i="1" dirty="0">
                <a:solidFill>
                  <a:srgbClr val="1C1D1F"/>
                </a:solidFill>
              </a:rPr>
              <a:t> </a:t>
            </a:r>
            <a:r>
              <a:rPr lang="tr-TR" sz="2000" dirty="0" err="1">
                <a:solidFill>
                  <a:srgbClr val="1C1D1F"/>
                </a:solidFill>
              </a:rPr>
              <a:t>spp</a:t>
            </a:r>
            <a:r>
              <a:rPr lang="tr-TR" sz="2000" dirty="0">
                <a:solidFill>
                  <a:srgbClr val="1C1D1F"/>
                </a:solidFill>
              </a:rPr>
              <a:t>.</a:t>
            </a:r>
          </a:p>
          <a:p>
            <a:r>
              <a:rPr lang="tr-TR" sz="2000" i="1" dirty="0" err="1">
                <a:solidFill>
                  <a:srgbClr val="1C1D1F"/>
                </a:solidFill>
              </a:rPr>
              <a:t>Rhodococcus</a:t>
            </a:r>
            <a:r>
              <a:rPr lang="tr-TR" sz="2000" i="1" dirty="0">
                <a:solidFill>
                  <a:srgbClr val="1C1D1F"/>
                </a:solidFill>
              </a:rPr>
              <a:t> </a:t>
            </a:r>
            <a:r>
              <a:rPr lang="tr-TR" sz="2000" i="1" dirty="0" err="1">
                <a:solidFill>
                  <a:srgbClr val="1C1D1F"/>
                </a:solidFill>
              </a:rPr>
              <a:t>equi</a:t>
            </a:r>
            <a:r>
              <a:rPr lang="tr-TR" sz="2000" i="1" dirty="0">
                <a:solidFill>
                  <a:srgbClr val="1C1D1F"/>
                </a:solidFill>
              </a:rPr>
              <a:t>, </a:t>
            </a:r>
            <a:r>
              <a:rPr lang="tr-TR" sz="2000" i="1" dirty="0" err="1">
                <a:solidFill>
                  <a:srgbClr val="1C1D1F"/>
                </a:solidFill>
              </a:rPr>
              <a:t>Rhodococcus</a:t>
            </a:r>
            <a:r>
              <a:rPr lang="tr-TR" sz="2000" i="1" dirty="0">
                <a:solidFill>
                  <a:srgbClr val="1C1D1F"/>
                </a:solidFill>
              </a:rPr>
              <a:t> </a:t>
            </a:r>
            <a:r>
              <a:rPr lang="tr-TR" sz="2000" dirty="0" err="1">
                <a:solidFill>
                  <a:srgbClr val="1C1D1F"/>
                </a:solidFill>
              </a:rPr>
              <a:t>spp</a:t>
            </a:r>
            <a:r>
              <a:rPr lang="tr-TR" sz="2000" dirty="0">
                <a:solidFill>
                  <a:srgbClr val="1C1D1F"/>
                </a:solidFill>
              </a:rPr>
              <a:t>.</a:t>
            </a:r>
          </a:p>
          <a:p>
            <a:r>
              <a:rPr lang="tr-TR" sz="2000" i="1" dirty="0" err="1">
                <a:solidFill>
                  <a:srgbClr val="1C1D1F"/>
                </a:solidFill>
              </a:rPr>
              <a:t>Gordonae</a:t>
            </a:r>
            <a:r>
              <a:rPr lang="tr-TR" sz="2000" i="1" dirty="0">
                <a:solidFill>
                  <a:srgbClr val="1C1D1F"/>
                </a:solidFill>
              </a:rPr>
              <a:t> </a:t>
            </a:r>
            <a:r>
              <a:rPr lang="tr-TR" sz="2000" dirty="0" err="1">
                <a:solidFill>
                  <a:srgbClr val="1C1D1F"/>
                </a:solidFill>
              </a:rPr>
              <a:t>spp</a:t>
            </a:r>
            <a:r>
              <a:rPr lang="tr-TR" sz="2000" dirty="0">
                <a:solidFill>
                  <a:srgbClr val="1C1D1F"/>
                </a:solidFill>
              </a:rPr>
              <a:t>.</a:t>
            </a:r>
          </a:p>
        </p:txBody>
      </p:sp>
      <p:pic>
        <p:nvPicPr>
          <p:cNvPr id="11266" name="Picture 2" descr="Klebsiella pneumoniae - Vikipedi">
            <a:extLst>
              <a:ext uri="{FF2B5EF4-FFF2-40B4-BE49-F238E27FC236}">
                <a16:creationId xmlns:a16="http://schemas.microsoft.com/office/drawing/2014/main" id="{0E8C0D21-8149-6200-E6A8-56BE70F0C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740" y="484759"/>
            <a:ext cx="2875518" cy="210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Tsukamurella - Wikipedia">
            <a:extLst>
              <a:ext uri="{FF2B5EF4-FFF2-40B4-BE49-F238E27FC236}">
                <a16:creationId xmlns:a16="http://schemas.microsoft.com/office/drawing/2014/main" id="{3DE4016C-11A8-1181-D745-CFBE0C9F8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246" y="4812725"/>
            <a:ext cx="1614848" cy="16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Mycobacteroides abscessus - Wikipedia">
            <a:extLst>
              <a:ext uri="{FF2B5EF4-FFF2-40B4-BE49-F238E27FC236}">
                <a16:creationId xmlns:a16="http://schemas.microsoft.com/office/drawing/2014/main" id="{0406B1D0-A2E1-2022-50B0-EE79C868E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525" y="4111587"/>
            <a:ext cx="2875518" cy="215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B80BF939-DAF1-AB90-0697-4CB5C1FA621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59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4F455B-07C5-66B6-5837-0498E381F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535" y="893981"/>
            <a:ext cx="5084298" cy="271824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tr-TR" sz="2400" b="0" i="0" dirty="0">
                <a:solidFill>
                  <a:srgbClr val="C00000"/>
                </a:solidFill>
                <a:effectLst/>
                <a:latin typeface="Poppins" pitchFamily="2" charset="0"/>
              </a:rPr>
              <a:t>Mantarlar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400" b="0" i="0" dirty="0">
                <a:solidFill>
                  <a:srgbClr val="1C1D1F"/>
                </a:solidFill>
                <a:effectLst/>
                <a:latin typeface="Nunito" pitchFamily="2" charset="0"/>
              </a:rPr>
              <a:t>Mayalar </a:t>
            </a:r>
          </a:p>
          <a:p>
            <a:pPr marL="0" indent="0" algn="l">
              <a:buNone/>
            </a:pPr>
            <a:r>
              <a:rPr lang="tr-TR" sz="2400" b="0" i="0" dirty="0">
                <a:solidFill>
                  <a:srgbClr val="1C1D1F"/>
                </a:solidFill>
                <a:effectLst/>
                <a:latin typeface="Nunito" pitchFamily="2" charset="0"/>
              </a:rPr>
              <a:t>(</a:t>
            </a:r>
            <a:r>
              <a:rPr lang="tr-TR" sz="2400" b="0" i="1" dirty="0" err="1">
                <a:solidFill>
                  <a:srgbClr val="1C1D1F"/>
                </a:solidFill>
                <a:effectLst/>
                <a:latin typeface="Nunito" pitchFamily="2" charset="0"/>
              </a:rPr>
              <a:t>Candida</a:t>
            </a:r>
            <a:r>
              <a:rPr lang="tr-TR" sz="2400" b="0" i="1" dirty="0">
                <a:solidFill>
                  <a:srgbClr val="1C1D1F"/>
                </a:solidFill>
                <a:effectLst/>
                <a:latin typeface="Nunito" pitchFamily="2" charset="0"/>
              </a:rPr>
              <a:t> </a:t>
            </a:r>
            <a:r>
              <a:rPr lang="tr-TR" sz="2400" b="0" i="1" dirty="0" err="1">
                <a:solidFill>
                  <a:srgbClr val="1C1D1F"/>
                </a:solidFill>
                <a:effectLst/>
                <a:latin typeface="Nunito" pitchFamily="2" charset="0"/>
              </a:rPr>
              <a:t>parapsilosis</a:t>
            </a:r>
            <a:r>
              <a:rPr lang="tr-TR" sz="2400" b="0" i="1" dirty="0">
                <a:solidFill>
                  <a:srgbClr val="1C1D1F"/>
                </a:solidFill>
                <a:effectLst/>
                <a:latin typeface="Nunito" pitchFamily="2" charset="0"/>
              </a:rPr>
              <a:t>, C. </a:t>
            </a:r>
            <a:r>
              <a:rPr lang="tr-TR" sz="2400" b="0" i="1" dirty="0" err="1">
                <a:solidFill>
                  <a:srgbClr val="1C1D1F"/>
                </a:solidFill>
                <a:effectLst/>
                <a:latin typeface="Nunito" pitchFamily="2" charset="0"/>
              </a:rPr>
              <a:t>tropicalis</a:t>
            </a:r>
            <a:r>
              <a:rPr lang="tr-TR" sz="2400" b="0" i="0" dirty="0">
                <a:solidFill>
                  <a:srgbClr val="1C1D1F"/>
                </a:solidFill>
                <a:effectLst/>
                <a:latin typeface="Nunito" pitchFamily="2" charset="0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400" b="0" i="1" dirty="0" err="1">
                <a:solidFill>
                  <a:srgbClr val="1C1D1F"/>
                </a:solidFill>
                <a:effectLst/>
                <a:latin typeface="Nunito" pitchFamily="2" charset="0"/>
              </a:rPr>
              <a:t>Aspergillus</a:t>
            </a:r>
            <a:r>
              <a:rPr lang="tr-TR" sz="2400" b="0" i="1" dirty="0">
                <a:solidFill>
                  <a:srgbClr val="1C1D1F"/>
                </a:solidFill>
                <a:effectLst/>
                <a:latin typeface="Nunito" pitchFamily="2" charset="0"/>
              </a:rPr>
              <a:t> </a:t>
            </a:r>
            <a:r>
              <a:rPr lang="tr-TR" sz="2400" b="0" i="1" dirty="0" err="1">
                <a:solidFill>
                  <a:srgbClr val="1C1D1F"/>
                </a:solidFill>
                <a:effectLst/>
                <a:latin typeface="Nunito" pitchFamily="2" charset="0"/>
              </a:rPr>
              <a:t>fumigatus</a:t>
            </a:r>
            <a:r>
              <a:rPr lang="tr-TR" sz="2400" b="0" i="1" dirty="0">
                <a:solidFill>
                  <a:srgbClr val="1C1D1F"/>
                </a:solidFill>
                <a:effectLst/>
                <a:latin typeface="Nunito" pitchFamily="2" charset="0"/>
              </a:rPr>
              <a:t>, A. </a:t>
            </a:r>
            <a:r>
              <a:rPr lang="tr-TR" sz="2400" b="0" i="1" dirty="0" err="1">
                <a:solidFill>
                  <a:srgbClr val="1C1D1F"/>
                </a:solidFill>
                <a:effectLst/>
                <a:latin typeface="Nunito" pitchFamily="2" charset="0"/>
              </a:rPr>
              <a:t>niger</a:t>
            </a:r>
            <a:endParaRPr lang="tr-TR" sz="2400" b="0" i="0" dirty="0">
              <a:solidFill>
                <a:srgbClr val="1C1D1F"/>
              </a:solidFill>
              <a:effectLst/>
              <a:latin typeface="Nunito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400" b="0" i="1" dirty="0" err="1">
                <a:solidFill>
                  <a:srgbClr val="1C1D1F"/>
                </a:solidFill>
                <a:effectLst/>
                <a:latin typeface="Nunito" pitchFamily="2" charset="0"/>
              </a:rPr>
              <a:t>Fusariu</a:t>
            </a:r>
            <a:r>
              <a:rPr lang="tr-TR" sz="2400" b="0" i="0" dirty="0" err="1">
                <a:solidFill>
                  <a:srgbClr val="1C1D1F"/>
                </a:solidFill>
                <a:effectLst/>
                <a:latin typeface="Nunito" pitchFamily="2" charset="0"/>
              </a:rPr>
              <a:t>m</a:t>
            </a:r>
            <a:r>
              <a:rPr lang="tr-TR" sz="2400" b="0" i="0" dirty="0">
                <a:solidFill>
                  <a:srgbClr val="1C1D1F"/>
                </a:solidFill>
                <a:effectLst/>
                <a:latin typeface="Nunito" pitchFamily="2" charset="0"/>
              </a:rPr>
              <a:t> </a:t>
            </a:r>
            <a:r>
              <a:rPr lang="tr-TR" sz="2400" b="0" i="0" dirty="0" err="1">
                <a:solidFill>
                  <a:srgbClr val="1C1D1F"/>
                </a:solidFill>
                <a:effectLst/>
                <a:latin typeface="Nunito" pitchFamily="2" charset="0"/>
              </a:rPr>
              <a:t>spp</a:t>
            </a:r>
            <a:r>
              <a:rPr lang="tr-TR" sz="2400" b="0" i="0" dirty="0">
                <a:solidFill>
                  <a:srgbClr val="1C1D1F"/>
                </a:solidFill>
                <a:effectLst/>
                <a:latin typeface="Nunito" pitchFamily="2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400" b="0" i="1" dirty="0" err="1">
                <a:solidFill>
                  <a:srgbClr val="1C1D1F"/>
                </a:solidFill>
                <a:effectLst/>
                <a:latin typeface="Nunito" pitchFamily="2" charset="0"/>
              </a:rPr>
              <a:t>Exophiala</a:t>
            </a:r>
            <a:r>
              <a:rPr lang="tr-TR" sz="2400" b="0" i="1" dirty="0">
                <a:solidFill>
                  <a:srgbClr val="1C1D1F"/>
                </a:solidFill>
                <a:effectLst/>
                <a:latin typeface="Nunito" pitchFamily="2" charset="0"/>
              </a:rPr>
              <a:t> </a:t>
            </a:r>
            <a:r>
              <a:rPr lang="tr-TR" sz="2400" b="0" i="0" dirty="0" err="1">
                <a:solidFill>
                  <a:srgbClr val="1C1D1F"/>
                </a:solidFill>
                <a:effectLst/>
                <a:latin typeface="Nunito" pitchFamily="2" charset="0"/>
              </a:rPr>
              <a:t>spp</a:t>
            </a:r>
            <a:r>
              <a:rPr lang="tr-TR" sz="2400" b="0" i="0" dirty="0">
                <a:solidFill>
                  <a:srgbClr val="1C1D1F"/>
                </a:solidFill>
                <a:effectLst/>
                <a:latin typeface="Nunito" pitchFamily="2" charset="0"/>
              </a:rPr>
              <a:t>.</a:t>
            </a:r>
          </a:p>
          <a:p>
            <a:endParaRPr lang="tr-TR" dirty="0"/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D00F1A8C-A6BF-076C-B62C-DE9B69BFE62A}"/>
              </a:ext>
            </a:extLst>
          </p:cNvPr>
          <p:cNvSpPr txBox="1">
            <a:spLocks/>
          </p:cNvSpPr>
          <p:nvPr/>
        </p:nvSpPr>
        <p:spPr>
          <a:xfrm>
            <a:off x="6166534" y="4033238"/>
            <a:ext cx="5084298" cy="212976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400" dirty="0" err="1">
                <a:solidFill>
                  <a:srgbClr val="C00000"/>
                </a:solidFill>
                <a:latin typeface="Poppins" pitchFamily="2" charset="0"/>
              </a:rPr>
              <a:t>Protozoa</a:t>
            </a:r>
            <a:endParaRPr lang="tr-TR" sz="2400" dirty="0">
              <a:solidFill>
                <a:srgbClr val="C00000"/>
              </a:solidFill>
              <a:latin typeface="Poppins" pitchFamily="2" charset="0"/>
            </a:endParaRPr>
          </a:p>
          <a:p>
            <a:r>
              <a:rPr lang="tr-TR" sz="2400" i="1" dirty="0" err="1">
                <a:solidFill>
                  <a:srgbClr val="1C1D1F"/>
                </a:solidFill>
                <a:latin typeface="Nunito" pitchFamily="2" charset="0"/>
              </a:rPr>
              <a:t>Acanthamoeba</a:t>
            </a:r>
            <a:r>
              <a:rPr lang="tr-TR" sz="2400" i="1" dirty="0">
                <a:solidFill>
                  <a:srgbClr val="1C1D1F"/>
                </a:solidFill>
                <a:latin typeface="Nunito" pitchFamily="2" charset="0"/>
              </a:rPr>
              <a:t> </a:t>
            </a:r>
            <a:r>
              <a:rPr lang="tr-TR" sz="2400" dirty="0" err="1">
                <a:solidFill>
                  <a:srgbClr val="1C1D1F"/>
                </a:solidFill>
                <a:latin typeface="Nunito" pitchFamily="2" charset="0"/>
              </a:rPr>
              <a:t>spp</a:t>
            </a:r>
            <a:r>
              <a:rPr lang="tr-TR" sz="2400" dirty="0">
                <a:solidFill>
                  <a:srgbClr val="1C1D1F"/>
                </a:solidFill>
                <a:latin typeface="Nunito" pitchFamily="2" charset="0"/>
              </a:rPr>
              <a:t>.</a:t>
            </a:r>
          </a:p>
          <a:p>
            <a:r>
              <a:rPr lang="tr-TR" sz="2400" i="1" dirty="0" err="1">
                <a:solidFill>
                  <a:srgbClr val="1C1D1F"/>
                </a:solidFill>
                <a:latin typeface="Nunito" pitchFamily="2" charset="0"/>
              </a:rPr>
              <a:t>Vermamoeba</a:t>
            </a:r>
            <a:r>
              <a:rPr lang="tr-TR" sz="2400" i="1" dirty="0">
                <a:solidFill>
                  <a:srgbClr val="1C1D1F"/>
                </a:solidFill>
                <a:latin typeface="Nunito" pitchFamily="2" charset="0"/>
              </a:rPr>
              <a:t> </a:t>
            </a:r>
            <a:r>
              <a:rPr lang="tr-TR" sz="2400" i="1" dirty="0" err="1">
                <a:solidFill>
                  <a:srgbClr val="1C1D1F"/>
                </a:solidFill>
                <a:latin typeface="Nunito" pitchFamily="2" charset="0"/>
              </a:rPr>
              <a:t>vermiformis</a:t>
            </a:r>
            <a:endParaRPr lang="tr-TR" sz="2400" dirty="0">
              <a:solidFill>
                <a:srgbClr val="1C1D1F"/>
              </a:solidFill>
              <a:latin typeface="Nunito" pitchFamily="2" charset="0"/>
            </a:endParaRPr>
          </a:p>
          <a:p>
            <a:r>
              <a:rPr lang="tr-TR" sz="2400" i="1" dirty="0" err="1">
                <a:solidFill>
                  <a:srgbClr val="1C1D1F"/>
                </a:solidFill>
                <a:latin typeface="Nunito" pitchFamily="2" charset="0"/>
              </a:rPr>
              <a:t>Naegleria</a:t>
            </a:r>
            <a:r>
              <a:rPr lang="tr-TR" sz="2400" i="1" dirty="0">
                <a:solidFill>
                  <a:srgbClr val="1C1D1F"/>
                </a:solidFill>
                <a:latin typeface="Nunito" pitchFamily="2" charset="0"/>
              </a:rPr>
              <a:t> </a:t>
            </a:r>
            <a:r>
              <a:rPr lang="tr-TR" sz="2400" dirty="0" err="1">
                <a:solidFill>
                  <a:srgbClr val="1C1D1F"/>
                </a:solidFill>
                <a:latin typeface="Nunito" pitchFamily="2" charset="0"/>
              </a:rPr>
              <a:t>spp</a:t>
            </a:r>
            <a:r>
              <a:rPr lang="tr-TR" sz="2400" dirty="0">
                <a:solidFill>
                  <a:srgbClr val="1C1D1F"/>
                </a:solidFill>
                <a:latin typeface="Nunito" pitchFamily="2" charset="0"/>
              </a:rPr>
              <a:t>.</a:t>
            </a:r>
          </a:p>
          <a:p>
            <a:endParaRPr lang="tr-TR" dirty="0"/>
          </a:p>
        </p:txBody>
      </p:sp>
      <p:pic>
        <p:nvPicPr>
          <p:cNvPr id="12290" name="Picture 2" descr="Fusarium - Wikipedia">
            <a:extLst>
              <a:ext uri="{FF2B5EF4-FFF2-40B4-BE49-F238E27FC236}">
                <a16:creationId xmlns:a16="http://schemas.microsoft.com/office/drawing/2014/main" id="{4C7ABB46-AC83-EDA4-6A83-A9B16FF32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83" y="1275421"/>
            <a:ext cx="34798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Acanthamoeba spp isolate Cyst Morphology | Download Scientific Diagram">
            <a:extLst>
              <a:ext uri="{FF2B5EF4-FFF2-40B4-BE49-F238E27FC236}">
                <a16:creationId xmlns:a16="http://schemas.microsoft.com/office/drawing/2014/main" id="{66CF7027-2C07-1F6D-CFA5-374F6A890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52" y="3834472"/>
            <a:ext cx="32131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C1B3F9CC-4B4F-9294-A712-C42A06433A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12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EC096-F687-84EC-81BA-C3E649A7D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84C53A9F-EBEB-4B19-B3DC-66399E78D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187" y="2299715"/>
            <a:ext cx="10058400" cy="2698835"/>
          </a:xfrm>
          <a:solidFill>
            <a:srgbClr val="FF9900"/>
          </a:solidFill>
          <a:scene3d>
            <a:camera prst="orthographicFront"/>
            <a:lightRig rig="threePt" dir="t"/>
          </a:scene3d>
          <a:sp3d>
            <a:bevelT w="501650" prst="coolSlant"/>
            <a:bevelB w="495300" h="50800" prst="softRound"/>
          </a:sp3d>
        </p:spPr>
        <p:txBody>
          <a:bodyPr>
            <a:normAutofit/>
          </a:bodyPr>
          <a:lstStyle/>
          <a:p>
            <a:r>
              <a:rPr lang="tr-TR" sz="7200" b="1" dirty="0">
                <a:solidFill>
                  <a:schemeClr val="bg1"/>
                </a:solidFill>
                <a:latin typeface="+mn-lt"/>
              </a:rPr>
              <a:t>İleri Müdahale İlkeleri: Susuz Bakım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21C66EB-F733-827E-A811-6B8B0578B6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7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8"/>
    </mc:Choice>
    <mc:Fallback xmlns="">
      <p:transition spd="slow" advTm="2978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17B84BA5-F6B2-1864-0CA6-6B803894F2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C721F0-5EF3-6098-B547-56371D2BB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31" y="937341"/>
            <a:ext cx="11119338" cy="1394945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400" dirty="0"/>
              <a:t>Musluktan gelen suyun kirli bir gider kapağına lavabo havzasına çarpmasıyla </a:t>
            </a:r>
          </a:p>
          <a:p>
            <a:r>
              <a:rPr lang="tr-TR" sz="2400" dirty="0">
                <a:solidFill>
                  <a:srgbClr val="FF0000"/>
                </a:solidFill>
              </a:rPr>
              <a:t>Lavabonun yakınındaki yüzeyler veya nesneler</a:t>
            </a:r>
          </a:p>
          <a:p>
            <a:r>
              <a:rPr lang="tr-TR" sz="2400" dirty="0">
                <a:solidFill>
                  <a:srgbClr val="FF0000"/>
                </a:solidFill>
              </a:rPr>
              <a:t>Lavaboya yakın mesafede bulunan hastalar ve malzemeler </a:t>
            </a:r>
            <a:r>
              <a:rPr lang="tr-TR" sz="2400" dirty="0"/>
              <a:t>kirlenebilir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54A95DB-556F-B005-D030-A742B226B264}"/>
              </a:ext>
            </a:extLst>
          </p:cNvPr>
          <p:cNvSpPr txBox="1"/>
          <p:nvPr/>
        </p:nvSpPr>
        <p:spPr>
          <a:xfrm flipH="1">
            <a:off x="443793" y="6095882"/>
            <a:ext cx="4360984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002060"/>
                </a:solidFill>
              </a:rPr>
              <a:t>Sonuçlar olumlu ve ümit verici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80DF47F-8D12-B576-6EC2-47DF3F52137F}"/>
              </a:ext>
            </a:extLst>
          </p:cNvPr>
          <p:cNvSpPr txBox="1"/>
          <p:nvPr/>
        </p:nvSpPr>
        <p:spPr>
          <a:xfrm>
            <a:off x="5762731" y="5911215"/>
            <a:ext cx="562356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002060"/>
                </a:solidFill>
              </a:rPr>
              <a:t>Su kaynaklı organizmalarla oluşan ciddi enfeksiyonların tekrarlaması!!!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CA22DCD-1576-BA96-EA46-020D855DBD0D}"/>
              </a:ext>
            </a:extLst>
          </p:cNvPr>
          <p:cNvSpPr txBox="1"/>
          <p:nvPr/>
        </p:nvSpPr>
        <p:spPr>
          <a:xfrm>
            <a:off x="2853034" y="2590163"/>
            <a:ext cx="6951518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2400" dirty="0" err="1"/>
              <a:t>YBÜ’lerde</a:t>
            </a:r>
            <a:r>
              <a:rPr lang="tr-TR" sz="2400" dirty="0"/>
              <a:t> yapılan çeşitli çalışmalarda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400" dirty="0"/>
              <a:t>Hasta bakım alanlarında </a:t>
            </a:r>
            <a:r>
              <a:rPr lang="tr-TR" sz="2400" dirty="0">
                <a:solidFill>
                  <a:srgbClr val="002060"/>
                </a:solidFill>
              </a:rPr>
              <a:t>lavabolardan</a:t>
            </a:r>
            <a:r>
              <a:rPr lang="tr-TR" sz="24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400" dirty="0"/>
              <a:t>El hijyeni amacıyla </a:t>
            </a:r>
            <a:r>
              <a:rPr lang="tr-TR" sz="2400" dirty="0">
                <a:solidFill>
                  <a:srgbClr val="002060"/>
                </a:solidFill>
              </a:rPr>
              <a:t>musluk suyundan </a:t>
            </a:r>
            <a:r>
              <a:rPr lang="tr-TR" sz="2400" dirty="0"/>
              <a:t>kaçınılması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ECBF14B-195D-89ED-0CFC-690F8DECF6AF}"/>
              </a:ext>
            </a:extLst>
          </p:cNvPr>
          <p:cNvSpPr txBox="1"/>
          <p:nvPr/>
        </p:nvSpPr>
        <p:spPr>
          <a:xfrm>
            <a:off x="321192" y="4066513"/>
            <a:ext cx="4703339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Salgınları en aza indirme</a:t>
            </a:r>
          </a:p>
          <a:p>
            <a:r>
              <a:rPr lang="tr-TR" sz="2400" dirty="0">
                <a:solidFill>
                  <a:srgbClr val="FF0000"/>
                </a:solidFill>
              </a:rPr>
              <a:t>GNB izolasyonunun sıklığını azaltma </a:t>
            </a:r>
          </a:p>
          <a:p>
            <a:r>
              <a:rPr lang="tr-TR" sz="2400" dirty="0">
                <a:solidFill>
                  <a:srgbClr val="FF0000"/>
                </a:solidFill>
              </a:rPr>
              <a:t>Enfeksiyon oranlarını düşürme</a:t>
            </a:r>
          </a:p>
          <a:p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7CF91B81-0825-D6E1-847B-88813969C242}"/>
              </a:ext>
            </a:extLst>
          </p:cNvPr>
          <p:cNvSpPr txBox="1"/>
          <p:nvPr/>
        </p:nvSpPr>
        <p:spPr>
          <a:xfrm>
            <a:off x="5278219" y="4273714"/>
            <a:ext cx="6592583" cy="11079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400" dirty="0"/>
              <a:t>Geleneksel el hijyeni uygulamalarına geri dönülmesi </a:t>
            </a:r>
          </a:p>
          <a:p>
            <a:r>
              <a:rPr lang="tr-TR" sz="2400" dirty="0"/>
              <a:t>Hastaların doğrudan musluk suyuyla yıkanması </a:t>
            </a:r>
          </a:p>
          <a:p>
            <a:endParaRPr lang="tr-TR" dirty="0"/>
          </a:p>
        </p:txBody>
      </p:sp>
      <p:sp>
        <p:nvSpPr>
          <p:cNvPr id="9" name="Aşağı Ok 8">
            <a:extLst>
              <a:ext uri="{FF2B5EF4-FFF2-40B4-BE49-F238E27FC236}">
                <a16:creationId xmlns:a16="http://schemas.microsoft.com/office/drawing/2014/main" id="{963AF3A9-CDE5-AC75-8E5F-1F68D30BE759}"/>
              </a:ext>
            </a:extLst>
          </p:cNvPr>
          <p:cNvSpPr/>
          <p:nvPr/>
        </p:nvSpPr>
        <p:spPr>
          <a:xfrm>
            <a:off x="2492687" y="5658083"/>
            <a:ext cx="360347" cy="32355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şağı Ok 9">
            <a:extLst>
              <a:ext uri="{FF2B5EF4-FFF2-40B4-BE49-F238E27FC236}">
                <a16:creationId xmlns:a16="http://schemas.microsoft.com/office/drawing/2014/main" id="{5E5B967B-26F0-561B-5903-A21C22B3FDD1}"/>
              </a:ext>
            </a:extLst>
          </p:cNvPr>
          <p:cNvSpPr/>
          <p:nvPr/>
        </p:nvSpPr>
        <p:spPr>
          <a:xfrm>
            <a:off x="8574511" y="5453444"/>
            <a:ext cx="360347" cy="32355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13409B5-CBFB-B455-5472-DEAFE95A8962}"/>
              </a:ext>
            </a:extLst>
          </p:cNvPr>
          <p:cNvSpPr txBox="1"/>
          <p:nvPr/>
        </p:nvSpPr>
        <p:spPr>
          <a:xfrm>
            <a:off x="4372767" y="156796"/>
            <a:ext cx="2779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Susuz Bakım?</a:t>
            </a:r>
          </a:p>
        </p:txBody>
      </p:sp>
    </p:spTree>
    <p:extLst>
      <p:ext uri="{BB962C8B-B14F-4D97-AF65-F5344CB8AC3E}">
        <p14:creationId xmlns:p14="http://schemas.microsoft.com/office/powerpoint/2010/main" val="3877549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CDFDDE0-A14D-45A4-45BE-E21DAE0087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596318-485C-24F9-3F59-A16743014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8683"/>
            <a:ext cx="10515600" cy="466645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u="sng" dirty="0">
                <a:solidFill>
                  <a:schemeClr val="accent1"/>
                </a:solidFill>
              </a:rPr>
              <a:t>Su kaynaklı enfeksiyonlar</a:t>
            </a:r>
          </a:p>
          <a:p>
            <a:r>
              <a:rPr lang="tr-TR" sz="2400" dirty="0"/>
              <a:t>Hastane </a:t>
            </a:r>
            <a:r>
              <a:rPr lang="tr-TR" sz="2400" dirty="0">
                <a:solidFill>
                  <a:srgbClr val="C00000"/>
                </a:solidFill>
              </a:rPr>
              <a:t>tesisat sistemlerinde </a:t>
            </a:r>
            <a:r>
              <a:rPr lang="tr-TR" sz="2400" dirty="0"/>
              <a:t>uzun süre hayatta kalmaya iyi adapte olmuş</a:t>
            </a:r>
          </a:p>
          <a:p>
            <a:r>
              <a:rPr lang="tr-TR" sz="2400" dirty="0"/>
              <a:t>Dezenfeksiyon prosedürlerine dirençli hale getiren </a:t>
            </a:r>
            <a:r>
              <a:rPr lang="tr-TR" sz="2400" dirty="0" err="1">
                <a:solidFill>
                  <a:srgbClr val="C00000"/>
                </a:solidFill>
              </a:rPr>
              <a:t>biyofilmler</a:t>
            </a:r>
            <a:r>
              <a:rPr lang="tr-TR" sz="2400" dirty="0">
                <a:solidFill>
                  <a:srgbClr val="C00000"/>
                </a:solidFill>
              </a:rPr>
              <a:t> </a:t>
            </a:r>
            <a:r>
              <a:rPr lang="tr-TR" sz="2400" dirty="0"/>
              <a:t>oluşturabilen </a:t>
            </a:r>
          </a:p>
          <a:p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i="1" dirty="0"/>
              <a:t>        </a:t>
            </a:r>
            <a:r>
              <a:rPr lang="tr-TR" sz="2400" i="1" dirty="0" err="1"/>
              <a:t>Pseudomonas</a:t>
            </a:r>
            <a:r>
              <a:rPr lang="tr-TR" sz="2400" i="1" dirty="0"/>
              <a:t> </a:t>
            </a:r>
            <a:r>
              <a:rPr lang="tr-TR" sz="2400" i="1" dirty="0" err="1"/>
              <a:t>aeruginosa</a:t>
            </a:r>
            <a:r>
              <a:rPr lang="tr-TR" sz="2400" i="1" dirty="0"/>
              <a:t>, </a:t>
            </a:r>
            <a:r>
              <a:rPr lang="tr-TR" sz="2400" i="1" dirty="0" err="1"/>
              <a:t>Klebsiella</a:t>
            </a:r>
            <a:r>
              <a:rPr lang="tr-TR" sz="2400" i="1" dirty="0"/>
              <a:t> </a:t>
            </a:r>
            <a:r>
              <a:rPr lang="tr-TR" sz="2400" i="1" dirty="0" err="1"/>
              <a:t>pneumoniae</a:t>
            </a:r>
            <a:r>
              <a:rPr lang="tr-TR" sz="2400" dirty="0"/>
              <a:t>, </a:t>
            </a:r>
            <a:r>
              <a:rPr lang="tr-TR" sz="2400" dirty="0" err="1"/>
              <a:t>Enterobacterales</a:t>
            </a:r>
            <a:r>
              <a:rPr lang="tr-TR" sz="2400" dirty="0"/>
              <a:t>  </a:t>
            </a:r>
            <a:r>
              <a:rPr lang="tr-TR" sz="2400" dirty="0" err="1"/>
              <a:t>vs</a:t>
            </a:r>
            <a:endParaRPr lang="tr-TR" sz="2400" dirty="0"/>
          </a:p>
          <a:p>
            <a:r>
              <a:rPr lang="tr-TR" sz="2400" dirty="0"/>
              <a:t>Hastane tesisatının su kaynaklı enfeksiyonlar için gizli bir rezervuar olarak görülmesine yönelik küresel ilgi arttı!</a:t>
            </a:r>
          </a:p>
          <a:p>
            <a:r>
              <a:rPr lang="tr-TR" sz="2400" b="1" dirty="0">
                <a:solidFill>
                  <a:srgbClr val="002060"/>
                </a:solidFill>
              </a:rPr>
              <a:t>Hastanelerde su yönetimi </a:t>
            </a:r>
            <a:r>
              <a:rPr lang="tr-TR" sz="2400" dirty="0"/>
              <a:t>konusunda daha fazla gözlem yapılması ve kılavuzlar oluşturulması gerekliliği!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5835772-3DB6-F815-4835-0B476540A420}"/>
              </a:ext>
            </a:extLst>
          </p:cNvPr>
          <p:cNvSpPr txBox="1"/>
          <p:nvPr/>
        </p:nvSpPr>
        <p:spPr>
          <a:xfrm>
            <a:off x="4833668" y="2586902"/>
            <a:ext cx="1476686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C00000"/>
                </a:solidFill>
              </a:rPr>
              <a:t>ÇİD-GNB</a:t>
            </a:r>
          </a:p>
        </p:txBody>
      </p:sp>
      <p:pic>
        <p:nvPicPr>
          <p:cNvPr id="2050" name="Picture 2" descr="Çubuk Şeklinde Gram Negatif Bakteriler Stok Fotoğraf | FreeImages">
            <a:extLst>
              <a:ext uri="{FF2B5EF4-FFF2-40B4-BE49-F238E27FC236}">
                <a16:creationId xmlns:a16="http://schemas.microsoft.com/office/drawing/2014/main" id="{45D4E330-CF40-778D-CBB5-4369DA905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8" t="11600" r="16884" b="20138"/>
          <a:stretch/>
        </p:blipFill>
        <p:spPr bwMode="auto">
          <a:xfrm>
            <a:off x="9216428" y="5337598"/>
            <a:ext cx="1723714" cy="144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251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64CEFECE-661A-CC8F-945E-AF7247F13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854" y="2220298"/>
            <a:ext cx="10058400" cy="2698835"/>
          </a:xfrm>
          <a:solidFill>
            <a:srgbClr val="FF9900"/>
          </a:solidFill>
          <a:scene3d>
            <a:camera prst="orthographicFront"/>
            <a:lightRig rig="threePt" dir="t"/>
          </a:scene3d>
          <a:sp3d>
            <a:bevelT w="501650" prst="coolSlant"/>
            <a:bevelB w="495300" h="50800" prst="softRound"/>
          </a:sp3d>
        </p:spPr>
        <p:txBody>
          <a:bodyPr>
            <a:normAutofit/>
          </a:bodyPr>
          <a:lstStyle/>
          <a:p>
            <a:r>
              <a:rPr lang="tr-TR" sz="7200" b="1" dirty="0">
                <a:solidFill>
                  <a:schemeClr val="bg1"/>
                </a:solidFill>
                <a:latin typeface="+mn-lt"/>
              </a:rPr>
              <a:t>Giriş ve Temel Kavramlar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571A4E9-E17E-3934-CD02-F728926578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0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8"/>
    </mc:Choice>
    <mc:Fallback xmlns="">
      <p:transition spd="slow" advTm="2978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3BDB5F2-1F90-4E99-A582-3994F5386A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66C011-AFE8-B960-A7AA-6E3FD68FA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06425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u="sng" dirty="0">
                <a:solidFill>
                  <a:schemeClr val="accent1">
                    <a:lumMod val="75000"/>
                  </a:schemeClr>
                </a:solidFill>
              </a:rPr>
              <a:t>Susuz bakım uygulamaları</a:t>
            </a:r>
          </a:p>
          <a:p>
            <a:r>
              <a:rPr lang="tr-TR" sz="2400" dirty="0" err="1"/>
              <a:t>YBÜ’lerde</a:t>
            </a:r>
            <a:r>
              <a:rPr lang="tr-TR" sz="2400" dirty="0"/>
              <a:t> su kaynaklı enfeksiyonları azaltmak için yenilikçi bir yaklaşım </a:t>
            </a:r>
          </a:p>
          <a:p>
            <a:r>
              <a:rPr lang="tr-TR" sz="2400" dirty="0"/>
              <a:t>Özellikle bağışıklık sistemi baskılanmış hastaların olduğu yüksek riskli alanlarda </a:t>
            </a:r>
          </a:p>
          <a:p>
            <a:pPr lvl="1"/>
            <a:r>
              <a:rPr lang="tr-TR" dirty="0"/>
              <a:t>Lavabo kullanımından kaçınma/lavaboların kaldırılması</a:t>
            </a:r>
          </a:p>
          <a:p>
            <a:pPr lvl="1"/>
            <a:r>
              <a:rPr lang="tr-TR" dirty="0"/>
              <a:t>Hasta bakımı öncesi el yıkama gibi musluk suyuyla ilgili faaliyetlerin azaltılması </a:t>
            </a:r>
          </a:p>
          <a:p>
            <a:pPr marL="0" indent="0">
              <a:buNone/>
            </a:pPr>
            <a:r>
              <a:rPr lang="tr-TR" sz="2400" u="sng" dirty="0"/>
              <a:t>Bu yaklaşım</a:t>
            </a:r>
          </a:p>
          <a:p>
            <a:r>
              <a:rPr lang="tr-TR" sz="2400" dirty="0"/>
              <a:t>Su kaynaklı patojenlerin hastane tesisatını nasıl </a:t>
            </a:r>
            <a:r>
              <a:rPr lang="tr-TR" sz="2400" dirty="0" err="1"/>
              <a:t>kolonize</a:t>
            </a:r>
            <a:r>
              <a:rPr lang="tr-TR" sz="2400" dirty="0"/>
              <a:t> edebileceğini </a:t>
            </a:r>
          </a:p>
          <a:p>
            <a:r>
              <a:rPr lang="tr-TR" sz="2400" dirty="0"/>
              <a:t>Lavaboların kullanımıyla su damlacıklarının yayılması/</a:t>
            </a:r>
            <a:r>
              <a:rPr lang="tr-TR" sz="2400" dirty="0" err="1"/>
              <a:t>aerosolizasyonu</a:t>
            </a:r>
            <a:r>
              <a:rPr lang="tr-TR" sz="2400" dirty="0"/>
              <a:t> sonucu hastalara yayılma potansiyelini gösteren çalışmalarla desteklenmiştir </a:t>
            </a:r>
          </a:p>
        </p:txBody>
      </p:sp>
    </p:spTree>
    <p:extLst>
      <p:ext uri="{BB962C8B-B14F-4D97-AF65-F5344CB8AC3E}">
        <p14:creationId xmlns:p14="http://schemas.microsoft.com/office/powerpoint/2010/main" val="2516355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5F4CA1-6737-EDA2-F494-4CBE0FD56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911" y="2292629"/>
            <a:ext cx="7039708" cy="343148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P-tuzağı</a:t>
            </a:r>
          </a:p>
          <a:p>
            <a:r>
              <a:rPr lang="tr-TR" sz="2400" dirty="0"/>
              <a:t>Lavabo giderini doğrudan kanalizasyon sistemine bağlamak için</a:t>
            </a:r>
          </a:p>
          <a:p>
            <a:r>
              <a:rPr lang="tr-TR" sz="2400" dirty="0"/>
              <a:t>Gider borularında kullanılan P şeklinde bir kıvrım borusu</a:t>
            </a:r>
          </a:p>
          <a:p>
            <a:r>
              <a:rPr lang="tr-TR" sz="2400" dirty="0"/>
              <a:t>Su kaynaklı patojenler burada </a:t>
            </a:r>
            <a:r>
              <a:rPr lang="tr-TR" sz="2400" dirty="0" err="1"/>
              <a:t>biyofilmler</a:t>
            </a:r>
            <a:r>
              <a:rPr lang="tr-TR" sz="2400" dirty="0"/>
              <a:t> oluşturabilir</a:t>
            </a:r>
          </a:p>
          <a:p>
            <a:r>
              <a:rPr lang="tr-TR" sz="2400" dirty="0"/>
              <a:t>Bu, lavabo gideri kapağına kadar uzanabilir </a:t>
            </a:r>
          </a:p>
        </p:txBody>
      </p:sp>
      <p:pic>
        <p:nvPicPr>
          <p:cNvPr id="4098" name="Picture 2" descr="Lavabo atığı P-tuzağı, 32 mm evrensel paslanmaz çelik lavabo atık süzgeci,  koku ve sızıntıya dayanıklı tuzak kayma derzi uzatma borusu ve tuvalet veya  mutfak için flanş : Amazon.com.tr: Yapı Market">
            <a:extLst>
              <a:ext uri="{FF2B5EF4-FFF2-40B4-BE49-F238E27FC236}">
                <a16:creationId xmlns:a16="http://schemas.microsoft.com/office/drawing/2014/main" id="{2154258E-DCEC-7288-6434-E2FB2C399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208" y="1725627"/>
            <a:ext cx="2890233" cy="287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902003D7-345D-92C1-9A34-BA1FEE7DA5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78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C921A19A-B929-591D-95CD-705515008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895" y="115628"/>
            <a:ext cx="7772400" cy="258047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6A938A96-9D1C-295F-FD2E-C5A905D07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895" y="2139609"/>
            <a:ext cx="7628467" cy="40445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5EEB2A14-719F-B31C-DA64-B5DFCC5F707E}"/>
              </a:ext>
            </a:extLst>
          </p:cNvPr>
          <p:cNvSpPr txBox="1"/>
          <p:nvPr/>
        </p:nvSpPr>
        <p:spPr>
          <a:xfrm flipH="1">
            <a:off x="2660073" y="3007732"/>
            <a:ext cx="6871853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C00000"/>
                </a:solidFill>
              </a:rPr>
              <a:t>Hasta bakımı için tek kullanımlık malzemeler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C00000"/>
                </a:solidFill>
              </a:rPr>
              <a:t>Genel vücut yıkama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C00000"/>
                </a:solidFill>
              </a:rPr>
              <a:t>Ağız bakımı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C00000"/>
                </a:solidFill>
              </a:rPr>
              <a:t>Tıraş makinelerinin kullanımı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C00000"/>
                </a:solidFill>
              </a:rPr>
              <a:t>Şişe su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C00000"/>
                </a:solidFill>
              </a:rPr>
              <a:t>Lavaboların hasta bakım alanlarından kaldırılması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F9CB569-60F9-A210-CF89-BF764D60D6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1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5693C0-4C7D-1834-5A46-8B1095342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470575"/>
            <a:ext cx="4586068" cy="669089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r-TR" sz="2400" dirty="0"/>
              <a:t>Su kaynaklı SHİE azaltmak için </a:t>
            </a:r>
          </a:p>
          <a:p>
            <a:pPr lvl="1"/>
            <a:r>
              <a:rPr lang="tr-TR" dirty="0"/>
              <a:t>YBÜ ortamında susuz bakım ve/veya </a:t>
            </a:r>
          </a:p>
          <a:p>
            <a:pPr lvl="1"/>
            <a:r>
              <a:rPr lang="tr-TR" dirty="0"/>
              <a:t>Lavaboların hasta bakım ortamlarından  çıkarılması</a:t>
            </a:r>
          </a:p>
          <a:p>
            <a:r>
              <a:rPr lang="tr-TR" sz="2400" dirty="0"/>
              <a:t>1 Ocak 1980 - 2 Nisan 2024  </a:t>
            </a:r>
          </a:p>
          <a:p>
            <a:r>
              <a:rPr lang="tr-TR" sz="2400" dirty="0" err="1"/>
              <a:t>PubMed</a:t>
            </a:r>
            <a:r>
              <a:rPr lang="tr-TR" sz="2400" dirty="0"/>
              <a:t>, MEDLINE, </a:t>
            </a:r>
            <a:r>
              <a:rPr lang="tr-TR" sz="2400" dirty="0" err="1"/>
              <a:t>Scopus</a:t>
            </a:r>
            <a:r>
              <a:rPr lang="tr-TR" sz="2400" dirty="0"/>
              <a:t>,</a:t>
            </a:r>
          </a:p>
          <a:p>
            <a:pPr marL="0" indent="0">
              <a:buNone/>
            </a:pPr>
            <a:r>
              <a:rPr lang="tr-TR" sz="2400" dirty="0"/>
              <a:t> Web of </a:t>
            </a:r>
            <a:r>
              <a:rPr lang="tr-TR" sz="2400" dirty="0" err="1"/>
              <a:t>Science</a:t>
            </a:r>
            <a:r>
              <a:rPr lang="tr-TR" sz="2400" dirty="0"/>
              <a:t>, </a:t>
            </a:r>
            <a:r>
              <a:rPr lang="tr-TR" sz="2400" dirty="0" err="1"/>
              <a:t>Embase</a:t>
            </a:r>
            <a:endParaRPr lang="tr-TR" sz="2400" dirty="0"/>
          </a:p>
          <a:p>
            <a:r>
              <a:rPr lang="tr-TR" sz="2400" dirty="0"/>
              <a:t>7 yarı deneysel çalışma </a:t>
            </a:r>
          </a:p>
          <a:p>
            <a:pPr marL="0" indent="0">
              <a:buNone/>
            </a:pPr>
            <a:r>
              <a:rPr lang="tr-TR" sz="2400" dirty="0"/>
              <a:t>(332 hasta yatağı)</a:t>
            </a:r>
          </a:p>
          <a:p>
            <a:r>
              <a:rPr lang="tr-TR" sz="2400" dirty="0"/>
              <a:t>6 (%85,7) yetişkin YBÜ ,</a:t>
            </a:r>
          </a:p>
          <a:p>
            <a:r>
              <a:rPr lang="tr-TR" sz="2400" dirty="0"/>
              <a:t>1 (%14)  </a:t>
            </a:r>
            <a:r>
              <a:rPr lang="tr-TR" sz="2400" dirty="0" err="1"/>
              <a:t>Yenidoğan</a:t>
            </a:r>
            <a:r>
              <a:rPr lang="tr-TR" sz="2400" dirty="0"/>
              <a:t> YBÜ</a:t>
            </a:r>
          </a:p>
          <a:p>
            <a:r>
              <a:rPr lang="tr-TR" sz="2400" dirty="0">
                <a:solidFill>
                  <a:srgbClr val="C00000"/>
                </a:solidFill>
              </a:rPr>
              <a:t>5 /7 (%71,4) salgından sonra susuz müdahaleler uygulanmış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4AF12B2-4B90-A8A9-6015-783F40B7CC36}"/>
              </a:ext>
            </a:extLst>
          </p:cNvPr>
          <p:cNvSpPr txBox="1"/>
          <p:nvPr/>
        </p:nvSpPr>
        <p:spPr>
          <a:xfrm>
            <a:off x="4950655" y="470575"/>
            <a:ext cx="6925991" cy="295465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400" u="sng" dirty="0"/>
              <a:t>Kullanılan susuz alternatifler arasında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Susuz banyo ürünleri (6/7; %85,7)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Tüketim için şişelenmiş su (3/7; %42,9)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Ağız bakımı (3/7; %42,9)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Oral ilaçlara geçiş (4/7; %57,1),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Hasta dışında belirlenmiş 'kirli' lavabo ve atık suyun </a:t>
            </a:r>
            <a:r>
              <a:rPr lang="tr-TR" sz="2400" dirty="0" err="1"/>
              <a:t>bertarafı</a:t>
            </a:r>
            <a:r>
              <a:rPr lang="tr-TR" sz="2400" dirty="0"/>
              <a:t> için ilaç hazırlama alanları (4/7; %57,1) </a:t>
            </a:r>
          </a:p>
          <a:p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02DF5C2-73D7-E49C-6C60-B6871A7FCD75}"/>
              </a:ext>
            </a:extLst>
          </p:cNvPr>
          <p:cNvSpPr txBox="1"/>
          <p:nvPr/>
        </p:nvSpPr>
        <p:spPr>
          <a:xfrm flipH="1">
            <a:off x="4950655" y="4363689"/>
            <a:ext cx="6925991" cy="221599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400" u="sng" dirty="0"/>
              <a:t>Patojenler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ÇİD GNB (4/7; %57,1)</a:t>
            </a:r>
            <a:endParaRPr lang="tr-TR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Yalnızca</a:t>
            </a:r>
            <a:r>
              <a:rPr lang="tr-TR" sz="2400" i="1" dirty="0"/>
              <a:t> </a:t>
            </a:r>
            <a:r>
              <a:rPr lang="tr-TR" sz="2400" dirty="0"/>
              <a:t>ÇİD</a:t>
            </a:r>
            <a:r>
              <a:rPr lang="tr-TR" sz="2400" i="1" dirty="0"/>
              <a:t>  P. </a:t>
            </a:r>
            <a:r>
              <a:rPr lang="tr-TR" sz="2400" i="1" dirty="0" err="1"/>
              <a:t>aeruginosa</a:t>
            </a:r>
            <a:r>
              <a:rPr lang="tr-TR" sz="2400" i="1" dirty="0"/>
              <a:t> </a:t>
            </a:r>
            <a:r>
              <a:rPr lang="tr-TR" sz="2400" dirty="0"/>
              <a:t>(2/7; %28,6)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NTB  (1/7; %14,3) </a:t>
            </a:r>
          </a:p>
          <a:p>
            <a:r>
              <a:rPr lang="tr-TR" sz="2400" dirty="0">
                <a:solidFill>
                  <a:srgbClr val="C00000"/>
                </a:solidFill>
              </a:rPr>
              <a:t>5/7 (%71,4) çalışmada salgın sona ermiş</a:t>
            </a:r>
          </a:p>
          <a:p>
            <a:endParaRPr lang="tr-TR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0A2D1C2-A6B4-9DBA-505D-15576E48EB6D}"/>
              </a:ext>
            </a:extLst>
          </p:cNvPr>
          <p:cNvSpPr txBox="1"/>
          <p:nvPr/>
        </p:nvSpPr>
        <p:spPr>
          <a:xfrm>
            <a:off x="1139483" y="2812907"/>
            <a:ext cx="9158068" cy="166199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Çoğunluğu salgın ortamında yürütülen sınırlı sayıda çalışma</a:t>
            </a:r>
          </a:p>
          <a:p>
            <a:r>
              <a:rPr lang="tr-TR" sz="2800" dirty="0">
                <a:solidFill>
                  <a:schemeClr val="bg1"/>
                </a:solidFill>
              </a:rPr>
              <a:t>YBÜ de lavabonun kaldırılması ve diğer susuz müdahaleler</a:t>
            </a:r>
          </a:p>
          <a:p>
            <a:r>
              <a:rPr lang="tr-TR" sz="2800" dirty="0">
                <a:solidFill>
                  <a:srgbClr val="FFC000"/>
                </a:solidFill>
              </a:rPr>
              <a:t>Su kaynaklı salgınların sonlandırılmasında yardımcı!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294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8482E92-13C2-DE76-7E56-077766B37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11" y="0"/>
            <a:ext cx="7772400" cy="373761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26945B2-2BEA-4AF9-059A-61072DEF9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776" y="381000"/>
            <a:ext cx="4927600" cy="609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4" name="Picture 2" descr="Amazon.com: Medcosa Adult Washcloths - Unique Disposable Body Wipes Shaped  Like a Glove - Unscented, Premoistened Wet Wipes - Pack of 10 Wash Cloths :  Health &amp; Household">
            <a:extLst>
              <a:ext uri="{FF2B5EF4-FFF2-40B4-BE49-F238E27FC236}">
                <a16:creationId xmlns:a16="http://schemas.microsoft.com/office/drawing/2014/main" id="{4A8D2628-39F2-0AF9-986B-96E74B890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10" y="3953914"/>
            <a:ext cx="2758440" cy="275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3x TENA ProSkin Shampoo Caps - No-Rinse - Freshly Scented &amp; Pre-Moisturised  | eBay">
            <a:extLst>
              <a:ext uri="{FF2B5EF4-FFF2-40B4-BE49-F238E27FC236}">
                <a16:creationId xmlns:a16="http://schemas.microsoft.com/office/drawing/2014/main" id="{6166255D-EAC4-D577-B1F2-64A61F233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772" y="4050896"/>
            <a:ext cx="2426104" cy="24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7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6F71E6-674B-9D07-40A3-B966B219C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808" y="2701731"/>
            <a:ext cx="8014596" cy="945710"/>
          </a:xfrm>
        </p:spPr>
        <p:txBody>
          <a:bodyPr>
            <a:normAutofit fontScale="92500" lnSpcReduction="20000"/>
          </a:bodyPr>
          <a:lstStyle/>
          <a:p>
            <a:r>
              <a:rPr lang="tr-TR" sz="3000" dirty="0"/>
              <a:t>İsviçre’de 3. basamak hastane erişkin YBÜ</a:t>
            </a:r>
          </a:p>
          <a:p>
            <a:r>
              <a:rPr lang="tr-TR" sz="3000" dirty="0"/>
              <a:t>VIM </a:t>
            </a:r>
            <a:r>
              <a:rPr lang="tr-TR" sz="3000" dirty="0" err="1"/>
              <a:t>karbapenemaz</a:t>
            </a:r>
            <a:r>
              <a:rPr lang="tr-TR" sz="3000" dirty="0"/>
              <a:t> üreten </a:t>
            </a:r>
            <a:r>
              <a:rPr lang="tr-TR" sz="3000" i="1" dirty="0"/>
              <a:t>P. </a:t>
            </a:r>
            <a:r>
              <a:rPr lang="tr-TR" sz="3000" i="1" dirty="0" err="1"/>
              <a:t>aeruginosa</a:t>
            </a:r>
            <a:r>
              <a:rPr lang="tr-TR" sz="3000" i="1" dirty="0"/>
              <a:t> </a:t>
            </a:r>
            <a:r>
              <a:rPr lang="tr-TR" sz="3000" dirty="0"/>
              <a:t>salgını</a:t>
            </a:r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807EFDF-451A-8B7C-C40C-AEB8EBEA0F86}"/>
              </a:ext>
            </a:extLst>
          </p:cNvPr>
          <p:cNvSpPr txBox="1"/>
          <p:nvPr/>
        </p:nvSpPr>
        <p:spPr>
          <a:xfrm>
            <a:off x="922604" y="3995146"/>
            <a:ext cx="7729025" cy="252376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C00000"/>
                </a:solidFill>
              </a:rPr>
              <a:t>Çevresel örnekleme </a:t>
            </a:r>
          </a:p>
          <a:p>
            <a:r>
              <a:rPr lang="tr-TR" sz="2800" dirty="0">
                <a:solidFill>
                  <a:srgbClr val="C00000"/>
                </a:solidFill>
              </a:rPr>
              <a:t>Hasta ve çevresel suşların tam genom sekanslama (WGS) ile araştırılması</a:t>
            </a:r>
          </a:p>
          <a:p>
            <a:r>
              <a:rPr lang="tr-TR" sz="2800" dirty="0">
                <a:solidFill>
                  <a:srgbClr val="C00000"/>
                </a:solidFill>
              </a:rPr>
              <a:t>Uygulanan kontrol stratejileri</a:t>
            </a:r>
          </a:p>
          <a:p>
            <a:r>
              <a:rPr lang="tr-TR" sz="2800" dirty="0">
                <a:solidFill>
                  <a:srgbClr val="C00000"/>
                </a:solidFill>
              </a:rPr>
              <a:t>Çevresel rezervuarın ortadan kaldırılması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2C27962-5D01-B470-B5AD-C621512C7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55" y="403272"/>
            <a:ext cx="7688221" cy="20537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410" name="Picture 2" descr="Pseudomonas - Vikipedi">
            <a:extLst>
              <a:ext uri="{FF2B5EF4-FFF2-40B4-BE49-F238E27FC236}">
                <a16:creationId xmlns:a16="http://schemas.microsoft.com/office/drawing/2014/main" id="{D1802E6B-7A6A-2D62-EAF5-DF28C7EFF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524" y="3995145"/>
            <a:ext cx="2989830" cy="209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A4874F55-F020-83A6-9750-E224D98259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581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8D6C52-A8FE-7CA2-5656-77B304BED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6" y="2465490"/>
            <a:ext cx="11043139" cy="144340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Hasta odalarındaki lavabolar hastane kaynaklı enfeksiyonlarla ilişkili!</a:t>
            </a:r>
          </a:p>
          <a:p>
            <a:r>
              <a:rPr lang="tr-TR" sz="2400" dirty="0"/>
              <a:t>YBÜ hasta odalarından lavaboların kaldırılması</a:t>
            </a:r>
          </a:p>
          <a:p>
            <a:r>
              <a:rPr lang="tr-TR" sz="2400" dirty="0"/>
              <a:t>‘Susuz' hasta bakımının başlatılması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FED360F-3267-764E-BFBB-580BD0F1B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769" y="0"/>
            <a:ext cx="5894363" cy="22898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84C27735-B92B-6175-BF5D-86660CC213F1}"/>
              </a:ext>
            </a:extLst>
          </p:cNvPr>
          <p:cNvSpPr txBox="1"/>
          <p:nvPr/>
        </p:nvSpPr>
        <p:spPr>
          <a:xfrm>
            <a:off x="7578383" y="3147353"/>
            <a:ext cx="3980571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GNB  </a:t>
            </a:r>
            <a:r>
              <a:rPr lang="tr-TR" sz="2400" dirty="0" err="1">
                <a:solidFill>
                  <a:schemeClr val="bg1"/>
                </a:solidFill>
              </a:rPr>
              <a:t>kolonizasyon</a:t>
            </a:r>
            <a:r>
              <a:rPr lang="tr-TR" sz="2400" dirty="0">
                <a:solidFill>
                  <a:schemeClr val="bg1"/>
                </a:solidFill>
              </a:rPr>
              <a:t> oranları ?</a:t>
            </a:r>
          </a:p>
        </p:txBody>
      </p:sp>
      <p:sp>
        <p:nvSpPr>
          <p:cNvPr id="7" name="Sağ Ok 6">
            <a:extLst>
              <a:ext uri="{FF2B5EF4-FFF2-40B4-BE49-F238E27FC236}">
                <a16:creationId xmlns:a16="http://schemas.microsoft.com/office/drawing/2014/main" id="{5A2DDD9C-B0A3-8812-365C-350C01C96693}"/>
              </a:ext>
            </a:extLst>
          </p:cNvPr>
          <p:cNvSpPr/>
          <p:nvPr/>
        </p:nvSpPr>
        <p:spPr>
          <a:xfrm>
            <a:off x="6847447" y="3200580"/>
            <a:ext cx="549816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id="{4BBD30F2-F286-79D0-8C2C-E7EE3DEC5915}"/>
              </a:ext>
            </a:extLst>
          </p:cNvPr>
          <p:cNvSpPr txBox="1">
            <a:spLocks/>
          </p:cNvSpPr>
          <p:nvPr/>
        </p:nvSpPr>
        <p:spPr>
          <a:xfrm>
            <a:off x="1161757" y="3609018"/>
            <a:ext cx="10716068" cy="297074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400" dirty="0">
                <a:solidFill>
                  <a:srgbClr val="C00000"/>
                </a:solidFill>
              </a:rPr>
              <a:t>Metodoloji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dirty="0"/>
              <a:t>2 yıllık yarı deneysel çalışma, 3. basamak bir tıp merkezinin 5 YBÜ</a:t>
            </a:r>
          </a:p>
          <a:p>
            <a:pPr marL="0" indent="0">
              <a:buNone/>
            </a:pPr>
            <a:r>
              <a:rPr lang="tr-TR" sz="2400" dirty="0"/>
              <a:t>Zaman serileri verisiyle regresyon analizi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dirty="0"/>
              <a:t>Müdahale öncesi ve sonrası aylık GNB </a:t>
            </a:r>
            <a:r>
              <a:rPr lang="tr-TR" sz="2400" dirty="0" err="1"/>
              <a:t>kolonizasyon</a:t>
            </a:r>
            <a:r>
              <a:rPr lang="tr-TR" sz="2400" dirty="0"/>
              <a:t> oranlarının karşılaştırılması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dirty="0"/>
              <a:t>En az 48 saat YBÜ yatışı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dirty="0"/>
              <a:t>YBÜ yatışı sonrası </a:t>
            </a:r>
            <a:r>
              <a:rPr lang="tr-TR" sz="2400" dirty="0">
                <a:solidFill>
                  <a:srgbClr val="C00000"/>
                </a:solidFill>
              </a:rPr>
              <a:t>≥3, ≥5, ≥7, ≥10 ve ≥14. gün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dirty="0"/>
              <a:t>Haftada 2 kez </a:t>
            </a:r>
            <a:r>
              <a:rPr lang="tr-TR" sz="2400" dirty="0" err="1"/>
              <a:t>rektal</a:t>
            </a:r>
            <a:r>
              <a:rPr lang="tr-TR" sz="2400" dirty="0"/>
              <a:t>, balgam ve boğaz  GNB </a:t>
            </a:r>
            <a:r>
              <a:rPr lang="tr-TR" sz="2400" dirty="0" err="1"/>
              <a:t>kolonizasyonu</a:t>
            </a:r>
            <a:r>
              <a:rPr lang="tr-TR" sz="2400" dirty="0"/>
              <a:t> için tarama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1D68181-CB2A-E97F-4838-B0F3FC25B8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6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5D11208-8B3A-4753-EC5E-7C63843D36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328D4F9E-0CF6-14DE-1EFE-0D6D15280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24" y="342493"/>
            <a:ext cx="10339753" cy="61730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CD69AA1-6A6B-046B-FF41-43CA7C41CE76}"/>
              </a:ext>
            </a:extLst>
          </p:cNvPr>
          <p:cNvSpPr/>
          <p:nvPr/>
        </p:nvSpPr>
        <p:spPr>
          <a:xfrm>
            <a:off x="3574469" y="2036619"/>
            <a:ext cx="7691407" cy="12884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1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620A5C8D-79C5-CADD-89AE-354E9AC48A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087A7A3-E8CA-4066-55AA-41336DA72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736" y="571177"/>
            <a:ext cx="11626740" cy="554216"/>
          </a:xfrm>
        </p:spPr>
        <p:txBody>
          <a:bodyPr>
            <a:normAutofit fontScale="90000"/>
          </a:bodyPr>
          <a:lstStyle/>
          <a:p>
            <a:br>
              <a:rPr lang="tr-TR" sz="3200" dirty="0"/>
            </a:br>
            <a:br>
              <a:rPr lang="tr-TR" sz="3200" dirty="0"/>
            </a:br>
            <a:r>
              <a:rPr lang="tr-TR" sz="3200" dirty="0"/>
              <a:t>Müdahale                      </a:t>
            </a:r>
            <a:r>
              <a:rPr lang="tr-TR" sz="3200" dirty="0">
                <a:solidFill>
                  <a:srgbClr val="C00000"/>
                </a:solidFill>
              </a:rPr>
              <a:t>GNB kolonizasyonda istatistiksel </a:t>
            </a:r>
            <a:br>
              <a:rPr lang="tr-TR" sz="3200" dirty="0">
                <a:solidFill>
                  <a:srgbClr val="C00000"/>
                </a:solidFill>
              </a:rPr>
            </a:br>
            <a:r>
              <a:rPr lang="tr-TR" sz="3200" dirty="0">
                <a:solidFill>
                  <a:srgbClr val="C00000"/>
                </a:solidFill>
              </a:rPr>
              <a:t>                                         anlamlı ani bir azalma!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972CECA-227C-1D6C-A8E7-275B4C897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101" y="994061"/>
            <a:ext cx="5157787" cy="823912"/>
          </a:xfrm>
        </p:spPr>
        <p:txBody>
          <a:bodyPr/>
          <a:lstStyle/>
          <a:p>
            <a:r>
              <a:rPr lang="tr-TR" dirty="0"/>
              <a:t>Müdahale Öncesi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D996101-1B6C-9FB8-D969-090510487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526" y="1748143"/>
            <a:ext cx="5157787" cy="174336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tr-TR" sz="2800" dirty="0"/>
              <a:t>1496 hasta (9153 hasta günü)</a:t>
            </a:r>
          </a:p>
          <a:p>
            <a:r>
              <a:rPr lang="tr-TR" sz="2800" dirty="0"/>
              <a:t>GNB </a:t>
            </a:r>
            <a:r>
              <a:rPr lang="tr-TR" sz="2800" dirty="0" err="1"/>
              <a:t>kolonizasyon</a:t>
            </a:r>
            <a:r>
              <a:rPr lang="tr-TR" sz="2800" dirty="0"/>
              <a:t> oranı</a:t>
            </a:r>
          </a:p>
          <a:p>
            <a:pPr marL="0" indent="0">
              <a:buNone/>
            </a:pPr>
            <a:r>
              <a:rPr lang="tr-TR" dirty="0"/>
              <a:t>  </a:t>
            </a:r>
            <a:r>
              <a:rPr lang="tr-TR" sz="2800" dirty="0">
                <a:solidFill>
                  <a:srgbClr val="C00000"/>
                </a:solidFill>
              </a:rPr>
              <a:t>26,3 /1000 </a:t>
            </a:r>
            <a:r>
              <a:rPr lang="tr-TR" dirty="0">
                <a:solidFill>
                  <a:srgbClr val="C00000"/>
                </a:solidFill>
              </a:rPr>
              <a:t>YBÜ </a:t>
            </a:r>
            <a:r>
              <a:rPr lang="tr-TR" sz="2800" dirty="0">
                <a:solidFill>
                  <a:srgbClr val="C00000"/>
                </a:solidFill>
              </a:rPr>
              <a:t>hasta günü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521E54F-2C6A-1439-FF54-C89BEB5CE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0857" y="994061"/>
            <a:ext cx="5183188" cy="823912"/>
          </a:xfrm>
        </p:spPr>
        <p:txBody>
          <a:bodyPr/>
          <a:lstStyle/>
          <a:p>
            <a:r>
              <a:rPr lang="tr-TR" dirty="0" err="1"/>
              <a:t>Müdahele</a:t>
            </a:r>
            <a:r>
              <a:rPr lang="tr-TR" dirty="0"/>
              <a:t> Sonrası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40084FB-97C7-B5CD-CF7C-8243CB1219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44393" y="1748143"/>
            <a:ext cx="5183188" cy="174336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tr-TR" sz="2800" dirty="0"/>
              <a:t>1444 hasta (9044 hasta günü)</a:t>
            </a:r>
          </a:p>
          <a:p>
            <a:r>
              <a:rPr lang="tr-TR" sz="2800" dirty="0"/>
              <a:t>GNB </a:t>
            </a:r>
            <a:r>
              <a:rPr lang="tr-TR" sz="2800" dirty="0" err="1"/>
              <a:t>kolonizasyon</a:t>
            </a:r>
            <a:r>
              <a:rPr lang="tr-TR" sz="2800" dirty="0"/>
              <a:t> oranı </a:t>
            </a:r>
          </a:p>
          <a:p>
            <a:pPr marL="0" indent="0">
              <a:buNone/>
            </a:pPr>
            <a:r>
              <a:rPr lang="tr-TR" dirty="0">
                <a:solidFill>
                  <a:srgbClr val="C00000"/>
                </a:solidFill>
              </a:rPr>
              <a:t>   </a:t>
            </a:r>
            <a:r>
              <a:rPr lang="tr-TR" sz="2800" dirty="0">
                <a:solidFill>
                  <a:srgbClr val="C00000"/>
                </a:solidFill>
              </a:rPr>
              <a:t>21,6 /1000 </a:t>
            </a:r>
            <a:r>
              <a:rPr lang="tr-TR" dirty="0">
                <a:solidFill>
                  <a:srgbClr val="C00000"/>
                </a:solidFill>
              </a:rPr>
              <a:t>YBÜ </a:t>
            </a:r>
            <a:r>
              <a:rPr lang="tr-TR" sz="2800" dirty="0">
                <a:solidFill>
                  <a:srgbClr val="C00000"/>
                </a:solidFill>
              </a:rPr>
              <a:t>yatış günü</a:t>
            </a:r>
          </a:p>
          <a:p>
            <a:endParaRPr lang="tr-TR" dirty="0"/>
          </a:p>
        </p:txBody>
      </p:sp>
      <p:sp>
        <p:nvSpPr>
          <p:cNvPr id="7" name="Sağ Ok 6">
            <a:extLst>
              <a:ext uri="{FF2B5EF4-FFF2-40B4-BE49-F238E27FC236}">
                <a16:creationId xmlns:a16="http://schemas.microsoft.com/office/drawing/2014/main" id="{8A91B8D5-8100-0297-C77F-1D27E38B0769}"/>
              </a:ext>
            </a:extLst>
          </p:cNvPr>
          <p:cNvSpPr/>
          <p:nvPr/>
        </p:nvSpPr>
        <p:spPr>
          <a:xfrm>
            <a:off x="2963885" y="481436"/>
            <a:ext cx="395068" cy="3430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9AB1548C-C094-71E9-6C90-45E3BB98F8F4}"/>
              </a:ext>
            </a:extLst>
          </p:cNvPr>
          <p:cNvSpPr txBox="1"/>
          <p:nvPr/>
        </p:nvSpPr>
        <p:spPr>
          <a:xfrm>
            <a:off x="2394866" y="3466705"/>
            <a:ext cx="7310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err="1">
                <a:solidFill>
                  <a:srgbClr val="002060"/>
                </a:solidFill>
              </a:rPr>
              <a:t>Kolonizasyon</a:t>
            </a:r>
            <a:r>
              <a:rPr lang="tr-TR" sz="2800" b="1" dirty="0">
                <a:solidFill>
                  <a:srgbClr val="002060"/>
                </a:solidFill>
              </a:rPr>
              <a:t> RR 0,82; %95CI 0,67-0,99; P = 0,02</a:t>
            </a: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9B969287-60E3-202F-A35E-53A09260A40E}"/>
              </a:ext>
            </a:extLst>
          </p:cNvPr>
          <p:cNvSpPr txBox="1">
            <a:spLocks/>
          </p:cNvSpPr>
          <p:nvPr/>
        </p:nvSpPr>
        <p:spPr>
          <a:xfrm>
            <a:off x="838200" y="3936865"/>
            <a:ext cx="10515600" cy="240152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>
                <a:solidFill>
                  <a:srgbClr val="C00000"/>
                </a:solidFill>
              </a:rPr>
              <a:t>GNB </a:t>
            </a:r>
            <a:r>
              <a:rPr lang="tr-TR" dirty="0" err="1">
                <a:solidFill>
                  <a:srgbClr val="C00000"/>
                </a:solidFill>
              </a:rPr>
              <a:t>kolonizasyonunaki</a:t>
            </a:r>
            <a:r>
              <a:rPr lang="tr-TR" dirty="0">
                <a:solidFill>
                  <a:srgbClr val="C00000"/>
                </a:solidFill>
              </a:rPr>
              <a:t> azalma, YBÜ yatış süresi uzayan hastalarda daha belirgin! </a:t>
            </a:r>
          </a:p>
          <a:p>
            <a:r>
              <a:rPr lang="tr-TR" dirty="0"/>
              <a:t> 1,22 kat azalmadan (≥2 gün)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 1,6 kat azalmaya (≥5 gün; P = 0,002)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 2,5 kat azalmaya (≥10 gün; P &lt; 0,001)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 3,6 kat azalmaya (≥14 gün; P &lt; 0,001)</a:t>
            </a:r>
          </a:p>
        </p:txBody>
      </p:sp>
      <p:sp>
        <p:nvSpPr>
          <p:cNvPr id="10" name="Sağ Ok 9">
            <a:extLst>
              <a:ext uri="{FF2B5EF4-FFF2-40B4-BE49-F238E27FC236}">
                <a16:creationId xmlns:a16="http://schemas.microsoft.com/office/drawing/2014/main" id="{33025DC1-6F50-C9B1-6EE7-DCDE5206F77A}"/>
              </a:ext>
            </a:extLst>
          </p:cNvPr>
          <p:cNvSpPr/>
          <p:nvPr/>
        </p:nvSpPr>
        <p:spPr>
          <a:xfrm>
            <a:off x="5740313" y="2619827"/>
            <a:ext cx="395068" cy="3430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4" name="Picture 6" descr="Baby Yoda jako człowiek - jak by wyglądał? - Antyradio">
            <a:extLst>
              <a:ext uri="{FF2B5EF4-FFF2-40B4-BE49-F238E27FC236}">
                <a16:creationId xmlns:a16="http://schemas.microsoft.com/office/drawing/2014/main" id="{4D820AC3-9B0D-BD8B-BA92-B2C1A8C3C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501" y="4589655"/>
            <a:ext cx="2905368" cy="163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0373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096E9F8-5AD3-A1A7-C50D-D7ED4F89EF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C05FA8-EBA5-E695-ADE5-FA1FECB05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75" y="323628"/>
            <a:ext cx="10515600" cy="4545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>
                <a:solidFill>
                  <a:srgbClr val="C00000"/>
                </a:solidFill>
              </a:rPr>
              <a:t>Hasta bakım alanlarındaki tüm lavaboların ortadan kaldırılması </a:t>
            </a:r>
          </a:p>
          <a:p>
            <a:pPr marL="0" indent="0">
              <a:buNone/>
            </a:pPr>
            <a:r>
              <a:rPr lang="tr-TR" sz="2400" dirty="0">
                <a:solidFill>
                  <a:srgbClr val="C00000"/>
                </a:solidFill>
              </a:rPr>
              <a:t>Susuz bakım uygulamalarına geçiş</a:t>
            </a:r>
          </a:p>
          <a:p>
            <a:r>
              <a:rPr lang="tr-TR" sz="2400" dirty="0"/>
              <a:t>Geleneksel el yıkama temelli el hijyeni uygulamalarından önemli bir sapma</a:t>
            </a:r>
          </a:p>
          <a:p>
            <a:r>
              <a:rPr lang="tr-TR" sz="2400" dirty="0"/>
              <a:t>Bu yaklaşım yoğun bakım tasarımlarına ilişkin mevcut önerilerden de farklıdır</a:t>
            </a:r>
          </a:p>
          <a:p>
            <a:r>
              <a:rPr lang="tr-TR" sz="2400" dirty="0"/>
              <a:t>Bu nedenle, susuz yoğun bakım bakımına başarılı bir geçiş</a:t>
            </a:r>
          </a:p>
          <a:p>
            <a:pPr lvl="1"/>
            <a:r>
              <a:rPr lang="tr-TR" sz="2400" dirty="0">
                <a:solidFill>
                  <a:srgbClr val="002060"/>
                </a:solidFill>
              </a:rPr>
              <a:t>İlkelerinin iyi anlaşılmasını</a:t>
            </a:r>
          </a:p>
          <a:p>
            <a:pPr lvl="1"/>
            <a:r>
              <a:rPr lang="tr-TR" sz="2400" dirty="0">
                <a:solidFill>
                  <a:srgbClr val="002060"/>
                </a:solidFill>
              </a:rPr>
              <a:t>Ünitedeki tüm sağlık personeli tarafından kabul edilmesini</a:t>
            </a:r>
          </a:p>
          <a:p>
            <a:pPr lvl="1"/>
            <a:r>
              <a:rPr lang="tr-TR" sz="2400" dirty="0">
                <a:solidFill>
                  <a:srgbClr val="002060"/>
                </a:solidFill>
              </a:rPr>
              <a:t>Su kaynaklı hastane kaynaklı enfeksiyonları azaltma hedefine ulaşmak için günlük uygulamalarda ilkelerine uyulmasını gerektirir</a:t>
            </a:r>
          </a:p>
          <a:p>
            <a:r>
              <a:rPr lang="tr-TR" sz="2400" dirty="0"/>
              <a:t>Sağlık çalışanlarının susuz yoğun bakım bakımı algısı ve karşılaştıkları zorluklar hakkında bilgi sınırlı!</a:t>
            </a:r>
          </a:p>
          <a:p>
            <a:r>
              <a:rPr lang="tr-TR" sz="2400" dirty="0"/>
              <a:t>Susuz yoğun bakım bakımına geçmeyi planlayan bir ünite için dikkate alınması gereken önemli bir husus!</a:t>
            </a:r>
          </a:p>
        </p:txBody>
      </p:sp>
    </p:spTree>
    <p:extLst>
      <p:ext uri="{BB962C8B-B14F-4D97-AF65-F5344CB8AC3E}">
        <p14:creationId xmlns:p14="http://schemas.microsoft.com/office/powerpoint/2010/main" val="1754976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8DC31-C77E-8C2C-6F12-7DA9792F3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8F37DC-BE08-5CE9-839D-8BBAC98FE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12500"/>
            <a:ext cx="10058400" cy="1226997"/>
          </a:xfrm>
        </p:spPr>
        <p:txBody>
          <a:bodyPr>
            <a:normAutofit fontScale="90000"/>
          </a:bodyPr>
          <a:lstStyle/>
          <a:p>
            <a:pPr marL="91440" marR="0" lvl="0" indent="-9144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Hastanede Su Sistemleri ve Takibi</a:t>
            </a:r>
            <a:b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rgbClr val="0F4C76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600346-49AB-1631-A0A3-BD71110E4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443" y="1894732"/>
            <a:ext cx="10058400" cy="3679381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2060"/>
                </a:solidFill>
              </a:rPr>
              <a:t>Su, hasta güvenliğini tehdit eden mikroorganizmaları barındırabilir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tr-TR" sz="2400" dirty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2060"/>
                </a:solidFill>
              </a:rPr>
              <a:t>Antimikrobiyallere dirençli patojenlerin yayılması ile sağlık hizmeti ilişkili enfeksiyonların (SHİE) gelişmesine neden olabilir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tr-TR" sz="24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2060"/>
                </a:solidFill>
              </a:rPr>
              <a:t>Hastanelerde, enfeksiyon önleme ve kontrol uygulamaları ve su tesisat sistemlerinin yakın takibi ile su kaynaklı enfeksiyonların gelişim riski azaltılabilir!!!</a:t>
            </a:r>
          </a:p>
          <a:p>
            <a:r>
              <a:rPr lang="tr-TR" b="1" dirty="0"/>
              <a:t> </a:t>
            </a:r>
            <a:endParaRPr lang="tr-TR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B7B65FA-8470-D219-E620-D3B7AC5B06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303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EA50FBB-DC0A-1933-D258-6436DD3208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BEE185-7203-064D-DDD5-B1EE68ACC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383" y="3077651"/>
            <a:ext cx="10515600" cy="323874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r-TR" sz="2400" dirty="0"/>
              <a:t>YBÜ gibi yüksek riskli alanlarda su kaynaklı enfeksiyonları azaltmak </a:t>
            </a:r>
          </a:p>
          <a:p>
            <a:pPr marL="0" indent="0">
              <a:buNone/>
            </a:pPr>
            <a:endParaRPr lang="tr-TR" sz="2400" dirty="0"/>
          </a:p>
          <a:p>
            <a:pPr lvl="1"/>
            <a:r>
              <a:rPr lang="tr-TR" sz="2400" dirty="0"/>
              <a:t>Hasta bakım alanlarından lavaboların kaldırılması </a:t>
            </a:r>
          </a:p>
          <a:p>
            <a:pPr lvl="1"/>
            <a:r>
              <a:rPr lang="tr-TR" sz="2400" dirty="0"/>
              <a:t>Susuz bakım uygulamaları</a:t>
            </a:r>
          </a:p>
          <a:p>
            <a:r>
              <a:rPr lang="tr-TR" sz="2400" dirty="0"/>
              <a:t>Bu yaklaşımın başarılı olması</a:t>
            </a:r>
          </a:p>
          <a:p>
            <a:pPr lvl="1"/>
            <a:r>
              <a:rPr lang="tr-TR" sz="2400" dirty="0">
                <a:solidFill>
                  <a:srgbClr val="C00000"/>
                </a:solidFill>
              </a:rPr>
              <a:t>Geleneksel enfeksiyon kontrol uygulamalarında önemli değişiklikler!</a:t>
            </a:r>
          </a:p>
          <a:p>
            <a:pPr lvl="1"/>
            <a:r>
              <a:rPr lang="tr-TR" sz="2400" dirty="0">
                <a:solidFill>
                  <a:srgbClr val="C00000"/>
                </a:solidFill>
              </a:rPr>
              <a:t>Sağlık çalışanları tarafından kabul</a:t>
            </a:r>
          </a:p>
        </p:txBody>
      </p:sp>
      <p:sp>
        <p:nvSpPr>
          <p:cNvPr id="4" name="Aşağı Ok 3">
            <a:extLst>
              <a:ext uri="{FF2B5EF4-FFF2-40B4-BE49-F238E27FC236}">
                <a16:creationId xmlns:a16="http://schemas.microsoft.com/office/drawing/2014/main" id="{67F5F6EE-BEA5-7B77-3052-EFB15D30AE3E}"/>
              </a:ext>
            </a:extLst>
          </p:cNvPr>
          <p:cNvSpPr/>
          <p:nvPr/>
        </p:nvSpPr>
        <p:spPr>
          <a:xfrm>
            <a:off x="5176908" y="3632982"/>
            <a:ext cx="403275" cy="351692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75284CD-20C6-FE16-4681-3B1C42B2C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91" y="132760"/>
            <a:ext cx="7006172" cy="24290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E65B174E-F180-A095-0BE1-AA92F9B3948F}"/>
              </a:ext>
            </a:extLst>
          </p:cNvPr>
          <p:cNvSpPr txBox="1"/>
          <p:nvPr/>
        </p:nvSpPr>
        <p:spPr>
          <a:xfrm>
            <a:off x="6237847" y="511419"/>
            <a:ext cx="4720886" cy="23083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Standart EK uygulamalarından susuz bakım uygulamalarına geçen  bir YBÜ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Sağlık çalışanlarının bilgi, tutum, ve davranışlarını ve yaşanan  zorlukları incelemek</a:t>
            </a:r>
          </a:p>
        </p:txBody>
      </p:sp>
    </p:spTree>
    <p:extLst>
      <p:ext uri="{BB962C8B-B14F-4D97-AF65-F5344CB8AC3E}">
        <p14:creationId xmlns:p14="http://schemas.microsoft.com/office/powerpoint/2010/main" val="12622478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1168846-F42C-477B-339F-0DEBA750C2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9CCB9D-39D9-FC57-7E0D-6B088F6DE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7454"/>
            <a:ext cx="10515600" cy="512064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/>
              <a:t>3. basamak YD YBÜ sağlık çalışanları </a:t>
            </a:r>
          </a:p>
          <a:p>
            <a:pPr marL="0" indent="0">
              <a:buNone/>
            </a:pPr>
            <a:r>
              <a:rPr lang="tr-TR" sz="2400" dirty="0"/>
              <a:t>30 maddelik anket </a:t>
            </a:r>
          </a:p>
          <a:p>
            <a:pPr marL="0" indent="0">
              <a:buNone/>
            </a:pPr>
            <a:r>
              <a:rPr lang="tr-TR" sz="2400" dirty="0"/>
              <a:t>Katılım oranı %88,6 (101/114) 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%90,1 olumlu tutumlara sahip</a:t>
            </a:r>
          </a:p>
          <a:p>
            <a:r>
              <a:rPr lang="tr-TR" sz="2400" dirty="0"/>
              <a:t>%53,5 susuz yoğun bakım bakımı konusunda iyi bilgiye sahip</a:t>
            </a:r>
          </a:p>
          <a:p>
            <a:r>
              <a:rPr lang="tr-TR" sz="2400" dirty="0"/>
              <a:t>%83,1 elleri gözle görülür şekilde kirlendiğinde uygun el hijyeni uygulamasını biliyor</a:t>
            </a:r>
          </a:p>
          <a:p>
            <a:pPr marL="0" indent="0">
              <a:buNone/>
            </a:pPr>
            <a:endParaRPr lang="tr-TR" dirty="0"/>
          </a:p>
        </p:txBody>
      </p:sp>
      <p:graphicFrame>
        <p:nvGraphicFramePr>
          <p:cNvPr id="4" name="Grafik 3">
            <a:extLst>
              <a:ext uri="{FF2B5EF4-FFF2-40B4-BE49-F238E27FC236}">
                <a16:creationId xmlns:a16="http://schemas.microsoft.com/office/drawing/2014/main" id="{C4E5B082-46BE-953D-B6E5-37766115B135}"/>
              </a:ext>
            </a:extLst>
          </p:cNvPr>
          <p:cNvGraphicFramePr/>
          <p:nvPr/>
        </p:nvGraphicFramePr>
        <p:xfrm>
          <a:off x="6598920" y="717454"/>
          <a:ext cx="4135902" cy="3207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58580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367F691-6CBE-DD68-3FAE-BFEFB43898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0DF632-0A19-8584-E8CF-D68EAA8EA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7202"/>
            <a:ext cx="10515600" cy="3717046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tr-TR" sz="2400" b="1" u="sng" dirty="0">
                <a:solidFill>
                  <a:schemeClr val="accent1">
                    <a:lumMod val="75000"/>
                  </a:schemeClr>
                </a:solidFill>
              </a:rPr>
              <a:t>Susuz yoğun bakım bakımındaki temel zorluklar</a:t>
            </a:r>
          </a:p>
          <a:p>
            <a:r>
              <a:rPr lang="tr-TR" sz="2400" dirty="0"/>
              <a:t>Kişisel (46,5% (47/101) ve hasta (22,8% (23/101) hijyeninin tehlikeye atıldığı algısı</a:t>
            </a:r>
          </a:p>
          <a:p>
            <a:r>
              <a:rPr lang="tr-TR" sz="2400" dirty="0"/>
              <a:t>%43,6'sı (44/101) cilt ile ilgili rahatsızlıklarda artış olduğunu bildirdi</a:t>
            </a:r>
          </a:p>
          <a:p>
            <a:r>
              <a:rPr lang="tr-TR" sz="2400" dirty="0"/>
              <a:t>%10,9'u (11/101) bu nedenle doktora gitmek zorunda kaldı</a:t>
            </a:r>
          </a:p>
          <a:p>
            <a:pPr marL="0" indent="0">
              <a:buNone/>
            </a:pPr>
            <a:r>
              <a:rPr lang="tr-TR" sz="2400" dirty="0"/>
              <a:t>Bunların %64,0'ında (7/11) önceden var olan cilt rahatsızlıkları mevcut</a:t>
            </a:r>
          </a:p>
          <a:p>
            <a:endParaRPr lang="tr-TR" dirty="0"/>
          </a:p>
        </p:txBody>
      </p:sp>
      <p:pic>
        <p:nvPicPr>
          <p:cNvPr id="4" name="Picture 8" descr="Agnes❤ için 51 fikir | çılgın hırsız, minyonlar, animasyon">
            <a:extLst>
              <a:ext uri="{FF2B5EF4-FFF2-40B4-BE49-F238E27FC236}">
                <a16:creationId xmlns:a16="http://schemas.microsoft.com/office/drawing/2014/main" id="{591EC433-4319-031F-77C7-A2F83AD06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460" y="3882682"/>
            <a:ext cx="2067952" cy="206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964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6BB687B-85B5-94D6-B0FB-7359408779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31314"/>
          <a:stretch/>
        </p:blipFill>
        <p:spPr>
          <a:xfrm>
            <a:off x="968473" y="129613"/>
            <a:ext cx="7826424" cy="1974801"/>
          </a:xfrm>
          <a:prstGeom prst="rect">
            <a:avLst/>
          </a:prstGeom>
        </p:spPr>
      </p:pic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72E44BD4-8E8F-9E07-11DB-AA49359C1ECE}"/>
              </a:ext>
            </a:extLst>
          </p:cNvPr>
          <p:cNvSpPr txBox="1">
            <a:spLocks/>
          </p:cNvSpPr>
          <p:nvPr/>
        </p:nvSpPr>
        <p:spPr>
          <a:xfrm>
            <a:off x="838200" y="1966302"/>
            <a:ext cx="10515600" cy="435133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>
                <a:solidFill>
                  <a:srgbClr val="C00000"/>
                </a:solidFill>
              </a:rPr>
              <a:t>Susuz bakımın faydalarını kabul ederken, uzun vadeli beklenmeyen etkilerini de göz önünde bulundurmak önemli! </a:t>
            </a:r>
          </a:p>
          <a:p>
            <a:r>
              <a:rPr lang="tr-TR" dirty="0"/>
              <a:t>Cenevre Üniversitesi Hastanelerinde, bu stratejinin bir parçası olarak, diğer önlemlerin yanı sıra, suyla ilgili herhangi bir </a:t>
            </a:r>
            <a:r>
              <a:rPr lang="tr-TR" dirty="0" err="1"/>
              <a:t>kontaminasyonu</a:t>
            </a:r>
            <a:r>
              <a:rPr lang="tr-TR" dirty="0"/>
              <a:t> önlemek için lavaboların çoğu kaldırılıp borular kapatılmış </a:t>
            </a:r>
          </a:p>
          <a:p>
            <a:r>
              <a:rPr lang="tr-TR" dirty="0"/>
              <a:t>Ek olarak, 2021'de diyaliz makinelerine, diyaliz atıklarının </a:t>
            </a:r>
            <a:r>
              <a:rPr lang="tr-TR" dirty="0" err="1"/>
              <a:t>bertarafını</a:t>
            </a:r>
            <a:r>
              <a:rPr lang="tr-TR" dirty="0"/>
              <a:t> daha etkili bir şekilde yönetmek ve iş yükünü azaltmak için bir otomatik atık tahliyesi uygulanmış</a:t>
            </a:r>
          </a:p>
          <a:p>
            <a:r>
              <a:rPr lang="tr-TR" dirty="0"/>
              <a:t>Diyaliz atığı daha sonra çıkarılabilir bir duvar tesisatı aracılığıyla kanalizasyon borularına atılmış ve bu da daha önce kapatılan boruların açılmasını gerektirmiş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dirty="0"/>
              <a:t>(Ancak, otomatik atık tahliyesinin susuz bakım stratejisiyle ilgili olmadığını, ancak diyaliz atık yönetimini iyileştirmeyi amaçlayan ayrı bir girişim olduğunu belirtilmiş)</a:t>
            </a:r>
          </a:p>
        </p:txBody>
      </p:sp>
      <p:pic>
        <p:nvPicPr>
          <p:cNvPr id="1026" name="Picture 2" descr="Dikkat Simgesi Uyarı Işareti Ünlem Işareti Vektör Çizim ©Sylfida  212577000'e ait Stok Vektör">
            <a:extLst>
              <a:ext uri="{FF2B5EF4-FFF2-40B4-BE49-F238E27FC236}">
                <a16:creationId xmlns:a16="http://schemas.microsoft.com/office/drawing/2014/main" id="{8B0A8489-8DAB-C3D4-E34E-A993DCE4D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897" y="492832"/>
            <a:ext cx="1248362" cy="124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36754BD6-F23D-0DCC-A632-5916A25C00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88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AEBCA63-31F2-F3A6-9FF0-3FCBF408F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849" y="608291"/>
            <a:ext cx="6708680" cy="5899248"/>
          </a:xfrm>
          <a:prstGeom prst="rect">
            <a:avLst/>
          </a:prstGeom>
        </p:spPr>
      </p:pic>
      <p:pic>
        <p:nvPicPr>
          <p:cNvPr id="4" name="Picture 12" descr="Çilgin Hirsiz 4">
            <a:extLst>
              <a:ext uri="{FF2B5EF4-FFF2-40B4-BE49-F238E27FC236}">
                <a16:creationId xmlns:a16="http://schemas.microsoft.com/office/drawing/2014/main" id="{B27E112F-8B9D-06BA-CA42-9D7DAB59B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2" b="5000"/>
          <a:stretch/>
        </p:blipFill>
        <p:spPr bwMode="auto">
          <a:xfrm>
            <a:off x="867506" y="662257"/>
            <a:ext cx="3363399" cy="202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Kelebek larva sarı çizgi film Papilio troilus, larva, gıda, böcekler, meyve  png | PNGWing">
            <a:extLst>
              <a:ext uri="{FF2B5EF4-FFF2-40B4-BE49-F238E27FC236}">
                <a16:creationId xmlns:a16="http://schemas.microsoft.com/office/drawing/2014/main" id="{F63FB1CC-3703-E494-FCC3-351FCD422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44" y="3557915"/>
            <a:ext cx="2496069" cy="248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18E7A4E7-F316-6118-3195-D19F9305C7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985" r="19969"/>
          <a:stretch/>
        </p:blipFill>
        <p:spPr>
          <a:xfrm>
            <a:off x="10243059" y="221301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0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6BB5A-2159-6EBC-B719-3BE8C9D39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9C8E8C08-551A-3109-8299-715C7C12E4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7FFA10A7-A690-1422-E1A3-81DB2748927E}"/>
              </a:ext>
            </a:extLst>
          </p:cNvPr>
          <p:cNvSpPr txBox="1"/>
          <p:nvPr/>
        </p:nvSpPr>
        <p:spPr>
          <a:xfrm>
            <a:off x="3551500" y="249930"/>
            <a:ext cx="2779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Susuz Bakım?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36EF34-646B-906E-D2E4-3F0B58A0C87A}"/>
              </a:ext>
            </a:extLst>
          </p:cNvPr>
          <p:cNvSpPr txBox="1"/>
          <p:nvPr/>
        </p:nvSpPr>
        <p:spPr>
          <a:xfrm>
            <a:off x="1549398" y="1123860"/>
            <a:ext cx="72728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dirty="0"/>
              <a:t>Ne Zaman "Susuz Bakım" Stratejisine Geçilmeli?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FBFEDB-1F12-98B7-4B84-C28249FC4508}"/>
              </a:ext>
            </a:extLst>
          </p:cNvPr>
          <p:cNvSpPr txBox="1"/>
          <p:nvPr/>
        </p:nvSpPr>
        <p:spPr>
          <a:xfrm>
            <a:off x="1320799" y="2008075"/>
            <a:ext cx="910166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000" dirty="0">
                <a:solidFill>
                  <a:schemeClr val="bg2">
                    <a:lumMod val="10000"/>
                  </a:schemeClr>
                </a:solidFill>
              </a:rPr>
              <a:t>CDC </a:t>
            </a:r>
            <a:r>
              <a:rPr lang="tr-TR" sz="2000" i="1" dirty="0" err="1">
                <a:solidFill>
                  <a:schemeClr val="bg2">
                    <a:lumMod val="10000"/>
                  </a:schemeClr>
                </a:solidFill>
              </a:rPr>
              <a:t>Water-related</a:t>
            </a:r>
            <a:r>
              <a:rPr lang="tr-TR" sz="2000" i="1" dirty="0">
                <a:solidFill>
                  <a:schemeClr val="bg2">
                    <a:lumMod val="10000"/>
                  </a:schemeClr>
                </a:solidFill>
              </a:rPr>
              <a:t> Healthcare </a:t>
            </a:r>
            <a:r>
              <a:rPr lang="tr-TR" sz="2000" i="1" dirty="0" err="1">
                <a:solidFill>
                  <a:schemeClr val="bg2">
                    <a:lumMod val="10000"/>
                  </a:schemeClr>
                </a:solidFill>
              </a:rPr>
              <a:t>Outbreak</a:t>
            </a:r>
            <a:r>
              <a:rPr lang="tr-TR" sz="2000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sz="2000" i="1" dirty="0" err="1">
                <a:solidFill>
                  <a:schemeClr val="bg2">
                    <a:lumMod val="10000"/>
                  </a:schemeClr>
                </a:solidFill>
              </a:rPr>
              <a:t>Response</a:t>
            </a:r>
            <a:r>
              <a:rPr lang="tr-TR" sz="2000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sz="2000" i="1" dirty="0" err="1">
                <a:solidFill>
                  <a:schemeClr val="bg2">
                    <a:lumMod val="10000"/>
                  </a:schemeClr>
                </a:solidFill>
              </a:rPr>
              <a:t>Tool</a:t>
            </a:r>
            <a:r>
              <a:rPr lang="tr-TR" sz="2000" dirty="0">
                <a:solidFill>
                  <a:schemeClr val="bg2">
                    <a:lumMod val="10000"/>
                  </a:schemeClr>
                </a:solidFill>
              </a:rPr>
              <a:t> uyarınca susuz bakım, kalıcı bir mimari tasarım standardı olarak değil, bir </a:t>
            </a:r>
            <a:r>
              <a:rPr lang="tr-TR" sz="2000" b="1" dirty="0">
                <a:solidFill>
                  <a:schemeClr val="bg2">
                    <a:lumMod val="10000"/>
                  </a:schemeClr>
                </a:solidFill>
              </a:rPr>
              <a:t>"İleri Müdahale ve Salgın Kontrol Stratejisi"</a:t>
            </a:r>
            <a:r>
              <a:rPr lang="tr-TR" sz="2000" dirty="0">
                <a:solidFill>
                  <a:schemeClr val="bg2">
                    <a:lumMod val="10000"/>
                  </a:schemeClr>
                </a:solidFill>
              </a:rPr>
              <a:t> olarak konumlandırılmalıdır.</a:t>
            </a:r>
          </a:p>
          <a:p>
            <a:pPr>
              <a:buNone/>
            </a:pPr>
            <a:endParaRPr lang="tr-TR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tr-TR" sz="2000" b="1" dirty="0">
                <a:solidFill>
                  <a:schemeClr val="bg2">
                    <a:lumMod val="10000"/>
                  </a:schemeClr>
                </a:solidFill>
              </a:rPr>
              <a:t>Basamaklı Karar Algoritması :</a:t>
            </a:r>
          </a:p>
          <a:p>
            <a:pPr>
              <a:buNone/>
            </a:pPr>
            <a:endParaRPr lang="tr-TR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tr-TR" sz="2000" b="1" dirty="0">
                <a:solidFill>
                  <a:schemeClr val="bg2">
                    <a:lumMod val="10000"/>
                  </a:schemeClr>
                </a:solidFill>
              </a:rPr>
              <a:t>Basamak:</a:t>
            </a:r>
            <a:r>
              <a:rPr lang="tr-TR" sz="2000" dirty="0">
                <a:solidFill>
                  <a:schemeClr val="bg2">
                    <a:lumMod val="10000"/>
                  </a:schemeClr>
                </a:solidFill>
              </a:rPr>
              <a:t> Sıkılaştırılmış lavabo dezenfeksiyonu, "Lavaboya Ne Dökülmez" kuralları ve su kalitesi optimizasyonu. </a:t>
            </a:r>
            <a:r>
              <a:rPr lang="tr-TR" sz="2000" i="1" dirty="0">
                <a:solidFill>
                  <a:schemeClr val="bg2">
                    <a:lumMod val="10000"/>
                  </a:schemeClr>
                </a:solidFill>
              </a:rPr>
              <a:t>(Başarısız olursa 2. basamağa geçilir)</a:t>
            </a:r>
            <a:endParaRPr lang="tr-TR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tr-TR" sz="2000" b="1" dirty="0">
                <a:solidFill>
                  <a:schemeClr val="bg2">
                    <a:lumMod val="10000"/>
                  </a:schemeClr>
                </a:solidFill>
              </a:rPr>
              <a:t>Basamak:</a:t>
            </a:r>
            <a:r>
              <a:rPr lang="tr-TR" sz="2000" dirty="0">
                <a:solidFill>
                  <a:schemeClr val="bg2">
                    <a:lumMod val="10000"/>
                  </a:schemeClr>
                </a:solidFill>
              </a:rPr>
              <a:t> Musluk/lavabo mimari modifikasyonları (ofset musluk, sıçrama bariyerleri). </a:t>
            </a:r>
            <a:r>
              <a:rPr lang="tr-TR" sz="2000" i="1" dirty="0">
                <a:solidFill>
                  <a:schemeClr val="bg2">
                    <a:lumMod val="10000"/>
                  </a:schemeClr>
                </a:solidFill>
              </a:rPr>
              <a:t>(Salgın veya kümelenme devam ederse 3. basamağa geçilir)</a:t>
            </a:r>
          </a:p>
          <a:p>
            <a:r>
              <a:rPr lang="tr-TR" sz="2000" b="1" i="1" dirty="0">
                <a:solidFill>
                  <a:schemeClr val="bg2">
                    <a:lumMod val="10000"/>
                  </a:schemeClr>
                </a:solidFill>
              </a:rPr>
              <a:t>3.</a:t>
            </a:r>
            <a:r>
              <a:rPr lang="tr-TR" sz="2000" b="1" dirty="0">
                <a:solidFill>
                  <a:schemeClr val="bg2">
                    <a:lumMod val="10000"/>
                  </a:schemeClr>
                </a:solidFill>
              </a:rPr>
              <a:t>Basamak:</a:t>
            </a:r>
            <a:r>
              <a:rPr lang="tr-TR" sz="2000" dirty="0">
                <a:solidFill>
                  <a:schemeClr val="bg2">
                    <a:lumMod val="10000"/>
                  </a:schemeClr>
                </a:solidFill>
              </a:rPr>
              <a:t> Sadece yüksek riskli birimlerde (KİT, Yenidoğan YBÜ, Onkoloji) veya kontrol altına alınamayan drenaj kaynaklı ÇİD-GNB salgınlarında </a:t>
            </a:r>
            <a:r>
              <a:rPr lang="tr-TR" sz="2000" b="1" dirty="0">
                <a:solidFill>
                  <a:schemeClr val="bg2">
                    <a:lumMod val="10000"/>
                  </a:schemeClr>
                </a:solidFill>
              </a:rPr>
              <a:t>Geçici/Kalıcı Susuz Bakım</a:t>
            </a:r>
            <a:endParaRPr lang="tr-TR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715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1AF22-AF57-8EA7-4CF3-1B61A1A41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F4292315-820C-816F-683D-03302F4C89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4133A27F-6ACA-9132-B9DF-1259CB125083}"/>
              </a:ext>
            </a:extLst>
          </p:cNvPr>
          <p:cNvSpPr txBox="1"/>
          <p:nvPr/>
        </p:nvSpPr>
        <p:spPr>
          <a:xfrm>
            <a:off x="3551500" y="249930"/>
            <a:ext cx="2779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Susuz Bakım?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C8972B-F378-5BE8-A912-F6FE13EF8BF4}"/>
              </a:ext>
            </a:extLst>
          </p:cNvPr>
          <p:cNvSpPr txBox="1"/>
          <p:nvPr/>
        </p:nvSpPr>
        <p:spPr>
          <a:xfrm>
            <a:off x="1549398" y="1123860"/>
            <a:ext cx="72728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dirty="0"/>
              <a:t>Yönetilmesi Gereken Komplikasyonlar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1AC916-58FA-A272-3481-8BFFA914622A}"/>
              </a:ext>
            </a:extLst>
          </p:cNvPr>
          <p:cNvSpPr txBox="1"/>
          <p:nvPr/>
        </p:nvSpPr>
        <p:spPr>
          <a:xfrm>
            <a:off x="1545166" y="2109675"/>
            <a:ext cx="9707034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tr-TR" sz="2200" i="1" dirty="0">
                <a:solidFill>
                  <a:schemeClr val="bg2">
                    <a:lumMod val="10000"/>
                  </a:schemeClr>
                </a:solidFill>
              </a:rPr>
              <a:t>Cilt Bütünlüğü ve El Hijyeni:</a:t>
            </a:r>
            <a:r>
              <a:rPr lang="tr-TR" sz="2200" dirty="0">
                <a:solidFill>
                  <a:schemeClr val="bg2">
                    <a:lumMod val="10000"/>
                  </a:schemeClr>
                </a:solidFill>
              </a:rPr>
              <a:t> Su ve sabunla yıkamanın tamamen kalkıp sadece alkol bazlı el dezenfektanı veya susuz banyo mendillerinin yoğun kullanımına bağlı personelde/hastada gelişebilen </a:t>
            </a:r>
            <a:r>
              <a:rPr lang="tr-TR" sz="2200" dirty="0" err="1">
                <a:solidFill>
                  <a:schemeClr val="bg2">
                    <a:lumMod val="10000"/>
                  </a:schemeClr>
                </a:solidFill>
              </a:rPr>
              <a:t>kontakt</a:t>
            </a:r>
            <a:r>
              <a:rPr lang="tr-TR" sz="2200" dirty="0">
                <a:solidFill>
                  <a:schemeClr val="bg2">
                    <a:lumMod val="10000"/>
                  </a:schemeClr>
                </a:solidFill>
              </a:rPr>
              <a:t> dermatit ve cilt irritasyonları</a:t>
            </a:r>
          </a:p>
          <a:p>
            <a:pPr>
              <a:buClr>
                <a:srgbClr val="FFC000"/>
              </a:buClr>
            </a:pPr>
            <a:endParaRPr lang="tr-TR" sz="22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tr-TR" sz="2200" i="1" dirty="0">
                <a:solidFill>
                  <a:schemeClr val="bg2">
                    <a:lumMod val="10000"/>
                  </a:schemeClr>
                </a:solidFill>
              </a:rPr>
              <a:t>Tesisat Kuruması:</a:t>
            </a:r>
            <a:r>
              <a:rPr lang="tr-TR" sz="2200" dirty="0">
                <a:solidFill>
                  <a:schemeClr val="bg2">
                    <a:lumMod val="10000"/>
                  </a:schemeClr>
                </a:solidFill>
              </a:rPr>
              <a:t> Borulardan hiç su akmaması durumunda p-tuzaklarındaki suyun kuruması, kanalizasyon kokularının odaya dolması ve organik atıkların boruda katılaşarak larva/sinek üremesini tetiklemesi </a:t>
            </a:r>
          </a:p>
          <a:p>
            <a:pPr>
              <a:buClr>
                <a:srgbClr val="FFC000"/>
              </a:buClr>
            </a:pPr>
            <a:endParaRPr lang="tr-TR" sz="22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tr-TR" sz="2200" b="1" dirty="0">
                <a:solidFill>
                  <a:schemeClr val="bg2">
                    <a:lumMod val="10000"/>
                  </a:schemeClr>
                </a:solidFill>
              </a:rPr>
              <a:t>Sonuç:</a:t>
            </a:r>
            <a:r>
              <a:rPr lang="tr-TR" sz="2200" dirty="0">
                <a:solidFill>
                  <a:schemeClr val="bg2">
                    <a:lumMod val="10000"/>
                  </a:schemeClr>
                </a:solidFill>
              </a:rPr>
              <a:t> Tam susuz bakım kararı alınırken teknik servis ile boru hatlarının periyodik dezenfektanlı yıkama planı yapılmalı; uygulama salgın kontrol altına alınana kadar </a:t>
            </a:r>
            <a:r>
              <a:rPr lang="tr-TR" sz="2200" b="1" dirty="0">
                <a:solidFill>
                  <a:schemeClr val="bg2">
                    <a:lumMod val="10000"/>
                  </a:schemeClr>
                </a:solidFill>
              </a:rPr>
              <a:t>"hedefe yönelik ve sınırlı bir süre"</a:t>
            </a:r>
            <a:r>
              <a:rPr lang="tr-TR" sz="2200" dirty="0">
                <a:solidFill>
                  <a:schemeClr val="bg2">
                    <a:lumMod val="10000"/>
                  </a:schemeClr>
                </a:solidFill>
              </a:rPr>
              <a:t> için kurgulanmalıdır</a:t>
            </a:r>
          </a:p>
        </p:txBody>
      </p:sp>
    </p:spTree>
    <p:extLst>
      <p:ext uri="{BB962C8B-B14F-4D97-AF65-F5344CB8AC3E}">
        <p14:creationId xmlns:p14="http://schemas.microsoft.com/office/powerpoint/2010/main" val="19404650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164BB-ECB1-F26F-6726-47FFA5D56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22F0638E-A3F5-C138-C78F-A07D08518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533" y="2347298"/>
            <a:ext cx="10058400" cy="2614169"/>
          </a:xfrm>
          <a:solidFill>
            <a:srgbClr val="666DA4"/>
          </a:solidFill>
          <a:ln>
            <a:solidFill>
              <a:srgbClr val="666DA4"/>
            </a:solidFill>
          </a:ln>
          <a:scene3d>
            <a:camera prst="orthographicFront"/>
            <a:lightRig rig="threePt" dir="t"/>
          </a:scene3d>
          <a:sp3d>
            <a:bevelT w="501650" prst="coolSlant"/>
            <a:bevelB w="495300" h="50800" prst="softRound"/>
          </a:sp3d>
        </p:spPr>
        <p:txBody>
          <a:bodyPr>
            <a:normAutofit/>
          </a:bodyPr>
          <a:lstStyle/>
          <a:p>
            <a:r>
              <a:rPr lang="tr-TR" sz="6600" b="1" dirty="0">
                <a:solidFill>
                  <a:schemeClr val="bg1"/>
                </a:solidFill>
                <a:latin typeface="+mn-lt"/>
              </a:rPr>
              <a:t>Yasal Mevzuat ve Dekontaminasyon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DBF257C-70D7-8C9C-F4BA-F01A06693E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601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FCC32C-B759-BA2C-5A55-278988F3A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143" y="2186262"/>
            <a:ext cx="10515600" cy="3910723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tr-TR" sz="2400" b="1" i="0" dirty="0">
                <a:solidFill>
                  <a:schemeClr val="accent1"/>
                </a:solidFill>
                <a:effectLst/>
                <a:latin typeface="Times" pitchFamily="2" charset="0"/>
              </a:rPr>
              <a:t> </a:t>
            </a:r>
            <a:r>
              <a:rPr lang="tr-TR" sz="2400" b="1" i="0" dirty="0">
                <a:solidFill>
                  <a:schemeClr val="accent1"/>
                </a:solidFill>
                <a:effectLst/>
              </a:rPr>
              <a:t>Amaç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</a:rPr>
              <a:t>İ</a:t>
            </a:r>
            <a:r>
              <a:rPr lang="tr-TR" sz="2400" b="0" i="0" dirty="0">
                <a:solidFill>
                  <a:srgbClr val="000000"/>
                </a:solidFill>
                <a:effectLst/>
              </a:rPr>
              <a:t>nsani tüketim amaçlı suların güvenliğini ve kalite standartlarına uyumunu sağlamak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</a:rPr>
              <a:t>S</a:t>
            </a:r>
            <a:r>
              <a:rPr lang="tr-TR" sz="2400" b="0" i="0" dirty="0">
                <a:solidFill>
                  <a:srgbClr val="000000"/>
                </a:solidFill>
                <a:effectLst/>
              </a:rPr>
              <a:t>u kaynaklı oluşabilecek hastalık ve enfeksiyonların önüne geçmek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tr-TR" sz="2400" b="0" i="0" dirty="0">
                <a:solidFill>
                  <a:srgbClr val="000000"/>
                </a:solidFill>
                <a:effectLst/>
              </a:rPr>
              <a:t>Lejyoner hastalığının ve benzeri hastalıkların önlenmesi için alınması gereken özel tedbirleri almak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</a:rPr>
              <a:t>S</a:t>
            </a:r>
            <a:r>
              <a:rPr lang="tr-TR" sz="2400" b="0" i="0" dirty="0">
                <a:solidFill>
                  <a:srgbClr val="000000"/>
                </a:solidFill>
                <a:effectLst/>
              </a:rPr>
              <a:t>u sistemlerinin ve su depolarının kimyasal ve mikrobiyolojik taramalarını yapmak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tr-TR" sz="2400" b="0" i="0" dirty="0">
                <a:solidFill>
                  <a:srgbClr val="000000"/>
                </a:solidFill>
                <a:effectLst/>
              </a:rPr>
              <a:t>Acil durumlarda ve arızalarda yapılacakları belirlemek ve tüm bu işlemleri kayıt altına almak</a:t>
            </a:r>
          </a:p>
          <a:p>
            <a:endParaRPr lang="tr-TR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38667730-D391-A0DB-A77F-AB540E0F113F}"/>
              </a:ext>
            </a:extLst>
          </p:cNvPr>
          <p:cNvSpPr txBox="1"/>
          <p:nvPr/>
        </p:nvSpPr>
        <p:spPr>
          <a:xfrm>
            <a:off x="1720898" y="872209"/>
            <a:ext cx="4781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spc="-50" dirty="0">
                <a:solidFill>
                  <a:srgbClr val="666DA4"/>
                </a:solidFill>
                <a:ea typeface="+mj-ea"/>
                <a:cs typeface="+mj-cs"/>
              </a:rPr>
              <a:t>Su Yönetim Planı Örneği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07B78B1-A1E2-DCA0-E92D-100E64F9B2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713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7DC2D4-E8A0-34C3-F7E7-A0901AF5E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14" y="1109133"/>
            <a:ext cx="10515600" cy="5073225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tr-TR" sz="2400" b="1" i="0" dirty="0">
                <a:solidFill>
                  <a:schemeClr val="accent1"/>
                </a:solidFill>
                <a:effectLst/>
              </a:rPr>
              <a:t>Kapsam</a:t>
            </a:r>
          </a:p>
          <a:p>
            <a:pPr algn="l"/>
            <a:r>
              <a:rPr lang="tr-TR" sz="2400" b="0" i="0" dirty="0">
                <a:solidFill>
                  <a:srgbClr val="000000"/>
                </a:solidFill>
                <a:effectLst/>
              </a:rPr>
              <a:t>Su sisteminde mikrobiyolojik ve kimyasal kirlenme kaynaklı hastalıklara yol açabilecek çevresel faktörlerin ortadan kaldırılması </a:t>
            </a:r>
          </a:p>
          <a:p>
            <a:pPr algn="l"/>
            <a:r>
              <a:rPr lang="tr-TR" sz="2400" b="0" i="0" dirty="0">
                <a:solidFill>
                  <a:srgbClr val="000000"/>
                </a:solidFill>
                <a:effectLst/>
              </a:rPr>
              <a:t>Lejyoner hastalığı gibi hastalıkların riskinin minimuma indirilebilmesi için gerekli tüm faaliyetler</a:t>
            </a:r>
          </a:p>
          <a:p>
            <a:pPr marL="0" indent="0" algn="l">
              <a:buNone/>
            </a:pPr>
            <a:r>
              <a:rPr lang="tr-TR" sz="2400" b="0" i="0" dirty="0">
                <a:solidFill>
                  <a:srgbClr val="000000"/>
                </a:solidFill>
                <a:effectLst/>
              </a:rPr>
              <a:t>Bu faaliyetler şunlardır;</a:t>
            </a:r>
          </a:p>
          <a:p>
            <a:pPr marL="0" indent="0" algn="l">
              <a:buNone/>
            </a:pPr>
            <a:r>
              <a:rPr lang="tr-TR" sz="2400" b="0" i="0" dirty="0">
                <a:solidFill>
                  <a:srgbClr val="000000"/>
                </a:solidFill>
                <a:effectLst/>
              </a:rPr>
              <a:t>1- </a:t>
            </a:r>
            <a:r>
              <a:rPr lang="tr-TR" sz="2400" b="0" i="1" dirty="0" err="1">
                <a:solidFill>
                  <a:srgbClr val="000000"/>
                </a:solidFill>
                <a:effectLst/>
              </a:rPr>
              <a:t>Legionella</a:t>
            </a:r>
            <a:r>
              <a:rPr lang="tr-TR" sz="2400" b="0" i="1" dirty="0">
                <a:solidFill>
                  <a:srgbClr val="000000"/>
                </a:solidFill>
                <a:effectLst/>
              </a:rPr>
              <a:t> </a:t>
            </a:r>
            <a:r>
              <a:rPr lang="tr-TR" sz="2400" b="0" i="1" dirty="0" err="1">
                <a:solidFill>
                  <a:srgbClr val="000000"/>
                </a:solidFill>
                <a:effectLst/>
              </a:rPr>
              <a:t>pneumophila</a:t>
            </a:r>
            <a:r>
              <a:rPr lang="tr-TR" sz="2400" b="0" i="1" dirty="0">
                <a:solidFill>
                  <a:srgbClr val="000000"/>
                </a:solidFill>
                <a:effectLst/>
              </a:rPr>
              <a:t> </a:t>
            </a:r>
            <a:r>
              <a:rPr lang="tr-TR" sz="2400" b="0" i="0" dirty="0">
                <a:solidFill>
                  <a:srgbClr val="000000"/>
                </a:solidFill>
                <a:effectLst/>
              </a:rPr>
              <a:t>mücadelesi kapsamında yapılanlar, izlemler ve önlemler</a:t>
            </a:r>
          </a:p>
          <a:p>
            <a:pPr marL="0" indent="0" algn="l">
              <a:buNone/>
            </a:pPr>
            <a:r>
              <a:rPr lang="tr-TR" sz="2400" b="0" i="0" dirty="0">
                <a:solidFill>
                  <a:srgbClr val="000000"/>
                </a:solidFill>
                <a:effectLst/>
              </a:rPr>
              <a:t>2- Su sisteminin periyodik kimyasal ve mikrobiyolojik taramaları</a:t>
            </a:r>
          </a:p>
          <a:p>
            <a:pPr marL="0" indent="0" algn="l">
              <a:buNone/>
            </a:pPr>
            <a:r>
              <a:rPr lang="tr-TR" sz="2400" b="0" i="0" dirty="0">
                <a:solidFill>
                  <a:srgbClr val="000000"/>
                </a:solidFill>
                <a:effectLst/>
              </a:rPr>
              <a:t>3- Su depolarının temizlik ve dezenfeksiyon işlemleri ile fiziksel kontrolleri</a:t>
            </a:r>
          </a:p>
          <a:p>
            <a:pPr marL="0" indent="0" algn="l">
              <a:buNone/>
            </a:pPr>
            <a:r>
              <a:rPr lang="tr-TR" sz="2400" b="0" i="0" dirty="0">
                <a:solidFill>
                  <a:srgbClr val="000000"/>
                </a:solidFill>
                <a:effectLst/>
              </a:rPr>
              <a:t>4- Su sistemi arızaları</a:t>
            </a:r>
          </a:p>
          <a:p>
            <a:pPr marL="0" indent="0" algn="l">
              <a:buNone/>
            </a:pPr>
            <a:r>
              <a:rPr lang="tr-TR" sz="2400" b="0" i="0" dirty="0">
                <a:solidFill>
                  <a:srgbClr val="000000"/>
                </a:solidFill>
                <a:effectLst/>
              </a:rPr>
              <a:t>5- Acil durumlarda ve afetlerde kesintisiz su sağlanması ve tatbikatlar</a:t>
            </a:r>
          </a:p>
          <a:p>
            <a:pPr marL="0" indent="0" algn="l">
              <a:buNone/>
            </a:pPr>
            <a:r>
              <a:rPr lang="tr-TR" sz="2400" b="0" i="0" dirty="0">
                <a:solidFill>
                  <a:srgbClr val="000000"/>
                </a:solidFill>
                <a:effectLst/>
              </a:rPr>
              <a:t>6- Hemodiyaliz suları</a:t>
            </a:r>
          </a:p>
          <a:p>
            <a:pPr marL="0" indent="0" algn="l">
              <a:buNone/>
            </a:pPr>
            <a:r>
              <a:rPr lang="tr-TR" sz="2400" b="0" i="0" dirty="0">
                <a:solidFill>
                  <a:srgbClr val="000000"/>
                </a:solidFill>
                <a:effectLst/>
              </a:rPr>
              <a:t>7- Yapılan işlemlerin kayıt altına alınması</a:t>
            </a:r>
          </a:p>
          <a:p>
            <a:endParaRPr lang="tr-TR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0528530F-BC2B-173B-B8F6-0BF0610C0D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51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4A39E2-5552-09E2-4180-7303356C5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3090"/>
            <a:ext cx="10515600" cy="4351338"/>
          </a:xfrm>
        </p:spPr>
        <p:txBody>
          <a:bodyPr>
            <a:normAutofit/>
          </a:bodyPr>
          <a:lstStyle/>
          <a:p>
            <a:r>
              <a:rPr lang="tr-TR" sz="3200" b="1" dirty="0"/>
              <a:t>Su hayattır!!!</a:t>
            </a:r>
          </a:p>
          <a:p>
            <a:endParaRPr lang="tr-TR" sz="3200" dirty="0"/>
          </a:p>
          <a:p>
            <a:pPr marL="0" indent="0">
              <a:buNone/>
            </a:pPr>
            <a:endParaRPr lang="tr-T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3200" b="1" dirty="0">
                <a:solidFill>
                  <a:schemeClr val="accent1">
                    <a:lumMod val="75000"/>
                  </a:schemeClr>
                </a:solidFill>
              </a:rPr>
              <a:t>Temiz değilse hastalık ve ölüm getirebilir!!!</a:t>
            </a:r>
          </a:p>
        </p:txBody>
      </p:sp>
      <p:pic>
        <p:nvPicPr>
          <p:cNvPr id="8194" name="Picture 2" descr="Beşinci kolera salgını - Vikipedi">
            <a:extLst>
              <a:ext uri="{FF2B5EF4-FFF2-40B4-BE49-F238E27FC236}">
                <a16:creationId xmlns:a16="http://schemas.microsoft.com/office/drawing/2014/main" id="{9E233C98-54AE-146C-E426-DBAF65064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3429000"/>
            <a:ext cx="33655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olera Günlerinde Aşk - Love in the Time of Cholera - Beyazperde.com">
            <a:extLst>
              <a:ext uri="{FF2B5EF4-FFF2-40B4-BE49-F238E27FC236}">
                <a16:creationId xmlns:a16="http://schemas.microsoft.com/office/drawing/2014/main" id="{E3ABA069-619C-CED0-EFDF-28624DFE4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024" y="2655848"/>
            <a:ext cx="2462385" cy="328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u Hayattır">
            <a:extLst>
              <a:ext uri="{FF2B5EF4-FFF2-40B4-BE49-F238E27FC236}">
                <a16:creationId xmlns:a16="http://schemas.microsoft.com/office/drawing/2014/main" id="{09EDC3AC-FB34-8276-44D3-DA6F991CF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595" y="275518"/>
            <a:ext cx="2749797" cy="207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8387C772-AE1E-01CE-DE63-1812109147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132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ACB9C-10EF-A866-FC68-0C691883D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8042F-CB01-8D60-20A9-DE7CAECC4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8722446" cy="1450757"/>
          </a:xfrm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rgbClr val="666DA4"/>
                </a:solidFill>
                <a:latin typeface="+mn-lt"/>
              </a:rPr>
              <a:t>T.C. Sağlık Bakanlığı Mevzuatı Uyarınca Zorunlu Sınır Değerler ve Takip Parametreleri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7F053-61AE-C246-C684-3E3ED6590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15067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2200" dirty="0">
                <a:solidFill>
                  <a:srgbClr val="002060"/>
                </a:solidFill>
              </a:rPr>
              <a:t>Su depolarından </a:t>
            </a:r>
            <a:r>
              <a:rPr lang="tr-TR" sz="2200" b="1" dirty="0">
                <a:solidFill>
                  <a:srgbClr val="002060"/>
                </a:solidFill>
              </a:rPr>
              <a:t>3-6 ayda bir</a:t>
            </a:r>
            <a:r>
              <a:rPr lang="tr-TR" sz="2200" dirty="0">
                <a:solidFill>
                  <a:srgbClr val="002060"/>
                </a:solidFill>
              </a:rPr>
              <a:t> rutin mikrobiyolojik ve kimyasal analiz için numune alınmalıdır.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200" dirty="0">
                <a:solidFill>
                  <a:srgbClr val="002060"/>
                </a:solidFill>
              </a:rPr>
              <a:t>Herhangi bir üreme olmasa dahi, depolarda yılda </a:t>
            </a:r>
            <a:r>
              <a:rPr lang="tr-TR" sz="2200" b="1" dirty="0">
                <a:solidFill>
                  <a:srgbClr val="002060"/>
                </a:solidFill>
              </a:rPr>
              <a:t>en az 2 kez rutin temizlik ve dezenfeksiyon</a:t>
            </a:r>
            <a:r>
              <a:rPr lang="tr-TR" sz="2200" dirty="0">
                <a:solidFill>
                  <a:srgbClr val="002060"/>
                </a:solidFill>
              </a:rPr>
              <a:t> zorunludur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200" dirty="0">
                <a:solidFill>
                  <a:srgbClr val="002060"/>
                </a:solidFill>
              </a:rPr>
              <a:t>Hastanenin su depolarında ve özellikle şebekenin en uzak uç noktalarında (en üst kat, en uç musluk/duş başlığı) ölçülen serbest bakiye klor düzeyi </a:t>
            </a:r>
            <a:r>
              <a:rPr lang="tr-TR" sz="2200" b="1" dirty="0">
                <a:solidFill>
                  <a:srgbClr val="002060"/>
                </a:solidFill>
              </a:rPr>
              <a:t>en az 0.2 – 0.5 mg/L</a:t>
            </a:r>
            <a:r>
              <a:rPr lang="tr-TR" sz="2200" dirty="0">
                <a:solidFill>
                  <a:srgbClr val="002060"/>
                </a:solidFill>
              </a:rPr>
              <a:t> arasında tutulmalıdır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200" dirty="0">
                <a:solidFill>
                  <a:srgbClr val="002060"/>
                </a:solidFill>
              </a:rPr>
              <a:t>Günlük serbest bakiye klor ölçümleri kayıt altına alınmalı ve limit dışı değerlerde teknik servis tarafından klorlama dozu derhal revize edilmelidir</a:t>
            </a:r>
          </a:p>
          <a:p>
            <a:pPr>
              <a:buFont typeface="Wingdings" panose="05000000000000000000" pitchFamily="2" charset="2"/>
              <a:buChar char="q"/>
            </a:pPr>
            <a:endParaRPr lang="tr-TR" sz="22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tr-TR" sz="2200" dirty="0">
              <a:solidFill>
                <a:srgbClr val="002060"/>
              </a:solidFill>
            </a:endParaRPr>
          </a:p>
          <a:p>
            <a:endParaRPr lang="tr-TR" dirty="0"/>
          </a:p>
        </p:txBody>
      </p:sp>
      <p:pic>
        <p:nvPicPr>
          <p:cNvPr id="4" name="Resim 1">
            <a:extLst>
              <a:ext uri="{FF2B5EF4-FFF2-40B4-BE49-F238E27FC236}">
                <a16:creationId xmlns:a16="http://schemas.microsoft.com/office/drawing/2014/main" id="{B7B8EE1F-F9E3-DC7C-8122-919A7AF6CD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19726" y="178229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730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854C5-8885-FB0E-459C-B338D3CC3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D3F52-DE28-BB77-5E91-EDDA98787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8722446" cy="1450757"/>
          </a:xfrm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rgbClr val="666DA4"/>
                </a:solidFill>
                <a:latin typeface="+mn-lt"/>
              </a:rPr>
              <a:t>T.C. Sağlık Bakanlığı Mevzuatı Uyarınca Zorunlu Sınır Değerler ve Takip Parametreleri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93F37-8361-A745-C9AB-D02C71E55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13467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Sıcak su merkezden en az 60°C'de çıkmalı, uç noktalara (musluk/duş) ulaştığında en az 50°C olmalıdır. Soğuk su ise 20°C'nin altında tutulmalıdır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Rutin analizlerde kontaminasyon saptanması durumunda veya sistem risk analizine göre periyodik olarak Termal Şok (Sistemdeki su sıcaklığının 70°C ve üzerine çıkarılarak tüm uç noktalardan en az 30 dakika akıtılması) uygulanmalıdır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Depolardaki mevcut su uzun süreli depolarda tutulmamalı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“Su Deposu Tahliye Bildirim </a:t>
            </a:r>
            <a:r>
              <a:rPr lang="tr-TR" sz="2400" dirty="0" err="1">
                <a:solidFill>
                  <a:srgbClr val="000000"/>
                </a:solidFill>
              </a:rPr>
              <a:t>Formu”ndan</a:t>
            </a:r>
            <a:r>
              <a:rPr lang="tr-TR" sz="2400" dirty="0">
                <a:solidFill>
                  <a:srgbClr val="000000"/>
                </a:solidFill>
              </a:rPr>
              <a:t> takip edilerek kullanılmaması halinde 30-45 gün sonunda kullanılarak depolara taze su doldurulmalı</a:t>
            </a:r>
            <a:endParaRPr lang="tr-TR" sz="2400" dirty="0"/>
          </a:p>
          <a:p>
            <a:pPr>
              <a:buFont typeface="Wingdings" panose="05000000000000000000" pitchFamily="2" charset="2"/>
              <a:buChar char="q"/>
            </a:pPr>
            <a:endParaRPr lang="tr-TR" sz="2200" dirty="0">
              <a:solidFill>
                <a:srgbClr val="002060"/>
              </a:solidFill>
            </a:endParaRPr>
          </a:p>
          <a:p>
            <a:endParaRPr lang="tr-TR" dirty="0"/>
          </a:p>
        </p:txBody>
      </p:sp>
      <p:pic>
        <p:nvPicPr>
          <p:cNvPr id="4" name="Resim 1">
            <a:extLst>
              <a:ext uri="{FF2B5EF4-FFF2-40B4-BE49-F238E27FC236}">
                <a16:creationId xmlns:a16="http://schemas.microsoft.com/office/drawing/2014/main" id="{4E6EF1D5-D76A-5D36-6532-13646CCAAA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19726" y="178229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394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23B5F-0930-A94C-DCE1-B1551D5A9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8722446" cy="1450757"/>
          </a:xfrm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rgbClr val="666DA4"/>
                </a:solidFill>
                <a:latin typeface="+mn-lt"/>
              </a:rPr>
              <a:t>Sağlık Bakanlığı Lejyoner Hastalığı Rehberi Rutin Çevresel Numune Alma Algoritması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449BE-0729-AEB0-7D63-515588D36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15067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2200" b="1" dirty="0">
                <a:solidFill>
                  <a:srgbClr val="002060"/>
                </a:solidFill>
              </a:rPr>
              <a:t>Numune Alma Sıklığı: </a:t>
            </a:r>
            <a:r>
              <a:rPr lang="tr-TR" sz="2200" dirty="0">
                <a:solidFill>
                  <a:srgbClr val="002060"/>
                </a:solidFill>
              </a:rPr>
              <a:t>Yataklı tedavi kurumlarında genel olarak yılda en az 2 kez rutin çevresel </a:t>
            </a:r>
            <a:r>
              <a:rPr lang="tr-TR" sz="2200" dirty="0" err="1">
                <a:solidFill>
                  <a:srgbClr val="002060"/>
                </a:solidFill>
              </a:rPr>
              <a:t>sürveyans</a:t>
            </a:r>
            <a:r>
              <a:rPr lang="tr-TR" sz="2200" dirty="0">
                <a:solidFill>
                  <a:srgbClr val="002060"/>
                </a:solidFill>
              </a:rPr>
              <a:t> numuneleri toplanmalıdır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200" b="1" dirty="0">
                <a:solidFill>
                  <a:srgbClr val="002060"/>
                </a:solidFill>
              </a:rPr>
              <a:t>Öncelikli Birimler: </a:t>
            </a:r>
            <a:r>
              <a:rPr lang="tr-TR" sz="2200" dirty="0">
                <a:solidFill>
                  <a:srgbClr val="002060"/>
                </a:solidFill>
              </a:rPr>
              <a:t>Transplantasyon üniteleri, Yoğun Bakım Üniteleri , Onkoloji/Hematoloji servisleri, Yenidoğan YBÜ ve hemodiyaliz suları öncelikli ve daha sık takibe tabi tutulmalıdır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200" b="1" dirty="0">
                <a:solidFill>
                  <a:srgbClr val="002060"/>
                </a:solidFill>
              </a:rPr>
              <a:t>Uç Nokta Seçim Kriteri: </a:t>
            </a:r>
            <a:r>
              <a:rPr lang="tr-TR" sz="2200" dirty="0">
                <a:solidFill>
                  <a:srgbClr val="002060"/>
                </a:solidFill>
              </a:rPr>
              <a:t>Numuneler; su altyapısının en kör noktalarından, dönemsel olarak az kullanılan odalardan, su depolarından ve sıcak su sirkülasyon hattının geri dönüş borusundan alınmalıdır</a:t>
            </a:r>
            <a:endParaRPr lang="tr-TR" dirty="0"/>
          </a:p>
        </p:txBody>
      </p:sp>
      <p:pic>
        <p:nvPicPr>
          <p:cNvPr id="4" name="Resim 1">
            <a:extLst>
              <a:ext uri="{FF2B5EF4-FFF2-40B4-BE49-F238E27FC236}">
                <a16:creationId xmlns:a16="http://schemas.microsoft.com/office/drawing/2014/main" id="{C7A6AAB6-1C67-03D5-D897-7DF173A7D0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19726" y="178229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380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72D77C2-C9D0-F6E8-F5AF-16FB7C2508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7"/>
          <a:stretch>
            <a:fillRect/>
          </a:stretch>
        </p:blipFill>
        <p:spPr>
          <a:xfrm>
            <a:off x="279400" y="607036"/>
            <a:ext cx="7704852" cy="564392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542F50E9-0CE7-B39A-02D5-74C22D8E3C6C}"/>
              </a:ext>
            </a:extLst>
          </p:cNvPr>
          <p:cNvSpPr txBox="1"/>
          <p:nvPr/>
        </p:nvSpPr>
        <p:spPr>
          <a:xfrm>
            <a:off x="8111067" y="2422435"/>
            <a:ext cx="3937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2400" b="1" spc="-50" dirty="0">
                <a:solidFill>
                  <a:srgbClr val="666DA4"/>
                </a:solidFill>
                <a:ea typeface="+mj-ea"/>
                <a:cs typeface="+mj-cs"/>
              </a:rPr>
              <a:t>Rutin Kontrol Önlemleri Kapsamında Lejyoner Hastalığı İçin Potansiyel Risk Taşıyan Konaklama</a:t>
            </a:r>
          </a:p>
          <a:p>
            <a:pPr algn="l"/>
            <a:r>
              <a:rPr lang="tr-TR" sz="2400" b="1" spc="-50" dirty="0">
                <a:solidFill>
                  <a:srgbClr val="666DA4"/>
                </a:solidFill>
                <a:ea typeface="+mj-ea"/>
                <a:cs typeface="+mj-cs"/>
              </a:rPr>
              <a:t>Birimlerinde “Kritik Kontrol Noktaları” ve Yürütülecek Uygulamaların Sıklığı</a:t>
            </a:r>
          </a:p>
        </p:txBody>
      </p:sp>
      <p:pic>
        <p:nvPicPr>
          <p:cNvPr id="6" name="Resim 1">
            <a:extLst>
              <a:ext uri="{FF2B5EF4-FFF2-40B4-BE49-F238E27FC236}">
                <a16:creationId xmlns:a16="http://schemas.microsoft.com/office/drawing/2014/main" id="{1EA49F02-709A-3E4C-3A23-22A8FC509B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5" r="19969"/>
          <a:stretch/>
        </p:blipFill>
        <p:spPr>
          <a:xfrm>
            <a:off x="9819726" y="178229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223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417CC2D-03F6-D7C3-4A11-E8033E2FEE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459"/>
          <a:stretch>
            <a:fillRect/>
          </a:stretch>
        </p:blipFill>
        <p:spPr>
          <a:xfrm>
            <a:off x="491003" y="469973"/>
            <a:ext cx="5884304" cy="553289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D226F66A-DB4E-76BC-FC1B-618F77C6578B}"/>
              </a:ext>
            </a:extLst>
          </p:cNvPr>
          <p:cNvSpPr txBox="1"/>
          <p:nvPr/>
        </p:nvSpPr>
        <p:spPr>
          <a:xfrm>
            <a:off x="6536267" y="3105834"/>
            <a:ext cx="48767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spc="-50" dirty="0">
                <a:solidFill>
                  <a:srgbClr val="666DA4"/>
                </a:solidFill>
                <a:ea typeface="+mj-ea"/>
                <a:cs typeface="+mj-cs"/>
              </a:rPr>
              <a:t>Sağlık Kurum ve Kuruluşlarında Rutin </a:t>
            </a:r>
            <a:r>
              <a:rPr lang="tr-TR" sz="2400" b="1" spc="-50" dirty="0" err="1">
                <a:solidFill>
                  <a:srgbClr val="666DA4"/>
                </a:solidFill>
                <a:ea typeface="+mj-ea"/>
                <a:cs typeface="+mj-cs"/>
              </a:rPr>
              <a:t>Lejyonella</a:t>
            </a:r>
            <a:r>
              <a:rPr lang="tr-TR" sz="2400" b="1" spc="-50" dirty="0">
                <a:solidFill>
                  <a:srgbClr val="666DA4"/>
                </a:solidFill>
                <a:ea typeface="+mj-ea"/>
                <a:cs typeface="+mj-cs"/>
              </a:rPr>
              <a:t> Örnek Alma Algoritması</a:t>
            </a:r>
          </a:p>
        </p:txBody>
      </p:sp>
      <p:pic>
        <p:nvPicPr>
          <p:cNvPr id="6" name="Resim 1">
            <a:extLst>
              <a:ext uri="{FF2B5EF4-FFF2-40B4-BE49-F238E27FC236}">
                <a16:creationId xmlns:a16="http://schemas.microsoft.com/office/drawing/2014/main" id="{D29973E4-3BEE-B538-9078-A36389ADA4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5" r="19969"/>
          <a:stretch/>
        </p:blipFill>
        <p:spPr>
          <a:xfrm>
            <a:off x="9819726" y="178229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411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A87D9-D270-5F61-2520-7647EB374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52AD126-636E-D1E3-8ED1-9DE507DF9C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19726" y="178229"/>
            <a:ext cx="2039841" cy="1382232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150E4DEA-FCAF-910E-3B09-C571A6743D2B}"/>
              </a:ext>
            </a:extLst>
          </p:cNvPr>
          <p:cNvSpPr txBox="1"/>
          <p:nvPr/>
        </p:nvSpPr>
        <p:spPr>
          <a:xfrm>
            <a:off x="1006730" y="1185644"/>
            <a:ext cx="9017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tx1">
                    <a:lumMod val="50000"/>
                  </a:schemeClr>
                </a:solidFill>
              </a:rPr>
              <a:t>Temel İlke:</a:t>
            </a:r>
            <a:r>
              <a:rPr lang="tr-TR" sz="2000" dirty="0">
                <a:solidFill>
                  <a:schemeClr val="tx1">
                    <a:lumMod val="50000"/>
                  </a:schemeClr>
                </a:solidFill>
              </a:rPr>
              <a:t> Dekontaminasyon çalışmalarının başlangıç noktası, su sistemlerinin tortu ve biyofilm tabakalarından </a:t>
            </a:r>
            <a:r>
              <a:rPr lang="tr-TR" sz="2000" b="1" dirty="0">
                <a:solidFill>
                  <a:schemeClr val="tx1">
                    <a:lumMod val="50000"/>
                  </a:schemeClr>
                </a:solidFill>
              </a:rPr>
              <a:t>fiziksel yöntemlerle</a:t>
            </a:r>
            <a:r>
              <a:rPr lang="tr-TR" sz="2000" dirty="0">
                <a:solidFill>
                  <a:schemeClr val="tx1">
                    <a:lumMod val="50000"/>
                  </a:schemeClr>
                </a:solidFill>
              </a:rPr>
              <a:t> temizlenmesidir.</a:t>
            </a:r>
          </a:p>
          <a:p>
            <a:endParaRPr lang="tr-TR" sz="20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tr-TR" sz="2000" b="1" dirty="0">
                <a:solidFill>
                  <a:schemeClr val="tx1">
                    <a:lumMod val="50000"/>
                  </a:schemeClr>
                </a:solidFill>
              </a:rPr>
              <a:t>Fiziksel Yöntemler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sz="2000" dirty="0">
                <a:solidFill>
                  <a:schemeClr val="tx1">
                    <a:lumMod val="50000"/>
                  </a:schemeClr>
                </a:solidFill>
              </a:rPr>
              <a:t>Tanklarda biriken tortu ve sedimentin süpürülüp temizlenmesi.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sz="2000" dirty="0">
                <a:solidFill>
                  <a:schemeClr val="tx1">
                    <a:lumMod val="50000"/>
                  </a:schemeClr>
                </a:solidFill>
              </a:rPr>
              <a:t>Tesisatın bütünüyle boşaltılıp yeniden doldurulması.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sz="2000" dirty="0">
                <a:solidFill>
                  <a:schemeClr val="tx1">
                    <a:lumMod val="50000"/>
                  </a:schemeClr>
                </a:solidFill>
              </a:rPr>
              <a:t>Soğutma kuleleri ve depo iç yüzeylerinin fırçalanarak biyofilm tabakasının kazınması.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tr-TR" sz="2000" b="1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Clr>
                <a:schemeClr val="accent1"/>
              </a:buClr>
            </a:pPr>
            <a:r>
              <a:rPr lang="tr-TR" sz="2000" b="1" dirty="0">
                <a:solidFill>
                  <a:schemeClr val="tx1">
                    <a:lumMod val="50000"/>
                  </a:schemeClr>
                </a:solidFill>
              </a:rPr>
              <a:t>Termal Eradikasyon Yöntemleri (Fiziksel Temizlik Sonrası)</a:t>
            </a:r>
            <a:endParaRPr lang="tr-TR" sz="20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sz="2000" b="1" dirty="0">
                <a:solidFill>
                  <a:schemeClr val="tx1">
                    <a:lumMod val="50000"/>
                  </a:schemeClr>
                </a:solidFill>
              </a:rPr>
              <a:t>Yüksek Isıtma:</a:t>
            </a:r>
            <a:r>
              <a:rPr lang="tr-TR" sz="2000" dirty="0">
                <a:solidFill>
                  <a:schemeClr val="tx1">
                    <a:lumMod val="50000"/>
                  </a:schemeClr>
                </a:solidFill>
              </a:rPr>
              <a:t> Sıcak su tanklarındaki su sıcaklığı en az 24 saat (riske göre 72 saate kadar) </a:t>
            </a:r>
            <a:r>
              <a:rPr lang="tr-TR" sz="2000" b="1" dirty="0">
                <a:solidFill>
                  <a:schemeClr val="tx1">
                    <a:lumMod val="50000"/>
                  </a:schemeClr>
                </a:solidFill>
              </a:rPr>
              <a:t>&gt;70°C</a:t>
            </a:r>
            <a:r>
              <a:rPr lang="tr-TR" sz="2000" dirty="0">
                <a:solidFill>
                  <a:schemeClr val="tx1">
                    <a:lumMod val="50000"/>
                  </a:schemeClr>
                </a:solidFill>
              </a:rPr>
              <a:t>’ye çıkarılır. Son kullanım noktalarda sıcaklığın </a:t>
            </a:r>
            <a:r>
              <a:rPr lang="tr-TR" sz="2000" b="1" dirty="0">
                <a:solidFill>
                  <a:schemeClr val="tx1">
                    <a:lumMod val="50000"/>
                  </a:schemeClr>
                </a:solidFill>
              </a:rPr>
              <a:t>&gt;60°C</a:t>
            </a:r>
            <a:r>
              <a:rPr lang="tr-TR" sz="2000" dirty="0">
                <a:solidFill>
                  <a:schemeClr val="tx1">
                    <a:lumMod val="50000"/>
                  </a:schemeClr>
                </a:solidFill>
              </a:rPr>
              <a:t> olması sağlanır.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sz="2000" b="1" dirty="0" err="1">
                <a:solidFill>
                  <a:schemeClr val="tx1">
                    <a:lumMod val="50000"/>
                  </a:schemeClr>
                </a:solidFill>
              </a:rPr>
              <a:t>Flushing</a:t>
            </a:r>
            <a:r>
              <a:rPr lang="tr-TR" sz="2000" b="1" dirty="0">
                <a:solidFill>
                  <a:schemeClr val="tx1">
                    <a:lumMod val="50000"/>
                  </a:schemeClr>
                </a:solidFill>
              </a:rPr>
              <a:t> :</a:t>
            </a:r>
            <a:r>
              <a:rPr lang="tr-TR" sz="2000" dirty="0">
                <a:solidFill>
                  <a:schemeClr val="tx1">
                    <a:lumMod val="50000"/>
                  </a:schemeClr>
                </a:solidFill>
              </a:rPr>
              <a:t> Fiziksel temizlik ve su uç noktalarda 60°C’ye ulaştıktan sonra; tüm musluk ve duş başlıklarından suyun </a:t>
            </a:r>
            <a:r>
              <a:rPr lang="tr-TR" sz="2000" b="1" dirty="0">
                <a:solidFill>
                  <a:schemeClr val="tx1">
                    <a:lumMod val="50000"/>
                  </a:schemeClr>
                </a:solidFill>
              </a:rPr>
              <a:t>en az 5-10 dakika</a:t>
            </a:r>
            <a:r>
              <a:rPr lang="tr-TR" sz="2000" dirty="0">
                <a:solidFill>
                  <a:schemeClr val="tx1">
                    <a:lumMod val="50000"/>
                  </a:schemeClr>
                </a:solidFill>
              </a:rPr>
              <a:t> süreyle akıtılması işlemidir.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sz="2000" b="1" dirty="0">
                <a:solidFill>
                  <a:schemeClr val="tx1">
                    <a:lumMod val="50000"/>
                  </a:schemeClr>
                </a:solidFill>
              </a:rPr>
              <a:t>Şok Isıtma:</a:t>
            </a:r>
            <a:r>
              <a:rPr lang="tr-TR" sz="2000" dirty="0">
                <a:solidFill>
                  <a:schemeClr val="tx1">
                    <a:lumMod val="50000"/>
                  </a:schemeClr>
                </a:solidFill>
              </a:rPr>
              <a:t> Suyun aniden </a:t>
            </a:r>
            <a:r>
              <a:rPr lang="tr-TR" sz="2000" b="1" dirty="0">
                <a:solidFill>
                  <a:schemeClr val="tx1">
                    <a:lumMod val="50000"/>
                  </a:schemeClr>
                </a:solidFill>
              </a:rPr>
              <a:t>&gt;88°C</a:t>
            </a:r>
            <a:r>
              <a:rPr lang="tr-TR" sz="2000" dirty="0">
                <a:solidFill>
                  <a:schemeClr val="tx1">
                    <a:lumMod val="50000"/>
                  </a:schemeClr>
                </a:solidFill>
              </a:rPr>
              <a:t>’ye çıkarılması ve hemen ardından soğuk suyla karıştırılarak kullanıma verilmesidir.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8C14209-3743-5F19-0BF7-3CE11FA7C2C7}"/>
              </a:ext>
            </a:extLst>
          </p:cNvPr>
          <p:cNvSpPr txBox="1"/>
          <p:nvPr/>
        </p:nvSpPr>
        <p:spPr>
          <a:xfrm>
            <a:off x="1210733" y="546179"/>
            <a:ext cx="87545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spc="-50" dirty="0">
                <a:solidFill>
                  <a:srgbClr val="666DA4"/>
                </a:solidFill>
                <a:ea typeface="+mj-ea"/>
                <a:cs typeface="+mj-cs"/>
              </a:rPr>
              <a:t>Sağlık Bakanlığı Rehberi: </a:t>
            </a:r>
            <a:r>
              <a:rPr lang="tr-TR" sz="2400" b="1" spc="-50" dirty="0" err="1">
                <a:solidFill>
                  <a:srgbClr val="666DA4"/>
                </a:solidFill>
                <a:ea typeface="+mj-ea"/>
                <a:cs typeface="+mj-cs"/>
              </a:rPr>
              <a:t>Lejyonella</a:t>
            </a:r>
            <a:r>
              <a:rPr lang="tr-TR" sz="2400" b="1" spc="-50" dirty="0">
                <a:solidFill>
                  <a:srgbClr val="666DA4"/>
                </a:solidFill>
                <a:ea typeface="+mj-ea"/>
                <a:cs typeface="+mj-cs"/>
              </a:rPr>
              <a:t> Dekontaminasyon Yöntemleri - I</a:t>
            </a:r>
          </a:p>
        </p:txBody>
      </p:sp>
    </p:spTree>
    <p:extLst>
      <p:ext uri="{BB962C8B-B14F-4D97-AF65-F5344CB8AC3E}">
        <p14:creationId xmlns:p14="http://schemas.microsoft.com/office/powerpoint/2010/main" val="41163370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8EC36EA-EB39-EFAB-CA10-33E32F53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19726" y="178229"/>
            <a:ext cx="2039841" cy="1382232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9004C1B3-A8AA-0DBA-4272-7D0AB85FE6A7}"/>
              </a:ext>
            </a:extLst>
          </p:cNvPr>
          <p:cNvSpPr txBox="1"/>
          <p:nvPr/>
        </p:nvSpPr>
        <p:spPr>
          <a:xfrm>
            <a:off x="829732" y="1324459"/>
            <a:ext cx="966046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tx1">
                    <a:lumMod val="50000"/>
                  </a:schemeClr>
                </a:solidFill>
              </a:rPr>
              <a:t>Kimyasal Eradikasyon Yöntemleri</a:t>
            </a:r>
            <a:endParaRPr lang="tr-TR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chemeClr val="tx1">
                    <a:lumMod val="50000"/>
                  </a:schemeClr>
                </a:solidFill>
              </a:rPr>
              <a:t>Klorlama :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 En yaygın yöntemdir. Son kullanma noktalarında en az 2 saat (mümkünse 24 saat) süreyle </a:t>
            </a:r>
            <a:r>
              <a:rPr lang="tr-TR" b="1" dirty="0">
                <a:solidFill>
                  <a:schemeClr val="tx1">
                    <a:lumMod val="50000"/>
                  </a:schemeClr>
                </a:solidFill>
              </a:rPr>
              <a:t>en az 3 ppm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 serbest klor düzeyi sağlanır.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b="1" dirty="0" err="1">
                <a:solidFill>
                  <a:schemeClr val="tx1">
                    <a:lumMod val="50000"/>
                  </a:schemeClr>
                </a:solidFill>
              </a:rPr>
              <a:t>Ozonizasyon</a:t>
            </a:r>
            <a:r>
              <a:rPr lang="tr-TR" b="1" dirty="0">
                <a:solidFill>
                  <a:schemeClr val="tx1">
                    <a:lumMod val="50000"/>
                  </a:schemeClr>
                </a:solidFill>
              </a:rPr>
              <a:t>: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 Güçlü biyosittir; mikroorganizmalarda enzim aktivitesini bozar. Rezidüel konsantrasyon </a:t>
            </a:r>
            <a:r>
              <a:rPr lang="tr-TR" b="1" dirty="0">
                <a:solidFill>
                  <a:schemeClr val="tx1">
                    <a:lumMod val="50000"/>
                  </a:schemeClr>
                </a:solidFill>
              </a:rPr>
              <a:t>1-2 mg/L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 olacak şekilde su akış hızına göre </a:t>
            </a:r>
            <a:r>
              <a:rPr lang="tr-TR" dirty="0" err="1">
                <a:solidFill>
                  <a:schemeClr val="tx1">
                    <a:lumMod val="50000"/>
                  </a:schemeClr>
                </a:solidFill>
              </a:rPr>
              <a:t>dozajlanır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chemeClr val="tx1">
                    <a:lumMod val="50000"/>
                  </a:schemeClr>
                </a:solidFill>
              </a:rPr>
              <a:t>Hidrojen Peroksit Uygulaması: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 Rutinde 15-20 ppm; dekontaminasyonda ise %1-3 konsantrasyonda (1000-3000 ppm) şebekeye verilerek en az 2 saat bekletilir ve ardından tamamen deşarj edilir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chemeClr val="tx1">
                    <a:lumMod val="50000"/>
                  </a:schemeClr>
                </a:solidFill>
              </a:rPr>
              <a:t>Bakır (Cu) – Gümüş (</a:t>
            </a:r>
            <a:r>
              <a:rPr lang="tr-TR" b="1" dirty="0" err="1">
                <a:solidFill>
                  <a:schemeClr val="tx1">
                    <a:lumMod val="50000"/>
                  </a:schemeClr>
                </a:solidFill>
              </a:rPr>
              <a:t>Ag</a:t>
            </a:r>
            <a:r>
              <a:rPr lang="tr-TR" b="1" dirty="0">
                <a:solidFill>
                  <a:schemeClr val="tx1">
                    <a:lumMod val="50000"/>
                  </a:schemeClr>
                </a:solidFill>
              </a:rPr>
              <a:t>) İyonizasyon: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 Elektrolitik cihazla sürekli iyon salınımı sağlanır. Etkinlik için sistemdeki düzeyler sürekli olarak Cu: 0.2-0.4 ppm ve </a:t>
            </a:r>
            <a:r>
              <a:rPr lang="tr-TR" dirty="0" err="1">
                <a:solidFill>
                  <a:schemeClr val="tx1">
                    <a:lumMod val="50000"/>
                  </a:schemeClr>
                </a:solidFill>
              </a:rPr>
              <a:t>Ag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: 0.02-0.04 ppm aralığında tutulmalıdır.</a:t>
            </a:r>
          </a:p>
          <a:p>
            <a:pPr>
              <a:buClr>
                <a:schemeClr val="accent1"/>
              </a:buClr>
            </a:pPr>
            <a:endParaRPr lang="tr-TR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tr-TR" b="1" dirty="0">
                <a:solidFill>
                  <a:schemeClr val="tx1">
                    <a:lumMod val="50000"/>
                  </a:schemeClr>
                </a:solidFill>
              </a:rPr>
              <a:t>Radyasyon ile Eradikasyon</a:t>
            </a:r>
            <a:endParaRPr lang="tr-TR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chemeClr val="tx1">
                    <a:lumMod val="50000"/>
                  </a:schemeClr>
                </a:solidFill>
              </a:rPr>
              <a:t>Ultraviyole Uygulaması: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 Hücrede DNA sentezini bozarak etki eder. 254 nm UV dalga boyunda ve su sıcaklığı 40°C iken optimum sonuç verir. Daha yüksek sıcaklıklar UV etkisini azaltır</a:t>
            </a:r>
          </a:p>
          <a:p>
            <a:pPr>
              <a:buClr>
                <a:schemeClr val="accent1"/>
              </a:buClr>
            </a:pPr>
            <a:endParaRPr lang="tr-TR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tr-TR" b="1" dirty="0">
                <a:solidFill>
                  <a:schemeClr val="tx1">
                    <a:lumMod val="50000"/>
                  </a:schemeClr>
                </a:solidFill>
              </a:rPr>
              <a:t>Yasal Zorunluluk ve Kalite Standardı:</a:t>
            </a:r>
            <a:endParaRPr lang="tr-TR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Kullanılacak tüm biyosidal ürünler Sağlık Bakanlığı'ndan üretim/ithal iznine sahip olmalıdır.</a:t>
            </a:r>
          </a:p>
          <a:p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Uygulanan tüm işlemlerden sonra kullanıma verilecek su, </a:t>
            </a:r>
            <a:r>
              <a:rPr lang="tr-TR" i="1" dirty="0">
                <a:solidFill>
                  <a:schemeClr val="tx1">
                    <a:lumMod val="50000"/>
                  </a:schemeClr>
                </a:solidFill>
              </a:rPr>
              <a:t>İnsani Tüketim Amaçlı Sular Hakkında Yönetmelik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 standartlarına tam uyumlu olmalıdır.</a:t>
            </a:r>
          </a:p>
          <a:p>
            <a:endParaRPr lang="tr-TR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BE87A9A-5C18-66C7-BAB0-96181E0B5BAF}"/>
              </a:ext>
            </a:extLst>
          </p:cNvPr>
          <p:cNvSpPr txBox="1"/>
          <p:nvPr/>
        </p:nvSpPr>
        <p:spPr>
          <a:xfrm>
            <a:off x="914400" y="360445"/>
            <a:ext cx="89053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spc="-50" dirty="0">
                <a:solidFill>
                  <a:srgbClr val="666DA4"/>
                </a:solidFill>
                <a:ea typeface="+mj-ea"/>
                <a:cs typeface="+mj-cs"/>
              </a:rPr>
              <a:t>Sağlık Bakanlığı Rehberi: </a:t>
            </a:r>
            <a:r>
              <a:rPr lang="tr-TR" sz="2400" b="1" spc="-50" dirty="0" err="1">
                <a:solidFill>
                  <a:srgbClr val="666DA4"/>
                </a:solidFill>
                <a:ea typeface="+mj-ea"/>
                <a:cs typeface="+mj-cs"/>
              </a:rPr>
              <a:t>Lejyonella</a:t>
            </a:r>
            <a:r>
              <a:rPr lang="tr-TR" sz="2400" b="1" spc="-50" dirty="0">
                <a:solidFill>
                  <a:srgbClr val="666DA4"/>
                </a:solidFill>
                <a:ea typeface="+mj-ea"/>
                <a:cs typeface="+mj-cs"/>
              </a:rPr>
              <a:t> Dekontaminasyon Yöntemleri - II</a:t>
            </a:r>
          </a:p>
        </p:txBody>
      </p:sp>
    </p:spTree>
    <p:extLst>
      <p:ext uri="{BB962C8B-B14F-4D97-AF65-F5344CB8AC3E}">
        <p14:creationId xmlns:p14="http://schemas.microsoft.com/office/powerpoint/2010/main" val="40599811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C2CFD-F198-8735-186A-F5DC43B2E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378B5F09-0E33-74B7-EA0D-EB157C477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867" y="2104945"/>
            <a:ext cx="10058400" cy="2283969"/>
          </a:xfrm>
          <a:solidFill>
            <a:schemeClr val="accent2"/>
          </a:solidFill>
          <a:ln>
            <a:solidFill>
              <a:srgbClr val="666DA4"/>
            </a:solidFill>
          </a:ln>
          <a:scene3d>
            <a:camera prst="orthographicFront"/>
            <a:lightRig rig="threePt" dir="t"/>
          </a:scene3d>
          <a:sp3d>
            <a:bevelT w="501650" prst="coolSlant"/>
            <a:bevelB w="495300" h="50800" prst="softRound"/>
          </a:sp3d>
        </p:spPr>
        <p:txBody>
          <a:bodyPr>
            <a:normAutofit/>
          </a:bodyPr>
          <a:lstStyle/>
          <a:p>
            <a:r>
              <a:rPr lang="tr-TR" sz="6000" b="1" dirty="0">
                <a:solidFill>
                  <a:schemeClr val="bg1"/>
                </a:solidFill>
                <a:latin typeface="+mn-lt"/>
              </a:rPr>
              <a:t>Sonuç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F7909768-BBF3-A958-472A-510CB74EE7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705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75F5988E-B598-5202-80AE-5F6D7DDCB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675573"/>
              </p:ext>
            </p:extLst>
          </p:nvPr>
        </p:nvGraphicFramePr>
        <p:xfrm>
          <a:off x="621792" y="763740"/>
          <a:ext cx="10930974" cy="556758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650574">
                  <a:extLst>
                    <a:ext uri="{9D8B030D-6E8A-4147-A177-3AD203B41FA5}">
                      <a16:colId xmlns:a16="http://schemas.microsoft.com/office/drawing/2014/main" val="2843342717"/>
                    </a:ext>
                  </a:extLst>
                </a:gridCol>
                <a:gridCol w="8280400">
                  <a:extLst>
                    <a:ext uri="{9D8B030D-6E8A-4147-A177-3AD203B41FA5}">
                      <a16:colId xmlns:a16="http://schemas.microsoft.com/office/drawing/2014/main" val="608938563"/>
                    </a:ext>
                  </a:extLst>
                </a:gridCol>
              </a:tblGrid>
              <a:tr h="291028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</a:rPr>
                        <a:t>Sorumlu Birim / Ekip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4730" marR="24730" marT="16487" marB="16487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</a:rPr>
                        <a:t>Temel Görev ve Sorumluluk Alanları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4730" marR="24730" marT="16487" marB="16487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697910"/>
                  </a:ext>
                </a:extLst>
              </a:tr>
              <a:tr h="1229059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400" b="1" dirty="0">
                          <a:solidFill>
                            <a:srgbClr val="1F1F1F"/>
                          </a:solidFill>
                          <a:effectLst/>
                        </a:rPr>
                        <a:t>Enfeksiyon Kontrol Komitesi</a:t>
                      </a:r>
                      <a:endParaRPr lang="tr-TR" sz="1400" dirty="0">
                        <a:solidFill>
                          <a:srgbClr val="1F1F1F"/>
                        </a:solidFill>
                        <a:effectLst/>
                        <a:latin typeface="+mn-lt"/>
                      </a:endParaRPr>
                    </a:p>
                  </a:txBody>
                  <a:tcPr marL="24730" marR="24730" marT="16487" marB="16487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600" b="1" dirty="0">
                          <a:solidFill>
                            <a:srgbClr val="1F1F1F"/>
                          </a:solidFill>
                          <a:effectLst/>
                        </a:rPr>
                        <a:t>Risk Analizi:</a:t>
                      </a:r>
                      <a:r>
                        <a:rPr lang="tr-TR" sz="1600" dirty="0">
                          <a:solidFill>
                            <a:srgbClr val="1F1F1F"/>
                          </a:solidFill>
                          <a:effectLst/>
                        </a:rPr>
                        <a:t> Hastanenin su kaynakları ve maruziyet yolları için WICRA yapmak</a:t>
                      </a:r>
                    </a:p>
                    <a:p>
                      <a:pPr rtl="0">
                        <a:buNone/>
                      </a:pPr>
                      <a:r>
                        <a:rPr lang="tr-TR" sz="1600" b="1" dirty="0" err="1">
                          <a:solidFill>
                            <a:srgbClr val="1F1F1F"/>
                          </a:solidFill>
                          <a:effectLst/>
                        </a:rPr>
                        <a:t>Sürveyans</a:t>
                      </a:r>
                      <a:r>
                        <a:rPr lang="tr-TR" sz="1600" b="1" dirty="0">
                          <a:solidFill>
                            <a:srgbClr val="1F1F1F"/>
                          </a:solidFill>
                          <a:effectLst/>
                        </a:rPr>
                        <a:t>:</a:t>
                      </a:r>
                      <a:r>
                        <a:rPr lang="tr-TR" sz="1600" dirty="0">
                          <a:solidFill>
                            <a:srgbClr val="1F1F1F"/>
                          </a:solidFill>
                          <a:effectLst/>
                        </a:rPr>
                        <a:t> Yılda en az 2 uç noktalardan mikrobiyolojik numune alma algoritmasını yönetmek</a:t>
                      </a:r>
                    </a:p>
                    <a:p>
                      <a:pPr rtl="0">
                        <a:buNone/>
                      </a:pPr>
                      <a:r>
                        <a:rPr lang="tr-TR" sz="1600" b="1" dirty="0">
                          <a:solidFill>
                            <a:srgbClr val="1F1F1F"/>
                          </a:solidFill>
                          <a:effectLst/>
                        </a:rPr>
                        <a:t>Salgın Yönetimi:</a:t>
                      </a:r>
                      <a:r>
                        <a:rPr lang="tr-TR" sz="1600" dirty="0">
                          <a:solidFill>
                            <a:srgbClr val="1F1F1F"/>
                          </a:solidFill>
                          <a:effectLst/>
                        </a:rPr>
                        <a:t> Gerektiğinde "Susuz Bakım" veya </a:t>
                      </a:r>
                      <a:r>
                        <a:rPr lang="tr-TR" sz="1600" dirty="0" err="1">
                          <a:solidFill>
                            <a:srgbClr val="1F1F1F"/>
                          </a:solidFill>
                          <a:effectLst/>
                        </a:rPr>
                        <a:t>hiperklorinasyon</a:t>
                      </a:r>
                      <a:r>
                        <a:rPr lang="tr-TR" sz="1600" dirty="0">
                          <a:solidFill>
                            <a:srgbClr val="1F1F1F"/>
                          </a:solidFill>
                          <a:effectLst/>
                        </a:rPr>
                        <a:t> kararlarını koordine etmek</a:t>
                      </a:r>
                      <a:endParaRPr lang="tr-TR" sz="1600" dirty="0">
                        <a:solidFill>
                          <a:srgbClr val="1F1F1F"/>
                        </a:solidFill>
                        <a:effectLst/>
                        <a:latin typeface="+mn-lt"/>
                      </a:endParaRPr>
                    </a:p>
                  </a:txBody>
                  <a:tcPr marL="24730" marR="24730" marT="16487" marB="16487" anchor="ctr"/>
                </a:tc>
                <a:extLst>
                  <a:ext uri="{0D108BD9-81ED-4DB2-BD59-A6C34878D82A}">
                    <a16:rowId xmlns:a16="http://schemas.microsoft.com/office/drawing/2014/main" val="3364640661"/>
                  </a:ext>
                </a:extLst>
              </a:tr>
              <a:tr h="1299312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400" b="1" dirty="0">
                          <a:solidFill>
                            <a:srgbClr val="1F1F1F"/>
                          </a:solidFill>
                          <a:effectLst/>
                        </a:rPr>
                        <a:t>Teknik Servis ve Tesis Yönetimi</a:t>
                      </a:r>
                      <a:endParaRPr lang="tr-TR" sz="1400" dirty="0">
                        <a:solidFill>
                          <a:srgbClr val="1F1F1F"/>
                        </a:solidFill>
                        <a:effectLst/>
                        <a:latin typeface="+mn-lt"/>
                      </a:endParaRPr>
                    </a:p>
                  </a:txBody>
                  <a:tcPr marL="24730" marR="24730" marT="16487" marB="16487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600" b="1" dirty="0">
                          <a:solidFill>
                            <a:srgbClr val="1F1F1F"/>
                          </a:solidFill>
                          <a:effectLst/>
                        </a:rPr>
                        <a:t>Operasyon ve Ölçüm:</a:t>
                      </a:r>
                      <a:r>
                        <a:rPr lang="tr-TR" sz="1600" dirty="0">
                          <a:solidFill>
                            <a:srgbClr val="1F1F1F"/>
                          </a:solidFill>
                          <a:effectLst/>
                        </a:rPr>
                        <a:t> Uç noktalarda serbest bakiye klor düzeyini rutin olarak </a:t>
                      </a:r>
                      <a:r>
                        <a:rPr lang="tr-TR" sz="1600" b="1" dirty="0">
                          <a:solidFill>
                            <a:srgbClr val="1F1F1F"/>
                          </a:solidFill>
                          <a:effectLst/>
                        </a:rPr>
                        <a:t>0.2 - 0.5 mg/L</a:t>
                      </a:r>
                      <a:r>
                        <a:rPr lang="tr-TR" sz="1600" dirty="0">
                          <a:solidFill>
                            <a:srgbClr val="1F1F1F"/>
                          </a:solidFill>
                          <a:effectLst/>
                        </a:rPr>
                        <a:t> aralığında tutmak ve sıcak su çıkışlarını en az 60°C'de sabitlemek.</a:t>
                      </a:r>
                    </a:p>
                    <a:p>
                      <a:pPr rtl="0">
                        <a:buNone/>
                      </a:pPr>
                      <a:r>
                        <a:rPr lang="tr-TR" sz="1600" b="1" dirty="0">
                          <a:solidFill>
                            <a:srgbClr val="1F1F1F"/>
                          </a:solidFill>
                          <a:effectLst/>
                        </a:rPr>
                        <a:t>Fiziksel Kontrol:</a:t>
                      </a:r>
                      <a:r>
                        <a:rPr lang="tr-TR" sz="1600" dirty="0">
                          <a:solidFill>
                            <a:srgbClr val="1F1F1F"/>
                          </a:solidFill>
                          <a:effectLst/>
                        </a:rPr>
                        <a:t> Su depolarının tortu temizliğini yapmak, kör boruları iptal etmek ve düşük kullanımlı alanlarda periyodik "</a:t>
                      </a:r>
                      <a:r>
                        <a:rPr lang="tr-TR" sz="1600" dirty="0" err="1">
                          <a:solidFill>
                            <a:srgbClr val="1F1F1F"/>
                          </a:solidFill>
                          <a:effectLst/>
                        </a:rPr>
                        <a:t>flushing</a:t>
                      </a:r>
                      <a:r>
                        <a:rPr lang="tr-TR" sz="1600" dirty="0">
                          <a:solidFill>
                            <a:srgbClr val="1F1F1F"/>
                          </a:solidFill>
                          <a:effectLst/>
                        </a:rPr>
                        <a:t>" (yıkama) yapmak.</a:t>
                      </a:r>
                    </a:p>
                    <a:p>
                      <a:pPr rtl="0">
                        <a:buNone/>
                      </a:pPr>
                      <a:r>
                        <a:rPr lang="tr-TR" sz="1600" b="1" dirty="0">
                          <a:solidFill>
                            <a:srgbClr val="1F1F1F"/>
                          </a:solidFill>
                          <a:effectLst/>
                        </a:rPr>
                        <a:t>Dekontaminasyon:</a:t>
                      </a:r>
                      <a:r>
                        <a:rPr lang="tr-TR" sz="1600" dirty="0">
                          <a:solidFill>
                            <a:srgbClr val="1F1F1F"/>
                          </a:solidFill>
                          <a:effectLst/>
                        </a:rPr>
                        <a:t> EKK onayıyla Termal Şok (&gt;70°C) veya Kimyasal Şok (</a:t>
                      </a:r>
                      <a:r>
                        <a:rPr lang="tr-TR" sz="1600" dirty="0" err="1">
                          <a:solidFill>
                            <a:srgbClr val="1F1F1F"/>
                          </a:solidFill>
                          <a:effectLst/>
                        </a:rPr>
                        <a:t>örn</a:t>
                      </a:r>
                      <a:r>
                        <a:rPr lang="tr-TR" sz="1600" dirty="0">
                          <a:solidFill>
                            <a:srgbClr val="1F1F1F"/>
                          </a:solidFill>
                          <a:effectLst/>
                        </a:rPr>
                        <a:t>. 3 ppm klor) uygulamak.</a:t>
                      </a:r>
                      <a:endParaRPr lang="tr-TR" sz="1600" dirty="0">
                        <a:solidFill>
                          <a:srgbClr val="1F1F1F"/>
                        </a:solidFill>
                        <a:effectLst/>
                        <a:latin typeface="+mn-lt"/>
                      </a:endParaRPr>
                    </a:p>
                  </a:txBody>
                  <a:tcPr marL="24730" marR="24730" marT="16487" marB="16487" anchor="ctr"/>
                </a:tc>
                <a:extLst>
                  <a:ext uri="{0D108BD9-81ED-4DB2-BD59-A6C34878D82A}">
                    <a16:rowId xmlns:a16="http://schemas.microsoft.com/office/drawing/2014/main" val="1382458303"/>
                  </a:ext>
                </a:extLst>
              </a:tr>
              <a:tr h="1299312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400" b="1" dirty="0">
                          <a:solidFill>
                            <a:srgbClr val="1F1F1F"/>
                          </a:solidFill>
                          <a:effectLst/>
                        </a:rPr>
                        <a:t>Klinik Ekipler (Hemşire, Hekim vb.)</a:t>
                      </a:r>
                      <a:endParaRPr lang="tr-TR" sz="1400" dirty="0">
                        <a:solidFill>
                          <a:srgbClr val="1F1F1F"/>
                        </a:solidFill>
                        <a:effectLst/>
                        <a:latin typeface="+mn-lt"/>
                      </a:endParaRPr>
                    </a:p>
                  </a:txBody>
                  <a:tcPr marL="24730" marR="24730" marT="16487" marB="16487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600" b="1" dirty="0">
                          <a:solidFill>
                            <a:srgbClr val="1F1F1F"/>
                          </a:solidFill>
                          <a:effectLst/>
                        </a:rPr>
                        <a:t>Lavabo Disiplini:</a:t>
                      </a:r>
                      <a:r>
                        <a:rPr lang="tr-TR" sz="1600" dirty="0">
                          <a:solidFill>
                            <a:srgbClr val="1F1F1F"/>
                          </a:solidFill>
                          <a:effectLst/>
                        </a:rPr>
                        <a:t> Biyofilm beslenmesini önlemek için hasta odası lavabolarına kesinlikle IV sıvı, TPN, antibiyotik veya vücut sıvısı dökmemek.</a:t>
                      </a:r>
                    </a:p>
                    <a:p>
                      <a:pPr rtl="0">
                        <a:buNone/>
                      </a:pPr>
                      <a:r>
                        <a:rPr lang="tr-TR" sz="1600" b="1" dirty="0">
                          <a:solidFill>
                            <a:srgbClr val="1F1F1F"/>
                          </a:solidFill>
                          <a:effectLst/>
                        </a:rPr>
                        <a:t>Güvenli İmha:</a:t>
                      </a:r>
                      <a:r>
                        <a:rPr lang="tr-TR" sz="1600" dirty="0">
                          <a:solidFill>
                            <a:srgbClr val="1F1F1F"/>
                          </a:solidFill>
                          <a:effectLst/>
                        </a:rPr>
                        <a:t> Tıbbi atık sıvıları sürgü yıkama sistemlerine veya katılaştırıcı absorbanlarla atık kutularına tahliye etmek.</a:t>
                      </a:r>
                    </a:p>
                    <a:p>
                      <a:pPr rtl="0">
                        <a:buNone/>
                      </a:pPr>
                      <a:r>
                        <a:rPr lang="tr-TR" sz="1600" b="1" dirty="0">
                          <a:solidFill>
                            <a:srgbClr val="1F1F1F"/>
                          </a:solidFill>
                          <a:effectLst/>
                        </a:rPr>
                        <a:t>Bariyer Koruma:</a:t>
                      </a:r>
                      <a:r>
                        <a:rPr lang="tr-TR" sz="1600" dirty="0">
                          <a:solidFill>
                            <a:srgbClr val="1F1F1F"/>
                          </a:solidFill>
                          <a:effectLst/>
                        </a:rPr>
                        <a:t> Lavabo çevresindeki tezgahlara hasta bakım malzemesi veya kişisel eşya koymayarak sıçrama riskini önlemek.</a:t>
                      </a:r>
                      <a:endParaRPr lang="tr-TR" sz="1600" dirty="0">
                        <a:solidFill>
                          <a:srgbClr val="1F1F1F"/>
                        </a:solidFill>
                        <a:effectLst/>
                        <a:latin typeface="+mn-lt"/>
                      </a:endParaRPr>
                    </a:p>
                  </a:txBody>
                  <a:tcPr marL="24730" marR="24730" marT="16487" marB="16487" anchor="ctr"/>
                </a:tc>
                <a:extLst>
                  <a:ext uri="{0D108BD9-81ED-4DB2-BD59-A6C34878D82A}">
                    <a16:rowId xmlns:a16="http://schemas.microsoft.com/office/drawing/2014/main" val="3052570892"/>
                  </a:ext>
                </a:extLst>
              </a:tr>
              <a:tr h="1229059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400" b="1">
                          <a:solidFill>
                            <a:srgbClr val="1F1F1F"/>
                          </a:solidFill>
                          <a:effectLst/>
                        </a:rPr>
                        <a:t>İdari Yönetim (Başhekimlik / Müdürlük)</a:t>
                      </a:r>
                      <a:endParaRPr lang="tr-TR" sz="1400">
                        <a:solidFill>
                          <a:srgbClr val="1F1F1F"/>
                        </a:solidFill>
                        <a:effectLst/>
                        <a:latin typeface="+mn-lt"/>
                      </a:endParaRPr>
                    </a:p>
                  </a:txBody>
                  <a:tcPr marL="24730" marR="24730" marT="16487" marB="16487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600" b="1" dirty="0">
                          <a:solidFill>
                            <a:srgbClr val="1F1F1F"/>
                          </a:solidFill>
                          <a:effectLst/>
                        </a:rPr>
                        <a:t>Multidisipliner Koordinasyon:</a:t>
                      </a:r>
                      <a:r>
                        <a:rPr lang="tr-TR" sz="1600" dirty="0">
                          <a:solidFill>
                            <a:srgbClr val="1F1F1F"/>
                          </a:solidFill>
                          <a:effectLst/>
                        </a:rPr>
                        <a:t> Su yönetim programı ekibini kurmak ve çalışır durumda tutmak.</a:t>
                      </a:r>
                    </a:p>
                    <a:p>
                      <a:pPr rtl="0">
                        <a:buNone/>
                      </a:pPr>
                      <a:r>
                        <a:rPr lang="tr-TR" sz="1600" b="1" dirty="0">
                          <a:solidFill>
                            <a:srgbClr val="1F1F1F"/>
                          </a:solidFill>
                          <a:effectLst/>
                        </a:rPr>
                        <a:t>Kaynak ve Tasarım:</a:t>
                      </a:r>
                      <a:r>
                        <a:rPr lang="tr-TR" sz="1600" dirty="0">
                          <a:solidFill>
                            <a:srgbClr val="1F1F1F"/>
                          </a:solidFill>
                          <a:effectLst/>
                        </a:rPr>
                        <a:t> Yeni alımlarda ofset (açılı) musluk tasarımları ve sıçrama bariyerleri için bütçe onaylamak</a:t>
                      </a:r>
                    </a:p>
                    <a:p>
                      <a:pPr rtl="0">
                        <a:buNone/>
                      </a:pPr>
                      <a:r>
                        <a:rPr lang="tr-TR" sz="1600" b="1" dirty="0">
                          <a:solidFill>
                            <a:srgbClr val="1F1F1F"/>
                          </a:solidFill>
                          <a:effectLst/>
                        </a:rPr>
                        <a:t>ICRA Onayı:</a:t>
                      </a:r>
                      <a:r>
                        <a:rPr lang="tr-TR" sz="1600" dirty="0">
                          <a:solidFill>
                            <a:srgbClr val="1F1F1F"/>
                          </a:solidFill>
                          <a:effectLst/>
                        </a:rPr>
                        <a:t> Her türlü sıhhi tesisat tadilatı öncesinde Enfeksiyon Kontrol Risk Değerlendirmesini zorunlu kılmak.</a:t>
                      </a:r>
                      <a:endParaRPr lang="tr-TR" sz="1600" dirty="0">
                        <a:solidFill>
                          <a:srgbClr val="1F1F1F"/>
                        </a:solidFill>
                        <a:effectLst/>
                        <a:latin typeface="+mn-lt"/>
                      </a:endParaRPr>
                    </a:p>
                  </a:txBody>
                  <a:tcPr marL="24730" marR="24730" marT="16487" marB="16487" anchor="ctr"/>
                </a:tc>
                <a:extLst>
                  <a:ext uri="{0D108BD9-81ED-4DB2-BD59-A6C34878D82A}">
                    <a16:rowId xmlns:a16="http://schemas.microsoft.com/office/drawing/2014/main" val="1748359745"/>
                  </a:ext>
                </a:extLst>
              </a:tr>
            </a:tbl>
          </a:graphicData>
        </a:graphic>
      </p:graphicFrame>
      <p:sp>
        <p:nvSpPr>
          <p:cNvPr id="6" name="Metin kutusu 5">
            <a:extLst>
              <a:ext uri="{FF2B5EF4-FFF2-40B4-BE49-F238E27FC236}">
                <a16:creationId xmlns:a16="http://schemas.microsoft.com/office/drawing/2014/main" id="{75B6677A-1BFD-B8E5-DF68-8BB665D7AE20}"/>
              </a:ext>
            </a:extLst>
          </p:cNvPr>
          <p:cNvSpPr txBox="1"/>
          <p:nvPr/>
        </p:nvSpPr>
        <p:spPr>
          <a:xfrm>
            <a:off x="1032933" y="111667"/>
            <a:ext cx="98551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chemeClr val="accent2"/>
                </a:solidFill>
              </a:rPr>
              <a:t>Su Sistemi Yönetiminde Multidisipliner Rol Dağılımı</a:t>
            </a:r>
          </a:p>
        </p:txBody>
      </p:sp>
    </p:spTree>
    <p:extLst>
      <p:ext uri="{BB962C8B-B14F-4D97-AF65-F5344CB8AC3E}">
        <p14:creationId xmlns:p14="http://schemas.microsoft.com/office/powerpoint/2010/main" val="11319192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9174E-1130-6171-8B3D-A36AD4D96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/>
                </a:solidFill>
                <a:latin typeface="+mn-lt"/>
              </a:rPr>
              <a:t>Sonuç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7AC78-374A-F693-1434-D6EF4059A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0426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b="1" dirty="0">
                <a:solidFill>
                  <a:srgbClr val="000000"/>
                </a:solidFill>
              </a:rPr>
              <a:t>Hastane </a:t>
            </a:r>
            <a:r>
              <a:rPr lang="tr-TR" sz="2000" b="1" dirty="0">
                <a:solidFill>
                  <a:srgbClr val="000000"/>
                </a:solidFill>
              </a:rPr>
              <a:t>Su Kaynaklı Enfeksiyonların Kontrolü için Risk Değerlendirmesini Yapın</a:t>
            </a:r>
            <a:r>
              <a:rPr lang="tr-TR" b="1" dirty="0">
                <a:solidFill>
                  <a:srgbClr val="000000"/>
                </a:solidFill>
              </a:rPr>
              <a:t>: 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Kendi hastanenizin su sistemleri, hasta popülasyonu ve maruziyet yolları için özelleştirilmiş bir Su Kaynaklı Enfeksiyonları Kontrol Risk Değerlendirmesi yapın. </a:t>
            </a:r>
          </a:p>
          <a:p>
            <a:pPr marL="457200" indent="-457200">
              <a:buFont typeface="+mj-lt"/>
              <a:buAutoNum type="arabicPeriod"/>
            </a:pPr>
            <a:r>
              <a:rPr lang="tr-TR" b="1" dirty="0">
                <a:solidFill>
                  <a:schemeClr val="tx1">
                    <a:lumMod val="50000"/>
                  </a:schemeClr>
                </a:solidFill>
              </a:rPr>
              <a:t>Multidisipliner Ekibi Toplayın ve Rolleri Netleştirin: 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Teknik servis, biyomedikal ve idari yönetimden temsilcilerle bir araya gelerek su yönetim planındaki sorumluluklarınızı netleştirin (Kim rutin klor ölçümü yapacak, kim denetleyecek, kim eğitim verecek?).</a:t>
            </a:r>
          </a:p>
          <a:p>
            <a:pPr marL="457200" indent="-457200">
              <a:buFont typeface="+mj-lt"/>
              <a:buAutoNum type="arabicPeriod"/>
            </a:pPr>
            <a:r>
              <a:rPr lang="tr-TR" b="1" dirty="0">
                <a:solidFill>
                  <a:schemeClr val="tx1">
                    <a:lumMod val="50000"/>
                  </a:schemeClr>
                </a:solidFill>
              </a:rPr>
              <a:t>Klinik Personel Eğitimini Başlatın: 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Yüksek riskli birimlerden başlayarak klinik ekiplere "Lavaboya Ne Dökülmez" kurallarını ve doğru el hijyeni uygulamalarını içeren eğitimler verin. </a:t>
            </a:r>
          </a:p>
          <a:p>
            <a:pPr marL="457200" indent="-457200">
              <a:buFont typeface="+mj-lt"/>
              <a:buAutoNum type="arabicPeriod"/>
            </a:pPr>
            <a:r>
              <a:rPr lang="tr-TR" b="1" dirty="0">
                <a:solidFill>
                  <a:schemeClr val="tx1">
                    <a:lumMod val="50000"/>
                  </a:schemeClr>
                </a:solidFill>
              </a:rPr>
              <a:t>Uç Nokta Rutin Denetimlerini Güvence Altına Alın: 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Rastgele seçilen uç noktalarda (musluk, duş) serbest bakiye klor ve sıcaklık seviyelerinin yasal limitler dahilinde olup olmadığını periyodik olarak denetleyin ve teknik servis ile koordinasyon kurun.</a:t>
            </a:r>
          </a:p>
          <a:p>
            <a:pPr marL="457200" indent="-457200">
              <a:buFont typeface="+mj-lt"/>
              <a:buAutoNum type="arabicPeriod"/>
            </a:pPr>
            <a:r>
              <a:rPr lang="tr-TR" b="1" dirty="0">
                <a:solidFill>
                  <a:schemeClr val="tx1">
                    <a:lumMod val="50000"/>
                  </a:schemeClr>
                </a:solidFill>
              </a:rPr>
              <a:t>Tadilat/Yenileme Sürecini Risk Odaklı Planlayın: 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Gelecekteki her tadilat veya yeni cihaz kurulumundan önce Enfeksiyon Kontrol Risk Değerlendirmesi yapılması zorunluluğunu hastane süreçlerine entegre edin.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b="1" dirty="0">
                <a:solidFill>
                  <a:srgbClr val="000000"/>
                </a:solidFill>
                <a:latin typeface="+mn-lt"/>
              </a:rPr>
              <a:t>T.C. Sağlık Bakanlığı Mevzuatı Uyarınca Zorunlu Sınır Değerler ve Parametreleri Takip Edin:</a:t>
            </a:r>
            <a:r>
              <a:rPr lang="tr-TR" sz="2000" b="1" spc="-50" dirty="0">
                <a:solidFill>
                  <a:srgbClr val="666DA4"/>
                </a:solidFill>
                <a:ea typeface="+mj-ea"/>
                <a:cs typeface="+mj-cs"/>
              </a:rPr>
              <a:t> </a:t>
            </a:r>
            <a:r>
              <a:rPr lang="tr-TR" sz="2000" spc="-50" dirty="0" err="1">
                <a:solidFill>
                  <a:srgbClr val="000000"/>
                </a:solidFill>
                <a:ea typeface="+mj-ea"/>
                <a:cs typeface="+mj-cs"/>
              </a:rPr>
              <a:t>Lejyonella</a:t>
            </a:r>
            <a:r>
              <a:rPr lang="tr-TR" sz="2000" spc="-50" dirty="0">
                <a:solidFill>
                  <a:srgbClr val="000000"/>
                </a:solidFill>
                <a:ea typeface="+mj-ea"/>
                <a:cs typeface="+mj-cs"/>
              </a:rPr>
              <a:t> dekontaminasyon yöntemlerini uygulayın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17F1407-8EBA-AFE3-96A7-4019A17B8E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77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A907B6A-3344-291B-C6D6-9AF8F4385F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48D11EB5-BD56-2E3A-BEC8-2E2BB7E4C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360" y="623561"/>
            <a:ext cx="10515600" cy="1433333"/>
          </a:xfrm>
        </p:spPr>
        <p:txBody>
          <a:bodyPr/>
          <a:lstStyle/>
          <a:p>
            <a:r>
              <a:rPr lang="tr-T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Hastanelerde suyun kullanım alanları 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B86C7B-65F7-1BDF-146A-3C09D6D33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44618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002060"/>
                </a:solidFill>
              </a:rPr>
              <a:t>Diyaliz üniteleri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002060"/>
                </a:solidFill>
              </a:rPr>
              <a:t>Laboratuvarlar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002060"/>
                </a:solidFill>
              </a:rPr>
              <a:t>Sterilizasyon ünitesi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002060"/>
                </a:solidFill>
              </a:rPr>
              <a:t>Buhar üretimi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002060"/>
                </a:solidFill>
              </a:rPr>
              <a:t>İçme suyu üretimi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002060"/>
                </a:solidFill>
              </a:rPr>
              <a:t>Kullanım suyu olarak sıcak ve soğuk su sistemleri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002060"/>
                </a:solidFill>
              </a:rPr>
              <a:t>Kapalı devre su sistemleri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002060"/>
                </a:solidFill>
              </a:rPr>
              <a:t>Açık devre su sistemleri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002060"/>
                </a:solidFill>
              </a:rPr>
              <a:t>Mutfak ve çamaşırhaneler</a:t>
            </a:r>
          </a:p>
        </p:txBody>
      </p:sp>
      <p:pic>
        <p:nvPicPr>
          <p:cNvPr id="7174" name="Picture 6" descr="Sterilizasyon ve Dezenfeksiyon Nedir? | Kaliteli | Bikalite">
            <a:extLst>
              <a:ext uri="{FF2B5EF4-FFF2-40B4-BE49-F238E27FC236}">
                <a16:creationId xmlns:a16="http://schemas.microsoft.com/office/drawing/2014/main" id="{55C801F7-0B90-B422-4698-50D6A5370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869" y="1038819"/>
            <a:ext cx="2810020" cy="15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astane Projesi Mutfak tasarımı Paslanmaz Çelik Çubuk Çalışma İstasyonu  mobilyaları Hastane Mutfak Ekipmanları Listesi-Çin'inRestoran mobilyası,  Mutfak mobilyası">
            <a:extLst>
              <a:ext uri="{FF2B5EF4-FFF2-40B4-BE49-F238E27FC236}">
                <a16:creationId xmlns:a16="http://schemas.microsoft.com/office/drawing/2014/main" id="{8617003C-B4C9-39FB-F1CA-3FF18ACB4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272" y="4681265"/>
            <a:ext cx="3434040" cy="143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Paslanmaz Çelik Hastane Çamaşırhane Ekipmanları Yıkama Ve Kurutma Yüksek  Verimlilik">
            <a:extLst>
              <a:ext uri="{FF2B5EF4-FFF2-40B4-BE49-F238E27FC236}">
                <a16:creationId xmlns:a16="http://schemas.microsoft.com/office/drawing/2014/main" id="{B604D887-CFC1-8864-2B5E-08169C0B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026" y="2831633"/>
            <a:ext cx="2360413" cy="168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Laboratuvar Çalışanlarının Bilmesi Gereken Temel Teknikler. Lab Akademi  Dijital Eğitim Platformu">
            <a:extLst>
              <a:ext uri="{FF2B5EF4-FFF2-40B4-BE49-F238E27FC236}">
                <a16:creationId xmlns:a16="http://schemas.microsoft.com/office/drawing/2014/main" id="{CAB4CC56-539F-2EC2-42E8-BCA61836B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419" y="4603351"/>
            <a:ext cx="2810022" cy="15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ACİL DİYALİZ – Tekin Akpolat">
            <a:extLst>
              <a:ext uri="{FF2B5EF4-FFF2-40B4-BE49-F238E27FC236}">
                <a16:creationId xmlns:a16="http://schemas.microsoft.com/office/drawing/2014/main" id="{517A9538-7A08-B77C-5F28-629C5462C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992" y="1795525"/>
            <a:ext cx="2210303" cy="218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4947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613F75-0F18-41DE-7F1A-A0914BABF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0874"/>
            <a:ext cx="10058400" cy="780430"/>
          </a:xfrm>
        </p:spPr>
        <p:txBody>
          <a:bodyPr/>
          <a:lstStyle/>
          <a:p>
            <a:pPr algn="ctr"/>
            <a:r>
              <a:rPr lang="tr-TR" b="1" spc="-10" dirty="0">
                <a:solidFill>
                  <a:schemeClr val="accent2"/>
                </a:solidFill>
              </a:rPr>
              <a:t>Kaynaklar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76AFDC7-5B71-69C7-B81C-E6E2BDF74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07066"/>
            <a:ext cx="10058400" cy="4596021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tr-TR" sz="1500" dirty="0"/>
              <a:t>Watson, J., et al., </a:t>
            </a:r>
            <a:r>
              <a:rPr lang="tr-TR" sz="1500" i="1" dirty="0" err="1"/>
              <a:t>Interventions</a:t>
            </a:r>
            <a:r>
              <a:rPr lang="tr-TR" sz="1500" i="1" dirty="0"/>
              <a:t> </a:t>
            </a:r>
            <a:r>
              <a:rPr lang="tr-TR" sz="1500" i="1" dirty="0" err="1"/>
              <a:t>to</a:t>
            </a:r>
            <a:r>
              <a:rPr lang="tr-TR" sz="1500" i="1" dirty="0"/>
              <a:t> </a:t>
            </a:r>
            <a:r>
              <a:rPr lang="tr-TR" sz="1500" i="1" dirty="0" err="1"/>
              <a:t>improve</a:t>
            </a:r>
            <a:r>
              <a:rPr lang="tr-TR" sz="1500" i="1" dirty="0"/>
              <a:t> </a:t>
            </a:r>
            <a:r>
              <a:rPr lang="tr-TR" sz="1500" i="1" dirty="0" err="1"/>
              <a:t>water</a:t>
            </a:r>
            <a:r>
              <a:rPr lang="tr-TR" sz="1500" i="1" dirty="0"/>
              <a:t> </a:t>
            </a:r>
            <a:r>
              <a:rPr lang="tr-TR" sz="1500" i="1" dirty="0" err="1"/>
              <a:t>supply</a:t>
            </a:r>
            <a:r>
              <a:rPr lang="tr-TR" sz="1500" i="1" dirty="0"/>
              <a:t> </a:t>
            </a:r>
            <a:r>
              <a:rPr lang="tr-TR" sz="1500" i="1" dirty="0" err="1"/>
              <a:t>and</a:t>
            </a:r>
            <a:r>
              <a:rPr lang="tr-TR" sz="1500" i="1" dirty="0"/>
              <a:t> </a:t>
            </a:r>
            <a:r>
              <a:rPr lang="tr-TR" sz="1500" i="1" dirty="0" err="1"/>
              <a:t>quality</a:t>
            </a:r>
            <a:r>
              <a:rPr lang="tr-TR" sz="1500" i="1" dirty="0"/>
              <a:t>, </a:t>
            </a:r>
            <a:r>
              <a:rPr lang="tr-TR" sz="1500" i="1" dirty="0" err="1"/>
              <a:t>sanitation</a:t>
            </a:r>
            <a:r>
              <a:rPr lang="tr-TR" sz="1500" i="1" dirty="0"/>
              <a:t> </a:t>
            </a:r>
            <a:r>
              <a:rPr lang="tr-TR" sz="1500" i="1" dirty="0" err="1"/>
              <a:t>and</a:t>
            </a:r>
            <a:r>
              <a:rPr lang="tr-TR" sz="1500" i="1" dirty="0"/>
              <a:t> </a:t>
            </a:r>
            <a:r>
              <a:rPr lang="tr-TR" sz="1500" i="1" dirty="0" err="1"/>
              <a:t>handwashing</a:t>
            </a:r>
            <a:r>
              <a:rPr lang="tr-TR" sz="1500" i="1" dirty="0"/>
              <a:t> </a:t>
            </a:r>
            <a:r>
              <a:rPr lang="tr-TR" sz="1500" i="1" dirty="0" err="1"/>
              <a:t>facilities</a:t>
            </a:r>
            <a:r>
              <a:rPr lang="tr-TR" sz="1500" i="1" dirty="0"/>
              <a:t> in </a:t>
            </a:r>
            <a:r>
              <a:rPr lang="tr-TR" sz="1500" i="1" dirty="0" err="1"/>
              <a:t>healthcare</a:t>
            </a:r>
            <a:r>
              <a:rPr lang="tr-TR" sz="1500" i="1" dirty="0"/>
              <a:t> </a:t>
            </a:r>
            <a:r>
              <a:rPr lang="tr-TR" sz="1500" i="1" dirty="0" err="1"/>
              <a:t>facilities</a:t>
            </a:r>
            <a:r>
              <a:rPr lang="tr-TR" sz="1500" i="1" dirty="0"/>
              <a:t>, </a:t>
            </a:r>
            <a:r>
              <a:rPr lang="tr-TR" sz="1500" i="1" dirty="0" err="1"/>
              <a:t>and</a:t>
            </a:r>
            <a:r>
              <a:rPr lang="tr-TR" sz="1500" i="1" dirty="0"/>
              <a:t> </a:t>
            </a:r>
            <a:r>
              <a:rPr lang="tr-TR" sz="1500" i="1" dirty="0" err="1"/>
              <a:t>their</a:t>
            </a:r>
            <a:r>
              <a:rPr lang="tr-TR" sz="1500" i="1" dirty="0"/>
              <a:t> </a:t>
            </a:r>
            <a:r>
              <a:rPr lang="tr-TR" sz="1500" i="1" dirty="0" err="1"/>
              <a:t>effect</a:t>
            </a:r>
            <a:r>
              <a:rPr lang="tr-TR" sz="1500" i="1" dirty="0"/>
              <a:t> on </a:t>
            </a:r>
            <a:r>
              <a:rPr lang="tr-TR" sz="1500" i="1" dirty="0" err="1"/>
              <a:t>healthcare-associated</a:t>
            </a:r>
            <a:r>
              <a:rPr lang="tr-TR" sz="1500" i="1" dirty="0"/>
              <a:t> </a:t>
            </a:r>
            <a:r>
              <a:rPr lang="tr-TR" sz="1500" i="1" dirty="0" err="1"/>
              <a:t>infections</a:t>
            </a:r>
            <a:r>
              <a:rPr lang="tr-TR" sz="1500" i="1" dirty="0"/>
              <a:t> in </a:t>
            </a:r>
            <a:r>
              <a:rPr lang="tr-TR" sz="1500" i="1" dirty="0" err="1"/>
              <a:t>low-income</a:t>
            </a:r>
            <a:r>
              <a:rPr lang="tr-TR" sz="1500" i="1" dirty="0"/>
              <a:t> </a:t>
            </a:r>
            <a:r>
              <a:rPr lang="tr-TR" sz="1500" i="1" dirty="0" err="1"/>
              <a:t>and</a:t>
            </a:r>
            <a:r>
              <a:rPr lang="tr-TR" sz="1500" i="1" dirty="0"/>
              <a:t> </a:t>
            </a:r>
            <a:r>
              <a:rPr lang="tr-TR" sz="1500" i="1" dirty="0" err="1"/>
              <a:t>middle-income</a:t>
            </a:r>
            <a:r>
              <a:rPr lang="tr-TR" sz="1500" i="1" dirty="0"/>
              <a:t> </a:t>
            </a:r>
            <a:r>
              <a:rPr lang="tr-TR" sz="1500" i="1" dirty="0" err="1"/>
              <a:t>countries</a:t>
            </a:r>
            <a:r>
              <a:rPr lang="tr-TR" sz="1500" i="1" dirty="0"/>
              <a:t>: a </a:t>
            </a:r>
            <a:r>
              <a:rPr lang="tr-TR" sz="1500" i="1" dirty="0" err="1"/>
              <a:t>systematic</a:t>
            </a:r>
            <a:r>
              <a:rPr lang="tr-TR" sz="1500" i="1" dirty="0"/>
              <a:t> </a:t>
            </a:r>
            <a:r>
              <a:rPr lang="tr-TR" sz="1500" i="1" dirty="0" err="1"/>
              <a:t>review</a:t>
            </a:r>
            <a:r>
              <a:rPr lang="tr-TR" sz="1500" i="1" dirty="0"/>
              <a:t> </a:t>
            </a:r>
            <a:r>
              <a:rPr lang="tr-TR" sz="1500" i="1" dirty="0" err="1"/>
              <a:t>and</a:t>
            </a:r>
            <a:r>
              <a:rPr lang="tr-TR" sz="1500" i="1" dirty="0"/>
              <a:t> </a:t>
            </a:r>
            <a:r>
              <a:rPr lang="tr-TR" sz="1500" i="1" dirty="0" err="1"/>
              <a:t>supplementary</a:t>
            </a:r>
            <a:r>
              <a:rPr lang="tr-TR" sz="1500" i="1" dirty="0"/>
              <a:t> </a:t>
            </a:r>
            <a:r>
              <a:rPr lang="tr-TR" sz="1500" i="1" dirty="0" err="1"/>
              <a:t>scoping</a:t>
            </a:r>
            <a:r>
              <a:rPr lang="tr-TR" sz="1500" i="1" dirty="0"/>
              <a:t> </a:t>
            </a:r>
            <a:r>
              <a:rPr lang="tr-TR" sz="1500" i="1" dirty="0" err="1"/>
              <a:t>review</a:t>
            </a:r>
            <a:r>
              <a:rPr lang="tr-TR" sz="1500" i="1" dirty="0"/>
              <a:t>.</a:t>
            </a:r>
            <a:r>
              <a:rPr lang="tr-TR" sz="1500" dirty="0"/>
              <a:t> BMJ </a:t>
            </a:r>
            <a:r>
              <a:rPr lang="tr-TR" sz="1500" dirty="0" err="1"/>
              <a:t>Glob</a:t>
            </a:r>
            <a:r>
              <a:rPr lang="tr-TR" sz="1500" dirty="0"/>
              <a:t> </a:t>
            </a:r>
            <a:r>
              <a:rPr lang="tr-TR" sz="1500" dirty="0" err="1"/>
              <a:t>Health</a:t>
            </a:r>
            <a:r>
              <a:rPr lang="tr-TR" sz="1500" dirty="0"/>
              <a:t>, 2019. </a:t>
            </a:r>
            <a:r>
              <a:rPr lang="tr-TR" sz="1500" b="1" dirty="0"/>
              <a:t>4</a:t>
            </a:r>
            <a:r>
              <a:rPr lang="tr-TR" sz="1500" dirty="0"/>
              <a:t>(4): p. e001632.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500" i="1" dirty="0" err="1"/>
              <a:t>Considerations</a:t>
            </a:r>
            <a:r>
              <a:rPr lang="tr-TR" sz="1500" i="1" dirty="0"/>
              <a:t> </a:t>
            </a:r>
            <a:r>
              <a:rPr lang="tr-TR" sz="1500" i="1" dirty="0" err="1"/>
              <a:t>for</a:t>
            </a:r>
            <a:r>
              <a:rPr lang="tr-TR" sz="1500" i="1" dirty="0"/>
              <a:t> </a:t>
            </a:r>
            <a:r>
              <a:rPr lang="tr-TR" sz="1500" i="1" dirty="0" err="1"/>
              <a:t>Reducing</a:t>
            </a:r>
            <a:r>
              <a:rPr lang="tr-TR" sz="1500" i="1" dirty="0"/>
              <a:t> Risk: </a:t>
            </a:r>
            <a:r>
              <a:rPr lang="tr-TR" sz="1500" i="1" dirty="0" err="1"/>
              <a:t>Water</a:t>
            </a:r>
            <a:r>
              <a:rPr lang="tr-TR" sz="1500" i="1" dirty="0"/>
              <a:t> in Healthcare </a:t>
            </a:r>
            <a:r>
              <a:rPr lang="tr-TR" sz="1500" i="1" dirty="0" err="1"/>
              <a:t>Facilities</a:t>
            </a:r>
            <a:r>
              <a:rPr lang="tr-TR" sz="1500" dirty="0"/>
              <a:t>.  </a:t>
            </a:r>
            <a:r>
              <a:rPr lang="tr-TR" sz="1500" dirty="0" err="1"/>
              <a:t>October</a:t>
            </a:r>
            <a:r>
              <a:rPr lang="tr-TR" sz="1500" dirty="0"/>
              <a:t> 24, 2024]; </a:t>
            </a:r>
            <a:r>
              <a:rPr lang="tr-TR" sz="1500" dirty="0" err="1"/>
              <a:t>Available</a:t>
            </a:r>
            <a:r>
              <a:rPr lang="tr-TR" sz="1500" dirty="0"/>
              <a:t> </a:t>
            </a:r>
            <a:r>
              <a:rPr lang="tr-TR" sz="1500" dirty="0" err="1"/>
              <a:t>from</a:t>
            </a:r>
            <a:r>
              <a:rPr lang="tr-TR" sz="1500" dirty="0"/>
              <a:t>: </a:t>
            </a:r>
            <a:r>
              <a:rPr lang="tr-TR" sz="1500" u="sng" dirty="0">
                <a:hlinkClick r:id="rId2"/>
              </a:rPr>
              <a:t>https://www.cdc.gov/healthcare-associated-infections/php/toolkit/water-management.html</a:t>
            </a:r>
            <a:r>
              <a:rPr lang="tr-TR" sz="15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500" i="1" dirty="0" err="1"/>
              <a:t>Water</a:t>
            </a:r>
            <a:r>
              <a:rPr lang="tr-TR" sz="1500" i="1" dirty="0"/>
              <a:t>, </a:t>
            </a:r>
            <a:r>
              <a:rPr lang="tr-TR" sz="1500" i="1" dirty="0" err="1"/>
              <a:t>sanitation</a:t>
            </a:r>
            <a:r>
              <a:rPr lang="tr-TR" sz="1500" i="1" dirty="0"/>
              <a:t>, </a:t>
            </a:r>
            <a:r>
              <a:rPr lang="tr-TR" sz="1500" i="1" dirty="0" err="1"/>
              <a:t>hygiene</a:t>
            </a:r>
            <a:r>
              <a:rPr lang="tr-TR" sz="1500" i="1" dirty="0"/>
              <a:t> </a:t>
            </a:r>
            <a:r>
              <a:rPr lang="tr-TR" sz="1500" i="1" dirty="0" err="1"/>
              <a:t>and</a:t>
            </a:r>
            <a:r>
              <a:rPr lang="tr-TR" sz="1500" i="1" dirty="0"/>
              <a:t> </a:t>
            </a:r>
            <a:r>
              <a:rPr lang="tr-TR" sz="1500" i="1" dirty="0" err="1"/>
              <a:t>health.A</a:t>
            </a:r>
            <a:r>
              <a:rPr lang="tr-TR" sz="1500" i="1" dirty="0"/>
              <a:t> </a:t>
            </a:r>
            <a:r>
              <a:rPr lang="tr-TR" sz="1500" i="1" dirty="0" err="1"/>
              <a:t>Prımer</a:t>
            </a:r>
            <a:r>
              <a:rPr lang="tr-TR" sz="1500" i="1" dirty="0"/>
              <a:t> </a:t>
            </a:r>
            <a:r>
              <a:rPr lang="tr-TR" sz="1500" i="1" dirty="0" err="1"/>
              <a:t>for</a:t>
            </a:r>
            <a:r>
              <a:rPr lang="tr-TR" sz="1500" i="1" dirty="0"/>
              <a:t> </a:t>
            </a:r>
            <a:r>
              <a:rPr lang="tr-TR" sz="1500" i="1" dirty="0" err="1"/>
              <a:t>Health</a:t>
            </a:r>
            <a:r>
              <a:rPr lang="tr-TR" sz="1500" i="1" dirty="0"/>
              <a:t> </a:t>
            </a:r>
            <a:r>
              <a:rPr lang="tr-TR" sz="1500" i="1" dirty="0" err="1"/>
              <a:t>Professıonals</a:t>
            </a:r>
            <a:r>
              <a:rPr lang="tr-TR" sz="1500" i="1" dirty="0"/>
              <a:t>.</a:t>
            </a:r>
            <a:r>
              <a:rPr lang="tr-TR" sz="1500" dirty="0"/>
              <a:t>; </a:t>
            </a:r>
            <a:r>
              <a:rPr lang="tr-TR" sz="1500" dirty="0" err="1"/>
              <a:t>Available</a:t>
            </a:r>
            <a:r>
              <a:rPr lang="tr-TR" sz="1500" dirty="0"/>
              <a:t> </a:t>
            </a:r>
            <a:r>
              <a:rPr lang="tr-TR" sz="1500" dirty="0" err="1"/>
              <a:t>from</a:t>
            </a:r>
            <a:r>
              <a:rPr lang="tr-TR" sz="1500" dirty="0"/>
              <a:t>: </a:t>
            </a:r>
            <a:r>
              <a:rPr lang="tr-TR" sz="1500" u="sng" dirty="0">
                <a:hlinkClick r:id="rId3"/>
              </a:rPr>
              <a:t>https://iris.who.int/bitstream/handle/10665/330100/WHO-CED-PHE-WSH-19.149-eng.pdf?sequence=5</a:t>
            </a:r>
            <a:r>
              <a:rPr lang="tr-TR" sz="15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500" dirty="0"/>
              <a:t>  </a:t>
            </a:r>
            <a:r>
              <a:rPr lang="tr-TR" sz="1500" dirty="0" err="1"/>
              <a:t>Danila</a:t>
            </a:r>
            <a:r>
              <a:rPr lang="tr-TR" sz="1500" dirty="0"/>
              <a:t>, R.N., et al., </a:t>
            </a:r>
            <a:r>
              <a:rPr lang="tr-TR" sz="1500" i="1" dirty="0" err="1"/>
              <a:t>Hospital</a:t>
            </a:r>
            <a:r>
              <a:rPr lang="tr-TR" sz="1500" i="1" dirty="0"/>
              <a:t> </a:t>
            </a:r>
            <a:r>
              <a:rPr lang="tr-TR" sz="1500" i="1" dirty="0" err="1"/>
              <a:t>Water</a:t>
            </a:r>
            <a:r>
              <a:rPr lang="tr-TR" sz="1500" i="1" dirty="0"/>
              <a:t> Management Programs </a:t>
            </a:r>
            <a:r>
              <a:rPr lang="tr-TR" sz="1500" i="1" dirty="0" err="1"/>
              <a:t>for</a:t>
            </a:r>
            <a:r>
              <a:rPr lang="tr-TR" sz="1500" i="1" dirty="0"/>
              <a:t> </a:t>
            </a:r>
            <a:r>
              <a:rPr lang="tr-TR" sz="1500" i="1" dirty="0" err="1"/>
              <a:t>Legionella</a:t>
            </a:r>
            <a:r>
              <a:rPr lang="tr-TR" sz="1500" i="1" dirty="0"/>
              <a:t> </a:t>
            </a:r>
            <a:r>
              <a:rPr lang="tr-TR" sz="1500" i="1" dirty="0" err="1"/>
              <a:t>Prevention</a:t>
            </a:r>
            <a:r>
              <a:rPr lang="tr-TR" sz="1500" i="1" dirty="0"/>
              <a:t>, Minnesota, 2017.</a:t>
            </a:r>
            <a:r>
              <a:rPr lang="tr-TR" sz="1500" dirty="0"/>
              <a:t> </a:t>
            </a:r>
            <a:r>
              <a:rPr lang="tr-TR" sz="1500" dirty="0" err="1"/>
              <a:t>Infect</a:t>
            </a:r>
            <a:r>
              <a:rPr lang="tr-TR" sz="1500" dirty="0"/>
              <a:t> Control </a:t>
            </a:r>
            <a:r>
              <a:rPr lang="tr-TR" sz="1500" dirty="0" err="1"/>
              <a:t>Hosp</a:t>
            </a:r>
            <a:r>
              <a:rPr lang="tr-TR" sz="1500" dirty="0"/>
              <a:t> </a:t>
            </a:r>
            <a:r>
              <a:rPr lang="tr-TR" sz="1500" dirty="0" err="1"/>
              <a:t>Epidemiol</a:t>
            </a:r>
            <a:r>
              <a:rPr lang="tr-TR" sz="1500" dirty="0"/>
              <a:t>, 2018. </a:t>
            </a:r>
            <a:r>
              <a:rPr lang="tr-TR" sz="1500" b="1" dirty="0"/>
              <a:t>39</a:t>
            </a:r>
            <a:r>
              <a:rPr lang="tr-TR" sz="1500" dirty="0"/>
              <a:t>(3): p. 336-338.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500" dirty="0"/>
              <a:t>  </a:t>
            </a:r>
            <a:r>
              <a:rPr lang="tr-TR" sz="1500" i="1" dirty="0" err="1"/>
              <a:t>Guidelines</a:t>
            </a:r>
            <a:r>
              <a:rPr lang="tr-TR" sz="1500" i="1" dirty="0"/>
              <a:t> </a:t>
            </a:r>
            <a:r>
              <a:rPr lang="tr-TR" sz="1500" i="1" dirty="0" err="1"/>
              <a:t>for</a:t>
            </a:r>
            <a:r>
              <a:rPr lang="tr-TR" sz="1500" i="1" dirty="0"/>
              <a:t> Design </a:t>
            </a:r>
            <a:r>
              <a:rPr lang="tr-TR" sz="1500" i="1" dirty="0" err="1"/>
              <a:t>and</a:t>
            </a:r>
            <a:r>
              <a:rPr lang="tr-TR" sz="1500" i="1" dirty="0"/>
              <a:t> Construction of </a:t>
            </a:r>
            <a:r>
              <a:rPr lang="tr-TR" sz="1500" i="1" dirty="0" err="1"/>
              <a:t>Health</a:t>
            </a:r>
            <a:r>
              <a:rPr lang="tr-TR" sz="1500" i="1" dirty="0"/>
              <a:t> </a:t>
            </a:r>
            <a:r>
              <a:rPr lang="tr-TR" sz="1500" i="1" dirty="0" err="1"/>
              <a:t>Care</a:t>
            </a:r>
            <a:r>
              <a:rPr lang="tr-TR" sz="1500" i="1" dirty="0"/>
              <a:t> </a:t>
            </a:r>
            <a:r>
              <a:rPr lang="tr-TR" sz="1500" i="1" dirty="0" err="1"/>
              <a:t>Facilities</a:t>
            </a:r>
            <a:r>
              <a:rPr lang="tr-TR" sz="1500" i="1" dirty="0"/>
              <a:t> </a:t>
            </a:r>
            <a:r>
              <a:rPr lang="tr-TR" sz="1500" i="1" dirty="0" err="1"/>
              <a:t>The</a:t>
            </a:r>
            <a:r>
              <a:rPr lang="tr-TR" sz="1500" i="1" dirty="0"/>
              <a:t> </a:t>
            </a:r>
            <a:r>
              <a:rPr lang="tr-TR" sz="1500" i="1" dirty="0" err="1"/>
              <a:t>Facility</a:t>
            </a:r>
            <a:r>
              <a:rPr lang="tr-TR" sz="1500" i="1" dirty="0"/>
              <a:t> </a:t>
            </a:r>
            <a:r>
              <a:rPr lang="tr-TR" sz="1500" i="1" dirty="0" err="1"/>
              <a:t>Guidelines</a:t>
            </a:r>
            <a:r>
              <a:rPr lang="tr-TR" sz="1500" i="1" dirty="0"/>
              <a:t> </a:t>
            </a:r>
            <a:r>
              <a:rPr lang="tr-TR" sz="1500" i="1" dirty="0" err="1"/>
              <a:t>Institute</a:t>
            </a:r>
            <a:r>
              <a:rPr lang="tr-TR" sz="1500" dirty="0"/>
              <a:t>. 2010; </a:t>
            </a:r>
            <a:r>
              <a:rPr lang="tr-TR" sz="1500" dirty="0" err="1"/>
              <a:t>Available</a:t>
            </a:r>
            <a:r>
              <a:rPr lang="tr-TR" sz="1500" dirty="0"/>
              <a:t> </a:t>
            </a:r>
            <a:r>
              <a:rPr lang="tr-TR" sz="1500" dirty="0" err="1"/>
              <a:t>from</a:t>
            </a:r>
            <a:r>
              <a:rPr lang="tr-TR" sz="1500" dirty="0"/>
              <a:t>: </a:t>
            </a:r>
            <a:r>
              <a:rPr lang="tr-TR" sz="1500" u="sng" dirty="0">
                <a:hlinkClick r:id="rId4"/>
              </a:rPr>
              <a:t>https://fgiguidelines.org/wp-content/uploads</a:t>
            </a:r>
            <a:r>
              <a:rPr lang="tr-TR" sz="1500" dirty="0">
                <a:hlinkClick r:id="rId4"/>
              </a:rPr>
              <a:t> 2022/03/2010_FGI_Guidelines.pdf</a:t>
            </a:r>
            <a:r>
              <a:rPr lang="tr-TR" sz="15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500" dirty="0"/>
              <a:t> </a:t>
            </a:r>
            <a:r>
              <a:rPr lang="tr-TR" sz="1500" dirty="0" err="1"/>
              <a:t>Suleyman</a:t>
            </a:r>
            <a:r>
              <a:rPr lang="tr-TR" sz="1500" dirty="0"/>
              <a:t>, G., G. </a:t>
            </a:r>
            <a:r>
              <a:rPr lang="tr-TR" sz="1500" dirty="0" err="1"/>
              <a:t>Alangaden</a:t>
            </a:r>
            <a:r>
              <a:rPr lang="tr-TR" sz="1500" dirty="0"/>
              <a:t>, </a:t>
            </a:r>
            <a:r>
              <a:rPr lang="tr-TR" sz="1500" dirty="0" err="1"/>
              <a:t>and</a:t>
            </a:r>
            <a:r>
              <a:rPr lang="tr-TR" sz="1500" dirty="0"/>
              <a:t> A.C. </a:t>
            </a:r>
            <a:r>
              <a:rPr lang="tr-TR" sz="1500" dirty="0" err="1"/>
              <a:t>Bardossy</a:t>
            </a:r>
            <a:r>
              <a:rPr lang="tr-TR" sz="1500" dirty="0"/>
              <a:t>, </a:t>
            </a:r>
            <a:r>
              <a:rPr lang="tr-TR" sz="1500" i="1" dirty="0" err="1"/>
              <a:t>The</a:t>
            </a:r>
            <a:r>
              <a:rPr lang="tr-TR" sz="1500" i="1" dirty="0"/>
              <a:t> Role of </a:t>
            </a:r>
            <a:r>
              <a:rPr lang="tr-TR" sz="1500" i="1" dirty="0" err="1"/>
              <a:t>Environmental</a:t>
            </a:r>
            <a:r>
              <a:rPr lang="tr-TR" sz="1500" i="1" dirty="0"/>
              <a:t> </a:t>
            </a:r>
            <a:r>
              <a:rPr lang="tr-TR" sz="1500" i="1" dirty="0" err="1"/>
              <a:t>Contamination</a:t>
            </a:r>
            <a:r>
              <a:rPr lang="tr-TR" sz="1500" i="1" dirty="0"/>
              <a:t> in </a:t>
            </a:r>
            <a:r>
              <a:rPr lang="tr-TR" sz="1500" i="1" dirty="0" err="1"/>
              <a:t>the</a:t>
            </a:r>
            <a:r>
              <a:rPr lang="tr-TR" sz="1500" i="1" dirty="0"/>
              <a:t> </a:t>
            </a:r>
            <a:r>
              <a:rPr lang="tr-TR" sz="1500" i="1" dirty="0" err="1"/>
              <a:t>Transmission</a:t>
            </a:r>
            <a:r>
              <a:rPr lang="tr-TR" sz="1500" i="1" dirty="0"/>
              <a:t> of </a:t>
            </a:r>
            <a:r>
              <a:rPr lang="tr-TR" sz="1500" i="1" dirty="0" err="1"/>
              <a:t>Nosocomial</a:t>
            </a:r>
            <a:r>
              <a:rPr lang="tr-TR" sz="1500" i="1" dirty="0"/>
              <a:t> </a:t>
            </a:r>
            <a:r>
              <a:rPr lang="tr-TR" sz="1500" i="1" dirty="0" err="1"/>
              <a:t>Pathogens</a:t>
            </a:r>
            <a:r>
              <a:rPr lang="tr-TR" sz="1500" i="1" dirty="0"/>
              <a:t> </a:t>
            </a:r>
            <a:r>
              <a:rPr lang="tr-TR" sz="1500" i="1" dirty="0" err="1"/>
              <a:t>and</a:t>
            </a:r>
            <a:r>
              <a:rPr lang="tr-TR" sz="1500" i="1" dirty="0"/>
              <a:t> Healthcare-</a:t>
            </a:r>
            <a:r>
              <a:rPr lang="tr-TR" sz="1500" i="1" dirty="0" err="1"/>
              <a:t>Associated</a:t>
            </a:r>
            <a:r>
              <a:rPr lang="tr-TR" sz="1500" i="1" dirty="0"/>
              <a:t> </a:t>
            </a:r>
            <a:r>
              <a:rPr lang="tr-TR" sz="1500" i="1" dirty="0" err="1"/>
              <a:t>Infections</a:t>
            </a:r>
            <a:r>
              <a:rPr lang="tr-TR" sz="1500" i="1" dirty="0"/>
              <a:t>.</a:t>
            </a:r>
            <a:r>
              <a:rPr lang="tr-TR" sz="1500" dirty="0"/>
              <a:t> </a:t>
            </a:r>
            <a:r>
              <a:rPr lang="tr-TR" sz="1500" dirty="0" err="1"/>
              <a:t>Curr</a:t>
            </a:r>
            <a:r>
              <a:rPr lang="tr-TR" sz="1500" dirty="0"/>
              <a:t> </a:t>
            </a:r>
            <a:r>
              <a:rPr lang="tr-TR" sz="1500" dirty="0" err="1"/>
              <a:t>Infect</a:t>
            </a:r>
            <a:r>
              <a:rPr lang="tr-TR" sz="1500" dirty="0"/>
              <a:t> </a:t>
            </a:r>
            <a:r>
              <a:rPr lang="tr-TR" sz="1500" dirty="0" err="1"/>
              <a:t>Dis</a:t>
            </a:r>
            <a:r>
              <a:rPr lang="tr-TR" sz="1500" dirty="0"/>
              <a:t> </a:t>
            </a:r>
            <a:r>
              <a:rPr lang="tr-TR" sz="1500" dirty="0" err="1"/>
              <a:t>Rep</a:t>
            </a:r>
            <a:r>
              <a:rPr lang="tr-TR" sz="1500" dirty="0"/>
              <a:t>, 2018. </a:t>
            </a:r>
            <a:r>
              <a:rPr lang="tr-TR" sz="1500" b="1" dirty="0"/>
              <a:t>20</a:t>
            </a:r>
            <a:r>
              <a:rPr lang="tr-TR" sz="1500" dirty="0"/>
              <a:t>(6): p. 12.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500" i="1" dirty="0"/>
              <a:t> Lejyoner Hastalığı Kontrol Programı Rehberi</a:t>
            </a:r>
            <a:r>
              <a:rPr lang="tr-TR" sz="1500" dirty="0"/>
              <a:t>. 2016; </a:t>
            </a:r>
            <a:r>
              <a:rPr lang="tr-TR" sz="1500" dirty="0" err="1"/>
              <a:t>Available</a:t>
            </a:r>
            <a:r>
              <a:rPr lang="tr-TR" sz="1500" dirty="0"/>
              <a:t> </a:t>
            </a:r>
            <a:r>
              <a:rPr lang="tr-TR" sz="1500" dirty="0" err="1"/>
              <a:t>from</a:t>
            </a:r>
            <a:r>
              <a:rPr lang="tr-TR" sz="1500" dirty="0"/>
              <a:t>: </a:t>
            </a:r>
            <a:r>
              <a:rPr lang="tr-TR" sz="1500" u="sng" dirty="0">
                <a:hlinkClick r:id="rId5"/>
              </a:rPr>
              <a:t>https://hsgm.saglik.gov.tr/depo/Yayinlarimiz/Rehberler/Lejyoner_Hastaligi_Kontrol_Programi_Rehberi_24072018.pdf</a:t>
            </a:r>
            <a:r>
              <a:rPr lang="tr-TR" sz="15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500" dirty="0"/>
              <a:t> </a:t>
            </a:r>
            <a:r>
              <a:rPr lang="tr-TR" sz="1500" dirty="0" err="1"/>
              <a:t>Suleyman</a:t>
            </a:r>
            <a:r>
              <a:rPr lang="tr-TR" sz="1500" dirty="0"/>
              <a:t>, G., G. </a:t>
            </a:r>
            <a:r>
              <a:rPr lang="tr-TR" sz="1500" dirty="0" err="1"/>
              <a:t>Alangaden</a:t>
            </a:r>
            <a:r>
              <a:rPr lang="tr-TR" sz="1500" dirty="0"/>
              <a:t>, </a:t>
            </a:r>
            <a:r>
              <a:rPr lang="tr-TR" sz="1500" dirty="0" err="1"/>
              <a:t>and</a:t>
            </a:r>
            <a:r>
              <a:rPr lang="tr-TR" sz="1500" dirty="0"/>
              <a:t> A.C. </a:t>
            </a:r>
            <a:r>
              <a:rPr lang="tr-TR" sz="1500" dirty="0" err="1"/>
              <a:t>Bardossy</a:t>
            </a:r>
            <a:r>
              <a:rPr lang="tr-TR" sz="1500" dirty="0"/>
              <a:t>, </a:t>
            </a:r>
            <a:r>
              <a:rPr lang="tr-TR" sz="1500" i="1" dirty="0" err="1"/>
              <a:t>The</a:t>
            </a:r>
            <a:r>
              <a:rPr lang="tr-TR" sz="1500" i="1" dirty="0"/>
              <a:t> Role of </a:t>
            </a:r>
            <a:r>
              <a:rPr lang="tr-TR" sz="1500" i="1" dirty="0" err="1"/>
              <a:t>Environmental</a:t>
            </a:r>
            <a:r>
              <a:rPr lang="tr-TR" sz="1500" i="1" dirty="0"/>
              <a:t> </a:t>
            </a:r>
            <a:r>
              <a:rPr lang="tr-TR" sz="1500" i="1" dirty="0" err="1"/>
              <a:t>Contamination</a:t>
            </a:r>
            <a:r>
              <a:rPr lang="tr-TR" sz="1500" i="1" dirty="0"/>
              <a:t> in </a:t>
            </a:r>
            <a:r>
              <a:rPr lang="tr-TR" sz="1500" i="1" dirty="0" err="1"/>
              <a:t>the</a:t>
            </a:r>
            <a:r>
              <a:rPr lang="tr-TR" sz="1500" i="1" dirty="0"/>
              <a:t> </a:t>
            </a:r>
            <a:r>
              <a:rPr lang="tr-TR" sz="1500" i="1" dirty="0" err="1"/>
              <a:t>Transmission</a:t>
            </a:r>
            <a:r>
              <a:rPr lang="tr-TR" sz="1500" i="1" dirty="0"/>
              <a:t> of </a:t>
            </a:r>
            <a:r>
              <a:rPr lang="tr-TR" sz="1500" i="1" dirty="0" err="1"/>
              <a:t>Nosocomial</a:t>
            </a:r>
            <a:r>
              <a:rPr lang="tr-TR" sz="1500" i="1" dirty="0"/>
              <a:t> </a:t>
            </a:r>
            <a:r>
              <a:rPr lang="tr-TR" sz="1500" i="1" dirty="0" err="1"/>
              <a:t>Pathogens</a:t>
            </a:r>
            <a:r>
              <a:rPr lang="tr-TR" sz="1500" i="1" dirty="0"/>
              <a:t> </a:t>
            </a:r>
            <a:r>
              <a:rPr lang="tr-TR" sz="1500" i="1" dirty="0" err="1"/>
              <a:t>and</a:t>
            </a:r>
            <a:r>
              <a:rPr lang="tr-TR" sz="1500" i="1" dirty="0"/>
              <a:t> Healthcare-</a:t>
            </a:r>
            <a:r>
              <a:rPr lang="tr-TR" sz="1500" i="1" dirty="0" err="1"/>
              <a:t>Associated</a:t>
            </a:r>
            <a:r>
              <a:rPr lang="tr-TR" sz="1500" i="1" dirty="0"/>
              <a:t> </a:t>
            </a:r>
            <a:r>
              <a:rPr lang="tr-TR" sz="1500" i="1" dirty="0" err="1"/>
              <a:t>Infections</a:t>
            </a:r>
            <a:r>
              <a:rPr lang="tr-TR" sz="1500" i="1" dirty="0"/>
              <a:t>.</a:t>
            </a:r>
            <a:r>
              <a:rPr lang="tr-TR" sz="1500" dirty="0"/>
              <a:t> </a:t>
            </a:r>
            <a:r>
              <a:rPr lang="tr-TR" sz="1500" dirty="0" err="1"/>
              <a:t>Curr</a:t>
            </a:r>
            <a:r>
              <a:rPr lang="tr-TR" sz="1500" dirty="0"/>
              <a:t> </a:t>
            </a:r>
            <a:r>
              <a:rPr lang="tr-TR" sz="1500" dirty="0" err="1"/>
              <a:t>Infect</a:t>
            </a:r>
            <a:r>
              <a:rPr lang="tr-TR" sz="1500" dirty="0"/>
              <a:t> </a:t>
            </a:r>
            <a:r>
              <a:rPr lang="tr-TR" sz="1500" dirty="0" err="1"/>
              <a:t>Dis</a:t>
            </a:r>
            <a:r>
              <a:rPr lang="tr-TR" sz="1500" dirty="0"/>
              <a:t> </a:t>
            </a:r>
            <a:r>
              <a:rPr lang="tr-TR" sz="1500" dirty="0" err="1"/>
              <a:t>Rep</a:t>
            </a:r>
            <a:r>
              <a:rPr lang="tr-TR" sz="1500" dirty="0"/>
              <a:t>, 2018. </a:t>
            </a:r>
            <a:r>
              <a:rPr lang="tr-TR" sz="1500" b="1" dirty="0"/>
              <a:t>20</a:t>
            </a:r>
            <a:r>
              <a:rPr lang="tr-TR" sz="1500" dirty="0"/>
              <a:t>(6): p. 12.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500" dirty="0" err="1"/>
              <a:t>Yiek</a:t>
            </a:r>
            <a:r>
              <a:rPr lang="tr-TR" sz="1500" dirty="0"/>
              <a:t>, W.K., et al., </a:t>
            </a:r>
            <a:r>
              <a:rPr lang="tr-TR" sz="1500" i="1" dirty="0" err="1"/>
              <a:t>Outbreaks</a:t>
            </a:r>
            <a:r>
              <a:rPr lang="tr-TR" sz="1500" i="1" dirty="0"/>
              <a:t> of </a:t>
            </a:r>
            <a:r>
              <a:rPr lang="tr-TR" sz="1500" i="1" dirty="0" err="1"/>
              <a:t>healthcare-associated</a:t>
            </a:r>
            <a:r>
              <a:rPr lang="tr-TR" sz="1500" i="1" dirty="0"/>
              <a:t> </a:t>
            </a:r>
            <a:r>
              <a:rPr lang="tr-TR" sz="1500" i="1" dirty="0" err="1"/>
              <a:t>infections</a:t>
            </a:r>
            <a:r>
              <a:rPr lang="tr-TR" sz="1500" i="1" dirty="0"/>
              <a:t> </a:t>
            </a:r>
            <a:r>
              <a:rPr lang="tr-TR" sz="1500" i="1" dirty="0" err="1"/>
              <a:t>linked</a:t>
            </a:r>
            <a:r>
              <a:rPr lang="tr-TR" sz="1500" i="1" dirty="0"/>
              <a:t> </a:t>
            </a:r>
            <a:r>
              <a:rPr lang="tr-TR" sz="1500" i="1" dirty="0" err="1"/>
              <a:t>to</a:t>
            </a:r>
            <a:r>
              <a:rPr lang="tr-TR" sz="1500" i="1" dirty="0"/>
              <a:t> </a:t>
            </a:r>
            <a:r>
              <a:rPr lang="tr-TR" sz="1500" i="1" dirty="0" err="1"/>
              <a:t>water-containing</a:t>
            </a:r>
            <a:r>
              <a:rPr lang="tr-TR" sz="1500" i="1" dirty="0"/>
              <a:t> </a:t>
            </a:r>
            <a:r>
              <a:rPr lang="tr-TR" sz="1500" i="1" dirty="0" err="1"/>
              <a:t>hospital</a:t>
            </a:r>
            <a:r>
              <a:rPr lang="tr-TR" sz="1500" i="1" dirty="0"/>
              <a:t> </a:t>
            </a:r>
            <a:r>
              <a:rPr lang="tr-TR" sz="1500" i="1" dirty="0" err="1"/>
              <a:t>equipment</a:t>
            </a:r>
            <a:r>
              <a:rPr lang="tr-TR" sz="1500" i="1" dirty="0"/>
              <a:t>: a </a:t>
            </a:r>
            <a:r>
              <a:rPr lang="tr-TR" sz="1500" i="1" dirty="0" err="1"/>
              <a:t>literature</a:t>
            </a:r>
            <a:r>
              <a:rPr lang="tr-TR" sz="1500" i="1" dirty="0"/>
              <a:t> </a:t>
            </a:r>
            <a:r>
              <a:rPr lang="tr-TR" sz="1500" i="1" dirty="0" err="1"/>
              <a:t>review</a:t>
            </a:r>
            <a:r>
              <a:rPr lang="tr-TR" sz="1500" i="1" dirty="0"/>
              <a:t>.</a:t>
            </a:r>
            <a:r>
              <a:rPr lang="tr-TR" sz="1500" dirty="0"/>
              <a:t> </a:t>
            </a:r>
            <a:r>
              <a:rPr lang="tr-TR" sz="1500" dirty="0" err="1"/>
              <a:t>Antimicrob</a:t>
            </a:r>
            <a:r>
              <a:rPr lang="tr-TR" sz="1500" dirty="0"/>
              <a:t> </a:t>
            </a:r>
            <a:r>
              <a:rPr lang="tr-TR" sz="1500" dirty="0" err="1"/>
              <a:t>Resist</a:t>
            </a:r>
            <a:r>
              <a:rPr lang="tr-TR" sz="1500" dirty="0"/>
              <a:t> </a:t>
            </a:r>
            <a:r>
              <a:rPr lang="tr-TR" sz="1500" dirty="0" err="1"/>
              <a:t>Infect</a:t>
            </a:r>
            <a:r>
              <a:rPr lang="tr-TR" sz="1500" dirty="0"/>
              <a:t> Control, 2021. </a:t>
            </a:r>
            <a:r>
              <a:rPr lang="tr-TR" sz="1500" b="1" dirty="0"/>
              <a:t>10</a:t>
            </a:r>
            <a:r>
              <a:rPr lang="tr-TR" sz="1500" dirty="0"/>
              <a:t>(1): p. 77.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500" dirty="0" err="1"/>
              <a:t>Pirzadian</a:t>
            </a:r>
            <a:r>
              <a:rPr lang="tr-TR" sz="1500" dirty="0"/>
              <a:t>, J., et al., </a:t>
            </a:r>
            <a:r>
              <a:rPr lang="tr-TR" sz="1500" i="1" dirty="0" err="1"/>
              <a:t>Impact</a:t>
            </a:r>
            <a:r>
              <a:rPr lang="tr-TR" sz="1500" i="1" dirty="0"/>
              <a:t> of </a:t>
            </a:r>
            <a:r>
              <a:rPr lang="tr-TR" sz="1500" i="1" dirty="0" err="1"/>
              <a:t>sink</a:t>
            </a:r>
            <a:r>
              <a:rPr lang="tr-TR" sz="1500" i="1" dirty="0"/>
              <a:t> </a:t>
            </a:r>
            <a:r>
              <a:rPr lang="tr-TR" sz="1500" i="1" dirty="0" err="1"/>
              <a:t>design</a:t>
            </a:r>
            <a:r>
              <a:rPr lang="tr-TR" sz="1500" i="1" dirty="0"/>
              <a:t> on </a:t>
            </a:r>
            <a:r>
              <a:rPr lang="tr-TR" sz="1500" i="1" dirty="0" err="1"/>
              <a:t>bacterial</a:t>
            </a:r>
            <a:r>
              <a:rPr lang="tr-TR" sz="1500" i="1" dirty="0"/>
              <a:t> </a:t>
            </a:r>
            <a:r>
              <a:rPr lang="tr-TR" sz="1500" i="1" dirty="0" err="1"/>
              <a:t>transmission</a:t>
            </a:r>
            <a:r>
              <a:rPr lang="tr-TR" sz="1500" i="1" dirty="0"/>
              <a:t> </a:t>
            </a:r>
            <a:r>
              <a:rPr lang="tr-TR" sz="1500" i="1" dirty="0" err="1"/>
              <a:t>from</a:t>
            </a:r>
            <a:r>
              <a:rPr lang="tr-TR" sz="1500" i="1" dirty="0"/>
              <a:t> </a:t>
            </a:r>
            <a:r>
              <a:rPr lang="tr-TR" sz="1500" i="1" dirty="0" err="1"/>
              <a:t>hospital</a:t>
            </a:r>
            <a:r>
              <a:rPr lang="tr-TR" sz="1500" i="1" dirty="0"/>
              <a:t> </a:t>
            </a:r>
            <a:r>
              <a:rPr lang="tr-TR" sz="1500" i="1" dirty="0" err="1"/>
              <a:t>sink</a:t>
            </a:r>
            <a:r>
              <a:rPr lang="tr-TR" sz="1500" i="1" dirty="0"/>
              <a:t> </a:t>
            </a:r>
            <a:r>
              <a:rPr lang="tr-TR" sz="1500" i="1" dirty="0" err="1"/>
              <a:t>drains</a:t>
            </a:r>
            <a:r>
              <a:rPr lang="tr-TR" sz="1500" i="1" dirty="0"/>
              <a:t> </a:t>
            </a:r>
            <a:r>
              <a:rPr lang="tr-TR" sz="1500" i="1" dirty="0" err="1"/>
              <a:t>to</a:t>
            </a:r>
            <a:r>
              <a:rPr lang="tr-TR" sz="1500" i="1" dirty="0"/>
              <a:t> </a:t>
            </a:r>
            <a:r>
              <a:rPr lang="tr-TR" sz="1500" i="1" dirty="0" err="1"/>
              <a:t>the</a:t>
            </a:r>
            <a:r>
              <a:rPr lang="tr-TR" sz="1500" i="1" dirty="0"/>
              <a:t> </a:t>
            </a:r>
            <a:r>
              <a:rPr lang="tr-TR" sz="1500" i="1" dirty="0" err="1"/>
              <a:t>surrounding</a:t>
            </a:r>
            <a:r>
              <a:rPr lang="tr-TR" sz="1500" i="1" dirty="0"/>
              <a:t> </a:t>
            </a:r>
            <a:r>
              <a:rPr lang="tr-TR" sz="1500" i="1" dirty="0" err="1"/>
              <a:t>sink</a:t>
            </a:r>
            <a:r>
              <a:rPr lang="tr-TR" sz="1500" i="1" dirty="0"/>
              <a:t> </a:t>
            </a:r>
            <a:r>
              <a:rPr lang="tr-TR" sz="1500" i="1" dirty="0" err="1"/>
              <a:t>environment</a:t>
            </a:r>
            <a:r>
              <a:rPr lang="tr-TR" sz="1500" i="1" dirty="0"/>
              <a:t> </a:t>
            </a:r>
            <a:r>
              <a:rPr lang="tr-TR" sz="1500" i="1" dirty="0" err="1"/>
              <a:t>tested</a:t>
            </a:r>
            <a:r>
              <a:rPr lang="tr-TR" sz="1500" i="1" dirty="0"/>
              <a:t> </a:t>
            </a:r>
            <a:r>
              <a:rPr lang="tr-TR" sz="1500" i="1" dirty="0" err="1"/>
              <a:t>using</a:t>
            </a:r>
            <a:r>
              <a:rPr lang="tr-TR" sz="1500" i="1" dirty="0"/>
              <a:t> a </a:t>
            </a:r>
            <a:r>
              <a:rPr lang="tr-TR" sz="1500" i="1" dirty="0" err="1"/>
              <a:t>fluorescent</a:t>
            </a:r>
            <a:r>
              <a:rPr lang="tr-TR" sz="1500" i="1" dirty="0"/>
              <a:t> marker.</a:t>
            </a:r>
            <a:r>
              <a:rPr lang="tr-TR" sz="1500" dirty="0"/>
              <a:t> J </a:t>
            </a:r>
            <a:r>
              <a:rPr lang="tr-TR" sz="1500" dirty="0" err="1"/>
              <a:t>Hosp</a:t>
            </a:r>
            <a:r>
              <a:rPr lang="tr-TR" sz="1500" dirty="0"/>
              <a:t> </a:t>
            </a:r>
            <a:r>
              <a:rPr lang="tr-TR" sz="1500" dirty="0" err="1"/>
              <a:t>Infect</a:t>
            </a:r>
            <a:r>
              <a:rPr lang="tr-TR" sz="1500" dirty="0"/>
              <a:t>, 2022. </a:t>
            </a:r>
            <a:r>
              <a:rPr lang="tr-TR" sz="1500" b="1" dirty="0"/>
              <a:t>127</a:t>
            </a:r>
            <a:r>
              <a:rPr lang="tr-TR" sz="1500" dirty="0"/>
              <a:t>: p. 39-43.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500" dirty="0">
                <a:hlinkClick r:id="rId6"/>
              </a:rPr>
              <a:t>https://www.cdc.gov/healthcare-associated-infections/media/pdfs/water-assessment-tool-508.pdf</a:t>
            </a:r>
            <a:r>
              <a:rPr lang="tr-TR" sz="1500" dirty="0"/>
              <a:t> </a:t>
            </a:r>
          </a:p>
          <a:p>
            <a:pPr marL="457200" indent="-457200">
              <a:buAutoNum type="arabicPeriod"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7766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984EE-548B-5C95-C898-21A850914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2">
            <a:extLst>
              <a:ext uri="{FF2B5EF4-FFF2-40B4-BE49-F238E27FC236}">
                <a16:creationId xmlns:a16="http://schemas.microsoft.com/office/drawing/2014/main" id="{3E190F10-685B-BA15-29B8-FC4446BD20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22549" y="333763"/>
            <a:ext cx="2039841" cy="1382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16F740-0298-ABCC-7304-953F8D9E8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09" y="595736"/>
            <a:ext cx="8314267" cy="1035889"/>
          </a:xfrm>
        </p:spPr>
        <p:txBody>
          <a:bodyPr>
            <a:normAutofit fontScale="90000"/>
          </a:bodyPr>
          <a:lstStyle/>
          <a:p>
            <a:r>
              <a:rPr lang="tr-TR" sz="4400" b="1" dirty="0">
                <a:solidFill>
                  <a:srgbClr val="5E67A0"/>
                </a:solidFill>
                <a:latin typeface="+mn-lt"/>
              </a:rPr>
              <a:t> </a:t>
            </a:r>
            <a:br>
              <a:rPr lang="tr-TR" sz="4400" b="1" dirty="0">
                <a:solidFill>
                  <a:srgbClr val="5E67A0"/>
                </a:solidFill>
                <a:latin typeface="+mn-lt"/>
              </a:rPr>
            </a:br>
            <a:br>
              <a:rPr lang="tr-TR" sz="4400" b="1" dirty="0">
                <a:solidFill>
                  <a:srgbClr val="5E67A0"/>
                </a:solidFill>
                <a:latin typeface="+mn-lt"/>
              </a:rPr>
            </a:br>
            <a:br>
              <a:rPr lang="tr-TR" sz="4400" b="1" dirty="0">
                <a:solidFill>
                  <a:srgbClr val="5E67A0"/>
                </a:solidFill>
                <a:latin typeface="+mn-lt"/>
              </a:rPr>
            </a:br>
            <a:br>
              <a:rPr lang="tr-TR" sz="4400" dirty="0"/>
            </a:br>
            <a:br>
              <a:rPr lang="tr-TR" sz="4400" dirty="0"/>
            </a:br>
            <a:r>
              <a:rPr lang="tr-TR" sz="4400" b="1" dirty="0">
                <a:latin typeface="+mn-lt"/>
              </a:rPr>
              <a:t> </a:t>
            </a: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6000" b="1" dirty="0">
                <a:latin typeface="+mn-lt"/>
              </a:rPr>
            </a:br>
            <a:r>
              <a:rPr lang="tr-TR" sz="6000" b="1" dirty="0">
                <a:solidFill>
                  <a:schemeClr val="accent2"/>
                </a:solidFill>
                <a:latin typeface="+mn-lt"/>
              </a:rPr>
              <a:t>Hazırlayanlar</a:t>
            </a:r>
            <a:endParaRPr lang="en-GB" sz="44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385E51D-9116-A536-EFBB-474295068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0AF366E-D6D9-A069-2935-05649ACFA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408822" y="5468514"/>
            <a:ext cx="2789418" cy="369332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666DA4"/>
                </a:solidFill>
              </a:rPr>
              <a:t>Doç. Dr. Gülçin Telli Dizman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370324" y="5858613"/>
            <a:ext cx="11695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>
                <a:solidFill>
                  <a:srgbClr val="7030A0"/>
                </a:solidFill>
                <a:latin typeface="Lucida Calligraphy" panose="03010101010101010101" pitchFamily="66" charset="0"/>
              </a:rPr>
              <a:t>Türk Hastane </a:t>
            </a:r>
            <a:r>
              <a:rPr lang="tr-TR" sz="1600" b="1" dirty="0" err="1">
                <a:solidFill>
                  <a:srgbClr val="7030A0"/>
                </a:solidFill>
                <a:latin typeface="Lucida Calligraphy" panose="03010101010101010101" pitchFamily="66" charset="0"/>
              </a:rPr>
              <a:t>İnfeksiyonları</a:t>
            </a:r>
            <a:r>
              <a:rPr lang="tr-TR" sz="1600" b="1" dirty="0">
                <a:solidFill>
                  <a:srgbClr val="7030A0"/>
                </a:solidFill>
                <a:latin typeface="Lucida Calligraphy" panose="03010101010101010101" pitchFamily="66" charset="0"/>
              </a:rPr>
              <a:t> ve Kontrolü Derneği Olarak Eğitime Katkılarından Dolayı Teşekkür Ederiz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9FFEA67-E8B9-2B6C-DD21-3720094E58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9"/>
          <a:stretch>
            <a:fillRect/>
          </a:stretch>
        </p:blipFill>
        <p:spPr bwMode="auto">
          <a:xfrm>
            <a:off x="4627476" y="2023533"/>
            <a:ext cx="2687724" cy="3323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6717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90A348-88DA-A289-A67C-79CFE2DCE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031" y="311640"/>
            <a:ext cx="6772421" cy="3820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800" b="1" u="sng" dirty="0">
                <a:solidFill>
                  <a:schemeClr val="accent1">
                    <a:lumMod val="75000"/>
                  </a:schemeClr>
                </a:solidFill>
              </a:rPr>
              <a:t>Hastanelerde su kullanımı </a:t>
            </a:r>
          </a:p>
          <a:p>
            <a:pPr marL="0" indent="0">
              <a:buNone/>
            </a:pPr>
            <a:endParaRPr lang="tr-TR" sz="2400" u="sng" dirty="0"/>
          </a:p>
          <a:p>
            <a:r>
              <a:rPr lang="tr-TR" sz="2400" dirty="0" err="1">
                <a:solidFill>
                  <a:schemeClr val="bg2">
                    <a:lumMod val="10000"/>
                  </a:schemeClr>
                </a:solidFill>
              </a:rPr>
              <a:t>Demineralize</a:t>
            </a:r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 su </a:t>
            </a:r>
          </a:p>
          <a:p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İçme suyu                            Mutfak </a:t>
            </a:r>
          </a:p>
          <a:p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Kullanma suyu                    Genel alanlar</a:t>
            </a:r>
          </a:p>
          <a:p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Distile su                              Laboratuvarlar</a:t>
            </a:r>
            <a:endParaRPr lang="tr-T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BF4FB47-7B99-6CAD-A0EE-4C65B3E3AD79}"/>
              </a:ext>
            </a:extLst>
          </p:cNvPr>
          <p:cNvSpPr txBox="1"/>
          <p:nvPr/>
        </p:nvSpPr>
        <p:spPr>
          <a:xfrm>
            <a:off x="3774245" y="946512"/>
            <a:ext cx="2996419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tr-TR" dirty="0"/>
              <a:t>  </a:t>
            </a:r>
            <a:r>
              <a:rPr lang="tr-TR" sz="2400" dirty="0"/>
              <a:t>Diyaliz birimi</a:t>
            </a:r>
          </a:p>
          <a:p>
            <a:pPr marL="0" indent="0">
              <a:buNone/>
            </a:pPr>
            <a:r>
              <a:rPr lang="tr-TR" sz="2400" dirty="0"/>
              <a:t>  Sterilizasyon ünitesi </a:t>
            </a:r>
          </a:p>
          <a:p>
            <a:pPr marL="0" indent="0">
              <a:buNone/>
            </a:pPr>
            <a:r>
              <a:rPr lang="tr-TR" sz="2400" dirty="0"/>
              <a:t>  Laboratuvarlar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CEF952C-68B9-5306-36F6-AB2B4BAEB627}"/>
              </a:ext>
            </a:extLst>
          </p:cNvPr>
          <p:cNvSpPr txBox="1"/>
          <p:nvPr/>
        </p:nvSpPr>
        <p:spPr>
          <a:xfrm>
            <a:off x="533894" y="4079631"/>
            <a:ext cx="10771347" cy="258532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Hastanelerde su ve buharla çalışan birçok sistem bulunmakta!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2060"/>
                </a:solidFill>
              </a:rPr>
              <a:t>Sterilizasyon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2060"/>
                </a:solidFill>
              </a:rPr>
              <a:t>Bulaşıkhane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2060"/>
                </a:solidFill>
              </a:rPr>
              <a:t>Çamaşırhane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2060"/>
                </a:solidFill>
              </a:rPr>
              <a:t>Tıbbi bölümlerde mevcut olan birçok cihazın </a:t>
            </a:r>
          </a:p>
          <a:p>
            <a:r>
              <a:rPr lang="tr-TR" sz="2400" dirty="0"/>
              <a:t>Sağlıklı bir şekilde çalışılabilmesi için </a:t>
            </a:r>
            <a:r>
              <a:rPr lang="tr-TR" sz="2400" dirty="0">
                <a:solidFill>
                  <a:srgbClr val="C00000"/>
                </a:solidFill>
              </a:rPr>
              <a:t>su ve buna bağlı buhar kalitesi çok yüksek olmalı!</a:t>
            </a:r>
            <a:endParaRPr lang="tr-TR" sz="2400" dirty="0"/>
          </a:p>
          <a:p>
            <a:endParaRPr lang="tr-TR" dirty="0"/>
          </a:p>
        </p:txBody>
      </p:sp>
      <p:pic>
        <p:nvPicPr>
          <p:cNvPr id="6146" name="Picture 2" descr="Hemodiyaliz Geçiren Kıdemli Bir Kadının Illustration Stok Vektör Sanatı &amp;  Animasyon karakter'nin Daha Fazla Görseli - iStock">
            <a:extLst>
              <a:ext uri="{FF2B5EF4-FFF2-40B4-BE49-F238E27FC236}">
                <a16:creationId xmlns:a16="http://schemas.microsoft.com/office/drawing/2014/main" id="{DCB9E843-A446-6D1B-0E70-CFA7EAC9D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417" y="121055"/>
            <a:ext cx="2338461" cy="233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erkezi Sterilizasyon Ünitesi">
            <a:extLst>
              <a:ext uri="{FF2B5EF4-FFF2-40B4-BE49-F238E27FC236}">
                <a16:creationId xmlns:a16="http://schemas.microsoft.com/office/drawing/2014/main" id="{7DF26E10-4F72-8C25-B1E0-7AE806C5B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917" y="2236105"/>
            <a:ext cx="2342032" cy="17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Çizgi Film Öğrencileri Laboratuvarda Kimyasal Sıvıyla Araştırma Yapıyorlar  Kimya Sınıfı ©deniscristo 301650274'e ait Stok Vektör">
            <a:extLst>
              <a:ext uri="{FF2B5EF4-FFF2-40B4-BE49-F238E27FC236}">
                <a16:creationId xmlns:a16="http://schemas.microsoft.com/office/drawing/2014/main" id="{47F4922B-7EED-E3A8-97A8-3A2ED5456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818" y="2528073"/>
            <a:ext cx="2494528" cy="148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ağ Ok 5">
            <a:extLst>
              <a:ext uri="{FF2B5EF4-FFF2-40B4-BE49-F238E27FC236}">
                <a16:creationId xmlns:a16="http://schemas.microsoft.com/office/drawing/2014/main" id="{C4DB95CC-C10D-7FA0-52A1-697572C5CF7A}"/>
              </a:ext>
            </a:extLst>
          </p:cNvPr>
          <p:cNvSpPr/>
          <p:nvPr/>
        </p:nvSpPr>
        <p:spPr>
          <a:xfrm>
            <a:off x="3096315" y="2998233"/>
            <a:ext cx="336202" cy="35469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ağ Ok 6">
            <a:extLst>
              <a:ext uri="{FF2B5EF4-FFF2-40B4-BE49-F238E27FC236}">
                <a16:creationId xmlns:a16="http://schemas.microsoft.com/office/drawing/2014/main" id="{59F13763-6816-A0C3-C235-DAFE4741CA11}"/>
              </a:ext>
            </a:extLst>
          </p:cNvPr>
          <p:cNvSpPr/>
          <p:nvPr/>
        </p:nvSpPr>
        <p:spPr>
          <a:xfrm>
            <a:off x="3108146" y="1258432"/>
            <a:ext cx="336202" cy="35469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97BD16CC-C73A-C0B2-D979-F8083EDDE6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90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A0C75-45E0-EF7B-60AC-0CE1B0C97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1C54DC52-3771-C836-D97D-BB4136B96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533" y="2347298"/>
            <a:ext cx="10058400" cy="2614169"/>
          </a:xfrm>
          <a:solidFill>
            <a:srgbClr val="666DA4"/>
          </a:solidFill>
          <a:ln>
            <a:solidFill>
              <a:srgbClr val="666DA4"/>
            </a:solidFill>
          </a:ln>
          <a:scene3d>
            <a:camera prst="orthographicFront"/>
            <a:lightRig rig="threePt" dir="t"/>
          </a:scene3d>
          <a:sp3d>
            <a:bevelT w="501650" prst="coolSlant"/>
            <a:bevelB w="495300" h="50800" prst="softRound"/>
          </a:sp3d>
        </p:spPr>
        <p:txBody>
          <a:bodyPr>
            <a:normAutofit/>
          </a:bodyPr>
          <a:lstStyle/>
          <a:p>
            <a:r>
              <a:rPr lang="tr-TR" sz="6600" b="1" dirty="0">
                <a:solidFill>
                  <a:schemeClr val="bg1"/>
                </a:solidFill>
                <a:latin typeface="+mn-lt"/>
              </a:rPr>
              <a:t>Risk Yönetimi ve Planlama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837C440-8B6C-0311-A0AC-847DA9CCD2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05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939739-3201-2756-F401-FCA0068E5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877" y="455849"/>
            <a:ext cx="7259341" cy="1325563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solidFill>
                  <a:srgbClr val="666DA4"/>
                </a:solidFill>
                <a:latin typeface="+mn-lt"/>
              </a:rPr>
              <a:t>Sağlık Tesislerinde Su Kaynaklı</a:t>
            </a:r>
            <a:br>
              <a:rPr lang="tr-TR" sz="3600" b="1" dirty="0">
                <a:solidFill>
                  <a:srgbClr val="666DA4"/>
                </a:solidFill>
                <a:latin typeface="+mn-lt"/>
              </a:rPr>
            </a:br>
            <a:r>
              <a:rPr lang="tr-TR" sz="3600" b="1" dirty="0">
                <a:solidFill>
                  <a:srgbClr val="666DA4"/>
                </a:solidFill>
                <a:latin typeface="+mn-lt"/>
              </a:rPr>
              <a:t>Riskleri Azaltmaya Yönelik Öneriler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DF2F66-371E-F18F-98A1-BD7F4A806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80" y="2668463"/>
            <a:ext cx="11165036" cy="2069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Su, hasta güvenliğini tehdit eden mikroorganizmaları barındırabilir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Dirençli patojenlerin yayılması ile </a:t>
            </a:r>
            <a:r>
              <a:rPr lang="tr-TR" sz="2400" dirty="0" err="1">
                <a:solidFill>
                  <a:schemeClr val="bg2">
                    <a:lumMod val="10000"/>
                  </a:schemeClr>
                </a:solidFill>
              </a:rPr>
              <a:t>SHİE’ye</a:t>
            </a:r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 neden olabilir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Enfeksiyon önleme-kontrol uygulamaları ve hastane tesisat sisteminin doğru yönetimi sayesinde riskler azaltılabilir</a:t>
            </a:r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07EF9B2-97D2-205C-7EAF-7ADE83F33ED0}"/>
              </a:ext>
            </a:extLst>
          </p:cNvPr>
          <p:cNvSpPr txBox="1"/>
          <p:nvPr/>
        </p:nvSpPr>
        <p:spPr>
          <a:xfrm flipH="1">
            <a:off x="4378543" y="5093038"/>
            <a:ext cx="7213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0" dirty="0">
                <a:solidFill>
                  <a:srgbClr val="002060"/>
                </a:solidFill>
                <a:effectLst/>
                <a:latin typeface="var(--fonts-poppins)"/>
              </a:rPr>
              <a:t>CDC-</a:t>
            </a:r>
            <a:r>
              <a:rPr lang="tr-TR" b="1" i="0" dirty="0" err="1">
                <a:solidFill>
                  <a:srgbClr val="002060"/>
                </a:solidFill>
                <a:effectLst/>
                <a:latin typeface="var(--fonts-poppins)"/>
              </a:rPr>
              <a:t>Considerations</a:t>
            </a:r>
            <a:r>
              <a:rPr lang="tr-TR" b="1" i="0" dirty="0">
                <a:solidFill>
                  <a:srgbClr val="002060"/>
                </a:solidFill>
                <a:effectLst/>
                <a:latin typeface="var(--fonts-poppins)"/>
              </a:rPr>
              <a:t> </a:t>
            </a:r>
            <a:r>
              <a:rPr lang="tr-TR" b="1" i="0" dirty="0" err="1">
                <a:solidFill>
                  <a:srgbClr val="002060"/>
                </a:solidFill>
                <a:effectLst/>
                <a:latin typeface="var(--fonts-poppins)"/>
              </a:rPr>
              <a:t>for</a:t>
            </a:r>
            <a:r>
              <a:rPr lang="tr-TR" b="1" i="0" dirty="0">
                <a:solidFill>
                  <a:srgbClr val="002060"/>
                </a:solidFill>
                <a:effectLst/>
                <a:latin typeface="var(--fonts-poppins)"/>
              </a:rPr>
              <a:t> </a:t>
            </a:r>
            <a:r>
              <a:rPr lang="tr-TR" b="1" i="0" dirty="0" err="1">
                <a:solidFill>
                  <a:srgbClr val="002060"/>
                </a:solidFill>
                <a:effectLst/>
                <a:latin typeface="var(--fonts-poppins)"/>
              </a:rPr>
              <a:t>Reducing</a:t>
            </a:r>
            <a:r>
              <a:rPr lang="tr-TR" b="1" i="0" dirty="0">
                <a:solidFill>
                  <a:srgbClr val="002060"/>
                </a:solidFill>
                <a:effectLst/>
                <a:latin typeface="var(--fonts-poppins)"/>
              </a:rPr>
              <a:t> Risk: </a:t>
            </a:r>
            <a:r>
              <a:rPr lang="tr-TR" b="1" i="0" dirty="0" err="1">
                <a:solidFill>
                  <a:srgbClr val="002060"/>
                </a:solidFill>
                <a:effectLst/>
                <a:latin typeface="var(--fonts-poppins)"/>
              </a:rPr>
              <a:t>Water</a:t>
            </a:r>
            <a:r>
              <a:rPr lang="tr-TR" b="1" i="0" dirty="0">
                <a:solidFill>
                  <a:srgbClr val="002060"/>
                </a:solidFill>
                <a:effectLst/>
                <a:latin typeface="var(--fonts-poppins)"/>
              </a:rPr>
              <a:t> in Healthcare </a:t>
            </a:r>
            <a:r>
              <a:rPr lang="tr-TR" b="1" i="0" dirty="0" err="1">
                <a:solidFill>
                  <a:srgbClr val="002060"/>
                </a:solidFill>
                <a:effectLst/>
                <a:latin typeface="var(--fonts-poppins)"/>
              </a:rPr>
              <a:t>Facilities</a:t>
            </a:r>
            <a:endParaRPr lang="tr-TR" b="1" i="0" dirty="0">
              <a:solidFill>
                <a:srgbClr val="002060"/>
              </a:solidFill>
              <a:effectLst/>
              <a:latin typeface="var(--fonts-poppins)"/>
            </a:endParaRPr>
          </a:p>
          <a:p>
            <a:endParaRPr lang="tr-TR" dirty="0"/>
          </a:p>
        </p:txBody>
      </p:sp>
      <p:pic>
        <p:nvPicPr>
          <p:cNvPr id="9220" name="Picture 4" descr="Hastalık Kontrol ve Korunma Merkezleri - Vikipedi">
            <a:extLst>
              <a:ext uri="{FF2B5EF4-FFF2-40B4-BE49-F238E27FC236}">
                <a16:creationId xmlns:a16="http://schemas.microsoft.com/office/drawing/2014/main" id="{E2EBA324-F2AE-2735-CB1B-FDB436EEE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" t="8935" r="5142" b="22176"/>
          <a:stretch/>
        </p:blipFill>
        <p:spPr bwMode="auto">
          <a:xfrm>
            <a:off x="651433" y="685397"/>
            <a:ext cx="1641189" cy="99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8B0A6B9-6FA7-E2A9-8FAA-F8DAE2F518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66226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Özel 22">
      <a:dk1>
        <a:srgbClr val="0F4C76"/>
      </a:dk1>
      <a:lt1>
        <a:sysClr val="window" lastClr="FFFFFF"/>
      </a:lt1>
      <a:dk2>
        <a:srgbClr val="637052"/>
      </a:dk2>
      <a:lt2>
        <a:srgbClr val="CCDDEA"/>
      </a:lt2>
      <a:accent1>
        <a:srgbClr val="FF9933"/>
      </a:accent1>
      <a:accent2>
        <a:srgbClr val="660066"/>
      </a:accent2>
      <a:accent3>
        <a:srgbClr val="865640"/>
      </a:accent3>
      <a:accent4>
        <a:srgbClr val="9B8357"/>
      </a:accent4>
      <a:accent5>
        <a:srgbClr val="FF000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İDER POWERPOİNT ŞABLONU (1)" id="{958E88EB-2B7A-4D38-9FEF-BCE4E8ADE412}" vid="{D8C05706-E3DD-4AA0-B90A-1937CBBF10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4277</Words>
  <Application>Microsoft Office PowerPoint</Application>
  <PresentationFormat>Geniş ekran</PresentationFormat>
  <Paragraphs>454</Paragraphs>
  <Slides>61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61</vt:i4>
      </vt:variant>
    </vt:vector>
  </HeadingPairs>
  <TitlesOfParts>
    <vt:vector size="71" baseType="lpstr">
      <vt:lpstr>Arial</vt:lpstr>
      <vt:lpstr>Calibri</vt:lpstr>
      <vt:lpstr>Calibri Light</vt:lpstr>
      <vt:lpstr>Lucida Calligraphy</vt:lpstr>
      <vt:lpstr>Nunito</vt:lpstr>
      <vt:lpstr>Poppins</vt:lpstr>
      <vt:lpstr>Times</vt:lpstr>
      <vt:lpstr>var(--fonts-poppins)</vt:lpstr>
      <vt:lpstr>Wingdings</vt:lpstr>
      <vt:lpstr>Geçmişe bakış</vt:lpstr>
      <vt:lpstr>HASTANELERDE SU SİSTEMLERİ YÖNETİMİ</vt:lpstr>
      <vt:lpstr>Sunum Planı </vt:lpstr>
      <vt:lpstr>Giriş ve Temel Kavramlar</vt:lpstr>
      <vt:lpstr>Hastanede Su Sistemleri ve Takibi </vt:lpstr>
      <vt:lpstr>PowerPoint Sunusu</vt:lpstr>
      <vt:lpstr>Hastanelerde suyun kullanım alanları  </vt:lpstr>
      <vt:lpstr>PowerPoint Sunusu</vt:lpstr>
      <vt:lpstr>Risk Yönetimi ve Planlama</vt:lpstr>
      <vt:lpstr>Sağlık Tesislerinde Su Kaynaklı Riskleri Azaltmaya Yönelik Öneriler</vt:lpstr>
      <vt:lpstr>Sadece Lejyonella Değil,  Tüm Mikrobiyal Tehlikeler</vt:lpstr>
      <vt:lpstr>Sadece Lejyonella Değil,  Tüm Mikrobiyal Tehlikeler</vt:lpstr>
      <vt:lpstr>PowerPoint Sunusu</vt:lpstr>
      <vt:lpstr>PowerPoint Sunusu</vt:lpstr>
      <vt:lpstr>EKK’ların program kurarken/denetlerken teknik servis ile birlikte doğrulaması gereken yapısal parametreler</vt:lpstr>
      <vt:lpstr>PowerPoint Sunusu</vt:lpstr>
      <vt:lpstr>PowerPoint Sunusu</vt:lpstr>
      <vt:lpstr>PowerPoint Sunusu</vt:lpstr>
      <vt:lpstr>   Lavabolar /giderler yoluyla fırsatçı patojenlerin  bulaş riskini azaltın </vt:lpstr>
      <vt:lpstr>PowerPoint Sunusu</vt:lpstr>
      <vt:lpstr>Klinik Uygulamalar ve Drenaj Yönetimi</vt:lpstr>
      <vt:lpstr>PowerPoint Sunusu</vt:lpstr>
      <vt:lpstr>PowerPoint Sunusu</vt:lpstr>
      <vt:lpstr>PowerPoint Sunusu</vt:lpstr>
      <vt:lpstr> Hastane Su Tesisatının Fırsatçı Patojenleri Gram negatif bakteriler</vt:lpstr>
      <vt:lpstr>PowerPoint Sunusu</vt:lpstr>
      <vt:lpstr>PowerPoint Sunusu</vt:lpstr>
      <vt:lpstr>İleri Müdahale İlkeleri: Susuz Bakım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Müdahale                      GNB kolonizasyonda istatistiksel                                           anlamlı ani bir azalma!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Yasal Mevzuat ve Dekontaminasyon</vt:lpstr>
      <vt:lpstr>PowerPoint Sunusu</vt:lpstr>
      <vt:lpstr>PowerPoint Sunusu</vt:lpstr>
      <vt:lpstr>T.C. Sağlık Bakanlığı Mevzuatı Uyarınca Zorunlu Sınır Değerler ve Takip Parametreleri</vt:lpstr>
      <vt:lpstr>T.C. Sağlık Bakanlığı Mevzuatı Uyarınca Zorunlu Sınır Değerler ve Takip Parametreleri</vt:lpstr>
      <vt:lpstr>Sağlık Bakanlığı Lejyoner Hastalığı Rehberi Rutin Çevresel Numune Alma Algoritması</vt:lpstr>
      <vt:lpstr>PowerPoint Sunusu</vt:lpstr>
      <vt:lpstr>PowerPoint Sunusu</vt:lpstr>
      <vt:lpstr>PowerPoint Sunusu</vt:lpstr>
      <vt:lpstr>PowerPoint Sunusu</vt:lpstr>
      <vt:lpstr>Sonuç</vt:lpstr>
      <vt:lpstr>PowerPoint Sunusu</vt:lpstr>
      <vt:lpstr>Sonuç</vt:lpstr>
      <vt:lpstr>Kaynaklar</vt:lpstr>
      <vt:lpstr>                Hazırlayanlar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GÜLÇİN TELLİ DİZMAN</dc:creator>
  <cp:lastModifiedBy>EMİNE ALP MEŞE</cp:lastModifiedBy>
  <cp:revision>8</cp:revision>
  <dcterms:created xsi:type="dcterms:W3CDTF">2026-04-11T21:12:51Z</dcterms:created>
  <dcterms:modified xsi:type="dcterms:W3CDTF">2026-05-30T17:27:36Z</dcterms:modified>
</cp:coreProperties>
</file>