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46"/>
  </p:notesMasterIdLst>
  <p:sldIdLst>
    <p:sldId id="256" r:id="rId2"/>
    <p:sldId id="300" r:id="rId3"/>
    <p:sldId id="1258" r:id="rId4"/>
    <p:sldId id="301" r:id="rId5"/>
    <p:sldId id="302" r:id="rId6"/>
    <p:sldId id="305" r:id="rId7"/>
    <p:sldId id="1259" r:id="rId8"/>
    <p:sldId id="336" r:id="rId9"/>
    <p:sldId id="337" r:id="rId10"/>
    <p:sldId id="304" r:id="rId11"/>
    <p:sldId id="307" r:id="rId12"/>
    <p:sldId id="306" r:id="rId13"/>
    <p:sldId id="315" r:id="rId14"/>
    <p:sldId id="311" r:id="rId15"/>
    <p:sldId id="312" r:id="rId16"/>
    <p:sldId id="314" r:id="rId17"/>
    <p:sldId id="1260" r:id="rId18"/>
    <p:sldId id="313" r:id="rId19"/>
    <p:sldId id="316" r:id="rId20"/>
    <p:sldId id="318" r:id="rId21"/>
    <p:sldId id="317" r:id="rId22"/>
    <p:sldId id="319" r:id="rId23"/>
    <p:sldId id="322" r:id="rId24"/>
    <p:sldId id="320" r:id="rId25"/>
    <p:sldId id="321" r:id="rId26"/>
    <p:sldId id="1266" r:id="rId27"/>
    <p:sldId id="323" r:id="rId28"/>
    <p:sldId id="324" r:id="rId29"/>
    <p:sldId id="325" r:id="rId30"/>
    <p:sldId id="1263" r:id="rId31"/>
    <p:sldId id="1264" r:id="rId32"/>
    <p:sldId id="1265" r:id="rId33"/>
    <p:sldId id="1261" r:id="rId34"/>
    <p:sldId id="327" r:id="rId35"/>
    <p:sldId id="328" r:id="rId36"/>
    <p:sldId id="330" r:id="rId37"/>
    <p:sldId id="331" r:id="rId38"/>
    <p:sldId id="332" r:id="rId39"/>
    <p:sldId id="333" r:id="rId40"/>
    <p:sldId id="1267" r:id="rId41"/>
    <p:sldId id="1268" r:id="rId42"/>
    <p:sldId id="334" r:id="rId43"/>
    <p:sldId id="335" r:id="rId44"/>
    <p:sldId id="1262" r:id="rId4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9900"/>
    <a:srgbClr val="FF9933"/>
    <a:srgbClr val="FFCC99"/>
    <a:srgbClr val="FFCC66"/>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4355FC1-41B4-4A41-9963-2B30A5114FCF}" v="4" dt="2026-07-16T17:06:15.59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0960" autoAdjust="0"/>
  </p:normalViewPr>
  <p:slideViewPr>
    <p:cSldViewPr snapToGrid="0">
      <p:cViewPr varScale="1">
        <p:scale>
          <a:sx n="105" d="100"/>
          <a:sy n="105" d="100"/>
        </p:scale>
        <p:origin x="79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51" Type="http://schemas.microsoft.com/office/2016/11/relationships/changesInfo" Target="changesInfos/changesInfo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Zeynep Türe Yüce" userId="822a104811018f63" providerId="LiveId" clId="{62981433-9F27-457B-8993-8B4ECE367FFF}"/>
    <pc:docChg chg="undo custSel addSld modSld sldOrd">
      <pc:chgData name="Zeynep Türe Yüce" userId="822a104811018f63" providerId="LiveId" clId="{62981433-9F27-457B-8993-8B4ECE367FFF}" dt="2026-07-16T17:11:28.321" v="62" actId="404"/>
      <pc:docMkLst>
        <pc:docMk/>
      </pc:docMkLst>
      <pc:sldChg chg="modSp mod">
        <pc:chgData name="Zeynep Türe Yüce" userId="822a104811018f63" providerId="LiveId" clId="{62981433-9F27-457B-8993-8B4ECE367FFF}" dt="2026-07-16T16:23:16.432" v="9" actId="20577"/>
        <pc:sldMkLst>
          <pc:docMk/>
          <pc:sldMk cId="4288199107" sldId="1266"/>
        </pc:sldMkLst>
        <pc:spChg chg="mod">
          <ac:chgData name="Zeynep Türe Yüce" userId="822a104811018f63" providerId="LiveId" clId="{62981433-9F27-457B-8993-8B4ECE367FFF}" dt="2026-07-16T16:23:16.432" v="9" actId="20577"/>
          <ac:spMkLst>
            <pc:docMk/>
            <pc:sldMk cId="4288199107" sldId="1266"/>
            <ac:spMk id="3" creationId="{75C5A2DE-7F1E-AFF5-E0AE-87D277675783}"/>
          </ac:spMkLst>
        </pc:spChg>
      </pc:sldChg>
      <pc:sldChg chg="modSp add mod ord">
        <pc:chgData name="Zeynep Türe Yüce" userId="822a104811018f63" providerId="LiveId" clId="{62981433-9F27-457B-8993-8B4ECE367FFF}" dt="2026-07-16T17:07:49.631" v="43" actId="14100"/>
        <pc:sldMkLst>
          <pc:docMk/>
          <pc:sldMk cId="3632802509" sldId="1267"/>
        </pc:sldMkLst>
        <pc:spChg chg="mod">
          <ac:chgData name="Zeynep Türe Yüce" userId="822a104811018f63" providerId="LiveId" clId="{62981433-9F27-457B-8993-8B4ECE367FFF}" dt="2026-07-16T17:06:41.045" v="30" actId="14100"/>
          <ac:spMkLst>
            <pc:docMk/>
            <pc:sldMk cId="3632802509" sldId="1267"/>
            <ac:spMk id="2" creationId="{D9FF8571-8DCD-550E-C93A-EC9335424D1F}"/>
          </ac:spMkLst>
        </pc:spChg>
        <pc:spChg chg="mod">
          <ac:chgData name="Zeynep Türe Yüce" userId="822a104811018f63" providerId="LiveId" clId="{62981433-9F27-457B-8993-8B4ECE367FFF}" dt="2026-07-16T17:07:49.631" v="43" actId="14100"/>
          <ac:spMkLst>
            <pc:docMk/>
            <pc:sldMk cId="3632802509" sldId="1267"/>
            <ac:spMk id="3" creationId="{04B878C0-EA51-019B-8BDF-9F85CCF553CE}"/>
          </ac:spMkLst>
        </pc:spChg>
      </pc:sldChg>
      <pc:sldChg chg="modSp add mod">
        <pc:chgData name="Zeynep Türe Yüce" userId="822a104811018f63" providerId="LiveId" clId="{62981433-9F27-457B-8993-8B4ECE367FFF}" dt="2026-07-16T17:11:28.321" v="62" actId="404"/>
        <pc:sldMkLst>
          <pc:docMk/>
          <pc:sldMk cId="4156660927" sldId="1268"/>
        </pc:sldMkLst>
        <pc:spChg chg="mod">
          <ac:chgData name="Zeynep Türe Yüce" userId="822a104811018f63" providerId="LiveId" clId="{62981433-9F27-457B-8993-8B4ECE367FFF}" dt="2026-07-16T17:11:28.321" v="62" actId="404"/>
          <ac:spMkLst>
            <pc:docMk/>
            <pc:sldMk cId="4156660927" sldId="1268"/>
            <ac:spMk id="2" creationId="{CE7F41D7-747C-A6C9-51A9-30B5665AC6F5}"/>
          </ac:spMkLst>
        </pc:spChg>
        <pc:spChg chg="mod">
          <ac:chgData name="Zeynep Türe Yüce" userId="822a104811018f63" providerId="LiveId" clId="{62981433-9F27-457B-8993-8B4ECE367FFF}" dt="2026-07-16T17:09:07.704" v="61" actId="20577"/>
          <ac:spMkLst>
            <pc:docMk/>
            <pc:sldMk cId="4156660927" sldId="1268"/>
            <ac:spMk id="3" creationId="{3683B819-2C5B-C2CB-A85C-29633FB862E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6BD988-4DAD-440B-8FC2-81AE2119D3DE}" type="datetimeFigureOut">
              <a:rPr lang="tr-TR" smtClean="0"/>
              <a:t>31.07.2026</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2366707-EEFC-49D7-877E-B81FE1DB6006}" type="slidenum">
              <a:rPr lang="tr-TR" smtClean="0"/>
              <a:t>‹#›</a:t>
            </a:fld>
            <a:endParaRPr lang="tr-TR"/>
          </a:p>
        </p:txBody>
      </p:sp>
    </p:spTree>
    <p:extLst>
      <p:ext uri="{BB962C8B-B14F-4D97-AF65-F5344CB8AC3E}">
        <p14:creationId xmlns:p14="http://schemas.microsoft.com/office/powerpoint/2010/main" val="17070434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D2366707-EEFC-49D7-877E-B81FE1DB6006}" type="slidenum">
              <a:rPr lang="tr-TR" smtClean="0"/>
              <a:t>9</a:t>
            </a:fld>
            <a:endParaRPr lang="tr-TR"/>
          </a:p>
        </p:txBody>
      </p:sp>
    </p:spTree>
    <p:extLst>
      <p:ext uri="{BB962C8B-B14F-4D97-AF65-F5344CB8AC3E}">
        <p14:creationId xmlns:p14="http://schemas.microsoft.com/office/powerpoint/2010/main" val="37057451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D2366707-EEFC-49D7-877E-B81FE1DB6006}" type="slidenum">
              <a:rPr lang="tr-TR" smtClean="0"/>
              <a:t>28</a:t>
            </a:fld>
            <a:endParaRPr lang="tr-TR"/>
          </a:p>
        </p:txBody>
      </p:sp>
    </p:spTree>
    <p:extLst>
      <p:ext uri="{BB962C8B-B14F-4D97-AF65-F5344CB8AC3E}">
        <p14:creationId xmlns:p14="http://schemas.microsoft.com/office/powerpoint/2010/main" val="8678654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6263A697-B6D2-413C-A828-670B4DB2AE09}" type="datetimeFigureOut">
              <a:rPr lang="tr-TR" smtClean="0"/>
              <a:t>31.07.2026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676F515-80A5-400E-AEB3-F921016465E8}"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17948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263A697-B6D2-413C-A828-670B4DB2AE09}" type="datetimeFigureOut">
              <a:rPr lang="tr-TR" smtClean="0"/>
              <a:t>31.07.2026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676F515-80A5-400E-AEB3-F921016465E8}" type="slidenum">
              <a:rPr lang="tr-TR" smtClean="0"/>
              <a:t>‹#›</a:t>
            </a:fld>
            <a:endParaRPr lang="tr-TR"/>
          </a:p>
        </p:txBody>
      </p:sp>
    </p:spTree>
    <p:extLst>
      <p:ext uri="{BB962C8B-B14F-4D97-AF65-F5344CB8AC3E}">
        <p14:creationId xmlns:p14="http://schemas.microsoft.com/office/powerpoint/2010/main" val="11388334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263A697-B6D2-413C-A828-670B4DB2AE09}" type="datetimeFigureOut">
              <a:rPr lang="tr-TR" smtClean="0"/>
              <a:t>31.07.2026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676F515-80A5-400E-AEB3-F921016465E8}" type="slidenum">
              <a:rPr lang="tr-TR" smtClean="0"/>
              <a:t>‹#›</a:t>
            </a:fld>
            <a:endParaRPr lang="tr-TR"/>
          </a:p>
        </p:txBody>
      </p:sp>
    </p:spTree>
    <p:extLst>
      <p:ext uri="{BB962C8B-B14F-4D97-AF65-F5344CB8AC3E}">
        <p14:creationId xmlns:p14="http://schemas.microsoft.com/office/powerpoint/2010/main" val="16195009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263A697-B6D2-413C-A828-670B4DB2AE09}" type="datetimeFigureOut">
              <a:rPr lang="tr-TR" smtClean="0"/>
              <a:t>31.07.2026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676F515-80A5-400E-AEB3-F921016465E8}" type="slidenum">
              <a:rPr lang="tr-TR" smtClean="0"/>
              <a:t>‹#›</a:t>
            </a:fld>
            <a:endParaRPr lang="tr-TR"/>
          </a:p>
        </p:txBody>
      </p:sp>
    </p:spTree>
    <p:extLst>
      <p:ext uri="{BB962C8B-B14F-4D97-AF65-F5344CB8AC3E}">
        <p14:creationId xmlns:p14="http://schemas.microsoft.com/office/powerpoint/2010/main" val="31550130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6263A697-B6D2-413C-A828-670B4DB2AE09}" type="datetimeFigureOut">
              <a:rPr lang="tr-TR" smtClean="0"/>
              <a:t>31.07.2026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676F515-80A5-400E-AEB3-F921016465E8}"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95660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6263A697-B6D2-413C-A828-670B4DB2AE09}" type="datetimeFigureOut">
              <a:rPr lang="tr-TR" smtClean="0"/>
              <a:t>31.07.2026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676F515-80A5-400E-AEB3-F921016465E8}" type="slidenum">
              <a:rPr lang="tr-TR" smtClean="0"/>
              <a:t>‹#›</a:t>
            </a:fld>
            <a:endParaRPr lang="tr-TR"/>
          </a:p>
        </p:txBody>
      </p:sp>
    </p:spTree>
    <p:extLst>
      <p:ext uri="{BB962C8B-B14F-4D97-AF65-F5344CB8AC3E}">
        <p14:creationId xmlns:p14="http://schemas.microsoft.com/office/powerpoint/2010/main" val="21618633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097280" y="2582334"/>
            <a:ext cx="4937760" cy="337820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217920" y="2582334"/>
            <a:ext cx="4937760" cy="337820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6263A697-B6D2-413C-A828-670B4DB2AE09}" type="datetimeFigureOut">
              <a:rPr lang="tr-TR" smtClean="0"/>
              <a:t>31.07.2026</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676F515-80A5-400E-AEB3-F921016465E8}" type="slidenum">
              <a:rPr lang="tr-TR" smtClean="0"/>
              <a:t>‹#›</a:t>
            </a:fld>
            <a:endParaRPr lang="tr-TR"/>
          </a:p>
        </p:txBody>
      </p:sp>
    </p:spTree>
    <p:extLst>
      <p:ext uri="{BB962C8B-B14F-4D97-AF65-F5344CB8AC3E}">
        <p14:creationId xmlns:p14="http://schemas.microsoft.com/office/powerpoint/2010/main" val="6526695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6263A697-B6D2-413C-A828-670B4DB2AE09}" type="datetimeFigureOut">
              <a:rPr lang="tr-TR" smtClean="0"/>
              <a:t>31.07.2026</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676F515-80A5-400E-AEB3-F921016465E8}" type="slidenum">
              <a:rPr lang="tr-TR" smtClean="0"/>
              <a:t>‹#›</a:t>
            </a:fld>
            <a:endParaRPr lang="tr-TR"/>
          </a:p>
        </p:txBody>
      </p:sp>
    </p:spTree>
    <p:extLst>
      <p:ext uri="{BB962C8B-B14F-4D97-AF65-F5344CB8AC3E}">
        <p14:creationId xmlns:p14="http://schemas.microsoft.com/office/powerpoint/2010/main" val="29069298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6263A697-B6D2-413C-A828-670B4DB2AE09}" type="datetimeFigureOut">
              <a:rPr lang="tr-TR" smtClean="0"/>
              <a:t>31.07.2026</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9676F515-80A5-400E-AEB3-F921016465E8}" type="slidenum">
              <a:rPr lang="tr-TR" smtClean="0"/>
              <a:t>‹#›</a:t>
            </a:fld>
            <a:endParaRPr lang="tr-TR"/>
          </a:p>
        </p:txBody>
      </p:sp>
    </p:spTree>
    <p:extLst>
      <p:ext uri="{BB962C8B-B14F-4D97-AF65-F5344CB8AC3E}">
        <p14:creationId xmlns:p14="http://schemas.microsoft.com/office/powerpoint/2010/main" val="27066637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6263A697-B6D2-413C-A828-670B4DB2AE09}" type="datetimeFigureOut">
              <a:rPr lang="tr-TR" smtClean="0"/>
              <a:t>31.07.2026</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9676F515-80A5-400E-AEB3-F921016465E8}" type="slidenum">
              <a:rPr lang="tr-TR" smtClean="0"/>
              <a:t>‹#›</a:t>
            </a:fld>
            <a:endParaRPr lang="tr-TR"/>
          </a:p>
        </p:txBody>
      </p:sp>
    </p:spTree>
    <p:extLst>
      <p:ext uri="{BB962C8B-B14F-4D97-AF65-F5344CB8AC3E}">
        <p14:creationId xmlns:p14="http://schemas.microsoft.com/office/powerpoint/2010/main" val="21486990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6263A697-B6D2-413C-A828-670B4DB2AE09}" type="datetimeFigureOut">
              <a:rPr lang="tr-TR" smtClean="0"/>
              <a:t>31.07.2026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676F515-80A5-400E-AEB3-F921016465E8}" type="slidenum">
              <a:rPr lang="tr-TR" smtClean="0"/>
              <a:t>‹#›</a:t>
            </a:fld>
            <a:endParaRPr lang="tr-TR"/>
          </a:p>
        </p:txBody>
      </p:sp>
    </p:spTree>
    <p:extLst>
      <p:ext uri="{BB962C8B-B14F-4D97-AF65-F5344CB8AC3E}">
        <p14:creationId xmlns:p14="http://schemas.microsoft.com/office/powerpoint/2010/main" val="11092730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6263A697-B6D2-413C-A828-670B4DB2AE09}" type="datetimeFigureOut">
              <a:rPr lang="tr-TR" smtClean="0"/>
              <a:t>31.07.2026</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9676F515-80A5-400E-AEB3-F921016465E8}"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22905"/>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2.png"/><Relationship Id="rId5" Type="http://schemas.microsoft.com/office/2007/relationships/hdphoto" Target="../media/hdphoto4.wdp"/><Relationship Id="rId4" Type="http://schemas.openxmlformats.org/officeDocument/2006/relationships/image" Target="../media/image11.png"/></Relationships>
</file>

<file path=ppt/slides/_rels/slide24.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8.jpeg"/><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21.jpeg"/><Relationship Id="rId4" Type="http://schemas.openxmlformats.org/officeDocument/2006/relationships/image" Target="../media/image20.jpeg"/></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tmp"/><Relationship Id="rId2" Type="http://schemas.openxmlformats.org/officeDocument/2006/relationships/image" Target="../media/image3.tmp"/><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16083F1E-C431-69C3-782C-BE69576C0251}"/>
              </a:ext>
            </a:extLst>
          </p:cNvPr>
          <p:cNvPicPr>
            <a:picLocks noChangeAspect="1"/>
          </p:cNvPicPr>
          <p:nvPr/>
        </p:nvPicPr>
        <p:blipFill>
          <a:blip r:embed="rId2"/>
          <a:srcRect l="21985" r="19969"/>
          <a:stretch/>
        </p:blipFill>
        <p:spPr>
          <a:xfrm>
            <a:off x="9853592" y="136634"/>
            <a:ext cx="2039841" cy="1382232"/>
          </a:xfrm>
          <a:prstGeom prst="rect">
            <a:avLst/>
          </a:prstGeom>
        </p:spPr>
      </p:pic>
      <p:sp>
        <p:nvSpPr>
          <p:cNvPr id="4" name="Metin kutusu 3">
            <a:extLst>
              <a:ext uri="{FF2B5EF4-FFF2-40B4-BE49-F238E27FC236}">
                <a16:creationId xmlns:a16="http://schemas.microsoft.com/office/drawing/2014/main" id="{1032600F-EB8F-3BC9-B893-78B210C73AB2}"/>
              </a:ext>
            </a:extLst>
          </p:cNvPr>
          <p:cNvSpPr txBox="1"/>
          <p:nvPr/>
        </p:nvSpPr>
        <p:spPr>
          <a:xfrm>
            <a:off x="970671" y="6352034"/>
            <a:ext cx="8882921" cy="369332"/>
          </a:xfrm>
          <a:prstGeom prst="rect">
            <a:avLst/>
          </a:prstGeom>
          <a:noFill/>
        </p:spPr>
        <p:txBody>
          <a:bodyPr wrap="square">
            <a:spAutoFit/>
          </a:bodyPr>
          <a:lstStyle/>
          <a:p>
            <a:r>
              <a:rPr lang="tr-TR" b="1" i="1" dirty="0">
                <a:solidFill>
                  <a:schemeClr val="bg1"/>
                </a:solidFill>
              </a:rPr>
              <a:t>V1- Temmuz 2026-Hazırlayan: </a:t>
            </a:r>
            <a:r>
              <a:rPr lang="tr-TR" b="1" i="1" dirty="0" err="1">
                <a:solidFill>
                  <a:schemeClr val="bg1"/>
                </a:solidFill>
              </a:rPr>
              <a:t>Doç.Dr</a:t>
            </a:r>
            <a:r>
              <a:rPr lang="tr-TR" b="1" i="1" dirty="0">
                <a:solidFill>
                  <a:schemeClr val="bg1"/>
                </a:solidFill>
              </a:rPr>
              <a:t>. Ayşe KAYA</a:t>
            </a:r>
          </a:p>
        </p:txBody>
      </p:sp>
      <p:sp>
        <p:nvSpPr>
          <p:cNvPr id="2" name="Title 5">
            <a:extLst>
              <a:ext uri="{FF2B5EF4-FFF2-40B4-BE49-F238E27FC236}">
                <a16:creationId xmlns:a16="http://schemas.microsoft.com/office/drawing/2014/main" id="{859BD617-A4A9-CE1E-DAA8-AD8874EC7C65}"/>
              </a:ext>
            </a:extLst>
          </p:cNvPr>
          <p:cNvSpPr txBox="1">
            <a:spLocks/>
          </p:cNvSpPr>
          <p:nvPr/>
        </p:nvSpPr>
        <p:spPr>
          <a:xfrm>
            <a:off x="1197664" y="1659467"/>
            <a:ext cx="8977662" cy="2547687"/>
          </a:xfrm>
          <a:prstGeom prst="rect">
            <a:avLst/>
          </a:prstGeom>
          <a:solidFill>
            <a:srgbClr val="FF9900"/>
          </a:solidFill>
          <a:scene3d>
            <a:camera prst="orthographicFront"/>
            <a:lightRig rig="threePt" dir="t"/>
          </a:scene3d>
          <a:sp3d>
            <a:bevelT w="508000" h="508000"/>
            <a:bevelB w="508000" h="508000"/>
          </a:sp3d>
        </p:spPr>
        <p:txBody>
          <a:bodyPr vert="horz" lIns="91440" tIns="45720" rIns="91440" bIns="45720" rtlCol="0" anchor="b">
            <a:noAutofit/>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pPr algn="ctr"/>
            <a:r>
              <a:rPr lang="tr-TR" sz="6600" b="1" dirty="0">
                <a:solidFill>
                  <a:schemeClr val="bg1"/>
                </a:solidFill>
                <a:latin typeface="+mn-lt"/>
              </a:rPr>
              <a:t>ATIK YÖNETİMİ</a:t>
            </a:r>
            <a:endParaRPr lang="en-GB" sz="6600" b="1" dirty="0">
              <a:solidFill>
                <a:schemeClr val="bg1"/>
              </a:solidFill>
              <a:latin typeface="+mn-lt"/>
            </a:endParaRPr>
          </a:p>
          <a:p>
            <a:pPr algn="ctr"/>
            <a:endParaRPr lang="en-GB" sz="6600" b="1" dirty="0">
              <a:solidFill>
                <a:schemeClr val="bg1"/>
              </a:solidFill>
            </a:endParaRPr>
          </a:p>
        </p:txBody>
      </p:sp>
    </p:spTree>
    <p:extLst>
      <p:ext uri="{BB962C8B-B14F-4D97-AF65-F5344CB8AC3E}">
        <p14:creationId xmlns:p14="http://schemas.microsoft.com/office/powerpoint/2010/main" val="25855836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89280" y="286603"/>
            <a:ext cx="11132820" cy="1450757"/>
          </a:xfrm>
        </p:spPr>
        <p:txBody>
          <a:bodyPr>
            <a:normAutofit/>
          </a:bodyPr>
          <a:lstStyle/>
          <a:p>
            <a:r>
              <a:rPr lang="tr-TR" b="1" spc="-1" dirty="0">
                <a:solidFill>
                  <a:schemeClr val="accent1"/>
                </a:solidFill>
                <a:uFill>
                  <a:solidFill>
                    <a:srgbClr val="FFFFFF"/>
                  </a:solidFill>
                </a:uFill>
                <a:latin typeface="Calibri"/>
                <a:ea typeface="DejaVu Sans"/>
              </a:rPr>
              <a:t>Sağlık Kuruluşlarından Kaynaklanan Atıkların Sınıflandırılması</a:t>
            </a:r>
            <a:endParaRPr lang="tr-TR" dirty="0">
              <a:solidFill>
                <a:schemeClr val="accent1"/>
              </a:solidFill>
            </a:endParaRPr>
          </a:p>
        </p:txBody>
      </p:sp>
      <p:sp>
        <p:nvSpPr>
          <p:cNvPr id="5" name="İçerik Yer Tutucusu 4"/>
          <p:cNvSpPr>
            <a:spLocks noGrp="1"/>
          </p:cNvSpPr>
          <p:nvPr>
            <p:ph idx="1"/>
          </p:nvPr>
        </p:nvSpPr>
        <p:spPr>
          <a:xfrm>
            <a:off x="589280" y="2163234"/>
            <a:ext cx="3258820" cy="3729566"/>
          </a:xfrm>
        </p:spPr>
        <p:txBody>
          <a:bodyPr>
            <a:normAutofit/>
          </a:bodyPr>
          <a:lstStyle/>
          <a:p>
            <a:pPr>
              <a:buFont typeface="Wingdings" panose="05000000000000000000" pitchFamily="2" charset="2"/>
              <a:buChar char="Ø"/>
            </a:pPr>
            <a:r>
              <a:rPr lang="tr-TR" sz="2400" dirty="0">
                <a:solidFill>
                  <a:srgbClr val="000000"/>
                </a:solidFill>
              </a:rPr>
              <a:t>Tıbbi atıklar </a:t>
            </a:r>
          </a:p>
          <a:p>
            <a:pPr marL="0" indent="0">
              <a:buNone/>
            </a:pPr>
            <a:endParaRPr lang="tr-TR" sz="2400" dirty="0">
              <a:solidFill>
                <a:srgbClr val="000000"/>
              </a:solidFill>
            </a:endParaRPr>
          </a:p>
          <a:p>
            <a:pPr>
              <a:buFont typeface="Wingdings" panose="05000000000000000000" pitchFamily="2" charset="2"/>
              <a:buChar char="Ø"/>
            </a:pPr>
            <a:r>
              <a:rPr lang="tr-TR" sz="2400" dirty="0">
                <a:solidFill>
                  <a:srgbClr val="000000"/>
                </a:solidFill>
              </a:rPr>
              <a:t>Tehlikeli atıklar </a:t>
            </a:r>
          </a:p>
          <a:p>
            <a:pPr>
              <a:buFont typeface="Wingdings" panose="05000000000000000000" pitchFamily="2" charset="2"/>
              <a:buChar char="Ø"/>
            </a:pPr>
            <a:endParaRPr lang="tr-TR" sz="2400" dirty="0">
              <a:solidFill>
                <a:srgbClr val="000000"/>
              </a:solidFill>
            </a:endParaRPr>
          </a:p>
          <a:p>
            <a:pPr>
              <a:buFont typeface="Wingdings" panose="05000000000000000000" pitchFamily="2" charset="2"/>
              <a:buChar char="Ø"/>
            </a:pPr>
            <a:r>
              <a:rPr lang="tr-TR" sz="2400" dirty="0">
                <a:solidFill>
                  <a:srgbClr val="000000"/>
                </a:solidFill>
              </a:rPr>
              <a:t>Radyoaktif Atıklar</a:t>
            </a:r>
          </a:p>
          <a:p>
            <a:pPr>
              <a:buFont typeface="Wingdings" panose="05000000000000000000" pitchFamily="2" charset="2"/>
              <a:buChar char="Ø"/>
            </a:pPr>
            <a:endParaRPr lang="tr-TR" sz="2400" dirty="0">
              <a:solidFill>
                <a:srgbClr val="000000"/>
              </a:solidFill>
            </a:endParaRPr>
          </a:p>
          <a:p>
            <a:pPr>
              <a:buFont typeface="Wingdings" panose="05000000000000000000" pitchFamily="2" charset="2"/>
              <a:buChar char="Ø"/>
            </a:pPr>
            <a:r>
              <a:rPr lang="tr-TR" sz="2400" dirty="0">
                <a:solidFill>
                  <a:srgbClr val="000000"/>
                </a:solidFill>
              </a:rPr>
              <a:t>Evsel Nitelikli Atıklar</a:t>
            </a:r>
          </a:p>
          <a:p>
            <a:pPr>
              <a:buFont typeface="Wingdings" panose="05000000000000000000" pitchFamily="2" charset="2"/>
              <a:buChar char="Ø"/>
            </a:pPr>
            <a:endParaRPr lang="tr-TR" sz="2400" dirty="0"/>
          </a:p>
        </p:txBody>
      </p:sp>
      <p:sp>
        <p:nvSpPr>
          <p:cNvPr id="6" name="Dikdörtgen 5"/>
          <p:cNvSpPr/>
          <p:nvPr/>
        </p:nvSpPr>
        <p:spPr>
          <a:xfrm>
            <a:off x="5448300" y="1893994"/>
            <a:ext cx="3149600" cy="1346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anose="05000000000000000000" pitchFamily="2" charset="2"/>
              <a:buChar char="ü"/>
            </a:pPr>
            <a:r>
              <a:rPr lang="tr-TR" sz="2400" dirty="0" err="1"/>
              <a:t>Enfeksiyöz</a:t>
            </a:r>
            <a:r>
              <a:rPr lang="tr-TR" sz="2400" dirty="0"/>
              <a:t> atıklar</a:t>
            </a:r>
          </a:p>
          <a:p>
            <a:pPr marL="342900" indent="-342900">
              <a:buFont typeface="Wingdings" panose="05000000000000000000" pitchFamily="2" charset="2"/>
              <a:buChar char="ü"/>
            </a:pPr>
            <a:r>
              <a:rPr lang="tr-TR" sz="2400" dirty="0"/>
              <a:t>Patolojik atıklar</a:t>
            </a:r>
          </a:p>
          <a:p>
            <a:pPr marL="342900" indent="-342900">
              <a:buFont typeface="Wingdings" panose="05000000000000000000" pitchFamily="2" charset="2"/>
              <a:buChar char="ü"/>
            </a:pPr>
            <a:r>
              <a:rPr lang="tr-TR" sz="2400" dirty="0"/>
              <a:t>Kesici delici atıklar </a:t>
            </a:r>
          </a:p>
        </p:txBody>
      </p:sp>
      <p:sp>
        <p:nvSpPr>
          <p:cNvPr id="7" name="Sağ Ok 6"/>
          <p:cNvSpPr/>
          <p:nvPr/>
        </p:nvSpPr>
        <p:spPr>
          <a:xfrm>
            <a:off x="2787650" y="2173394"/>
            <a:ext cx="2425700" cy="3937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Dikdörtgen 8"/>
          <p:cNvSpPr/>
          <p:nvPr/>
        </p:nvSpPr>
        <p:spPr>
          <a:xfrm>
            <a:off x="5448300" y="4622800"/>
            <a:ext cx="6604000" cy="127000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285750" indent="-285750">
              <a:buFont typeface="Wingdings" panose="05000000000000000000" pitchFamily="2" charset="2"/>
              <a:buChar char="ü"/>
            </a:pPr>
            <a:r>
              <a:rPr lang="tr-TR" sz="2400" dirty="0"/>
              <a:t>Ambalaj atıkları (geri dönüşebilir)</a:t>
            </a:r>
          </a:p>
          <a:p>
            <a:pPr marL="285750" indent="-285750">
              <a:buFont typeface="Wingdings" panose="05000000000000000000" pitchFamily="2" charset="2"/>
              <a:buChar char="ü"/>
            </a:pPr>
            <a:r>
              <a:rPr lang="tr-TR" sz="2400" dirty="0"/>
              <a:t>Diğer atıklar (geri dönüşmeyen evsel </a:t>
            </a:r>
            <a:r>
              <a:rPr lang="tr-TR" sz="2400" dirty="0" smtClean="0"/>
              <a:t>atıklar) </a:t>
            </a:r>
            <a:endParaRPr lang="tr-TR" sz="2400" dirty="0"/>
          </a:p>
        </p:txBody>
      </p:sp>
      <p:sp>
        <p:nvSpPr>
          <p:cNvPr id="10" name="Sağ Ok 9"/>
          <p:cNvSpPr/>
          <p:nvPr/>
        </p:nvSpPr>
        <p:spPr>
          <a:xfrm>
            <a:off x="3485092" y="5171441"/>
            <a:ext cx="1857375" cy="393700"/>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pic>
        <p:nvPicPr>
          <p:cNvPr id="8" name="Resim 2">
            <a:extLst>
              <a:ext uri="{FF2B5EF4-FFF2-40B4-BE49-F238E27FC236}">
                <a16:creationId xmlns:a16="http://schemas.microsoft.com/office/drawing/2014/main" id="{9AB9D62E-0A48-D4C7-333A-4CA8C72130CC}"/>
              </a:ext>
            </a:extLst>
          </p:cNvPr>
          <p:cNvPicPr>
            <a:picLocks noChangeAspect="1"/>
          </p:cNvPicPr>
          <p:nvPr/>
        </p:nvPicPr>
        <p:blipFill>
          <a:blip r:embed="rId2"/>
          <a:srcRect l="21985" r="19969"/>
          <a:stretch/>
        </p:blipFill>
        <p:spPr>
          <a:xfrm>
            <a:off x="10074799" y="355128"/>
            <a:ext cx="2039841" cy="1382232"/>
          </a:xfrm>
          <a:prstGeom prst="rect">
            <a:avLst/>
          </a:prstGeom>
        </p:spPr>
      </p:pic>
    </p:spTree>
    <p:extLst>
      <p:ext uri="{BB962C8B-B14F-4D97-AF65-F5344CB8AC3E}">
        <p14:creationId xmlns:p14="http://schemas.microsoft.com/office/powerpoint/2010/main" val="17075625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dirty="0"/>
              <a:t>Tıbbi atıklar</a:t>
            </a:r>
            <a:br>
              <a:rPr lang="tr-TR" dirty="0"/>
            </a:br>
            <a:r>
              <a:rPr lang="tr-TR" dirty="0"/>
              <a:t>  </a:t>
            </a:r>
          </a:p>
        </p:txBody>
      </p:sp>
      <p:pic>
        <p:nvPicPr>
          <p:cNvPr id="4" name="Resim 2">
            <a:extLst>
              <a:ext uri="{FF2B5EF4-FFF2-40B4-BE49-F238E27FC236}">
                <a16:creationId xmlns:a16="http://schemas.microsoft.com/office/drawing/2014/main" id="{9AB9D62E-0A48-D4C7-333A-4CA8C72130CC}"/>
              </a:ext>
            </a:extLst>
          </p:cNvPr>
          <p:cNvPicPr>
            <a:picLocks noChangeAspect="1"/>
          </p:cNvPicPr>
          <p:nvPr/>
        </p:nvPicPr>
        <p:blipFill>
          <a:blip r:embed="rId2"/>
          <a:srcRect l="21985" r="19969"/>
          <a:stretch/>
        </p:blipFill>
        <p:spPr>
          <a:xfrm>
            <a:off x="10074799" y="355128"/>
            <a:ext cx="2039841" cy="1382232"/>
          </a:xfrm>
          <a:prstGeom prst="rect">
            <a:avLst/>
          </a:prstGeom>
        </p:spPr>
      </p:pic>
      <p:sp>
        <p:nvSpPr>
          <p:cNvPr id="7" name="Başlık 3">
            <a:extLst>
              <a:ext uri="{FF2B5EF4-FFF2-40B4-BE49-F238E27FC236}">
                <a16:creationId xmlns:a16="http://schemas.microsoft.com/office/drawing/2014/main" id="{5552E26D-B027-CBF6-0EE4-8217F90EFE51}"/>
              </a:ext>
            </a:extLst>
          </p:cNvPr>
          <p:cNvSpPr txBox="1">
            <a:spLocks/>
          </p:cNvSpPr>
          <p:nvPr/>
        </p:nvSpPr>
        <p:spPr>
          <a:xfrm>
            <a:off x="908245" y="2141184"/>
            <a:ext cx="10058400" cy="2229999"/>
          </a:xfrm>
          <a:prstGeom prst="rect">
            <a:avLst/>
          </a:prstGeom>
          <a:solidFill>
            <a:srgbClr val="666DA4"/>
          </a:solidFill>
          <a:ln>
            <a:solidFill>
              <a:srgbClr val="666DA4"/>
            </a:solidFill>
          </a:ln>
          <a:scene3d>
            <a:camera prst="orthographicFront"/>
            <a:lightRig rig="threePt" dir="t"/>
          </a:scene3d>
          <a:sp3d>
            <a:bevelT w="501650" prst="coolSlant"/>
            <a:bevelB w="495300" h="50800" prst="softRound"/>
          </a:sp3d>
        </p:spPr>
        <p:txBody>
          <a:bodyPr vert="horz" lIns="91440" tIns="45720" rIns="91440" bIns="45720" rtlCol="0" anchor="b">
            <a:normAutofit/>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r>
              <a:rPr lang="tr-TR" sz="6000" b="1" dirty="0">
                <a:solidFill>
                  <a:schemeClr val="bg1"/>
                </a:solidFill>
                <a:latin typeface="+mn-lt"/>
              </a:rPr>
              <a:t>Tıbbi Atıklar</a:t>
            </a:r>
          </a:p>
        </p:txBody>
      </p:sp>
    </p:spTree>
    <p:extLst>
      <p:ext uri="{BB962C8B-B14F-4D97-AF65-F5344CB8AC3E}">
        <p14:creationId xmlns:p14="http://schemas.microsoft.com/office/powerpoint/2010/main" val="21722366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36601" y="2324100"/>
            <a:ext cx="11112500" cy="3505200"/>
          </a:xfrm>
        </p:spPr>
        <p:txBody>
          <a:bodyPr>
            <a:noAutofit/>
          </a:bodyPr>
          <a:lstStyle/>
          <a:p>
            <a:pPr>
              <a:buFont typeface="Wingdings" panose="05000000000000000000" pitchFamily="2" charset="2"/>
              <a:buChar char="q"/>
            </a:pPr>
            <a:r>
              <a:rPr lang="tr-TR" sz="2400" dirty="0">
                <a:solidFill>
                  <a:srgbClr val="000000"/>
                </a:solidFill>
              </a:rPr>
              <a:t>Dünya </a:t>
            </a:r>
            <a:r>
              <a:rPr lang="tr-TR" sz="2400" dirty="0" smtClean="0">
                <a:solidFill>
                  <a:srgbClr val="000000"/>
                </a:solidFill>
              </a:rPr>
              <a:t>Sağlık Örgütü </a:t>
            </a:r>
            <a:r>
              <a:rPr lang="tr-TR" sz="2400" dirty="0">
                <a:solidFill>
                  <a:srgbClr val="000000"/>
                </a:solidFill>
              </a:rPr>
              <a:t>tanımı: </a:t>
            </a:r>
          </a:p>
          <a:p>
            <a:pPr lvl="1">
              <a:buFont typeface="Wingdings" panose="05000000000000000000" pitchFamily="2" charset="2"/>
              <a:buChar char="q"/>
            </a:pPr>
            <a:r>
              <a:rPr lang="tr-TR" sz="2400" dirty="0">
                <a:solidFill>
                  <a:srgbClr val="000000"/>
                </a:solidFill>
              </a:rPr>
              <a:t>Patojen içerdiğinden şüphelenilen veya bilinen ve </a:t>
            </a:r>
            <a:r>
              <a:rPr lang="tr-TR" sz="2400" u="sng" dirty="0">
                <a:solidFill>
                  <a:srgbClr val="000000"/>
                </a:solidFill>
              </a:rPr>
              <a:t>hastalık bulaşma riski taşıyan </a:t>
            </a:r>
            <a:r>
              <a:rPr lang="tr-TR" sz="2400" dirty="0">
                <a:solidFill>
                  <a:srgbClr val="000000"/>
                </a:solidFill>
              </a:rPr>
              <a:t>atıklardır</a:t>
            </a:r>
          </a:p>
          <a:p>
            <a:pPr lvl="1">
              <a:buFont typeface="Wingdings" panose="05000000000000000000" pitchFamily="2" charset="2"/>
              <a:buChar char="q"/>
            </a:pPr>
            <a:endParaRPr lang="tr-TR" sz="2400" dirty="0">
              <a:solidFill>
                <a:srgbClr val="000000"/>
              </a:solidFill>
            </a:endParaRPr>
          </a:p>
          <a:p>
            <a:pPr>
              <a:buFont typeface="Wingdings" panose="05000000000000000000" pitchFamily="2" charset="2"/>
              <a:buChar char="q"/>
            </a:pPr>
            <a:r>
              <a:rPr lang="tr-TR" sz="2400" dirty="0">
                <a:solidFill>
                  <a:srgbClr val="000000"/>
                </a:solidFill>
              </a:rPr>
              <a:t>Tıbbi Atıkların Kontrolü Yönetmeliği tanımı: </a:t>
            </a:r>
          </a:p>
          <a:p>
            <a:pPr lvl="1">
              <a:buFont typeface="Wingdings" panose="05000000000000000000" pitchFamily="2" charset="2"/>
              <a:buChar char="q"/>
            </a:pPr>
            <a:r>
              <a:rPr lang="tr-TR" sz="2400" dirty="0">
                <a:solidFill>
                  <a:srgbClr val="000000"/>
                </a:solidFill>
              </a:rPr>
              <a:t>Enfeksiyon yapıcı etkenleri taşıdığı bilinen veya taşıması muhtemel atıklardır</a:t>
            </a:r>
          </a:p>
        </p:txBody>
      </p:sp>
      <p:sp>
        <p:nvSpPr>
          <p:cNvPr id="4" name="Unvan 1"/>
          <p:cNvSpPr txBox="1">
            <a:spLocks/>
          </p:cNvSpPr>
          <p:nvPr/>
        </p:nvSpPr>
        <p:spPr>
          <a:xfrm>
            <a:off x="868680" y="781903"/>
            <a:ext cx="11132820" cy="1450757"/>
          </a:xfrm>
          <a:prstGeom prst="rect">
            <a:avLst/>
          </a:prstGeom>
        </p:spPr>
        <p:txBody>
          <a:bodyPr vert="horz" lIns="91440" tIns="45720" rIns="91440" bIns="45720" rtlCol="0" anchor="t">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tr-TR" sz="4900" b="1" dirty="0">
                <a:solidFill>
                  <a:srgbClr val="666DA4"/>
                </a:solidFill>
                <a:latin typeface="+mn-lt"/>
              </a:rPr>
              <a:t>Enfeksiyon Yapıcı Atık </a:t>
            </a:r>
          </a:p>
        </p:txBody>
      </p:sp>
      <p:sp>
        <p:nvSpPr>
          <p:cNvPr id="6" name="Dikdörtgen 5"/>
          <p:cNvSpPr/>
          <p:nvPr/>
        </p:nvSpPr>
        <p:spPr>
          <a:xfrm>
            <a:off x="5113867" y="6427113"/>
            <a:ext cx="6735234" cy="430887"/>
          </a:xfrm>
          <a:prstGeom prst="rect">
            <a:avLst/>
          </a:prstGeom>
        </p:spPr>
        <p:txBody>
          <a:bodyPr wrap="square">
            <a:spAutoFit/>
          </a:bodyPr>
          <a:lstStyle/>
          <a:p>
            <a:pPr algn="r"/>
            <a:r>
              <a:rPr lang="en-US" sz="1100" dirty="0">
                <a:solidFill>
                  <a:schemeClr val="bg1"/>
                </a:solidFill>
              </a:rPr>
              <a:t>WHO, Safe management of wastes from health-care activities, 2nd ed., 2014.</a:t>
            </a:r>
            <a:endParaRPr lang="tr-TR" sz="1100" dirty="0">
              <a:solidFill>
                <a:schemeClr val="bg1"/>
              </a:solidFill>
            </a:endParaRPr>
          </a:p>
          <a:p>
            <a:pPr algn="r"/>
            <a:r>
              <a:rPr lang="tr-TR" sz="1100" dirty="0">
                <a:solidFill>
                  <a:schemeClr val="bg1"/>
                </a:solidFill>
              </a:rPr>
              <a:t>Tıbbi Atıkların Kontrolü Yönetmeliği, RG 25.01.2017/29959.</a:t>
            </a:r>
          </a:p>
        </p:txBody>
      </p:sp>
      <p:pic>
        <p:nvPicPr>
          <p:cNvPr id="5" name="Resim 2">
            <a:extLst>
              <a:ext uri="{FF2B5EF4-FFF2-40B4-BE49-F238E27FC236}">
                <a16:creationId xmlns:a16="http://schemas.microsoft.com/office/drawing/2014/main" id="{9AB9D62E-0A48-D4C7-333A-4CA8C72130CC}"/>
              </a:ext>
            </a:extLst>
          </p:cNvPr>
          <p:cNvPicPr>
            <a:picLocks noChangeAspect="1"/>
          </p:cNvPicPr>
          <p:nvPr/>
        </p:nvPicPr>
        <p:blipFill>
          <a:blip r:embed="rId2"/>
          <a:srcRect l="21985" r="19969"/>
          <a:stretch/>
        </p:blipFill>
        <p:spPr>
          <a:xfrm>
            <a:off x="10074799" y="355128"/>
            <a:ext cx="2039841" cy="1382232"/>
          </a:xfrm>
          <a:prstGeom prst="rect">
            <a:avLst/>
          </a:prstGeom>
        </p:spPr>
      </p:pic>
    </p:spTree>
    <p:extLst>
      <p:ext uri="{BB962C8B-B14F-4D97-AF65-F5344CB8AC3E}">
        <p14:creationId xmlns:p14="http://schemas.microsoft.com/office/powerpoint/2010/main" val="13290667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4900" b="1" dirty="0">
                <a:solidFill>
                  <a:srgbClr val="666DA4"/>
                </a:solidFill>
                <a:latin typeface="+mn-lt"/>
              </a:rPr>
              <a:t>Patolojik Atık</a:t>
            </a:r>
          </a:p>
        </p:txBody>
      </p:sp>
      <p:sp>
        <p:nvSpPr>
          <p:cNvPr id="3" name="İçerik Yer Tutucusu 2"/>
          <p:cNvSpPr>
            <a:spLocks noGrp="1"/>
          </p:cNvSpPr>
          <p:nvPr>
            <p:ph idx="1"/>
          </p:nvPr>
        </p:nvSpPr>
        <p:spPr>
          <a:xfrm>
            <a:off x="1097280" y="2048932"/>
            <a:ext cx="10058400" cy="3820161"/>
          </a:xfrm>
        </p:spPr>
        <p:txBody>
          <a:bodyPr/>
          <a:lstStyle/>
          <a:p>
            <a:pPr>
              <a:buFont typeface="Wingdings" panose="05000000000000000000" pitchFamily="2" charset="2"/>
              <a:buChar char="q"/>
            </a:pPr>
            <a:r>
              <a:rPr lang="tr-TR" dirty="0">
                <a:solidFill>
                  <a:srgbClr val="000000"/>
                </a:solidFill>
              </a:rPr>
              <a:t>Cerrahi girişim, otopsi, anatomi veya patoloji çalışması sonucu ortaya çıkan doku, organ, vücut parçaları, vücut sıvıları ve fetüsü içerir</a:t>
            </a:r>
          </a:p>
          <a:p>
            <a:pPr>
              <a:buFont typeface="Arial" panose="020B0604020202020204" pitchFamily="34" charset="0"/>
              <a:buChar char="•"/>
            </a:pPr>
            <a:endParaRPr lang="tr-TR" dirty="0"/>
          </a:p>
          <a:p>
            <a:pPr>
              <a:buFont typeface="Arial" panose="020B0604020202020204" pitchFamily="34" charset="0"/>
              <a:buChar char="•"/>
            </a:pPr>
            <a:endParaRPr lang="tr-TR" dirty="0"/>
          </a:p>
          <a:p>
            <a:pPr>
              <a:buFont typeface="Arial" panose="020B0604020202020204" pitchFamily="34" charset="0"/>
              <a:buChar char="•"/>
            </a:pPr>
            <a:endParaRPr lang="tr-TR" dirty="0"/>
          </a:p>
          <a:p>
            <a:pPr>
              <a:buFont typeface="Wingdings" panose="05000000000000000000" pitchFamily="2" charset="2"/>
              <a:buChar char="q"/>
            </a:pPr>
            <a:endParaRPr lang="tr-TR" dirty="0">
              <a:solidFill>
                <a:srgbClr val="000000"/>
              </a:solidFill>
            </a:endParaRPr>
          </a:p>
          <a:p>
            <a:pPr>
              <a:buFont typeface="Wingdings" panose="05000000000000000000" pitchFamily="2" charset="2"/>
              <a:buChar char="q"/>
            </a:pPr>
            <a:r>
              <a:rPr lang="tr-TR" dirty="0">
                <a:solidFill>
                  <a:srgbClr val="000000"/>
                </a:solidFill>
              </a:rPr>
              <a:t>Batma, delme, sıyrık ve yaralanmalara neden olabilecek atıklardır </a:t>
            </a:r>
          </a:p>
          <a:p>
            <a:pPr>
              <a:buFont typeface="Arial" panose="020B0604020202020204" pitchFamily="34" charset="0"/>
              <a:buChar char="•"/>
            </a:pPr>
            <a:endParaRPr lang="tr-TR" dirty="0"/>
          </a:p>
          <a:p>
            <a:pPr>
              <a:buFont typeface="Arial" panose="020B0604020202020204" pitchFamily="34" charset="0"/>
              <a:buChar char="•"/>
            </a:pPr>
            <a:endParaRPr lang="tr-TR" dirty="0"/>
          </a:p>
        </p:txBody>
      </p:sp>
      <p:sp>
        <p:nvSpPr>
          <p:cNvPr id="5" name="Dikdörtgen 4"/>
          <p:cNvSpPr/>
          <p:nvPr/>
        </p:nvSpPr>
        <p:spPr>
          <a:xfrm>
            <a:off x="1097280" y="3678350"/>
            <a:ext cx="4430828" cy="1010277"/>
          </a:xfrm>
          <a:prstGeom prst="rect">
            <a:avLst/>
          </a:prstGeom>
        </p:spPr>
        <p:txBody>
          <a:bodyPr wrap="none">
            <a:spAutoFit/>
          </a:bodyPr>
          <a:lstStyle/>
          <a:p>
            <a:pPr defTabSz="914400">
              <a:lnSpc>
                <a:spcPct val="85000"/>
              </a:lnSpc>
              <a:spcBef>
                <a:spcPct val="0"/>
              </a:spcBef>
            </a:pPr>
            <a:r>
              <a:rPr lang="tr-TR" sz="4900" b="1" spc="-50" dirty="0">
                <a:solidFill>
                  <a:srgbClr val="666DA4"/>
                </a:solidFill>
                <a:ea typeface="+mj-ea"/>
                <a:cs typeface="+mj-cs"/>
              </a:rPr>
              <a:t>Kesici Delici Atık </a:t>
            </a:r>
          </a:p>
          <a:p>
            <a:endParaRPr lang="tr-TR" dirty="0"/>
          </a:p>
        </p:txBody>
      </p:sp>
      <p:pic>
        <p:nvPicPr>
          <p:cNvPr id="6" name="Resim 2">
            <a:extLst>
              <a:ext uri="{FF2B5EF4-FFF2-40B4-BE49-F238E27FC236}">
                <a16:creationId xmlns:a16="http://schemas.microsoft.com/office/drawing/2014/main" id="{9AB9D62E-0A48-D4C7-333A-4CA8C72130CC}"/>
              </a:ext>
            </a:extLst>
          </p:cNvPr>
          <p:cNvPicPr>
            <a:picLocks noChangeAspect="1"/>
          </p:cNvPicPr>
          <p:nvPr/>
        </p:nvPicPr>
        <p:blipFill>
          <a:blip r:embed="rId2"/>
          <a:srcRect l="21985" r="19969"/>
          <a:stretch/>
        </p:blipFill>
        <p:spPr>
          <a:xfrm>
            <a:off x="10074799" y="355128"/>
            <a:ext cx="2039841" cy="1382232"/>
          </a:xfrm>
          <a:prstGeom prst="rect">
            <a:avLst/>
          </a:prstGeom>
        </p:spPr>
      </p:pic>
    </p:spTree>
    <p:extLst>
      <p:ext uri="{BB962C8B-B14F-4D97-AF65-F5344CB8AC3E}">
        <p14:creationId xmlns:p14="http://schemas.microsoft.com/office/powerpoint/2010/main" val="432942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17880" y="299303"/>
            <a:ext cx="10058400" cy="1450757"/>
          </a:xfrm>
        </p:spPr>
        <p:txBody>
          <a:bodyPr/>
          <a:lstStyle/>
          <a:p>
            <a:r>
              <a:rPr lang="tr-TR" sz="4900" b="1" dirty="0">
                <a:solidFill>
                  <a:srgbClr val="666DA4"/>
                </a:solidFill>
                <a:latin typeface="+mn-lt"/>
              </a:rPr>
              <a:t>Enfeksiyon Yapıcı ve Patolojik Atıklar </a:t>
            </a:r>
          </a:p>
        </p:txBody>
      </p:sp>
      <p:sp>
        <p:nvSpPr>
          <p:cNvPr id="3" name="İçerik Yer Tutucusu 2"/>
          <p:cNvSpPr>
            <a:spLocks noGrp="1"/>
          </p:cNvSpPr>
          <p:nvPr>
            <p:ph idx="1"/>
          </p:nvPr>
        </p:nvSpPr>
        <p:spPr>
          <a:xfrm>
            <a:off x="665480" y="2396066"/>
            <a:ext cx="10058400" cy="3498427"/>
          </a:xfrm>
        </p:spPr>
        <p:txBody>
          <a:bodyPr>
            <a:normAutofit/>
          </a:bodyPr>
          <a:lstStyle/>
          <a:p>
            <a:pPr marL="457200" indent="-457200">
              <a:buFont typeface="+mj-lt"/>
              <a:buAutoNum type="arabicPeriod"/>
            </a:pPr>
            <a:r>
              <a:rPr lang="tr-TR" sz="2400" dirty="0">
                <a:solidFill>
                  <a:srgbClr val="000000"/>
                </a:solidFill>
              </a:rPr>
              <a:t>Kan ve kan ürünleri olmak üzere her türlü vücut sıvısı </a:t>
            </a:r>
          </a:p>
          <a:p>
            <a:pPr marL="457200" indent="-457200">
              <a:buFont typeface="+mj-lt"/>
              <a:buAutoNum type="arabicPeriod"/>
            </a:pPr>
            <a:r>
              <a:rPr lang="tr-TR" sz="2400" dirty="0">
                <a:solidFill>
                  <a:srgbClr val="000000"/>
                </a:solidFill>
              </a:rPr>
              <a:t>İnsan dokuları, organları, anatomik parçaları </a:t>
            </a:r>
          </a:p>
          <a:p>
            <a:pPr marL="457200" indent="-457200">
              <a:buFont typeface="+mj-lt"/>
              <a:buAutoNum type="arabicPeriod"/>
            </a:pPr>
            <a:r>
              <a:rPr lang="tr-TR" sz="2400" dirty="0">
                <a:solidFill>
                  <a:srgbClr val="000000"/>
                </a:solidFill>
              </a:rPr>
              <a:t>Otopsi materyali </a:t>
            </a:r>
          </a:p>
          <a:p>
            <a:pPr marL="457200" indent="-457200">
              <a:buFont typeface="+mj-lt"/>
              <a:buAutoNum type="arabicPeriod"/>
            </a:pPr>
            <a:r>
              <a:rPr lang="tr-TR" sz="2400" dirty="0">
                <a:solidFill>
                  <a:srgbClr val="000000"/>
                </a:solidFill>
              </a:rPr>
              <a:t>Plasenta, </a:t>
            </a:r>
            <a:r>
              <a:rPr lang="tr-TR" sz="2400" dirty="0" err="1">
                <a:solidFill>
                  <a:srgbClr val="000000"/>
                </a:solidFill>
              </a:rPr>
              <a:t>fetus</a:t>
            </a:r>
            <a:r>
              <a:rPr lang="tr-TR" sz="2400" dirty="0">
                <a:solidFill>
                  <a:srgbClr val="000000"/>
                </a:solidFill>
              </a:rPr>
              <a:t> ve diğer patoloji materyalleri </a:t>
            </a:r>
          </a:p>
          <a:p>
            <a:pPr marL="457200" indent="-457200">
              <a:buFont typeface="+mj-lt"/>
              <a:buAutoNum type="arabicPeriod"/>
            </a:pPr>
            <a:r>
              <a:rPr lang="tr-TR" sz="2400" dirty="0">
                <a:solidFill>
                  <a:srgbClr val="000000"/>
                </a:solidFill>
              </a:rPr>
              <a:t>Bu tür materyal ile bulaşmış eldiven, örtü, çarşaf, bandaj, </a:t>
            </a:r>
            <a:r>
              <a:rPr lang="tr-TR" sz="2400" dirty="0" err="1">
                <a:solidFill>
                  <a:srgbClr val="000000"/>
                </a:solidFill>
              </a:rPr>
              <a:t>flaster</a:t>
            </a:r>
            <a:r>
              <a:rPr lang="tr-TR" sz="2400" dirty="0">
                <a:solidFill>
                  <a:srgbClr val="000000"/>
                </a:solidFill>
              </a:rPr>
              <a:t>, tamponlar, </a:t>
            </a:r>
            <a:r>
              <a:rPr lang="tr-TR" sz="2400" dirty="0" err="1">
                <a:solidFill>
                  <a:srgbClr val="000000"/>
                </a:solidFill>
              </a:rPr>
              <a:t>eküvyon</a:t>
            </a:r>
            <a:r>
              <a:rPr lang="tr-TR" sz="2400" dirty="0">
                <a:solidFill>
                  <a:srgbClr val="000000"/>
                </a:solidFill>
              </a:rPr>
              <a:t> ve benzeri atıklar</a:t>
            </a:r>
          </a:p>
        </p:txBody>
      </p:sp>
      <p:pic>
        <p:nvPicPr>
          <p:cNvPr id="4" name="Resim 2">
            <a:extLst>
              <a:ext uri="{FF2B5EF4-FFF2-40B4-BE49-F238E27FC236}">
                <a16:creationId xmlns:a16="http://schemas.microsoft.com/office/drawing/2014/main" id="{9AB9D62E-0A48-D4C7-333A-4CA8C72130CC}"/>
              </a:ext>
            </a:extLst>
          </p:cNvPr>
          <p:cNvPicPr>
            <a:picLocks noChangeAspect="1"/>
          </p:cNvPicPr>
          <p:nvPr/>
        </p:nvPicPr>
        <p:blipFill>
          <a:blip r:embed="rId2"/>
          <a:srcRect l="21985" r="19969"/>
          <a:stretch/>
        </p:blipFill>
        <p:spPr>
          <a:xfrm>
            <a:off x="10074799" y="355128"/>
            <a:ext cx="2039841" cy="1382232"/>
          </a:xfrm>
          <a:prstGeom prst="rect">
            <a:avLst/>
          </a:prstGeom>
        </p:spPr>
      </p:pic>
    </p:spTree>
    <p:extLst>
      <p:ext uri="{BB962C8B-B14F-4D97-AF65-F5344CB8AC3E}">
        <p14:creationId xmlns:p14="http://schemas.microsoft.com/office/powerpoint/2010/main" val="19375462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kumimoji="0" lang="tr-TR" sz="4900" b="1" i="0" u="none" strike="noStrike" kern="1200" cap="none" spc="-50" normalizeH="0" baseline="0" noProof="0" dirty="0">
                <a:ln>
                  <a:noFill/>
                </a:ln>
                <a:solidFill>
                  <a:srgbClr val="666DA4"/>
                </a:solidFill>
                <a:effectLst/>
                <a:uLnTx/>
                <a:uFillTx/>
                <a:latin typeface="Calibri" panose="020F0502020204030204"/>
                <a:ea typeface="+mj-ea"/>
                <a:cs typeface="+mj-cs"/>
              </a:rPr>
              <a:t>Enfeksiyon Yapıcı ve Patolojik Atıklar </a:t>
            </a:r>
            <a:endParaRPr lang="tr-TR" dirty="0"/>
          </a:p>
        </p:txBody>
      </p:sp>
      <p:sp>
        <p:nvSpPr>
          <p:cNvPr id="3" name="İçerik Yer Tutucusu 2"/>
          <p:cNvSpPr>
            <a:spLocks noGrp="1"/>
          </p:cNvSpPr>
          <p:nvPr>
            <p:ph idx="1"/>
          </p:nvPr>
        </p:nvSpPr>
        <p:spPr>
          <a:xfrm>
            <a:off x="982980" y="2171700"/>
            <a:ext cx="10058400" cy="3557694"/>
          </a:xfrm>
        </p:spPr>
        <p:txBody>
          <a:bodyPr>
            <a:normAutofit/>
          </a:bodyPr>
          <a:lstStyle/>
          <a:p>
            <a:pPr marL="457200" indent="-457200">
              <a:buFont typeface="+mj-lt"/>
              <a:buAutoNum type="arabicPeriod" startAt="6"/>
            </a:pPr>
            <a:r>
              <a:rPr lang="tr-TR" sz="2400" dirty="0">
                <a:solidFill>
                  <a:srgbClr val="000000"/>
                </a:solidFill>
              </a:rPr>
              <a:t>Karantina altındaki hastaların vücut çıkartıları ile temas eden atıklar  </a:t>
            </a:r>
          </a:p>
          <a:p>
            <a:pPr marL="457200" indent="-457200">
              <a:buFont typeface="+mj-lt"/>
              <a:buAutoNum type="arabicPeriod" startAt="6"/>
            </a:pPr>
            <a:r>
              <a:rPr lang="tr-TR" sz="2400" dirty="0">
                <a:solidFill>
                  <a:srgbClr val="000000"/>
                </a:solidFill>
              </a:rPr>
              <a:t>Bakteri ve virüs tutucu hava filtreleri</a:t>
            </a:r>
          </a:p>
          <a:p>
            <a:pPr marL="457200" indent="-457200">
              <a:buFont typeface="+mj-lt"/>
              <a:buAutoNum type="arabicPeriod" startAt="6"/>
            </a:pPr>
            <a:r>
              <a:rPr lang="tr-TR" sz="2400" dirty="0">
                <a:solidFill>
                  <a:srgbClr val="000000"/>
                </a:solidFill>
              </a:rPr>
              <a:t>Enfeksiyon yapıcı ajanların laboratuvar kültürleri ve kültür stokları</a:t>
            </a:r>
          </a:p>
          <a:p>
            <a:pPr marL="457200" indent="-457200">
              <a:buFont typeface="+mj-lt"/>
              <a:buAutoNum type="arabicPeriod" startAt="6"/>
            </a:pPr>
            <a:r>
              <a:rPr lang="tr-TR" sz="2400" dirty="0" err="1">
                <a:solidFill>
                  <a:srgbClr val="000000"/>
                </a:solidFill>
              </a:rPr>
              <a:t>Enfekte</a:t>
            </a:r>
            <a:r>
              <a:rPr lang="tr-TR" sz="2400" dirty="0">
                <a:solidFill>
                  <a:srgbClr val="000000"/>
                </a:solidFill>
              </a:rPr>
              <a:t> hayvanlara ve çıkartılarına temas etmiş her türlü malzeme </a:t>
            </a:r>
          </a:p>
          <a:p>
            <a:pPr marL="457200" indent="-457200">
              <a:buFont typeface="+mj-lt"/>
              <a:buAutoNum type="arabicPeriod" startAt="6"/>
            </a:pPr>
            <a:r>
              <a:rPr lang="tr-TR" sz="2400" dirty="0">
                <a:solidFill>
                  <a:srgbClr val="000000"/>
                </a:solidFill>
              </a:rPr>
              <a:t>Veterinerlik hizmetlerinden kaynaklanan atıklar </a:t>
            </a:r>
          </a:p>
          <a:p>
            <a:pPr marL="457200" indent="-457200">
              <a:buFont typeface="+mj-lt"/>
              <a:buAutoNum type="arabicPeriod" startAt="6"/>
            </a:pPr>
            <a:endParaRPr lang="tr-TR" sz="2400" dirty="0"/>
          </a:p>
        </p:txBody>
      </p:sp>
      <p:pic>
        <p:nvPicPr>
          <p:cNvPr id="4" name="Resim 2">
            <a:extLst>
              <a:ext uri="{FF2B5EF4-FFF2-40B4-BE49-F238E27FC236}">
                <a16:creationId xmlns:a16="http://schemas.microsoft.com/office/drawing/2014/main" id="{9AB9D62E-0A48-D4C7-333A-4CA8C72130CC}"/>
              </a:ext>
            </a:extLst>
          </p:cNvPr>
          <p:cNvPicPr>
            <a:picLocks noChangeAspect="1"/>
          </p:cNvPicPr>
          <p:nvPr/>
        </p:nvPicPr>
        <p:blipFill>
          <a:blip r:embed="rId2"/>
          <a:srcRect l="21985" r="19969"/>
          <a:stretch/>
        </p:blipFill>
        <p:spPr>
          <a:xfrm>
            <a:off x="10074799" y="355128"/>
            <a:ext cx="2039841" cy="1382232"/>
          </a:xfrm>
          <a:prstGeom prst="rect">
            <a:avLst/>
          </a:prstGeom>
        </p:spPr>
      </p:pic>
    </p:spTree>
    <p:extLst>
      <p:ext uri="{BB962C8B-B14F-4D97-AF65-F5344CB8AC3E}">
        <p14:creationId xmlns:p14="http://schemas.microsoft.com/office/powerpoint/2010/main" val="4407536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749301" y="2178639"/>
            <a:ext cx="4684346" cy="3631763"/>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342900" lvl="0" indent="-342900" defTabSz="914400">
              <a:spcBef>
                <a:spcPts val="1200"/>
              </a:spcBef>
              <a:spcAft>
                <a:spcPts val="200"/>
              </a:spcAft>
              <a:buClr>
                <a:srgbClr val="FF9900"/>
              </a:buClr>
              <a:buSzPct val="100000"/>
              <a:buFont typeface="Wingdings" panose="05000000000000000000" pitchFamily="2" charset="2"/>
              <a:buChar char="q"/>
            </a:pPr>
            <a:r>
              <a:rPr lang="tr-TR" sz="2000" dirty="0">
                <a:solidFill>
                  <a:srgbClr val="000000"/>
                </a:solidFill>
              </a:rPr>
              <a:t>Enjektör ve diğer tüm tıbbi girişim iğneleri </a:t>
            </a:r>
          </a:p>
          <a:p>
            <a:pPr marL="342900" lvl="0" indent="-342900" defTabSz="914400">
              <a:spcBef>
                <a:spcPts val="1200"/>
              </a:spcBef>
              <a:spcAft>
                <a:spcPts val="200"/>
              </a:spcAft>
              <a:buClr>
                <a:srgbClr val="FF9900"/>
              </a:buClr>
              <a:buSzPct val="100000"/>
              <a:buFont typeface="Wingdings" panose="05000000000000000000" pitchFamily="2" charset="2"/>
              <a:buChar char="q"/>
            </a:pPr>
            <a:r>
              <a:rPr lang="tr-TR" sz="2000" dirty="0" err="1">
                <a:solidFill>
                  <a:srgbClr val="000000"/>
                </a:solidFill>
              </a:rPr>
              <a:t>Lanset</a:t>
            </a:r>
            <a:endParaRPr lang="tr-TR" sz="2000" dirty="0">
              <a:solidFill>
                <a:srgbClr val="000000"/>
              </a:solidFill>
            </a:endParaRPr>
          </a:p>
          <a:p>
            <a:pPr marL="342900" lvl="0" indent="-342900" defTabSz="914400">
              <a:spcBef>
                <a:spcPts val="1200"/>
              </a:spcBef>
              <a:spcAft>
                <a:spcPts val="200"/>
              </a:spcAft>
              <a:buClr>
                <a:srgbClr val="FF9900"/>
              </a:buClr>
              <a:buSzPct val="100000"/>
              <a:buFont typeface="Wingdings" panose="05000000000000000000" pitchFamily="2" charset="2"/>
              <a:buChar char="q"/>
            </a:pPr>
            <a:r>
              <a:rPr lang="tr-TR" sz="2000" dirty="0" err="1">
                <a:solidFill>
                  <a:srgbClr val="000000"/>
                </a:solidFill>
              </a:rPr>
              <a:t>Kapiller</a:t>
            </a:r>
            <a:r>
              <a:rPr lang="tr-TR" sz="2000" dirty="0">
                <a:solidFill>
                  <a:srgbClr val="000000"/>
                </a:solidFill>
              </a:rPr>
              <a:t> tüp </a:t>
            </a:r>
          </a:p>
          <a:p>
            <a:pPr marL="342900" lvl="0" indent="-342900" defTabSz="914400">
              <a:spcBef>
                <a:spcPts val="1200"/>
              </a:spcBef>
              <a:spcAft>
                <a:spcPts val="200"/>
              </a:spcAft>
              <a:buClr>
                <a:srgbClr val="FF9900"/>
              </a:buClr>
              <a:buSzPct val="100000"/>
              <a:buFont typeface="Wingdings" panose="05000000000000000000" pitchFamily="2" charset="2"/>
              <a:buChar char="q"/>
            </a:pPr>
            <a:r>
              <a:rPr lang="tr-TR" sz="2000" dirty="0">
                <a:solidFill>
                  <a:srgbClr val="000000"/>
                </a:solidFill>
              </a:rPr>
              <a:t>Bisturi</a:t>
            </a:r>
          </a:p>
          <a:p>
            <a:pPr marL="342900" lvl="0" indent="-342900" defTabSz="914400">
              <a:spcBef>
                <a:spcPts val="1200"/>
              </a:spcBef>
              <a:spcAft>
                <a:spcPts val="200"/>
              </a:spcAft>
              <a:buClr>
                <a:srgbClr val="FF9900"/>
              </a:buClr>
              <a:buSzPct val="100000"/>
              <a:buFont typeface="Wingdings" panose="05000000000000000000" pitchFamily="2" charset="2"/>
              <a:buChar char="q"/>
            </a:pPr>
            <a:r>
              <a:rPr lang="tr-TR" sz="2000" dirty="0">
                <a:solidFill>
                  <a:srgbClr val="000000"/>
                </a:solidFill>
              </a:rPr>
              <a:t>Bıçak</a:t>
            </a:r>
          </a:p>
          <a:p>
            <a:pPr marL="342900" lvl="0" indent="-342900" defTabSz="914400">
              <a:spcBef>
                <a:spcPts val="1200"/>
              </a:spcBef>
              <a:spcAft>
                <a:spcPts val="200"/>
              </a:spcAft>
              <a:buClr>
                <a:srgbClr val="FF9900"/>
              </a:buClr>
              <a:buSzPct val="100000"/>
              <a:buFont typeface="Wingdings" panose="05000000000000000000" pitchFamily="2" charset="2"/>
              <a:buChar char="q"/>
            </a:pPr>
            <a:r>
              <a:rPr lang="tr-TR" sz="2000" dirty="0">
                <a:solidFill>
                  <a:srgbClr val="000000"/>
                </a:solidFill>
              </a:rPr>
              <a:t>Serum seti iğnesi</a:t>
            </a:r>
          </a:p>
          <a:p>
            <a:pPr marL="342900" lvl="0" indent="-342900" defTabSz="914400">
              <a:spcBef>
                <a:spcPts val="1200"/>
              </a:spcBef>
              <a:spcAft>
                <a:spcPts val="200"/>
              </a:spcAft>
              <a:buClr>
                <a:srgbClr val="FF9900"/>
              </a:buClr>
              <a:buSzPct val="100000"/>
              <a:buFont typeface="Wingdings" panose="05000000000000000000" pitchFamily="2" charset="2"/>
              <a:buChar char="q"/>
            </a:pPr>
            <a:r>
              <a:rPr lang="tr-TR" sz="2000" dirty="0">
                <a:solidFill>
                  <a:srgbClr val="000000"/>
                </a:solidFill>
              </a:rPr>
              <a:t>Cerrahi </a:t>
            </a:r>
            <a:r>
              <a:rPr lang="tr-TR" sz="2000" dirty="0" err="1">
                <a:solidFill>
                  <a:srgbClr val="000000"/>
                </a:solidFill>
              </a:rPr>
              <a:t>sütur</a:t>
            </a:r>
            <a:r>
              <a:rPr lang="tr-TR" sz="2000" dirty="0">
                <a:solidFill>
                  <a:srgbClr val="000000"/>
                </a:solidFill>
              </a:rPr>
              <a:t> iğneleri</a:t>
            </a:r>
          </a:p>
        </p:txBody>
      </p:sp>
      <p:sp>
        <p:nvSpPr>
          <p:cNvPr id="7" name="Dikdörtgen 6"/>
          <p:cNvSpPr/>
          <p:nvPr/>
        </p:nvSpPr>
        <p:spPr>
          <a:xfrm>
            <a:off x="3591169" y="3031927"/>
            <a:ext cx="3363546" cy="3108543"/>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342900" lvl="0" indent="-342900" defTabSz="914400">
              <a:lnSpc>
                <a:spcPct val="90000"/>
              </a:lnSpc>
              <a:spcBef>
                <a:spcPts val="1200"/>
              </a:spcBef>
              <a:spcAft>
                <a:spcPts val="200"/>
              </a:spcAft>
              <a:buClr>
                <a:srgbClr val="FF9900"/>
              </a:buClr>
              <a:buSzPct val="100000"/>
              <a:buFont typeface="Wingdings" panose="05000000000000000000" pitchFamily="2" charset="2"/>
              <a:buChar char="q"/>
            </a:pPr>
            <a:r>
              <a:rPr lang="tr-TR" sz="2000" dirty="0">
                <a:solidFill>
                  <a:srgbClr val="000000"/>
                </a:solidFill>
              </a:rPr>
              <a:t>Biyopsi iğneleri</a:t>
            </a:r>
          </a:p>
          <a:p>
            <a:pPr marL="342900" lvl="0" indent="-342900" defTabSz="914400">
              <a:lnSpc>
                <a:spcPct val="90000"/>
              </a:lnSpc>
              <a:spcBef>
                <a:spcPts val="1200"/>
              </a:spcBef>
              <a:spcAft>
                <a:spcPts val="200"/>
              </a:spcAft>
              <a:buClr>
                <a:srgbClr val="FF9900"/>
              </a:buClr>
              <a:buSzPct val="100000"/>
              <a:buFont typeface="Wingdings" panose="05000000000000000000" pitchFamily="2" charset="2"/>
              <a:buChar char="q"/>
            </a:pPr>
            <a:r>
              <a:rPr lang="tr-TR" sz="2000" dirty="0" err="1">
                <a:solidFill>
                  <a:srgbClr val="000000"/>
                </a:solidFill>
              </a:rPr>
              <a:t>İntraket</a:t>
            </a:r>
            <a:endParaRPr lang="tr-TR" sz="2000" dirty="0">
              <a:solidFill>
                <a:srgbClr val="000000"/>
              </a:solidFill>
            </a:endParaRPr>
          </a:p>
          <a:p>
            <a:pPr marL="342900" lvl="0" indent="-342900" defTabSz="914400">
              <a:lnSpc>
                <a:spcPct val="90000"/>
              </a:lnSpc>
              <a:spcBef>
                <a:spcPts val="1200"/>
              </a:spcBef>
              <a:spcAft>
                <a:spcPts val="200"/>
              </a:spcAft>
              <a:buClr>
                <a:srgbClr val="FF9900"/>
              </a:buClr>
              <a:buSzPct val="100000"/>
              <a:buFont typeface="Wingdings" panose="05000000000000000000" pitchFamily="2" charset="2"/>
              <a:buChar char="q"/>
            </a:pPr>
            <a:r>
              <a:rPr lang="tr-TR" sz="2000" dirty="0">
                <a:solidFill>
                  <a:srgbClr val="000000"/>
                </a:solidFill>
              </a:rPr>
              <a:t>Kırık cam</a:t>
            </a:r>
          </a:p>
          <a:p>
            <a:pPr marL="342900" lvl="0" indent="-342900" defTabSz="914400">
              <a:lnSpc>
                <a:spcPct val="90000"/>
              </a:lnSpc>
              <a:spcBef>
                <a:spcPts val="1200"/>
              </a:spcBef>
              <a:spcAft>
                <a:spcPts val="200"/>
              </a:spcAft>
              <a:buClr>
                <a:srgbClr val="FF9900"/>
              </a:buClr>
              <a:buSzPct val="100000"/>
              <a:buFont typeface="Wingdings" panose="05000000000000000000" pitchFamily="2" charset="2"/>
              <a:buChar char="q"/>
            </a:pPr>
            <a:r>
              <a:rPr lang="tr-TR" sz="2000" dirty="0">
                <a:solidFill>
                  <a:srgbClr val="000000"/>
                </a:solidFill>
              </a:rPr>
              <a:t>Ampul </a:t>
            </a:r>
          </a:p>
          <a:p>
            <a:pPr marL="342900" lvl="0" indent="-342900" defTabSz="914400">
              <a:lnSpc>
                <a:spcPct val="90000"/>
              </a:lnSpc>
              <a:spcBef>
                <a:spcPts val="1200"/>
              </a:spcBef>
              <a:spcAft>
                <a:spcPts val="200"/>
              </a:spcAft>
              <a:buClr>
                <a:srgbClr val="FF9900"/>
              </a:buClr>
              <a:buSzPct val="100000"/>
              <a:buFont typeface="Wingdings" panose="05000000000000000000" pitchFamily="2" charset="2"/>
              <a:buChar char="q"/>
            </a:pPr>
            <a:r>
              <a:rPr lang="tr-TR" sz="2000" dirty="0">
                <a:solidFill>
                  <a:srgbClr val="000000"/>
                </a:solidFill>
              </a:rPr>
              <a:t>Lam-lamel</a:t>
            </a:r>
          </a:p>
          <a:p>
            <a:pPr marL="342900" lvl="0" indent="-342900" defTabSz="914400">
              <a:lnSpc>
                <a:spcPct val="90000"/>
              </a:lnSpc>
              <a:spcBef>
                <a:spcPts val="1200"/>
              </a:spcBef>
              <a:spcAft>
                <a:spcPts val="200"/>
              </a:spcAft>
              <a:buClr>
                <a:srgbClr val="FF9900"/>
              </a:buClr>
              <a:buSzPct val="100000"/>
              <a:buFont typeface="Wingdings" panose="05000000000000000000" pitchFamily="2" charset="2"/>
              <a:buChar char="q"/>
            </a:pPr>
            <a:r>
              <a:rPr lang="tr-TR" sz="2000" dirty="0">
                <a:solidFill>
                  <a:srgbClr val="000000"/>
                </a:solidFill>
              </a:rPr>
              <a:t>Kırılmış cam tüp  </a:t>
            </a:r>
          </a:p>
          <a:p>
            <a:pPr marL="342900" lvl="0" indent="-342900" defTabSz="914400">
              <a:lnSpc>
                <a:spcPct val="90000"/>
              </a:lnSpc>
              <a:spcBef>
                <a:spcPts val="1200"/>
              </a:spcBef>
              <a:spcAft>
                <a:spcPts val="200"/>
              </a:spcAft>
              <a:buClr>
                <a:srgbClr val="FF9900"/>
              </a:buClr>
              <a:buSzPct val="100000"/>
              <a:buFont typeface="Wingdings" panose="05000000000000000000" pitchFamily="2" charset="2"/>
              <a:buChar char="q"/>
            </a:pPr>
            <a:r>
              <a:rPr lang="tr-TR" sz="2000" dirty="0" err="1">
                <a:solidFill>
                  <a:srgbClr val="000000"/>
                </a:solidFill>
              </a:rPr>
              <a:t>Petri</a:t>
            </a:r>
            <a:r>
              <a:rPr lang="tr-TR" sz="2000" dirty="0">
                <a:solidFill>
                  <a:srgbClr val="000000"/>
                </a:solidFill>
              </a:rPr>
              <a:t> kapları …</a:t>
            </a:r>
          </a:p>
        </p:txBody>
      </p:sp>
      <p:sp>
        <p:nvSpPr>
          <p:cNvPr id="8" name="Unvan 1"/>
          <p:cNvSpPr txBox="1">
            <a:spLocks/>
          </p:cNvSpPr>
          <p:nvPr/>
        </p:nvSpPr>
        <p:spPr>
          <a:xfrm>
            <a:off x="955040" y="168812"/>
            <a:ext cx="10058400" cy="145075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tr-TR" sz="4900" b="1" dirty="0">
                <a:solidFill>
                  <a:srgbClr val="666DA4"/>
                </a:solidFill>
                <a:latin typeface="Calibri" panose="020F0502020204030204"/>
              </a:rPr>
              <a:t>Kesici Delici Atık </a:t>
            </a:r>
          </a:p>
        </p:txBody>
      </p:sp>
      <p:pic>
        <p:nvPicPr>
          <p:cNvPr id="6" name="Resim 2">
            <a:extLst>
              <a:ext uri="{FF2B5EF4-FFF2-40B4-BE49-F238E27FC236}">
                <a16:creationId xmlns:a16="http://schemas.microsoft.com/office/drawing/2014/main" id="{9AB9D62E-0A48-D4C7-333A-4CA8C72130CC}"/>
              </a:ext>
            </a:extLst>
          </p:cNvPr>
          <p:cNvPicPr>
            <a:picLocks noChangeAspect="1"/>
          </p:cNvPicPr>
          <p:nvPr/>
        </p:nvPicPr>
        <p:blipFill>
          <a:blip r:embed="rId2"/>
          <a:srcRect l="21985" r="19969"/>
          <a:stretch/>
        </p:blipFill>
        <p:spPr>
          <a:xfrm>
            <a:off x="10074799" y="355128"/>
            <a:ext cx="2039841" cy="1382232"/>
          </a:xfrm>
          <a:prstGeom prst="rect">
            <a:avLst/>
          </a:prstGeom>
        </p:spPr>
      </p:pic>
      <p:sp>
        <p:nvSpPr>
          <p:cNvPr id="3" name="Metin kutusu 2">
            <a:extLst>
              <a:ext uri="{FF2B5EF4-FFF2-40B4-BE49-F238E27FC236}">
                <a16:creationId xmlns:a16="http://schemas.microsoft.com/office/drawing/2014/main" id="{DFA62BCA-B152-8151-133A-15A0688C0A70}"/>
              </a:ext>
            </a:extLst>
          </p:cNvPr>
          <p:cNvSpPr txBox="1"/>
          <p:nvPr/>
        </p:nvSpPr>
        <p:spPr>
          <a:xfrm>
            <a:off x="7227276" y="2615967"/>
            <a:ext cx="4487984" cy="1477328"/>
          </a:xfrm>
          <a:prstGeom prst="rect">
            <a:avLst/>
          </a:prstGeom>
          <a:noFill/>
          <a:ln w="28575">
            <a:solidFill>
              <a:srgbClr val="FF9900"/>
            </a:solidFill>
          </a:ln>
        </p:spPr>
        <p:txBody>
          <a:bodyPr wrap="square">
            <a:spAutoFit/>
          </a:bodyPr>
          <a:lstStyle/>
          <a:p>
            <a:pPr algn="just"/>
            <a:r>
              <a:rPr lang="tr-TR" b="1" dirty="0">
                <a:solidFill>
                  <a:srgbClr val="000000"/>
                </a:solidFill>
              </a:rPr>
              <a:t>DİKKAT! </a:t>
            </a:r>
            <a:r>
              <a:rPr lang="tr-TR" dirty="0">
                <a:solidFill>
                  <a:srgbClr val="000000"/>
                </a:solidFill>
              </a:rPr>
              <a:t>İçerisinde antibiyotik, ilaç veya kimyasal madde kalıntısı bulunan yarım flakon ve cam şişeler kesici-delici atık (sarı kutu) veya cam atık değildir; farmasötik/tehlikeli atık olarak ayrıştırılmalıdır</a:t>
            </a:r>
          </a:p>
        </p:txBody>
      </p:sp>
    </p:spTree>
    <p:extLst>
      <p:ext uri="{BB962C8B-B14F-4D97-AF65-F5344CB8AC3E}">
        <p14:creationId xmlns:p14="http://schemas.microsoft.com/office/powerpoint/2010/main" val="3896829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281029-AA89-1ABF-F028-0857BD42A6E4}"/>
            </a:ext>
          </a:extLst>
        </p:cNvPr>
        <p:cNvGrpSpPr/>
        <p:nvPr/>
      </p:nvGrpSpPr>
      <p:grpSpPr>
        <a:xfrm>
          <a:off x="0" y="0"/>
          <a:ext cx="0" cy="0"/>
          <a:chOff x="0" y="0"/>
          <a:chExt cx="0" cy="0"/>
        </a:xfrm>
      </p:grpSpPr>
      <p:sp>
        <p:nvSpPr>
          <p:cNvPr id="4" name="Başlık 3">
            <a:extLst>
              <a:ext uri="{FF2B5EF4-FFF2-40B4-BE49-F238E27FC236}">
                <a16:creationId xmlns:a16="http://schemas.microsoft.com/office/drawing/2014/main" id="{AD2FE9EA-57A8-2681-1330-057789C029E7}"/>
              </a:ext>
            </a:extLst>
          </p:cNvPr>
          <p:cNvSpPr>
            <a:spLocks noGrp="1"/>
          </p:cNvSpPr>
          <p:nvPr>
            <p:ph type="ctrTitle"/>
          </p:nvPr>
        </p:nvSpPr>
        <p:spPr>
          <a:xfrm>
            <a:off x="952900" y="2082800"/>
            <a:ext cx="10058400" cy="2328334"/>
          </a:xfrm>
          <a:solidFill>
            <a:schemeClr val="accent2"/>
          </a:solidFill>
          <a:ln>
            <a:solidFill>
              <a:srgbClr val="666DA4"/>
            </a:solidFill>
          </a:ln>
          <a:scene3d>
            <a:camera prst="orthographicFront"/>
            <a:lightRig rig="threePt" dir="t"/>
          </a:scene3d>
          <a:sp3d>
            <a:bevelT w="501650" prst="coolSlant"/>
            <a:bevelB w="495300" h="50800" prst="softRound"/>
          </a:sp3d>
        </p:spPr>
        <p:txBody>
          <a:bodyPr>
            <a:noAutofit/>
          </a:bodyPr>
          <a:lstStyle/>
          <a:p>
            <a:r>
              <a:rPr lang="tr-TR" sz="4400" dirty="0">
                <a:solidFill>
                  <a:srgbClr val="000000"/>
                </a:solidFill>
              </a:rPr>
              <a:t>    </a:t>
            </a:r>
            <a:br>
              <a:rPr lang="tr-TR" sz="4400" dirty="0">
                <a:solidFill>
                  <a:srgbClr val="000000"/>
                </a:solidFill>
              </a:rPr>
            </a:br>
            <a:r>
              <a:rPr lang="tr-TR" sz="4400" dirty="0">
                <a:solidFill>
                  <a:srgbClr val="000000"/>
                </a:solidFill>
              </a:rPr>
              <a:t/>
            </a:r>
            <a:br>
              <a:rPr lang="tr-TR" sz="4400" dirty="0">
                <a:solidFill>
                  <a:srgbClr val="000000"/>
                </a:solidFill>
              </a:rPr>
            </a:br>
            <a:r>
              <a:rPr lang="tr-TR" sz="4400" dirty="0">
                <a:solidFill>
                  <a:srgbClr val="000000"/>
                </a:solidFill>
              </a:rPr>
              <a:t/>
            </a:r>
            <a:br>
              <a:rPr lang="tr-TR" sz="4400" dirty="0">
                <a:solidFill>
                  <a:srgbClr val="000000"/>
                </a:solidFill>
              </a:rPr>
            </a:br>
            <a:r>
              <a:rPr lang="tr-TR" sz="4400" b="1" dirty="0">
                <a:solidFill>
                  <a:schemeClr val="bg1"/>
                </a:solidFill>
                <a:latin typeface="+mn-lt"/>
              </a:rPr>
              <a:t>Tıbbi Atıkların Ayrılması, Toplanması ve Taşınması </a:t>
            </a:r>
            <a:br>
              <a:rPr lang="tr-TR" sz="4400" b="1" dirty="0">
                <a:solidFill>
                  <a:schemeClr val="bg1"/>
                </a:solidFill>
                <a:latin typeface="+mn-lt"/>
              </a:rPr>
            </a:br>
            <a:endParaRPr lang="tr-TR" sz="4400" b="1" dirty="0">
              <a:solidFill>
                <a:schemeClr val="bg1"/>
              </a:solidFill>
              <a:latin typeface="+mn-lt"/>
            </a:endParaRPr>
          </a:p>
        </p:txBody>
      </p:sp>
      <p:pic>
        <p:nvPicPr>
          <p:cNvPr id="8" name="Resim 7">
            <a:extLst>
              <a:ext uri="{FF2B5EF4-FFF2-40B4-BE49-F238E27FC236}">
                <a16:creationId xmlns:a16="http://schemas.microsoft.com/office/drawing/2014/main" id="{B6EB7740-B23A-3A88-6625-42B4EAD84A5B}"/>
              </a:ext>
            </a:extLst>
          </p:cNvPr>
          <p:cNvPicPr>
            <a:picLocks noChangeAspect="1"/>
          </p:cNvPicPr>
          <p:nvPr/>
        </p:nvPicPr>
        <p:blipFill>
          <a:blip r:embed="rId2"/>
          <a:srcRect l="21985" r="19969"/>
          <a:stretch/>
        </p:blipFill>
        <p:spPr>
          <a:xfrm>
            <a:off x="9853592" y="136634"/>
            <a:ext cx="2039841" cy="1382232"/>
          </a:xfrm>
          <a:prstGeom prst="rect">
            <a:avLst/>
          </a:prstGeom>
        </p:spPr>
      </p:pic>
    </p:spTree>
    <p:extLst>
      <p:ext uri="{BB962C8B-B14F-4D97-AF65-F5344CB8AC3E}">
        <p14:creationId xmlns:p14="http://schemas.microsoft.com/office/powerpoint/2010/main" val="20290148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11200" y="286603"/>
            <a:ext cx="10444480" cy="1450757"/>
          </a:xfrm>
        </p:spPr>
        <p:txBody>
          <a:bodyPr/>
          <a:lstStyle/>
          <a:p>
            <a:r>
              <a:rPr lang="tr-TR" sz="4900" b="1" dirty="0">
                <a:solidFill>
                  <a:schemeClr val="accent2"/>
                </a:solidFill>
                <a:latin typeface="Calibri" panose="020F0502020204030204"/>
              </a:rPr>
              <a:t>Sağlık Kuruluşunda Tıbbi Atıkların Ayrılması ve Toplanması</a:t>
            </a:r>
          </a:p>
        </p:txBody>
      </p:sp>
      <p:sp>
        <p:nvSpPr>
          <p:cNvPr id="3" name="İçerik Yer Tutucusu 2"/>
          <p:cNvSpPr>
            <a:spLocks noGrp="1"/>
          </p:cNvSpPr>
          <p:nvPr>
            <p:ph idx="1"/>
          </p:nvPr>
        </p:nvSpPr>
        <p:spPr>
          <a:xfrm>
            <a:off x="711200" y="2891367"/>
            <a:ext cx="10444480" cy="1841500"/>
          </a:xfrm>
        </p:spPr>
        <p:txBody>
          <a:bodyPr>
            <a:noAutofit/>
          </a:bodyPr>
          <a:lstStyle/>
          <a:p>
            <a:pPr marL="0" indent="0">
              <a:buNone/>
            </a:pPr>
            <a:r>
              <a:rPr lang="tr-TR" sz="2400" dirty="0">
                <a:solidFill>
                  <a:srgbClr val="000000"/>
                </a:solidFill>
              </a:rPr>
              <a:t>Atıklar, </a:t>
            </a:r>
          </a:p>
          <a:p>
            <a:pPr lvl="1">
              <a:buFont typeface="Wingdings" panose="05000000000000000000" pitchFamily="2" charset="2"/>
              <a:buChar char="q"/>
            </a:pPr>
            <a:r>
              <a:rPr lang="tr-TR" sz="2400" dirty="0">
                <a:solidFill>
                  <a:srgbClr val="000000"/>
                </a:solidFill>
              </a:rPr>
              <a:t>Kaynağında en aza indirilmelidir </a:t>
            </a:r>
          </a:p>
          <a:p>
            <a:pPr lvl="1">
              <a:buFont typeface="Wingdings" panose="05000000000000000000" pitchFamily="2" charset="2"/>
              <a:buChar char="q"/>
            </a:pPr>
            <a:r>
              <a:rPr lang="tr-TR" sz="2400" dirty="0">
                <a:solidFill>
                  <a:srgbClr val="000000"/>
                </a:solidFill>
              </a:rPr>
              <a:t>Kaynağında birbirleri ile karıştırılmadan ayrı biriktirilir, toplanır, taşınır ve depolanır  </a:t>
            </a:r>
          </a:p>
        </p:txBody>
      </p:sp>
      <p:pic>
        <p:nvPicPr>
          <p:cNvPr id="4" name="Resim 2">
            <a:extLst>
              <a:ext uri="{FF2B5EF4-FFF2-40B4-BE49-F238E27FC236}">
                <a16:creationId xmlns:a16="http://schemas.microsoft.com/office/drawing/2014/main" id="{9AB9D62E-0A48-D4C7-333A-4CA8C72130CC}"/>
              </a:ext>
            </a:extLst>
          </p:cNvPr>
          <p:cNvPicPr>
            <a:picLocks noChangeAspect="1"/>
          </p:cNvPicPr>
          <p:nvPr/>
        </p:nvPicPr>
        <p:blipFill>
          <a:blip r:embed="rId2"/>
          <a:srcRect l="21985" r="19969"/>
          <a:stretch/>
        </p:blipFill>
        <p:spPr>
          <a:xfrm>
            <a:off x="10074799" y="355128"/>
            <a:ext cx="2039841" cy="1382232"/>
          </a:xfrm>
          <a:prstGeom prst="rect">
            <a:avLst/>
          </a:prstGeom>
        </p:spPr>
      </p:pic>
    </p:spTree>
    <p:extLst>
      <p:ext uri="{BB962C8B-B14F-4D97-AF65-F5344CB8AC3E}">
        <p14:creationId xmlns:p14="http://schemas.microsoft.com/office/powerpoint/2010/main" val="42430647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0166" y="286603"/>
            <a:ext cx="10705514" cy="1533730"/>
          </a:xfrm>
        </p:spPr>
        <p:txBody>
          <a:bodyPr>
            <a:noAutofit/>
          </a:bodyPr>
          <a:lstStyle/>
          <a:p>
            <a:r>
              <a:rPr lang="tr-TR" sz="4000" b="1" dirty="0">
                <a:solidFill>
                  <a:schemeClr val="accent2"/>
                </a:solidFill>
                <a:latin typeface="Calibri" panose="020F0502020204030204"/>
              </a:rPr>
              <a:t>Sağlık Kuruluşunda Tıbbi Atıkların Ayrılması ve Toplanması</a:t>
            </a:r>
            <a:r>
              <a:rPr lang="tr-TR" sz="3600" b="1" spc="-1" dirty="0">
                <a:solidFill>
                  <a:srgbClr val="71CAC8"/>
                </a:solidFill>
                <a:uFill>
                  <a:solidFill>
                    <a:srgbClr val="FFFFFF"/>
                  </a:solidFill>
                </a:uFill>
                <a:latin typeface="Calibri"/>
                <a:ea typeface="DejaVu Sans"/>
              </a:rPr>
              <a:t/>
            </a:r>
            <a:br>
              <a:rPr lang="tr-TR" sz="3600" b="1" spc="-1" dirty="0">
                <a:solidFill>
                  <a:srgbClr val="71CAC8"/>
                </a:solidFill>
                <a:uFill>
                  <a:solidFill>
                    <a:srgbClr val="FFFFFF"/>
                  </a:solidFill>
                </a:uFill>
                <a:latin typeface="Calibri"/>
                <a:ea typeface="DejaVu Sans"/>
              </a:rPr>
            </a:br>
            <a:r>
              <a:rPr lang="tr-TR" sz="3600" b="1" spc="-1" dirty="0">
                <a:solidFill>
                  <a:schemeClr val="accent1"/>
                </a:solidFill>
                <a:uFill>
                  <a:solidFill>
                    <a:srgbClr val="FFFFFF"/>
                  </a:solidFill>
                </a:uFill>
                <a:latin typeface="Calibri"/>
                <a:ea typeface="DejaVu Sans"/>
              </a:rPr>
              <a:t>Tıbbi Atık Torbası Nasıl Olmalı?</a:t>
            </a:r>
            <a:endParaRPr lang="tr-TR" sz="3600" dirty="0">
              <a:solidFill>
                <a:schemeClr val="accent1"/>
              </a:solidFill>
            </a:endParaRPr>
          </a:p>
        </p:txBody>
      </p:sp>
      <p:sp>
        <p:nvSpPr>
          <p:cNvPr id="3" name="İçerik Yer Tutucusu 2"/>
          <p:cNvSpPr>
            <a:spLocks noGrp="1"/>
          </p:cNvSpPr>
          <p:nvPr>
            <p:ph idx="1"/>
          </p:nvPr>
        </p:nvSpPr>
        <p:spPr>
          <a:xfrm>
            <a:off x="450166" y="1948375"/>
            <a:ext cx="8961334" cy="4529666"/>
          </a:xfrm>
        </p:spPr>
        <p:txBody>
          <a:bodyPr>
            <a:normAutofit/>
          </a:bodyPr>
          <a:lstStyle/>
          <a:p>
            <a:pPr marL="0" indent="0" algn="just">
              <a:buNone/>
            </a:pPr>
            <a:r>
              <a:rPr lang="tr-TR" sz="2400" dirty="0">
                <a:solidFill>
                  <a:srgbClr val="000000"/>
                </a:solidFill>
              </a:rPr>
              <a:t>Tıbbi atıkların toplanmasında; </a:t>
            </a:r>
          </a:p>
          <a:p>
            <a:pPr lvl="1" algn="just">
              <a:buFont typeface="Wingdings" panose="05000000000000000000" pitchFamily="2" charset="2"/>
              <a:buChar char="q"/>
            </a:pPr>
            <a:r>
              <a:rPr lang="tr-TR" sz="2200" dirty="0">
                <a:solidFill>
                  <a:srgbClr val="000000"/>
                </a:solidFill>
              </a:rPr>
              <a:t>Yırtılmaya, delinmeye, patlamaya ve taşımaya dayanıklı, </a:t>
            </a:r>
          </a:p>
          <a:p>
            <a:pPr lvl="1" algn="just">
              <a:buFont typeface="Wingdings" panose="05000000000000000000" pitchFamily="2" charset="2"/>
              <a:buChar char="q"/>
            </a:pPr>
            <a:r>
              <a:rPr lang="tr-TR" sz="2200" dirty="0">
                <a:solidFill>
                  <a:srgbClr val="000000"/>
                </a:solidFill>
              </a:rPr>
              <a:t>Orta yoğunluklu polietilen hammaddeden sızdırmaz, çift taban dikişli ve körüksüz olarak üretilen, çift kat kalınlığı 100 mikron olan, en az 10 kilogram kaldırma kapasiteli, üzerinde görülebilecek büyüklükte ve her iki yüzünde siyah renkli </a:t>
            </a:r>
            <a:r>
              <a:rPr lang="tr-TR" sz="2200" b="1" dirty="0">
                <a:solidFill>
                  <a:srgbClr val="000000"/>
                </a:solidFill>
              </a:rPr>
              <a:t>“Uluslararası </a:t>
            </a:r>
            <a:r>
              <a:rPr lang="tr-TR" sz="2200" b="1" dirty="0" err="1">
                <a:solidFill>
                  <a:srgbClr val="000000"/>
                </a:solidFill>
              </a:rPr>
              <a:t>Biyotehlike</a:t>
            </a:r>
            <a:r>
              <a:rPr lang="tr-TR" sz="2200" b="1" dirty="0">
                <a:solidFill>
                  <a:srgbClr val="000000"/>
                </a:solidFill>
              </a:rPr>
              <a:t>” </a:t>
            </a:r>
            <a:r>
              <a:rPr lang="tr-TR" sz="2200" dirty="0">
                <a:solidFill>
                  <a:srgbClr val="000000"/>
                </a:solidFill>
              </a:rPr>
              <a:t>amblemi ile “</a:t>
            </a:r>
            <a:r>
              <a:rPr lang="tr-TR" sz="2200" b="1" dirty="0">
                <a:solidFill>
                  <a:srgbClr val="000000"/>
                </a:solidFill>
              </a:rPr>
              <a:t>DİKKAT! TIBBİ ATIK</a:t>
            </a:r>
            <a:r>
              <a:rPr lang="tr-TR" sz="2200" dirty="0">
                <a:solidFill>
                  <a:srgbClr val="000000"/>
                </a:solidFill>
              </a:rPr>
              <a:t>” ibaresini taşıyan kırmızı renkli plastik torbalar kullanılır</a:t>
            </a:r>
            <a:endParaRPr lang="tr-TR" dirty="0">
              <a:solidFill>
                <a:srgbClr val="000000"/>
              </a:solidFill>
            </a:endParaRPr>
          </a:p>
          <a:p>
            <a:pPr algn="just">
              <a:buFont typeface="Wingdings" panose="05000000000000000000" pitchFamily="2" charset="2"/>
              <a:buChar char="q"/>
            </a:pPr>
            <a:r>
              <a:rPr lang="tr-TR" sz="2400" dirty="0">
                <a:solidFill>
                  <a:srgbClr val="000000"/>
                </a:solidFill>
              </a:rPr>
              <a:t>Torbalar en fazla ¾ oranında doldurulur, ağızları sıkıca bağlanır </a:t>
            </a:r>
          </a:p>
          <a:p>
            <a:pPr algn="just">
              <a:buFont typeface="Wingdings" panose="05000000000000000000" pitchFamily="2" charset="2"/>
              <a:buChar char="q"/>
            </a:pPr>
            <a:r>
              <a:rPr lang="tr-TR" sz="2400" dirty="0">
                <a:solidFill>
                  <a:srgbClr val="000000"/>
                </a:solidFill>
              </a:rPr>
              <a:t>Tıbbi atık torbalarının içeriği hiçbir suretle sıkıştırılamaz, tıbbi atıklar torbasından çıkarılamaz, boşaltılamaz ve başka bir kaba aktarılamaz</a:t>
            </a:r>
          </a:p>
          <a:p>
            <a:pPr>
              <a:buFont typeface="Arial" panose="020B0604020202020204" pitchFamily="34" charset="0"/>
              <a:buChar char="•"/>
            </a:pPr>
            <a:endParaRPr lang="tr-TR" dirty="0"/>
          </a:p>
        </p:txBody>
      </p:sp>
      <p:pic>
        <p:nvPicPr>
          <p:cNvPr id="4" name="Resim 3" descr="TIBBÄ° ATIK POÅETÄ° ile ilgili gÃ¶rsel sonucu"/>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bwMode="auto">
          <a:xfrm>
            <a:off x="9887907" y="4191782"/>
            <a:ext cx="2226733" cy="2247900"/>
          </a:xfrm>
          <a:prstGeom prst="rect">
            <a:avLst/>
          </a:prstGeom>
        </p:spPr>
      </p:pic>
      <p:pic>
        <p:nvPicPr>
          <p:cNvPr id="5" name="Picture 3"/>
          <p:cNvPicPr>
            <a:picLocks noChangeAspect="1" noChangeArrowheads="1"/>
          </p:cNvPicPr>
          <p:nvPr/>
        </p:nvPicPr>
        <p:blipFill>
          <a:blip r:embed="rId4"/>
          <a:srcRect/>
          <a:stretch>
            <a:fillRect/>
          </a:stretch>
        </p:blipFill>
        <p:spPr bwMode="auto">
          <a:xfrm>
            <a:off x="9908226" y="2216509"/>
            <a:ext cx="2082800" cy="166545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6" name="Resim 2">
            <a:extLst>
              <a:ext uri="{FF2B5EF4-FFF2-40B4-BE49-F238E27FC236}">
                <a16:creationId xmlns:a16="http://schemas.microsoft.com/office/drawing/2014/main" id="{9AB9D62E-0A48-D4C7-333A-4CA8C72130CC}"/>
              </a:ext>
            </a:extLst>
          </p:cNvPr>
          <p:cNvPicPr>
            <a:picLocks noChangeAspect="1"/>
          </p:cNvPicPr>
          <p:nvPr/>
        </p:nvPicPr>
        <p:blipFill>
          <a:blip r:embed="rId5"/>
          <a:srcRect l="21985" r="19969"/>
          <a:stretch/>
        </p:blipFill>
        <p:spPr>
          <a:xfrm>
            <a:off x="10074799" y="355128"/>
            <a:ext cx="2039841" cy="1382232"/>
          </a:xfrm>
          <a:prstGeom prst="rect">
            <a:avLst/>
          </a:prstGeom>
        </p:spPr>
      </p:pic>
    </p:spTree>
    <p:extLst>
      <p:ext uri="{BB962C8B-B14F-4D97-AF65-F5344CB8AC3E}">
        <p14:creationId xmlns:p14="http://schemas.microsoft.com/office/powerpoint/2010/main" val="1646138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solidFill>
                  <a:srgbClr val="7030A0"/>
                </a:solidFill>
                <a:latin typeface="+mn-lt"/>
              </a:rPr>
              <a:t>Sunum Planı </a:t>
            </a:r>
          </a:p>
        </p:txBody>
      </p:sp>
      <p:sp>
        <p:nvSpPr>
          <p:cNvPr id="3" name="İçerik Yer Tutucusu 2"/>
          <p:cNvSpPr>
            <a:spLocks noGrp="1"/>
          </p:cNvSpPr>
          <p:nvPr>
            <p:ph idx="1"/>
          </p:nvPr>
        </p:nvSpPr>
        <p:spPr>
          <a:xfrm>
            <a:off x="1036319" y="2235199"/>
            <a:ext cx="10058400" cy="3774571"/>
          </a:xfrm>
        </p:spPr>
        <p:txBody>
          <a:bodyPr>
            <a:normAutofit/>
          </a:bodyPr>
          <a:lstStyle/>
          <a:p>
            <a:pPr>
              <a:buFont typeface="Wingdings" panose="05000000000000000000" pitchFamily="2" charset="2"/>
              <a:buChar char="q"/>
            </a:pPr>
            <a:r>
              <a:rPr lang="tr-TR" dirty="0">
                <a:solidFill>
                  <a:srgbClr val="000000"/>
                </a:solidFill>
              </a:rPr>
              <a:t>Atık yönetiminin amacı </a:t>
            </a:r>
          </a:p>
          <a:p>
            <a:pPr>
              <a:buFont typeface="Wingdings" panose="05000000000000000000" pitchFamily="2" charset="2"/>
              <a:buChar char="q"/>
            </a:pPr>
            <a:r>
              <a:rPr lang="tr-TR" dirty="0">
                <a:solidFill>
                  <a:srgbClr val="000000"/>
                </a:solidFill>
              </a:rPr>
              <a:t>İlgili mevzuat </a:t>
            </a:r>
          </a:p>
          <a:p>
            <a:pPr>
              <a:buFont typeface="Wingdings" panose="05000000000000000000" pitchFamily="2" charset="2"/>
              <a:buChar char="q"/>
            </a:pPr>
            <a:r>
              <a:rPr lang="tr-TR" dirty="0">
                <a:solidFill>
                  <a:srgbClr val="000000"/>
                </a:solidFill>
              </a:rPr>
              <a:t>Sağlık kuruluşu atıklarının sınıflandırılması </a:t>
            </a:r>
          </a:p>
          <a:p>
            <a:pPr>
              <a:buFont typeface="Wingdings" panose="05000000000000000000" pitchFamily="2" charset="2"/>
              <a:buChar char="q"/>
            </a:pPr>
            <a:r>
              <a:rPr lang="tr-TR" dirty="0">
                <a:solidFill>
                  <a:srgbClr val="000000"/>
                </a:solidFill>
              </a:rPr>
              <a:t>Tıbbi atıkların ayrılması, toplanması ve taşınması </a:t>
            </a:r>
          </a:p>
          <a:p>
            <a:pPr>
              <a:buFont typeface="Wingdings" panose="05000000000000000000" pitchFamily="2" charset="2"/>
              <a:buChar char="q"/>
            </a:pPr>
            <a:r>
              <a:rPr lang="tr-TR" dirty="0">
                <a:solidFill>
                  <a:srgbClr val="000000"/>
                </a:solidFill>
              </a:rPr>
              <a:t>Geçici depolama </a:t>
            </a:r>
          </a:p>
          <a:p>
            <a:pPr>
              <a:buFont typeface="Wingdings" panose="05000000000000000000" pitchFamily="2" charset="2"/>
              <a:buChar char="q"/>
            </a:pPr>
            <a:r>
              <a:rPr lang="tr-TR" dirty="0">
                <a:solidFill>
                  <a:srgbClr val="000000"/>
                </a:solidFill>
              </a:rPr>
              <a:t>Evsel ve ambalaj atıkları </a:t>
            </a:r>
          </a:p>
          <a:p>
            <a:pPr>
              <a:buFont typeface="Wingdings" panose="05000000000000000000" pitchFamily="2" charset="2"/>
              <a:buChar char="q"/>
            </a:pPr>
            <a:r>
              <a:rPr lang="tr-TR" dirty="0">
                <a:solidFill>
                  <a:srgbClr val="000000"/>
                </a:solidFill>
              </a:rPr>
              <a:t>Atık türünün tespit edilmesi </a:t>
            </a:r>
          </a:p>
          <a:p>
            <a:pPr>
              <a:buFont typeface="Wingdings" panose="05000000000000000000" pitchFamily="2" charset="2"/>
              <a:buChar char="q"/>
            </a:pPr>
            <a:r>
              <a:rPr lang="tr-TR" dirty="0">
                <a:solidFill>
                  <a:srgbClr val="000000"/>
                </a:solidFill>
              </a:rPr>
              <a:t>Temel ilkeler </a:t>
            </a:r>
          </a:p>
          <a:p>
            <a:pPr>
              <a:buFont typeface="Arial" panose="020B0604020202020204" pitchFamily="34" charset="0"/>
              <a:buChar char="•"/>
            </a:pPr>
            <a:endParaRPr lang="tr-TR" sz="2400" dirty="0"/>
          </a:p>
        </p:txBody>
      </p:sp>
      <p:pic>
        <p:nvPicPr>
          <p:cNvPr id="4" name="Resim 2">
            <a:extLst>
              <a:ext uri="{FF2B5EF4-FFF2-40B4-BE49-F238E27FC236}">
                <a16:creationId xmlns:a16="http://schemas.microsoft.com/office/drawing/2014/main" id="{9AB9D62E-0A48-D4C7-333A-4CA8C72130CC}"/>
              </a:ext>
            </a:extLst>
          </p:cNvPr>
          <p:cNvPicPr>
            <a:picLocks noChangeAspect="1"/>
          </p:cNvPicPr>
          <p:nvPr/>
        </p:nvPicPr>
        <p:blipFill>
          <a:blip r:embed="rId2"/>
          <a:srcRect l="21985" r="19969"/>
          <a:stretch/>
        </p:blipFill>
        <p:spPr>
          <a:xfrm>
            <a:off x="10074799" y="355128"/>
            <a:ext cx="2039841" cy="1382232"/>
          </a:xfrm>
          <a:prstGeom prst="rect">
            <a:avLst/>
          </a:prstGeom>
        </p:spPr>
      </p:pic>
    </p:spTree>
    <p:extLst>
      <p:ext uri="{BB962C8B-B14F-4D97-AF65-F5344CB8AC3E}">
        <p14:creationId xmlns:p14="http://schemas.microsoft.com/office/powerpoint/2010/main" val="38807104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19100" y="286603"/>
            <a:ext cx="10736580" cy="1450757"/>
          </a:xfrm>
        </p:spPr>
        <p:txBody>
          <a:bodyPr>
            <a:normAutofit/>
          </a:bodyPr>
          <a:lstStyle/>
          <a:p>
            <a:r>
              <a:rPr lang="tr-TR" b="1" dirty="0">
                <a:solidFill>
                  <a:schemeClr val="accent2"/>
                </a:solidFill>
                <a:latin typeface="Calibri" panose="020F0502020204030204"/>
              </a:rPr>
              <a:t>Sağlık Kuruluşunda Tıbbi Atıkların Ayrılması ve Toplanması</a:t>
            </a:r>
          </a:p>
        </p:txBody>
      </p:sp>
      <p:sp>
        <p:nvSpPr>
          <p:cNvPr id="3" name="İçerik Yer Tutucusu 2"/>
          <p:cNvSpPr>
            <a:spLocks noGrp="1"/>
          </p:cNvSpPr>
          <p:nvPr>
            <p:ph idx="1"/>
          </p:nvPr>
        </p:nvSpPr>
        <p:spPr>
          <a:xfrm>
            <a:off x="419100" y="1976967"/>
            <a:ext cx="7844367" cy="3297766"/>
          </a:xfrm>
        </p:spPr>
        <p:txBody>
          <a:bodyPr>
            <a:normAutofit fontScale="92500" lnSpcReduction="20000"/>
          </a:bodyPr>
          <a:lstStyle/>
          <a:p>
            <a:pPr marL="0" indent="0">
              <a:buNone/>
            </a:pPr>
            <a:r>
              <a:rPr lang="tr-TR" sz="2400" b="1" dirty="0">
                <a:solidFill>
                  <a:schemeClr val="accent1"/>
                </a:solidFill>
              </a:rPr>
              <a:t>Patolojik atıklar; </a:t>
            </a:r>
          </a:p>
          <a:p>
            <a:pPr marL="0" indent="0">
              <a:buNone/>
            </a:pPr>
            <a:endParaRPr lang="tr-TR" sz="2400" b="1" dirty="0">
              <a:solidFill>
                <a:schemeClr val="accent1"/>
              </a:solidFill>
            </a:endParaRPr>
          </a:p>
          <a:p>
            <a:pPr lvl="1" algn="just">
              <a:buFont typeface="Wingdings" panose="05000000000000000000" pitchFamily="2" charset="2"/>
              <a:buChar char="q"/>
            </a:pPr>
            <a:r>
              <a:rPr lang="tr-TR" sz="2400" dirty="0">
                <a:solidFill>
                  <a:srgbClr val="000000"/>
                </a:solidFill>
              </a:rPr>
              <a:t>Delinmeye, kırılmaya ve patlamaya dayanıklı, su geçirmez ve sızdırmaz, üzerinde siyah renkli “</a:t>
            </a:r>
            <a:r>
              <a:rPr lang="tr-TR" sz="2400" b="1" dirty="0">
                <a:solidFill>
                  <a:srgbClr val="000000"/>
                </a:solidFill>
              </a:rPr>
              <a:t>Uluslararası </a:t>
            </a:r>
            <a:r>
              <a:rPr lang="tr-TR" sz="2400" b="1" dirty="0" err="1">
                <a:solidFill>
                  <a:srgbClr val="000000"/>
                </a:solidFill>
              </a:rPr>
              <a:t>Biyotehlike</a:t>
            </a:r>
            <a:r>
              <a:rPr lang="tr-TR" sz="2400" dirty="0">
                <a:solidFill>
                  <a:srgbClr val="000000"/>
                </a:solidFill>
              </a:rPr>
              <a:t>” amblemi ile siyah renkli </a:t>
            </a:r>
            <a:r>
              <a:rPr lang="tr-TR" sz="2400" b="1" dirty="0">
                <a:solidFill>
                  <a:srgbClr val="000000"/>
                </a:solidFill>
              </a:rPr>
              <a:t>“DİKKAT! PATOLOJİK TIBBİ ATIK” </a:t>
            </a:r>
            <a:r>
              <a:rPr lang="tr-TR" sz="2400" dirty="0">
                <a:solidFill>
                  <a:srgbClr val="000000"/>
                </a:solidFill>
              </a:rPr>
              <a:t>ibaresi taşıyan kırmızı renkli plastik biriktirme kapları içinde toplanır </a:t>
            </a:r>
          </a:p>
          <a:p>
            <a:pPr lvl="1" algn="just">
              <a:buFont typeface="Wingdings" panose="05000000000000000000" pitchFamily="2" charset="2"/>
              <a:buChar char="q"/>
            </a:pPr>
            <a:r>
              <a:rPr lang="tr-TR" sz="2400" dirty="0">
                <a:solidFill>
                  <a:srgbClr val="000000"/>
                </a:solidFill>
              </a:rPr>
              <a:t>Bu biriktirme kapları, dolduktan sonra kesinlikle açılmaz, boşaltılmaz ve geri kazanılmaz </a:t>
            </a:r>
          </a:p>
          <a:p>
            <a:pPr lvl="1" algn="just">
              <a:buFont typeface="Wingdings" panose="05000000000000000000" pitchFamily="2" charset="2"/>
              <a:buChar char="q"/>
            </a:pPr>
            <a:r>
              <a:rPr lang="tr-TR" sz="2400" dirty="0">
                <a:solidFill>
                  <a:srgbClr val="000000"/>
                </a:solidFill>
              </a:rPr>
              <a:t>Herhangi bir kimyasalla muamele görmemiş kan torbaları ve kan yedekleri dâhil vücut parçaları ve organları tıbbi atık torbalarında toplanabilir</a:t>
            </a:r>
          </a:p>
        </p:txBody>
      </p:sp>
      <p:pic>
        <p:nvPicPr>
          <p:cNvPr id="4" name="Picture 3"/>
          <p:cNvPicPr/>
          <p:nvPr/>
        </p:nvPicPr>
        <p:blipFill>
          <a:blip r:embed="rId2"/>
          <a:stretch/>
        </p:blipFill>
        <p:spPr>
          <a:xfrm>
            <a:off x="8906085" y="2840230"/>
            <a:ext cx="3022601" cy="2351021"/>
          </a:xfrm>
          <a:prstGeom prst="rect">
            <a:avLst/>
          </a:prstGeom>
          <a:ln>
            <a:noFill/>
          </a:ln>
        </p:spPr>
      </p:pic>
      <p:pic>
        <p:nvPicPr>
          <p:cNvPr id="5" name="Resim 2">
            <a:extLst>
              <a:ext uri="{FF2B5EF4-FFF2-40B4-BE49-F238E27FC236}">
                <a16:creationId xmlns:a16="http://schemas.microsoft.com/office/drawing/2014/main" id="{9AB9D62E-0A48-D4C7-333A-4CA8C72130CC}"/>
              </a:ext>
            </a:extLst>
          </p:cNvPr>
          <p:cNvPicPr>
            <a:picLocks noChangeAspect="1"/>
          </p:cNvPicPr>
          <p:nvPr/>
        </p:nvPicPr>
        <p:blipFill>
          <a:blip r:embed="rId3"/>
          <a:srcRect l="21985" r="19969"/>
          <a:stretch/>
        </p:blipFill>
        <p:spPr>
          <a:xfrm>
            <a:off x="10074799" y="355128"/>
            <a:ext cx="2039841" cy="1382232"/>
          </a:xfrm>
          <a:prstGeom prst="rect">
            <a:avLst/>
          </a:prstGeom>
        </p:spPr>
      </p:pic>
    </p:spTree>
    <p:extLst>
      <p:ext uri="{BB962C8B-B14F-4D97-AF65-F5344CB8AC3E}">
        <p14:creationId xmlns:p14="http://schemas.microsoft.com/office/powerpoint/2010/main" val="19180198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30497" y="863600"/>
            <a:ext cx="9323103" cy="1156547"/>
          </a:xfrm>
        </p:spPr>
        <p:txBody>
          <a:bodyPr>
            <a:noAutofit/>
          </a:bodyPr>
          <a:lstStyle/>
          <a:p>
            <a:r>
              <a:rPr lang="tr-TR" sz="4000" b="1" dirty="0">
                <a:solidFill>
                  <a:srgbClr val="666DA4"/>
                </a:solidFill>
                <a:latin typeface="Calibri" panose="020F0502020204030204"/>
              </a:rPr>
              <a:t/>
            </a:r>
            <a:br>
              <a:rPr lang="tr-TR" sz="4000" b="1" dirty="0">
                <a:solidFill>
                  <a:srgbClr val="666DA4"/>
                </a:solidFill>
                <a:latin typeface="Calibri" panose="020F0502020204030204"/>
              </a:rPr>
            </a:br>
            <a:r>
              <a:rPr lang="tr-TR" sz="4000" b="1" dirty="0">
                <a:solidFill>
                  <a:srgbClr val="666DA4"/>
                </a:solidFill>
                <a:latin typeface="Calibri" panose="020F0502020204030204"/>
              </a:rPr>
              <a:t/>
            </a:r>
            <a:br>
              <a:rPr lang="tr-TR" sz="4000" b="1" dirty="0">
                <a:solidFill>
                  <a:srgbClr val="666DA4"/>
                </a:solidFill>
                <a:latin typeface="Calibri" panose="020F0502020204030204"/>
              </a:rPr>
            </a:br>
            <a:r>
              <a:rPr lang="tr-TR" sz="4000" b="1" dirty="0">
                <a:solidFill>
                  <a:srgbClr val="666DA4"/>
                </a:solidFill>
                <a:latin typeface="Calibri" panose="020F0502020204030204"/>
              </a:rPr>
              <a:t/>
            </a:r>
            <a:br>
              <a:rPr lang="tr-TR" sz="4000" b="1" dirty="0">
                <a:solidFill>
                  <a:srgbClr val="666DA4"/>
                </a:solidFill>
                <a:latin typeface="Calibri" panose="020F0502020204030204"/>
              </a:rPr>
            </a:br>
            <a:r>
              <a:rPr lang="tr-TR" sz="4000" b="1" dirty="0">
                <a:solidFill>
                  <a:srgbClr val="666DA4"/>
                </a:solidFill>
                <a:latin typeface="Calibri" panose="020F0502020204030204"/>
              </a:rPr>
              <a:t/>
            </a:r>
            <a:br>
              <a:rPr lang="tr-TR" sz="4000" b="1" dirty="0">
                <a:solidFill>
                  <a:srgbClr val="666DA4"/>
                </a:solidFill>
                <a:latin typeface="Calibri" panose="020F0502020204030204"/>
              </a:rPr>
            </a:br>
            <a:r>
              <a:rPr lang="tr-TR" sz="4000" b="1" dirty="0">
                <a:solidFill>
                  <a:srgbClr val="666DA4"/>
                </a:solidFill>
                <a:latin typeface="Calibri" panose="020F0502020204030204"/>
              </a:rPr>
              <a:t/>
            </a:r>
            <a:br>
              <a:rPr lang="tr-TR" sz="4000" b="1" dirty="0">
                <a:solidFill>
                  <a:srgbClr val="666DA4"/>
                </a:solidFill>
                <a:latin typeface="Calibri" panose="020F0502020204030204"/>
              </a:rPr>
            </a:br>
            <a:r>
              <a:rPr lang="tr-TR" sz="4000" b="1" dirty="0">
                <a:solidFill>
                  <a:srgbClr val="666DA4"/>
                </a:solidFill>
                <a:latin typeface="Calibri" panose="020F0502020204030204"/>
              </a:rPr>
              <a:t/>
            </a:r>
            <a:br>
              <a:rPr lang="tr-TR" sz="4000" b="1" dirty="0">
                <a:solidFill>
                  <a:srgbClr val="666DA4"/>
                </a:solidFill>
                <a:latin typeface="Calibri" panose="020F0502020204030204"/>
              </a:rPr>
            </a:br>
            <a:r>
              <a:rPr lang="tr-TR" sz="4000" b="1" dirty="0">
                <a:solidFill>
                  <a:schemeClr val="accent2"/>
                </a:solidFill>
                <a:latin typeface="Calibri" panose="020F0502020204030204"/>
              </a:rPr>
              <a:t>Sağlık Kuruluşunda Tıbbi Atıkların Ayrılması ve Toplanması</a:t>
            </a:r>
            <a:r>
              <a:rPr lang="tr-TR" sz="4000" b="1" spc="-1" dirty="0">
                <a:solidFill>
                  <a:srgbClr val="71CAC8"/>
                </a:solidFill>
                <a:uFill>
                  <a:solidFill>
                    <a:srgbClr val="FFFFFF"/>
                  </a:solidFill>
                </a:uFill>
                <a:latin typeface="Calibri"/>
                <a:ea typeface="DejaVu Sans"/>
              </a:rPr>
              <a:t/>
            </a:r>
            <a:br>
              <a:rPr lang="tr-TR" sz="4000" b="1" spc="-1" dirty="0">
                <a:solidFill>
                  <a:srgbClr val="71CAC8"/>
                </a:solidFill>
                <a:uFill>
                  <a:solidFill>
                    <a:srgbClr val="FFFFFF"/>
                  </a:solidFill>
                </a:uFill>
                <a:latin typeface="Calibri"/>
                <a:ea typeface="DejaVu Sans"/>
              </a:rPr>
            </a:br>
            <a:endParaRPr lang="tr-TR" sz="4000" dirty="0"/>
          </a:p>
        </p:txBody>
      </p:sp>
      <p:sp>
        <p:nvSpPr>
          <p:cNvPr id="3" name="İçerik Yer Tutucusu 2"/>
          <p:cNvSpPr>
            <a:spLocks noGrp="1"/>
          </p:cNvSpPr>
          <p:nvPr>
            <p:ph idx="1"/>
          </p:nvPr>
        </p:nvSpPr>
        <p:spPr>
          <a:xfrm>
            <a:off x="678181" y="1845734"/>
            <a:ext cx="8821420" cy="3716866"/>
          </a:xfrm>
        </p:spPr>
        <p:txBody>
          <a:bodyPr>
            <a:normAutofit/>
          </a:bodyPr>
          <a:lstStyle/>
          <a:p>
            <a:pPr marL="0" indent="0">
              <a:buNone/>
            </a:pPr>
            <a:r>
              <a:rPr lang="tr-TR" sz="2400" b="1" dirty="0">
                <a:solidFill>
                  <a:schemeClr val="accent1"/>
                </a:solidFill>
              </a:rPr>
              <a:t>Kesici ve delici atıklar</a:t>
            </a:r>
          </a:p>
          <a:p>
            <a:pPr lvl="1" algn="just">
              <a:buFont typeface="Wingdings" panose="05000000000000000000" pitchFamily="2" charset="2"/>
              <a:buChar char="q"/>
            </a:pPr>
            <a:r>
              <a:rPr lang="tr-TR" sz="2200" dirty="0">
                <a:solidFill>
                  <a:srgbClr val="000000"/>
                </a:solidFill>
              </a:rPr>
              <a:t>Delinmeye, yırtılmaya, kırılmaya ve patlamaya dayanıklı, su geçirmez ve sızdırmaz, açılması ve karıştırılması mümkün olmayan, üzerinde siyah renkli </a:t>
            </a:r>
            <a:r>
              <a:rPr lang="tr-TR" sz="2200" b="1" dirty="0">
                <a:solidFill>
                  <a:srgbClr val="000000"/>
                </a:solidFill>
              </a:rPr>
              <a:t>“Uluslararası </a:t>
            </a:r>
            <a:r>
              <a:rPr lang="tr-TR" sz="2200" b="1" dirty="0" err="1">
                <a:solidFill>
                  <a:srgbClr val="000000"/>
                </a:solidFill>
              </a:rPr>
              <a:t>Biyotehlike</a:t>
            </a:r>
            <a:r>
              <a:rPr lang="tr-TR" sz="2200" b="1" dirty="0">
                <a:solidFill>
                  <a:srgbClr val="000000"/>
                </a:solidFill>
              </a:rPr>
              <a:t>” </a:t>
            </a:r>
            <a:r>
              <a:rPr lang="tr-TR" sz="2200" dirty="0">
                <a:solidFill>
                  <a:srgbClr val="000000"/>
                </a:solidFill>
              </a:rPr>
              <a:t>amblemi ile siyah harflerle yazılmış </a:t>
            </a:r>
            <a:r>
              <a:rPr lang="tr-TR" sz="2200" b="1" dirty="0">
                <a:solidFill>
                  <a:srgbClr val="000000"/>
                </a:solidFill>
              </a:rPr>
              <a:t>“DİKKAT! KESİCİ ve DELİCİ TIBBİ ATIK” </a:t>
            </a:r>
            <a:r>
              <a:rPr lang="tr-TR" sz="2200" dirty="0">
                <a:solidFill>
                  <a:srgbClr val="000000"/>
                </a:solidFill>
              </a:rPr>
              <a:t>ibaresi taşıyan plastik veya aynı özelliklere sahip lamine kartondan yapılmış kutu veya konteynerler içinde toplanır</a:t>
            </a:r>
          </a:p>
          <a:p>
            <a:pPr lvl="1" algn="just">
              <a:buFont typeface="Wingdings" panose="05000000000000000000" pitchFamily="2" charset="2"/>
              <a:buChar char="q"/>
            </a:pPr>
            <a:r>
              <a:rPr lang="tr-TR" sz="2200" dirty="0">
                <a:solidFill>
                  <a:srgbClr val="000000"/>
                </a:solidFill>
              </a:rPr>
              <a:t>Bu kaplar, en fazla ¾ oranında doldurulur, ağızları kapatılır ve tıbbi atık torbalarına konur </a:t>
            </a:r>
          </a:p>
          <a:p>
            <a:pPr lvl="1" algn="just">
              <a:buFont typeface="Wingdings" panose="05000000000000000000" pitchFamily="2" charset="2"/>
              <a:buChar char="q"/>
            </a:pPr>
            <a:r>
              <a:rPr lang="tr-TR" sz="2200" dirty="0">
                <a:solidFill>
                  <a:srgbClr val="000000"/>
                </a:solidFill>
              </a:rPr>
              <a:t>Kesici-delici atık kapları dolduktan sonra kesinlikle sıkıştırılmaz, açılmaz, boşaltılamaz ve geri kazanılmaz</a:t>
            </a:r>
          </a:p>
        </p:txBody>
      </p:sp>
      <p:pic>
        <p:nvPicPr>
          <p:cNvPr id="4" name="Picture 3"/>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2929" b="98117" l="1942" r="94903"/>
                    </a14:imgEffect>
                  </a14:imgLayer>
                </a14:imgProps>
              </a:ext>
            </a:extLst>
          </a:blip>
          <a:srcRect/>
          <a:stretch>
            <a:fillRect/>
          </a:stretch>
        </p:blipFill>
        <p:spPr bwMode="auto">
          <a:xfrm>
            <a:off x="9892168" y="2963333"/>
            <a:ext cx="2405101" cy="266699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5" name="Resim 2">
            <a:extLst>
              <a:ext uri="{FF2B5EF4-FFF2-40B4-BE49-F238E27FC236}">
                <a16:creationId xmlns:a16="http://schemas.microsoft.com/office/drawing/2014/main" id="{9AB9D62E-0A48-D4C7-333A-4CA8C72130CC}"/>
              </a:ext>
            </a:extLst>
          </p:cNvPr>
          <p:cNvPicPr>
            <a:picLocks noChangeAspect="1"/>
          </p:cNvPicPr>
          <p:nvPr/>
        </p:nvPicPr>
        <p:blipFill>
          <a:blip r:embed="rId4"/>
          <a:srcRect l="21985" r="19969"/>
          <a:stretch/>
        </p:blipFill>
        <p:spPr>
          <a:xfrm>
            <a:off x="10074799" y="355128"/>
            <a:ext cx="2039841" cy="1382232"/>
          </a:xfrm>
          <a:prstGeom prst="rect">
            <a:avLst/>
          </a:prstGeom>
        </p:spPr>
      </p:pic>
    </p:spTree>
    <p:extLst>
      <p:ext uri="{BB962C8B-B14F-4D97-AF65-F5344CB8AC3E}">
        <p14:creationId xmlns:p14="http://schemas.microsoft.com/office/powerpoint/2010/main" val="29833085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09930" y="242934"/>
            <a:ext cx="10058400" cy="1450757"/>
          </a:xfrm>
        </p:spPr>
        <p:txBody>
          <a:bodyPr/>
          <a:lstStyle/>
          <a:p>
            <a:r>
              <a:rPr lang="tr-TR" b="1" spc="-1" dirty="0">
                <a:solidFill>
                  <a:schemeClr val="accent2"/>
                </a:solidFill>
                <a:uFill>
                  <a:solidFill>
                    <a:srgbClr val="FFFFFF"/>
                  </a:solidFill>
                </a:uFill>
                <a:latin typeface="Calibri"/>
                <a:ea typeface="DejaVu Sans"/>
              </a:rPr>
              <a:t>Sağlık Kuruluşunda Tıbbi Atıkların Ayrılması ve Toplanması</a:t>
            </a:r>
            <a:endParaRPr lang="tr-TR" dirty="0">
              <a:solidFill>
                <a:schemeClr val="accent2"/>
              </a:solidFill>
            </a:endParaRPr>
          </a:p>
        </p:txBody>
      </p:sp>
      <p:sp>
        <p:nvSpPr>
          <p:cNvPr id="3" name="İçerik Yer Tutucusu 2"/>
          <p:cNvSpPr>
            <a:spLocks noGrp="1"/>
          </p:cNvSpPr>
          <p:nvPr>
            <p:ph idx="1"/>
          </p:nvPr>
        </p:nvSpPr>
        <p:spPr>
          <a:xfrm>
            <a:off x="709930" y="1931459"/>
            <a:ext cx="8552603" cy="3682666"/>
          </a:xfrm>
        </p:spPr>
        <p:txBody>
          <a:bodyPr>
            <a:noAutofit/>
          </a:bodyPr>
          <a:lstStyle/>
          <a:p>
            <a:pPr algn="just">
              <a:buFont typeface="Wingdings" panose="05000000000000000000" pitchFamily="2" charset="2"/>
              <a:buChar char="q"/>
            </a:pPr>
            <a:r>
              <a:rPr lang="tr-TR" sz="2400" dirty="0">
                <a:solidFill>
                  <a:srgbClr val="000000"/>
                </a:solidFill>
              </a:rPr>
              <a:t>Tıbbi atık torbaları biriktirme süresince tıbbi atık kabı ya da kovası içerisinde muhafaza edilir </a:t>
            </a:r>
          </a:p>
          <a:p>
            <a:pPr algn="just">
              <a:buFont typeface="Wingdings" panose="05000000000000000000" pitchFamily="2" charset="2"/>
              <a:buChar char="q"/>
            </a:pPr>
            <a:r>
              <a:rPr lang="tr-TR" sz="2400" dirty="0">
                <a:solidFill>
                  <a:srgbClr val="000000"/>
                </a:solidFill>
              </a:rPr>
              <a:t>Tıbbi atık kabı ya da kovası; </a:t>
            </a:r>
          </a:p>
          <a:p>
            <a:pPr lvl="1" algn="just">
              <a:buFont typeface="Wingdings" panose="05000000000000000000" pitchFamily="2" charset="2"/>
              <a:buChar char="q"/>
            </a:pPr>
            <a:r>
              <a:rPr lang="tr-TR" sz="2200" dirty="0">
                <a:solidFill>
                  <a:srgbClr val="000000"/>
                </a:solidFill>
              </a:rPr>
              <a:t>Delinmeye, yırtılmaya, kırılmaya ve patlamaya dayanıklı, su geçirmez ve sızdırmaz, üzerinde siyah renkli </a:t>
            </a:r>
            <a:r>
              <a:rPr lang="tr-TR" sz="2200" b="1" dirty="0">
                <a:solidFill>
                  <a:srgbClr val="000000"/>
                </a:solidFill>
              </a:rPr>
              <a:t>“Uluslararası </a:t>
            </a:r>
            <a:r>
              <a:rPr lang="tr-TR" sz="2200" b="1" dirty="0" err="1">
                <a:solidFill>
                  <a:srgbClr val="000000"/>
                </a:solidFill>
              </a:rPr>
              <a:t>Biyotehlike</a:t>
            </a:r>
            <a:r>
              <a:rPr lang="tr-TR" sz="2200" dirty="0">
                <a:solidFill>
                  <a:srgbClr val="000000"/>
                </a:solidFill>
              </a:rPr>
              <a:t>” amblemi ile siyah renkli </a:t>
            </a:r>
            <a:r>
              <a:rPr lang="tr-TR" sz="2200" b="1" dirty="0">
                <a:solidFill>
                  <a:srgbClr val="000000"/>
                </a:solidFill>
              </a:rPr>
              <a:t>“DİKKAT! TIBBİ ATIK” </a:t>
            </a:r>
            <a:r>
              <a:rPr lang="tr-TR" sz="2200" dirty="0">
                <a:solidFill>
                  <a:srgbClr val="000000"/>
                </a:solidFill>
              </a:rPr>
              <a:t>ibaresi taşıyan turuncu renkli plastik malzemeden yapılmış olması zorunludur</a:t>
            </a:r>
          </a:p>
          <a:p>
            <a:pPr algn="just">
              <a:buFont typeface="Wingdings" panose="05000000000000000000" pitchFamily="2" charset="2"/>
              <a:buChar char="q"/>
            </a:pPr>
            <a:r>
              <a:rPr lang="tr-TR" sz="2400" dirty="0">
                <a:solidFill>
                  <a:srgbClr val="000000"/>
                </a:solidFill>
              </a:rPr>
              <a:t>Yeni torba ve kapların kullanıma hazır olarak atığın kaynağında veya en yakın alanda bulundurulması sağlanır</a:t>
            </a:r>
          </a:p>
          <a:p>
            <a:pPr algn="just">
              <a:buFont typeface="Wingdings" panose="05000000000000000000" pitchFamily="2" charset="2"/>
              <a:buChar char="q"/>
            </a:pPr>
            <a:endParaRPr lang="tr-TR" sz="2400" dirty="0">
              <a:solidFill>
                <a:srgbClr val="000000"/>
              </a:solidFill>
            </a:endParaRPr>
          </a:p>
        </p:txBody>
      </p:sp>
      <p:pic>
        <p:nvPicPr>
          <p:cNvPr id="4" name="Picture 3"/>
          <p:cNvPicPr>
            <a:picLocks noChangeAspect="1" noChangeArrowheads="1"/>
          </p:cNvPicPr>
          <p:nvPr/>
        </p:nvPicPr>
        <p:blipFill>
          <a:blip r:embed="rId2"/>
          <a:srcRect/>
          <a:stretch>
            <a:fillRect/>
          </a:stretch>
        </p:blipFill>
        <p:spPr bwMode="auto">
          <a:xfrm>
            <a:off x="9655492" y="2238296"/>
            <a:ext cx="2225675" cy="281499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5" name="Resim 2">
            <a:extLst>
              <a:ext uri="{FF2B5EF4-FFF2-40B4-BE49-F238E27FC236}">
                <a16:creationId xmlns:a16="http://schemas.microsoft.com/office/drawing/2014/main" id="{9AB9D62E-0A48-D4C7-333A-4CA8C72130CC}"/>
              </a:ext>
            </a:extLst>
          </p:cNvPr>
          <p:cNvPicPr>
            <a:picLocks noChangeAspect="1"/>
          </p:cNvPicPr>
          <p:nvPr/>
        </p:nvPicPr>
        <p:blipFill>
          <a:blip r:embed="rId3"/>
          <a:srcRect l="21985" r="19969"/>
          <a:stretch/>
        </p:blipFill>
        <p:spPr>
          <a:xfrm>
            <a:off x="10074799" y="355128"/>
            <a:ext cx="2039841" cy="1382232"/>
          </a:xfrm>
          <a:prstGeom prst="rect">
            <a:avLst/>
          </a:prstGeom>
        </p:spPr>
      </p:pic>
    </p:spTree>
    <p:extLst>
      <p:ext uri="{BB962C8B-B14F-4D97-AF65-F5344CB8AC3E}">
        <p14:creationId xmlns:p14="http://schemas.microsoft.com/office/powerpoint/2010/main" val="25244986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35058" y="370784"/>
            <a:ext cx="10058400" cy="1450757"/>
          </a:xfrm>
        </p:spPr>
        <p:txBody>
          <a:bodyPr/>
          <a:lstStyle/>
          <a:p>
            <a:r>
              <a:rPr lang="tr-TR" b="1" spc="-1" dirty="0">
                <a:solidFill>
                  <a:schemeClr val="accent2"/>
                </a:solidFill>
                <a:uFill>
                  <a:solidFill>
                    <a:srgbClr val="FFFFFF"/>
                  </a:solidFill>
                </a:uFill>
                <a:latin typeface="Calibri"/>
                <a:ea typeface="DejaVu Sans"/>
              </a:rPr>
              <a:t>Sağlık Kuruluşunda Tıbbi Atıkların Taşınması </a:t>
            </a:r>
            <a:endParaRPr lang="tr-TR" dirty="0">
              <a:solidFill>
                <a:schemeClr val="accent2"/>
              </a:solidFill>
            </a:endParaRPr>
          </a:p>
        </p:txBody>
      </p:sp>
      <p:sp>
        <p:nvSpPr>
          <p:cNvPr id="3" name="İçerik Yer Tutucusu 2"/>
          <p:cNvSpPr>
            <a:spLocks noGrp="1"/>
          </p:cNvSpPr>
          <p:nvPr>
            <p:ph idx="1"/>
          </p:nvPr>
        </p:nvSpPr>
        <p:spPr>
          <a:xfrm>
            <a:off x="646430" y="1985433"/>
            <a:ext cx="9149503" cy="4023360"/>
          </a:xfrm>
        </p:spPr>
        <p:txBody>
          <a:bodyPr>
            <a:normAutofit/>
          </a:bodyPr>
          <a:lstStyle/>
          <a:p>
            <a:pPr lvl="0" algn="just">
              <a:buClr>
                <a:srgbClr val="FF9900"/>
              </a:buClr>
              <a:buFont typeface="Wingdings" panose="05000000000000000000" pitchFamily="2" charset="2"/>
              <a:buChar char="q"/>
            </a:pPr>
            <a:r>
              <a:rPr lang="tr-TR" sz="2400" dirty="0">
                <a:solidFill>
                  <a:srgbClr val="000000"/>
                </a:solidFill>
              </a:rPr>
              <a:t>Tıbbi atık torbaları, tıbbi atık personeli tarafından taşınır</a:t>
            </a:r>
          </a:p>
          <a:p>
            <a:pPr lvl="1" algn="just">
              <a:buClr>
                <a:srgbClr val="FF9900"/>
              </a:buClr>
              <a:buFont typeface="Wingdings" panose="05000000000000000000" pitchFamily="2" charset="2"/>
              <a:buChar char="q"/>
            </a:pPr>
            <a:r>
              <a:rPr lang="tr-TR" sz="2200" dirty="0">
                <a:solidFill>
                  <a:srgbClr val="000000"/>
                </a:solidFill>
              </a:rPr>
              <a:t>Çalışma sırasında eldiven, koruyucu gözlük, maske kullanır </a:t>
            </a:r>
          </a:p>
          <a:p>
            <a:pPr lvl="1" algn="just">
              <a:buClr>
                <a:srgbClr val="FF9900"/>
              </a:buClr>
              <a:buFont typeface="Wingdings" panose="05000000000000000000" pitchFamily="2" charset="2"/>
              <a:buChar char="q"/>
            </a:pPr>
            <a:r>
              <a:rPr lang="tr-TR" sz="2200" dirty="0">
                <a:solidFill>
                  <a:srgbClr val="000000"/>
                </a:solidFill>
              </a:rPr>
              <a:t>Çizme ve turuncu renkli özel koruyucu kıyafet giyer </a:t>
            </a:r>
          </a:p>
          <a:p>
            <a:pPr lvl="1" algn="just">
              <a:buClr>
                <a:srgbClr val="FF9900"/>
              </a:buClr>
              <a:buFont typeface="Wingdings" panose="05000000000000000000" pitchFamily="2" charset="2"/>
              <a:buChar char="q"/>
            </a:pPr>
            <a:r>
              <a:rPr lang="tr-TR" sz="2200" dirty="0">
                <a:solidFill>
                  <a:srgbClr val="000000"/>
                </a:solidFill>
              </a:rPr>
              <a:t>Toplama ve taşıma işlemi sırasında, atık poşetlerinin vücut ile temasından kaçınılır</a:t>
            </a:r>
          </a:p>
          <a:p>
            <a:pPr lvl="0" algn="just">
              <a:buClr>
                <a:srgbClr val="FF9900"/>
              </a:buClr>
              <a:buFont typeface="Wingdings" panose="05000000000000000000" pitchFamily="2" charset="2"/>
              <a:buChar char="q"/>
            </a:pPr>
            <a:r>
              <a:rPr lang="tr-TR" sz="2400" dirty="0">
                <a:solidFill>
                  <a:srgbClr val="000000"/>
                </a:solidFill>
              </a:rPr>
              <a:t>Atık taşıma araçlarının/atık taşıyan personelin izleyeceği güzergâh, </a:t>
            </a:r>
          </a:p>
          <a:p>
            <a:pPr lvl="1" algn="just">
              <a:buClr>
                <a:srgbClr val="FF9900"/>
              </a:buClr>
              <a:buFont typeface="Wingdings" panose="05000000000000000000" pitchFamily="2" charset="2"/>
              <a:buChar char="q"/>
            </a:pPr>
            <a:r>
              <a:rPr lang="tr-TR" sz="2200" dirty="0">
                <a:solidFill>
                  <a:srgbClr val="000000"/>
                </a:solidFill>
              </a:rPr>
              <a:t>Hastaların tedavi olduğu yerler ile diğer temiz alanlardan, insan ve hasta trafiğinin yoğun olduğu bölgelerden mümkün olduğunca uzak olacak şekilde belirlenir</a:t>
            </a:r>
          </a:p>
          <a:p>
            <a:endParaRPr lang="tr-TR" dirty="0"/>
          </a:p>
        </p:txBody>
      </p:sp>
      <p:pic>
        <p:nvPicPr>
          <p:cNvPr id="4" name="Picture 2"/>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3125" b="97875" l="11615" r="89802"/>
                    </a14:imgEffect>
                  </a14:imgLayer>
                </a14:imgProps>
              </a:ext>
            </a:extLst>
          </a:blip>
          <a:srcRect/>
          <a:stretch>
            <a:fillRect/>
          </a:stretch>
        </p:blipFill>
        <p:spPr bwMode="auto">
          <a:xfrm>
            <a:off x="9671583" y="1607737"/>
            <a:ext cx="2845456" cy="463794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5" name="Resim 4" descr="Ekran Kırpma"/>
          <p:cNvPicPr>
            <a:picLocks noChangeAspect="1"/>
          </p:cNvPicPr>
          <p:nvPr/>
        </p:nvPicPr>
        <p:blipFill>
          <a:blip r:embed="rId4">
            <a:extLst>
              <a:ext uri="{BEBA8EAE-BF5A-486C-A8C5-ECC9F3942E4B}">
                <a14:imgProps xmlns:a14="http://schemas.microsoft.com/office/drawing/2010/main">
                  <a14:imgLayer r:embed="rId5">
                    <a14:imgEffect>
                      <a14:backgroundRemoval t="4196" b="97203" l="4110" r="91781"/>
                    </a14:imgEffect>
                  </a14:imgLayer>
                </a14:imgProps>
              </a:ext>
              <a:ext uri="{28A0092B-C50C-407E-A947-70E740481C1C}">
                <a14:useLocalDpi xmlns:a14="http://schemas.microsoft.com/office/drawing/2010/main" val="0"/>
              </a:ext>
            </a:extLst>
          </a:blip>
          <a:stretch>
            <a:fillRect/>
          </a:stretch>
        </p:blipFill>
        <p:spPr>
          <a:xfrm>
            <a:off x="10009408" y="3734950"/>
            <a:ext cx="1390844" cy="1362265"/>
          </a:xfrm>
          <a:prstGeom prst="rect">
            <a:avLst/>
          </a:prstGeom>
        </p:spPr>
      </p:pic>
      <p:pic>
        <p:nvPicPr>
          <p:cNvPr id="6" name="Resim 2">
            <a:extLst>
              <a:ext uri="{FF2B5EF4-FFF2-40B4-BE49-F238E27FC236}">
                <a16:creationId xmlns:a16="http://schemas.microsoft.com/office/drawing/2014/main" id="{9AB9D62E-0A48-D4C7-333A-4CA8C72130CC}"/>
              </a:ext>
            </a:extLst>
          </p:cNvPr>
          <p:cNvPicPr>
            <a:picLocks noChangeAspect="1"/>
          </p:cNvPicPr>
          <p:nvPr/>
        </p:nvPicPr>
        <p:blipFill>
          <a:blip r:embed="rId6"/>
          <a:srcRect l="21985" r="19969"/>
          <a:stretch/>
        </p:blipFill>
        <p:spPr>
          <a:xfrm>
            <a:off x="10152159" y="320865"/>
            <a:ext cx="2039841" cy="1382232"/>
          </a:xfrm>
          <a:prstGeom prst="rect">
            <a:avLst/>
          </a:prstGeom>
        </p:spPr>
      </p:pic>
    </p:spTree>
    <p:extLst>
      <p:ext uri="{BB962C8B-B14F-4D97-AF65-F5344CB8AC3E}">
        <p14:creationId xmlns:p14="http://schemas.microsoft.com/office/powerpoint/2010/main" val="22684401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40740" y="273903"/>
            <a:ext cx="10058400" cy="1450757"/>
          </a:xfrm>
        </p:spPr>
        <p:txBody>
          <a:bodyPr/>
          <a:lstStyle/>
          <a:p>
            <a:r>
              <a:rPr lang="tr-TR" b="1" spc="-1" dirty="0">
                <a:solidFill>
                  <a:schemeClr val="accent2"/>
                </a:solidFill>
                <a:uFill>
                  <a:solidFill>
                    <a:srgbClr val="FFFFFF"/>
                  </a:solidFill>
                </a:uFill>
                <a:latin typeface="Calibri"/>
                <a:ea typeface="DejaVu Sans"/>
              </a:rPr>
              <a:t>Sağlık Kuruluşunda Tıbbi Atıkların Taşınması </a:t>
            </a:r>
            <a:endParaRPr lang="tr-TR" dirty="0">
              <a:solidFill>
                <a:schemeClr val="accent2"/>
              </a:solidFill>
            </a:endParaRPr>
          </a:p>
        </p:txBody>
      </p:sp>
      <p:sp>
        <p:nvSpPr>
          <p:cNvPr id="3" name="İçerik Yer Tutucusu 2"/>
          <p:cNvSpPr>
            <a:spLocks noGrp="1"/>
          </p:cNvSpPr>
          <p:nvPr>
            <p:ph idx="1"/>
          </p:nvPr>
        </p:nvSpPr>
        <p:spPr>
          <a:xfrm>
            <a:off x="449581" y="2290234"/>
            <a:ext cx="8897620" cy="3754966"/>
          </a:xfrm>
        </p:spPr>
        <p:txBody>
          <a:bodyPr>
            <a:noAutofit/>
          </a:bodyPr>
          <a:lstStyle/>
          <a:p>
            <a:pPr algn="just">
              <a:buFont typeface="Arial" panose="020B0604020202020204" pitchFamily="34" charset="0"/>
              <a:buChar char="•"/>
            </a:pPr>
            <a:r>
              <a:rPr lang="tr-TR" sz="2400" dirty="0">
                <a:solidFill>
                  <a:srgbClr val="000000"/>
                </a:solidFill>
              </a:rPr>
              <a:t>Bu işlem için kapaklı konteyner/kap/kova kullanılır</a:t>
            </a:r>
          </a:p>
          <a:p>
            <a:pPr lvl="1" algn="just">
              <a:buFont typeface="Arial" panose="020B0604020202020204" pitchFamily="34" charset="0"/>
              <a:buChar char="•"/>
            </a:pPr>
            <a:r>
              <a:rPr lang="tr-TR" sz="2200" dirty="0">
                <a:solidFill>
                  <a:srgbClr val="000000"/>
                </a:solidFill>
              </a:rPr>
              <a:t>Paslanmaz metal, plastik veya benzeri malzemeden yapılmış, yükleme-boşaltma esnasında torbaların hasarlanmasına veya delinmesine yol açabilecek keskin kenarları olmayan, yüklenmesi, boşaltılması, temizlenmesi ve dezenfeksiyonu kolay ve sadece bu iş için ayrılmıştır </a:t>
            </a:r>
          </a:p>
          <a:p>
            <a:pPr lvl="1" algn="just">
              <a:buFont typeface="Arial" panose="020B0604020202020204" pitchFamily="34" charset="0"/>
              <a:buChar char="•"/>
            </a:pPr>
            <a:r>
              <a:rPr lang="tr-TR" sz="2200" dirty="0">
                <a:solidFill>
                  <a:srgbClr val="000000"/>
                </a:solidFill>
              </a:rPr>
              <a:t>Turuncu renkli, üzerinde siyah renkli </a:t>
            </a:r>
            <a:r>
              <a:rPr lang="tr-TR" sz="2200" b="1" dirty="0">
                <a:solidFill>
                  <a:srgbClr val="000000"/>
                </a:solidFill>
              </a:rPr>
              <a:t>“Uluslararası </a:t>
            </a:r>
            <a:r>
              <a:rPr lang="tr-TR" sz="2200" b="1" dirty="0" err="1">
                <a:solidFill>
                  <a:srgbClr val="000000"/>
                </a:solidFill>
              </a:rPr>
              <a:t>Biyotehlike</a:t>
            </a:r>
            <a:r>
              <a:rPr lang="tr-TR" sz="2200" b="1" dirty="0">
                <a:solidFill>
                  <a:srgbClr val="000000"/>
                </a:solidFill>
              </a:rPr>
              <a:t>” </a:t>
            </a:r>
            <a:r>
              <a:rPr lang="tr-TR" sz="2200" dirty="0">
                <a:solidFill>
                  <a:srgbClr val="000000"/>
                </a:solidFill>
              </a:rPr>
              <a:t>amblemi ile siyah renkli </a:t>
            </a:r>
            <a:r>
              <a:rPr lang="tr-TR" sz="2200" b="1" dirty="0">
                <a:solidFill>
                  <a:srgbClr val="000000"/>
                </a:solidFill>
              </a:rPr>
              <a:t>“DİKKAT! TIBBİ ATIK” </a:t>
            </a:r>
            <a:r>
              <a:rPr lang="tr-TR" sz="2200" dirty="0">
                <a:solidFill>
                  <a:srgbClr val="000000"/>
                </a:solidFill>
              </a:rPr>
              <a:t>ibaresi bulunmalıdır</a:t>
            </a:r>
          </a:p>
          <a:p>
            <a:pPr algn="just">
              <a:buFont typeface="Arial" panose="020B0604020202020204" pitchFamily="34" charset="0"/>
              <a:buChar char="•"/>
            </a:pPr>
            <a:r>
              <a:rPr lang="tr-TR" sz="2400" dirty="0">
                <a:solidFill>
                  <a:srgbClr val="000000"/>
                </a:solidFill>
              </a:rPr>
              <a:t>Tıbbi atık torbaları ağızları sıkıca bağlanarak sıkıştırılmadan kapaklı konteyner/kap/kova içine konur </a:t>
            </a:r>
          </a:p>
          <a:p>
            <a:pPr algn="just">
              <a:buFont typeface="Arial" panose="020B0604020202020204" pitchFamily="34" charset="0"/>
              <a:buChar char="•"/>
            </a:pPr>
            <a:r>
              <a:rPr lang="tr-TR" sz="2400" dirty="0">
                <a:solidFill>
                  <a:srgbClr val="000000"/>
                </a:solidFill>
              </a:rPr>
              <a:t>Atık torbaları ve patolojik atık biriktirme kapları asla elde taşınamaz </a:t>
            </a:r>
          </a:p>
        </p:txBody>
      </p:sp>
      <p:pic>
        <p:nvPicPr>
          <p:cNvPr id="4" name="Resim 3" descr="Ekran Kırpma"/>
          <p:cNvPicPr>
            <a:picLocks noChangeAspect="1"/>
          </p:cNvPicPr>
          <p:nvPr/>
        </p:nvPicPr>
        <p:blipFill>
          <a:blip r:embed="rId2">
            <a:extLst>
              <a:ext uri="{BEBA8EAE-BF5A-486C-A8C5-ECC9F3942E4B}">
                <a14:imgProps xmlns:a14="http://schemas.microsoft.com/office/drawing/2010/main">
                  <a14:imgLayer r:embed="rId3">
                    <a14:imgEffect>
                      <a14:backgroundRemoval t="292" b="97518" l="3156" r="93688"/>
                    </a14:imgEffect>
                  </a14:imgLayer>
                </a14:imgProps>
              </a:ext>
              <a:ext uri="{28A0092B-C50C-407E-A947-70E740481C1C}">
                <a14:useLocalDpi xmlns:a14="http://schemas.microsoft.com/office/drawing/2010/main" val="0"/>
              </a:ext>
            </a:extLst>
          </a:blip>
          <a:stretch>
            <a:fillRect/>
          </a:stretch>
        </p:blipFill>
        <p:spPr>
          <a:xfrm>
            <a:off x="9504277" y="2103968"/>
            <a:ext cx="2789726" cy="2799497"/>
          </a:xfrm>
          <a:prstGeom prst="rect">
            <a:avLst/>
          </a:prstGeom>
        </p:spPr>
      </p:pic>
      <p:pic>
        <p:nvPicPr>
          <p:cNvPr id="5" name="Resim 2">
            <a:extLst>
              <a:ext uri="{FF2B5EF4-FFF2-40B4-BE49-F238E27FC236}">
                <a16:creationId xmlns:a16="http://schemas.microsoft.com/office/drawing/2014/main" id="{943EC2B1-DAE3-BB2A-BD76-2CA8E0F1E5A3}"/>
              </a:ext>
            </a:extLst>
          </p:cNvPr>
          <p:cNvPicPr>
            <a:picLocks noChangeAspect="1"/>
          </p:cNvPicPr>
          <p:nvPr/>
        </p:nvPicPr>
        <p:blipFill>
          <a:blip r:embed="rId4"/>
          <a:srcRect l="21985" r="19969"/>
          <a:stretch/>
        </p:blipFill>
        <p:spPr>
          <a:xfrm>
            <a:off x="10152159" y="273903"/>
            <a:ext cx="2039841" cy="1382232"/>
          </a:xfrm>
          <a:prstGeom prst="rect">
            <a:avLst/>
          </a:prstGeom>
        </p:spPr>
      </p:pic>
    </p:spTree>
    <p:extLst>
      <p:ext uri="{BB962C8B-B14F-4D97-AF65-F5344CB8AC3E}">
        <p14:creationId xmlns:p14="http://schemas.microsoft.com/office/powerpoint/2010/main" val="21433689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spc="-1" dirty="0">
                <a:solidFill>
                  <a:schemeClr val="accent2"/>
                </a:solidFill>
                <a:uFill>
                  <a:solidFill>
                    <a:srgbClr val="FFFFFF"/>
                  </a:solidFill>
                </a:uFill>
                <a:latin typeface="Calibri"/>
                <a:ea typeface="DejaVu Sans"/>
              </a:rPr>
              <a:t>Sağlık Kuruluşunda Tıbbi Atıkların Taşınması </a:t>
            </a:r>
            <a:endParaRPr lang="tr-TR" dirty="0">
              <a:solidFill>
                <a:schemeClr val="accent2"/>
              </a:solidFill>
            </a:endParaRPr>
          </a:p>
        </p:txBody>
      </p:sp>
      <p:sp>
        <p:nvSpPr>
          <p:cNvPr id="3" name="İçerik Yer Tutucusu 2"/>
          <p:cNvSpPr>
            <a:spLocks noGrp="1"/>
          </p:cNvSpPr>
          <p:nvPr>
            <p:ph idx="1"/>
          </p:nvPr>
        </p:nvSpPr>
        <p:spPr>
          <a:xfrm>
            <a:off x="1009226" y="2044701"/>
            <a:ext cx="9828107" cy="4023360"/>
          </a:xfrm>
        </p:spPr>
        <p:txBody>
          <a:bodyPr>
            <a:normAutofit/>
          </a:bodyPr>
          <a:lstStyle/>
          <a:p>
            <a:pPr lvl="0" algn="just">
              <a:buClr>
                <a:srgbClr val="FF9900"/>
              </a:buClr>
              <a:buFont typeface="Wingdings" panose="05000000000000000000" pitchFamily="2" charset="2"/>
              <a:buChar char="q"/>
            </a:pPr>
            <a:r>
              <a:rPr lang="tr-TR" sz="2400" dirty="0">
                <a:solidFill>
                  <a:srgbClr val="000000"/>
                </a:solidFill>
              </a:rPr>
              <a:t>Taşıma işlemi sırasında atık bacaları ve yürüyen şeritler kullanılamaz </a:t>
            </a:r>
          </a:p>
          <a:p>
            <a:pPr lvl="0" algn="just">
              <a:buClr>
                <a:srgbClr val="FF9900"/>
              </a:buClr>
              <a:buFont typeface="Wingdings" panose="05000000000000000000" pitchFamily="2" charset="2"/>
              <a:buChar char="q"/>
            </a:pPr>
            <a:r>
              <a:rPr lang="tr-TR" sz="2400" dirty="0">
                <a:solidFill>
                  <a:srgbClr val="000000"/>
                </a:solidFill>
              </a:rPr>
              <a:t>Patolojik atık biriktirme kapları tekerlekli tıbbi atık taşıma araçları ile taşınır</a:t>
            </a:r>
          </a:p>
          <a:p>
            <a:pPr lvl="0" algn="just">
              <a:buClr>
                <a:srgbClr val="FF9900"/>
              </a:buClr>
              <a:buFont typeface="Wingdings" panose="05000000000000000000" pitchFamily="2" charset="2"/>
              <a:buChar char="q"/>
            </a:pPr>
            <a:r>
              <a:rPr lang="tr-TR" sz="2400" dirty="0">
                <a:solidFill>
                  <a:srgbClr val="000000"/>
                </a:solidFill>
              </a:rPr>
              <a:t>Tıbbi atıklar ile diğer atıklar aynı araca yüklenemez ve taşınamaz</a:t>
            </a:r>
          </a:p>
          <a:p>
            <a:pPr lvl="0" algn="just">
              <a:buClr>
                <a:srgbClr val="FF9900"/>
              </a:buClr>
              <a:buFont typeface="Wingdings" panose="05000000000000000000" pitchFamily="2" charset="2"/>
              <a:buChar char="q"/>
            </a:pPr>
            <a:r>
              <a:rPr lang="tr-TR" sz="2400" dirty="0">
                <a:solidFill>
                  <a:srgbClr val="000000"/>
                </a:solidFill>
              </a:rPr>
              <a:t>Tıbbi atık konteyner/kap/kovaları her gün düzenli olarak temizlenir ve dezenfekte edilir</a:t>
            </a:r>
          </a:p>
          <a:p>
            <a:pPr marL="0" lvl="0" indent="0" algn="just">
              <a:buClr>
                <a:srgbClr val="FF9900"/>
              </a:buClr>
              <a:buNone/>
            </a:pPr>
            <a:endParaRPr lang="tr-TR" sz="2400" dirty="0">
              <a:solidFill>
                <a:srgbClr val="000000"/>
              </a:solidFill>
            </a:endParaRPr>
          </a:p>
          <a:p>
            <a:pPr lvl="1" algn="just">
              <a:buClr>
                <a:srgbClr val="FF9900"/>
              </a:buClr>
              <a:buFont typeface="Wingdings" panose="05000000000000000000" pitchFamily="2" charset="2"/>
              <a:buChar char="q"/>
            </a:pPr>
            <a:r>
              <a:rPr lang="tr-TR" sz="2200" dirty="0">
                <a:solidFill>
                  <a:srgbClr val="000000"/>
                </a:solidFill>
              </a:rPr>
              <a:t>Herhangi bir torbanın yırtılması, patlaması veya dökülmesi durumunda atıklar güvenli olarak yeni bir torbaya konur ve konteyner/kap/kova ivedilikle dezenfekte edilir</a:t>
            </a:r>
          </a:p>
        </p:txBody>
      </p:sp>
      <p:pic>
        <p:nvPicPr>
          <p:cNvPr id="4" name="Resim 2">
            <a:extLst>
              <a:ext uri="{FF2B5EF4-FFF2-40B4-BE49-F238E27FC236}">
                <a16:creationId xmlns:a16="http://schemas.microsoft.com/office/drawing/2014/main" id="{9AB9D62E-0A48-D4C7-333A-4CA8C72130CC}"/>
              </a:ext>
            </a:extLst>
          </p:cNvPr>
          <p:cNvPicPr>
            <a:picLocks noChangeAspect="1"/>
          </p:cNvPicPr>
          <p:nvPr/>
        </p:nvPicPr>
        <p:blipFill>
          <a:blip r:embed="rId2"/>
          <a:srcRect l="21985" r="19969"/>
          <a:stretch/>
        </p:blipFill>
        <p:spPr>
          <a:xfrm>
            <a:off x="10074799" y="355128"/>
            <a:ext cx="2039841" cy="1382232"/>
          </a:xfrm>
          <a:prstGeom prst="rect">
            <a:avLst/>
          </a:prstGeom>
        </p:spPr>
      </p:pic>
    </p:spTree>
    <p:extLst>
      <p:ext uri="{BB962C8B-B14F-4D97-AF65-F5344CB8AC3E}">
        <p14:creationId xmlns:p14="http://schemas.microsoft.com/office/powerpoint/2010/main" val="4087186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D5593B-8BDC-AA24-D52B-995FD020C7AE}"/>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2C79DCB-1C14-2EFB-8A27-A72FB2253D17}"/>
              </a:ext>
            </a:extLst>
          </p:cNvPr>
          <p:cNvSpPr>
            <a:spLocks noGrp="1"/>
          </p:cNvSpPr>
          <p:nvPr>
            <p:ph type="title"/>
          </p:nvPr>
        </p:nvSpPr>
        <p:spPr/>
        <p:txBody>
          <a:bodyPr/>
          <a:lstStyle/>
          <a:p>
            <a:r>
              <a:rPr lang="tr-TR" b="1" spc="-1" dirty="0">
                <a:solidFill>
                  <a:schemeClr val="accent2"/>
                </a:solidFill>
                <a:uFill>
                  <a:solidFill>
                    <a:srgbClr val="FFFFFF"/>
                  </a:solidFill>
                </a:uFill>
                <a:latin typeface="Calibri"/>
                <a:ea typeface="DejaVu Sans"/>
              </a:rPr>
              <a:t>Sıvı Tıbbi Atıkların Yönetimi</a:t>
            </a:r>
            <a:endParaRPr lang="tr-TR" dirty="0">
              <a:solidFill>
                <a:schemeClr val="accent2"/>
              </a:solidFill>
            </a:endParaRPr>
          </a:p>
        </p:txBody>
      </p:sp>
      <p:sp>
        <p:nvSpPr>
          <p:cNvPr id="3" name="İçerik Yer Tutucusu 2">
            <a:extLst>
              <a:ext uri="{FF2B5EF4-FFF2-40B4-BE49-F238E27FC236}">
                <a16:creationId xmlns:a16="http://schemas.microsoft.com/office/drawing/2014/main" id="{75C5A2DE-7F1E-AFF5-E0AE-87D277675783}"/>
              </a:ext>
            </a:extLst>
          </p:cNvPr>
          <p:cNvSpPr>
            <a:spLocks noGrp="1"/>
          </p:cNvSpPr>
          <p:nvPr>
            <p:ph idx="1"/>
          </p:nvPr>
        </p:nvSpPr>
        <p:spPr>
          <a:xfrm>
            <a:off x="1009226" y="2044701"/>
            <a:ext cx="9828107" cy="4023360"/>
          </a:xfrm>
        </p:spPr>
        <p:txBody>
          <a:bodyPr>
            <a:normAutofit fontScale="85000" lnSpcReduction="20000"/>
          </a:bodyPr>
          <a:lstStyle/>
          <a:p>
            <a:pPr marL="0" lvl="0" indent="0" algn="just">
              <a:buClr>
                <a:srgbClr val="FF9900"/>
              </a:buClr>
              <a:buNone/>
            </a:pPr>
            <a:r>
              <a:rPr lang="tr-TR" sz="2600" b="1" dirty="0">
                <a:solidFill>
                  <a:srgbClr val="000000"/>
                </a:solidFill>
              </a:rPr>
              <a:t>Kapalı Sistemlerin Bütünlüğünün Korunması</a:t>
            </a:r>
          </a:p>
          <a:p>
            <a:pPr lvl="0" algn="just">
              <a:buClr>
                <a:srgbClr val="FF9900"/>
              </a:buClr>
              <a:buFont typeface="Wingdings" panose="05000000000000000000" pitchFamily="2" charset="2"/>
              <a:buChar char="q"/>
            </a:pPr>
            <a:r>
              <a:rPr lang="tr-TR" sz="2600" dirty="0">
                <a:solidFill>
                  <a:srgbClr val="000000"/>
                </a:solidFill>
              </a:rPr>
              <a:t>Vücut sıvısı içeren diğer kapalı drenaj sistemleri boşaltılmamalıdır</a:t>
            </a:r>
          </a:p>
          <a:p>
            <a:pPr lvl="0" algn="just">
              <a:buClr>
                <a:srgbClr val="FF9900"/>
              </a:buClr>
              <a:buFont typeface="Wingdings" panose="05000000000000000000" pitchFamily="2" charset="2"/>
              <a:buChar char="q"/>
            </a:pPr>
            <a:r>
              <a:rPr lang="tr-TR" sz="2600" dirty="0">
                <a:solidFill>
                  <a:srgbClr val="000000"/>
                </a:solidFill>
              </a:rPr>
              <a:t>Sıçrama ve </a:t>
            </a:r>
            <a:r>
              <a:rPr lang="tr-TR" sz="2600" dirty="0" err="1">
                <a:solidFill>
                  <a:srgbClr val="000000"/>
                </a:solidFill>
              </a:rPr>
              <a:t>aerosolizasyon</a:t>
            </a:r>
            <a:r>
              <a:rPr lang="tr-TR" sz="2600" dirty="0">
                <a:solidFill>
                  <a:srgbClr val="000000"/>
                </a:solidFill>
              </a:rPr>
              <a:t> riskini önlemek için bu torbalar, bütünlüğü bozulmadan ve ağızları kapalı bir şekilde doğrudan tıbbi atık torbasına atılmalıdır</a:t>
            </a:r>
          </a:p>
          <a:p>
            <a:pPr marL="0" lvl="0" indent="0" algn="just">
              <a:buClr>
                <a:srgbClr val="FF9900"/>
              </a:buClr>
              <a:buNone/>
            </a:pPr>
            <a:r>
              <a:rPr lang="tr-TR" sz="2600" b="1" dirty="0">
                <a:solidFill>
                  <a:srgbClr val="000000"/>
                </a:solidFill>
              </a:rPr>
              <a:t>Aspiratör Kavanozları ve Yüksek Hacimli Sıvılar</a:t>
            </a:r>
          </a:p>
          <a:p>
            <a:pPr lvl="0" algn="just">
              <a:buClr>
                <a:srgbClr val="FF9900"/>
              </a:buClr>
              <a:buFont typeface="Wingdings" panose="05000000000000000000" pitchFamily="2" charset="2"/>
              <a:buChar char="q"/>
            </a:pPr>
            <a:r>
              <a:rPr lang="tr-TR" sz="2600" dirty="0">
                <a:solidFill>
                  <a:srgbClr val="000000"/>
                </a:solidFill>
              </a:rPr>
              <a:t>Ameliyathane ve yoğun bakımlarda biriken kan ve diğer vücut sıvıları, kanalizasyon sistemine dökülmemelidir</a:t>
            </a:r>
          </a:p>
          <a:p>
            <a:pPr lvl="0" algn="just">
              <a:buClr>
                <a:srgbClr val="FF9900"/>
              </a:buClr>
              <a:buFont typeface="Wingdings" panose="05000000000000000000" pitchFamily="2" charset="2"/>
              <a:buChar char="q"/>
            </a:pPr>
            <a:r>
              <a:rPr lang="tr-TR" sz="2600" dirty="0">
                <a:solidFill>
                  <a:srgbClr val="000000"/>
                </a:solidFill>
              </a:rPr>
              <a:t>Yüksek hacimli sıvı atıklar, aspiratör kavanozu içerisine dökülen özel jelleştirici/katılaştırıcı tozlar kullanılarak yoğunlaştırılmalıdır</a:t>
            </a:r>
          </a:p>
          <a:p>
            <a:pPr lvl="0" algn="just">
              <a:buClr>
                <a:srgbClr val="FF9900"/>
              </a:buClr>
              <a:buFont typeface="Wingdings" panose="05000000000000000000" pitchFamily="2" charset="2"/>
              <a:buChar char="q"/>
            </a:pPr>
            <a:r>
              <a:rPr lang="tr-TR" sz="2600" dirty="0">
                <a:solidFill>
                  <a:srgbClr val="000000"/>
                </a:solidFill>
              </a:rPr>
              <a:t>Sıvı jelleştikten sonra kavanozun kapağı sıkıca kapatılmalı ve bütün halinde tıbbi atık kutusuna/torbasına atılmalıdır</a:t>
            </a:r>
          </a:p>
        </p:txBody>
      </p:sp>
      <p:pic>
        <p:nvPicPr>
          <p:cNvPr id="4" name="Resim 2">
            <a:extLst>
              <a:ext uri="{FF2B5EF4-FFF2-40B4-BE49-F238E27FC236}">
                <a16:creationId xmlns:a16="http://schemas.microsoft.com/office/drawing/2014/main" id="{0943042A-FA7B-B45D-A4FA-F7C53EC6D09E}"/>
              </a:ext>
            </a:extLst>
          </p:cNvPr>
          <p:cNvPicPr>
            <a:picLocks noChangeAspect="1"/>
          </p:cNvPicPr>
          <p:nvPr/>
        </p:nvPicPr>
        <p:blipFill>
          <a:blip r:embed="rId2"/>
          <a:srcRect l="21985" r="19969"/>
          <a:stretch/>
        </p:blipFill>
        <p:spPr>
          <a:xfrm>
            <a:off x="10074799" y="355128"/>
            <a:ext cx="2039841" cy="1382232"/>
          </a:xfrm>
          <a:prstGeom prst="rect">
            <a:avLst/>
          </a:prstGeom>
        </p:spPr>
      </p:pic>
    </p:spTree>
    <p:extLst>
      <p:ext uri="{BB962C8B-B14F-4D97-AF65-F5344CB8AC3E}">
        <p14:creationId xmlns:p14="http://schemas.microsoft.com/office/powerpoint/2010/main" val="42881991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97280" y="286603"/>
            <a:ext cx="9113520" cy="1450757"/>
          </a:xfrm>
        </p:spPr>
        <p:txBody>
          <a:bodyPr>
            <a:normAutofit/>
          </a:bodyPr>
          <a:lstStyle/>
          <a:p>
            <a:r>
              <a:rPr lang="tr-TR" b="1" spc="-1" dirty="0">
                <a:solidFill>
                  <a:schemeClr val="accent2"/>
                </a:solidFill>
                <a:uFill>
                  <a:solidFill>
                    <a:srgbClr val="FFFFFF"/>
                  </a:solidFill>
                </a:uFill>
                <a:latin typeface="Calibri"/>
                <a:ea typeface="DejaVu Sans"/>
              </a:rPr>
              <a:t>Sağlık Kuruluşunda Tıbbi Atıkların Geçici Depolanması</a:t>
            </a:r>
            <a:endParaRPr lang="tr-TR" dirty="0">
              <a:solidFill>
                <a:schemeClr val="accent2"/>
              </a:solidFill>
            </a:endParaRPr>
          </a:p>
        </p:txBody>
      </p:sp>
      <p:sp>
        <p:nvSpPr>
          <p:cNvPr id="3" name="İçerik Yer Tutucusu 2"/>
          <p:cNvSpPr>
            <a:spLocks noGrp="1"/>
          </p:cNvSpPr>
          <p:nvPr>
            <p:ph idx="1"/>
          </p:nvPr>
        </p:nvSpPr>
        <p:spPr>
          <a:xfrm>
            <a:off x="1097280" y="2328334"/>
            <a:ext cx="10812780" cy="2500841"/>
          </a:xfrm>
        </p:spPr>
        <p:txBody>
          <a:bodyPr>
            <a:normAutofit/>
          </a:bodyPr>
          <a:lstStyle/>
          <a:p>
            <a:pPr>
              <a:buFont typeface="Wingdings" panose="05000000000000000000" pitchFamily="2" charset="2"/>
              <a:buChar char="q"/>
            </a:pPr>
            <a:r>
              <a:rPr lang="tr-TR" sz="2400" dirty="0">
                <a:solidFill>
                  <a:srgbClr val="000000"/>
                </a:solidFill>
              </a:rPr>
              <a:t>Tıbbi atıklar, tıbbi atık işleme tesisine taşınmadan önce maksimum 48 saat olmak üzere tıbbi atık geçici deposu veya konteynerinde bekletilebilir</a:t>
            </a:r>
          </a:p>
          <a:p>
            <a:pPr lvl="1">
              <a:buFont typeface="Wingdings" panose="05000000000000000000" pitchFamily="2" charset="2"/>
              <a:buChar char="q"/>
            </a:pPr>
            <a:r>
              <a:rPr lang="tr-TR" sz="2200" dirty="0">
                <a:solidFill>
                  <a:srgbClr val="000000"/>
                </a:solidFill>
              </a:rPr>
              <a:t>Tıbbi atık geçici deposu içindeki sıcaklığın +4 °C olması ve kapasitenin uygun olması koşuluyla bekleme süresi bir haftaya kadar uzatılabilir</a:t>
            </a:r>
          </a:p>
          <a:p>
            <a:pPr lvl="1">
              <a:buFont typeface="Wingdings" panose="05000000000000000000" pitchFamily="2" charset="2"/>
              <a:buChar char="q"/>
            </a:pPr>
            <a:r>
              <a:rPr lang="tr-TR" sz="2200" dirty="0">
                <a:solidFill>
                  <a:srgbClr val="000000"/>
                </a:solidFill>
              </a:rPr>
              <a:t>Günlük 1 kilograma kadar tıbbi atık üreten sağlık kuruluşlarında tıbbi atıklar, biriktirildiği kapaklı konteyner/ kap/ kovanın içerisinde maksimum 48 saat olmak üzere bekletilebilir </a:t>
            </a:r>
          </a:p>
        </p:txBody>
      </p:sp>
      <p:pic>
        <p:nvPicPr>
          <p:cNvPr id="4" name="Resim 2">
            <a:extLst>
              <a:ext uri="{FF2B5EF4-FFF2-40B4-BE49-F238E27FC236}">
                <a16:creationId xmlns:a16="http://schemas.microsoft.com/office/drawing/2014/main" id="{9AB9D62E-0A48-D4C7-333A-4CA8C72130CC}"/>
              </a:ext>
            </a:extLst>
          </p:cNvPr>
          <p:cNvPicPr>
            <a:picLocks noChangeAspect="1"/>
          </p:cNvPicPr>
          <p:nvPr/>
        </p:nvPicPr>
        <p:blipFill>
          <a:blip r:embed="rId2"/>
          <a:srcRect l="21985" r="19969"/>
          <a:stretch/>
        </p:blipFill>
        <p:spPr>
          <a:xfrm>
            <a:off x="10074799" y="355128"/>
            <a:ext cx="2039841" cy="1382232"/>
          </a:xfrm>
          <a:prstGeom prst="rect">
            <a:avLst/>
          </a:prstGeom>
        </p:spPr>
      </p:pic>
    </p:spTree>
    <p:extLst>
      <p:ext uri="{BB962C8B-B14F-4D97-AF65-F5344CB8AC3E}">
        <p14:creationId xmlns:p14="http://schemas.microsoft.com/office/powerpoint/2010/main" val="2194429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92199" y="526814"/>
            <a:ext cx="10947400" cy="1038860"/>
          </a:xfrm>
        </p:spPr>
        <p:txBody>
          <a:bodyPr>
            <a:normAutofit fontScale="90000"/>
          </a:bodyPr>
          <a:lstStyle/>
          <a:p>
            <a:r>
              <a:rPr lang="tr-TR" sz="4400" b="1" spc="-1" dirty="0">
                <a:solidFill>
                  <a:schemeClr val="accent2"/>
                </a:solidFill>
                <a:uFill>
                  <a:solidFill>
                    <a:srgbClr val="FFFFFF"/>
                  </a:solidFill>
                </a:uFill>
                <a:latin typeface="Calibri"/>
                <a:ea typeface="DejaVu Sans"/>
              </a:rPr>
              <a:t>Sağlık Kuruluşunda Tıbbi Atıkların Geçici Depolanması</a:t>
            </a:r>
            <a:endParaRPr lang="tr-TR" sz="4400" dirty="0">
              <a:solidFill>
                <a:schemeClr val="accent2"/>
              </a:solidFill>
            </a:endParaRPr>
          </a:p>
        </p:txBody>
      </p:sp>
      <p:sp>
        <p:nvSpPr>
          <p:cNvPr id="3" name="İçerik Yer Tutucusu 2"/>
          <p:cNvSpPr>
            <a:spLocks noGrp="1"/>
          </p:cNvSpPr>
          <p:nvPr>
            <p:ph idx="1"/>
          </p:nvPr>
        </p:nvSpPr>
        <p:spPr>
          <a:xfrm>
            <a:off x="1162303" y="1801332"/>
            <a:ext cx="10807193" cy="4453466"/>
          </a:xfrm>
        </p:spPr>
        <p:txBody>
          <a:bodyPr>
            <a:noAutofit/>
          </a:bodyPr>
          <a:lstStyle/>
          <a:p>
            <a:pPr marL="0" indent="0">
              <a:buNone/>
            </a:pPr>
            <a:r>
              <a:rPr lang="tr-TR" sz="2400" b="1" dirty="0">
                <a:solidFill>
                  <a:srgbClr val="000000"/>
                </a:solidFill>
              </a:rPr>
              <a:t>Tıbbi atık geçici depo özellikleri: </a:t>
            </a:r>
          </a:p>
          <a:p>
            <a:pPr lvl="1">
              <a:buFont typeface="Wingdings" panose="05000000000000000000" pitchFamily="2" charset="2"/>
              <a:buChar char="q"/>
            </a:pPr>
            <a:r>
              <a:rPr lang="tr-TR" sz="2200" dirty="0">
                <a:solidFill>
                  <a:srgbClr val="000000"/>
                </a:solidFill>
              </a:rPr>
              <a:t>Taban ve duvarlar sağlam, geçirimsiz, mikroorganizma ve kir tutmayan, temizlenmesi ve dezenfeksiyonu kolay bir malzeme ile kaplanır </a:t>
            </a:r>
          </a:p>
          <a:p>
            <a:pPr lvl="1">
              <a:buFont typeface="Wingdings" panose="05000000000000000000" pitchFamily="2" charset="2"/>
              <a:buChar char="q"/>
            </a:pPr>
            <a:r>
              <a:rPr lang="tr-TR" sz="2200" dirty="0">
                <a:solidFill>
                  <a:srgbClr val="000000"/>
                </a:solidFill>
              </a:rPr>
              <a:t>Depolarda yeterli aydınlatma bulunur</a:t>
            </a:r>
          </a:p>
          <a:p>
            <a:pPr lvl="1">
              <a:buFont typeface="Wingdings" panose="05000000000000000000" pitchFamily="2" charset="2"/>
              <a:buChar char="q"/>
            </a:pPr>
            <a:r>
              <a:rPr lang="tr-TR" sz="2200" dirty="0">
                <a:solidFill>
                  <a:srgbClr val="000000"/>
                </a:solidFill>
              </a:rPr>
              <a:t>Soğutulmayan depolarda pasif havalandırma sistemi bulunur</a:t>
            </a:r>
          </a:p>
          <a:p>
            <a:pPr lvl="1">
              <a:buFont typeface="Wingdings" panose="05000000000000000000" pitchFamily="2" charset="2"/>
              <a:buChar char="q"/>
            </a:pPr>
            <a:r>
              <a:rPr lang="tr-TR" sz="2200" dirty="0">
                <a:solidFill>
                  <a:srgbClr val="000000"/>
                </a:solidFill>
              </a:rPr>
              <a:t>Depo kapısı turuncu renkli olmalı, üzerinde görülebilecek şekilde ve siyah renkli </a:t>
            </a:r>
          </a:p>
          <a:p>
            <a:pPr marL="201168" lvl="1" indent="0">
              <a:buNone/>
            </a:pPr>
            <a:r>
              <a:rPr lang="tr-TR" sz="2200" b="1" dirty="0">
                <a:solidFill>
                  <a:srgbClr val="000000"/>
                </a:solidFill>
              </a:rPr>
              <a:t>“Uluslararası </a:t>
            </a:r>
            <a:r>
              <a:rPr lang="tr-TR" sz="2200" b="1" dirty="0" err="1">
                <a:solidFill>
                  <a:srgbClr val="000000"/>
                </a:solidFill>
              </a:rPr>
              <a:t>Biyotehlike</a:t>
            </a:r>
            <a:r>
              <a:rPr lang="tr-TR" sz="2200" b="1" dirty="0">
                <a:solidFill>
                  <a:srgbClr val="000000"/>
                </a:solidFill>
              </a:rPr>
              <a:t>” </a:t>
            </a:r>
            <a:r>
              <a:rPr lang="tr-TR" sz="2200" dirty="0">
                <a:solidFill>
                  <a:srgbClr val="000000"/>
                </a:solidFill>
              </a:rPr>
              <a:t>amblemi ile siyah renkli </a:t>
            </a:r>
            <a:r>
              <a:rPr lang="tr-TR" sz="2200" b="1" dirty="0">
                <a:solidFill>
                  <a:srgbClr val="000000"/>
                </a:solidFill>
              </a:rPr>
              <a:t>“DİKKAT! TIBBİ ATIK” </a:t>
            </a:r>
            <a:r>
              <a:rPr lang="tr-TR" sz="2200" dirty="0">
                <a:solidFill>
                  <a:srgbClr val="000000"/>
                </a:solidFill>
              </a:rPr>
              <a:t>ibaresi bulunmalıdır </a:t>
            </a:r>
          </a:p>
          <a:p>
            <a:pPr lvl="1">
              <a:buFont typeface="Wingdings" panose="05000000000000000000" pitchFamily="2" charset="2"/>
              <a:buChar char="q"/>
            </a:pPr>
            <a:r>
              <a:rPr lang="tr-TR" sz="2200" dirty="0">
                <a:solidFill>
                  <a:srgbClr val="000000"/>
                </a:solidFill>
              </a:rPr>
              <a:t>Depo kapısı dışarıya açılmalı veya sürgülü olmalıdır</a:t>
            </a:r>
          </a:p>
          <a:p>
            <a:pPr lvl="1">
              <a:buFont typeface="Wingdings" panose="05000000000000000000" pitchFamily="2" charset="2"/>
              <a:buChar char="q"/>
            </a:pPr>
            <a:r>
              <a:rPr lang="tr-TR" sz="2200" dirty="0">
                <a:solidFill>
                  <a:srgbClr val="000000"/>
                </a:solidFill>
              </a:rPr>
              <a:t>Depo kapısı kullanımları dışında daima kapalı ve kilitli tutulur, yetkili olmayan kişilerin girmelerine izin verilmez</a:t>
            </a:r>
          </a:p>
          <a:p>
            <a:pPr lvl="1">
              <a:buFont typeface="Wingdings" panose="05000000000000000000" pitchFamily="2" charset="2"/>
              <a:buChar char="q"/>
            </a:pPr>
            <a:r>
              <a:rPr lang="tr-TR" sz="2200" dirty="0">
                <a:solidFill>
                  <a:srgbClr val="000000"/>
                </a:solidFill>
              </a:rPr>
              <a:t>Deponun içi ve kapıları görevli personelin rahatlıkla çalışabileceği, atıkların kolaylıkla boşaltılabileceği, depolanabileceği ve yüklenebileceği boyutlarda tesis edilir</a:t>
            </a:r>
          </a:p>
        </p:txBody>
      </p:sp>
      <p:pic>
        <p:nvPicPr>
          <p:cNvPr id="4" name="Resim 2">
            <a:extLst>
              <a:ext uri="{FF2B5EF4-FFF2-40B4-BE49-F238E27FC236}">
                <a16:creationId xmlns:a16="http://schemas.microsoft.com/office/drawing/2014/main" id="{9AB9D62E-0A48-D4C7-333A-4CA8C72130CC}"/>
              </a:ext>
            </a:extLst>
          </p:cNvPr>
          <p:cNvPicPr>
            <a:picLocks noChangeAspect="1"/>
          </p:cNvPicPr>
          <p:nvPr/>
        </p:nvPicPr>
        <p:blipFill>
          <a:blip r:embed="rId3"/>
          <a:srcRect l="21985" r="19969"/>
          <a:stretch/>
        </p:blipFill>
        <p:spPr>
          <a:xfrm>
            <a:off x="10074799" y="355128"/>
            <a:ext cx="2039841" cy="1382232"/>
          </a:xfrm>
          <a:prstGeom prst="rect">
            <a:avLst/>
          </a:prstGeom>
        </p:spPr>
      </p:pic>
    </p:spTree>
    <p:extLst>
      <p:ext uri="{BB962C8B-B14F-4D97-AF65-F5344CB8AC3E}">
        <p14:creationId xmlns:p14="http://schemas.microsoft.com/office/powerpoint/2010/main" val="34865914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83919" y="2175934"/>
            <a:ext cx="10210800" cy="4023360"/>
          </a:xfrm>
        </p:spPr>
        <p:txBody>
          <a:bodyPr>
            <a:noAutofit/>
          </a:bodyPr>
          <a:lstStyle/>
          <a:p>
            <a:pPr lvl="1">
              <a:buFont typeface="Wingdings" panose="05000000000000000000" pitchFamily="2" charset="2"/>
              <a:buChar char="q"/>
            </a:pPr>
            <a:r>
              <a:rPr lang="tr-TR" sz="2200" dirty="0">
                <a:solidFill>
                  <a:srgbClr val="000000"/>
                </a:solidFill>
              </a:rPr>
              <a:t>Depo, sağlık kuruluşu giriş-çıkışı gibi yoğun insan ve hasta trafiğinin olduğu yerler ile gıda depolama, hazırlama ve satış yerlerinin yakınlarına tesis edilmez</a:t>
            </a:r>
          </a:p>
          <a:p>
            <a:pPr lvl="1">
              <a:buFont typeface="Wingdings" panose="05000000000000000000" pitchFamily="2" charset="2"/>
              <a:buChar char="q"/>
            </a:pPr>
            <a:r>
              <a:rPr lang="tr-TR" sz="2200" dirty="0">
                <a:solidFill>
                  <a:srgbClr val="000000"/>
                </a:solidFill>
              </a:rPr>
              <a:t>Depoda ızgaralı drenaj sistemi ve su musluğu bulunmaz</a:t>
            </a:r>
          </a:p>
          <a:p>
            <a:pPr lvl="1">
              <a:buFont typeface="Wingdings" panose="05000000000000000000" pitchFamily="2" charset="2"/>
              <a:buChar char="q"/>
            </a:pPr>
            <a:r>
              <a:rPr lang="tr-TR" sz="2200" dirty="0">
                <a:solidFill>
                  <a:srgbClr val="000000"/>
                </a:solidFill>
              </a:rPr>
              <a:t>Depo, atıklar boşaltıldıktan sonra temizlenir, dezenfekte edilir</a:t>
            </a:r>
          </a:p>
          <a:p>
            <a:pPr lvl="1">
              <a:buFont typeface="Wingdings" panose="05000000000000000000" pitchFamily="2" charset="2"/>
              <a:buChar char="q"/>
            </a:pPr>
            <a:r>
              <a:rPr lang="tr-TR" sz="2200" dirty="0">
                <a:solidFill>
                  <a:srgbClr val="000000"/>
                </a:solidFill>
              </a:rPr>
              <a:t>Tıbbi atık içeren bir torbanın yırtılması sonucu dökülen atıklar uygun ekipman ile toplanır, sıvı atıklar uygun emici malzeme ile yoğunlaştırılır sonra tekrar tıbbi atık torbasına konulur. Kullanılan ekipman ve depo derhal dezenfekte edilir</a:t>
            </a:r>
          </a:p>
          <a:p>
            <a:pPr lvl="1">
              <a:buFont typeface="Wingdings" panose="05000000000000000000" pitchFamily="2" charset="2"/>
              <a:buChar char="q"/>
            </a:pPr>
            <a:r>
              <a:rPr lang="tr-TR" sz="2200" dirty="0">
                <a:solidFill>
                  <a:srgbClr val="000000"/>
                </a:solidFill>
              </a:rPr>
              <a:t>Depo, tıbbi atıkların geçici depolanması dışında başka maksatla kullanılmaz</a:t>
            </a:r>
          </a:p>
          <a:p>
            <a:endParaRPr lang="tr-TR" sz="2200" dirty="0"/>
          </a:p>
        </p:txBody>
      </p:sp>
      <p:sp>
        <p:nvSpPr>
          <p:cNvPr id="4" name="Unvan 1"/>
          <p:cNvSpPr>
            <a:spLocks noGrp="1"/>
          </p:cNvSpPr>
          <p:nvPr>
            <p:ph type="title"/>
          </p:nvPr>
        </p:nvSpPr>
        <p:spPr>
          <a:xfrm>
            <a:off x="1036319" y="355128"/>
            <a:ext cx="10058400" cy="1450757"/>
          </a:xfrm>
        </p:spPr>
        <p:txBody>
          <a:bodyPr>
            <a:normAutofit/>
          </a:bodyPr>
          <a:lstStyle/>
          <a:p>
            <a:r>
              <a:rPr lang="tr-TR" sz="4400" b="1" spc="-1" dirty="0">
                <a:solidFill>
                  <a:schemeClr val="accent2"/>
                </a:solidFill>
                <a:uFill>
                  <a:solidFill>
                    <a:srgbClr val="FFFFFF"/>
                  </a:solidFill>
                </a:uFill>
                <a:latin typeface="Calibri"/>
                <a:ea typeface="DejaVu Sans"/>
              </a:rPr>
              <a:t>Sağlık Kuruluşunda Tıbbi Atıkların Geçici Depolanması</a:t>
            </a:r>
            <a:endParaRPr lang="tr-TR" sz="4400" dirty="0">
              <a:solidFill>
                <a:schemeClr val="accent2"/>
              </a:solidFill>
            </a:endParaRPr>
          </a:p>
        </p:txBody>
      </p:sp>
      <p:pic>
        <p:nvPicPr>
          <p:cNvPr id="5" name="Resim 2">
            <a:extLst>
              <a:ext uri="{FF2B5EF4-FFF2-40B4-BE49-F238E27FC236}">
                <a16:creationId xmlns:a16="http://schemas.microsoft.com/office/drawing/2014/main" id="{9AB9D62E-0A48-D4C7-333A-4CA8C72130CC}"/>
              </a:ext>
            </a:extLst>
          </p:cNvPr>
          <p:cNvPicPr>
            <a:picLocks noChangeAspect="1"/>
          </p:cNvPicPr>
          <p:nvPr/>
        </p:nvPicPr>
        <p:blipFill>
          <a:blip r:embed="rId2"/>
          <a:srcRect l="21985" r="19969"/>
          <a:stretch/>
        </p:blipFill>
        <p:spPr>
          <a:xfrm>
            <a:off x="10074799" y="355128"/>
            <a:ext cx="2039841" cy="1382232"/>
          </a:xfrm>
          <a:prstGeom prst="rect">
            <a:avLst/>
          </a:prstGeom>
        </p:spPr>
      </p:pic>
    </p:spTree>
    <p:extLst>
      <p:ext uri="{BB962C8B-B14F-4D97-AF65-F5344CB8AC3E}">
        <p14:creationId xmlns:p14="http://schemas.microsoft.com/office/powerpoint/2010/main" val="1253310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0404E-41A4-7402-2A05-68E54E88223A}"/>
            </a:ext>
          </a:extLst>
        </p:cNvPr>
        <p:cNvGrpSpPr/>
        <p:nvPr/>
      </p:nvGrpSpPr>
      <p:grpSpPr>
        <a:xfrm>
          <a:off x="0" y="0"/>
          <a:ext cx="0" cy="0"/>
          <a:chOff x="0" y="0"/>
          <a:chExt cx="0" cy="0"/>
        </a:xfrm>
      </p:grpSpPr>
      <p:sp>
        <p:nvSpPr>
          <p:cNvPr id="4" name="Başlık 3">
            <a:extLst>
              <a:ext uri="{FF2B5EF4-FFF2-40B4-BE49-F238E27FC236}">
                <a16:creationId xmlns:a16="http://schemas.microsoft.com/office/drawing/2014/main" id="{4BC010D9-3BB6-1055-C1F2-B0714AF01C35}"/>
              </a:ext>
            </a:extLst>
          </p:cNvPr>
          <p:cNvSpPr>
            <a:spLocks noGrp="1"/>
          </p:cNvSpPr>
          <p:nvPr>
            <p:ph type="ctrTitle"/>
          </p:nvPr>
        </p:nvSpPr>
        <p:spPr>
          <a:xfrm>
            <a:off x="952900" y="2748500"/>
            <a:ext cx="10058400" cy="1662633"/>
          </a:xfrm>
          <a:solidFill>
            <a:schemeClr val="accent2"/>
          </a:solidFill>
          <a:ln>
            <a:solidFill>
              <a:srgbClr val="666DA4"/>
            </a:solidFill>
          </a:ln>
          <a:scene3d>
            <a:camera prst="orthographicFront"/>
            <a:lightRig rig="threePt" dir="t"/>
          </a:scene3d>
          <a:sp3d>
            <a:bevelT w="501650" prst="coolSlant"/>
            <a:bevelB w="495300" h="50800" prst="softRound"/>
          </a:sp3d>
        </p:spPr>
        <p:txBody>
          <a:bodyPr>
            <a:noAutofit/>
          </a:bodyPr>
          <a:lstStyle/>
          <a:p>
            <a:r>
              <a:rPr lang="tr-TR" sz="4400" dirty="0">
                <a:solidFill>
                  <a:srgbClr val="000000"/>
                </a:solidFill>
              </a:rPr>
              <a:t>    </a:t>
            </a:r>
            <a:r>
              <a:rPr lang="tr-TR" sz="4400" b="1" dirty="0">
                <a:solidFill>
                  <a:schemeClr val="bg1"/>
                </a:solidFill>
                <a:latin typeface="+mn-lt"/>
              </a:rPr>
              <a:t>Atık Yönetiminin Amacı </a:t>
            </a:r>
          </a:p>
        </p:txBody>
      </p:sp>
      <p:pic>
        <p:nvPicPr>
          <p:cNvPr id="8" name="Resim 7">
            <a:extLst>
              <a:ext uri="{FF2B5EF4-FFF2-40B4-BE49-F238E27FC236}">
                <a16:creationId xmlns:a16="http://schemas.microsoft.com/office/drawing/2014/main" id="{5A2CD021-31D5-240B-9828-0C72AFE1136B}"/>
              </a:ext>
            </a:extLst>
          </p:cNvPr>
          <p:cNvPicPr>
            <a:picLocks noChangeAspect="1"/>
          </p:cNvPicPr>
          <p:nvPr/>
        </p:nvPicPr>
        <p:blipFill>
          <a:blip r:embed="rId2"/>
          <a:srcRect l="21985" r="19969"/>
          <a:stretch/>
        </p:blipFill>
        <p:spPr>
          <a:xfrm>
            <a:off x="9853592" y="136634"/>
            <a:ext cx="2039841" cy="1382232"/>
          </a:xfrm>
          <a:prstGeom prst="rect">
            <a:avLst/>
          </a:prstGeom>
        </p:spPr>
      </p:pic>
    </p:spTree>
    <p:extLst>
      <p:ext uri="{BB962C8B-B14F-4D97-AF65-F5344CB8AC3E}">
        <p14:creationId xmlns:p14="http://schemas.microsoft.com/office/powerpoint/2010/main" val="10174043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10D9A5-673A-0399-5B6B-B02D88F1C3C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5507A2B7-F688-0A5B-6942-04622BB12704}"/>
              </a:ext>
            </a:extLst>
          </p:cNvPr>
          <p:cNvSpPr>
            <a:spLocks noGrp="1"/>
          </p:cNvSpPr>
          <p:nvPr>
            <p:ph type="ctrTitle"/>
          </p:nvPr>
        </p:nvSpPr>
        <p:spPr/>
        <p:txBody>
          <a:bodyPr>
            <a:normAutofit/>
          </a:bodyPr>
          <a:lstStyle/>
          <a:p>
            <a:r>
              <a:rPr lang="tr-TR" dirty="0"/>
              <a:t>Tıbbi atıklar</a:t>
            </a:r>
            <a:br>
              <a:rPr lang="tr-TR" dirty="0"/>
            </a:br>
            <a:r>
              <a:rPr lang="tr-TR" dirty="0"/>
              <a:t>  </a:t>
            </a:r>
          </a:p>
        </p:txBody>
      </p:sp>
      <p:pic>
        <p:nvPicPr>
          <p:cNvPr id="4" name="Resim 2">
            <a:extLst>
              <a:ext uri="{FF2B5EF4-FFF2-40B4-BE49-F238E27FC236}">
                <a16:creationId xmlns:a16="http://schemas.microsoft.com/office/drawing/2014/main" id="{0653D205-7C6F-CF26-C57A-FB2E6A4957D0}"/>
              </a:ext>
            </a:extLst>
          </p:cNvPr>
          <p:cNvPicPr>
            <a:picLocks noChangeAspect="1"/>
          </p:cNvPicPr>
          <p:nvPr/>
        </p:nvPicPr>
        <p:blipFill>
          <a:blip r:embed="rId2"/>
          <a:srcRect l="21985" r="19969"/>
          <a:stretch/>
        </p:blipFill>
        <p:spPr>
          <a:xfrm>
            <a:off x="10074799" y="355128"/>
            <a:ext cx="2039841" cy="1382232"/>
          </a:xfrm>
          <a:prstGeom prst="rect">
            <a:avLst/>
          </a:prstGeom>
        </p:spPr>
      </p:pic>
      <p:sp>
        <p:nvSpPr>
          <p:cNvPr id="7" name="Başlık 3">
            <a:extLst>
              <a:ext uri="{FF2B5EF4-FFF2-40B4-BE49-F238E27FC236}">
                <a16:creationId xmlns:a16="http://schemas.microsoft.com/office/drawing/2014/main" id="{62B40009-E95E-ED0C-B42A-F0C4B4C2496B}"/>
              </a:ext>
            </a:extLst>
          </p:cNvPr>
          <p:cNvSpPr txBox="1">
            <a:spLocks/>
          </p:cNvSpPr>
          <p:nvPr/>
        </p:nvSpPr>
        <p:spPr>
          <a:xfrm>
            <a:off x="908245" y="2141184"/>
            <a:ext cx="10058400" cy="2229999"/>
          </a:xfrm>
          <a:prstGeom prst="rect">
            <a:avLst/>
          </a:prstGeom>
          <a:solidFill>
            <a:srgbClr val="666DA4"/>
          </a:solidFill>
          <a:ln>
            <a:solidFill>
              <a:srgbClr val="666DA4"/>
            </a:solidFill>
          </a:ln>
          <a:scene3d>
            <a:camera prst="orthographicFront"/>
            <a:lightRig rig="threePt" dir="t"/>
          </a:scene3d>
          <a:sp3d>
            <a:bevelT w="501650" prst="coolSlant"/>
            <a:bevelB w="495300" h="50800" prst="softRound"/>
          </a:sp3d>
        </p:spPr>
        <p:txBody>
          <a:bodyPr vert="horz" lIns="91440" tIns="45720" rIns="91440" bIns="45720" rtlCol="0" anchor="b">
            <a:normAutofit/>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r>
              <a:rPr lang="tr-TR" sz="6000" b="1" dirty="0">
                <a:solidFill>
                  <a:schemeClr val="bg1"/>
                </a:solidFill>
                <a:latin typeface="+mn-lt"/>
              </a:rPr>
              <a:t>Tehlikeli Atıkların Sınıflandırılması ve Toplanması</a:t>
            </a:r>
          </a:p>
        </p:txBody>
      </p:sp>
    </p:spTree>
    <p:extLst>
      <p:ext uri="{BB962C8B-B14F-4D97-AF65-F5344CB8AC3E}">
        <p14:creationId xmlns:p14="http://schemas.microsoft.com/office/powerpoint/2010/main" val="22784033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D77DEE-E10A-BF38-2FFC-AED919A101E3}"/>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9E694FB-95CD-7374-5C6C-9C28068DA14A}"/>
              </a:ext>
            </a:extLst>
          </p:cNvPr>
          <p:cNvSpPr>
            <a:spLocks noGrp="1"/>
          </p:cNvSpPr>
          <p:nvPr>
            <p:ph idx="1"/>
          </p:nvPr>
        </p:nvSpPr>
        <p:spPr>
          <a:xfrm>
            <a:off x="762000" y="2175934"/>
            <a:ext cx="10210800" cy="2360897"/>
          </a:xfrm>
        </p:spPr>
        <p:txBody>
          <a:bodyPr>
            <a:noAutofit/>
          </a:bodyPr>
          <a:lstStyle/>
          <a:p>
            <a:pPr lvl="1">
              <a:lnSpc>
                <a:spcPct val="150000"/>
              </a:lnSpc>
              <a:buFont typeface="Wingdings" panose="05000000000000000000" pitchFamily="2" charset="2"/>
              <a:buChar char="q"/>
            </a:pPr>
            <a:r>
              <a:rPr lang="tr-TR" sz="2200" dirty="0">
                <a:solidFill>
                  <a:srgbClr val="000000"/>
                </a:solidFill>
              </a:rPr>
              <a:t>Tarihi geçmiş, bozulmuş veya kullanılmayan ilaçlar</a:t>
            </a:r>
          </a:p>
          <a:p>
            <a:pPr lvl="1">
              <a:lnSpc>
                <a:spcPct val="150000"/>
              </a:lnSpc>
              <a:buFont typeface="Wingdings" panose="05000000000000000000" pitchFamily="2" charset="2"/>
              <a:buChar char="q"/>
            </a:pPr>
            <a:r>
              <a:rPr lang="tr-TR" sz="2200" dirty="0">
                <a:solidFill>
                  <a:srgbClr val="000000"/>
                </a:solidFill>
              </a:rPr>
              <a:t>Sitotoksik ve antineoplastik (kemoterapi) ilaç atıkları</a:t>
            </a:r>
          </a:p>
          <a:p>
            <a:pPr lvl="1">
              <a:lnSpc>
                <a:spcPct val="150000"/>
              </a:lnSpc>
              <a:buFont typeface="Wingdings" panose="05000000000000000000" pitchFamily="2" charset="2"/>
              <a:buChar char="q"/>
            </a:pPr>
            <a:r>
              <a:rPr lang="tr-TR" sz="2200" dirty="0">
                <a:solidFill>
                  <a:srgbClr val="000000"/>
                </a:solidFill>
              </a:rPr>
              <a:t>Kimyasal atıklar (Alkol, formaldehit, </a:t>
            </a:r>
            <a:r>
              <a:rPr lang="tr-TR" sz="2200" dirty="0" err="1">
                <a:solidFill>
                  <a:srgbClr val="000000"/>
                </a:solidFill>
              </a:rPr>
              <a:t>ksilen</a:t>
            </a:r>
            <a:r>
              <a:rPr lang="tr-TR" sz="2200" dirty="0">
                <a:solidFill>
                  <a:srgbClr val="000000"/>
                </a:solidFill>
              </a:rPr>
              <a:t>, glutaraldehit vb. solüsyon ve döküntüler)</a:t>
            </a:r>
          </a:p>
          <a:p>
            <a:pPr lvl="1">
              <a:lnSpc>
                <a:spcPct val="150000"/>
              </a:lnSpc>
              <a:buFont typeface="Wingdings" panose="05000000000000000000" pitchFamily="2" charset="2"/>
              <a:buChar char="q"/>
            </a:pPr>
            <a:r>
              <a:rPr lang="tr-TR" sz="2200" dirty="0">
                <a:solidFill>
                  <a:srgbClr val="000000"/>
                </a:solidFill>
              </a:rPr>
              <a:t>Diş polikliniklerinden kaynaklanan amalgam atıkları</a:t>
            </a:r>
          </a:p>
          <a:p>
            <a:pPr lvl="1">
              <a:lnSpc>
                <a:spcPct val="150000"/>
              </a:lnSpc>
              <a:buFont typeface="Wingdings" panose="05000000000000000000" pitchFamily="2" charset="2"/>
              <a:buChar char="q"/>
            </a:pPr>
            <a:r>
              <a:rPr lang="tr-TR" sz="2200" dirty="0">
                <a:solidFill>
                  <a:srgbClr val="000000"/>
                </a:solidFill>
              </a:rPr>
              <a:t>Flüoresan lambalar, piller, bataryalar ve akümülatörler</a:t>
            </a:r>
            <a:endParaRPr lang="tr-TR" sz="2200" dirty="0"/>
          </a:p>
        </p:txBody>
      </p:sp>
      <p:sp>
        <p:nvSpPr>
          <p:cNvPr id="4" name="Unvan 1">
            <a:extLst>
              <a:ext uri="{FF2B5EF4-FFF2-40B4-BE49-F238E27FC236}">
                <a16:creationId xmlns:a16="http://schemas.microsoft.com/office/drawing/2014/main" id="{FBBC0E3F-4AE1-4D5E-6D42-0E564E70B4DA}"/>
              </a:ext>
            </a:extLst>
          </p:cNvPr>
          <p:cNvSpPr>
            <a:spLocks noGrp="1"/>
          </p:cNvSpPr>
          <p:nvPr>
            <p:ph type="title"/>
          </p:nvPr>
        </p:nvSpPr>
        <p:spPr>
          <a:xfrm>
            <a:off x="838200" y="320865"/>
            <a:ext cx="10058400" cy="1450757"/>
          </a:xfrm>
        </p:spPr>
        <p:txBody>
          <a:bodyPr>
            <a:normAutofit/>
          </a:bodyPr>
          <a:lstStyle/>
          <a:p>
            <a:r>
              <a:rPr lang="tr-TR" sz="4900" b="1" dirty="0">
                <a:solidFill>
                  <a:srgbClr val="666DA4"/>
                </a:solidFill>
                <a:latin typeface="+mn-lt"/>
              </a:rPr>
              <a:t>Hastanelerde Sık Karşılaşılan </a:t>
            </a:r>
            <a:br>
              <a:rPr lang="tr-TR" sz="4900" b="1" dirty="0">
                <a:solidFill>
                  <a:srgbClr val="666DA4"/>
                </a:solidFill>
                <a:latin typeface="+mn-lt"/>
              </a:rPr>
            </a:br>
            <a:r>
              <a:rPr lang="tr-TR" sz="4900" b="1" dirty="0">
                <a:solidFill>
                  <a:srgbClr val="666DA4"/>
                </a:solidFill>
                <a:latin typeface="+mn-lt"/>
              </a:rPr>
              <a:t>Tehlikeli Atıklar</a:t>
            </a:r>
          </a:p>
        </p:txBody>
      </p:sp>
      <p:pic>
        <p:nvPicPr>
          <p:cNvPr id="5" name="Resim 2">
            <a:extLst>
              <a:ext uri="{FF2B5EF4-FFF2-40B4-BE49-F238E27FC236}">
                <a16:creationId xmlns:a16="http://schemas.microsoft.com/office/drawing/2014/main" id="{045E6271-E92D-E205-9369-9BA41D1C2013}"/>
              </a:ext>
            </a:extLst>
          </p:cNvPr>
          <p:cNvPicPr>
            <a:picLocks noChangeAspect="1"/>
          </p:cNvPicPr>
          <p:nvPr/>
        </p:nvPicPr>
        <p:blipFill>
          <a:blip r:embed="rId2"/>
          <a:srcRect l="21985" r="19969"/>
          <a:stretch/>
        </p:blipFill>
        <p:spPr>
          <a:xfrm>
            <a:off x="10074799" y="355128"/>
            <a:ext cx="2039841" cy="1382232"/>
          </a:xfrm>
          <a:prstGeom prst="rect">
            <a:avLst/>
          </a:prstGeom>
        </p:spPr>
      </p:pic>
    </p:spTree>
    <p:extLst>
      <p:ext uri="{BB962C8B-B14F-4D97-AF65-F5344CB8AC3E}">
        <p14:creationId xmlns:p14="http://schemas.microsoft.com/office/powerpoint/2010/main" val="39358417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B8C5BB-9B58-0D1C-E542-C7E5234703FD}"/>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AC16897-1D0B-815E-E807-4AA9FF5F87A1}"/>
              </a:ext>
            </a:extLst>
          </p:cNvPr>
          <p:cNvSpPr>
            <a:spLocks noGrp="1"/>
          </p:cNvSpPr>
          <p:nvPr>
            <p:ph idx="1"/>
          </p:nvPr>
        </p:nvSpPr>
        <p:spPr>
          <a:xfrm>
            <a:off x="762000" y="2175934"/>
            <a:ext cx="8074269" cy="3354428"/>
          </a:xfrm>
        </p:spPr>
        <p:txBody>
          <a:bodyPr>
            <a:noAutofit/>
          </a:bodyPr>
          <a:lstStyle/>
          <a:p>
            <a:pPr lvl="1" algn="just">
              <a:buFont typeface="Wingdings" panose="05000000000000000000" pitchFamily="2" charset="2"/>
              <a:buChar char="q"/>
            </a:pPr>
            <a:r>
              <a:rPr lang="tr-TR" sz="2200" dirty="0">
                <a:solidFill>
                  <a:srgbClr val="000000"/>
                </a:solidFill>
              </a:rPr>
              <a:t>Tehlikeli atıklar; enfeksiyöz, kesici-delici veya evsel atıklarla kesinlikle karıştırılmamalıdır</a:t>
            </a:r>
          </a:p>
          <a:p>
            <a:pPr lvl="1" algn="just">
              <a:buFont typeface="Wingdings" panose="05000000000000000000" pitchFamily="2" charset="2"/>
              <a:buChar char="q"/>
            </a:pPr>
            <a:r>
              <a:rPr lang="tr-TR" sz="2200" dirty="0">
                <a:solidFill>
                  <a:srgbClr val="000000"/>
                </a:solidFill>
              </a:rPr>
              <a:t>Delinmeye, kırılmaya ve sızmaya dayanıklı, üzerinde siyah renkli </a:t>
            </a:r>
            <a:r>
              <a:rPr lang="tr-TR" sz="2200" b="1" dirty="0">
                <a:solidFill>
                  <a:srgbClr val="000000"/>
                </a:solidFill>
              </a:rPr>
              <a:t>"Tehlikeli Atık" </a:t>
            </a:r>
            <a:r>
              <a:rPr lang="tr-TR" sz="2200" dirty="0">
                <a:solidFill>
                  <a:srgbClr val="000000"/>
                </a:solidFill>
              </a:rPr>
              <a:t>amblemi bulunan özel bidon veya ambalajlarda (genellikle sarı, kahverengi veya siyah renkli) toplanır</a:t>
            </a:r>
          </a:p>
          <a:p>
            <a:pPr lvl="1" algn="just">
              <a:buFont typeface="Wingdings" panose="05000000000000000000" pitchFamily="2" charset="2"/>
              <a:buChar char="q"/>
            </a:pPr>
            <a:r>
              <a:rPr lang="tr-TR" sz="2200" dirty="0">
                <a:solidFill>
                  <a:srgbClr val="000000"/>
                </a:solidFill>
              </a:rPr>
              <a:t>Sıvı kimyasal döküntüler doğrudan çöpe dökülmemeli; uygun emici kitler ile yoğunlaştırıldıktan sonra tehlikeli atık bidonlarına atılmalıdır</a:t>
            </a:r>
          </a:p>
          <a:p>
            <a:pPr lvl="1" algn="just">
              <a:buFont typeface="Wingdings" panose="05000000000000000000" pitchFamily="2" charset="2"/>
              <a:buChar char="q"/>
            </a:pPr>
            <a:r>
              <a:rPr lang="tr-TR" sz="2200" dirty="0">
                <a:solidFill>
                  <a:srgbClr val="000000"/>
                </a:solidFill>
              </a:rPr>
              <a:t>Atık piller için kurum içinde belirlenmiş özel </a:t>
            </a:r>
            <a:r>
              <a:rPr lang="tr-TR" sz="2200" b="1" dirty="0">
                <a:solidFill>
                  <a:srgbClr val="000000"/>
                </a:solidFill>
              </a:rPr>
              <a:t>"Atık Pil Toplama Kutuları"</a:t>
            </a:r>
            <a:r>
              <a:rPr lang="tr-TR" sz="2200" dirty="0">
                <a:solidFill>
                  <a:srgbClr val="000000"/>
                </a:solidFill>
              </a:rPr>
              <a:t> kullanılmalıdır</a:t>
            </a:r>
            <a:endParaRPr lang="tr-TR" sz="2200" dirty="0"/>
          </a:p>
        </p:txBody>
      </p:sp>
      <p:sp>
        <p:nvSpPr>
          <p:cNvPr id="4" name="Unvan 1">
            <a:extLst>
              <a:ext uri="{FF2B5EF4-FFF2-40B4-BE49-F238E27FC236}">
                <a16:creationId xmlns:a16="http://schemas.microsoft.com/office/drawing/2014/main" id="{494715D9-1931-A265-2256-C2855A7A28C1}"/>
              </a:ext>
            </a:extLst>
          </p:cNvPr>
          <p:cNvSpPr>
            <a:spLocks noGrp="1"/>
          </p:cNvSpPr>
          <p:nvPr>
            <p:ph type="title"/>
          </p:nvPr>
        </p:nvSpPr>
        <p:spPr>
          <a:xfrm>
            <a:off x="589280" y="320865"/>
            <a:ext cx="10058400" cy="1450757"/>
          </a:xfrm>
        </p:spPr>
        <p:txBody>
          <a:bodyPr>
            <a:normAutofit/>
          </a:bodyPr>
          <a:lstStyle/>
          <a:p>
            <a:r>
              <a:rPr lang="tr-TR" sz="4900" b="1" dirty="0">
                <a:solidFill>
                  <a:srgbClr val="666DA4"/>
                </a:solidFill>
                <a:latin typeface="+mn-lt"/>
              </a:rPr>
              <a:t>Toplama ve Biriktirme Kuralları</a:t>
            </a:r>
          </a:p>
        </p:txBody>
      </p:sp>
      <p:pic>
        <p:nvPicPr>
          <p:cNvPr id="5" name="Resim 2">
            <a:extLst>
              <a:ext uri="{FF2B5EF4-FFF2-40B4-BE49-F238E27FC236}">
                <a16:creationId xmlns:a16="http://schemas.microsoft.com/office/drawing/2014/main" id="{6D3D4CB5-1BC5-528D-AA58-238C22C12C0D}"/>
              </a:ext>
            </a:extLst>
          </p:cNvPr>
          <p:cNvPicPr>
            <a:picLocks noChangeAspect="1"/>
          </p:cNvPicPr>
          <p:nvPr/>
        </p:nvPicPr>
        <p:blipFill>
          <a:blip r:embed="rId2"/>
          <a:srcRect l="21985" r="19969"/>
          <a:stretch/>
        </p:blipFill>
        <p:spPr>
          <a:xfrm>
            <a:off x="10074799" y="355128"/>
            <a:ext cx="2039841" cy="1382232"/>
          </a:xfrm>
          <a:prstGeom prst="rect">
            <a:avLst/>
          </a:prstGeom>
        </p:spPr>
      </p:pic>
      <p:pic>
        <p:nvPicPr>
          <p:cNvPr id="2" name="Resim 1" descr="Tehlikeli Atık Konteyneri 120 lt / Sarı">
            <a:extLst>
              <a:ext uri="{FF2B5EF4-FFF2-40B4-BE49-F238E27FC236}">
                <a16:creationId xmlns:a16="http://schemas.microsoft.com/office/drawing/2014/main" id="{780F5F17-E322-94AD-D71A-5E1FF4D4A8B6}"/>
              </a:ext>
            </a:extLst>
          </p:cNvPr>
          <p:cNvPicPr>
            <a:picLocks noChangeAspect="1"/>
          </p:cNvPicPr>
          <p:nvPr/>
        </p:nvPicPr>
        <p:blipFill>
          <a:blip r:embed="rId3"/>
          <a:stretch>
            <a:fillRect/>
          </a:stretch>
        </p:blipFill>
        <p:spPr>
          <a:xfrm>
            <a:off x="10037879" y="1771622"/>
            <a:ext cx="2076761" cy="3070348"/>
          </a:xfrm>
          <a:prstGeom prst="rect">
            <a:avLst/>
          </a:prstGeom>
        </p:spPr>
      </p:pic>
      <p:pic>
        <p:nvPicPr>
          <p:cNvPr id="8" name="Resim 7">
            <a:extLst>
              <a:ext uri="{FF2B5EF4-FFF2-40B4-BE49-F238E27FC236}">
                <a16:creationId xmlns:a16="http://schemas.microsoft.com/office/drawing/2014/main" id="{49AD4FBB-1988-4E67-B96B-95180FC49358}"/>
              </a:ext>
            </a:extLst>
          </p:cNvPr>
          <p:cNvPicPr>
            <a:picLocks noChangeAspect="1"/>
          </p:cNvPicPr>
          <p:nvPr/>
        </p:nvPicPr>
        <p:blipFill>
          <a:blip r:embed="rId4"/>
          <a:srcRect l="-1538" t="8205" r="11217" b="12627"/>
          <a:stretch>
            <a:fillRect/>
          </a:stretch>
        </p:blipFill>
        <p:spPr>
          <a:xfrm>
            <a:off x="8930974" y="4136809"/>
            <a:ext cx="1569474" cy="2070560"/>
          </a:xfrm>
          <a:prstGeom prst="rect">
            <a:avLst/>
          </a:prstGeom>
        </p:spPr>
      </p:pic>
    </p:spTree>
    <p:extLst>
      <p:ext uri="{BB962C8B-B14F-4D97-AF65-F5344CB8AC3E}">
        <p14:creationId xmlns:p14="http://schemas.microsoft.com/office/powerpoint/2010/main" val="23814584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32914B-F30B-AD8A-93F5-0DEA85542770}"/>
            </a:ext>
          </a:extLst>
        </p:cNvPr>
        <p:cNvGrpSpPr/>
        <p:nvPr/>
      </p:nvGrpSpPr>
      <p:grpSpPr>
        <a:xfrm>
          <a:off x="0" y="0"/>
          <a:ext cx="0" cy="0"/>
          <a:chOff x="0" y="0"/>
          <a:chExt cx="0" cy="0"/>
        </a:xfrm>
      </p:grpSpPr>
      <p:pic>
        <p:nvPicPr>
          <p:cNvPr id="8" name="Resim 7">
            <a:extLst>
              <a:ext uri="{FF2B5EF4-FFF2-40B4-BE49-F238E27FC236}">
                <a16:creationId xmlns:a16="http://schemas.microsoft.com/office/drawing/2014/main" id="{25DBD0DC-42C7-63A5-E95C-7A8367AB8AE1}"/>
              </a:ext>
            </a:extLst>
          </p:cNvPr>
          <p:cNvPicPr>
            <a:picLocks noChangeAspect="1"/>
          </p:cNvPicPr>
          <p:nvPr/>
        </p:nvPicPr>
        <p:blipFill>
          <a:blip r:embed="rId2"/>
          <a:srcRect l="21985" r="19969"/>
          <a:stretch/>
        </p:blipFill>
        <p:spPr>
          <a:xfrm>
            <a:off x="9853592" y="136634"/>
            <a:ext cx="2039841" cy="1382232"/>
          </a:xfrm>
          <a:prstGeom prst="rect">
            <a:avLst/>
          </a:prstGeom>
        </p:spPr>
      </p:pic>
      <p:sp>
        <p:nvSpPr>
          <p:cNvPr id="7" name="Başlık 3">
            <a:extLst>
              <a:ext uri="{FF2B5EF4-FFF2-40B4-BE49-F238E27FC236}">
                <a16:creationId xmlns:a16="http://schemas.microsoft.com/office/drawing/2014/main" id="{81EB4113-E725-1B73-4A1E-91A73D879944}"/>
              </a:ext>
            </a:extLst>
          </p:cNvPr>
          <p:cNvSpPr>
            <a:spLocks noGrp="1"/>
          </p:cNvSpPr>
          <p:nvPr>
            <p:ph type="ctrTitle"/>
          </p:nvPr>
        </p:nvSpPr>
        <p:spPr>
          <a:xfrm>
            <a:off x="815112" y="1944115"/>
            <a:ext cx="10058400" cy="2698835"/>
          </a:xfrm>
          <a:solidFill>
            <a:srgbClr val="FF9900"/>
          </a:solidFill>
          <a:scene3d>
            <a:camera prst="orthographicFront"/>
            <a:lightRig rig="threePt" dir="t"/>
          </a:scene3d>
          <a:sp3d>
            <a:bevelT w="501650" prst="coolSlant"/>
            <a:bevelB w="495300" h="50800" prst="softRound"/>
          </a:sp3d>
        </p:spPr>
        <p:txBody>
          <a:bodyPr>
            <a:normAutofit/>
          </a:bodyPr>
          <a:lstStyle/>
          <a:p>
            <a:r>
              <a:rPr lang="tr-TR" sz="7200" b="1" dirty="0">
                <a:solidFill>
                  <a:schemeClr val="bg1"/>
                </a:solidFill>
                <a:latin typeface="+mn-lt"/>
              </a:rPr>
              <a:t>Evsel Nitelikli Atıklar</a:t>
            </a:r>
          </a:p>
        </p:txBody>
      </p:sp>
    </p:spTree>
    <p:extLst>
      <p:ext uri="{BB962C8B-B14F-4D97-AF65-F5344CB8AC3E}">
        <p14:creationId xmlns:p14="http://schemas.microsoft.com/office/powerpoint/2010/main" val="28546074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36319" y="286603"/>
            <a:ext cx="10058400" cy="1450757"/>
          </a:xfrm>
        </p:spPr>
        <p:txBody>
          <a:bodyPr/>
          <a:lstStyle/>
          <a:p>
            <a:r>
              <a:rPr lang="tr-TR" b="1" dirty="0">
                <a:solidFill>
                  <a:schemeClr val="accent1"/>
                </a:solidFill>
                <a:latin typeface="+mn-lt"/>
              </a:rPr>
              <a:t>Ambalaj (Geri Dönüşebilir) Atıkları</a:t>
            </a:r>
          </a:p>
        </p:txBody>
      </p:sp>
      <p:sp>
        <p:nvSpPr>
          <p:cNvPr id="3" name="İçerik Yer Tutucusu 2"/>
          <p:cNvSpPr>
            <a:spLocks noGrp="1"/>
          </p:cNvSpPr>
          <p:nvPr>
            <p:ph idx="1"/>
          </p:nvPr>
        </p:nvSpPr>
        <p:spPr>
          <a:xfrm>
            <a:off x="1110996" y="2154737"/>
            <a:ext cx="10058400" cy="3807460"/>
          </a:xfrm>
        </p:spPr>
        <p:txBody>
          <a:bodyPr/>
          <a:lstStyle/>
          <a:p>
            <a:pPr>
              <a:buFont typeface="Wingdings" panose="05000000000000000000" pitchFamily="2" charset="2"/>
              <a:buChar char="q"/>
            </a:pPr>
            <a:r>
              <a:rPr lang="tr-TR" dirty="0">
                <a:solidFill>
                  <a:srgbClr val="000000"/>
                </a:solidFill>
              </a:rPr>
              <a:t>Kağıt, karton, mukavva</a:t>
            </a:r>
          </a:p>
          <a:p>
            <a:pPr>
              <a:buFont typeface="Wingdings" panose="05000000000000000000" pitchFamily="2" charset="2"/>
              <a:buChar char="q"/>
            </a:pPr>
            <a:r>
              <a:rPr lang="tr-TR" dirty="0">
                <a:solidFill>
                  <a:srgbClr val="000000"/>
                </a:solidFill>
              </a:rPr>
              <a:t>Metal</a:t>
            </a:r>
          </a:p>
          <a:p>
            <a:pPr>
              <a:buFont typeface="Wingdings" panose="05000000000000000000" pitchFamily="2" charset="2"/>
              <a:buChar char="q"/>
            </a:pPr>
            <a:r>
              <a:rPr lang="tr-TR" dirty="0">
                <a:solidFill>
                  <a:srgbClr val="000000"/>
                </a:solidFill>
              </a:rPr>
              <a:t>Plastik</a:t>
            </a:r>
          </a:p>
          <a:p>
            <a:pPr>
              <a:buFont typeface="Wingdings" panose="05000000000000000000" pitchFamily="2" charset="2"/>
              <a:buChar char="q"/>
            </a:pPr>
            <a:r>
              <a:rPr lang="tr-TR" dirty="0" err="1">
                <a:solidFill>
                  <a:srgbClr val="000000"/>
                </a:solidFill>
              </a:rPr>
              <a:t>Kompozit</a:t>
            </a:r>
            <a:r>
              <a:rPr lang="tr-TR" dirty="0">
                <a:solidFill>
                  <a:srgbClr val="000000"/>
                </a:solidFill>
              </a:rPr>
              <a:t> (meyve suyu, süt kutuları)</a:t>
            </a:r>
          </a:p>
          <a:p>
            <a:pPr>
              <a:buFont typeface="Wingdings" panose="05000000000000000000" pitchFamily="2" charset="2"/>
              <a:buChar char="q"/>
            </a:pPr>
            <a:r>
              <a:rPr lang="tr-TR" dirty="0">
                <a:solidFill>
                  <a:srgbClr val="000000"/>
                </a:solidFill>
              </a:rPr>
              <a:t>Cam (Bütünlüğü bozulmamış, bütünlüğü bozulmuş olanlar önlem alınarak atılmalı)</a:t>
            </a:r>
          </a:p>
          <a:p>
            <a:pPr>
              <a:buFont typeface="Wingdings" panose="05000000000000000000" pitchFamily="2" charset="2"/>
              <a:buChar char="q"/>
            </a:pPr>
            <a:r>
              <a:rPr lang="tr-TR" dirty="0">
                <a:solidFill>
                  <a:srgbClr val="000000"/>
                </a:solidFill>
              </a:rPr>
              <a:t>Steril malzeme ve diğer tıbbi malzeme ambalaj/kutuları </a:t>
            </a:r>
          </a:p>
          <a:p>
            <a:pPr>
              <a:buFont typeface="Arial" panose="020B0604020202020204" pitchFamily="34" charset="0"/>
              <a:buChar char="•"/>
            </a:pPr>
            <a:endParaRPr lang="tr-TR" dirty="0"/>
          </a:p>
        </p:txBody>
      </p:sp>
      <p:pic>
        <p:nvPicPr>
          <p:cNvPr id="4" name="Picture 19"/>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7639" b="95139" l="2703" r="94595"/>
                    </a14:imgEffect>
                  </a14:imgLayer>
                </a14:imgProps>
              </a:ext>
              <a:ext uri="{28A0092B-C50C-407E-A947-70E740481C1C}">
                <a14:useLocalDpi xmlns:a14="http://schemas.microsoft.com/office/drawing/2010/main" val="0"/>
              </a:ext>
            </a:extLst>
          </a:blip>
          <a:srcRect/>
          <a:stretch>
            <a:fillRect/>
          </a:stretch>
        </p:blipFill>
        <p:spPr bwMode="auto">
          <a:xfrm>
            <a:off x="7650286" y="2154737"/>
            <a:ext cx="4287714" cy="4320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Resim 2">
            <a:extLst>
              <a:ext uri="{FF2B5EF4-FFF2-40B4-BE49-F238E27FC236}">
                <a16:creationId xmlns:a16="http://schemas.microsoft.com/office/drawing/2014/main" id="{9AB9D62E-0A48-D4C7-333A-4CA8C72130CC}"/>
              </a:ext>
            </a:extLst>
          </p:cNvPr>
          <p:cNvPicPr>
            <a:picLocks noChangeAspect="1"/>
          </p:cNvPicPr>
          <p:nvPr/>
        </p:nvPicPr>
        <p:blipFill>
          <a:blip r:embed="rId4"/>
          <a:srcRect l="21985" r="19969"/>
          <a:stretch/>
        </p:blipFill>
        <p:spPr>
          <a:xfrm>
            <a:off x="10074799" y="355128"/>
            <a:ext cx="2039841" cy="1382232"/>
          </a:xfrm>
          <a:prstGeom prst="rect">
            <a:avLst/>
          </a:prstGeom>
        </p:spPr>
      </p:pic>
    </p:spTree>
    <p:extLst>
      <p:ext uri="{BB962C8B-B14F-4D97-AF65-F5344CB8AC3E}">
        <p14:creationId xmlns:p14="http://schemas.microsoft.com/office/powerpoint/2010/main" val="42586428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solidFill>
                  <a:schemeClr val="accent1"/>
                </a:solidFill>
                <a:latin typeface="+mn-lt"/>
              </a:rPr>
              <a:t>Geri Dönüşüme Atılmaması Gereken Atıklar</a:t>
            </a:r>
          </a:p>
        </p:txBody>
      </p:sp>
      <p:sp>
        <p:nvSpPr>
          <p:cNvPr id="3" name="İçerik Yer Tutucusu 2"/>
          <p:cNvSpPr>
            <a:spLocks noGrp="1"/>
          </p:cNvSpPr>
          <p:nvPr>
            <p:ph idx="1"/>
          </p:nvPr>
        </p:nvSpPr>
        <p:spPr>
          <a:xfrm>
            <a:off x="970280" y="2391834"/>
            <a:ext cx="10058400" cy="2167466"/>
          </a:xfrm>
        </p:spPr>
        <p:txBody>
          <a:bodyPr/>
          <a:lstStyle/>
          <a:p>
            <a:pPr>
              <a:buFont typeface="Wingdings" panose="05000000000000000000" pitchFamily="2" charset="2"/>
              <a:buChar char="Ø"/>
            </a:pPr>
            <a:r>
              <a:rPr lang="tr-TR" sz="2400" dirty="0">
                <a:solidFill>
                  <a:srgbClr val="000000"/>
                </a:solidFill>
              </a:rPr>
              <a:t>Açılmış ve kullanılmamış tıbbi malzemeler (enjektör, eldiven vb.)</a:t>
            </a:r>
          </a:p>
          <a:p>
            <a:pPr>
              <a:buFont typeface="Wingdings" panose="05000000000000000000" pitchFamily="2" charset="2"/>
              <a:buChar char="Ø"/>
            </a:pPr>
            <a:r>
              <a:rPr lang="tr-TR" sz="2400" dirty="0">
                <a:solidFill>
                  <a:srgbClr val="000000"/>
                </a:solidFill>
              </a:rPr>
              <a:t> Strafor içerikli malzemeler</a:t>
            </a:r>
          </a:p>
          <a:p>
            <a:pPr>
              <a:buFont typeface="Wingdings" panose="05000000000000000000" pitchFamily="2" charset="2"/>
              <a:buChar char="Ø"/>
            </a:pPr>
            <a:r>
              <a:rPr lang="tr-TR" sz="2400" dirty="0" err="1">
                <a:solidFill>
                  <a:srgbClr val="000000"/>
                </a:solidFill>
              </a:rPr>
              <a:t>Kontamine</a:t>
            </a:r>
            <a:r>
              <a:rPr lang="tr-TR" sz="2400" dirty="0">
                <a:solidFill>
                  <a:srgbClr val="000000"/>
                </a:solidFill>
              </a:rPr>
              <a:t> olmamış sedye örtüleri</a:t>
            </a:r>
          </a:p>
          <a:p>
            <a:pPr>
              <a:buFont typeface="Wingdings" panose="05000000000000000000" pitchFamily="2" charset="2"/>
              <a:buChar char="Ø"/>
            </a:pPr>
            <a:r>
              <a:rPr lang="tr-TR" sz="2400" dirty="0" err="1">
                <a:solidFill>
                  <a:srgbClr val="000000"/>
                </a:solidFill>
              </a:rPr>
              <a:t>Kontamine</a:t>
            </a:r>
            <a:r>
              <a:rPr lang="tr-TR" sz="2400" dirty="0">
                <a:solidFill>
                  <a:srgbClr val="000000"/>
                </a:solidFill>
              </a:rPr>
              <a:t> olmamış tek kullanımlık boks önlükleri</a:t>
            </a:r>
          </a:p>
          <a:p>
            <a:pPr>
              <a:buFont typeface="Wingdings" panose="05000000000000000000" pitchFamily="2" charset="2"/>
              <a:buChar char="Ø"/>
            </a:pPr>
            <a:endParaRPr lang="tr-TR" dirty="0"/>
          </a:p>
        </p:txBody>
      </p:sp>
      <p:sp>
        <p:nvSpPr>
          <p:cNvPr id="4" name="Dikdörtgen 3"/>
          <p:cNvSpPr/>
          <p:nvPr/>
        </p:nvSpPr>
        <p:spPr>
          <a:xfrm>
            <a:off x="4664943" y="4419685"/>
            <a:ext cx="5380191" cy="754694"/>
          </a:xfrm>
          <a:prstGeom prst="rect">
            <a:avLst/>
          </a:prstGeom>
        </p:spPr>
        <p:txBody>
          <a:bodyPr wrap="none">
            <a:spAutoFit/>
          </a:bodyPr>
          <a:lstStyle/>
          <a:p>
            <a:pPr algn="r">
              <a:lnSpc>
                <a:spcPct val="150000"/>
              </a:lnSpc>
              <a:buClr>
                <a:srgbClr val="4DB3B1"/>
              </a:buClr>
            </a:pPr>
            <a:r>
              <a:rPr lang="tr-TR" sz="3200" b="1" dirty="0">
                <a:solidFill>
                  <a:srgbClr val="FF0000"/>
                </a:solidFill>
                <a:latin typeface="Calibri" panose="020F0502020204030204" pitchFamily="34" charset="0"/>
                <a:cs typeface="Calibri" panose="020F0502020204030204" pitchFamily="34" charset="0"/>
              </a:rPr>
              <a:t>Geri Dönüşüme Atılmamalıdır!</a:t>
            </a:r>
          </a:p>
        </p:txBody>
      </p:sp>
      <p:pic>
        <p:nvPicPr>
          <p:cNvPr id="5" name="Resim 2">
            <a:extLst>
              <a:ext uri="{FF2B5EF4-FFF2-40B4-BE49-F238E27FC236}">
                <a16:creationId xmlns:a16="http://schemas.microsoft.com/office/drawing/2014/main" id="{9AB9D62E-0A48-D4C7-333A-4CA8C72130CC}"/>
              </a:ext>
            </a:extLst>
          </p:cNvPr>
          <p:cNvPicPr>
            <a:picLocks noChangeAspect="1"/>
          </p:cNvPicPr>
          <p:nvPr/>
        </p:nvPicPr>
        <p:blipFill>
          <a:blip r:embed="rId2"/>
          <a:srcRect l="21985" r="19969"/>
          <a:stretch/>
        </p:blipFill>
        <p:spPr>
          <a:xfrm>
            <a:off x="10074799" y="355128"/>
            <a:ext cx="2039841" cy="1382232"/>
          </a:xfrm>
          <a:prstGeom prst="rect">
            <a:avLst/>
          </a:prstGeom>
        </p:spPr>
      </p:pic>
    </p:spTree>
    <p:extLst>
      <p:ext uri="{BB962C8B-B14F-4D97-AF65-F5344CB8AC3E}">
        <p14:creationId xmlns:p14="http://schemas.microsoft.com/office/powerpoint/2010/main" val="16088630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solidFill>
                  <a:schemeClr val="accent1"/>
                </a:solidFill>
                <a:latin typeface="+mn-lt"/>
              </a:rPr>
              <a:t>Ambalaj (Geri Dönüşebilir) Atıkları</a:t>
            </a:r>
          </a:p>
        </p:txBody>
      </p:sp>
      <p:pic>
        <p:nvPicPr>
          <p:cNvPr id="4" name="İçerik Yer Tutucusu 3"/>
          <p:cNvPicPr>
            <a:picLocks noGrp="1" noChangeAspect="1"/>
          </p:cNvPicPr>
          <p:nvPr>
            <p:ph idx="1"/>
          </p:nvPr>
        </p:nvPicPr>
        <p:blipFill>
          <a:blip r:embed="rId2"/>
          <a:stretch>
            <a:fillRect/>
          </a:stretch>
        </p:blipFill>
        <p:spPr>
          <a:xfrm>
            <a:off x="672465" y="1805885"/>
            <a:ext cx="10847069" cy="4365032"/>
          </a:xfrm>
          <a:prstGeom prst="rect">
            <a:avLst/>
          </a:prstGeom>
        </p:spPr>
      </p:pic>
      <p:pic>
        <p:nvPicPr>
          <p:cNvPr id="5" name="Resim 2">
            <a:extLst>
              <a:ext uri="{FF2B5EF4-FFF2-40B4-BE49-F238E27FC236}">
                <a16:creationId xmlns:a16="http://schemas.microsoft.com/office/drawing/2014/main" id="{9AB9D62E-0A48-D4C7-333A-4CA8C72130CC}"/>
              </a:ext>
            </a:extLst>
          </p:cNvPr>
          <p:cNvPicPr>
            <a:picLocks noChangeAspect="1"/>
          </p:cNvPicPr>
          <p:nvPr/>
        </p:nvPicPr>
        <p:blipFill>
          <a:blip r:embed="rId3"/>
          <a:srcRect l="21985" r="19969"/>
          <a:stretch/>
        </p:blipFill>
        <p:spPr>
          <a:xfrm>
            <a:off x="10074799" y="355128"/>
            <a:ext cx="2039841" cy="1382232"/>
          </a:xfrm>
          <a:prstGeom prst="rect">
            <a:avLst/>
          </a:prstGeom>
        </p:spPr>
      </p:pic>
    </p:spTree>
    <p:extLst>
      <p:ext uri="{BB962C8B-B14F-4D97-AF65-F5344CB8AC3E}">
        <p14:creationId xmlns:p14="http://schemas.microsoft.com/office/powerpoint/2010/main" val="16450858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solidFill>
                  <a:schemeClr val="accent1"/>
                </a:solidFill>
                <a:latin typeface="+mn-lt"/>
              </a:rPr>
              <a:t>Diğer Atıklar </a:t>
            </a:r>
            <a:br>
              <a:rPr lang="tr-TR" b="1" dirty="0">
                <a:solidFill>
                  <a:schemeClr val="accent1"/>
                </a:solidFill>
                <a:latin typeface="+mn-lt"/>
              </a:rPr>
            </a:br>
            <a:r>
              <a:rPr lang="tr-TR" b="1" dirty="0">
                <a:solidFill>
                  <a:schemeClr val="accent1"/>
                </a:solidFill>
                <a:latin typeface="+mn-lt"/>
              </a:rPr>
              <a:t>(Geri Dönüşmeyen Evsel Atıklar, Çöp) </a:t>
            </a:r>
          </a:p>
        </p:txBody>
      </p:sp>
      <p:sp>
        <p:nvSpPr>
          <p:cNvPr id="3" name="İçerik Yer Tutucusu 2"/>
          <p:cNvSpPr>
            <a:spLocks noGrp="1"/>
          </p:cNvSpPr>
          <p:nvPr>
            <p:ph idx="1"/>
          </p:nvPr>
        </p:nvSpPr>
        <p:spPr>
          <a:xfrm>
            <a:off x="1097280" y="2302932"/>
            <a:ext cx="10058400" cy="3566161"/>
          </a:xfrm>
        </p:spPr>
        <p:txBody>
          <a:bodyPr>
            <a:noAutofit/>
          </a:bodyPr>
          <a:lstStyle/>
          <a:p>
            <a:pPr>
              <a:buFont typeface="Wingdings" panose="05000000000000000000" pitchFamily="2" charset="2"/>
              <a:buChar char="q"/>
            </a:pPr>
            <a:r>
              <a:rPr lang="tr-TR" sz="2200" dirty="0">
                <a:solidFill>
                  <a:srgbClr val="000000"/>
                </a:solidFill>
              </a:rPr>
              <a:t>İdari birim atıkları </a:t>
            </a:r>
          </a:p>
          <a:p>
            <a:pPr>
              <a:buFont typeface="Wingdings" panose="05000000000000000000" pitchFamily="2" charset="2"/>
              <a:buChar char="q"/>
            </a:pPr>
            <a:r>
              <a:rPr lang="tr-TR" sz="2200" dirty="0">
                <a:solidFill>
                  <a:srgbClr val="000000"/>
                </a:solidFill>
              </a:rPr>
              <a:t>Doktor hemşire dinlenme odası atıkları </a:t>
            </a:r>
          </a:p>
          <a:p>
            <a:pPr>
              <a:buFont typeface="Wingdings" panose="05000000000000000000" pitchFamily="2" charset="2"/>
              <a:buChar char="q"/>
            </a:pPr>
            <a:r>
              <a:rPr lang="tr-TR" sz="2200" dirty="0">
                <a:solidFill>
                  <a:srgbClr val="000000"/>
                </a:solidFill>
              </a:rPr>
              <a:t>Hasta odalarından kaynaklanan tıbbi ve tehlikeli olmayan atıklar</a:t>
            </a:r>
          </a:p>
          <a:p>
            <a:pPr>
              <a:buFont typeface="Wingdings" panose="05000000000000000000" pitchFamily="2" charset="2"/>
              <a:buChar char="q"/>
            </a:pPr>
            <a:r>
              <a:rPr lang="tr-TR" sz="2200" dirty="0">
                <a:solidFill>
                  <a:srgbClr val="000000"/>
                </a:solidFill>
              </a:rPr>
              <a:t>Polikliniklerde oluşan tıbbi ve tehlikeli olmayan atıklar</a:t>
            </a:r>
          </a:p>
          <a:p>
            <a:pPr>
              <a:buFont typeface="Wingdings" panose="05000000000000000000" pitchFamily="2" charset="2"/>
              <a:buChar char="q"/>
            </a:pPr>
            <a:r>
              <a:rPr lang="tr-TR" sz="2200" dirty="0">
                <a:solidFill>
                  <a:srgbClr val="000000"/>
                </a:solidFill>
              </a:rPr>
              <a:t>Bahçe atıkları  </a:t>
            </a:r>
          </a:p>
          <a:p>
            <a:pPr>
              <a:buFont typeface="Wingdings" panose="05000000000000000000" pitchFamily="2" charset="2"/>
              <a:buChar char="q"/>
            </a:pPr>
            <a:r>
              <a:rPr lang="tr-TR" sz="2200" dirty="0">
                <a:solidFill>
                  <a:srgbClr val="000000"/>
                </a:solidFill>
              </a:rPr>
              <a:t>Mutfak atıkları (çay, yiyecek atıkları)</a:t>
            </a:r>
          </a:p>
          <a:p>
            <a:pPr>
              <a:buFont typeface="Wingdings" panose="05000000000000000000" pitchFamily="2" charset="2"/>
              <a:buChar char="q"/>
            </a:pPr>
            <a:r>
              <a:rPr lang="tr-TR" sz="2200" dirty="0">
                <a:solidFill>
                  <a:srgbClr val="000000"/>
                </a:solidFill>
              </a:rPr>
              <a:t>Depo, ambar atıkları</a:t>
            </a:r>
          </a:p>
          <a:p>
            <a:pPr>
              <a:buFont typeface="Wingdings" panose="05000000000000000000" pitchFamily="2" charset="2"/>
              <a:buChar char="q"/>
            </a:pPr>
            <a:r>
              <a:rPr lang="tr-TR" sz="2200" dirty="0">
                <a:solidFill>
                  <a:srgbClr val="000000"/>
                </a:solidFill>
              </a:rPr>
              <a:t>Strafor içerikli malzemeler</a:t>
            </a:r>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36421" y="3892973"/>
            <a:ext cx="2486495" cy="242459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Resim 2">
            <a:extLst>
              <a:ext uri="{FF2B5EF4-FFF2-40B4-BE49-F238E27FC236}">
                <a16:creationId xmlns:a16="http://schemas.microsoft.com/office/drawing/2014/main" id="{9AB9D62E-0A48-D4C7-333A-4CA8C72130CC}"/>
              </a:ext>
            </a:extLst>
          </p:cNvPr>
          <p:cNvPicPr>
            <a:picLocks noChangeAspect="1"/>
          </p:cNvPicPr>
          <p:nvPr/>
        </p:nvPicPr>
        <p:blipFill>
          <a:blip r:embed="rId3"/>
          <a:srcRect l="21985" r="19969"/>
          <a:stretch/>
        </p:blipFill>
        <p:spPr>
          <a:xfrm>
            <a:off x="10246249" y="15530"/>
            <a:ext cx="2039841" cy="1382232"/>
          </a:xfrm>
          <a:prstGeom prst="rect">
            <a:avLst/>
          </a:prstGeom>
        </p:spPr>
      </p:pic>
      <p:pic>
        <p:nvPicPr>
          <p:cNvPr id="7" name="Resim 6" descr="Evsel Atık Kovası – Aqua Endüstriyel">
            <a:extLst>
              <a:ext uri="{FF2B5EF4-FFF2-40B4-BE49-F238E27FC236}">
                <a16:creationId xmlns:a16="http://schemas.microsoft.com/office/drawing/2014/main" id="{AACA728E-46A5-EDD1-5BD9-A94010DE674B}"/>
              </a:ext>
            </a:extLst>
          </p:cNvPr>
          <p:cNvPicPr>
            <a:picLocks noChangeAspect="1"/>
          </p:cNvPicPr>
          <p:nvPr/>
        </p:nvPicPr>
        <p:blipFill>
          <a:blip r:embed="rId4"/>
          <a:srcRect l="23416" t="11069" r="18558" b="5375"/>
          <a:stretch>
            <a:fillRect/>
          </a:stretch>
        </p:blipFill>
        <p:spPr>
          <a:xfrm>
            <a:off x="9329721" y="1742822"/>
            <a:ext cx="2657833" cy="3633512"/>
          </a:xfrm>
          <a:prstGeom prst="rect">
            <a:avLst/>
          </a:prstGeom>
        </p:spPr>
      </p:pic>
    </p:spTree>
    <p:extLst>
      <p:ext uri="{BB962C8B-B14F-4D97-AF65-F5344CB8AC3E}">
        <p14:creationId xmlns:p14="http://schemas.microsoft.com/office/powerpoint/2010/main" val="32532706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solidFill>
                  <a:schemeClr val="accent1"/>
                </a:solidFill>
                <a:latin typeface="+mn-lt"/>
              </a:rPr>
              <a:t>Diğer Atıklar </a:t>
            </a:r>
            <a:br>
              <a:rPr lang="tr-TR" b="1" dirty="0">
                <a:solidFill>
                  <a:schemeClr val="accent1"/>
                </a:solidFill>
                <a:latin typeface="+mn-lt"/>
              </a:rPr>
            </a:br>
            <a:r>
              <a:rPr lang="tr-TR" sz="4000" b="1" dirty="0">
                <a:solidFill>
                  <a:schemeClr val="accent1"/>
                </a:solidFill>
                <a:latin typeface="+mn-lt"/>
              </a:rPr>
              <a:t>(Geri Dönüşmeyen Evsel Atıklar, Çöp) </a:t>
            </a:r>
            <a:endParaRPr lang="tr-TR" b="1" dirty="0">
              <a:solidFill>
                <a:schemeClr val="accent1"/>
              </a:solidFill>
              <a:latin typeface="+mn-lt"/>
            </a:endParaRPr>
          </a:p>
        </p:txBody>
      </p:sp>
      <p:sp>
        <p:nvSpPr>
          <p:cNvPr id="3" name="İçerik Yer Tutucusu 2"/>
          <p:cNvSpPr>
            <a:spLocks noGrp="1"/>
          </p:cNvSpPr>
          <p:nvPr>
            <p:ph idx="1"/>
          </p:nvPr>
        </p:nvSpPr>
        <p:spPr>
          <a:xfrm>
            <a:off x="1215813" y="2082800"/>
            <a:ext cx="10058400" cy="3329094"/>
          </a:xfrm>
        </p:spPr>
        <p:txBody>
          <a:bodyPr>
            <a:normAutofit/>
          </a:bodyPr>
          <a:lstStyle/>
          <a:p>
            <a:pPr>
              <a:buFont typeface="Wingdings" panose="05000000000000000000" pitchFamily="2" charset="2"/>
              <a:buChar char="q"/>
            </a:pPr>
            <a:r>
              <a:rPr lang="tr-TR" sz="2400" dirty="0">
                <a:solidFill>
                  <a:srgbClr val="000000"/>
                </a:solidFill>
              </a:rPr>
              <a:t>İzolasyon uygulanmayan, enfeksiyon bulgusu ve </a:t>
            </a:r>
            <a:r>
              <a:rPr lang="tr-TR" sz="2400" dirty="0" err="1">
                <a:solidFill>
                  <a:srgbClr val="000000"/>
                </a:solidFill>
              </a:rPr>
              <a:t>enfekte</a:t>
            </a:r>
            <a:r>
              <a:rPr lang="tr-TR" sz="2400" dirty="0">
                <a:solidFill>
                  <a:srgbClr val="000000"/>
                </a:solidFill>
              </a:rPr>
              <a:t> </a:t>
            </a:r>
            <a:r>
              <a:rPr lang="tr-TR" sz="2400" dirty="0" err="1">
                <a:solidFill>
                  <a:srgbClr val="000000"/>
                </a:solidFill>
              </a:rPr>
              <a:t>bulaşı</a:t>
            </a:r>
            <a:r>
              <a:rPr lang="tr-TR" sz="2400" dirty="0">
                <a:solidFill>
                  <a:srgbClr val="000000"/>
                </a:solidFill>
              </a:rPr>
              <a:t> olmayan hastaların;</a:t>
            </a:r>
          </a:p>
          <a:p>
            <a:pPr lvl="1">
              <a:buFont typeface="Wingdings" panose="05000000000000000000" pitchFamily="2" charset="2"/>
              <a:buChar char="q"/>
            </a:pPr>
            <a:r>
              <a:rPr lang="tr-TR" sz="2200" dirty="0">
                <a:solidFill>
                  <a:srgbClr val="000000"/>
                </a:solidFill>
              </a:rPr>
              <a:t>Alçı, sargı, bandaj ve </a:t>
            </a:r>
            <a:r>
              <a:rPr lang="tr-TR" sz="2200" dirty="0" err="1">
                <a:solidFill>
                  <a:srgbClr val="000000"/>
                </a:solidFill>
              </a:rPr>
              <a:t>flaster</a:t>
            </a:r>
            <a:endParaRPr lang="tr-TR" sz="2200" dirty="0">
              <a:solidFill>
                <a:srgbClr val="000000"/>
              </a:solidFill>
            </a:endParaRPr>
          </a:p>
          <a:p>
            <a:pPr lvl="1">
              <a:buFont typeface="Wingdings" panose="05000000000000000000" pitchFamily="2" charset="2"/>
              <a:buChar char="q"/>
            </a:pPr>
            <a:r>
              <a:rPr lang="tr-TR" sz="2200" dirty="0">
                <a:solidFill>
                  <a:srgbClr val="000000"/>
                </a:solidFill>
              </a:rPr>
              <a:t>EKG elektrotları</a:t>
            </a:r>
          </a:p>
          <a:p>
            <a:pPr lvl="1">
              <a:buFont typeface="Wingdings" panose="05000000000000000000" pitchFamily="2" charset="2"/>
              <a:buChar char="q"/>
            </a:pPr>
            <a:r>
              <a:rPr lang="tr-TR" sz="2200" dirty="0" err="1">
                <a:solidFill>
                  <a:srgbClr val="000000"/>
                </a:solidFill>
              </a:rPr>
              <a:t>Abeslang</a:t>
            </a:r>
            <a:endParaRPr lang="tr-TR" sz="2200" dirty="0">
              <a:solidFill>
                <a:srgbClr val="000000"/>
              </a:solidFill>
            </a:endParaRPr>
          </a:p>
          <a:p>
            <a:pPr lvl="1">
              <a:buFont typeface="Wingdings" panose="05000000000000000000" pitchFamily="2" charset="2"/>
              <a:buChar char="q"/>
            </a:pPr>
            <a:r>
              <a:rPr lang="tr-TR" sz="2200" dirty="0">
                <a:solidFill>
                  <a:srgbClr val="000000"/>
                </a:solidFill>
              </a:rPr>
              <a:t>Temizlik amaçlı kullanılan eldivenler</a:t>
            </a:r>
          </a:p>
          <a:p>
            <a:pPr lvl="1">
              <a:buFont typeface="Wingdings" panose="05000000000000000000" pitchFamily="2" charset="2"/>
              <a:buChar char="q"/>
            </a:pPr>
            <a:r>
              <a:rPr lang="tr-TR" sz="2200" dirty="0">
                <a:solidFill>
                  <a:srgbClr val="000000"/>
                </a:solidFill>
              </a:rPr>
              <a:t>Kullanılmış peçete, havlu ve ıslak mendiller</a:t>
            </a:r>
          </a:p>
          <a:p>
            <a:pPr lvl="1">
              <a:buFont typeface="Arial" panose="020B0604020202020204" pitchFamily="34" charset="0"/>
              <a:buChar char="•"/>
            </a:pPr>
            <a:endParaRPr lang="tr-TR" sz="2200" dirty="0"/>
          </a:p>
        </p:txBody>
      </p:sp>
      <p:pic>
        <p:nvPicPr>
          <p:cNvPr id="5" name="Resim 2">
            <a:extLst>
              <a:ext uri="{FF2B5EF4-FFF2-40B4-BE49-F238E27FC236}">
                <a16:creationId xmlns:a16="http://schemas.microsoft.com/office/drawing/2014/main" id="{9AB9D62E-0A48-D4C7-333A-4CA8C72130CC}"/>
              </a:ext>
            </a:extLst>
          </p:cNvPr>
          <p:cNvPicPr>
            <a:picLocks noChangeAspect="1"/>
          </p:cNvPicPr>
          <p:nvPr/>
        </p:nvPicPr>
        <p:blipFill>
          <a:blip r:embed="rId2"/>
          <a:srcRect l="21985" r="19969"/>
          <a:stretch/>
        </p:blipFill>
        <p:spPr>
          <a:xfrm>
            <a:off x="10074799" y="355128"/>
            <a:ext cx="2039841" cy="1382232"/>
          </a:xfrm>
          <a:prstGeom prst="rect">
            <a:avLst/>
          </a:prstGeom>
        </p:spPr>
      </p:pic>
    </p:spTree>
    <p:extLst>
      <p:ext uri="{BB962C8B-B14F-4D97-AF65-F5344CB8AC3E}">
        <p14:creationId xmlns:p14="http://schemas.microsoft.com/office/powerpoint/2010/main" val="24969965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7" name="CustomShape 1"/>
          <p:cNvSpPr/>
          <p:nvPr/>
        </p:nvSpPr>
        <p:spPr>
          <a:xfrm>
            <a:off x="1747440" y="828000"/>
            <a:ext cx="7919640" cy="424800"/>
          </a:xfrm>
          <a:prstGeom prst="rect">
            <a:avLst/>
          </a:prstGeom>
          <a:noFill/>
          <a:ln>
            <a:noFill/>
          </a:ln>
        </p:spPr>
        <p:style>
          <a:lnRef idx="0">
            <a:scrgbClr r="0" g="0" b="0"/>
          </a:lnRef>
          <a:fillRef idx="0">
            <a:scrgbClr r="0" g="0" b="0"/>
          </a:fillRef>
          <a:effectRef idx="0">
            <a:scrgbClr r="0" g="0" b="0"/>
          </a:effectRef>
          <a:fontRef idx="minor"/>
        </p:style>
        <p:txBody>
          <a:bodyPr/>
          <a:lstStyle/>
          <a:p>
            <a:endParaRPr lang="tr-TR"/>
          </a:p>
        </p:txBody>
      </p:sp>
      <p:sp>
        <p:nvSpPr>
          <p:cNvPr id="551" name="CustomShape 4"/>
          <p:cNvSpPr/>
          <p:nvPr/>
        </p:nvSpPr>
        <p:spPr>
          <a:xfrm>
            <a:off x="1544681" y="1664128"/>
            <a:ext cx="8855280" cy="5109342"/>
          </a:xfrm>
          <a:prstGeom prst="rect">
            <a:avLst/>
          </a:prstGeom>
          <a:noFill/>
          <a:ln>
            <a:noFill/>
          </a:ln>
        </p:spPr>
        <p:style>
          <a:lnRef idx="0">
            <a:scrgbClr r="0" g="0" b="0"/>
          </a:lnRef>
          <a:fillRef idx="0">
            <a:scrgbClr r="0" g="0" b="0"/>
          </a:fillRef>
          <a:effectRef idx="0">
            <a:scrgbClr r="0" g="0" b="0"/>
          </a:effectRef>
          <a:fontRef idx="minor"/>
        </p:style>
        <p:txBody>
          <a:bodyPr lIns="90000" tIns="46800" rIns="90000" bIns="46800"/>
          <a:lstStyle/>
          <a:p>
            <a:pPr algn="just">
              <a:lnSpc>
                <a:spcPct val="150000"/>
              </a:lnSpc>
            </a:pPr>
            <a:r>
              <a:rPr lang="tr-TR" sz="2000" spc="-1" dirty="0">
                <a:solidFill>
                  <a:srgbClr val="000000"/>
                </a:solidFill>
                <a:uFill>
                  <a:solidFill>
                    <a:srgbClr val="FFFFFF"/>
                  </a:solidFill>
                </a:uFill>
                <a:latin typeface="Calibri"/>
                <a:ea typeface="Microsoft YaHei"/>
              </a:rPr>
              <a:t>  </a:t>
            </a:r>
            <a:endParaRPr lang="tr-TR" sz="2000" spc="-1" dirty="0">
              <a:solidFill>
                <a:srgbClr val="000000"/>
              </a:solidFill>
              <a:uFill>
                <a:solidFill>
                  <a:srgbClr val="FFFFFF"/>
                </a:solidFill>
              </a:uFill>
              <a:latin typeface="Arial"/>
            </a:endParaRPr>
          </a:p>
          <a:p>
            <a:pPr algn="just">
              <a:lnSpc>
                <a:spcPct val="150000"/>
              </a:lnSpc>
            </a:pPr>
            <a:endParaRPr lang="tr-TR" sz="2000" spc="-1" dirty="0">
              <a:solidFill>
                <a:srgbClr val="000000"/>
              </a:solidFill>
              <a:uFill>
                <a:solidFill>
                  <a:srgbClr val="FFFFFF"/>
                </a:solidFill>
              </a:uFill>
              <a:latin typeface="Arial"/>
            </a:endParaRPr>
          </a:p>
          <a:p>
            <a:pPr algn="just">
              <a:lnSpc>
                <a:spcPct val="150000"/>
              </a:lnSpc>
            </a:pPr>
            <a:r>
              <a:rPr lang="tr-TR" sz="2000" spc="-1" dirty="0">
                <a:solidFill>
                  <a:srgbClr val="000000"/>
                </a:solidFill>
                <a:uFill>
                  <a:solidFill>
                    <a:srgbClr val="FFFFFF"/>
                  </a:solidFill>
                </a:uFill>
                <a:latin typeface="Calibri"/>
                <a:ea typeface="Microsoft YaHei"/>
              </a:rPr>
              <a:t>                                                                                                                  </a:t>
            </a:r>
            <a:endParaRPr lang="tr-TR" sz="2000" spc="-1" dirty="0">
              <a:solidFill>
                <a:srgbClr val="000000"/>
              </a:solidFill>
              <a:uFill>
                <a:solidFill>
                  <a:srgbClr val="FFFFFF"/>
                </a:solidFill>
              </a:uFill>
              <a:latin typeface="Arial"/>
            </a:endParaRPr>
          </a:p>
          <a:p>
            <a:pPr algn="just">
              <a:lnSpc>
                <a:spcPct val="150000"/>
              </a:lnSpc>
            </a:pPr>
            <a:endParaRPr lang="tr-TR" sz="2000" spc="-1" dirty="0">
              <a:solidFill>
                <a:srgbClr val="000000"/>
              </a:solidFill>
              <a:uFill>
                <a:solidFill>
                  <a:srgbClr val="FFFFFF"/>
                </a:solidFill>
              </a:uFill>
              <a:latin typeface="Arial"/>
            </a:endParaRPr>
          </a:p>
          <a:p>
            <a:pPr algn="just">
              <a:lnSpc>
                <a:spcPct val="150000"/>
              </a:lnSpc>
            </a:pPr>
            <a:r>
              <a:rPr lang="tr-TR" sz="2000" spc="-1" dirty="0">
                <a:solidFill>
                  <a:srgbClr val="000000"/>
                </a:solidFill>
                <a:uFill>
                  <a:solidFill>
                    <a:srgbClr val="FFFFFF"/>
                  </a:solidFill>
                </a:uFill>
                <a:latin typeface="Calibri"/>
                <a:ea typeface="Microsoft YaHei"/>
              </a:rPr>
              <a:t>                                                         </a:t>
            </a:r>
            <a:endParaRPr lang="tr-TR" sz="2000" spc="-1" dirty="0">
              <a:solidFill>
                <a:srgbClr val="000000"/>
              </a:solidFill>
              <a:uFill>
                <a:solidFill>
                  <a:srgbClr val="FFFFFF"/>
                </a:solidFill>
              </a:uFill>
              <a:latin typeface="Arial"/>
            </a:endParaRPr>
          </a:p>
          <a:p>
            <a:pPr algn="just">
              <a:lnSpc>
                <a:spcPct val="150000"/>
              </a:lnSpc>
            </a:pPr>
            <a:r>
              <a:rPr lang="tr-TR" sz="2000" spc="-1" dirty="0">
                <a:solidFill>
                  <a:srgbClr val="000000"/>
                </a:solidFill>
                <a:uFill>
                  <a:solidFill>
                    <a:srgbClr val="FFFFFF"/>
                  </a:solidFill>
                </a:uFill>
                <a:latin typeface="Calibri"/>
                <a:ea typeface="Microsoft YaHei"/>
              </a:rPr>
              <a:t>                               </a:t>
            </a:r>
            <a:endParaRPr lang="tr-TR" sz="2000" spc="-1" dirty="0">
              <a:solidFill>
                <a:srgbClr val="000000"/>
              </a:solidFill>
              <a:uFill>
                <a:solidFill>
                  <a:srgbClr val="FFFFFF"/>
                </a:solidFill>
              </a:uFill>
              <a:latin typeface="Arial"/>
            </a:endParaRPr>
          </a:p>
          <a:p>
            <a:pPr algn="just">
              <a:lnSpc>
                <a:spcPct val="150000"/>
              </a:lnSpc>
            </a:pPr>
            <a:endParaRPr lang="tr-TR" sz="2000" spc="-1" dirty="0">
              <a:solidFill>
                <a:srgbClr val="000000"/>
              </a:solidFill>
              <a:uFill>
                <a:solidFill>
                  <a:srgbClr val="FFFFFF"/>
                </a:solidFill>
              </a:uFill>
              <a:latin typeface="Arial"/>
            </a:endParaRPr>
          </a:p>
          <a:p>
            <a:pPr algn="just">
              <a:lnSpc>
                <a:spcPct val="150000"/>
              </a:lnSpc>
            </a:pPr>
            <a:r>
              <a:rPr lang="tr-TR" sz="2000" spc="-1" dirty="0">
                <a:solidFill>
                  <a:srgbClr val="000000"/>
                </a:solidFill>
                <a:uFill>
                  <a:solidFill>
                    <a:srgbClr val="FFFFFF"/>
                  </a:solidFill>
                </a:uFill>
                <a:latin typeface="Calibri"/>
                <a:ea typeface="Microsoft YaHei"/>
              </a:rPr>
              <a:t>                                                                                  </a:t>
            </a:r>
            <a:endParaRPr lang="tr-TR" sz="2000" spc="-1" dirty="0">
              <a:solidFill>
                <a:srgbClr val="000000"/>
              </a:solidFill>
              <a:uFill>
                <a:solidFill>
                  <a:srgbClr val="FFFFFF"/>
                </a:solidFill>
              </a:uFill>
              <a:latin typeface="Arial"/>
            </a:endParaRPr>
          </a:p>
          <a:p>
            <a:pPr algn="just">
              <a:lnSpc>
                <a:spcPct val="150000"/>
              </a:lnSpc>
            </a:pPr>
            <a:r>
              <a:rPr lang="tr-TR" sz="2000" spc="-1" dirty="0">
                <a:solidFill>
                  <a:srgbClr val="000000"/>
                </a:solidFill>
                <a:uFill>
                  <a:solidFill>
                    <a:srgbClr val="FFFFFF"/>
                  </a:solidFill>
                </a:uFill>
                <a:latin typeface="Calibri"/>
                <a:ea typeface="Microsoft YaHei"/>
              </a:rPr>
              <a:t>                                                                                                            </a:t>
            </a:r>
            <a:endParaRPr lang="tr-TR" sz="2000" spc="-1" dirty="0">
              <a:solidFill>
                <a:srgbClr val="000000"/>
              </a:solidFill>
              <a:uFill>
                <a:solidFill>
                  <a:srgbClr val="FFFFFF"/>
                </a:solidFill>
              </a:uFill>
              <a:latin typeface="Arial"/>
            </a:endParaRPr>
          </a:p>
        </p:txBody>
      </p:sp>
      <p:sp>
        <p:nvSpPr>
          <p:cNvPr id="552" name="CustomShape 5"/>
          <p:cNvSpPr/>
          <p:nvPr/>
        </p:nvSpPr>
        <p:spPr>
          <a:xfrm>
            <a:off x="1166948" y="1781533"/>
            <a:ext cx="1555920" cy="645480"/>
          </a:xfrm>
          <a:prstGeom prst="rightArrow">
            <a:avLst>
              <a:gd name="adj1" fmla="val 50000"/>
              <a:gd name="adj2" fmla="val 50000"/>
            </a:avLst>
          </a:prstGeom>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tr-TR" spc="-1" dirty="0" err="1">
                <a:solidFill>
                  <a:srgbClr val="FFFFFF"/>
                </a:solidFill>
                <a:uFill>
                  <a:solidFill>
                    <a:srgbClr val="FFFFFF"/>
                  </a:solidFill>
                </a:uFill>
                <a:latin typeface="Arial"/>
                <a:ea typeface="DejaVu Sans"/>
              </a:rPr>
              <a:t>Enfekte</a:t>
            </a:r>
            <a:r>
              <a:rPr lang="tr-TR" spc="-1" dirty="0">
                <a:solidFill>
                  <a:srgbClr val="FFFFFF"/>
                </a:solidFill>
                <a:uFill>
                  <a:solidFill>
                    <a:srgbClr val="FFFFFF"/>
                  </a:solidFill>
                </a:uFill>
                <a:latin typeface="Arial"/>
                <a:ea typeface="DejaVu Sans"/>
              </a:rPr>
              <a:t> mi?</a:t>
            </a:r>
            <a:endParaRPr lang="tr-TR" spc="-1" dirty="0">
              <a:solidFill>
                <a:srgbClr val="000000"/>
              </a:solidFill>
              <a:uFill>
                <a:solidFill>
                  <a:srgbClr val="FFFFFF"/>
                </a:solidFill>
              </a:uFill>
              <a:latin typeface="Arial"/>
            </a:endParaRPr>
          </a:p>
        </p:txBody>
      </p:sp>
      <p:sp>
        <p:nvSpPr>
          <p:cNvPr id="553" name="CustomShape 6"/>
          <p:cNvSpPr/>
          <p:nvPr/>
        </p:nvSpPr>
        <p:spPr>
          <a:xfrm>
            <a:off x="3752910" y="1781533"/>
            <a:ext cx="2039400" cy="712800"/>
          </a:xfrm>
          <a:prstGeom prst="rightArrow">
            <a:avLst>
              <a:gd name="adj1" fmla="val 50000"/>
              <a:gd name="adj2" fmla="val 50000"/>
            </a:avLst>
          </a:prstGeom>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tr-TR" spc="-1" dirty="0">
                <a:solidFill>
                  <a:srgbClr val="FFFFFF"/>
                </a:solidFill>
                <a:uFill>
                  <a:solidFill>
                    <a:srgbClr val="FFFFFF"/>
                  </a:solidFill>
                </a:uFill>
                <a:latin typeface="Arial"/>
                <a:ea typeface="DejaVu Sans"/>
              </a:rPr>
              <a:t>Delici kesici mi?</a:t>
            </a:r>
            <a:endParaRPr lang="tr-TR" spc="-1" dirty="0">
              <a:solidFill>
                <a:srgbClr val="000000"/>
              </a:solidFill>
              <a:uFill>
                <a:solidFill>
                  <a:srgbClr val="FFFFFF"/>
                </a:solidFill>
              </a:uFill>
              <a:latin typeface="Arial"/>
            </a:endParaRPr>
          </a:p>
        </p:txBody>
      </p:sp>
      <p:pic>
        <p:nvPicPr>
          <p:cNvPr id="554" name="Picture 3"/>
          <p:cNvPicPr/>
          <p:nvPr/>
        </p:nvPicPr>
        <p:blipFill>
          <a:blip r:embed="rId2"/>
          <a:stretch/>
        </p:blipFill>
        <p:spPr>
          <a:xfrm>
            <a:off x="9116626" y="795431"/>
            <a:ext cx="1008360" cy="1047960"/>
          </a:xfrm>
          <a:prstGeom prst="rect">
            <a:avLst/>
          </a:prstGeom>
          <a:ln>
            <a:noFill/>
          </a:ln>
        </p:spPr>
      </p:pic>
      <p:sp>
        <p:nvSpPr>
          <p:cNvPr id="555" name="CustomShape 7"/>
          <p:cNvSpPr/>
          <p:nvPr/>
        </p:nvSpPr>
        <p:spPr>
          <a:xfrm>
            <a:off x="6467030" y="1458763"/>
            <a:ext cx="2164440" cy="634410"/>
          </a:xfrm>
          <a:prstGeom prst="rightArrow">
            <a:avLst>
              <a:gd name="adj1" fmla="val 50000"/>
              <a:gd name="adj2" fmla="val 50000"/>
            </a:avLst>
          </a:prstGeom>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tr-TR" spc="-1" dirty="0">
                <a:solidFill>
                  <a:srgbClr val="FFFFFF"/>
                </a:solidFill>
                <a:uFill>
                  <a:solidFill>
                    <a:srgbClr val="FFFFFF"/>
                  </a:solidFill>
                </a:uFill>
                <a:ea typeface="DejaVu Sans"/>
              </a:rPr>
              <a:t>Delici Kesici Atık</a:t>
            </a:r>
            <a:endParaRPr lang="tr-TR" spc="-1" dirty="0">
              <a:solidFill>
                <a:srgbClr val="000000"/>
              </a:solidFill>
              <a:uFill>
                <a:solidFill>
                  <a:srgbClr val="FFFFFF"/>
                </a:solidFill>
              </a:uFill>
            </a:endParaRPr>
          </a:p>
        </p:txBody>
      </p:sp>
      <p:sp>
        <p:nvSpPr>
          <p:cNvPr id="556" name="CustomShape 8"/>
          <p:cNvSpPr/>
          <p:nvPr/>
        </p:nvSpPr>
        <p:spPr>
          <a:xfrm>
            <a:off x="6471285" y="2207748"/>
            <a:ext cx="2359695" cy="622690"/>
          </a:xfrm>
          <a:prstGeom prst="rightArrow">
            <a:avLst>
              <a:gd name="adj1" fmla="val 50000"/>
              <a:gd name="adj2" fmla="val 50000"/>
            </a:avLst>
          </a:prstGeom>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tr-TR" spc="-1" dirty="0" err="1">
                <a:solidFill>
                  <a:srgbClr val="FFFFFF"/>
                </a:solidFill>
                <a:uFill>
                  <a:solidFill>
                    <a:srgbClr val="FFFFFF"/>
                  </a:solidFill>
                </a:uFill>
                <a:latin typeface="Arial"/>
                <a:ea typeface="DejaVu Sans"/>
              </a:rPr>
              <a:t>Enfekte</a:t>
            </a:r>
            <a:r>
              <a:rPr lang="tr-TR" spc="-1" dirty="0">
                <a:solidFill>
                  <a:srgbClr val="FFFFFF"/>
                </a:solidFill>
                <a:uFill>
                  <a:solidFill>
                    <a:srgbClr val="FFFFFF"/>
                  </a:solidFill>
                </a:uFill>
                <a:latin typeface="Arial"/>
                <a:ea typeface="DejaVu Sans"/>
              </a:rPr>
              <a:t> Atık</a:t>
            </a:r>
            <a:endParaRPr lang="tr-TR" spc="-1" dirty="0">
              <a:solidFill>
                <a:srgbClr val="000000"/>
              </a:solidFill>
              <a:uFill>
                <a:solidFill>
                  <a:srgbClr val="FFFFFF"/>
                </a:solidFill>
              </a:uFill>
              <a:latin typeface="Arial"/>
            </a:endParaRPr>
          </a:p>
        </p:txBody>
      </p:sp>
      <p:pic>
        <p:nvPicPr>
          <p:cNvPr id="557" name="Picture 3"/>
          <p:cNvPicPr/>
          <p:nvPr/>
        </p:nvPicPr>
        <p:blipFill>
          <a:blip r:embed="rId3"/>
          <a:stretch/>
        </p:blipFill>
        <p:spPr>
          <a:xfrm>
            <a:off x="9108400" y="1946073"/>
            <a:ext cx="989640" cy="1171080"/>
          </a:xfrm>
          <a:prstGeom prst="rect">
            <a:avLst/>
          </a:prstGeom>
          <a:ln>
            <a:noFill/>
          </a:ln>
        </p:spPr>
      </p:pic>
      <p:sp>
        <p:nvSpPr>
          <p:cNvPr id="558" name="CustomShape 9"/>
          <p:cNvSpPr/>
          <p:nvPr/>
        </p:nvSpPr>
        <p:spPr>
          <a:xfrm>
            <a:off x="3689124" y="3840937"/>
            <a:ext cx="2103186" cy="576720"/>
          </a:xfrm>
          <a:prstGeom prst="rightArrow">
            <a:avLst>
              <a:gd name="adj1" fmla="val 50000"/>
              <a:gd name="adj2" fmla="val 50000"/>
            </a:avLst>
          </a:prstGeom>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tr-TR" spc="-1" dirty="0">
                <a:solidFill>
                  <a:srgbClr val="FFFFFF"/>
                </a:solidFill>
                <a:uFill>
                  <a:solidFill>
                    <a:srgbClr val="FFFFFF"/>
                  </a:solidFill>
                </a:uFill>
                <a:latin typeface="Arial"/>
                <a:ea typeface="DejaVu Sans"/>
              </a:rPr>
              <a:t>Tehlikeli mi?</a:t>
            </a:r>
            <a:endParaRPr lang="tr-TR" spc="-1" dirty="0">
              <a:solidFill>
                <a:srgbClr val="000000"/>
              </a:solidFill>
              <a:uFill>
                <a:solidFill>
                  <a:srgbClr val="FFFFFF"/>
                </a:solidFill>
              </a:uFill>
              <a:latin typeface="Arial"/>
            </a:endParaRPr>
          </a:p>
        </p:txBody>
      </p:sp>
      <p:sp>
        <p:nvSpPr>
          <p:cNvPr id="559" name="CustomShape 10"/>
          <p:cNvSpPr/>
          <p:nvPr/>
        </p:nvSpPr>
        <p:spPr>
          <a:xfrm>
            <a:off x="1116828" y="3791929"/>
            <a:ext cx="1600972" cy="606240"/>
          </a:xfrm>
          <a:prstGeom prst="rightArrow">
            <a:avLst>
              <a:gd name="adj1" fmla="val 50000"/>
              <a:gd name="adj2" fmla="val 50000"/>
            </a:avLst>
          </a:prstGeom>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tr-TR" spc="-1" dirty="0" err="1">
                <a:solidFill>
                  <a:srgbClr val="FFFFFF"/>
                </a:solidFill>
                <a:uFill>
                  <a:solidFill>
                    <a:srgbClr val="FFFFFF"/>
                  </a:solidFill>
                </a:uFill>
                <a:latin typeface="Arial"/>
                <a:ea typeface="DejaVu Sans"/>
              </a:rPr>
              <a:t>Enfekte</a:t>
            </a:r>
            <a:r>
              <a:rPr lang="tr-TR" spc="-1" dirty="0">
                <a:solidFill>
                  <a:srgbClr val="FFFFFF"/>
                </a:solidFill>
                <a:uFill>
                  <a:solidFill>
                    <a:srgbClr val="FFFFFF"/>
                  </a:solidFill>
                </a:uFill>
                <a:latin typeface="Arial"/>
                <a:ea typeface="DejaVu Sans"/>
              </a:rPr>
              <a:t> mi?</a:t>
            </a:r>
            <a:endParaRPr lang="tr-TR" spc="-1" dirty="0">
              <a:solidFill>
                <a:srgbClr val="000000"/>
              </a:solidFill>
              <a:uFill>
                <a:solidFill>
                  <a:srgbClr val="FFFFFF"/>
                </a:solidFill>
              </a:uFill>
              <a:latin typeface="Arial"/>
            </a:endParaRPr>
          </a:p>
        </p:txBody>
      </p:sp>
      <p:sp>
        <p:nvSpPr>
          <p:cNvPr id="560" name="CustomShape 11"/>
          <p:cNvSpPr/>
          <p:nvPr/>
        </p:nvSpPr>
        <p:spPr>
          <a:xfrm>
            <a:off x="6481556" y="3450358"/>
            <a:ext cx="2125436" cy="683142"/>
          </a:xfrm>
          <a:prstGeom prst="rightArrow">
            <a:avLst>
              <a:gd name="adj1" fmla="val 50000"/>
              <a:gd name="adj2" fmla="val 50000"/>
            </a:avLst>
          </a:prstGeom>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tr-TR" spc="-1" dirty="0">
                <a:solidFill>
                  <a:srgbClr val="FFFFFF"/>
                </a:solidFill>
                <a:uFill>
                  <a:solidFill>
                    <a:srgbClr val="FFFFFF"/>
                  </a:solidFill>
                </a:uFill>
                <a:latin typeface="Arial"/>
                <a:ea typeface="DejaVu Sans"/>
              </a:rPr>
              <a:t>Tehlikeli Atık</a:t>
            </a:r>
            <a:endParaRPr lang="tr-TR" spc="-1" dirty="0">
              <a:solidFill>
                <a:srgbClr val="000000"/>
              </a:solidFill>
              <a:uFill>
                <a:solidFill>
                  <a:srgbClr val="FFFFFF"/>
                </a:solidFill>
              </a:uFill>
              <a:latin typeface="Arial"/>
            </a:endParaRPr>
          </a:p>
        </p:txBody>
      </p:sp>
      <p:pic>
        <p:nvPicPr>
          <p:cNvPr id="561" name="Picture 4"/>
          <p:cNvPicPr/>
          <p:nvPr/>
        </p:nvPicPr>
        <p:blipFill>
          <a:blip r:embed="rId4"/>
          <a:srcRect r="46328"/>
          <a:stretch/>
        </p:blipFill>
        <p:spPr>
          <a:xfrm>
            <a:off x="8982020" y="3207214"/>
            <a:ext cx="1370120" cy="970920"/>
          </a:xfrm>
          <a:prstGeom prst="rect">
            <a:avLst/>
          </a:prstGeom>
          <a:ln>
            <a:noFill/>
          </a:ln>
        </p:spPr>
      </p:pic>
      <p:sp>
        <p:nvSpPr>
          <p:cNvPr id="562" name="CustomShape 12"/>
          <p:cNvSpPr/>
          <p:nvPr/>
        </p:nvSpPr>
        <p:spPr>
          <a:xfrm>
            <a:off x="6506034" y="4237470"/>
            <a:ext cx="2125436" cy="707842"/>
          </a:xfrm>
          <a:prstGeom prst="rightArrow">
            <a:avLst>
              <a:gd name="adj1" fmla="val 50000"/>
              <a:gd name="adj2" fmla="val 50000"/>
            </a:avLst>
          </a:prstGeom>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tr-TR" spc="-1" dirty="0">
                <a:solidFill>
                  <a:srgbClr val="FFFFFF"/>
                </a:solidFill>
                <a:uFill>
                  <a:solidFill>
                    <a:srgbClr val="FFFFFF"/>
                  </a:solidFill>
                </a:uFill>
                <a:latin typeface="Arial"/>
                <a:ea typeface="DejaVu Sans"/>
              </a:rPr>
              <a:t>Geri Dönüşüm</a:t>
            </a:r>
            <a:endParaRPr lang="tr-TR" spc="-1" dirty="0">
              <a:solidFill>
                <a:srgbClr val="000000"/>
              </a:solidFill>
              <a:uFill>
                <a:solidFill>
                  <a:srgbClr val="FFFFFF"/>
                </a:solidFill>
              </a:uFill>
              <a:latin typeface="Arial"/>
            </a:endParaRPr>
          </a:p>
        </p:txBody>
      </p:sp>
      <p:pic>
        <p:nvPicPr>
          <p:cNvPr id="563" name="Resim 21"/>
          <p:cNvPicPr/>
          <p:nvPr/>
        </p:nvPicPr>
        <p:blipFill>
          <a:blip r:embed="rId5"/>
          <a:stretch/>
        </p:blipFill>
        <p:spPr>
          <a:xfrm>
            <a:off x="8999641" y="4319150"/>
            <a:ext cx="1258553" cy="1252323"/>
          </a:xfrm>
          <a:prstGeom prst="rect">
            <a:avLst/>
          </a:prstGeom>
          <a:ln>
            <a:noFill/>
          </a:ln>
        </p:spPr>
      </p:pic>
      <p:sp>
        <p:nvSpPr>
          <p:cNvPr id="564" name="CustomShape 13"/>
          <p:cNvSpPr/>
          <p:nvPr/>
        </p:nvSpPr>
        <p:spPr>
          <a:xfrm>
            <a:off x="3621172" y="5392238"/>
            <a:ext cx="3321132" cy="835617"/>
          </a:xfrm>
          <a:prstGeom prst="rightArrow">
            <a:avLst>
              <a:gd name="adj1" fmla="val 50000"/>
              <a:gd name="adj2" fmla="val 46371"/>
            </a:avLst>
          </a:prstGeom>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tr-TR" spc="-1" dirty="0">
                <a:solidFill>
                  <a:srgbClr val="FFFFFF"/>
                </a:solidFill>
                <a:uFill>
                  <a:solidFill>
                    <a:srgbClr val="FFFFFF"/>
                  </a:solidFill>
                </a:uFill>
                <a:latin typeface="Arial"/>
                <a:ea typeface="DejaVu Sans"/>
              </a:rPr>
              <a:t>Geri Dönüşmeyen Evsel Atık</a:t>
            </a:r>
            <a:endParaRPr lang="tr-TR" spc="-1" dirty="0">
              <a:solidFill>
                <a:srgbClr val="000000"/>
              </a:solidFill>
              <a:uFill>
                <a:solidFill>
                  <a:srgbClr val="FFFFFF"/>
                </a:solidFill>
              </a:uFill>
              <a:latin typeface="Arial"/>
            </a:endParaRPr>
          </a:p>
        </p:txBody>
      </p:sp>
      <p:sp>
        <p:nvSpPr>
          <p:cNvPr id="21" name="CustomShape 9"/>
          <p:cNvSpPr/>
          <p:nvPr/>
        </p:nvSpPr>
        <p:spPr>
          <a:xfrm>
            <a:off x="1116828" y="5445485"/>
            <a:ext cx="1837080" cy="729120"/>
          </a:xfrm>
          <a:prstGeom prst="rightArrow">
            <a:avLst>
              <a:gd name="adj1" fmla="val 50000"/>
              <a:gd name="adj2" fmla="val 50000"/>
            </a:avLst>
          </a:prstGeom>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tr-TR" spc="-1" dirty="0">
                <a:solidFill>
                  <a:srgbClr val="FFFFFF"/>
                </a:solidFill>
                <a:uFill>
                  <a:solidFill>
                    <a:srgbClr val="FFFFFF"/>
                  </a:solidFill>
                </a:uFill>
                <a:latin typeface="Arial"/>
                <a:ea typeface="DejaVu Sans"/>
              </a:rPr>
              <a:t>En son tercih</a:t>
            </a:r>
            <a:endParaRPr lang="tr-TR" spc="-1" dirty="0">
              <a:solidFill>
                <a:srgbClr val="000000"/>
              </a:solidFill>
              <a:uFill>
                <a:solidFill>
                  <a:srgbClr val="FFFFFF"/>
                </a:solidFill>
              </a:uFill>
              <a:latin typeface="Arial"/>
            </a:endParaRPr>
          </a:p>
        </p:txBody>
      </p:sp>
      <p:sp>
        <p:nvSpPr>
          <p:cNvPr id="23" name="Metin kutusu 22"/>
          <p:cNvSpPr txBox="1"/>
          <p:nvPr/>
        </p:nvSpPr>
        <p:spPr>
          <a:xfrm>
            <a:off x="2886240" y="1905268"/>
            <a:ext cx="652743" cy="369332"/>
          </a:xfrm>
          <a:prstGeom prst="rect">
            <a:avLst/>
          </a:prstGeom>
          <a:noFill/>
        </p:spPr>
        <p:txBody>
          <a:bodyPr wrap="none" rtlCol="0">
            <a:spAutoFit/>
          </a:bodyPr>
          <a:lstStyle/>
          <a:p>
            <a:r>
              <a:rPr lang="tr-TR" dirty="0">
                <a:latin typeface="Calibri" panose="020F0502020204030204" pitchFamily="34" charset="0"/>
                <a:cs typeface="Calibri" panose="020F0502020204030204" pitchFamily="34" charset="0"/>
              </a:rPr>
              <a:t>EVET</a:t>
            </a:r>
          </a:p>
        </p:txBody>
      </p:sp>
      <p:sp>
        <p:nvSpPr>
          <p:cNvPr id="24" name="Metin kutusu 23"/>
          <p:cNvSpPr txBox="1"/>
          <p:nvPr/>
        </p:nvSpPr>
        <p:spPr>
          <a:xfrm>
            <a:off x="5691134" y="1621835"/>
            <a:ext cx="652743" cy="369332"/>
          </a:xfrm>
          <a:prstGeom prst="rect">
            <a:avLst/>
          </a:prstGeom>
          <a:noFill/>
        </p:spPr>
        <p:txBody>
          <a:bodyPr wrap="none" rtlCol="0">
            <a:spAutoFit/>
          </a:bodyPr>
          <a:lstStyle/>
          <a:p>
            <a:r>
              <a:rPr lang="tr-TR" dirty="0">
                <a:latin typeface="Calibri" panose="020F0502020204030204" pitchFamily="34" charset="0"/>
                <a:cs typeface="Calibri" panose="020F0502020204030204" pitchFamily="34" charset="0"/>
              </a:rPr>
              <a:t>EVET</a:t>
            </a:r>
          </a:p>
        </p:txBody>
      </p:sp>
      <p:sp>
        <p:nvSpPr>
          <p:cNvPr id="25" name="Metin kutusu 24"/>
          <p:cNvSpPr txBox="1"/>
          <p:nvPr/>
        </p:nvSpPr>
        <p:spPr>
          <a:xfrm>
            <a:off x="5619992" y="2319661"/>
            <a:ext cx="740011" cy="369332"/>
          </a:xfrm>
          <a:prstGeom prst="rect">
            <a:avLst/>
          </a:prstGeom>
          <a:noFill/>
        </p:spPr>
        <p:txBody>
          <a:bodyPr wrap="none" rtlCol="0">
            <a:spAutoFit/>
          </a:bodyPr>
          <a:lstStyle/>
          <a:p>
            <a:r>
              <a:rPr lang="tr-TR" dirty="0">
                <a:latin typeface="Calibri" panose="020F0502020204030204" pitchFamily="34" charset="0"/>
                <a:cs typeface="Calibri" panose="020F0502020204030204" pitchFamily="34" charset="0"/>
              </a:rPr>
              <a:t>HAYIR</a:t>
            </a:r>
          </a:p>
        </p:txBody>
      </p:sp>
      <p:sp>
        <p:nvSpPr>
          <p:cNvPr id="26" name="Metin kutusu 25"/>
          <p:cNvSpPr txBox="1"/>
          <p:nvPr/>
        </p:nvSpPr>
        <p:spPr>
          <a:xfrm>
            <a:off x="2727227" y="3944631"/>
            <a:ext cx="740011" cy="369332"/>
          </a:xfrm>
          <a:prstGeom prst="rect">
            <a:avLst/>
          </a:prstGeom>
          <a:noFill/>
        </p:spPr>
        <p:txBody>
          <a:bodyPr wrap="none" rtlCol="0">
            <a:spAutoFit/>
          </a:bodyPr>
          <a:lstStyle/>
          <a:p>
            <a:r>
              <a:rPr lang="tr-TR" dirty="0">
                <a:latin typeface="Calibri" panose="020F0502020204030204" pitchFamily="34" charset="0"/>
                <a:cs typeface="Calibri" panose="020F0502020204030204" pitchFamily="34" charset="0"/>
              </a:rPr>
              <a:t>HAYIR</a:t>
            </a:r>
          </a:p>
        </p:txBody>
      </p:sp>
      <p:sp>
        <p:nvSpPr>
          <p:cNvPr id="27" name="Metin kutusu 26"/>
          <p:cNvSpPr txBox="1"/>
          <p:nvPr/>
        </p:nvSpPr>
        <p:spPr>
          <a:xfrm>
            <a:off x="5687824" y="3615874"/>
            <a:ext cx="652743" cy="369332"/>
          </a:xfrm>
          <a:prstGeom prst="rect">
            <a:avLst/>
          </a:prstGeom>
          <a:noFill/>
        </p:spPr>
        <p:txBody>
          <a:bodyPr wrap="none" rtlCol="0">
            <a:spAutoFit/>
          </a:bodyPr>
          <a:lstStyle/>
          <a:p>
            <a:r>
              <a:rPr lang="tr-TR" dirty="0">
                <a:latin typeface="Calibri" panose="020F0502020204030204" pitchFamily="34" charset="0"/>
                <a:cs typeface="Calibri" panose="020F0502020204030204" pitchFamily="34" charset="0"/>
              </a:rPr>
              <a:t>EVET</a:t>
            </a:r>
          </a:p>
        </p:txBody>
      </p:sp>
      <p:sp>
        <p:nvSpPr>
          <p:cNvPr id="28" name="Metin kutusu 27"/>
          <p:cNvSpPr txBox="1"/>
          <p:nvPr/>
        </p:nvSpPr>
        <p:spPr>
          <a:xfrm>
            <a:off x="5707260" y="4357220"/>
            <a:ext cx="740011" cy="369332"/>
          </a:xfrm>
          <a:prstGeom prst="rect">
            <a:avLst/>
          </a:prstGeom>
          <a:noFill/>
        </p:spPr>
        <p:txBody>
          <a:bodyPr wrap="none" rtlCol="0">
            <a:spAutoFit/>
          </a:bodyPr>
          <a:lstStyle/>
          <a:p>
            <a:r>
              <a:rPr lang="tr-TR" dirty="0">
                <a:latin typeface="Calibri" panose="020F0502020204030204" pitchFamily="34" charset="0"/>
                <a:cs typeface="Calibri" panose="020F0502020204030204" pitchFamily="34" charset="0"/>
              </a:rPr>
              <a:t>HAYIR</a:t>
            </a:r>
          </a:p>
        </p:txBody>
      </p:sp>
      <p:sp>
        <p:nvSpPr>
          <p:cNvPr id="2" name="Unvan 1"/>
          <p:cNvSpPr>
            <a:spLocks noGrp="1"/>
          </p:cNvSpPr>
          <p:nvPr>
            <p:ph type="title"/>
          </p:nvPr>
        </p:nvSpPr>
        <p:spPr>
          <a:xfrm>
            <a:off x="1072080" y="-68662"/>
            <a:ext cx="10058400" cy="1450757"/>
          </a:xfrm>
        </p:spPr>
        <p:txBody>
          <a:bodyPr/>
          <a:lstStyle/>
          <a:p>
            <a:r>
              <a:rPr lang="tr-TR" sz="4900" b="1" dirty="0">
                <a:solidFill>
                  <a:srgbClr val="666DA4"/>
                </a:solidFill>
                <a:latin typeface="+mn-lt"/>
              </a:rPr>
              <a:t>Atık Türünün Tespit Edilmesi</a:t>
            </a:r>
          </a:p>
        </p:txBody>
      </p:sp>
      <p:pic>
        <p:nvPicPr>
          <p:cNvPr id="31" name="Resim 2">
            <a:extLst>
              <a:ext uri="{FF2B5EF4-FFF2-40B4-BE49-F238E27FC236}">
                <a16:creationId xmlns:a16="http://schemas.microsoft.com/office/drawing/2014/main" id="{9AB9D62E-0A48-D4C7-333A-4CA8C72130CC}"/>
              </a:ext>
            </a:extLst>
          </p:cNvPr>
          <p:cNvPicPr>
            <a:picLocks noChangeAspect="1"/>
          </p:cNvPicPr>
          <p:nvPr/>
        </p:nvPicPr>
        <p:blipFill>
          <a:blip r:embed="rId6"/>
          <a:srcRect l="21985" r="19969"/>
          <a:stretch/>
        </p:blipFill>
        <p:spPr>
          <a:xfrm>
            <a:off x="10074799" y="355128"/>
            <a:ext cx="2039841" cy="1382232"/>
          </a:xfrm>
          <a:prstGeom prst="rect">
            <a:avLst/>
          </a:prstGeom>
        </p:spPr>
      </p:pic>
      <p:pic>
        <p:nvPicPr>
          <p:cNvPr id="3" name="Resim 2" descr="Evsel Atık Kovası – Aqua Endüstriyel">
            <a:extLst>
              <a:ext uri="{FF2B5EF4-FFF2-40B4-BE49-F238E27FC236}">
                <a16:creationId xmlns:a16="http://schemas.microsoft.com/office/drawing/2014/main" id="{C061FEBB-FC83-4D57-5C06-AE2036D325CB}"/>
              </a:ext>
            </a:extLst>
          </p:cNvPr>
          <p:cNvPicPr>
            <a:picLocks noChangeAspect="1"/>
          </p:cNvPicPr>
          <p:nvPr/>
        </p:nvPicPr>
        <p:blipFill>
          <a:blip r:embed="rId7"/>
          <a:srcRect l="23416" t="11069" r="18558" b="5375"/>
          <a:stretch>
            <a:fillRect/>
          </a:stretch>
        </p:blipFill>
        <p:spPr>
          <a:xfrm>
            <a:off x="7113217" y="5001040"/>
            <a:ext cx="1715511" cy="1452514"/>
          </a:xfrm>
          <a:prstGeom prst="rect">
            <a:avLst/>
          </a:prstGeom>
        </p:spPr>
      </p:pic>
    </p:spTree>
    <p:extLst>
      <p:ext uri="{BB962C8B-B14F-4D97-AF65-F5344CB8AC3E}">
        <p14:creationId xmlns:p14="http://schemas.microsoft.com/office/powerpoint/2010/main" val="184189813"/>
      </p:ext>
    </p:extLst>
  </p:cSld>
  <p:clrMapOvr>
    <a:masterClrMapping/>
  </p:clrMapOvr>
  <p:timing>
    <p:tnLst>
      <p:par>
        <p:cTn id="1" dur="indefinite" restart="never" nodeType="tmRoot">
          <p:childTnLst>
            <p:seq>
              <p:cTn id="2"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21"/>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97280" y="0"/>
            <a:ext cx="10058400" cy="1450757"/>
          </a:xfrm>
        </p:spPr>
        <p:txBody>
          <a:bodyPr/>
          <a:lstStyle/>
          <a:p>
            <a:r>
              <a:rPr lang="tr-TR" b="1" spc="-1" dirty="0">
                <a:solidFill>
                  <a:schemeClr val="accent2"/>
                </a:solidFill>
                <a:uFill>
                  <a:solidFill>
                    <a:srgbClr val="FFFFFF"/>
                  </a:solidFill>
                </a:uFill>
                <a:latin typeface="Calibri"/>
              </a:rPr>
              <a:t>Atık Yönetiminin Amacı </a:t>
            </a:r>
            <a:endParaRPr lang="tr-TR" dirty="0">
              <a:solidFill>
                <a:schemeClr val="accent2"/>
              </a:solidFill>
            </a:endParaRPr>
          </a:p>
        </p:txBody>
      </p:sp>
      <p:sp>
        <p:nvSpPr>
          <p:cNvPr id="3" name="İçerik Yer Tutucusu 2"/>
          <p:cNvSpPr>
            <a:spLocks noGrp="1"/>
          </p:cNvSpPr>
          <p:nvPr>
            <p:ph idx="1"/>
          </p:nvPr>
        </p:nvSpPr>
        <p:spPr>
          <a:xfrm>
            <a:off x="1097280" y="2319866"/>
            <a:ext cx="10058400" cy="3549227"/>
          </a:xfrm>
        </p:spPr>
        <p:txBody>
          <a:bodyPr>
            <a:normAutofit/>
          </a:bodyPr>
          <a:lstStyle/>
          <a:p>
            <a:pPr algn="just">
              <a:buFont typeface="Arial" panose="020B0604020202020204" pitchFamily="34" charset="0"/>
              <a:buChar char="•"/>
            </a:pPr>
            <a:r>
              <a:rPr lang="tr-TR" sz="2400" dirty="0"/>
              <a:t> </a:t>
            </a:r>
            <a:r>
              <a:rPr lang="tr-TR" sz="2400" dirty="0">
                <a:solidFill>
                  <a:srgbClr val="000000"/>
                </a:solidFill>
              </a:rPr>
              <a:t>Oluşan atıkların insan ve çevre sağlığı açısından etkileri göz önünde bulundurularak yasal mevzuatlar doğrultusunda; geri dönüşümünün, geri kazanımının ve </a:t>
            </a:r>
            <a:r>
              <a:rPr lang="tr-TR" sz="2400" dirty="0" err="1">
                <a:solidFill>
                  <a:srgbClr val="000000"/>
                </a:solidFill>
              </a:rPr>
              <a:t>bertarafının</a:t>
            </a:r>
            <a:r>
              <a:rPr lang="tr-TR" sz="2400" dirty="0">
                <a:solidFill>
                  <a:srgbClr val="000000"/>
                </a:solidFill>
              </a:rPr>
              <a:t> sağlanması esastır </a:t>
            </a:r>
          </a:p>
          <a:p>
            <a:pPr lvl="1" algn="just">
              <a:buFont typeface="Wingdings" panose="05000000000000000000" pitchFamily="2" charset="2"/>
              <a:buChar char="Ø"/>
            </a:pPr>
            <a:r>
              <a:rPr lang="tr-TR" sz="2400" dirty="0">
                <a:solidFill>
                  <a:srgbClr val="000000"/>
                </a:solidFill>
              </a:rPr>
              <a:t>Çevresel boyut</a:t>
            </a:r>
          </a:p>
          <a:p>
            <a:pPr lvl="1" algn="just">
              <a:buFont typeface="Wingdings" panose="05000000000000000000" pitchFamily="2" charset="2"/>
              <a:buChar char="Ø"/>
            </a:pPr>
            <a:r>
              <a:rPr lang="tr-TR" sz="2400" dirty="0">
                <a:solidFill>
                  <a:srgbClr val="000000"/>
                </a:solidFill>
              </a:rPr>
              <a:t>Sağlık boyutu </a:t>
            </a:r>
          </a:p>
          <a:p>
            <a:pPr lvl="1" algn="just">
              <a:buFont typeface="Wingdings" panose="05000000000000000000" pitchFamily="2" charset="2"/>
              <a:buChar char="Ø"/>
            </a:pPr>
            <a:r>
              <a:rPr lang="tr-TR" sz="2400" dirty="0">
                <a:solidFill>
                  <a:srgbClr val="000000"/>
                </a:solidFill>
              </a:rPr>
              <a:t>Ekonomik boyut</a:t>
            </a:r>
          </a:p>
          <a:p>
            <a:pPr lvl="1" algn="just">
              <a:buFont typeface="Wingdings" panose="05000000000000000000" pitchFamily="2" charset="2"/>
              <a:buChar char="Ø"/>
            </a:pPr>
            <a:r>
              <a:rPr lang="tr-TR" sz="2400" dirty="0">
                <a:solidFill>
                  <a:srgbClr val="000000"/>
                </a:solidFill>
              </a:rPr>
              <a:t>Hukuki boyut </a:t>
            </a:r>
          </a:p>
        </p:txBody>
      </p:sp>
      <p:pic>
        <p:nvPicPr>
          <p:cNvPr id="4" name="Resim 2">
            <a:extLst>
              <a:ext uri="{FF2B5EF4-FFF2-40B4-BE49-F238E27FC236}">
                <a16:creationId xmlns:a16="http://schemas.microsoft.com/office/drawing/2014/main" id="{9AB9D62E-0A48-D4C7-333A-4CA8C72130CC}"/>
              </a:ext>
            </a:extLst>
          </p:cNvPr>
          <p:cNvPicPr>
            <a:picLocks noChangeAspect="1"/>
          </p:cNvPicPr>
          <p:nvPr/>
        </p:nvPicPr>
        <p:blipFill>
          <a:blip r:embed="rId2"/>
          <a:srcRect l="21985" r="19969"/>
          <a:stretch/>
        </p:blipFill>
        <p:spPr>
          <a:xfrm>
            <a:off x="10074799" y="355128"/>
            <a:ext cx="2039841" cy="1382232"/>
          </a:xfrm>
          <a:prstGeom prst="rect">
            <a:avLst/>
          </a:prstGeom>
        </p:spPr>
      </p:pic>
    </p:spTree>
    <p:extLst>
      <p:ext uri="{BB962C8B-B14F-4D97-AF65-F5344CB8AC3E}">
        <p14:creationId xmlns:p14="http://schemas.microsoft.com/office/powerpoint/2010/main" val="71417465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B8DD7F-6968-574B-B207-C177AA81E26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9FF8571-8DCD-550E-C93A-EC9335424D1F}"/>
              </a:ext>
            </a:extLst>
          </p:cNvPr>
          <p:cNvSpPr>
            <a:spLocks noGrp="1"/>
          </p:cNvSpPr>
          <p:nvPr>
            <p:ph type="title"/>
          </p:nvPr>
        </p:nvSpPr>
        <p:spPr>
          <a:xfrm>
            <a:off x="1097280" y="286603"/>
            <a:ext cx="10058400" cy="1726835"/>
          </a:xfrm>
        </p:spPr>
        <p:txBody>
          <a:bodyPr>
            <a:normAutofit fontScale="90000"/>
          </a:bodyPr>
          <a:lstStyle/>
          <a:p>
            <a:r>
              <a:rPr lang="tr-TR" b="1" dirty="0">
                <a:solidFill>
                  <a:schemeClr val="accent1"/>
                </a:solidFill>
                <a:latin typeface="+mn-lt"/>
              </a:rPr>
              <a:t/>
            </a:r>
            <a:br>
              <a:rPr lang="tr-TR" b="1" dirty="0">
                <a:solidFill>
                  <a:schemeClr val="accent1"/>
                </a:solidFill>
                <a:latin typeface="+mn-lt"/>
              </a:rPr>
            </a:br>
            <a:r>
              <a:rPr lang="tr-TR" b="1" dirty="0">
                <a:solidFill>
                  <a:schemeClr val="accent1"/>
                </a:solidFill>
                <a:latin typeface="+mn-lt"/>
              </a:rPr>
              <a:t/>
            </a:r>
            <a:br>
              <a:rPr lang="tr-TR" b="1" dirty="0">
                <a:solidFill>
                  <a:schemeClr val="accent1"/>
                </a:solidFill>
                <a:latin typeface="+mn-lt"/>
              </a:rPr>
            </a:br>
            <a:r>
              <a:rPr lang="tr-TR" b="1" dirty="0">
                <a:solidFill>
                  <a:schemeClr val="accent1"/>
                </a:solidFill>
                <a:latin typeface="+mn-lt"/>
              </a:rPr>
              <a:t/>
            </a:r>
            <a:br>
              <a:rPr lang="tr-TR" b="1" dirty="0">
                <a:solidFill>
                  <a:schemeClr val="accent1"/>
                </a:solidFill>
                <a:latin typeface="+mn-lt"/>
              </a:rPr>
            </a:br>
            <a:r>
              <a:rPr lang="tr-TR" b="1" dirty="0">
                <a:solidFill>
                  <a:schemeClr val="accent1"/>
                </a:solidFill>
                <a:latin typeface="+mn-lt"/>
              </a:rPr>
              <a:t/>
            </a:r>
            <a:br>
              <a:rPr lang="tr-TR" b="1" dirty="0">
                <a:solidFill>
                  <a:schemeClr val="accent1"/>
                </a:solidFill>
                <a:latin typeface="+mn-lt"/>
              </a:rPr>
            </a:br>
            <a:r>
              <a:rPr lang="tr-TR" sz="4000" b="1" dirty="0">
                <a:solidFill>
                  <a:schemeClr val="accent1"/>
                </a:solidFill>
                <a:latin typeface="+mn-lt"/>
              </a:rPr>
              <a:t>Tıbbi Atık Depolarının Temizlik ve Dezenfeksiyon İlkeleri</a:t>
            </a:r>
            <a:r>
              <a:rPr lang="tr-TR" sz="4000" b="1" dirty="0"/>
              <a:t/>
            </a:r>
            <a:br>
              <a:rPr lang="tr-TR" sz="4000" b="1" dirty="0"/>
            </a:br>
            <a:endParaRPr lang="tr-TR" b="1" dirty="0">
              <a:solidFill>
                <a:schemeClr val="accent1"/>
              </a:solidFill>
              <a:latin typeface="+mn-lt"/>
            </a:endParaRPr>
          </a:p>
        </p:txBody>
      </p:sp>
      <p:sp>
        <p:nvSpPr>
          <p:cNvPr id="3" name="İçerik Yer Tutucusu 2">
            <a:extLst>
              <a:ext uri="{FF2B5EF4-FFF2-40B4-BE49-F238E27FC236}">
                <a16:creationId xmlns:a16="http://schemas.microsoft.com/office/drawing/2014/main" id="{04B878C0-EA51-019B-8BDF-9F85CCF553CE}"/>
              </a:ext>
            </a:extLst>
          </p:cNvPr>
          <p:cNvSpPr>
            <a:spLocks noGrp="1"/>
          </p:cNvSpPr>
          <p:nvPr>
            <p:ph idx="1"/>
          </p:nvPr>
        </p:nvSpPr>
        <p:spPr>
          <a:xfrm>
            <a:off x="1215813" y="2082800"/>
            <a:ext cx="9484425" cy="3329094"/>
          </a:xfrm>
        </p:spPr>
        <p:txBody>
          <a:bodyPr>
            <a:normAutofit fontScale="92500" lnSpcReduction="20000"/>
          </a:bodyPr>
          <a:lstStyle/>
          <a:p>
            <a:pPr>
              <a:buFont typeface="Wingdings" panose="05000000000000000000" pitchFamily="2" charset="2"/>
              <a:buChar char="q"/>
            </a:pPr>
            <a:r>
              <a:rPr lang="tr-TR" sz="2400" dirty="0">
                <a:solidFill>
                  <a:srgbClr val="000000"/>
                </a:solidFill>
              </a:rPr>
              <a:t>Atık depolarında kesinlikle basınçlı su veya hortumla yıkama yapılmamalıdır. Temizlik, toz kaldırmayacak şekilde nemli paspas ve silme yöntemiyle yapılmalıdır.</a:t>
            </a:r>
          </a:p>
          <a:p>
            <a:pPr>
              <a:buFont typeface="Wingdings" panose="05000000000000000000" pitchFamily="2" charset="2"/>
              <a:buChar char="q"/>
            </a:pPr>
            <a:r>
              <a:rPr lang="tr-TR" sz="2400" dirty="0">
                <a:solidFill>
                  <a:srgbClr val="000000"/>
                </a:solidFill>
              </a:rPr>
              <a:t>Geçici atık depoları her atık boşaltımından sonra (en az haftada bir kez, tercihen her gün atıklar alındıktan hemen sonra) düzenli olarak temizlenmeli ve dezenfekte edilmelidir</a:t>
            </a:r>
          </a:p>
          <a:p>
            <a:pPr>
              <a:buFont typeface="Wingdings" panose="05000000000000000000" pitchFamily="2" charset="2"/>
              <a:buChar char="q"/>
            </a:pPr>
            <a:r>
              <a:rPr lang="tr-TR" sz="2400" dirty="0">
                <a:solidFill>
                  <a:srgbClr val="000000"/>
                </a:solidFill>
              </a:rPr>
              <a:t>Herhangi bir torbanın yırtılması veya dökülme durumunda, ivedilikle sıvı emici kitler kullanılmalı, katı atıklar çift kat tıbbi atık torbasına alınmalı ve tüm alan derhal dezenfekte edilmelidir</a:t>
            </a:r>
          </a:p>
          <a:p>
            <a:pPr>
              <a:buFont typeface="Wingdings" panose="05000000000000000000" pitchFamily="2" charset="2"/>
              <a:buChar char="q"/>
            </a:pPr>
            <a:r>
              <a:rPr lang="tr-TR" sz="2400" dirty="0">
                <a:solidFill>
                  <a:srgbClr val="000000"/>
                </a:solidFill>
              </a:rPr>
              <a:t>Depo içinde kesinlikle açık ızgara/yer süzgeci ve doğrudan kanalizasyon bağlantısı bulunmamalıdır. Yıkama sularının kanalizasyona doğrudan deşarjı yasaktır</a:t>
            </a:r>
          </a:p>
          <a:p>
            <a:pPr lvl="1">
              <a:buFont typeface="Arial" panose="020B0604020202020204" pitchFamily="34" charset="0"/>
              <a:buChar char="•"/>
            </a:pPr>
            <a:endParaRPr lang="tr-TR" sz="2200" dirty="0"/>
          </a:p>
        </p:txBody>
      </p:sp>
      <p:pic>
        <p:nvPicPr>
          <p:cNvPr id="5" name="Resim 2">
            <a:extLst>
              <a:ext uri="{FF2B5EF4-FFF2-40B4-BE49-F238E27FC236}">
                <a16:creationId xmlns:a16="http://schemas.microsoft.com/office/drawing/2014/main" id="{B410CA62-F8C3-E432-EE19-DA3B6EB79DFE}"/>
              </a:ext>
            </a:extLst>
          </p:cNvPr>
          <p:cNvPicPr>
            <a:picLocks noChangeAspect="1"/>
          </p:cNvPicPr>
          <p:nvPr/>
        </p:nvPicPr>
        <p:blipFill>
          <a:blip r:embed="rId2"/>
          <a:srcRect l="21985" r="19969"/>
          <a:stretch/>
        </p:blipFill>
        <p:spPr>
          <a:xfrm>
            <a:off x="10074799" y="355128"/>
            <a:ext cx="2039841" cy="1382232"/>
          </a:xfrm>
          <a:prstGeom prst="rect">
            <a:avLst/>
          </a:prstGeom>
        </p:spPr>
      </p:pic>
    </p:spTree>
    <p:extLst>
      <p:ext uri="{BB962C8B-B14F-4D97-AF65-F5344CB8AC3E}">
        <p14:creationId xmlns:p14="http://schemas.microsoft.com/office/powerpoint/2010/main" val="363280250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62C6E3-DC8D-FB2D-B621-58A11D94F469}"/>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E7F41D7-747C-A6C9-51A9-30B5665AC6F5}"/>
              </a:ext>
            </a:extLst>
          </p:cNvPr>
          <p:cNvSpPr>
            <a:spLocks noGrp="1"/>
          </p:cNvSpPr>
          <p:nvPr>
            <p:ph type="title"/>
          </p:nvPr>
        </p:nvSpPr>
        <p:spPr/>
        <p:txBody>
          <a:bodyPr>
            <a:normAutofit/>
          </a:bodyPr>
          <a:lstStyle/>
          <a:p>
            <a:r>
              <a:rPr lang="tr-TR" sz="4400" b="1" dirty="0">
                <a:solidFill>
                  <a:schemeClr val="accent1"/>
                </a:solidFill>
                <a:latin typeface="+mn-lt"/>
              </a:rPr>
              <a:t>Atık Taşıma Konteynerlerinin Dezenfeksiyonu</a:t>
            </a:r>
          </a:p>
        </p:txBody>
      </p:sp>
      <p:sp>
        <p:nvSpPr>
          <p:cNvPr id="3" name="İçerik Yer Tutucusu 2">
            <a:extLst>
              <a:ext uri="{FF2B5EF4-FFF2-40B4-BE49-F238E27FC236}">
                <a16:creationId xmlns:a16="http://schemas.microsoft.com/office/drawing/2014/main" id="{3683B819-2C5B-C2CB-A85C-29633FB862E4}"/>
              </a:ext>
            </a:extLst>
          </p:cNvPr>
          <p:cNvSpPr>
            <a:spLocks noGrp="1"/>
          </p:cNvSpPr>
          <p:nvPr>
            <p:ph idx="1"/>
          </p:nvPr>
        </p:nvSpPr>
        <p:spPr>
          <a:xfrm>
            <a:off x="1215813" y="2082800"/>
            <a:ext cx="10058400" cy="3329094"/>
          </a:xfrm>
        </p:spPr>
        <p:txBody>
          <a:bodyPr>
            <a:normAutofit fontScale="92500" lnSpcReduction="10000"/>
          </a:bodyPr>
          <a:lstStyle/>
          <a:p>
            <a:pPr>
              <a:buFont typeface="Wingdings" panose="05000000000000000000" pitchFamily="2" charset="2"/>
              <a:buChar char="q"/>
            </a:pPr>
            <a:r>
              <a:rPr lang="tr-TR" sz="2400" dirty="0">
                <a:solidFill>
                  <a:srgbClr val="000000"/>
                </a:solidFill>
              </a:rPr>
              <a:t>Tıbbi atık taşıma konteynerleri, kovaları ve araçları her boşaltım işleminden sonra mutlaka temizlenmeli ve dezenfekte edilmelidir</a:t>
            </a:r>
          </a:p>
          <a:p>
            <a:pPr>
              <a:buFont typeface="Wingdings" panose="05000000000000000000" pitchFamily="2" charset="2"/>
              <a:buChar char="q"/>
            </a:pPr>
            <a:r>
              <a:rPr lang="tr-TR" sz="2400" dirty="0">
                <a:solidFill>
                  <a:srgbClr val="000000"/>
                </a:solidFill>
              </a:rPr>
              <a:t>Dezenfeksiyon işleminde Sağlık Bakanlığı tarafından onaylı, 1/100 oranında sulandırılmış çamaşır suyu veya muadili klor tabletleri/hızlı dezenfektanlar kullanılmalıdır</a:t>
            </a:r>
          </a:p>
          <a:p>
            <a:pPr>
              <a:buFont typeface="Wingdings" panose="05000000000000000000" pitchFamily="2" charset="2"/>
              <a:buChar char="q"/>
            </a:pPr>
            <a:r>
              <a:rPr lang="tr-TR" sz="2400" dirty="0">
                <a:solidFill>
                  <a:srgbClr val="000000"/>
                </a:solidFill>
              </a:rPr>
              <a:t>Tıbbi atık kapları sadece bu iş için ayrılmış dezenfeksiyon alanlarında temizlenmeli; evsel atık veya geri dönüşüm kutuları ile aynı alanda yıkanmamalıdır</a:t>
            </a:r>
          </a:p>
          <a:p>
            <a:pPr>
              <a:buFont typeface="Wingdings" panose="05000000000000000000" pitchFamily="2" charset="2"/>
              <a:buChar char="q"/>
            </a:pPr>
            <a:r>
              <a:rPr lang="tr-TR" sz="2400" dirty="0">
                <a:solidFill>
                  <a:srgbClr val="000000"/>
                </a:solidFill>
              </a:rPr>
              <a:t>Konteynerlerin üzerine son dezenfeksiyon tarihini, saatini ve uygulayan personeli gösteren takip kartları/etiketleri asılmalıdır.</a:t>
            </a:r>
            <a:endParaRPr lang="tr-TR" sz="2200" dirty="0"/>
          </a:p>
        </p:txBody>
      </p:sp>
      <p:pic>
        <p:nvPicPr>
          <p:cNvPr id="5" name="Resim 2">
            <a:extLst>
              <a:ext uri="{FF2B5EF4-FFF2-40B4-BE49-F238E27FC236}">
                <a16:creationId xmlns:a16="http://schemas.microsoft.com/office/drawing/2014/main" id="{8DF2EABC-DAFE-8B99-9295-5D3BFD624FE3}"/>
              </a:ext>
            </a:extLst>
          </p:cNvPr>
          <p:cNvPicPr>
            <a:picLocks noChangeAspect="1"/>
          </p:cNvPicPr>
          <p:nvPr/>
        </p:nvPicPr>
        <p:blipFill>
          <a:blip r:embed="rId2"/>
          <a:srcRect l="21985" r="19969"/>
          <a:stretch/>
        </p:blipFill>
        <p:spPr>
          <a:xfrm>
            <a:off x="10074799" y="355128"/>
            <a:ext cx="2039841" cy="1382232"/>
          </a:xfrm>
          <a:prstGeom prst="rect">
            <a:avLst/>
          </a:prstGeom>
        </p:spPr>
      </p:pic>
    </p:spTree>
    <p:extLst>
      <p:ext uri="{BB962C8B-B14F-4D97-AF65-F5344CB8AC3E}">
        <p14:creationId xmlns:p14="http://schemas.microsoft.com/office/powerpoint/2010/main" val="41566609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58129" y="286603"/>
            <a:ext cx="10058400" cy="1450757"/>
          </a:xfrm>
        </p:spPr>
        <p:txBody>
          <a:bodyPr>
            <a:normAutofit/>
          </a:bodyPr>
          <a:lstStyle/>
          <a:p>
            <a:r>
              <a:rPr lang="tr-TR" sz="4900" b="1" dirty="0">
                <a:solidFill>
                  <a:srgbClr val="666DA4"/>
                </a:solidFill>
                <a:latin typeface="+mn-lt"/>
              </a:rPr>
              <a:t>Temel İlkeler</a:t>
            </a:r>
          </a:p>
        </p:txBody>
      </p:sp>
      <p:sp>
        <p:nvSpPr>
          <p:cNvPr id="3" name="İçerik Yer Tutucusu 2"/>
          <p:cNvSpPr>
            <a:spLocks noGrp="1"/>
          </p:cNvSpPr>
          <p:nvPr>
            <p:ph idx="1"/>
          </p:nvPr>
        </p:nvSpPr>
        <p:spPr>
          <a:xfrm>
            <a:off x="210429" y="2320924"/>
            <a:ext cx="11094720" cy="3584575"/>
          </a:xfrm>
        </p:spPr>
        <p:txBody>
          <a:bodyPr>
            <a:normAutofit/>
          </a:bodyPr>
          <a:lstStyle/>
          <a:p>
            <a:pPr>
              <a:buFont typeface="Wingdings" panose="05000000000000000000" pitchFamily="2" charset="2"/>
              <a:buChar char="q"/>
            </a:pPr>
            <a:r>
              <a:rPr lang="tr-TR" sz="2400" dirty="0">
                <a:solidFill>
                  <a:srgbClr val="000000"/>
                </a:solidFill>
              </a:rPr>
              <a:t>Atık oluşumu kaynağında azaltılmalıdır</a:t>
            </a:r>
          </a:p>
          <a:p>
            <a:pPr>
              <a:buFont typeface="Wingdings" panose="05000000000000000000" pitchFamily="2" charset="2"/>
              <a:buChar char="q"/>
            </a:pPr>
            <a:endParaRPr lang="tr-TR" sz="2400" dirty="0">
              <a:solidFill>
                <a:srgbClr val="000000"/>
              </a:solidFill>
            </a:endParaRPr>
          </a:p>
          <a:p>
            <a:pPr>
              <a:buFont typeface="Wingdings" panose="05000000000000000000" pitchFamily="2" charset="2"/>
              <a:buChar char="q"/>
            </a:pPr>
            <a:endParaRPr lang="tr-TR" sz="2400" dirty="0">
              <a:solidFill>
                <a:srgbClr val="000000"/>
              </a:solidFill>
            </a:endParaRPr>
          </a:p>
          <a:p>
            <a:pPr>
              <a:buFont typeface="Wingdings" panose="05000000000000000000" pitchFamily="2" charset="2"/>
              <a:buChar char="q"/>
            </a:pPr>
            <a:r>
              <a:rPr lang="tr-TR" sz="2400" dirty="0">
                <a:solidFill>
                  <a:srgbClr val="000000"/>
                </a:solidFill>
              </a:rPr>
              <a:t>Atıklar kaynağında doğru sınıflandırılmalıdır</a:t>
            </a:r>
          </a:p>
          <a:p>
            <a:pPr>
              <a:buFont typeface="Wingdings" panose="05000000000000000000" pitchFamily="2" charset="2"/>
              <a:buChar char="q"/>
            </a:pPr>
            <a:r>
              <a:rPr lang="tr-TR" sz="2400" dirty="0">
                <a:solidFill>
                  <a:srgbClr val="000000"/>
                </a:solidFill>
              </a:rPr>
              <a:t>Tıbbi atıklar diğer atıklarla karıştırılmamalıdır</a:t>
            </a:r>
          </a:p>
          <a:p>
            <a:pPr>
              <a:buFont typeface="Wingdings" panose="05000000000000000000" pitchFamily="2" charset="2"/>
              <a:buChar char="q"/>
            </a:pPr>
            <a:r>
              <a:rPr lang="tr-TR" sz="2400" dirty="0">
                <a:solidFill>
                  <a:srgbClr val="000000"/>
                </a:solidFill>
              </a:rPr>
              <a:t>Toplama, taşıma ve depolama süreçleri mevzuata uygun yürütülmelidir</a:t>
            </a:r>
          </a:p>
          <a:p>
            <a:pPr>
              <a:buFont typeface="Wingdings" panose="05000000000000000000" pitchFamily="2" charset="2"/>
              <a:buChar char="q"/>
            </a:pPr>
            <a:r>
              <a:rPr lang="tr-TR" sz="2400" dirty="0">
                <a:solidFill>
                  <a:srgbClr val="000000"/>
                </a:solidFill>
              </a:rPr>
              <a:t>Personel güvenliği ve çevre sağlığı birlikte gözetilmelidir</a:t>
            </a:r>
          </a:p>
        </p:txBody>
      </p:sp>
      <p:pic>
        <p:nvPicPr>
          <p:cNvPr id="4" name="Resim 2">
            <a:extLst>
              <a:ext uri="{FF2B5EF4-FFF2-40B4-BE49-F238E27FC236}">
                <a16:creationId xmlns:a16="http://schemas.microsoft.com/office/drawing/2014/main" id="{827D612B-C052-C31C-BFB2-C2E5AF5BB7E6}"/>
              </a:ext>
            </a:extLst>
          </p:cNvPr>
          <p:cNvPicPr>
            <a:picLocks noChangeAspect="1"/>
          </p:cNvPicPr>
          <p:nvPr/>
        </p:nvPicPr>
        <p:blipFill>
          <a:blip r:embed="rId2"/>
          <a:srcRect l="21985" r="19969"/>
          <a:stretch/>
        </p:blipFill>
        <p:spPr>
          <a:xfrm>
            <a:off x="10074799" y="355128"/>
            <a:ext cx="2039841" cy="1382232"/>
          </a:xfrm>
          <a:prstGeom prst="rect">
            <a:avLst/>
          </a:prstGeom>
        </p:spPr>
      </p:pic>
      <p:sp>
        <p:nvSpPr>
          <p:cNvPr id="6" name="Metin kutusu 5">
            <a:extLst>
              <a:ext uri="{FF2B5EF4-FFF2-40B4-BE49-F238E27FC236}">
                <a16:creationId xmlns:a16="http://schemas.microsoft.com/office/drawing/2014/main" id="{F726999B-687E-B809-6870-D2FDF0292181}"/>
              </a:ext>
            </a:extLst>
          </p:cNvPr>
          <p:cNvSpPr txBox="1"/>
          <p:nvPr/>
        </p:nvSpPr>
        <p:spPr>
          <a:xfrm>
            <a:off x="5600700" y="2026127"/>
            <a:ext cx="6096000" cy="1477328"/>
          </a:xfrm>
          <a:prstGeom prst="rect">
            <a:avLst/>
          </a:prstGeom>
          <a:solidFill>
            <a:schemeClr val="accent1">
              <a:lumMod val="20000"/>
              <a:lumOff val="80000"/>
            </a:schemeClr>
          </a:solidFill>
        </p:spPr>
        <p:txBody>
          <a:bodyPr wrap="square">
            <a:spAutoFit/>
          </a:bodyPr>
          <a:lstStyle/>
          <a:p>
            <a:pPr algn="just"/>
            <a:r>
              <a:rPr lang="tr-TR" dirty="0"/>
              <a:t>Evsel atıkların kırmızı torbaya atılmasını önlemek ve kağıt tüketimini kaynağında azaltmak; gereksiz bertaraf maliyetlerini düşürmenin yanı sıra sterilizasyon işlemlerinden kaynaklanan karbon emisyonunu engelleyerek </a:t>
            </a:r>
            <a:r>
              <a:rPr lang="tr-TR" b="1" dirty="0"/>
              <a:t>'iklim dostu yeşil hastane' </a:t>
            </a:r>
            <a:r>
              <a:rPr lang="tr-TR" dirty="0"/>
              <a:t>vizyonuna doğrudan katkı sağlar</a:t>
            </a:r>
          </a:p>
        </p:txBody>
      </p:sp>
    </p:spTree>
    <p:extLst>
      <p:ext uri="{BB962C8B-B14F-4D97-AF65-F5344CB8AC3E}">
        <p14:creationId xmlns:p14="http://schemas.microsoft.com/office/powerpoint/2010/main" val="17028535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solidFill>
                  <a:schemeClr val="accent2"/>
                </a:solidFill>
                <a:latin typeface="+mn-lt"/>
              </a:rPr>
              <a:t>Kaynaklar</a:t>
            </a:r>
            <a:r>
              <a:rPr lang="tr-TR" dirty="0"/>
              <a:t> </a:t>
            </a:r>
          </a:p>
        </p:txBody>
      </p:sp>
      <p:sp>
        <p:nvSpPr>
          <p:cNvPr id="3" name="İçerik Yer Tutucusu 2"/>
          <p:cNvSpPr>
            <a:spLocks noGrp="1"/>
          </p:cNvSpPr>
          <p:nvPr>
            <p:ph idx="1"/>
          </p:nvPr>
        </p:nvSpPr>
        <p:spPr/>
        <p:txBody>
          <a:bodyPr/>
          <a:lstStyle/>
          <a:p>
            <a:pPr marL="457200" indent="-457200">
              <a:buFont typeface="+mj-lt"/>
              <a:buAutoNum type="arabicPeriod"/>
            </a:pPr>
            <a:r>
              <a:rPr lang="tr-TR" dirty="0">
                <a:solidFill>
                  <a:srgbClr val="000000"/>
                </a:solidFill>
              </a:rPr>
              <a:t>Tıbbi Atıkların Kontrolü Yönetmeliği. Resmî Gazete: 25.01.2017, Sayı: 29959.</a:t>
            </a:r>
          </a:p>
          <a:p>
            <a:pPr marL="457200" indent="-457200">
              <a:buFont typeface="+mj-lt"/>
              <a:buAutoNum type="arabicPeriod"/>
            </a:pPr>
            <a:r>
              <a:rPr lang="tr-TR" dirty="0">
                <a:solidFill>
                  <a:srgbClr val="000000"/>
                </a:solidFill>
              </a:rPr>
              <a:t>Atık Yönetimi Yönetmeliği. Resmî Gazete: 02.04.2015, Sayı: 29314.</a:t>
            </a:r>
          </a:p>
          <a:p>
            <a:pPr marL="457200" indent="-457200">
              <a:buFont typeface="+mj-lt"/>
              <a:buAutoNum type="arabicPeriod"/>
            </a:pPr>
            <a:r>
              <a:rPr lang="en-US" dirty="0">
                <a:solidFill>
                  <a:srgbClr val="000000"/>
                </a:solidFill>
              </a:rPr>
              <a:t>World Health Organization. Safe management of wastes from health-care activities. 2nd ed. Geneva: WHO; 2014.</a:t>
            </a:r>
            <a:endParaRPr lang="tr-TR" dirty="0">
              <a:solidFill>
                <a:srgbClr val="000000"/>
              </a:solidFill>
            </a:endParaRPr>
          </a:p>
        </p:txBody>
      </p:sp>
      <p:pic>
        <p:nvPicPr>
          <p:cNvPr id="4" name="Resim 2">
            <a:extLst>
              <a:ext uri="{FF2B5EF4-FFF2-40B4-BE49-F238E27FC236}">
                <a16:creationId xmlns:a16="http://schemas.microsoft.com/office/drawing/2014/main" id="{91BA827E-540E-3B1A-A3B4-AFB697CA2510}"/>
              </a:ext>
            </a:extLst>
          </p:cNvPr>
          <p:cNvPicPr>
            <a:picLocks noChangeAspect="1"/>
          </p:cNvPicPr>
          <p:nvPr/>
        </p:nvPicPr>
        <p:blipFill>
          <a:blip r:embed="rId2"/>
          <a:srcRect l="21985" r="19969"/>
          <a:stretch/>
        </p:blipFill>
        <p:spPr>
          <a:xfrm>
            <a:off x="10074799" y="355128"/>
            <a:ext cx="2039841" cy="1382232"/>
          </a:xfrm>
          <a:prstGeom prst="rect">
            <a:avLst/>
          </a:prstGeom>
        </p:spPr>
      </p:pic>
    </p:spTree>
    <p:extLst>
      <p:ext uri="{BB962C8B-B14F-4D97-AF65-F5344CB8AC3E}">
        <p14:creationId xmlns:p14="http://schemas.microsoft.com/office/powerpoint/2010/main" val="395501199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B984EE-548B-5C95-C898-21A850914625}"/>
            </a:ext>
          </a:extLst>
        </p:cNvPr>
        <p:cNvGrpSpPr/>
        <p:nvPr/>
      </p:nvGrpSpPr>
      <p:grpSpPr>
        <a:xfrm>
          <a:off x="0" y="0"/>
          <a:ext cx="0" cy="0"/>
          <a:chOff x="0" y="0"/>
          <a:chExt cx="0" cy="0"/>
        </a:xfrm>
      </p:grpSpPr>
      <p:pic>
        <p:nvPicPr>
          <p:cNvPr id="4" name="Resim 2">
            <a:extLst>
              <a:ext uri="{FF2B5EF4-FFF2-40B4-BE49-F238E27FC236}">
                <a16:creationId xmlns:a16="http://schemas.microsoft.com/office/drawing/2014/main" id="{3E190F10-685B-BA15-29B8-FC4446BD2047}"/>
              </a:ext>
            </a:extLst>
          </p:cNvPr>
          <p:cNvPicPr>
            <a:picLocks noChangeAspect="1"/>
          </p:cNvPicPr>
          <p:nvPr/>
        </p:nvPicPr>
        <p:blipFill>
          <a:blip r:embed="rId2"/>
          <a:srcRect l="21985" r="19969"/>
          <a:stretch/>
        </p:blipFill>
        <p:spPr>
          <a:xfrm>
            <a:off x="10152159" y="184666"/>
            <a:ext cx="2039841" cy="1382232"/>
          </a:xfrm>
          <a:prstGeom prst="rect">
            <a:avLst/>
          </a:prstGeom>
        </p:spPr>
      </p:pic>
      <p:sp>
        <p:nvSpPr>
          <p:cNvPr id="2" name="Title 1">
            <a:extLst>
              <a:ext uri="{FF2B5EF4-FFF2-40B4-BE49-F238E27FC236}">
                <a16:creationId xmlns:a16="http://schemas.microsoft.com/office/drawing/2014/main" id="{F116F740-0298-ABCC-7304-953F8D9E8294}"/>
              </a:ext>
            </a:extLst>
          </p:cNvPr>
          <p:cNvSpPr>
            <a:spLocks noGrp="1"/>
          </p:cNvSpPr>
          <p:nvPr>
            <p:ph type="title"/>
          </p:nvPr>
        </p:nvSpPr>
        <p:spPr>
          <a:xfrm>
            <a:off x="1160909" y="595736"/>
            <a:ext cx="8314267" cy="1035889"/>
          </a:xfrm>
        </p:spPr>
        <p:txBody>
          <a:bodyPr>
            <a:normAutofit fontScale="90000"/>
          </a:bodyPr>
          <a:lstStyle/>
          <a:p>
            <a:r>
              <a:rPr lang="tr-TR" sz="4400" b="1" dirty="0">
                <a:solidFill>
                  <a:srgbClr val="5E67A0"/>
                </a:solidFill>
                <a:latin typeface="+mn-lt"/>
              </a:rPr>
              <a:t> </a:t>
            </a:r>
            <a:br>
              <a:rPr lang="tr-TR" sz="4400" b="1" dirty="0">
                <a:solidFill>
                  <a:srgbClr val="5E67A0"/>
                </a:solidFill>
                <a:latin typeface="+mn-lt"/>
              </a:rPr>
            </a:br>
            <a:r>
              <a:rPr lang="tr-TR" sz="4400" b="1" dirty="0">
                <a:solidFill>
                  <a:srgbClr val="5E67A0"/>
                </a:solidFill>
                <a:latin typeface="+mn-lt"/>
              </a:rPr>
              <a:t/>
            </a:r>
            <a:br>
              <a:rPr lang="tr-TR" sz="4400" b="1" dirty="0">
                <a:solidFill>
                  <a:srgbClr val="5E67A0"/>
                </a:solidFill>
                <a:latin typeface="+mn-lt"/>
              </a:rPr>
            </a:br>
            <a:r>
              <a:rPr lang="tr-TR" sz="4400" b="1" dirty="0">
                <a:solidFill>
                  <a:srgbClr val="5E67A0"/>
                </a:solidFill>
                <a:latin typeface="+mn-lt"/>
              </a:rPr>
              <a:t/>
            </a:r>
            <a:br>
              <a:rPr lang="tr-TR" sz="4400" b="1" dirty="0">
                <a:solidFill>
                  <a:srgbClr val="5E67A0"/>
                </a:solidFill>
                <a:latin typeface="+mn-lt"/>
              </a:rPr>
            </a:br>
            <a:r>
              <a:rPr lang="tr-TR" sz="4400" dirty="0"/>
              <a:t/>
            </a:r>
            <a:br>
              <a:rPr lang="tr-TR" sz="4400" dirty="0"/>
            </a:br>
            <a:r>
              <a:rPr lang="tr-TR" sz="4400" dirty="0"/>
              <a:t/>
            </a:r>
            <a:br>
              <a:rPr lang="tr-TR" sz="4400" dirty="0"/>
            </a:br>
            <a:r>
              <a:rPr lang="tr-TR" sz="4400" b="1" dirty="0">
                <a:latin typeface="+mn-lt"/>
              </a:rPr>
              <a:t> </a:t>
            </a:r>
            <a:br>
              <a:rPr lang="tr-TR" sz="4400" b="1" dirty="0">
                <a:latin typeface="+mn-lt"/>
              </a:rPr>
            </a:br>
            <a:r>
              <a:rPr lang="tr-TR" sz="4400" b="1" dirty="0">
                <a:latin typeface="+mn-lt"/>
              </a:rPr>
              <a:t/>
            </a:r>
            <a:br>
              <a:rPr lang="tr-TR" sz="4400" b="1" dirty="0">
                <a:latin typeface="+mn-lt"/>
              </a:rPr>
            </a:br>
            <a:r>
              <a:rPr lang="tr-TR" sz="4400" b="1" dirty="0">
                <a:latin typeface="+mn-lt"/>
              </a:rPr>
              <a:t/>
            </a:r>
            <a:br>
              <a:rPr lang="tr-TR" sz="4400" b="1" dirty="0">
                <a:latin typeface="+mn-lt"/>
              </a:rPr>
            </a:br>
            <a:r>
              <a:rPr lang="tr-TR" sz="4400" b="1" dirty="0">
                <a:latin typeface="+mn-lt"/>
              </a:rPr>
              <a:t/>
            </a:r>
            <a:br>
              <a:rPr lang="tr-TR" sz="4400" b="1" dirty="0">
                <a:latin typeface="+mn-lt"/>
              </a:rPr>
            </a:br>
            <a:r>
              <a:rPr lang="tr-TR" sz="4400" b="1" dirty="0">
                <a:latin typeface="+mn-lt"/>
              </a:rPr>
              <a:t/>
            </a:r>
            <a:br>
              <a:rPr lang="tr-TR" sz="4400" b="1" dirty="0">
                <a:latin typeface="+mn-lt"/>
              </a:rPr>
            </a:br>
            <a:r>
              <a:rPr lang="tr-TR" sz="4400" b="1" dirty="0">
                <a:latin typeface="+mn-lt"/>
              </a:rPr>
              <a:t/>
            </a:r>
            <a:br>
              <a:rPr lang="tr-TR" sz="4400" b="1" dirty="0">
                <a:latin typeface="+mn-lt"/>
              </a:rPr>
            </a:br>
            <a:r>
              <a:rPr lang="tr-TR" sz="4400" b="1" dirty="0">
                <a:latin typeface="+mn-lt"/>
              </a:rPr>
              <a:t/>
            </a:r>
            <a:br>
              <a:rPr lang="tr-TR" sz="4400" b="1" dirty="0">
                <a:latin typeface="+mn-lt"/>
              </a:rPr>
            </a:br>
            <a:r>
              <a:rPr lang="tr-TR" sz="4400" b="1" dirty="0">
                <a:latin typeface="+mn-lt"/>
              </a:rPr>
              <a:t/>
            </a:r>
            <a:br>
              <a:rPr lang="tr-TR" sz="4400" b="1" dirty="0">
                <a:latin typeface="+mn-lt"/>
              </a:rPr>
            </a:br>
            <a:r>
              <a:rPr lang="tr-TR" sz="6000" b="1">
                <a:latin typeface="+mn-lt"/>
              </a:rPr>
              <a:t/>
            </a:r>
            <a:br>
              <a:rPr lang="tr-TR" sz="6000" b="1">
                <a:latin typeface="+mn-lt"/>
              </a:rPr>
            </a:br>
            <a:r>
              <a:rPr lang="tr-TR" sz="6000" b="1">
                <a:solidFill>
                  <a:schemeClr val="accent2"/>
                </a:solidFill>
                <a:latin typeface="+mn-lt"/>
              </a:rPr>
              <a:t>Hazırlayan</a:t>
            </a:r>
            <a:endParaRPr lang="en-GB" sz="4400" b="1" dirty="0">
              <a:solidFill>
                <a:schemeClr val="accent2"/>
              </a:solidFill>
              <a:latin typeface="+mn-lt"/>
            </a:endParaRPr>
          </a:p>
        </p:txBody>
      </p:sp>
      <p:sp>
        <p:nvSpPr>
          <p:cNvPr id="3" name="Rectangle 1">
            <a:extLst>
              <a:ext uri="{FF2B5EF4-FFF2-40B4-BE49-F238E27FC236}">
                <a16:creationId xmlns:a16="http://schemas.microsoft.com/office/drawing/2014/main" id="{A385E51D-9116-A536-EFBB-474295068822}"/>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80AF366E-D6D9-A069-2935-05649ACFA726}"/>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7" name="Metin kutusu 6"/>
          <p:cNvSpPr txBox="1"/>
          <p:nvPr/>
        </p:nvSpPr>
        <p:spPr>
          <a:xfrm>
            <a:off x="5351564" y="4733114"/>
            <a:ext cx="1937646" cy="369332"/>
          </a:xfrm>
          <a:prstGeom prst="rect">
            <a:avLst/>
          </a:prstGeom>
          <a:noFill/>
          <a:effectLst>
            <a:outerShdw blurRad="152400" dist="317500" dir="5400000" sx="90000" sy="-19000" rotWithShape="0">
              <a:prstClr val="black">
                <a:alpha val="15000"/>
              </a:prstClr>
            </a:outerShdw>
          </a:effectLst>
        </p:spPr>
        <p:txBody>
          <a:bodyPr wrap="none" rtlCol="0">
            <a:spAutoFit/>
          </a:bodyPr>
          <a:lstStyle/>
          <a:p>
            <a:r>
              <a:rPr lang="tr-TR" b="1" dirty="0">
                <a:solidFill>
                  <a:srgbClr val="666DA4"/>
                </a:solidFill>
              </a:rPr>
              <a:t>Doç. Dr. Ayşe Kaya</a:t>
            </a:r>
          </a:p>
        </p:txBody>
      </p:sp>
      <p:sp>
        <p:nvSpPr>
          <p:cNvPr id="9" name="Metin kutusu 8"/>
          <p:cNvSpPr txBox="1"/>
          <p:nvPr/>
        </p:nvSpPr>
        <p:spPr>
          <a:xfrm>
            <a:off x="370324" y="5858613"/>
            <a:ext cx="11695830" cy="338554"/>
          </a:xfrm>
          <a:prstGeom prst="rect">
            <a:avLst/>
          </a:prstGeom>
          <a:noFill/>
        </p:spPr>
        <p:txBody>
          <a:bodyPr wrap="none" rtlCol="0">
            <a:spAutoFit/>
          </a:bodyPr>
          <a:lstStyle/>
          <a:p>
            <a:r>
              <a:rPr lang="tr-TR" sz="1600" b="1" dirty="0">
                <a:solidFill>
                  <a:srgbClr val="7030A0"/>
                </a:solidFill>
                <a:latin typeface="Lucida Calligraphy" panose="03010101010101010101" pitchFamily="66" charset="0"/>
              </a:rPr>
              <a:t>Türk Hastane </a:t>
            </a:r>
            <a:r>
              <a:rPr lang="tr-TR" sz="1600" b="1" i="1" dirty="0" err="1">
                <a:solidFill>
                  <a:srgbClr val="7030A0"/>
                </a:solidFill>
                <a:latin typeface="Lucida Calligraphy" panose="03010101010101010101" pitchFamily="66" charset="0"/>
              </a:rPr>
              <a:t>İ</a:t>
            </a:r>
            <a:r>
              <a:rPr lang="tr-TR" sz="1600" b="1" dirty="0" err="1">
                <a:solidFill>
                  <a:srgbClr val="7030A0"/>
                </a:solidFill>
                <a:latin typeface="Lucida Calligraphy" panose="03010101010101010101" pitchFamily="66" charset="0"/>
              </a:rPr>
              <a:t>nfeksiyonları</a:t>
            </a:r>
            <a:r>
              <a:rPr lang="tr-TR" sz="1600" b="1" dirty="0">
                <a:solidFill>
                  <a:srgbClr val="7030A0"/>
                </a:solidFill>
                <a:latin typeface="Lucida Calligraphy" panose="03010101010101010101" pitchFamily="66" charset="0"/>
              </a:rPr>
              <a:t> ve Kontrolü Derneği Olarak Eğitime Katkılarından Dolayı Teşekkür Ederiz</a:t>
            </a:r>
          </a:p>
        </p:txBody>
      </p:sp>
      <p:pic>
        <p:nvPicPr>
          <p:cNvPr id="10" name="Resim 9">
            <a:extLst>
              <a:ext uri="{FF2B5EF4-FFF2-40B4-BE49-F238E27FC236}">
                <a16:creationId xmlns:a16="http://schemas.microsoft.com/office/drawing/2014/main" id="{B9DEB5ED-0660-32A2-CEE1-B33567DFA243}"/>
              </a:ext>
            </a:extLst>
          </p:cNvPr>
          <p:cNvPicPr>
            <a:picLocks noChangeAspect="1"/>
          </p:cNvPicPr>
          <p:nvPr/>
        </p:nvPicPr>
        <p:blipFill>
          <a:blip r:embed="rId3"/>
          <a:stretch>
            <a:fillRect/>
          </a:stretch>
        </p:blipFill>
        <p:spPr>
          <a:xfrm>
            <a:off x="4842933" y="2055502"/>
            <a:ext cx="2506133" cy="250613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9967173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spc="-1" dirty="0">
                <a:solidFill>
                  <a:schemeClr val="accent2"/>
                </a:solidFill>
                <a:uFill>
                  <a:solidFill>
                    <a:srgbClr val="FFFFFF"/>
                  </a:solidFill>
                </a:uFill>
                <a:latin typeface="Calibri"/>
                <a:ea typeface="DejaVu Sans"/>
              </a:rPr>
              <a:t>Çevre ve Atık Yönetimi İle İlgili Mevzuatlar</a:t>
            </a:r>
            <a:endParaRPr lang="tr-TR" dirty="0">
              <a:solidFill>
                <a:schemeClr val="accent2"/>
              </a:solidFill>
            </a:endParaRPr>
          </a:p>
        </p:txBody>
      </p:sp>
      <p:sp>
        <p:nvSpPr>
          <p:cNvPr id="3" name="İçerik Yer Tutucusu 2"/>
          <p:cNvSpPr>
            <a:spLocks noGrp="1"/>
          </p:cNvSpPr>
          <p:nvPr>
            <p:ph idx="1"/>
          </p:nvPr>
        </p:nvSpPr>
        <p:spPr/>
        <p:txBody>
          <a:bodyPr>
            <a:normAutofit fontScale="92500" lnSpcReduction="20000"/>
          </a:bodyPr>
          <a:lstStyle/>
          <a:p>
            <a:pPr marL="285750" indent="-285750">
              <a:lnSpc>
                <a:spcPct val="150000"/>
              </a:lnSpc>
              <a:spcBef>
                <a:spcPts val="1000"/>
              </a:spcBef>
              <a:buClr>
                <a:srgbClr val="000000"/>
              </a:buClr>
              <a:buFont typeface="Wingdings" panose="05000000000000000000" pitchFamily="2" charset="2"/>
              <a:buChar char="ü"/>
              <a:defRPr/>
            </a:pPr>
            <a:r>
              <a:rPr lang="tr-TR" altLang="tr-TR" dirty="0">
                <a:solidFill>
                  <a:srgbClr val="000000"/>
                </a:solidFill>
                <a:latin typeface="Calibri" panose="020F0502020204030204" pitchFamily="34" charset="0"/>
              </a:rPr>
              <a:t>ÇEVRE KANUNU (09.08.1983 tarih ve 2872 </a:t>
            </a:r>
            <a:r>
              <a:rPr lang="tr-TR" altLang="tr-TR" dirty="0" err="1">
                <a:solidFill>
                  <a:srgbClr val="000000"/>
                </a:solidFill>
                <a:latin typeface="Calibri" panose="020F0502020204030204" pitchFamily="34" charset="0"/>
              </a:rPr>
              <a:t>no</a:t>
            </a:r>
            <a:r>
              <a:rPr lang="tr-TR" altLang="tr-TR" dirty="0">
                <a:solidFill>
                  <a:srgbClr val="000000"/>
                </a:solidFill>
                <a:latin typeface="Calibri" panose="020F0502020204030204" pitchFamily="34" charset="0"/>
              </a:rPr>
              <a:t>)</a:t>
            </a:r>
          </a:p>
          <a:p>
            <a:pPr marL="285750" indent="-285750">
              <a:spcBef>
                <a:spcPts val="1000"/>
              </a:spcBef>
              <a:buClr>
                <a:srgbClr val="000000"/>
              </a:buClr>
              <a:buFont typeface="Wingdings" panose="05000000000000000000" pitchFamily="2" charset="2"/>
              <a:buChar char="ü"/>
              <a:defRPr/>
            </a:pPr>
            <a:r>
              <a:rPr lang="tr-TR" altLang="tr-TR" b="1" dirty="0">
                <a:solidFill>
                  <a:srgbClr val="000000"/>
                </a:solidFill>
                <a:latin typeface="Calibri" panose="020F0502020204030204" pitchFamily="34" charset="0"/>
              </a:rPr>
              <a:t>Atık Yönetimi  Yönetmeliği </a:t>
            </a:r>
            <a:r>
              <a:rPr lang="tr-TR" altLang="tr-TR" dirty="0">
                <a:solidFill>
                  <a:srgbClr val="000000"/>
                </a:solidFill>
                <a:latin typeface="Calibri" panose="020F0502020204030204" pitchFamily="34" charset="0"/>
              </a:rPr>
              <a:t>(RG: 02.04.2015 – 29314)</a:t>
            </a:r>
          </a:p>
          <a:p>
            <a:pPr marL="285750" indent="-285750">
              <a:spcBef>
                <a:spcPts val="1000"/>
              </a:spcBef>
              <a:buClr>
                <a:srgbClr val="000000"/>
              </a:buClr>
              <a:buFont typeface="Wingdings" panose="05000000000000000000" pitchFamily="2" charset="2"/>
              <a:buChar char="ü"/>
              <a:defRPr/>
            </a:pPr>
            <a:r>
              <a:rPr lang="tr-TR" altLang="tr-TR" b="1" dirty="0">
                <a:solidFill>
                  <a:srgbClr val="000000"/>
                </a:solidFill>
                <a:latin typeface="Calibri" panose="020F0502020204030204" pitchFamily="34" charset="0"/>
              </a:rPr>
              <a:t>Tıbbi Atıkların Kontrolü Yönetmeliği </a:t>
            </a:r>
            <a:r>
              <a:rPr lang="tr-TR" altLang="tr-TR" dirty="0">
                <a:solidFill>
                  <a:srgbClr val="000000"/>
                </a:solidFill>
                <a:latin typeface="Calibri" panose="020F0502020204030204" pitchFamily="34" charset="0"/>
              </a:rPr>
              <a:t>(RG: 25.01.2017 – 29959)</a:t>
            </a:r>
          </a:p>
          <a:p>
            <a:pPr marL="285750" indent="-285750">
              <a:spcBef>
                <a:spcPts val="1000"/>
              </a:spcBef>
              <a:buClr>
                <a:srgbClr val="000000"/>
              </a:buClr>
              <a:buFont typeface="Wingdings" panose="05000000000000000000" pitchFamily="2" charset="2"/>
              <a:buChar char="ü"/>
              <a:defRPr/>
            </a:pPr>
            <a:r>
              <a:rPr lang="tr-TR" altLang="tr-TR" dirty="0">
                <a:solidFill>
                  <a:srgbClr val="000000"/>
                </a:solidFill>
                <a:latin typeface="Calibri" panose="020F0502020204030204" pitchFamily="34" charset="0"/>
              </a:rPr>
              <a:t>Ambalaj Atıklarının Kontrolü Yönetmeliği (RG: 26.06.2021 – 31523)</a:t>
            </a:r>
          </a:p>
          <a:p>
            <a:pPr marL="285750" indent="-285750">
              <a:spcBef>
                <a:spcPts val="1000"/>
              </a:spcBef>
              <a:buClr>
                <a:srgbClr val="000000"/>
              </a:buClr>
              <a:buFont typeface="Wingdings" panose="05000000000000000000" pitchFamily="2" charset="2"/>
              <a:buChar char="ü"/>
              <a:defRPr/>
            </a:pPr>
            <a:r>
              <a:rPr lang="tr-TR" altLang="tr-TR" dirty="0">
                <a:solidFill>
                  <a:srgbClr val="000000"/>
                </a:solidFill>
                <a:latin typeface="Calibri" panose="020F0502020204030204" pitchFamily="34" charset="0"/>
              </a:rPr>
              <a:t>Atık Elektrikli ve Eşyaların Kontrolü Yönetmeliği (RG: 26.12.2022 – 32055)</a:t>
            </a:r>
          </a:p>
          <a:p>
            <a:pPr marL="285750" indent="-285750">
              <a:spcBef>
                <a:spcPts val="1000"/>
              </a:spcBef>
              <a:buClr>
                <a:srgbClr val="000000"/>
              </a:buClr>
              <a:buFont typeface="Wingdings" panose="05000000000000000000" pitchFamily="2" charset="2"/>
              <a:buChar char="ü"/>
              <a:defRPr/>
            </a:pPr>
            <a:r>
              <a:rPr lang="tr-TR" altLang="tr-TR" dirty="0">
                <a:solidFill>
                  <a:srgbClr val="000000"/>
                </a:solidFill>
                <a:latin typeface="Calibri" panose="020F0502020204030204" pitchFamily="34" charset="0"/>
              </a:rPr>
              <a:t>Atık Pil ve Akümülatörlerin Kontrolü Yönetmeliği (RG: 31.08.2004 – 25569)</a:t>
            </a:r>
          </a:p>
          <a:p>
            <a:pPr marL="285750" indent="-285750">
              <a:spcBef>
                <a:spcPts val="1000"/>
              </a:spcBef>
              <a:buClr>
                <a:srgbClr val="000000"/>
              </a:buClr>
              <a:buFont typeface="Wingdings" panose="05000000000000000000" pitchFamily="2" charset="2"/>
              <a:buChar char="ü"/>
              <a:defRPr/>
            </a:pPr>
            <a:r>
              <a:rPr lang="tr-TR" altLang="tr-TR" dirty="0">
                <a:solidFill>
                  <a:srgbClr val="000000"/>
                </a:solidFill>
                <a:latin typeface="Calibri" panose="020F0502020204030204" pitchFamily="34" charset="0"/>
              </a:rPr>
              <a:t>Bitkisel Atık Yağların Kontrolü Yönetmeliği (RG: 06.06.2015 – 29378)</a:t>
            </a:r>
          </a:p>
          <a:p>
            <a:pPr marL="285750" indent="-285750">
              <a:spcBef>
                <a:spcPts val="1000"/>
              </a:spcBef>
              <a:buClr>
                <a:srgbClr val="000000"/>
              </a:buClr>
              <a:buFont typeface="Wingdings" panose="05000000000000000000" pitchFamily="2" charset="2"/>
              <a:buChar char="ü"/>
              <a:defRPr/>
            </a:pPr>
            <a:r>
              <a:rPr lang="tr-TR" altLang="tr-TR" dirty="0">
                <a:solidFill>
                  <a:srgbClr val="000000"/>
                </a:solidFill>
                <a:latin typeface="Calibri" panose="020F0502020204030204" pitchFamily="34" charset="0"/>
              </a:rPr>
              <a:t>Atık Yağların Kontrolü Yönetmeliği (RG: 21.12.2019 - 30985)</a:t>
            </a:r>
          </a:p>
          <a:p>
            <a:pPr marL="285750" indent="-285750">
              <a:spcBef>
                <a:spcPts val="1000"/>
              </a:spcBef>
              <a:buClr>
                <a:srgbClr val="000000"/>
              </a:buClr>
              <a:buFont typeface="Wingdings" panose="05000000000000000000" pitchFamily="2" charset="2"/>
              <a:buChar char="ü"/>
              <a:defRPr/>
            </a:pPr>
            <a:r>
              <a:rPr lang="tr-TR" altLang="tr-TR" dirty="0">
                <a:solidFill>
                  <a:srgbClr val="000000"/>
                </a:solidFill>
                <a:latin typeface="Calibri" panose="020F0502020204030204" pitchFamily="34" charset="0"/>
              </a:rPr>
              <a:t>Radyoaktif Atık Yönetimi Yönetmeliği (09.03.2013 – 28582) (Türkiye Enerji, Nükleer ve Maden Araştırma Kurumu)</a:t>
            </a:r>
          </a:p>
          <a:p>
            <a:pPr marL="285750" indent="-285750">
              <a:spcBef>
                <a:spcPts val="1000"/>
              </a:spcBef>
              <a:buClr>
                <a:srgbClr val="000000"/>
              </a:buClr>
              <a:buFont typeface="Wingdings" panose="05000000000000000000" pitchFamily="2" charset="2"/>
              <a:buChar char="ü"/>
              <a:defRPr/>
            </a:pPr>
            <a:r>
              <a:rPr lang="tr-TR" altLang="tr-TR" dirty="0">
                <a:solidFill>
                  <a:srgbClr val="000000"/>
                </a:solidFill>
                <a:latin typeface="Calibri" panose="020F0502020204030204" pitchFamily="34" charset="0"/>
              </a:rPr>
              <a:t>Sıfır Atık Yönetmeliği (12.07.2019 – 30829)</a:t>
            </a:r>
            <a:endParaRPr lang="tr-TR" spc="-1" dirty="0">
              <a:solidFill>
                <a:srgbClr val="000000"/>
              </a:solidFill>
              <a:uFill>
                <a:solidFill>
                  <a:srgbClr val="FFFFFF"/>
                </a:solidFill>
              </a:uFill>
              <a:cs typeface="Calibri" panose="020F0502020204030204" pitchFamily="34" charset="0"/>
            </a:endParaRPr>
          </a:p>
        </p:txBody>
      </p:sp>
      <p:pic>
        <p:nvPicPr>
          <p:cNvPr id="4" name="Resim 2">
            <a:extLst>
              <a:ext uri="{FF2B5EF4-FFF2-40B4-BE49-F238E27FC236}">
                <a16:creationId xmlns:a16="http://schemas.microsoft.com/office/drawing/2014/main" id="{9AB9D62E-0A48-D4C7-333A-4CA8C72130CC}"/>
              </a:ext>
            </a:extLst>
          </p:cNvPr>
          <p:cNvPicPr>
            <a:picLocks noChangeAspect="1"/>
          </p:cNvPicPr>
          <p:nvPr/>
        </p:nvPicPr>
        <p:blipFill>
          <a:blip r:embed="rId2"/>
          <a:srcRect l="21985" r="19969"/>
          <a:stretch/>
        </p:blipFill>
        <p:spPr>
          <a:xfrm>
            <a:off x="10074799" y="355128"/>
            <a:ext cx="2039841" cy="1382232"/>
          </a:xfrm>
          <a:prstGeom prst="rect">
            <a:avLst/>
          </a:prstGeom>
        </p:spPr>
      </p:pic>
    </p:spTree>
    <p:extLst>
      <p:ext uri="{BB962C8B-B14F-4D97-AF65-F5344CB8AC3E}">
        <p14:creationId xmlns:p14="http://schemas.microsoft.com/office/powerpoint/2010/main" val="20634708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descr="Ekran Kırpma"/>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77549" y="1933906"/>
            <a:ext cx="10058400" cy="1701751"/>
          </a:xfrm>
        </p:spPr>
      </p:pic>
      <p:pic>
        <p:nvPicPr>
          <p:cNvPr id="6" name="Resim 5" descr="Ekran Kırpma"/>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5912" y="4690535"/>
            <a:ext cx="11876088" cy="1618917"/>
          </a:xfrm>
          <a:prstGeom prst="rect">
            <a:avLst/>
          </a:prstGeom>
        </p:spPr>
      </p:pic>
      <p:pic>
        <p:nvPicPr>
          <p:cNvPr id="7" name="Resim 2">
            <a:extLst>
              <a:ext uri="{FF2B5EF4-FFF2-40B4-BE49-F238E27FC236}">
                <a16:creationId xmlns:a16="http://schemas.microsoft.com/office/drawing/2014/main" id="{9AB9D62E-0A48-D4C7-333A-4CA8C72130CC}"/>
              </a:ext>
            </a:extLst>
          </p:cNvPr>
          <p:cNvPicPr>
            <a:picLocks noChangeAspect="1"/>
          </p:cNvPicPr>
          <p:nvPr/>
        </p:nvPicPr>
        <p:blipFill>
          <a:blip r:embed="rId4"/>
          <a:srcRect l="21985" r="19969"/>
          <a:stretch/>
        </p:blipFill>
        <p:spPr>
          <a:xfrm>
            <a:off x="10389124" y="100736"/>
            <a:ext cx="2039841" cy="1382232"/>
          </a:xfrm>
          <a:prstGeom prst="rect">
            <a:avLst/>
          </a:prstGeom>
        </p:spPr>
      </p:pic>
      <p:sp>
        <p:nvSpPr>
          <p:cNvPr id="3" name="Dikdörtgen 2"/>
          <p:cNvSpPr/>
          <p:nvPr/>
        </p:nvSpPr>
        <p:spPr>
          <a:xfrm>
            <a:off x="1207247" y="421311"/>
            <a:ext cx="9777505" cy="1323439"/>
          </a:xfrm>
          <a:prstGeom prst="rect">
            <a:avLst/>
          </a:prstGeom>
        </p:spPr>
        <p:txBody>
          <a:bodyPr wrap="square">
            <a:spAutoFit/>
          </a:bodyPr>
          <a:lstStyle/>
          <a:p>
            <a:r>
              <a:rPr lang="tr-TR" sz="4000" b="1" dirty="0">
                <a:solidFill>
                  <a:schemeClr val="accent2"/>
                </a:solidFill>
              </a:rPr>
              <a:t>Enfeksiyon Kontrol Komitesinin Atık Yönetimindeki Rolü</a:t>
            </a:r>
          </a:p>
        </p:txBody>
      </p:sp>
      <p:sp>
        <p:nvSpPr>
          <p:cNvPr id="5" name="Unvan 4"/>
          <p:cNvSpPr>
            <a:spLocks noGrp="1"/>
          </p:cNvSpPr>
          <p:nvPr>
            <p:ph type="title"/>
          </p:nvPr>
        </p:nvSpPr>
        <p:spPr>
          <a:xfrm>
            <a:off x="777549" y="3635657"/>
            <a:ext cx="10951228" cy="793096"/>
          </a:xfrm>
        </p:spPr>
        <p:txBody>
          <a:bodyPr/>
          <a:lstStyle/>
          <a:p>
            <a:r>
              <a:rPr lang="tr-TR" dirty="0"/>
              <a:t>Enfeksiyon kontrol komitesi görev ve yetkileri </a:t>
            </a:r>
          </a:p>
        </p:txBody>
      </p:sp>
    </p:spTree>
    <p:extLst>
      <p:ext uri="{BB962C8B-B14F-4D97-AF65-F5344CB8AC3E}">
        <p14:creationId xmlns:p14="http://schemas.microsoft.com/office/powerpoint/2010/main" val="17789647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A4AE0E-8786-D5E9-1F01-582A0D05BD37}"/>
            </a:ext>
          </a:extLst>
        </p:cNvPr>
        <p:cNvGrpSpPr/>
        <p:nvPr/>
      </p:nvGrpSpPr>
      <p:grpSpPr>
        <a:xfrm>
          <a:off x="0" y="0"/>
          <a:ext cx="0" cy="0"/>
          <a:chOff x="0" y="0"/>
          <a:chExt cx="0" cy="0"/>
        </a:xfrm>
      </p:grpSpPr>
      <p:pic>
        <p:nvPicPr>
          <p:cNvPr id="8" name="Resim 7">
            <a:extLst>
              <a:ext uri="{FF2B5EF4-FFF2-40B4-BE49-F238E27FC236}">
                <a16:creationId xmlns:a16="http://schemas.microsoft.com/office/drawing/2014/main" id="{7801F133-594B-6905-B2A3-C0CB1B6DD8FF}"/>
              </a:ext>
            </a:extLst>
          </p:cNvPr>
          <p:cNvPicPr>
            <a:picLocks noChangeAspect="1"/>
          </p:cNvPicPr>
          <p:nvPr/>
        </p:nvPicPr>
        <p:blipFill>
          <a:blip r:embed="rId2"/>
          <a:srcRect l="21985" r="19969"/>
          <a:stretch/>
        </p:blipFill>
        <p:spPr>
          <a:xfrm>
            <a:off x="9853592" y="136634"/>
            <a:ext cx="2039841" cy="1382232"/>
          </a:xfrm>
          <a:prstGeom prst="rect">
            <a:avLst/>
          </a:prstGeom>
        </p:spPr>
      </p:pic>
      <p:sp>
        <p:nvSpPr>
          <p:cNvPr id="7" name="Başlık 3">
            <a:extLst>
              <a:ext uri="{FF2B5EF4-FFF2-40B4-BE49-F238E27FC236}">
                <a16:creationId xmlns:a16="http://schemas.microsoft.com/office/drawing/2014/main" id="{F903A55C-CD15-11F3-A8D9-BB279A64B6B6}"/>
              </a:ext>
            </a:extLst>
          </p:cNvPr>
          <p:cNvSpPr>
            <a:spLocks noGrp="1"/>
          </p:cNvSpPr>
          <p:nvPr>
            <p:ph type="ctrTitle"/>
          </p:nvPr>
        </p:nvSpPr>
        <p:spPr>
          <a:xfrm>
            <a:off x="815112" y="1944115"/>
            <a:ext cx="10058400" cy="2698835"/>
          </a:xfrm>
          <a:solidFill>
            <a:srgbClr val="FF9900"/>
          </a:solidFill>
          <a:scene3d>
            <a:camera prst="orthographicFront"/>
            <a:lightRig rig="threePt" dir="t"/>
          </a:scene3d>
          <a:sp3d>
            <a:bevelT w="501650" prst="coolSlant"/>
            <a:bevelB w="495300" h="50800" prst="softRound"/>
          </a:sp3d>
        </p:spPr>
        <p:txBody>
          <a:bodyPr>
            <a:normAutofit/>
          </a:bodyPr>
          <a:lstStyle/>
          <a:p>
            <a:r>
              <a:rPr lang="tr-TR" sz="7200" b="1" dirty="0">
                <a:solidFill>
                  <a:schemeClr val="bg1"/>
                </a:solidFill>
                <a:latin typeface="+mn-lt"/>
              </a:rPr>
              <a:t>Sağlık Kuruluşu Atıklarının Sınıflandırılması </a:t>
            </a:r>
          </a:p>
        </p:txBody>
      </p:sp>
    </p:spTree>
    <p:extLst>
      <p:ext uri="{BB962C8B-B14F-4D97-AF65-F5344CB8AC3E}">
        <p14:creationId xmlns:p14="http://schemas.microsoft.com/office/powerpoint/2010/main" val="11431762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solidFill>
                  <a:schemeClr val="accent1"/>
                </a:solidFill>
                <a:latin typeface="+mn-lt"/>
              </a:rPr>
              <a:t>Sağlık Kuruluşlarında Atık Yönetimi Basamakları</a:t>
            </a:r>
          </a:p>
        </p:txBody>
      </p:sp>
      <p:sp>
        <p:nvSpPr>
          <p:cNvPr id="3" name="İçerik Yer Tutucusu 2"/>
          <p:cNvSpPr>
            <a:spLocks noGrp="1"/>
          </p:cNvSpPr>
          <p:nvPr>
            <p:ph idx="1"/>
          </p:nvPr>
        </p:nvSpPr>
        <p:spPr>
          <a:xfrm>
            <a:off x="1097280" y="2345266"/>
            <a:ext cx="10058400" cy="2997201"/>
          </a:xfrm>
        </p:spPr>
        <p:txBody>
          <a:bodyPr/>
          <a:lstStyle/>
          <a:p>
            <a:pPr marL="457200" indent="-457200">
              <a:buFont typeface="+mj-lt"/>
              <a:buAutoNum type="arabicPeriod"/>
            </a:pPr>
            <a:r>
              <a:rPr lang="tr-TR" dirty="0">
                <a:solidFill>
                  <a:srgbClr val="000000"/>
                </a:solidFill>
              </a:rPr>
              <a:t>Atıkların sınıflandırılması </a:t>
            </a:r>
          </a:p>
          <a:p>
            <a:pPr marL="457200" indent="-457200">
              <a:buFont typeface="+mj-lt"/>
              <a:buAutoNum type="arabicPeriod"/>
            </a:pPr>
            <a:r>
              <a:rPr lang="tr-TR" dirty="0">
                <a:solidFill>
                  <a:srgbClr val="000000"/>
                </a:solidFill>
              </a:rPr>
              <a:t>Kaynağında ayrı biriktirilmesi</a:t>
            </a:r>
          </a:p>
          <a:p>
            <a:pPr marL="457200" indent="-457200">
              <a:buFont typeface="+mj-lt"/>
              <a:buAutoNum type="arabicPeriod"/>
            </a:pPr>
            <a:r>
              <a:rPr lang="tr-TR" dirty="0">
                <a:solidFill>
                  <a:srgbClr val="000000"/>
                </a:solidFill>
              </a:rPr>
              <a:t>Atık oluşumunun azaltılması</a:t>
            </a:r>
          </a:p>
          <a:p>
            <a:pPr marL="457200" indent="-457200">
              <a:buFont typeface="+mj-lt"/>
              <a:buAutoNum type="arabicPeriod"/>
            </a:pPr>
            <a:r>
              <a:rPr lang="tr-TR" dirty="0">
                <a:solidFill>
                  <a:srgbClr val="000000"/>
                </a:solidFill>
              </a:rPr>
              <a:t>Toplama ve taşıma</a:t>
            </a:r>
          </a:p>
          <a:p>
            <a:pPr marL="457200" indent="-457200">
              <a:buFont typeface="+mj-lt"/>
              <a:buAutoNum type="arabicPeriod"/>
            </a:pPr>
            <a:r>
              <a:rPr lang="tr-TR" dirty="0">
                <a:solidFill>
                  <a:srgbClr val="000000"/>
                </a:solidFill>
              </a:rPr>
              <a:t>Geçici depolama</a:t>
            </a:r>
          </a:p>
          <a:p>
            <a:pPr marL="457200" indent="-457200">
              <a:buFont typeface="+mj-lt"/>
              <a:buAutoNum type="arabicPeriod"/>
            </a:pPr>
            <a:r>
              <a:rPr lang="tr-TR" dirty="0">
                <a:solidFill>
                  <a:srgbClr val="000000"/>
                </a:solidFill>
              </a:rPr>
              <a:t>İşleme/bertaraf sürecine gönderilmesidir </a:t>
            </a:r>
          </a:p>
        </p:txBody>
      </p:sp>
      <p:pic>
        <p:nvPicPr>
          <p:cNvPr id="4" name="Resim 3">
            <a:extLst>
              <a:ext uri="{FF2B5EF4-FFF2-40B4-BE49-F238E27FC236}">
                <a16:creationId xmlns:a16="http://schemas.microsoft.com/office/drawing/2014/main" id="{1EFE9474-6273-1768-1BA8-889525D409E2}"/>
              </a:ext>
            </a:extLst>
          </p:cNvPr>
          <p:cNvPicPr>
            <a:picLocks noChangeAspect="1"/>
          </p:cNvPicPr>
          <p:nvPr/>
        </p:nvPicPr>
        <p:blipFill>
          <a:blip r:embed="rId2"/>
          <a:srcRect l="21985" r="19969"/>
          <a:stretch/>
        </p:blipFill>
        <p:spPr>
          <a:xfrm>
            <a:off x="9853592" y="136634"/>
            <a:ext cx="2039841" cy="1382232"/>
          </a:xfrm>
          <a:prstGeom prst="rect">
            <a:avLst/>
          </a:prstGeom>
        </p:spPr>
      </p:pic>
    </p:spTree>
    <p:extLst>
      <p:ext uri="{BB962C8B-B14F-4D97-AF65-F5344CB8AC3E}">
        <p14:creationId xmlns:p14="http://schemas.microsoft.com/office/powerpoint/2010/main" val="41450880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solidFill>
                  <a:schemeClr val="accent1"/>
                </a:solidFill>
                <a:latin typeface="+mn-lt"/>
              </a:rPr>
              <a:t>Y</a:t>
            </a:r>
            <a:r>
              <a:rPr lang="sv-SE" b="1" dirty="0">
                <a:solidFill>
                  <a:schemeClr val="accent1"/>
                </a:solidFill>
                <a:latin typeface="+mn-lt"/>
              </a:rPr>
              <a:t>üksek Riskli Atık Grubu</a:t>
            </a:r>
            <a:endParaRPr lang="tr-TR" b="1" dirty="0">
              <a:solidFill>
                <a:schemeClr val="accent1"/>
              </a:solidFill>
              <a:latin typeface="+mn-lt"/>
            </a:endParaRPr>
          </a:p>
        </p:txBody>
      </p:sp>
      <p:sp>
        <p:nvSpPr>
          <p:cNvPr id="3" name="İçerik Yer Tutucusu 2"/>
          <p:cNvSpPr>
            <a:spLocks noGrp="1"/>
          </p:cNvSpPr>
          <p:nvPr>
            <p:ph idx="1"/>
          </p:nvPr>
        </p:nvSpPr>
        <p:spPr>
          <a:xfrm>
            <a:off x="1097280" y="2429932"/>
            <a:ext cx="10058400" cy="3439161"/>
          </a:xfrm>
        </p:spPr>
        <p:txBody>
          <a:bodyPr>
            <a:normAutofit/>
          </a:bodyPr>
          <a:lstStyle/>
          <a:p>
            <a:pPr>
              <a:buFont typeface="Arial" panose="020B0604020202020204" pitchFamily="34" charset="0"/>
              <a:buChar char="•"/>
            </a:pPr>
            <a:r>
              <a:rPr lang="tr-TR" sz="2400" dirty="0">
                <a:solidFill>
                  <a:srgbClr val="000000"/>
                </a:solidFill>
              </a:rPr>
              <a:t>Risk Açısından Öncelikli Atıklar: </a:t>
            </a:r>
          </a:p>
          <a:p>
            <a:pPr lvl="1">
              <a:buFont typeface="Arial" panose="020B0604020202020204" pitchFamily="34" charset="0"/>
              <a:buChar char="•"/>
            </a:pPr>
            <a:r>
              <a:rPr lang="tr-TR" sz="2400" dirty="0">
                <a:solidFill>
                  <a:srgbClr val="000000"/>
                </a:solidFill>
              </a:rPr>
              <a:t>Kesici-delici atıklar, yaralanma ve kan yoluyla bulaş riski nedeniyle en yüksek riskli atık grubudur </a:t>
            </a:r>
          </a:p>
          <a:p>
            <a:pPr lvl="1">
              <a:buFont typeface="Arial" panose="020B0604020202020204" pitchFamily="34" charset="0"/>
              <a:buChar char="•"/>
            </a:pPr>
            <a:r>
              <a:rPr lang="tr-TR" sz="2400" dirty="0">
                <a:solidFill>
                  <a:srgbClr val="000000"/>
                </a:solidFill>
              </a:rPr>
              <a:t>Kan ve vücut sıvıları ile </a:t>
            </a:r>
            <a:r>
              <a:rPr lang="tr-TR" sz="2400" dirty="0" err="1">
                <a:solidFill>
                  <a:srgbClr val="000000"/>
                </a:solidFill>
              </a:rPr>
              <a:t>kontamine</a:t>
            </a:r>
            <a:r>
              <a:rPr lang="tr-TR" sz="2400" dirty="0">
                <a:solidFill>
                  <a:srgbClr val="000000"/>
                </a:solidFill>
              </a:rPr>
              <a:t> atıklar, enfeksiyon </a:t>
            </a:r>
            <a:r>
              <a:rPr lang="tr-TR" sz="2400" dirty="0" err="1">
                <a:solidFill>
                  <a:srgbClr val="000000"/>
                </a:solidFill>
              </a:rPr>
              <a:t>bulaşı</a:t>
            </a:r>
            <a:r>
              <a:rPr lang="tr-TR" sz="2400" dirty="0">
                <a:solidFill>
                  <a:srgbClr val="000000"/>
                </a:solidFill>
              </a:rPr>
              <a:t> açısından önemlidir</a:t>
            </a:r>
          </a:p>
          <a:p>
            <a:pPr>
              <a:buFont typeface="Arial" panose="020B0604020202020204" pitchFamily="34" charset="0"/>
              <a:buChar char="•"/>
            </a:pPr>
            <a:r>
              <a:rPr lang="tr-TR" sz="2400" dirty="0">
                <a:solidFill>
                  <a:srgbClr val="000000"/>
                </a:solidFill>
              </a:rPr>
              <a:t>Bu nedenle kesici-delici atıkların ve kan/vücut sıvısı ile </a:t>
            </a:r>
            <a:r>
              <a:rPr lang="tr-TR" sz="2400" dirty="0" err="1">
                <a:solidFill>
                  <a:srgbClr val="000000"/>
                </a:solidFill>
              </a:rPr>
              <a:t>kontamine</a:t>
            </a:r>
            <a:r>
              <a:rPr lang="tr-TR" sz="2400" dirty="0">
                <a:solidFill>
                  <a:srgbClr val="000000"/>
                </a:solidFill>
              </a:rPr>
              <a:t> materyalin kaynağında doğru ayrılması esastır</a:t>
            </a:r>
          </a:p>
        </p:txBody>
      </p:sp>
      <p:sp>
        <p:nvSpPr>
          <p:cNvPr id="5" name="Dikdörtgen 4"/>
          <p:cNvSpPr/>
          <p:nvPr/>
        </p:nvSpPr>
        <p:spPr>
          <a:xfrm>
            <a:off x="6262428" y="6488668"/>
            <a:ext cx="5929572" cy="369332"/>
          </a:xfrm>
          <a:prstGeom prst="rect">
            <a:avLst/>
          </a:prstGeom>
        </p:spPr>
        <p:txBody>
          <a:bodyPr wrap="none">
            <a:spAutoFit/>
          </a:bodyPr>
          <a:lstStyle/>
          <a:p>
            <a:r>
              <a:rPr lang="en-US" dirty="0">
                <a:solidFill>
                  <a:schemeClr val="bg1"/>
                </a:solidFill>
              </a:rPr>
              <a:t>WHO/UNDP/GEF Global Healthcare Waste Project, Module 9.</a:t>
            </a:r>
            <a:endParaRPr lang="tr-TR" dirty="0">
              <a:solidFill>
                <a:schemeClr val="bg1"/>
              </a:solidFill>
            </a:endParaRPr>
          </a:p>
        </p:txBody>
      </p:sp>
      <p:pic>
        <p:nvPicPr>
          <p:cNvPr id="4" name="Resim 3">
            <a:extLst>
              <a:ext uri="{FF2B5EF4-FFF2-40B4-BE49-F238E27FC236}">
                <a16:creationId xmlns:a16="http://schemas.microsoft.com/office/drawing/2014/main" id="{3016C3D2-F1F8-22BF-47F6-3C77733226AF}"/>
              </a:ext>
            </a:extLst>
          </p:cNvPr>
          <p:cNvPicPr>
            <a:picLocks noChangeAspect="1"/>
          </p:cNvPicPr>
          <p:nvPr/>
        </p:nvPicPr>
        <p:blipFill>
          <a:blip r:embed="rId3"/>
          <a:srcRect l="21985" r="19969"/>
          <a:stretch/>
        </p:blipFill>
        <p:spPr>
          <a:xfrm>
            <a:off x="9853592" y="136634"/>
            <a:ext cx="2039841" cy="1382232"/>
          </a:xfrm>
          <a:prstGeom prst="rect">
            <a:avLst/>
          </a:prstGeom>
        </p:spPr>
      </p:pic>
    </p:spTree>
    <p:extLst>
      <p:ext uri="{BB962C8B-B14F-4D97-AF65-F5344CB8AC3E}">
        <p14:creationId xmlns:p14="http://schemas.microsoft.com/office/powerpoint/2010/main" val="364776562"/>
      </p:ext>
    </p:extLst>
  </p:cSld>
  <p:clrMapOvr>
    <a:masterClrMapping/>
  </p:clrMapOvr>
</p:sld>
</file>

<file path=ppt/theme/theme1.xml><?xml version="1.0" encoding="utf-8"?>
<a:theme xmlns:a="http://schemas.openxmlformats.org/drawingml/2006/main" name="Geçmişe bakış">
  <a:themeElements>
    <a:clrScheme name="Özel 21">
      <a:dk1>
        <a:srgbClr val="0F4C76"/>
      </a:dk1>
      <a:lt1>
        <a:sysClr val="window" lastClr="FFFFFF"/>
      </a:lt1>
      <a:dk2>
        <a:srgbClr val="637052"/>
      </a:dk2>
      <a:lt2>
        <a:srgbClr val="CCDDEA"/>
      </a:lt2>
      <a:accent1>
        <a:srgbClr val="FF9900"/>
      </a:accent1>
      <a:accent2>
        <a:srgbClr val="660066"/>
      </a:accent2>
      <a:accent3>
        <a:srgbClr val="865640"/>
      </a:accent3>
      <a:accent4>
        <a:srgbClr val="9B8357"/>
      </a:accent4>
      <a:accent5>
        <a:srgbClr val="FF000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HİDER Slayt Şablonu" id="{8E389AED-5F01-4677-AB47-A89CD3748487}" vid="{0D891226-0BC2-40E7-BE83-1D1964FCC6FF}"/>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8D3C2BBC-C7AC-43C3-876A-6F0E39870286}">
  <we:reference id="wa200001409" version="2.0.0.0" store="tr-TR" storeType="OMEX"/>
  <we:alternateReferences>
    <we:reference id="WA200001409" version="2.0.0.0" store=""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Ion</Template>
  <TotalTime>562</TotalTime>
  <Words>2212</Words>
  <Application>Microsoft Office PowerPoint</Application>
  <PresentationFormat>Geniş ekran</PresentationFormat>
  <Paragraphs>277</Paragraphs>
  <Slides>44</Slides>
  <Notes>2</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44</vt:i4>
      </vt:variant>
    </vt:vector>
  </HeadingPairs>
  <TitlesOfParts>
    <vt:vector size="52" baseType="lpstr">
      <vt:lpstr>Microsoft YaHei</vt:lpstr>
      <vt:lpstr>Arial</vt:lpstr>
      <vt:lpstr>Calibri</vt:lpstr>
      <vt:lpstr>Calibri Light</vt:lpstr>
      <vt:lpstr>DejaVu Sans</vt:lpstr>
      <vt:lpstr>Lucida Calligraphy</vt:lpstr>
      <vt:lpstr>Wingdings</vt:lpstr>
      <vt:lpstr>Geçmişe bakış</vt:lpstr>
      <vt:lpstr>PowerPoint Sunusu</vt:lpstr>
      <vt:lpstr>Sunum Planı </vt:lpstr>
      <vt:lpstr>    Atık Yönetiminin Amacı </vt:lpstr>
      <vt:lpstr>Atık Yönetiminin Amacı </vt:lpstr>
      <vt:lpstr>Çevre ve Atık Yönetimi İle İlgili Mevzuatlar</vt:lpstr>
      <vt:lpstr>Enfeksiyon kontrol komitesi görev ve yetkileri </vt:lpstr>
      <vt:lpstr>Sağlık Kuruluşu Atıklarının Sınıflandırılması </vt:lpstr>
      <vt:lpstr>Sağlık Kuruluşlarında Atık Yönetimi Basamakları</vt:lpstr>
      <vt:lpstr>Yüksek Riskli Atık Grubu</vt:lpstr>
      <vt:lpstr>Sağlık Kuruluşlarından Kaynaklanan Atıkların Sınıflandırılması</vt:lpstr>
      <vt:lpstr>Tıbbi atıklar   </vt:lpstr>
      <vt:lpstr>PowerPoint Sunusu</vt:lpstr>
      <vt:lpstr>Patolojik Atık</vt:lpstr>
      <vt:lpstr>Enfeksiyon Yapıcı ve Patolojik Atıklar </vt:lpstr>
      <vt:lpstr>Enfeksiyon Yapıcı ve Patolojik Atıklar </vt:lpstr>
      <vt:lpstr>PowerPoint Sunusu</vt:lpstr>
      <vt:lpstr>       Tıbbi Atıkların Ayrılması, Toplanması ve Taşınması  </vt:lpstr>
      <vt:lpstr>Sağlık Kuruluşunda Tıbbi Atıkların Ayrılması ve Toplanması</vt:lpstr>
      <vt:lpstr>Sağlık Kuruluşunda Tıbbi Atıkların Ayrılması ve Toplanması Tıbbi Atık Torbası Nasıl Olmalı?</vt:lpstr>
      <vt:lpstr>Sağlık Kuruluşunda Tıbbi Atıkların Ayrılması ve Toplanması</vt:lpstr>
      <vt:lpstr>      Sağlık Kuruluşunda Tıbbi Atıkların Ayrılması ve Toplanması </vt:lpstr>
      <vt:lpstr>Sağlık Kuruluşunda Tıbbi Atıkların Ayrılması ve Toplanması</vt:lpstr>
      <vt:lpstr>Sağlık Kuruluşunda Tıbbi Atıkların Taşınması </vt:lpstr>
      <vt:lpstr>Sağlık Kuruluşunda Tıbbi Atıkların Taşınması </vt:lpstr>
      <vt:lpstr>Sağlık Kuruluşunda Tıbbi Atıkların Taşınması </vt:lpstr>
      <vt:lpstr>Sıvı Tıbbi Atıkların Yönetimi</vt:lpstr>
      <vt:lpstr>Sağlık Kuruluşunda Tıbbi Atıkların Geçici Depolanması</vt:lpstr>
      <vt:lpstr>Sağlık Kuruluşunda Tıbbi Atıkların Geçici Depolanması</vt:lpstr>
      <vt:lpstr>Sağlık Kuruluşunda Tıbbi Atıkların Geçici Depolanması</vt:lpstr>
      <vt:lpstr>Tıbbi atıklar   </vt:lpstr>
      <vt:lpstr>Hastanelerde Sık Karşılaşılan  Tehlikeli Atıklar</vt:lpstr>
      <vt:lpstr>Toplama ve Biriktirme Kuralları</vt:lpstr>
      <vt:lpstr>Evsel Nitelikli Atıklar</vt:lpstr>
      <vt:lpstr>Ambalaj (Geri Dönüşebilir) Atıkları</vt:lpstr>
      <vt:lpstr>Geri Dönüşüme Atılmaması Gereken Atıklar</vt:lpstr>
      <vt:lpstr>Ambalaj (Geri Dönüşebilir) Atıkları</vt:lpstr>
      <vt:lpstr>Diğer Atıklar  (Geri Dönüşmeyen Evsel Atıklar, Çöp) </vt:lpstr>
      <vt:lpstr>Diğer Atıklar  (Geri Dönüşmeyen Evsel Atıklar, Çöp) </vt:lpstr>
      <vt:lpstr>Atık Türünün Tespit Edilmesi</vt:lpstr>
      <vt:lpstr>    Tıbbi Atık Depolarının Temizlik ve Dezenfeksiyon İlkeleri </vt:lpstr>
      <vt:lpstr>Atık Taşıma Konteynerlerinin Dezenfeksiyonu</vt:lpstr>
      <vt:lpstr>Temel İlkeler</vt:lpstr>
      <vt:lpstr>Kaynaklar </vt:lpstr>
      <vt:lpstr>                Hazırlayan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HİDER POWERPOİNT ŞABLON</dc:title>
  <dc:creator>Aydın Alber Yüce</dc:creator>
  <cp:lastModifiedBy>EMİNE ALP MEŞE</cp:lastModifiedBy>
  <cp:revision>45</cp:revision>
  <dcterms:created xsi:type="dcterms:W3CDTF">2025-04-30T17:13:23Z</dcterms:created>
  <dcterms:modified xsi:type="dcterms:W3CDTF">2026-07-31T11:31:33Z</dcterms:modified>
</cp:coreProperties>
</file>