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8"/>
  </p:notesMasterIdLst>
  <p:sldIdLst>
    <p:sldId id="256" r:id="rId2"/>
    <p:sldId id="320" r:id="rId3"/>
    <p:sldId id="1189" r:id="rId4"/>
    <p:sldId id="1238" r:id="rId5"/>
    <p:sldId id="1311" r:id="rId6"/>
    <p:sldId id="1276" r:id="rId7"/>
    <p:sldId id="1321" r:id="rId8"/>
    <p:sldId id="1239" r:id="rId9"/>
    <p:sldId id="1300" r:id="rId10"/>
    <p:sldId id="1322" r:id="rId11"/>
    <p:sldId id="1323" r:id="rId12"/>
    <p:sldId id="1278" r:id="rId13"/>
    <p:sldId id="1324" r:id="rId14"/>
    <p:sldId id="1325" r:id="rId15"/>
    <p:sldId id="527" r:id="rId16"/>
    <p:sldId id="528" r:id="rId17"/>
    <p:sldId id="529" r:id="rId18"/>
    <p:sldId id="1327" r:id="rId19"/>
    <p:sldId id="319" r:id="rId20"/>
    <p:sldId id="1306" r:id="rId21"/>
    <p:sldId id="262" r:id="rId22"/>
    <p:sldId id="520" r:id="rId23"/>
    <p:sldId id="526" r:id="rId24"/>
    <p:sldId id="530" r:id="rId25"/>
    <p:sldId id="266" r:id="rId26"/>
    <p:sldId id="263" r:id="rId27"/>
    <p:sldId id="1328" r:id="rId28"/>
    <p:sldId id="521" r:id="rId29"/>
    <p:sldId id="267" r:id="rId30"/>
    <p:sldId id="518" r:id="rId31"/>
    <p:sldId id="1329" r:id="rId32"/>
    <p:sldId id="272" r:id="rId33"/>
    <p:sldId id="1326" r:id="rId34"/>
    <p:sldId id="268" r:id="rId35"/>
    <p:sldId id="524" r:id="rId36"/>
    <p:sldId id="531" r:id="rId37"/>
    <p:sldId id="1303" r:id="rId38"/>
    <p:sldId id="532" r:id="rId39"/>
    <p:sldId id="533" r:id="rId40"/>
    <p:sldId id="534" r:id="rId41"/>
    <p:sldId id="535" r:id="rId42"/>
    <p:sldId id="536" r:id="rId43"/>
    <p:sldId id="537" r:id="rId44"/>
    <p:sldId id="275" r:id="rId45"/>
    <p:sldId id="1319" r:id="rId46"/>
    <p:sldId id="126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636AA2"/>
    <a:srgbClr val="666DA4"/>
    <a:srgbClr val="B13589"/>
    <a:srgbClr val="F2C79F"/>
    <a:srgbClr val="CC99FF"/>
    <a:srgbClr val="FFCC00"/>
    <a:srgbClr val="FFCC6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 autoAdjust="0"/>
    <p:restoredTop sz="94637" autoAdjust="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AEDC3-A03E-4989-B872-656857FA50AF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7F11-E637-4577-96AA-D82CCA0852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957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Yukarıdaki örnekte ventilatörde bazal stabilite veya iyileşme dönemi 3-4. MV günüdür. 5-6. MV günleri oksijenasyonda kötüleşme dönemidir. Günlük minimum PEEP, bazal stabilite veya iyileşme döneminin ilk gününün günlük mini mum FiO2’sinden ≥ 0.20’dir (20 puan daha büyüktür).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46FE9-E6F3-45B8-BDEF-6EED05C010A9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162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E176-2F91-399B-5C0F-7681D51A0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14218B27-4D45-3C90-8E24-3018BF919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4CA4FAC4-436A-CDBA-B321-48BAD77C8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07637C1-CD25-B39C-5C25-9B225D5F40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46FE9-E6F3-45B8-BDEF-6EED05C010A9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4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F36D2-688E-E100-3B8B-6F59D3FCB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DA96E123-93D3-D7A2-73DE-9D9DD6C54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C3128943-8FE3-A6A3-1C08-36DE5A968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. 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2E4CC89-EA07-22B8-B9DF-61F4E7DB1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46FE9-E6F3-45B8-BDEF-6EED05C010A9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768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83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01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5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8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266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692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6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6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27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3A697-B6D2-413C-A828-670B4DB2AE09}" type="datetimeFigureOut">
              <a:rPr lang="tr-TR" smtClean="0"/>
              <a:t>16.01.2026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76F515-80A5-400E-AEB3-F921016465E8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dc.gov/nhsn/pdfs/pscmanual/10-vae_final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083F1E-C431-69C3-782C-BE69576C02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8FF7F96-8DFF-497E-4969-B82CC49D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8690" y="1518866"/>
            <a:ext cx="8528039" cy="2762762"/>
          </a:xfrm>
          <a:solidFill>
            <a:schemeClr val="accent1">
              <a:lumMod val="7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508000" h="508000"/>
            <a:bevelB w="508000" h="508000"/>
          </a:sp3d>
        </p:spPr>
        <p:txBody>
          <a:bodyPr>
            <a:noAutofit/>
          </a:bodyPr>
          <a:lstStyle/>
          <a:p>
            <a:pPr algn="ctr"/>
            <a:r>
              <a:rPr lang="tr-TR" sz="4800" b="1" dirty="0">
                <a:solidFill>
                  <a:schemeClr val="bg1"/>
                </a:solidFill>
                <a:latin typeface="+mn-lt"/>
              </a:rPr>
              <a:t>VİO TANI KRİTERLERİ VE MEKANİK VENTİLATÖR PARAMETRELERİ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AutoShape 2" descr="https://d6abm8ozh3xr3.cloudfront.net/img/w/yazi/ogt/el-hijyeni-kapak.webp">
            <a:extLst>
              <a:ext uri="{FF2B5EF4-FFF2-40B4-BE49-F238E27FC236}">
                <a16:creationId xmlns:a16="http://schemas.microsoft.com/office/drawing/2014/main" id="{DBEA433B-7F1D-4B75-932E-DE0C82A348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58C3306-7053-6319-8FD9-3DA5D925FBF3}"/>
              </a:ext>
            </a:extLst>
          </p:cNvPr>
          <p:cNvSpPr txBox="1"/>
          <p:nvPr/>
        </p:nvSpPr>
        <p:spPr>
          <a:xfrm>
            <a:off x="218114" y="6488668"/>
            <a:ext cx="5263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Versiyon 1-Hazırlayan: Zeynep Türe Yüce – Ocak 2026</a:t>
            </a:r>
          </a:p>
        </p:txBody>
      </p:sp>
    </p:spTree>
    <p:extLst>
      <p:ext uri="{BB962C8B-B14F-4D97-AF65-F5344CB8AC3E}">
        <p14:creationId xmlns:p14="http://schemas.microsoft.com/office/powerpoint/2010/main" val="2585583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385C1-288F-2282-C0B1-A15649F18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B433-9AF9-7DAD-81AC-73988B5D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5" y="298352"/>
            <a:ext cx="9434718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Tanımlar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28AEB-F3F2-1733-E248-44DA8C312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8D79D86A-EEEF-CF86-4CA1-5EA783DF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99D3ACEE-9378-3C60-A303-F13A284D7FEC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C82B6AF-42E3-6035-9484-3C5B0C89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14799"/>
            <a:ext cx="1034288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Mekanik Ventilatör (MV): 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Solunuma sürekli olarak destek olmak amacıyla endotrakeal tüp veya trakeostomi aracılığıyla kullanılan cihaz (</a:t>
            </a:r>
            <a:r>
              <a:rPr lang="tr-TR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Weaning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dahil)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Pozitif Ekspirasyon Sonu Basıncı (PEEP): 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Mekanik ventilasyon uygulanan hastalarda oksijenasyon ihtiyacına bağlı olarak ayarlanabilen temel parametrelerden biri </a:t>
            </a:r>
            <a:r>
              <a:rPr lang="tr-TR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PEEP’tir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genel olarak 0-20 cm aralığında ayarlanabilir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Solunan Hava İçindeki Oksijen Fraksiyonu (FİO2): 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Mekanik ventilasyon uygulanan hastalarda hastanın oksijenasyon ihtiyacına bağlı olarak ayarlanabilen anahtar parametrelerden biri FiO2’dir ve tipik olarak 0.30 ile 1.00 (%30 ile %100 oksijen konsantrasyonu) arasındadır</a:t>
            </a:r>
          </a:p>
        </p:txBody>
      </p:sp>
    </p:spTree>
    <p:extLst>
      <p:ext uri="{BB962C8B-B14F-4D97-AF65-F5344CB8AC3E}">
        <p14:creationId xmlns:p14="http://schemas.microsoft.com/office/powerpoint/2010/main" val="287420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6D58D-3D5D-3068-DB5A-439E8EFEC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DED4-641B-EB01-4EFF-2EE497AF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590" y="303309"/>
            <a:ext cx="9434718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VİO Kavramı ve Hiyerarşik Yapı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61132-1A20-9879-E776-CC323A482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A67A7AFF-41DD-29D9-72F1-981BEA23C3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12FA88E-2CF6-3E9E-6A3C-64BED8C19A4E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35BF10-4876-5E31-DE6C-1D3B579D5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875906"/>
            <a:ext cx="694623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 basamak bir sonrakinin ön koşuludur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9900"/>
              </a:buClr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VİD (VAC) oksijenasyondaki kötüleşmeyi</a:t>
            </a:r>
          </a:p>
          <a:p>
            <a:pPr>
              <a:buClr>
                <a:srgbClr val="FF9900"/>
              </a:buClr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EVİK (IVAC) enfeksiyon belirtilerini</a:t>
            </a:r>
          </a:p>
          <a:p>
            <a:pPr>
              <a:buClr>
                <a:srgbClr val="FF9900"/>
              </a:buClr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OVİP (PVAP) ise mikrobiyolojik kanıtı gösterir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00B12BF-F508-EA82-0D43-18E027A5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620" y="2149254"/>
            <a:ext cx="2712955" cy="3072650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2AE5A76E-A497-E6FC-6B27-AE8A068E8710}"/>
              </a:ext>
            </a:extLst>
          </p:cNvPr>
          <p:cNvSpPr/>
          <p:nvPr/>
        </p:nvSpPr>
        <p:spPr>
          <a:xfrm>
            <a:off x="3645803" y="4759720"/>
            <a:ext cx="548521" cy="508606"/>
          </a:xfrm>
          <a:prstGeom prst="downArrow">
            <a:avLst/>
          </a:prstGeom>
          <a:solidFill>
            <a:srgbClr val="E97132">
              <a:lumMod val="60000"/>
              <a:lumOff val="4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FD87F355-3BA8-8757-D923-DCB094BC5910}"/>
              </a:ext>
            </a:extLst>
          </p:cNvPr>
          <p:cNvSpPr/>
          <p:nvPr/>
        </p:nvSpPr>
        <p:spPr>
          <a:xfrm>
            <a:off x="3645804" y="2466820"/>
            <a:ext cx="548521" cy="508606"/>
          </a:xfrm>
          <a:prstGeom prst="downArrow">
            <a:avLst/>
          </a:prstGeom>
          <a:solidFill>
            <a:srgbClr val="E97132">
              <a:lumMod val="60000"/>
              <a:lumOff val="4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F32BDF82-1FD9-A05C-A046-0E51646C8887}"/>
              </a:ext>
            </a:extLst>
          </p:cNvPr>
          <p:cNvSpPr/>
          <p:nvPr/>
        </p:nvSpPr>
        <p:spPr>
          <a:xfrm>
            <a:off x="3645804" y="3478345"/>
            <a:ext cx="548521" cy="508606"/>
          </a:xfrm>
          <a:prstGeom prst="downArrow">
            <a:avLst/>
          </a:prstGeom>
          <a:solidFill>
            <a:srgbClr val="E97132">
              <a:lumMod val="60000"/>
              <a:lumOff val="40000"/>
            </a:srgb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1" i="0" u="none" strike="noStrike" kern="0" cap="none" spc="0" normalizeH="0" baseline="0" noProof="0">
              <a:ln w="22225">
                <a:solidFill>
                  <a:srgbClr val="E97132"/>
                </a:solidFill>
                <a:prstDash val="solid"/>
              </a:ln>
              <a:solidFill>
                <a:srgbClr val="E97132">
                  <a:lumMod val="40000"/>
                  <a:lumOff val="6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87C2DE7-A0CA-8DB3-9314-A329447C8BC0}"/>
              </a:ext>
            </a:extLst>
          </p:cNvPr>
          <p:cNvSpPr txBox="1"/>
          <p:nvPr/>
        </p:nvSpPr>
        <p:spPr>
          <a:xfrm>
            <a:off x="3446808" y="5823353"/>
            <a:ext cx="6026055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tr-TR" dirty="0"/>
              <a:t>18 yaş altındaki hastalar VİO sürveyansına dâhil edilmez</a:t>
            </a:r>
          </a:p>
        </p:txBody>
      </p:sp>
    </p:spTree>
    <p:extLst>
      <p:ext uri="{BB962C8B-B14F-4D97-AF65-F5344CB8AC3E}">
        <p14:creationId xmlns:p14="http://schemas.microsoft.com/office/powerpoint/2010/main" val="35713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E407-4844-6264-9A6B-AC9118AF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5AE9-4783-22E9-62AA-B38FCCA1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3" y="298352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Ventilatör İlişkili Olay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AE26E-E77E-BD16-C8C5-AD21F6DE2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ECEC8E7D-97F1-4FC9-10BC-E3F3BDC53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98DDA7F-3C14-84EA-78DE-10D03A54415A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1C73751-4511-1D1C-1335-02D530237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73" y="1967117"/>
            <a:ext cx="7549147" cy="433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r-TR" sz="2200" b="1" dirty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Ventilatörle ilişkili durum (VİD/VAC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Solunum kötüleşmesinin,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günlük bir stabilite dönemini takip eden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az 2 takvim günü boyunca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sürdürülen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ünlük minimum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 3 cm H2O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Veya FiO2 0,20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'de artış olması </a:t>
            </a:r>
          </a:p>
          <a:p>
            <a:pPr>
              <a:buClr>
                <a:srgbClr val="FF9900"/>
              </a:buClr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BCB700A-8B5A-5A7B-59C6-809ACDB0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26" y="2333920"/>
            <a:ext cx="3234267" cy="32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FF7E2-E820-6EDE-2FEA-B0315CD40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893A-6075-9994-E4EE-5D726E39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3" y="298352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Ventilatör İlişkili Olay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658807CB-FD15-4E0F-DDC8-DBCCB0D3C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EF49EA24-AB20-0DA1-08DF-54D0C5023B1C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9DAF422-8377-3219-1888-02AD3595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73" y="2031237"/>
            <a:ext cx="8623613" cy="420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Enfeksiyona bağlı ventilatörle ilişkili komplikasyon (EVIK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IVAC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marL="266700" marR="0" lvl="0" indent="-2667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VİD’e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 olarak, genel enfeksiyon/enflamasyon kanıtlarının varlığı;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Lökosit sayısı (&gt;12.000 hücre/mm</a:t>
            </a:r>
            <a:r>
              <a:rPr kumimoji="0" lang="tr-T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veya &lt;4000 hücre/mm</a:t>
            </a:r>
            <a:r>
              <a:rPr kumimoji="0" lang="tr-TR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Ve/veya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ateş (&gt;38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veya &lt;36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bir antimikrobiyal reçete başlanmış </a:t>
            </a:r>
            <a:r>
              <a:rPr lang="tr-TR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ilgili hekim tarafından en az 4 takvim günü sürdürülmüş olması</a:t>
            </a:r>
          </a:p>
          <a:p>
            <a:pPr>
              <a:buClr>
                <a:srgbClr val="FF9900"/>
              </a:buClr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E45AA2D-578B-5986-7776-45871833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037" y="3599411"/>
            <a:ext cx="2651271" cy="26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687AB-A432-A538-54F0-5FCEE21A7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B902-4C11-A8CE-E150-44E031EBC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3" y="298352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Ventilatör İlişkili Olay</a:t>
            </a:r>
            <a:endParaRPr lang="en-GB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840B9-FEEE-2473-BCBE-57D6E91A1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E732308D-C9DF-7425-05A5-1E6B4332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125E7E53-BA27-74AB-D795-FB08A98730D0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30DF3A-070C-64DC-320C-259729AF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1733755"/>
            <a:ext cx="817161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Olası veya yüksek olası pnömoni (OVIP-YOVIP/</a:t>
            </a: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PsVAP-PrVAP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361950" lvl="0" indent="0">
              <a:lnSpc>
                <a:spcPct val="150000"/>
              </a:lnSpc>
              <a:buNone/>
            </a:pP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EVIK’e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ek olarak, alt solunum yolu enfeksiyonunun </a:t>
            </a:r>
            <a:r>
              <a:rPr lang="tr-TR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mikrobiyolojik kanıtı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04850" indent="-342900">
              <a:lnSpc>
                <a:spcPct val="150000"/>
              </a:lnSpc>
            </a:pP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Pürülan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solunum salgıları</a:t>
            </a:r>
          </a:p>
          <a:p>
            <a:pPr marL="704850" indent="-342900"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Veya pozitif kültür (nitel, yarı-kantitatif veya kantitatif)</a:t>
            </a:r>
          </a:p>
          <a:p>
            <a:pPr marL="704850" indent="-342900"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Veya pozitif akciğer </a:t>
            </a:r>
            <a:r>
              <a:rPr lang="tr-TR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histopatolojisi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pozitif plevral sıvı kültürü ve </a:t>
            </a:r>
            <a:r>
              <a:rPr lang="tr-TR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Legionella</a:t>
            </a:r>
            <a:r>
              <a:rPr lang="tr-TR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b="1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tr-TR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FF9900"/>
              </a:buClr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C76C328-D917-DD51-E90D-36B7BCCC8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960" y="2807162"/>
            <a:ext cx="3174321" cy="31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29AC-CAC4-352D-7858-0C7E446B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B8401D-52DB-8E5D-F736-0A46EC4A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1"/>
                </a:solidFill>
                <a:latin typeface="+mn-lt"/>
              </a:rPr>
              <a:t>Ventilatör</a:t>
            </a:r>
            <a:r>
              <a:rPr lang="tr-TR" b="1" dirty="0">
                <a:solidFill>
                  <a:schemeClr val="accent1"/>
                </a:solidFill>
                <a:latin typeface="+mn-lt"/>
              </a:rPr>
              <a:t> İlişkili Olay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2512AE-28F1-F8BF-ED4E-1B41D7A6E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60034"/>
            <a:ext cx="10725150" cy="4094163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Olası veya yüksek olası pnömoni  </a:t>
            </a:r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(Kriter 1):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Pürülan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solunum sekresyonuna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gerek olmaksızın,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kantitatif veya yarı kantitatif eşik değeri karşılayan aşağıdaki örneklerden birinin pozitif kültürü: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Endotrakeal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aspirat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≥ 10</a:t>
            </a:r>
            <a:r>
              <a:rPr lang="tr-TR" sz="19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CFU/ml (veya karşılık gelen yarı kantitatif sonuç)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tr-TR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Bronkoalveoler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lavaj, ≥ 10</a:t>
            </a:r>
            <a:r>
              <a:rPr lang="tr-TR" sz="19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CFU/ml (veya karşılık gelen yarı kantitatif sonuç)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Akciğer dokusu, ≥ 10</a:t>
            </a:r>
            <a:r>
              <a:rPr lang="tr-TR" sz="19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CFU/g (veya karşılık gelen yarı kantitatif sonuç)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Korunmuş fırça örneği, ≥ 10</a:t>
            </a:r>
            <a:r>
              <a:rPr lang="tr-TR" sz="1900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tr-TR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CFU/ml (veya karşılık gelen yarı kantitatif sonuç)</a:t>
            </a:r>
            <a:endParaRPr lang="tr-TR" sz="1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9226D8-6451-C346-4B71-6B47583E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457" y="3100304"/>
            <a:ext cx="2791303" cy="3153466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DD8318AC-7A1B-C5FB-7724-3E5AD7F0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3108D-19CC-4694-63FD-3AEA18965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51CC47-6ED2-1942-D07D-560BD13A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Ventilatör</a:t>
            </a:r>
            <a:r>
              <a:rPr lang="tr-TR" b="1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İlişkili Olay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3C391C-37D4-6361-309C-FA78652E7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0668" y="1691750"/>
            <a:ext cx="9477375" cy="3871398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tr-TR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Olası veya yüksek olası pnömoni  </a:t>
            </a:r>
            <a:r>
              <a:rPr lang="tr-TR" sz="7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(Kriter 2)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Pürülan</a:t>
            </a:r>
            <a:r>
              <a:rPr lang="tr-TR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solunum sekresyonu (akciğer, bronşlar veya </a:t>
            </a:r>
            <a:r>
              <a:rPr lang="tr-TR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trakeadan</a:t>
            </a:r>
            <a:r>
              <a:rPr lang="tr-TR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gelen, mikroskopun küçük büyütmesinde &lt; 10 </a:t>
            </a:r>
            <a:r>
              <a:rPr lang="tr-TR" sz="7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skuamöz</a:t>
            </a:r>
            <a:r>
              <a:rPr lang="tr-TR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epitel hücresi ve &gt; 25 nötrofil içeren sekresyon) </a:t>
            </a:r>
            <a:r>
              <a:rPr lang="tr-TR" sz="7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tr-TR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7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Aşağıdaki örneklerden birinden kantitatif veya yarı kantitatif eşikleri karşılamayan mikroorganizma tanımlanması: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Balgam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Endotrakeal </a:t>
            </a:r>
            <a:r>
              <a:rPr lang="tr-TR" sz="6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aspirat</a:t>
            </a: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tr-TR" sz="6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Bronkoalveoler</a:t>
            </a: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lavaj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Akciğer dokusu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Korunmuş fırça örneği </a:t>
            </a:r>
            <a:endParaRPr lang="tr-TR" sz="3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8112AF-24CB-2E93-4812-D8E1B43EF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691" y="3600836"/>
            <a:ext cx="2402378" cy="2714079"/>
          </a:xfrm>
          <a:prstGeom prst="rect">
            <a:avLst/>
          </a:prstGeom>
        </p:spPr>
      </p:pic>
      <p:pic>
        <p:nvPicPr>
          <p:cNvPr id="5" name="Resim 2">
            <a:extLst>
              <a:ext uri="{FF2B5EF4-FFF2-40B4-BE49-F238E27FC236}">
                <a16:creationId xmlns:a16="http://schemas.microsoft.com/office/drawing/2014/main" id="{434600BB-F605-FBA5-4ECA-C1A45143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4A8F-3ADB-FC12-8F00-22CE0FF7D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4E45A8D-4B5E-8F41-7A36-0813A52CD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Ventilatör</a:t>
            </a:r>
            <a:r>
              <a:rPr lang="tr-TR" b="1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İlişkili Olay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3A0B4D-4664-AD95-D465-1A06EA9A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725150" cy="4506899"/>
          </a:xfrm>
        </p:spPr>
        <p:txBody>
          <a:bodyPr>
            <a:normAutofit fontScale="47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tr-TR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Olası veya yüksek olası pnömoni  </a:t>
            </a:r>
            <a:r>
              <a:rPr lang="tr-TR" sz="3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(Kriter 3)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2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Plevral sıvıda tanımlanan mikroorganizma </a:t>
            </a:r>
            <a:r>
              <a:rPr lang="tr-TR" sz="2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Torasentez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sırasında veya göğüs tüpünün ilk yerleştirilmesi sırasında, ilk 24 saatte örnek alınmış olmalıdır.)</a:t>
            </a:r>
            <a:endParaRPr lang="tr-TR" sz="3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Akciğer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histopatolojisi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şu şekilde tanımlanır: </a:t>
            </a: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Bronşiyoller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 alveollerde apse oluşumu veya yoğun nötrofil birikimi ile konsolidasyon odakları </a:t>
            </a: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Mantarlar tarafından akciğer parankimi invazyonu kanıtı (hifler,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psödohifler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veya maya formları) </a:t>
            </a:r>
          </a:p>
          <a:p>
            <a:pPr marL="457200" lvl="0" indent="-457200">
              <a:lnSpc>
                <a:spcPct val="150000"/>
              </a:lnSpc>
              <a:buAutoNum type="arabicParenR"/>
            </a:pP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Akciğer dokusunda yapılan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immünohistokimyasal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testler, sitoloji veya mikroskopi sonuçlarına göre aşağıda listelenen viral patojenlerle enfeksiyon kanıtı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Lejyonella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türleri için tanı testi 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Solunum sekresyonlarında İnfluenza virüsü, solunum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sinsityal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virüs, adenovirüs,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parainfluenza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virüsü,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rinovirüs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insan </a:t>
            </a:r>
            <a:r>
              <a:rPr lang="tr-TR" sz="3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metapneumovirus</a:t>
            </a:r>
            <a:r>
              <a:rPr lang="tr-TR" sz="3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koronavirüs için tanı testi</a:t>
            </a:r>
            <a:endParaRPr lang="tr-TR" sz="29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D6987A-8677-04B8-C4D6-841BF521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192" y="2480037"/>
            <a:ext cx="1445851" cy="163344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4600911-5390-7B98-D260-873F09542C6B}"/>
              </a:ext>
            </a:extLst>
          </p:cNvPr>
          <p:cNvSpPr txBox="1"/>
          <p:nvPr/>
        </p:nvSpPr>
        <p:spPr>
          <a:xfrm>
            <a:off x="4307417" y="6446746"/>
            <a:ext cx="7577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i="1" dirty="0"/>
              <a:t>https://www.cdc.gov/nhsn/pdfs/pscmanual/10-vae_final.pdf</a:t>
            </a: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592FD656-9A61-A3F6-A499-F9DE94E475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9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37DB4-DEDB-7147-3E86-9242CE45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D448CD4-4A06-F43D-3BD7-9A66E0489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9900"/>
                </a:solidFill>
                <a:latin typeface="+mn-lt"/>
              </a:rPr>
              <a:t>OVİP Tanımında Hariç Tutulan Mikroorganizmalar</a:t>
            </a:r>
            <a:endParaRPr lang="tr-TR" b="1" dirty="0">
              <a:solidFill>
                <a:srgbClr val="FF99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88D988-3188-54DA-8AD4-1951DFB1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860034"/>
            <a:ext cx="10725150" cy="45068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“Normal solunum yolu florası”, “normal oral flora”, “karışık solunum florası”, “karışık oral flora”, “bozulmuş oral flora” veya ağız boşluğunun veya üst solunum yollarının 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kommensal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florasının izole edildiğini gösteren diğer benzer sonuçlar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Kandida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türü veya tanımlanmamış mayalar, koagülaz negatif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Staphylococcu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türleri ve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Enterococcus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türleri balgam, endotrakeal 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aspirat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bronko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1">
                    <a:lumMod val="50000"/>
                  </a:schemeClr>
                </a:solidFill>
              </a:rPr>
              <a:t>alveoler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lavaj veya korunmuş örnek fırçalama örneklerinden tanımlandığında OVİP etkeni olarak bildirilmez. Bu mikroorganizmalar akciğer dokusu veya plevral sıvıdan tanımlanırsa OVİP etkeni olarak bildirilebilir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Ek olarak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Blastomyces</a:t>
            </a:r>
            <a:r>
              <a:rPr lang="tr-TR" sz="18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Histoplasma</a:t>
            </a:r>
            <a:r>
              <a:rPr lang="tr-TR" sz="18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Coccidioides</a:t>
            </a:r>
            <a:r>
              <a:rPr lang="tr-TR" sz="18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Paracoccidioides</a:t>
            </a:r>
            <a:r>
              <a:rPr lang="tr-TR" sz="18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Cryptococcus</a:t>
            </a:r>
            <a:r>
              <a:rPr lang="tr-TR" sz="1800" i="1" dirty="0">
                <a:solidFill>
                  <a:schemeClr val="tx1">
                    <a:lumMod val="50000"/>
                  </a:schemeClr>
                </a:solidFill>
              </a:rPr>
              <a:t> ve </a:t>
            </a:r>
            <a:r>
              <a:rPr lang="tr-TR" sz="1800" i="1" dirty="0" err="1">
                <a:solidFill>
                  <a:schemeClr val="tx1">
                    <a:lumMod val="50000"/>
                  </a:schemeClr>
                </a:solidFill>
              </a:rPr>
              <a:t>Pneumocystis</a:t>
            </a:r>
            <a:r>
              <a:rPr lang="tr-TR" sz="1800" dirty="0">
                <a:solidFill>
                  <a:schemeClr val="tx1">
                    <a:lumMod val="50000"/>
                  </a:schemeClr>
                </a:solidFill>
              </a:rPr>
              <a:t> akciğer dokusu ve plevral sıvı dâhil herhangi bir uygun örnek tipinden izole edilse bile OVİP tanımını karşılamak için kullanılamazlar</a:t>
            </a:r>
            <a:endParaRPr lang="tr-TR" sz="1800" b="1" i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8BA13CAC-AE6F-45A6-612A-9D60C4CA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7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b="1" dirty="0" err="1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Ventilatör</a:t>
            </a:r>
            <a:r>
              <a:rPr lang="tr-TR" b="1" dirty="0">
                <a:solidFill>
                  <a:srgbClr val="FF99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İlişkili Olay</a:t>
            </a:r>
          </a:p>
        </p:txBody>
      </p:sp>
      <p:pic>
        <p:nvPicPr>
          <p:cNvPr id="4" name="Resim 3" descr="metin, ekran görüntüsü, doküman, belge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3F18E4-F2CC-47EA-73B6-6DC69A34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9" y="1204234"/>
            <a:ext cx="6871368" cy="52060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A9CDDC3-57DB-0681-A3BB-1AAE79422D9D}"/>
              </a:ext>
            </a:extLst>
          </p:cNvPr>
          <p:cNvSpPr txBox="1"/>
          <p:nvPr/>
        </p:nvSpPr>
        <p:spPr>
          <a:xfrm>
            <a:off x="6168190" y="5762216"/>
            <a:ext cx="5749758" cy="92333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b="1" dirty="0"/>
              <a:t>DİKKAT: </a:t>
            </a:r>
            <a:r>
              <a:rPr lang="tr-TR" dirty="0"/>
              <a:t>VİO tanım algoritması sürveyansta kullanım içindir</a:t>
            </a:r>
          </a:p>
          <a:p>
            <a:r>
              <a:rPr lang="tr-TR" dirty="0"/>
              <a:t>Klinik tanım algoritması değildir ve hastaların klinik yönetiminde kullanılması  amaçlanmamıştır</a:t>
            </a:r>
          </a:p>
        </p:txBody>
      </p:sp>
      <p:pic>
        <p:nvPicPr>
          <p:cNvPr id="9" name="Resim 8" descr="metin, tasar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1EFFA86-73D1-BAB0-6C38-17401DBF8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053" y="1295399"/>
            <a:ext cx="2956375" cy="435836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838B8BD-E49B-7C9C-3C18-D4E2B438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9C73-AAC9-73EA-8A86-7392A5D01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Sunum Planı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55568-BE6A-443E-39F8-82766297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9AB9D62E-0A48-D4C7-333A-4CA8C721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7152E6BA-7B1E-4755-D099-6AB2F8E6B4A3}"/>
              </a:ext>
            </a:extLst>
          </p:cNvPr>
          <p:cNvSpPr txBox="1"/>
          <p:nvPr/>
        </p:nvSpPr>
        <p:spPr>
          <a:xfrm>
            <a:off x="1174904" y="2465201"/>
            <a:ext cx="85648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Tarihsel süreç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VİO tanımı, hiyerarşik yapı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Ventilatör parametreleri (FiO2 ve PEEP)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Sürveyans kuralları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tr-TR" altLang="tr-TR" sz="2000" dirty="0" err="1">
                <a:solidFill>
                  <a:srgbClr val="000000"/>
                </a:solidFill>
              </a:rPr>
              <a:t>ViO</a:t>
            </a:r>
            <a:r>
              <a:rPr lang="tr-TR" altLang="tr-TR" sz="2000" dirty="0">
                <a:solidFill>
                  <a:srgbClr val="000000"/>
                </a:solidFill>
              </a:rPr>
              <a:t> tanı pratiği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lang="tr-TR" altLang="tr-TR" sz="2000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SzTx/>
              <a:buFont typeface="Wingdings" panose="05000000000000000000" pitchFamily="2" charset="2"/>
              <a:buChar char="Ø"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210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C1840-4F7A-120D-7938-E24C88E85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E82369C-5DE5-9305-D80F-91879DEA9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16369"/>
            <a:ext cx="10058400" cy="1825262"/>
          </a:xfrm>
          <a:solidFill>
            <a:schemeClr val="accent2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FF9900"/>
              </a:buClr>
            </a:pPr>
            <a:r>
              <a:rPr lang="tr-TR" altLang="tr-TR" sz="4800" b="1" dirty="0">
                <a:solidFill>
                  <a:schemeClr val="bg1"/>
                </a:solidFill>
                <a:latin typeface="+mn-lt"/>
              </a:rPr>
              <a:t>Ventilatör Parametreleri (FiO2 ve PEEP)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690ADDC-6358-5DCF-AA3A-D021C0B32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03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36242C-32A2-45A6-573C-61374896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Temel Kriter: MV Süresi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7AE459D-9723-E25D-AFC8-68A2167B7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50168"/>
            <a:ext cx="10058400" cy="35189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VİO kriterlerini karşılamak için hastalar en az 4 takvim günü mekanik olarak ventile edilmelidir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Entübasyon ve mekanik ventilasyonun başladığı gün 1. gündür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İlk 2 gün her zaman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Bazal Dönem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kabul edilir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VİO için en erken olay tarihi (oksijenasyonun kötüleşmeye başladığı tarih) mekanik ventilasyonun 3. günüdür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AD2283-F5F5-5085-BF88-66D34CAB0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B11F1-E124-E24C-172A-06E0FBBF8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22CC9C-ADD8-034B-DB69-CDB76FCB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+mn-lt"/>
              </a:rPr>
              <a:t>VİO Pencere Dönemi </a:t>
            </a:r>
            <a:endParaRPr lang="tr-TR" b="1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 descr="metin, ekran görüntüsü, yazı tipi, diyagra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ECFA376-D07A-74E0-F6FE-D92E6130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38" y="1828798"/>
            <a:ext cx="7363878" cy="420528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3D4DD74A-2AF6-D57E-57DF-8BF973B30E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3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9F9D-C6A7-410F-3891-87C862242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08CCFA-71F0-4788-5EAA-1B9B58B7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Sekonder Kan Dolaşımı Enfeksiyonu İlişkilendirme Süresi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248226-DAAF-8F30-2E67-A196F163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hastada kan dolaşımı enfeksiyonu saptandığında, bunun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VİO'ya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bağlı (sekonder) olup olmadığına karar vermek için "VİO Enfeksiyon Pencere Dönemi" esas alınır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B41FB5F-3191-B048-1ADF-EB9747A9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35" t="32526" r="11632" b="31158"/>
          <a:stretch>
            <a:fillRect/>
          </a:stretch>
        </p:blipFill>
        <p:spPr>
          <a:xfrm>
            <a:off x="3810000" y="3429000"/>
            <a:ext cx="7679267" cy="2023534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D713A5A-D754-208A-E5FB-1B261712D5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5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E93B-A396-BA40-73CF-DE10E12C4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224023-D7A8-15EC-9109-93A5F810E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Kuralı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06E520-ADF7-2190-7CFB-61293992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034" y="2363035"/>
            <a:ext cx="10515600" cy="1679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Atıf Yeri: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Hastanın VİO tarihinde yatmakta olduğu kliniktir. Yani oksijenasyonun kötüleşmeye başladığı tarihte hastanın yattığı servis veya 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YBÜ’dür</a:t>
            </a:r>
            <a:endParaRPr 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BD640B7-24FA-A242-A5FE-0D64CE08FA85}"/>
              </a:ext>
            </a:extLst>
          </p:cNvPr>
          <p:cNvSpPr txBox="1"/>
          <p:nvPr/>
        </p:nvSpPr>
        <p:spPr>
          <a:xfrm>
            <a:off x="1207167" y="4321926"/>
            <a:ext cx="10075334" cy="9705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 aynı hastanede bir servisten diğerine veya başka bir hastaneye transfer edildiği gün veya bir sonraki gün VİO gelişirse; bu VİO, </a:t>
            </a: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eden servise 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atfedilir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7451DC-2939-49CE-BC04-52DFDA49EE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ABD58E0-CBAC-C494-9083-FEC6957A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571" t="32593" r="9750" b="46518"/>
          <a:stretch>
            <a:fillRect/>
          </a:stretch>
        </p:blipFill>
        <p:spPr>
          <a:xfrm>
            <a:off x="9219040" y="1845734"/>
            <a:ext cx="2895600" cy="143256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CF5CEAA-89FC-C0A0-29BF-D29B9237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PEEP’te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Kritik 0-5 Kuralı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037E4C-4EFF-F8EC-1817-A554010B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8958"/>
            <a:ext cx="8006615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Eğer hastanın gerçek PEEP değeri 0 ile 5 arasındaysa, bu değer sürveyans hesaplamasında </a:t>
            </a: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"5"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olarak kabul edilir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PEEP'in</a:t>
            </a: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2'den 5'e çıkması VİO sayılmaz; 5'ten 8'e çıkması VİO sayılır</a:t>
            </a:r>
          </a:p>
        </p:txBody>
      </p:sp>
      <p:pic>
        <p:nvPicPr>
          <p:cNvPr id="5" name="Resim 4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C3332D9-7389-9F0C-6A28-DB0BA18D7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08" y="3094568"/>
            <a:ext cx="6916115" cy="28829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B230596-CB50-A185-91EF-6139F5DC0D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5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076874-E7DD-0E1D-EE99-3D781088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Minimum Değerlerin Belirlenmesi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19D420-5E1E-8041-BAF6-FFFA573EC6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32933" y="1485517"/>
            <a:ext cx="9721123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tr-TR" alt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 ve FiO2 için o takvim gününde </a:t>
            </a: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az 1 saat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boyunca sürdürülen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düşük değer baz alınır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 durum , transport veya geçici manevralar sırasındaki sapmaları engeller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C9C34A-E7E0-1D6F-FBE9-C08A00B24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979" t="63766"/>
          <a:stretch>
            <a:fillRect/>
          </a:stretch>
        </p:blipFill>
        <p:spPr>
          <a:xfrm>
            <a:off x="4708358" y="3883507"/>
            <a:ext cx="5618480" cy="223655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2D4BF7B-041F-4D81-EFC1-5BEFB64EC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1862-5C17-7EFB-E71D-9F27CB84A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9BA2AED-92DF-56FF-5686-10F910E4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Minimum Değerlerin Belirlenmesi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BBB714-C708-825D-38FD-0C5DEC0C7A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4188" y="2176313"/>
            <a:ext cx="10186737" cy="337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PEEP ayarlarını her saatte veya her saatten daha sık izleyen birimlerde,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gereken minimum &gt; 1 saatlik süreyi karşılamak için belirli bir PEEP ayarının art arda yeterli kaydı olmalıdır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Örneğin, </a:t>
            </a: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PEEP'i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dakikada bir izleyen birimlerde,  gereken &gt; 1 saatlik minimum süreyi karşılamak için 5 ardışık PEEP kaydı gerekli olacaktır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PEEP'i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dakikada bir izleyen birimlerde, gerekli &gt; 1 saatlik minimum süreyi karşılamak için 3 ardışık  PEEP kaydı (örneğin, 09:00, 09:30 ve 10:00) gerekli olacaktır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kumimoji="0" lang="tr-TR" altLang="tr-TR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PEEP'i</a:t>
            </a:r>
            <a:r>
              <a:rPr kumimoji="0" lang="tr-TR" altLang="tr-TR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 saat izleyen birimlerde gerekli &gt; 1 saat minimum süreyi karşılamak için belirli bir seviyede 2 ardışık PEEP kaydı (örneğin, 09:00 ve 10:00) gerekli olacaktır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7337F59-9F1E-6FF0-2EDA-BB34B8234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5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87E0D-A8D6-6B57-1184-25405B5F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C043D6-AB44-2CD1-1463-D105AD34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Minimum Değerlerin Belirlenmesi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005DDE1-2D10-4D0A-F1C0-EA4B11D46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80" y="1690688"/>
            <a:ext cx="8806260" cy="132556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F9E38BD5-E79D-A521-E9E6-69404A28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180" y="3018130"/>
            <a:ext cx="8956039" cy="164724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AC6DDFF-4D2D-2180-A98F-6A27467CB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180" y="4665371"/>
            <a:ext cx="8750344" cy="1430629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2763439-DEA4-3925-6540-C0594A7311B8}"/>
              </a:ext>
            </a:extLst>
          </p:cNvPr>
          <p:cNvSpPr/>
          <p:nvPr/>
        </p:nvSpPr>
        <p:spPr>
          <a:xfrm>
            <a:off x="5329767" y="1896269"/>
            <a:ext cx="235712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2B662C9-8A48-C147-729A-EC71A5C9400B}"/>
              </a:ext>
            </a:extLst>
          </p:cNvPr>
          <p:cNvSpPr/>
          <p:nvPr/>
        </p:nvSpPr>
        <p:spPr>
          <a:xfrm>
            <a:off x="2972647" y="3221832"/>
            <a:ext cx="2357120" cy="11199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EF748F1-6E3E-94D6-91A6-D440CFA1AA44}"/>
              </a:ext>
            </a:extLst>
          </p:cNvPr>
          <p:cNvSpPr/>
          <p:nvPr/>
        </p:nvSpPr>
        <p:spPr>
          <a:xfrm>
            <a:off x="7463367" y="4923485"/>
            <a:ext cx="1358900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F267EF5-03B6-3A5A-C8A3-B9B71C1C26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DDF524-137F-0F85-2EC8-BED6C74D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FiO2 Parametresi: 20 Puan Kuralı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2D304A-65F9-2B2C-4B3E-2B70C3675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Bazal dönemdeki en düşük FiO2 değerine göre 0.20 (20 puan) artış ve büyük eşit 2 gün süreklilik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Örnek: %40'tan %60'a çıkış</a:t>
            </a:r>
          </a:p>
        </p:txBody>
      </p:sp>
      <p:pic>
        <p:nvPicPr>
          <p:cNvPr id="5" name="Resim 4" descr="metin, yazı tipi, sayı, numara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74E5E4D-281C-48E0-6351-1C6B02936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530" y="3003883"/>
            <a:ext cx="7116168" cy="254846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3AB43FD-8696-B6F2-827C-A19C2942245A}"/>
              </a:ext>
            </a:extLst>
          </p:cNvPr>
          <p:cNvSpPr txBox="1"/>
          <p:nvPr/>
        </p:nvSpPr>
        <p:spPr>
          <a:xfrm>
            <a:off x="2116667" y="6492875"/>
            <a:ext cx="9736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i="1" dirty="0"/>
              <a:t>https://hsgm.saglik.gov.tr/media/attachments/2025/05/28/ek_ventilator-ile-Iliskili-olay-kilavuzu.pdf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6EC72B-6392-8AED-0A21-FF3E95BB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4CEFECE-661A-CC8F-945E-AF7247F13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121" y="2338832"/>
            <a:ext cx="7836746" cy="2013035"/>
          </a:xfrm>
          <a:solidFill>
            <a:srgbClr val="636AA2"/>
          </a:solidFill>
          <a:ln>
            <a:solidFill>
              <a:srgbClr val="636AA2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r>
              <a:rPr lang="tr-TR" sz="7200" b="1" dirty="0">
                <a:solidFill>
                  <a:schemeClr val="bg1"/>
                </a:solidFill>
                <a:latin typeface="+mn-lt"/>
              </a:rPr>
              <a:t>Tarihsel Süreç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571A4E9-E17E-3934-CD02-F72892657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1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7637-932B-E264-70B5-D6983CDCA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C7AAD-680F-3445-2601-2727057B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Minimum Değerlerin Belirlenmesi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1E2D0D0-6D9D-4C21-C3F3-595CB47D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71F7C268-F2D0-5F72-6615-8E4D437B5DFE}"/>
              </a:ext>
            </a:extLst>
          </p:cNvPr>
          <p:cNvSpPr txBox="1"/>
          <p:nvPr/>
        </p:nvSpPr>
        <p:spPr>
          <a:xfrm>
            <a:off x="1387641" y="2136337"/>
            <a:ext cx="9071811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</a:rPr>
              <a:t>FiO2 ayarlarını her saatte veya her saatten daha sık izleyen birimlerde,  gereken minimum &gt; 1 saatlik süreyi karşılamak için belirli bir FiO2 ayarının art  arda yeterli kaydı olmalıdır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000" dirty="0">
              <a:solidFill>
                <a:srgbClr val="000000"/>
              </a:solidFill>
            </a:endParaRP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rgbClr val="000000"/>
                </a:solidFill>
              </a:rPr>
              <a:t>Örneğin, FiO2'yi 15 dakikada bir izleyen birimlerde, gereken &gt; 1 saatlik minimum süreyi karşılamak için 5 ardışık FiO2 kaydı (örneğin, 09:00, 09:15, 09:30, 09:45 ve 10:00) gereklidir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rgbClr val="000000"/>
                </a:solidFill>
              </a:rPr>
              <a:t>FiO2'yi 30 dakikada bir izleyen birimlerde, gerekli &gt; 1 saatlik minimum süreyi karşılamak için 3 ardışık FiO2 kaydı (örneğin, 09:00, 09:30 ve 10:00) gereklidir </a:t>
            </a:r>
          </a:p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rgbClr val="000000"/>
                </a:solidFill>
              </a:rPr>
              <a:t>FiO2'yi her saat izleyen birimlerde gerekli &gt; 1 saatlik minimum süreyi karşılamak için 2 ardışık FiO2 kaydı (örneğin, 09:00 ve 10:00) gereklidir</a:t>
            </a:r>
          </a:p>
        </p:txBody>
      </p:sp>
    </p:spTree>
    <p:extLst>
      <p:ext uri="{BB962C8B-B14F-4D97-AF65-F5344CB8AC3E}">
        <p14:creationId xmlns:p14="http://schemas.microsoft.com/office/powerpoint/2010/main" val="3632971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251EF-D6EB-8452-7C0A-19C5DF98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BC82DA-DDF5-9217-7E0B-F9FF519C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Günlük Minimum Değerlerin Belirlenmesi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60DAD67-8CC8-A373-36E2-16064F18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05" y="1907170"/>
            <a:ext cx="8929862" cy="145833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18C8162-A9CF-1220-4CEF-9F939AA2E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38" y="3302000"/>
            <a:ext cx="8929862" cy="120904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D8463828-D921-DA17-8702-D7DDCD583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05" y="4638040"/>
            <a:ext cx="8929862" cy="1305022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890BB7F-CAE3-684C-B453-303F1EFA1EDA}"/>
              </a:ext>
            </a:extLst>
          </p:cNvPr>
          <p:cNvSpPr/>
          <p:nvPr/>
        </p:nvSpPr>
        <p:spPr>
          <a:xfrm>
            <a:off x="4906432" y="2077720"/>
            <a:ext cx="2459567" cy="11425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A089846-FAB9-4847-02B1-D63F3BA201E7}"/>
              </a:ext>
            </a:extLst>
          </p:cNvPr>
          <p:cNvSpPr/>
          <p:nvPr/>
        </p:nvSpPr>
        <p:spPr>
          <a:xfrm>
            <a:off x="2408767" y="3429000"/>
            <a:ext cx="2497666" cy="914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9636FB-AD69-05C4-36A7-F712D3B1E54A}"/>
              </a:ext>
            </a:extLst>
          </p:cNvPr>
          <p:cNvSpPr/>
          <p:nvPr/>
        </p:nvSpPr>
        <p:spPr>
          <a:xfrm>
            <a:off x="5016500" y="4719732"/>
            <a:ext cx="1418168" cy="11416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76672E2-7D6B-9606-44AB-972C2BA56E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3A8D0AD-CBC5-554C-8EAD-F2034E8E31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21" t="60302" b="7060"/>
          <a:stretch>
            <a:fillRect/>
          </a:stretch>
        </p:blipFill>
        <p:spPr>
          <a:xfrm>
            <a:off x="6256865" y="-133096"/>
            <a:ext cx="4174067" cy="304537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2165FD5-5984-F50E-58FE-0C1620F9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808" y="514830"/>
            <a:ext cx="7050024" cy="1183184"/>
          </a:xfrm>
        </p:spPr>
        <p:txBody>
          <a:bodyPr anchor="b">
            <a:normAutofit/>
          </a:bodyPr>
          <a:lstStyle/>
          <a:p>
            <a:r>
              <a:rPr lang="tr-TR" sz="3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Antimikrobiyal Ajan</a:t>
            </a:r>
            <a:br>
              <a:rPr lang="tr-TR" sz="3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8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Geçerli Antimikrobiyal Gün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E54EE8-F548-B092-FE62-54ADE0B2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074" y="2502255"/>
            <a:ext cx="10121731" cy="3410712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Mekanik ventilasyonun en erken 3. takvim günü veya sonrasında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pencere dönemi içerisinde başlatılan bir antimikrobiyal olarak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GAG: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Hastaya VİO pencere dönemi içinde “yeni” olduğu belirlenen bir antimikrobiyal ajanın verildiği gündür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EVİK için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antimikrobiyal kriterlerini karşılamak için VİO pencere döneminde başlayan art arda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dört GAG 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gereklidir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bir antimikrobiyal ajanın uygulanmadığı aradaki günler uygulamalar arasında 1 takvim gününden daha fazla bir boşluk olmadığı sürece GAG olarak sayılır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D6434F3-461F-32EB-2C23-40C9173B2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15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D5E93-1E39-A4AB-9F93-CDAC9ECF5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2189D49-4F20-331D-8185-DFDEBBD652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021" t="60302" b="7060"/>
          <a:stretch>
            <a:fillRect/>
          </a:stretch>
        </p:blipFill>
        <p:spPr>
          <a:xfrm>
            <a:off x="6698023" y="-61751"/>
            <a:ext cx="4174067" cy="3045376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79CEF2B-38B8-ACB9-917D-95FE45D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22" y="794531"/>
            <a:ext cx="7050024" cy="1183184"/>
          </a:xfrm>
        </p:spPr>
        <p:txBody>
          <a:bodyPr anchor="b">
            <a:normAutofit/>
          </a:bodyPr>
          <a:lstStyle/>
          <a:p>
            <a:r>
              <a:rPr lang="tr-TR" sz="4000" b="1" dirty="0">
                <a:solidFill>
                  <a:schemeClr val="accent2"/>
                </a:solidFill>
                <a:latin typeface="+mn-lt"/>
              </a:rPr>
              <a:t>Uygulama Yollarının Tanımları </a:t>
            </a:r>
            <a:br>
              <a:rPr lang="tr-TR" sz="4000" b="1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3800" b="1" dirty="0">
              <a:solidFill>
                <a:schemeClr val="accent2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83E4063C-6542-9F5D-A00A-C4F81F287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1784"/>
              </p:ext>
            </p:extLst>
          </p:nvPr>
        </p:nvGraphicFramePr>
        <p:xfrm>
          <a:off x="1522596" y="2983625"/>
          <a:ext cx="794276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427">
                  <a:extLst>
                    <a:ext uri="{9D8B030D-6E8A-4147-A177-3AD203B41FA5}">
                      <a16:colId xmlns:a16="http://schemas.microsoft.com/office/drawing/2014/main" val="2439276338"/>
                    </a:ext>
                  </a:extLst>
                </a:gridCol>
                <a:gridCol w="5420337">
                  <a:extLst>
                    <a:ext uri="{9D8B030D-6E8A-4147-A177-3AD203B41FA5}">
                      <a16:colId xmlns:a16="http://schemas.microsoft.com/office/drawing/2014/main" val="3160843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Uygulama yolu*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Tanımlama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12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İntravenöz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0000"/>
                          </a:solidFill>
                        </a:rPr>
                        <a:t>Ven ile başlayan damar içi bir yol</a:t>
                      </a:r>
                      <a:endParaRPr lang="tr-TR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05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err="1">
                          <a:solidFill>
                            <a:srgbClr val="000000"/>
                          </a:solidFill>
                        </a:rPr>
                        <a:t>İntramusküler</a:t>
                      </a:r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Kas içinde başlayan bir yol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Sindirim yolu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Sindirim sisteminde ağızdan rektuma herhangi bir yerden başlayan bir yol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1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0000"/>
                          </a:solidFill>
                        </a:rPr>
                        <a:t>Solunum yolu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>
                          <a:solidFill>
                            <a:srgbClr val="000000"/>
                          </a:solidFill>
                        </a:rPr>
                        <a:t>Orafarenks</a:t>
                      </a:r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 ve </a:t>
                      </a:r>
                      <a:r>
                        <a:rPr lang="tr-TR" dirty="0" err="1">
                          <a:solidFill>
                            <a:srgbClr val="000000"/>
                          </a:solidFill>
                        </a:rPr>
                        <a:t>nazofarenks</a:t>
                      </a:r>
                      <a:r>
                        <a:rPr lang="tr-TR" dirty="0">
                          <a:solidFill>
                            <a:srgbClr val="000000"/>
                          </a:solidFill>
                        </a:rPr>
                        <a:t> dâhil solunum yolu içinde başlayan bir yol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01325"/>
                  </a:ext>
                </a:extLst>
              </a:tr>
            </a:tbl>
          </a:graphicData>
        </a:graphic>
      </p:graphicFrame>
      <p:pic>
        <p:nvPicPr>
          <p:cNvPr id="6" name="Resim 5">
            <a:extLst>
              <a:ext uri="{FF2B5EF4-FFF2-40B4-BE49-F238E27FC236}">
                <a16:creationId xmlns:a16="http://schemas.microsoft.com/office/drawing/2014/main" id="{CB907C45-A463-9488-1F20-4B914A12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95EF084-E4F1-265C-D5FD-5326088029E1}"/>
              </a:ext>
            </a:extLst>
          </p:cNvPr>
          <p:cNvSpPr txBox="1"/>
          <p:nvPr/>
        </p:nvSpPr>
        <p:spPr>
          <a:xfrm>
            <a:off x="749522" y="5547696"/>
            <a:ext cx="101225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</a:rPr>
              <a:t>*Antibiyotik kilitler, intraperitoneal, intraventriküler, irrigasyon, topikal gibi diğer uygulama yolları hariç tutulur</a:t>
            </a:r>
          </a:p>
        </p:txBody>
      </p:sp>
    </p:spTree>
    <p:extLst>
      <p:ext uri="{BB962C8B-B14F-4D97-AF65-F5344CB8AC3E}">
        <p14:creationId xmlns:p14="http://schemas.microsoft.com/office/powerpoint/2010/main" val="3539154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25B239-8971-9F7D-5DF1-6E2CFB89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APRV Modunda Sürveyans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6106D9-154A-E3D4-8235-94C45561B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4683408"/>
            <a:ext cx="9906000" cy="100753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Prone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pozisyonda konvansiyonel mekanik ventilasyonda olan hastalar ve nitrik oksit tedavisi, helyum-oksijen karışımları (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helioks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veya 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epoprostenol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tedavisi alırken konvansiyonel mekanik ventilasyonda olan hastalar VİO sürveyansına dâhildir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8E7C8E5-14F0-95CF-EC1E-F683AF9CB05B}"/>
              </a:ext>
            </a:extLst>
          </p:cNvPr>
          <p:cNvSpPr txBox="1"/>
          <p:nvPr/>
        </p:nvSpPr>
        <p:spPr>
          <a:xfrm>
            <a:off x="965200" y="2293081"/>
            <a:ext cx="990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APRV (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Airway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Pressure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Ventilation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modundaki hastalarda (ARDS, ev tipi ventilatör) PEEP kriteri uygulanmaz Sadece FiO</a:t>
            </a:r>
            <a:r>
              <a:rPr lang="tr-TR" sz="20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üzerinden takip yapılır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99C90DB-4D47-3ED8-D16C-9202F19A4B8D}"/>
              </a:ext>
            </a:extLst>
          </p:cNvPr>
          <p:cNvSpPr txBox="1"/>
          <p:nvPr/>
        </p:nvSpPr>
        <p:spPr>
          <a:xfrm>
            <a:off x="965200" y="3394650"/>
            <a:ext cx="9906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Yüksek frekanslı ventilasyon, ekstrakorporeal yaşam desteği veya ekstrakorporeal membran oksijenasyonu uygulanan hastalar, bu desteğin tam bir takvim günü boyunca gerçekleştiği dönemlerde VİO sürveyansı dışındadır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8B8A341-BC10-6457-AD39-6B08B231FE86}"/>
              </a:ext>
            </a:extLst>
          </p:cNvPr>
          <p:cNvSpPr txBox="1"/>
          <p:nvPr/>
        </p:nvSpPr>
        <p:spPr>
          <a:xfrm>
            <a:off x="2116667" y="6492875"/>
            <a:ext cx="97366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r-TR" sz="1600" i="1" dirty="0"/>
              <a:t>https://hsgm.saglik.gov.tr/media/attachments/2025/05/28/ek_ventilator-ile-Iliskili-olay-kilavuzu.pdf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87888DE-4968-3FC6-9AA4-7B308514F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92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9BB5D-5D59-E01D-61FE-957CF3CF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30A72-60D2-C2FA-40D2-C5AE8428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Gün Kuralı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AEDA101-8581-E6B8-1764-8C33B15A3F05}"/>
              </a:ext>
            </a:extLst>
          </p:cNvPr>
          <p:cNvSpPr txBox="1"/>
          <p:nvPr/>
        </p:nvSpPr>
        <p:spPr>
          <a:xfrm>
            <a:off x="927099" y="1690688"/>
            <a:ext cx="10066867" cy="22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VİO Kaydı İçin Bekleme Süresi</a:t>
            </a:r>
          </a:p>
          <a:p>
            <a:pPr marL="342900" indent="-342900" algn="just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 hastada VİO (VİD, EVİK veya OVİP) saptandıktan sonra, aynı hastada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yeni bir VİO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rapor edilebilmesi için, ilk olayın başlangıcından itibaren </a:t>
            </a:r>
            <a:r>
              <a:rPr lang="tr-TR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 günlük bir sürenin geçmesi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gerekir (</a:t>
            </a:r>
            <a:r>
              <a:rPr lang="tr-TR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VİO'suz</a:t>
            </a: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dönem)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0127B69-3F9E-F84D-CB95-60A13EE33D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805" b="39060"/>
          <a:stretch>
            <a:fillRect/>
          </a:stretch>
        </p:blipFill>
        <p:spPr>
          <a:xfrm>
            <a:off x="1354667" y="4343399"/>
            <a:ext cx="9753600" cy="1456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76C03B4-A6E3-51A1-A372-AB8CE26351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6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2B050-2837-0B86-CDAD-7143F786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2C1BD6-91AE-3C81-C481-19F02ECE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Re-entübasyon ve 1 Takvim Günü Kuralı</a:t>
            </a:r>
          </a:p>
        </p:txBody>
      </p:sp>
      <p:pic>
        <p:nvPicPr>
          <p:cNvPr id="5" name="Resim 4" descr="metin, yazı tipi, ekran görüntüsü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9686A17-E500-967F-AA31-D22924A9B4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13"/>
          <a:stretch>
            <a:fillRect/>
          </a:stretch>
        </p:blipFill>
        <p:spPr>
          <a:xfrm>
            <a:off x="1036320" y="1668835"/>
            <a:ext cx="9948332" cy="3909897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6D5D989-6B90-18B9-9292-21C406E0C8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E860B0C-AE2A-8AC1-2068-B2C05235621F}"/>
              </a:ext>
            </a:extLst>
          </p:cNvPr>
          <p:cNvSpPr txBox="1"/>
          <p:nvPr/>
        </p:nvSpPr>
        <p:spPr>
          <a:xfrm>
            <a:off x="419500" y="5759116"/>
            <a:ext cx="1141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000" dirty="0">
                <a:solidFill>
                  <a:srgbClr val="000000"/>
                </a:solidFill>
              </a:rPr>
              <a:t>İkinci MV </a:t>
            </a:r>
            <a:r>
              <a:rPr lang="tr-TR" sz="2000" dirty="0" err="1">
                <a:solidFill>
                  <a:srgbClr val="000000"/>
                </a:solidFill>
              </a:rPr>
              <a:t>epizotu</a:t>
            </a:r>
            <a:r>
              <a:rPr lang="tr-TR" sz="2000" dirty="0">
                <a:solidFill>
                  <a:srgbClr val="000000"/>
                </a:solidFill>
              </a:rPr>
              <a:t> kabul etmek için ekstübasyon ve re entübasyon arasında en az 1 takvim günü olmalıdır</a:t>
            </a:r>
          </a:p>
        </p:txBody>
      </p:sp>
    </p:spTree>
    <p:extLst>
      <p:ext uri="{BB962C8B-B14F-4D97-AF65-F5344CB8AC3E}">
        <p14:creationId xmlns:p14="http://schemas.microsoft.com/office/powerpoint/2010/main" val="33293082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B0D4A-0736-CFF2-40A7-205A43F88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39849B3E-567C-A0D7-BF3F-5C759F391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609" y="2239780"/>
            <a:ext cx="9545053" cy="2378439"/>
          </a:xfrm>
          <a:solidFill>
            <a:srgbClr val="666DA4"/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+mn-lt"/>
              </a:rPr>
              <a:t>VİO Tanı Pratiği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CC773E7-119C-68B1-5FC9-D692F2C0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19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3C9185F-C1AE-7B20-35DB-838D3C67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80" y="190500"/>
            <a:ext cx="9554387" cy="489796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CB987002-2BE2-5EC8-5B17-29812C5D3508}"/>
              </a:ext>
            </a:extLst>
          </p:cNvPr>
          <p:cNvSpPr txBox="1"/>
          <p:nvPr/>
        </p:nvSpPr>
        <p:spPr>
          <a:xfrm>
            <a:off x="2074333" y="5865968"/>
            <a:ext cx="6883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/>
              <a:t>https://nhsnsa.cdc.gov/Calculators/ps/VAE/vaecalc_v11.html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F578380-29C4-624A-F52B-ED1DD8FFD039}"/>
              </a:ext>
            </a:extLst>
          </p:cNvPr>
          <p:cNvSpPr/>
          <p:nvPr/>
        </p:nvSpPr>
        <p:spPr>
          <a:xfrm>
            <a:off x="2692400" y="4402667"/>
            <a:ext cx="5647267" cy="8297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69F98D0-573B-1C81-2691-AF838687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6F595E1E-6D25-BECE-08B1-7AB0D07FF733}"/>
              </a:ext>
            </a:extLst>
          </p:cNvPr>
          <p:cNvSpPr txBox="1"/>
          <p:nvPr/>
        </p:nvSpPr>
        <p:spPr>
          <a:xfrm>
            <a:off x="9519809" y="4612172"/>
            <a:ext cx="203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MV tarihi işaretlenir</a:t>
            </a: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5FE6AB68-8CB9-D31F-1DFC-EA44AB5AC98E}"/>
              </a:ext>
            </a:extLst>
          </p:cNvPr>
          <p:cNvSpPr/>
          <p:nvPr/>
        </p:nvSpPr>
        <p:spPr>
          <a:xfrm rot="10800000">
            <a:off x="8582525" y="4716378"/>
            <a:ext cx="794398" cy="2248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39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E39B37E-AFC3-8D8F-3F0C-636FD038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pic>
        <p:nvPicPr>
          <p:cNvPr id="3" name="Resim 2" descr="metin, ekran görüntüsü, sayı, numara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1695E41-6352-086A-11A9-33CAD7A9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0" y="832599"/>
            <a:ext cx="5204225" cy="52899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Resim 4" descr="metin, ekran görüntüsü, sayı, numara, yazı tip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A9178F-61AF-C879-452F-AE26CC9DA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97" y="784012"/>
            <a:ext cx="5275377" cy="52899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Ok: Aşağı 5">
            <a:extLst>
              <a:ext uri="{FF2B5EF4-FFF2-40B4-BE49-F238E27FC236}">
                <a16:creationId xmlns:a16="http://schemas.microsoft.com/office/drawing/2014/main" id="{617B0F82-A847-A198-86F5-4CF5675DA294}"/>
              </a:ext>
            </a:extLst>
          </p:cNvPr>
          <p:cNvSpPr/>
          <p:nvPr/>
        </p:nvSpPr>
        <p:spPr>
          <a:xfrm>
            <a:off x="2296786" y="301724"/>
            <a:ext cx="474133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FCB9C3DB-A289-26CE-2F09-A8914F208647}"/>
              </a:ext>
            </a:extLst>
          </p:cNvPr>
          <p:cNvSpPr/>
          <p:nvPr/>
        </p:nvSpPr>
        <p:spPr>
          <a:xfrm>
            <a:off x="8856134" y="392007"/>
            <a:ext cx="474133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A830D2B-A8EB-3614-F448-7F6BF19BCDDE}"/>
              </a:ext>
            </a:extLst>
          </p:cNvPr>
          <p:cNvSpPr txBox="1"/>
          <p:nvPr/>
        </p:nvSpPr>
        <p:spPr>
          <a:xfrm>
            <a:off x="2780900" y="163510"/>
            <a:ext cx="380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MV den itibaren minimum PEEP ve Fio2 değerleri yazılır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70702A5-442A-E592-9435-DDD05E5F93B8}"/>
              </a:ext>
            </a:extLst>
          </p:cNvPr>
          <p:cNvSpPr txBox="1"/>
          <p:nvPr/>
        </p:nvSpPr>
        <p:spPr>
          <a:xfrm>
            <a:off x="10186738" y="1955816"/>
            <a:ext cx="1386115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/>
              <a:t>VİO kriterlerine uyuyorsa VİO olay tarihi ve pencere dönemini gösterir</a:t>
            </a:r>
          </a:p>
        </p:txBody>
      </p:sp>
    </p:spTree>
    <p:extLst>
      <p:ext uri="{BB962C8B-B14F-4D97-AF65-F5344CB8AC3E}">
        <p14:creationId xmlns:p14="http://schemas.microsoft.com/office/powerpoint/2010/main" val="20565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C36A5-4CD2-BA4A-AEC4-13694F91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845A-A8E3-112F-BABB-FFDF3F95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853"/>
            <a:ext cx="8317653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Ventilatör İlişkili Pnömoni</a:t>
            </a:r>
            <a:endParaRPr lang="en-GB" b="1" dirty="0">
              <a:solidFill>
                <a:srgbClr val="636AA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26D5-A77C-1CA3-D385-F6E9B680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6C1D70F5-5A3A-B26B-7545-550CD8B8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B0FC401D-F7D3-64B4-AD12-1BAC0C65EC33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944063F-1DB9-DC84-54D7-91659BA96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54" y="2256976"/>
            <a:ext cx="1007598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Mekanik ventilatör ilişkili enfeksiyöz komplikasyonlar 1967 yılından beri bilinmekte</a:t>
            </a:r>
          </a:p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Ventilatör ilişkili  enfeksiyöz komplikasyonların ana bileşeni ventilatör ilişkili pnömonidir (VİP)</a:t>
            </a:r>
          </a:p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Entübasyon sırasında pnömonisi olmayan, invaziv mekanik ventilasyon desteğindeki hastada entübasyondan 48‐72 saatten sonra gelişen pnömonilerdir</a:t>
            </a:r>
          </a:p>
          <a:p>
            <a:pPr lvl="0">
              <a:buClr>
                <a:srgbClr val="FF9900"/>
              </a:buClr>
            </a:pPr>
            <a:endParaRPr lang="tr-T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Prevalansı %5 ila %40 arasında</a:t>
            </a:r>
          </a:p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İnsidans dansitesi 0.9-6.0/1000 ventilatör günü</a:t>
            </a:r>
          </a:p>
          <a:p>
            <a:pPr marL="342900" lvl="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chemeClr val="bg2">
                    <a:lumMod val="10000"/>
                  </a:schemeClr>
                </a:solidFill>
              </a:rPr>
              <a:t>Atfedilebilir mortalite %1-%50</a:t>
            </a:r>
          </a:p>
          <a:p>
            <a:pPr lvl="0"/>
            <a:endParaRPr 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78BF38E-01BF-9AE1-6161-59A1F4291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470" y="4545811"/>
            <a:ext cx="2533650" cy="17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22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01F9E52-7AD4-3023-93EB-0526FF93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pic>
        <p:nvPicPr>
          <p:cNvPr id="3" name="Resim 2" descr="metin, ekran görüntüsü, sayı, numara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635620C-3D44-2B54-B220-788A58C1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3" y="323516"/>
            <a:ext cx="9987881" cy="5884333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1408913-3BBF-B731-EFA1-9A887C4A949C}"/>
              </a:ext>
            </a:extLst>
          </p:cNvPr>
          <p:cNvSpPr/>
          <p:nvPr/>
        </p:nvSpPr>
        <p:spPr>
          <a:xfrm>
            <a:off x="5429362" y="2715572"/>
            <a:ext cx="1794933" cy="17356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52216A2-E908-C1C3-9C20-DBA8ECC428CF}"/>
              </a:ext>
            </a:extLst>
          </p:cNvPr>
          <p:cNvSpPr txBox="1"/>
          <p:nvPr/>
        </p:nvSpPr>
        <p:spPr>
          <a:xfrm>
            <a:off x="7940842" y="3007895"/>
            <a:ext cx="3056021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EVİK için gerekli ateş, lökosit sayısı ve antibiyotik kullanımları işaretlenir</a:t>
            </a:r>
          </a:p>
        </p:txBody>
      </p:sp>
    </p:spTree>
    <p:extLst>
      <p:ext uri="{BB962C8B-B14F-4D97-AF65-F5344CB8AC3E}">
        <p14:creationId xmlns:p14="http://schemas.microsoft.com/office/powerpoint/2010/main" val="29892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AE215-08C7-F601-FD38-0452B68A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59262A-0E41-DB1B-9CA8-F0C49AB65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E1EF0CB-CCDC-3F0F-7E98-072723A1F946}"/>
              </a:ext>
            </a:extLst>
          </p:cNvPr>
          <p:cNvSpPr/>
          <p:nvPr/>
        </p:nvSpPr>
        <p:spPr>
          <a:xfrm>
            <a:off x="6815666" y="3344333"/>
            <a:ext cx="2836333" cy="1413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 descr="metin, ekran görüntüsü, sayı, numara, yazılı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895959F4-691E-C7B9-C0E8-AF60E7FA4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52" y="1117600"/>
            <a:ext cx="9403347" cy="5030823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C6E682A6-2020-516E-5541-80203F0A808C}"/>
              </a:ext>
            </a:extLst>
          </p:cNvPr>
          <p:cNvSpPr/>
          <p:nvPr/>
        </p:nvSpPr>
        <p:spPr>
          <a:xfrm>
            <a:off x="6669505" y="1268377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73CF40E-2548-6CD8-A1E9-7D17ED72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pic>
        <p:nvPicPr>
          <p:cNvPr id="3" name="Resim 2" descr="metin, ekran görüntüsü, yazılım, sayı, numar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4BAF6A0-40DF-A5EC-DDD6-EB85008A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799" y="762000"/>
            <a:ext cx="9238535" cy="564204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26337BD-9D41-48D4-457E-E24181D5C83D}"/>
              </a:ext>
            </a:extLst>
          </p:cNvPr>
          <p:cNvSpPr txBox="1"/>
          <p:nvPr/>
        </p:nvSpPr>
        <p:spPr>
          <a:xfrm>
            <a:off x="4997117" y="202292"/>
            <a:ext cx="28956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OVİP için kriterler uygunsa işaretlenir</a:t>
            </a:r>
          </a:p>
        </p:txBody>
      </p:sp>
    </p:spTree>
    <p:extLst>
      <p:ext uri="{BB962C8B-B14F-4D97-AF65-F5344CB8AC3E}">
        <p14:creationId xmlns:p14="http://schemas.microsoft.com/office/powerpoint/2010/main" val="2710562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lım, diyagram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A670E03-E2DF-6D38-B4B2-86D510DD9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15" y="777559"/>
            <a:ext cx="8710170" cy="553994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A0A92E1-029F-6E83-353A-420F93021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81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5D94DD-DB6C-800C-6077-DB1C5E40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9740732" cy="1290811"/>
          </a:xfrm>
        </p:spPr>
        <p:txBody>
          <a:bodyPr anchor="b">
            <a:normAutofit/>
          </a:bodyPr>
          <a:lstStyle/>
          <a:p>
            <a:r>
              <a:rPr lang="tr-TR" sz="4900" b="1" dirty="0">
                <a:solidFill>
                  <a:srgbClr val="636AA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Özet ve Eve Götürülecek Mesajlar</a:t>
            </a:r>
            <a:br>
              <a:rPr lang="tr-TR" sz="2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tr-TR" sz="2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0DFD23-4998-24E1-4F6A-CFE0CF41C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20" y="2391622"/>
            <a:ext cx="3991864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VİO objektiftir, elektronik takibe uygundur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Pencere dönemi ve 0-5 kuralı tanıdaki kritik püf noktalarıdır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VİO gelişimi, yoğun bakım maliyetini ve mortaliteyi etkileyen bir faktör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FC668EC-9609-C509-61B4-C2C084827C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438" t="10955" r="6771" b="10955"/>
          <a:stretch>
            <a:fillRect/>
          </a:stretch>
        </p:blipFill>
        <p:spPr>
          <a:xfrm>
            <a:off x="4732284" y="1849956"/>
            <a:ext cx="6903720" cy="395237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3F9416C-CAAF-10FF-C910-A13BF75CB0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65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7CAB6-E1A9-1A36-0E40-419B06A1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90D481-4026-738B-8FBC-A4F604DFF8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5118" y="1080698"/>
            <a:ext cx="909670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400" b="1" dirty="0">
                <a:solidFill>
                  <a:srgbClr val="FF9900"/>
                </a:solidFill>
                <a:latin typeface="+mn-lt"/>
              </a:rPr>
              <a:t> </a:t>
            </a:r>
            <a:r>
              <a:rPr lang="tr-TR" sz="4400" b="1" dirty="0">
                <a:solidFill>
                  <a:schemeClr val="accent2"/>
                </a:solidFill>
                <a:latin typeface="+mn-lt"/>
              </a:rPr>
              <a:t>Kaynaklar</a:t>
            </a:r>
            <a:endParaRPr sz="4400" b="1" spc="-1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00B0C8A-1A77-92B2-0129-413BF4717829}"/>
              </a:ext>
            </a:extLst>
          </p:cNvPr>
          <p:cNvSpPr txBox="1"/>
          <p:nvPr/>
        </p:nvSpPr>
        <p:spPr>
          <a:xfrm>
            <a:off x="951547" y="2462930"/>
            <a:ext cx="10288905" cy="2382062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85750" lvl="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</a:rPr>
              <a:t>Huang Y, et al. </a:t>
            </a:r>
            <a:r>
              <a:rPr lang="tr-TR" dirty="0" err="1">
                <a:solidFill>
                  <a:srgbClr val="000000"/>
                </a:solidFill>
              </a:rPr>
              <a:t>Clin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Infect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Dis</a:t>
            </a:r>
            <a:r>
              <a:rPr lang="tr-TR" dirty="0">
                <a:solidFill>
                  <a:srgbClr val="000000"/>
                </a:solidFill>
              </a:rPr>
              <a:t>. 2018;67(suppl_2):146-52</a:t>
            </a:r>
          </a:p>
          <a:p>
            <a:pPr marL="285750" lvl="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</a:rPr>
              <a:t>Ulusal Sağlık Hizmeti İlişkili Enfeksiyonlar Sürveyans Ağı Özet Raporu, 2024</a:t>
            </a:r>
          </a:p>
          <a:p>
            <a:pPr marL="285750" lvl="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dirty="0">
                <a:solidFill>
                  <a:srgbClr val="000000"/>
                </a:solidFill>
              </a:rPr>
              <a:t>Ding C, et al. BMC </a:t>
            </a:r>
            <a:r>
              <a:rPr lang="tr-TR" dirty="0" err="1">
                <a:solidFill>
                  <a:srgbClr val="000000"/>
                </a:solidFill>
              </a:rPr>
              <a:t>Infect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Dis</a:t>
            </a:r>
            <a:r>
              <a:rPr lang="tr-TR" dirty="0">
                <a:solidFill>
                  <a:srgbClr val="000000"/>
                </a:solidFill>
              </a:rPr>
              <a:t>. 2017;17(1):468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i="1" dirty="0">
                <a:hlinkClick r:id="rId2"/>
              </a:rPr>
              <a:t>https://www.cdc.gov/nhsn/pdfs/pscmanual/10-vae_final.pdf</a:t>
            </a:r>
            <a:endParaRPr lang="tr-TR" i="1" dirty="0"/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i="1" dirty="0"/>
              <a:t>https://hsgm.saglik.gov.tr/media/attachments/2025/05/28/ek_ventilator-ile-Iliskili-olay-kilavuzu.pdf</a:t>
            </a:r>
          </a:p>
          <a:p>
            <a:pPr marL="285750" indent="-285750" algn="just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dirty="0"/>
              <a:t>https://nhsnsa.cdc.gov/Calculators/ps/VAE/vaecalc_v11.html</a:t>
            </a:r>
          </a:p>
          <a:p>
            <a:pPr algn="just">
              <a:buClr>
                <a:srgbClr val="FF9900"/>
              </a:buClr>
            </a:pPr>
            <a:endParaRPr lang="tr-TR" i="1" dirty="0"/>
          </a:p>
          <a:p>
            <a:pPr lvl="0" algn="just">
              <a:buClr>
                <a:srgbClr val="FF9900"/>
              </a:buClr>
            </a:pPr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" name="Resim 2">
            <a:extLst>
              <a:ext uri="{FF2B5EF4-FFF2-40B4-BE49-F238E27FC236}">
                <a16:creationId xmlns:a16="http://schemas.microsoft.com/office/drawing/2014/main" id="{62669D26-2FBD-0FAA-E71A-FB60EE38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16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84EE-548B-5C95-C898-21A850914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2">
            <a:extLst>
              <a:ext uri="{FF2B5EF4-FFF2-40B4-BE49-F238E27FC236}">
                <a16:creationId xmlns:a16="http://schemas.microsoft.com/office/drawing/2014/main" id="{3E190F10-685B-BA15-29B8-FC4446BD20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152159" y="184666"/>
            <a:ext cx="2039841" cy="1382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6F740-0298-ABCC-7304-953F8D9E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9" y="595736"/>
            <a:ext cx="8314267" cy="1035889"/>
          </a:xfrm>
        </p:spPr>
        <p:txBody>
          <a:bodyPr>
            <a:normAutofit fontScale="90000"/>
          </a:bodyPr>
          <a:lstStyle/>
          <a:p>
            <a:r>
              <a:rPr lang="tr-TR" sz="4400" b="1" dirty="0">
                <a:solidFill>
                  <a:srgbClr val="5E67A0"/>
                </a:solidFill>
                <a:latin typeface="+mn-lt"/>
              </a:rPr>
              <a:t> </a:t>
            </a: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b="1" dirty="0">
                <a:solidFill>
                  <a:srgbClr val="5E67A0"/>
                </a:solidFill>
                <a:latin typeface="+mn-lt"/>
              </a:rPr>
            </a:br>
            <a:br>
              <a:rPr lang="tr-TR" sz="4400" dirty="0"/>
            </a:br>
            <a:br>
              <a:rPr lang="tr-TR" sz="4400" dirty="0"/>
            </a:br>
            <a:r>
              <a:rPr lang="tr-TR" sz="4400" b="1" dirty="0">
                <a:latin typeface="+mn-lt"/>
              </a:rPr>
              <a:t> </a:t>
            </a: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4400" b="1" dirty="0">
                <a:latin typeface="+mn-lt"/>
              </a:rPr>
            </a:br>
            <a:br>
              <a:rPr lang="tr-TR" sz="6000" b="1">
                <a:latin typeface="+mn-lt"/>
              </a:rPr>
            </a:br>
            <a:r>
              <a:rPr lang="tr-TR" sz="6000" b="1">
                <a:solidFill>
                  <a:schemeClr val="accent2"/>
                </a:solidFill>
                <a:latin typeface="+mn-lt"/>
              </a:rPr>
              <a:t>Hazırlayan</a:t>
            </a:r>
            <a:endParaRPr lang="en-GB" sz="4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385E51D-9116-A536-EFBB-474295068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AF366E-D6D9-A069-2935-05649ACF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415146" y="4749045"/>
            <a:ext cx="2646622" cy="36933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rgbClr val="666DA4"/>
                </a:solidFill>
              </a:rPr>
              <a:t>Doç. Dr. Zeynep Türe Yüce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370324" y="5858613"/>
            <a:ext cx="11695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Türk Hastane </a:t>
            </a:r>
            <a:r>
              <a:rPr lang="tr-TR" sz="1600" b="1" dirty="0" err="1">
                <a:solidFill>
                  <a:srgbClr val="7030A0"/>
                </a:solidFill>
                <a:latin typeface="Lucida Calligraphy" panose="03010101010101010101" pitchFamily="66" charset="0"/>
              </a:rPr>
              <a:t>İnfeksiyonları</a:t>
            </a:r>
            <a:r>
              <a:rPr lang="tr-TR" sz="1600" b="1" dirty="0">
                <a:solidFill>
                  <a:srgbClr val="7030A0"/>
                </a:solidFill>
                <a:latin typeface="Lucida Calligraphy" panose="03010101010101010101" pitchFamily="66" charset="0"/>
              </a:rPr>
              <a:t> ve Kontrolü Derneği Olarak Eğitime Katkılarından Dolayı Teşekkür Ederiz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5B4B81C-DA58-A654-31C1-F2099C7A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2110"/>
          <a:stretch>
            <a:fillRect/>
          </a:stretch>
        </p:blipFill>
        <p:spPr>
          <a:xfrm>
            <a:off x="4306715" y="1950815"/>
            <a:ext cx="2755053" cy="2479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67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1CEEB-045D-FDF0-9F69-CE8F5DC56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59D64-706D-EE01-6438-277DEA4EB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853"/>
            <a:ext cx="8317653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İnvaziv Araç İlişkili Enfeksiyonlar </a:t>
            </a:r>
            <a:endParaRPr lang="en-GB" b="1" dirty="0">
              <a:solidFill>
                <a:srgbClr val="636AA2"/>
              </a:solidFill>
              <a:latin typeface="+mn-lt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C153C334-D615-F70A-63E2-889066AE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B0477F4-65F8-EF4C-207C-B00B45CA2EFB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83D76F5-003E-D746-ADEF-A0A05235E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2547" y="1846263"/>
            <a:ext cx="8342252" cy="4022725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8E658E4-B77B-4C2C-28FB-8136409685A5}"/>
              </a:ext>
            </a:extLst>
          </p:cNvPr>
          <p:cNvSpPr/>
          <p:nvPr/>
        </p:nvSpPr>
        <p:spPr>
          <a:xfrm>
            <a:off x="2038194" y="3123657"/>
            <a:ext cx="7736305" cy="2211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0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AA1A9-AEE7-3257-31E3-8B86F42C3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3CCA-8806-0A3D-C7B3-F10F93A7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853"/>
            <a:ext cx="8317653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Ventilatör İlişkili Pnömoni</a:t>
            </a:r>
            <a:endParaRPr lang="en-GB" b="1" dirty="0">
              <a:solidFill>
                <a:srgbClr val="636AA2"/>
              </a:solidFill>
              <a:latin typeface="+mn-lt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08D9EBF3-952C-BE96-1131-2549E9C8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F3028691-8518-08E6-6753-9637458C8D99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03CFE192-669B-1274-D31F-030C556F7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80281"/>
              </p:ext>
            </p:extLst>
          </p:nvPr>
        </p:nvGraphicFramePr>
        <p:xfrm>
          <a:off x="1010653" y="1760610"/>
          <a:ext cx="8756316" cy="43129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378158">
                  <a:extLst>
                    <a:ext uri="{9D8B030D-6E8A-4147-A177-3AD203B41FA5}">
                      <a16:colId xmlns:a16="http://schemas.microsoft.com/office/drawing/2014/main" val="2292129229"/>
                    </a:ext>
                  </a:extLst>
                </a:gridCol>
                <a:gridCol w="4378158">
                  <a:extLst>
                    <a:ext uri="{9D8B030D-6E8A-4147-A177-3AD203B41FA5}">
                      <a16:colId xmlns:a16="http://schemas.microsoft.com/office/drawing/2014/main" val="1398477000"/>
                    </a:ext>
                  </a:extLst>
                </a:gridCol>
              </a:tblGrid>
              <a:tr h="6638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tr-TR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800" b="1" kern="1200" dirty="0">
                          <a:solidFill>
                            <a:schemeClr val="bg1"/>
                          </a:solidFill>
                          <a:effectLst/>
                        </a:rPr>
                        <a:t>Ventilatör İlişkili Pnömoni Tanısı için Kriterler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55710"/>
                  </a:ext>
                </a:extLst>
              </a:tr>
              <a:tr h="33649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&gt; 48 saat mekanik ventilasyon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1:1:2 kuralı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Akciğer grafilerinde aşağıdakilerden en az birinin olması (</a:t>
                      </a:r>
                      <a:r>
                        <a:rPr lang="tr-TR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radyolojik kriter</a:t>
                      </a: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);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a) Yeni ve ilerleyici infiltrasyon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b) Konsolidasyon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c) Kavitasyon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Aşağıdakilerden en az birinin olması (</a:t>
                      </a:r>
                      <a:r>
                        <a:rPr lang="tr-TR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sistemik kriter</a:t>
                      </a: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);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a) Ateş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b) Lökopeni ya da lökositoz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c) 70 yaş ve üzeri hastalarda başka nedene bağlanamayan mental durum değişikliği</a:t>
                      </a:r>
                      <a:endParaRPr lang="tr-TR" sz="14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 </a:t>
                      </a:r>
                    </a:p>
                    <a:p>
                      <a:pPr marL="5143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400" kern="100" dirty="0">
                          <a:effectLst/>
                        </a:rPr>
                        <a:t>İlave olarak aşağıdakilerden iki tanesinin olması (</a:t>
                      </a:r>
                      <a:r>
                        <a:rPr lang="tr-TR" sz="1400" b="1" kern="100" dirty="0">
                          <a:effectLst/>
                        </a:rPr>
                        <a:t>pulmoner kriter</a:t>
                      </a:r>
                      <a:r>
                        <a:rPr lang="tr-TR" sz="1400" kern="100" dirty="0">
                          <a:effectLst/>
                        </a:rPr>
                        <a:t>);</a:t>
                      </a:r>
                    </a:p>
                    <a:p>
                      <a:pPr marL="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effectLst/>
                        </a:rPr>
                        <a:t>a) Yeni başlayan sekresyon veya sekresyon miktar ve karakterinde değişiklik</a:t>
                      </a:r>
                    </a:p>
                    <a:p>
                      <a:pPr marL="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effectLst/>
                        </a:rPr>
                        <a:t>b) Yeni başlayan veya kötüleşen dispne, takipne veya öksürük</a:t>
                      </a:r>
                    </a:p>
                    <a:p>
                      <a:pPr marL="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effectLst/>
                        </a:rPr>
                        <a:t>c) Ral veya bronşial solunum sesi</a:t>
                      </a:r>
                    </a:p>
                    <a:p>
                      <a:pPr marL="180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kern="100" dirty="0">
                          <a:effectLst/>
                        </a:rPr>
                        <a:t>d) Gaz değişiminin bozulması</a:t>
                      </a:r>
                    </a:p>
                    <a:p>
                      <a:pPr marL="465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r-TR" sz="1400" kern="100" dirty="0">
                          <a:effectLst/>
                        </a:rPr>
                        <a:t>Mikrobiyoloji (</a:t>
                      </a:r>
                      <a:r>
                        <a:rPr lang="tr-TR" sz="1400" b="1" kern="100" dirty="0">
                          <a:effectLst/>
                        </a:rPr>
                        <a:t>opsiyonel</a:t>
                      </a:r>
                      <a:r>
                        <a:rPr lang="tr-TR" sz="1400" kern="100" dirty="0">
                          <a:effectLst/>
                        </a:rPr>
                        <a:t>)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a) Pozitif kültür sonucu: kan, plevral sıvı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1400" kern="100" dirty="0">
                          <a:effectLst/>
                        </a:rPr>
                        <a:t>b) Kantitatif kültürün BAL ya da korumalı fırça yönteminde pozitiflik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943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0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656AF-B307-7B5A-11E0-0ECF08BB8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B312-8499-F423-8850-4153F5B6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9853"/>
            <a:ext cx="9306025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636AA2"/>
                </a:solidFill>
                <a:latin typeface="+mn-lt"/>
              </a:rPr>
              <a:t>Geleneksel VİP Tanısının Kısıtlılıkları</a:t>
            </a:r>
            <a:endParaRPr lang="en-GB" b="1" dirty="0">
              <a:solidFill>
                <a:srgbClr val="636AA2"/>
              </a:solidFill>
              <a:latin typeface="+mn-lt"/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E4751995-43DD-ED52-711D-BA608F92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E0FC3B52-F536-ABFD-7E00-641E8656D17E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3" name="Metin Kutusu 4">
            <a:extLst>
              <a:ext uri="{FF2B5EF4-FFF2-40B4-BE49-F238E27FC236}">
                <a16:creationId xmlns:a16="http://schemas.microsoft.com/office/drawing/2014/main" id="{BBCA3E75-D850-7F3B-39AE-91B452975736}"/>
              </a:ext>
            </a:extLst>
          </p:cNvPr>
          <p:cNvSpPr txBox="1"/>
          <p:nvPr/>
        </p:nvSpPr>
        <p:spPr>
          <a:xfrm>
            <a:off x="605682" y="1760610"/>
            <a:ext cx="10601325" cy="389611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200000"/>
              </a:lnSpc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Ancak!!!  VİP</a:t>
            </a:r>
          </a:p>
          <a:p>
            <a:pPr algn="ctr">
              <a:lnSpc>
                <a:spcPct val="200000"/>
              </a:lnSpc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-Radyoloji Yorumlamayı Gerektirir</a:t>
            </a:r>
          </a:p>
          <a:p>
            <a:pPr algn="ctr">
              <a:lnSpc>
                <a:spcPct val="200000"/>
              </a:lnSpc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Non-enfeksiyöz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Nedenlerle Ayrımı Zor </a:t>
            </a:r>
          </a:p>
          <a:p>
            <a:pPr algn="ctr">
              <a:lnSpc>
                <a:spcPct val="200000"/>
              </a:lnSpc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(Akut Solunum Sıkıntısı Sendromu (ARDS),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Pulmoner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Ödem, Atelektazi Ve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Pulmoner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Emboliler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ctr">
              <a:lnSpc>
                <a:spcPct val="200000"/>
              </a:lnSpc>
            </a:pPr>
            <a:endParaRPr lang="tr-T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                  Ventilatör ilişkili olay (VİO) tanımının da kullanılması önerilmiştir</a:t>
            </a:r>
          </a:p>
          <a:p>
            <a:pPr>
              <a:lnSpc>
                <a:spcPct val="200000"/>
              </a:lnSpc>
            </a:pPr>
            <a:endParaRPr lang="tr-TR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A3891FFE-5BB4-065F-1BBD-B4D87BACFC01}"/>
              </a:ext>
            </a:extLst>
          </p:cNvPr>
          <p:cNvSpPr/>
          <p:nvPr/>
        </p:nvSpPr>
        <p:spPr>
          <a:xfrm>
            <a:off x="5545398" y="4339415"/>
            <a:ext cx="577515" cy="7138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013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A1D2-4D6F-1AA4-2A9F-9A8931F5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3AE21-00C6-3897-D045-B75039DB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64" y="282408"/>
            <a:ext cx="10058400" cy="1450757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tr-TR" b="1" dirty="0">
                <a:solidFill>
                  <a:srgbClr val="636AA2"/>
                </a:solidFill>
                <a:latin typeface="+mn-lt"/>
              </a:rPr>
              <a:t>Neden VİO? </a:t>
            </a:r>
            <a:endParaRPr lang="en-GB" b="1" dirty="0">
              <a:solidFill>
                <a:srgbClr val="636AA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B6FB-13DD-C5CF-8400-2071C9D5F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0CF6F5C1-81AF-1384-B3CA-C6C18D9A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10074799" y="178229"/>
            <a:ext cx="2039841" cy="1382232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5D6E5C3D-059D-A631-39B2-E38686B34BC6}"/>
              </a:ext>
            </a:extLst>
          </p:cNvPr>
          <p:cNvSpPr txBox="1"/>
          <p:nvPr/>
        </p:nvSpPr>
        <p:spPr>
          <a:xfrm>
            <a:off x="843280" y="2149254"/>
            <a:ext cx="5063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1800" dirty="0">
              <a:solidFill>
                <a:srgbClr val="0000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D76170F-7A0C-609A-F29F-C6740E2E6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99328"/>
            <a:ext cx="6208295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CDC/NHSN tarafından 2013'te geliştirilen ve 2015'te güncellenen VİO kriterleri; objektif, ölçülebilir ve elektronik verilerle (PEEP/FiO2) kanıtlanabilir bir yapı sunar</a:t>
            </a: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endParaRPr lang="tr-TR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Amaç sadece enfeksiyonu değil ventilatöre bağlı tüm "kötüleşmeleri" yakalamaktır</a:t>
            </a:r>
          </a:p>
          <a:p>
            <a:pPr>
              <a:buClr>
                <a:srgbClr val="FF9900"/>
              </a:buClr>
            </a:pPr>
            <a:endParaRPr lang="tr-TR" sz="23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q"/>
            </a:pP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Hastanenin, yoğun bakım ünitesinin ve personelin uygunluğuna göre VİP ya da VİO </a:t>
            </a:r>
            <a:r>
              <a:rPr lang="tr-TR" sz="23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sürveyansından</a:t>
            </a:r>
            <a:r>
              <a:rPr lang="tr-TR" sz="23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hangisinin kullanılacağına YBÜ özelinde karar verilir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0A30B0-BBB0-6C27-0B5F-A12D276CA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116" y="1913348"/>
            <a:ext cx="3606044" cy="36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9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B67E-AB48-31ED-F08C-A20242BD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5AC70DFD-3DBE-65C0-D62F-5306C2E22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06100"/>
            <a:ext cx="10058400" cy="2245584"/>
          </a:xfrm>
          <a:solidFill>
            <a:schemeClr val="accent1">
              <a:lumMod val="75000"/>
            </a:schemeClr>
          </a:solidFill>
          <a:ln>
            <a:solidFill>
              <a:srgbClr val="666DA4"/>
            </a:solidFill>
          </a:ln>
          <a:scene3d>
            <a:camera prst="orthographicFront"/>
            <a:lightRig rig="threePt" dir="t"/>
          </a:scene3d>
          <a:sp3d>
            <a:bevelT w="501650" prst="coolSlant"/>
            <a:bevelB w="495300" h="50800" prst="softRound"/>
          </a:sp3d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Clr>
                <a:srgbClr val="FF9900"/>
              </a:buClr>
            </a:pPr>
            <a:r>
              <a:rPr lang="tr-TR" altLang="tr-TR" sz="6000" b="1" dirty="0">
                <a:solidFill>
                  <a:schemeClr val="bg1"/>
                </a:solidFill>
                <a:latin typeface="+mn-lt"/>
              </a:rPr>
              <a:t>VİO Tanımı, Hiyerarşik Yapı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3C7A426-2A4F-3C0E-AD65-63025735B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85" r="19969"/>
          <a:stretch/>
        </p:blipFill>
        <p:spPr>
          <a:xfrm>
            <a:off x="9853592" y="136634"/>
            <a:ext cx="2039841" cy="13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3903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Özel 22">
      <a:dk1>
        <a:srgbClr val="0F4C76"/>
      </a:dk1>
      <a:lt1>
        <a:sysClr val="window" lastClr="FFFFFF"/>
      </a:lt1>
      <a:dk2>
        <a:srgbClr val="637052"/>
      </a:dk2>
      <a:lt2>
        <a:srgbClr val="CCDDEA"/>
      </a:lt2>
      <a:accent1>
        <a:srgbClr val="FF9933"/>
      </a:accent1>
      <a:accent2>
        <a:srgbClr val="660066"/>
      </a:accent2>
      <a:accent3>
        <a:srgbClr val="865640"/>
      </a:accent3>
      <a:accent4>
        <a:srgbClr val="9B8357"/>
      </a:accent4>
      <a:accent5>
        <a:srgbClr val="FF000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İDER POWERPOİNT ŞABLONU (1)" id="{958E88EB-2B7A-4D38-9FEF-BCE4E8ADE412}" vid="{D8C05706-E3DD-4AA0-B90A-1937CBBF10C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HİDER Slayt Şablonu - Kopya</Template>
  <TotalTime>7106</TotalTime>
  <Words>2210</Words>
  <Application>Microsoft Office PowerPoint</Application>
  <PresentationFormat>Geniş ekran</PresentationFormat>
  <Paragraphs>224</Paragraphs>
  <Slides>46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Lucida Calligraphy</vt:lpstr>
      <vt:lpstr>Times New Roman</vt:lpstr>
      <vt:lpstr>Wingdings</vt:lpstr>
      <vt:lpstr>Geçmişe bakış</vt:lpstr>
      <vt:lpstr>VİO TANI KRİTERLERİ VE MEKANİK VENTİLATÖR PARAMETRELERİ</vt:lpstr>
      <vt:lpstr>Sunum Planı</vt:lpstr>
      <vt:lpstr>Tarihsel Süreç</vt:lpstr>
      <vt:lpstr>Ventilatör İlişkili Pnömoni</vt:lpstr>
      <vt:lpstr>İnvaziv Araç İlişkili Enfeksiyonlar </vt:lpstr>
      <vt:lpstr>Ventilatör İlişkili Pnömoni</vt:lpstr>
      <vt:lpstr>Geleneksel VİP Tanısının Kısıtlılıkları</vt:lpstr>
      <vt:lpstr> Neden VİO? </vt:lpstr>
      <vt:lpstr>VİO Tanımı, Hiyerarşik Yapı</vt:lpstr>
      <vt:lpstr> Tanımlar</vt:lpstr>
      <vt:lpstr> VİO Kavramı ve Hiyerarşik Yapı</vt:lpstr>
      <vt:lpstr> Ventilatör İlişkili Olay</vt:lpstr>
      <vt:lpstr> Ventilatör İlişkili Olay</vt:lpstr>
      <vt:lpstr> Ventilatör İlişkili Olay</vt:lpstr>
      <vt:lpstr>Ventilatör İlişkili Olay</vt:lpstr>
      <vt:lpstr>Ventilatör İlişkili Olay</vt:lpstr>
      <vt:lpstr>Ventilatör İlişkili Olay</vt:lpstr>
      <vt:lpstr>OVİP Tanımında Hariç Tutulan Mikroorganizmalar</vt:lpstr>
      <vt:lpstr>Ventilatör İlişkili Olay</vt:lpstr>
      <vt:lpstr>Ventilatör Parametreleri (FiO2 ve PEEP)</vt:lpstr>
      <vt:lpstr>Temel Kriter: MV Süresi</vt:lpstr>
      <vt:lpstr>VİO Pencere Dönemi </vt:lpstr>
      <vt:lpstr>Sekonder Kan Dolaşımı Enfeksiyonu İlişkilendirme Süresi</vt:lpstr>
      <vt:lpstr>Transfer Kuralı</vt:lpstr>
      <vt:lpstr>PEEP’te Kritik 0-5 Kuralı</vt:lpstr>
      <vt:lpstr>Günlük Minimum Değerlerin Belirlenmesi</vt:lpstr>
      <vt:lpstr>Günlük Minimum Değerlerin Belirlenmesi</vt:lpstr>
      <vt:lpstr>Günlük Minimum Değerlerin Belirlenmesi</vt:lpstr>
      <vt:lpstr> FiO2 Parametresi: 20 Puan Kuralı</vt:lpstr>
      <vt:lpstr>Günlük Minimum Değerlerin Belirlenmesi</vt:lpstr>
      <vt:lpstr>Günlük Minimum Değerlerin Belirlenmesi</vt:lpstr>
      <vt:lpstr>Yeni Antimikrobiyal Ajan Geçerli Antimikrobiyal Gün</vt:lpstr>
      <vt:lpstr>Uygulama Yollarının Tanımları  </vt:lpstr>
      <vt:lpstr>APRV Modunda Sürveyans</vt:lpstr>
      <vt:lpstr>14 Gün Kuralı</vt:lpstr>
      <vt:lpstr>Re-entübasyon ve 1 Takvim Günü Kuralı</vt:lpstr>
      <vt:lpstr>VİO Tanı Pratiği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 ve Eve Götürülecek Mesajlar </vt:lpstr>
      <vt:lpstr> Kaynaklar</vt:lpstr>
      <vt:lpstr>                Hazırlayan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Hijyeni</dc:title>
  <dc:creator>Aydın Alber Yüce</dc:creator>
  <cp:lastModifiedBy>HUAWEİ</cp:lastModifiedBy>
  <cp:revision>94</cp:revision>
  <dcterms:created xsi:type="dcterms:W3CDTF">2025-04-30T17:13:23Z</dcterms:created>
  <dcterms:modified xsi:type="dcterms:W3CDTF">2026-01-16T12:24:48Z</dcterms:modified>
</cp:coreProperties>
</file>