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256" r:id="rId2"/>
    <p:sldId id="257" r:id="rId3"/>
    <p:sldId id="287" r:id="rId4"/>
    <p:sldId id="310" r:id="rId5"/>
    <p:sldId id="259" r:id="rId6"/>
    <p:sldId id="260" r:id="rId7"/>
    <p:sldId id="312" r:id="rId8"/>
    <p:sldId id="311" r:id="rId9"/>
    <p:sldId id="261" r:id="rId10"/>
    <p:sldId id="313" r:id="rId11"/>
    <p:sldId id="314" r:id="rId12"/>
    <p:sldId id="289" r:id="rId13"/>
    <p:sldId id="291" r:id="rId14"/>
    <p:sldId id="275" r:id="rId15"/>
    <p:sldId id="292" r:id="rId16"/>
    <p:sldId id="307" r:id="rId17"/>
    <p:sldId id="322" r:id="rId18"/>
    <p:sldId id="276" r:id="rId19"/>
    <p:sldId id="293" r:id="rId20"/>
    <p:sldId id="294" r:id="rId21"/>
    <p:sldId id="281" r:id="rId22"/>
    <p:sldId id="274" r:id="rId23"/>
    <p:sldId id="296" r:id="rId24"/>
    <p:sldId id="323" r:id="rId25"/>
    <p:sldId id="297" r:id="rId26"/>
    <p:sldId id="279" r:id="rId27"/>
    <p:sldId id="324" r:id="rId28"/>
    <p:sldId id="325" r:id="rId29"/>
    <p:sldId id="284" r:id="rId30"/>
    <p:sldId id="285" r:id="rId31"/>
    <p:sldId id="265" r:id="rId32"/>
    <p:sldId id="264" r:id="rId33"/>
    <p:sldId id="321" r:id="rId34"/>
    <p:sldId id="267" r:id="rId35"/>
    <p:sldId id="266" r:id="rId36"/>
    <p:sldId id="268" r:id="rId37"/>
    <p:sldId id="318" r:id="rId38"/>
    <p:sldId id="270" r:id="rId39"/>
    <p:sldId id="319" r:id="rId40"/>
    <p:sldId id="320" r:id="rId41"/>
    <p:sldId id="258" r:id="rId42"/>
    <p:sldId id="273" r:id="rId43"/>
    <p:sldId id="272" r:id="rId44"/>
    <p:sldId id="271" r:id="rId45"/>
    <p:sldId id="282" r:id="rId46"/>
    <p:sldId id="304" r:id="rId47"/>
    <p:sldId id="305" r:id="rId48"/>
    <p:sldId id="283" r:id="rId49"/>
    <p:sldId id="299" r:id="rId50"/>
    <p:sldId id="303" r:id="rId51"/>
    <p:sldId id="300" r:id="rId52"/>
    <p:sldId id="309" r:id="rId53"/>
    <p:sldId id="308" r:id="rId54"/>
    <p:sldId id="316" r:id="rId55"/>
    <p:sldId id="301" r:id="rId56"/>
    <p:sldId id="306" r:id="rId57"/>
    <p:sldId id="302" r:id="rId58"/>
    <p:sldId id="317" r:id="rId5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Koyu Stil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14"/>
    <p:restoredTop sz="96012"/>
  </p:normalViewPr>
  <p:slideViewPr>
    <p:cSldViewPr snapToGrid="0">
      <p:cViewPr varScale="1">
        <p:scale>
          <a:sx n="91" d="100"/>
          <a:sy n="91" d="100"/>
        </p:scale>
        <p:origin x="114" y="156"/>
      </p:cViewPr>
      <p:guideLst/>
    </p:cSldViewPr>
  </p:slideViewPr>
  <p:outlineViewPr>
    <p:cViewPr>
      <p:scale>
        <a:sx n="33" d="100"/>
        <a:sy n="33" d="100"/>
      </p:scale>
      <p:origin x="0" y="-30288"/>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1EACE1-1F95-4847-A4B9-F86A7D9179C8}" type="datetimeFigureOut">
              <a:rPr lang="tr-TR" smtClean="0"/>
              <a:t>4.05.2026</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A0AADA-5C15-7B42-86F9-C01359D73B7C}" type="slidenum">
              <a:rPr lang="tr-TR" smtClean="0"/>
              <a:t>‹#›</a:t>
            </a:fld>
            <a:endParaRPr lang="tr-TR"/>
          </a:p>
        </p:txBody>
      </p:sp>
    </p:spTree>
    <p:extLst>
      <p:ext uri="{BB962C8B-B14F-4D97-AF65-F5344CB8AC3E}">
        <p14:creationId xmlns:p14="http://schemas.microsoft.com/office/powerpoint/2010/main" val="3611252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pmc.ncbi.nlm.nih.gov/articles/PMC2890899/#B10"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pmc.ncbi.nlm.nih.gov/articles/PMC2890899/#B14"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1-Çevresel yüzeyler, hava ve su sistemleri mikroorganizmalar için önemli rezervuarlar oluştursa da, bu rezervuarların klinik enfeksiyonlara katkısı genellikle karmaşık ve çok faktörlüdür.</a:t>
            </a:r>
            <a:r>
              <a:rPr lang="tr-TR" dirty="0">
                <a:effectLst/>
              </a:rPr>
              <a:t> </a:t>
            </a:r>
            <a:endParaRPr lang="tr-T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2-Bu doğrultuda, 1970–1975 yılları arasında ABD hastanelerinin yaklaşık %25’i bu uygulamayı azaltmış ve bu eğilim günümüze kadar devam etmiştir. </a:t>
            </a:r>
          </a:p>
        </p:txBody>
      </p:sp>
      <p:sp>
        <p:nvSpPr>
          <p:cNvPr id="4" name="Slayt Numarası Yer Tutucusu 3"/>
          <p:cNvSpPr>
            <a:spLocks noGrp="1"/>
          </p:cNvSpPr>
          <p:nvPr>
            <p:ph type="sldNum" sz="quarter" idx="5"/>
          </p:nvPr>
        </p:nvSpPr>
        <p:spPr/>
        <p:txBody>
          <a:bodyPr/>
          <a:lstStyle/>
          <a:p>
            <a:fld id="{5FA0AADA-5C15-7B42-86F9-C01359D73B7C}" type="slidenum">
              <a:rPr lang="tr-TR" smtClean="0"/>
              <a:t>2</a:t>
            </a:fld>
            <a:endParaRPr lang="tr-TR"/>
          </a:p>
        </p:txBody>
      </p:sp>
    </p:spTree>
    <p:extLst>
      <p:ext uri="{BB962C8B-B14F-4D97-AF65-F5344CB8AC3E}">
        <p14:creationId xmlns:p14="http://schemas.microsoft.com/office/powerpoint/2010/main" val="3360745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5FA0AADA-5C15-7B42-86F9-C01359D73B7C}" type="slidenum">
              <a:rPr lang="tr-TR" smtClean="0"/>
              <a:t>14</a:t>
            </a:fld>
            <a:endParaRPr lang="tr-TR"/>
          </a:p>
        </p:txBody>
      </p:sp>
    </p:spTree>
    <p:extLst>
      <p:ext uri="{BB962C8B-B14F-4D97-AF65-F5344CB8AC3E}">
        <p14:creationId xmlns:p14="http://schemas.microsoft.com/office/powerpoint/2010/main" val="1033783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AE81B-6359-5570-EC78-CF92872FB75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2833036B-385F-F1E4-365D-4983C2C602CA}"/>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0C83D182-92CD-0368-3D05-ACD275A6D6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kern="1200" dirty="0">
              <a:solidFill>
                <a:schemeClr val="tx1"/>
              </a:solidFill>
              <a:effectLst/>
              <a:latin typeface="+mn-lt"/>
              <a:ea typeface="+mn-ea"/>
              <a:cs typeface="+mn-cs"/>
            </a:endParaRPr>
          </a:p>
        </p:txBody>
      </p:sp>
      <p:sp>
        <p:nvSpPr>
          <p:cNvPr id="4" name="Slayt Numarası Yer Tutucusu 3">
            <a:extLst>
              <a:ext uri="{FF2B5EF4-FFF2-40B4-BE49-F238E27FC236}">
                <a16:creationId xmlns:a16="http://schemas.microsoft.com/office/drawing/2014/main" id="{2A00E7FD-A0B3-6718-FA8A-720A17D08CB6}"/>
              </a:ext>
            </a:extLst>
          </p:cNvPr>
          <p:cNvSpPr>
            <a:spLocks noGrp="1"/>
          </p:cNvSpPr>
          <p:nvPr>
            <p:ph type="sldNum" sz="quarter" idx="5"/>
          </p:nvPr>
        </p:nvSpPr>
        <p:spPr/>
        <p:txBody>
          <a:bodyPr/>
          <a:lstStyle/>
          <a:p>
            <a:fld id="{5FA0AADA-5C15-7B42-86F9-C01359D73B7C}" type="slidenum">
              <a:rPr lang="tr-TR" smtClean="0"/>
              <a:t>15</a:t>
            </a:fld>
            <a:endParaRPr lang="tr-TR"/>
          </a:p>
        </p:txBody>
      </p:sp>
    </p:spTree>
    <p:extLst>
      <p:ext uri="{BB962C8B-B14F-4D97-AF65-F5344CB8AC3E}">
        <p14:creationId xmlns:p14="http://schemas.microsoft.com/office/powerpoint/2010/main" val="1152999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355BA-BDCE-DB77-D801-D40B8E278F3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9DAEA4BB-2832-86CA-F9E4-A459E96ECCBD}"/>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1FE957E2-2BA2-C5ED-7567-E6BA6475403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p:txBody>
      </p:sp>
      <p:sp>
        <p:nvSpPr>
          <p:cNvPr id="4" name="Slayt Numarası Yer Tutucusu 3">
            <a:extLst>
              <a:ext uri="{FF2B5EF4-FFF2-40B4-BE49-F238E27FC236}">
                <a16:creationId xmlns:a16="http://schemas.microsoft.com/office/drawing/2014/main" id="{A4B61E87-E97E-A8E7-B720-BD91A8616D8D}"/>
              </a:ext>
            </a:extLst>
          </p:cNvPr>
          <p:cNvSpPr>
            <a:spLocks noGrp="1"/>
          </p:cNvSpPr>
          <p:nvPr>
            <p:ph type="sldNum" sz="quarter" idx="5"/>
          </p:nvPr>
        </p:nvSpPr>
        <p:spPr/>
        <p:txBody>
          <a:bodyPr/>
          <a:lstStyle/>
          <a:p>
            <a:fld id="{5FA0AADA-5C15-7B42-86F9-C01359D73B7C}" type="slidenum">
              <a:rPr lang="tr-TR" smtClean="0"/>
              <a:t>16</a:t>
            </a:fld>
            <a:endParaRPr lang="tr-TR"/>
          </a:p>
        </p:txBody>
      </p:sp>
    </p:spTree>
    <p:extLst>
      <p:ext uri="{BB962C8B-B14F-4D97-AF65-F5344CB8AC3E}">
        <p14:creationId xmlns:p14="http://schemas.microsoft.com/office/powerpoint/2010/main" val="3574688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Avantajı: </a:t>
            </a:r>
            <a:r>
              <a:rPr lang="tr-TR" dirty="0"/>
              <a:t>Yüzeyde gerçekte bulunan mikroorganizmaların daha büyük bir kısmını örnek içine alıp tespit edebilme oranı </a:t>
            </a:r>
            <a:r>
              <a:rPr lang="tr-TR" sz="1200" kern="1200" dirty="0">
                <a:solidFill>
                  <a:schemeClr val="tx1"/>
                </a:solidFill>
                <a:effectLst/>
                <a:latin typeface="+mn-lt"/>
                <a:ea typeface="+mn-ea"/>
                <a:cs typeface="+mn-cs"/>
              </a:rPr>
              <a:t>daha yüksektir  </a:t>
            </a:r>
            <a:r>
              <a:rPr lang="tr-TR" sz="1200" kern="1200" dirty="0" err="1">
                <a:solidFill>
                  <a:schemeClr val="tx1"/>
                </a:solidFill>
                <a:effectLst/>
                <a:latin typeface="+mn-lt"/>
                <a:ea typeface="+mn-ea"/>
                <a:cs typeface="+mn-cs"/>
              </a:rPr>
              <a:t>Sınırlılığı:Büyük</a:t>
            </a:r>
            <a:r>
              <a:rPr lang="tr-TR" sz="1200" kern="1200" dirty="0">
                <a:solidFill>
                  <a:schemeClr val="tx1"/>
                </a:solidFill>
                <a:effectLst/>
                <a:latin typeface="+mn-lt"/>
                <a:ea typeface="+mn-ea"/>
                <a:cs typeface="+mn-cs"/>
              </a:rPr>
              <a:t> yüzeylerde uygulanamaz</a:t>
            </a:r>
          </a:p>
        </p:txBody>
      </p:sp>
      <p:sp>
        <p:nvSpPr>
          <p:cNvPr id="4" name="Slayt Numarası Yer Tutucusu 3"/>
          <p:cNvSpPr>
            <a:spLocks noGrp="1"/>
          </p:cNvSpPr>
          <p:nvPr>
            <p:ph type="sldNum" sz="quarter" idx="5"/>
          </p:nvPr>
        </p:nvSpPr>
        <p:spPr/>
        <p:txBody>
          <a:bodyPr/>
          <a:lstStyle/>
          <a:p>
            <a:fld id="{5FA0AADA-5C15-7B42-86F9-C01359D73B7C}" type="slidenum">
              <a:rPr lang="tr-TR" smtClean="0"/>
              <a:t>18</a:t>
            </a:fld>
            <a:endParaRPr lang="tr-TR"/>
          </a:p>
        </p:txBody>
      </p:sp>
    </p:spTree>
    <p:extLst>
      <p:ext uri="{BB962C8B-B14F-4D97-AF65-F5344CB8AC3E}">
        <p14:creationId xmlns:p14="http://schemas.microsoft.com/office/powerpoint/2010/main" val="2837143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3D934-217F-8609-7FE0-874EACF3DF6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C9EAEDA-CD43-E49F-F5D4-D97C5488C07A}"/>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9D3A9477-16AF-324F-5514-68F871A45689}"/>
              </a:ext>
            </a:extLst>
          </p:cNvPr>
          <p:cNvSpPr>
            <a:spLocks noGrp="1"/>
          </p:cNvSpPr>
          <p:nvPr>
            <p:ph type="body" idx="1"/>
          </p:nvPr>
        </p:nvSpPr>
        <p:spPr/>
        <p:txBody>
          <a:bodyPr/>
          <a:lstStyle/>
          <a:p>
            <a:pPr lvl="0"/>
            <a:r>
              <a:rPr lang="tr-TR" sz="1200" kern="1200" dirty="0">
                <a:solidFill>
                  <a:schemeClr val="tx1"/>
                </a:solidFill>
                <a:effectLst/>
                <a:latin typeface="+mn-lt"/>
                <a:ea typeface="+mn-ea"/>
                <a:cs typeface="+mn-cs"/>
              </a:rPr>
              <a:t>Eğer yüzeyde dezenfektan kalıntısı varsa ve siz </a:t>
            </a:r>
            <a:r>
              <a:rPr lang="tr-TR" sz="1200" kern="1200" dirty="0" err="1">
                <a:solidFill>
                  <a:schemeClr val="tx1"/>
                </a:solidFill>
                <a:effectLst/>
                <a:latin typeface="+mn-lt"/>
                <a:ea typeface="+mn-ea"/>
                <a:cs typeface="+mn-cs"/>
              </a:rPr>
              <a:t>nötralizan</a:t>
            </a:r>
            <a:r>
              <a:rPr lang="tr-TR" sz="1200" kern="1200" dirty="0">
                <a:solidFill>
                  <a:schemeClr val="tx1"/>
                </a:solidFill>
                <a:effectLst/>
                <a:latin typeface="+mn-lt"/>
                <a:ea typeface="+mn-ea"/>
                <a:cs typeface="+mn-cs"/>
              </a:rPr>
              <a:t> içermeyen bir </a:t>
            </a:r>
            <a:r>
              <a:rPr lang="tr-TR" sz="1200" kern="1200" dirty="0" err="1">
                <a:solidFill>
                  <a:schemeClr val="tx1"/>
                </a:solidFill>
                <a:effectLst/>
                <a:latin typeface="+mn-lt"/>
                <a:ea typeface="+mn-ea"/>
                <a:cs typeface="+mn-cs"/>
              </a:rPr>
              <a:t>elüent</a:t>
            </a:r>
            <a:r>
              <a:rPr lang="tr-TR" sz="1200" kern="1200" dirty="0">
                <a:solidFill>
                  <a:schemeClr val="tx1"/>
                </a:solidFill>
                <a:effectLst/>
                <a:latin typeface="+mn-lt"/>
                <a:ea typeface="+mn-ea"/>
                <a:cs typeface="+mn-cs"/>
              </a:rPr>
              <a:t> kullanırsanız, </a:t>
            </a:r>
            <a:r>
              <a:rPr lang="tr-TR" sz="1200" b="1" kern="1200" dirty="0">
                <a:solidFill>
                  <a:schemeClr val="tx1"/>
                </a:solidFill>
                <a:effectLst/>
                <a:latin typeface="+mn-lt"/>
                <a:ea typeface="+mn-ea"/>
                <a:cs typeface="+mn-cs"/>
              </a:rPr>
              <a:t>yanlış negatif sonuç üretilir. </a:t>
            </a:r>
            <a:r>
              <a:rPr lang="tr-TR" sz="1200" b="1" kern="1200" dirty="0" err="1">
                <a:solidFill>
                  <a:schemeClr val="tx1"/>
                </a:solidFill>
                <a:effectLst/>
                <a:latin typeface="+mn-lt"/>
                <a:ea typeface="+mn-ea"/>
                <a:cs typeface="+mn-cs"/>
              </a:rPr>
              <a:t>Elüent</a:t>
            </a:r>
            <a:r>
              <a:rPr lang="tr-TR" sz="1200" b="1" kern="1200" dirty="0">
                <a:solidFill>
                  <a:schemeClr val="tx1"/>
                </a:solidFill>
                <a:effectLst/>
                <a:latin typeface="+mn-lt"/>
                <a:ea typeface="+mn-ea"/>
                <a:cs typeface="+mn-cs"/>
              </a:rPr>
              <a:t> → yüzeyden toplar</a:t>
            </a:r>
            <a:r>
              <a:rPr lang="tr-TR" sz="1200"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Dilüent</a:t>
            </a:r>
            <a:r>
              <a:rPr lang="tr-TR" sz="1200" b="1" kern="1200" dirty="0">
                <a:solidFill>
                  <a:schemeClr val="tx1"/>
                </a:solidFill>
                <a:effectLst/>
                <a:latin typeface="+mn-lt"/>
                <a:ea typeface="+mn-ea"/>
                <a:cs typeface="+mn-cs"/>
              </a:rPr>
              <a:t> → topladığını seyreltir ve ölçülebilir hale getirir</a:t>
            </a:r>
            <a:endParaRPr lang="tr-TR" sz="1200" kern="1200" dirty="0">
              <a:solidFill>
                <a:schemeClr val="tx1"/>
              </a:solidFill>
              <a:effectLst/>
              <a:latin typeface="+mn-lt"/>
              <a:ea typeface="+mn-ea"/>
              <a:cs typeface="+mn-cs"/>
            </a:endParaRPr>
          </a:p>
        </p:txBody>
      </p:sp>
      <p:sp>
        <p:nvSpPr>
          <p:cNvPr id="4" name="Slayt Numarası Yer Tutucusu 3">
            <a:extLst>
              <a:ext uri="{FF2B5EF4-FFF2-40B4-BE49-F238E27FC236}">
                <a16:creationId xmlns:a16="http://schemas.microsoft.com/office/drawing/2014/main" id="{26B935D9-6591-A0F0-4A61-7C5DD6EF7EFE}"/>
              </a:ext>
            </a:extLst>
          </p:cNvPr>
          <p:cNvSpPr>
            <a:spLocks noGrp="1"/>
          </p:cNvSpPr>
          <p:nvPr>
            <p:ph type="sldNum" sz="quarter" idx="5"/>
          </p:nvPr>
        </p:nvSpPr>
        <p:spPr/>
        <p:txBody>
          <a:bodyPr/>
          <a:lstStyle/>
          <a:p>
            <a:fld id="{5FA0AADA-5C15-7B42-86F9-C01359D73B7C}" type="slidenum">
              <a:rPr lang="tr-TR" smtClean="0"/>
              <a:t>19</a:t>
            </a:fld>
            <a:endParaRPr lang="tr-TR"/>
          </a:p>
        </p:txBody>
      </p:sp>
    </p:spTree>
    <p:extLst>
      <p:ext uri="{BB962C8B-B14F-4D97-AF65-F5344CB8AC3E}">
        <p14:creationId xmlns:p14="http://schemas.microsoft.com/office/powerpoint/2010/main" val="1378723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a:t>Sample</a:t>
            </a:r>
            <a:r>
              <a:rPr lang="tr-TR" dirty="0"/>
              <a:t> </a:t>
            </a:r>
            <a:r>
              <a:rPr lang="tr-TR" dirty="0" err="1"/>
              <a:t>rinse</a:t>
            </a:r>
            <a:r>
              <a:rPr lang="tr-TR" dirty="0"/>
              <a:t>: sürüntü/yıkama. </a:t>
            </a:r>
            <a:r>
              <a:rPr lang="tr-TR" dirty="0" err="1"/>
              <a:t>RODAC:</a:t>
            </a:r>
            <a:r>
              <a:rPr lang="tr-TR" sz="1200" b="0" i="0" kern="1200" dirty="0" err="1">
                <a:solidFill>
                  <a:schemeClr val="tx1"/>
                </a:solidFill>
                <a:effectLst/>
                <a:latin typeface="+mn-lt"/>
                <a:ea typeface="+mn-ea"/>
                <a:cs typeface="+mn-cs"/>
              </a:rPr>
              <a:t>Doğrudan</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Agar</a:t>
            </a:r>
            <a:r>
              <a:rPr lang="tr-TR" sz="1200" b="0" i="0" kern="1200" dirty="0">
                <a:solidFill>
                  <a:schemeClr val="tx1"/>
                </a:solidFill>
                <a:effectLst/>
                <a:latin typeface="+mn-lt"/>
                <a:ea typeface="+mn-ea"/>
                <a:cs typeface="+mn-cs"/>
              </a:rPr>
              <a:t> Temaslı Organizma Çoğaltma. Bu terim, mikrobiyolojik örnekleme amacıyla dışbükey </a:t>
            </a:r>
            <a:r>
              <a:rPr lang="tr-TR" sz="1200" b="0" i="0" kern="1200" dirty="0" err="1">
                <a:solidFill>
                  <a:schemeClr val="tx1"/>
                </a:solidFill>
                <a:effectLst/>
                <a:latin typeface="+mn-lt"/>
                <a:ea typeface="+mn-ea"/>
                <a:cs typeface="+mn-cs"/>
              </a:rPr>
              <a:t>agar</a:t>
            </a:r>
            <a:r>
              <a:rPr lang="tr-TR" sz="1200" b="0" i="0" kern="1200" dirty="0">
                <a:solidFill>
                  <a:schemeClr val="tx1"/>
                </a:solidFill>
                <a:effectLst/>
                <a:latin typeface="+mn-lt"/>
                <a:ea typeface="+mn-ea"/>
                <a:cs typeface="+mn-cs"/>
              </a:rPr>
              <a:t> yüzeyi doğrudan çevresel bir yüzeye bastırılan besleyici </a:t>
            </a:r>
            <a:r>
              <a:rPr lang="tr-TR" sz="1200" b="0" i="0" kern="1200" dirty="0" err="1">
                <a:solidFill>
                  <a:schemeClr val="tx1"/>
                </a:solidFill>
                <a:effectLst/>
                <a:latin typeface="+mn-lt"/>
                <a:ea typeface="+mn-ea"/>
                <a:cs typeface="+mn-cs"/>
              </a:rPr>
              <a:t>agar</a:t>
            </a:r>
            <a:r>
              <a:rPr lang="tr-TR" sz="1200" b="0" i="0" kern="1200" dirty="0">
                <a:solidFill>
                  <a:schemeClr val="tx1"/>
                </a:solidFill>
                <a:effectLst/>
                <a:latin typeface="+mn-lt"/>
                <a:ea typeface="+mn-ea"/>
                <a:cs typeface="+mn-cs"/>
              </a:rPr>
              <a:t> plakasını ifade eder.</a:t>
            </a:r>
            <a:r>
              <a:rPr lang="tr-TR" sz="1200" kern="1200" dirty="0">
                <a:solidFill>
                  <a:schemeClr val="tx1"/>
                </a:solidFill>
                <a:effectLst/>
                <a:latin typeface="+mn-lt"/>
                <a:ea typeface="+mn-ea"/>
                <a:cs typeface="+mn-cs"/>
              </a:rPr>
              <a:t> RODAC Ortalama 1 oda için en az 15 plak </a:t>
            </a:r>
            <a:r>
              <a:rPr lang="tr-TR" sz="1200" kern="1200" dirty="0" err="1">
                <a:solidFill>
                  <a:schemeClr val="tx1"/>
                </a:solidFill>
                <a:effectLst/>
                <a:latin typeface="+mn-lt"/>
                <a:ea typeface="+mn-ea"/>
                <a:cs typeface="+mn-cs"/>
              </a:rPr>
              <a:t>önerilir.kap</a:t>
            </a:r>
            <a:r>
              <a:rPr lang="tr-TR" sz="1200" kern="1200" dirty="0">
                <a:solidFill>
                  <a:schemeClr val="tx1"/>
                </a:solidFill>
                <a:effectLst/>
                <a:latin typeface="+mn-lt"/>
                <a:ea typeface="+mn-ea"/>
                <a:cs typeface="+mn-cs"/>
              </a:rPr>
              <a:t> içi </a:t>
            </a:r>
            <a:r>
              <a:rPr lang="tr-TR" sz="1200" kern="1200" dirty="0" err="1">
                <a:solidFill>
                  <a:schemeClr val="tx1"/>
                </a:solidFill>
                <a:effectLst/>
                <a:latin typeface="+mn-lt"/>
                <a:ea typeface="+mn-ea"/>
                <a:cs typeface="+mn-cs"/>
              </a:rPr>
              <a:t>örnekleme:</a:t>
            </a:r>
            <a:r>
              <a:rPr lang="tr-TR" dirty="0" err="1"/>
              <a:t>iç</a:t>
            </a:r>
            <a:r>
              <a:rPr lang="tr-TR" dirty="0"/>
              <a:t> yüzeyi uygun bir sıvıyla yıka, sıvıyı topla, kültürle değerlendir.</a:t>
            </a:r>
            <a:endParaRPr lang="tr-TR" sz="1200" b="0" i="0" kern="1200" dirty="0">
              <a:solidFill>
                <a:schemeClr val="tx1"/>
              </a:solidFill>
              <a:effectLst/>
              <a:latin typeface="+mn-lt"/>
              <a:ea typeface="+mn-ea"/>
              <a:cs typeface="+mn-cs"/>
            </a:endParaRPr>
          </a:p>
          <a:p>
            <a:endParaRPr lang="tr-TR" dirty="0"/>
          </a:p>
        </p:txBody>
      </p:sp>
      <p:sp>
        <p:nvSpPr>
          <p:cNvPr id="4" name="Slayt Numarası Yer Tutucusu 3"/>
          <p:cNvSpPr>
            <a:spLocks noGrp="1"/>
          </p:cNvSpPr>
          <p:nvPr>
            <p:ph type="sldNum" sz="quarter" idx="5"/>
          </p:nvPr>
        </p:nvSpPr>
        <p:spPr/>
        <p:txBody>
          <a:bodyPr/>
          <a:lstStyle/>
          <a:p>
            <a:fld id="{5FA0AADA-5C15-7B42-86F9-C01359D73B7C}" type="slidenum">
              <a:rPr lang="tr-TR" smtClean="0"/>
              <a:t>21</a:t>
            </a:fld>
            <a:endParaRPr lang="tr-TR"/>
          </a:p>
        </p:txBody>
      </p:sp>
    </p:spTree>
    <p:extLst>
      <p:ext uri="{BB962C8B-B14F-4D97-AF65-F5344CB8AC3E}">
        <p14:creationId xmlns:p14="http://schemas.microsoft.com/office/powerpoint/2010/main" val="606603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kern="1200" dirty="0">
                <a:solidFill>
                  <a:schemeClr val="tx1"/>
                </a:solidFill>
                <a:effectLst/>
                <a:latin typeface="+mn-lt"/>
                <a:ea typeface="+mn-ea"/>
                <a:cs typeface="+mn-cs"/>
              </a:rPr>
              <a:t>rutin çevresel yüzey örneklemesi</a:t>
            </a:r>
            <a:r>
              <a:rPr lang="tr-TR" sz="1200" kern="1200" dirty="0">
                <a:solidFill>
                  <a:schemeClr val="tx1"/>
                </a:solidFill>
                <a:effectLst/>
                <a:latin typeface="+mn-lt"/>
                <a:ea typeface="+mn-ea"/>
                <a:cs typeface="+mn-cs"/>
              </a:rPr>
              <a:t> (örneğin </a:t>
            </a:r>
            <a:r>
              <a:rPr lang="tr-TR" sz="1200" kern="1200" dirty="0" err="1">
                <a:solidFill>
                  <a:schemeClr val="tx1"/>
                </a:solidFill>
                <a:effectLst/>
                <a:latin typeface="+mn-lt"/>
                <a:ea typeface="+mn-ea"/>
                <a:cs typeface="+mn-cs"/>
              </a:rPr>
              <a:t>sürveyans</a:t>
            </a:r>
            <a:r>
              <a:rPr lang="tr-TR" sz="1200" kern="1200" dirty="0">
                <a:solidFill>
                  <a:schemeClr val="tx1"/>
                </a:solidFill>
                <a:effectLst/>
                <a:latin typeface="+mn-lt"/>
                <a:ea typeface="+mn-ea"/>
                <a:cs typeface="+mn-cs"/>
              </a:rPr>
              <a:t> kültürleri) </a:t>
            </a:r>
            <a:r>
              <a:rPr lang="tr-TR" sz="1200" b="1" kern="1200" dirty="0">
                <a:solidFill>
                  <a:schemeClr val="tx1"/>
                </a:solidFill>
                <a:effectLst/>
                <a:latin typeface="+mn-lt"/>
                <a:ea typeface="+mn-ea"/>
                <a:cs typeface="+mn-cs"/>
              </a:rPr>
              <a:t>ne maliyet-etkindir ne de önerilmektedir</a:t>
            </a:r>
            <a:r>
              <a:rPr lang="tr-TR" dirty="0">
                <a:effectLst/>
              </a:rPr>
              <a:t> .</a:t>
            </a:r>
            <a:r>
              <a:rPr lang="tr-TR" sz="1200" kern="1200" dirty="0">
                <a:solidFill>
                  <a:schemeClr val="tx1"/>
                </a:solidFill>
                <a:effectLst/>
                <a:latin typeface="+mn-lt"/>
                <a:ea typeface="+mn-ea"/>
                <a:cs typeface="+mn-cs"/>
              </a:rPr>
              <a:t> Gerekli görüldüğü durumlarda yüzey örneklemesi, multidisipliner onay alınarak, dikkatle planlanmış bir eylem planı ve politika çerçevesinde yapılmalıdır.</a:t>
            </a:r>
            <a:r>
              <a:rPr lang="tr-TR" dirty="0">
                <a:effectLst/>
              </a:rPr>
              <a:t> </a:t>
            </a:r>
            <a:endParaRPr lang="tr-TR" dirty="0"/>
          </a:p>
        </p:txBody>
      </p:sp>
      <p:sp>
        <p:nvSpPr>
          <p:cNvPr id="4" name="Slayt Numarası Yer Tutucusu 3"/>
          <p:cNvSpPr>
            <a:spLocks noGrp="1"/>
          </p:cNvSpPr>
          <p:nvPr>
            <p:ph type="sldNum" sz="quarter" idx="5"/>
          </p:nvPr>
        </p:nvSpPr>
        <p:spPr/>
        <p:txBody>
          <a:bodyPr/>
          <a:lstStyle/>
          <a:p>
            <a:fld id="{5FA0AADA-5C15-7B42-86F9-C01359D73B7C}" type="slidenum">
              <a:rPr lang="tr-TR" smtClean="0"/>
              <a:t>22</a:t>
            </a:fld>
            <a:endParaRPr lang="tr-TR"/>
          </a:p>
        </p:txBody>
      </p:sp>
    </p:spTree>
    <p:extLst>
      <p:ext uri="{BB962C8B-B14F-4D97-AF65-F5344CB8AC3E}">
        <p14:creationId xmlns:p14="http://schemas.microsoft.com/office/powerpoint/2010/main" val="1905983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59170-4985-F037-3ACC-2BF701955030}"/>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6CA2CA34-3454-6D35-D0C6-7FF065BEEC53}"/>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CBD8DDF7-3DED-5B71-5F99-BB9A5117C0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çevresel örnekleme sonuçlarının </a:t>
            </a:r>
            <a:r>
              <a:rPr lang="tr-TR" sz="1200" b="1" kern="1200" dirty="0">
                <a:solidFill>
                  <a:schemeClr val="tx1"/>
                </a:solidFill>
                <a:effectLst/>
                <a:latin typeface="+mn-lt"/>
                <a:ea typeface="+mn-ea"/>
                <a:cs typeface="+mn-cs"/>
              </a:rPr>
              <a:t>tek başına “pozitif/negatif” olarak değil, bağlam içinde değerlendirilmesi gerektiğini</a:t>
            </a:r>
            <a:r>
              <a:rPr lang="tr-TR" sz="1200" kern="1200" dirty="0">
                <a:solidFill>
                  <a:schemeClr val="tx1"/>
                </a:solidFill>
                <a:effectLst/>
                <a:latin typeface="+mn-lt"/>
                <a:ea typeface="+mn-ea"/>
                <a:cs typeface="+mn-cs"/>
              </a:rPr>
              <a:t> anlatır. Yani aynı mikroorganizmanın farklı yüzeylerde saptanması </a:t>
            </a:r>
            <a:r>
              <a:rPr lang="tr-TR" sz="1200" b="1" kern="1200" dirty="0">
                <a:solidFill>
                  <a:schemeClr val="tx1"/>
                </a:solidFill>
                <a:effectLst/>
                <a:latin typeface="+mn-lt"/>
                <a:ea typeface="+mn-ea"/>
                <a:cs typeface="+mn-cs"/>
              </a:rPr>
              <a:t>aynı klinik anlamı taşımaz</a:t>
            </a:r>
            <a:r>
              <a:rPr lang="tr-TR" sz="1200" kern="1200" dirty="0">
                <a:solidFill>
                  <a:schemeClr val="tx1"/>
                </a:solidFill>
                <a:effectLst/>
                <a:latin typeface="+mn-lt"/>
                <a:ea typeface="+mn-ea"/>
                <a:cs typeface="+mn-cs"/>
              </a:rPr>
              <a:t>. </a:t>
            </a:r>
          </a:p>
        </p:txBody>
      </p:sp>
      <p:sp>
        <p:nvSpPr>
          <p:cNvPr id="4" name="Slayt Numarası Yer Tutucusu 3">
            <a:extLst>
              <a:ext uri="{FF2B5EF4-FFF2-40B4-BE49-F238E27FC236}">
                <a16:creationId xmlns:a16="http://schemas.microsoft.com/office/drawing/2014/main" id="{C5FD90FA-B20B-DBC7-FA32-43C7BD89C566}"/>
              </a:ext>
            </a:extLst>
          </p:cNvPr>
          <p:cNvSpPr>
            <a:spLocks noGrp="1"/>
          </p:cNvSpPr>
          <p:nvPr>
            <p:ph type="sldNum" sz="quarter" idx="5"/>
          </p:nvPr>
        </p:nvSpPr>
        <p:spPr/>
        <p:txBody>
          <a:bodyPr/>
          <a:lstStyle/>
          <a:p>
            <a:fld id="{5FA0AADA-5C15-7B42-86F9-C01359D73B7C}" type="slidenum">
              <a:rPr lang="tr-TR" smtClean="0"/>
              <a:t>23</a:t>
            </a:fld>
            <a:endParaRPr lang="tr-TR"/>
          </a:p>
        </p:txBody>
      </p:sp>
    </p:spTree>
    <p:extLst>
      <p:ext uri="{BB962C8B-B14F-4D97-AF65-F5344CB8AC3E}">
        <p14:creationId xmlns:p14="http://schemas.microsoft.com/office/powerpoint/2010/main" val="2220015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E8B3B-84D9-BC1C-6920-70F3E4A1C223}"/>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8F5829B8-0019-5116-6D14-B7B969201BB9}"/>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BB4A1245-7AAB-3D74-52AC-B33D397801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kern="1200" dirty="0">
              <a:solidFill>
                <a:schemeClr val="tx1"/>
              </a:solidFill>
              <a:effectLst/>
              <a:latin typeface="+mn-lt"/>
              <a:ea typeface="+mn-ea"/>
              <a:cs typeface="+mn-cs"/>
            </a:endParaRPr>
          </a:p>
        </p:txBody>
      </p:sp>
      <p:sp>
        <p:nvSpPr>
          <p:cNvPr id="4" name="Slayt Numarası Yer Tutucusu 3">
            <a:extLst>
              <a:ext uri="{FF2B5EF4-FFF2-40B4-BE49-F238E27FC236}">
                <a16:creationId xmlns:a16="http://schemas.microsoft.com/office/drawing/2014/main" id="{BF94545B-EE87-30A2-73A0-426601D71359}"/>
              </a:ext>
            </a:extLst>
          </p:cNvPr>
          <p:cNvSpPr>
            <a:spLocks noGrp="1"/>
          </p:cNvSpPr>
          <p:nvPr>
            <p:ph type="sldNum" sz="quarter" idx="5"/>
          </p:nvPr>
        </p:nvSpPr>
        <p:spPr/>
        <p:txBody>
          <a:bodyPr/>
          <a:lstStyle/>
          <a:p>
            <a:fld id="{5FA0AADA-5C15-7B42-86F9-C01359D73B7C}" type="slidenum">
              <a:rPr lang="tr-TR" smtClean="0"/>
              <a:t>25</a:t>
            </a:fld>
            <a:endParaRPr lang="tr-TR"/>
          </a:p>
        </p:txBody>
      </p:sp>
    </p:spTree>
    <p:extLst>
      <p:ext uri="{BB962C8B-B14F-4D97-AF65-F5344CB8AC3E}">
        <p14:creationId xmlns:p14="http://schemas.microsoft.com/office/powerpoint/2010/main" val="2523708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kern="1200" dirty="0">
              <a:solidFill>
                <a:schemeClr val="tx1"/>
              </a:solidFill>
              <a:effectLst/>
              <a:latin typeface="+mn-lt"/>
              <a:ea typeface="+mn-ea"/>
              <a:cs typeface="+mn-cs"/>
            </a:endParaRPr>
          </a:p>
        </p:txBody>
      </p:sp>
      <p:sp>
        <p:nvSpPr>
          <p:cNvPr id="4" name="Slayt Numarası Yer Tutucusu 3"/>
          <p:cNvSpPr>
            <a:spLocks noGrp="1"/>
          </p:cNvSpPr>
          <p:nvPr>
            <p:ph type="sldNum" sz="quarter" idx="5"/>
          </p:nvPr>
        </p:nvSpPr>
        <p:spPr/>
        <p:txBody>
          <a:bodyPr/>
          <a:lstStyle/>
          <a:p>
            <a:fld id="{5FA0AADA-5C15-7B42-86F9-C01359D73B7C}" type="slidenum">
              <a:rPr lang="tr-TR" smtClean="0"/>
              <a:t>26</a:t>
            </a:fld>
            <a:endParaRPr lang="tr-TR"/>
          </a:p>
        </p:txBody>
      </p:sp>
    </p:spTree>
    <p:extLst>
      <p:ext uri="{BB962C8B-B14F-4D97-AF65-F5344CB8AC3E}">
        <p14:creationId xmlns:p14="http://schemas.microsoft.com/office/powerpoint/2010/main" val="908734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Hastanede yatan hastalarda çok ilaca dirençli Gram-negatif bakterilerin bulaşını azaltmaya yönelik enfeksiyon kontrol önlemlerinin yönetimi için ESCMID rehberi</a:t>
            </a:r>
          </a:p>
        </p:txBody>
      </p:sp>
      <p:sp>
        <p:nvSpPr>
          <p:cNvPr id="4" name="Slayt Numarası Yer Tutucusu 3"/>
          <p:cNvSpPr>
            <a:spLocks noGrp="1"/>
          </p:cNvSpPr>
          <p:nvPr>
            <p:ph type="sldNum" sz="quarter" idx="5"/>
          </p:nvPr>
        </p:nvSpPr>
        <p:spPr/>
        <p:txBody>
          <a:bodyPr/>
          <a:lstStyle/>
          <a:p>
            <a:fld id="{5FA0AADA-5C15-7B42-86F9-C01359D73B7C}" type="slidenum">
              <a:rPr lang="tr-TR" smtClean="0"/>
              <a:t>3</a:t>
            </a:fld>
            <a:endParaRPr lang="tr-TR"/>
          </a:p>
        </p:txBody>
      </p:sp>
    </p:spTree>
    <p:extLst>
      <p:ext uri="{BB962C8B-B14F-4D97-AF65-F5344CB8AC3E}">
        <p14:creationId xmlns:p14="http://schemas.microsoft.com/office/powerpoint/2010/main" val="2208438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D09A4-6695-4C40-7FFC-D2DDE6437EE3}"/>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1013B0C1-DD5F-5367-B7BD-D9AEA824B4BE}"/>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D991A32D-91F4-1162-0A22-87E45E0951B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kern="1200" dirty="0">
              <a:solidFill>
                <a:schemeClr val="tx1"/>
              </a:solidFill>
              <a:effectLst/>
              <a:latin typeface="+mn-lt"/>
              <a:ea typeface="+mn-ea"/>
              <a:cs typeface="+mn-cs"/>
            </a:endParaRPr>
          </a:p>
        </p:txBody>
      </p:sp>
      <p:sp>
        <p:nvSpPr>
          <p:cNvPr id="4" name="Slayt Numarası Yer Tutucusu 3">
            <a:extLst>
              <a:ext uri="{FF2B5EF4-FFF2-40B4-BE49-F238E27FC236}">
                <a16:creationId xmlns:a16="http://schemas.microsoft.com/office/drawing/2014/main" id="{8414FDA3-08C5-A22A-2EC8-8DECD9FA8806}"/>
              </a:ext>
            </a:extLst>
          </p:cNvPr>
          <p:cNvSpPr>
            <a:spLocks noGrp="1"/>
          </p:cNvSpPr>
          <p:nvPr>
            <p:ph type="sldNum" sz="quarter" idx="5"/>
          </p:nvPr>
        </p:nvSpPr>
        <p:spPr/>
        <p:txBody>
          <a:bodyPr/>
          <a:lstStyle/>
          <a:p>
            <a:fld id="{5FA0AADA-5C15-7B42-86F9-C01359D73B7C}" type="slidenum">
              <a:rPr lang="tr-TR" smtClean="0"/>
              <a:t>27</a:t>
            </a:fld>
            <a:endParaRPr lang="tr-TR"/>
          </a:p>
        </p:txBody>
      </p:sp>
    </p:spTree>
    <p:extLst>
      <p:ext uri="{BB962C8B-B14F-4D97-AF65-F5344CB8AC3E}">
        <p14:creationId xmlns:p14="http://schemas.microsoft.com/office/powerpoint/2010/main" val="650492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5FA0AADA-5C15-7B42-86F9-C01359D73B7C}" type="slidenum">
              <a:rPr lang="tr-TR" smtClean="0"/>
              <a:t>29</a:t>
            </a:fld>
            <a:endParaRPr lang="tr-TR"/>
          </a:p>
        </p:txBody>
      </p:sp>
    </p:spTree>
    <p:extLst>
      <p:ext uri="{BB962C8B-B14F-4D97-AF65-F5344CB8AC3E}">
        <p14:creationId xmlns:p14="http://schemas.microsoft.com/office/powerpoint/2010/main" val="1868446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1" dirty="0"/>
              <a:t>Direct </a:t>
            </a:r>
            <a:r>
              <a:rPr lang="tr-TR" b="1" dirty="0" err="1"/>
              <a:t>observation</a:t>
            </a:r>
            <a:r>
              <a:rPr lang="tr-TR" dirty="0"/>
              <a:t> → gözle izleme .</a:t>
            </a:r>
            <a:r>
              <a:rPr lang="tr-TR" b="1" dirty="0" err="1"/>
              <a:t>Swab</a:t>
            </a:r>
            <a:r>
              <a:rPr lang="tr-TR" b="1" dirty="0"/>
              <a:t> </a:t>
            </a:r>
            <a:r>
              <a:rPr lang="tr-TR" b="1" dirty="0" err="1"/>
              <a:t>cultures</a:t>
            </a:r>
            <a:r>
              <a:rPr lang="tr-TR" dirty="0"/>
              <a:t> → mikrobiyolojik örnekleme </a:t>
            </a:r>
            <a:r>
              <a:rPr lang="tr-TR" b="1" dirty="0"/>
              <a:t>ATP </a:t>
            </a:r>
            <a:r>
              <a:rPr lang="tr-TR" b="1" dirty="0" err="1"/>
              <a:t>system</a:t>
            </a:r>
            <a:r>
              <a:rPr lang="tr-TR" dirty="0"/>
              <a:t> → </a:t>
            </a:r>
            <a:r>
              <a:rPr lang="tr-TR" dirty="0" err="1"/>
              <a:t>biyolüminesans</a:t>
            </a:r>
            <a:r>
              <a:rPr lang="tr-TR" dirty="0"/>
              <a:t> ile organik yük ölçümü </a:t>
            </a:r>
            <a:r>
              <a:rPr lang="tr-TR" b="1" dirty="0" err="1"/>
              <a:t>Agar</a:t>
            </a:r>
            <a:r>
              <a:rPr lang="tr-TR" b="1" dirty="0"/>
              <a:t> </a:t>
            </a:r>
            <a:r>
              <a:rPr lang="tr-TR" b="1" dirty="0" err="1"/>
              <a:t>slide</a:t>
            </a:r>
            <a:r>
              <a:rPr lang="tr-TR" b="1" dirty="0"/>
              <a:t> </a:t>
            </a:r>
            <a:r>
              <a:rPr lang="tr-TR" b="1" dirty="0" err="1"/>
              <a:t>cultures</a:t>
            </a:r>
            <a:r>
              <a:rPr lang="tr-TR" dirty="0"/>
              <a:t> → temas plakları.</a:t>
            </a:r>
            <a:r>
              <a:rPr lang="tr-TR" sz="1200" kern="1200" dirty="0">
                <a:solidFill>
                  <a:schemeClr val="tx1"/>
                </a:solidFill>
                <a:effectLst/>
                <a:latin typeface="+mn-lt"/>
                <a:ea typeface="+mn-ea"/>
                <a:cs typeface="+mn-cs"/>
              </a:rPr>
              <a:t> Belirli patojenlerin varlığını doğrudan gösterir, Sonuçlar için uzun süre (&gt;48 saat),laboratuvar sonuçlarına ulaşım </a:t>
            </a:r>
          </a:p>
        </p:txBody>
      </p:sp>
      <p:sp>
        <p:nvSpPr>
          <p:cNvPr id="4" name="Slayt Numarası Yer Tutucusu 3"/>
          <p:cNvSpPr>
            <a:spLocks noGrp="1"/>
          </p:cNvSpPr>
          <p:nvPr>
            <p:ph type="sldNum" sz="quarter" idx="5"/>
          </p:nvPr>
        </p:nvSpPr>
        <p:spPr/>
        <p:txBody>
          <a:bodyPr/>
          <a:lstStyle/>
          <a:p>
            <a:fld id="{5FA0AADA-5C15-7B42-86F9-C01359D73B7C}" type="slidenum">
              <a:rPr lang="tr-TR" smtClean="0"/>
              <a:t>30</a:t>
            </a:fld>
            <a:endParaRPr lang="tr-TR"/>
          </a:p>
        </p:txBody>
      </p:sp>
    </p:spTree>
    <p:extLst>
      <p:ext uri="{BB962C8B-B14F-4D97-AF65-F5344CB8AC3E}">
        <p14:creationId xmlns:p14="http://schemas.microsoft.com/office/powerpoint/2010/main" val="2961020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7F7B9-8A68-54B8-49EF-D058EEC7DEAC}"/>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ED9EE811-EE25-0F5E-E757-BF9D86F7691C}"/>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DDF22EA0-872A-A91A-1F6F-3A6F00E2CE2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 </a:t>
            </a:r>
            <a:r>
              <a:rPr lang="tr-TR" sz="1200" b="0" i="0" kern="1200" dirty="0">
                <a:solidFill>
                  <a:schemeClr val="tx1"/>
                </a:solidFill>
                <a:effectLst/>
                <a:latin typeface="+mn-lt"/>
                <a:ea typeface="+mn-ea"/>
                <a:cs typeface="+mn-cs"/>
              </a:rPr>
              <a:t>mikrobiyolojik hava örneklemesi belirli bir andaki hava durumunu” gösterir; anlamlı olabilmesi için farklı alanlar veya zamanlarla karşılaştırılması gerekir. </a:t>
            </a:r>
            <a:r>
              <a:rPr lang="tr-TR" sz="1200" b="0" i="0" kern="1200" dirty="0" err="1">
                <a:solidFill>
                  <a:schemeClr val="tx1"/>
                </a:solidFill>
                <a:effectLst/>
                <a:latin typeface="+mn-lt"/>
                <a:ea typeface="+mn-ea"/>
                <a:cs typeface="+mn-cs"/>
              </a:rPr>
              <a:t>CDC’ye</a:t>
            </a:r>
            <a:r>
              <a:rPr lang="tr-TR" sz="1200" b="0" i="0" kern="1200" dirty="0">
                <a:solidFill>
                  <a:schemeClr val="tx1"/>
                </a:solidFill>
                <a:effectLst/>
                <a:latin typeface="+mn-lt"/>
                <a:ea typeface="+mn-ea"/>
                <a:cs typeface="+mn-cs"/>
              </a:rPr>
              <a:t> göre hava örneklemesi, standart eksikliği nedeniyle çoğunlukla sınırlı değere sahiptir;</a:t>
            </a:r>
            <a:endParaRPr lang="tr-TR" sz="1200" kern="1200" dirty="0">
              <a:solidFill>
                <a:schemeClr val="tx1"/>
              </a:solidFill>
              <a:effectLst/>
              <a:latin typeface="+mn-lt"/>
              <a:ea typeface="+mn-ea"/>
              <a:cs typeface="+mn-cs"/>
            </a:endParaRPr>
          </a:p>
        </p:txBody>
      </p:sp>
      <p:sp>
        <p:nvSpPr>
          <p:cNvPr id="4" name="Slayt Numarası Yer Tutucusu 3">
            <a:extLst>
              <a:ext uri="{FF2B5EF4-FFF2-40B4-BE49-F238E27FC236}">
                <a16:creationId xmlns:a16="http://schemas.microsoft.com/office/drawing/2014/main" id="{D1D60C68-C3DB-454D-1DCE-A91F19561CBC}"/>
              </a:ext>
            </a:extLst>
          </p:cNvPr>
          <p:cNvSpPr>
            <a:spLocks noGrp="1"/>
          </p:cNvSpPr>
          <p:nvPr>
            <p:ph type="sldNum" sz="quarter" idx="5"/>
          </p:nvPr>
        </p:nvSpPr>
        <p:spPr/>
        <p:txBody>
          <a:bodyPr/>
          <a:lstStyle/>
          <a:p>
            <a:fld id="{5FA0AADA-5C15-7B42-86F9-C01359D73B7C}" type="slidenum">
              <a:rPr lang="tr-TR" smtClean="0"/>
              <a:t>31</a:t>
            </a:fld>
            <a:endParaRPr lang="tr-TR"/>
          </a:p>
        </p:txBody>
      </p:sp>
    </p:spTree>
    <p:extLst>
      <p:ext uri="{BB962C8B-B14F-4D97-AF65-F5344CB8AC3E}">
        <p14:creationId xmlns:p14="http://schemas.microsoft.com/office/powerpoint/2010/main" val="2294232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4DB79-0CE6-28B1-5D82-F20B7665E2F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F852FEE6-7CE7-95CC-C400-0DB166DF944C}"/>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6E3B88DA-5DD8-D61B-157D-147112A4B7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a:t>
            </a:r>
          </a:p>
        </p:txBody>
      </p:sp>
      <p:sp>
        <p:nvSpPr>
          <p:cNvPr id="4" name="Slayt Numarası Yer Tutucusu 3">
            <a:extLst>
              <a:ext uri="{FF2B5EF4-FFF2-40B4-BE49-F238E27FC236}">
                <a16:creationId xmlns:a16="http://schemas.microsoft.com/office/drawing/2014/main" id="{33CA427D-1F34-5626-A301-CC5CAAF3C640}"/>
              </a:ext>
            </a:extLst>
          </p:cNvPr>
          <p:cNvSpPr>
            <a:spLocks noGrp="1"/>
          </p:cNvSpPr>
          <p:nvPr>
            <p:ph type="sldNum" sz="quarter" idx="5"/>
          </p:nvPr>
        </p:nvSpPr>
        <p:spPr/>
        <p:txBody>
          <a:bodyPr/>
          <a:lstStyle/>
          <a:p>
            <a:fld id="{5FA0AADA-5C15-7B42-86F9-C01359D73B7C}" type="slidenum">
              <a:rPr lang="tr-TR" smtClean="0"/>
              <a:t>32</a:t>
            </a:fld>
            <a:endParaRPr lang="tr-TR"/>
          </a:p>
        </p:txBody>
      </p:sp>
    </p:spTree>
    <p:extLst>
      <p:ext uri="{BB962C8B-B14F-4D97-AF65-F5344CB8AC3E}">
        <p14:creationId xmlns:p14="http://schemas.microsoft.com/office/powerpoint/2010/main" val="4293101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err="1">
                <a:solidFill>
                  <a:schemeClr val="tx1"/>
                </a:solidFill>
                <a:effectLst/>
                <a:latin typeface="+mn-lt"/>
                <a:ea typeface="+mn-ea"/>
                <a:cs typeface="+mn-cs"/>
              </a:rPr>
              <a:t>Sabouraud</a:t>
            </a:r>
            <a:r>
              <a:rPr lang="tr-TR" sz="1200" kern="1200" dirty="0">
                <a:solidFill>
                  <a:schemeClr val="tx1"/>
                </a:solidFill>
                <a:effectLst/>
                <a:latin typeface="+mn-lt"/>
                <a:ea typeface="+mn-ea"/>
                <a:cs typeface="+mn-cs"/>
              </a:rPr>
              <a:t> dekstroz </a:t>
            </a:r>
            <a:r>
              <a:rPr lang="tr-TR" sz="1200" kern="1200" dirty="0" err="1">
                <a:solidFill>
                  <a:schemeClr val="tx1"/>
                </a:solidFill>
                <a:effectLst/>
                <a:latin typeface="+mn-lt"/>
                <a:ea typeface="+mn-ea"/>
                <a:cs typeface="+mn-cs"/>
              </a:rPr>
              <a:t>agar</a:t>
            </a:r>
            <a:r>
              <a:rPr lang="tr-TR" sz="1200" kern="1200" dirty="0">
                <a:solidFill>
                  <a:schemeClr val="tx1"/>
                </a:solidFill>
                <a:effectLst/>
                <a:latin typeface="+mn-lt"/>
                <a:ea typeface="+mn-ea"/>
                <a:cs typeface="+mn-cs"/>
              </a:rPr>
              <a:t> ve inhibitör küf </a:t>
            </a:r>
            <a:r>
              <a:rPr lang="tr-TR" sz="1200" kern="1200" dirty="0" err="1">
                <a:solidFill>
                  <a:schemeClr val="tx1"/>
                </a:solidFill>
                <a:effectLst/>
                <a:latin typeface="+mn-lt"/>
                <a:ea typeface="+mn-ea"/>
                <a:cs typeface="+mn-cs"/>
              </a:rPr>
              <a:t>agar</a:t>
            </a:r>
            <a:endParaRPr lang="tr-TR" dirty="0"/>
          </a:p>
        </p:txBody>
      </p:sp>
      <p:sp>
        <p:nvSpPr>
          <p:cNvPr id="4" name="Slayt Numarası Yer Tutucusu 3"/>
          <p:cNvSpPr>
            <a:spLocks noGrp="1"/>
          </p:cNvSpPr>
          <p:nvPr>
            <p:ph type="sldNum" sz="quarter" idx="5"/>
          </p:nvPr>
        </p:nvSpPr>
        <p:spPr/>
        <p:txBody>
          <a:bodyPr/>
          <a:lstStyle/>
          <a:p>
            <a:fld id="{5FA0AADA-5C15-7B42-86F9-C01359D73B7C}" type="slidenum">
              <a:rPr lang="tr-TR" smtClean="0"/>
              <a:t>33</a:t>
            </a:fld>
            <a:endParaRPr lang="tr-TR"/>
          </a:p>
        </p:txBody>
      </p:sp>
    </p:spTree>
    <p:extLst>
      <p:ext uri="{BB962C8B-B14F-4D97-AF65-F5344CB8AC3E}">
        <p14:creationId xmlns:p14="http://schemas.microsoft.com/office/powerpoint/2010/main" val="330135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FB00E-8038-119F-F51A-9E6F0CC4AFB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B623A510-1647-3435-C7AE-156862DFF166}"/>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9874F88B-34A0-0429-3C91-FB45C3C994B6}"/>
              </a:ext>
            </a:extLst>
          </p:cNvPr>
          <p:cNvSpPr>
            <a:spLocks noGrp="1"/>
          </p:cNvSpPr>
          <p:nvPr>
            <p:ph type="body" idx="1"/>
          </p:nvPr>
        </p:nvSpPr>
        <p:spPr/>
        <p:txBody>
          <a:bodyPr/>
          <a:lstStyle/>
          <a:p>
            <a:pPr lvl="0"/>
            <a:r>
              <a:rPr lang="tr-TR" sz="1200" kern="1200" dirty="0">
                <a:solidFill>
                  <a:schemeClr val="tx1"/>
                </a:solidFill>
                <a:effectLst/>
                <a:latin typeface="+mn-lt"/>
                <a:ea typeface="+mn-ea"/>
                <a:cs typeface="+mn-cs"/>
              </a:rPr>
              <a:t> Hava örnekleme sonuçlarının anlamlı olabilmesi için, bu sonuçların </a:t>
            </a:r>
            <a:r>
              <a:rPr lang="tr-TR" sz="1200" b="1" kern="1200" dirty="0">
                <a:solidFill>
                  <a:schemeClr val="tx1"/>
                </a:solidFill>
                <a:effectLst/>
                <a:latin typeface="+mn-lt"/>
                <a:ea typeface="+mn-ea"/>
                <a:cs typeface="+mn-cs"/>
              </a:rPr>
              <a:t>farklı alanlar, koşullar veya zaman dilimlerinden elde edilen verilerle karşılaştırılması gereklidir</a:t>
            </a:r>
            <a:r>
              <a:rPr lang="tr-TR" sz="1200" kern="1200" dirty="0">
                <a:solidFill>
                  <a:schemeClr val="tx1"/>
                </a:solidFill>
                <a:effectLst/>
                <a:latin typeface="+mn-lt"/>
                <a:ea typeface="+mn-ea"/>
                <a:cs typeface="+mn-cs"/>
              </a:rPr>
              <a:t>.</a:t>
            </a:r>
          </a:p>
        </p:txBody>
      </p:sp>
      <p:sp>
        <p:nvSpPr>
          <p:cNvPr id="4" name="Slayt Numarası Yer Tutucusu 3">
            <a:extLst>
              <a:ext uri="{FF2B5EF4-FFF2-40B4-BE49-F238E27FC236}">
                <a16:creationId xmlns:a16="http://schemas.microsoft.com/office/drawing/2014/main" id="{70C847FF-7220-01DD-9440-B4261999C484}"/>
              </a:ext>
            </a:extLst>
          </p:cNvPr>
          <p:cNvSpPr>
            <a:spLocks noGrp="1"/>
          </p:cNvSpPr>
          <p:nvPr>
            <p:ph type="sldNum" sz="quarter" idx="5"/>
          </p:nvPr>
        </p:nvSpPr>
        <p:spPr/>
        <p:txBody>
          <a:bodyPr/>
          <a:lstStyle/>
          <a:p>
            <a:fld id="{5FA0AADA-5C15-7B42-86F9-C01359D73B7C}" type="slidenum">
              <a:rPr lang="tr-TR" smtClean="0"/>
              <a:t>34</a:t>
            </a:fld>
            <a:endParaRPr lang="tr-TR"/>
          </a:p>
        </p:txBody>
      </p:sp>
    </p:spTree>
    <p:extLst>
      <p:ext uri="{BB962C8B-B14F-4D97-AF65-F5344CB8AC3E}">
        <p14:creationId xmlns:p14="http://schemas.microsoft.com/office/powerpoint/2010/main" val="3934745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C4DDA-DB3B-7878-2F71-6751C8A84E67}"/>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258F81E0-B833-85F4-250B-8069BECC1784}"/>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828658A-1EC2-62ED-5383-8B9DC676C6A1}"/>
              </a:ext>
            </a:extLst>
          </p:cNvPr>
          <p:cNvSpPr>
            <a:spLocks noGrp="1"/>
          </p:cNvSpPr>
          <p:nvPr>
            <p:ph type="body" idx="1"/>
          </p:nvPr>
        </p:nvSpPr>
        <p:spPr/>
        <p:txBody>
          <a:bodyPr/>
          <a:lstStyle/>
          <a:p>
            <a:r>
              <a:rPr lang="tr-TR" sz="1200" kern="1200" dirty="0">
                <a:solidFill>
                  <a:schemeClr val="tx1"/>
                </a:solidFill>
                <a:effectLst/>
                <a:latin typeface="+mn-lt"/>
                <a:ea typeface="+mn-ea"/>
                <a:cs typeface="+mn-cs"/>
              </a:rPr>
              <a:t> inert materyal </a:t>
            </a:r>
            <a:r>
              <a:rPr lang="tr-TR" sz="1200" kern="1200" dirty="0" err="1">
                <a:solidFill>
                  <a:schemeClr val="tx1"/>
                </a:solidFill>
                <a:effectLst/>
                <a:latin typeface="+mn-lt"/>
                <a:ea typeface="+mn-ea"/>
                <a:cs typeface="+mn-cs"/>
              </a:rPr>
              <a:t>mıktarı:</a:t>
            </a:r>
            <a:r>
              <a:rPr lang="tr-TR" dirty="0" err="1"/>
              <a:t>Bir</a:t>
            </a:r>
            <a:r>
              <a:rPr lang="tr-TR" dirty="0"/>
              <a:t> aerosol sadece mikroorganizmadan oluşmaz. </a:t>
            </a:r>
            <a:r>
              <a:rPr lang="tr-TR" dirty="0" err="1"/>
              <a:t>İçinde:,Toz</a:t>
            </a:r>
            <a:r>
              <a:rPr lang="tr-TR" dirty="0"/>
              <a:t> partikülleri ,Organik </a:t>
            </a:r>
            <a:r>
              <a:rPr lang="tr-TR" dirty="0" err="1"/>
              <a:t>debris</a:t>
            </a:r>
            <a:r>
              <a:rPr lang="tr-TR" dirty="0"/>
              <a:t> (cilt döküntüsü, lifler) ,Su damlacıkları ,Çevresel parçacıklar. Mikroorganizmaların </a:t>
            </a:r>
            <a:r>
              <a:rPr lang="tr-TR" b="1" dirty="0"/>
              <a:t>havada kalma süresini etkiler</a:t>
            </a:r>
            <a:r>
              <a:rPr lang="tr-TR" dirty="0"/>
              <a:t> Kurumaya karşı </a:t>
            </a:r>
            <a:r>
              <a:rPr lang="tr-TR" b="1" dirty="0"/>
              <a:t>koruyucu olabilir</a:t>
            </a:r>
            <a:r>
              <a:rPr lang="tr-TR" dirty="0"/>
              <a:t> Yüzeylere tutunmayı </a:t>
            </a:r>
            <a:r>
              <a:rPr lang="tr-TR" b="1" dirty="0"/>
              <a:t>artırabilir</a:t>
            </a:r>
            <a:r>
              <a:rPr lang="tr-TR" dirty="0"/>
              <a:t> Aerosolün yayılım davranışını değiştirir</a:t>
            </a:r>
          </a:p>
        </p:txBody>
      </p:sp>
      <p:sp>
        <p:nvSpPr>
          <p:cNvPr id="4" name="Slayt Numarası Yer Tutucusu 3">
            <a:extLst>
              <a:ext uri="{FF2B5EF4-FFF2-40B4-BE49-F238E27FC236}">
                <a16:creationId xmlns:a16="http://schemas.microsoft.com/office/drawing/2014/main" id="{CEB3DDA2-DED7-E0B6-E859-144B8021ED5E}"/>
              </a:ext>
            </a:extLst>
          </p:cNvPr>
          <p:cNvSpPr>
            <a:spLocks noGrp="1"/>
          </p:cNvSpPr>
          <p:nvPr>
            <p:ph type="sldNum" sz="quarter" idx="5"/>
          </p:nvPr>
        </p:nvSpPr>
        <p:spPr/>
        <p:txBody>
          <a:bodyPr/>
          <a:lstStyle/>
          <a:p>
            <a:fld id="{5FA0AADA-5C15-7B42-86F9-C01359D73B7C}" type="slidenum">
              <a:rPr lang="tr-TR" smtClean="0"/>
              <a:t>35</a:t>
            </a:fld>
            <a:endParaRPr lang="tr-TR"/>
          </a:p>
        </p:txBody>
      </p:sp>
    </p:spTree>
    <p:extLst>
      <p:ext uri="{BB962C8B-B14F-4D97-AF65-F5344CB8AC3E}">
        <p14:creationId xmlns:p14="http://schemas.microsoft.com/office/powerpoint/2010/main" val="16083534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F719D-FE6D-1383-2928-7436E271A4A0}"/>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88BA50EF-73F3-FD41-9E5A-80455D7F063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6845C9F-AAA4-60B3-D745-9C8BEFA482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 </a:t>
            </a:r>
          </a:p>
        </p:txBody>
      </p:sp>
      <p:sp>
        <p:nvSpPr>
          <p:cNvPr id="4" name="Slayt Numarası Yer Tutucusu 3">
            <a:extLst>
              <a:ext uri="{FF2B5EF4-FFF2-40B4-BE49-F238E27FC236}">
                <a16:creationId xmlns:a16="http://schemas.microsoft.com/office/drawing/2014/main" id="{CD385F16-D9D1-8713-4D66-9A121AFECD9C}"/>
              </a:ext>
            </a:extLst>
          </p:cNvPr>
          <p:cNvSpPr>
            <a:spLocks noGrp="1"/>
          </p:cNvSpPr>
          <p:nvPr>
            <p:ph type="sldNum" sz="quarter" idx="5"/>
          </p:nvPr>
        </p:nvSpPr>
        <p:spPr/>
        <p:txBody>
          <a:bodyPr/>
          <a:lstStyle/>
          <a:p>
            <a:fld id="{5FA0AADA-5C15-7B42-86F9-C01359D73B7C}" type="slidenum">
              <a:rPr lang="tr-TR" smtClean="0"/>
              <a:t>36</a:t>
            </a:fld>
            <a:endParaRPr lang="tr-TR"/>
          </a:p>
        </p:txBody>
      </p:sp>
    </p:spTree>
    <p:extLst>
      <p:ext uri="{BB962C8B-B14F-4D97-AF65-F5344CB8AC3E}">
        <p14:creationId xmlns:p14="http://schemas.microsoft.com/office/powerpoint/2010/main" val="2345739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geçici olarak kümelenmiş vakaların ortaya çıkması, tesis içindeki bir çevresel kaynağın tanımlanma ve düzeltilme olasılığını artırır.</a:t>
            </a:r>
          </a:p>
        </p:txBody>
      </p:sp>
      <p:sp>
        <p:nvSpPr>
          <p:cNvPr id="4" name="Slayt Numarası Yer Tutucusu 3"/>
          <p:cNvSpPr>
            <a:spLocks noGrp="1"/>
          </p:cNvSpPr>
          <p:nvPr>
            <p:ph type="sldNum" sz="quarter" idx="5"/>
          </p:nvPr>
        </p:nvSpPr>
        <p:spPr/>
        <p:txBody>
          <a:bodyPr/>
          <a:lstStyle/>
          <a:p>
            <a:fld id="{5FA0AADA-5C15-7B42-86F9-C01359D73B7C}" type="slidenum">
              <a:rPr lang="tr-TR" smtClean="0"/>
              <a:t>37</a:t>
            </a:fld>
            <a:endParaRPr lang="tr-TR"/>
          </a:p>
        </p:txBody>
      </p:sp>
    </p:spTree>
    <p:extLst>
      <p:ext uri="{BB962C8B-B14F-4D97-AF65-F5344CB8AC3E}">
        <p14:creationId xmlns:p14="http://schemas.microsoft.com/office/powerpoint/2010/main" val="2054443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1E359-ADFC-2BFB-C27D-A1D41890AD78}"/>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D1BD4ADD-746F-5F37-FCF7-6950CD8D284A}"/>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AEA3FA63-CC07-CAD4-CA3F-C9F7A06A5A2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a:t>
            </a:r>
            <a:r>
              <a:rPr lang="tr-TR" dirty="0">
                <a:effectLst/>
              </a:rPr>
              <a:t> </a:t>
            </a:r>
            <a:r>
              <a:rPr lang="tr-TR" sz="1200" b="1" i="0" kern="1200" dirty="0">
                <a:solidFill>
                  <a:schemeClr val="tx1"/>
                </a:solidFill>
                <a:effectLst/>
                <a:latin typeface="+mn-lt"/>
                <a:ea typeface="+mn-ea"/>
                <a:cs typeface="+mn-cs"/>
              </a:rPr>
              <a:t>pozitif çevre kültürü = kesin bulaş kaynağı</a:t>
            </a:r>
            <a:r>
              <a:rPr lang="tr-TR" sz="1200" b="0" i="0" kern="1200" dirty="0">
                <a:solidFill>
                  <a:schemeClr val="tx1"/>
                </a:solidFill>
                <a:effectLst/>
                <a:latin typeface="+mn-lt"/>
                <a:ea typeface="+mn-ea"/>
                <a:cs typeface="+mn-cs"/>
              </a:rPr>
              <a:t> demek olmadığı gibi, </a:t>
            </a:r>
            <a:r>
              <a:rPr lang="tr-TR" sz="1200" b="1" i="0" kern="1200" dirty="0">
                <a:solidFill>
                  <a:schemeClr val="tx1"/>
                </a:solidFill>
                <a:effectLst/>
                <a:latin typeface="+mn-lt"/>
                <a:ea typeface="+mn-ea"/>
                <a:cs typeface="+mn-cs"/>
              </a:rPr>
              <a:t>negatif çevre kültürü = steril yüzey</a:t>
            </a:r>
            <a:r>
              <a:rPr lang="tr-TR" sz="1200" b="0" i="0" kern="1200" dirty="0">
                <a:solidFill>
                  <a:schemeClr val="tx1"/>
                </a:solidFill>
                <a:effectLst/>
                <a:latin typeface="+mn-lt"/>
                <a:ea typeface="+mn-ea"/>
                <a:cs typeface="+mn-cs"/>
              </a:rPr>
              <a:t> anlamına da gelmez.</a:t>
            </a:r>
            <a:endParaRPr lang="tr-TR" sz="1200" kern="1200" dirty="0">
              <a:solidFill>
                <a:schemeClr val="tx1"/>
              </a:solidFill>
              <a:effectLst/>
              <a:latin typeface="+mn-lt"/>
              <a:ea typeface="+mn-ea"/>
              <a:cs typeface="+mn-cs"/>
            </a:endParaRPr>
          </a:p>
        </p:txBody>
      </p:sp>
      <p:sp>
        <p:nvSpPr>
          <p:cNvPr id="4" name="Slayt Numarası Yer Tutucusu 3">
            <a:extLst>
              <a:ext uri="{FF2B5EF4-FFF2-40B4-BE49-F238E27FC236}">
                <a16:creationId xmlns:a16="http://schemas.microsoft.com/office/drawing/2014/main" id="{8C51A92A-1168-4001-95A6-5BA50F2CE98E}"/>
              </a:ext>
            </a:extLst>
          </p:cNvPr>
          <p:cNvSpPr>
            <a:spLocks noGrp="1"/>
          </p:cNvSpPr>
          <p:nvPr>
            <p:ph type="sldNum" sz="quarter" idx="5"/>
          </p:nvPr>
        </p:nvSpPr>
        <p:spPr/>
        <p:txBody>
          <a:bodyPr/>
          <a:lstStyle/>
          <a:p>
            <a:fld id="{5FA0AADA-5C15-7B42-86F9-C01359D73B7C}" type="slidenum">
              <a:rPr lang="tr-TR" smtClean="0"/>
              <a:t>6</a:t>
            </a:fld>
            <a:endParaRPr lang="tr-TR"/>
          </a:p>
        </p:txBody>
      </p:sp>
    </p:spTree>
    <p:extLst>
      <p:ext uri="{BB962C8B-B14F-4D97-AF65-F5344CB8AC3E}">
        <p14:creationId xmlns:p14="http://schemas.microsoft.com/office/powerpoint/2010/main" val="3451101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FF9C0-5025-06B5-A016-BEBA36ACB2B5}"/>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CD64872F-D1DA-E4AE-AD75-D77385E59195}"/>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8E26411C-008E-17A4-530F-D26A2816F61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 Bu cihazların bazıları yalnızca bir güç kaynağı ve uygun toplama ortamı ile çalışabilen bağımsız sistemlerdir; ancak çoğu, </a:t>
            </a:r>
            <a:r>
              <a:rPr lang="tr-TR" sz="1200" b="1" kern="1200" dirty="0">
                <a:solidFill>
                  <a:schemeClr val="tx1"/>
                </a:solidFill>
                <a:effectLst/>
                <a:latin typeface="+mn-lt"/>
                <a:ea typeface="+mn-ea"/>
                <a:cs typeface="+mn-cs"/>
              </a:rPr>
              <a:t>vakum pompası ve hava akım ölçüm cihazı (örneğin </a:t>
            </a:r>
            <a:r>
              <a:rPr lang="tr-TR" sz="1200" b="1" kern="1200" dirty="0" err="1">
                <a:solidFill>
                  <a:schemeClr val="tx1"/>
                </a:solidFill>
                <a:effectLst/>
                <a:latin typeface="+mn-lt"/>
                <a:ea typeface="+mn-ea"/>
                <a:cs typeface="+mn-cs"/>
              </a:rPr>
              <a:t>flowmetre</a:t>
            </a:r>
            <a:r>
              <a:rPr lang="tr-TR" sz="1200" b="1" kern="1200" dirty="0">
                <a:solidFill>
                  <a:schemeClr val="tx1"/>
                </a:solidFill>
                <a:effectLst/>
                <a:latin typeface="+mn-lt"/>
                <a:ea typeface="+mn-ea"/>
                <a:cs typeface="+mn-cs"/>
              </a:rPr>
              <a:t> veya anemometre)</a:t>
            </a:r>
            <a:r>
              <a:rPr lang="tr-TR" sz="1200" kern="1200" dirty="0">
                <a:solidFill>
                  <a:schemeClr val="tx1"/>
                </a:solidFill>
                <a:effectLst/>
                <a:latin typeface="+mn-lt"/>
                <a:ea typeface="+mn-ea"/>
                <a:cs typeface="+mn-cs"/>
              </a:rPr>
              <a:t> gibi ek ekipmanlara ihtiyaç duyar. </a:t>
            </a:r>
            <a:r>
              <a:rPr lang="tr-TR" dirty="0"/>
              <a:t>Özel ekipman ve deneyimli personel </a:t>
            </a:r>
            <a:r>
              <a:rPr lang="tr-TR" dirty="0" err="1"/>
              <a:t>gerektirir</a:t>
            </a:r>
            <a:r>
              <a:rPr lang="tr-TR" sz="1200" kern="1200" dirty="0" err="1">
                <a:solidFill>
                  <a:schemeClr val="tx1"/>
                </a:solidFill>
                <a:effectLst/>
                <a:latin typeface="+mn-lt"/>
                <a:ea typeface="+mn-ea"/>
                <a:cs typeface="+mn-cs"/>
              </a:rPr>
              <a:t>Sedimentasyon</a:t>
            </a:r>
            <a:r>
              <a:rPr lang="tr-TR" sz="1200" kern="1200" dirty="0">
                <a:solidFill>
                  <a:schemeClr val="tx1"/>
                </a:solidFill>
                <a:effectLst/>
                <a:latin typeface="+mn-lt"/>
                <a:ea typeface="+mn-ea"/>
                <a:cs typeface="+mn-cs"/>
              </a:rPr>
              <a:t> (çökme) yöntemi ise </a:t>
            </a:r>
            <a:r>
              <a:rPr lang="tr-TR" sz="1200" kern="1200" dirty="0" err="1">
                <a:solidFill>
                  <a:schemeClr val="tx1"/>
                </a:solidFill>
                <a:effectLst/>
                <a:latin typeface="+mn-lt"/>
                <a:ea typeface="+mn-ea"/>
                <a:cs typeface="+mn-cs"/>
              </a:rPr>
              <a:t>settle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plate</a:t>
            </a:r>
            <a:r>
              <a:rPr lang="tr-TR" sz="1200" kern="1200" dirty="0">
                <a:solidFill>
                  <a:schemeClr val="tx1"/>
                </a:solidFill>
                <a:effectLst/>
                <a:latin typeface="+mn-lt"/>
                <a:ea typeface="+mn-ea"/>
                <a:cs typeface="+mn-cs"/>
              </a:rPr>
              <a:t> kullanıldığı için </a:t>
            </a:r>
            <a:r>
              <a:rPr lang="tr-TR" sz="1200" b="1" kern="1200" dirty="0">
                <a:solidFill>
                  <a:schemeClr val="tx1"/>
                </a:solidFill>
                <a:effectLst/>
                <a:latin typeface="+mn-lt"/>
                <a:ea typeface="+mn-ea"/>
                <a:cs typeface="+mn-cs"/>
              </a:rPr>
              <a:t>özel bir cihaz gerektirmez</a:t>
            </a:r>
            <a:r>
              <a:rPr lang="tr-TR" sz="1200" kern="1200" dirty="0">
                <a:solidFill>
                  <a:schemeClr val="tx1"/>
                </a:solidFill>
                <a:effectLst/>
                <a:latin typeface="+mn-lt"/>
                <a:ea typeface="+mn-ea"/>
                <a:cs typeface="+mn-cs"/>
              </a:rPr>
              <a:t>.</a:t>
            </a:r>
          </a:p>
        </p:txBody>
      </p:sp>
      <p:sp>
        <p:nvSpPr>
          <p:cNvPr id="4" name="Slayt Numarası Yer Tutucusu 3">
            <a:extLst>
              <a:ext uri="{FF2B5EF4-FFF2-40B4-BE49-F238E27FC236}">
                <a16:creationId xmlns:a16="http://schemas.microsoft.com/office/drawing/2014/main" id="{70AEE18A-65E5-BD59-1789-DAF2972AB8E9}"/>
              </a:ext>
            </a:extLst>
          </p:cNvPr>
          <p:cNvSpPr>
            <a:spLocks noGrp="1"/>
          </p:cNvSpPr>
          <p:nvPr>
            <p:ph type="sldNum" sz="quarter" idx="5"/>
          </p:nvPr>
        </p:nvSpPr>
        <p:spPr/>
        <p:txBody>
          <a:bodyPr/>
          <a:lstStyle/>
          <a:p>
            <a:fld id="{5FA0AADA-5C15-7B42-86F9-C01359D73B7C}" type="slidenum">
              <a:rPr lang="tr-TR" smtClean="0"/>
              <a:t>38</a:t>
            </a:fld>
            <a:endParaRPr lang="tr-TR"/>
          </a:p>
        </p:txBody>
      </p:sp>
    </p:spTree>
    <p:extLst>
      <p:ext uri="{BB962C8B-B14F-4D97-AF65-F5344CB8AC3E}">
        <p14:creationId xmlns:p14="http://schemas.microsoft.com/office/powerpoint/2010/main" val="7821635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Su ağır metal içeriyorsa, örneğe </a:t>
            </a:r>
            <a:r>
              <a:rPr lang="tr-TR" b="1" dirty="0" err="1"/>
              <a:t>şelatlayıcı</a:t>
            </a:r>
            <a:r>
              <a:rPr lang="tr-TR" b="1" dirty="0"/>
              <a:t> ajan</a:t>
            </a:r>
            <a:r>
              <a:rPr lang="tr-TR" dirty="0"/>
              <a:t> ilave edilmelidir.</a:t>
            </a:r>
          </a:p>
        </p:txBody>
      </p:sp>
      <p:sp>
        <p:nvSpPr>
          <p:cNvPr id="4" name="Slayt Numarası Yer Tutucusu 3"/>
          <p:cNvSpPr>
            <a:spLocks noGrp="1"/>
          </p:cNvSpPr>
          <p:nvPr>
            <p:ph type="sldNum" sz="quarter" idx="5"/>
          </p:nvPr>
        </p:nvSpPr>
        <p:spPr/>
        <p:txBody>
          <a:bodyPr/>
          <a:lstStyle/>
          <a:p>
            <a:fld id="{5FA0AADA-5C15-7B42-86F9-C01359D73B7C}" type="slidenum">
              <a:rPr lang="tr-TR" smtClean="0"/>
              <a:t>42</a:t>
            </a:fld>
            <a:endParaRPr lang="tr-TR"/>
          </a:p>
        </p:txBody>
      </p:sp>
    </p:spTree>
    <p:extLst>
      <p:ext uri="{BB962C8B-B14F-4D97-AF65-F5344CB8AC3E}">
        <p14:creationId xmlns:p14="http://schemas.microsoft.com/office/powerpoint/2010/main" val="29845291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i="0" kern="1200" dirty="0">
                <a:solidFill>
                  <a:schemeClr val="tx1"/>
                </a:solidFill>
                <a:effectLst/>
                <a:latin typeface="+mn-lt"/>
                <a:ea typeface="+mn-ea"/>
                <a:cs typeface="+mn-cs"/>
              </a:rPr>
              <a:t>işlenmiş su örneklerinde</a:t>
            </a:r>
            <a:r>
              <a:rPr lang="tr-TR" sz="1200" b="0" i="0" kern="1200" dirty="0">
                <a:solidFill>
                  <a:schemeClr val="tx1"/>
                </a:solidFill>
                <a:effectLst/>
                <a:latin typeface="+mn-lt"/>
                <a:ea typeface="+mn-ea"/>
                <a:cs typeface="+mn-cs"/>
              </a:rPr>
              <a:t> yüksek besin içerikli ortamlar ve 37°C’de inkübasyon, “stresli” mikroorganizmaların geri kazanımını azaltabilir. CDC/HICPAC bu nedenle, özellikle su örneklerinde, inkübasyonun suyun çevresel sıcaklığına daha yakın yapılmasını ve </a:t>
            </a:r>
            <a:r>
              <a:rPr lang="tr-TR" sz="1200" b="1" i="0" kern="1200" dirty="0">
                <a:solidFill>
                  <a:schemeClr val="tx1"/>
                </a:solidFill>
                <a:effectLst/>
                <a:latin typeface="+mn-lt"/>
                <a:ea typeface="+mn-ea"/>
                <a:cs typeface="+mn-cs"/>
              </a:rPr>
              <a:t>R2A</a:t>
            </a:r>
            <a:r>
              <a:rPr lang="tr-TR" sz="1200" b="0" i="0" kern="1200" dirty="0">
                <a:solidFill>
                  <a:schemeClr val="tx1"/>
                </a:solidFill>
                <a:effectLst/>
                <a:latin typeface="+mn-lt"/>
                <a:ea typeface="+mn-ea"/>
                <a:cs typeface="+mn-cs"/>
              </a:rPr>
              <a:t> veya seyreltilmiş pepton gibi düşük besin içerikli ortamlara öncelik verilmesini önermektedir.</a:t>
            </a:r>
            <a:endParaRPr lang="tr-TR" dirty="0"/>
          </a:p>
        </p:txBody>
      </p:sp>
      <p:sp>
        <p:nvSpPr>
          <p:cNvPr id="4" name="Slayt Numarası Yer Tutucusu 3"/>
          <p:cNvSpPr>
            <a:spLocks noGrp="1"/>
          </p:cNvSpPr>
          <p:nvPr>
            <p:ph type="sldNum" sz="quarter" idx="5"/>
          </p:nvPr>
        </p:nvSpPr>
        <p:spPr/>
        <p:txBody>
          <a:bodyPr/>
          <a:lstStyle/>
          <a:p>
            <a:fld id="{5FA0AADA-5C15-7B42-86F9-C01359D73B7C}" type="slidenum">
              <a:rPr lang="tr-TR" smtClean="0"/>
              <a:t>43</a:t>
            </a:fld>
            <a:endParaRPr lang="tr-TR"/>
          </a:p>
        </p:txBody>
      </p:sp>
    </p:spTree>
    <p:extLst>
      <p:ext uri="{BB962C8B-B14F-4D97-AF65-F5344CB8AC3E}">
        <p14:creationId xmlns:p14="http://schemas.microsoft.com/office/powerpoint/2010/main" val="2472531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a:solidFill>
                  <a:schemeClr val="tx1"/>
                </a:solidFill>
                <a:effectLst/>
                <a:latin typeface="+mn-lt"/>
                <a:ea typeface="+mn-ea"/>
                <a:cs typeface="+mn-cs"/>
              </a:rPr>
              <a:t>çevre kültürünün değerinin </a:t>
            </a:r>
            <a:r>
              <a:rPr lang="tr-TR" sz="1200" b="1" i="0" kern="1200" dirty="0">
                <a:solidFill>
                  <a:schemeClr val="tx1"/>
                </a:solidFill>
                <a:effectLst/>
                <a:latin typeface="+mn-lt"/>
                <a:ea typeface="+mn-ea"/>
                <a:cs typeface="+mn-cs"/>
              </a:rPr>
              <a:t>tek başına örnek almakta değil</a:t>
            </a:r>
            <a:r>
              <a:rPr lang="tr-TR" sz="1200" b="0" i="0" kern="1200" dirty="0">
                <a:solidFill>
                  <a:schemeClr val="tx1"/>
                </a:solidFill>
                <a:effectLst/>
                <a:latin typeface="+mn-lt"/>
                <a:ea typeface="+mn-ea"/>
                <a:cs typeface="+mn-cs"/>
              </a:rPr>
              <a:t>, şu üçlünün birlikte kullanılmasında yattığını göstermesidir: </a:t>
            </a:r>
            <a:r>
              <a:rPr lang="tr-TR" sz="1200" b="1" i="0" kern="1200" dirty="0">
                <a:solidFill>
                  <a:schemeClr val="tx1"/>
                </a:solidFill>
                <a:effectLst/>
                <a:latin typeface="+mn-lt"/>
                <a:ea typeface="+mn-ea"/>
                <a:cs typeface="+mn-cs"/>
              </a:rPr>
              <a:t>(i)</a:t>
            </a:r>
            <a:r>
              <a:rPr lang="tr-TR" sz="1200" b="0" i="0" kern="1200" dirty="0">
                <a:solidFill>
                  <a:schemeClr val="tx1"/>
                </a:solidFill>
                <a:effectLst/>
                <a:latin typeface="+mn-lt"/>
                <a:ea typeface="+mn-ea"/>
                <a:cs typeface="+mn-cs"/>
              </a:rPr>
              <a:t> klinik kümelenmenin erken fark edilmesi,</a:t>
            </a:r>
            <a:r>
              <a:rPr lang="tr-TR" sz="1200" b="1" i="0" kern="1200" dirty="0">
                <a:solidFill>
                  <a:schemeClr val="tx1"/>
                </a:solidFill>
                <a:effectLst/>
                <a:latin typeface="+mn-lt"/>
                <a:ea typeface="+mn-ea"/>
                <a:cs typeface="+mn-cs"/>
              </a:rPr>
              <a:t>(ii)</a:t>
            </a:r>
            <a:r>
              <a:rPr lang="tr-TR" sz="1200" b="0" i="0" kern="1200" dirty="0">
                <a:solidFill>
                  <a:schemeClr val="tx1"/>
                </a:solidFill>
                <a:effectLst/>
                <a:latin typeface="+mn-lt"/>
                <a:ea typeface="+mn-ea"/>
                <a:cs typeface="+mn-cs"/>
              </a:rPr>
              <a:t> hedefli çevresel örnekleme,</a:t>
            </a:r>
            <a:br>
              <a:rPr lang="tr-TR" dirty="0"/>
            </a:br>
            <a:r>
              <a:rPr lang="tr-TR" sz="1200" b="1" i="0" kern="1200" dirty="0">
                <a:solidFill>
                  <a:schemeClr val="tx1"/>
                </a:solidFill>
                <a:effectLst/>
                <a:latin typeface="+mn-lt"/>
                <a:ea typeface="+mn-ea"/>
                <a:cs typeface="+mn-cs"/>
              </a:rPr>
              <a:t>(iii)</a:t>
            </a:r>
            <a:r>
              <a:rPr lang="tr-TR" sz="1200" b="0" i="0" kern="1200" dirty="0">
                <a:solidFill>
                  <a:schemeClr val="tx1"/>
                </a:solidFill>
                <a:effectLst/>
                <a:latin typeface="+mn-lt"/>
                <a:ea typeface="+mn-ea"/>
                <a:cs typeface="+mn-cs"/>
              </a:rPr>
              <a:t> çevresel ve klinik izolatların moleküler </a:t>
            </a:r>
            <a:r>
              <a:rPr lang="tr-TR" sz="1200" b="0" i="0" kern="1200" dirty="0" err="1">
                <a:solidFill>
                  <a:schemeClr val="tx1"/>
                </a:solidFill>
                <a:effectLst/>
                <a:latin typeface="+mn-lt"/>
                <a:ea typeface="+mn-ea"/>
                <a:cs typeface="+mn-cs"/>
              </a:rPr>
              <a:t>karşılaştırılması.Bu</a:t>
            </a:r>
            <a:r>
              <a:rPr lang="tr-TR" sz="1200" b="0" i="0" kern="1200" dirty="0">
                <a:solidFill>
                  <a:schemeClr val="tx1"/>
                </a:solidFill>
                <a:effectLst/>
                <a:latin typeface="+mn-lt"/>
                <a:ea typeface="+mn-ea"/>
                <a:cs typeface="+mn-cs"/>
              </a:rPr>
              <a:t> açıdan makale, </a:t>
            </a:r>
            <a:r>
              <a:rPr lang="tr-TR" sz="1200" b="0" i="0" kern="1200" dirty="0" err="1">
                <a:solidFill>
                  <a:schemeClr val="tx1"/>
                </a:solidFill>
                <a:effectLst/>
                <a:latin typeface="+mn-lt"/>
                <a:ea typeface="+mn-ea"/>
                <a:cs typeface="+mn-cs"/>
              </a:rPr>
              <a:t>CDC’nin</a:t>
            </a:r>
            <a:r>
              <a:rPr lang="tr-TR" sz="1200" b="0" i="0" kern="1200" dirty="0">
                <a:solidFill>
                  <a:schemeClr val="tx1"/>
                </a:solidFill>
                <a:effectLst/>
                <a:latin typeface="+mn-lt"/>
                <a:ea typeface="+mn-ea"/>
                <a:cs typeface="+mn-cs"/>
              </a:rPr>
              <a:t> “çevresel örnekleme ancak yorum ve eylem planı varsa yapılmalıdır.</a:t>
            </a:r>
            <a:r>
              <a:rPr lang="tr-TR" sz="1200" b="1" i="0" kern="1200" dirty="0">
                <a:solidFill>
                  <a:schemeClr val="tx1"/>
                </a:solidFill>
                <a:effectLst/>
                <a:latin typeface="+mn-lt"/>
                <a:ea typeface="+mn-ea"/>
                <a:cs typeface="+mn-cs"/>
              </a:rPr>
              <a:t> çok bileşenli kontrol paketi</a:t>
            </a:r>
            <a:r>
              <a:rPr lang="tr-TR" sz="1200" b="0" i="0" kern="1200" dirty="0">
                <a:solidFill>
                  <a:schemeClr val="tx1"/>
                </a:solidFill>
                <a:effectLst/>
                <a:latin typeface="+mn-lt"/>
                <a:ea typeface="+mn-ea"/>
                <a:cs typeface="+mn-cs"/>
              </a:rPr>
              <a:t>dir: el hijyeni denetimi, hasta izolasyonu, çevresel temizlik izlemi, terminal dezenfeksiyon ve nihayet musluk </a:t>
            </a:r>
            <a:r>
              <a:rPr lang="tr-TR" sz="1200" b="0" i="0" kern="1200" dirty="0" err="1">
                <a:solidFill>
                  <a:schemeClr val="tx1"/>
                </a:solidFill>
                <a:effectLst/>
                <a:latin typeface="+mn-lt"/>
                <a:ea typeface="+mn-ea"/>
                <a:cs typeface="+mn-cs"/>
              </a:rPr>
              <a:t>perlatörlerinin</a:t>
            </a:r>
            <a:r>
              <a:rPr lang="tr-TR" sz="1200" b="0" i="0" kern="1200" dirty="0">
                <a:solidFill>
                  <a:schemeClr val="tx1"/>
                </a:solidFill>
                <a:effectLst/>
                <a:latin typeface="+mn-lt"/>
                <a:ea typeface="+mn-ea"/>
                <a:cs typeface="+mn-cs"/>
              </a:rPr>
              <a:t> yasaklanması ile salgın sona ermiş</a:t>
            </a:r>
            <a:endParaRPr lang="tr-TR" dirty="0"/>
          </a:p>
        </p:txBody>
      </p:sp>
      <p:sp>
        <p:nvSpPr>
          <p:cNvPr id="4" name="Slayt Numarası Yer Tutucusu 3"/>
          <p:cNvSpPr>
            <a:spLocks noGrp="1"/>
          </p:cNvSpPr>
          <p:nvPr>
            <p:ph type="sldNum" sz="quarter" idx="5"/>
          </p:nvPr>
        </p:nvSpPr>
        <p:spPr/>
        <p:txBody>
          <a:bodyPr/>
          <a:lstStyle/>
          <a:p>
            <a:fld id="{5FA0AADA-5C15-7B42-86F9-C01359D73B7C}" type="slidenum">
              <a:rPr lang="tr-TR" smtClean="0"/>
              <a:t>45</a:t>
            </a:fld>
            <a:endParaRPr lang="tr-TR"/>
          </a:p>
        </p:txBody>
      </p:sp>
    </p:spTree>
    <p:extLst>
      <p:ext uri="{BB962C8B-B14F-4D97-AF65-F5344CB8AC3E}">
        <p14:creationId xmlns:p14="http://schemas.microsoft.com/office/powerpoint/2010/main" val="8297987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Hava menfezi</a:t>
            </a:r>
            <a:r>
              <a:rPr lang="tr-TR" dirty="0"/>
              <a:t>, hastane ortamlarında havalandırma sisteminin (HVAC) </a:t>
            </a:r>
            <a:r>
              <a:rPr lang="tr-TR" b="1" dirty="0"/>
              <a:t>hava giriş–çıkış noktalarıdır.</a:t>
            </a:r>
            <a:r>
              <a:rPr lang="tr-TR" dirty="0"/>
              <a:t> havanın odaya girip çıktığı ızgaralı sistem noktası</a:t>
            </a:r>
          </a:p>
        </p:txBody>
      </p:sp>
      <p:sp>
        <p:nvSpPr>
          <p:cNvPr id="4" name="Slayt Numarası Yer Tutucusu 3"/>
          <p:cNvSpPr>
            <a:spLocks noGrp="1"/>
          </p:cNvSpPr>
          <p:nvPr>
            <p:ph type="sldNum" sz="quarter" idx="5"/>
          </p:nvPr>
        </p:nvSpPr>
        <p:spPr/>
        <p:txBody>
          <a:bodyPr/>
          <a:lstStyle/>
          <a:p>
            <a:fld id="{5FA0AADA-5C15-7B42-86F9-C01359D73B7C}" type="slidenum">
              <a:rPr lang="tr-TR" smtClean="0"/>
              <a:t>46</a:t>
            </a:fld>
            <a:endParaRPr lang="tr-TR"/>
          </a:p>
        </p:txBody>
      </p:sp>
    </p:spTree>
    <p:extLst>
      <p:ext uri="{BB962C8B-B14F-4D97-AF65-F5344CB8AC3E}">
        <p14:creationId xmlns:p14="http://schemas.microsoft.com/office/powerpoint/2010/main" val="13772890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lvl="1" algn="l"/>
            <a:r>
              <a:rPr lang="tr-TR" sz="2000" b="1" dirty="0"/>
              <a:t>2002 yılı: Kaynak belirlenemiyor → salgın kontrol altına alınamıyor</a:t>
            </a:r>
            <a:r>
              <a:rPr lang="tr-TR" sz="2000" dirty="0"/>
              <a:t> .Bu nedenle çevresel kontaminasyon araştırılmış </a:t>
            </a:r>
            <a:r>
              <a:rPr lang="tr-TR" b="1" dirty="0"/>
              <a:t>Çevre kültürü, rutin tarama aracı </a:t>
            </a:r>
            <a:r>
              <a:rPr lang="tr-TR" b="1" dirty="0" err="1"/>
              <a:t>değil;salgında</a:t>
            </a:r>
            <a:r>
              <a:rPr lang="tr-TR" b="1" dirty="0"/>
              <a:t> gizli rezervuarı ortaya çıkaran kritik bir epidemiyolojik araçtır.</a:t>
            </a:r>
            <a:endParaRPr lang="tr-TR" dirty="0"/>
          </a:p>
        </p:txBody>
      </p:sp>
      <p:sp>
        <p:nvSpPr>
          <p:cNvPr id="4" name="Slayt Numarası Yer Tutucusu 3"/>
          <p:cNvSpPr>
            <a:spLocks noGrp="1"/>
          </p:cNvSpPr>
          <p:nvPr>
            <p:ph type="sldNum" sz="quarter" idx="5"/>
          </p:nvPr>
        </p:nvSpPr>
        <p:spPr/>
        <p:txBody>
          <a:bodyPr/>
          <a:lstStyle/>
          <a:p>
            <a:fld id="{5FA0AADA-5C15-7B42-86F9-C01359D73B7C}" type="slidenum">
              <a:rPr lang="tr-TR" smtClean="0"/>
              <a:t>48</a:t>
            </a:fld>
            <a:endParaRPr lang="tr-TR"/>
          </a:p>
        </p:txBody>
      </p:sp>
    </p:spTree>
    <p:extLst>
      <p:ext uri="{BB962C8B-B14F-4D97-AF65-F5344CB8AC3E}">
        <p14:creationId xmlns:p14="http://schemas.microsoft.com/office/powerpoint/2010/main" val="12714512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Kapalı emme sistemi, ventilatör devresini bozmadan aspirasyon sağlayarak aerosol oluşumunu ve çevresel kontaminasyonu azaltır.</a:t>
            </a:r>
            <a:r>
              <a:rPr lang="tr-TR" sz="1200" b="0" i="1" u="none" strike="noStrike" kern="1200" dirty="0">
                <a:solidFill>
                  <a:schemeClr val="tx1"/>
                </a:solidFill>
                <a:effectLst/>
                <a:latin typeface="+mn-lt"/>
                <a:ea typeface="+mn-ea"/>
                <a:cs typeface="+mn-cs"/>
              </a:rPr>
              <a:t> </a:t>
            </a:r>
            <a:r>
              <a:rPr lang="tr-TR" sz="1200" b="0" i="1" u="none" strike="noStrike" kern="1200" dirty="0" err="1">
                <a:solidFill>
                  <a:schemeClr val="tx1"/>
                </a:solidFill>
                <a:effectLst/>
                <a:latin typeface="+mn-lt"/>
                <a:ea typeface="+mn-ea"/>
                <a:cs typeface="+mn-cs"/>
              </a:rPr>
              <a:t>Acinetobacter</a:t>
            </a:r>
            <a:r>
              <a:rPr lang="tr-TR" sz="1200" b="0" i="1"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spp</a:t>
            </a:r>
            <a:r>
              <a:rPr lang="tr-TR" sz="1200" b="0" i="0" u="none" strike="noStrike" kern="1200" dirty="0">
                <a:solidFill>
                  <a:schemeClr val="tx1"/>
                </a:solidFill>
                <a:effectLst/>
                <a:latin typeface="+mn-lt"/>
                <a:ea typeface="+mn-ea"/>
                <a:cs typeface="+mn-cs"/>
              </a:rPr>
              <a:t>. kuru yüzeylerde veya çevresel örneklerde aylarca canlı kalabilir ve bu nedenle yüksek bir yayılma potansiyeline sahiptir</a:t>
            </a:r>
            <a:endParaRPr lang="tr-TR" dirty="0"/>
          </a:p>
        </p:txBody>
      </p:sp>
      <p:sp>
        <p:nvSpPr>
          <p:cNvPr id="4" name="Slayt Numarası Yer Tutucusu 3"/>
          <p:cNvSpPr>
            <a:spLocks noGrp="1"/>
          </p:cNvSpPr>
          <p:nvPr>
            <p:ph type="sldNum" sz="quarter" idx="5"/>
          </p:nvPr>
        </p:nvSpPr>
        <p:spPr/>
        <p:txBody>
          <a:bodyPr/>
          <a:lstStyle/>
          <a:p>
            <a:fld id="{5FA0AADA-5C15-7B42-86F9-C01359D73B7C}" type="slidenum">
              <a:rPr lang="tr-TR" smtClean="0"/>
              <a:t>49</a:t>
            </a:fld>
            <a:endParaRPr lang="tr-TR"/>
          </a:p>
        </p:txBody>
      </p:sp>
    </p:spTree>
    <p:extLst>
      <p:ext uri="{BB962C8B-B14F-4D97-AF65-F5344CB8AC3E}">
        <p14:creationId xmlns:p14="http://schemas.microsoft.com/office/powerpoint/2010/main" val="36502444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F262D-7E7B-A8B3-88BC-2B306F4A002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0B65B24-7673-34D4-947A-05A83878C7A4}"/>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BAA48D75-877C-3C1D-BFE6-8E6268B27A29}"/>
              </a:ext>
            </a:extLst>
          </p:cNvPr>
          <p:cNvSpPr>
            <a:spLocks noGrp="1"/>
          </p:cNvSpPr>
          <p:nvPr>
            <p:ph type="body" idx="1"/>
          </p:nvPr>
        </p:nvSpPr>
        <p:spPr/>
        <p:txBody>
          <a:bodyPr/>
          <a:lstStyle/>
          <a:p>
            <a:r>
              <a:rPr lang="tr-TR" dirty="0"/>
              <a:t>Kapalı emme sistemi, ventilatör devresini bozmadan aspirasyon sağlayarak aerosol oluşumunu ve çevresel kontaminasyonu azaltır.</a:t>
            </a:r>
            <a:r>
              <a:rPr lang="tr-TR" sz="1200" b="0" i="1" u="none" strike="noStrike" kern="1200" dirty="0">
                <a:solidFill>
                  <a:schemeClr val="tx1"/>
                </a:solidFill>
                <a:effectLst/>
                <a:latin typeface="+mn-lt"/>
                <a:ea typeface="+mn-ea"/>
                <a:cs typeface="+mn-cs"/>
              </a:rPr>
              <a:t> </a:t>
            </a:r>
            <a:r>
              <a:rPr lang="tr-TR" sz="1200" b="0" i="1" u="none" strike="noStrike" kern="1200" dirty="0" err="1">
                <a:solidFill>
                  <a:schemeClr val="tx1"/>
                </a:solidFill>
                <a:effectLst/>
                <a:latin typeface="+mn-lt"/>
                <a:ea typeface="+mn-ea"/>
                <a:cs typeface="+mn-cs"/>
              </a:rPr>
              <a:t>Acinetobacter</a:t>
            </a:r>
            <a:r>
              <a:rPr lang="tr-TR" sz="1200" b="0" i="1"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spp</a:t>
            </a:r>
            <a:r>
              <a:rPr lang="tr-TR" sz="1200" b="0" i="0" u="none" strike="noStrike" kern="1200" dirty="0">
                <a:solidFill>
                  <a:schemeClr val="tx1"/>
                </a:solidFill>
                <a:effectLst/>
                <a:latin typeface="+mn-lt"/>
                <a:ea typeface="+mn-ea"/>
                <a:cs typeface="+mn-cs"/>
              </a:rPr>
              <a:t>. kuru yüzeylerde veya çevresel örneklerde aylarca canlı kalabilir ve bu nedenle yüksek bir yayılma potansiyeline sahiptir</a:t>
            </a:r>
            <a:endParaRPr lang="tr-TR" dirty="0"/>
          </a:p>
        </p:txBody>
      </p:sp>
      <p:sp>
        <p:nvSpPr>
          <p:cNvPr id="4" name="Slayt Numarası Yer Tutucusu 3">
            <a:extLst>
              <a:ext uri="{FF2B5EF4-FFF2-40B4-BE49-F238E27FC236}">
                <a16:creationId xmlns:a16="http://schemas.microsoft.com/office/drawing/2014/main" id="{409E7F04-B9B5-AB0F-8E42-C83079F49FD3}"/>
              </a:ext>
            </a:extLst>
          </p:cNvPr>
          <p:cNvSpPr>
            <a:spLocks noGrp="1"/>
          </p:cNvSpPr>
          <p:nvPr>
            <p:ph type="sldNum" sz="quarter" idx="5"/>
          </p:nvPr>
        </p:nvSpPr>
        <p:spPr/>
        <p:txBody>
          <a:bodyPr/>
          <a:lstStyle/>
          <a:p>
            <a:fld id="{5FA0AADA-5C15-7B42-86F9-C01359D73B7C}" type="slidenum">
              <a:rPr lang="tr-TR" smtClean="0"/>
              <a:t>50</a:t>
            </a:fld>
            <a:endParaRPr lang="tr-TR"/>
          </a:p>
        </p:txBody>
      </p:sp>
    </p:spTree>
    <p:extLst>
      <p:ext uri="{BB962C8B-B14F-4D97-AF65-F5344CB8AC3E}">
        <p14:creationId xmlns:p14="http://schemas.microsoft.com/office/powerpoint/2010/main" val="24807545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AC10D-F66F-69D3-A7A6-4C92D6DD0C39}"/>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A49A761C-2CA6-A21D-BD9A-3F590A7B0987}"/>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D169E29-2D27-5AA6-840C-A81847720A67}"/>
              </a:ext>
            </a:extLst>
          </p:cNvPr>
          <p:cNvSpPr>
            <a:spLocks noGrp="1"/>
          </p:cNvSpPr>
          <p:nvPr>
            <p:ph type="body" idx="1"/>
          </p:nvPr>
        </p:nvSpPr>
        <p:spPr/>
        <p:txBody>
          <a:bodyPr/>
          <a:lstStyle/>
          <a:p>
            <a:r>
              <a:rPr lang="tr-TR" sz="1200" b="0" i="0" u="none" strike="noStrike" kern="1200" dirty="0" err="1">
                <a:solidFill>
                  <a:schemeClr val="tx1"/>
                </a:solidFill>
                <a:effectLst/>
                <a:latin typeface="+mn-lt"/>
                <a:ea typeface="+mn-ea"/>
                <a:cs typeface="+mn-cs"/>
              </a:rPr>
              <a:t>YBÜ'lerde</a:t>
            </a:r>
            <a:r>
              <a:rPr lang="tr-TR" sz="1200" b="0" i="0" u="none" strike="noStrike" kern="1200" dirty="0">
                <a:solidFill>
                  <a:schemeClr val="tx1"/>
                </a:solidFill>
                <a:effectLst/>
                <a:latin typeface="+mn-lt"/>
                <a:ea typeface="+mn-ea"/>
                <a:cs typeface="+mn-cs"/>
              </a:rPr>
              <a:t> çok ilaca dirençli </a:t>
            </a:r>
            <a:r>
              <a:rPr lang="tr-TR" sz="1200" b="0" i="1" u="none" strike="noStrike" kern="1200" dirty="0">
                <a:solidFill>
                  <a:schemeClr val="tx1"/>
                </a:solidFill>
                <a:effectLst/>
                <a:latin typeface="+mn-lt"/>
                <a:ea typeface="+mn-ea"/>
                <a:cs typeface="+mn-cs"/>
              </a:rPr>
              <a:t>A. </a:t>
            </a:r>
            <a:r>
              <a:rPr lang="tr-TR" sz="1200" b="0" i="1" u="none" strike="noStrike" kern="1200" dirty="0" err="1">
                <a:solidFill>
                  <a:schemeClr val="tx1"/>
                </a:solidFill>
                <a:effectLst/>
                <a:latin typeface="+mn-lt"/>
                <a:ea typeface="+mn-ea"/>
                <a:cs typeface="+mn-cs"/>
              </a:rPr>
              <a:t>baumannii</a:t>
            </a:r>
            <a:r>
              <a:rPr lang="tr-TR" sz="1200" b="0" i="1" u="none" strike="noStrike" kern="1200" dirty="0">
                <a:solidFill>
                  <a:schemeClr val="tx1"/>
                </a:solidFill>
                <a:effectLst/>
                <a:latin typeface="+mn-lt"/>
                <a:ea typeface="+mn-ea"/>
                <a:cs typeface="+mn-cs"/>
              </a:rPr>
              <a:t> </a:t>
            </a:r>
            <a:r>
              <a:rPr lang="tr-TR" sz="1200" b="0" i="0" u="none" strike="noStrike" kern="1200" dirty="0">
                <a:solidFill>
                  <a:schemeClr val="tx1"/>
                </a:solidFill>
                <a:effectLst/>
                <a:latin typeface="+mn-lt"/>
                <a:ea typeface="+mn-ea"/>
                <a:cs typeface="+mn-cs"/>
              </a:rPr>
              <a:t>suşlarının salgınları daha önce tanımlanmıştır (8, </a:t>
            </a:r>
            <a:r>
              <a:rPr lang="tr-TR" sz="1200" b="0" i="0" u="sng" kern="1200" dirty="0">
                <a:solidFill>
                  <a:schemeClr val="tx1"/>
                </a:solidFill>
                <a:effectLst/>
                <a:latin typeface="+mn-lt"/>
                <a:ea typeface="+mn-ea"/>
                <a:cs typeface="+mn-cs"/>
                <a:hlinkClick r:id="rId3"/>
              </a:rPr>
              <a:t>10</a:t>
            </a:r>
            <a:r>
              <a:rPr lang="tr-TR" sz="1200" b="0" i="0" u="none" strike="noStrike" kern="1200" dirty="0">
                <a:solidFill>
                  <a:schemeClr val="tx1"/>
                </a:solidFill>
                <a:effectLst/>
                <a:latin typeface="+mn-lt"/>
                <a:ea typeface="+mn-ea"/>
                <a:cs typeface="+mn-cs"/>
              </a:rPr>
              <a:t>, </a:t>
            </a:r>
            <a:r>
              <a:rPr lang="tr-TR" sz="1200" b="0" i="0" u="sng" kern="1200" dirty="0">
                <a:solidFill>
                  <a:schemeClr val="tx1"/>
                </a:solidFill>
                <a:effectLst/>
                <a:latin typeface="+mn-lt"/>
                <a:ea typeface="+mn-ea"/>
                <a:cs typeface="+mn-cs"/>
                <a:hlinkClick r:id="rId4"/>
              </a:rPr>
              <a:t>14</a:t>
            </a:r>
            <a:r>
              <a:rPr lang="tr-TR" sz="1200" b="0" i="0" u="none" strike="noStrike" kern="1200" dirty="0">
                <a:solidFill>
                  <a:schemeClr val="tx1"/>
                </a:solidFill>
                <a:effectLst/>
                <a:latin typeface="+mn-lt"/>
                <a:ea typeface="+mn-ea"/>
                <a:cs typeface="+mn-cs"/>
              </a:rPr>
              <a:t>) ve bu çalışmaların birçoğu, salgınlar sırasında bu bakterilerin ana bulaşma kaynaklarının çevresel kontaminasyon ve sağlık çalışanları tarafından el taşımacılığı olduğunu bildirmiştir</a:t>
            </a:r>
            <a:endParaRPr lang="tr-TR" dirty="0"/>
          </a:p>
        </p:txBody>
      </p:sp>
      <p:sp>
        <p:nvSpPr>
          <p:cNvPr id="4" name="Slayt Numarası Yer Tutucusu 3">
            <a:extLst>
              <a:ext uri="{FF2B5EF4-FFF2-40B4-BE49-F238E27FC236}">
                <a16:creationId xmlns:a16="http://schemas.microsoft.com/office/drawing/2014/main" id="{C9E8BC9A-DA15-C9C9-E969-92DF698BE5B8}"/>
              </a:ext>
            </a:extLst>
          </p:cNvPr>
          <p:cNvSpPr>
            <a:spLocks noGrp="1"/>
          </p:cNvSpPr>
          <p:nvPr>
            <p:ph type="sldNum" sz="quarter" idx="5"/>
          </p:nvPr>
        </p:nvSpPr>
        <p:spPr/>
        <p:txBody>
          <a:bodyPr/>
          <a:lstStyle/>
          <a:p>
            <a:fld id="{5FA0AADA-5C15-7B42-86F9-C01359D73B7C}" type="slidenum">
              <a:rPr lang="tr-TR" smtClean="0"/>
              <a:t>51</a:t>
            </a:fld>
            <a:endParaRPr lang="tr-TR"/>
          </a:p>
        </p:txBody>
      </p:sp>
    </p:spTree>
    <p:extLst>
      <p:ext uri="{BB962C8B-B14F-4D97-AF65-F5344CB8AC3E}">
        <p14:creationId xmlns:p14="http://schemas.microsoft.com/office/powerpoint/2010/main" val="7772315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240 yataklı bir hastane, yoğun bakım ünitesi 8 yataklı, ünite içinde 11 lavabo bulunmakta</a:t>
            </a:r>
          </a:p>
        </p:txBody>
      </p:sp>
      <p:sp>
        <p:nvSpPr>
          <p:cNvPr id="4" name="Slayt Numarası Yer Tutucusu 3"/>
          <p:cNvSpPr>
            <a:spLocks noGrp="1"/>
          </p:cNvSpPr>
          <p:nvPr>
            <p:ph type="sldNum" sz="quarter" idx="5"/>
          </p:nvPr>
        </p:nvSpPr>
        <p:spPr/>
        <p:txBody>
          <a:bodyPr/>
          <a:lstStyle/>
          <a:p>
            <a:fld id="{5FA0AADA-5C15-7B42-86F9-C01359D73B7C}" type="slidenum">
              <a:rPr lang="tr-TR" smtClean="0"/>
              <a:t>52</a:t>
            </a:fld>
            <a:endParaRPr lang="tr-TR"/>
          </a:p>
        </p:txBody>
      </p:sp>
    </p:spTree>
    <p:extLst>
      <p:ext uri="{BB962C8B-B14F-4D97-AF65-F5344CB8AC3E}">
        <p14:creationId xmlns:p14="http://schemas.microsoft.com/office/powerpoint/2010/main" val="628669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74806-D72A-C0F6-0A7A-5434E4296515}"/>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84E480D-87F1-743D-6FF8-BF463A9A8F8B}"/>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0167F631-A5C9-81B9-0D9E-E9A6CAF202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çevresel örnekleme uygulamalarının akılcı olmayan, </a:t>
            </a:r>
            <a:r>
              <a:rPr lang="tr-TR" sz="1200" kern="1200" dirty="0" err="1">
                <a:solidFill>
                  <a:schemeClr val="tx1"/>
                </a:solidFill>
                <a:effectLst/>
                <a:latin typeface="+mn-lt"/>
                <a:ea typeface="+mn-ea"/>
                <a:cs typeface="+mn-cs"/>
              </a:rPr>
              <a:t>endikasyonsuz</a:t>
            </a:r>
            <a:r>
              <a:rPr lang="tr-TR" sz="1200" kern="1200" dirty="0">
                <a:solidFill>
                  <a:schemeClr val="tx1"/>
                </a:solidFill>
                <a:effectLst/>
                <a:latin typeface="+mn-lt"/>
                <a:ea typeface="+mn-ea"/>
                <a:cs typeface="+mn-cs"/>
              </a:rPr>
              <a:t> şekilde kullanımı yerine, hedefe yönelik ve epidemiyolojik olarak anlamlı bir çerçevede ele alınması gerekmektedir.</a:t>
            </a:r>
            <a:r>
              <a:rPr lang="tr-TR" sz="1200" b="0" i="0" kern="1200" dirty="0">
                <a:solidFill>
                  <a:schemeClr val="tx1"/>
                </a:solidFill>
                <a:effectLst/>
                <a:latin typeface="+mn-lt"/>
                <a:ea typeface="+mn-ea"/>
                <a:cs typeface="+mn-cs"/>
              </a:rPr>
              <a:t> çevresel rezervuar veya </a:t>
            </a:r>
            <a:r>
              <a:rPr lang="tr-TR" sz="1200" b="0" i="0" kern="1200" dirty="0" err="1">
                <a:solidFill>
                  <a:schemeClr val="tx1"/>
                </a:solidFill>
                <a:effectLst/>
                <a:latin typeface="+mn-lt"/>
                <a:ea typeface="+mn-ea"/>
                <a:cs typeface="+mn-cs"/>
              </a:rPr>
              <a:t>fomitlerin</a:t>
            </a:r>
            <a:r>
              <a:rPr lang="tr-TR" sz="1200" b="0" i="0" kern="1200" dirty="0">
                <a:solidFill>
                  <a:schemeClr val="tx1"/>
                </a:solidFill>
                <a:effectLst/>
                <a:latin typeface="+mn-lt"/>
                <a:ea typeface="+mn-ea"/>
                <a:cs typeface="+mn-cs"/>
              </a:rPr>
              <a:t> bulaşta rol oynadığı düşünülen bir salgının araştırılmasında </a:t>
            </a:r>
            <a:r>
              <a:rPr lang="tr-TR" sz="1200" b="0" i="0" kern="1200" dirty="0" err="1">
                <a:solidFill>
                  <a:schemeClr val="tx1"/>
                </a:solidFill>
                <a:effectLst/>
                <a:latin typeface="+mn-lt"/>
                <a:ea typeface="+mn-ea"/>
                <a:cs typeface="+mn-cs"/>
              </a:rPr>
              <a:t>kullanımalıdır</a:t>
            </a:r>
            <a:r>
              <a:rPr lang="tr-TR" sz="1200" b="0" i="0" kern="1200" dirty="0">
                <a:solidFill>
                  <a:schemeClr val="tx1"/>
                </a:solidFill>
                <a:effectLst/>
                <a:latin typeface="+mn-lt"/>
                <a:ea typeface="+mn-ea"/>
                <a:cs typeface="+mn-cs"/>
              </a:rPr>
              <a:t>.</a:t>
            </a:r>
            <a:endParaRPr lang="tr-TR" sz="1200" kern="1200" dirty="0">
              <a:solidFill>
                <a:schemeClr val="tx1"/>
              </a:solidFill>
              <a:effectLst/>
              <a:latin typeface="+mn-lt"/>
              <a:ea typeface="+mn-ea"/>
              <a:cs typeface="+mn-cs"/>
            </a:endParaRPr>
          </a:p>
        </p:txBody>
      </p:sp>
      <p:sp>
        <p:nvSpPr>
          <p:cNvPr id="4" name="Slayt Numarası Yer Tutucusu 3">
            <a:extLst>
              <a:ext uri="{FF2B5EF4-FFF2-40B4-BE49-F238E27FC236}">
                <a16:creationId xmlns:a16="http://schemas.microsoft.com/office/drawing/2014/main" id="{6E6E0AFF-1001-9064-729D-FCAB5ED14E66}"/>
              </a:ext>
            </a:extLst>
          </p:cNvPr>
          <p:cNvSpPr>
            <a:spLocks noGrp="1"/>
          </p:cNvSpPr>
          <p:nvPr>
            <p:ph type="sldNum" sz="quarter" idx="5"/>
          </p:nvPr>
        </p:nvSpPr>
        <p:spPr/>
        <p:txBody>
          <a:bodyPr/>
          <a:lstStyle/>
          <a:p>
            <a:fld id="{5FA0AADA-5C15-7B42-86F9-C01359D73B7C}" type="slidenum">
              <a:rPr lang="tr-TR" smtClean="0"/>
              <a:t>7</a:t>
            </a:fld>
            <a:endParaRPr lang="tr-TR"/>
          </a:p>
        </p:txBody>
      </p:sp>
    </p:spTree>
    <p:extLst>
      <p:ext uri="{BB962C8B-B14F-4D97-AF65-F5344CB8AC3E}">
        <p14:creationId xmlns:p14="http://schemas.microsoft.com/office/powerpoint/2010/main" val="38823498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negatif sonucun “steril yüzey” anlamına gelmediğinin </a:t>
            </a:r>
            <a:r>
              <a:rPr lang="tr-TR" dirty="0" err="1"/>
              <a:t>bılınmesı</a:t>
            </a:r>
            <a:r>
              <a:rPr lang="tr-TR" dirty="0"/>
              <a:t> </a:t>
            </a:r>
            <a:r>
              <a:rPr lang="tr-TR" dirty="0" err="1"/>
              <a:t>önemlı</a:t>
            </a:r>
            <a:endParaRPr lang="tr-TR" dirty="0"/>
          </a:p>
        </p:txBody>
      </p:sp>
      <p:sp>
        <p:nvSpPr>
          <p:cNvPr id="4" name="Slayt Numarası Yer Tutucusu 3"/>
          <p:cNvSpPr>
            <a:spLocks noGrp="1"/>
          </p:cNvSpPr>
          <p:nvPr>
            <p:ph type="sldNum" sz="quarter" idx="5"/>
          </p:nvPr>
        </p:nvSpPr>
        <p:spPr/>
        <p:txBody>
          <a:bodyPr/>
          <a:lstStyle/>
          <a:p>
            <a:fld id="{5FA0AADA-5C15-7B42-86F9-C01359D73B7C}" type="slidenum">
              <a:rPr lang="tr-TR" smtClean="0"/>
              <a:t>57</a:t>
            </a:fld>
            <a:endParaRPr lang="tr-TR"/>
          </a:p>
        </p:txBody>
      </p:sp>
    </p:spTree>
    <p:extLst>
      <p:ext uri="{BB962C8B-B14F-4D97-AF65-F5344CB8AC3E}">
        <p14:creationId xmlns:p14="http://schemas.microsoft.com/office/powerpoint/2010/main" val="3473688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1BF74-05C4-0827-CA4D-CEED08C0D745}"/>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009463D5-F122-92B3-8E1F-46878F37FDD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7F0BFF4-D7F9-7A88-A84E-166E604D7E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kern="1200" dirty="0">
              <a:solidFill>
                <a:schemeClr val="tx1"/>
              </a:solidFill>
              <a:effectLst/>
              <a:latin typeface="+mn-lt"/>
              <a:ea typeface="+mn-ea"/>
              <a:cs typeface="+mn-cs"/>
            </a:endParaRPr>
          </a:p>
        </p:txBody>
      </p:sp>
      <p:sp>
        <p:nvSpPr>
          <p:cNvPr id="4" name="Slayt Numarası Yer Tutucusu 3">
            <a:extLst>
              <a:ext uri="{FF2B5EF4-FFF2-40B4-BE49-F238E27FC236}">
                <a16:creationId xmlns:a16="http://schemas.microsoft.com/office/drawing/2014/main" id="{4201780C-A534-B0C0-0CC2-D0AA408548B0}"/>
              </a:ext>
            </a:extLst>
          </p:cNvPr>
          <p:cNvSpPr>
            <a:spLocks noGrp="1"/>
          </p:cNvSpPr>
          <p:nvPr>
            <p:ph type="sldNum" sz="quarter" idx="5"/>
          </p:nvPr>
        </p:nvSpPr>
        <p:spPr/>
        <p:txBody>
          <a:bodyPr/>
          <a:lstStyle/>
          <a:p>
            <a:fld id="{5FA0AADA-5C15-7B42-86F9-C01359D73B7C}" type="slidenum">
              <a:rPr lang="tr-TR" smtClean="0"/>
              <a:t>8</a:t>
            </a:fld>
            <a:endParaRPr lang="tr-TR"/>
          </a:p>
        </p:txBody>
      </p:sp>
    </p:spTree>
    <p:extLst>
      <p:ext uri="{BB962C8B-B14F-4D97-AF65-F5344CB8AC3E}">
        <p14:creationId xmlns:p14="http://schemas.microsoft.com/office/powerpoint/2010/main" val="1436106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582AD-2D29-0A08-20D1-FD2ACA928FF3}"/>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73591F0D-8DDB-6F11-ED17-F6B49314D2F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57933F5B-C048-8607-6FD2-9602FB0A8C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kern="1200" dirty="0">
              <a:solidFill>
                <a:schemeClr val="tx1"/>
              </a:solidFill>
              <a:effectLst/>
              <a:latin typeface="+mn-lt"/>
              <a:ea typeface="+mn-ea"/>
              <a:cs typeface="+mn-cs"/>
            </a:endParaRPr>
          </a:p>
        </p:txBody>
      </p:sp>
      <p:sp>
        <p:nvSpPr>
          <p:cNvPr id="4" name="Slayt Numarası Yer Tutucusu 3">
            <a:extLst>
              <a:ext uri="{FF2B5EF4-FFF2-40B4-BE49-F238E27FC236}">
                <a16:creationId xmlns:a16="http://schemas.microsoft.com/office/drawing/2014/main" id="{6FC1C5EB-F315-EDF0-F18B-3280EF056915}"/>
              </a:ext>
            </a:extLst>
          </p:cNvPr>
          <p:cNvSpPr>
            <a:spLocks noGrp="1"/>
          </p:cNvSpPr>
          <p:nvPr>
            <p:ph type="sldNum" sz="quarter" idx="5"/>
          </p:nvPr>
        </p:nvSpPr>
        <p:spPr/>
        <p:txBody>
          <a:bodyPr/>
          <a:lstStyle/>
          <a:p>
            <a:fld id="{5FA0AADA-5C15-7B42-86F9-C01359D73B7C}" type="slidenum">
              <a:rPr lang="tr-TR" smtClean="0"/>
              <a:t>9</a:t>
            </a:fld>
            <a:endParaRPr lang="tr-TR"/>
          </a:p>
        </p:txBody>
      </p:sp>
    </p:spTree>
    <p:extLst>
      <p:ext uri="{BB962C8B-B14F-4D97-AF65-F5344CB8AC3E}">
        <p14:creationId xmlns:p14="http://schemas.microsoft.com/office/powerpoint/2010/main" val="2018515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E0522-69C5-2283-AA5A-ACA5B9E47F1B}"/>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A6BE72B4-ADBB-A159-5B1E-39EC57B58F93}"/>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85626102-49FB-5242-F41D-A46AD42730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(örneğin </a:t>
            </a:r>
            <a:r>
              <a:rPr lang="tr-TR" sz="1200" dirty="0" err="1"/>
              <a:t>Legioner</a:t>
            </a:r>
            <a:r>
              <a:rPr lang="tr-TR" sz="1200" dirty="0"/>
              <a:t> hastalığı riski), </a:t>
            </a:r>
            <a:endParaRPr lang="tr-TR" sz="1200" kern="1200" dirty="0">
              <a:solidFill>
                <a:schemeClr val="tx1"/>
              </a:solidFill>
              <a:effectLst/>
              <a:latin typeface="+mn-lt"/>
              <a:ea typeface="+mn-ea"/>
              <a:cs typeface="+mn-cs"/>
            </a:endParaRPr>
          </a:p>
        </p:txBody>
      </p:sp>
      <p:sp>
        <p:nvSpPr>
          <p:cNvPr id="4" name="Slayt Numarası Yer Tutucusu 3">
            <a:extLst>
              <a:ext uri="{FF2B5EF4-FFF2-40B4-BE49-F238E27FC236}">
                <a16:creationId xmlns:a16="http://schemas.microsoft.com/office/drawing/2014/main" id="{9CF00806-3E61-DF4F-9300-183629CC1641}"/>
              </a:ext>
            </a:extLst>
          </p:cNvPr>
          <p:cNvSpPr>
            <a:spLocks noGrp="1"/>
          </p:cNvSpPr>
          <p:nvPr>
            <p:ph type="sldNum" sz="quarter" idx="5"/>
          </p:nvPr>
        </p:nvSpPr>
        <p:spPr/>
        <p:txBody>
          <a:bodyPr/>
          <a:lstStyle/>
          <a:p>
            <a:fld id="{5FA0AADA-5C15-7B42-86F9-C01359D73B7C}" type="slidenum">
              <a:rPr lang="tr-TR" smtClean="0"/>
              <a:t>10</a:t>
            </a:fld>
            <a:endParaRPr lang="tr-TR"/>
          </a:p>
        </p:txBody>
      </p:sp>
    </p:spTree>
    <p:extLst>
      <p:ext uri="{BB962C8B-B14F-4D97-AF65-F5344CB8AC3E}">
        <p14:creationId xmlns:p14="http://schemas.microsoft.com/office/powerpoint/2010/main" val="474515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0E379-11CE-E58A-A2DD-0F877985D2B7}"/>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1756771-F2CA-30F5-BD07-DA6F8509B358}"/>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566542F-F569-1395-3644-3FF4B6FE2B8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kern="1200" dirty="0">
              <a:solidFill>
                <a:schemeClr val="tx1"/>
              </a:solidFill>
              <a:effectLst/>
              <a:latin typeface="+mn-lt"/>
              <a:ea typeface="+mn-ea"/>
              <a:cs typeface="+mn-cs"/>
            </a:endParaRPr>
          </a:p>
        </p:txBody>
      </p:sp>
      <p:sp>
        <p:nvSpPr>
          <p:cNvPr id="4" name="Slayt Numarası Yer Tutucusu 3">
            <a:extLst>
              <a:ext uri="{FF2B5EF4-FFF2-40B4-BE49-F238E27FC236}">
                <a16:creationId xmlns:a16="http://schemas.microsoft.com/office/drawing/2014/main" id="{34F1579A-1BEB-9266-C99C-D35A7A2A282D}"/>
              </a:ext>
            </a:extLst>
          </p:cNvPr>
          <p:cNvSpPr>
            <a:spLocks noGrp="1"/>
          </p:cNvSpPr>
          <p:nvPr>
            <p:ph type="sldNum" sz="quarter" idx="5"/>
          </p:nvPr>
        </p:nvSpPr>
        <p:spPr/>
        <p:txBody>
          <a:bodyPr/>
          <a:lstStyle/>
          <a:p>
            <a:fld id="{5FA0AADA-5C15-7B42-86F9-C01359D73B7C}" type="slidenum">
              <a:rPr lang="tr-TR" smtClean="0"/>
              <a:t>11</a:t>
            </a:fld>
            <a:endParaRPr lang="tr-TR"/>
          </a:p>
        </p:txBody>
      </p:sp>
    </p:spTree>
    <p:extLst>
      <p:ext uri="{BB962C8B-B14F-4D97-AF65-F5344CB8AC3E}">
        <p14:creationId xmlns:p14="http://schemas.microsoft.com/office/powerpoint/2010/main" val="2208743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a:t>Epidemıyolojık</a:t>
            </a:r>
            <a:r>
              <a:rPr lang="tr-TR" dirty="0"/>
              <a:t> araştırmalarda </a:t>
            </a:r>
            <a:r>
              <a:rPr lang="tr-TR" dirty="0" err="1"/>
              <a:t>hedeflı</a:t>
            </a:r>
            <a:r>
              <a:rPr lang="tr-TR" dirty="0"/>
              <a:t> </a:t>
            </a:r>
            <a:r>
              <a:rPr lang="tr-TR" dirty="0" err="1"/>
              <a:t>mıkrobıyolojık</a:t>
            </a:r>
            <a:r>
              <a:rPr lang="tr-TR" dirty="0"/>
              <a:t> uygulama</a:t>
            </a:r>
          </a:p>
          <a:p>
            <a:endParaRPr lang="tr-TR" dirty="0"/>
          </a:p>
        </p:txBody>
      </p:sp>
      <p:sp>
        <p:nvSpPr>
          <p:cNvPr id="4" name="Slayt Numarası Yer Tutucusu 3"/>
          <p:cNvSpPr>
            <a:spLocks noGrp="1"/>
          </p:cNvSpPr>
          <p:nvPr>
            <p:ph type="sldNum" sz="quarter" idx="5"/>
          </p:nvPr>
        </p:nvSpPr>
        <p:spPr/>
        <p:txBody>
          <a:bodyPr/>
          <a:lstStyle/>
          <a:p>
            <a:fld id="{5FA0AADA-5C15-7B42-86F9-C01359D73B7C}" type="slidenum">
              <a:rPr lang="tr-TR" smtClean="0"/>
              <a:t>12</a:t>
            </a:fld>
            <a:endParaRPr lang="tr-TR"/>
          </a:p>
        </p:txBody>
      </p:sp>
    </p:spTree>
    <p:extLst>
      <p:ext uri="{BB962C8B-B14F-4D97-AF65-F5344CB8AC3E}">
        <p14:creationId xmlns:p14="http://schemas.microsoft.com/office/powerpoint/2010/main" val="2604611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ED0F634-EA6F-5A27-9320-EBCD3E4DF6CF}"/>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906DCB1-154D-E500-15BC-F7AF23866A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075F142D-7350-ACE5-CF24-7BB7222FFFBA}"/>
              </a:ext>
            </a:extLst>
          </p:cNvPr>
          <p:cNvSpPr>
            <a:spLocks noGrp="1"/>
          </p:cNvSpPr>
          <p:nvPr>
            <p:ph type="dt" sz="half" idx="10"/>
          </p:nvPr>
        </p:nvSpPr>
        <p:spPr/>
        <p:txBody>
          <a:bodyPr/>
          <a:lstStyle/>
          <a:p>
            <a:fld id="{02B4D2C8-E3EE-DC4B-946B-B0FB727654AF}" type="datetimeFigureOut">
              <a:rPr lang="tr-TR" smtClean="0"/>
              <a:t>4.05.2026</a:t>
            </a:fld>
            <a:endParaRPr lang="tr-TR"/>
          </a:p>
        </p:txBody>
      </p:sp>
      <p:sp>
        <p:nvSpPr>
          <p:cNvPr id="5" name="Alt Bilgi Yer Tutucusu 4">
            <a:extLst>
              <a:ext uri="{FF2B5EF4-FFF2-40B4-BE49-F238E27FC236}">
                <a16:creationId xmlns:a16="http://schemas.microsoft.com/office/drawing/2014/main" id="{F3850BEA-B36C-EEDF-1F06-B3B8DB39428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E72A623-540D-82F7-CAE6-4A8F796086F2}"/>
              </a:ext>
            </a:extLst>
          </p:cNvPr>
          <p:cNvSpPr>
            <a:spLocks noGrp="1"/>
          </p:cNvSpPr>
          <p:nvPr>
            <p:ph type="sldNum" sz="quarter" idx="12"/>
          </p:nvPr>
        </p:nvSpPr>
        <p:spPr/>
        <p:txBody>
          <a:bodyPr/>
          <a:lstStyle/>
          <a:p>
            <a:fld id="{F58C1E43-5B39-2B49-B29C-FC64F95FD82C}" type="slidenum">
              <a:rPr lang="tr-TR" smtClean="0"/>
              <a:t>‹#›</a:t>
            </a:fld>
            <a:endParaRPr lang="tr-TR"/>
          </a:p>
        </p:txBody>
      </p:sp>
    </p:spTree>
    <p:extLst>
      <p:ext uri="{BB962C8B-B14F-4D97-AF65-F5344CB8AC3E}">
        <p14:creationId xmlns:p14="http://schemas.microsoft.com/office/powerpoint/2010/main" val="2385856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CAFF6E2-644E-A62F-5633-44733E043415}"/>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BCDD82BD-1248-E99B-0D03-2B56EC9D10C7}"/>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88497C5-47F4-3D76-1A44-F1CF09A12C4F}"/>
              </a:ext>
            </a:extLst>
          </p:cNvPr>
          <p:cNvSpPr>
            <a:spLocks noGrp="1"/>
          </p:cNvSpPr>
          <p:nvPr>
            <p:ph type="dt" sz="half" idx="10"/>
          </p:nvPr>
        </p:nvSpPr>
        <p:spPr/>
        <p:txBody>
          <a:bodyPr/>
          <a:lstStyle/>
          <a:p>
            <a:fld id="{02B4D2C8-E3EE-DC4B-946B-B0FB727654AF}" type="datetimeFigureOut">
              <a:rPr lang="tr-TR" smtClean="0"/>
              <a:t>4.05.2026</a:t>
            </a:fld>
            <a:endParaRPr lang="tr-TR"/>
          </a:p>
        </p:txBody>
      </p:sp>
      <p:sp>
        <p:nvSpPr>
          <p:cNvPr id="5" name="Alt Bilgi Yer Tutucusu 4">
            <a:extLst>
              <a:ext uri="{FF2B5EF4-FFF2-40B4-BE49-F238E27FC236}">
                <a16:creationId xmlns:a16="http://schemas.microsoft.com/office/drawing/2014/main" id="{D61D9813-ECEA-89AF-8D10-F9E4757BE27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BC6B34F-B5A9-8753-F678-32AE066CBB75}"/>
              </a:ext>
            </a:extLst>
          </p:cNvPr>
          <p:cNvSpPr>
            <a:spLocks noGrp="1"/>
          </p:cNvSpPr>
          <p:nvPr>
            <p:ph type="sldNum" sz="quarter" idx="12"/>
          </p:nvPr>
        </p:nvSpPr>
        <p:spPr/>
        <p:txBody>
          <a:bodyPr/>
          <a:lstStyle/>
          <a:p>
            <a:fld id="{F58C1E43-5B39-2B49-B29C-FC64F95FD82C}" type="slidenum">
              <a:rPr lang="tr-TR" smtClean="0"/>
              <a:t>‹#›</a:t>
            </a:fld>
            <a:endParaRPr lang="tr-TR"/>
          </a:p>
        </p:txBody>
      </p:sp>
    </p:spTree>
    <p:extLst>
      <p:ext uri="{BB962C8B-B14F-4D97-AF65-F5344CB8AC3E}">
        <p14:creationId xmlns:p14="http://schemas.microsoft.com/office/powerpoint/2010/main" val="1761969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2306275E-2F35-CE4F-CEB2-C5D91C8F2692}"/>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586D6024-16D5-BE8A-41D0-81E6E909053A}"/>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B8748C7-98E6-4B4D-398E-180B27338D63}"/>
              </a:ext>
            </a:extLst>
          </p:cNvPr>
          <p:cNvSpPr>
            <a:spLocks noGrp="1"/>
          </p:cNvSpPr>
          <p:nvPr>
            <p:ph type="dt" sz="half" idx="10"/>
          </p:nvPr>
        </p:nvSpPr>
        <p:spPr/>
        <p:txBody>
          <a:bodyPr/>
          <a:lstStyle/>
          <a:p>
            <a:fld id="{02B4D2C8-E3EE-DC4B-946B-B0FB727654AF}" type="datetimeFigureOut">
              <a:rPr lang="tr-TR" smtClean="0"/>
              <a:t>4.05.2026</a:t>
            </a:fld>
            <a:endParaRPr lang="tr-TR"/>
          </a:p>
        </p:txBody>
      </p:sp>
      <p:sp>
        <p:nvSpPr>
          <p:cNvPr id="5" name="Alt Bilgi Yer Tutucusu 4">
            <a:extLst>
              <a:ext uri="{FF2B5EF4-FFF2-40B4-BE49-F238E27FC236}">
                <a16:creationId xmlns:a16="http://schemas.microsoft.com/office/drawing/2014/main" id="{92129685-D0E2-19D0-5BC0-D49291E696A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B24B7FD-919A-7B58-C2D2-E82776C62EA2}"/>
              </a:ext>
            </a:extLst>
          </p:cNvPr>
          <p:cNvSpPr>
            <a:spLocks noGrp="1"/>
          </p:cNvSpPr>
          <p:nvPr>
            <p:ph type="sldNum" sz="quarter" idx="12"/>
          </p:nvPr>
        </p:nvSpPr>
        <p:spPr/>
        <p:txBody>
          <a:bodyPr/>
          <a:lstStyle/>
          <a:p>
            <a:fld id="{F58C1E43-5B39-2B49-B29C-FC64F95FD82C}" type="slidenum">
              <a:rPr lang="tr-TR" smtClean="0"/>
              <a:t>‹#›</a:t>
            </a:fld>
            <a:endParaRPr lang="tr-TR"/>
          </a:p>
        </p:txBody>
      </p:sp>
    </p:spTree>
    <p:extLst>
      <p:ext uri="{BB962C8B-B14F-4D97-AF65-F5344CB8AC3E}">
        <p14:creationId xmlns:p14="http://schemas.microsoft.com/office/powerpoint/2010/main" val="1947352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A1954A2-4508-D2B9-9CBE-2637BB4AAAA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B63BAD58-E16C-3A8D-853C-D8C7227F911C}"/>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86A2404-0C71-C880-21AC-4B8369BE73D7}"/>
              </a:ext>
            </a:extLst>
          </p:cNvPr>
          <p:cNvSpPr>
            <a:spLocks noGrp="1"/>
          </p:cNvSpPr>
          <p:nvPr>
            <p:ph type="dt" sz="half" idx="10"/>
          </p:nvPr>
        </p:nvSpPr>
        <p:spPr/>
        <p:txBody>
          <a:bodyPr/>
          <a:lstStyle/>
          <a:p>
            <a:fld id="{02B4D2C8-E3EE-DC4B-946B-B0FB727654AF}" type="datetimeFigureOut">
              <a:rPr lang="tr-TR" smtClean="0"/>
              <a:t>4.05.2026</a:t>
            </a:fld>
            <a:endParaRPr lang="tr-TR"/>
          </a:p>
        </p:txBody>
      </p:sp>
      <p:sp>
        <p:nvSpPr>
          <p:cNvPr id="5" name="Alt Bilgi Yer Tutucusu 4">
            <a:extLst>
              <a:ext uri="{FF2B5EF4-FFF2-40B4-BE49-F238E27FC236}">
                <a16:creationId xmlns:a16="http://schemas.microsoft.com/office/drawing/2014/main" id="{7C99E2B8-F01A-4BB2-67A4-866DA741E73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E6B188D-3F88-6FBD-83AC-BDD386B76626}"/>
              </a:ext>
            </a:extLst>
          </p:cNvPr>
          <p:cNvSpPr>
            <a:spLocks noGrp="1"/>
          </p:cNvSpPr>
          <p:nvPr>
            <p:ph type="sldNum" sz="quarter" idx="12"/>
          </p:nvPr>
        </p:nvSpPr>
        <p:spPr/>
        <p:txBody>
          <a:bodyPr/>
          <a:lstStyle/>
          <a:p>
            <a:fld id="{F58C1E43-5B39-2B49-B29C-FC64F95FD82C}" type="slidenum">
              <a:rPr lang="tr-TR" smtClean="0"/>
              <a:t>‹#›</a:t>
            </a:fld>
            <a:endParaRPr lang="tr-TR"/>
          </a:p>
        </p:txBody>
      </p:sp>
    </p:spTree>
    <p:extLst>
      <p:ext uri="{BB962C8B-B14F-4D97-AF65-F5344CB8AC3E}">
        <p14:creationId xmlns:p14="http://schemas.microsoft.com/office/powerpoint/2010/main" val="1333514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B36074C-71A9-0492-7464-981CA70BAA4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C1188FF-CF3E-6BF8-EA78-6D9201B9BD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74F86B5B-D289-E4EE-0C6A-77E70FA7E655}"/>
              </a:ext>
            </a:extLst>
          </p:cNvPr>
          <p:cNvSpPr>
            <a:spLocks noGrp="1"/>
          </p:cNvSpPr>
          <p:nvPr>
            <p:ph type="dt" sz="half" idx="10"/>
          </p:nvPr>
        </p:nvSpPr>
        <p:spPr/>
        <p:txBody>
          <a:bodyPr/>
          <a:lstStyle/>
          <a:p>
            <a:fld id="{02B4D2C8-E3EE-DC4B-946B-B0FB727654AF}" type="datetimeFigureOut">
              <a:rPr lang="tr-TR" smtClean="0"/>
              <a:t>4.05.2026</a:t>
            </a:fld>
            <a:endParaRPr lang="tr-TR"/>
          </a:p>
        </p:txBody>
      </p:sp>
      <p:sp>
        <p:nvSpPr>
          <p:cNvPr id="5" name="Alt Bilgi Yer Tutucusu 4">
            <a:extLst>
              <a:ext uri="{FF2B5EF4-FFF2-40B4-BE49-F238E27FC236}">
                <a16:creationId xmlns:a16="http://schemas.microsoft.com/office/drawing/2014/main" id="{A4847FAF-AC71-2806-8951-26C548A1BFE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D9A7C7E-55A2-7037-F25E-B059FE139228}"/>
              </a:ext>
            </a:extLst>
          </p:cNvPr>
          <p:cNvSpPr>
            <a:spLocks noGrp="1"/>
          </p:cNvSpPr>
          <p:nvPr>
            <p:ph type="sldNum" sz="quarter" idx="12"/>
          </p:nvPr>
        </p:nvSpPr>
        <p:spPr/>
        <p:txBody>
          <a:bodyPr/>
          <a:lstStyle/>
          <a:p>
            <a:fld id="{F58C1E43-5B39-2B49-B29C-FC64F95FD82C}" type="slidenum">
              <a:rPr lang="tr-TR" smtClean="0"/>
              <a:t>‹#›</a:t>
            </a:fld>
            <a:endParaRPr lang="tr-TR"/>
          </a:p>
        </p:txBody>
      </p:sp>
    </p:spTree>
    <p:extLst>
      <p:ext uri="{BB962C8B-B14F-4D97-AF65-F5344CB8AC3E}">
        <p14:creationId xmlns:p14="http://schemas.microsoft.com/office/powerpoint/2010/main" val="183991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95148A9-A3CE-8DE3-171A-13BA361D83DC}"/>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B3BA2F23-09D4-E29A-0F3A-2B9B5CEA63E1}"/>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D3786A49-5070-9A21-23A4-C0D0BA82644F}"/>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6101C2BC-FAE9-AE59-3B1B-E88A14C4ED9A}"/>
              </a:ext>
            </a:extLst>
          </p:cNvPr>
          <p:cNvSpPr>
            <a:spLocks noGrp="1"/>
          </p:cNvSpPr>
          <p:nvPr>
            <p:ph type="dt" sz="half" idx="10"/>
          </p:nvPr>
        </p:nvSpPr>
        <p:spPr/>
        <p:txBody>
          <a:bodyPr/>
          <a:lstStyle/>
          <a:p>
            <a:fld id="{02B4D2C8-E3EE-DC4B-946B-B0FB727654AF}" type="datetimeFigureOut">
              <a:rPr lang="tr-TR" smtClean="0"/>
              <a:t>4.05.2026</a:t>
            </a:fld>
            <a:endParaRPr lang="tr-TR"/>
          </a:p>
        </p:txBody>
      </p:sp>
      <p:sp>
        <p:nvSpPr>
          <p:cNvPr id="6" name="Alt Bilgi Yer Tutucusu 5">
            <a:extLst>
              <a:ext uri="{FF2B5EF4-FFF2-40B4-BE49-F238E27FC236}">
                <a16:creationId xmlns:a16="http://schemas.microsoft.com/office/drawing/2014/main" id="{7A92AC75-6778-DF2F-FAFC-03973EE9410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3D0F15E-830A-6AA6-D86F-FFD6DFE79F24}"/>
              </a:ext>
            </a:extLst>
          </p:cNvPr>
          <p:cNvSpPr>
            <a:spLocks noGrp="1"/>
          </p:cNvSpPr>
          <p:nvPr>
            <p:ph type="sldNum" sz="quarter" idx="12"/>
          </p:nvPr>
        </p:nvSpPr>
        <p:spPr/>
        <p:txBody>
          <a:bodyPr/>
          <a:lstStyle/>
          <a:p>
            <a:fld id="{F58C1E43-5B39-2B49-B29C-FC64F95FD82C}" type="slidenum">
              <a:rPr lang="tr-TR" smtClean="0"/>
              <a:t>‹#›</a:t>
            </a:fld>
            <a:endParaRPr lang="tr-TR"/>
          </a:p>
        </p:txBody>
      </p:sp>
    </p:spTree>
    <p:extLst>
      <p:ext uri="{BB962C8B-B14F-4D97-AF65-F5344CB8AC3E}">
        <p14:creationId xmlns:p14="http://schemas.microsoft.com/office/powerpoint/2010/main" val="990529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A46259B-BAF9-FE1A-ED90-0FCB2D7B85E8}"/>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FEC514C6-92B4-4371-CA4C-3BC5F9FD5B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F6F2BFB1-82A9-028D-0027-97D8668799D8}"/>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BEA19E2-D54C-7374-E924-BCB8A741D4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AB9F9BB0-1601-D463-98DD-8C8C22B0C4F5}"/>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D0AF2C1C-E396-3882-3734-41C32CE4501B}"/>
              </a:ext>
            </a:extLst>
          </p:cNvPr>
          <p:cNvSpPr>
            <a:spLocks noGrp="1"/>
          </p:cNvSpPr>
          <p:nvPr>
            <p:ph type="dt" sz="half" idx="10"/>
          </p:nvPr>
        </p:nvSpPr>
        <p:spPr/>
        <p:txBody>
          <a:bodyPr/>
          <a:lstStyle/>
          <a:p>
            <a:fld id="{02B4D2C8-E3EE-DC4B-946B-B0FB727654AF}" type="datetimeFigureOut">
              <a:rPr lang="tr-TR" smtClean="0"/>
              <a:t>4.05.2026</a:t>
            </a:fld>
            <a:endParaRPr lang="tr-TR"/>
          </a:p>
        </p:txBody>
      </p:sp>
      <p:sp>
        <p:nvSpPr>
          <p:cNvPr id="8" name="Alt Bilgi Yer Tutucusu 7">
            <a:extLst>
              <a:ext uri="{FF2B5EF4-FFF2-40B4-BE49-F238E27FC236}">
                <a16:creationId xmlns:a16="http://schemas.microsoft.com/office/drawing/2014/main" id="{DBA6B7AC-969D-72EB-BA43-749818562472}"/>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E3BFB438-1CE5-C724-4E9C-82BC72191952}"/>
              </a:ext>
            </a:extLst>
          </p:cNvPr>
          <p:cNvSpPr>
            <a:spLocks noGrp="1"/>
          </p:cNvSpPr>
          <p:nvPr>
            <p:ph type="sldNum" sz="quarter" idx="12"/>
          </p:nvPr>
        </p:nvSpPr>
        <p:spPr/>
        <p:txBody>
          <a:bodyPr/>
          <a:lstStyle/>
          <a:p>
            <a:fld id="{F58C1E43-5B39-2B49-B29C-FC64F95FD82C}" type="slidenum">
              <a:rPr lang="tr-TR" smtClean="0"/>
              <a:t>‹#›</a:t>
            </a:fld>
            <a:endParaRPr lang="tr-TR"/>
          </a:p>
        </p:txBody>
      </p:sp>
    </p:spTree>
    <p:extLst>
      <p:ext uri="{BB962C8B-B14F-4D97-AF65-F5344CB8AC3E}">
        <p14:creationId xmlns:p14="http://schemas.microsoft.com/office/powerpoint/2010/main" val="3512068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74CF4AF-CFF5-D51A-2AA9-8C93201E0FCE}"/>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E5DB1C39-2437-0915-ED22-FB9B88C5A77B}"/>
              </a:ext>
            </a:extLst>
          </p:cNvPr>
          <p:cNvSpPr>
            <a:spLocks noGrp="1"/>
          </p:cNvSpPr>
          <p:nvPr>
            <p:ph type="dt" sz="half" idx="10"/>
          </p:nvPr>
        </p:nvSpPr>
        <p:spPr/>
        <p:txBody>
          <a:bodyPr/>
          <a:lstStyle/>
          <a:p>
            <a:fld id="{02B4D2C8-E3EE-DC4B-946B-B0FB727654AF}" type="datetimeFigureOut">
              <a:rPr lang="tr-TR" smtClean="0"/>
              <a:t>4.05.2026</a:t>
            </a:fld>
            <a:endParaRPr lang="tr-TR"/>
          </a:p>
        </p:txBody>
      </p:sp>
      <p:sp>
        <p:nvSpPr>
          <p:cNvPr id="4" name="Alt Bilgi Yer Tutucusu 3">
            <a:extLst>
              <a:ext uri="{FF2B5EF4-FFF2-40B4-BE49-F238E27FC236}">
                <a16:creationId xmlns:a16="http://schemas.microsoft.com/office/drawing/2014/main" id="{4A4C6A1A-CB6C-77CF-A914-886A67BC9373}"/>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1F5BC691-FA2C-52B4-85CC-61BB75F2C3CC}"/>
              </a:ext>
            </a:extLst>
          </p:cNvPr>
          <p:cNvSpPr>
            <a:spLocks noGrp="1"/>
          </p:cNvSpPr>
          <p:nvPr>
            <p:ph type="sldNum" sz="quarter" idx="12"/>
          </p:nvPr>
        </p:nvSpPr>
        <p:spPr/>
        <p:txBody>
          <a:bodyPr/>
          <a:lstStyle/>
          <a:p>
            <a:fld id="{F58C1E43-5B39-2B49-B29C-FC64F95FD82C}" type="slidenum">
              <a:rPr lang="tr-TR" smtClean="0"/>
              <a:t>‹#›</a:t>
            </a:fld>
            <a:endParaRPr lang="tr-TR"/>
          </a:p>
        </p:txBody>
      </p:sp>
    </p:spTree>
    <p:extLst>
      <p:ext uri="{BB962C8B-B14F-4D97-AF65-F5344CB8AC3E}">
        <p14:creationId xmlns:p14="http://schemas.microsoft.com/office/powerpoint/2010/main" val="2198150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8BB943E8-E103-2C0C-C53E-A4CF97D0C58B}"/>
              </a:ext>
            </a:extLst>
          </p:cNvPr>
          <p:cNvSpPr>
            <a:spLocks noGrp="1"/>
          </p:cNvSpPr>
          <p:nvPr>
            <p:ph type="dt" sz="half" idx="10"/>
          </p:nvPr>
        </p:nvSpPr>
        <p:spPr/>
        <p:txBody>
          <a:bodyPr/>
          <a:lstStyle/>
          <a:p>
            <a:fld id="{02B4D2C8-E3EE-DC4B-946B-B0FB727654AF}" type="datetimeFigureOut">
              <a:rPr lang="tr-TR" smtClean="0"/>
              <a:t>4.05.2026</a:t>
            </a:fld>
            <a:endParaRPr lang="tr-TR"/>
          </a:p>
        </p:txBody>
      </p:sp>
      <p:sp>
        <p:nvSpPr>
          <p:cNvPr id="3" name="Alt Bilgi Yer Tutucusu 2">
            <a:extLst>
              <a:ext uri="{FF2B5EF4-FFF2-40B4-BE49-F238E27FC236}">
                <a16:creationId xmlns:a16="http://schemas.microsoft.com/office/drawing/2014/main" id="{9503F60A-9345-2512-3900-75FD8EE67B48}"/>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D4F891B5-C5EE-3DD9-DF52-E1344FFAA50C}"/>
              </a:ext>
            </a:extLst>
          </p:cNvPr>
          <p:cNvSpPr>
            <a:spLocks noGrp="1"/>
          </p:cNvSpPr>
          <p:nvPr>
            <p:ph type="sldNum" sz="quarter" idx="12"/>
          </p:nvPr>
        </p:nvSpPr>
        <p:spPr/>
        <p:txBody>
          <a:bodyPr/>
          <a:lstStyle/>
          <a:p>
            <a:fld id="{F58C1E43-5B39-2B49-B29C-FC64F95FD82C}" type="slidenum">
              <a:rPr lang="tr-TR" smtClean="0"/>
              <a:t>‹#›</a:t>
            </a:fld>
            <a:endParaRPr lang="tr-TR"/>
          </a:p>
        </p:txBody>
      </p:sp>
    </p:spTree>
    <p:extLst>
      <p:ext uri="{BB962C8B-B14F-4D97-AF65-F5344CB8AC3E}">
        <p14:creationId xmlns:p14="http://schemas.microsoft.com/office/powerpoint/2010/main" val="179171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F9801B3-93CF-2E9A-A35C-2CE81C0A9EE5}"/>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5C86B680-B51D-17E6-982F-7D60FEB5D4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991815AD-5434-4270-6652-50484E39BB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2F9323C-47B0-A1E9-DA25-148937AF185D}"/>
              </a:ext>
            </a:extLst>
          </p:cNvPr>
          <p:cNvSpPr>
            <a:spLocks noGrp="1"/>
          </p:cNvSpPr>
          <p:nvPr>
            <p:ph type="dt" sz="half" idx="10"/>
          </p:nvPr>
        </p:nvSpPr>
        <p:spPr/>
        <p:txBody>
          <a:bodyPr/>
          <a:lstStyle/>
          <a:p>
            <a:fld id="{02B4D2C8-E3EE-DC4B-946B-B0FB727654AF}" type="datetimeFigureOut">
              <a:rPr lang="tr-TR" smtClean="0"/>
              <a:t>4.05.2026</a:t>
            </a:fld>
            <a:endParaRPr lang="tr-TR"/>
          </a:p>
        </p:txBody>
      </p:sp>
      <p:sp>
        <p:nvSpPr>
          <p:cNvPr id="6" name="Alt Bilgi Yer Tutucusu 5">
            <a:extLst>
              <a:ext uri="{FF2B5EF4-FFF2-40B4-BE49-F238E27FC236}">
                <a16:creationId xmlns:a16="http://schemas.microsoft.com/office/drawing/2014/main" id="{E586B258-82BE-AB0D-CE26-A9381330D5CC}"/>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9E29D49-E15B-1F08-C61B-2BDD5908B71C}"/>
              </a:ext>
            </a:extLst>
          </p:cNvPr>
          <p:cNvSpPr>
            <a:spLocks noGrp="1"/>
          </p:cNvSpPr>
          <p:nvPr>
            <p:ph type="sldNum" sz="quarter" idx="12"/>
          </p:nvPr>
        </p:nvSpPr>
        <p:spPr/>
        <p:txBody>
          <a:bodyPr/>
          <a:lstStyle/>
          <a:p>
            <a:fld id="{F58C1E43-5B39-2B49-B29C-FC64F95FD82C}" type="slidenum">
              <a:rPr lang="tr-TR" smtClean="0"/>
              <a:t>‹#›</a:t>
            </a:fld>
            <a:endParaRPr lang="tr-TR"/>
          </a:p>
        </p:txBody>
      </p:sp>
    </p:spTree>
    <p:extLst>
      <p:ext uri="{BB962C8B-B14F-4D97-AF65-F5344CB8AC3E}">
        <p14:creationId xmlns:p14="http://schemas.microsoft.com/office/powerpoint/2010/main" val="1025377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A8BFE48-DCF3-D6DB-E06B-79849EDBC4DB}"/>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B624077D-8A46-E2DD-BF7F-26E66F6B2D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8BB01789-B372-EC71-D478-EEF397B870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78FCC32A-61EF-7DDD-BE29-4826EAAD42DA}"/>
              </a:ext>
            </a:extLst>
          </p:cNvPr>
          <p:cNvSpPr>
            <a:spLocks noGrp="1"/>
          </p:cNvSpPr>
          <p:nvPr>
            <p:ph type="dt" sz="half" idx="10"/>
          </p:nvPr>
        </p:nvSpPr>
        <p:spPr/>
        <p:txBody>
          <a:bodyPr/>
          <a:lstStyle/>
          <a:p>
            <a:fld id="{02B4D2C8-E3EE-DC4B-946B-B0FB727654AF}" type="datetimeFigureOut">
              <a:rPr lang="tr-TR" smtClean="0"/>
              <a:t>4.05.2026</a:t>
            </a:fld>
            <a:endParaRPr lang="tr-TR"/>
          </a:p>
        </p:txBody>
      </p:sp>
      <p:sp>
        <p:nvSpPr>
          <p:cNvPr id="6" name="Alt Bilgi Yer Tutucusu 5">
            <a:extLst>
              <a:ext uri="{FF2B5EF4-FFF2-40B4-BE49-F238E27FC236}">
                <a16:creationId xmlns:a16="http://schemas.microsoft.com/office/drawing/2014/main" id="{5EA871F4-8867-2048-4A7C-00E8717A9D55}"/>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8FB84F4-A0A2-80E0-19EE-F991D68CCE98}"/>
              </a:ext>
            </a:extLst>
          </p:cNvPr>
          <p:cNvSpPr>
            <a:spLocks noGrp="1"/>
          </p:cNvSpPr>
          <p:nvPr>
            <p:ph type="sldNum" sz="quarter" idx="12"/>
          </p:nvPr>
        </p:nvSpPr>
        <p:spPr/>
        <p:txBody>
          <a:bodyPr/>
          <a:lstStyle/>
          <a:p>
            <a:fld id="{F58C1E43-5B39-2B49-B29C-FC64F95FD82C}" type="slidenum">
              <a:rPr lang="tr-TR" smtClean="0"/>
              <a:t>‹#›</a:t>
            </a:fld>
            <a:endParaRPr lang="tr-TR"/>
          </a:p>
        </p:txBody>
      </p:sp>
    </p:spTree>
    <p:extLst>
      <p:ext uri="{BB962C8B-B14F-4D97-AF65-F5344CB8AC3E}">
        <p14:creationId xmlns:p14="http://schemas.microsoft.com/office/powerpoint/2010/main" val="2945703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C3517889-827C-E064-2CAB-1C9DF3826A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58AEEB2-E4C8-E992-3F78-5D6749382F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EA283E3-1979-05F3-4E7F-C8CAE0F3C7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B4D2C8-E3EE-DC4B-946B-B0FB727654AF}" type="datetimeFigureOut">
              <a:rPr lang="tr-TR" smtClean="0"/>
              <a:t>4.05.2026</a:t>
            </a:fld>
            <a:endParaRPr lang="tr-TR"/>
          </a:p>
        </p:txBody>
      </p:sp>
      <p:sp>
        <p:nvSpPr>
          <p:cNvPr id="5" name="Alt Bilgi Yer Tutucusu 4">
            <a:extLst>
              <a:ext uri="{FF2B5EF4-FFF2-40B4-BE49-F238E27FC236}">
                <a16:creationId xmlns:a16="http://schemas.microsoft.com/office/drawing/2014/main" id="{2FA624BC-CBB4-AB11-382B-DDA0808F2F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B53C2A6F-212E-C025-430F-2B3E40CF1F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8C1E43-5B39-2B49-B29C-FC64F95FD82C}" type="slidenum">
              <a:rPr lang="tr-TR" smtClean="0"/>
              <a:t>‹#›</a:t>
            </a:fld>
            <a:endParaRPr lang="tr-TR"/>
          </a:p>
        </p:txBody>
      </p:sp>
    </p:spTree>
    <p:extLst>
      <p:ext uri="{BB962C8B-B14F-4D97-AF65-F5344CB8AC3E}">
        <p14:creationId xmlns:p14="http://schemas.microsoft.com/office/powerpoint/2010/main" val="105543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hyperlink" Target="https://pubmed.ncbi.nlm.nih.gov/?term=%22Yoon%2520YK%22%5BAuthor%5D" TargetMode="External"/><Relationship Id="rId3" Type="http://schemas.openxmlformats.org/officeDocument/2006/relationships/hyperlink" Target="https://doi.org/10.3346/jkms.2010.25.7.999" TargetMode="External"/><Relationship Id="rId7" Type="http://schemas.openxmlformats.org/officeDocument/2006/relationships/hyperlink" Target="https://pubmed.ncbi.nlm.nih.gov/?term=%22Son%2520MH%22%5BAuthor%5D" TargetMode="External"/><Relationship Id="rId12" Type="http://schemas.openxmlformats.org/officeDocument/2006/relationships/hyperlink" Target="https://pubmed.ncbi.nlm.nih.gov/?term=%22Park%2520DW%22%5BAuthor%5D"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pubmed.ncbi.nlm.nih.gov/?term=%22Jeon%2520EG%22%5BAuthor%5D" TargetMode="External"/><Relationship Id="rId11" Type="http://schemas.openxmlformats.org/officeDocument/2006/relationships/hyperlink" Target="https://pubmed.ncbi.nlm.nih.gov/?term=%22Sohn%2520JW%22%5BAuthor%5D" TargetMode="External"/><Relationship Id="rId5" Type="http://schemas.openxmlformats.org/officeDocument/2006/relationships/hyperlink" Target="https://pubmed.ncbi.nlm.nih.gov/?term=%22Kim%2520SH%22%5BAuthor%5D" TargetMode="External"/><Relationship Id="rId10" Type="http://schemas.openxmlformats.org/officeDocument/2006/relationships/hyperlink" Target="https://pubmed.ncbi.nlm.nih.gov/?term=%22Kim%2520MJ%22%5BAuthor%5D" TargetMode="External"/><Relationship Id="rId4" Type="http://schemas.openxmlformats.org/officeDocument/2006/relationships/hyperlink" Target="https://pubmed.ncbi.nlm.nih.gov/?term=%22Choi%2520WS%22%5BAuthor%5D" TargetMode="External"/><Relationship Id="rId9" Type="http://schemas.openxmlformats.org/officeDocument/2006/relationships/hyperlink" Target="https://pubmed.ncbi.nlm.nih.gov/?term=%22Kim%2520JY%22%5BAuthor%5D"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s://pubmed.ncbi.nlm.nih.gov/?term=%22Yoon%2520YK%22%5BAuthor%5D" TargetMode="External"/><Relationship Id="rId3" Type="http://schemas.openxmlformats.org/officeDocument/2006/relationships/hyperlink" Target="https://doi.org/10.3346/jkms.2010.25.7.999" TargetMode="External"/><Relationship Id="rId7" Type="http://schemas.openxmlformats.org/officeDocument/2006/relationships/hyperlink" Target="https://pubmed.ncbi.nlm.nih.gov/?term=%22Son%2520MH%22%5BAuthor%5D" TargetMode="External"/><Relationship Id="rId12" Type="http://schemas.openxmlformats.org/officeDocument/2006/relationships/hyperlink" Target="https://pubmed.ncbi.nlm.nih.gov/?term=%22Park%2520DW%22%5BAuthor%5D"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pubmed.ncbi.nlm.nih.gov/?term=%22Jeon%2520EG%22%5BAuthor%5D" TargetMode="External"/><Relationship Id="rId11" Type="http://schemas.openxmlformats.org/officeDocument/2006/relationships/hyperlink" Target="https://pubmed.ncbi.nlm.nih.gov/?term=%22Sohn%2520JW%22%5BAuthor%5D" TargetMode="External"/><Relationship Id="rId5" Type="http://schemas.openxmlformats.org/officeDocument/2006/relationships/hyperlink" Target="https://pubmed.ncbi.nlm.nih.gov/?term=%22Kim%2520SH%22%5BAuthor%5D" TargetMode="External"/><Relationship Id="rId10" Type="http://schemas.openxmlformats.org/officeDocument/2006/relationships/hyperlink" Target="https://pubmed.ncbi.nlm.nih.gov/?term=%22Kim%2520MJ%22%5BAuthor%5D" TargetMode="External"/><Relationship Id="rId4" Type="http://schemas.openxmlformats.org/officeDocument/2006/relationships/hyperlink" Target="https://pubmed.ncbi.nlm.nih.gov/?term=%22Choi%2520WS%22%5BAuthor%5D" TargetMode="External"/><Relationship Id="rId9" Type="http://schemas.openxmlformats.org/officeDocument/2006/relationships/hyperlink" Target="https://pubmed.ncbi.nlm.nih.gov/?term=%22Kim%2520JY%22%5BAuthor%5D"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pubmed.ncbi.nlm.nih.gov/?term=%22Yoon%2520YK%22%5BAuthor%5D" TargetMode="External"/><Relationship Id="rId3" Type="http://schemas.openxmlformats.org/officeDocument/2006/relationships/hyperlink" Target="https://doi.org/10.3346/jkms.2010.25.7.999" TargetMode="External"/><Relationship Id="rId7" Type="http://schemas.openxmlformats.org/officeDocument/2006/relationships/hyperlink" Target="https://pubmed.ncbi.nlm.nih.gov/?term=%22Son%2520MH%22%5BAuthor%5D" TargetMode="External"/><Relationship Id="rId12" Type="http://schemas.openxmlformats.org/officeDocument/2006/relationships/hyperlink" Target="https://pubmed.ncbi.nlm.nih.gov/?term=%22Park%2520DW%22%5BAuthor%5D"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hyperlink" Target="https://pubmed.ncbi.nlm.nih.gov/?term=%22Jeon%2520EG%22%5BAuthor%5D" TargetMode="External"/><Relationship Id="rId11" Type="http://schemas.openxmlformats.org/officeDocument/2006/relationships/hyperlink" Target="https://pubmed.ncbi.nlm.nih.gov/?term=%22Sohn%2520JW%22%5BAuthor%5D" TargetMode="External"/><Relationship Id="rId5" Type="http://schemas.openxmlformats.org/officeDocument/2006/relationships/hyperlink" Target="https://pubmed.ncbi.nlm.nih.gov/?term=%22Kim%2520SH%22%5BAuthor%5D" TargetMode="External"/><Relationship Id="rId10" Type="http://schemas.openxmlformats.org/officeDocument/2006/relationships/hyperlink" Target="https://pubmed.ncbi.nlm.nih.gov/?term=%22Kim%2520MJ%22%5BAuthor%5D" TargetMode="External"/><Relationship Id="rId4" Type="http://schemas.openxmlformats.org/officeDocument/2006/relationships/hyperlink" Target="https://pubmed.ncbi.nlm.nih.gov/?term=%22Choi%2520WS%22%5BAuthor%5D" TargetMode="External"/><Relationship Id="rId9" Type="http://schemas.openxmlformats.org/officeDocument/2006/relationships/hyperlink" Target="https://pubmed.ncbi.nlm.nih.gov/?term=%22Kim%2520JY%22%5BAuthor%5D"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9D81647-7FD9-8329-8E0F-167766881AE2}"/>
              </a:ext>
            </a:extLst>
          </p:cNvPr>
          <p:cNvSpPr>
            <a:spLocks noGrp="1"/>
          </p:cNvSpPr>
          <p:nvPr>
            <p:ph type="ctrTitle"/>
          </p:nvPr>
        </p:nvSpPr>
        <p:spPr/>
        <p:txBody>
          <a:bodyPr>
            <a:normAutofit/>
          </a:bodyPr>
          <a:lstStyle/>
          <a:p>
            <a:pPr>
              <a:lnSpc>
                <a:spcPct val="150000"/>
              </a:lnSpc>
            </a:pPr>
            <a:r>
              <a:rPr lang="tr-TR" sz="3600" b="1" dirty="0">
                <a:solidFill>
                  <a:srgbClr val="FF0000"/>
                </a:solidFill>
              </a:rPr>
              <a:t>Hangi Durumda Çevre Kültürü Alınmalı?  Endikasyonlar, Rehberler ve Saha Gerçekleri</a:t>
            </a:r>
          </a:p>
        </p:txBody>
      </p:sp>
      <p:sp>
        <p:nvSpPr>
          <p:cNvPr id="3" name="Alt Başlık 2">
            <a:extLst>
              <a:ext uri="{FF2B5EF4-FFF2-40B4-BE49-F238E27FC236}">
                <a16:creationId xmlns:a16="http://schemas.microsoft.com/office/drawing/2014/main" id="{185CB607-A412-7BF3-A5E6-8B32281A6D33}"/>
              </a:ext>
            </a:extLst>
          </p:cNvPr>
          <p:cNvSpPr>
            <a:spLocks noGrp="1"/>
          </p:cNvSpPr>
          <p:nvPr>
            <p:ph type="subTitle" idx="1"/>
          </p:nvPr>
        </p:nvSpPr>
        <p:spPr>
          <a:xfrm>
            <a:off x="1352550" y="4079875"/>
            <a:ext cx="9144000" cy="1655762"/>
          </a:xfrm>
        </p:spPr>
        <p:txBody>
          <a:bodyPr/>
          <a:lstStyle/>
          <a:p>
            <a:r>
              <a:rPr lang="tr-TR" dirty="0"/>
              <a:t>Dr. Yeliz ÖZDEMİR</a:t>
            </a:r>
          </a:p>
          <a:p>
            <a:r>
              <a:rPr lang="tr-TR" dirty="0"/>
              <a:t>İzmir Şehir Hastanesi Enfeksiyon hastalıkları ve Klinik Mikrobiyoloji</a:t>
            </a:r>
          </a:p>
        </p:txBody>
      </p:sp>
      <p:pic>
        <p:nvPicPr>
          <p:cNvPr id="4" name="İçerik Yer Tutucusu 3">
            <a:extLst>
              <a:ext uri="{FF2B5EF4-FFF2-40B4-BE49-F238E27FC236}">
                <a16:creationId xmlns:a16="http://schemas.microsoft.com/office/drawing/2014/main" id="{D1BFD4BC-25A1-B9C5-F480-D97B67D2A3DE}"/>
              </a:ext>
            </a:extLst>
          </p:cNvPr>
          <p:cNvPicPr>
            <a:picLocks noChangeAspect="1"/>
          </p:cNvPicPr>
          <p:nvPr/>
        </p:nvPicPr>
        <p:blipFill>
          <a:blip r:embed="rId2"/>
          <a:srcRect l="32585" t="31993" r="42504" b="29968"/>
          <a:stretch>
            <a:fillRect/>
          </a:stretch>
        </p:blipFill>
        <p:spPr>
          <a:xfrm>
            <a:off x="127321" y="123556"/>
            <a:ext cx="1666756" cy="1655181"/>
          </a:xfrm>
          <a:prstGeom prst="rect">
            <a:avLst/>
          </a:prstGeom>
        </p:spPr>
      </p:pic>
      <p:pic>
        <p:nvPicPr>
          <p:cNvPr id="5" name="İçerik Yer Tutucusu 3">
            <a:extLst>
              <a:ext uri="{FF2B5EF4-FFF2-40B4-BE49-F238E27FC236}">
                <a16:creationId xmlns:a16="http://schemas.microsoft.com/office/drawing/2014/main" id="{2DF1A615-8F88-EED7-56AE-1D613B35129B}"/>
              </a:ext>
            </a:extLst>
          </p:cNvPr>
          <p:cNvPicPr>
            <a:picLocks noChangeAspect="1"/>
          </p:cNvPicPr>
          <p:nvPr/>
        </p:nvPicPr>
        <p:blipFill>
          <a:blip r:embed="rId2"/>
          <a:srcRect l="32585" t="31993" r="42504" b="29968"/>
          <a:stretch>
            <a:fillRect/>
          </a:stretch>
        </p:blipFill>
        <p:spPr>
          <a:xfrm>
            <a:off x="10397923" y="123555"/>
            <a:ext cx="1666756" cy="1655181"/>
          </a:xfrm>
          <a:prstGeom prst="rect">
            <a:avLst/>
          </a:prstGeom>
        </p:spPr>
      </p:pic>
    </p:spTree>
    <p:extLst>
      <p:ext uri="{BB962C8B-B14F-4D97-AF65-F5344CB8AC3E}">
        <p14:creationId xmlns:p14="http://schemas.microsoft.com/office/powerpoint/2010/main" val="2591274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0D3D5-FC46-965B-647D-7AFF3B56B88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6AE60E9-FB69-F005-34FE-9CDB2A978A2F}"/>
              </a:ext>
            </a:extLst>
          </p:cNvPr>
          <p:cNvSpPr>
            <a:spLocks noGrp="1"/>
          </p:cNvSpPr>
          <p:nvPr>
            <p:ph type="title"/>
          </p:nvPr>
        </p:nvSpPr>
        <p:spPr/>
        <p:txBody>
          <a:bodyPr>
            <a:normAutofit/>
          </a:bodyPr>
          <a:lstStyle/>
          <a:p>
            <a:r>
              <a:rPr lang="tr-TR" sz="3200" dirty="0">
                <a:solidFill>
                  <a:srgbClr val="FF0000"/>
                </a:solidFill>
              </a:rPr>
              <a:t>Genel İlkeler: Çevrenin Mikrobiyolojik Örneklenmesi</a:t>
            </a:r>
          </a:p>
        </p:txBody>
      </p:sp>
      <p:sp>
        <p:nvSpPr>
          <p:cNvPr id="3" name="İçerik Yer Tutucusu 2">
            <a:extLst>
              <a:ext uri="{FF2B5EF4-FFF2-40B4-BE49-F238E27FC236}">
                <a16:creationId xmlns:a16="http://schemas.microsoft.com/office/drawing/2014/main" id="{6F3CBB9C-260D-766E-2343-D3EBD2663165}"/>
              </a:ext>
            </a:extLst>
          </p:cNvPr>
          <p:cNvSpPr>
            <a:spLocks noGrp="1"/>
          </p:cNvSpPr>
          <p:nvPr>
            <p:ph idx="1"/>
          </p:nvPr>
        </p:nvSpPr>
        <p:spPr/>
        <p:txBody>
          <a:bodyPr>
            <a:normAutofit/>
          </a:bodyPr>
          <a:lstStyle/>
          <a:p>
            <a:pPr marL="0" indent="0">
              <a:lnSpc>
                <a:spcPct val="150000"/>
              </a:lnSpc>
              <a:buNone/>
            </a:pPr>
            <a:r>
              <a:rPr lang="tr-TR" b="1" u="sng" dirty="0"/>
              <a:t>4 Temel Endikasyon:</a:t>
            </a:r>
          </a:p>
          <a:p>
            <a:pPr marL="0" indent="0">
              <a:lnSpc>
                <a:spcPct val="150000"/>
              </a:lnSpc>
              <a:buNone/>
            </a:pPr>
            <a:r>
              <a:rPr lang="tr-TR" dirty="0"/>
              <a:t>3. Tehlikeli çevresel durumların izlenmesi</a:t>
            </a:r>
            <a:endParaRPr lang="tr-TR" b="1" dirty="0"/>
          </a:p>
          <a:p>
            <a:pPr marL="0" indent="0">
              <a:lnSpc>
                <a:spcPct val="150000"/>
              </a:lnSpc>
              <a:buNone/>
            </a:pPr>
            <a:r>
              <a:rPr lang="tr-TR" sz="2400" dirty="0"/>
              <a:t>Özellikle su sistemleri, inşaat/renovasyon süreçleri veya </a:t>
            </a:r>
            <a:r>
              <a:rPr lang="tr-TR" sz="2400" dirty="0" err="1"/>
              <a:t>immünsuprese</a:t>
            </a:r>
            <a:r>
              <a:rPr lang="tr-TR" sz="2400" dirty="0"/>
              <a:t> hasta alanlarında, belirli risklerin takibi; kontaminasyonu saptamak ve riskin ortadan kaldırıldığını doğrulamak amacıyla yapılmalıdır</a:t>
            </a:r>
          </a:p>
        </p:txBody>
      </p:sp>
    </p:spTree>
    <p:extLst>
      <p:ext uri="{BB962C8B-B14F-4D97-AF65-F5344CB8AC3E}">
        <p14:creationId xmlns:p14="http://schemas.microsoft.com/office/powerpoint/2010/main" val="1419383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17BD9-FD15-2549-1F09-89380558B21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B9B1411-00AD-8BE5-972F-B058203F6A01}"/>
              </a:ext>
            </a:extLst>
          </p:cNvPr>
          <p:cNvSpPr>
            <a:spLocks noGrp="1"/>
          </p:cNvSpPr>
          <p:nvPr>
            <p:ph type="title"/>
          </p:nvPr>
        </p:nvSpPr>
        <p:spPr/>
        <p:txBody>
          <a:bodyPr>
            <a:normAutofit/>
          </a:bodyPr>
          <a:lstStyle/>
          <a:p>
            <a:r>
              <a:rPr lang="tr-TR" sz="3200" dirty="0">
                <a:solidFill>
                  <a:srgbClr val="FF0000"/>
                </a:solidFill>
              </a:rPr>
              <a:t>Genel İlkeler: Çevrenin Mikrobiyolojik Örneklenmesi</a:t>
            </a:r>
          </a:p>
        </p:txBody>
      </p:sp>
      <p:sp>
        <p:nvSpPr>
          <p:cNvPr id="3" name="İçerik Yer Tutucusu 2">
            <a:extLst>
              <a:ext uri="{FF2B5EF4-FFF2-40B4-BE49-F238E27FC236}">
                <a16:creationId xmlns:a16="http://schemas.microsoft.com/office/drawing/2014/main" id="{C6D157DE-121E-3A2B-834C-28F959A8F933}"/>
              </a:ext>
            </a:extLst>
          </p:cNvPr>
          <p:cNvSpPr>
            <a:spLocks noGrp="1"/>
          </p:cNvSpPr>
          <p:nvPr>
            <p:ph idx="1"/>
          </p:nvPr>
        </p:nvSpPr>
        <p:spPr/>
        <p:txBody>
          <a:bodyPr>
            <a:normAutofit/>
          </a:bodyPr>
          <a:lstStyle/>
          <a:p>
            <a:pPr marL="0" indent="0">
              <a:lnSpc>
                <a:spcPct val="150000"/>
              </a:lnSpc>
              <a:buNone/>
            </a:pPr>
            <a:r>
              <a:rPr lang="tr-TR" b="1" u="sng" dirty="0"/>
              <a:t>4 Temel Endikasyon:</a:t>
            </a:r>
          </a:p>
          <a:p>
            <a:pPr marL="0" indent="0">
              <a:lnSpc>
                <a:spcPct val="150000"/>
              </a:lnSpc>
              <a:buNone/>
            </a:pPr>
            <a:r>
              <a:rPr lang="tr-TR" dirty="0"/>
              <a:t>4. Kalite güvencesi </a:t>
            </a:r>
          </a:p>
          <a:p>
            <a:pPr lvl="0">
              <a:lnSpc>
                <a:spcPct val="150000"/>
              </a:lnSpc>
            </a:pPr>
            <a:r>
              <a:rPr lang="tr-TR" sz="2400" dirty="0"/>
              <a:t>Sterilizasyon süreçlerinin </a:t>
            </a:r>
            <a:r>
              <a:rPr lang="tr-TR" sz="2400" b="1" dirty="0"/>
              <a:t>biyolojik izlemi</a:t>
            </a:r>
            <a:endParaRPr lang="tr-TR" sz="2400" dirty="0"/>
          </a:p>
          <a:p>
            <a:pPr lvl="0">
              <a:lnSpc>
                <a:spcPct val="150000"/>
              </a:lnSpc>
            </a:pPr>
            <a:r>
              <a:rPr lang="tr-TR" sz="2400" dirty="0"/>
              <a:t>Hemodiyaliz ünitelerinde su ve </a:t>
            </a:r>
            <a:r>
              <a:rPr lang="tr-TR" sz="2400" dirty="0" err="1"/>
              <a:t>diyalizatın</a:t>
            </a:r>
            <a:r>
              <a:rPr lang="tr-TR" sz="2400" dirty="0"/>
              <a:t> </a:t>
            </a:r>
            <a:r>
              <a:rPr lang="tr-TR" sz="2400" b="1" dirty="0"/>
              <a:t>aylık kültürleri</a:t>
            </a:r>
            <a:r>
              <a:rPr lang="tr-TR" sz="2400" dirty="0"/>
              <a:t> </a:t>
            </a:r>
          </a:p>
          <a:p>
            <a:pPr>
              <a:lnSpc>
                <a:spcPct val="150000"/>
              </a:lnSpc>
            </a:pPr>
            <a:r>
              <a:rPr lang="tr-TR" sz="2400" dirty="0"/>
              <a:t>Enfeksiyon kontrol önlemlerinin veya protokol değişikliklerinin etkisinin </a:t>
            </a:r>
            <a:r>
              <a:rPr lang="tr-TR" sz="2400" b="1" dirty="0"/>
              <a:t>kısa süreli değerlendirilmesi</a:t>
            </a:r>
            <a:endParaRPr lang="tr-TR" sz="2400" dirty="0"/>
          </a:p>
        </p:txBody>
      </p:sp>
    </p:spTree>
    <p:extLst>
      <p:ext uri="{BB962C8B-B14F-4D97-AF65-F5344CB8AC3E}">
        <p14:creationId xmlns:p14="http://schemas.microsoft.com/office/powerpoint/2010/main" val="3693763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236149D-3E61-EDDA-E22D-0C6F759CEEDF}"/>
              </a:ext>
            </a:extLst>
          </p:cNvPr>
          <p:cNvSpPr>
            <a:spLocks noGrp="1"/>
          </p:cNvSpPr>
          <p:nvPr>
            <p:ph idx="1"/>
          </p:nvPr>
        </p:nvSpPr>
        <p:spPr>
          <a:xfrm>
            <a:off x="838200" y="1825625"/>
            <a:ext cx="10763250" cy="4351338"/>
          </a:xfrm>
        </p:spPr>
        <p:txBody>
          <a:bodyPr>
            <a:normAutofit fontScale="85000" lnSpcReduction="20000"/>
          </a:bodyPr>
          <a:lstStyle/>
          <a:p>
            <a:pPr marL="0" indent="0">
              <a:lnSpc>
                <a:spcPct val="150000"/>
              </a:lnSpc>
              <a:buNone/>
            </a:pPr>
            <a:r>
              <a:rPr lang="tr-TR" sz="2400" b="1" dirty="0"/>
              <a:t>Çevresel örnekleme yapılmasına karar verildiğinde, şu prensiplere uyulmalıdır:</a:t>
            </a:r>
          </a:p>
          <a:p>
            <a:pPr>
              <a:lnSpc>
                <a:spcPct val="150000"/>
              </a:lnSpc>
            </a:pPr>
            <a:r>
              <a:rPr lang="tr-TR" sz="2400" dirty="0"/>
              <a:t>Örnekleme, açık bir </a:t>
            </a:r>
            <a:r>
              <a:rPr lang="tr-TR" sz="2400" b="1" dirty="0"/>
              <a:t>epidemiyolojik hipoteze</a:t>
            </a:r>
            <a:r>
              <a:rPr lang="tr-TR" sz="2400" dirty="0"/>
              <a:t> dayanmalı; örnek toplama ve kültür işlemlerini içeren yazılı, tanımlanmış ve multidisipliner bir protokol</a:t>
            </a:r>
          </a:p>
          <a:p>
            <a:pPr lvl="0">
              <a:lnSpc>
                <a:spcPct val="150000"/>
              </a:lnSpc>
            </a:pPr>
            <a:r>
              <a:rPr lang="tr-TR" sz="2400" b="1" dirty="0"/>
              <a:t>Örnekleme yöntemi, </a:t>
            </a:r>
            <a:r>
              <a:rPr lang="tr-TR" sz="2400" dirty="0"/>
              <a:t>hedeflenen mikroorganizmaya uygun olmalıdır </a:t>
            </a:r>
          </a:p>
          <a:p>
            <a:pPr>
              <a:lnSpc>
                <a:spcPct val="150000"/>
              </a:lnSpc>
            </a:pPr>
            <a:r>
              <a:rPr lang="tr-TR" sz="2400" dirty="0"/>
              <a:t>Örnekleme sonuçları, klinik bulgular ve hasta verileri ile birlikte değerlendirilmeli; sonuçların bilimsel olarak belirlenmiş veya öngörülen referans değerler ile karşılaştırılarak analiz edilmesi ve yorumlanması sağlanmalı</a:t>
            </a:r>
          </a:p>
          <a:p>
            <a:pPr>
              <a:lnSpc>
                <a:spcPct val="150000"/>
              </a:lnSpc>
            </a:pPr>
            <a:r>
              <a:rPr lang="tr-TR" sz="2400" dirty="0"/>
              <a:t>Örnekleme sonuçları, </a:t>
            </a:r>
            <a:r>
              <a:rPr lang="tr-TR" sz="2400" b="1" dirty="0"/>
              <a:t>enfeksiyon kontrol müdahalelerini yönlendirecek şekilde </a:t>
            </a:r>
            <a:r>
              <a:rPr lang="tr-TR" sz="2400" dirty="0"/>
              <a:t>(</a:t>
            </a:r>
            <a:r>
              <a:rPr lang="tr-TR" sz="2400" b="1" dirty="0"/>
              <a:t>bir düzeltici eylem senaryosu)</a:t>
            </a:r>
            <a:r>
              <a:rPr lang="tr-TR" sz="2400" dirty="0"/>
              <a:t> kullanılmalıdır </a:t>
            </a:r>
          </a:p>
        </p:txBody>
      </p:sp>
      <p:sp>
        <p:nvSpPr>
          <p:cNvPr id="4" name="Başlık 1">
            <a:extLst>
              <a:ext uri="{FF2B5EF4-FFF2-40B4-BE49-F238E27FC236}">
                <a16:creationId xmlns:a16="http://schemas.microsoft.com/office/drawing/2014/main" id="{6C438A19-E332-EC05-B32D-DA554A26E689}"/>
              </a:ext>
            </a:extLst>
          </p:cNvPr>
          <p:cNvSpPr>
            <a:spLocks noGrp="1"/>
          </p:cNvSpPr>
          <p:nvPr>
            <p:ph type="title"/>
          </p:nvPr>
        </p:nvSpPr>
        <p:spPr/>
        <p:txBody>
          <a:bodyPr>
            <a:normAutofit/>
          </a:bodyPr>
          <a:lstStyle/>
          <a:p>
            <a:r>
              <a:rPr lang="tr-TR" sz="3600" dirty="0">
                <a:solidFill>
                  <a:srgbClr val="FF0000"/>
                </a:solidFill>
              </a:rPr>
              <a:t>Genel İlkeler: Çevrenin Mikrobiyolojik Örneklenmesi</a:t>
            </a:r>
            <a:endParaRPr lang="tr-TR" sz="3600" dirty="0"/>
          </a:p>
        </p:txBody>
      </p:sp>
    </p:spTree>
    <p:extLst>
      <p:ext uri="{BB962C8B-B14F-4D97-AF65-F5344CB8AC3E}">
        <p14:creationId xmlns:p14="http://schemas.microsoft.com/office/powerpoint/2010/main" val="4021573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598385E-3D66-58DB-9E90-15FAB5DA4576}"/>
              </a:ext>
            </a:extLst>
          </p:cNvPr>
          <p:cNvSpPr>
            <a:spLocks noGrp="1"/>
          </p:cNvSpPr>
          <p:nvPr>
            <p:ph idx="1"/>
          </p:nvPr>
        </p:nvSpPr>
        <p:spPr/>
        <p:txBody>
          <a:bodyPr>
            <a:normAutofit/>
          </a:bodyPr>
          <a:lstStyle/>
          <a:p>
            <a:pPr>
              <a:lnSpc>
                <a:spcPct val="150000"/>
              </a:lnSpc>
            </a:pPr>
            <a:r>
              <a:rPr lang="tr-TR" sz="2400" dirty="0"/>
              <a:t>Enfeksiyon kontrol ekipleri, laboratuvar uzmanları ile birlikte </a:t>
            </a:r>
            <a:r>
              <a:rPr lang="tr-TR" sz="2400" b="1" dirty="0"/>
              <a:t>sağlık kuruluşunun örnekleme yapabilme kapasitesini </a:t>
            </a:r>
            <a:r>
              <a:rPr lang="tr-TR" sz="2400" dirty="0"/>
              <a:t>değerlendirmeli ve gerektiğinde dış uzman görüşü veya hizmet ihtiyacını belirlemelidir.</a:t>
            </a:r>
          </a:p>
        </p:txBody>
      </p:sp>
      <p:sp>
        <p:nvSpPr>
          <p:cNvPr id="4" name="Başlık 1">
            <a:extLst>
              <a:ext uri="{FF2B5EF4-FFF2-40B4-BE49-F238E27FC236}">
                <a16:creationId xmlns:a16="http://schemas.microsoft.com/office/drawing/2014/main" id="{8ADA67E9-5A83-FC19-2FAB-83010B294AD4}"/>
              </a:ext>
            </a:extLst>
          </p:cNvPr>
          <p:cNvSpPr>
            <a:spLocks noGrp="1"/>
          </p:cNvSpPr>
          <p:nvPr>
            <p:ph type="title"/>
          </p:nvPr>
        </p:nvSpPr>
        <p:spPr/>
        <p:txBody>
          <a:bodyPr>
            <a:normAutofit/>
          </a:bodyPr>
          <a:lstStyle/>
          <a:p>
            <a:r>
              <a:rPr lang="tr-TR" sz="3600" dirty="0">
                <a:solidFill>
                  <a:srgbClr val="FF0000"/>
                </a:solidFill>
              </a:rPr>
              <a:t>Genel İlkeler: Çevrenin Mikrobiyolojik Örneklenmesi</a:t>
            </a:r>
            <a:endParaRPr lang="tr-TR" sz="3600" dirty="0"/>
          </a:p>
        </p:txBody>
      </p:sp>
    </p:spTree>
    <p:extLst>
      <p:ext uri="{BB962C8B-B14F-4D97-AF65-F5344CB8AC3E}">
        <p14:creationId xmlns:p14="http://schemas.microsoft.com/office/powerpoint/2010/main" val="963706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CA361-F5B2-ADA4-8F1B-372991B479B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B2BDA5A-FC35-1A4F-71E5-FEF6B06D73E1}"/>
              </a:ext>
            </a:extLst>
          </p:cNvPr>
          <p:cNvSpPr>
            <a:spLocks noGrp="1"/>
          </p:cNvSpPr>
          <p:nvPr>
            <p:ph type="title"/>
          </p:nvPr>
        </p:nvSpPr>
        <p:spPr>
          <a:xfrm>
            <a:off x="1324336" y="1599137"/>
            <a:ext cx="10515600" cy="3298784"/>
          </a:xfrm>
        </p:spPr>
        <p:txBody>
          <a:bodyPr>
            <a:normAutofit/>
          </a:bodyPr>
          <a:lstStyle/>
          <a:p>
            <a:pPr>
              <a:lnSpc>
                <a:spcPct val="150000"/>
              </a:lnSpc>
            </a:pPr>
            <a:r>
              <a:rPr lang="tr-TR" sz="3600" dirty="0">
                <a:latin typeface="+mn-lt"/>
              </a:rPr>
              <a:t>1. Çevresel Yüzey Örneklemesi</a:t>
            </a:r>
            <a:br>
              <a:rPr lang="tr-TR" sz="3600" dirty="0">
                <a:latin typeface="+mn-lt"/>
              </a:rPr>
            </a:br>
            <a:r>
              <a:rPr lang="tr-TR" sz="3600" dirty="0">
                <a:latin typeface="+mn-lt"/>
              </a:rPr>
              <a:t>2. Hava Örneklemesi</a:t>
            </a:r>
            <a:br>
              <a:rPr lang="tr-TR" sz="3600" dirty="0">
                <a:latin typeface="+mn-lt"/>
              </a:rPr>
            </a:br>
            <a:r>
              <a:rPr lang="tr-TR" sz="3600" dirty="0">
                <a:latin typeface="+mn-lt"/>
              </a:rPr>
              <a:t>3. Su örneklemesi</a:t>
            </a:r>
          </a:p>
        </p:txBody>
      </p:sp>
      <p:sp>
        <p:nvSpPr>
          <p:cNvPr id="4" name="Metin kutusu 3">
            <a:extLst>
              <a:ext uri="{FF2B5EF4-FFF2-40B4-BE49-F238E27FC236}">
                <a16:creationId xmlns:a16="http://schemas.microsoft.com/office/drawing/2014/main" id="{D712257F-9C46-A0D4-84B5-BC795FB77A81}"/>
              </a:ext>
            </a:extLst>
          </p:cNvPr>
          <p:cNvSpPr txBox="1"/>
          <p:nvPr/>
        </p:nvSpPr>
        <p:spPr>
          <a:xfrm>
            <a:off x="710879" y="891251"/>
            <a:ext cx="8132867" cy="707886"/>
          </a:xfrm>
          <a:prstGeom prst="rect">
            <a:avLst/>
          </a:prstGeom>
          <a:noFill/>
        </p:spPr>
        <p:txBody>
          <a:bodyPr wrap="none" rtlCol="0">
            <a:spAutoFit/>
          </a:bodyPr>
          <a:lstStyle/>
          <a:p>
            <a:r>
              <a:rPr lang="tr-TR" sz="4000" dirty="0">
                <a:solidFill>
                  <a:srgbClr val="FF0000"/>
                </a:solidFill>
              </a:rPr>
              <a:t>Çevrenin Mikrobiyolojik Örneklenmesi</a:t>
            </a:r>
            <a:endParaRPr lang="tr-TR" sz="4000" dirty="0"/>
          </a:p>
        </p:txBody>
      </p:sp>
    </p:spTree>
    <p:extLst>
      <p:ext uri="{BB962C8B-B14F-4D97-AF65-F5344CB8AC3E}">
        <p14:creationId xmlns:p14="http://schemas.microsoft.com/office/powerpoint/2010/main" val="393785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8D7A5-248A-3072-8DFF-1F66B64CFDA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205CAA4-52C0-43AB-C997-6517E108D923}"/>
              </a:ext>
            </a:extLst>
          </p:cNvPr>
          <p:cNvSpPr>
            <a:spLocks noGrp="1"/>
          </p:cNvSpPr>
          <p:nvPr>
            <p:ph type="title"/>
          </p:nvPr>
        </p:nvSpPr>
        <p:spPr/>
        <p:txBody>
          <a:bodyPr>
            <a:normAutofit/>
          </a:bodyPr>
          <a:lstStyle/>
          <a:p>
            <a:r>
              <a:rPr lang="tr-TR" sz="3600" dirty="0">
                <a:solidFill>
                  <a:srgbClr val="FF0000"/>
                </a:solidFill>
              </a:rPr>
              <a:t>1. Çevresel Yüzey Örneklemesi</a:t>
            </a:r>
          </a:p>
        </p:txBody>
      </p:sp>
      <p:sp>
        <p:nvSpPr>
          <p:cNvPr id="3" name="İçerik Yer Tutucusu 2">
            <a:extLst>
              <a:ext uri="{FF2B5EF4-FFF2-40B4-BE49-F238E27FC236}">
                <a16:creationId xmlns:a16="http://schemas.microsoft.com/office/drawing/2014/main" id="{B3C62A67-0DAB-9B12-476E-29ACB75A5FC8}"/>
              </a:ext>
            </a:extLst>
          </p:cNvPr>
          <p:cNvSpPr>
            <a:spLocks noGrp="1"/>
          </p:cNvSpPr>
          <p:nvPr>
            <p:ph idx="1"/>
          </p:nvPr>
        </p:nvSpPr>
        <p:spPr>
          <a:xfrm>
            <a:off x="838200" y="1600200"/>
            <a:ext cx="10515600" cy="4892675"/>
          </a:xfrm>
        </p:spPr>
        <p:txBody>
          <a:bodyPr>
            <a:normAutofit lnSpcReduction="10000"/>
          </a:bodyPr>
          <a:lstStyle/>
          <a:p>
            <a:pPr marL="0" indent="0">
              <a:lnSpc>
                <a:spcPct val="150000"/>
              </a:lnSpc>
              <a:buNone/>
            </a:pPr>
            <a:r>
              <a:rPr lang="tr-TR" sz="2400" u="sng" dirty="0"/>
              <a:t>Örnekleme Yöntemleri</a:t>
            </a:r>
            <a:endParaRPr lang="tr-TR" sz="2400" b="1" u="sng" dirty="0"/>
          </a:p>
          <a:p>
            <a:pPr>
              <a:lnSpc>
                <a:spcPct val="150000"/>
              </a:lnSpc>
            </a:pPr>
            <a:r>
              <a:rPr lang="tr-TR" sz="2400" dirty="0"/>
              <a:t>Çevresel yüzey örneklemesi için çeşitli yöntemler vardır; en sık kullanılan </a:t>
            </a:r>
            <a:r>
              <a:rPr lang="tr-TR" sz="2400" b="1" dirty="0"/>
              <a:t>sürüntü/yıkama (</a:t>
            </a:r>
            <a:r>
              <a:rPr lang="tr-TR" sz="2400" b="1" dirty="0" err="1"/>
              <a:t>sample</a:t>
            </a:r>
            <a:r>
              <a:rPr lang="tr-TR" sz="2400" b="1" dirty="0"/>
              <a:t> </a:t>
            </a:r>
            <a:r>
              <a:rPr lang="tr-TR" sz="2400" b="1" dirty="0" err="1"/>
              <a:t>rinse</a:t>
            </a:r>
            <a:r>
              <a:rPr lang="tr-TR" sz="2400" b="1" dirty="0"/>
              <a:t>) </a:t>
            </a:r>
            <a:r>
              <a:rPr lang="tr-TR" sz="2400" dirty="0"/>
              <a:t>yöntemi</a:t>
            </a:r>
          </a:p>
          <a:p>
            <a:pPr>
              <a:lnSpc>
                <a:spcPct val="150000"/>
              </a:lnSpc>
            </a:pPr>
            <a:r>
              <a:rPr lang="tr-TR" sz="2400" dirty="0"/>
              <a:t>Örnekleme materyalinde </a:t>
            </a:r>
            <a:r>
              <a:rPr lang="tr-TR" sz="2400" dirty="0" err="1"/>
              <a:t>mikrobisidal</a:t>
            </a:r>
            <a:r>
              <a:rPr lang="tr-TR" sz="2400" dirty="0"/>
              <a:t> veya </a:t>
            </a:r>
            <a:r>
              <a:rPr lang="tr-TR" sz="2400" dirty="0" err="1"/>
              <a:t>mikrobiyostatik</a:t>
            </a:r>
            <a:r>
              <a:rPr lang="tr-TR" sz="2400" dirty="0"/>
              <a:t> madde bulunmamalı</a:t>
            </a:r>
          </a:p>
          <a:p>
            <a:pPr>
              <a:lnSpc>
                <a:spcPct val="150000"/>
              </a:lnSpc>
            </a:pPr>
            <a:r>
              <a:rPr lang="tr-TR" sz="2400" dirty="0"/>
              <a:t>Mikroorganizmaların örnek materyalden ayrılması (</a:t>
            </a:r>
            <a:r>
              <a:rPr lang="tr-TR" sz="2400" dirty="0" err="1"/>
              <a:t>elüsyon</a:t>
            </a:r>
            <a:r>
              <a:rPr lang="tr-TR" sz="2400" dirty="0"/>
              <a:t>) sağlanmalı (</a:t>
            </a:r>
            <a:r>
              <a:rPr lang="tr-TR" sz="2400" dirty="0" err="1"/>
              <a:t>vorteks</a:t>
            </a:r>
            <a:r>
              <a:rPr lang="tr-TR" sz="2400" dirty="0"/>
              <a:t>, çalkalama veya ultrasonik işlemler)</a:t>
            </a:r>
          </a:p>
          <a:p>
            <a:pPr>
              <a:lnSpc>
                <a:spcPct val="150000"/>
              </a:lnSpc>
            </a:pPr>
            <a:r>
              <a:rPr lang="tr-TR" sz="2400" dirty="0"/>
              <a:t>Salgın araştırmalarında mikroorganizmaların </a:t>
            </a:r>
            <a:r>
              <a:rPr lang="tr-TR" sz="2400" b="1" dirty="0"/>
              <a:t>en az tür düzeyinde tanımlanması zorunludur, </a:t>
            </a:r>
            <a:r>
              <a:rPr lang="tr-TR" sz="2400" dirty="0"/>
              <a:t>mümkünse daha ileri (moleküler) karakterizasyon yapılmalı</a:t>
            </a:r>
          </a:p>
          <a:p>
            <a:endParaRPr lang="tr-TR" dirty="0"/>
          </a:p>
          <a:p>
            <a:endParaRPr lang="tr-TR" dirty="0"/>
          </a:p>
          <a:p>
            <a:endParaRPr lang="tr-TR" dirty="0"/>
          </a:p>
        </p:txBody>
      </p:sp>
    </p:spTree>
    <p:extLst>
      <p:ext uri="{BB962C8B-B14F-4D97-AF65-F5344CB8AC3E}">
        <p14:creationId xmlns:p14="http://schemas.microsoft.com/office/powerpoint/2010/main" val="1566476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C6EB1-029D-635E-96F4-FCBEC0914DE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AC31139-E6F1-28E7-EF9A-33933335A1C5}"/>
              </a:ext>
            </a:extLst>
          </p:cNvPr>
          <p:cNvSpPr>
            <a:spLocks noGrp="1"/>
          </p:cNvSpPr>
          <p:nvPr>
            <p:ph type="title"/>
          </p:nvPr>
        </p:nvSpPr>
        <p:spPr>
          <a:xfrm>
            <a:off x="664580" y="168355"/>
            <a:ext cx="10515600" cy="1325563"/>
          </a:xfrm>
        </p:spPr>
        <p:txBody>
          <a:bodyPr>
            <a:normAutofit/>
          </a:bodyPr>
          <a:lstStyle/>
          <a:p>
            <a:r>
              <a:rPr lang="tr-TR" sz="3600" dirty="0">
                <a:solidFill>
                  <a:srgbClr val="FF0000"/>
                </a:solidFill>
              </a:rPr>
              <a:t>1. Çevresel Yüzey Örneklemesi</a:t>
            </a:r>
          </a:p>
        </p:txBody>
      </p:sp>
      <p:sp>
        <p:nvSpPr>
          <p:cNvPr id="3" name="İçerik Yer Tutucusu 2">
            <a:extLst>
              <a:ext uri="{FF2B5EF4-FFF2-40B4-BE49-F238E27FC236}">
                <a16:creationId xmlns:a16="http://schemas.microsoft.com/office/drawing/2014/main" id="{A3270609-40F4-B79C-6887-7C05C19ED571}"/>
              </a:ext>
            </a:extLst>
          </p:cNvPr>
          <p:cNvSpPr>
            <a:spLocks noGrp="1"/>
          </p:cNvSpPr>
          <p:nvPr>
            <p:ph idx="1"/>
          </p:nvPr>
        </p:nvSpPr>
        <p:spPr>
          <a:xfrm>
            <a:off x="838200" y="1388962"/>
            <a:ext cx="10515600" cy="5469038"/>
          </a:xfrm>
        </p:spPr>
        <p:txBody>
          <a:bodyPr>
            <a:normAutofit fontScale="70000" lnSpcReduction="20000"/>
          </a:bodyPr>
          <a:lstStyle/>
          <a:p>
            <a:pPr marL="0" indent="0">
              <a:buNone/>
            </a:pPr>
            <a:r>
              <a:rPr lang="tr-TR" u="sng" dirty="0"/>
              <a:t>Örnekleme Yöntemleri</a:t>
            </a:r>
            <a:endParaRPr lang="tr-TR" b="1" dirty="0"/>
          </a:p>
          <a:p>
            <a:pPr marL="0" indent="0">
              <a:buNone/>
            </a:pPr>
            <a:r>
              <a:rPr lang="tr-TR" b="1" dirty="0"/>
              <a:t>1. Sürüntü Yıkama (</a:t>
            </a:r>
            <a:r>
              <a:rPr lang="tr-TR" b="1" dirty="0" err="1"/>
              <a:t>Sample</a:t>
            </a:r>
            <a:r>
              <a:rPr lang="tr-TR" b="1" dirty="0"/>
              <a:t> </a:t>
            </a:r>
            <a:r>
              <a:rPr lang="tr-TR" b="1" dirty="0" err="1"/>
              <a:t>rinse</a:t>
            </a:r>
            <a:r>
              <a:rPr lang="tr-TR" b="1" dirty="0"/>
              <a:t>) yöntemi: </a:t>
            </a:r>
            <a:r>
              <a:rPr lang="tr-TR" dirty="0"/>
              <a:t>Klinikte en sık kullanılan yöntem</a:t>
            </a:r>
          </a:p>
          <a:p>
            <a:pPr marL="0" indent="0">
              <a:buNone/>
            </a:pPr>
            <a:endParaRPr lang="tr-TR" b="1" dirty="0"/>
          </a:p>
          <a:p>
            <a:pPr marL="0" indent="0">
              <a:buNone/>
            </a:pPr>
            <a:r>
              <a:rPr lang="tr-TR" b="1" dirty="0"/>
              <a:t>Adım adım uygulama:</a:t>
            </a:r>
            <a:endParaRPr lang="tr-TR" dirty="0"/>
          </a:p>
          <a:p>
            <a:pPr lvl="0"/>
            <a:r>
              <a:rPr lang="tr-TR" b="1" dirty="0"/>
              <a:t>Steril </a:t>
            </a:r>
            <a:r>
              <a:rPr lang="tr-TR" b="1" dirty="0" err="1"/>
              <a:t>swab</a:t>
            </a:r>
            <a:r>
              <a:rPr lang="tr-TR" b="1" dirty="0"/>
              <a:t> hazırlanır</a:t>
            </a:r>
            <a:r>
              <a:rPr lang="tr-TR" dirty="0"/>
              <a:t> </a:t>
            </a:r>
          </a:p>
          <a:p>
            <a:pPr lvl="1"/>
            <a:r>
              <a:rPr lang="tr-TR" dirty="0"/>
              <a:t>Genellikle serum fizyolojik veya </a:t>
            </a:r>
            <a:r>
              <a:rPr lang="tr-TR" dirty="0" err="1"/>
              <a:t>nötralizan</a:t>
            </a:r>
            <a:r>
              <a:rPr lang="tr-TR" dirty="0"/>
              <a:t> içeren sıvı ile </a:t>
            </a:r>
            <a:r>
              <a:rPr lang="tr-TR" b="1" dirty="0"/>
              <a:t>hafif nemlendirilir</a:t>
            </a:r>
            <a:r>
              <a:rPr lang="tr-TR" dirty="0"/>
              <a:t> </a:t>
            </a:r>
          </a:p>
          <a:p>
            <a:pPr lvl="0"/>
            <a:r>
              <a:rPr lang="tr-TR" b="1" dirty="0"/>
              <a:t>Standart bir alan belirlenir</a:t>
            </a:r>
            <a:r>
              <a:rPr lang="tr-TR" dirty="0"/>
              <a:t> </a:t>
            </a:r>
          </a:p>
          <a:p>
            <a:pPr lvl="1"/>
            <a:r>
              <a:rPr lang="tr-TR" dirty="0"/>
              <a:t>Örneğin 10×10 cm (100 cm²) (Steril şablonlar)</a:t>
            </a:r>
          </a:p>
          <a:p>
            <a:pPr lvl="1"/>
            <a:r>
              <a:rPr lang="tr-TR" dirty="0"/>
              <a:t>Bu, sonuçların karşılaştırılabilir olması için kritik </a:t>
            </a:r>
          </a:p>
          <a:p>
            <a:pPr lvl="0"/>
            <a:r>
              <a:rPr lang="tr-TR" b="1" dirty="0"/>
              <a:t>Yüzey sistematik şekilde silinir</a:t>
            </a:r>
            <a:r>
              <a:rPr lang="tr-TR" dirty="0"/>
              <a:t> </a:t>
            </a:r>
          </a:p>
          <a:p>
            <a:pPr lvl="1"/>
            <a:r>
              <a:rPr lang="tr-TR" dirty="0"/>
              <a:t>Önce yatay, sonra dikey (çapraz tarama önerilir) </a:t>
            </a:r>
          </a:p>
          <a:p>
            <a:pPr lvl="1"/>
            <a:r>
              <a:rPr lang="tr-TR" dirty="0"/>
              <a:t>Hafif basınç uygulanır </a:t>
            </a:r>
          </a:p>
          <a:p>
            <a:pPr lvl="1"/>
            <a:r>
              <a:rPr lang="tr-TR" dirty="0" err="1"/>
              <a:t>Swab</a:t>
            </a:r>
            <a:r>
              <a:rPr lang="tr-TR" dirty="0"/>
              <a:t> döndürülerek tüm yüzeyi kullanılır </a:t>
            </a:r>
          </a:p>
          <a:p>
            <a:pPr lvl="0"/>
            <a:r>
              <a:rPr lang="tr-TR" b="1" dirty="0" err="1"/>
              <a:t>Swab</a:t>
            </a:r>
            <a:r>
              <a:rPr lang="tr-TR" b="1" dirty="0"/>
              <a:t> tüpe alınır</a:t>
            </a:r>
            <a:r>
              <a:rPr lang="tr-TR" dirty="0"/>
              <a:t> </a:t>
            </a:r>
          </a:p>
          <a:p>
            <a:pPr lvl="1"/>
            <a:r>
              <a:rPr lang="tr-TR" dirty="0"/>
              <a:t>İçinde genellikle 1–10 </a:t>
            </a:r>
            <a:r>
              <a:rPr lang="tr-TR" dirty="0" err="1"/>
              <a:t>mL</a:t>
            </a:r>
            <a:r>
              <a:rPr lang="tr-TR" dirty="0"/>
              <a:t> taşıyıcı sıvı bulunur </a:t>
            </a:r>
          </a:p>
          <a:p>
            <a:pPr lvl="1"/>
            <a:r>
              <a:rPr lang="tr-TR" dirty="0" err="1"/>
              <a:t>Vortexlenerek</a:t>
            </a:r>
            <a:r>
              <a:rPr lang="tr-TR" dirty="0"/>
              <a:t> mikroorganizmalar sıvıya geçirilir </a:t>
            </a:r>
          </a:p>
          <a:p>
            <a:pPr lvl="0"/>
            <a:r>
              <a:rPr lang="tr-TR" b="1" dirty="0"/>
              <a:t>Kültür veya kantitatif analiz yapılır</a:t>
            </a:r>
            <a:r>
              <a:rPr lang="tr-TR" dirty="0"/>
              <a:t> </a:t>
            </a:r>
          </a:p>
          <a:p>
            <a:pPr lvl="1"/>
            <a:r>
              <a:rPr lang="tr-TR" dirty="0"/>
              <a:t>Sonuçlar genellikle </a:t>
            </a:r>
            <a:r>
              <a:rPr lang="tr-TR" b="1" dirty="0"/>
              <a:t>CFU/cm²</a:t>
            </a:r>
            <a:r>
              <a:rPr lang="tr-TR" dirty="0"/>
              <a:t> olarak raporlanır </a:t>
            </a:r>
          </a:p>
          <a:p>
            <a:endParaRPr lang="tr-TR" dirty="0"/>
          </a:p>
          <a:p>
            <a:endParaRPr lang="tr-TR" dirty="0"/>
          </a:p>
        </p:txBody>
      </p:sp>
      <p:sp>
        <p:nvSpPr>
          <p:cNvPr id="4" name="Metin kutusu 3">
            <a:extLst>
              <a:ext uri="{FF2B5EF4-FFF2-40B4-BE49-F238E27FC236}">
                <a16:creationId xmlns:a16="http://schemas.microsoft.com/office/drawing/2014/main" id="{C157CEB5-BC9D-95D2-3EBD-0A0B8A25DD40}"/>
              </a:ext>
            </a:extLst>
          </p:cNvPr>
          <p:cNvSpPr txBox="1"/>
          <p:nvPr/>
        </p:nvSpPr>
        <p:spPr>
          <a:xfrm>
            <a:off x="7719349" y="3877519"/>
            <a:ext cx="3634451" cy="1477328"/>
          </a:xfrm>
          <a:prstGeom prst="rect">
            <a:avLst/>
          </a:prstGeom>
          <a:noFill/>
        </p:spPr>
        <p:txBody>
          <a:bodyPr wrap="square" rtlCol="0">
            <a:spAutoFit/>
          </a:bodyPr>
          <a:lstStyle/>
          <a:p>
            <a:r>
              <a:rPr lang="tr-TR" dirty="0"/>
              <a:t>Örnek 1 ile 8°C arasında saklanmalı ve toplandığı gün veya en geç 24 saat içinde incelenmesini sağlamak için mümkün olan en kısa sürede laboratuvara gönderilmeli</a:t>
            </a:r>
          </a:p>
        </p:txBody>
      </p:sp>
    </p:spTree>
    <p:extLst>
      <p:ext uri="{BB962C8B-B14F-4D97-AF65-F5344CB8AC3E}">
        <p14:creationId xmlns:p14="http://schemas.microsoft.com/office/powerpoint/2010/main" val="2124026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743C3D2-6F08-50B0-2EC6-108F6741E151}"/>
              </a:ext>
            </a:extLst>
          </p:cNvPr>
          <p:cNvSpPr>
            <a:spLocks noGrp="1"/>
          </p:cNvSpPr>
          <p:nvPr>
            <p:ph idx="1"/>
          </p:nvPr>
        </p:nvSpPr>
        <p:spPr>
          <a:xfrm>
            <a:off x="838200" y="1585732"/>
            <a:ext cx="10515600" cy="4591231"/>
          </a:xfrm>
        </p:spPr>
        <p:txBody>
          <a:bodyPr>
            <a:normAutofit/>
          </a:bodyPr>
          <a:lstStyle/>
          <a:p>
            <a:pPr marL="0" indent="0">
              <a:lnSpc>
                <a:spcPct val="150000"/>
              </a:lnSpc>
              <a:buNone/>
            </a:pPr>
            <a:r>
              <a:rPr lang="tr-TR" sz="2400" b="1" dirty="0"/>
              <a:t>Yöntemin kritik noktaları (en sık hata yapılan yerler)</a:t>
            </a:r>
          </a:p>
          <a:p>
            <a:pPr lvl="0">
              <a:lnSpc>
                <a:spcPct val="150000"/>
              </a:lnSpc>
            </a:pPr>
            <a:r>
              <a:rPr lang="tr-TR" sz="2000" b="1" dirty="0"/>
              <a:t>Nemlendirme şart</a:t>
            </a:r>
            <a:r>
              <a:rPr lang="tr-TR" sz="2000" dirty="0"/>
              <a:t> → kuru </a:t>
            </a:r>
            <a:r>
              <a:rPr lang="tr-TR" sz="2000" dirty="0" err="1"/>
              <a:t>swab</a:t>
            </a:r>
            <a:r>
              <a:rPr lang="tr-TR" sz="2000" dirty="0"/>
              <a:t> = düşük duyarlılık </a:t>
            </a:r>
          </a:p>
          <a:p>
            <a:pPr lvl="0">
              <a:lnSpc>
                <a:spcPct val="150000"/>
              </a:lnSpc>
            </a:pPr>
            <a:r>
              <a:rPr lang="tr-TR" sz="2000" b="1" dirty="0"/>
              <a:t>Standart alan kullanılmalı</a:t>
            </a:r>
            <a:r>
              <a:rPr lang="tr-TR" sz="2000" dirty="0"/>
              <a:t> → aksi halde sonuçlar karşılaştırılamaz </a:t>
            </a:r>
          </a:p>
          <a:p>
            <a:pPr lvl="0">
              <a:lnSpc>
                <a:spcPct val="150000"/>
              </a:lnSpc>
            </a:pPr>
            <a:r>
              <a:rPr lang="tr-TR" sz="2000" b="1" dirty="0" err="1"/>
              <a:t>Nötralizan</a:t>
            </a:r>
            <a:r>
              <a:rPr lang="tr-TR" sz="2000" b="1" dirty="0"/>
              <a:t> içeren sıvı tercih edilmeli </a:t>
            </a:r>
            <a:r>
              <a:rPr lang="tr-TR" sz="2000" dirty="0"/>
              <a:t>(özellikle dezenfektan kalıntısı varsa) </a:t>
            </a:r>
          </a:p>
          <a:p>
            <a:pPr lvl="0">
              <a:lnSpc>
                <a:spcPct val="150000"/>
              </a:lnSpc>
            </a:pPr>
            <a:r>
              <a:rPr lang="tr-TR" sz="2000" b="1" dirty="0"/>
              <a:t>Hızlı işleme alınmalı</a:t>
            </a:r>
            <a:r>
              <a:rPr lang="tr-TR" sz="2000" dirty="0"/>
              <a:t> → bekleme mikroorganizma kaybına yol açar </a:t>
            </a:r>
          </a:p>
          <a:p>
            <a:pPr lvl="0">
              <a:lnSpc>
                <a:spcPct val="150000"/>
              </a:lnSpc>
            </a:pPr>
            <a:r>
              <a:rPr lang="tr-TR" sz="2000" b="1" dirty="0"/>
              <a:t>Aynı yüzeyden tekrarlı örnekler alınabilir</a:t>
            </a:r>
            <a:r>
              <a:rPr lang="tr-TR" sz="2000" dirty="0"/>
              <a:t> → duyarlılığı artırır</a:t>
            </a:r>
          </a:p>
        </p:txBody>
      </p:sp>
      <p:sp>
        <p:nvSpPr>
          <p:cNvPr id="4" name="Başlık 1">
            <a:extLst>
              <a:ext uri="{FF2B5EF4-FFF2-40B4-BE49-F238E27FC236}">
                <a16:creationId xmlns:a16="http://schemas.microsoft.com/office/drawing/2014/main" id="{13A06058-7DED-85E8-0328-24D1AD729C7F}"/>
              </a:ext>
            </a:extLst>
          </p:cNvPr>
          <p:cNvSpPr>
            <a:spLocks noGrp="1"/>
          </p:cNvSpPr>
          <p:nvPr>
            <p:ph type="title"/>
          </p:nvPr>
        </p:nvSpPr>
        <p:spPr/>
        <p:txBody>
          <a:bodyPr>
            <a:normAutofit/>
          </a:bodyPr>
          <a:lstStyle/>
          <a:p>
            <a:r>
              <a:rPr lang="tr-TR" sz="3600" dirty="0">
                <a:solidFill>
                  <a:srgbClr val="FF0000"/>
                </a:solidFill>
              </a:rPr>
              <a:t>1. Çevresel Yüzey Örneklemesi</a:t>
            </a:r>
          </a:p>
        </p:txBody>
      </p:sp>
    </p:spTree>
    <p:extLst>
      <p:ext uri="{BB962C8B-B14F-4D97-AF65-F5344CB8AC3E}">
        <p14:creationId xmlns:p14="http://schemas.microsoft.com/office/powerpoint/2010/main" val="1075889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5C0E1-CF58-AD25-C859-DF7117E72C4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3572360-1427-6D6F-D041-BF91119071B4}"/>
              </a:ext>
            </a:extLst>
          </p:cNvPr>
          <p:cNvSpPr>
            <a:spLocks noGrp="1"/>
          </p:cNvSpPr>
          <p:nvPr>
            <p:ph type="title"/>
          </p:nvPr>
        </p:nvSpPr>
        <p:spPr>
          <a:xfrm>
            <a:off x="449580" y="0"/>
            <a:ext cx="10515600" cy="1325563"/>
          </a:xfrm>
        </p:spPr>
        <p:txBody>
          <a:bodyPr>
            <a:normAutofit/>
          </a:bodyPr>
          <a:lstStyle/>
          <a:p>
            <a:r>
              <a:rPr lang="tr-TR" sz="3200" dirty="0">
                <a:solidFill>
                  <a:srgbClr val="FF0000"/>
                </a:solidFill>
              </a:rPr>
              <a:t>1. Çevresel Yüzey Örneklemesi</a:t>
            </a:r>
          </a:p>
        </p:txBody>
      </p:sp>
      <p:sp>
        <p:nvSpPr>
          <p:cNvPr id="3" name="İçerik Yer Tutucusu 2">
            <a:extLst>
              <a:ext uri="{FF2B5EF4-FFF2-40B4-BE49-F238E27FC236}">
                <a16:creationId xmlns:a16="http://schemas.microsoft.com/office/drawing/2014/main" id="{F26797C5-F7E8-AAC7-3976-C26588A4C510}"/>
              </a:ext>
            </a:extLst>
          </p:cNvPr>
          <p:cNvSpPr>
            <a:spLocks noGrp="1"/>
          </p:cNvSpPr>
          <p:nvPr>
            <p:ph idx="1"/>
          </p:nvPr>
        </p:nvSpPr>
        <p:spPr>
          <a:xfrm>
            <a:off x="701040" y="1188085"/>
            <a:ext cx="10515600" cy="5372735"/>
          </a:xfrm>
        </p:spPr>
        <p:txBody>
          <a:bodyPr>
            <a:normAutofit/>
          </a:bodyPr>
          <a:lstStyle/>
          <a:p>
            <a:pPr marL="0" indent="0">
              <a:lnSpc>
                <a:spcPct val="150000"/>
              </a:lnSpc>
              <a:buNone/>
            </a:pPr>
            <a:r>
              <a:rPr lang="tr-TR" sz="2000" u="sng" dirty="0"/>
              <a:t>Örnekleme Yöntemleri</a:t>
            </a:r>
            <a:endParaRPr lang="tr-TR" sz="2000" b="1" u="sng" dirty="0"/>
          </a:p>
          <a:p>
            <a:pPr marL="0" indent="0">
              <a:lnSpc>
                <a:spcPct val="150000"/>
              </a:lnSpc>
              <a:buNone/>
            </a:pPr>
            <a:r>
              <a:rPr lang="tr-TR" sz="2000" b="1" dirty="0"/>
              <a:t>2. Doğrudan daldırma Yöntemi:</a:t>
            </a:r>
          </a:p>
          <a:p>
            <a:pPr marL="0" indent="0">
              <a:lnSpc>
                <a:spcPct val="150000"/>
              </a:lnSpc>
              <a:buNone/>
            </a:pPr>
            <a:r>
              <a:rPr lang="tr-TR" sz="2000" dirty="0"/>
              <a:t>Daha çok </a:t>
            </a:r>
            <a:r>
              <a:rPr lang="tr-TR" sz="2000" b="1" dirty="0"/>
              <a:t>küçük ekipmanlar veya çıkarılabilir parçalar</a:t>
            </a:r>
            <a:r>
              <a:rPr lang="tr-TR" sz="2000" dirty="0"/>
              <a:t> için uygundur.</a:t>
            </a:r>
          </a:p>
          <a:p>
            <a:pPr marL="0" indent="0">
              <a:lnSpc>
                <a:spcPct val="150000"/>
              </a:lnSpc>
              <a:buNone/>
            </a:pPr>
            <a:r>
              <a:rPr lang="tr-TR" sz="2000" b="1" dirty="0"/>
              <a:t>Uygulama:</a:t>
            </a:r>
            <a:endParaRPr lang="tr-TR" sz="2000" dirty="0"/>
          </a:p>
          <a:p>
            <a:pPr lvl="0">
              <a:lnSpc>
                <a:spcPct val="150000"/>
              </a:lnSpc>
            </a:pPr>
            <a:r>
              <a:rPr lang="tr-TR" sz="2000" dirty="0"/>
              <a:t>Örnek (bir cihaz parçası) steril kaba alınır </a:t>
            </a:r>
          </a:p>
          <a:p>
            <a:pPr lvl="0">
              <a:lnSpc>
                <a:spcPct val="150000"/>
              </a:lnSpc>
            </a:pPr>
            <a:r>
              <a:rPr lang="tr-TR" sz="2000" dirty="0"/>
              <a:t>Üzerine belirli hacimde sıvı eklenir </a:t>
            </a:r>
          </a:p>
          <a:p>
            <a:pPr lvl="0">
              <a:lnSpc>
                <a:spcPct val="150000"/>
              </a:lnSpc>
            </a:pPr>
            <a:r>
              <a:rPr lang="tr-TR" sz="2000" dirty="0"/>
              <a:t>Çalkalama / </a:t>
            </a:r>
            <a:r>
              <a:rPr lang="tr-TR" sz="2000" dirty="0" err="1"/>
              <a:t>vortex</a:t>
            </a:r>
            <a:r>
              <a:rPr lang="tr-TR" sz="2000" dirty="0"/>
              <a:t> / ultrasonik işlem uygulanır </a:t>
            </a:r>
          </a:p>
          <a:p>
            <a:pPr lvl="0">
              <a:lnSpc>
                <a:spcPct val="150000"/>
              </a:lnSpc>
            </a:pPr>
            <a:r>
              <a:rPr lang="tr-TR" sz="2000" dirty="0"/>
              <a:t>Elde edilen sıvıdan kültür yapılır </a:t>
            </a:r>
          </a:p>
          <a:p>
            <a:endParaRPr lang="tr-TR" dirty="0"/>
          </a:p>
        </p:txBody>
      </p:sp>
    </p:spTree>
    <p:extLst>
      <p:ext uri="{BB962C8B-B14F-4D97-AF65-F5344CB8AC3E}">
        <p14:creationId xmlns:p14="http://schemas.microsoft.com/office/powerpoint/2010/main" val="1994732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08558-7473-B30A-114A-857FD32F420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CCFD2DA-490C-AA85-A3DE-D7081D0162DB}"/>
              </a:ext>
            </a:extLst>
          </p:cNvPr>
          <p:cNvSpPr>
            <a:spLocks noGrp="1"/>
          </p:cNvSpPr>
          <p:nvPr>
            <p:ph type="title"/>
          </p:nvPr>
        </p:nvSpPr>
        <p:spPr>
          <a:xfrm>
            <a:off x="212074" y="-138259"/>
            <a:ext cx="10515600" cy="1325563"/>
          </a:xfrm>
        </p:spPr>
        <p:txBody>
          <a:bodyPr>
            <a:normAutofit/>
          </a:bodyPr>
          <a:lstStyle/>
          <a:p>
            <a:r>
              <a:rPr lang="tr-TR" sz="3200" dirty="0">
                <a:solidFill>
                  <a:srgbClr val="FF0000"/>
                </a:solidFill>
              </a:rPr>
              <a:t>1. Çevresel Yüzey Örneklemesi</a:t>
            </a:r>
          </a:p>
        </p:txBody>
      </p:sp>
      <p:sp>
        <p:nvSpPr>
          <p:cNvPr id="3" name="İçerik Yer Tutucusu 2">
            <a:extLst>
              <a:ext uri="{FF2B5EF4-FFF2-40B4-BE49-F238E27FC236}">
                <a16:creationId xmlns:a16="http://schemas.microsoft.com/office/drawing/2014/main" id="{F8A32093-692F-F0CE-177E-7E526679CA52}"/>
              </a:ext>
            </a:extLst>
          </p:cNvPr>
          <p:cNvSpPr>
            <a:spLocks noGrp="1"/>
          </p:cNvSpPr>
          <p:nvPr>
            <p:ph idx="1"/>
          </p:nvPr>
        </p:nvSpPr>
        <p:spPr>
          <a:xfrm>
            <a:off x="838200" y="822960"/>
            <a:ext cx="10515600" cy="5855632"/>
          </a:xfrm>
        </p:spPr>
        <p:txBody>
          <a:bodyPr>
            <a:normAutofit fontScale="85000" lnSpcReduction="10000"/>
          </a:bodyPr>
          <a:lstStyle/>
          <a:p>
            <a:pPr>
              <a:lnSpc>
                <a:spcPct val="150000"/>
              </a:lnSpc>
            </a:pPr>
            <a:r>
              <a:rPr lang="tr-TR" sz="2000" dirty="0"/>
              <a:t>Yıkama yöntemlerinde mikroorganizmaların örnek materyalden ayrılması (</a:t>
            </a:r>
            <a:r>
              <a:rPr lang="tr-TR" sz="2000" dirty="0" err="1"/>
              <a:t>elüsyon</a:t>
            </a:r>
            <a:r>
              <a:rPr lang="tr-TR" sz="2000" dirty="0"/>
              <a:t>) sağlanmalı (</a:t>
            </a:r>
            <a:r>
              <a:rPr lang="tr-TR" sz="2000" dirty="0" err="1"/>
              <a:t>vorteks</a:t>
            </a:r>
            <a:r>
              <a:rPr lang="tr-TR" sz="2000" dirty="0"/>
              <a:t>, çalkalama veya ultrasonik işlemler)</a:t>
            </a:r>
          </a:p>
          <a:p>
            <a:pPr>
              <a:lnSpc>
                <a:spcPct val="150000"/>
              </a:lnSpc>
            </a:pPr>
            <a:endParaRPr lang="tr-TR" sz="2000" dirty="0"/>
          </a:p>
          <a:p>
            <a:pPr marL="0" indent="0">
              <a:lnSpc>
                <a:spcPct val="150000"/>
              </a:lnSpc>
              <a:buNone/>
            </a:pPr>
            <a:r>
              <a:rPr lang="tr-TR" sz="2000" b="1" dirty="0" err="1"/>
              <a:t>Elüent</a:t>
            </a:r>
            <a:r>
              <a:rPr lang="tr-TR" sz="2000" dirty="0"/>
              <a:t>, yüzeyden mikroorganizmaları </a:t>
            </a:r>
            <a:r>
              <a:rPr lang="tr-TR" sz="2000" b="1" dirty="0"/>
              <a:t>ayırıp sıvı faza geçirmek</a:t>
            </a:r>
            <a:r>
              <a:rPr lang="tr-TR" sz="2000" dirty="0"/>
              <a:t> için kullanılan sıvıdır.</a:t>
            </a:r>
          </a:p>
          <a:p>
            <a:pPr lvl="0">
              <a:lnSpc>
                <a:spcPct val="150000"/>
              </a:lnSpc>
            </a:pPr>
            <a:r>
              <a:rPr lang="tr-TR" sz="2000" dirty="0"/>
              <a:t>Mikroorganizmaların yüzeye tutunmasını kırar </a:t>
            </a:r>
          </a:p>
          <a:p>
            <a:pPr lvl="0">
              <a:lnSpc>
                <a:spcPct val="150000"/>
              </a:lnSpc>
            </a:pPr>
            <a:r>
              <a:rPr lang="tr-TR" sz="2000" dirty="0"/>
              <a:t>Canlı kalmalarını sağlar (transport sırasında) </a:t>
            </a:r>
          </a:p>
          <a:p>
            <a:pPr lvl="0">
              <a:lnSpc>
                <a:spcPct val="150000"/>
              </a:lnSpc>
            </a:pPr>
            <a:r>
              <a:rPr lang="tr-TR" sz="2000" dirty="0"/>
              <a:t>Varsa </a:t>
            </a:r>
            <a:r>
              <a:rPr lang="tr-TR" sz="2000" b="1" dirty="0"/>
              <a:t>dezenfektan kalıntılarını nötralize eder</a:t>
            </a:r>
            <a:r>
              <a:rPr lang="tr-TR" sz="2000" dirty="0"/>
              <a:t> </a:t>
            </a:r>
          </a:p>
          <a:p>
            <a:pPr marL="0" lvl="0" indent="0">
              <a:lnSpc>
                <a:spcPct val="150000"/>
              </a:lnSpc>
              <a:buNone/>
            </a:pPr>
            <a:endParaRPr lang="tr-TR" sz="2000" dirty="0"/>
          </a:p>
          <a:p>
            <a:pPr marL="0" indent="0">
              <a:lnSpc>
                <a:spcPct val="150000"/>
              </a:lnSpc>
              <a:buNone/>
            </a:pPr>
            <a:r>
              <a:rPr lang="tr-TR" sz="2000" b="1" dirty="0" err="1"/>
              <a:t>Dilüent</a:t>
            </a:r>
            <a:r>
              <a:rPr lang="tr-TR" sz="2000" dirty="0"/>
              <a:t>, </a:t>
            </a:r>
            <a:r>
              <a:rPr lang="tr-TR" sz="2000" dirty="0" err="1"/>
              <a:t>elüe</a:t>
            </a:r>
            <a:r>
              <a:rPr lang="tr-TR" sz="2000" dirty="0"/>
              <a:t> edilen (yani sıvıya geçmiş) örneğin </a:t>
            </a:r>
            <a:r>
              <a:rPr lang="tr-TR" sz="2000" b="1" dirty="0"/>
              <a:t>seyreltilmesi</a:t>
            </a:r>
            <a:r>
              <a:rPr lang="tr-TR" sz="2000" dirty="0"/>
              <a:t> için kullanılan sıvıdır.</a:t>
            </a:r>
          </a:p>
          <a:p>
            <a:pPr lvl="0">
              <a:lnSpc>
                <a:spcPct val="150000"/>
              </a:lnSpc>
            </a:pPr>
            <a:r>
              <a:rPr lang="tr-TR" sz="2000" dirty="0"/>
              <a:t>Mikroorganizma yoğunluğunu ölçülebilir aralığa getirir </a:t>
            </a:r>
          </a:p>
          <a:p>
            <a:pPr lvl="0">
              <a:lnSpc>
                <a:spcPct val="150000"/>
              </a:lnSpc>
            </a:pPr>
            <a:r>
              <a:rPr lang="tr-TR" sz="2000" dirty="0"/>
              <a:t>Kantitatif analiz yapılmasını sağlar (CFU sayımı) </a:t>
            </a:r>
          </a:p>
          <a:p>
            <a:pPr lvl="0">
              <a:lnSpc>
                <a:spcPct val="150000"/>
              </a:lnSpc>
            </a:pPr>
            <a:r>
              <a:rPr lang="tr-TR" sz="2000" dirty="0"/>
              <a:t>Aşırı yoğun örneklerde koloni sayımını mümkün kılar </a:t>
            </a:r>
          </a:p>
          <a:p>
            <a:pPr marL="0" indent="0">
              <a:lnSpc>
                <a:spcPct val="150000"/>
              </a:lnSpc>
              <a:buNone/>
            </a:pPr>
            <a:endParaRPr lang="tr-TR" sz="2400" b="1" u="sng" dirty="0"/>
          </a:p>
          <a:p>
            <a:pPr>
              <a:lnSpc>
                <a:spcPct val="150000"/>
              </a:lnSpc>
            </a:pPr>
            <a:endParaRPr lang="tr-TR" dirty="0"/>
          </a:p>
          <a:p>
            <a:endParaRPr lang="tr-TR" dirty="0"/>
          </a:p>
        </p:txBody>
      </p:sp>
      <p:graphicFrame>
        <p:nvGraphicFramePr>
          <p:cNvPr id="4" name="Tablo 3">
            <a:extLst>
              <a:ext uri="{FF2B5EF4-FFF2-40B4-BE49-F238E27FC236}">
                <a16:creationId xmlns:a16="http://schemas.microsoft.com/office/drawing/2014/main" id="{B0581141-FD32-6981-2ED4-EB8235C59971}"/>
              </a:ext>
            </a:extLst>
          </p:cNvPr>
          <p:cNvGraphicFramePr>
            <a:graphicFrameLocks noGrp="1"/>
          </p:cNvGraphicFramePr>
          <p:nvPr>
            <p:extLst>
              <p:ext uri="{D42A27DB-BD31-4B8C-83A1-F6EECF244321}">
                <p14:modId xmlns:p14="http://schemas.microsoft.com/office/powerpoint/2010/main" val="100119750"/>
              </p:ext>
            </p:extLst>
          </p:nvPr>
        </p:nvGraphicFramePr>
        <p:xfrm>
          <a:off x="6096000" y="2877211"/>
          <a:ext cx="5685970" cy="1356360"/>
        </p:xfrm>
        <a:graphic>
          <a:graphicData uri="http://schemas.openxmlformats.org/drawingml/2006/table">
            <a:tbl>
              <a:tblPr firstRow="1" firstCol="1" bandRow="1">
                <a:tableStyleId>{5940675A-B579-460E-94D1-54222C63F5DA}</a:tableStyleId>
              </a:tblPr>
              <a:tblGrid>
                <a:gridCol w="887917">
                  <a:extLst>
                    <a:ext uri="{9D8B030D-6E8A-4147-A177-3AD203B41FA5}">
                      <a16:colId xmlns:a16="http://schemas.microsoft.com/office/drawing/2014/main" val="2662718224"/>
                    </a:ext>
                  </a:extLst>
                </a:gridCol>
                <a:gridCol w="2242631">
                  <a:extLst>
                    <a:ext uri="{9D8B030D-6E8A-4147-A177-3AD203B41FA5}">
                      <a16:colId xmlns:a16="http://schemas.microsoft.com/office/drawing/2014/main" val="752166792"/>
                    </a:ext>
                  </a:extLst>
                </a:gridCol>
                <a:gridCol w="2555422">
                  <a:extLst>
                    <a:ext uri="{9D8B030D-6E8A-4147-A177-3AD203B41FA5}">
                      <a16:colId xmlns:a16="http://schemas.microsoft.com/office/drawing/2014/main" val="310726173"/>
                    </a:ext>
                  </a:extLst>
                </a:gridCol>
              </a:tblGrid>
              <a:tr h="0">
                <a:tc>
                  <a:txBody>
                    <a:bodyPr/>
                    <a:lstStyle/>
                    <a:p>
                      <a:pPr>
                        <a:buNone/>
                      </a:pPr>
                      <a:endParaRPr lang="tr-TR" sz="1400" kern="100" dirty="0">
                        <a:effectLst/>
                        <a:latin typeface="Calibri" panose="020F0502020204030204" pitchFamily="34" charset="0"/>
                        <a:cs typeface="Times New Roman" panose="02020603050405020304" pitchFamily="18" charset="0"/>
                      </a:endParaRPr>
                    </a:p>
                  </a:txBody>
                  <a:tcPr marL="9525" marR="9525" marT="9525" marB="9525" anchor="ctr"/>
                </a:tc>
                <a:tc>
                  <a:txBody>
                    <a:bodyPr/>
                    <a:lstStyle/>
                    <a:p>
                      <a:pPr algn="ctr">
                        <a:buNone/>
                      </a:pPr>
                      <a:r>
                        <a:rPr lang="tr-TR" sz="1400" b="1" kern="100" dirty="0" err="1">
                          <a:effectLst/>
                        </a:rPr>
                        <a:t>Elüent</a:t>
                      </a:r>
                      <a:endParaRPr lang="tr-TR" sz="1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lgn="ctr">
                        <a:buNone/>
                      </a:pPr>
                      <a:r>
                        <a:rPr lang="tr-TR" sz="1400" b="1" kern="100" dirty="0" err="1">
                          <a:effectLst/>
                        </a:rPr>
                        <a:t>Dilüent</a:t>
                      </a:r>
                      <a:endParaRPr lang="tr-TR" sz="1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817206183"/>
                  </a:ext>
                </a:extLst>
              </a:tr>
              <a:tr h="0">
                <a:tc>
                  <a:txBody>
                    <a:bodyPr/>
                    <a:lstStyle/>
                    <a:p>
                      <a:pPr>
                        <a:buNone/>
                      </a:pPr>
                      <a:r>
                        <a:rPr lang="tr-TR" sz="1400" b="1" kern="100" dirty="0">
                          <a:effectLst/>
                        </a:rPr>
                        <a:t>Temel amaç</a:t>
                      </a:r>
                      <a:endParaRPr lang="tr-TR" sz="1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dirty="0">
                          <a:effectLst/>
                        </a:rPr>
                        <a:t>Mikroorganizmaları yüzeyden ayırmak</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a:effectLst/>
                        </a:rPr>
                        <a:t>Konsantrasyonu azaltmak</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506818646"/>
                  </a:ext>
                </a:extLst>
              </a:tr>
              <a:tr h="0">
                <a:tc>
                  <a:txBody>
                    <a:bodyPr/>
                    <a:lstStyle/>
                    <a:p>
                      <a:pPr>
                        <a:buNone/>
                      </a:pPr>
                      <a:r>
                        <a:rPr lang="tr-TR" sz="1400" b="1" kern="100" dirty="0">
                          <a:effectLst/>
                        </a:rPr>
                        <a:t>Kullanım zamanı</a:t>
                      </a:r>
                      <a:endParaRPr lang="tr-TR" sz="1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dirty="0">
                          <a:effectLst/>
                        </a:rPr>
                        <a:t>Örnek alındıktan hemen sonra</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dirty="0">
                          <a:effectLst/>
                        </a:rPr>
                        <a:t>Analiz öncesi</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255741894"/>
                  </a:ext>
                </a:extLst>
              </a:tr>
              <a:tr h="72212">
                <a:tc>
                  <a:txBody>
                    <a:bodyPr/>
                    <a:lstStyle/>
                    <a:p>
                      <a:pPr>
                        <a:buNone/>
                      </a:pPr>
                      <a:r>
                        <a:rPr lang="tr-TR" sz="1400" b="1" kern="100" dirty="0">
                          <a:effectLst/>
                        </a:rPr>
                        <a:t>Fonksiyon</a:t>
                      </a:r>
                      <a:endParaRPr lang="tr-TR" sz="1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a:effectLst/>
                        </a:rPr>
                        <a:t>Geri kazanım</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dirty="0">
                          <a:effectLst/>
                        </a:rPr>
                        <a:t>Seyreltme</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653789824"/>
                  </a:ext>
                </a:extLst>
              </a:tr>
            </a:tbl>
          </a:graphicData>
        </a:graphic>
      </p:graphicFrame>
    </p:spTree>
    <p:extLst>
      <p:ext uri="{BB962C8B-B14F-4D97-AF65-F5344CB8AC3E}">
        <p14:creationId xmlns:p14="http://schemas.microsoft.com/office/powerpoint/2010/main" val="377130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942C1B9-06D1-9992-35BA-DDDBF2435D7F}"/>
              </a:ext>
            </a:extLst>
          </p:cNvPr>
          <p:cNvSpPr>
            <a:spLocks noGrp="1"/>
          </p:cNvSpPr>
          <p:nvPr>
            <p:ph type="title"/>
          </p:nvPr>
        </p:nvSpPr>
        <p:spPr/>
        <p:txBody>
          <a:bodyPr>
            <a:normAutofit/>
          </a:bodyPr>
          <a:lstStyle/>
          <a:p>
            <a:r>
              <a:rPr lang="tr-TR" sz="3200" dirty="0">
                <a:solidFill>
                  <a:srgbClr val="FF0000"/>
                </a:solidFill>
              </a:rPr>
              <a:t>Genel İlkeler: Çevrenin Mikrobiyolojik Örneklenmesi</a:t>
            </a:r>
          </a:p>
        </p:txBody>
      </p:sp>
      <p:sp>
        <p:nvSpPr>
          <p:cNvPr id="3" name="İçerik Yer Tutucusu 2">
            <a:extLst>
              <a:ext uri="{FF2B5EF4-FFF2-40B4-BE49-F238E27FC236}">
                <a16:creationId xmlns:a16="http://schemas.microsoft.com/office/drawing/2014/main" id="{D2AB8872-E3D0-F196-1F50-D9F92DDD897F}"/>
              </a:ext>
            </a:extLst>
          </p:cNvPr>
          <p:cNvSpPr>
            <a:spLocks noGrp="1"/>
          </p:cNvSpPr>
          <p:nvPr>
            <p:ph idx="1"/>
          </p:nvPr>
        </p:nvSpPr>
        <p:spPr/>
        <p:txBody>
          <a:bodyPr>
            <a:normAutofit fontScale="92500"/>
          </a:bodyPr>
          <a:lstStyle/>
          <a:p>
            <a:pPr>
              <a:lnSpc>
                <a:spcPct val="150000"/>
              </a:lnSpc>
            </a:pPr>
            <a:r>
              <a:rPr lang="tr-TR" sz="2400" dirty="0"/>
              <a:t>1970 öncesinde Amerika Birleşik Devletleri’ndeki hastanelerde, hava ve çevresel yüzeylerden (örneğin zeminler, duvarlar ve masa yüzeyleri) </a:t>
            </a:r>
            <a:r>
              <a:rPr lang="tr-TR" sz="2400" b="1" dirty="0"/>
              <a:t>düzenli aralıklarla rutin kültürler alınmaktaydı</a:t>
            </a:r>
            <a:r>
              <a:rPr lang="tr-TR" sz="2400" dirty="0"/>
              <a:t>.</a:t>
            </a:r>
          </a:p>
          <a:p>
            <a:pPr>
              <a:lnSpc>
                <a:spcPct val="150000"/>
              </a:lnSpc>
            </a:pPr>
            <a:r>
              <a:rPr lang="tr-TR" sz="2400" dirty="0"/>
              <a:t>Ancak 1970 yılına gelindiğinde, Hastalık Kontrol ve Önleme Merkezleri (CDC) ve Amerikan Hastaneler Birliği (AHA), sağlık hizmeti ilişkili enfeksiyon oranlarının hava veya yüzeylerdeki genel mikrobiyal kontaminasyon düzeyleri ile ilişkilendirilememesi ve</a:t>
            </a:r>
          </a:p>
          <a:p>
            <a:pPr>
              <a:lnSpc>
                <a:spcPct val="150000"/>
              </a:lnSpc>
            </a:pPr>
            <a:r>
              <a:rPr lang="tr-TR" sz="2400" dirty="0"/>
              <a:t>Kabul edilebilir kontaminasyon düzeylerine ilişkin anlamlı standartların bulunmaması nedeniyle, </a:t>
            </a:r>
            <a:r>
              <a:rPr lang="tr-TR" sz="2400" b="1" dirty="0"/>
              <a:t>rutin çevresel kültürlerin sonlandırılmasını önermiştir</a:t>
            </a:r>
            <a:r>
              <a:rPr lang="tr-TR" sz="2400" dirty="0">
                <a:effectLst/>
              </a:rPr>
              <a:t> </a:t>
            </a:r>
            <a:endParaRPr lang="tr-TR" sz="2400" dirty="0"/>
          </a:p>
        </p:txBody>
      </p:sp>
    </p:spTree>
    <p:extLst>
      <p:ext uri="{BB962C8B-B14F-4D97-AF65-F5344CB8AC3E}">
        <p14:creationId xmlns:p14="http://schemas.microsoft.com/office/powerpoint/2010/main" val="610849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E479401-9FFC-CA24-D311-E6C7E674A91B}"/>
              </a:ext>
            </a:extLst>
          </p:cNvPr>
          <p:cNvSpPr>
            <a:spLocks noGrp="1"/>
          </p:cNvSpPr>
          <p:nvPr>
            <p:ph type="title"/>
          </p:nvPr>
        </p:nvSpPr>
        <p:spPr/>
        <p:txBody>
          <a:bodyPr>
            <a:normAutofit/>
          </a:bodyPr>
          <a:lstStyle/>
          <a:p>
            <a:r>
              <a:rPr lang="tr-TR" sz="2800" dirty="0">
                <a:solidFill>
                  <a:srgbClr val="FF0000"/>
                </a:solidFill>
              </a:rPr>
              <a:t>Çevresel Yüzey Örneklemesinde Kullanılan </a:t>
            </a:r>
            <a:r>
              <a:rPr lang="tr-TR" sz="2800" dirty="0" err="1">
                <a:solidFill>
                  <a:srgbClr val="FF0000"/>
                </a:solidFill>
              </a:rPr>
              <a:t>Elüent</a:t>
            </a:r>
            <a:r>
              <a:rPr lang="tr-TR" sz="2800" dirty="0">
                <a:solidFill>
                  <a:srgbClr val="FF0000"/>
                </a:solidFill>
              </a:rPr>
              <a:t> ve </a:t>
            </a:r>
            <a:r>
              <a:rPr lang="tr-TR" sz="2800" dirty="0" err="1">
                <a:solidFill>
                  <a:srgbClr val="FF0000"/>
                </a:solidFill>
              </a:rPr>
              <a:t>Dilüent</a:t>
            </a:r>
            <a:r>
              <a:rPr lang="tr-TR" sz="2800" dirty="0">
                <a:solidFill>
                  <a:srgbClr val="FF0000"/>
                </a:solidFill>
              </a:rPr>
              <a:t> Örnekleri</a:t>
            </a:r>
          </a:p>
        </p:txBody>
      </p:sp>
      <p:graphicFrame>
        <p:nvGraphicFramePr>
          <p:cNvPr id="4" name="İçerik Yer Tutucusu 3">
            <a:extLst>
              <a:ext uri="{FF2B5EF4-FFF2-40B4-BE49-F238E27FC236}">
                <a16:creationId xmlns:a16="http://schemas.microsoft.com/office/drawing/2014/main" id="{5387D83E-5C3A-7FD2-195D-28199AC61525}"/>
              </a:ext>
            </a:extLst>
          </p:cNvPr>
          <p:cNvGraphicFramePr>
            <a:graphicFrameLocks noGrp="1"/>
          </p:cNvGraphicFramePr>
          <p:nvPr>
            <p:ph idx="1"/>
            <p:extLst>
              <p:ext uri="{D42A27DB-BD31-4B8C-83A1-F6EECF244321}">
                <p14:modId xmlns:p14="http://schemas.microsoft.com/office/powerpoint/2010/main" val="1741417600"/>
              </p:ext>
            </p:extLst>
          </p:nvPr>
        </p:nvGraphicFramePr>
        <p:xfrm>
          <a:off x="838200" y="1962853"/>
          <a:ext cx="10515600" cy="2556510"/>
        </p:xfrm>
        <a:graphic>
          <a:graphicData uri="http://schemas.openxmlformats.org/drawingml/2006/table">
            <a:tbl>
              <a:tblPr firstRow="1" firstCol="1" bandRow="1">
                <a:tableStyleId>{5940675A-B579-460E-94D1-54222C63F5DA}</a:tableStyleId>
              </a:tblPr>
              <a:tblGrid>
                <a:gridCol w="4396740">
                  <a:extLst>
                    <a:ext uri="{9D8B030D-6E8A-4147-A177-3AD203B41FA5}">
                      <a16:colId xmlns:a16="http://schemas.microsoft.com/office/drawing/2014/main" val="1329942241"/>
                    </a:ext>
                  </a:extLst>
                </a:gridCol>
                <a:gridCol w="6118860">
                  <a:extLst>
                    <a:ext uri="{9D8B030D-6E8A-4147-A177-3AD203B41FA5}">
                      <a16:colId xmlns:a16="http://schemas.microsoft.com/office/drawing/2014/main" val="2651068649"/>
                    </a:ext>
                  </a:extLst>
                </a:gridCol>
              </a:tblGrid>
              <a:tr h="0">
                <a:tc>
                  <a:txBody>
                    <a:bodyPr/>
                    <a:lstStyle/>
                    <a:p>
                      <a:pPr algn="ctr">
                        <a:buNone/>
                      </a:pPr>
                      <a:r>
                        <a:rPr lang="tr-TR" sz="1400" b="1" kern="100" dirty="0">
                          <a:effectLst/>
                        </a:rPr>
                        <a:t>Solüsyon</a:t>
                      </a:r>
                      <a:endParaRPr lang="tr-TR" sz="1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lgn="ctr">
                        <a:buNone/>
                      </a:pPr>
                      <a:r>
                        <a:rPr lang="tr-TR" sz="1400" b="1" kern="100" dirty="0">
                          <a:effectLst/>
                        </a:rPr>
                        <a:t>Sudaki Konsantrasyonu / İçeriği</a:t>
                      </a:r>
                      <a:endParaRPr lang="tr-TR" sz="1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809925202"/>
                  </a:ext>
                </a:extLst>
              </a:tr>
              <a:tr h="0">
                <a:tc>
                  <a:txBody>
                    <a:bodyPr/>
                    <a:lstStyle/>
                    <a:p>
                      <a:pPr>
                        <a:buNone/>
                      </a:pPr>
                      <a:r>
                        <a:rPr lang="tr-TR" sz="1400" kern="100" dirty="0" err="1">
                          <a:effectLst/>
                        </a:rPr>
                        <a:t>Ringer</a:t>
                      </a:r>
                      <a:r>
                        <a:rPr lang="tr-TR" sz="1400" kern="100" dirty="0">
                          <a:effectLst/>
                        </a:rPr>
                        <a:t> çözeltisi</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dirty="0">
                          <a:effectLst/>
                        </a:rPr>
                        <a:t>1/4 kuvvette</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915801085"/>
                  </a:ext>
                </a:extLst>
              </a:tr>
              <a:tr h="0">
                <a:tc>
                  <a:txBody>
                    <a:bodyPr/>
                    <a:lstStyle/>
                    <a:p>
                      <a:pPr>
                        <a:buNone/>
                      </a:pPr>
                      <a:r>
                        <a:rPr lang="tr-TR" sz="1400" kern="100" dirty="0">
                          <a:effectLst/>
                        </a:rPr>
                        <a:t>Peptonlu su</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a:effectLst/>
                        </a:rPr>
                        <a:t>%0.1 – %1.0</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569946047"/>
                  </a:ext>
                </a:extLst>
              </a:tr>
              <a:tr h="0">
                <a:tc>
                  <a:txBody>
                    <a:bodyPr/>
                    <a:lstStyle/>
                    <a:p>
                      <a:pPr>
                        <a:buNone/>
                      </a:pPr>
                      <a:r>
                        <a:rPr lang="tr-TR" sz="1400" kern="100" dirty="0">
                          <a:effectLst/>
                        </a:rPr>
                        <a:t>Tamponlu peptonlu su</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dirty="0">
                          <a:effectLst/>
                        </a:rPr>
                        <a:t>0.067 M fosfat, %0.43 NaCl, %0.1 pepton</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201584111"/>
                  </a:ext>
                </a:extLst>
              </a:tr>
              <a:tr h="0">
                <a:tc>
                  <a:txBody>
                    <a:bodyPr/>
                    <a:lstStyle/>
                    <a:p>
                      <a:pPr>
                        <a:buNone/>
                      </a:pPr>
                      <a:r>
                        <a:rPr lang="tr-TR" sz="1400" kern="100">
                          <a:effectLst/>
                        </a:rPr>
                        <a:t>Fosfat tamponlu salin (PBS)</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dirty="0">
                          <a:effectLst/>
                        </a:rPr>
                        <a:t>0.02 M fosfat, %0.9 NaCl</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001839774"/>
                  </a:ext>
                </a:extLst>
              </a:tr>
              <a:tr h="0">
                <a:tc>
                  <a:txBody>
                    <a:bodyPr/>
                    <a:lstStyle/>
                    <a:p>
                      <a:pPr>
                        <a:buNone/>
                      </a:pPr>
                      <a:r>
                        <a:rPr lang="tr-TR" sz="1400" kern="100">
                          <a:effectLst/>
                        </a:rPr>
                        <a:t>Sodyum klorür (NaCl)</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dirty="0">
                          <a:effectLst/>
                        </a:rPr>
                        <a:t>%0.25 – %0.9</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562036258"/>
                  </a:ext>
                </a:extLst>
              </a:tr>
              <a:tr h="0">
                <a:tc>
                  <a:txBody>
                    <a:bodyPr/>
                    <a:lstStyle/>
                    <a:p>
                      <a:pPr>
                        <a:buNone/>
                      </a:pPr>
                      <a:r>
                        <a:rPr lang="tr-TR" sz="1400" kern="100">
                          <a:effectLst/>
                        </a:rPr>
                        <a:t>Calgon Ringer çözeltisi</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dirty="0">
                          <a:effectLst/>
                        </a:rPr>
                        <a:t>1/4 kuvvette (kalsiyum aljinat sürüntü çubuklarının çözündürülmesinde kullanılır)</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878859686"/>
                  </a:ext>
                </a:extLst>
              </a:tr>
              <a:tr h="0">
                <a:tc>
                  <a:txBody>
                    <a:bodyPr/>
                    <a:lstStyle/>
                    <a:p>
                      <a:pPr>
                        <a:buNone/>
                      </a:pPr>
                      <a:r>
                        <a:rPr lang="tr-TR" sz="1400" kern="100">
                          <a:effectLst/>
                        </a:rPr>
                        <a:t>Tiyosülfatlı Ringer çözeltisi</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dirty="0">
                          <a:effectLst/>
                        </a:rPr>
                        <a:t>1/4 kuvvette (rezidüel klorun nötralizasyonu için kullanılır)</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131153481"/>
                  </a:ext>
                </a:extLst>
              </a:tr>
              <a:tr h="0">
                <a:tc>
                  <a:txBody>
                    <a:bodyPr/>
                    <a:lstStyle/>
                    <a:p>
                      <a:pPr>
                        <a:buNone/>
                      </a:pPr>
                      <a:r>
                        <a:rPr lang="tr-TR" sz="1400" kern="100">
                          <a:effectLst/>
                        </a:rPr>
                        <a:t>Su</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dirty="0">
                          <a:effectLst/>
                        </a:rPr>
                        <a:t>Belirtilmemiş</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231517238"/>
                  </a:ext>
                </a:extLst>
              </a:tr>
              <a:tr h="0">
                <a:tc>
                  <a:txBody>
                    <a:bodyPr/>
                    <a:lstStyle/>
                    <a:p>
                      <a:pPr>
                        <a:buNone/>
                      </a:pPr>
                      <a:r>
                        <a:rPr lang="tr-TR" sz="1400" kern="100">
                          <a:effectLst/>
                        </a:rPr>
                        <a:t>Tryptic Soy Broth (TSB)</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dirty="0">
                          <a:effectLst/>
                        </a:rPr>
                        <a:t>Belirtilmemiş</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649418790"/>
                  </a:ext>
                </a:extLst>
              </a:tr>
              <a:tr h="0">
                <a:tc>
                  <a:txBody>
                    <a:bodyPr/>
                    <a:lstStyle/>
                    <a:p>
                      <a:pPr>
                        <a:buNone/>
                      </a:pPr>
                      <a:r>
                        <a:rPr lang="tr-TR" sz="1400" kern="100">
                          <a:effectLst/>
                        </a:rPr>
                        <a:t>Brain-Heart Infusion (BHI) broth + %0.5 sığır ekstraktı</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dirty="0">
                          <a:effectLst/>
                        </a:rPr>
                        <a:t>Belirtilmemiş</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287669367"/>
                  </a:ext>
                </a:extLst>
              </a:tr>
            </a:tbl>
          </a:graphicData>
        </a:graphic>
      </p:graphicFrame>
    </p:spTree>
    <p:extLst>
      <p:ext uri="{BB962C8B-B14F-4D97-AF65-F5344CB8AC3E}">
        <p14:creationId xmlns:p14="http://schemas.microsoft.com/office/powerpoint/2010/main" val="802058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148380-3329-7AF9-DD51-0120D7181FFF}"/>
              </a:ext>
            </a:extLst>
          </p:cNvPr>
          <p:cNvSpPr>
            <a:spLocks noGrp="1"/>
          </p:cNvSpPr>
          <p:nvPr>
            <p:ph type="title"/>
          </p:nvPr>
        </p:nvSpPr>
        <p:spPr>
          <a:xfrm>
            <a:off x="838200" y="365125"/>
            <a:ext cx="10515600" cy="985373"/>
          </a:xfrm>
        </p:spPr>
        <p:txBody>
          <a:bodyPr>
            <a:normAutofit/>
          </a:bodyPr>
          <a:lstStyle/>
          <a:p>
            <a:r>
              <a:rPr lang="tr-TR" sz="2800" dirty="0">
                <a:solidFill>
                  <a:srgbClr val="FF0000"/>
                </a:solidFill>
              </a:rPr>
              <a:t>Çevresel Yüzey Örnekleme Yöntemleri</a:t>
            </a:r>
          </a:p>
        </p:txBody>
      </p:sp>
      <p:graphicFrame>
        <p:nvGraphicFramePr>
          <p:cNvPr id="4" name="İçerik Yer Tutucusu 3">
            <a:extLst>
              <a:ext uri="{FF2B5EF4-FFF2-40B4-BE49-F238E27FC236}">
                <a16:creationId xmlns:a16="http://schemas.microsoft.com/office/drawing/2014/main" id="{70E86ED8-03A3-1C90-89A3-ED9A4F960D66}"/>
              </a:ext>
            </a:extLst>
          </p:cNvPr>
          <p:cNvGraphicFramePr>
            <a:graphicFrameLocks noGrp="1"/>
          </p:cNvGraphicFramePr>
          <p:nvPr>
            <p:ph idx="1"/>
            <p:extLst>
              <p:ext uri="{D42A27DB-BD31-4B8C-83A1-F6EECF244321}">
                <p14:modId xmlns:p14="http://schemas.microsoft.com/office/powerpoint/2010/main" val="2808551042"/>
              </p:ext>
            </p:extLst>
          </p:nvPr>
        </p:nvGraphicFramePr>
        <p:xfrm>
          <a:off x="597038" y="1243925"/>
          <a:ext cx="10756758" cy="4676203"/>
        </p:xfrm>
        <a:graphic>
          <a:graphicData uri="http://schemas.openxmlformats.org/drawingml/2006/table">
            <a:tbl>
              <a:tblPr firstRow="1" firstCol="1" bandRow="1">
                <a:tableStyleId>{5C22544A-7EE6-4342-B048-85BDC9FD1C3A}</a:tableStyleId>
              </a:tblPr>
              <a:tblGrid>
                <a:gridCol w="1792793">
                  <a:extLst>
                    <a:ext uri="{9D8B030D-6E8A-4147-A177-3AD203B41FA5}">
                      <a16:colId xmlns:a16="http://schemas.microsoft.com/office/drawing/2014/main" val="1130177144"/>
                    </a:ext>
                  </a:extLst>
                </a:gridCol>
                <a:gridCol w="1792793">
                  <a:extLst>
                    <a:ext uri="{9D8B030D-6E8A-4147-A177-3AD203B41FA5}">
                      <a16:colId xmlns:a16="http://schemas.microsoft.com/office/drawing/2014/main" val="1116058984"/>
                    </a:ext>
                  </a:extLst>
                </a:gridCol>
                <a:gridCol w="1792793">
                  <a:extLst>
                    <a:ext uri="{9D8B030D-6E8A-4147-A177-3AD203B41FA5}">
                      <a16:colId xmlns:a16="http://schemas.microsoft.com/office/drawing/2014/main" val="2186735110"/>
                    </a:ext>
                  </a:extLst>
                </a:gridCol>
                <a:gridCol w="1792793">
                  <a:extLst>
                    <a:ext uri="{9D8B030D-6E8A-4147-A177-3AD203B41FA5}">
                      <a16:colId xmlns:a16="http://schemas.microsoft.com/office/drawing/2014/main" val="971310272"/>
                    </a:ext>
                  </a:extLst>
                </a:gridCol>
                <a:gridCol w="2121378">
                  <a:extLst>
                    <a:ext uri="{9D8B030D-6E8A-4147-A177-3AD203B41FA5}">
                      <a16:colId xmlns:a16="http://schemas.microsoft.com/office/drawing/2014/main" val="3703895105"/>
                    </a:ext>
                  </a:extLst>
                </a:gridCol>
                <a:gridCol w="1464208">
                  <a:extLst>
                    <a:ext uri="{9D8B030D-6E8A-4147-A177-3AD203B41FA5}">
                      <a16:colId xmlns:a16="http://schemas.microsoft.com/office/drawing/2014/main" val="1922184377"/>
                    </a:ext>
                  </a:extLst>
                </a:gridCol>
              </a:tblGrid>
              <a:tr h="299023">
                <a:tc>
                  <a:txBody>
                    <a:bodyPr/>
                    <a:lstStyle/>
                    <a:p>
                      <a:pPr algn="ctr">
                        <a:buNone/>
                      </a:pPr>
                      <a:r>
                        <a:rPr lang="tr-TR" sz="1400" kern="100" dirty="0">
                          <a:effectLst/>
                        </a:rPr>
                        <a:t>Yöntem</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lgn="ctr">
                        <a:buNone/>
                      </a:pPr>
                      <a:r>
                        <a:rPr lang="tr-TR" sz="1400" kern="100">
                          <a:effectLst/>
                        </a:rPr>
                        <a:t>Uygun Olduğu Yüzeyler</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lgn="ctr">
                        <a:buNone/>
                      </a:pPr>
                      <a:r>
                        <a:rPr lang="tr-TR" sz="1400" kern="100">
                          <a:effectLst/>
                        </a:rPr>
                        <a:t>Analiz Tekniği</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lgn="ctr">
                        <a:buNone/>
                      </a:pPr>
                      <a:r>
                        <a:rPr lang="tr-TR" sz="1400" kern="100" dirty="0">
                          <a:effectLst/>
                        </a:rPr>
                        <a:t>Uygulama Notları</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lgn="ctr">
                        <a:buNone/>
                      </a:pPr>
                      <a:r>
                        <a:rPr lang="tr-TR" sz="1400" kern="100">
                          <a:effectLst/>
                        </a:rPr>
                        <a:t>Yorumlama</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lgn="ctr">
                        <a:buNone/>
                      </a:pPr>
                      <a:r>
                        <a:rPr lang="tr-TR" sz="1400" kern="100">
                          <a:effectLst/>
                        </a:rPr>
                        <a:t>Standart Durumu</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extLst>
                  <a:ext uri="{0D108BD9-81ED-4DB2-BD59-A6C34878D82A}">
                    <a16:rowId xmlns:a16="http://schemas.microsoft.com/office/drawing/2014/main" val="3754108473"/>
                  </a:ext>
                </a:extLst>
              </a:tr>
              <a:tr h="441399">
                <a:tc>
                  <a:txBody>
                    <a:bodyPr/>
                    <a:lstStyle/>
                    <a:p>
                      <a:pPr>
                        <a:buNone/>
                      </a:pPr>
                      <a:r>
                        <a:rPr lang="tr-TR" sz="1400" kern="100" dirty="0" err="1">
                          <a:effectLst/>
                        </a:rPr>
                        <a:t>Sample</a:t>
                      </a:r>
                      <a:r>
                        <a:rPr lang="tr-TR" sz="1400" kern="100" dirty="0">
                          <a:effectLst/>
                        </a:rPr>
                        <a:t>/</a:t>
                      </a:r>
                      <a:r>
                        <a:rPr lang="tr-TR" sz="1400" kern="100" dirty="0" err="1">
                          <a:effectLst/>
                        </a:rPr>
                        <a:t>rinse</a:t>
                      </a:r>
                      <a:r>
                        <a:rPr lang="tr-TR" sz="1400" kern="100" dirty="0">
                          <a:effectLst/>
                        </a:rPr>
                        <a:t> (Nemlendirilmiş </a:t>
                      </a:r>
                      <a:r>
                        <a:rPr lang="tr-TR" sz="1400" kern="100" dirty="0" err="1">
                          <a:effectLst/>
                        </a:rPr>
                        <a:t>swab</a:t>
                      </a:r>
                      <a:r>
                        <a:rPr lang="tr-TR" sz="1400" kern="100" dirty="0">
                          <a:effectLst/>
                        </a:rPr>
                        <a:t>)</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buNone/>
                      </a:pPr>
                      <a:r>
                        <a:rPr lang="tr-TR" sz="1400" kern="100" dirty="0">
                          <a:effectLst/>
                        </a:rPr>
                        <a:t>Emici olmayan yüzeyler, köşeler, yarıklar, cihazlar</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buNone/>
                      </a:pPr>
                      <a:r>
                        <a:rPr lang="tr-TR" sz="1400" kern="100">
                          <a:effectLst/>
                        </a:rPr>
                        <a:t>Dilüsyon; kalitatif veya kantitatif</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buNone/>
                      </a:pPr>
                      <a:r>
                        <a:rPr lang="tr-TR" sz="1400" kern="100">
                          <a:effectLst/>
                        </a:rPr>
                        <a:t>Her alan için ayrı swab kullanılmalı</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buNone/>
                      </a:pPr>
                      <a:r>
                        <a:rPr lang="tr-TR" sz="1400" kern="100">
                          <a:effectLst/>
                        </a:rPr>
                        <a:t>Sonuçlar ölçülen alan veya tüm örnek bölge için raporlanır</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buNone/>
                      </a:pPr>
                      <a:r>
                        <a:rPr lang="tr-TR" sz="1400" kern="100" dirty="0">
                          <a:effectLst/>
                        </a:rPr>
                        <a:t>Gıda sektörü: VAR</a:t>
                      </a:r>
                    </a:p>
                    <a:p>
                      <a:pPr>
                        <a:buNone/>
                      </a:pPr>
                      <a:r>
                        <a:rPr lang="tr-TR" sz="1400" kern="100" dirty="0">
                          <a:effectLst/>
                        </a:rPr>
                        <a:t>Sağlık: YOK</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extLst>
                  <a:ext uri="{0D108BD9-81ED-4DB2-BD59-A6C34878D82A}">
                    <a16:rowId xmlns:a16="http://schemas.microsoft.com/office/drawing/2014/main" val="2436261745"/>
                  </a:ext>
                </a:extLst>
              </a:tr>
              <a:tr h="441399">
                <a:tc>
                  <a:txBody>
                    <a:bodyPr/>
                    <a:lstStyle/>
                    <a:p>
                      <a:pPr>
                        <a:buNone/>
                      </a:pPr>
                      <a:r>
                        <a:rPr lang="tr-TR" sz="1400" kern="100" dirty="0" err="1">
                          <a:effectLst/>
                        </a:rPr>
                        <a:t>Sample</a:t>
                      </a:r>
                      <a:r>
                        <a:rPr lang="tr-TR" sz="1400" kern="100" dirty="0">
                          <a:effectLst/>
                        </a:rPr>
                        <a:t>/</a:t>
                      </a:r>
                      <a:r>
                        <a:rPr lang="tr-TR" sz="1400" kern="100" dirty="0" err="1">
                          <a:effectLst/>
                        </a:rPr>
                        <a:t>rinse</a:t>
                      </a:r>
                      <a:r>
                        <a:rPr lang="tr-TR" sz="1400" kern="100" dirty="0">
                          <a:effectLst/>
                        </a:rPr>
                        <a:t> (Nemlendirilmiş sünger)</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buNone/>
                      </a:pPr>
                      <a:r>
                        <a:rPr lang="tr-TR" sz="1400" kern="100" dirty="0">
                          <a:effectLst/>
                        </a:rPr>
                        <a:t>Geniş yüzeyler (zemin, duvar)</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buNone/>
                      </a:pPr>
                      <a:r>
                        <a:rPr lang="tr-TR" sz="1400" kern="100">
                          <a:effectLst/>
                        </a:rPr>
                        <a:t>Dilüsyon; kalitatif veya kantitatif</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buNone/>
                      </a:pPr>
                      <a:r>
                        <a:rPr lang="tr-TR" sz="1400" kern="100">
                          <a:effectLst/>
                        </a:rPr>
                        <a:t>Steril sünger ile yüzey kuvvetlice silinir</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buNone/>
                      </a:pPr>
                      <a:r>
                        <a:rPr lang="tr-TR" sz="1400" kern="100">
                          <a:effectLst/>
                        </a:rPr>
                        <a:t>Sonuçlar ölçülen alan başına verilir</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buNone/>
                      </a:pPr>
                      <a:r>
                        <a:rPr lang="tr-TR" sz="1400" kern="100" dirty="0">
                          <a:effectLst/>
                        </a:rPr>
                        <a:t>Gıda sektörü: VAR</a:t>
                      </a:r>
                    </a:p>
                    <a:p>
                      <a:pPr>
                        <a:buNone/>
                      </a:pPr>
                      <a:r>
                        <a:rPr lang="tr-TR" sz="1400" kern="100" dirty="0">
                          <a:effectLst/>
                        </a:rPr>
                        <a:t>Sağlık: YOK</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extLst>
                  <a:ext uri="{0D108BD9-81ED-4DB2-BD59-A6C34878D82A}">
                    <a16:rowId xmlns:a16="http://schemas.microsoft.com/office/drawing/2014/main" val="1968808665"/>
                  </a:ext>
                </a:extLst>
              </a:tr>
              <a:tr h="441399">
                <a:tc>
                  <a:txBody>
                    <a:bodyPr/>
                    <a:lstStyle/>
                    <a:p>
                      <a:pPr>
                        <a:buNone/>
                      </a:pPr>
                      <a:r>
                        <a:rPr lang="tr-TR" sz="1400" kern="100" dirty="0" err="1">
                          <a:effectLst/>
                        </a:rPr>
                        <a:t>Sample</a:t>
                      </a:r>
                      <a:r>
                        <a:rPr lang="tr-TR" sz="1400" kern="100" dirty="0">
                          <a:effectLst/>
                        </a:rPr>
                        <a:t>/</a:t>
                      </a:r>
                      <a:r>
                        <a:rPr lang="tr-TR" sz="1400" kern="100" dirty="0" err="1">
                          <a:effectLst/>
                        </a:rPr>
                        <a:t>rinse</a:t>
                      </a:r>
                      <a:endParaRPr lang="tr-TR" sz="1400" kern="100" dirty="0">
                        <a:effectLst/>
                      </a:endParaRPr>
                    </a:p>
                    <a:p>
                      <a:pPr>
                        <a:buNone/>
                      </a:pPr>
                      <a:r>
                        <a:rPr lang="tr-TR" sz="1400" kern="100" dirty="0">
                          <a:effectLst/>
                        </a:rPr>
                        <a:t>(Nemlendirilmiş bez)</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buNone/>
                      </a:pPr>
                      <a:r>
                        <a:rPr lang="tr-TR" sz="1400" kern="100" dirty="0">
                          <a:effectLst/>
                        </a:rPr>
                        <a:t>Geniş yüzeyler (tezgah vb.)</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buNone/>
                      </a:pPr>
                      <a:r>
                        <a:rPr lang="tr-TR" sz="1400" kern="100" dirty="0">
                          <a:effectLst/>
                        </a:rPr>
                        <a:t>Dilüsyon; kalitatif veya kantitatif</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buNone/>
                      </a:pPr>
                      <a:r>
                        <a:rPr lang="tr-TR" sz="1400" kern="100">
                          <a:effectLst/>
                        </a:rPr>
                        <a:t>Steril bez kullanılır</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buNone/>
                      </a:pPr>
                      <a:r>
                        <a:rPr lang="tr-TR" sz="1400" kern="100">
                          <a:effectLst/>
                        </a:rPr>
                        <a:t>Sonuçlar ölçülen alan başına verilir</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buNone/>
                      </a:pPr>
                      <a:r>
                        <a:rPr lang="tr-TR" sz="1400" kern="100" dirty="0">
                          <a:effectLst/>
                        </a:rPr>
                        <a:t>Gıda sektörü: VAR</a:t>
                      </a:r>
                    </a:p>
                    <a:p>
                      <a:pPr>
                        <a:buNone/>
                      </a:pPr>
                      <a:r>
                        <a:rPr lang="tr-TR" sz="1400" kern="100" dirty="0">
                          <a:effectLst/>
                        </a:rPr>
                        <a:t>Sağlık: YOK</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extLst>
                  <a:ext uri="{0D108BD9-81ED-4DB2-BD59-A6C34878D82A}">
                    <a16:rowId xmlns:a16="http://schemas.microsoft.com/office/drawing/2014/main" val="2221962641"/>
                  </a:ext>
                </a:extLst>
              </a:tr>
              <a:tr h="583776">
                <a:tc>
                  <a:txBody>
                    <a:bodyPr/>
                    <a:lstStyle/>
                    <a:p>
                      <a:pPr>
                        <a:buNone/>
                      </a:pPr>
                      <a:r>
                        <a:rPr lang="tr-TR" sz="1400" kern="100" dirty="0">
                          <a:effectLst/>
                        </a:rPr>
                        <a:t>Doğrudan daldırma</a:t>
                      </a:r>
                    </a:p>
                    <a:p>
                      <a:pPr>
                        <a:buNone/>
                      </a:pPr>
                      <a:r>
                        <a:rPr lang="tr-TR" sz="1400" dirty="0"/>
                        <a:t>(Direct </a:t>
                      </a:r>
                      <a:r>
                        <a:rPr lang="tr-TR" sz="1400" dirty="0" err="1"/>
                        <a:t>immersion</a:t>
                      </a:r>
                      <a:r>
                        <a:rPr lang="tr-TR" sz="1400" dirty="0"/>
                        <a:t>)</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buNone/>
                      </a:pPr>
                      <a:r>
                        <a:rPr lang="tr-TR" sz="1400" kern="100">
                          <a:effectLst/>
                        </a:rPr>
                        <a:t>Küçük, sıvıya daldırılabilir materyaller</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buNone/>
                      </a:pPr>
                      <a:r>
                        <a:rPr lang="tr-TR" sz="1400" kern="100" dirty="0">
                          <a:effectLst/>
                        </a:rPr>
                        <a:t>Dilüsyon; kalitatif veya kantitatif</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buNone/>
                      </a:pPr>
                      <a:r>
                        <a:rPr lang="tr-TR" sz="1400" kern="100" dirty="0">
                          <a:effectLst/>
                        </a:rPr>
                        <a:t>Düşük yoğunlukta mikroorganizma bekleniyorsa membran filtrasyon tercih edilir</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buNone/>
                      </a:pPr>
                      <a:r>
                        <a:rPr lang="tr-TR" sz="1400" kern="100">
                          <a:effectLst/>
                        </a:rPr>
                        <a:t>Sonuçlar birim nesne başına verilir</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buNone/>
                      </a:pPr>
                      <a:r>
                        <a:rPr lang="tr-TR" sz="1400" kern="100">
                          <a:effectLst/>
                        </a:rPr>
                        <a:t>YOK</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extLst>
                  <a:ext uri="{0D108BD9-81ED-4DB2-BD59-A6C34878D82A}">
                    <a16:rowId xmlns:a16="http://schemas.microsoft.com/office/drawing/2014/main" val="1910913628"/>
                  </a:ext>
                </a:extLst>
              </a:tr>
              <a:tr h="441399">
                <a:tc>
                  <a:txBody>
                    <a:bodyPr/>
                    <a:lstStyle/>
                    <a:p>
                      <a:pPr>
                        <a:buNone/>
                      </a:pPr>
                      <a:r>
                        <a:rPr lang="tr-TR" sz="1400" kern="100">
                          <a:effectLst/>
                        </a:rPr>
                        <a:t>Kap içi örnekleme (containment)</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buNone/>
                      </a:pPr>
                      <a:r>
                        <a:rPr lang="tr-TR" sz="1400" kern="100">
                          <a:effectLst/>
                        </a:rPr>
                        <a:t>Kap, tüp, şişe iç yüzeyleri</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buNone/>
                      </a:pPr>
                      <a:r>
                        <a:rPr lang="tr-TR" sz="1400" kern="100" dirty="0">
                          <a:effectLst/>
                        </a:rPr>
                        <a:t>Dilüsyon; kalitatif veya kantitatif</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buNone/>
                      </a:pPr>
                      <a:r>
                        <a:rPr lang="tr-TR" sz="1400" kern="100" dirty="0">
                          <a:effectLst/>
                        </a:rPr>
                        <a:t>Büyük hacimlerde membran filtrasyon kullanılabilir</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buNone/>
                      </a:pPr>
                      <a:r>
                        <a:rPr lang="tr-TR" sz="1400" kern="100" dirty="0">
                          <a:effectLst/>
                        </a:rPr>
                        <a:t>Mikroorganizma türü ve sayısı birlikte değerlendirilir</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buNone/>
                      </a:pPr>
                      <a:r>
                        <a:rPr lang="tr-TR" sz="1400" kern="100">
                          <a:effectLst/>
                        </a:rPr>
                        <a:t>Gıda/Endüstri: VAR</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extLst>
                  <a:ext uri="{0D108BD9-81ED-4DB2-BD59-A6C34878D82A}">
                    <a16:rowId xmlns:a16="http://schemas.microsoft.com/office/drawing/2014/main" val="2168005774"/>
                  </a:ext>
                </a:extLst>
              </a:tr>
              <a:tr h="868528">
                <a:tc>
                  <a:txBody>
                    <a:bodyPr/>
                    <a:lstStyle/>
                    <a:p>
                      <a:pPr>
                        <a:buNone/>
                      </a:pPr>
                      <a:r>
                        <a:rPr lang="tr-TR" sz="1400" kern="100">
                          <a:effectLst/>
                        </a:rPr>
                        <a:t>RODAC (Agar temas yöntemi)</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buNone/>
                      </a:pPr>
                      <a:r>
                        <a:rPr lang="tr-TR" sz="1400" kern="100">
                          <a:effectLst/>
                        </a:rPr>
                        <a:t>Temizlenmiş, düz, emici olmayan yüzeyler</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buNone/>
                      </a:pPr>
                      <a:r>
                        <a:rPr lang="tr-TR" sz="1400" kern="100">
                          <a:effectLst/>
                        </a:rPr>
                        <a:t>Doğrudan analiz</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buNone/>
                      </a:pPr>
                      <a:r>
                        <a:rPr lang="tr-TR" sz="1400" kern="100">
                          <a:effectLst/>
                        </a:rPr>
                        <a:t>Yoğun kontaminasyonda aşırı üreme olur; dezenfektan varsa nötralizan içeren agar kullanılmalı</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buNone/>
                      </a:pPr>
                      <a:r>
                        <a:rPr lang="tr-TR" sz="1400" kern="100" dirty="0">
                          <a:effectLst/>
                        </a:rPr>
                        <a:t>Doğrudan kantitatif sonuç verir</a:t>
                      </a:r>
                      <a:r>
                        <a:rPr lang="tr-TR" sz="1400" b="1" kern="100" dirty="0">
                          <a:effectLst/>
                        </a:rPr>
                        <a:t>; bir oda için ≥15 plak önerilir</a:t>
                      </a:r>
                      <a:endParaRPr lang="tr-TR" sz="1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tc>
                  <a:txBody>
                    <a:bodyPr/>
                    <a:lstStyle/>
                    <a:p>
                      <a:pPr>
                        <a:buNone/>
                      </a:pPr>
                      <a:r>
                        <a:rPr lang="tr-TR" sz="1400" kern="100" dirty="0">
                          <a:effectLst/>
                        </a:rPr>
                        <a:t>YOK</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165" marR="9165" marT="9165" marB="9165" anchor="ctr"/>
                </a:tc>
                <a:extLst>
                  <a:ext uri="{0D108BD9-81ED-4DB2-BD59-A6C34878D82A}">
                    <a16:rowId xmlns:a16="http://schemas.microsoft.com/office/drawing/2014/main" val="78327729"/>
                  </a:ext>
                </a:extLst>
              </a:tr>
            </a:tbl>
          </a:graphicData>
        </a:graphic>
      </p:graphicFrame>
      <p:sp>
        <p:nvSpPr>
          <p:cNvPr id="3" name="Metin kutusu 2">
            <a:extLst>
              <a:ext uri="{FF2B5EF4-FFF2-40B4-BE49-F238E27FC236}">
                <a16:creationId xmlns:a16="http://schemas.microsoft.com/office/drawing/2014/main" id="{CC786340-12E2-3B1C-A617-F714FB173C8D}"/>
              </a:ext>
            </a:extLst>
          </p:cNvPr>
          <p:cNvSpPr txBox="1"/>
          <p:nvPr/>
        </p:nvSpPr>
        <p:spPr>
          <a:xfrm>
            <a:off x="8977113" y="145206"/>
            <a:ext cx="3214887" cy="923330"/>
          </a:xfrm>
          <a:prstGeom prst="rect">
            <a:avLst/>
          </a:prstGeom>
          <a:noFill/>
          <a:ln w="25400">
            <a:solidFill>
              <a:schemeClr val="accent1"/>
            </a:solidFill>
          </a:ln>
        </p:spPr>
        <p:txBody>
          <a:bodyPr wrap="square" rtlCol="0">
            <a:spAutoFit/>
          </a:bodyPr>
          <a:lstStyle/>
          <a:p>
            <a:r>
              <a:rPr lang="tr-TR" dirty="0"/>
              <a:t>Sonuçları “eşik değer” ile değil, epidemiyolojik bağlam ile yorumla       </a:t>
            </a:r>
          </a:p>
        </p:txBody>
      </p:sp>
      <p:sp>
        <p:nvSpPr>
          <p:cNvPr id="5" name="Aşağı Ok 4">
            <a:extLst>
              <a:ext uri="{FF2B5EF4-FFF2-40B4-BE49-F238E27FC236}">
                <a16:creationId xmlns:a16="http://schemas.microsoft.com/office/drawing/2014/main" id="{7424EAE7-F8DA-9695-5010-29716679D144}"/>
              </a:ext>
            </a:extLst>
          </p:cNvPr>
          <p:cNvSpPr/>
          <p:nvPr/>
        </p:nvSpPr>
        <p:spPr>
          <a:xfrm>
            <a:off x="10099924" y="747852"/>
            <a:ext cx="386739" cy="38611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82495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5E361-7306-2DA2-0438-91CF344722F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45D6FA2-27A6-1554-2C46-D1A18516ECF3}"/>
              </a:ext>
            </a:extLst>
          </p:cNvPr>
          <p:cNvSpPr>
            <a:spLocks noGrp="1"/>
          </p:cNvSpPr>
          <p:nvPr>
            <p:ph type="title"/>
          </p:nvPr>
        </p:nvSpPr>
        <p:spPr/>
        <p:txBody>
          <a:bodyPr>
            <a:normAutofit/>
          </a:bodyPr>
          <a:lstStyle/>
          <a:p>
            <a:r>
              <a:rPr lang="tr-TR" sz="3600" dirty="0">
                <a:solidFill>
                  <a:srgbClr val="FF0000"/>
                </a:solidFill>
              </a:rPr>
              <a:t>1. Çevresel Yüzey Örneklemesi</a:t>
            </a:r>
          </a:p>
        </p:txBody>
      </p:sp>
      <p:sp>
        <p:nvSpPr>
          <p:cNvPr id="3" name="İçerik Yer Tutucusu 2">
            <a:extLst>
              <a:ext uri="{FF2B5EF4-FFF2-40B4-BE49-F238E27FC236}">
                <a16:creationId xmlns:a16="http://schemas.microsoft.com/office/drawing/2014/main" id="{B357E2B0-9E91-2DFB-1C6C-0B5358E8EC0B}"/>
              </a:ext>
            </a:extLst>
          </p:cNvPr>
          <p:cNvSpPr>
            <a:spLocks noGrp="1"/>
          </p:cNvSpPr>
          <p:nvPr>
            <p:ph idx="1"/>
          </p:nvPr>
        </p:nvSpPr>
        <p:spPr>
          <a:xfrm>
            <a:off x="838199" y="1491175"/>
            <a:ext cx="10794357" cy="5148776"/>
          </a:xfrm>
        </p:spPr>
        <p:txBody>
          <a:bodyPr>
            <a:normAutofit/>
          </a:bodyPr>
          <a:lstStyle/>
          <a:p>
            <a:pPr marL="0" indent="0">
              <a:lnSpc>
                <a:spcPct val="150000"/>
              </a:lnSpc>
              <a:buNone/>
            </a:pPr>
            <a:r>
              <a:rPr lang="tr-TR" sz="2400" u="sng" dirty="0"/>
              <a:t>Kantitatif değerlendirme için:</a:t>
            </a:r>
          </a:p>
          <a:p>
            <a:pPr lvl="0">
              <a:lnSpc>
                <a:spcPct val="150000"/>
              </a:lnSpc>
            </a:pPr>
            <a:r>
              <a:rPr lang="tr-TR" sz="2400" dirty="0"/>
              <a:t>Zengin içerikli, </a:t>
            </a:r>
            <a:r>
              <a:rPr lang="tr-TR" sz="2400" dirty="0" err="1"/>
              <a:t>non</a:t>
            </a:r>
            <a:r>
              <a:rPr lang="tr-TR" sz="2400" dirty="0"/>
              <a:t>-selektif besiyerleri (örneğin TSA, BHI ± %5 kan) kullanılır</a:t>
            </a:r>
          </a:p>
          <a:p>
            <a:pPr>
              <a:lnSpc>
                <a:spcPct val="150000"/>
              </a:lnSpc>
            </a:pPr>
            <a:r>
              <a:rPr lang="tr-TR" sz="2400" dirty="0"/>
              <a:t>Spesifik mikroorganizmaların izolasyonu için selektif besiyerleri tercih edilir:</a:t>
            </a:r>
          </a:p>
          <a:p>
            <a:pPr marL="0" lvl="0" indent="0">
              <a:lnSpc>
                <a:spcPct val="150000"/>
              </a:lnSpc>
              <a:buNone/>
            </a:pPr>
            <a:r>
              <a:rPr lang="tr-TR" sz="2000" dirty="0"/>
              <a:t>- </a:t>
            </a:r>
            <a:r>
              <a:rPr lang="tr-TR" sz="2000" dirty="0" err="1"/>
              <a:t>MacConkey</a:t>
            </a:r>
            <a:r>
              <a:rPr lang="tr-TR" sz="2000" dirty="0"/>
              <a:t> </a:t>
            </a:r>
            <a:r>
              <a:rPr lang="tr-TR" sz="2000" dirty="0" err="1"/>
              <a:t>agar</a:t>
            </a:r>
            <a:r>
              <a:rPr lang="tr-TR" sz="2000" dirty="0"/>
              <a:t> → Gram negatif bakteriler </a:t>
            </a:r>
          </a:p>
          <a:p>
            <a:pPr marL="0" lvl="0" indent="0">
              <a:lnSpc>
                <a:spcPct val="150000"/>
              </a:lnSpc>
              <a:buNone/>
            </a:pPr>
            <a:r>
              <a:rPr lang="tr-TR" sz="2000" dirty="0"/>
              <a:t>- </a:t>
            </a:r>
            <a:r>
              <a:rPr lang="tr-TR" sz="2000" dirty="0" err="1"/>
              <a:t>Cetrimide</a:t>
            </a:r>
            <a:r>
              <a:rPr lang="tr-TR" sz="2000" dirty="0"/>
              <a:t> </a:t>
            </a:r>
            <a:r>
              <a:rPr lang="tr-TR" sz="2000" dirty="0" err="1"/>
              <a:t>agar</a:t>
            </a:r>
            <a:r>
              <a:rPr lang="tr-TR" sz="2000" dirty="0"/>
              <a:t> → </a:t>
            </a:r>
            <a:r>
              <a:rPr lang="tr-TR" sz="2000" i="1" dirty="0" err="1"/>
              <a:t>Pseudomonas</a:t>
            </a:r>
            <a:r>
              <a:rPr lang="tr-TR" sz="2000" i="1" dirty="0"/>
              <a:t> </a:t>
            </a:r>
            <a:r>
              <a:rPr lang="tr-TR" sz="2000" i="1" dirty="0" err="1"/>
              <a:t>aeruginosa</a:t>
            </a:r>
            <a:r>
              <a:rPr lang="tr-TR" sz="2000" dirty="0"/>
              <a:t> </a:t>
            </a:r>
          </a:p>
          <a:p>
            <a:pPr marL="0" lvl="0" indent="0">
              <a:lnSpc>
                <a:spcPct val="150000"/>
              </a:lnSpc>
              <a:buNone/>
            </a:pPr>
            <a:r>
              <a:rPr lang="tr-TR" sz="2000" dirty="0"/>
              <a:t>- </a:t>
            </a:r>
            <a:r>
              <a:rPr lang="tr-TR" sz="2000" dirty="0" err="1"/>
              <a:t>Sabouraud</a:t>
            </a:r>
            <a:r>
              <a:rPr lang="tr-TR" sz="2000" dirty="0"/>
              <a:t> veya malt ekstrakt </a:t>
            </a:r>
            <a:r>
              <a:rPr lang="tr-TR" sz="2000" dirty="0" err="1"/>
              <a:t>agar</a:t>
            </a:r>
            <a:r>
              <a:rPr lang="tr-TR" sz="2000" dirty="0"/>
              <a:t> → Mantarlar </a:t>
            </a:r>
          </a:p>
          <a:p>
            <a:pPr marL="0" indent="0">
              <a:lnSpc>
                <a:spcPct val="150000"/>
              </a:lnSpc>
              <a:buNone/>
            </a:pPr>
            <a:r>
              <a:rPr lang="tr-TR" sz="2400" u="sng" dirty="0"/>
              <a:t>Kalitatif değerlendirme için </a:t>
            </a:r>
            <a:r>
              <a:rPr lang="tr-TR" sz="2400" u="sng" dirty="0" err="1"/>
              <a:t>broth</a:t>
            </a:r>
            <a:r>
              <a:rPr lang="tr-TR" sz="2400" u="sng" dirty="0"/>
              <a:t> (sıvı besiyeri) kullanımı yeterlidir</a:t>
            </a:r>
            <a:r>
              <a:rPr lang="tr-TR" sz="2400" u="sng" dirty="0">
                <a:effectLst/>
              </a:rPr>
              <a:t> </a:t>
            </a:r>
            <a:endParaRPr lang="tr-TR" sz="2400" u="sng" dirty="0"/>
          </a:p>
        </p:txBody>
      </p:sp>
    </p:spTree>
    <p:extLst>
      <p:ext uri="{BB962C8B-B14F-4D97-AF65-F5344CB8AC3E}">
        <p14:creationId xmlns:p14="http://schemas.microsoft.com/office/powerpoint/2010/main" val="645489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0730F-AB86-D3ED-A120-B7BCEFE9AB5F}"/>
            </a:ext>
          </a:extLst>
        </p:cNvPr>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24E98D0E-7905-5F29-1690-28C8B6373D91}"/>
              </a:ext>
            </a:extLst>
          </p:cNvPr>
          <p:cNvSpPr>
            <a:spLocks noGrp="1"/>
          </p:cNvSpPr>
          <p:nvPr>
            <p:ph idx="1"/>
          </p:nvPr>
        </p:nvSpPr>
        <p:spPr>
          <a:xfrm>
            <a:off x="431298" y="1057971"/>
            <a:ext cx="10889566" cy="4742058"/>
          </a:xfrm>
        </p:spPr>
        <p:txBody>
          <a:bodyPr>
            <a:noAutofit/>
          </a:bodyPr>
          <a:lstStyle/>
          <a:p>
            <a:pPr lvl="0">
              <a:lnSpc>
                <a:spcPct val="150000"/>
              </a:lnSpc>
            </a:pPr>
            <a:r>
              <a:rPr lang="tr-TR" sz="2000" dirty="0"/>
              <a:t>Örneklenen yüzeyler için kabul edilebilir maksimum mikroorganizma sayısı veya türlerine ilişkin tahmini sınırlar </a:t>
            </a:r>
          </a:p>
          <a:p>
            <a:pPr>
              <a:lnSpc>
                <a:spcPct val="150000"/>
              </a:lnSpc>
            </a:pPr>
            <a:r>
              <a:rPr lang="tr-TR" sz="2000" i="1" dirty="0">
                <a:solidFill>
                  <a:srgbClr val="FF0000"/>
                </a:solidFill>
              </a:rPr>
              <a:t>1- </a:t>
            </a:r>
            <a:r>
              <a:rPr lang="tr-TR" sz="2000" i="1" dirty="0" err="1">
                <a:solidFill>
                  <a:srgbClr val="FF0000"/>
                </a:solidFill>
              </a:rPr>
              <a:t>Spaulding</a:t>
            </a:r>
            <a:r>
              <a:rPr lang="tr-TR" sz="2000" i="1" dirty="0">
                <a:solidFill>
                  <a:srgbClr val="FF0000"/>
                </a:solidFill>
              </a:rPr>
              <a:t> sınıflamasına göre</a:t>
            </a:r>
            <a:r>
              <a:rPr lang="tr-TR" sz="2000" dirty="0">
                <a:solidFill>
                  <a:srgbClr val="FF0000"/>
                </a:solidFill>
              </a:rPr>
              <a:t> </a:t>
            </a:r>
          </a:p>
          <a:p>
            <a:pPr lvl="0">
              <a:lnSpc>
                <a:spcPct val="100000"/>
              </a:lnSpc>
            </a:pPr>
            <a:r>
              <a:rPr lang="tr-TR" sz="1800" b="1" dirty="0"/>
              <a:t>Kritik yüzeyler / aletler</a:t>
            </a:r>
            <a:br>
              <a:rPr lang="tr-TR" sz="1800" dirty="0"/>
            </a:br>
            <a:r>
              <a:rPr lang="tr-TR" sz="1800" dirty="0"/>
              <a:t>Steril dokulara veya damar sistemine girer (ör. cerrahi aletler).</a:t>
            </a:r>
            <a:br>
              <a:rPr lang="tr-TR" sz="1800" dirty="0"/>
            </a:br>
            <a:r>
              <a:rPr lang="tr-TR" sz="1800" dirty="0"/>
              <a:t>→ </a:t>
            </a:r>
            <a:r>
              <a:rPr lang="tr-TR" sz="1800" b="1" dirty="0"/>
              <a:t>Hiç mikroorganizma kabul edilemez.</a:t>
            </a:r>
            <a:br>
              <a:rPr lang="tr-TR" sz="1800" dirty="0"/>
            </a:br>
            <a:r>
              <a:rPr lang="tr-TR" sz="1800" dirty="0"/>
              <a:t>→ Kültürde üreme = ciddi sterilizasyon hatası </a:t>
            </a:r>
          </a:p>
          <a:p>
            <a:pPr lvl="0">
              <a:lnSpc>
                <a:spcPct val="100000"/>
              </a:lnSpc>
            </a:pPr>
            <a:r>
              <a:rPr lang="tr-TR" sz="1800" b="1" dirty="0"/>
              <a:t>Yarı kritik yüzeyler</a:t>
            </a:r>
            <a:br>
              <a:rPr lang="tr-TR" sz="1800" dirty="0"/>
            </a:br>
            <a:r>
              <a:rPr lang="tr-TR" sz="1800" dirty="0"/>
              <a:t>Mukozalarla temas eder (ör. endoskoplar).</a:t>
            </a:r>
            <a:br>
              <a:rPr lang="tr-TR" sz="1800" dirty="0"/>
            </a:br>
            <a:r>
              <a:rPr lang="tr-TR" sz="1800" dirty="0"/>
              <a:t>→ Çok düşük düzey tolerans</a:t>
            </a:r>
            <a:br>
              <a:rPr lang="tr-TR" sz="1800" dirty="0"/>
            </a:br>
            <a:r>
              <a:rPr lang="tr-TR" sz="1800" dirty="0"/>
              <a:t>→ Üreme varsa yüksek düzey dezenfeksiyon sorgulanır </a:t>
            </a:r>
          </a:p>
          <a:p>
            <a:pPr lvl="0">
              <a:lnSpc>
                <a:spcPct val="100000"/>
              </a:lnSpc>
            </a:pPr>
            <a:r>
              <a:rPr lang="tr-TR" sz="1800" b="1" dirty="0" err="1"/>
              <a:t>Non</a:t>
            </a:r>
            <a:r>
              <a:rPr lang="tr-TR" sz="1800" b="1" dirty="0"/>
              <a:t>-kritik yüzeyler</a:t>
            </a:r>
            <a:br>
              <a:rPr lang="tr-TR" sz="1800" dirty="0"/>
            </a:br>
            <a:r>
              <a:rPr lang="tr-TR" sz="1800" dirty="0"/>
              <a:t>Sağlam deriyle temas eder (ör. yatak kenarı, monitör yüzeyi).</a:t>
            </a:r>
            <a:br>
              <a:rPr lang="tr-TR" sz="1800" dirty="0"/>
            </a:br>
            <a:r>
              <a:rPr lang="tr-TR" sz="1800" dirty="0"/>
              <a:t>→ Düşük düzey kontaminasyon beklenebilir</a:t>
            </a:r>
            <a:br>
              <a:rPr lang="tr-TR" sz="1800" dirty="0"/>
            </a:br>
            <a:r>
              <a:rPr lang="tr-TR" sz="1800" dirty="0"/>
              <a:t>→ Ama patojen türüne göre yorum değişir</a:t>
            </a:r>
          </a:p>
        </p:txBody>
      </p:sp>
      <p:sp>
        <p:nvSpPr>
          <p:cNvPr id="6" name="Başlık 1">
            <a:extLst>
              <a:ext uri="{FF2B5EF4-FFF2-40B4-BE49-F238E27FC236}">
                <a16:creationId xmlns:a16="http://schemas.microsoft.com/office/drawing/2014/main" id="{C5693E30-29F9-5C2E-DF9E-5407A48D04F8}"/>
              </a:ext>
            </a:extLst>
          </p:cNvPr>
          <p:cNvSpPr>
            <a:spLocks noGrp="1"/>
          </p:cNvSpPr>
          <p:nvPr>
            <p:ph type="title"/>
          </p:nvPr>
        </p:nvSpPr>
        <p:spPr>
          <a:xfrm>
            <a:off x="290613" y="0"/>
            <a:ext cx="10889566" cy="1325563"/>
          </a:xfrm>
        </p:spPr>
        <p:txBody>
          <a:bodyPr>
            <a:normAutofit/>
          </a:bodyPr>
          <a:lstStyle/>
          <a:p>
            <a:r>
              <a:rPr lang="tr-TR" sz="2800" dirty="0">
                <a:solidFill>
                  <a:srgbClr val="FF0000"/>
                </a:solidFill>
              </a:rPr>
              <a:t>Çevresel Yüzey Örneklemesi Yapılmadan Önce Dikkate Alınması Gerekenler</a:t>
            </a:r>
          </a:p>
        </p:txBody>
      </p:sp>
    </p:spTree>
    <p:extLst>
      <p:ext uri="{BB962C8B-B14F-4D97-AF65-F5344CB8AC3E}">
        <p14:creationId xmlns:p14="http://schemas.microsoft.com/office/powerpoint/2010/main" val="24249629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26A0EC96-DA04-E111-6C82-F3917FF5AFAA}"/>
              </a:ext>
            </a:extLst>
          </p:cNvPr>
          <p:cNvSpPr>
            <a:spLocks noGrp="1"/>
          </p:cNvSpPr>
          <p:nvPr>
            <p:ph idx="1"/>
          </p:nvPr>
        </p:nvSpPr>
        <p:spPr/>
        <p:txBody>
          <a:bodyPr>
            <a:normAutofit fontScale="92500" lnSpcReduction="10000"/>
          </a:bodyPr>
          <a:lstStyle/>
          <a:p>
            <a:pPr lvl="0">
              <a:lnSpc>
                <a:spcPct val="150000"/>
              </a:lnSpc>
            </a:pPr>
            <a:r>
              <a:rPr lang="tr-TR" sz="2400" dirty="0" err="1"/>
              <a:t>Non</a:t>
            </a:r>
            <a:r>
              <a:rPr lang="tr-TR" sz="2400" dirty="0"/>
              <a:t>-kritik yüzey + düşük sayıda deri florası</a:t>
            </a:r>
            <a:br>
              <a:rPr lang="tr-TR" sz="2400" dirty="0"/>
            </a:br>
            <a:r>
              <a:rPr lang="tr-TR" sz="2400" dirty="0"/>
              <a:t>→ Genellikle </a:t>
            </a:r>
            <a:r>
              <a:rPr lang="tr-TR" sz="2400" b="1" dirty="0"/>
              <a:t>beklenen durum</a:t>
            </a:r>
            <a:r>
              <a:rPr lang="tr-TR" sz="2400" dirty="0"/>
              <a:t>, alarm değil </a:t>
            </a:r>
          </a:p>
          <a:p>
            <a:pPr lvl="0">
              <a:lnSpc>
                <a:spcPct val="150000"/>
              </a:lnSpc>
            </a:pPr>
            <a:r>
              <a:rPr lang="tr-TR" sz="2400" dirty="0" err="1"/>
              <a:t>Non</a:t>
            </a:r>
            <a:r>
              <a:rPr lang="tr-TR" sz="2400" dirty="0"/>
              <a:t>-kritik yüzey + </a:t>
            </a:r>
            <a:r>
              <a:rPr lang="tr-TR" sz="2400" i="1" dirty="0" err="1"/>
              <a:t>Acinetobacter</a:t>
            </a:r>
            <a:r>
              <a:rPr lang="tr-TR" sz="2400" i="1" dirty="0"/>
              <a:t> </a:t>
            </a:r>
            <a:r>
              <a:rPr lang="tr-TR" sz="2400" i="1" dirty="0" err="1"/>
              <a:t>baumannii</a:t>
            </a:r>
            <a:br>
              <a:rPr lang="tr-TR" sz="2400" dirty="0"/>
            </a:br>
            <a:r>
              <a:rPr lang="tr-TR" sz="2400" dirty="0"/>
              <a:t>→ </a:t>
            </a:r>
            <a:r>
              <a:rPr lang="tr-TR" sz="2400" b="1" dirty="0"/>
              <a:t>Salgın açısından önemli olabilir</a:t>
            </a:r>
            <a:r>
              <a:rPr lang="tr-TR" sz="2400" dirty="0"/>
              <a:t> </a:t>
            </a:r>
          </a:p>
          <a:p>
            <a:pPr lvl="0">
              <a:lnSpc>
                <a:spcPct val="150000"/>
              </a:lnSpc>
            </a:pPr>
            <a:r>
              <a:rPr lang="tr-TR" sz="2400" dirty="0"/>
              <a:t>Yarı kritik yüzey + herhangi bir üreme</a:t>
            </a:r>
            <a:br>
              <a:rPr lang="tr-TR" sz="2400" dirty="0"/>
            </a:br>
            <a:r>
              <a:rPr lang="tr-TR" sz="2400" dirty="0"/>
              <a:t>→ </a:t>
            </a:r>
            <a:r>
              <a:rPr lang="tr-TR" sz="2400" b="1" dirty="0"/>
              <a:t>Dezenfeksiyon yetersizliği </a:t>
            </a:r>
            <a:endParaRPr lang="tr-TR" sz="2400" dirty="0"/>
          </a:p>
          <a:p>
            <a:pPr lvl="0">
              <a:lnSpc>
                <a:spcPct val="150000"/>
              </a:lnSpc>
            </a:pPr>
            <a:r>
              <a:rPr lang="tr-TR" sz="2400" dirty="0"/>
              <a:t>Kritik yüzey + minimal üreme bile</a:t>
            </a:r>
            <a:br>
              <a:rPr lang="tr-TR" sz="2400" dirty="0"/>
            </a:br>
            <a:r>
              <a:rPr lang="tr-TR" sz="2400" dirty="0"/>
              <a:t>→ </a:t>
            </a:r>
            <a:r>
              <a:rPr lang="tr-TR" sz="2400" b="1" dirty="0"/>
              <a:t>Sterilizasyon ihlali</a:t>
            </a:r>
            <a:r>
              <a:rPr lang="tr-TR" sz="2400" dirty="0"/>
              <a:t> </a:t>
            </a:r>
          </a:p>
        </p:txBody>
      </p:sp>
      <p:sp>
        <p:nvSpPr>
          <p:cNvPr id="4" name="Başlık 1">
            <a:extLst>
              <a:ext uri="{FF2B5EF4-FFF2-40B4-BE49-F238E27FC236}">
                <a16:creationId xmlns:a16="http://schemas.microsoft.com/office/drawing/2014/main" id="{8CE4E8A1-B824-BB3D-2280-59195DF6FEE6}"/>
              </a:ext>
            </a:extLst>
          </p:cNvPr>
          <p:cNvSpPr>
            <a:spLocks noGrp="1"/>
          </p:cNvSpPr>
          <p:nvPr>
            <p:ph type="title"/>
          </p:nvPr>
        </p:nvSpPr>
        <p:spPr>
          <a:xfrm>
            <a:off x="463138" y="365125"/>
            <a:ext cx="10890662" cy="1325563"/>
          </a:xfrm>
        </p:spPr>
        <p:txBody>
          <a:bodyPr>
            <a:normAutofit/>
          </a:bodyPr>
          <a:lstStyle/>
          <a:p>
            <a:r>
              <a:rPr lang="tr-TR" sz="2800" dirty="0">
                <a:solidFill>
                  <a:srgbClr val="FF0000"/>
                </a:solidFill>
              </a:rPr>
              <a:t>Çevresel Yüzey Örneklemesi Yapılmadan Önce Dikkate Alınması Gerekenler</a:t>
            </a:r>
          </a:p>
        </p:txBody>
      </p:sp>
    </p:spTree>
    <p:extLst>
      <p:ext uri="{BB962C8B-B14F-4D97-AF65-F5344CB8AC3E}">
        <p14:creationId xmlns:p14="http://schemas.microsoft.com/office/powerpoint/2010/main" val="2541554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000BC-F125-19F9-9ECF-142B57EDCE35}"/>
            </a:ext>
          </a:extLst>
        </p:cNvPr>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23C3575E-0D5A-45A6-5695-4D58C7796797}"/>
              </a:ext>
            </a:extLst>
          </p:cNvPr>
          <p:cNvSpPr>
            <a:spLocks noGrp="1"/>
          </p:cNvSpPr>
          <p:nvPr>
            <p:ph idx="1"/>
          </p:nvPr>
        </p:nvSpPr>
        <p:spPr>
          <a:xfrm>
            <a:off x="651217" y="1542473"/>
            <a:ext cx="10889566" cy="4742058"/>
          </a:xfrm>
        </p:spPr>
        <p:txBody>
          <a:bodyPr>
            <a:noAutofit/>
          </a:bodyPr>
          <a:lstStyle/>
          <a:p>
            <a:pPr>
              <a:lnSpc>
                <a:spcPct val="150000"/>
              </a:lnSpc>
            </a:pPr>
            <a:r>
              <a:rPr lang="tr-TR" sz="2400" dirty="0"/>
              <a:t>Çevresel yüzey örneklemesine “körlemesine” değil, </a:t>
            </a:r>
            <a:r>
              <a:rPr lang="tr-TR" sz="2400" b="1" dirty="0"/>
              <a:t>önceden oluşmuş bilimsel bilgi ve sahaya özgü ipuçlarıyla yön vererek</a:t>
            </a:r>
            <a:r>
              <a:rPr lang="tr-TR" sz="2400" dirty="0"/>
              <a:t> başlanmalıdır</a:t>
            </a:r>
          </a:p>
          <a:p>
            <a:pPr>
              <a:lnSpc>
                <a:spcPct val="150000"/>
              </a:lnSpc>
            </a:pPr>
            <a:r>
              <a:rPr lang="tr-TR" sz="2400" dirty="0"/>
              <a:t>Örnekleme planı, hem literatürde bilinenlerden hem de o anki salgın/klinik durumdan beslenmelidir. </a:t>
            </a:r>
          </a:p>
          <a:p>
            <a:pPr>
              <a:lnSpc>
                <a:spcPct val="150000"/>
              </a:lnSpc>
            </a:pPr>
            <a:r>
              <a:rPr lang="tr-TR" sz="2400" b="1" dirty="0"/>
              <a:t>Plan yoksa örnekleme yapılmaz</a:t>
            </a:r>
            <a:r>
              <a:rPr lang="tr-TR" sz="2400" dirty="0"/>
              <a:t> :Nereden alınacak? Kaç örnek alınacak? Sonuç nasıl yorumlanacak? Ne yapılacak? </a:t>
            </a:r>
          </a:p>
          <a:p>
            <a:pPr marL="0" lvl="0" indent="0">
              <a:lnSpc>
                <a:spcPct val="150000"/>
              </a:lnSpc>
              <a:buNone/>
            </a:pPr>
            <a:endParaRPr lang="tr-TR" sz="2400" dirty="0"/>
          </a:p>
        </p:txBody>
      </p:sp>
      <p:sp>
        <p:nvSpPr>
          <p:cNvPr id="6" name="Başlık 1">
            <a:extLst>
              <a:ext uri="{FF2B5EF4-FFF2-40B4-BE49-F238E27FC236}">
                <a16:creationId xmlns:a16="http://schemas.microsoft.com/office/drawing/2014/main" id="{7FC6E34B-A820-B42F-791C-853F15B2E80C}"/>
              </a:ext>
            </a:extLst>
          </p:cNvPr>
          <p:cNvSpPr>
            <a:spLocks noGrp="1"/>
          </p:cNvSpPr>
          <p:nvPr>
            <p:ph type="title"/>
          </p:nvPr>
        </p:nvSpPr>
        <p:spPr>
          <a:xfrm>
            <a:off x="464234" y="365125"/>
            <a:ext cx="10889566" cy="1325563"/>
          </a:xfrm>
        </p:spPr>
        <p:txBody>
          <a:bodyPr>
            <a:normAutofit/>
          </a:bodyPr>
          <a:lstStyle/>
          <a:p>
            <a:r>
              <a:rPr lang="tr-TR" sz="2800" dirty="0">
                <a:solidFill>
                  <a:srgbClr val="FF0000"/>
                </a:solidFill>
              </a:rPr>
              <a:t>Çevresel Yüzey Örneklemesi Yapılmadan Önce Dikkate Alınması Gerekenler</a:t>
            </a:r>
          </a:p>
        </p:txBody>
      </p:sp>
    </p:spTree>
    <p:extLst>
      <p:ext uri="{BB962C8B-B14F-4D97-AF65-F5344CB8AC3E}">
        <p14:creationId xmlns:p14="http://schemas.microsoft.com/office/powerpoint/2010/main" val="2559195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FAD76-DF4B-960E-58A6-44F8609BB31F}"/>
            </a:ext>
          </a:extLst>
        </p:cNvPr>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B7EF1817-68D3-8CB4-D423-6C18AEDB3731}"/>
              </a:ext>
            </a:extLst>
          </p:cNvPr>
          <p:cNvSpPr>
            <a:spLocks noGrp="1"/>
          </p:cNvSpPr>
          <p:nvPr>
            <p:ph idx="1"/>
          </p:nvPr>
        </p:nvSpPr>
        <p:spPr>
          <a:xfrm>
            <a:off x="464234" y="1446480"/>
            <a:ext cx="11263532" cy="4742058"/>
          </a:xfrm>
        </p:spPr>
        <p:txBody>
          <a:bodyPr>
            <a:noAutofit/>
          </a:bodyPr>
          <a:lstStyle/>
          <a:p>
            <a:pPr lvl="0"/>
            <a:r>
              <a:rPr lang="tr-TR" sz="2400" dirty="0"/>
              <a:t>Literatürden elde edilen arka plan bilgileri, mevcut durum ve örnekleme yapılacak yüzeylerin </a:t>
            </a:r>
            <a:r>
              <a:rPr lang="tr-TR" sz="2400" b="1" dirty="0"/>
              <a:t>lokasyonu</a:t>
            </a:r>
            <a:r>
              <a:rPr lang="tr-TR" sz="2400" dirty="0"/>
              <a:t> </a:t>
            </a:r>
          </a:p>
          <a:p>
            <a:pPr>
              <a:lnSpc>
                <a:spcPct val="150000"/>
              </a:lnSpc>
            </a:pPr>
            <a:r>
              <a:rPr lang="tr-TR" sz="2000" dirty="0"/>
              <a:t>Belirli mikroorganizmaların </a:t>
            </a:r>
            <a:r>
              <a:rPr lang="tr-TR" sz="2000" b="1" dirty="0"/>
              <a:t>nerede yaşadığını, nasıl yayıldığını ve hangi yüzeylerde kalıcı olduğunu</a:t>
            </a:r>
            <a:r>
              <a:rPr lang="tr-TR" sz="2000" dirty="0"/>
              <a:t> daha önceki çalışmalardan elde edilen veriler dikkate alınmalı</a:t>
            </a:r>
          </a:p>
          <a:p>
            <a:pPr>
              <a:lnSpc>
                <a:spcPct val="150000"/>
              </a:lnSpc>
            </a:pPr>
            <a:r>
              <a:rPr lang="tr-TR" sz="2000" dirty="0"/>
              <a:t>Örneğin:</a:t>
            </a:r>
          </a:p>
          <a:p>
            <a:pPr lvl="0">
              <a:lnSpc>
                <a:spcPct val="150000"/>
              </a:lnSpc>
            </a:pPr>
            <a:r>
              <a:rPr lang="tr-TR" sz="2000" i="1" dirty="0" err="1"/>
              <a:t>Pseudomonas</a:t>
            </a:r>
            <a:r>
              <a:rPr lang="tr-TR" sz="2000" i="1" dirty="0"/>
              <a:t> </a:t>
            </a:r>
            <a:r>
              <a:rPr lang="tr-TR" sz="2000" i="1" dirty="0" err="1"/>
              <a:t>aeruginosa</a:t>
            </a:r>
            <a:r>
              <a:rPr lang="tr-TR" sz="2000" dirty="0"/>
              <a:t> → nemli yüzeyler, lavabolar, su sistemleri </a:t>
            </a:r>
          </a:p>
          <a:p>
            <a:pPr lvl="0">
              <a:lnSpc>
                <a:spcPct val="150000"/>
              </a:lnSpc>
            </a:pPr>
            <a:r>
              <a:rPr lang="tr-TR" sz="2000" i="1" dirty="0" err="1"/>
              <a:t>Acinetobacter</a:t>
            </a:r>
            <a:r>
              <a:rPr lang="tr-TR" sz="2000" i="1" dirty="0"/>
              <a:t> </a:t>
            </a:r>
            <a:r>
              <a:rPr lang="tr-TR" sz="2000" i="1" dirty="0" err="1"/>
              <a:t>baumannii</a:t>
            </a:r>
            <a:r>
              <a:rPr lang="tr-TR" sz="2000" i="1" dirty="0"/>
              <a:t> </a:t>
            </a:r>
            <a:r>
              <a:rPr lang="tr-TR" sz="2000" dirty="0"/>
              <a:t>→ kuru yüzeylerde bile uzun süre yaşayabilir </a:t>
            </a:r>
          </a:p>
          <a:p>
            <a:pPr lvl="0">
              <a:lnSpc>
                <a:spcPct val="150000"/>
              </a:lnSpc>
            </a:pPr>
            <a:r>
              <a:rPr lang="tr-TR" sz="2000" i="1" dirty="0" err="1"/>
              <a:t>Candida</a:t>
            </a:r>
            <a:r>
              <a:rPr lang="tr-TR" sz="2000" i="1" dirty="0"/>
              <a:t> </a:t>
            </a:r>
            <a:r>
              <a:rPr lang="tr-TR" sz="2000" i="1" dirty="0" err="1"/>
              <a:t>auris</a:t>
            </a:r>
            <a:r>
              <a:rPr lang="tr-TR" sz="2000" i="1" dirty="0"/>
              <a:t> </a:t>
            </a:r>
            <a:r>
              <a:rPr lang="tr-TR" sz="2000" dirty="0"/>
              <a:t>→ hastane ortamında yüzeylerde </a:t>
            </a:r>
            <a:r>
              <a:rPr lang="tr-TR" sz="2000" dirty="0" err="1"/>
              <a:t>persistans</a:t>
            </a:r>
            <a:r>
              <a:rPr lang="tr-TR" sz="2000" dirty="0"/>
              <a:t> ve yayılım eğilimi yüksek </a:t>
            </a:r>
          </a:p>
        </p:txBody>
      </p:sp>
      <p:sp>
        <p:nvSpPr>
          <p:cNvPr id="6" name="Başlık 1">
            <a:extLst>
              <a:ext uri="{FF2B5EF4-FFF2-40B4-BE49-F238E27FC236}">
                <a16:creationId xmlns:a16="http://schemas.microsoft.com/office/drawing/2014/main" id="{A8E9D2B4-3E53-353C-C8DD-F57A4E27AB0F}"/>
              </a:ext>
            </a:extLst>
          </p:cNvPr>
          <p:cNvSpPr>
            <a:spLocks noGrp="1"/>
          </p:cNvSpPr>
          <p:nvPr>
            <p:ph type="title"/>
          </p:nvPr>
        </p:nvSpPr>
        <p:spPr>
          <a:xfrm>
            <a:off x="464234" y="365125"/>
            <a:ext cx="10889566" cy="1325563"/>
          </a:xfrm>
        </p:spPr>
        <p:txBody>
          <a:bodyPr>
            <a:normAutofit/>
          </a:bodyPr>
          <a:lstStyle/>
          <a:p>
            <a:r>
              <a:rPr lang="tr-TR" sz="2800" dirty="0">
                <a:solidFill>
                  <a:srgbClr val="FF0000"/>
                </a:solidFill>
              </a:rPr>
              <a:t>Çevresel Yüzey Örneklemesi Yapılmadan Önce Dikkate Alınması Gerekenler</a:t>
            </a:r>
          </a:p>
        </p:txBody>
      </p:sp>
    </p:spTree>
    <p:extLst>
      <p:ext uri="{BB962C8B-B14F-4D97-AF65-F5344CB8AC3E}">
        <p14:creationId xmlns:p14="http://schemas.microsoft.com/office/powerpoint/2010/main" val="2588635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B6468-7FF5-90D6-2110-070BE327DC25}"/>
            </a:ext>
          </a:extLst>
        </p:cNvPr>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567114B-CCEE-3724-FB7F-0168F0A98372}"/>
              </a:ext>
            </a:extLst>
          </p:cNvPr>
          <p:cNvSpPr>
            <a:spLocks noGrp="1"/>
          </p:cNvSpPr>
          <p:nvPr>
            <p:ph idx="1"/>
          </p:nvPr>
        </p:nvSpPr>
        <p:spPr>
          <a:xfrm>
            <a:off x="464234" y="1446480"/>
            <a:ext cx="11263532" cy="4742058"/>
          </a:xfrm>
        </p:spPr>
        <p:txBody>
          <a:bodyPr>
            <a:noAutofit/>
          </a:bodyPr>
          <a:lstStyle/>
          <a:p>
            <a:pPr marL="0" indent="0">
              <a:lnSpc>
                <a:spcPct val="150000"/>
              </a:lnSpc>
              <a:buNone/>
            </a:pPr>
            <a:r>
              <a:rPr lang="tr-TR" sz="2400" dirty="0"/>
              <a:t>Örnekleme planı, hem literatürde bilinenlerden hem de </a:t>
            </a:r>
            <a:r>
              <a:rPr lang="tr-TR" sz="2400" b="1" dirty="0"/>
              <a:t>o anki salgın/klinik </a:t>
            </a:r>
            <a:r>
              <a:rPr lang="tr-TR" sz="2400" dirty="0"/>
              <a:t>durumdan beslenmeli:</a:t>
            </a:r>
          </a:p>
          <a:p>
            <a:pPr lvl="0">
              <a:lnSpc>
                <a:spcPct val="150000"/>
              </a:lnSpc>
            </a:pPr>
            <a:r>
              <a:rPr lang="tr-TR" sz="2400" dirty="0"/>
              <a:t>Aynı serviste benzer etkenle birden fazla hasta (kümeleşme) </a:t>
            </a:r>
          </a:p>
          <a:p>
            <a:pPr lvl="0">
              <a:lnSpc>
                <a:spcPct val="150000"/>
              </a:lnSpc>
            </a:pPr>
            <a:r>
              <a:rPr lang="tr-TR" sz="2400" dirty="0"/>
              <a:t>Aynı cihazı kullanan hastalarda enfeksiyon gelişmesi </a:t>
            </a:r>
          </a:p>
          <a:p>
            <a:pPr lvl="0">
              <a:lnSpc>
                <a:spcPct val="150000"/>
              </a:lnSpc>
            </a:pPr>
            <a:r>
              <a:rPr lang="tr-TR" sz="2400" dirty="0"/>
              <a:t>Belirli bir odada veya yatakta yoğunlaşma </a:t>
            </a:r>
          </a:p>
          <a:p>
            <a:pPr marL="0" lvl="0" indent="0">
              <a:lnSpc>
                <a:spcPct val="150000"/>
              </a:lnSpc>
              <a:buNone/>
            </a:pPr>
            <a:endParaRPr lang="tr-TR" sz="2400" dirty="0"/>
          </a:p>
          <a:p>
            <a:pPr marL="0" lvl="0" indent="0">
              <a:lnSpc>
                <a:spcPct val="150000"/>
              </a:lnSpc>
              <a:buNone/>
            </a:pPr>
            <a:r>
              <a:rPr lang="tr-TR" b="1" dirty="0"/>
              <a:t>Sorun burada olabilir, buraya odaklan</a:t>
            </a:r>
            <a:r>
              <a:rPr lang="tr-TR" sz="2400" b="1" dirty="0"/>
              <a:t> !!!</a:t>
            </a:r>
          </a:p>
          <a:p>
            <a:pPr lvl="0"/>
            <a:endParaRPr lang="tr-TR" sz="2400" dirty="0"/>
          </a:p>
        </p:txBody>
      </p:sp>
      <p:sp>
        <p:nvSpPr>
          <p:cNvPr id="6" name="Başlık 1">
            <a:extLst>
              <a:ext uri="{FF2B5EF4-FFF2-40B4-BE49-F238E27FC236}">
                <a16:creationId xmlns:a16="http://schemas.microsoft.com/office/drawing/2014/main" id="{6BA0C23B-1A32-EA2E-9F73-AC878DDBB105}"/>
              </a:ext>
            </a:extLst>
          </p:cNvPr>
          <p:cNvSpPr>
            <a:spLocks noGrp="1"/>
          </p:cNvSpPr>
          <p:nvPr>
            <p:ph type="title"/>
          </p:nvPr>
        </p:nvSpPr>
        <p:spPr>
          <a:xfrm>
            <a:off x="464234" y="365125"/>
            <a:ext cx="10889566" cy="1325563"/>
          </a:xfrm>
        </p:spPr>
        <p:txBody>
          <a:bodyPr>
            <a:normAutofit/>
          </a:bodyPr>
          <a:lstStyle/>
          <a:p>
            <a:r>
              <a:rPr lang="tr-TR" sz="2800" dirty="0">
                <a:solidFill>
                  <a:srgbClr val="FF0000"/>
                </a:solidFill>
              </a:rPr>
              <a:t>Çevresel Yüzey Örneklemesi Yapılmadan Önce Dikkate Alınması Gerekenler</a:t>
            </a:r>
          </a:p>
        </p:txBody>
      </p:sp>
    </p:spTree>
    <p:extLst>
      <p:ext uri="{BB962C8B-B14F-4D97-AF65-F5344CB8AC3E}">
        <p14:creationId xmlns:p14="http://schemas.microsoft.com/office/powerpoint/2010/main" val="4157037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0A3DFD-2677-C91A-6884-B334C35D844E}"/>
              </a:ext>
            </a:extLst>
          </p:cNvPr>
          <p:cNvSpPr>
            <a:spLocks noGrp="1"/>
          </p:cNvSpPr>
          <p:nvPr>
            <p:ph idx="1"/>
          </p:nvPr>
        </p:nvSpPr>
        <p:spPr>
          <a:xfrm>
            <a:off x="838200" y="1484416"/>
            <a:ext cx="10515600" cy="4692547"/>
          </a:xfrm>
        </p:spPr>
        <p:txBody>
          <a:bodyPr>
            <a:normAutofit fontScale="85000" lnSpcReduction="20000"/>
          </a:bodyPr>
          <a:lstStyle/>
          <a:p>
            <a:pPr marL="0" indent="0">
              <a:lnSpc>
                <a:spcPct val="150000"/>
              </a:lnSpc>
              <a:buNone/>
            </a:pPr>
            <a:r>
              <a:rPr lang="tr-TR" sz="2400" b="1" dirty="0"/>
              <a:t>İkisi birlikte nasıl kullanılır?</a:t>
            </a:r>
            <a:endParaRPr lang="tr-TR" sz="2400" dirty="0"/>
          </a:p>
          <a:p>
            <a:pPr lvl="0">
              <a:lnSpc>
                <a:spcPct val="150000"/>
              </a:lnSpc>
            </a:pPr>
            <a:r>
              <a:rPr lang="tr-TR" sz="2400" dirty="0"/>
              <a:t>Literatür: “Bu bakteri nemli ortamlarda yaşar” </a:t>
            </a:r>
          </a:p>
          <a:p>
            <a:pPr lvl="0">
              <a:lnSpc>
                <a:spcPct val="150000"/>
              </a:lnSpc>
            </a:pPr>
            <a:r>
              <a:rPr lang="tr-TR" sz="2400" dirty="0"/>
              <a:t>Saha verisi: “Vakaların aynı yoğun bakım alanında kümelenmesi ve ortak lavabo/drenaj sistemine maruziyetinin bulunması” </a:t>
            </a:r>
          </a:p>
          <a:p>
            <a:pPr>
              <a:lnSpc>
                <a:spcPct val="150000"/>
              </a:lnSpc>
            </a:pPr>
            <a:r>
              <a:rPr lang="tr-TR" sz="2400" dirty="0"/>
              <a:t>→ Sonuç: </a:t>
            </a:r>
            <a:r>
              <a:rPr lang="tr-TR" sz="2400" b="1" dirty="0"/>
              <a:t>Lavabo, musluk başı, drenaj hattı örneklenmeli</a:t>
            </a:r>
            <a:endParaRPr lang="tr-TR" sz="2400" dirty="0"/>
          </a:p>
          <a:p>
            <a:pPr marL="0" indent="0">
              <a:lnSpc>
                <a:spcPct val="150000"/>
              </a:lnSpc>
              <a:buNone/>
            </a:pPr>
            <a:endParaRPr lang="tr-TR" sz="2400" dirty="0"/>
          </a:p>
          <a:p>
            <a:pPr lvl="0">
              <a:lnSpc>
                <a:spcPct val="150000"/>
              </a:lnSpc>
            </a:pPr>
            <a:r>
              <a:rPr lang="tr-TR" sz="2400" dirty="0"/>
              <a:t>Literatür: “Bu etken yüzeylerde uzun süre kalır” </a:t>
            </a:r>
          </a:p>
          <a:p>
            <a:pPr lvl="0">
              <a:lnSpc>
                <a:spcPct val="150000"/>
              </a:lnSpc>
            </a:pPr>
            <a:r>
              <a:rPr lang="tr-TR" sz="2400" dirty="0"/>
              <a:t>Saha verisi: “Aynı odada ardışık hastalarda görülüyor” </a:t>
            </a:r>
          </a:p>
          <a:p>
            <a:pPr>
              <a:lnSpc>
                <a:spcPct val="150000"/>
              </a:lnSpc>
            </a:pPr>
            <a:r>
              <a:rPr lang="tr-TR" sz="2400" dirty="0"/>
              <a:t>→ Sonuç: </a:t>
            </a:r>
            <a:r>
              <a:rPr lang="tr-TR" sz="2400" b="1" dirty="0"/>
              <a:t>Yatak kenarı, monitör, temas yüzeyleri incelenmeli</a:t>
            </a:r>
            <a:endParaRPr lang="tr-TR" sz="2400" dirty="0"/>
          </a:p>
          <a:p>
            <a:endParaRPr lang="tr-TR" dirty="0"/>
          </a:p>
        </p:txBody>
      </p:sp>
      <p:sp>
        <p:nvSpPr>
          <p:cNvPr id="4" name="Başlık 1">
            <a:extLst>
              <a:ext uri="{FF2B5EF4-FFF2-40B4-BE49-F238E27FC236}">
                <a16:creationId xmlns:a16="http://schemas.microsoft.com/office/drawing/2014/main" id="{846D3F85-DB98-3CD3-7989-7230B4C174B6}"/>
              </a:ext>
            </a:extLst>
          </p:cNvPr>
          <p:cNvSpPr>
            <a:spLocks noGrp="1"/>
          </p:cNvSpPr>
          <p:nvPr>
            <p:ph type="title"/>
          </p:nvPr>
        </p:nvSpPr>
        <p:spPr>
          <a:xfrm>
            <a:off x="510639" y="365125"/>
            <a:ext cx="10843161" cy="1325563"/>
          </a:xfrm>
        </p:spPr>
        <p:txBody>
          <a:bodyPr>
            <a:normAutofit/>
          </a:bodyPr>
          <a:lstStyle/>
          <a:p>
            <a:r>
              <a:rPr lang="tr-TR" sz="2800" dirty="0">
                <a:solidFill>
                  <a:srgbClr val="FF0000"/>
                </a:solidFill>
              </a:rPr>
              <a:t>Çevresel Yüzey Örneklemesi Yapılmadan Önce Dikkate Alınması Gerekenler</a:t>
            </a:r>
          </a:p>
        </p:txBody>
      </p:sp>
    </p:spTree>
    <p:extLst>
      <p:ext uri="{BB962C8B-B14F-4D97-AF65-F5344CB8AC3E}">
        <p14:creationId xmlns:p14="http://schemas.microsoft.com/office/powerpoint/2010/main" val="4014491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8607D56-5D33-DDBF-AF47-A4D90CCC11DC}"/>
              </a:ext>
            </a:extLst>
          </p:cNvPr>
          <p:cNvSpPr>
            <a:spLocks noGrp="1"/>
          </p:cNvSpPr>
          <p:nvPr>
            <p:ph type="title"/>
          </p:nvPr>
        </p:nvSpPr>
        <p:spPr/>
        <p:txBody>
          <a:bodyPr>
            <a:normAutofit/>
          </a:bodyPr>
          <a:lstStyle/>
          <a:p>
            <a:r>
              <a:rPr lang="tr-TR" sz="3200" dirty="0">
                <a:solidFill>
                  <a:srgbClr val="FF0000"/>
                </a:solidFill>
              </a:rPr>
              <a:t>Çevre ve Yüzey Kültürü Nereden Alınmalı?</a:t>
            </a:r>
          </a:p>
        </p:txBody>
      </p:sp>
      <p:sp>
        <p:nvSpPr>
          <p:cNvPr id="3" name="İçerik Yer Tutucusu 2">
            <a:extLst>
              <a:ext uri="{FF2B5EF4-FFF2-40B4-BE49-F238E27FC236}">
                <a16:creationId xmlns:a16="http://schemas.microsoft.com/office/drawing/2014/main" id="{7BA8AFF4-CB23-4926-CB5F-C67501850713}"/>
              </a:ext>
            </a:extLst>
          </p:cNvPr>
          <p:cNvSpPr>
            <a:spLocks noGrp="1"/>
          </p:cNvSpPr>
          <p:nvPr>
            <p:ph idx="1"/>
          </p:nvPr>
        </p:nvSpPr>
        <p:spPr/>
        <p:txBody>
          <a:bodyPr>
            <a:normAutofit/>
          </a:bodyPr>
          <a:lstStyle/>
          <a:p>
            <a:pPr>
              <a:lnSpc>
                <a:spcPct val="150000"/>
              </a:lnSpc>
            </a:pPr>
            <a:r>
              <a:rPr lang="tr-TR" sz="2400" dirty="0"/>
              <a:t>Salgın analizinde </a:t>
            </a:r>
            <a:r>
              <a:rPr lang="tr-TR" sz="2400" b="1" dirty="0"/>
              <a:t>ortak kaynaktan </a:t>
            </a:r>
            <a:r>
              <a:rPr lang="tr-TR" sz="2400" dirty="0"/>
              <a:t>alınmalı; salgında hastaların yatak dağılımı dağınık ise, vaka-kontrol analizinin belirgin hasta temelli risk faktörü göstermiyorsa </a:t>
            </a:r>
            <a:r>
              <a:rPr lang="tr-TR" sz="2400" b="1" dirty="0"/>
              <a:t>pozitif çevre yüzey kültürleri </a:t>
            </a:r>
            <a:r>
              <a:rPr lang="tr-TR" sz="2400" dirty="0"/>
              <a:t>ile kaynak aranmalıdır</a:t>
            </a:r>
          </a:p>
          <a:p>
            <a:pPr>
              <a:lnSpc>
                <a:spcPct val="150000"/>
              </a:lnSpc>
            </a:pPr>
            <a:endParaRPr lang="tr-TR" sz="2400" dirty="0"/>
          </a:p>
          <a:p>
            <a:pPr>
              <a:lnSpc>
                <a:spcPct val="150000"/>
              </a:lnSpc>
            </a:pPr>
            <a:r>
              <a:rPr lang="tr-TR" sz="2400" dirty="0"/>
              <a:t>El temasının sık olduğu yüzeyler</a:t>
            </a:r>
          </a:p>
        </p:txBody>
      </p:sp>
    </p:spTree>
    <p:extLst>
      <p:ext uri="{BB962C8B-B14F-4D97-AF65-F5344CB8AC3E}">
        <p14:creationId xmlns:p14="http://schemas.microsoft.com/office/powerpoint/2010/main" val="2155007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F66C9B2-D1EF-287D-E13D-CDE83EE5F9F4}"/>
              </a:ext>
            </a:extLst>
          </p:cNvPr>
          <p:cNvSpPr>
            <a:spLocks noGrp="1"/>
          </p:cNvSpPr>
          <p:nvPr>
            <p:ph type="title"/>
          </p:nvPr>
        </p:nvSpPr>
        <p:spPr>
          <a:xfrm>
            <a:off x="546421" y="214132"/>
            <a:ext cx="10515600" cy="1325563"/>
          </a:xfrm>
        </p:spPr>
        <p:txBody>
          <a:bodyPr>
            <a:normAutofit/>
          </a:bodyPr>
          <a:lstStyle/>
          <a:p>
            <a:r>
              <a:rPr lang="tr-TR" sz="2800" b="1" dirty="0">
                <a:solidFill>
                  <a:srgbClr val="FF0000"/>
                </a:solidFill>
              </a:rPr>
              <a:t>Uluslararası Rehberlerde Çevre Kültürü Yaklaşımı</a:t>
            </a:r>
            <a:endParaRPr lang="tr-TR" sz="2800" dirty="0">
              <a:solidFill>
                <a:srgbClr val="FF0000"/>
              </a:solidFill>
            </a:endParaRPr>
          </a:p>
        </p:txBody>
      </p:sp>
      <p:sp>
        <p:nvSpPr>
          <p:cNvPr id="3" name="İçerik Yer Tutucusu 2">
            <a:extLst>
              <a:ext uri="{FF2B5EF4-FFF2-40B4-BE49-F238E27FC236}">
                <a16:creationId xmlns:a16="http://schemas.microsoft.com/office/drawing/2014/main" id="{F1E9785E-DAAA-4CF7-2185-50AA6D59715A}"/>
              </a:ext>
            </a:extLst>
          </p:cNvPr>
          <p:cNvSpPr>
            <a:spLocks noGrp="1"/>
          </p:cNvSpPr>
          <p:nvPr>
            <p:ph idx="1"/>
          </p:nvPr>
        </p:nvSpPr>
        <p:spPr>
          <a:xfrm>
            <a:off x="474562" y="1471765"/>
            <a:ext cx="10659318" cy="4848012"/>
          </a:xfrm>
        </p:spPr>
        <p:txBody>
          <a:bodyPr>
            <a:noAutofit/>
          </a:bodyPr>
          <a:lstStyle/>
          <a:p>
            <a:pPr>
              <a:lnSpc>
                <a:spcPct val="150000"/>
              </a:lnSpc>
            </a:pPr>
            <a:r>
              <a:rPr lang="tr-TR" sz="1600" b="1" dirty="0"/>
              <a:t>Sağlık kuruluşlarında çevresel enfeksiyon kontrol önlemleri (</a:t>
            </a:r>
            <a:r>
              <a:rPr lang="tr-TR" sz="1600" b="1" dirty="0" err="1"/>
              <a:t>Guidelines</a:t>
            </a:r>
            <a:r>
              <a:rPr lang="tr-TR" sz="1600" b="1" dirty="0"/>
              <a:t> </a:t>
            </a:r>
            <a:r>
              <a:rPr lang="tr-TR" sz="1600" b="1" dirty="0" err="1"/>
              <a:t>for</a:t>
            </a:r>
            <a:r>
              <a:rPr lang="tr-TR" sz="1600" b="1" dirty="0"/>
              <a:t> </a:t>
            </a:r>
            <a:r>
              <a:rPr lang="tr-TR" sz="1600" b="1" dirty="0" err="1"/>
              <a:t>Environmental</a:t>
            </a:r>
            <a:r>
              <a:rPr lang="tr-TR" sz="1600" b="1" dirty="0"/>
              <a:t> </a:t>
            </a:r>
            <a:r>
              <a:rPr lang="tr-TR" sz="1600" b="1" dirty="0" err="1"/>
              <a:t>Infection</a:t>
            </a:r>
            <a:r>
              <a:rPr lang="tr-TR" sz="1600" b="1" dirty="0"/>
              <a:t> Control in Healthcare </a:t>
            </a:r>
            <a:r>
              <a:rPr lang="tr-TR" sz="1600" b="1" dirty="0" err="1"/>
              <a:t>Settings</a:t>
            </a:r>
            <a:r>
              <a:rPr lang="tr-TR" sz="1600" b="1" dirty="0"/>
              <a:t> (CDC) (2003,2024 güncellemesi):</a:t>
            </a:r>
            <a:br>
              <a:rPr lang="tr-TR" sz="1600" dirty="0"/>
            </a:br>
            <a:r>
              <a:rPr lang="tr-TR" sz="1600" dirty="0"/>
              <a:t>Rutin çevre kültürü önerilmez. Sadece salgın araştırmaları ve epidemiyolojik olarak anlamlı durumlarda hedefli örnekleme yapılmalıdır</a:t>
            </a:r>
          </a:p>
          <a:p>
            <a:pPr>
              <a:lnSpc>
                <a:spcPct val="150000"/>
              </a:lnSpc>
            </a:pPr>
            <a:r>
              <a:rPr lang="tr-TR" altLang="tr-TR" sz="1600" b="1" dirty="0">
                <a:solidFill>
                  <a:srgbClr val="1F1F1F"/>
                </a:solidFill>
              </a:rPr>
              <a:t>Gıda ve Su Kaynaklı Hastalık Salgınlarının Araştırılması</a:t>
            </a:r>
            <a:r>
              <a:rPr lang="tr-TR" altLang="tr-TR" sz="1200" b="1" dirty="0">
                <a:solidFill>
                  <a:srgbClr val="1F1F1F"/>
                </a:solidFill>
              </a:rPr>
              <a:t> (</a:t>
            </a:r>
            <a:r>
              <a:rPr lang="tr-TR" sz="1600" b="1" dirty="0"/>
              <a:t>Toolkit </a:t>
            </a:r>
            <a:r>
              <a:rPr lang="tr-TR" sz="1600" b="1" dirty="0" err="1"/>
              <a:t>for</a:t>
            </a:r>
            <a:r>
              <a:rPr lang="tr-TR" sz="1600" b="1" dirty="0"/>
              <a:t> </a:t>
            </a:r>
            <a:r>
              <a:rPr lang="tr-TR" sz="1600" b="1" dirty="0" err="1"/>
              <a:t>investigation</a:t>
            </a:r>
            <a:r>
              <a:rPr lang="tr-TR" sz="1600" b="1" dirty="0"/>
              <a:t> </a:t>
            </a:r>
            <a:r>
              <a:rPr lang="tr-TR" sz="1600" b="1" dirty="0" err="1"/>
              <a:t>and</a:t>
            </a:r>
            <a:r>
              <a:rPr lang="tr-TR" sz="1600" b="1" dirty="0"/>
              <a:t> </a:t>
            </a:r>
            <a:r>
              <a:rPr lang="tr-TR" sz="1600" b="1" dirty="0" err="1"/>
              <a:t>response</a:t>
            </a:r>
            <a:r>
              <a:rPr lang="tr-TR" sz="1600" b="1" dirty="0"/>
              <a:t> </a:t>
            </a:r>
            <a:r>
              <a:rPr lang="tr-TR" sz="1600" b="1" dirty="0" err="1"/>
              <a:t>to</a:t>
            </a:r>
            <a:r>
              <a:rPr lang="tr-TR" sz="1600" b="1" dirty="0"/>
              <a:t> </a:t>
            </a:r>
            <a:r>
              <a:rPr lang="tr-TR" sz="1600" b="1" dirty="0" err="1"/>
              <a:t>Food</a:t>
            </a:r>
            <a:r>
              <a:rPr lang="tr-TR" sz="1600" b="1" dirty="0"/>
              <a:t> </a:t>
            </a:r>
            <a:r>
              <a:rPr lang="tr-TR" sz="1600" b="1" dirty="0" err="1"/>
              <a:t>and</a:t>
            </a:r>
            <a:r>
              <a:rPr lang="tr-TR" sz="1600" b="1" dirty="0"/>
              <a:t> </a:t>
            </a:r>
            <a:r>
              <a:rPr lang="tr-TR" sz="1600" b="1" dirty="0" err="1"/>
              <a:t>Waterborne</a:t>
            </a:r>
            <a:r>
              <a:rPr lang="tr-TR" sz="1600" b="1" dirty="0"/>
              <a:t> </a:t>
            </a:r>
            <a:r>
              <a:rPr lang="tr-TR" sz="1600" b="1" dirty="0" err="1"/>
              <a:t>Disease</a:t>
            </a:r>
            <a:r>
              <a:rPr lang="tr-TR" sz="1600" b="1" dirty="0"/>
              <a:t> </a:t>
            </a:r>
            <a:r>
              <a:rPr lang="tr-TR" sz="1600" b="1" dirty="0" err="1"/>
              <a:t>Outbreaks</a:t>
            </a:r>
            <a:r>
              <a:rPr lang="tr-TR" sz="1600" b="1" dirty="0"/>
              <a:t> </a:t>
            </a:r>
            <a:r>
              <a:rPr lang="tr-TR" sz="1600" b="1" dirty="0" err="1"/>
              <a:t>with</a:t>
            </a:r>
            <a:r>
              <a:rPr lang="tr-TR" sz="1600" b="1" dirty="0"/>
              <a:t> an EU </a:t>
            </a:r>
            <a:r>
              <a:rPr lang="tr-TR" sz="1600" b="1" dirty="0" err="1"/>
              <a:t>dimension</a:t>
            </a:r>
            <a:r>
              <a:rPr lang="tr-TR" sz="1600" b="1" dirty="0"/>
              <a:t> (ECDC) (2012):</a:t>
            </a:r>
            <a:br>
              <a:rPr lang="tr-TR" sz="1600" dirty="0"/>
            </a:br>
            <a:r>
              <a:rPr lang="tr-TR" sz="1600" dirty="0"/>
              <a:t>Çevre kültürü bir tarama yöntemi olarak değil, salgın araştırmasının temel bileşeni olarak tanımlanmıştır</a:t>
            </a:r>
          </a:p>
          <a:p>
            <a:pPr>
              <a:lnSpc>
                <a:spcPct val="150000"/>
              </a:lnSpc>
            </a:pPr>
            <a:r>
              <a:rPr lang="tr-TR" sz="1600" b="1" dirty="0"/>
              <a:t>ESCMID </a:t>
            </a:r>
            <a:r>
              <a:rPr lang="tr-TR" sz="1600" b="1" dirty="0" err="1"/>
              <a:t>guidelines</a:t>
            </a:r>
            <a:r>
              <a:rPr lang="tr-TR" sz="1600" b="1" dirty="0"/>
              <a:t> </a:t>
            </a:r>
            <a:r>
              <a:rPr lang="tr-TR" sz="1600" b="1" dirty="0" err="1"/>
              <a:t>for</a:t>
            </a:r>
            <a:r>
              <a:rPr lang="tr-TR" sz="1600" b="1" dirty="0"/>
              <a:t> </a:t>
            </a:r>
            <a:r>
              <a:rPr lang="tr-TR" sz="1600" b="1" dirty="0" err="1"/>
              <a:t>the</a:t>
            </a:r>
            <a:r>
              <a:rPr lang="tr-TR" sz="1600" b="1" dirty="0"/>
              <a:t> </a:t>
            </a:r>
            <a:r>
              <a:rPr lang="tr-TR" sz="1600" b="1" dirty="0" err="1"/>
              <a:t>management</a:t>
            </a:r>
            <a:r>
              <a:rPr lang="tr-TR" sz="1600" b="1" dirty="0"/>
              <a:t> of </a:t>
            </a:r>
            <a:r>
              <a:rPr lang="tr-TR" sz="1600" b="1" dirty="0" err="1"/>
              <a:t>the</a:t>
            </a:r>
            <a:r>
              <a:rPr lang="tr-TR" sz="1600" b="1" dirty="0"/>
              <a:t> </a:t>
            </a:r>
            <a:r>
              <a:rPr lang="tr-TR" sz="1600" b="1" dirty="0" err="1"/>
              <a:t>infection</a:t>
            </a:r>
            <a:r>
              <a:rPr lang="tr-TR" sz="1600" b="1" dirty="0"/>
              <a:t> </a:t>
            </a:r>
            <a:r>
              <a:rPr lang="tr-TR" sz="1600" b="1" dirty="0" err="1"/>
              <a:t>control</a:t>
            </a:r>
            <a:r>
              <a:rPr lang="tr-TR" sz="1600" b="1" dirty="0"/>
              <a:t> </a:t>
            </a:r>
            <a:r>
              <a:rPr lang="tr-TR" sz="1600" b="1" dirty="0" err="1"/>
              <a:t>measures</a:t>
            </a:r>
            <a:r>
              <a:rPr lang="tr-TR" sz="1600" b="1" dirty="0"/>
              <a:t> </a:t>
            </a:r>
            <a:r>
              <a:rPr lang="tr-TR" sz="1600" b="1" dirty="0" err="1"/>
              <a:t>to</a:t>
            </a:r>
            <a:r>
              <a:rPr lang="tr-TR" sz="1600" b="1" dirty="0"/>
              <a:t> </a:t>
            </a:r>
            <a:r>
              <a:rPr lang="tr-TR" sz="1600" b="1" dirty="0" err="1"/>
              <a:t>reduce</a:t>
            </a:r>
            <a:r>
              <a:rPr lang="tr-TR" sz="1600" b="1" dirty="0"/>
              <a:t> </a:t>
            </a:r>
            <a:r>
              <a:rPr lang="tr-TR" sz="1600" b="1" dirty="0" err="1"/>
              <a:t>transmission</a:t>
            </a:r>
            <a:r>
              <a:rPr lang="tr-TR" sz="1600" b="1" dirty="0"/>
              <a:t> of </a:t>
            </a:r>
            <a:r>
              <a:rPr lang="tr-TR" sz="1600" b="1" dirty="0" err="1"/>
              <a:t>multidrug-resistant</a:t>
            </a:r>
            <a:r>
              <a:rPr lang="tr-TR" sz="1600" b="1" dirty="0"/>
              <a:t> Gram-</a:t>
            </a:r>
            <a:r>
              <a:rPr lang="tr-TR" sz="1600" b="1" dirty="0" err="1"/>
              <a:t>negative</a:t>
            </a:r>
            <a:r>
              <a:rPr lang="tr-TR" sz="1600" b="1" dirty="0"/>
              <a:t> </a:t>
            </a:r>
            <a:r>
              <a:rPr lang="tr-TR" sz="1600" b="1" dirty="0" err="1"/>
              <a:t>bacteria</a:t>
            </a:r>
            <a:r>
              <a:rPr lang="tr-TR" sz="1600" b="1" dirty="0"/>
              <a:t> in </a:t>
            </a:r>
            <a:r>
              <a:rPr lang="tr-TR" sz="1600" b="1" dirty="0" err="1"/>
              <a:t>hospitalized</a:t>
            </a:r>
            <a:r>
              <a:rPr lang="tr-TR" sz="1600" b="1" dirty="0"/>
              <a:t> </a:t>
            </a:r>
            <a:r>
              <a:rPr lang="tr-TR" sz="1600" b="1" dirty="0" err="1"/>
              <a:t>patients</a:t>
            </a:r>
            <a:r>
              <a:rPr lang="tr-TR" sz="1600" b="1" dirty="0"/>
              <a:t> (2014):</a:t>
            </a:r>
            <a:br>
              <a:rPr lang="tr-TR" sz="1600" dirty="0"/>
            </a:br>
            <a:r>
              <a:rPr lang="tr-TR" sz="1600" dirty="0"/>
              <a:t>Salgın yönetiminde bulaş kaynağını ortaya koymak için kritik bir araç, ancak metodoloji standartlaşmamıştır. Özellikle temel IPC uygulamaları kullanılarak kontrol sağlanmadığında çevresel taramanın dikkate alınması gerektiğini belirtmektedir.</a:t>
            </a:r>
          </a:p>
        </p:txBody>
      </p:sp>
      <p:sp>
        <p:nvSpPr>
          <p:cNvPr id="5" name="Rectangle 2">
            <a:extLst>
              <a:ext uri="{FF2B5EF4-FFF2-40B4-BE49-F238E27FC236}">
                <a16:creationId xmlns:a16="http://schemas.microsoft.com/office/drawing/2014/main" id="{B189FEA7-B9B6-998E-21E9-C052BFAE71DF}"/>
              </a:ext>
            </a:extLst>
          </p:cNvPr>
          <p:cNvSpPr>
            <a:spLocks noChangeArrowheads="1"/>
          </p:cNvSpPr>
          <p:nvPr/>
        </p:nvSpPr>
        <p:spPr bwMode="auto">
          <a:xfrm>
            <a:off x="0" y="104523"/>
            <a:ext cx="65" cy="24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901657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22FCB318-91BD-5DA3-90F7-EA1D1D1C0C74}"/>
              </a:ext>
            </a:extLst>
          </p:cNvPr>
          <p:cNvPicPr>
            <a:picLocks noGrp="1" noChangeAspect="1"/>
          </p:cNvPicPr>
          <p:nvPr>
            <p:ph idx="1"/>
          </p:nvPr>
        </p:nvPicPr>
        <p:blipFill>
          <a:blip r:embed="rId3"/>
          <a:srcRect l="29443" t="19576" r="29045" b="2211"/>
          <a:stretch>
            <a:fillRect/>
          </a:stretch>
        </p:blipFill>
        <p:spPr>
          <a:xfrm>
            <a:off x="262890" y="375918"/>
            <a:ext cx="5543550" cy="6367146"/>
          </a:xfrm>
          <a:prstGeom prst="rect">
            <a:avLst/>
          </a:prstGeom>
        </p:spPr>
      </p:pic>
      <p:sp>
        <p:nvSpPr>
          <p:cNvPr id="7" name="Başlık 1">
            <a:extLst>
              <a:ext uri="{FF2B5EF4-FFF2-40B4-BE49-F238E27FC236}">
                <a16:creationId xmlns:a16="http://schemas.microsoft.com/office/drawing/2014/main" id="{3186E319-0AC3-5D4A-CACB-D7C777808157}"/>
              </a:ext>
            </a:extLst>
          </p:cNvPr>
          <p:cNvSpPr txBox="1">
            <a:spLocks/>
          </p:cNvSpPr>
          <p:nvPr/>
        </p:nvSpPr>
        <p:spPr>
          <a:xfrm>
            <a:off x="1264920" y="-29765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000" b="1" dirty="0" err="1"/>
              <a:t>CDC'nin</a:t>
            </a:r>
            <a:r>
              <a:rPr lang="tr-TR" sz="2000" b="1" dirty="0"/>
              <a:t> Terminal Temizliğinin İzlenmesine Yönelik Çevresel Kontrol Liste</a:t>
            </a:r>
            <a:r>
              <a:rPr lang="tr-TR" sz="2000" dirty="0"/>
              <a:t>si</a:t>
            </a:r>
          </a:p>
        </p:txBody>
      </p:sp>
      <p:pic>
        <p:nvPicPr>
          <p:cNvPr id="8" name="Resim 7">
            <a:extLst>
              <a:ext uri="{FF2B5EF4-FFF2-40B4-BE49-F238E27FC236}">
                <a16:creationId xmlns:a16="http://schemas.microsoft.com/office/drawing/2014/main" id="{8E6A0942-34DA-FBB4-0A7D-FF5FD6D20A52}"/>
              </a:ext>
            </a:extLst>
          </p:cNvPr>
          <p:cNvPicPr>
            <a:picLocks noChangeAspect="1"/>
          </p:cNvPicPr>
          <p:nvPr/>
        </p:nvPicPr>
        <p:blipFill>
          <a:blip r:embed="rId4"/>
          <a:srcRect l="26422" t="33945" r="21225" b="22864"/>
          <a:stretch>
            <a:fillRect/>
          </a:stretch>
        </p:blipFill>
        <p:spPr>
          <a:xfrm>
            <a:off x="6206490" y="891540"/>
            <a:ext cx="5173980" cy="4537709"/>
          </a:xfrm>
          <a:prstGeom prst="rect">
            <a:avLst/>
          </a:prstGeom>
        </p:spPr>
      </p:pic>
      <p:sp>
        <p:nvSpPr>
          <p:cNvPr id="9" name="Metin kutusu 8">
            <a:extLst>
              <a:ext uri="{FF2B5EF4-FFF2-40B4-BE49-F238E27FC236}">
                <a16:creationId xmlns:a16="http://schemas.microsoft.com/office/drawing/2014/main" id="{3952BC31-EEEF-E0A1-D52B-F1429F2BE7C9}"/>
              </a:ext>
            </a:extLst>
          </p:cNvPr>
          <p:cNvSpPr txBox="1"/>
          <p:nvPr/>
        </p:nvSpPr>
        <p:spPr>
          <a:xfrm>
            <a:off x="6240780" y="5623560"/>
            <a:ext cx="5793574" cy="246221"/>
          </a:xfrm>
          <a:prstGeom prst="rect">
            <a:avLst/>
          </a:prstGeom>
          <a:noFill/>
        </p:spPr>
        <p:txBody>
          <a:bodyPr wrap="none" rtlCol="0">
            <a:spAutoFit/>
          </a:bodyPr>
          <a:lstStyle/>
          <a:p>
            <a:r>
              <a:rPr lang="tr-TR" sz="1000" dirty="0" err="1"/>
              <a:t>https</a:t>
            </a:r>
            <a:r>
              <a:rPr lang="tr-TR" sz="1000" dirty="0"/>
              <a:t>://</a:t>
            </a:r>
            <a:r>
              <a:rPr lang="tr-TR" sz="1000" dirty="0" err="1"/>
              <a:t>www.cdc.gov</a:t>
            </a:r>
            <a:r>
              <a:rPr lang="tr-TR" sz="1000" dirty="0"/>
              <a:t>/</a:t>
            </a:r>
            <a:r>
              <a:rPr lang="tr-TR" sz="1000" dirty="0" err="1"/>
              <a:t>infection-control</a:t>
            </a:r>
            <a:r>
              <a:rPr lang="tr-TR" sz="1000" dirty="0"/>
              <a:t>/</a:t>
            </a:r>
            <a:r>
              <a:rPr lang="tr-TR" sz="1000" dirty="0" err="1"/>
              <a:t>media</a:t>
            </a:r>
            <a:r>
              <a:rPr lang="tr-TR" sz="1000" dirty="0"/>
              <a:t>/</a:t>
            </a:r>
            <a:r>
              <a:rPr lang="tr-TR" sz="1000" dirty="0" err="1"/>
              <a:t>pdfs</a:t>
            </a:r>
            <a:r>
              <a:rPr lang="tr-TR" sz="1000" dirty="0"/>
              <a:t>/Toolkits-Environmental-Cleaning-Evaluation-2010-P.pdf</a:t>
            </a:r>
          </a:p>
        </p:txBody>
      </p:sp>
    </p:spTree>
    <p:extLst>
      <p:ext uri="{BB962C8B-B14F-4D97-AF65-F5344CB8AC3E}">
        <p14:creationId xmlns:p14="http://schemas.microsoft.com/office/powerpoint/2010/main" val="1816620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61C21-57FB-5B75-D703-6BC33E380AE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50375D9-D476-E991-22DE-F56860230465}"/>
              </a:ext>
            </a:extLst>
          </p:cNvPr>
          <p:cNvSpPr>
            <a:spLocks noGrp="1"/>
          </p:cNvSpPr>
          <p:nvPr>
            <p:ph type="title"/>
          </p:nvPr>
        </p:nvSpPr>
        <p:spPr/>
        <p:txBody>
          <a:bodyPr>
            <a:normAutofit/>
          </a:bodyPr>
          <a:lstStyle/>
          <a:p>
            <a:r>
              <a:rPr lang="tr-TR" sz="3200" dirty="0">
                <a:solidFill>
                  <a:srgbClr val="FF0000"/>
                </a:solidFill>
              </a:rPr>
              <a:t>2. Hava Örneklemesi</a:t>
            </a:r>
            <a:r>
              <a:rPr lang="tr-TR" sz="3200" dirty="0">
                <a:solidFill>
                  <a:srgbClr val="FF0000"/>
                </a:solidFill>
                <a:effectLst/>
              </a:rPr>
              <a:t> </a:t>
            </a:r>
            <a:endParaRPr lang="tr-TR" sz="3200" dirty="0">
              <a:solidFill>
                <a:srgbClr val="FF0000"/>
              </a:solidFill>
            </a:endParaRPr>
          </a:p>
        </p:txBody>
      </p:sp>
      <p:sp>
        <p:nvSpPr>
          <p:cNvPr id="3" name="İçerik Yer Tutucusu 2">
            <a:extLst>
              <a:ext uri="{FF2B5EF4-FFF2-40B4-BE49-F238E27FC236}">
                <a16:creationId xmlns:a16="http://schemas.microsoft.com/office/drawing/2014/main" id="{5ACAF4A9-59DE-3DD9-5E34-9726231BE207}"/>
              </a:ext>
            </a:extLst>
          </p:cNvPr>
          <p:cNvSpPr>
            <a:spLocks noGrp="1"/>
          </p:cNvSpPr>
          <p:nvPr>
            <p:ph idx="1"/>
          </p:nvPr>
        </p:nvSpPr>
        <p:spPr/>
        <p:txBody>
          <a:bodyPr>
            <a:normAutofit/>
          </a:bodyPr>
          <a:lstStyle/>
          <a:p>
            <a:pPr marL="0" indent="0">
              <a:lnSpc>
                <a:spcPct val="150000"/>
              </a:lnSpc>
              <a:buNone/>
            </a:pPr>
            <a:r>
              <a:rPr lang="tr-TR" sz="2400" dirty="0"/>
              <a:t>Bir </a:t>
            </a:r>
            <a:r>
              <a:rPr lang="tr-TR" sz="2400" dirty="0" err="1"/>
              <a:t>biyoaerosol</a:t>
            </a:r>
            <a:r>
              <a:rPr lang="tr-TR" sz="2400" dirty="0"/>
              <a:t> içindeki mikroorganizmaların canlılığını belirleyen başlıca faktörler:</a:t>
            </a:r>
          </a:p>
          <a:p>
            <a:pPr lvl="0">
              <a:lnSpc>
                <a:spcPct val="150000"/>
              </a:lnSpc>
            </a:pPr>
            <a:r>
              <a:rPr lang="tr-TR" sz="2400" dirty="0"/>
              <a:t>Asılı bulundukları ortam </a:t>
            </a:r>
          </a:p>
          <a:p>
            <a:pPr lvl="0">
              <a:lnSpc>
                <a:spcPct val="150000"/>
              </a:lnSpc>
            </a:pPr>
            <a:r>
              <a:rPr lang="tr-TR" sz="2400" dirty="0"/>
              <a:t>Sıcaklık </a:t>
            </a:r>
          </a:p>
          <a:p>
            <a:pPr lvl="0">
              <a:lnSpc>
                <a:spcPct val="150000"/>
              </a:lnSpc>
            </a:pPr>
            <a:r>
              <a:rPr lang="tr-TR" sz="2400" dirty="0"/>
              <a:t>Bağıl nem </a:t>
            </a:r>
          </a:p>
          <a:p>
            <a:pPr lvl="0">
              <a:lnSpc>
                <a:spcPct val="150000"/>
              </a:lnSpc>
            </a:pPr>
            <a:r>
              <a:rPr lang="tr-TR" sz="2400" dirty="0"/>
              <a:t>Oksijene duyarlılık </a:t>
            </a:r>
          </a:p>
          <a:p>
            <a:pPr lvl="0">
              <a:lnSpc>
                <a:spcPct val="150000"/>
              </a:lnSpc>
            </a:pPr>
            <a:r>
              <a:rPr lang="tr-TR" sz="2400" dirty="0"/>
              <a:t>UV veya elektromanyetik radyasyona maruziyet </a:t>
            </a:r>
          </a:p>
        </p:txBody>
      </p:sp>
    </p:spTree>
    <p:extLst>
      <p:ext uri="{BB962C8B-B14F-4D97-AF65-F5344CB8AC3E}">
        <p14:creationId xmlns:p14="http://schemas.microsoft.com/office/powerpoint/2010/main" val="42070819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19E02-6A69-7424-7D89-98B04DDEE9E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D30E258-AAAB-CF27-9F5D-43EAFD51E1F6}"/>
              </a:ext>
            </a:extLst>
          </p:cNvPr>
          <p:cNvSpPr>
            <a:spLocks noGrp="1"/>
          </p:cNvSpPr>
          <p:nvPr>
            <p:ph type="title"/>
          </p:nvPr>
        </p:nvSpPr>
        <p:spPr/>
        <p:txBody>
          <a:bodyPr>
            <a:normAutofit/>
          </a:bodyPr>
          <a:lstStyle/>
          <a:p>
            <a:r>
              <a:rPr lang="tr-TR" sz="3200" dirty="0">
                <a:solidFill>
                  <a:srgbClr val="FF0000"/>
                </a:solidFill>
              </a:rPr>
              <a:t>2. Hava Örneklemesi</a:t>
            </a:r>
            <a:r>
              <a:rPr lang="tr-TR" sz="3200" dirty="0">
                <a:solidFill>
                  <a:srgbClr val="FF0000"/>
                </a:solidFill>
                <a:effectLst/>
              </a:rPr>
              <a:t> </a:t>
            </a:r>
            <a:endParaRPr lang="tr-TR" sz="3200" dirty="0">
              <a:solidFill>
                <a:srgbClr val="FF0000"/>
              </a:solidFill>
            </a:endParaRPr>
          </a:p>
        </p:txBody>
      </p:sp>
      <p:sp>
        <p:nvSpPr>
          <p:cNvPr id="3" name="İçerik Yer Tutucusu 2">
            <a:extLst>
              <a:ext uri="{FF2B5EF4-FFF2-40B4-BE49-F238E27FC236}">
                <a16:creationId xmlns:a16="http://schemas.microsoft.com/office/drawing/2014/main" id="{9AB66D42-5998-05A0-DCE4-A76C9755873A}"/>
              </a:ext>
            </a:extLst>
          </p:cNvPr>
          <p:cNvSpPr>
            <a:spLocks noGrp="1"/>
          </p:cNvSpPr>
          <p:nvPr>
            <p:ph idx="1"/>
          </p:nvPr>
        </p:nvSpPr>
        <p:spPr/>
        <p:txBody>
          <a:bodyPr>
            <a:normAutofit/>
          </a:bodyPr>
          <a:lstStyle/>
          <a:p>
            <a:pPr>
              <a:lnSpc>
                <a:spcPct val="150000"/>
              </a:lnSpc>
            </a:pPr>
            <a:r>
              <a:rPr lang="tr-TR" sz="2400" dirty="0"/>
              <a:t>Kuruluğa dirençli patojenler (örneğin </a:t>
            </a:r>
            <a:r>
              <a:rPr lang="tr-TR" sz="2400" b="1" i="1" dirty="0" err="1"/>
              <a:t>Staphylococcus</a:t>
            </a:r>
            <a:r>
              <a:rPr lang="tr-TR" sz="2400" b="1" dirty="0"/>
              <a:t> </a:t>
            </a:r>
            <a:r>
              <a:rPr lang="tr-TR" sz="2400" b="1" dirty="0" err="1"/>
              <a:t>spp</a:t>
            </a:r>
            <a:r>
              <a:rPr lang="tr-TR" sz="2400" b="1" dirty="0"/>
              <a:t>., </a:t>
            </a:r>
            <a:r>
              <a:rPr lang="tr-TR" sz="2400" b="1" i="1" dirty="0" err="1"/>
              <a:t>Streptococcus</a:t>
            </a:r>
            <a:r>
              <a:rPr lang="tr-TR" sz="2400" b="1" dirty="0"/>
              <a:t> </a:t>
            </a:r>
            <a:r>
              <a:rPr lang="tr-TR" sz="2400" b="1" dirty="0" err="1"/>
              <a:t>spp</a:t>
            </a:r>
            <a:r>
              <a:rPr lang="tr-TR" sz="2400" b="1" dirty="0"/>
              <a:t>. ve </a:t>
            </a:r>
            <a:r>
              <a:rPr lang="tr-TR" sz="2400" b="1" dirty="0" err="1"/>
              <a:t>fungal</a:t>
            </a:r>
            <a:r>
              <a:rPr lang="tr-TR" sz="2400" b="1" dirty="0"/>
              <a:t> sporlar</a:t>
            </a:r>
            <a:r>
              <a:rPr lang="tr-TR" sz="2400" dirty="0"/>
              <a:t>) uzun süre canlı kalabilir, hava yoluyla uzun mesafelere taşınabilir ve enfeksiyon oluşturma potansiyelini koruyabilir.</a:t>
            </a:r>
          </a:p>
          <a:p>
            <a:pPr>
              <a:lnSpc>
                <a:spcPct val="150000"/>
              </a:lnSpc>
            </a:pPr>
            <a:r>
              <a:rPr lang="tr-TR" sz="2400" dirty="0"/>
              <a:t>Bu mikroorganizmalar yüzeylere yerleşebilir ve daha sonra süpürme veya yatak düzenleme gibi aktiviteler sırasında tekrar havaya karışarak </a:t>
            </a:r>
            <a:r>
              <a:rPr lang="tr-TR" sz="2400" b="1" dirty="0"/>
              <a:t>sekonder aerosoller</a:t>
            </a:r>
            <a:r>
              <a:rPr lang="tr-TR" sz="2400" dirty="0"/>
              <a:t> oluşturabilir.</a:t>
            </a:r>
          </a:p>
          <a:p>
            <a:endParaRPr lang="tr-TR" sz="2400" dirty="0"/>
          </a:p>
        </p:txBody>
      </p:sp>
    </p:spTree>
    <p:extLst>
      <p:ext uri="{BB962C8B-B14F-4D97-AF65-F5344CB8AC3E}">
        <p14:creationId xmlns:p14="http://schemas.microsoft.com/office/powerpoint/2010/main" val="559831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2F7E233-33A9-E849-A69C-3E1D7B13D282}"/>
              </a:ext>
            </a:extLst>
          </p:cNvPr>
          <p:cNvSpPr>
            <a:spLocks noGrp="1"/>
          </p:cNvSpPr>
          <p:nvPr>
            <p:ph idx="1"/>
          </p:nvPr>
        </p:nvSpPr>
        <p:spPr>
          <a:xfrm>
            <a:off x="838200" y="1825625"/>
            <a:ext cx="10515600" cy="4667250"/>
          </a:xfrm>
        </p:spPr>
        <p:txBody>
          <a:bodyPr>
            <a:normAutofit fontScale="92500"/>
          </a:bodyPr>
          <a:lstStyle/>
          <a:p>
            <a:pPr>
              <a:lnSpc>
                <a:spcPct val="150000"/>
              </a:lnSpc>
            </a:pPr>
            <a:r>
              <a:rPr lang="tr-TR" sz="2400" dirty="0" err="1"/>
              <a:t>Aspergillus</a:t>
            </a:r>
            <a:r>
              <a:rPr lang="tr-TR" sz="2400" dirty="0"/>
              <a:t> türlerinin havadaki sporları, özellikle nötropenik hastalar için risk oluşturabilir</a:t>
            </a:r>
          </a:p>
          <a:p>
            <a:pPr>
              <a:lnSpc>
                <a:spcPct val="150000"/>
              </a:lnSpc>
            </a:pPr>
            <a:r>
              <a:rPr lang="tr-TR" sz="2400" dirty="0"/>
              <a:t>En önemli teknik kısıtlılık, </a:t>
            </a:r>
            <a:r>
              <a:rPr lang="tr-TR" sz="2400" b="1" dirty="0"/>
              <a:t>havada bulunan </a:t>
            </a:r>
            <a:r>
              <a:rPr lang="tr-TR" sz="2400" b="1" dirty="0" err="1"/>
              <a:t>fungal</a:t>
            </a:r>
            <a:r>
              <a:rPr lang="tr-TR" sz="2400" b="1" dirty="0"/>
              <a:t> spor düzeyleri ile enfeksiyon oranları arasında doğrudan ilişki kuran standartların bulunmaması ve </a:t>
            </a:r>
            <a:r>
              <a:rPr lang="tr-TR" sz="2400" dirty="0"/>
              <a:t>bu sporların hangi düzeyin üzerinde salgına yol açacağını gösteren </a:t>
            </a:r>
            <a:r>
              <a:rPr lang="tr-TR" sz="2400" b="1" dirty="0"/>
              <a:t>kritik eşik tanımlanmamış olması</a:t>
            </a:r>
            <a:endParaRPr lang="tr-TR" sz="2400" dirty="0"/>
          </a:p>
          <a:p>
            <a:pPr>
              <a:lnSpc>
                <a:spcPct val="150000"/>
              </a:lnSpc>
            </a:pPr>
            <a:r>
              <a:rPr lang="tr-TR" sz="2400" dirty="0"/>
              <a:t>Bu sınırlılığa rağmen, bazı sağlık kuruluşları özellikle </a:t>
            </a:r>
            <a:r>
              <a:rPr lang="tr-TR" sz="2400" b="1" dirty="0"/>
              <a:t>inşaat faaliyetlerinin planlandığı veya devam ettiği dönemlerde</a:t>
            </a:r>
            <a:r>
              <a:rPr lang="tr-TR" sz="2400" dirty="0"/>
              <a:t>, </a:t>
            </a:r>
            <a:r>
              <a:rPr lang="tr-TR" sz="2400" dirty="0" err="1"/>
              <a:t>immünsüprese</a:t>
            </a:r>
            <a:r>
              <a:rPr lang="tr-TR" sz="2400" dirty="0"/>
              <a:t> hastalar için ortamın güvenliğini değerlendirmek amacıyla mikrobiyolojik hava örneklemesini tercih etmektedir.</a:t>
            </a:r>
          </a:p>
        </p:txBody>
      </p:sp>
      <p:sp>
        <p:nvSpPr>
          <p:cNvPr id="4" name="Başlık 1">
            <a:extLst>
              <a:ext uri="{FF2B5EF4-FFF2-40B4-BE49-F238E27FC236}">
                <a16:creationId xmlns:a16="http://schemas.microsoft.com/office/drawing/2014/main" id="{65D8B30B-8DAD-218F-F87A-D563815BE95E}"/>
              </a:ext>
            </a:extLst>
          </p:cNvPr>
          <p:cNvSpPr>
            <a:spLocks noGrp="1"/>
          </p:cNvSpPr>
          <p:nvPr>
            <p:ph type="title"/>
          </p:nvPr>
        </p:nvSpPr>
        <p:spPr/>
        <p:txBody>
          <a:bodyPr>
            <a:normAutofit/>
          </a:bodyPr>
          <a:lstStyle/>
          <a:p>
            <a:r>
              <a:rPr lang="tr-TR" sz="3200" dirty="0">
                <a:solidFill>
                  <a:srgbClr val="FF0000"/>
                </a:solidFill>
              </a:rPr>
              <a:t>2. Hava Örneklemesi</a:t>
            </a:r>
            <a:r>
              <a:rPr lang="tr-TR" sz="3200" dirty="0">
                <a:solidFill>
                  <a:srgbClr val="FF0000"/>
                </a:solidFill>
                <a:effectLst/>
              </a:rPr>
              <a:t> </a:t>
            </a:r>
            <a:endParaRPr lang="tr-TR" sz="3200" dirty="0">
              <a:solidFill>
                <a:srgbClr val="FF0000"/>
              </a:solidFill>
            </a:endParaRPr>
          </a:p>
        </p:txBody>
      </p:sp>
    </p:spTree>
    <p:extLst>
      <p:ext uri="{BB962C8B-B14F-4D97-AF65-F5344CB8AC3E}">
        <p14:creationId xmlns:p14="http://schemas.microsoft.com/office/powerpoint/2010/main" val="850182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A3236-B111-34ED-73E0-1538325EE8F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189C300-216B-75FB-A6A4-57A0D873D5C2}"/>
              </a:ext>
            </a:extLst>
          </p:cNvPr>
          <p:cNvSpPr>
            <a:spLocks noGrp="1"/>
          </p:cNvSpPr>
          <p:nvPr>
            <p:ph type="title"/>
          </p:nvPr>
        </p:nvSpPr>
        <p:spPr/>
        <p:txBody>
          <a:bodyPr>
            <a:normAutofit/>
          </a:bodyPr>
          <a:lstStyle/>
          <a:p>
            <a:r>
              <a:rPr lang="tr-TR" sz="3200" dirty="0">
                <a:solidFill>
                  <a:srgbClr val="FF0000"/>
                </a:solidFill>
              </a:rPr>
              <a:t>2. Hava Örneklemesi</a:t>
            </a:r>
            <a:r>
              <a:rPr lang="tr-TR" sz="3200" dirty="0">
                <a:solidFill>
                  <a:srgbClr val="FF0000"/>
                </a:solidFill>
                <a:effectLst/>
              </a:rPr>
              <a:t> </a:t>
            </a:r>
            <a:endParaRPr lang="tr-TR" sz="3200" dirty="0">
              <a:solidFill>
                <a:srgbClr val="FF0000"/>
              </a:solidFill>
            </a:endParaRPr>
          </a:p>
        </p:txBody>
      </p:sp>
      <p:sp>
        <p:nvSpPr>
          <p:cNvPr id="3" name="İçerik Yer Tutucusu 2">
            <a:extLst>
              <a:ext uri="{FF2B5EF4-FFF2-40B4-BE49-F238E27FC236}">
                <a16:creationId xmlns:a16="http://schemas.microsoft.com/office/drawing/2014/main" id="{9A8CF718-41F4-BEF5-072E-F9EF3A3191D2}"/>
              </a:ext>
            </a:extLst>
          </p:cNvPr>
          <p:cNvSpPr>
            <a:spLocks noGrp="1"/>
          </p:cNvSpPr>
          <p:nvPr>
            <p:ph idx="1"/>
          </p:nvPr>
        </p:nvSpPr>
        <p:spPr>
          <a:xfrm>
            <a:off x="838200" y="1451610"/>
            <a:ext cx="10515600" cy="4725353"/>
          </a:xfrm>
        </p:spPr>
        <p:txBody>
          <a:bodyPr>
            <a:normAutofit/>
          </a:bodyPr>
          <a:lstStyle/>
          <a:p>
            <a:pPr marL="0" indent="0">
              <a:lnSpc>
                <a:spcPct val="150000"/>
              </a:lnSpc>
              <a:buNone/>
            </a:pPr>
            <a:r>
              <a:rPr lang="tr-TR" sz="2400" dirty="0"/>
              <a:t>Sonuçların yalnızca belirli bir zaman dilimindeki iç ortam hava kalitesini yansıttığını ve </a:t>
            </a:r>
            <a:r>
              <a:rPr lang="tr-TR" sz="2400" b="1" u="sng" dirty="0"/>
              <a:t>birçok faktörden </a:t>
            </a:r>
            <a:r>
              <a:rPr lang="tr-TR" sz="2400" dirty="0"/>
              <a:t>etkilenebileceğini göz önünde bulundurmalıdır:</a:t>
            </a:r>
          </a:p>
          <a:p>
            <a:pPr lvl="0"/>
            <a:r>
              <a:rPr lang="tr-TR" sz="2400" dirty="0"/>
              <a:t>Ortam içindeki insan hareketliliği </a:t>
            </a:r>
          </a:p>
          <a:p>
            <a:pPr lvl="0"/>
            <a:r>
              <a:rPr lang="tr-TR" sz="2400" dirty="0"/>
              <a:t>Kuruma giren ziyaretçiler </a:t>
            </a:r>
          </a:p>
          <a:p>
            <a:pPr lvl="0"/>
            <a:r>
              <a:rPr lang="tr-TR" sz="2400" dirty="0"/>
              <a:t>Sıcaklık </a:t>
            </a:r>
          </a:p>
          <a:p>
            <a:pPr lvl="0"/>
            <a:r>
              <a:rPr lang="tr-TR" sz="2400" dirty="0"/>
              <a:t>Günün veya yılın zamanı </a:t>
            </a:r>
          </a:p>
          <a:p>
            <a:pPr lvl="0"/>
            <a:r>
              <a:rPr lang="tr-TR" sz="2400" dirty="0"/>
              <a:t>Bağıl nem </a:t>
            </a:r>
          </a:p>
          <a:p>
            <a:pPr lvl="0"/>
            <a:r>
              <a:rPr lang="tr-TR" sz="2400" dirty="0"/>
              <a:t>Partikül veya mikroorganizma yoğunluğu </a:t>
            </a:r>
          </a:p>
          <a:p>
            <a:pPr lvl="0"/>
            <a:r>
              <a:rPr lang="tr-TR" sz="2400" dirty="0"/>
              <a:t>Havalandırma sistemi bileşenlerinin performansı </a:t>
            </a:r>
          </a:p>
          <a:p>
            <a:endParaRPr lang="tr-TR" sz="2400" dirty="0"/>
          </a:p>
        </p:txBody>
      </p:sp>
    </p:spTree>
    <p:extLst>
      <p:ext uri="{BB962C8B-B14F-4D97-AF65-F5344CB8AC3E}">
        <p14:creationId xmlns:p14="http://schemas.microsoft.com/office/powerpoint/2010/main" val="2671846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2A807-7024-99D2-C8EB-85D0BB5DD8C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EF5D650-4709-90E0-033D-74A414EB529C}"/>
              </a:ext>
            </a:extLst>
          </p:cNvPr>
          <p:cNvSpPr>
            <a:spLocks noGrp="1"/>
          </p:cNvSpPr>
          <p:nvPr>
            <p:ph type="title"/>
          </p:nvPr>
        </p:nvSpPr>
        <p:spPr/>
        <p:txBody>
          <a:bodyPr>
            <a:normAutofit/>
          </a:bodyPr>
          <a:lstStyle/>
          <a:p>
            <a:r>
              <a:rPr lang="tr-TR" sz="3200" dirty="0">
                <a:solidFill>
                  <a:srgbClr val="FF0000"/>
                </a:solidFill>
              </a:rPr>
              <a:t>2. Hava Örneklemesi</a:t>
            </a:r>
            <a:r>
              <a:rPr lang="tr-TR" sz="3200" dirty="0">
                <a:solidFill>
                  <a:srgbClr val="FF0000"/>
                </a:solidFill>
                <a:effectLst/>
              </a:rPr>
              <a:t> </a:t>
            </a:r>
            <a:endParaRPr lang="tr-TR" sz="3200" dirty="0">
              <a:solidFill>
                <a:srgbClr val="FF0000"/>
              </a:solidFill>
            </a:endParaRPr>
          </a:p>
        </p:txBody>
      </p:sp>
      <p:sp>
        <p:nvSpPr>
          <p:cNvPr id="3" name="İçerik Yer Tutucusu 2">
            <a:extLst>
              <a:ext uri="{FF2B5EF4-FFF2-40B4-BE49-F238E27FC236}">
                <a16:creationId xmlns:a16="http://schemas.microsoft.com/office/drawing/2014/main" id="{0C38DCDC-3BF5-2C97-4D93-B430FFA21E9D}"/>
              </a:ext>
            </a:extLst>
          </p:cNvPr>
          <p:cNvSpPr>
            <a:spLocks noGrp="1"/>
          </p:cNvSpPr>
          <p:nvPr>
            <p:ph idx="1"/>
          </p:nvPr>
        </p:nvSpPr>
        <p:spPr>
          <a:xfrm>
            <a:off x="499654" y="1690688"/>
            <a:ext cx="11192691" cy="4976813"/>
          </a:xfrm>
        </p:spPr>
        <p:txBody>
          <a:bodyPr>
            <a:noAutofit/>
          </a:bodyPr>
          <a:lstStyle/>
          <a:p>
            <a:pPr marL="0" indent="0">
              <a:lnSpc>
                <a:spcPct val="150000"/>
              </a:lnSpc>
              <a:buNone/>
            </a:pPr>
            <a:r>
              <a:rPr lang="tr-TR" sz="2000" b="1" dirty="0"/>
              <a:t>Hava Örneklemesi Yapılırken Ön Değerlendirilmesi Gereken Hususlar</a:t>
            </a:r>
          </a:p>
          <a:p>
            <a:pPr lvl="0">
              <a:lnSpc>
                <a:spcPct val="150000"/>
              </a:lnSpc>
            </a:pPr>
            <a:r>
              <a:rPr lang="tr-TR" sz="2000" dirty="0"/>
              <a:t>Aerosolün olası özellikleri ve koşulları değerlendirilmeli; partikül boyut aralığı, inert materyal miktarı, mikroorganizma yoğunluğu ve çevresel faktörler dikkate alınmalı </a:t>
            </a:r>
          </a:p>
          <a:p>
            <a:pPr lvl="0">
              <a:lnSpc>
                <a:spcPct val="150000"/>
              </a:lnSpc>
            </a:pPr>
            <a:r>
              <a:rPr lang="tr-TR" sz="2000" dirty="0"/>
              <a:t>Kullanılacak örnekleme cihazının türü, örnekleme zamanı ve örnekleme süresi belirlenmeli</a:t>
            </a:r>
          </a:p>
          <a:p>
            <a:pPr lvl="0">
              <a:lnSpc>
                <a:spcPct val="150000"/>
              </a:lnSpc>
            </a:pPr>
            <a:r>
              <a:rPr lang="tr-TR" sz="2000" dirty="0"/>
              <a:t>Alınacak örnek sayısı planlanmalı</a:t>
            </a:r>
          </a:p>
          <a:p>
            <a:pPr lvl="0">
              <a:lnSpc>
                <a:spcPct val="150000"/>
              </a:lnSpc>
            </a:pPr>
            <a:r>
              <a:rPr lang="tr-TR" sz="2000" dirty="0"/>
              <a:t>Yeterli ekipman ve sarf malzemelerinin mevcut olduğu doğrulanmalı</a:t>
            </a:r>
          </a:p>
          <a:p>
            <a:pPr lvl="0">
              <a:lnSpc>
                <a:spcPct val="150000"/>
              </a:lnSpc>
            </a:pPr>
            <a:r>
              <a:rPr lang="tr-TR" sz="2000" dirty="0"/>
              <a:t>Mikroorganizmanın en iyi şekilde geri kazanılmasını sağlayacak uygun analiz yöntemi seçilmeli</a:t>
            </a:r>
          </a:p>
          <a:p>
            <a:pPr lvl="0">
              <a:lnSpc>
                <a:spcPct val="150000"/>
              </a:lnSpc>
            </a:pPr>
            <a:r>
              <a:rPr lang="tr-TR" sz="2000" dirty="0"/>
              <a:t>Uygun mikrobiyolojik destek sağlayabilecek bir laboratuvar seçilmeli</a:t>
            </a:r>
          </a:p>
        </p:txBody>
      </p:sp>
    </p:spTree>
    <p:extLst>
      <p:ext uri="{BB962C8B-B14F-4D97-AF65-F5344CB8AC3E}">
        <p14:creationId xmlns:p14="http://schemas.microsoft.com/office/powerpoint/2010/main" val="530642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3B6D8-08C2-7A15-DD7A-998D70D8E4D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9820008-A89C-5B53-C37F-BFCDF2657AB5}"/>
              </a:ext>
            </a:extLst>
          </p:cNvPr>
          <p:cNvSpPr>
            <a:spLocks noGrp="1"/>
          </p:cNvSpPr>
          <p:nvPr>
            <p:ph type="title"/>
          </p:nvPr>
        </p:nvSpPr>
        <p:spPr/>
        <p:txBody>
          <a:bodyPr>
            <a:normAutofit/>
          </a:bodyPr>
          <a:lstStyle/>
          <a:p>
            <a:r>
              <a:rPr lang="tr-TR" sz="3200" dirty="0">
                <a:solidFill>
                  <a:srgbClr val="FF0000"/>
                </a:solidFill>
              </a:rPr>
              <a:t>2. Hava Örneklemesi</a:t>
            </a:r>
            <a:r>
              <a:rPr lang="tr-TR" sz="3200" dirty="0">
                <a:solidFill>
                  <a:srgbClr val="FF0000"/>
                </a:solidFill>
                <a:effectLst/>
              </a:rPr>
              <a:t> </a:t>
            </a:r>
            <a:endParaRPr lang="tr-TR" sz="3200" dirty="0">
              <a:solidFill>
                <a:srgbClr val="FF0000"/>
              </a:solidFill>
            </a:endParaRPr>
          </a:p>
        </p:txBody>
      </p:sp>
      <p:sp>
        <p:nvSpPr>
          <p:cNvPr id="3" name="İçerik Yer Tutucusu 2">
            <a:extLst>
              <a:ext uri="{FF2B5EF4-FFF2-40B4-BE49-F238E27FC236}">
                <a16:creationId xmlns:a16="http://schemas.microsoft.com/office/drawing/2014/main" id="{79996C88-F998-A144-92B5-F69642B85697}"/>
              </a:ext>
            </a:extLst>
          </p:cNvPr>
          <p:cNvSpPr>
            <a:spLocks noGrp="1"/>
          </p:cNvSpPr>
          <p:nvPr>
            <p:ph idx="1"/>
          </p:nvPr>
        </p:nvSpPr>
        <p:spPr>
          <a:xfrm>
            <a:off x="838200" y="1494971"/>
            <a:ext cx="10515600" cy="4681992"/>
          </a:xfrm>
        </p:spPr>
        <p:txBody>
          <a:bodyPr>
            <a:normAutofit/>
          </a:bodyPr>
          <a:lstStyle/>
          <a:p>
            <a:pPr>
              <a:lnSpc>
                <a:spcPct val="150000"/>
              </a:lnSpc>
            </a:pPr>
            <a:r>
              <a:rPr lang="tr-TR" sz="2000" dirty="0"/>
              <a:t>Örnekleme işlemine başlamadan önce, elde edilecek sonuçların </a:t>
            </a:r>
            <a:r>
              <a:rPr lang="tr-TR" sz="2000" b="1" dirty="0"/>
              <a:t>kalitatif mi yoksa kantitatif mi olacağına karar verilmeli</a:t>
            </a:r>
            <a:endParaRPr lang="tr-TR" sz="2000" dirty="0"/>
          </a:p>
          <a:p>
            <a:pPr>
              <a:lnSpc>
                <a:spcPct val="150000"/>
              </a:lnSpc>
            </a:pPr>
            <a:r>
              <a:rPr lang="tr-TR" sz="2000" dirty="0"/>
              <a:t>Havada bulunan mikroorganizmaların miktarlarının dış ortam havası ile karşılaştırılması da standart bir uygulama</a:t>
            </a:r>
          </a:p>
          <a:p>
            <a:pPr>
              <a:lnSpc>
                <a:spcPct val="150000"/>
              </a:lnSpc>
            </a:pPr>
            <a:r>
              <a:rPr lang="tr-TR" sz="2000" dirty="0"/>
              <a:t>Enfeksiyon kontrol uzmanları, hastane </a:t>
            </a:r>
            <a:r>
              <a:rPr lang="tr-TR" sz="2000" dirty="0" err="1"/>
              <a:t>epidemiyologları</a:t>
            </a:r>
            <a:r>
              <a:rPr lang="tr-TR" sz="2000" dirty="0"/>
              <a:t>, endüstriyel hijyen uzmanları ve laboratuvar sorumlularından oluşan multidisipliner ekip, mikrobiyolojik hava örneklemesine ihtiyaç olup olmadığını değerlendirmeli</a:t>
            </a:r>
          </a:p>
          <a:p>
            <a:pPr>
              <a:lnSpc>
                <a:spcPct val="150000"/>
              </a:lnSpc>
            </a:pPr>
            <a:r>
              <a:rPr lang="tr-TR" sz="2000" dirty="0"/>
              <a:t>Ayrıca kurumun bu örneklemeyi gerçekleştirebilecek kapasite ve uzmanlığa sahip olup olmadığını belirlemeli ve gerektiğinde çevresel mikrobiyoloji alanında uzman danışman desteğine başvurmalı</a:t>
            </a:r>
          </a:p>
        </p:txBody>
      </p:sp>
    </p:spTree>
    <p:extLst>
      <p:ext uri="{BB962C8B-B14F-4D97-AF65-F5344CB8AC3E}">
        <p14:creationId xmlns:p14="http://schemas.microsoft.com/office/powerpoint/2010/main" val="28014788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F86F43E-F6C2-B004-C120-84AEFCB97228}"/>
              </a:ext>
            </a:extLst>
          </p:cNvPr>
          <p:cNvSpPr>
            <a:spLocks noGrp="1"/>
          </p:cNvSpPr>
          <p:nvPr>
            <p:ph idx="1"/>
          </p:nvPr>
        </p:nvSpPr>
        <p:spPr/>
        <p:txBody>
          <a:bodyPr/>
          <a:lstStyle/>
          <a:p>
            <a:pPr marL="0" indent="0">
              <a:lnSpc>
                <a:spcPct val="150000"/>
              </a:lnSpc>
              <a:buNone/>
            </a:pPr>
            <a:r>
              <a:rPr lang="tr-TR" sz="2400" b="1" u="sng" dirty="0"/>
              <a:t>Kullanım alanları</a:t>
            </a:r>
          </a:p>
          <a:p>
            <a:pPr>
              <a:lnSpc>
                <a:spcPct val="150000"/>
              </a:lnSpc>
            </a:pPr>
            <a:r>
              <a:rPr lang="tr-TR" sz="2400" dirty="0"/>
              <a:t>Örnekleme, ameliyathaneler, eczane steril üniteleri ve steril malzeme üniteleri gibi alanlarda hava kalitesini değerlendirmek için yapılabilir</a:t>
            </a:r>
          </a:p>
          <a:p>
            <a:pPr>
              <a:lnSpc>
                <a:spcPct val="150000"/>
              </a:lnSpc>
            </a:pPr>
            <a:r>
              <a:rPr lang="tr-TR" sz="2400" dirty="0"/>
              <a:t>Laboratuvarlarda, test kültürlerinin kontaminasyonuna yol açabilecek arka plan sayımlarındaki dalgalanmaları değerlendirmek için sürekli bir izleme sistemi olarak da kullanılabilir </a:t>
            </a:r>
          </a:p>
          <a:p>
            <a:endParaRPr lang="tr-TR" dirty="0"/>
          </a:p>
        </p:txBody>
      </p:sp>
      <p:sp>
        <p:nvSpPr>
          <p:cNvPr id="4" name="Başlık 1">
            <a:extLst>
              <a:ext uri="{FF2B5EF4-FFF2-40B4-BE49-F238E27FC236}">
                <a16:creationId xmlns:a16="http://schemas.microsoft.com/office/drawing/2014/main" id="{A9FA0E27-2578-548E-425C-A74B1100375C}"/>
              </a:ext>
            </a:extLst>
          </p:cNvPr>
          <p:cNvSpPr>
            <a:spLocks noGrp="1"/>
          </p:cNvSpPr>
          <p:nvPr>
            <p:ph type="title"/>
          </p:nvPr>
        </p:nvSpPr>
        <p:spPr/>
        <p:txBody>
          <a:bodyPr>
            <a:normAutofit/>
          </a:bodyPr>
          <a:lstStyle/>
          <a:p>
            <a:r>
              <a:rPr lang="tr-TR" sz="3200" dirty="0">
                <a:solidFill>
                  <a:srgbClr val="FF0000"/>
                </a:solidFill>
              </a:rPr>
              <a:t>2. Hava Örneklemesi</a:t>
            </a:r>
            <a:r>
              <a:rPr lang="tr-TR" sz="3200" dirty="0">
                <a:solidFill>
                  <a:srgbClr val="FF0000"/>
                </a:solidFill>
                <a:effectLst/>
              </a:rPr>
              <a:t> </a:t>
            </a:r>
            <a:endParaRPr lang="tr-TR" sz="3200" dirty="0">
              <a:solidFill>
                <a:srgbClr val="FF0000"/>
              </a:solidFill>
            </a:endParaRPr>
          </a:p>
        </p:txBody>
      </p:sp>
    </p:spTree>
    <p:extLst>
      <p:ext uri="{BB962C8B-B14F-4D97-AF65-F5344CB8AC3E}">
        <p14:creationId xmlns:p14="http://schemas.microsoft.com/office/powerpoint/2010/main" val="41111988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E2E19-911F-4582-2235-279924623CF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4A37977-9092-4A20-CE81-1F437CC6CC34}"/>
              </a:ext>
            </a:extLst>
          </p:cNvPr>
          <p:cNvSpPr>
            <a:spLocks noGrp="1"/>
          </p:cNvSpPr>
          <p:nvPr>
            <p:ph type="title"/>
          </p:nvPr>
        </p:nvSpPr>
        <p:spPr/>
        <p:txBody>
          <a:bodyPr>
            <a:normAutofit/>
          </a:bodyPr>
          <a:lstStyle/>
          <a:p>
            <a:r>
              <a:rPr lang="tr-TR" sz="3200" dirty="0">
                <a:solidFill>
                  <a:srgbClr val="FF0000"/>
                </a:solidFill>
              </a:rPr>
              <a:t>2. Hava Örneklemesi</a:t>
            </a:r>
            <a:r>
              <a:rPr lang="tr-TR" sz="3200" dirty="0">
                <a:solidFill>
                  <a:srgbClr val="FF0000"/>
                </a:solidFill>
                <a:effectLst/>
              </a:rPr>
              <a:t> Yöntemleri</a:t>
            </a:r>
            <a:endParaRPr lang="tr-TR" sz="3200" dirty="0">
              <a:solidFill>
                <a:srgbClr val="FF0000"/>
              </a:solidFill>
            </a:endParaRPr>
          </a:p>
        </p:txBody>
      </p:sp>
      <p:graphicFrame>
        <p:nvGraphicFramePr>
          <p:cNvPr id="4" name="İçerik Yer Tutucusu 3">
            <a:extLst>
              <a:ext uri="{FF2B5EF4-FFF2-40B4-BE49-F238E27FC236}">
                <a16:creationId xmlns:a16="http://schemas.microsoft.com/office/drawing/2014/main" id="{3A3A1668-5829-ECA7-7E10-D32DFBF3E1DE}"/>
              </a:ext>
            </a:extLst>
          </p:cNvPr>
          <p:cNvGraphicFramePr>
            <a:graphicFrameLocks noGrp="1"/>
          </p:cNvGraphicFramePr>
          <p:nvPr>
            <p:ph idx="1"/>
            <p:extLst>
              <p:ext uri="{D42A27DB-BD31-4B8C-83A1-F6EECF244321}">
                <p14:modId xmlns:p14="http://schemas.microsoft.com/office/powerpoint/2010/main" val="1414138967"/>
              </p:ext>
            </p:extLst>
          </p:nvPr>
        </p:nvGraphicFramePr>
        <p:xfrm>
          <a:off x="506437" y="1364565"/>
          <a:ext cx="10705510" cy="5207362"/>
        </p:xfrm>
        <a:graphic>
          <a:graphicData uri="http://schemas.openxmlformats.org/drawingml/2006/table">
            <a:tbl>
              <a:tblPr firstRow="1" firstCol="1" bandRow="1">
                <a:tableStyleId>{5940675A-B579-460E-94D1-54222C63F5DA}</a:tableStyleId>
              </a:tblPr>
              <a:tblGrid>
                <a:gridCol w="2141102">
                  <a:extLst>
                    <a:ext uri="{9D8B030D-6E8A-4147-A177-3AD203B41FA5}">
                      <a16:colId xmlns:a16="http://schemas.microsoft.com/office/drawing/2014/main" val="4061194474"/>
                    </a:ext>
                  </a:extLst>
                </a:gridCol>
                <a:gridCol w="2248018">
                  <a:extLst>
                    <a:ext uri="{9D8B030D-6E8A-4147-A177-3AD203B41FA5}">
                      <a16:colId xmlns:a16="http://schemas.microsoft.com/office/drawing/2014/main" val="923751702"/>
                    </a:ext>
                  </a:extLst>
                </a:gridCol>
                <a:gridCol w="2034186">
                  <a:extLst>
                    <a:ext uri="{9D8B030D-6E8A-4147-A177-3AD203B41FA5}">
                      <a16:colId xmlns:a16="http://schemas.microsoft.com/office/drawing/2014/main" val="638764533"/>
                    </a:ext>
                  </a:extLst>
                </a:gridCol>
                <a:gridCol w="2017309">
                  <a:extLst>
                    <a:ext uri="{9D8B030D-6E8A-4147-A177-3AD203B41FA5}">
                      <a16:colId xmlns:a16="http://schemas.microsoft.com/office/drawing/2014/main" val="3016092419"/>
                    </a:ext>
                  </a:extLst>
                </a:gridCol>
                <a:gridCol w="2264895">
                  <a:extLst>
                    <a:ext uri="{9D8B030D-6E8A-4147-A177-3AD203B41FA5}">
                      <a16:colId xmlns:a16="http://schemas.microsoft.com/office/drawing/2014/main" val="2204617727"/>
                    </a:ext>
                  </a:extLst>
                </a:gridCol>
              </a:tblGrid>
              <a:tr h="336387">
                <a:tc>
                  <a:txBody>
                    <a:bodyPr/>
                    <a:lstStyle/>
                    <a:p>
                      <a:pPr algn="ctr">
                        <a:buNone/>
                      </a:pPr>
                      <a:r>
                        <a:rPr lang="tr-TR" sz="1400" b="1" kern="100" dirty="0">
                          <a:effectLst/>
                        </a:rPr>
                        <a:t>Yöntem</a:t>
                      </a:r>
                      <a:endParaRPr lang="tr-TR" sz="1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lgn="ctr">
                        <a:buNone/>
                      </a:pPr>
                      <a:r>
                        <a:rPr lang="tr-TR" sz="1400" b="1" kern="100" dirty="0">
                          <a:effectLst/>
                        </a:rPr>
                        <a:t>Prensip</a:t>
                      </a:r>
                      <a:endParaRPr lang="tr-TR" sz="1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lgn="ctr">
                        <a:buNone/>
                      </a:pPr>
                      <a:r>
                        <a:rPr lang="tr-TR" sz="1400" b="1" kern="100" dirty="0">
                          <a:effectLst/>
                        </a:rPr>
                        <a:t>Uygunluk / Kullanım Alanı</a:t>
                      </a:r>
                      <a:endParaRPr lang="tr-TR" sz="1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lgn="ctr">
                        <a:buNone/>
                      </a:pPr>
                      <a:r>
                        <a:rPr lang="tr-TR" sz="1400" b="1" kern="100" dirty="0">
                          <a:effectLst/>
                        </a:rPr>
                        <a:t>Avantajlar</a:t>
                      </a:r>
                      <a:endParaRPr lang="tr-TR" sz="1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lgn="ctr">
                        <a:buNone/>
                      </a:pPr>
                      <a:r>
                        <a:rPr lang="tr-TR" sz="1400" b="1" kern="100" dirty="0">
                          <a:effectLst/>
                        </a:rPr>
                        <a:t>Dezavantajlar</a:t>
                      </a:r>
                      <a:endParaRPr lang="tr-TR" sz="1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657560683"/>
                  </a:ext>
                </a:extLst>
              </a:tr>
              <a:tr h="945690">
                <a:tc>
                  <a:txBody>
                    <a:bodyPr/>
                    <a:lstStyle/>
                    <a:p>
                      <a:pPr>
                        <a:buNone/>
                      </a:pPr>
                      <a:r>
                        <a:rPr lang="tr-TR" sz="1400" b="1" kern="100" dirty="0">
                          <a:effectLst/>
                        </a:rPr>
                        <a:t>Sıvı içinde yakalama (</a:t>
                      </a:r>
                      <a:r>
                        <a:rPr lang="tr-TR" sz="1400" b="1" kern="100" dirty="0" err="1">
                          <a:effectLst/>
                        </a:rPr>
                        <a:t>Impingement</a:t>
                      </a:r>
                      <a:r>
                        <a:rPr lang="tr-TR" sz="1400" b="1" kern="100" dirty="0">
                          <a:effectLst/>
                        </a:rPr>
                        <a:t>)</a:t>
                      </a:r>
                      <a:endParaRPr lang="tr-TR" sz="1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dirty="0">
                          <a:effectLst/>
                        </a:rPr>
                        <a:t>Hava, sıvı ortama yönlendirilir ve mikroorganizmalar sıvı içinde tutulur</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dirty="0">
                          <a:effectLst/>
                        </a:rPr>
                        <a:t>Bakteri ve bazı mantarlar</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285750" indent="-285750">
                        <a:buFontTx/>
                        <a:buChar char="-"/>
                      </a:pPr>
                      <a:r>
                        <a:rPr lang="tr-TR" sz="1400" kern="100" dirty="0" err="1">
                          <a:effectLst/>
                        </a:rPr>
                        <a:t>M.o</a:t>
                      </a:r>
                      <a:r>
                        <a:rPr lang="tr-TR" sz="1400" kern="100" dirty="0">
                          <a:effectLst/>
                        </a:rPr>
                        <a:t>. canlı kalır</a:t>
                      </a:r>
                    </a:p>
                    <a:p>
                      <a:pPr marL="285750" indent="-285750">
                        <a:buFontTx/>
                        <a:buChar char="-"/>
                      </a:pPr>
                      <a:r>
                        <a:rPr lang="tr-TR" sz="1400" kern="100" dirty="0">
                          <a:effectLst/>
                        </a:rPr>
                        <a:t>Analize uygun</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285750" indent="-285750">
                        <a:buFontTx/>
                        <a:buChar char="-"/>
                      </a:pPr>
                      <a:r>
                        <a:rPr lang="tr-TR" sz="1400" kern="100" dirty="0">
                          <a:effectLst/>
                        </a:rPr>
                        <a:t>Sıvı buharlaşması</a:t>
                      </a:r>
                    </a:p>
                    <a:p>
                      <a:pPr marL="285750" indent="-285750">
                        <a:buFontTx/>
                        <a:buChar char="-"/>
                      </a:pPr>
                      <a:r>
                        <a:rPr lang="tr-TR" sz="1400" kern="100" dirty="0">
                          <a:effectLst/>
                        </a:rPr>
                        <a:t>Düşük verim</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64396827"/>
                  </a:ext>
                </a:extLst>
              </a:tr>
              <a:tr h="641039">
                <a:tc>
                  <a:txBody>
                    <a:bodyPr/>
                    <a:lstStyle/>
                    <a:p>
                      <a:pPr>
                        <a:buNone/>
                      </a:pPr>
                      <a:r>
                        <a:rPr lang="tr-TR" sz="1400" b="1" kern="100" dirty="0">
                          <a:effectLst/>
                        </a:rPr>
                        <a:t>Katı yüzeye çarptırma (</a:t>
                      </a:r>
                      <a:r>
                        <a:rPr lang="tr-TR" sz="1400" b="1" kern="100" dirty="0" err="1">
                          <a:effectLst/>
                        </a:rPr>
                        <a:t>Impaction</a:t>
                      </a:r>
                      <a:r>
                        <a:rPr lang="tr-TR" sz="1400" b="1" kern="100" dirty="0">
                          <a:effectLst/>
                        </a:rPr>
                        <a:t>)</a:t>
                      </a:r>
                      <a:endParaRPr lang="tr-TR" sz="1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dirty="0">
                          <a:effectLst/>
                        </a:rPr>
                        <a:t>Partiküller </a:t>
                      </a:r>
                      <a:r>
                        <a:rPr lang="tr-TR" sz="1400" kern="100" dirty="0" err="1">
                          <a:effectLst/>
                        </a:rPr>
                        <a:t>agar</a:t>
                      </a:r>
                      <a:r>
                        <a:rPr lang="tr-TR" sz="1400" kern="100" dirty="0">
                          <a:effectLst/>
                        </a:rPr>
                        <a:t> yüzeyine çarptırılır</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dirty="0">
                          <a:effectLst/>
                        </a:rPr>
                        <a:t>Bakteri ve mantarlar</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dirty="0">
                          <a:effectLst/>
                        </a:rPr>
                        <a:t>- Kantitatif ölçüm yapılabilir Yaygın kullanım</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285750" indent="-285750">
                        <a:buFontTx/>
                        <a:buChar char="-"/>
                      </a:pPr>
                      <a:r>
                        <a:rPr lang="tr-TR" sz="1400" kern="100" dirty="0">
                          <a:effectLst/>
                        </a:rPr>
                        <a:t>Yüksek hız → hücre hasarı</a:t>
                      </a:r>
                    </a:p>
                    <a:p>
                      <a:pPr marL="285750" indent="-285750">
                        <a:buFontTx/>
                        <a:buChar char="-"/>
                      </a:pPr>
                      <a:r>
                        <a:rPr lang="tr-TR" sz="1400" kern="100" dirty="0">
                          <a:effectLst/>
                        </a:rPr>
                        <a:t>Cihaz bağımlı</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706252308"/>
                  </a:ext>
                </a:extLst>
              </a:tr>
              <a:tr h="641039">
                <a:tc>
                  <a:txBody>
                    <a:bodyPr/>
                    <a:lstStyle/>
                    <a:p>
                      <a:pPr>
                        <a:buNone/>
                      </a:pPr>
                      <a:r>
                        <a:rPr lang="tr-TR" sz="1400" b="1" kern="100" dirty="0">
                          <a:effectLst/>
                        </a:rPr>
                        <a:t>Sedimentasyon plakları(</a:t>
                      </a:r>
                      <a:r>
                        <a:rPr lang="tr-TR" sz="1400" b="1" kern="100" dirty="0" err="1">
                          <a:effectLst/>
                        </a:rPr>
                        <a:t>Settling</a:t>
                      </a:r>
                      <a:r>
                        <a:rPr lang="tr-TR" sz="1400" b="1" kern="100" dirty="0">
                          <a:effectLst/>
                        </a:rPr>
                        <a:t> </a:t>
                      </a:r>
                      <a:r>
                        <a:rPr lang="tr-TR" sz="1400" b="1" kern="100" dirty="0" err="1">
                          <a:effectLst/>
                        </a:rPr>
                        <a:t>plates</a:t>
                      </a:r>
                      <a:r>
                        <a:rPr lang="tr-TR" sz="1400" b="1" kern="100" dirty="0">
                          <a:effectLst/>
                        </a:rPr>
                        <a:t>)</a:t>
                      </a:r>
                      <a:endParaRPr lang="tr-TR" sz="1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dirty="0">
                          <a:effectLst/>
                        </a:rPr>
                        <a:t>Yerçekimi ile partiküller yüzeye çöker,</a:t>
                      </a:r>
                      <a:r>
                        <a:rPr lang="tr-TR" sz="1800" b="1" kern="1200" dirty="0">
                          <a:solidFill>
                            <a:schemeClr val="tx1"/>
                          </a:solidFill>
                          <a:effectLst/>
                          <a:latin typeface="+mn-lt"/>
                          <a:ea typeface="+mn-ea"/>
                          <a:cs typeface="+mn-cs"/>
                        </a:rPr>
                        <a:t> </a:t>
                      </a:r>
                      <a:r>
                        <a:rPr lang="tr-TR" sz="1400" b="1" kern="1200" dirty="0">
                          <a:solidFill>
                            <a:schemeClr val="tx1"/>
                          </a:solidFill>
                          <a:effectLst/>
                          <a:latin typeface="+mn-lt"/>
                          <a:ea typeface="+mn-ea"/>
                          <a:cs typeface="+mn-cs"/>
                        </a:rPr>
                        <a:t>en az 30 dakika ve en fazla 4 saat önerilir</a:t>
                      </a:r>
                      <a:r>
                        <a:rPr lang="tr-TR" sz="1400" dirty="0">
                          <a:effectLst/>
                        </a:rPr>
                        <a:t> </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dirty="0">
                          <a:effectLst/>
                        </a:rPr>
                        <a:t>Araştırma, epidemiyoloji</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dirty="0">
                          <a:effectLst/>
                        </a:rPr>
                        <a:t>- Basit- Ucuz</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285750" indent="-285750">
                        <a:buFontTx/>
                        <a:buChar char="-"/>
                      </a:pPr>
                      <a:r>
                        <a:rPr lang="tr-TR" sz="1400" kern="100" dirty="0">
                          <a:effectLst/>
                        </a:rPr>
                        <a:t>Hacim ölçümü yok</a:t>
                      </a:r>
                    </a:p>
                    <a:p>
                      <a:pPr marL="285750" indent="-285750">
                        <a:buFontTx/>
                        <a:buChar char="-"/>
                      </a:pPr>
                      <a:r>
                        <a:rPr lang="tr-TR" sz="1400" kern="100" dirty="0" err="1">
                          <a:effectLst/>
                        </a:rPr>
                        <a:t>Fungal</a:t>
                      </a:r>
                      <a:r>
                        <a:rPr lang="tr-TR" sz="1400" kern="100" dirty="0">
                          <a:effectLst/>
                        </a:rPr>
                        <a:t> için uygun değil</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961636164"/>
                  </a:ext>
                </a:extLst>
              </a:tr>
              <a:tr h="641039">
                <a:tc>
                  <a:txBody>
                    <a:bodyPr/>
                    <a:lstStyle/>
                    <a:p>
                      <a:pPr>
                        <a:buNone/>
                      </a:pPr>
                      <a:r>
                        <a:rPr lang="tr-TR" sz="1400" b="1" kern="100" dirty="0">
                          <a:effectLst/>
                        </a:rPr>
                        <a:t>Filtrasyon</a:t>
                      </a:r>
                      <a:endParaRPr lang="tr-TR" sz="1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a:effectLst/>
                        </a:rPr>
                        <a:t>Hava filtreden geçirilir, partiküller tutulur</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a:effectLst/>
                        </a:rPr>
                        <a:t>Düşük yoğunluklu ortamlar</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dirty="0">
                          <a:effectLst/>
                        </a:rPr>
                        <a:t>- Yüksek hassasiyet</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dirty="0">
                          <a:effectLst/>
                        </a:rPr>
                        <a:t>- Mikroorganizma canlılığı azalabilir</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070140864"/>
                  </a:ext>
                </a:extLst>
              </a:tr>
              <a:tr h="641039">
                <a:tc>
                  <a:txBody>
                    <a:bodyPr/>
                    <a:lstStyle/>
                    <a:p>
                      <a:pPr>
                        <a:buNone/>
                      </a:pPr>
                      <a:r>
                        <a:rPr lang="tr-TR" sz="1400" b="1" kern="100" dirty="0">
                          <a:effectLst/>
                        </a:rPr>
                        <a:t>Santrifügasyon</a:t>
                      </a:r>
                      <a:endParaRPr lang="tr-TR" sz="1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a:effectLst/>
                        </a:rPr>
                        <a:t>Santrifüj kuvveti ile partiküller toplanır</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a:effectLst/>
                        </a:rPr>
                        <a:t>Özel araştırmalar</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dirty="0">
                          <a:effectLst/>
                        </a:rPr>
                        <a:t>- Etkili toplama</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dirty="0">
                          <a:effectLst/>
                        </a:rPr>
                        <a:t>- Karmaşık sistem</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830864252"/>
                  </a:ext>
                </a:extLst>
              </a:tr>
              <a:tr h="641039">
                <a:tc>
                  <a:txBody>
                    <a:bodyPr/>
                    <a:lstStyle/>
                    <a:p>
                      <a:pPr>
                        <a:buNone/>
                      </a:pPr>
                      <a:r>
                        <a:rPr lang="tr-TR" sz="1400" b="1" kern="100" dirty="0">
                          <a:effectLst/>
                        </a:rPr>
                        <a:t>Elektrostatik çöktürme</a:t>
                      </a:r>
                      <a:endParaRPr lang="tr-TR" sz="1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a:effectLst/>
                        </a:rPr>
                        <a:t>Yüklü partiküller elektrik alanla çekilir</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a:effectLst/>
                        </a:rPr>
                        <a:t>Partikül analizi</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a:effectLst/>
                        </a:rPr>
                        <a:t>- İnce partiküller yakalanır</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dirty="0">
                          <a:effectLst/>
                        </a:rPr>
                        <a:t>- Mikroorganizma hasarı</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530763289"/>
                  </a:ext>
                </a:extLst>
              </a:tr>
              <a:tr h="641039">
                <a:tc>
                  <a:txBody>
                    <a:bodyPr/>
                    <a:lstStyle/>
                    <a:p>
                      <a:pPr>
                        <a:buNone/>
                      </a:pPr>
                      <a:r>
                        <a:rPr lang="tr-TR" sz="1400" b="1" kern="100" dirty="0">
                          <a:effectLst/>
                        </a:rPr>
                        <a:t>Termal çöktürme</a:t>
                      </a:r>
                      <a:endParaRPr lang="tr-TR" sz="1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a:effectLst/>
                        </a:rPr>
                        <a:t>Sıcaklık farkı ile partiküller yüzeye çöker</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a:effectLst/>
                        </a:rPr>
                        <a:t>Araştırma amaçlı</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a:effectLst/>
                        </a:rPr>
                        <a:t>- Sessiz, stabil</a:t>
                      </a:r>
                      <a:endParaRPr lang="tr-TR"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buNone/>
                      </a:pPr>
                      <a:r>
                        <a:rPr lang="tr-TR" sz="1400" kern="100" dirty="0">
                          <a:effectLst/>
                        </a:rPr>
                        <a:t>- Düşük verim</a:t>
                      </a:r>
                      <a:endParaRPr lang="tr-TR"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925238506"/>
                  </a:ext>
                </a:extLst>
              </a:tr>
            </a:tbl>
          </a:graphicData>
        </a:graphic>
      </p:graphicFrame>
    </p:spTree>
    <p:extLst>
      <p:ext uri="{BB962C8B-B14F-4D97-AF65-F5344CB8AC3E}">
        <p14:creationId xmlns:p14="http://schemas.microsoft.com/office/powerpoint/2010/main" val="1976812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64C8489-22B5-D184-0821-3A15E9258FEC}"/>
              </a:ext>
            </a:extLst>
          </p:cNvPr>
          <p:cNvSpPr>
            <a:spLocks noGrp="1"/>
          </p:cNvSpPr>
          <p:nvPr>
            <p:ph idx="1"/>
          </p:nvPr>
        </p:nvSpPr>
        <p:spPr>
          <a:xfrm>
            <a:off x="838200" y="1331089"/>
            <a:ext cx="10515600" cy="5161786"/>
          </a:xfrm>
        </p:spPr>
        <p:txBody>
          <a:bodyPr>
            <a:normAutofit lnSpcReduction="10000"/>
          </a:bodyPr>
          <a:lstStyle/>
          <a:p>
            <a:pPr marL="0" indent="0">
              <a:lnSpc>
                <a:spcPct val="150000"/>
              </a:lnSpc>
              <a:buNone/>
            </a:pPr>
            <a:r>
              <a:rPr lang="tr-TR" sz="2000" b="1" dirty="0"/>
              <a:t>Pasif hava örneklemesi prosedürü (Sedimentasyon plakları kullanılarak)</a:t>
            </a:r>
          </a:p>
          <a:p>
            <a:pPr>
              <a:lnSpc>
                <a:spcPct val="150000"/>
              </a:lnSpc>
            </a:pPr>
            <a:r>
              <a:rPr lang="tr-TR" sz="2000" dirty="0"/>
              <a:t>1. Test yerinde düz bir yüzeye </a:t>
            </a:r>
            <a:r>
              <a:rPr lang="tr-TR" sz="2000" dirty="0" err="1"/>
              <a:t>agar</a:t>
            </a:r>
            <a:r>
              <a:rPr lang="tr-TR" sz="2000" dirty="0"/>
              <a:t> plak (ilgili organizmalara bağlı olarak seçici veya seçici olmayan </a:t>
            </a:r>
            <a:r>
              <a:rPr lang="tr-TR" sz="2000" dirty="0" err="1"/>
              <a:t>agar</a:t>
            </a:r>
            <a:r>
              <a:rPr lang="tr-TR" sz="2000" dirty="0"/>
              <a:t> içeren) yerleştirin ve kapağı çıkararak </a:t>
            </a:r>
            <a:r>
              <a:rPr lang="tr-TR" sz="2000" dirty="0" err="1"/>
              <a:t>agar</a:t>
            </a:r>
            <a:r>
              <a:rPr lang="tr-TR" sz="2000" dirty="0"/>
              <a:t> yüzeyini açığa çıkarın.</a:t>
            </a:r>
          </a:p>
          <a:p>
            <a:pPr>
              <a:lnSpc>
                <a:spcPct val="150000"/>
              </a:lnSpc>
            </a:pPr>
            <a:r>
              <a:rPr lang="tr-TR" sz="2000" dirty="0"/>
              <a:t> 2. </a:t>
            </a:r>
            <a:r>
              <a:rPr lang="tr-TR" sz="2000" dirty="0" err="1"/>
              <a:t>Agarın</a:t>
            </a:r>
            <a:r>
              <a:rPr lang="tr-TR" sz="2000" dirty="0"/>
              <a:t>, kararlaştırılan süre boyunca açıkta kalmasına izin verin (bu süre, test ortamındaki olası kirlilik seviyesine bağlı olarak değişebilir, ancak </a:t>
            </a:r>
            <a:r>
              <a:rPr lang="tr-TR" sz="2000" b="1" dirty="0"/>
              <a:t>genellikle en az 30 dakika ve en fazla 4 saat önerilir</a:t>
            </a:r>
            <a:r>
              <a:rPr lang="tr-TR" sz="2000" dirty="0"/>
              <a:t>). Maruz kalma süresini bir zamanlayıcı ile izleyin.</a:t>
            </a:r>
          </a:p>
          <a:p>
            <a:pPr>
              <a:lnSpc>
                <a:spcPct val="150000"/>
              </a:lnSpc>
            </a:pPr>
            <a:r>
              <a:rPr lang="tr-TR" sz="2000" dirty="0"/>
              <a:t>3. Kapağı kapatın, plakları steril bir plastik torbaya koyun, kapatın ve açıkça etiketleyin.</a:t>
            </a:r>
          </a:p>
          <a:p>
            <a:pPr>
              <a:lnSpc>
                <a:spcPct val="150000"/>
              </a:lnSpc>
            </a:pPr>
            <a:r>
              <a:rPr lang="tr-TR" sz="2000" dirty="0"/>
              <a:t>4. Plakları 1 ile 8°C arasında saklayın ve toplama gününde veya en geç toplama tarihinden itibaren 24 saat içinde işlenmelerini sağlamak için mümkün olan en kısa sürede laboratuvara geri gönderin.</a:t>
            </a:r>
          </a:p>
          <a:p>
            <a:endParaRPr lang="tr-TR" dirty="0"/>
          </a:p>
        </p:txBody>
      </p:sp>
      <p:sp>
        <p:nvSpPr>
          <p:cNvPr id="4" name="Başlık 1">
            <a:extLst>
              <a:ext uri="{FF2B5EF4-FFF2-40B4-BE49-F238E27FC236}">
                <a16:creationId xmlns:a16="http://schemas.microsoft.com/office/drawing/2014/main" id="{AA7324BD-40BD-4BF3-0AA5-979FA870A93D}"/>
              </a:ext>
            </a:extLst>
          </p:cNvPr>
          <p:cNvSpPr>
            <a:spLocks noGrp="1"/>
          </p:cNvSpPr>
          <p:nvPr>
            <p:ph type="title"/>
          </p:nvPr>
        </p:nvSpPr>
        <p:spPr>
          <a:xfrm>
            <a:off x="838200" y="237804"/>
            <a:ext cx="10515600" cy="1325563"/>
          </a:xfrm>
        </p:spPr>
        <p:txBody>
          <a:bodyPr>
            <a:normAutofit/>
          </a:bodyPr>
          <a:lstStyle/>
          <a:p>
            <a:r>
              <a:rPr lang="tr-TR" sz="3200" dirty="0">
                <a:solidFill>
                  <a:srgbClr val="FF0000"/>
                </a:solidFill>
              </a:rPr>
              <a:t>2. Hava Örneklemesi</a:t>
            </a:r>
            <a:r>
              <a:rPr lang="tr-TR" sz="3200" dirty="0">
                <a:solidFill>
                  <a:srgbClr val="FF0000"/>
                </a:solidFill>
                <a:effectLst/>
              </a:rPr>
              <a:t> Yöntemleri</a:t>
            </a:r>
            <a:endParaRPr lang="tr-TR" sz="3200" dirty="0">
              <a:solidFill>
                <a:srgbClr val="FF0000"/>
              </a:solidFill>
            </a:endParaRPr>
          </a:p>
        </p:txBody>
      </p:sp>
    </p:spTree>
    <p:extLst>
      <p:ext uri="{BB962C8B-B14F-4D97-AF65-F5344CB8AC3E}">
        <p14:creationId xmlns:p14="http://schemas.microsoft.com/office/powerpoint/2010/main" val="3815535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30E7239-DD86-B47D-C059-914E5B85B8C8}"/>
              </a:ext>
            </a:extLst>
          </p:cNvPr>
          <p:cNvSpPr>
            <a:spLocks noGrp="1"/>
          </p:cNvSpPr>
          <p:nvPr>
            <p:ph idx="1"/>
          </p:nvPr>
        </p:nvSpPr>
        <p:spPr/>
        <p:txBody>
          <a:bodyPr>
            <a:normAutofit/>
          </a:bodyPr>
          <a:lstStyle/>
          <a:p>
            <a:pPr>
              <a:lnSpc>
                <a:spcPct val="150000"/>
              </a:lnSpc>
            </a:pPr>
            <a:r>
              <a:rPr lang="tr-TR" altLang="tr-TR" sz="1600" b="1" dirty="0">
                <a:solidFill>
                  <a:srgbClr val="1F1F1F"/>
                </a:solidFill>
              </a:rPr>
              <a:t>Sağlık Tesislerinde Çevre Temizliği İçin En İyi Uygulamalar- Kaynakları Kısıtlı Ortamlarda </a:t>
            </a:r>
            <a:r>
              <a:rPr lang="tr-TR" altLang="tr-TR" sz="1200" b="1" dirty="0">
                <a:solidFill>
                  <a:srgbClr val="1F1F1F"/>
                </a:solidFill>
              </a:rPr>
              <a:t>(</a:t>
            </a:r>
            <a:r>
              <a:rPr lang="tr-TR" sz="1600" b="1" dirty="0"/>
              <a:t>Best </a:t>
            </a:r>
            <a:r>
              <a:rPr lang="tr-TR" sz="1600" b="1" dirty="0" err="1"/>
              <a:t>Practices</a:t>
            </a:r>
            <a:r>
              <a:rPr lang="tr-TR" sz="1600" b="1" dirty="0"/>
              <a:t> </a:t>
            </a:r>
            <a:r>
              <a:rPr lang="tr-TR" sz="1600" b="1" dirty="0" err="1"/>
              <a:t>for</a:t>
            </a:r>
            <a:r>
              <a:rPr lang="tr-TR" sz="1600" b="1" dirty="0"/>
              <a:t> </a:t>
            </a:r>
            <a:r>
              <a:rPr lang="tr-TR" sz="1600" b="1" dirty="0" err="1"/>
              <a:t>Environmental</a:t>
            </a:r>
            <a:r>
              <a:rPr lang="tr-TR" sz="1600" b="1" dirty="0"/>
              <a:t> </a:t>
            </a:r>
            <a:r>
              <a:rPr lang="tr-TR" sz="1600" b="1" dirty="0" err="1"/>
              <a:t>Cleaning</a:t>
            </a:r>
            <a:r>
              <a:rPr lang="tr-TR" sz="1600" b="1" dirty="0"/>
              <a:t> in Healthcare </a:t>
            </a:r>
            <a:r>
              <a:rPr lang="tr-TR" sz="1600" b="1" dirty="0" err="1"/>
              <a:t>Facilities</a:t>
            </a:r>
            <a:r>
              <a:rPr lang="tr-TR" sz="1600" b="1" dirty="0"/>
              <a:t>: in Resource-Limited </a:t>
            </a:r>
            <a:r>
              <a:rPr lang="tr-TR" sz="1600" b="1" dirty="0" err="1"/>
              <a:t>Settings</a:t>
            </a:r>
            <a:r>
              <a:rPr lang="tr-TR" sz="1600" b="1" dirty="0"/>
              <a:t> (CDC) (2019):</a:t>
            </a:r>
            <a:br>
              <a:rPr lang="tr-TR" sz="1600" dirty="0"/>
            </a:br>
            <a:r>
              <a:rPr lang="tr-TR" sz="1600" dirty="0"/>
              <a:t>Çevre kültürü; maliyet, gecikme ve standart eşik eksikliği nedeniyle rutin temizlik değerlendirmesinde önerilmez </a:t>
            </a:r>
          </a:p>
          <a:p>
            <a:pPr>
              <a:lnSpc>
                <a:spcPct val="150000"/>
              </a:lnSpc>
            </a:pPr>
            <a:r>
              <a:rPr lang="tr-TR" sz="1600" b="1" dirty="0"/>
              <a:t>Sağlık Ortamlarında Gıda, Su ve Çevresel Örneklerin İncelenmesi Rehberi / İngiltere Sağlık Güvenliği Ajansı (UK </a:t>
            </a:r>
            <a:r>
              <a:rPr lang="tr-TR" sz="1600" b="1" dirty="0" err="1"/>
              <a:t>Health</a:t>
            </a:r>
            <a:r>
              <a:rPr lang="tr-TR" sz="1600" b="1" dirty="0"/>
              <a:t> Security </a:t>
            </a:r>
            <a:r>
              <a:rPr lang="tr-TR" sz="1600" b="1" dirty="0" err="1"/>
              <a:t>Agency</a:t>
            </a:r>
            <a:r>
              <a:rPr lang="tr-TR" sz="1600" b="1" dirty="0"/>
              <a:t>, UKHSA) (2013,2025): </a:t>
            </a:r>
            <a:r>
              <a:rPr lang="tr-TR" sz="1600" dirty="0"/>
              <a:t>Sağlık ortamlarındaki çevresel yüzeylerin rutin olarak örneklenmesi genellikle gerekli değildir. Ancak, çevresel bir enfeksiyon veya kontaminasyon kaynağını belirlemek, dezenfeksiyon veya temizlik prosedürlerinin etkinliğini göstermek veya bir araştırma aracı olarak gerekli olabilir.</a:t>
            </a:r>
            <a:endParaRPr lang="tr-TR" sz="1600" b="1" dirty="0"/>
          </a:p>
          <a:p>
            <a:pPr>
              <a:lnSpc>
                <a:spcPct val="150000"/>
              </a:lnSpc>
            </a:pPr>
            <a:r>
              <a:rPr lang="tr-TR" sz="1600" b="1" dirty="0"/>
              <a:t>SHEA APIC IDSA Sağlık Tesislerinde Enfeksiyon Kontrolu (2025) </a:t>
            </a:r>
            <a:r>
              <a:rPr lang="tr-TR" sz="1600" dirty="0"/>
              <a:t>Vakaların hızlı bir şekilde belirlenmesi, olası klinik vakaların genetik ilişkisini belirlemek için moleküler dizileme yapılması ve gerekirse salgının ortak kaynağını belirlemek için ek testler veya çevresel kültürler alınabilir</a:t>
            </a:r>
          </a:p>
        </p:txBody>
      </p:sp>
      <p:sp>
        <p:nvSpPr>
          <p:cNvPr id="4" name="Başlık 1">
            <a:extLst>
              <a:ext uri="{FF2B5EF4-FFF2-40B4-BE49-F238E27FC236}">
                <a16:creationId xmlns:a16="http://schemas.microsoft.com/office/drawing/2014/main" id="{F0792EB6-F899-FF74-C06D-87371C00A608}"/>
              </a:ext>
            </a:extLst>
          </p:cNvPr>
          <p:cNvSpPr>
            <a:spLocks noGrp="1"/>
          </p:cNvSpPr>
          <p:nvPr>
            <p:ph type="title"/>
          </p:nvPr>
        </p:nvSpPr>
        <p:spPr/>
        <p:txBody>
          <a:bodyPr>
            <a:normAutofit/>
          </a:bodyPr>
          <a:lstStyle/>
          <a:p>
            <a:r>
              <a:rPr lang="tr-TR" sz="2800" b="1" dirty="0">
                <a:solidFill>
                  <a:srgbClr val="FF0000"/>
                </a:solidFill>
              </a:rPr>
              <a:t>Uluslararası Rehberlerde Çevre Kültürü Yaklaşımı</a:t>
            </a:r>
            <a:endParaRPr lang="tr-TR" sz="2800" dirty="0">
              <a:solidFill>
                <a:srgbClr val="FF0000"/>
              </a:solidFill>
            </a:endParaRPr>
          </a:p>
        </p:txBody>
      </p:sp>
      <p:sp>
        <p:nvSpPr>
          <p:cNvPr id="5" name="Rectangle 1">
            <a:extLst>
              <a:ext uri="{FF2B5EF4-FFF2-40B4-BE49-F238E27FC236}">
                <a16:creationId xmlns:a16="http://schemas.microsoft.com/office/drawing/2014/main" id="{F75108B7-F5FF-34B6-F4F2-2195DC21D6FE}"/>
              </a:ext>
            </a:extLst>
          </p:cNvPr>
          <p:cNvSpPr>
            <a:spLocks noChangeArrowheads="1"/>
          </p:cNvSpPr>
          <p:nvPr/>
        </p:nvSpPr>
        <p:spPr bwMode="auto">
          <a:xfrm>
            <a:off x="0" y="104523"/>
            <a:ext cx="65" cy="24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0212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27166-3750-D6CC-EF5B-E93748719C5B}"/>
            </a:ext>
          </a:extLst>
        </p:cNvPr>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4BA6E89-E183-99BE-2427-FE6397E2890A}"/>
              </a:ext>
            </a:extLst>
          </p:cNvPr>
          <p:cNvSpPr>
            <a:spLocks noGrp="1"/>
          </p:cNvSpPr>
          <p:nvPr>
            <p:ph idx="1"/>
          </p:nvPr>
        </p:nvSpPr>
        <p:spPr/>
        <p:txBody>
          <a:bodyPr/>
          <a:lstStyle/>
          <a:p>
            <a:pPr marL="0" indent="0">
              <a:lnSpc>
                <a:spcPct val="150000"/>
              </a:lnSpc>
              <a:buNone/>
            </a:pPr>
            <a:r>
              <a:rPr lang="tr-TR" sz="2000" b="1" dirty="0"/>
              <a:t>Aktif hava örneklemesi (</a:t>
            </a:r>
            <a:r>
              <a:rPr lang="tr-TR" sz="2000" b="1" kern="100" dirty="0"/>
              <a:t>Sıvı içinde yakalama (</a:t>
            </a:r>
            <a:r>
              <a:rPr lang="tr-TR" sz="2000" b="1" kern="100" dirty="0" err="1"/>
              <a:t>Impingement</a:t>
            </a:r>
            <a:r>
              <a:rPr lang="tr-TR" sz="2000" b="1" kern="100" dirty="0"/>
              <a:t>)</a:t>
            </a:r>
            <a:r>
              <a:rPr lang="tr-TR" sz="2000" b="1" kern="100" dirty="0">
                <a:latin typeface="Times New Roman" panose="02020603050405020304" pitchFamily="18" charset="0"/>
                <a:cs typeface="Times New Roman" panose="02020603050405020304" pitchFamily="18" charset="0"/>
              </a:rPr>
              <a:t>, </a:t>
            </a:r>
            <a:r>
              <a:rPr lang="tr-TR" sz="2000" b="1" kern="100" dirty="0"/>
              <a:t>Katı yüzeye çarptırma (</a:t>
            </a:r>
            <a:r>
              <a:rPr lang="tr-TR" sz="2000" b="1" kern="100" dirty="0" err="1"/>
              <a:t>Impaction</a:t>
            </a:r>
            <a:r>
              <a:rPr lang="tr-TR" sz="2000" b="1" kern="100" dirty="0"/>
              <a:t>))</a:t>
            </a:r>
            <a:endParaRPr lang="tr-TR" sz="2000" dirty="0"/>
          </a:p>
          <a:p>
            <a:pPr>
              <a:lnSpc>
                <a:spcPct val="150000"/>
              </a:lnSpc>
            </a:pPr>
            <a:r>
              <a:rPr lang="tr-TR" sz="2000" dirty="0"/>
              <a:t>Bilinen hacimlerde havanın aktif hava örneklemesi, özel ekipman kullanılarak, eğitimli personel tarafından gerçekleştirilir</a:t>
            </a:r>
          </a:p>
          <a:p>
            <a:pPr>
              <a:lnSpc>
                <a:spcPct val="150000"/>
              </a:lnSpc>
            </a:pPr>
            <a:r>
              <a:rPr lang="tr-TR" sz="2000" dirty="0"/>
              <a:t>Kullanılan hava örnekleme ekipmanının üreticisinin talimatlarına göre yapılmalıdır.</a:t>
            </a:r>
          </a:p>
          <a:p>
            <a:endParaRPr lang="tr-TR" dirty="0"/>
          </a:p>
        </p:txBody>
      </p:sp>
      <p:sp>
        <p:nvSpPr>
          <p:cNvPr id="4" name="Başlık 1">
            <a:extLst>
              <a:ext uri="{FF2B5EF4-FFF2-40B4-BE49-F238E27FC236}">
                <a16:creationId xmlns:a16="http://schemas.microsoft.com/office/drawing/2014/main" id="{08D47D96-0216-E0E2-7DDD-B8720B1C91FD}"/>
              </a:ext>
            </a:extLst>
          </p:cNvPr>
          <p:cNvSpPr>
            <a:spLocks noGrp="1"/>
          </p:cNvSpPr>
          <p:nvPr>
            <p:ph type="title"/>
          </p:nvPr>
        </p:nvSpPr>
        <p:spPr/>
        <p:txBody>
          <a:bodyPr>
            <a:normAutofit/>
          </a:bodyPr>
          <a:lstStyle/>
          <a:p>
            <a:r>
              <a:rPr lang="tr-TR" sz="3200" dirty="0">
                <a:solidFill>
                  <a:srgbClr val="FF0000"/>
                </a:solidFill>
              </a:rPr>
              <a:t>2. Hava Örneklemesi</a:t>
            </a:r>
            <a:r>
              <a:rPr lang="tr-TR" sz="3200" dirty="0">
                <a:solidFill>
                  <a:srgbClr val="FF0000"/>
                </a:solidFill>
                <a:effectLst/>
              </a:rPr>
              <a:t> Yöntemleri</a:t>
            </a:r>
            <a:endParaRPr lang="tr-TR" sz="3200" dirty="0">
              <a:solidFill>
                <a:srgbClr val="FF0000"/>
              </a:solidFill>
            </a:endParaRPr>
          </a:p>
        </p:txBody>
      </p:sp>
    </p:spTree>
    <p:extLst>
      <p:ext uri="{BB962C8B-B14F-4D97-AF65-F5344CB8AC3E}">
        <p14:creationId xmlns:p14="http://schemas.microsoft.com/office/powerpoint/2010/main" val="13984785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E14D4B5-6797-3B5C-63D7-B0BD0780E20E}"/>
              </a:ext>
            </a:extLst>
          </p:cNvPr>
          <p:cNvSpPr>
            <a:spLocks noGrp="1"/>
          </p:cNvSpPr>
          <p:nvPr>
            <p:ph type="title"/>
          </p:nvPr>
        </p:nvSpPr>
        <p:spPr/>
        <p:txBody>
          <a:bodyPr>
            <a:normAutofit/>
          </a:bodyPr>
          <a:lstStyle/>
          <a:p>
            <a:r>
              <a:rPr lang="tr-TR" sz="3600" dirty="0">
                <a:solidFill>
                  <a:srgbClr val="FF0000"/>
                </a:solidFill>
              </a:rPr>
              <a:t>3. Su Örneklemesi</a:t>
            </a:r>
          </a:p>
        </p:txBody>
      </p:sp>
      <p:sp>
        <p:nvSpPr>
          <p:cNvPr id="3" name="İçerik Yer Tutucusu 2">
            <a:extLst>
              <a:ext uri="{FF2B5EF4-FFF2-40B4-BE49-F238E27FC236}">
                <a16:creationId xmlns:a16="http://schemas.microsoft.com/office/drawing/2014/main" id="{668D1C4A-F1B7-FA85-E9F5-CF2C64B7C5F7}"/>
              </a:ext>
            </a:extLst>
          </p:cNvPr>
          <p:cNvSpPr>
            <a:spLocks noGrp="1"/>
          </p:cNvSpPr>
          <p:nvPr>
            <p:ph idx="1"/>
          </p:nvPr>
        </p:nvSpPr>
        <p:spPr>
          <a:xfrm>
            <a:off x="838199" y="1825625"/>
            <a:ext cx="10898529" cy="4351338"/>
          </a:xfrm>
        </p:spPr>
        <p:txBody>
          <a:bodyPr>
            <a:normAutofit/>
          </a:bodyPr>
          <a:lstStyle/>
          <a:p>
            <a:pPr marL="0" indent="0">
              <a:lnSpc>
                <a:spcPct val="150000"/>
              </a:lnSpc>
              <a:buNone/>
            </a:pPr>
            <a:r>
              <a:rPr lang="tr-TR" sz="2400" dirty="0"/>
              <a:t>Sağlık hizmeti ortamlarında su örneklemesi:</a:t>
            </a:r>
          </a:p>
          <a:p>
            <a:pPr>
              <a:lnSpc>
                <a:spcPct val="150000"/>
              </a:lnSpc>
            </a:pPr>
            <a:r>
              <a:rPr lang="tr-TR" sz="2400" b="1" dirty="0"/>
              <a:t>Klinik açıdan önemli su kaynaklı patojenleri saptamak</a:t>
            </a:r>
          </a:p>
          <a:p>
            <a:pPr>
              <a:lnSpc>
                <a:spcPct val="150000"/>
              </a:lnSpc>
            </a:pPr>
            <a:r>
              <a:rPr lang="tr-TR" sz="2400" dirty="0"/>
              <a:t>Tesisin dağıtım sistemindeki </a:t>
            </a:r>
            <a:r>
              <a:rPr lang="tr-TR" sz="2400" b="1" dirty="0"/>
              <a:t>işlenmiş suyun kalitesini değerlendirmek</a:t>
            </a:r>
            <a:r>
              <a:rPr lang="tr-TR" sz="2400" dirty="0"/>
              <a:t> amacıyla kullanılır</a:t>
            </a:r>
            <a:r>
              <a:rPr lang="tr-TR" sz="2400" dirty="0">
                <a:effectLst/>
              </a:rPr>
              <a:t> </a:t>
            </a:r>
          </a:p>
          <a:p>
            <a:r>
              <a:rPr lang="tr-TR" sz="2400" dirty="0"/>
              <a:t>Su örneklemesi, diğer çevresel örneklemelere kıyasla daha belirgin endikasyonlara sahip</a:t>
            </a:r>
          </a:p>
          <a:p>
            <a:pPr lvl="0"/>
            <a:r>
              <a:rPr lang="tr-TR" sz="2400" b="1" dirty="0" err="1"/>
              <a:t>Legionella</a:t>
            </a:r>
            <a:r>
              <a:rPr lang="tr-TR" sz="2400" b="1" dirty="0"/>
              <a:t> kontrol programları</a:t>
            </a:r>
            <a:r>
              <a:rPr lang="tr-TR" sz="2400" dirty="0"/>
              <a:t> </a:t>
            </a:r>
          </a:p>
          <a:p>
            <a:pPr lvl="0"/>
            <a:r>
              <a:rPr lang="tr-TR" sz="2400" b="1" dirty="0"/>
              <a:t>Hemodiyaliz suyu kalite takibi</a:t>
            </a:r>
            <a:r>
              <a:rPr lang="tr-TR" sz="2400" dirty="0"/>
              <a:t> </a:t>
            </a:r>
          </a:p>
        </p:txBody>
      </p:sp>
    </p:spTree>
    <p:extLst>
      <p:ext uri="{BB962C8B-B14F-4D97-AF65-F5344CB8AC3E}">
        <p14:creationId xmlns:p14="http://schemas.microsoft.com/office/powerpoint/2010/main" val="443167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A4443-617C-34D5-4C84-B31DF2E16FC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0179CBB-7BCF-C42F-CAD3-1B13439B22CC}"/>
              </a:ext>
            </a:extLst>
          </p:cNvPr>
          <p:cNvSpPr>
            <a:spLocks noGrp="1"/>
          </p:cNvSpPr>
          <p:nvPr>
            <p:ph type="title"/>
          </p:nvPr>
        </p:nvSpPr>
        <p:spPr/>
        <p:txBody>
          <a:bodyPr>
            <a:normAutofit/>
          </a:bodyPr>
          <a:lstStyle/>
          <a:p>
            <a:r>
              <a:rPr lang="tr-TR" sz="3600" dirty="0">
                <a:solidFill>
                  <a:srgbClr val="FF0000"/>
                </a:solidFill>
              </a:rPr>
              <a:t>3. Su Örneklemesi</a:t>
            </a:r>
          </a:p>
        </p:txBody>
      </p:sp>
      <p:sp>
        <p:nvSpPr>
          <p:cNvPr id="3" name="İçerik Yer Tutucusu 2">
            <a:extLst>
              <a:ext uri="{FF2B5EF4-FFF2-40B4-BE49-F238E27FC236}">
                <a16:creationId xmlns:a16="http://schemas.microsoft.com/office/drawing/2014/main" id="{B392C581-761C-5631-622C-E82CD5A1D9EB}"/>
              </a:ext>
            </a:extLst>
          </p:cNvPr>
          <p:cNvSpPr>
            <a:spLocks noGrp="1"/>
          </p:cNvSpPr>
          <p:nvPr>
            <p:ph idx="1"/>
          </p:nvPr>
        </p:nvSpPr>
        <p:spPr>
          <a:xfrm>
            <a:off x="838200" y="1423686"/>
            <a:ext cx="10515600" cy="5069189"/>
          </a:xfrm>
        </p:spPr>
        <p:txBody>
          <a:bodyPr>
            <a:normAutofit fontScale="92500" lnSpcReduction="10000"/>
          </a:bodyPr>
          <a:lstStyle/>
          <a:p>
            <a:pPr>
              <a:lnSpc>
                <a:spcPct val="150000"/>
              </a:lnSpc>
            </a:pPr>
            <a:r>
              <a:rPr lang="tr-TR" sz="2400" dirty="0"/>
              <a:t>Su örneklemesi yapan sağlık kuruluşları, analizlerini </a:t>
            </a:r>
            <a:r>
              <a:rPr lang="tr-TR" sz="2400" b="1" dirty="0"/>
              <a:t>standart yöntemler ve kalite güvence protokolleri kullanan laboratuvarlarda</a:t>
            </a:r>
            <a:r>
              <a:rPr lang="tr-TR" sz="2400" dirty="0"/>
              <a:t> yaptırmalıdır</a:t>
            </a:r>
          </a:p>
          <a:p>
            <a:pPr>
              <a:lnSpc>
                <a:spcPct val="150000"/>
              </a:lnSpc>
            </a:pPr>
            <a:r>
              <a:rPr lang="tr-TR" sz="2400" dirty="0"/>
              <a:t>Su örnekleri </a:t>
            </a:r>
            <a:r>
              <a:rPr lang="tr-TR" sz="2400" b="1" dirty="0"/>
              <a:t>soğuk zincirde (yaklaşık 4°C)</a:t>
            </a:r>
            <a:r>
              <a:rPr lang="tr-TR" sz="2400" dirty="0"/>
              <a:t> laboratuvara gönderilmeli ve mümkün olan en kısa sürede (tercihen 24 saat içinde) analiz edilmelidir.</a:t>
            </a:r>
          </a:p>
          <a:p>
            <a:pPr>
              <a:lnSpc>
                <a:spcPct val="150000"/>
              </a:lnSpc>
            </a:pPr>
            <a:r>
              <a:rPr lang="tr-TR" sz="2400" dirty="0"/>
              <a:t>Su örneklemelerinin çoğu, dağıtım sisteminden gelen işlenmiş suyun test edilmesini içerdiğinden, örnek içinde bulunan klor veya diğer halojenlerin etkisini nötralize etmek için </a:t>
            </a:r>
            <a:r>
              <a:rPr lang="tr-TR" sz="2400" b="1" dirty="0"/>
              <a:t>indirgeme ajanı (sodyum tiyosülfat)</a:t>
            </a:r>
            <a:r>
              <a:rPr lang="tr-TR" sz="2400" dirty="0"/>
              <a:t> eklenmelidir. </a:t>
            </a:r>
          </a:p>
          <a:p>
            <a:pPr>
              <a:lnSpc>
                <a:spcPct val="150000"/>
              </a:lnSpc>
            </a:pPr>
            <a:r>
              <a:rPr lang="tr-TR" sz="2400" b="1" dirty="0"/>
              <a:t>En az 100 </a:t>
            </a:r>
            <a:r>
              <a:rPr lang="tr-TR" sz="2400" b="1" dirty="0" err="1"/>
              <a:t>mL</a:t>
            </a:r>
            <a:r>
              <a:rPr lang="tr-TR" sz="2400" dirty="0"/>
              <a:t> uygun kabul edilir</a:t>
            </a:r>
          </a:p>
          <a:p>
            <a:pPr>
              <a:lnSpc>
                <a:spcPct val="150000"/>
              </a:lnSpc>
            </a:pPr>
            <a:r>
              <a:rPr lang="tr-TR" sz="2400" dirty="0"/>
              <a:t>Örnekleme işlemi her zaman </a:t>
            </a:r>
            <a:r>
              <a:rPr lang="tr-TR" sz="2400" b="1" dirty="0"/>
              <a:t>steril ekipmanla</a:t>
            </a:r>
            <a:r>
              <a:rPr lang="tr-TR" sz="2400" dirty="0"/>
              <a:t> yapılmalıdır.</a:t>
            </a:r>
          </a:p>
          <a:p>
            <a:endParaRPr lang="tr-TR" dirty="0"/>
          </a:p>
        </p:txBody>
      </p:sp>
    </p:spTree>
    <p:extLst>
      <p:ext uri="{BB962C8B-B14F-4D97-AF65-F5344CB8AC3E}">
        <p14:creationId xmlns:p14="http://schemas.microsoft.com/office/powerpoint/2010/main" val="1376316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4DE8A-BD1B-F974-11D6-CC283F0BEE4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4025902-332C-23CE-590E-21CAC5CB1924}"/>
              </a:ext>
            </a:extLst>
          </p:cNvPr>
          <p:cNvSpPr>
            <a:spLocks noGrp="1"/>
          </p:cNvSpPr>
          <p:nvPr>
            <p:ph type="title"/>
          </p:nvPr>
        </p:nvSpPr>
        <p:spPr/>
        <p:txBody>
          <a:bodyPr>
            <a:normAutofit/>
          </a:bodyPr>
          <a:lstStyle/>
          <a:p>
            <a:r>
              <a:rPr lang="tr-TR" sz="3600" dirty="0">
                <a:solidFill>
                  <a:srgbClr val="FF0000"/>
                </a:solidFill>
              </a:rPr>
              <a:t>3. Su Örneklemesi</a:t>
            </a:r>
          </a:p>
        </p:txBody>
      </p:sp>
      <p:sp>
        <p:nvSpPr>
          <p:cNvPr id="3" name="İçerik Yer Tutucusu 2">
            <a:extLst>
              <a:ext uri="{FF2B5EF4-FFF2-40B4-BE49-F238E27FC236}">
                <a16:creationId xmlns:a16="http://schemas.microsoft.com/office/drawing/2014/main" id="{45AB6577-1B1B-DEF9-E4DB-7A8E6250739F}"/>
              </a:ext>
            </a:extLst>
          </p:cNvPr>
          <p:cNvSpPr>
            <a:spLocks noGrp="1"/>
          </p:cNvSpPr>
          <p:nvPr>
            <p:ph idx="1"/>
          </p:nvPr>
        </p:nvSpPr>
        <p:spPr>
          <a:xfrm>
            <a:off x="838199" y="1392702"/>
            <a:ext cx="10829081" cy="4784261"/>
          </a:xfrm>
        </p:spPr>
        <p:txBody>
          <a:bodyPr>
            <a:normAutofit fontScale="92500"/>
          </a:bodyPr>
          <a:lstStyle/>
          <a:p>
            <a:pPr>
              <a:lnSpc>
                <a:spcPct val="150000"/>
              </a:lnSpc>
            </a:pPr>
            <a:r>
              <a:rPr lang="tr-TR" sz="2600" dirty="0"/>
              <a:t>Musluktan örnek alınırken, örnekleme öncesinde su hattı bir süre akıtılmalıdır.</a:t>
            </a:r>
          </a:p>
          <a:p>
            <a:pPr>
              <a:lnSpc>
                <a:spcPct val="150000"/>
              </a:lnSpc>
            </a:pPr>
            <a:r>
              <a:rPr lang="tr-TR" sz="2600" dirty="0"/>
              <a:t>Musluk aparatları (örneğin </a:t>
            </a:r>
            <a:r>
              <a:rPr lang="tr-TR" sz="2600" dirty="0" err="1"/>
              <a:t>perlatör</a:t>
            </a:r>
            <a:r>
              <a:rPr lang="tr-TR" sz="2600" dirty="0"/>
              <a:t> ve filtreler) çıkarılmalı ve önce sıcak, ardından soğuk su akıtıldıktan sonra örnek alınmalıdır.</a:t>
            </a:r>
          </a:p>
          <a:p>
            <a:pPr>
              <a:lnSpc>
                <a:spcPct val="150000"/>
              </a:lnSpc>
            </a:pPr>
            <a:r>
              <a:rPr lang="tr-TR" sz="2600" dirty="0"/>
              <a:t>Musluğun temizliği şüpheli ise, örnekleme öncesinde </a:t>
            </a:r>
            <a:r>
              <a:rPr lang="tr-TR" sz="2600" b="1" dirty="0"/>
              <a:t>500–600 ppm sodyum hipoklorit ile dezenfeksiyon</a:t>
            </a:r>
            <a:r>
              <a:rPr lang="tr-TR" sz="2600" dirty="0"/>
              <a:t> yapılmalı ve ardından su akıtılmalıdır.</a:t>
            </a:r>
          </a:p>
          <a:p>
            <a:pPr>
              <a:lnSpc>
                <a:spcPct val="150000"/>
              </a:lnSpc>
            </a:pPr>
            <a:r>
              <a:rPr lang="tr-TR" sz="2600" dirty="0"/>
              <a:t>İnkübasyon sıcaklığı, 37°C yerine çevresel sıcaklığa daha yakın (20-28 °C)  olmalıdır. </a:t>
            </a:r>
          </a:p>
          <a:p>
            <a:pPr>
              <a:lnSpc>
                <a:spcPct val="150000"/>
              </a:lnSpc>
            </a:pPr>
            <a:r>
              <a:rPr lang="tr-TR" sz="2600" b="1" dirty="0"/>
              <a:t>Düşük besin içerikli besiyerleri (örneğin R2A </a:t>
            </a:r>
            <a:r>
              <a:rPr lang="tr-TR" sz="2600" b="1" dirty="0" err="1"/>
              <a:t>agar</a:t>
            </a:r>
            <a:r>
              <a:rPr lang="tr-TR" sz="2600" b="1" dirty="0"/>
              <a:t>)</a:t>
            </a:r>
            <a:r>
              <a:rPr lang="tr-TR" sz="2600" dirty="0"/>
              <a:t> tercih edilmelidir.</a:t>
            </a:r>
          </a:p>
          <a:p>
            <a:endParaRPr lang="tr-TR" dirty="0"/>
          </a:p>
        </p:txBody>
      </p:sp>
    </p:spTree>
    <p:extLst>
      <p:ext uri="{BB962C8B-B14F-4D97-AF65-F5344CB8AC3E}">
        <p14:creationId xmlns:p14="http://schemas.microsoft.com/office/powerpoint/2010/main" val="5924319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C1103-ABB0-A712-EC15-102527D0886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603A9C0-134F-4904-5617-B44956E41D48}"/>
              </a:ext>
            </a:extLst>
          </p:cNvPr>
          <p:cNvSpPr>
            <a:spLocks noGrp="1"/>
          </p:cNvSpPr>
          <p:nvPr>
            <p:ph type="title"/>
          </p:nvPr>
        </p:nvSpPr>
        <p:spPr/>
        <p:txBody>
          <a:bodyPr>
            <a:normAutofit/>
          </a:bodyPr>
          <a:lstStyle/>
          <a:p>
            <a:r>
              <a:rPr lang="tr-TR" sz="3600" dirty="0">
                <a:solidFill>
                  <a:srgbClr val="FF0000"/>
                </a:solidFill>
              </a:rPr>
              <a:t>3. Su Örneklemesi</a:t>
            </a:r>
          </a:p>
        </p:txBody>
      </p:sp>
      <p:sp>
        <p:nvSpPr>
          <p:cNvPr id="3" name="İçerik Yer Tutucusu 2">
            <a:extLst>
              <a:ext uri="{FF2B5EF4-FFF2-40B4-BE49-F238E27FC236}">
                <a16:creationId xmlns:a16="http://schemas.microsoft.com/office/drawing/2014/main" id="{739F6057-E97C-5F12-809D-40188E509F6E}"/>
              </a:ext>
            </a:extLst>
          </p:cNvPr>
          <p:cNvSpPr>
            <a:spLocks noGrp="1"/>
          </p:cNvSpPr>
          <p:nvPr>
            <p:ph idx="1"/>
          </p:nvPr>
        </p:nvSpPr>
        <p:spPr>
          <a:xfrm>
            <a:off x="838200" y="1420837"/>
            <a:ext cx="10515600" cy="5072038"/>
          </a:xfrm>
        </p:spPr>
        <p:txBody>
          <a:bodyPr>
            <a:normAutofit lnSpcReduction="10000"/>
          </a:bodyPr>
          <a:lstStyle/>
          <a:p>
            <a:pPr>
              <a:lnSpc>
                <a:spcPct val="150000"/>
              </a:lnSpc>
            </a:pPr>
            <a:r>
              <a:rPr lang="tr-TR" sz="2400" dirty="0"/>
              <a:t>Bakteri sayısının yüksek olduğu düşünülen durumlarda (salgın araştırmaları), </a:t>
            </a:r>
            <a:r>
              <a:rPr lang="tr-TR" sz="2400" b="1" dirty="0"/>
              <a:t>dökme plak </a:t>
            </a:r>
            <a:r>
              <a:rPr lang="tr-TR" sz="2400" dirty="0"/>
              <a:t>veya </a:t>
            </a:r>
            <a:r>
              <a:rPr lang="tr-TR" sz="2400" b="1" dirty="0"/>
              <a:t>yayma plak </a:t>
            </a:r>
            <a:r>
              <a:rPr lang="tr-TR" sz="2400" dirty="0"/>
              <a:t>yöntemleri kullanılabilir.</a:t>
            </a:r>
          </a:p>
          <a:p>
            <a:pPr>
              <a:lnSpc>
                <a:spcPct val="150000"/>
              </a:lnSpc>
            </a:pPr>
            <a:r>
              <a:rPr lang="tr-TR" sz="2400" dirty="0"/>
              <a:t>Düşük yoğunluk beklenen durumlarda ise daha büyük hacimlerin analizine olanak sağlayan </a:t>
            </a:r>
            <a:r>
              <a:rPr lang="tr-TR" sz="2400" b="1" dirty="0"/>
              <a:t>membran filtrasyon yöntemi</a:t>
            </a:r>
            <a:r>
              <a:rPr lang="tr-TR" sz="2400" dirty="0"/>
              <a:t> tercih edilir. Bu yöntemde örnek filtreden geçirilir ve filtre doğrudan besiyeri üzerine yerleştirilerek inkübe edilir.</a:t>
            </a:r>
          </a:p>
          <a:p>
            <a:pPr>
              <a:lnSpc>
                <a:spcPct val="150000"/>
              </a:lnSpc>
            </a:pPr>
            <a:r>
              <a:rPr lang="tr-TR" sz="2400" dirty="0"/>
              <a:t>Klinik açıdan önemli su kaynaklı patojenlerin (örneğin </a:t>
            </a:r>
            <a:r>
              <a:rPr lang="tr-TR" sz="2400" i="1" dirty="0" err="1"/>
              <a:t>Legionella</a:t>
            </a:r>
            <a:r>
              <a:rPr lang="tr-TR" sz="2400" i="1" dirty="0"/>
              <a:t> </a:t>
            </a:r>
            <a:r>
              <a:rPr lang="tr-TR" sz="2400" i="1" dirty="0" err="1"/>
              <a:t>spp</a:t>
            </a:r>
            <a:r>
              <a:rPr lang="tr-TR" sz="2400" i="1" dirty="0"/>
              <a:t>.</a:t>
            </a:r>
            <a:r>
              <a:rPr lang="tr-TR" sz="2400" dirty="0"/>
              <a:t>, </a:t>
            </a:r>
            <a:r>
              <a:rPr lang="tr-TR" sz="2400" i="1" dirty="0" err="1"/>
              <a:t>Aeromonas</a:t>
            </a:r>
            <a:r>
              <a:rPr lang="tr-TR" sz="2400" i="1" dirty="0"/>
              <a:t> </a:t>
            </a:r>
            <a:r>
              <a:rPr lang="tr-TR" sz="2400" i="1" dirty="0" err="1"/>
              <a:t>spp</a:t>
            </a:r>
            <a:r>
              <a:rPr lang="tr-TR" sz="2400" i="1" dirty="0"/>
              <a:t>.</a:t>
            </a:r>
            <a:r>
              <a:rPr lang="tr-TR" sz="2400" dirty="0"/>
              <a:t>, </a:t>
            </a:r>
            <a:r>
              <a:rPr lang="tr-TR" sz="2400" i="1" dirty="0" err="1"/>
              <a:t>Pseudomonas</a:t>
            </a:r>
            <a:r>
              <a:rPr lang="tr-TR" sz="2400" i="1" dirty="0"/>
              <a:t> </a:t>
            </a:r>
            <a:r>
              <a:rPr lang="tr-TR" sz="2400" i="1" dirty="0" err="1"/>
              <a:t>spp</a:t>
            </a:r>
            <a:r>
              <a:rPr lang="tr-TR" sz="2400" i="1" dirty="0"/>
              <a:t>.</a:t>
            </a:r>
            <a:r>
              <a:rPr lang="tr-TR" sz="2400" dirty="0"/>
              <a:t>) saptanmasına yönelik analiz yöntemleri, koliform bakteriler gibi standart su kalite göstergelerine kıyasla </a:t>
            </a:r>
            <a:r>
              <a:rPr lang="tr-TR" sz="2400" b="1" dirty="0"/>
              <a:t>daha karmaşık ve maliyetlidir</a:t>
            </a:r>
            <a:endParaRPr lang="tr-TR" sz="2400" dirty="0"/>
          </a:p>
        </p:txBody>
      </p:sp>
    </p:spTree>
    <p:extLst>
      <p:ext uri="{BB962C8B-B14F-4D97-AF65-F5344CB8AC3E}">
        <p14:creationId xmlns:p14="http://schemas.microsoft.com/office/powerpoint/2010/main" val="2846450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01CC481-68B4-9A28-A4D0-581182D7352A}"/>
              </a:ext>
            </a:extLst>
          </p:cNvPr>
          <p:cNvSpPr>
            <a:spLocks noGrp="1"/>
          </p:cNvSpPr>
          <p:nvPr>
            <p:ph type="title"/>
          </p:nvPr>
        </p:nvSpPr>
        <p:spPr>
          <a:xfrm>
            <a:off x="220980" y="159703"/>
            <a:ext cx="10515600" cy="1325563"/>
          </a:xfrm>
        </p:spPr>
        <p:txBody>
          <a:bodyPr>
            <a:normAutofit/>
          </a:bodyPr>
          <a:lstStyle/>
          <a:p>
            <a:r>
              <a:rPr lang="tr-TR" sz="3200" dirty="0">
                <a:solidFill>
                  <a:srgbClr val="FF0000"/>
                </a:solidFill>
              </a:rPr>
              <a:t>Gerçek yaşam verileri-1</a:t>
            </a:r>
          </a:p>
        </p:txBody>
      </p:sp>
      <p:sp>
        <p:nvSpPr>
          <p:cNvPr id="3" name="İçerik Yer Tutucusu 2">
            <a:extLst>
              <a:ext uri="{FF2B5EF4-FFF2-40B4-BE49-F238E27FC236}">
                <a16:creationId xmlns:a16="http://schemas.microsoft.com/office/drawing/2014/main" id="{82574466-F186-084F-86AB-E87642571BDB}"/>
              </a:ext>
            </a:extLst>
          </p:cNvPr>
          <p:cNvSpPr>
            <a:spLocks noGrp="1"/>
          </p:cNvSpPr>
          <p:nvPr>
            <p:ph idx="1"/>
          </p:nvPr>
        </p:nvSpPr>
        <p:spPr>
          <a:xfrm>
            <a:off x="579120" y="1645920"/>
            <a:ext cx="10515600" cy="4351338"/>
          </a:xfrm>
        </p:spPr>
        <p:txBody>
          <a:bodyPr>
            <a:normAutofit fontScale="92500" lnSpcReduction="10000"/>
          </a:bodyPr>
          <a:lstStyle/>
          <a:p>
            <a:pPr>
              <a:lnSpc>
                <a:spcPct val="150000"/>
              </a:lnSpc>
            </a:pPr>
            <a:r>
              <a:rPr lang="tr-TR" sz="2000" dirty="0" err="1"/>
              <a:t>Nöroşirürji</a:t>
            </a:r>
            <a:r>
              <a:rPr lang="tr-TR" sz="2000" dirty="0"/>
              <a:t> yoğun bakım ünitesinde gelişen </a:t>
            </a:r>
            <a:r>
              <a:rPr lang="tr-TR" sz="2000" dirty="0" err="1"/>
              <a:t>karbapenem</a:t>
            </a:r>
            <a:r>
              <a:rPr lang="tr-TR" sz="2000" dirty="0"/>
              <a:t> dirençli </a:t>
            </a:r>
            <a:r>
              <a:rPr lang="tr-TR" sz="2000" i="1" dirty="0" err="1"/>
              <a:t>Acinetobacter</a:t>
            </a:r>
            <a:r>
              <a:rPr lang="tr-TR" sz="2000" i="1" dirty="0"/>
              <a:t> </a:t>
            </a:r>
            <a:r>
              <a:rPr lang="tr-TR" sz="2000" i="1" dirty="0" err="1"/>
              <a:t>baumannii</a:t>
            </a:r>
            <a:r>
              <a:rPr lang="tr-TR" sz="2000" dirty="0"/>
              <a:t> (CRAB) olgu kümelenmesi</a:t>
            </a:r>
          </a:p>
          <a:p>
            <a:pPr>
              <a:lnSpc>
                <a:spcPct val="150000"/>
              </a:lnSpc>
            </a:pPr>
            <a:r>
              <a:rPr lang="tr-TR" sz="2000" b="1" dirty="0"/>
              <a:t>200 hedefli çevre örneği</a:t>
            </a:r>
            <a:r>
              <a:rPr lang="tr-TR" sz="2000" dirty="0"/>
              <a:t> alınmış</a:t>
            </a:r>
          </a:p>
          <a:p>
            <a:pPr>
              <a:lnSpc>
                <a:spcPct val="150000"/>
              </a:lnSpc>
            </a:pPr>
            <a:r>
              <a:rPr lang="tr-TR" sz="1900" dirty="0"/>
              <a:t>Örnekleme ünitenin </a:t>
            </a:r>
            <a:r>
              <a:rPr lang="tr-TR" sz="1900" b="1" dirty="0"/>
              <a:t>temizlik sonrası </a:t>
            </a:r>
            <a:r>
              <a:rPr lang="tr-TR" sz="1900" dirty="0"/>
              <a:t>döneminde, pamuklu </a:t>
            </a:r>
            <a:r>
              <a:rPr lang="tr-TR" sz="1900" dirty="0" err="1"/>
              <a:t>swab</a:t>
            </a:r>
            <a:r>
              <a:rPr lang="tr-TR" sz="1900" dirty="0"/>
              <a:t> ile yapılmış</a:t>
            </a:r>
          </a:p>
          <a:p>
            <a:pPr>
              <a:lnSpc>
                <a:spcPct val="150000"/>
              </a:lnSpc>
            </a:pPr>
            <a:r>
              <a:rPr lang="tr-TR" sz="2000" dirty="0"/>
              <a:t>Bu örneklerin yalnızca </a:t>
            </a:r>
            <a:r>
              <a:rPr lang="tr-TR" sz="2000" b="1" dirty="0"/>
              <a:t>yemek odasındaki bir musluk </a:t>
            </a:r>
            <a:r>
              <a:rPr lang="tr-TR" sz="2000" b="1" dirty="0" err="1"/>
              <a:t>perlatöründe</a:t>
            </a:r>
            <a:r>
              <a:rPr lang="tr-TR" sz="2000" dirty="0"/>
              <a:t> CRAB saptamış; ardından </a:t>
            </a:r>
            <a:r>
              <a:rPr lang="tr-TR" sz="2000" b="1" dirty="0"/>
              <a:t>PFGE ile bu çevresel izolatın klinik izolatlarla aynı klonda</a:t>
            </a:r>
            <a:r>
              <a:rPr lang="tr-TR" sz="2000" dirty="0"/>
              <a:t> olduğunu göstermiştir.</a:t>
            </a:r>
          </a:p>
          <a:p>
            <a:pPr>
              <a:lnSpc>
                <a:spcPct val="150000"/>
              </a:lnSpc>
            </a:pPr>
            <a:r>
              <a:rPr lang="tr-TR" sz="2000" dirty="0" err="1"/>
              <a:t>Perlatörlerin</a:t>
            </a:r>
            <a:r>
              <a:rPr lang="tr-TR" sz="2000" dirty="0"/>
              <a:t> kullanımdan kaldırılmasından sonra yeni vaka görülmemesi, bu çevresel bulgunun yalnızca “pozitif kültür” değil, </a:t>
            </a:r>
            <a:r>
              <a:rPr lang="tr-TR" sz="2000" b="1" dirty="0"/>
              <a:t>epidemiyolojik olarak anlamlı bir kaynak göstergesi</a:t>
            </a:r>
            <a:r>
              <a:rPr lang="tr-TR" sz="2000" dirty="0"/>
              <a:t> olduğunu desteklemiştir.</a:t>
            </a:r>
          </a:p>
        </p:txBody>
      </p:sp>
      <p:pic>
        <p:nvPicPr>
          <p:cNvPr id="4" name="Resim 3">
            <a:extLst>
              <a:ext uri="{FF2B5EF4-FFF2-40B4-BE49-F238E27FC236}">
                <a16:creationId xmlns:a16="http://schemas.microsoft.com/office/drawing/2014/main" id="{D1C0D412-35FC-B030-9444-A10E1B5CBF89}"/>
              </a:ext>
            </a:extLst>
          </p:cNvPr>
          <p:cNvPicPr>
            <a:picLocks noChangeAspect="1"/>
          </p:cNvPicPr>
          <p:nvPr/>
        </p:nvPicPr>
        <p:blipFill>
          <a:blip r:embed="rId3"/>
          <a:srcRect l="9363" t="15402" r="41446" b="51809"/>
          <a:stretch>
            <a:fillRect/>
          </a:stretch>
        </p:blipFill>
        <p:spPr>
          <a:xfrm>
            <a:off x="4514850" y="159702"/>
            <a:ext cx="7098030" cy="1486218"/>
          </a:xfrm>
          <a:prstGeom prst="rect">
            <a:avLst/>
          </a:prstGeom>
        </p:spPr>
      </p:pic>
      <p:sp>
        <p:nvSpPr>
          <p:cNvPr id="5" name="Metin kutusu 4">
            <a:extLst>
              <a:ext uri="{FF2B5EF4-FFF2-40B4-BE49-F238E27FC236}">
                <a16:creationId xmlns:a16="http://schemas.microsoft.com/office/drawing/2014/main" id="{24F51B25-0C16-08AB-CA37-EF36979B4187}"/>
              </a:ext>
            </a:extLst>
          </p:cNvPr>
          <p:cNvSpPr txBox="1"/>
          <p:nvPr/>
        </p:nvSpPr>
        <p:spPr>
          <a:xfrm>
            <a:off x="365760" y="5992541"/>
            <a:ext cx="10728960" cy="646331"/>
          </a:xfrm>
          <a:prstGeom prst="rect">
            <a:avLst/>
          </a:prstGeom>
          <a:noFill/>
          <a:ln w="25400">
            <a:solidFill>
              <a:srgbClr val="FF0000"/>
            </a:solidFill>
          </a:ln>
        </p:spPr>
        <p:txBody>
          <a:bodyPr wrap="square" rtlCol="0">
            <a:spAutoFit/>
          </a:bodyPr>
          <a:lstStyle/>
          <a:p>
            <a:r>
              <a:rPr lang="tr-TR" dirty="0"/>
              <a:t> Çevre kültürünün en güçlü kullanım biçimi: </a:t>
            </a:r>
            <a:r>
              <a:rPr lang="tr-TR" b="1" dirty="0"/>
              <a:t>hedefli yüzey örneklemesi + moleküler epidemiyoloji + müdahale sonrası epidemiyolojik düzelme</a:t>
            </a:r>
            <a:r>
              <a:rPr lang="tr-TR" dirty="0"/>
              <a:t>.</a:t>
            </a:r>
          </a:p>
        </p:txBody>
      </p:sp>
      <p:sp>
        <p:nvSpPr>
          <p:cNvPr id="6" name="Metin kutusu 5">
            <a:extLst>
              <a:ext uri="{FF2B5EF4-FFF2-40B4-BE49-F238E27FC236}">
                <a16:creationId xmlns:a16="http://schemas.microsoft.com/office/drawing/2014/main" id="{C00ADCF1-0394-E5C0-7D56-10F4ADB0C278}"/>
              </a:ext>
            </a:extLst>
          </p:cNvPr>
          <p:cNvSpPr txBox="1"/>
          <p:nvPr/>
        </p:nvSpPr>
        <p:spPr>
          <a:xfrm>
            <a:off x="6887673" y="2141316"/>
            <a:ext cx="2977418" cy="1200329"/>
          </a:xfrm>
          <a:prstGeom prst="rect">
            <a:avLst/>
          </a:prstGeom>
          <a:solidFill>
            <a:schemeClr val="bg1"/>
          </a:solidFill>
          <a:ln w="25400">
            <a:solidFill>
              <a:srgbClr val="FF0000"/>
            </a:solidFill>
          </a:ln>
        </p:spPr>
        <p:txBody>
          <a:bodyPr wrap="none" rtlCol="0">
            <a:spAutoFit/>
          </a:bodyPr>
          <a:lstStyle/>
          <a:p>
            <a:r>
              <a:rPr lang="tr-TR" b="1" u="sng" dirty="0"/>
              <a:t>Bulaş zinciri modeli:</a:t>
            </a:r>
            <a:br>
              <a:rPr lang="tr-TR" dirty="0"/>
            </a:br>
            <a:r>
              <a:rPr lang="tr-TR" b="1" dirty="0"/>
              <a:t>rezervuar = musluk </a:t>
            </a:r>
            <a:r>
              <a:rPr lang="tr-TR" b="1" dirty="0" err="1"/>
              <a:t>perlatörü</a:t>
            </a:r>
            <a:br>
              <a:rPr lang="tr-TR" dirty="0"/>
            </a:br>
            <a:r>
              <a:rPr lang="tr-TR" b="1" dirty="0"/>
              <a:t>taşıyıcı yol = sağlık çalışanı eli</a:t>
            </a:r>
            <a:br>
              <a:rPr lang="tr-TR" dirty="0"/>
            </a:br>
            <a:r>
              <a:rPr lang="tr-TR" b="1" dirty="0"/>
              <a:t>duyarlı konak = NYBÜ hastası</a:t>
            </a:r>
            <a:endParaRPr lang="tr-TR" dirty="0"/>
          </a:p>
        </p:txBody>
      </p:sp>
    </p:spTree>
    <p:extLst>
      <p:ext uri="{BB962C8B-B14F-4D97-AF65-F5344CB8AC3E}">
        <p14:creationId xmlns:p14="http://schemas.microsoft.com/office/powerpoint/2010/main" val="89758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39B33642-2A06-2E27-F5CC-008366177D0F}"/>
              </a:ext>
            </a:extLst>
          </p:cNvPr>
          <p:cNvSpPr>
            <a:spLocks noGrp="1"/>
          </p:cNvSpPr>
          <p:nvPr>
            <p:ph type="title"/>
          </p:nvPr>
        </p:nvSpPr>
        <p:spPr/>
        <p:txBody>
          <a:bodyPr>
            <a:normAutofit/>
          </a:bodyPr>
          <a:lstStyle/>
          <a:p>
            <a:r>
              <a:rPr lang="tr-TR" sz="3200" dirty="0">
                <a:solidFill>
                  <a:srgbClr val="FF0000"/>
                </a:solidFill>
              </a:rPr>
              <a:t>Gerçek yaşam verileri-1</a:t>
            </a:r>
          </a:p>
        </p:txBody>
      </p:sp>
      <p:sp>
        <p:nvSpPr>
          <p:cNvPr id="6" name="Metin Yer Tutucusu 5">
            <a:extLst>
              <a:ext uri="{FF2B5EF4-FFF2-40B4-BE49-F238E27FC236}">
                <a16:creationId xmlns:a16="http://schemas.microsoft.com/office/drawing/2014/main" id="{1F1A9CA5-1E9F-71DC-F2C1-8E2DEE4DCF3A}"/>
              </a:ext>
            </a:extLst>
          </p:cNvPr>
          <p:cNvSpPr>
            <a:spLocks noGrp="1"/>
          </p:cNvSpPr>
          <p:nvPr>
            <p:ph type="body" idx="1"/>
          </p:nvPr>
        </p:nvSpPr>
        <p:spPr/>
        <p:txBody>
          <a:bodyPr/>
          <a:lstStyle/>
          <a:p>
            <a:r>
              <a:rPr lang="tr-TR" dirty="0"/>
              <a:t>Çevre örnekleri; </a:t>
            </a:r>
          </a:p>
        </p:txBody>
      </p:sp>
      <p:sp>
        <p:nvSpPr>
          <p:cNvPr id="3" name="İçerik Yer Tutucusu 2">
            <a:extLst>
              <a:ext uri="{FF2B5EF4-FFF2-40B4-BE49-F238E27FC236}">
                <a16:creationId xmlns:a16="http://schemas.microsoft.com/office/drawing/2014/main" id="{548529FF-3F96-CF2A-27A3-40472FA6B116}"/>
              </a:ext>
            </a:extLst>
          </p:cNvPr>
          <p:cNvSpPr>
            <a:spLocks noGrp="1"/>
          </p:cNvSpPr>
          <p:nvPr>
            <p:ph sz="half" idx="2"/>
          </p:nvPr>
        </p:nvSpPr>
        <p:spPr>
          <a:xfrm>
            <a:off x="839788" y="2505075"/>
            <a:ext cx="5157787" cy="4080920"/>
          </a:xfrm>
        </p:spPr>
        <p:txBody>
          <a:bodyPr>
            <a:noAutofit/>
          </a:bodyPr>
          <a:lstStyle/>
          <a:p>
            <a:pPr>
              <a:lnSpc>
                <a:spcPct val="150000"/>
              </a:lnSpc>
            </a:pPr>
            <a:r>
              <a:rPr lang="tr-TR" sz="2000" dirty="0"/>
              <a:t>Yatak korkulukları</a:t>
            </a:r>
          </a:p>
          <a:p>
            <a:pPr>
              <a:lnSpc>
                <a:spcPct val="150000"/>
              </a:lnSpc>
            </a:pPr>
            <a:r>
              <a:rPr lang="tr-TR" sz="2000" dirty="0"/>
              <a:t>Kapı kolları</a:t>
            </a:r>
          </a:p>
          <a:p>
            <a:pPr>
              <a:lnSpc>
                <a:spcPct val="150000"/>
              </a:lnSpc>
            </a:pPr>
            <a:r>
              <a:rPr lang="tr-TR" sz="2000" dirty="0"/>
              <a:t>Perdeler</a:t>
            </a:r>
          </a:p>
          <a:p>
            <a:pPr>
              <a:lnSpc>
                <a:spcPct val="150000"/>
              </a:lnSpc>
            </a:pPr>
            <a:r>
              <a:rPr lang="tr-TR" sz="2000" dirty="0"/>
              <a:t>Bilgisayar klavye ve fareleri</a:t>
            </a:r>
          </a:p>
          <a:p>
            <a:pPr>
              <a:lnSpc>
                <a:spcPct val="150000"/>
              </a:lnSpc>
            </a:pPr>
            <a:r>
              <a:rPr lang="tr-TR" sz="2000" dirty="0"/>
              <a:t>Ventilatör panel ve sensörleri</a:t>
            </a:r>
          </a:p>
          <a:p>
            <a:pPr>
              <a:lnSpc>
                <a:spcPct val="150000"/>
              </a:lnSpc>
            </a:pPr>
            <a:r>
              <a:rPr lang="tr-TR" sz="2000" dirty="0"/>
              <a:t>Hava menfezleri</a:t>
            </a:r>
          </a:p>
          <a:p>
            <a:pPr>
              <a:lnSpc>
                <a:spcPct val="150000"/>
              </a:lnSpc>
            </a:pPr>
            <a:r>
              <a:rPr lang="tr-TR" sz="2000" dirty="0"/>
              <a:t>Yataklar</a:t>
            </a:r>
          </a:p>
        </p:txBody>
      </p:sp>
      <p:sp>
        <p:nvSpPr>
          <p:cNvPr id="7" name="Metin Yer Tutucusu 6">
            <a:extLst>
              <a:ext uri="{FF2B5EF4-FFF2-40B4-BE49-F238E27FC236}">
                <a16:creationId xmlns:a16="http://schemas.microsoft.com/office/drawing/2014/main" id="{B7F032E0-5EAA-1499-9032-2F830205B031}"/>
              </a:ext>
            </a:extLst>
          </p:cNvPr>
          <p:cNvSpPr>
            <a:spLocks noGrp="1"/>
          </p:cNvSpPr>
          <p:nvPr>
            <p:ph type="body" sz="quarter" idx="3"/>
          </p:nvPr>
        </p:nvSpPr>
        <p:spPr/>
        <p:txBody>
          <a:bodyPr/>
          <a:lstStyle/>
          <a:p>
            <a:r>
              <a:rPr lang="tr-TR" dirty="0"/>
              <a:t>Çevre örnekleri; </a:t>
            </a:r>
          </a:p>
        </p:txBody>
      </p:sp>
      <p:sp>
        <p:nvSpPr>
          <p:cNvPr id="8" name="İçerik Yer Tutucusu 7">
            <a:extLst>
              <a:ext uri="{FF2B5EF4-FFF2-40B4-BE49-F238E27FC236}">
                <a16:creationId xmlns:a16="http://schemas.microsoft.com/office/drawing/2014/main" id="{347181E6-B6D3-8DF9-29A2-3EDE83E54B21}"/>
              </a:ext>
            </a:extLst>
          </p:cNvPr>
          <p:cNvSpPr>
            <a:spLocks noGrp="1"/>
          </p:cNvSpPr>
          <p:nvPr>
            <p:ph sz="quarter" idx="4"/>
          </p:nvPr>
        </p:nvSpPr>
        <p:spPr/>
        <p:txBody>
          <a:bodyPr>
            <a:normAutofit fontScale="92500" lnSpcReduction="20000"/>
          </a:bodyPr>
          <a:lstStyle/>
          <a:p>
            <a:pPr>
              <a:lnSpc>
                <a:spcPct val="150000"/>
              </a:lnSpc>
            </a:pPr>
            <a:r>
              <a:rPr lang="tr-TR" sz="2200" dirty="0"/>
              <a:t>Tedavi arabaları</a:t>
            </a:r>
          </a:p>
          <a:p>
            <a:pPr>
              <a:lnSpc>
                <a:spcPct val="150000"/>
              </a:lnSpc>
            </a:pPr>
            <a:r>
              <a:rPr lang="tr-TR" sz="2200" dirty="0"/>
              <a:t>Cihazların toplandığı merkezi cihaz ünitesi</a:t>
            </a:r>
          </a:p>
          <a:p>
            <a:pPr>
              <a:lnSpc>
                <a:spcPct val="150000"/>
              </a:lnSpc>
            </a:pPr>
            <a:r>
              <a:rPr lang="tr-TR" sz="2200" dirty="0"/>
              <a:t>Kullanılmış bez-havlular</a:t>
            </a:r>
          </a:p>
          <a:p>
            <a:pPr>
              <a:lnSpc>
                <a:spcPct val="150000"/>
              </a:lnSpc>
            </a:pPr>
            <a:r>
              <a:rPr lang="tr-TR" sz="2200" dirty="0"/>
              <a:t>Personel elleri</a:t>
            </a:r>
          </a:p>
          <a:p>
            <a:pPr>
              <a:lnSpc>
                <a:spcPct val="150000"/>
              </a:lnSpc>
            </a:pPr>
            <a:r>
              <a:rPr lang="tr-TR" sz="2200" dirty="0"/>
              <a:t>Tıbbi tekstiller</a:t>
            </a:r>
          </a:p>
          <a:p>
            <a:pPr>
              <a:lnSpc>
                <a:spcPct val="150000"/>
              </a:lnSpc>
            </a:pPr>
            <a:r>
              <a:rPr lang="tr-TR" sz="2200" dirty="0"/>
              <a:t>Lavabo iç yüzeyi</a:t>
            </a:r>
          </a:p>
          <a:p>
            <a:pPr>
              <a:lnSpc>
                <a:spcPct val="150000"/>
              </a:lnSpc>
            </a:pPr>
            <a:r>
              <a:rPr lang="tr-TR" sz="2200" dirty="0"/>
              <a:t>Musluk dış yüzeyi ve su çıkışı çevresi</a:t>
            </a:r>
          </a:p>
          <a:p>
            <a:endParaRPr lang="tr-TR" dirty="0"/>
          </a:p>
        </p:txBody>
      </p:sp>
      <p:pic>
        <p:nvPicPr>
          <p:cNvPr id="5" name="Resim 4">
            <a:extLst>
              <a:ext uri="{FF2B5EF4-FFF2-40B4-BE49-F238E27FC236}">
                <a16:creationId xmlns:a16="http://schemas.microsoft.com/office/drawing/2014/main" id="{A6D844F1-44D6-F638-46A6-FEDD73E16DD2}"/>
              </a:ext>
            </a:extLst>
          </p:cNvPr>
          <p:cNvPicPr>
            <a:picLocks noChangeAspect="1"/>
          </p:cNvPicPr>
          <p:nvPr/>
        </p:nvPicPr>
        <p:blipFill>
          <a:blip r:embed="rId3"/>
          <a:srcRect l="9363" t="15402" r="41446" b="51809"/>
          <a:stretch>
            <a:fillRect/>
          </a:stretch>
        </p:blipFill>
        <p:spPr>
          <a:xfrm>
            <a:off x="5094514" y="159702"/>
            <a:ext cx="6518366" cy="1486218"/>
          </a:xfrm>
          <a:prstGeom prst="rect">
            <a:avLst/>
          </a:prstGeom>
        </p:spPr>
      </p:pic>
    </p:spTree>
    <p:extLst>
      <p:ext uri="{BB962C8B-B14F-4D97-AF65-F5344CB8AC3E}">
        <p14:creationId xmlns:p14="http://schemas.microsoft.com/office/powerpoint/2010/main" val="33901245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o 5">
            <a:extLst>
              <a:ext uri="{FF2B5EF4-FFF2-40B4-BE49-F238E27FC236}">
                <a16:creationId xmlns:a16="http://schemas.microsoft.com/office/drawing/2014/main" id="{AEF7615F-5938-453A-9825-82F089E3516F}"/>
              </a:ext>
            </a:extLst>
          </p:cNvPr>
          <p:cNvGraphicFramePr>
            <a:graphicFrameLocks noGrp="1"/>
          </p:cNvGraphicFramePr>
          <p:nvPr>
            <p:extLst>
              <p:ext uri="{D42A27DB-BD31-4B8C-83A1-F6EECF244321}">
                <p14:modId xmlns:p14="http://schemas.microsoft.com/office/powerpoint/2010/main" val="670062555"/>
              </p:ext>
            </p:extLst>
          </p:nvPr>
        </p:nvGraphicFramePr>
        <p:xfrm>
          <a:off x="435428" y="1485265"/>
          <a:ext cx="11030857" cy="4937760"/>
        </p:xfrm>
        <a:graphic>
          <a:graphicData uri="http://schemas.openxmlformats.org/drawingml/2006/table">
            <a:tbl>
              <a:tblPr firstRow="1" bandRow="1">
                <a:tableStyleId>{5C22544A-7EE6-4342-B048-85BDC9FD1C3A}</a:tableStyleId>
              </a:tblPr>
              <a:tblGrid>
                <a:gridCol w="3683518">
                  <a:extLst>
                    <a:ext uri="{9D8B030D-6E8A-4147-A177-3AD203B41FA5}">
                      <a16:colId xmlns:a16="http://schemas.microsoft.com/office/drawing/2014/main" val="1907810423"/>
                    </a:ext>
                  </a:extLst>
                </a:gridCol>
                <a:gridCol w="3683519">
                  <a:extLst>
                    <a:ext uri="{9D8B030D-6E8A-4147-A177-3AD203B41FA5}">
                      <a16:colId xmlns:a16="http://schemas.microsoft.com/office/drawing/2014/main" val="1109013710"/>
                    </a:ext>
                  </a:extLst>
                </a:gridCol>
                <a:gridCol w="3663820">
                  <a:extLst>
                    <a:ext uri="{9D8B030D-6E8A-4147-A177-3AD203B41FA5}">
                      <a16:colId xmlns:a16="http://schemas.microsoft.com/office/drawing/2014/main" val="1238322346"/>
                    </a:ext>
                  </a:extLst>
                </a:gridCol>
              </a:tblGrid>
              <a:tr h="370840">
                <a:tc>
                  <a:txBody>
                    <a:bodyPr/>
                    <a:lstStyle/>
                    <a:p>
                      <a:r>
                        <a:rPr lang="tr-TR" dirty="0"/>
                        <a:t>Değerlendirme alanı</a:t>
                      </a:r>
                    </a:p>
                  </a:txBody>
                  <a:tcPr/>
                </a:tc>
                <a:tc>
                  <a:txBody>
                    <a:bodyPr/>
                    <a:lstStyle/>
                    <a:p>
                      <a:r>
                        <a:rPr lang="tr-TR" dirty="0"/>
                        <a:t>Güçlü yön</a:t>
                      </a:r>
                    </a:p>
                    <a:p>
                      <a:endParaRPr lang="tr-TR" dirty="0"/>
                    </a:p>
                  </a:txBody>
                  <a:tcPr/>
                </a:tc>
                <a:tc>
                  <a:txBody>
                    <a:bodyPr/>
                    <a:lstStyle/>
                    <a:p>
                      <a:r>
                        <a:rPr lang="tr-TR" dirty="0"/>
                        <a:t>Zayıf yön</a:t>
                      </a:r>
                    </a:p>
                    <a:p>
                      <a:endParaRPr lang="tr-TR" dirty="0"/>
                    </a:p>
                  </a:txBody>
                  <a:tcPr/>
                </a:tc>
                <a:extLst>
                  <a:ext uri="{0D108BD9-81ED-4DB2-BD59-A6C34878D82A}">
                    <a16:rowId xmlns:a16="http://schemas.microsoft.com/office/drawing/2014/main" val="2233663957"/>
                  </a:ext>
                </a:extLst>
              </a:tr>
              <a:tr h="370840">
                <a:tc>
                  <a:txBody>
                    <a:bodyPr/>
                    <a:lstStyle/>
                    <a:p>
                      <a:r>
                        <a:rPr lang="tr-TR" dirty="0"/>
                        <a:t>Örnekleme zamanı</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Salgın erkenden fark edilince hızla örnek alındı</a:t>
                      </a:r>
                    </a:p>
                    <a:p>
                      <a:endParaRPr lang="tr-TR" dirty="0"/>
                    </a:p>
                  </a:txBody>
                  <a:tcPr/>
                </a:tc>
                <a:tc>
                  <a:txBody>
                    <a:bodyPr/>
                    <a:lstStyle/>
                    <a:p>
                      <a:r>
                        <a:rPr lang="tr-TR" dirty="0"/>
                        <a:t>Örnekleme, temizlik ve yoğun önlem başladıktan sonra yapıldı</a:t>
                      </a:r>
                    </a:p>
                  </a:txBody>
                  <a:tcPr/>
                </a:tc>
                <a:extLst>
                  <a:ext uri="{0D108BD9-81ED-4DB2-BD59-A6C34878D82A}">
                    <a16:rowId xmlns:a16="http://schemas.microsoft.com/office/drawing/2014/main" val="1550777070"/>
                  </a:ext>
                </a:extLst>
              </a:tr>
              <a:tr h="370840">
                <a:tc>
                  <a:txBody>
                    <a:bodyPr/>
                    <a:lstStyle/>
                    <a:p>
                      <a:r>
                        <a:rPr lang="tr-TR" dirty="0"/>
                        <a:t>Örnekleme kapsamı</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200 örnek, çok sayıda olası yüzey ve su ile ilişkili nokta dahil edildi</a:t>
                      </a:r>
                    </a:p>
                  </a:txBody>
                  <a:tcPr/>
                </a:tc>
                <a:tc>
                  <a:txBody>
                    <a:bodyPr/>
                    <a:lstStyle/>
                    <a:p>
                      <a:r>
                        <a:rPr lang="tr-TR" sz="1800" b="0" i="0" kern="1200" dirty="0">
                          <a:solidFill>
                            <a:schemeClr val="dk1"/>
                          </a:solidFill>
                          <a:effectLst/>
                          <a:latin typeface="+mn-lt"/>
                          <a:ea typeface="+mn-ea"/>
                          <a:cs typeface="+mn-cs"/>
                        </a:rPr>
                        <a:t>Tekrarlayan seri örnekleme ve kontrol örnekleri ayrıntılı raporlanmadı</a:t>
                      </a:r>
                      <a:endParaRPr lang="tr-TR" dirty="0"/>
                    </a:p>
                  </a:txBody>
                  <a:tcPr/>
                </a:tc>
                <a:extLst>
                  <a:ext uri="{0D108BD9-81ED-4DB2-BD59-A6C34878D82A}">
                    <a16:rowId xmlns:a16="http://schemas.microsoft.com/office/drawing/2014/main" val="1375377070"/>
                  </a:ext>
                </a:extLst>
              </a:tr>
              <a:tr h="370840">
                <a:tc>
                  <a:txBody>
                    <a:bodyPr/>
                    <a:lstStyle/>
                    <a:p>
                      <a:r>
                        <a:rPr lang="tr-TR" dirty="0"/>
                        <a:t>Örnekleme materyali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Uygulaması kolay, sahada hızlı </a:t>
                      </a:r>
                      <a:r>
                        <a:rPr lang="tr-TR" dirty="0" err="1"/>
                        <a:t>swab</a:t>
                      </a:r>
                      <a:r>
                        <a:rPr lang="tr-TR" dirty="0"/>
                        <a:t> yöntemi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Sadece pamuklu </a:t>
                      </a:r>
                      <a:r>
                        <a:rPr lang="tr-TR" dirty="0" err="1"/>
                        <a:t>swab</a:t>
                      </a:r>
                      <a:r>
                        <a:rPr lang="tr-TR" dirty="0"/>
                        <a:t> kullanıldı; daha geniş alanlar için sünger/bez kullanılmadı</a:t>
                      </a:r>
                    </a:p>
                  </a:txBody>
                  <a:tcPr/>
                </a:tc>
                <a:extLst>
                  <a:ext uri="{0D108BD9-81ED-4DB2-BD59-A6C34878D82A}">
                    <a16:rowId xmlns:a16="http://schemas.microsoft.com/office/drawing/2014/main" val="3101567999"/>
                  </a:ext>
                </a:extLst>
              </a:tr>
              <a:tr h="370840">
                <a:tc>
                  <a:txBody>
                    <a:bodyPr/>
                    <a:lstStyle/>
                    <a:p>
                      <a:r>
                        <a:rPr lang="tr-TR" dirty="0"/>
                        <a:t>Laboratuvar analizi	</a:t>
                      </a:r>
                    </a:p>
                  </a:txBody>
                  <a:tcPr/>
                </a:tc>
                <a:tc>
                  <a:txBody>
                    <a:bodyPr/>
                    <a:lstStyle/>
                    <a:p>
                      <a:r>
                        <a:rPr lang="tr-TR" dirty="0"/>
                        <a:t>PFGE ile çevresel ve klinik izolatlar ilişkilendirildi</a:t>
                      </a:r>
                    </a:p>
                  </a:txBody>
                  <a:tcPr/>
                </a:tc>
                <a:tc>
                  <a:txBody>
                    <a:bodyPr/>
                    <a:lstStyle/>
                    <a:p>
                      <a:r>
                        <a:rPr lang="tr-TR" sz="1800" b="0" i="0" kern="1200" dirty="0">
                          <a:solidFill>
                            <a:schemeClr val="dk1"/>
                          </a:solidFill>
                          <a:effectLst/>
                          <a:latin typeface="+mn-lt"/>
                          <a:ea typeface="+mn-ea"/>
                          <a:cs typeface="+mn-cs"/>
                        </a:rPr>
                        <a:t>Nicel yük (CFU) raporlanmadı</a:t>
                      </a:r>
                      <a:endParaRPr lang="tr-TR" dirty="0"/>
                    </a:p>
                  </a:txBody>
                  <a:tcPr/>
                </a:tc>
                <a:extLst>
                  <a:ext uri="{0D108BD9-81ED-4DB2-BD59-A6C34878D82A}">
                    <a16:rowId xmlns:a16="http://schemas.microsoft.com/office/drawing/2014/main" val="2632543941"/>
                  </a:ext>
                </a:extLst>
              </a:tr>
              <a:tr h="370840">
                <a:tc>
                  <a:txBody>
                    <a:bodyPr/>
                    <a:lstStyle/>
                    <a:p>
                      <a:r>
                        <a:rPr lang="tr-TR" sz="1800" b="0" i="0" kern="1200" dirty="0">
                          <a:solidFill>
                            <a:schemeClr val="dk1"/>
                          </a:solidFill>
                          <a:effectLst/>
                          <a:latin typeface="+mn-lt"/>
                          <a:ea typeface="+mn-ea"/>
                          <a:cs typeface="+mn-cs"/>
                        </a:rPr>
                        <a:t>Yorumlama</a:t>
                      </a:r>
                      <a:endParaRPr lang="tr-TR" dirty="0"/>
                    </a:p>
                  </a:txBody>
                  <a:tcPr/>
                </a:tc>
                <a:tc>
                  <a:txBody>
                    <a:bodyPr/>
                    <a:lstStyle/>
                    <a:p>
                      <a:r>
                        <a:rPr lang="tr-TR" dirty="0"/>
                        <a:t>Pozitif kültür + PFGE + müdahale sonrası epidemiyolojik düzelme birlikte yorumlandı </a:t>
                      </a:r>
                    </a:p>
                  </a:txBody>
                  <a:tcPr/>
                </a:tc>
                <a:tc>
                  <a:txBody>
                    <a:bodyPr/>
                    <a:lstStyle/>
                    <a:p>
                      <a:r>
                        <a:rPr lang="tr-TR" sz="1800" b="0" i="0" kern="1200" dirty="0">
                          <a:solidFill>
                            <a:schemeClr val="dk1"/>
                          </a:solidFill>
                          <a:effectLst/>
                          <a:latin typeface="+mn-lt"/>
                          <a:ea typeface="+mn-ea"/>
                          <a:cs typeface="+mn-cs"/>
                        </a:rPr>
                        <a:t>Eller üzerinden bulaş doğrudan kültürle gösterilemedi</a:t>
                      </a:r>
                      <a:endParaRPr lang="tr-TR" dirty="0"/>
                    </a:p>
                  </a:txBody>
                  <a:tcPr/>
                </a:tc>
                <a:extLst>
                  <a:ext uri="{0D108BD9-81ED-4DB2-BD59-A6C34878D82A}">
                    <a16:rowId xmlns:a16="http://schemas.microsoft.com/office/drawing/2014/main" val="1602862161"/>
                  </a:ext>
                </a:extLst>
              </a:tr>
            </a:tbl>
          </a:graphicData>
        </a:graphic>
      </p:graphicFrame>
      <p:pic>
        <p:nvPicPr>
          <p:cNvPr id="7" name="Resim 6">
            <a:extLst>
              <a:ext uri="{FF2B5EF4-FFF2-40B4-BE49-F238E27FC236}">
                <a16:creationId xmlns:a16="http://schemas.microsoft.com/office/drawing/2014/main" id="{1DFCEE7B-07F3-3ABB-EB45-37C7B33AFB13}"/>
              </a:ext>
            </a:extLst>
          </p:cNvPr>
          <p:cNvPicPr>
            <a:picLocks noChangeAspect="1"/>
          </p:cNvPicPr>
          <p:nvPr/>
        </p:nvPicPr>
        <p:blipFill>
          <a:blip r:embed="rId2"/>
          <a:srcRect l="9363" t="15402" r="41446" b="51809"/>
          <a:stretch>
            <a:fillRect/>
          </a:stretch>
        </p:blipFill>
        <p:spPr>
          <a:xfrm>
            <a:off x="5341257" y="159702"/>
            <a:ext cx="6518366" cy="988378"/>
          </a:xfrm>
          <a:prstGeom prst="rect">
            <a:avLst/>
          </a:prstGeom>
        </p:spPr>
      </p:pic>
      <p:sp>
        <p:nvSpPr>
          <p:cNvPr id="8" name="Başlık 1">
            <a:extLst>
              <a:ext uri="{FF2B5EF4-FFF2-40B4-BE49-F238E27FC236}">
                <a16:creationId xmlns:a16="http://schemas.microsoft.com/office/drawing/2014/main" id="{63E9A68A-C6EB-6CA8-521F-95DFC58A528E}"/>
              </a:ext>
            </a:extLst>
          </p:cNvPr>
          <p:cNvSpPr>
            <a:spLocks noGrp="1"/>
          </p:cNvSpPr>
          <p:nvPr>
            <p:ph type="title"/>
          </p:nvPr>
        </p:nvSpPr>
        <p:spPr>
          <a:xfrm>
            <a:off x="725715" y="159702"/>
            <a:ext cx="4256314" cy="1325563"/>
          </a:xfrm>
        </p:spPr>
        <p:txBody>
          <a:bodyPr>
            <a:normAutofit/>
          </a:bodyPr>
          <a:lstStyle/>
          <a:p>
            <a:r>
              <a:rPr lang="tr-TR" sz="3200" dirty="0">
                <a:solidFill>
                  <a:srgbClr val="FF0000"/>
                </a:solidFill>
              </a:rPr>
              <a:t>Gerçek yaşam verileri-1</a:t>
            </a:r>
          </a:p>
        </p:txBody>
      </p:sp>
    </p:spTree>
    <p:extLst>
      <p:ext uri="{BB962C8B-B14F-4D97-AF65-F5344CB8AC3E}">
        <p14:creationId xmlns:p14="http://schemas.microsoft.com/office/powerpoint/2010/main" val="9220077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E2405A6-A281-8874-895A-D18CE0748BB4}"/>
              </a:ext>
            </a:extLst>
          </p:cNvPr>
          <p:cNvSpPr>
            <a:spLocks noGrp="1"/>
          </p:cNvSpPr>
          <p:nvPr>
            <p:ph type="title"/>
          </p:nvPr>
        </p:nvSpPr>
        <p:spPr>
          <a:xfrm>
            <a:off x="634110" y="249770"/>
            <a:ext cx="4613476" cy="1325563"/>
          </a:xfrm>
        </p:spPr>
        <p:txBody>
          <a:bodyPr>
            <a:normAutofit/>
          </a:bodyPr>
          <a:lstStyle/>
          <a:p>
            <a:r>
              <a:rPr lang="tr-TR" sz="3200" dirty="0">
                <a:solidFill>
                  <a:srgbClr val="FF0000"/>
                </a:solidFill>
              </a:rPr>
              <a:t>Gerçek yaşam verileri-2</a:t>
            </a:r>
          </a:p>
        </p:txBody>
      </p:sp>
      <p:sp>
        <p:nvSpPr>
          <p:cNvPr id="3" name="İçerik Yer Tutucusu 2">
            <a:extLst>
              <a:ext uri="{FF2B5EF4-FFF2-40B4-BE49-F238E27FC236}">
                <a16:creationId xmlns:a16="http://schemas.microsoft.com/office/drawing/2014/main" id="{9785AD7D-42BB-723E-1996-C20FDE463491}"/>
              </a:ext>
            </a:extLst>
          </p:cNvPr>
          <p:cNvSpPr>
            <a:spLocks noGrp="1"/>
          </p:cNvSpPr>
          <p:nvPr>
            <p:ph idx="1"/>
          </p:nvPr>
        </p:nvSpPr>
        <p:spPr>
          <a:xfrm>
            <a:off x="838200" y="1517710"/>
            <a:ext cx="3814823" cy="4721043"/>
          </a:xfrm>
        </p:spPr>
        <p:txBody>
          <a:bodyPr>
            <a:noAutofit/>
          </a:bodyPr>
          <a:lstStyle/>
          <a:p>
            <a:pPr marL="0" indent="0">
              <a:buNone/>
            </a:pPr>
            <a:r>
              <a:rPr lang="tr-TR" sz="1800" b="1" dirty="0"/>
              <a:t>🔴 SALGIN</a:t>
            </a:r>
          </a:p>
          <a:p>
            <a:r>
              <a:rPr lang="tr-TR" sz="1800" dirty="0"/>
              <a:t>Yoğun bakımda CRAB vakalarında artış</a:t>
            </a:r>
            <a:br>
              <a:rPr lang="tr-TR" sz="1800" dirty="0"/>
            </a:br>
            <a:r>
              <a:rPr lang="tr-TR" sz="1800" dirty="0"/>
              <a:t>(12 hasta / 25 izolat)</a:t>
            </a:r>
          </a:p>
          <a:p>
            <a:pPr marL="0" indent="0">
              <a:buNone/>
            </a:pPr>
            <a:r>
              <a:rPr lang="tr-TR" sz="1800" dirty="0"/>
              <a:t>                ⬇️</a:t>
            </a:r>
          </a:p>
          <a:p>
            <a:pPr marL="0" indent="0">
              <a:buNone/>
            </a:pPr>
            <a:r>
              <a:rPr lang="tr-TR" sz="1800" b="1" dirty="0"/>
              <a:t>🟠 BAŞLANGIÇ MÜDAHALELERİ</a:t>
            </a:r>
          </a:p>
          <a:p>
            <a:r>
              <a:rPr lang="tr-TR" sz="1800" dirty="0"/>
              <a:t>Antibiyotik tedavisi </a:t>
            </a:r>
          </a:p>
          <a:p>
            <a:r>
              <a:rPr lang="tr-TR" sz="1800" dirty="0"/>
              <a:t>İzolasyon önlemleri </a:t>
            </a:r>
          </a:p>
          <a:p>
            <a:r>
              <a:rPr lang="tr-TR" sz="1800" dirty="0"/>
              <a:t>Personel eğitimi </a:t>
            </a:r>
          </a:p>
          <a:p>
            <a:pPr marL="0" indent="0">
              <a:buNone/>
            </a:pPr>
            <a:r>
              <a:rPr lang="tr-TR" sz="1800" dirty="0"/>
              <a:t>❌ </a:t>
            </a:r>
            <a:r>
              <a:rPr lang="tr-TR" sz="1800" b="1" dirty="0"/>
              <a:t>Salgın kontrol altına alınamıyor</a:t>
            </a:r>
            <a:endParaRPr lang="tr-TR" sz="1800" dirty="0"/>
          </a:p>
          <a:p>
            <a:pPr marL="0" indent="0">
              <a:buNone/>
            </a:pPr>
            <a:r>
              <a:rPr lang="tr-TR" sz="1800" dirty="0"/>
              <a:t>                ⬇️</a:t>
            </a:r>
          </a:p>
          <a:p>
            <a:pPr marL="0" indent="0">
              <a:buNone/>
            </a:pPr>
            <a:r>
              <a:rPr lang="tr-TR" sz="1800" b="1" dirty="0"/>
              <a:t>🔵 HİPOTEZ</a:t>
            </a:r>
          </a:p>
          <a:p>
            <a:r>
              <a:rPr lang="tr-TR" sz="1800" dirty="0"/>
              <a:t>👉 Gizli çevresel rezervuar olabilir</a:t>
            </a:r>
          </a:p>
        </p:txBody>
      </p:sp>
      <p:sp>
        <p:nvSpPr>
          <p:cNvPr id="4" name="Metin kutusu 3">
            <a:extLst>
              <a:ext uri="{FF2B5EF4-FFF2-40B4-BE49-F238E27FC236}">
                <a16:creationId xmlns:a16="http://schemas.microsoft.com/office/drawing/2014/main" id="{B9D118C2-D12E-E27E-A403-171127044A4C}"/>
              </a:ext>
            </a:extLst>
          </p:cNvPr>
          <p:cNvSpPr txBox="1"/>
          <p:nvPr/>
        </p:nvSpPr>
        <p:spPr>
          <a:xfrm>
            <a:off x="5437428" y="1517710"/>
            <a:ext cx="3591048" cy="4524315"/>
          </a:xfrm>
          <a:prstGeom prst="rect">
            <a:avLst/>
          </a:prstGeom>
          <a:noFill/>
        </p:spPr>
        <p:txBody>
          <a:bodyPr wrap="none" rtlCol="0">
            <a:spAutoFit/>
          </a:bodyPr>
          <a:lstStyle/>
          <a:p>
            <a:r>
              <a:rPr lang="tr-TR" b="1" dirty="0"/>
              <a:t>🟣 HEDEFLİ ÇEVRE KÜLTÜRÜ</a:t>
            </a:r>
          </a:p>
          <a:p>
            <a:r>
              <a:rPr lang="tr-TR" dirty="0"/>
              <a:t>56 çevre örneği </a:t>
            </a:r>
          </a:p>
          <a:p>
            <a:r>
              <a:rPr lang="tr-TR" dirty="0"/>
              <a:t>22 (%39,3) pozitif </a:t>
            </a:r>
          </a:p>
          <a:p>
            <a:r>
              <a:rPr lang="tr-TR" dirty="0"/>
              <a:t>👉 4 izolat = klinik suş ile aynı patern</a:t>
            </a:r>
          </a:p>
          <a:p>
            <a:r>
              <a:rPr lang="tr-TR" dirty="0"/>
              <a:t>                ⬇️</a:t>
            </a:r>
          </a:p>
          <a:p>
            <a:r>
              <a:rPr lang="tr-TR" b="1" dirty="0"/>
              <a:t>🔴 EPİDEMİYOLOJİK BAĞLANTI</a:t>
            </a:r>
          </a:p>
          <a:p>
            <a:r>
              <a:rPr lang="tr-TR" dirty="0"/>
              <a:t>👉 Çevre = bulaş kaynağı</a:t>
            </a:r>
          </a:p>
          <a:p>
            <a:r>
              <a:rPr lang="tr-TR" dirty="0"/>
              <a:t>                ⬇️</a:t>
            </a:r>
          </a:p>
          <a:p>
            <a:r>
              <a:rPr lang="tr-TR" b="1" dirty="0"/>
              <a:t>🟢 MÜDAHALE</a:t>
            </a:r>
          </a:p>
          <a:p>
            <a:r>
              <a:rPr lang="tr-TR" dirty="0"/>
              <a:t>YBÜ kapatıldı </a:t>
            </a:r>
          </a:p>
          <a:p>
            <a:r>
              <a:rPr lang="tr-TR" dirty="0"/>
              <a:t>Hipoklorit ile temizlik </a:t>
            </a:r>
          </a:p>
          <a:p>
            <a:r>
              <a:rPr lang="tr-TR" dirty="0"/>
              <a:t>Terminal dezenfeksiyon </a:t>
            </a:r>
          </a:p>
          <a:p>
            <a:r>
              <a:rPr lang="tr-TR" dirty="0"/>
              <a:t>                ⬇️</a:t>
            </a:r>
          </a:p>
          <a:p>
            <a:r>
              <a:rPr lang="tr-TR" b="1" dirty="0"/>
              <a:t>🟢 SONUÇ</a:t>
            </a:r>
          </a:p>
          <a:p>
            <a:r>
              <a:rPr lang="tr-TR" dirty="0"/>
              <a:t>Kontrol kültürleri: negatif </a:t>
            </a:r>
          </a:p>
          <a:p>
            <a:r>
              <a:rPr lang="tr-TR" dirty="0"/>
              <a:t>Yeni vaka: yok </a:t>
            </a:r>
          </a:p>
        </p:txBody>
      </p:sp>
      <p:sp>
        <p:nvSpPr>
          <p:cNvPr id="5" name="Sağ Ok 4">
            <a:extLst>
              <a:ext uri="{FF2B5EF4-FFF2-40B4-BE49-F238E27FC236}">
                <a16:creationId xmlns:a16="http://schemas.microsoft.com/office/drawing/2014/main" id="{17AF1CDE-4226-39DA-25FF-7EDD18DB5A66}"/>
              </a:ext>
            </a:extLst>
          </p:cNvPr>
          <p:cNvSpPr/>
          <p:nvPr/>
        </p:nvSpPr>
        <p:spPr>
          <a:xfrm>
            <a:off x="4415000" y="1690688"/>
            <a:ext cx="832586" cy="2307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a:extLst>
              <a:ext uri="{FF2B5EF4-FFF2-40B4-BE49-F238E27FC236}">
                <a16:creationId xmlns:a16="http://schemas.microsoft.com/office/drawing/2014/main" id="{CA3C06BF-4374-A363-FFE7-70DBF5D23EE5}"/>
              </a:ext>
            </a:extLst>
          </p:cNvPr>
          <p:cNvSpPr txBox="1"/>
          <p:nvPr/>
        </p:nvSpPr>
        <p:spPr>
          <a:xfrm>
            <a:off x="8789670" y="4287218"/>
            <a:ext cx="2981783" cy="1200329"/>
          </a:xfrm>
          <a:prstGeom prst="rect">
            <a:avLst/>
          </a:prstGeom>
          <a:noFill/>
          <a:ln w="25400">
            <a:solidFill>
              <a:srgbClr val="FF0000"/>
            </a:solidFill>
          </a:ln>
        </p:spPr>
        <p:txBody>
          <a:bodyPr wrap="square" rtlCol="0">
            <a:spAutoFit/>
          </a:bodyPr>
          <a:lstStyle/>
          <a:p>
            <a:r>
              <a:rPr lang="tr-TR" b="1" dirty="0"/>
              <a:t>Salgın yönetiminde çevre kültürü tarama değil, hedefli hipotez test aracıdır</a:t>
            </a:r>
            <a:endParaRPr lang="tr-TR" dirty="0"/>
          </a:p>
          <a:p>
            <a:endParaRPr lang="tr-TR" dirty="0"/>
          </a:p>
        </p:txBody>
      </p:sp>
      <p:pic>
        <p:nvPicPr>
          <p:cNvPr id="7" name="Resim 6">
            <a:extLst>
              <a:ext uri="{FF2B5EF4-FFF2-40B4-BE49-F238E27FC236}">
                <a16:creationId xmlns:a16="http://schemas.microsoft.com/office/drawing/2014/main" id="{229B9FF2-83CB-6303-9B43-5B97C911630E}"/>
              </a:ext>
            </a:extLst>
          </p:cNvPr>
          <p:cNvPicPr>
            <a:picLocks noChangeAspect="1"/>
          </p:cNvPicPr>
          <p:nvPr/>
        </p:nvPicPr>
        <p:blipFill>
          <a:blip r:embed="rId3"/>
          <a:srcRect l="25626" t="36433" r="12572" b="50000"/>
          <a:stretch>
            <a:fillRect/>
          </a:stretch>
        </p:blipFill>
        <p:spPr>
          <a:xfrm>
            <a:off x="4991084" y="134416"/>
            <a:ext cx="7200916" cy="1325563"/>
          </a:xfrm>
          <a:prstGeom prst="rect">
            <a:avLst/>
          </a:prstGeom>
        </p:spPr>
      </p:pic>
    </p:spTree>
    <p:extLst>
      <p:ext uri="{BB962C8B-B14F-4D97-AF65-F5344CB8AC3E}">
        <p14:creationId xmlns:p14="http://schemas.microsoft.com/office/powerpoint/2010/main" val="27035823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6AF1393A-8949-A092-5528-F65D7D04B03C}"/>
              </a:ext>
            </a:extLst>
          </p:cNvPr>
          <p:cNvSpPr>
            <a:spLocks noGrp="1"/>
          </p:cNvSpPr>
          <p:nvPr>
            <p:ph idx="1"/>
          </p:nvPr>
        </p:nvSpPr>
        <p:spPr>
          <a:xfrm>
            <a:off x="511169" y="1690688"/>
            <a:ext cx="10515600" cy="4351338"/>
          </a:xfrm>
        </p:spPr>
        <p:txBody>
          <a:bodyPr>
            <a:normAutofit/>
          </a:bodyPr>
          <a:lstStyle/>
          <a:p>
            <a:pPr>
              <a:lnSpc>
                <a:spcPct val="150000"/>
              </a:lnSpc>
            </a:pPr>
            <a:r>
              <a:rPr lang="tr-TR" sz="2000" dirty="0"/>
              <a:t>Kore üniversite hastanesi </a:t>
            </a:r>
            <a:r>
              <a:rPr lang="tr-TR" sz="2000" dirty="0" err="1"/>
              <a:t>YBÜ'lerinde</a:t>
            </a:r>
            <a:r>
              <a:rPr lang="tr-TR" sz="2000" dirty="0"/>
              <a:t> </a:t>
            </a:r>
            <a:r>
              <a:rPr lang="tr-TR" sz="2000" dirty="0" err="1"/>
              <a:t>karbapenem</a:t>
            </a:r>
            <a:r>
              <a:rPr lang="tr-TR" sz="2000" dirty="0"/>
              <a:t> dirençli </a:t>
            </a:r>
            <a:r>
              <a:rPr lang="tr-TR" sz="2000" dirty="0" err="1"/>
              <a:t>Acinetobacter</a:t>
            </a:r>
            <a:r>
              <a:rPr lang="tr-TR" sz="2000" dirty="0"/>
              <a:t> </a:t>
            </a:r>
            <a:r>
              <a:rPr lang="tr-TR" sz="2000" dirty="0" err="1"/>
              <a:t>baumannii</a:t>
            </a:r>
            <a:r>
              <a:rPr lang="tr-TR" sz="2000" dirty="0"/>
              <a:t> (CRAB) salgını</a:t>
            </a:r>
          </a:p>
          <a:p>
            <a:pPr>
              <a:lnSpc>
                <a:spcPct val="150000"/>
              </a:lnSpc>
            </a:pPr>
            <a:r>
              <a:rPr lang="tr-TR" sz="2000" dirty="0"/>
              <a:t>Ekim 2007'den Temmuz 2008'e kadar CRAB, 57 YBÜ hastası</a:t>
            </a:r>
          </a:p>
          <a:p>
            <a:pPr>
              <a:lnSpc>
                <a:spcPct val="150000"/>
              </a:lnSpc>
            </a:pPr>
            <a:r>
              <a:rPr lang="tr-TR" sz="2000" dirty="0"/>
              <a:t>135 çevresel numunenin 24'ünden (%17,9) ve 65 sağlık çalışanının 7’sinden (%10,9) izole edildi</a:t>
            </a:r>
          </a:p>
          <a:p>
            <a:pPr>
              <a:lnSpc>
                <a:spcPct val="150000"/>
              </a:lnSpc>
            </a:pPr>
            <a:r>
              <a:rPr lang="tr-TR" sz="2000" dirty="0"/>
              <a:t>PFGE ile hastalardan, sağlık çalışanlarından ve çevreden elde edilen izolatların genetik olarak ilişkili olduğunu gösterildi</a:t>
            </a:r>
          </a:p>
        </p:txBody>
      </p:sp>
      <p:sp>
        <p:nvSpPr>
          <p:cNvPr id="4" name="Başlık 1">
            <a:extLst>
              <a:ext uri="{FF2B5EF4-FFF2-40B4-BE49-F238E27FC236}">
                <a16:creationId xmlns:a16="http://schemas.microsoft.com/office/drawing/2014/main" id="{6139BA5F-20A4-97E2-9A6C-F99A10806E16}"/>
              </a:ext>
            </a:extLst>
          </p:cNvPr>
          <p:cNvSpPr>
            <a:spLocks noGrp="1"/>
          </p:cNvSpPr>
          <p:nvPr>
            <p:ph type="title"/>
          </p:nvPr>
        </p:nvSpPr>
        <p:spPr>
          <a:xfrm>
            <a:off x="838200" y="365125"/>
            <a:ext cx="4347258" cy="1325563"/>
          </a:xfrm>
        </p:spPr>
        <p:txBody>
          <a:bodyPr>
            <a:normAutofit/>
          </a:bodyPr>
          <a:lstStyle/>
          <a:p>
            <a:r>
              <a:rPr lang="tr-TR" sz="3200" dirty="0">
                <a:solidFill>
                  <a:srgbClr val="FF0000"/>
                </a:solidFill>
              </a:rPr>
              <a:t>Gerçek yaşam verileri-3</a:t>
            </a:r>
          </a:p>
        </p:txBody>
      </p:sp>
      <p:sp>
        <p:nvSpPr>
          <p:cNvPr id="11" name="Rectangle 6">
            <a:extLst>
              <a:ext uri="{FF2B5EF4-FFF2-40B4-BE49-F238E27FC236}">
                <a16:creationId xmlns:a16="http://schemas.microsoft.com/office/drawing/2014/main" id="{E8C461E6-F84B-8DFA-D176-2CFF4992A6DC}"/>
              </a:ext>
            </a:extLst>
          </p:cNvPr>
          <p:cNvSpPr>
            <a:spLocks noChangeArrowheads="1"/>
          </p:cNvSpPr>
          <p:nvPr/>
        </p:nvSpPr>
        <p:spPr bwMode="auto">
          <a:xfrm>
            <a:off x="5220182" y="311192"/>
            <a:ext cx="6748040" cy="923330"/>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000" b="0" i="0" u="none" strike="noStrike" cap="none" normalizeH="0" baseline="0" dirty="0">
                <a:ln>
                  <a:noFill/>
                </a:ln>
                <a:solidFill>
                  <a:schemeClr val="tx1"/>
                </a:solidFill>
                <a:effectLst/>
                <a:latin typeface="Arial" panose="020B0604020202020204" pitchFamily="34" charset="0"/>
              </a:rPr>
              <a:t>2010 </a:t>
            </a:r>
            <a:r>
              <a:rPr kumimoji="0" lang="tr-TR" altLang="tr-TR" sz="1000" b="0" i="0" u="none" strike="noStrike" cap="none" normalizeH="0" baseline="0" dirty="0" err="1">
                <a:ln>
                  <a:noFill/>
                </a:ln>
                <a:solidFill>
                  <a:schemeClr val="tx1"/>
                </a:solidFill>
                <a:effectLst/>
                <a:latin typeface="Arial" panose="020B0604020202020204" pitchFamily="34" charset="0"/>
              </a:rPr>
              <a:t>Jun</a:t>
            </a:r>
            <a:r>
              <a:rPr kumimoji="0" lang="tr-TR" altLang="tr-TR" sz="1000" b="0" i="0" u="none" strike="noStrike" cap="none" normalizeH="0" baseline="0" dirty="0">
                <a:ln>
                  <a:noFill/>
                </a:ln>
                <a:solidFill>
                  <a:schemeClr val="tx1"/>
                </a:solidFill>
                <a:effectLst/>
                <a:latin typeface="Arial" panose="020B0604020202020204" pitchFamily="34" charset="0"/>
              </a:rPr>
              <a:t> 17;25(7):999–1004. </a:t>
            </a:r>
            <a:r>
              <a:rPr kumimoji="0" lang="tr-TR" altLang="tr-TR" sz="1000" b="0" i="0" u="none" strike="noStrike" cap="none" normalizeH="0" baseline="0" dirty="0" err="1">
                <a:ln>
                  <a:noFill/>
                </a:ln>
                <a:solidFill>
                  <a:schemeClr val="tx1"/>
                </a:solidFill>
                <a:effectLst/>
                <a:latin typeface="Arial" panose="020B0604020202020204" pitchFamily="34" charset="0"/>
              </a:rPr>
              <a:t>doi</a:t>
            </a:r>
            <a:r>
              <a:rPr kumimoji="0" lang="tr-TR" altLang="tr-TR" sz="1000" b="0" i="0" u="none" strike="noStrike" cap="none" normalizeH="0" baseline="0" dirty="0">
                <a:ln>
                  <a:noFill/>
                </a:ln>
                <a:solidFill>
                  <a:schemeClr val="tx1"/>
                </a:solidFill>
                <a:effectLst/>
                <a:latin typeface="Arial" panose="020B0604020202020204" pitchFamily="34" charset="0"/>
              </a:rPr>
              <a:t>: </a:t>
            </a:r>
            <a:r>
              <a:rPr kumimoji="0" lang="tr-TR" altLang="tr-TR" sz="1000" b="0" i="0" u="sng" strike="noStrike" cap="none" normalizeH="0" baseline="0" dirty="0">
                <a:ln>
                  <a:noFill/>
                </a:ln>
                <a:solidFill>
                  <a:srgbClr val="54278F"/>
                </a:solidFill>
                <a:effectLst/>
                <a:latin typeface="Arial" panose="020B0604020202020204" pitchFamily="34" charset="0"/>
                <a:hlinkClick r:id="rId3"/>
              </a:rPr>
              <a:t>10.3346/jkms.2010.25.7.999</a:t>
            </a:r>
            <a:endParaRPr kumimoji="0" lang="tr-TR" altLang="tr-TR"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000" b="1" i="0" u="none" strike="noStrike" cap="none" normalizeH="0" baseline="0" dirty="0">
              <a:ln>
                <a:noFill/>
              </a:ln>
              <a:solidFill>
                <a:schemeClr val="tx1"/>
              </a:solidFill>
              <a:effectLst/>
              <a:latin typeface="Source Sans Pro Web"/>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000" b="1" i="0" u="none" strike="noStrike" cap="none" normalizeH="0" baseline="0" dirty="0" err="1">
                <a:ln>
                  <a:noFill/>
                </a:ln>
                <a:solidFill>
                  <a:schemeClr val="tx1"/>
                </a:solidFill>
                <a:effectLst/>
                <a:latin typeface="Source Sans Pro Web"/>
              </a:rPr>
              <a:t>Nosocomial</a:t>
            </a:r>
            <a:r>
              <a:rPr kumimoji="0" lang="tr-TR" altLang="tr-TR" sz="1000" b="1" i="0" u="none" strike="noStrike" cap="none" normalizeH="0" baseline="0" dirty="0">
                <a:ln>
                  <a:noFill/>
                </a:ln>
                <a:solidFill>
                  <a:schemeClr val="tx1"/>
                </a:solidFill>
                <a:effectLst/>
                <a:latin typeface="Source Sans Pro Web"/>
              </a:rPr>
              <a:t> </a:t>
            </a:r>
            <a:r>
              <a:rPr kumimoji="0" lang="tr-TR" altLang="tr-TR" sz="1000" b="1" i="0" u="none" strike="noStrike" cap="none" normalizeH="0" baseline="0" dirty="0" err="1">
                <a:ln>
                  <a:noFill/>
                </a:ln>
                <a:solidFill>
                  <a:schemeClr val="tx1"/>
                </a:solidFill>
                <a:effectLst/>
                <a:latin typeface="Source Sans Pro Web"/>
              </a:rPr>
              <a:t>Outbreak</a:t>
            </a:r>
            <a:r>
              <a:rPr kumimoji="0" lang="tr-TR" altLang="tr-TR" sz="1000" b="1" i="0" u="none" strike="noStrike" cap="none" normalizeH="0" baseline="0" dirty="0">
                <a:ln>
                  <a:noFill/>
                </a:ln>
                <a:solidFill>
                  <a:schemeClr val="tx1"/>
                </a:solidFill>
                <a:effectLst/>
                <a:latin typeface="Source Sans Pro Web"/>
              </a:rPr>
              <a:t> of </a:t>
            </a:r>
            <a:r>
              <a:rPr kumimoji="0" lang="tr-TR" altLang="tr-TR" sz="1000" b="1" i="0" u="none" strike="noStrike" cap="none" normalizeH="0" baseline="0" dirty="0" err="1">
                <a:ln>
                  <a:noFill/>
                </a:ln>
                <a:solidFill>
                  <a:schemeClr val="tx1"/>
                </a:solidFill>
                <a:effectLst/>
                <a:latin typeface="Source Sans Pro Web"/>
              </a:rPr>
              <a:t>Carbapenem-Resistant</a:t>
            </a:r>
            <a:r>
              <a:rPr kumimoji="0" lang="tr-TR" altLang="tr-TR" sz="1000" b="1" i="0" u="none" strike="noStrike" cap="none" normalizeH="0" baseline="0" dirty="0">
                <a:ln>
                  <a:noFill/>
                </a:ln>
                <a:solidFill>
                  <a:schemeClr val="tx1"/>
                </a:solidFill>
                <a:effectLst/>
                <a:latin typeface="Source Sans Pro Web"/>
              </a:rPr>
              <a:t> </a:t>
            </a:r>
            <a:r>
              <a:rPr kumimoji="0" lang="tr-TR" altLang="tr-TR" sz="1000" b="1" i="1" u="none" strike="noStrike" cap="none" normalizeH="0" baseline="0" dirty="0" err="1">
                <a:ln>
                  <a:noFill/>
                </a:ln>
                <a:solidFill>
                  <a:schemeClr val="tx1"/>
                </a:solidFill>
                <a:effectLst/>
                <a:latin typeface="Source Sans Pro Web"/>
              </a:rPr>
              <a:t>Acinetobacter</a:t>
            </a:r>
            <a:r>
              <a:rPr kumimoji="0" lang="tr-TR" altLang="tr-TR" sz="1000" b="1" i="1" u="none" strike="noStrike" cap="none" normalizeH="0" baseline="0" dirty="0">
                <a:ln>
                  <a:noFill/>
                </a:ln>
                <a:solidFill>
                  <a:schemeClr val="tx1"/>
                </a:solidFill>
                <a:effectLst/>
                <a:latin typeface="Source Sans Pro Web"/>
              </a:rPr>
              <a:t> </a:t>
            </a:r>
            <a:r>
              <a:rPr kumimoji="0" lang="tr-TR" altLang="tr-TR" sz="1000" b="1" i="1" u="none" strike="noStrike" cap="none" normalizeH="0" baseline="0" dirty="0" err="1">
                <a:ln>
                  <a:noFill/>
                </a:ln>
                <a:solidFill>
                  <a:schemeClr val="tx1"/>
                </a:solidFill>
                <a:effectLst/>
                <a:latin typeface="Source Sans Pro Web"/>
              </a:rPr>
              <a:t>baumannii</a:t>
            </a:r>
            <a:r>
              <a:rPr kumimoji="0" lang="tr-TR" altLang="tr-TR" sz="1000" b="1" i="0" u="none" strike="noStrike" cap="none" normalizeH="0" baseline="0" dirty="0">
                <a:ln>
                  <a:noFill/>
                </a:ln>
                <a:solidFill>
                  <a:schemeClr val="tx1"/>
                </a:solidFill>
                <a:effectLst/>
                <a:latin typeface="Source Sans Pro Web"/>
              </a:rPr>
              <a:t> in </a:t>
            </a:r>
            <a:r>
              <a:rPr kumimoji="0" lang="tr-TR" altLang="tr-TR" sz="1000" b="1" i="0" u="none" strike="noStrike" cap="none" normalizeH="0" baseline="0" dirty="0" err="1">
                <a:ln>
                  <a:noFill/>
                </a:ln>
                <a:solidFill>
                  <a:schemeClr val="tx1"/>
                </a:solidFill>
                <a:effectLst/>
                <a:latin typeface="Source Sans Pro Web"/>
              </a:rPr>
              <a:t>Intensive</a:t>
            </a:r>
            <a:r>
              <a:rPr kumimoji="0" lang="tr-TR" altLang="tr-TR" sz="1000" b="1" i="0" u="none" strike="noStrike" cap="none" normalizeH="0" baseline="0" dirty="0">
                <a:ln>
                  <a:noFill/>
                </a:ln>
                <a:solidFill>
                  <a:schemeClr val="tx1"/>
                </a:solidFill>
                <a:effectLst/>
                <a:latin typeface="Source Sans Pro Web"/>
              </a:rPr>
              <a:t> </a:t>
            </a:r>
            <a:r>
              <a:rPr kumimoji="0" lang="tr-TR" altLang="tr-TR" sz="1000" b="1" i="0" u="none" strike="noStrike" cap="none" normalizeH="0" baseline="0" dirty="0" err="1">
                <a:ln>
                  <a:noFill/>
                </a:ln>
                <a:solidFill>
                  <a:schemeClr val="tx1"/>
                </a:solidFill>
                <a:effectLst/>
                <a:latin typeface="Source Sans Pro Web"/>
              </a:rPr>
              <a:t>Care</a:t>
            </a:r>
            <a:r>
              <a:rPr kumimoji="0" lang="tr-TR" altLang="tr-TR" sz="1000" b="1" i="0" u="none" strike="noStrike" cap="none" normalizeH="0" baseline="0" dirty="0">
                <a:ln>
                  <a:noFill/>
                </a:ln>
                <a:solidFill>
                  <a:schemeClr val="tx1"/>
                </a:solidFill>
                <a:effectLst/>
                <a:latin typeface="Source Sans Pro Web"/>
              </a:rPr>
              <a:t> </a:t>
            </a:r>
            <a:r>
              <a:rPr kumimoji="0" lang="tr-TR" altLang="tr-TR" sz="1000" b="1" i="0" u="none" strike="noStrike" cap="none" normalizeH="0" baseline="0" dirty="0" err="1">
                <a:ln>
                  <a:noFill/>
                </a:ln>
                <a:solidFill>
                  <a:schemeClr val="tx1"/>
                </a:solidFill>
                <a:effectLst/>
                <a:latin typeface="Source Sans Pro Web"/>
              </a:rPr>
              <a:t>Units</a:t>
            </a:r>
            <a:r>
              <a:rPr kumimoji="0" lang="tr-TR" altLang="tr-TR" sz="1000" b="1" i="0" u="none" strike="noStrike" cap="none" normalizeH="0" baseline="0" dirty="0">
                <a:ln>
                  <a:noFill/>
                </a:ln>
                <a:solidFill>
                  <a:schemeClr val="tx1"/>
                </a:solidFill>
                <a:effectLst/>
                <a:latin typeface="Source Sans Pro Web"/>
              </a:rPr>
              <a:t> </a:t>
            </a:r>
            <a:r>
              <a:rPr kumimoji="0" lang="tr-TR" altLang="tr-TR" sz="1000" b="1" i="0" u="none" strike="noStrike" cap="none" normalizeH="0" baseline="0" dirty="0" err="1">
                <a:ln>
                  <a:noFill/>
                </a:ln>
                <a:solidFill>
                  <a:schemeClr val="tx1"/>
                </a:solidFill>
                <a:effectLst/>
                <a:latin typeface="Source Sans Pro Web"/>
              </a:rPr>
              <a:t>and</a:t>
            </a:r>
            <a:r>
              <a:rPr kumimoji="0" lang="tr-TR" altLang="tr-TR" sz="1000" b="1" i="0" u="none" strike="noStrike" cap="none" normalizeH="0" baseline="0" dirty="0">
                <a:ln>
                  <a:noFill/>
                </a:ln>
                <a:solidFill>
                  <a:schemeClr val="tx1"/>
                </a:solidFill>
                <a:effectLst/>
                <a:latin typeface="Source Sans Pro Web"/>
              </a:rPr>
              <a:t> </a:t>
            </a:r>
            <a:r>
              <a:rPr kumimoji="0" lang="tr-TR" altLang="tr-TR" sz="1000" b="1" i="0" u="none" strike="noStrike" cap="none" normalizeH="0" baseline="0" dirty="0" err="1">
                <a:ln>
                  <a:noFill/>
                </a:ln>
                <a:solidFill>
                  <a:schemeClr val="tx1"/>
                </a:solidFill>
                <a:effectLst/>
                <a:latin typeface="Source Sans Pro Web"/>
              </a:rPr>
              <a:t>Successful</a:t>
            </a:r>
            <a:r>
              <a:rPr kumimoji="0" lang="tr-TR" altLang="tr-TR" sz="1000" b="1" i="0" u="none" strike="noStrike" cap="none" normalizeH="0" baseline="0" dirty="0">
                <a:ln>
                  <a:noFill/>
                </a:ln>
                <a:solidFill>
                  <a:schemeClr val="tx1"/>
                </a:solidFill>
                <a:effectLst/>
                <a:latin typeface="Source Sans Pro Web"/>
              </a:rPr>
              <a:t> </a:t>
            </a:r>
            <a:r>
              <a:rPr kumimoji="0" lang="tr-TR" altLang="tr-TR" sz="1000" b="1" i="0" u="none" strike="noStrike" cap="none" normalizeH="0" baseline="0" dirty="0" err="1">
                <a:ln>
                  <a:noFill/>
                </a:ln>
                <a:solidFill>
                  <a:schemeClr val="tx1"/>
                </a:solidFill>
                <a:effectLst/>
                <a:latin typeface="Source Sans Pro Web"/>
              </a:rPr>
              <a:t>Outbreak</a:t>
            </a:r>
            <a:r>
              <a:rPr kumimoji="0" lang="tr-TR" altLang="tr-TR" sz="1000" b="1" i="0" u="none" strike="noStrike" cap="none" normalizeH="0" baseline="0" dirty="0">
                <a:ln>
                  <a:noFill/>
                </a:ln>
                <a:solidFill>
                  <a:schemeClr val="tx1"/>
                </a:solidFill>
                <a:effectLst/>
                <a:latin typeface="Source Sans Pro Web"/>
              </a:rPr>
              <a:t> Control Program</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000" b="0" i="0" u="sng" strike="noStrike" cap="none" normalizeH="0" baseline="0" dirty="0">
                <a:ln>
                  <a:noFill/>
                </a:ln>
                <a:solidFill>
                  <a:srgbClr val="54278F"/>
                </a:solidFill>
                <a:effectLst/>
                <a:latin typeface="Source Sans Pro Web"/>
                <a:hlinkClick r:id="rId4"/>
              </a:rPr>
              <a:t>Won Suk Choi</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none" strike="noStrike" cap="none" normalizeH="0" baseline="30000" dirty="0">
                <a:ln>
                  <a:noFill/>
                </a:ln>
                <a:solidFill>
                  <a:schemeClr val="tx1"/>
                </a:solidFill>
                <a:effectLst/>
                <a:latin typeface="revert"/>
              </a:rPr>
              <a:t>1,2</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sng" strike="noStrike" cap="none" normalizeH="0" baseline="0" dirty="0">
                <a:ln>
                  <a:noFill/>
                </a:ln>
                <a:solidFill>
                  <a:srgbClr val="54278F"/>
                </a:solidFill>
                <a:effectLst/>
                <a:latin typeface="Source Sans Pro Web"/>
                <a:hlinkClick r:id="rId5"/>
              </a:rPr>
              <a:t>Su Hyun Kim</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none" strike="noStrike" cap="none" normalizeH="0" baseline="30000" dirty="0">
                <a:ln>
                  <a:noFill/>
                </a:ln>
                <a:solidFill>
                  <a:schemeClr val="tx1"/>
                </a:solidFill>
                <a:effectLst/>
                <a:latin typeface="revert"/>
              </a:rPr>
              <a:t>2</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sng" strike="noStrike" cap="none" normalizeH="0" baseline="0" dirty="0">
                <a:ln>
                  <a:noFill/>
                </a:ln>
                <a:solidFill>
                  <a:srgbClr val="54278F"/>
                </a:solidFill>
                <a:effectLst/>
                <a:latin typeface="Source Sans Pro Web"/>
                <a:hlinkClick r:id="rId6"/>
              </a:rPr>
              <a:t>Eun Gyong Jeon</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none" strike="noStrike" cap="none" normalizeH="0" baseline="30000" dirty="0">
                <a:ln>
                  <a:noFill/>
                </a:ln>
                <a:solidFill>
                  <a:schemeClr val="tx1"/>
                </a:solidFill>
                <a:effectLst/>
                <a:latin typeface="revert"/>
              </a:rPr>
              <a:t>3</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sng" strike="noStrike" cap="none" normalizeH="0" baseline="0" dirty="0">
                <a:ln>
                  <a:noFill/>
                </a:ln>
                <a:solidFill>
                  <a:srgbClr val="54278F"/>
                </a:solidFill>
                <a:effectLst/>
                <a:latin typeface="Source Sans Pro Web"/>
                <a:hlinkClick r:id="rId7"/>
              </a:rPr>
              <a:t>Myeung Hee Son</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none" strike="noStrike" cap="none" normalizeH="0" baseline="30000" dirty="0">
                <a:ln>
                  <a:noFill/>
                </a:ln>
                <a:solidFill>
                  <a:schemeClr val="tx1"/>
                </a:solidFill>
                <a:effectLst/>
                <a:latin typeface="revert"/>
              </a:rPr>
              <a:t>3</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sng" strike="noStrike" cap="none" normalizeH="0" baseline="0" dirty="0">
                <a:ln>
                  <a:noFill/>
                </a:ln>
                <a:solidFill>
                  <a:srgbClr val="54278F"/>
                </a:solidFill>
                <a:effectLst/>
                <a:latin typeface="Source Sans Pro Web"/>
                <a:hlinkClick r:id="rId8"/>
              </a:rPr>
              <a:t>Young Kyung Yoon</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none" strike="noStrike" cap="none" normalizeH="0" baseline="30000" dirty="0">
                <a:ln>
                  <a:noFill/>
                </a:ln>
                <a:solidFill>
                  <a:schemeClr val="tx1"/>
                </a:solidFill>
                <a:effectLst/>
                <a:latin typeface="revert"/>
              </a:rPr>
              <a:t>1</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sng" strike="noStrike" cap="none" normalizeH="0" baseline="0" dirty="0">
                <a:ln>
                  <a:noFill/>
                </a:ln>
                <a:solidFill>
                  <a:srgbClr val="54278F"/>
                </a:solidFill>
                <a:effectLst/>
                <a:latin typeface="Source Sans Pro Web"/>
                <a:hlinkClick r:id="rId9"/>
              </a:rPr>
              <a:t>Jung-Yeon Kim</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none" strike="noStrike" cap="none" normalizeH="0" baseline="30000" dirty="0">
                <a:ln>
                  <a:noFill/>
                </a:ln>
                <a:solidFill>
                  <a:schemeClr val="tx1"/>
                </a:solidFill>
                <a:effectLst/>
                <a:latin typeface="revert"/>
              </a:rPr>
              <a:t>1</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sng" strike="noStrike" cap="none" normalizeH="0" baseline="0" dirty="0">
                <a:ln>
                  <a:noFill/>
                </a:ln>
                <a:solidFill>
                  <a:srgbClr val="54278F"/>
                </a:solidFill>
                <a:effectLst/>
                <a:latin typeface="Source Sans Pro Web"/>
                <a:hlinkClick r:id="rId10"/>
              </a:rPr>
              <a:t>Mi Jeong Kim</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none" strike="noStrike" cap="none" normalizeH="0" baseline="30000" dirty="0">
                <a:ln>
                  <a:noFill/>
                </a:ln>
                <a:solidFill>
                  <a:schemeClr val="tx1"/>
                </a:solidFill>
                <a:effectLst/>
                <a:latin typeface="revert"/>
              </a:rPr>
              <a:t>1</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sng" strike="noStrike" cap="none" normalizeH="0" baseline="0" dirty="0">
                <a:ln>
                  <a:noFill/>
                </a:ln>
                <a:solidFill>
                  <a:srgbClr val="54278F"/>
                </a:solidFill>
                <a:effectLst/>
                <a:latin typeface="Source Sans Pro Web"/>
                <a:hlinkClick r:id="rId11"/>
              </a:rPr>
              <a:t>Jang Wook Sohn</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none" strike="noStrike" cap="none" normalizeH="0" baseline="30000" dirty="0">
                <a:ln>
                  <a:noFill/>
                </a:ln>
                <a:solidFill>
                  <a:schemeClr val="tx1"/>
                </a:solidFill>
                <a:effectLst/>
                <a:latin typeface="revert"/>
              </a:rPr>
              <a:t>1</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sng" strike="noStrike" cap="none" normalizeH="0" baseline="0" dirty="0">
                <a:ln>
                  <a:noFill/>
                </a:ln>
                <a:solidFill>
                  <a:srgbClr val="54278F"/>
                </a:solidFill>
                <a:effectLst/>
                <a:latin typeface="Source Sans Pro Web"/>
                <a:hlinkClick r:id="rId10"/>
              </a:rPr>
              <a:t>Min Ja Kim</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none" strike="noStrike" cap="none" normalizeH="0" baseline="30000" dirty="0">
                <a:ln>
                  <a:noFill/>
                </a:ln>
                <a:solidFill>
                  <a:schemeClr val="tx1"/>
                </a:solidFill>
                <a:effectLst/>
                <a:latin typeface="revert"/>
              </a:rPr>
              <a:t>1</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sng" strike="noStrike" cap="none" normalizeH="0" baseline="0" dirty="0">
                <a:ln>
                  <a:noFill/>
                </a:ln>
                <a:solidFill>
                  <a:srgbClr val="54278F"/>
                </a:solidFill>
                <a:effectLst/>
                <a:latin typeface="Source Sans Pro Web"/>
                <a:hlinkClick r:id="rId12"/>
              </a:rPr>
              <a:t>Dae Won Park</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none" strike="noStrike" cap="none" normalizeH="0" baseline="30000" dirty="0">
                <a:ln>
                  <a:noFill/>
                </a:ln>
                <a:solidFill>
                  <a:schemeClr val="tx1"/>
                </a:solidFill>
                <a:effectLst/>
                <a:latin typeface="revert"/>
              </a:rPr>
              <a:t>1,2,</a:t>
            </a:r>
            <a:endParaRPr kumimoji="0" lang="tr-TR" altLang="tr-TR" sz="1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38370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51D0FA7E-CB83-6968-1C3F-E1B23CDBCF1B}"/>
              </a:ext>
            </a:extLst>
          </p:cNvPr>
          <p:cNvPicPr>
            <a:picLocks noGrp="1" noChangeAspect="1"/>
          </p:cNvPicPr>
          <p:nvPr>
            <p:ph idx="1"/>
          </p:nvPr>
        </p:nvPicPr>
        <p:blipFill>
          <a:blip r:embed="rId2"/>
          <a:srcRect l="20213" t="24495" r="19669" b="4336"/>
          <a:stretch>
            <a:fillRect/>
          </a:stretch>
        </p:blipFill>
        <p:spPr>
          <a:xfrm>
            <a:off x="1394460" y="365125"/>
            <a:ext cx="9566909" cy="6127750"/>
          </a:xfrm>
          <a:prstGeom prst="rect">
            <a:avLst/>
          </a:prstGeom>
        </p:spPr>
      </p:pic>
      <p:sp>
        <p:nvSpPr>
          <p:cNvPr id="7" name="Başlık 1">
            <a:extLst>
              <a:ext uri="{FF2B5EF4-FFF2-40B4-BE49-F238E27FC236}">
                <a16:creationId xmlns:a16="http://schemas.microsoft.com/office/drawing/2014/main" id="{7C5E8F14-FA1E-2176-062C-94E04C1559CC}"/>
              </a:ext>
            </a:extLst>
          </p:cNvPr>
          <p:cNvSpPr>
            <a:spLocks noGrp="1"/>
          </p:cNvSpPr>
          <p:nvPr>
            <p:ph type="title"/>
          </p:nvPr>
        </p:nvSpPr>
        <p:spPr>
          <a:xfrm>
            <a:off x="445769" y="102235"/>
            <a:ext cx="10515600" cy="1325563"/>
          </a:xfrm>
        </p:spPr>
        <p:txBody>
          <a:bodyPr/>
          <a:lstStyle/>
          <a:p>
            <a:r>
              <a:rPr lang="tr-TR" dirty="0">
                <a:solidFill>
                  <a:srgbClr val="FF0000"/>
                </a:solidFill>
              </a:rPr>
              <a:t>SAĞLIK BAKANLIĞI 2010</a:t>
            </a:r>
          </a:p>
        </p:txBody>
      </p:sp>
    </p:spTree>
    <p:extLst>
      <p:ext uri="{BB962C8B-B14F-4D97-AF65-F5344CB8AC3E}">
        <p14:creationId xmlns:p14="http://schemas.microsoft.com/office/powerpoint/2010/main" val="1613397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C9484-C2BD-49FF-3AB0-1963E89FD2B9}"/>
            </a:ext>
          </a:extLst>
        </p:cNvPr>
        <p:cNvGrpSpPr/>
        <p:nvPr/>
      </p:nvGrpSpPr>
      <p:grpSpPr>
        <a:xfrm>
          <a:off x="0" y="0"/>
          <a:ext cx="0" cy="0"/>
          <a:chOff x="0" y="0"/>
          <a:chExt cx="0" cy="0"/>
        </a:xfrm>
      </p:grpSpPr>
      <p:graphicFrame>
        <p:nvGraphicFramePr>
          <p:cNvPr id="2" name="İçerik Yer Tutucusu 1">
            <a:extLst>
              <a:ext uri="{FF2B5EF4-FFF2-40B4-BE49-F238E27FC236}">
                <a16:creationId xmlns:a16="http://schemas.microsoft.com/office/drawing/2014/main" id="{6D7618CB-3355-B650-AE16-1984F37505D4}"/>
              </a:ext>
            </a:extLst>
          </p:cNvPr>
          <p:cNvGraphicFramePr>
            <a:graphicFrameLocks noGrp="1"/>
          </p:cNvGraphicFramePr>
          <p:nvPr>
            <p:ph idx="1"/>
            <p:extLst>
              <p:ext uri="{D42A27DB-BD31-4B8C-83A1-F6EECF244321}">
                <p14:modId xmlns:p14="http://schemas.microsoft.com/office/powerpoint/2010/main" val="1085923542"/>
              </p:ext>
            </p:extLst>
          </p:nvPr>
        </p:nvGraphicFramePr>
        <p:xfrm>
          <a:off x="463450" y="1403558"/>
          <a:ext cx="11728550" cy="5153362"/>
        </p:xfrm>
        <a:graphic>
          <a:graphicData uri="http://schemas.openxmlformats.org/drawingml/2006/table">
            <a:tbl>
              <a:tblPr/>
              <a:tblGrid>
                <a:gridCol w="4567678">
                  <a:extLst>
                    <a:ext uri="{9D8B030D-6E8A-4147-A177-3AD203B41FA5}">
                      <a16:colId xmlns:a16="http://schemas.microsoft.com/office/drawing/2014/main" val="4213620387"/>
                    </a:ext>
                  </a:extLst>
                </a:gridCol>
                <a:gridCol w="3580436">
                  <a:extLst>
                    <a:ext uri="{9D8B030D-6E8A-4147-A177-3AD203B41FA5}">
                      <a16:colId xmlns:a16="http://schemas.microsoft.com/office/drawing/2014/main" val="3304329244"/>
                    </a:ext>
                  </a:extLst>
                </a:gridCol>
                <a:gridCol w="3580436">
                  <a:extLst>
                    <a:ext uri="{9D8B030D-6E8A-4147-A177-3AD203B41FA5}">
                      <a16:colId xmlns:a16="http://schemas.microsoft.com/office/drawing/2014/main" val="1044211966"/>
                    </a:ext>
                  </a:extLst>
                </a:gridCol>
              </a:tblGrid>
              <a:tr h="3000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a:t>Çevresel örnekler</a:t>
                      </a:r>
                      <a:endParaRPr lang="tr-TR" sz="2000" dirty="0"/>
                    </a:p>
                    <a:p>
                      <a:pPr>
                        <a:buNone/>
                      </a:pPr>
                      <a:r>
                        <a:rPr lang="tr-TR" sz="2000" b="1" dirty="0"/>
                        <a:t>Örnekleme Yeri</a:t>
                      </a:r>
                      <a:endParaRPr lang="tr-TR" sz="2000" dirty="0"/>
                    </a:p>
                  </a:txBody>
                  <a:tcPr marL="75023" marR="75023" marT="37512" marB="37512" anchor="ctr">
                    <a:lnL>
                      <a:noFill/>
                    </a:lnL>
                    <a:lnR>
                      <a:noFill/>
                    </a:lnR>
                    <a:lnT>
                      <a:noFill/>
                    </a:lnT>
                    <a:lnB>
                      <a:noFill/>
                    </a:lnB>
                    <a:noFill/>
                  </a:tcPr>
                </a:tc>
                <a:tc>
                  <a:txBody>
                    <a:bodyPr/>
                    <a:lstStyle/>
                    <a:p>
                      <a:pPr>
                        <a:buNone/>
                      </a:pPr>
                      <a:r>
                        <a:rPr lang="tr-TR" sz="2000" b="1" dirty="0"/>
                        <a:t>Örnek Sayısı (n)</a:t>
                      </a:r>
                      <a:endParaRPr lang="tr-TR" sz="2000" dirty="0"/>
                    </a:p>
                  </a:txBody>
                  <a:tcPr marL="75023" marR="75023" marT="37512" marB="37512" anchor="ctr">
                    <a:lnL>
                      <a:noFill/>
                    </a:lnL>
                    <a:lnR>
                      <a:noFill/>
                    </a:lnR>
                    <a:lnT>
                      <a:noFill/>
                    </a:lnT>
                    <a:lnB>
                      <a:noFill/>
                    </a:lnB>
                    <a:noFill/>
                  </a:tcPr>
                </a:tc>
                <a:tc>
                  <a:txBody>
                    <a:bodyPr/>
                    <a:lstStyle/>
                    <a:p>
                      <a:pPr>
                        <a:buNone/>
                      </a:pPr>
                      <a:r>
                        <a:rPr lang="tr-TR" sz="2000" b="1"/>
                        <a:t>Pozitif Örnek Sayısı (%)</a:t>
                      </a:r>
                      <a:endParaRPr lang="tr-TR" sz="2000"/>
                    </a:p>
                  </a:txBody>
                  <a:tcPr marL="75023" marR="75023" marT="37512" marB="37512" anchor="ctr">
                    <a:lnL>
                      <a:noFill/>
                    </a:lnL>
                    <a:lnR>
                      <a:noFill/>
                    </a:lnR>
                    <a:lnT>
                      <a:noFill/>
                    </a:lnT>
                    <a:lnB>
                      <a:noFill/>
                    </a:lnB>
                    <a:noFill/>
                  </a:tcPr>
                </a:tc>
                <a:extLst>
                  <a:ext uri="{0D108BD9-81ED-4DB2-BD59-A6C34878D82A}">
                    <a16:rowId xmlns:a16="http://schemas.microsoft.com/office/drawing/2014/main" val="365942573"/>
                  </a:ext>
                </a:extLst>
              </a:tr>
              <a:tr h="300092">
                <a:tc>
                  <a:txBody>
                    <a:bodyPr/>
                    <a:lstStyle/>
                    <a:p>
                      <a:pPr>
                        <a:buNone/>
                      </a:pPr>
                      <a:r>
                        <a:rPr lang="tr-TR" sz="2000"/>
                        <a:t>Yatak korkuluğu</a:t>
                      </a:r>
                    </a:p>
                  </a:txBody>
                  <a:tcPr marL="75023" marR="75023" marT="37512" marB="37512" anchor="ctr">
                    <a:lnL>
                      <a:noFill/>
                    </a:lnL>
                    <a:lnR>
                      <a:noFill/>
                    </a:lnR>
                    <a:lnT>
                      <a:noFill/>
                    </a:lnT>
                    <a:lnB>
                      <a:noFill/>
                    </a:lnB>
                    <a:noFill/>
                  </a:tcPr>
                </a:tc>
                <a:tc>
                  <a:txBody>
                    <a:bodyPr/>
                    <a:lstStyle/>
                    <a:p>
                      <a:pPr>
                        <a:buNone/>
                      </a:pPr>
                      <a:r>
                        <a:rPr lang="tr-TR" sz="2000"/>
                        <a:t>29</a:t>
                      </a:r>
                    </a:p>
                  </a:txBody>
                  <a:tcPr marL="75023" marR="75023" marT="37512" marB="37512" anchor="ctr">
                    <a:lnL>
                      <a:noFill/>
                    </a:lnL>
                    <a:lnR>
                      <a:noFill/>
                    </a:lnR>
                    <a:lnT>
                      <a:noFill/>
                    </a:lnT>
                    <a:lnB>
                      <a:noFill/>
                    </a:lnB>
                    <a:noFill/>
                  </a:tcPr>
                </a:tc>
                <a:tc>
                  <a:txBody>
                    <a:bodyPr/>
                    <a:lstStyle/>
                    <a:p>
                      <a:pPr>
                        <a:buNone/>
                      </a:pPr>
                      <a:r>
                        <a:rPr lang="tr-TR" sz="2000" dirty="0"/>
                        <a:t>3 (10.3%)</a:t>
                      </a:r>
                    </a:p>
                  </a:txBody>
                  <a:tcPr marL="75023" marR="75023" marT="37512" marB="37512" anchor="ctr">
                    <a:lnL>
                      <a:noFill/>
                    </a:lnL>
                    <a:lnR>
                      <a:noFill/>
                    </a:lnR>
                    <a:lnT>
                      <a:noFill/>
                    </a:lnT>
                    <a:lnB>
                      <a:noFill/>
                    </a:lnB>
                    <a:noFill/>
                  </a:tcPr>
                </a:tc>
                <a:extLst>
                  <a:ext uri="{0D108BD9-81ED-4DB2-BD59-A6C34878D82A}">
                    <a16:rowId xmlns:a16="http://schemas.microsoft.com/office/drawing/2014/main" val="1306584308"/>
                  </a:ext>
                </a:extLst>
              </a:tr>
              <a:tr h="300092">
                <a:tc>
                  <a:txBody>
                    <a:bodyPr/>
                    <a:lstStyle/>
                    <a:p>
                      <a:pPr>
                        <a:buNone/>
                      </a:pPr>
                      <a:r>
                        <a:rPr lang="tr-TR" sz="2000"/>
                        <a:t>Hasta başı masası</a:t>
                      </a:r>
                    </a:p>
                  </a:txBody>
                  <a:tcPr marL="75023" marR="75023" marT="37512" marB="37512" anchor="ctr">
                    <a:lnL>
                      <a:noFill/>
                    </a:lnL>
                    <a:lnR>
                      <a:noFill/>
                    </a:lnR>
                    <a:lnT>
                      <a:noFill/>
                    </a:lnT>
                    <a:lnB>
                      <a:noFill/>
                    </a:lnB>
                    <a:noFill/>
                  </a:tcPr>
                </a:tc>
                <a:tc>
                  <a:txBody>
                    <a:bodyPr/>
                    <a:lstStyle/>
                    <a:p>
                      <a:pPr>
                        <a:buNone/>
                      </a:pPr>
                      <a:r>
                        <a:rPr lang="tr-TR" sz="2000" dirty="0"/>
                        <a:t>29</a:t>
                      </a:r>
                    </a:p>
                  </a:txBody>
                  <a:tcPr marL="75023" marR="75023" marT="37512" marB="37512" anchor="ctr">
                    <a:lnL>
                      <a:noFill/>
                    </a:lnL>
                    <a:lnR>
                      <a:noFill/>
                    </a:lnR>
                    <a:lnT>
                      <a:noFill/>
                    </a:lnT>
                    <a:lnB>
                      <a:noFill/>
                    </a:lnB>
                    <a:noFill/>
                  </a:tcPr>
                </a:tc>
                <a:tc>
                  <a:txBody>
                    <a:bodyPr/>
                    <a:lstStyle/>
                    <a:p>
                      <a:pPr>
                        <a:buNone/>
                      </a:pPr>
                      <a:r>
                        <a:rPr lang="tr-TR" sz="2000"/>
                        <a:t>5 (17.2%)</a:t>
                      </a:r>
                    </a:p>
                  </a:txBody>
                  <a:tcPr marL="75023" marR="75023" marT="37512" marB="37512" anchor="ctr">
                    <a:lnL>
                      <a:noFill/>
                    </a:lnL>
                    <a:lnR>
                      <a:noFill/>
                    </a:lnR>
                    <a:lnT>
                      <a:noFill/>
                    </a:lnT>
                    <a:lnB>
                      <a:noFill/>
                    </a:lnB>
                    <a:noFill/>
                  </a:tcPr>
                </a:tc>
                <a:extLst>
                  <a:ext uri="{0D108BD9-81ED-4DB2-BD59-A6C34878D82A}">
                    <a16:rowId xmlns:a16="http://schemas.microsoft.com/office/drawing/2014/main" val="1928570710"/>
                  </a:ext>
                </a:extLst>
              </a:tr>
              <a:tr h="300092">
                <a:tc>
                  <a:txBody>
                    <a:bodyPr/>
                    <a:lstStyle/>
                    <a:p>
                      <a:pPr>
                        <a:buNone/>
                      </a:pPr>
                      <a:r>
                        <a:rPr lang="tr-TR" sz="2000"/>
                        <a:t>İnfüzyon pompası</a:t>
                      </a:r>
                    </a:p>
                  </a:txBody>
                  <a:tcPr marL="75023" marR="75023" marT="37512" marB="37512" anchor="ctr">
                    <a:lnL>
                      <a:noFill/>
                    </a:lnL>
                    <a:lnR>
                      <a:noFill/>
                    </a:lnR>
                    <a:lnT>
                      <a:noFill/>
                    </a:lnT>
                    <a:lnB>
                      <a:noFill/>
                    </a:lnB>
                    <a:noFill/>
                  </a:tcPr>
                </a:tc>
                <a:tc>
                  <a:txBody>
                    <a:bodyPr/>
                    <a:lstStyle/>
                    <a:p>
                      <a:pPr>
                        <a:buNone/>
                      </a:pPr>
                      <a:r>
                        <a:rPr lang="tr-TR" sz="2000"/>
                        <a:t>25</a:t>
                      </a:r>
                    </a:p>
                  </a:txBody>
                  <a:tcPr marL="75023" marR="75023" marT="37512" marB="37512" anchor="ctr">
                    <a:lnL>
                      <a:noFill/>
                    </a:lnL>
                    <a:lnR>
                      <a:noFill/>
                    </a:lnR>
                    <a:lnT>
                      <a:noFill/>
                    </a:lnT>
                    <a:lnB>
                      <a:noFill/>
                    </a:lnB>
                    <a:noFill/>
                  </a:tcPr>
                </a:tc>
                <a:tc>
                  <a:txBody>
                    <a:bodyPr/>
                    <a:lstStyle/>
                    <a:p>
                      <a:pPr>
                        <a:buNone/>
                      </a:pPr>
                      <a:r>
                        <a:rPr lang="tr-TR" sz="2000"/>
                        <a:t>0 (0.0%)</a:t>
                      </a:r>
                    </a:p>
                  </a:txBody>
                  <a:tcPr marL="75023" marR="75023" marT="37512" marB="37512" anchor="ctr">
                    <a:lnL>
                      <a:noFill/>
                    </a:lnL>
                    <a:lnR>
                      <a:noFill/>
                    </a:lnR>
                    <a:lnT>
                      <a:noFill/>
                    </a:lnT>
                    <a:lnB>
                      <a:noFill/>
                    </a:lnB>
                    <a:noFill/>
                  </a:tcPr>
                </a:tc>
                <a:extLst>
                  <a:ext uri="{0D108BD9-81ED-4DB2-BD59-A6C34878D82A}">
                    <a16:rowId xmlns:a16="http://schemas.microsoft.com/office/drawing/2014/main" val="2450544575"/>
                  </a:ext>
                </a:extLst>
              </a:tr>
              <a:tr h="300092">
                <a:tc>
                  <a:txBody>
                    <a:bodyPr/>
                    <a:lstStyle/>
                    <a:p>
                      <a:pPr>
                        <a:buNone/>
                      </a:pPr>
                      <a:r>
                        <a:rPr lang="tr-TR" sz="2000"/>
                        <a:t>Tansiyon aleti manşonu</a:t>
                      </a:r>
                    </a:p>
                  </a:txBody>
                  <a:tcPr marL="75023" marR="75023" marT="37512" marB="37512" anchor="ctr">
                    <a:lnL>
                      <a:noFill/>
                    </a:lnL>
                    <a:lnR>
                      <a:noFill/>
                    </a:lnR>
                    <a:lnT>
                      <a:noFill/>
                    </a:lnT>
                    <a:lnB>
                      <a:noFill/>
                    </a:lnB>
                    <a:noFill/>
                  </a:tcPr>
                </a:tc>
                <a:tc>
                  <a:txBody>
                    <a:bodyPr/>
                    <a:lstStyle/>
                    <a:p>
                      <a:pPr>
                        <a:buNone/>
                      </a:pPr>
                      <a:r>
                        <a:rPr lang="tr-TR" sz="2000"/>
                        <a:t>28</a:t>
                      </a:r>
                    </a:p>
                  </a:txBody>
                  <a:tcPr marL="75023" marR="75023" marT="37512" marB="37512" anchor="ctr">
                    <a:lnL>
                      <a:noFill/>
                    </a:lnL>
                    <a:lnR>
                      <a:noFill/>
                    </a:lnR>
                    <a:lnT>
                      <a:noFill/>
                    </a:lnT>
                    <a:lnB>
                      <a:noFill/>
                    </a:lnB>
                    <a:noFill/>
                  </a:tcPr>
                </a:tc>
                <a:tc>
                  <a:txBody>
                    <a:bodyPr/>
                    <a:lstStyle/>
                    <a:p>
                      <a:pPr>
                        <a:buNone/>
                      </a:pPr>
                      <a:r>
                        <a:rPr lang="tr-TR" sz="2000"/>
                        <a:t>4 (14.3%)</a:t>
                      </a:r>
                    </a:p>
                  </a:txBody>
                  <a:tcPr marL="75023" marR="75023" marT="37512" marB="37512" anchor="ctr">
                    <a:lnL>
                      <a:noFill/>
                    </a:lnL>
                    <a:lnR>
                      <a:noFill/>
                    </a:lnR>
                    <a:lnT>
                      <a:noFill/>
                    </a:lnT>
                    <a:lnB>
                      <a:noFill/>
                    </a:lnB>
                    <a:noFill/>
                  </a:tcPr>
                </a:tc>
                <a:extLst>
                  <a:ext uri="{0D108BD9-81ED-4DB2-BD59-A6C34878D82A}">
                    <a16:rowId xmlns:a16="http://schemas.microsoft.com/office/drawing/2014/main" val="3120482077"/>
                  </a:ext>
                </a:extLst>
              </a:tr>
              <a:tr h="525161">
                <a:tc>
                  <a:txBody>
                    <a:bodyPr/>
                    <a:lstStyle/>
                    <a:p>
                      <a:pPr>
                        <a:buNone/>
                      </a:pPr>
                      <a:r>
                        <a:rPr lang="tr-TR" sz="2000"/>
                        <a:t>Mekanik ventilasyon alan T-connector</a:t>
                      </a:r>
                    </a:p>
                  </a:txBody>
                  <a:tcPr marL="75023" marR="75023" marT="37512" marB="37512" anchor="ctr">
                    <a:lnL>
                      <a:noFill/>
                    </a:lnL>
                    <a:lnR>
                      <a:noFill/>
                    </a:lnR>
                    <a:lnT>
                      <a:noFill/>
                    </a:lnT>
                    <a:lnB>
                      <a:noFill/>
                    </a:lnB>
                    <a:noFill/>
                  </a:tcPr>
                </a:tc>
                <a:tc>
                  <a:txBody>
                    <a:bodyPr/>
                    <a:lstStyle/>
                    <a:p>
                      <a:pPr>
                        <a:buNone/>
                      </a:pPr>
                      <a:r>
                        <a:rPr lang="tr-TR" sz="2000"/>
                        <a:t>8</a:t>
                      </a:r>
                    </a:p>
                  </a:txBody>
                  <a:tcPr marL="75023" marR="75023" marT="37512" marB="37512" anchor="ctr">
                    <a:lnL>
                      <a:noFill/>
                    </a:lnL>
                    <a:lnR>
                      <a:noFill/>
                    </a:lnR>
                    <a:lnT>
                      <a:noFill/>
                    </a:lnT>
                    <a:lnB>
                      <a:noFill/>
                    </a:lnB>
                    <a:noFill/>
                  </a:tcPr>
                </a:tc>
                <a:tc>
                  <a:txBody>
                    <a:bodyPr/>
                    <a:lstStyle/>
                    <a:p>
                      <a:pPr>
                        <a:buNone/>
                      </a:pPr>
                      <a:r>
                        <a:rPr lang="tr-TR" sz="2000"/>
                        <a:t>6 (75.0%)</a:t>
                      </a:r>
                    </a:p>
                  </a:txBody>
                  <a:tcPr marL="75023" marR="75023" marT="37512" marB="37512" anchor="ctr">
                    <a:lnL>
                      <a:noFill/>
                    </a:lnL>
                    <a:lnR>
                      <a:noFill/>
                    </a:lnR>
                    <a:lnT>
                      <a:noFill/>
                    </a:lnT>
                    <a:lnB>
                      <a:noFill/>
                    </a:lnB>
                    <a:noFill/>
                  </a:tcPr>
                </a:tc>
                <a:extLst>
                  <a:ext uri="{0D108BD9-81ED-4DB2-BD59-A6C34878D82A}">
                    <a16:rowId xmlns:a16="http://schemas.microsoft.com/office/drawing/2014/main" val="1446135219"/>
                  </a:ext>
                </a:extLst>
              </a:tr>
              <a:tr h="300092">
                <a:tc>
                  <a:txBody>
                    <a:bodyPr/>
                    <a:lstStyle/>
                    <a:p>
                      <a:pPr>
                        <a:buNone/>
                      </a:pPr>
                      <a:r>
                        <a:rPr lang="tr-TR" sz="2000"/>
                        <a:t>Ventilatör kontrol paneli</a:t>
                      </a:r>
                    </a:p>
                  </a:txBody>
                  <a:tcPr marL="75023" marR="75023" marT="37512" marB="37512" anchor="ctr">
                    <a:lnL>
                      <a:noFill/>
                    </a:lnL>
                    <a:lnR>
                      <a:noFill/>
                    </a:lnR>
                    <a:lnT>
                      <a:noFill/>
                    </a:lnT>
                    <a:lnB>
                      <a:noFill/>
                    </a:lnB>
                    <a:noFill/>
                  </a:tcPr>
                </a:tc>
                <a:tc>
                  <a:txBody>
                    <a:bodyPr/>
                    <a:lstStyle/>
                    <a:p>
                      <a:pPr>
                        <a:buNone/>
                      </a:pPr>
                      <a:r>
                        <a:rPr lang="tr-TR" sz="2000"/>
                        <a:t>8</a:t>
                      </a:r>
                    </a:p>
                  </a:txBody>
                  <a:tcPr marL="75023" marR="75023" marT="37512" marB="37512" anchor="ctr">
                    <a:lnL>
                      <a:noFill/>
                    </a:lnL>
                    <a:lnR>
                      <a:noFill/>
                    </a:lnR>
                    <a:lnT>
                      <a:noFill/>
                    </a:lnT>
                    <a:lnB>
                      <a:noFill/>
                    </a:lnB>
                    <a:noFill/>
                  </a:tcPr>
                </a:tc>
                <a:tc>
                  <a:txBody>
                    <a:bodyPr/>
                    <a:lstStyle/>
                    <a:p>
                      <a:pPr>
                        <a:buNone/>
                      </a:pPr>
                      <a:r>
                        <a:rPr lang="tr-TR" sz="2000"/>
                        <a:t>3 (37.5%)</a:t>
                      </a:r>
                    </a:p>
                  </a:txBody>
                  <a:tcPr marL="75023" marR="75023" marT="37512" marB="37512" anchor="ctr">
                    <a:lnL>
                      <a:noFill/>
                    </a:lnL>
                    <a:lnR>
                      <a:noFill/>
                    </a:lnR>
                    <a:lnT>
                      <a:noFill/>
                    </a:lnT>
                    <a:lnB>
                      <a:noFill/>
                    </a:lnB>
                    <a:noFill/>
                  </a:tcPr>
                </a:tc>
                <a:extLst>
                  <a:ext uri="{0D108BD9-81ED-4DB2-BD59-A6C34878D82A}">
                    <a16:rowId xmlns:a16="http://schemas.microsoft.com/office/drawing/2014/main" val="3912646167"/>
                  </a:ext>
                </a:extLst>
              </a:tr>
              <a:tr h="525161">
                <a:tc>
                  <a:txBody>
                    <a:bodyPr/>
                    <a:lstStyle/>
                    <a:p>
                      <a:pPr>
                        <a:buNone/>
                      </a:pPr>
                      <a:r>
                        <a:rPr lang="tr-TR" sz="2000"/>
                        <a:t>Ventilatör inspiratuvar hattında kondensat</a:t>
                      </a:r>
                    </a:p>
                  </a:txBody>
                  <a:tcPr marL="75023" marR="75023" marT="37512" marB="37512" anchor="ctr">
                    <a:lnL>
                      <a:noFill/>
                    </a:lnL>
                    <a:lnR>
                      <a:noFill/>
                    </a:lnR>
                    <a:lnT>
                      <a:noFill/>
                    </a:lnT>
                    <a:lnB>
                      <a:noFill/>
                    </a:lnB>
                    <a:noFill/>
                  </a:tcPr>
                </a:tc>
                <a:tc>
                  <a:txBody>
                    <a:bodyPr/>
                    <a:lstStyle/>
                    <a:p>
                      <a:pPr>
                        <a:buNone/>
                      </a:pPr>
                      <a:r>
                        <a:rPr lang="tr-TR" sz="2000"/>
                        <a:t>8</a:t>
                      </a:r>
                    </a:p>
                  </a:txBody>
                  <a:tcPr marL="75023" marR="75023" marT="37512" marB="37512" anchor="ctr">
                    <a:lnL>
                      <a:noFill/>
                    </a:lnL>
                    <a:lnR>
                      <a:noFill/>
                    </a:lnR>
                    <a:lnT>
                      <a:noFill/>
                    </a:lnT>
                    <a:lnB>
                      <a:noFill/>
                    </a:lnB>
                    <a:noFill/>
                  </a:tcPr>
                </a:tc>
                <a:tc>
                  <a:txBody>
                    <a:bodyPr/>
                    <a:lstStyle/>
                    <a:p>
                      <a:pPr>
                        <a:buNone/>
                      </a:pPr>
                      <a:r>
                        <a:rPr lang="tr-TR" sz="2000"/>
                        <a:t>3 (37.5%)</a:t>
                      </a:r>
                    </a:p>
                  </a:txBody>
                  <a:tcPr marL="75023" marR="75023" marT="37512" marB="37512" anchor="ctr">
                    <a:lnL>
                      <a:noFill/>
                    </a:lnL>
                    <a:lnR>
                      <a:noFill/>
                    </a:lnR>
                    <a:lnT>
                      <a:noFill/>
                    </a:lnT>
                    <a:lnB>
                      <a:noFill/>
                    </a:lnB>
                    <a:noFill/>
                  </a:tcPr>
                </a:tc>
                <a:extLst>
                  <a:ext uri="{0D108BD9-81ED-4DB2-BD59-A6C34878D82A}">
                    <a16:rowId xmlns:a16="http://schemas.microsoft.com/office/drawing/2014/main" val="4227595675"/>
                  </a:ext>
                </a:extLst>
              </a:tr>
              <a:tr h="300092">
                <a:tc>
                  <a:txBody>
                    <a:bodyPr/>
                    <a:lstStyle/>
                    <a:p>
                      <a:pPr>
                        <a:buNone/>
                      </a:pPr>
                      <a:r>
                        <a:rPr lang="tr-TR" sz="2000" b="1"/>
                        <a:t>Sağlık çalışanlarının elleri</a:t>
                      </a:r>
                      <a:endParaRPr lang="tr-TR" sz="2000"/>
                    </a:p>
                  </a:txBody>
                  <a:tcPr marL="75023" marR="75023" marT="37512" marB="37512" anchor="ctr">
                    <a:lnL>
                      <a:noFill/>
                    </a:lnL>
                    <a:lnR>
                      <a:noFill/>
                    </a:lnR>
                    <a:lnT>
                      <a:noFill/>
                    </a:lnT>
                    <a:lnB>
                      <a:noFill/>
                    </a:lnB>
                    <a:noFill/>
                  </a:tcPr>
                </a:tc>
                <a:tc>
                  <a:txBody>
                    <a:bodyPr/>
                    <a:lstStyle/>
                    <a:p>
                      <a:pPr>
                        <a:buNone/>
                      </a:pPr>
                      <a:endParaRPr lang="tr-TR" sz="2000"/>
                    </a:p>
                  </a:txBody>
                  <a:tcPr marL="75023" marR="75023" marT="37512" marB="37512" anchor="ctr">
                    <a:lnL>
                      <a:noFill/>
                    </a:lnL>
                    <a:lnR>
                      <a:noFill/>
                    </a:lnR>
                    <a:lnT>
                      <a:noFill/>
                    </a:lnT>
                    <a:lnB>
                      <a:noFill/>
                    </a:lnB>
                    <a:noFill/>
                  </a:tcPr>
                </a:tc>
                <a:tc>
                  <a:txBody>
                    <a:bodyPr/>
                    <a:lstStyle/>
                    <a:p>
                      <a:pPr>
                        <a:buNone/>
                      </a:pPr>
                      <a:endParaRPr lang="tr-TR" sz="2000"/>
                    </a:p>
                  </a:txBody>
                  <a:tcPr marL="75023" marR="75023" marT="37512" marB="37512" anchor="ctr">
                    <a:lnL>
                      <a:noFill/>
                    </a:lnL>
                    <a:lnR>
                      <a:noFill/>
                    </a:lnR>
                    <a:lnT>
                      <a:noFill/>
                    </a:lnT>
                    <a:lnB>
                      <a:noFill/>
                    </a:lnB>
                    <a:noFill/>
                  </a:tcPr>
                </a:tc>
                <a:extLst>
                  <a:ext uri="{0D108BD9-81ED-4DB2-BD59-A6C34878D82A}">
                    <a16:rowId xmlns:a16="http://schemas.microsoft.com/office/drawing/2014/main" val="4165714526"/>
                  </a:ext>
                </a:extLst>
              </a:tr>
              <a:tr h="300092">
                <a:tc>
                  <a:txBody>
                    <a:bodyPr/>
                    <a:lstStyle/>
                    <a:p>
                      <a:pPr>
                        <a:buNone/>
                      </a:pPr>
                      <a:r>
                        <a:rPr lang="tr-TR" sz="2000"/>
                        <a:t>Hemşire</a:t>
                      </a:r>
                    </a:p>
                  </a:txBody>
                  <a:tcPr marL="75023" marR="75023" marT="37512" marB="37512" anchor="ctr">
                    <a:lnL>
                      <a:noFill/>
                    </a:lnL>
                    <a:lnR>
                      <a:noFill/>
                    </a:lnR>
                    <a:lnT>
                      <a:noFill/>
                    </a:lnT>
                    <a:lnB>
                      <a:noFill/>
                    </a:lnB>
                    <a:noFill/>
                  </a:tcPr>
                </a:tc>
                <a:tc>
                  <a:txBody>
                    <a:bodyPr/>
                    <a:lstStyle/>
                    <a:p>
                      <a:pPr>
                        <a:buNone/>
                      </a:pPr>
                      <a:r>
                        <a:rPr lang="tr-TR" sz="2000"/>
                        <a:t>47</a:t>
                      </a:r>
                    </a:p>
                  </a:txBody>
                  <a:tcPr marL="75023" marR="75023" marT="37512" marB="37512" anchor="ctr">
                    <a:lnL>
                      <a:noFill/>
                    </a:lnL>
                    <a:lnR>
                      <a:noFill/>
                    </a:lnR>
                    <a:lnT>
                      <a:noFill/>
                    </a:lnT>
                    <a:lnB>
                      <a:noFill/>
                    </a:lnB>
                    <a:noFill/>
                  </a:tcPr>
                </a:tc>
                <a:tc>
                  <a:txBody>
                    <a:bodyPr/>
                    <a:lstStyle/>
                    <a:p>
                      <a:pPr>
                        <a:buNone/>
                      </a:pPr>
                      <a:r>
                        <a:rPr lang="tr-TR" sz="2000"/>
                        <a:t>5 (10.6%)</a:t>
                      </a:r>
                    </a:p>
                  </a:txBody>
                  <a:tcPr marL="75023" marR="75023" marT="37512" marB="37512" anchor="ctr">
                    <a:lnL>
                      <a:noFill/>
                    </a:lnL>
                    <a:lnR>
                      <a:noFill/>
                    </a:lnR>
                    <a:lnT>
                      <a:noFill/>
                    </a:lnT>
                    <a:lnB>
                      <a:noFill/>
                    </a:lnB>
                    <a:noFill/>
                  </a:tcPr>
                </a:tc>
                <a:extLst>
                  <a:ext uri="{0D108BD9-81ED-4DB2-BD59-A6C34878D82A}">
                    <a16:rowId xmlns:a16="http://schemas.microsoft.com/office/drawing/2014/main" val="798044826"/>
                  </a:ext>
                </a:extLst>
              </a:tr>
              <a:tr h="300092">
                <a:tc>
                  <a:txBody>
                    <a:bodyPr/>
                    <a:lstStyle/>
                    <a:p>
                      <a:pPr>
                        <a:buNone/>
                      </a:pPr>
                      <a:r>
                        <a:rPr lang="tr-TR" sz="2000"/>
                        <a:t>Hemşire yardımcısı</a:t>
                      </a:r>
                    </a:p>
                  </a:txBody>
                  <a:tcPr marL="75023" marR="75023" marT="37512" marB="37512" anchor="ctr">
                    <a:lnL>
                      <a:noFill/>
                    </a:lnL>
                    <a:lnR>
                      <a:noFill/>
                    </a:lnR>
                    <a:lnT>
                      <a:noFill/>
                    </a:lnT>
                    <a:lnB>
                      <a:noFill/>
                    </a:lnB>
                    <a:noFill/>
                  </a:tcPr>
                </a:tc>
                <a:tc>
                  <a:txBody>
                    <a:bodyPr/>
                    <a:lstStyle/>
                    <a:p>
                      <a:pPr>
                        <a:buNone/>
                      </a:pPr>
                      <a:r>
                        <a:rPr lang="tr-TR" sz="2000"/>
                        <a:t>16</a:t>
                      </a:r>
                    </a:p>
                  </a:txBody>
                  <a:tcPr marL="75023" marR="75023" marT="37512" marB="37512" anchor="ctr">
                    <a:lnL>
                      <a:noFill/>
                    </a:lnL>
                    <a:lnR>
                      <a:noFill/>
                    </a:lnR>
                    <a:lnT>
                      <a:noFill/>
                    </a:lnT>
                    <a:lnB>
                      <a:noFill/>
                    </a:lnB>
                    <a:noFill/>
                  </a:tcPr>
                </a:tc>
                <a:tc>
                  <a:txBody>
                    <a:bodyPr/>
                    <a:lstStyle/>
                    <a:p>
                      <a:pPr>
                        <a:buNone/>
                      </a:pPr>
                      <a:r>
                        <a:rPr lang="tr-TR" sz="2000"/>
                        <a:t>2 (12.5%)</a:t>
                      </a:r>
                    </a:p>
                  </a:txBody>
                  <a:tcPr marL="75023" marR="75023" marT="37512" marB="37512" anchor="ctr">
                    <a:lnL>
                      <a:noFill/>
                    </a:lnL>
                    <a:lnR>
                      <a:noFill/>
                    </a:lnR>
                    <a:lnT>
                      <a:noFill/>
                    </a:lnT>
                    <a:lnB>
                      <a:noFill/>
                    </a:lnB>
                    <a:noFill/>
                  </a:tcPr>
                </a:tc>
                <a:extLst>
                  <a:ext uri="{0D108BD9-81ED-4DB2-BD59-A6C34878D82A}">
                    <a16:rowId xmlns:a16="http://schemas.microsoft.com/office/drawing/2014/main" val="2414876535"/>
                  </a:ext>
                </a:extLst>
              </a:tr>
              <a:tr h="300092">
                <a:tc>
                  <a:txBody>
                    <a:bodyPr/>
                    <a:lstStyle/>
                    <a:p>
                      <a:pPr>
                        <a:buNone/>
                      </a:pPr>
                      <a:r>
                        <a:rPr lang="tr-TR" sz="2000"/>
                        <a:t>Doktor</a:t>
                      </a:r>
                    </a:p>
                  </a:txBody>
                  <a:tcPr marL="75023" marR="75023" marT="37512" marB="37512" anchor="ctr">
                    <a:lnL>
                      <a:noFill/>
                    </a:lnL>
                    <a:lnR>
                      <a:noFill/>
                    </a:lnR>
                    <a:lnT>
                      <a:noFill/>
                    </a:lnT>
                    <a:lnB>
                      <a:noFill/>
                    </a:lnB>
                    <a:noFill/>
                  </a:tcPr>
                </a:tc>
                <a:tc>
                  <a:txBody>
                    <a:bodyPr/>
                    <a:lstStyle/>
                    <a:p>
                      <a:pPr>
                        <a:buNone/>
                      </a:pPr>
                      <a:r>
                        <a:rPr lang="tr-TR" sz="2000"/>
                        <a:t>2</a:t>
                      </a:r>
                    </a:p>
                  </a:txBody>
                  <a:tcPr marL="75023" marR="75023" marT="37512" marB="37512" anchor="ctr">
                    <a:lnL>
                      <a:noFill/>
                    </a:lnL>
                    <a:lnR>
                      <a:noFill/>
                    </a:lnR>
                    <a:lnT>
                      <a:noFill/>
                    </a:lnT>
                    <a:lnB>
                      <a:noFill/>
                    </a:lnB>
                    <a:noFill/>
                  </a:tcPr>
                </a:tc>
                <a:tc>
                  <a:txBody>
                    <a:bodyPr/>
                    <a:lstStyle/>
                    <a:p>
                      <a:pPr>
                        <a:buNone/>
                      </a:pPr>
                      <a:r>
                        <a:rPr lang="tr-TR" sz="2000" dirty="0"/>
                        <a:t>0 (0.0%)</a:t>
                      </a:r>
                    </a:p>
                  </a:txBody>
                  <a:tcPr marL="75023" marR="75023" marT="37512" marB="37512" anchor="ctr">
                    <a:lnL>
                      <a:noFill/>
                    </a:lnL>
                    <a:lnR>
                      <a:noFill/>
                    </a:lnR>
                    <a:lnT>
                      <a:noFill/>
                    </a:lnT>
                    <a:lnB>
                      <a:noFill/>
                    </a:lnB>
                    <a:noFill/>
                  </a:tcPr>
                </a:tc>
                <a:extLst>
                  <a:ext uri="{0D108BD9-81ED-4DB2-BD59-A6C34878D82A}">
                    <a16:rowId xmlns:a16="http://schemas.microsoft.com/office/drawing/2014/main" val="1104477472"/>
                  </a:ext>
                </a:extLst>
              </a:tr>
            </a:tbl>
          </a:graphicData>
        </a:graphic>
      </p:graphicFrame>
      <p:sp>
        <p:nvSpPr>
          <p:cNvPr id="4" name="Başlık 1">
            <a:extLst>
              <a:ext uri="{FF2B5EF4-FFF2-40B4-BE49-F238E27FC236}">
                <a16:creationId xmlns:a16="http://schemas.microsoft.com/office/drawing/2014/main" id="{0859623B-1FEC-45F6-BCDA-400DA2BC70CA}"/>
              </a:ext>
            </a:extLst>
          </p:cNvPr>
          <p:cNvSpPr>
            <a:spLocks noGrp="1"/>
          </p:cNvSpPr>
          <p:nvPr>
            <p:ph type="title"/>
          </p:nvPr>
        </p:nvSpPr>
        <p:spPr>
          <a:xfrm>
            <a:off x="838200" y="365125"/>
            <a:ext cx="4347258" cy="1325563"/>
          </a:xfrm>
        </p:spPr>
        <p:txBody>
          <a:bodyPr>
            <a:normAutofit/>
          </a:bodyPr>
          <a:lstStyle/>
          <a:p>
            <a:r>
              <a:rPr lang="tr-TR" sz="3200" dirty="0">
                <a:solidFill>
                  <a:srgbClr val="FF0000"/>
                </a:solidFill>
              </a:rPr>
              <a:t>Gerçek yaşam verileri-3</a:t>
            </a:r>
          </a:p>
        </p:txBody>
      </p:sp>
      <p:sp>
        <p:nvSpPr>
          <p:cNvPr id="11" name="Rectangle 6">
            <a:extLst>
              <a:ext uri="{FF2B5EF4-FFF2-40B4-BE49-F238E27FC236}">
                <a16:creationId xmlns:a16="http://schemas.microsoft.com/office/drawing/2014/main" id="{C1AD9646-E62D-6D3E-6E3D-B83F91385F23}"/>
              </a:ext>
            </a:extLst>
          </p:cNvPr>
          <p:cNvSpPr>
            <a:spLocks noChangeArrowheads="1"/>
          </p:cNvSpPr>
          <p:nvPr/>
        </p:nvSpPr>
        <p:spPr bwMode="auto">
          <a:xfrm>
            <a:off x="5220182" y="311192"/>
            <a:ext cx="6748040" cy="923330"/>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000" b="0" i="0" u="none" strike="noStrike" cap="none" normalizeH="0" baseline="0" dirty="0">
                <a:ln>
                  <a:noFill/>
                </a:ln>
                <a:solidFill>
                  <a:schemeClr val="tx1"/>
                </a:solidFill>
                <a:effectLst/>
                <a:latin typeface="Arial" panose="020B0604020202020204" pitchFamily="34" charset="0"/>
              </a:rPr>
              <a:t>2010 </a:t>
            </a:r>
            <a:r>
              <a:rPr kumimoji="0" lang="tr-TR" altLang="tr-TR" sz="1000" b="0" i="0" u="none" strike="noStrike" cap="none" normalizeH="0" baseline="0" dirty="0" err="1">
                <a:ln>
                  <a:noFill/>
                </a:ln>
                <a:solidFill>
                  <a:schemeClr val="tx1"/>
                </a:solidFill>
                <a:effectLst/>
                <a:latin typeface="Arial" panose="020B0604020202020204" pitchFamily="34" charset="0"/>
              </a:rPr>
              <a:t>Jun</a:t>
            </a:r>
            <a:r>
              <a:rPr kumimoji="0" lang="tr-TR" altLang="tr-TR" sz="1000" b="0" i="0" u="none" strike="noStrike" cap="none" normalizeH="0" baseline="0" dirty="0">
                <a:ln>
                  <a:noFill/>
                </a:ln>
                <a:solidFill>
                  <a:schemeClr val="tx1"/>
                </a:solidFill>
                <a:effectLst/>
                <a:latin typeface="Arial" panose="020B0604020202020204" pitchFamily="34" charset="0"/>
              </a:rPr>
              <a:t> 17;25(7):999–1004. </a:t>
            </a:r>
            <a:r>
              <a:rPr kumimoji="0" lang="tr-TR" altLang="tr-TR" sz="1000" b="0" i="0" u="none" strike="noStrike" cap="none" normalizeH="0" baseline="0" dirty="0" err="1">
                <a:ln>
                  <a:noFill/>
                </a:ln>
                <a:solidFill>
                  <a:schemeClr val="tx1"/>
                </a:solidFill>
                <a:effectLst/>
                <a:latin typeface="Arial" panose="020B0604020202020204" pitchFamily="34" charset="0"/>
              </a:rPr>
              <a:t>doi</a:t>
            </a:r>
            <a:r>
              <a:rPr kumimoji="0" lang="tr-TR" altLang="tr-TR" sz="1000" b="0" i="0" u="none" strike="noStrike" cap="none" normalizeH="0" baseline="0" dirty="0">
                <a:ln>
                  <a:noFill/>
                </a:ln>
                <a:solidFill>
                  <a:schemeClr val="tx1"/>
                </a:solidFill>
                <a:effectLst/>
                <a:latin typeface="Arial" panose="020B0604020202020204" pitchFamily="34" charset="0"/>
              </a:rPr>
              <a:t>: </a:t>
            </a:r>
            <a:r>
              <a:rPr kumimoji="0" lang="tr-TR" altLang="tr-TR" sz="1000" b="0" i="0" u="sng" strike="noStrike" cap="none" normalizeH="0" baseline="0" dirty="0">
                <a:ln>
                  <a:noFill/>
                </a:ln>
                <a:solidFill>
                  <a:srgbClr val="54278F"/>
                </a:solidFill>
                <a:effectLst/>
                <a:latin typeface="Arial" panose="020B0604020202020204" pitchFamily="34" charset="0"/>
                <a:hlinkClick r:id="rId3"/>
              </a:rPr>
              <a:t>10.3346/jkms.2010.25.7.999</a:t>
            </a:r>
            <a:endParaRPr kumimoji="0" lang="tr-TR" altLang="tr-TR"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000" b="1" i="0" u="none" strike="noStrike" cap="none" normalizeH="0" baseline="0" dirty="0">
              <a:ln>
                <a:noFill/>
              </a:ln>
              <a:solidFill>
                <a:schemeClr val="tx1"/>
              </a:solidFill>
              <a:effectLst/>
              <a:latin typeface="Source Sans Pro Web"/>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000" b="1" i="0" u="none" strike="noStrike" cap="none" normalizeH="0" baseline="0" dirty="0" err="1">
                <a:ln>
                  <a:noFill/>
                </a:ln>
                <a:solidFill>
                  <a:schemeClr val="tx1"/>
                </a:solidFill>
                <a:effectLst/>
                <a:latin typeface="Source Sans Pro Web"/>
              </a:rPr>
              <a:t>Nosocomial</a:t>
            </a:r>
            <a:r>
              <a:rPr kumimoji="0" lang="tr-TR" altLang="tr-TR" sz="1000" b="1" i="0" u="none" strike="noStrike" cap="none" normalizeH="0" baseline="0" dirty="0">
                <a:ln>
                  <a:noFill/>
                </a:ln>
                <a:solidFill>
                  <a:schemeClr val="tx1"/>
                </a:solidFill>
                <a:effectLst/>
                <a:latin typeface="Source Sans Pro Web"/>
              </a:rPr>
              <a:t> </a:t>
            </a:r>
            <a:r>
              <a:rPr kumimoji="0" lang="tr-TR" altLang="tr-TR" sz="1000" b="1" i="0" u="none" strike="noStrike" cap="none" normalizeH="0" baseline="0" dirty="0" err="1">
                <a:ln>
                  <a:noFill/>
                </a:ln>
                <a:solidFill>
                  <a:schemeClr val="tx1"/>
                </a:solidFill>
                <a:effectLst/>
                <a:latin typeface="Source Sans Pro Web"/>
              </a:rPr>
              <a:t>Outbreak</a:t>
            </a:r>
            <a:r>
              <a:rPr kumimoji="0" lang="tr-TR" altLang="tr-TR" sz="1000" b="1" i="0" u="none" strike="noStrike" cap="none" normalizeH="0" baseline="0" dirty="0">
                <a:ln>
                  <a:noFill/>
                </a:ln>
                <a:solidFill>
                  <a:schemeClr val="tx1"/>
                </a:solidFill>
                <a:effectLst/>
                <a:latin typeface="Source Sans Pro Web"/>
              </a:rPr>
              <a:t> of </a:t>
            </a:r>
            <a:r>
              <a:rPr kumimoji="0" lang="tr-TR" altLang="tr-TR" sz="1000" b="1" i="0" u="none" strike="noStrike" cap="none" normalizeH="0" baseline="0" dirty="0" err="1">
                <a:ln>
                  <a:noFill/>
                </a:ln>
                <a:solidFill>
                  <a:schemeClr val="tx1"/>
                </a:solidFill>
                <a:effectLst/>
                <a:latin typeface="Source Sans Pro Web"/>
              </a:rPr>
              <a:t>Carbapenem-Resistant</a:t>
            </a:r>
            <a:r>
              <a:rPr kumimoji="0" lang="tr-TR" altLang="tr-TR" sz="1000" b="1" i="0" u="none" strike="noStrike" cap="none" normalizeH="0" baseline="0" dirty="0">
                <a:ln>
                  <a:noFill/>
                </a:ln>
                <a:solidFill>
                  <a:schemeClr val="tx1"/>
                </a:solidFill>
                <a:effectLst/>
                <a:latin typeface="Source Sans Pro Web"/>
              </a:rPr>
              <a:t> </a:t>
            </a:r>
            <a:r>
              <a:rPr kumimoji="0" lang="tr-TR" altLang="tr-TR" sz="1000" b="1" i="1" u="none" strike="noStrike" cap="none" normalizeH="0" baseline="0" dirty="0" err="1">
                <a:ln>
                  <a:noFill/>
                </a:ln>
                <a:solidFill>
                  <a:schemeClr val="tx1"/>
                </a:solidFill>
                <a:effectLst/>
                <a:latin typeface="Source Sans Pro Web"/>
              </a:rPr>
              <a:t>Acinetobacter</a:t>
            </a:r>
            <a:r>
              <a:rPr kumimoji="0" lang="tr-TR" altLang="tr-TR" sz="1000" b="1" i="1" u="none" strike="noStrike" cap="none" normalizeH="0" baseline="0" dirty="0">
                <a:ln>
                  <a:noFill/>
                </a:ln>
                <a:solidFill>
                  <a:schemeClr val="tx1"/>
                </a:solidFill>
                <a:effectLst/>
                <a:latin typeface="Source Sans Pro Web"/>
              </a:rPr>
              <a:t> </a:t>
            </a:r>
            <a:r>
              <a:rPr kumimoji="0" lang="tr-TR" altLang="tr-TR" sz="1000" b="1" i="1" u="none" strike="noStrike" cap="none" normalizeH="0" baseline="0" dirty="0" err="1">
                <a:ln>
                  <a:noFill/>
                </a:ln>
                <a:solidFill>
                  <a:schemeClr val="tx1"/>
                </a:solidFill>
                <a:effectLst/>
                <a:latin typeface="Source Sans Pro Web"/>
              </a:rPr>
              <a:t>baumannii</a:t>
            </a:r>
            <a:r>
              <a:rPr kumimoji="0" lang="tr-TR" altLang="tr-TR" sz="1000" b="1" i="0" u="none" strike="noStrike" cap="none" normalizeH="0" baseline="0" dirty="0">
                <a:ln>
                  <a:noFill/>
                </a:ln>
                <a:solidFill>
                  <a:schemeClr val="tx1"/>
                </a:solidFill>
                <a:effectLst/>
                <a:latin typeface="Source Sans Pro Web"/>
              </a:rPr>
              <a:t> in </a:t>
            </a:r>
            <a:r>
              <a:rPr kumimoji="0" lang="tr-TR" altLang="tr-TR" sz="1000" b="1" i="0" u="none" strike="noStrike" cap="none" normalizeH="0" baseline="0" dirty="0" err="1">
                <a:ln>
                  <a:noFill/>
                </a:ln>
                <a:solidFill>
                  <a:schemeClr val="tx1"/>
                </a:solidFill>
                <a:effectLst/>
                <a:latin typeface="Source Sans Pro Web"/>
              </a:rPr>
              <a:t>Intensive</a:t>
            </a:r>
            <a:r>
              <a:rPr kumimoji="0" lang="tr-TR" altLang="tr-TR" sz="1000" b="1" i="0" u="none" strike="noStrike" cap="none" normalizeH="0" baseline="0" dirty="0">
                <a:ln>
                  <a:noFill/>
                </a:ln>
                <a:solidFill>
                  <a:schemeClr val="tx1"/>
                </a:solidFill>
                <a:effectLst/>
                <a:latin typeface="Source Sans Pro Web"/>
              </a:rPr>
              <a:t> </a:t>
            </a:r>
            <a:r>
              <a:rPr kumimoji="0" lang="tr-TR" altLang="tr-TR" sz="1000" b="1" i="0" u="none" strike="noStrike" cap="none" normalizeH="0" baseline="0" dirty="0" err="1">
                <a:ln>
                  <a:noFill/>
                </a:ln>
                <a:solidFill>
                  <a:schemeClr val="tx1"/>
                </a:solidFill>
                <a:effectLst/>
                <a:latin typeface="Source Sans Pro Web"/>
              </a:rPr>
              <a:t>Care</a:t>
            </a:r>
            <a:r>
              <a:rPr kumimoji="0" lang="tr-TR" altLang="tr-TR" sz="1000" b="1" i="0" u="none" strike="noStrike" cap="none" normalizeH="0" baseline="0" dirty="0">
                <a:ln>
                  <a:noFill/>
                </a:ln>
                <a:solidFill>
                  <a:schemeClr val="tx1"/>
                </a:solidFill>
                <a:effectLst/>
                <a:latin typeface="Source Sans Pro Web"/>
              </a:rPr>
              <a:t> </a:t>
            </a:r>
            <a:r>
              <a:rPr kumimoji="0" lang="tr-TR" altLang="tr-TR" sz="1000" b="1" i="0" u="none" strike="noStrike" cap="none" normalizeH="0" baseline="0" dirty="0" err="1">
                <a:ln>
                  <a:noFill/>
                </a:ln>
                <a:solidFill>
                  <a:schemeClr val="tx1"/>
                </a:solidFill>
                <a:effectLst/>
                <a:latin typeface="Source Sans Pro Web"/>
              </a:rPr>
              <a:t>Units</a:t>
            </a:r>
            <a:r>
              <a:rPr kumimoji="0" lang="tr-TR" altLang="tr-TR" sz="1000" b="1" i="0" u="none" strike="noStrike" cap="none" normalizeH="0" baseline="0" dirty="0">
                <a:ln>
                  <a:noFill/>
                </a:ln>
                <a:solidFill>
                  <a:schemeClr val="tx1"/>
                </a:solidFill>
                <a:effectLst/>
                <a:latin typeface="Source Sans Pro Web"/>
              </a:rPr>
              <a:t> </a:t>
            </a:r>
            <a:r>
              <a:rPr kumimoji="0" lang="tr-TR" altLang="tr-TR" sz="1000" b="1" i="0" u="none" strike="noStrike" cap="none" normalizeH="0" baseline="0" dirty="0" err="1">
                <a:ln>
                  <a:noFill/>
                </a:ln>
                <a:solidFill>
                  <a:schemeClr val="tx1"/>
                </a:solidFill>
                <a:effectLst/>
                <a:latin typeface="Source Sans Pro Web"/>
              </a:rPr>
              <a:t>and</a:t>
            </a:r>
            <a:r>
              <a:rPr kumimoji="0" lang="tr-TR" altLang="tr-TR" sz="1000" b="1" i="0" u="none" strike="noStrike" cap="none" normalizeH="0" baseline="0" dirty="0">
                <a:ln>
                  <a:noFill/>
                </a:ln>
                <a:solidFill>
                  <a:schemeClr val="tx1"/>
                </a:solidFill>
                <a:effectLst/>
                <a:latin typeface="Source Sans Pro Web"/>
              </a:rPr>
              <a:t> </a:t>
            </a:r>
            <a:r>
              <a:rPr kumimoji="0" lang="tr-TR" altLang="tr-TR" sz="1000" b="1" i="0" u="none" strike="noStrike" cap="none" normalizeH="0" baseline="0" dirty="0" err="1">
                <a:ln>
                  <a:noFill/>
                </a:ln>
                <a:solidFill>
                  <a:schemeClr val="tx1"/>
                </a:solidFill>
                <a:effectLst/>
                <a:latin typeface="Source Sans Pro Web"/>
              </a:rPr>
              <a:t>Successful</a:t>
            </a:r>
            <a:r>
              <a:rPr kumimoji="0" lang="tr-TR" altLang="tr-TR" sz="1000" b="1" i="0" u="none" strike="noStrike" cap="none" normalizeH="0" baseline="0" dirty="0">
                <a:ln>
                  <a:noFill/>
                </a:ln>
                <a:solidFill>
                  <a:schemeClr val="tx1"/>
                </a:solidFill>
                <a:effectLst/>
                <a:latin typeface="Source Sans Pro Web"/>
              </a:rPr>
              <a:t> </a:t>
            </a:r>
            <a:r>
              <a:rPr kumimoji="0" lang="tr-TR" altLang="tr-TR" sz="1000" b="1" i="0" u="none" strike="noStrike" cap="none" normalizeH="0" baseline="0" dirty="0" err="1">
                <a:ln>
                  <a:noFill/>
                </a:ln>
                <a:solidFill>
                  <a:schemeClr val="tx1"/>
                </a:solidFill>
                <a:effectLst/>
                <a:latin typeface="Source Sans Pro Web"/>
              </a:rPr>
              <a:t>Outbreak</a:t>
            </a:r>
            <a:r>
              <a:rPr kumimoji="0" lang="tr-TR" altLang="tr-TR" sz="1000" b="1" i="0" u="none" strike="noStrike" cap="none" normalizeH="0" baseline="0" dirty="0">
                <a:ln>
                  <a:noFill/>
                </a:ln>
                <a:solidFill>
                  <a:schemeClr val="tx1"/>
                </a:solidFill>
                <a:effectLst/>
                <a:latin typeface="Source Sans Pro Web"/>
              </a:rPr>
              <a:t> Control Program</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000" b="0" i="0" u="sng" strike="noStrike" cap="none" normalizeH="0" baseline="0" dirty="0">
                <a:ln>
                  <a:noFill/>
                </a:ln>
                <a:solidFill>
                  <a:srgbClr val="54278F"/>
                </a:solidFill>
                <a:effectLst/>
                <a:latin typeface="Source Sans Pro Web"/>
                <a:hlinkClick r:id="rId4"/>
              </a:rPr>
              <a:t>Won Suk Choi</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none" strike="noStrike" cap="none" normalizeH="0" baseline="30000" dirty="0">
                <a:ln>
                  <a:noFill/>
                </a:ln>
                <a:solidFill>
                  <a:schemeClr val="tx1"/>
                </a:solidFill>
                <a:effectLst/>
                <a:latin typeface="revert"/>
              </a:rPr>
              <a:t>1,2</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sng" strike="noStrike" cap="none" normalizeH="0" baseline="0" dirty="0">
                <a:ln>
                  <a:noFill/>
                </a:ln>
                <a:solidFill>
                  <a:srgbClr val="54278F"/>
                </a:solidFill>
                <a:effectLst/>
                <a:latin typeface="Source Sans Pro Web"/>
                <a:hlinkClick r:id="rId5"/>
              </a:rPr>
              <a:t>Su Hyun Kim</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none" strike="noStrike" cap="none" normalizeH="0" baseline="30000" dirty="0">
                <a:ln>
                  <a:noFill/>
                </a:ln>
                <a:solidFill>
                  <a:schemeClr val="tx1"/>
                </a:solidFill>
                <a:effectLst/>
                <a:latin typeface="revert"/>
              </a:rPr>
              <a:t>2</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sng" strike="noStrike" cap="none" normalizeH="0" baseline="0" dirty="0">
                <a:ln>
                  <a:noFill/>
                </a:ln>
                <a:solidFill>
                  <a:srgbClr val="54278F"/>
                </a:solidFill>
                <a:effectLst/>
                <a:latin typeface="Source Sans Pro Web"/>
                <a:hlinkClick r:id="rId6"/>
              </a:rPr>
              <a:t>Eun Gyong Jeon</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none" strike="noStrike" cap="none" normalizeH="0" baseline="30000" dirty="0">
                <a:ln>
                  <a:noFill/>
                </a:ln>
                <a:solidFill>
                  <a:schemeClr val="tx1"/>
                </a:solidFill>
                <a:effectLst/>
                <a:latin typeface="revert"/>
              </a:rPr>
              <a:t>3</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sng" strike="noStrike" cap="none" normalizeH="0" baseline="0" dirty="0">
                <a:ln>
                  <a:noFill/>
                </a:ln>
                <a:solidFill>
                  <a:srgbClr val="54278F"/>
                </a:solidFill>
                <a:effectLst/>
                <a:latin typeface="Source Sans Pro Web"/>
                <a:hlinkClick r:id="rId7"/>
              </a:rPr>
              <a:t>Myeung Hee Son</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none" strike="noStrike" cap="none" normalizeH="0" baseline="30000" dirty="0">
                <a:ln>
                  <a:noFill/>
                </a:ln>
                <a:solidFill>
                  <a:schemeClr val="tx1"/>
                </a:solidFill>
                <a:effectLst/>
                <a:latin typeface="revert"/>
              </a:rPr>
              <a:t>3</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sng" strike="noStrike" cap="none" normalizeH="0" baseline="0" dirty="0">
                <a:ln>
                  <a:noFill/>
                </a:ln>
                <a:solidFill>
                  <a:srgbClr val="54278F"/>
                </a:solidFill>
                <a:effectLst/>
                <a:latin typeface="Source Sans Pro Web"/>
                <a:hlinkClick r:id="rId8"/>
              </a:rPr>
              <a:t>Young Kyung Yoon</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none" strike="noStrike" cap="none" normalizeH="0" baseline="30000" dirty="0">
                <a:ln>
                  <a:noFill/>
                </a:ln>
                <a:solidFill>
                  <a:schemeClr val="tx1"/>
                </a:solidFill>
                <a:effectLst/>
                <a:latin typeface="revert"/>
              </a:rPr>
              <a:t>1</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sng" strike="noStrike" cap="none" normalizeH="0" baseline="0" dirty="0">
                <a:ln>
                  <a:noFill/>
                </a:ln>
                <a:solidFill>
                  <a:srgbClr val="54278F"/>
                </a:solidFill>
                <a:effectLst/>
                <a:latin typeface="Source Sans Pro Web"/>
                <a:hlinkClick r:id="rId9"/>
              </a:rPr>
              <a:t>Jung-Yeon Kim</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none" strike="noStrike" cap="none" normalizeH="0" baseline="30000" dirty="0">
                <a:ln>
                  <a:noFill/>
                </a:ln>
                <a:solidFill>
                  <a:schemeClr val="tx1"/>
                </a:solidFill>
                <a:effectLst/>
                <a:latin typeface="revert"/>
              </a:rPr>
              <a:t>1</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sng" strike="noStrike" cap="none" normalizeH="0" baseline="0" dirty="0">
                <a:ln>
                  <a:noFill/>
                </a:ln>
                <a:solidFill>
                  <a:srgbClr val="54278F"/>
                </a:solidFill>
                <a:effectLst/>
                <a:latin typeface="Source Sans Pro Web"/>
                <a:hlinkClick r:id="rId10"/>
              </a:rPr>
              <a:t>Mi Jeong Kim</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none" strike="noStrike" cap="none" normalizeH="0" baseline="30000" dirty="0">
                <a:ln>
                  <a:noFill/>
                </a:ln>
                <a:solidFill>
                  <a:schemeClr val="tx1"/>
                </a:solidFill>
                <a:effectLst/>
                <a:latin typeface="revert"/>
              </a:rPr>
              <a:t>1</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sng" strike="noStrike" cap="none" normalizeH="0" baseline="0" dirty="0">
                <a:ln>
                  <a:noFill/>
                </a:ln>
                <a:solidFill>
                  <a:srgbClr val="54278F"/>
                </a:solidFill>
                <a:effectLst/>
                <a:latin typeface="Source Sans Pro Web"/>
                <a:hlinkClick r:id="rId11"/>
              </a:rPr>
              <a:t>Jang Wook Sohn</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none" strike="noStrike" cap="none" normalizeH="0" baseline="30000" dirty="0">
                <a:ln>
                  <a:noFill/>
                </a:ln>
                <a:solidFill>
                  <a:schemeClr val="tx1"/>
                </a:solidFill>
                <a:effectLst/>
                <a:latin typeface="revert"/>
              </a:rPr>
              <a:t>1</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sng" strike="noStrike" cap="none" normalizeH="0" baseline="0" dirty="0">
                <a:ln>
                  <a:noFill/>
                </a:ln>
                <a:solidFill>
                  <a:srgbClr val="54278F"/>
                </a:solidFill>
                <a:effectLst/>
                <a:latin typeface="Source Sans Pro Web"/>
                <a:hlinkClick r:id="rId10"/>
              </a:rPr>
              <a:t>Min Ja Kim</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none" strike="noStrike" cap="none" normalizeH="0" baseline="30000" dirty="0">
                <a:ln>
                  <a:noFill/>
                </a:ln>
                <a:solidFill>
                  <a:schemeClr val="tx1"/>
                </a:solidFill>
                <a:effectLst/>
                <a:latin typeface="revert"/>
              </a:rPr>
              <a:t>1</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sng" strike="noStrike" cap="none" normalizeH="0" baseline="0" dirty="0">
                <a:ln>
                  <a:noFill/>
                </a:ln>
                <a:solidFill>
                  <a:srgbClr val="54278F"/>
                </a:solidFill>
                <a:effectLst/>
                <a:latin typeface="Source Sans Pro Web"/>
                <a:hlinkClick r:id="rId12"/>
              </a:rPr>
              <a:t>Dae Won Park</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none" strike="noStrike" cap="none" normalizeH="0" baseline="30000" dirty="0">
                <a:ln>
                  <a:noFill/>
                </a:ln>
                <a:solidFill>
                  <a:schemeClr val="tx1"/>
                </a:solidFill>
                <a:effectLst/>
                <a:latin typeface="revert"/>
              </a:rPr>
              <a:t>1,2,</a:t>
            </a:r>
            <a:endParaRPr kumimoji="0" lang="tr-TR" altLang="tr-TR" sz="1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234849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CAF24-E4D5-182A-6230-3C82D1A0EB35}"/>
            </a:ext>
          </a:extLst>
        </p:cNvPr>
        <p:cNvGrpSpPr/>
        <p:nvPr/>
      </p:nvGrpSpPr>
      <p:grpSpPr>
        <a:xfrm>
          <a:off x="0" y="0"/>
          <a:ext cx="0" cy="0"/>
          <a:chOff x="0" y="0"/>
          <a:chExt cx="0" cy="0"/>
        </a:xfrm>
      </p:grpSpPr>
      <p:sp>
        <p:nvSpPr>
          <p:cNvPr id="4" name="Başlık 1">
            <a:extLst>
              <a:ext uri="{FF2B5EF4-FFF2-40B4-BE49-F238E27FC236}">
                <a16:creationId xmlns:a16="http://schemas.microsoft.com/office/drawing/2014/main" id="{6A600047-3BDB-C5E6-5AFA-BE7ABD46DA28}"/>
              </a:ext>
            </a:extLst>
          </p:cNvPr>
          <p:cNvSpPr>
            <a:spLocks noGrp="1"/>
          </p:cNvSpPr>
          <p:nvPr>
            <p:ph type="title"/>
          </p:nvPr>
        </p:nvSpPr>
        <p:spPr>
          <a:xfrm>
            <a:off x="635000" y="82976"/>
            <a:ext cx="10515600" cy="1325563"/>
          </a:xfrm>
        </p:spPr>
        <p:txBody>
          <a:bodyPr>
            <a:normAutofit/>
          </a:bodyPr>
          <a:lstStyle/>
          <a:p>
            <a:r>
              <a:rPr lang="tr-TR" sz="3200" dirty="0">
                <a:solidFill>
                  <a:srgbClr val="FF0000"/>
                </a:solidFill>
              </a:rPr>
              <a:t>Gerçek yaşam verileri-3</a:t>
            </a:r>
          </a:p>
        </p:txBody>
      </p:sp>
      <p:sp>
        <p:nvSpPr>
          <p:cNvPr id="3" name="İçerik Yer Tutucusu 2">
            <a:extLst>
              <a:ext uri="{FF2B5EF4-FFF2-40B4-BE49-F238E27FC236}">
                <a16:creationId xmlns:a16="http://schemas.microsoft.com/office/drawing/2014/main" id="{F41ED20A-1E9C-0A83-32AC-2E6F5C72714A}"/>
              </a:ext>
            </a:extLst>
          </p:cNvPr>
          <p:cNvSpPr>
            <a:spLocks noGrp="1"/>
          </p:cNvSpPr>
          <p:nvPr>
            <p:ph sz="half" idx="1"/>
          </p:nvPr>
        </p:nvSpPr>
        <p:spPr>
          <a:xfrm>
            <a:off x="514907" y="1744621"/>
            <a:ext cx="5181600" cy="4826276"/>
          </a:xfrm>
        </p:spPr>
        <p:txBody>
          <a:bodyPr>
            <a:normAutofit/>
          </a:bodyPr>
          <a:lstStyle/>
          <a:p>
            <a:pPr>
              <a:lnSpc>
                <a:spcPct val="150000"/>
              </a:lnSpc>
            </a:pPr>
            <a:r>
              <a:rPr lang="tr-TR" sz="1600" dirty="0"/>
              <a:t>Salgın kontrol ekibi; enfeksiyon hastalıkları hekimi, </a:t>
            </a:r>
            <a:r>
              <a:rPr lang="tr-TR" sz="1600" dirty="0" err="1"/>
              <a:t>ekk</a:t>
            </a:r>
            <a:r>
              <a:rPr lang="tr-TR" sz="1600" dirty="0"/>
              <a:t> hemşiresi, YB sorumlu hemşiresi</a:t>
            </a:r>
          </a:p>
          <a:p>
            <a:pPr>
              <a:lnSpc>
                <a:spcPct val="150000"/>
              </a:lnSpc>
            </a:pPr>
            <a:r>
              <a:rPr lang="tr-TR" sz="1600" dirty="0"/>
              <a:t>Sıkı temas izolasyonu uygulaması</a:t>
            </a:r>
          </a:p>
          <a:p>
            <a:pPr>
              <a:lnSpc>
                <a:spcPct val="150000"/>
              </a:lnSpc>
            </a:pPr>
            <a:r>
              <a:rPr lang="tr-TR" sz="1600" dirty="0"/>
              <a:t>Genel sıkı temizlik uygulaması</a:t>
            </a:r>
          </a:p>
          <a:p>
            <a:pPr>
              <a:lnSpc>
                <a:spcPct val="150000"/>
              </a:lnSpc>
            </a:pPr>
            <a:r>
              <a:rPr lang="tr-TR" sz="1600" dirty="0"/>
              <a:t>Kapalı aspirasyon sistemi kullanımı</a:t>
            </a:r>
          </a:p>
          <a:p>
            <a:pPr>
              <a:lnSpc>
                <a:spcPct val="150000"/>
              </a:lnSpc>
            </a:pPr>
            <a:r>
              <a:rPr lang="tr-TR" sz="1600" dirty="0"/>
              <a:t>Tüm personele el hijyeni ve çevresel kontaminasyonun önemi hakkında bilgilendirme</a:t>
            </a:r>
          </a:p>
          <a:p>
            <a:pPr>
              <a:lnSpc>
                <a:spcPct val="150000"/>
              </a:lnSpc>
            </a:pPr>
            <a:r>
              <a:rPr lang="tr-TR" sz="1600" dirty="0"/>
              <a:t>Tüm hastalara sıkı temas uygulaması, tek kişilik oda veya </a:t>
            </a:r>
            <a:r>
              <a:rPr lang="tr-TR" sz="1600" dirty="0" err="1"/>
              <a:t>kohortlama</a:t>
            </a:r>
            <a:endParaRPr lang="tr-TR" sz="1600" dirty="0"/>
          </a:p>
          <a:p>
            <a:pPr>
              <a:lnSpc>
                <a:spcPct val="150000"/>
              </a:lnSpc>
            </a:pPr>
            <a:r>
              <a:rPr lang="tr-TR" sz="1600" dirty="0"/>
              <a:t>Bakım veren personelin ayrılması</a:t>
            </a:r>
          </a:p>
          <a:p>
            <a:pPr>
              <a:lnSpc>
                <a:spcPct val="150000"/>
              </a:lnSpc>
            </a:pPr>
            <a:endParaRPr lang="tr-TR" dirty="0"/>
          </a:p>
        </p:txBody>
      </p:sp>
      <p:sp>
        <p:nvSpPr>
          <p:cNvPr id="11" name="İçerik Yer Tutucusu 10">
            <a:extLst>
              <a:ext uri="{FF2B5EF4-FFF2-40B4-BE49-F238E27FC236}">
                <a16:creationId xmlns:a16="http://schemas.microsoft.com/office/drawing/2014/main" id="{07F666CA-BBC0-1EBB-2DCC-B2E87D74E9EC}"/>
              </a:ext>
            </a:extLst>
          </p:cNvPr>
          <p:cNvSpPr>
            <a:spLocks noGrp="1"/>
          </p:cNvSpPr>
          <p:nvPr>
            <p:ph sz="half" idx="2"/>
          </p:nvPr>
        </p:nvSpPr>
        <p:spPr>
          <a:xfrm>
            <a:off x="6096000" y="1866342"/>
            <a:ext cx="5581093" cy="4908681"/>
          </a:xfrm>
        </p:spPr>
        <p:txBody>
          <a:bodyPr>
            <a:noAutofit/>
          </a:bodyPr>
          <a:lstStyle/>
          <a:p>
            <a:pPr>
              <a:lnSpc>
                <a:spcPct val="150000"/>
              </a:lnSpc>
            </a:pPr>
            <a:r>
              <a:rPr lang="tr-TR" sz="1600" dirty="0"/>
              <a:t>1 hafta ara ile 2 negatif kültür ile izolasyon sonlandırma</a:t>
            </a:r>
          </a:p>
          <a:p>
            <a:pPr>
              <a:lnSpc>
                <a:spcPct val="150000"/>
              </a:lnSpc>
            </a:pPr>
            <a:r>
              <a:rPr lang="tr-TR" sz="1600" dirty="0"/>
              <a:t>Yeni hasta alınmadan önce çevre kültürü ile yatak ve çevresinde negatif kültür şartı arandı</a:t>
            </a:r>
          </a:p>
          <a:p>
            <a:pPr>
              <a:lnSpc>
                <a:spcPct val="150000"/>
              </a:lnSpc>
            </a:pPr>
            <a:r>
              <a:rPr lang="tr-TR" altLang="tr-TR" sz="1600" dirty="0"/>
              <a:t>Yoğun bakım ünitesi ve genel alanlarda </a:t>
            </a:r>
            <a:r>
              <a:rPr lang="tr-TR" altLang="tr-TR" sz="1600" b="1" dirty="0"/>
              <a:t>rutin çevresel temizlik</a:t>
            </a:r>
            <a:r>
              <a:rPr lang="tr-TR" altLang="tr-TR" sz="1600" dirty="0"/>
              <a:t> için </a:t>
            </a:r>
            <a:r>
              <a:rPr lang="tr-TR" altLang="tr-TR" sz="1600" b="1" dirty="0"/>
              <a:t>100 ppm klor içerikli dezenfektan, </a:t>
            </a:r>
            <a:r>
              <a:rPr lang="tr-TR" altLang="tr-TR" sz="1600" dirty="0"/>
              <a:t>CRAB hastalarının bulunduğu alanlar için </a:t>
            </a:r>
            <a:r>
              <a:rPr lang="tr-TR" altLang="tr-TR" sz="1600" b="1" dirty="0"/>
              <a:t>200 ppm </a:t>
            </a:r>
          </a:p>
          <a:p>
            <a:pPr>
              <a:lnSpc>
                <a:spcPct val="150000"/>
              </a:lnSpc>
            </a:pPr>
            <a:r>
              <a:rPr lang="tr-TR" sz="1600" b="1" dirty="0"/>
              <a:t>Antibiyotik kısıtlama uygulamaları</a:t>
            </a:r>
          </a:p>
          <a:p>
            <a:pPr>
              <a:lnSpc>
                <a:spcPct val="150000"/>
              </a:lnSpc>
            </a:pPr>
            <a:r>
              <a:rPr lang="tr-TR" sz="1600" dirty="0"/>
              <a:t>Her iki YB doktorları, </a:t>
            </a:r>
            <a:r>
              <a:rPr lang="tr-TR" sz="1600" dirty="0" err="1"/>
              <a:t>radyolojı</a:t>
            </a:r>
            <a:r>
              <a:rPr lang="tr-TR" sz="1600" dirty="0"/>
              <a:t> teknisyenleri, fizyoterapist ortak</a:t>
            </a:r>
          </a:p>
          <a:p>
            <a:pPr>
              <a:lnSpc>
                <a:spcPct val="150000"/>
              </a:lnSpc>
            </a:pPr>
            <a:r>
              <a:rPr lang="tr-TR" sz="1600" dirty="0"/>
              <a:t>Üreme hemşire ellerinde tespit edilmiş</a:t>
            </a:r>
          </a:p>
          <a:p>
            <a:pPr>
              <a:lnSpc>
                <a:spcPct val="150000"/>
              </a:lnSpc>
            </a:pPr>
            <a:r>
              <a:rPr lang="tr-TR" sz="1600" dirty="0"/>
              <a:t>Sevk alan tek merkez olması nedeniyle ünite kapatılmadan salgın yönetilmiş</a:t>
            </a:r>
          </a:p>
        </p:txBody>
      </p:sp>
      <p:sp>
        <p:nvSpPr>
          <p:cNvPr id="13" name="Metin kutusu 12">
            <a:extLst>
              <a:ext uri="{FF2B5EF4-FFF2-40B4-BE49-F238E27FC236}">
                <a16:creationId xmlns:a16="http://schemas.microsoft.com/office/drawing/2014/main" id="{1A09C615-9B1E-60F8-46CE-ACB15F385576}"/>
              </a:ext>
            </a:extLst>
          </p:cNvPr>
          <p:cNvSpPr txBox="1"/>
          <p:nvPr/>
        </p:nvSpPr>
        <p:spPr>
          <a:xfrm flipV="1">
            <a:off x="6160012" y="1319499"/>
            <a:ext cx="102245" cy="45719"/>
          </a:xfrm>
          <a:prstGeom prst="rect">
            <a:avLst/>
          </a:prstGeom>
          <a:noFill/>
        </p:spPr>
        <p:txBody>
          <a:bodyPr wrap="square" rtlCol="0">
            <a:spAutoFit/>
          </a:bodyPr>
          <a:lstStyle/>
          <a:p>
            <a:endParaRPr lang="tr-TR" dirty="0"/>
          </a:p>
        </p:txBody>
      </p:sp>
      <p:sp>
        <p:nvSpPr>
          <p:cNvPr id="14" name="Rectangle 6">
            <a:extLst>
              <a:ext uri="{FF2B5EF4-FFF2-40B4-BE49-F238E27FC236}">
                <a16:creationId xmlns:a16="http://schemas.microsoft.com/office/drawing/2014/main" id="{173B76D1-D6D0-B28C-3270-EFA22DE31F9C}"/>
              </a:ext>
            </a:extLst>
          </p:cNvPr>
          <p:cNvSpPr>
            <a:spLocks noChangeArrowheads="1"/>
          </p:cNvSpPr>
          <p:nvPr/>
        </p:nvSpPr>
        <p:spPr bwMode="auto">
          <a:xfrm>
            <a:off x="5220182" y="311192"/>
            <a:ext cx="6748040" cy="923330"/>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000" b="0" i="0" u="none" strike="noStrike" cap="none" normalizeH="0" baseline="0" dirty="0">
                <a:ln>
                  <a:noFill/>
                </a:ln>
                <a:solidFill>
                  <a:schemeClr val="tx1"/>
                </a:solidFill>
                <a:effectLst/>
                <a:latin typeface="Arial" panose="020B0604020202020204" pitchFamily="34" charset="0"/>
              </a:rPr>
              <a:t>2010 </a:t>
            </a:r>
            <a:r>
              <a:rPr kumimoji="0" lang="tr-TR" altLang="tr-TR" sz="1000" b="0" i="0" u="none" strike="noStrike" cap="none" normalizeH="0" baseline="0" dirty="0" err="1">
                <a:ln>
                  <a:noFill/>
                </a:ln>
                <a:solidFill>
                  <a:schemeClr val="tx1"/>
                </a:solidFill>
                <a:effectLst/>
                <a:latin typeface="Arial" panose="020B0604020202020204" pitchFamily="34" charset="0"/>
              </a:rPr>
              <a:t>Jun</a:t>
            </a:r>
            <a:r>
              <a:rPr kumimoji="0" lang="tr-TR" altLang="tr-TR" sz="1000" b="0" i="0" u="none" strike="noStrike" cap="none" normalizeH="0" baseline="0" dirty="0">
                <a:ln>
                  <a:noFill/>
                </a:ln>
                <a:solidFill>
                  <a:schemeClr val="tx1"/>
                </a:solidFill>
                <a:effectLst/>
                <a:latin typeface="Arial" panose="020B0604020202020204" pitchFamily="34" charset="0"/>
              </a:rPr>
              <a:t> 17;25(7):999–1004. </a:t>
            </a:r>
            <a:r>
              <a:rPr kumimoji="0" lang="tr-TR" altLang="tr-TR" sz="1000" b="0" i="0" u="none" strike="noStrike" cap="none" normalizeH="0" baseline="0" dirty="0" err="1">
                <a:ln>
                  <a:noFill/>
                </a:ln>
                <a:solidFill>
                  <a:schemeClr val="tx1"/>
                </a:solidFill>
                <a:effectLst/>
                <a:latin typeface="Arial" panose="020B0604020202020204" pitchFamily="34" charset="0"/>
              </a:rPr>
              <a:t>doi</a:t>
            </a:r>
            <a:r>
              <a:rPr kumimoji="0" lang="tr-TR" altLang="tr-TR" sz="1000" b="0" i="0" u="none" strike="noStrike" cap="none" normalizeH="0" baseline="0" dirty="0">
                <a:ln>
                  <a:noFill/>
                </a:ln>
                <a:solidFill>
                  <a:schemeClr val="tx1"/>
                </a:solidFill>
                <a:effectLst/>
                <a:latin typeface="Arial" panose="020B0604020202020204" pitchFamily="34" charset="0"/>
              </a:rPr>
              <a:t>: </a:t>
            </a:r>
            <a:r>
              <a:rPr kumimoji="0" lang="tr-TR" altLang="tr-TR" sz="1000" b="0" i="0" u="sng" strike="noStrike" cap="none" normalizeH="0" baseline="0" dirty="0">
                <a:ln>
                  <a:noFill/>
                </a:ln>
                <a:solidFill>
                  <a:srgbClr val="54278F"/>
                </a:solidFill>
                <a:effectLst/>
                <a:latin typeface="Arial" panose="020B0604020202020204" pitchFamily="34" charset="0"/>
                <a:hlinkClick r:id="rId3"/>
              </a:rPr>
              <a:t>10.3346/jkms.2010.25.7.999</a:t>
            </a:r>
            <a:endParaRPr kumimoji="0" lang="tr-TR" altLang="tr-TR"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000" b="1" i="0" u="none" strike="noStrike" cap="none" normalizeH="0" baseline="0" dirty="0">
              <a:ln>
                <a:noFill/>
              </a:ln>
              <a:solidFill>
                <a:schemeClr val="tx1"/>
              </a:solidFill>
              <a:effectLst/>
              <a:latin typeface="Source Sans Pro Web"/>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000" b="1" i="0" u="none" strike="noStrike" cap="none" normalizeH="0" baseline="0" dirty="0" err="1">
                <a:ln>
                  <a:noFill/>
                </a:ln>
                <a:solidFill>
                  <a:schemeClr val="tx1"/>
                </a:solidFill>
                <a:effectLst/>
                <a:latin typeface="Source Sans Pro Web"/>
              </a:rPr>
              <a:t>Nosocomial</a:t>
            </a:r>
            <a:r>
              <a:rPr kumimoji="0" lang="tr-TR" altLang="tr-TR" sz="1000" b="1" i="0" u="none" strike="noStrike" cap="none" normalizeH="0" baseline="0" dirty="0">
                <a:ln>
                  <a:noFill/>
                </a:ln>
                <a:solidFill>
                  <a:schemeClr val="tx1"/>
                </a:solidFill>
                <a:effectLst/>
                <a:latin typeface="Source Sans Pro Web"/>
              </a:rPr>
              <a:t> </a:t>
            </a:r>
            <a:r>
              <a:rPr kumimoji="0" lang="tr-TR" altLang="tr-TR" sz="1000" b="1" i="0" u="none" strike="noStrike" cap="none" normalizeH="0" baseline="0" dirty="0" err="1">
                <a:ln>
                  <a:noFill/>
                </a:ln>
                <a:solidFill>
                  <a:schemeClr val="tx1"/>
                </a:solidFill>
                <a:effectLst/>
                <a:latin typeface="Source Sans Pro Web"/>
              </a:rPr>
              <a:t>Outbreak</a:t>
            </a:r>
            <a:r>
              <a:rPr kumimoji="0" lang="tr-TR" altLang="tr-TR" sz="1000" b="1" i="0" u="none" strike="noStrike" cap="none" normalizeH="0" baseline="0" dirty="0">
                <a:ln>
                  <a:noFill/>
                </a:ln>
                <a:solidFill>
                  <a:schemeClr val="tx1"/>
                </a:solidFill>
                <a:effectLst/>
                <a:latin typeface="Source Sans Pro Web"/>
              </a:rPr>
              <a:t> of </a:t>
            </a:r>
            <a:r>
              <a:rPr kumimoji="0" lang="tr-TR" altLang="tr-TR" sz="1000" b="1" i="0" u="none" strike="noStrike" cap="none" normalizeH="0" baseline="0" dirty="0" err="1">
                <a:ln>
                  <a:noFill/>
                </a:ln>
                <a:solidFill>
                  <a:schemeClr val="tx1"/>
                </a:solidFill>
                <a:effectLst/>
                <a:latin typeface="Source Sans Pro Web"/>
              </a:rPr>
              <a:t>Carbapenem-Resistant</a:t>
            </a:r>
            <a:r>
              <a:rPr kumimoji="0" lang="tr-TR" altLang="tr-TR" sz="1000" b="1" i="0" u="none" strike="noStrike" cap="none" normalizeH="0" baseline="0" dirty="0">
                <a:ln>
                  <a:noFill/>
                </a:ln>
                <a:solidFill>
                  <a:schemeClr val="tx1"/>
                </a:solidFill>
                <a:effectLst/>
                <a:latin typeface="Source Sans Pro Web"/>
              </a:rPr>
              <a:t> </a:t>
            </a:r>
            <a:r>
              <a:rPr kumimoji="0" lang="tr-TR" altLang="tr-TR" sz="1000" b="1" i="1" u="none" strike="noStrike" cap="none" normalizeH="0" baseline="0" dirty="0" err="1">
                <a:ln>
                  <a:noFill/>
                </a:ln>
                <a:solidFill>
                  <a:schemeClr val="tx1"/>
                </a:solidFill>
                <a:effectLst/>
                <a:latin typeface="Source Sans Pro Web"/>
              </a:rPr>
              <a:t>Acinetobacter</a:t>
            </a:r>
            <a:r>
              <a:rPr kumimoji="0" lang="tr-TR" altLang="tr-TR" sz="1000" b="1" i="1" u="none" strike="noStrike" cap="none" normalizeH="0" baseline="0" dirty="0">
                <a:ln>
                  <a:noFill/>
                </a:ln>
                <a:solidFill>
                  <a:schemeClr val="tx1"/>
                </a:solidFill>
                <a:effectLst/>
                <a:latin typeface="Source Sans Pro Web"/>
              </a:rPr>
              <a:t> </a:t>
            </a:r>
            <a:r>
              <a:rPr kumimoji="0" lang="tr-TR" altLang="tr-TR" sz="1000" b="1" i="1" u="none" strike="noStrike" cap="none" normalizeH="0" baseline="0" dirty="0" err="1">
                <a:ln>
                  <a:noFill/>
                </a:ln>
                <a:solidFill>
                  <a:schemeClr val="tx1"/>
                </a:solidFill>
                <a:effectLst/>
                <a:latin typeface="Source Sans Pro Web"/>
              </a:rPr>
              <a:t>baumannii</a:t>
            </a:r>
            <a:r>
              <a:rPr kumimoji="0" lang="tr-TR" altLang="tr-TR" sz="1000" b="1" i="0" u="none" strike="noStrike" cap="none" normalizeH="0" baseline="0" dirty="0">
                <a:ln>
                  <a:noFill/>
                </a:ln>
                <a:solidFill>
                  <a:schemeClr val="tx1"/>
                </a:solidFill>
                <a:effectLst/>
                <a:latin typeface="Source Sans Pro Web"/>
              </a:rPr>
              <a:t> in </a:t>
            </a:r>
            <a:r>
              <a:rPr kumimoji="0" lang="tr-TR" altLang="tr-TR" sz="1000" b="1" i="0" u="none" strike="noStrike" cap="none" normalizeH="0" baseline="0" dirty="0" err="1">
                <a:ln>
                  <a:noFill/>
                </a:ln>
                <a:solidFill>
                  <a:schemeClr val="tx1"/>
                </a:solidFill>
                <a:effectLst/>
                <a:latin typeface="Source Sans Pro Web"/>
              </a:rPr>
              <a:t>Intensive</a:t>
            </a:r>
            <a:r>
              <a:rPr kumimoji="0" lang="tr-TR" altLang="tr-TR" sz="1000" b="1" i="0" u="none" strike="noStrike" cap="none" normalizeH="0" baseline="0" dirty="0">
                <a:ln>
                  <a:noFill/>
                </a:ln>
                <a:solidFill>
                  <a:schemeClr val="tx1"/>
                </a:solidFill>
                <a:effectLst/>
                <a:latin typeface="Source Sans Pro Web"/>
              </a:rPr>
              <a:t> </a:t>
            </a:r>
            <a:r>
              <a:rPr kumimoji="0" lang="tr-TR" altLang="tr-TR" sz="1000" b="1" i="0" u="none" strike="noStrike" cap="none" normalizeH="0" baseline="0" dirty="0" err="1">
                <a:ln>
                  <a:noFill/>
                </a:ln>
                <a:solidFill>
                  <a:schemeClr val="tx1"/>
                </a:solidFill>
                <a:effectLst/>
                <a:latin typeface="Source Sans Pro Web"/>
              </a:rPr>
              <a:t>Care</a:t>
            </a:r>
            <a:r>
              <a:rPr kumimoji="0" lang="tr-TR" altLang="tr-TR" sz="1000" b="1" i="0" u="none" strike="noStrike" cap="none" normalizeH="0" baseline="0" dirty="0">
                <a:ln>
                  <a:noFill/>
                </a:ln>
                <a:solidFill>
                  <a:schemeClr val="tx1"/>
                </a:solidFill>
                <a:effectLst/>
                <a:latin typeface="Source Sans Pro Web"/>
              </a:rPr>
              <a:t> </a:t>
            </a:r>
            <a:r>
              <a:rPr kumimoji="0" lang="tr-TR" altLang="tr-TR" sz="1000" b="1" i="0" u="none" strike="noStrike" cap="none" normalizeH="0" baseline="0" dirty="0" err="1">
                <a:ln>
                  <a:noFill/>
                </a:ln>
                <a:solidFill>
                  <a:schemeClr val="tx1"/>
                </a:solidFill>
                <a:effectLst/>
                <a:latin typeface="Source Sans Pro Web"/>
              </a:rPr>
              <a:t>Units</a:t>
            </a:r>
            <a:r>
              <a:rPr kumimoji="0" lang="tr-TR" altLang="tr-TR" sz="1000" b="1" i="0" u="none" strike="noStrike" cap="none" normalizeH="0" baseline="0" dirty="0">
                <a:ln>
                  <a:noFill/>
                </a:ln>
                <a:solidFill>
                  <a:schemeClr val="tx1"/>
                </a:solidFill>
                <a:effectLst/>
                <a:latin typeface="Source Sans Pro Web"/>
              </a:rPr>
              <a:t> </a:t>
            </a:r>
            <a:r>
              <a:rPr kumimoji="0" lang="tr-TR" altLang="tr-TR" sz="1000" b="1" i="0" u="none" strike="noStrike" cap="none" normalizeH="0" baseline="0" dirty="0" err="1">
                <a:ln>
                  <a:noFill/>
                </a:ln>
                <a:solidFill>
                  <a:schemeClr val="tx1"/>
                </a:solidFill>
                <a:effectLst/>
                <a:latin typeface="Source Sans Pro Web"/>
              </a:rPr>
              <a:t>and</a:t>
            </a:r>
            <a:r>
              <a:rPr kumimoji="0" lang="tr-TR" altLang="tr-TR" sz="1000" b="1" i="0" u="none" strike="noStrike" cap="none" normalizeH="0" baseline="0" dirty="0">
                <a:ln>
                  <a:noFill/>
                </a:ln>
                <a:solidFill>
                  <a:schemeClr val="tx1"/>
                </a:solidFill>
                <a:effectLst/>
                <a:latin typeface="Source Sans Pro Web"/>
              </a:rPr>
              <a:t> </a:t>
            </a:r>
            <a:r>
              <a:rPr kumimoji="0" lang="tr-TR" altLang="tr-TR" sz="1000" b="1" i="0" u="none" strike="noStrike" cap="none" normalizeH="0" baseline="0" dirty="0" err="1">
                <a:ln>
                  <a:noFill/>
                </a:ln>
                <a:solidFill>
                  <a:schemeClr val="tx1"/>
                </a:solidFill>
                <a:effectLst/>
                <a:latin typeface="Source Sans Pro Web"/>
              </a:rPr>
              <a:t>Successful</a:t>
            </a:r>
            <a:r>
              <a:rPr kumimoji="0" lang="tr-TR" altLang="tr-TR" sz="1000" b="1" i="0" u="none" strike="noStrike" cap="none" normalizeH="0" baseline="0" dirty="0">
                <a:ln>
                  <a:noFill/>
                </a:ln>
                <a:solidFill>
                  <a:schemeClr val="tx1"/>
                </a:solidFill>
                <a:effectLst/>
                <a:latin typeface="Source Sans Pro Web"/>
              </a:rPr>
              <a:t> </a:t>
            </a:r>
            <a:r>
              <a:rPr kumimoji="0" lang="tr-TR" altLang="tr-TR" sz="1000" b="1" i="0" u="none" strike="noStrike" cap="none" normalizeH="0" baseline="0" dirty="0" err="1">
                <a:ln>
                  <a:noFill/>
                </a:ln>
                <a:solidFill>
                  <a:schemeClr val="tx1"/>
                </a:solidFill>
                <a:effectLst/>
                <a:latin typeface="Source Sans Pro Web"/>
              </a:rPr>
              <a:t>Outbreak</a:t>
            </a:r>
            <a:r>
              <a:rPr kumimoji="0" lang="tr-TR" altLang="tr-TR" sz="1000" b="1" i="0" u="none" strike="noStrike" cap="none" normalizeH="0" baseline="0" dirty="0">
                <a:ln>
                  <a:noFill/>
                </a:ln>
                <a:solidFill>
                  <a:schemeClr val="tx1"/>
                </a:solidFill>
                <a:effectLst/>
                <a:latin typeface="Source Sans Pro Web"/>
              </a:rPr>
              <a:t> Control Program</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000" b="0" i="0" u="sng" strike="noStrike" cap="none" normalizeH="0" baseline="0" dirty="0">
                <a:ln>
                  <a:noFill/>
                </a:ln>
                <a:solidFill>
                  <a:srgbClr val="54278F"/>
                </a:solidFill>
                <a:effectLst/>
                <a:latin typeface="Source Sans Pro Web"/>
                <a:hlinkClick r:id="rId4"/>
              </a:rPr>
              <a:t>Won Suk Choi</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none" strike="noStrike" cap="none" normalizeH="0" baseline="30000" dirty="0">
                <a:ln>
                  <a:noFill/>
                </a:ln>
                <a:solidFill>
                  <a:schemeClr val="tx1"/>
                </a:solidFill>
                <a:effectLst/>
                <a:latin typeface="revert"/>
              </a:rPr>
              <a:t>1,2</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sng" strike="noStrike" cap="none" normalizeH="0" baseline="0" dirty="0">
                <a:ln>
                  <a:noFill/>
                </a:ln>
                <a:solidFill>
                  <a:srgbClr val="54278F"/>
                </a:solidFill>
                <a:effectLst/>
                <a:latin typeface="Source Sans Pro Web"/>
                <a:hlinkClick r:id="rId5"/>
              </a:rPr>
              <a:t>Su Hyun Kim</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none" strike="noStrike" cap="none" normalizeH="0" baseline="30000" dirty="0">
                <a:ln>
                  <a:noFill/>
                </a:ln>
                <a:solidFill>
                  <a:schemeClr val="tx1"/>
                </a:solidFill>
                <a:effectLst/>
                <a:latin typeface="revert"/>
              </a:rPr>
              <a:t>2</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sng" strike="noStrike" cap="none" normalizeH="0" baseline="0" dirty="0">
                <a:ln>
                  <a:noFill/>
                </a:ln>
                <a:solidFill>
                  <a:srgbClr val="54278F"/>
                </a:solidFill>
                <a:effectLst/>
                <a:latin typeface="Source Sans Pro Web"/>
                <a:hlinkClick r:id="rId6"/>
              </a:rPr>
              <a:t>Eun Gyong Jeon</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none" strike="noStrike" cap="none" normalizeH="0" baseline="30000" dirty="0">
                <a:ln>
                  <a:noFill/>
                </a:ln>
                <a:solidFill>
                  <a:schemeClr val="tx1"/>
                </a:solidFill>
                <a:effectLst/>
                <a:latin typeface="revert"/>
              </a:rPr>
              <a:t>3</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sng" strike="noStrike" cap="none" normalizeH="0" baseline="0" dirty="0">
                <a:ln>
                  <a:noFill/>
                </a:ln>
                <a:solidFill>
                  <a:srgbClr val="54278F"/>
                </a:solidFill>
                <a:effectLst/>
                <a:latin typeface="Source Sans Pro Web"/>
                <a:hlinkClick r:id="rId7"/>
              </a:rPr>
              <a:t>Myeung Hee Son</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none" strike="noStrike" cap="none" normalizeH="0" baseline="30000" dirty="0">
                <a:ln>
                  <a:noFill/>
                </a:ln>
                <a:solidFill>
                  <a:schemeClr val="tx1"/>
                </a:solidFill>
                <a:effectLst/>
                <a:latin typeface="revert"/>
              </a:rPr>
              <a:t>3</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sng" strike="noStrike" cap="none" normalizeH="0" baseline="0" dirty="0">
                <a:ln>
                  <a:noFill/>
                </a:ln>
                <a:solidFill>
                  <a:srgbClr val="54278F"/>
                </a:solidFill>
                <a:effectLst/>
                <a:latin typeface="Source Sans Pro Web"/>
                <a:hlinkClick r:id="rId8"/>
              </a:rPr>
              <a:t>Young Kyung Yoon</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none" strike="noStrike" cap="none" normalizeH="0" baseline="30000" dirty="0">
                <a:ln>
                  <a:noFill/>
                </a:ln>
                <a:solidFill>
                  <a:schemeClr val="tx1"/>
                </a:solidFill>
                <a:effectLst/>
                <a:latin typeface="revert"/>
              </a:rPr>
              <a:t>1</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sng" strike="noStrike" cap="none" normalizeH="0" baseline="0" dirty="0">
                <a:ln>
                  <a:noFill/>
                </a:ln>
                <a:solidFill>
                  <a:srgbClr val="54278F"/>
                </a:solidFill>
                <a:effectLst/>
                <a:latin typeface="Source Sans Pro Web"/>
                <a:hlinkClick r:id="rId9"/>
              </a:rPr>
              <a:t>Jung-Yeon Kim</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none" strike="noStrike" cap="none" normalizeH="0" baseline="30000" dirty="0">
                <a:ln>
                  <a:noFill/>
                </a:ln>
                <a:solidFill>
                  <a:schemeClr val="tx1"/>
                </a:solidFill>
                <a:effectLst/>
                <a:latin typeface="revert"/>
              </a:rPr>
              <a:t>1</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sng" strike="noStrike" cap="none" normalizeH="0" baseline="0" dirty="0">
                <a:ln>
                  <a:noFill/>
                </a:ln>
                <a:solidFill>
                  <a:srgbClr val="54278F"/>
                </a:solidFill>
                <a:effectLst/>
                <a:latin typeface="Source Sans Pro Web"/>
                <a:hlinkClick r:id="rId10"/>
              </a:rPr>
              <a:t>Mi Jeong Kim</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none" strike="noStrike" cap="none" normalizeH="0" baseline="30000" dirty="0">
                <a:ln>
                  <a:noFill/>
                </a:ln>
                <a:solidFill>
                  <a:schemeClr val="tx1"/>
                </a:solidFill>
                <a:effectLst/>
                <a:latin typeface="revert"/>
              </a:rPr>
              <a:t>1</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sng" strike="noStrike" cap="none" normalizeH="0" baseline="0" dirty="0">
                <a:ln>
                  <a:noFill/>
                </a:ln>
                <a:solidFill>
                  <a:srgbClr val="54278F"/>
                </a:solidFill>
                <a:effectLst/>
                <a:latin typeface="Source Sans Pro Web"/>
                <a:hlinkClick r:id="rId11"/>
              </a:rPr>
              <a:t>Jang Wook Sohn</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none" strike="noStrike" cap="none" normalizeH="0" baseline="30000" dirty="0">
                <a:ln>
                  <a:noFill/>
                </a:ln>
                <a:solidFill>
                  <a:schemeClr val="tx1"/>
                </a:solidFill>
                <a:effectLst/>
                <a:latin typeface="revert"/>
              </a:rPr>
              <a:t>1</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sng" strike="noStrike" cap="none" normalizeH="0" baseline="0" dirty="0">
                <a:ln>
                  <a:noFill/>
                </a:ln>
                <a:solidFill>
                  <a:srgbClr val="54278F"/>
                </a:solidFill>
                <a:effectLst/>
                <a:latin typeface="Source Sans Pro Web"/>
                <a:hlinkClick r:id="rId10"/>
              </a:rPr>
              <a:t>Min Ja Kim</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none" strike="noStrike" cap="none" normalizeH="0" baseline="30000" dirty="0">
                <a:ln>
                  <a:noFill/>
                </a:ln>
                <a:solidFill>
                  <a:schemeClr val="tx1"/>
                </a:solidFill>
                <a:effectLst/>
                <a:latin typeface="revert"/>
              </a:rPr>
              <a:t>1</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sng" strike="noStrike" cap="none" normalizeH="0" baseline="0" dirty="0">
                <a:ln>
                  <a:noFill/>
                </a:ln>
                <a:solidFill>
                  <a:srgbClr val="54278F"/>
                </a:solidFill>
                <a:effectLst/>
                <a:latin typeface="Source Sans Pro Web"/>
                <a:hlinkClick r:id="rId12"/>
              </a:rPr>
              <a:t>Dae Won Park</a:t>
            </a:r>
            <a:r>
              <a:rPr kumimoji="0" lang="tr-TR" altLang="tr-TR" sz="1000" b="0" i="0" u="none" strike="noStrike" cap="none" normalizeH="0" baseline="0" dirty="0">
                <a:ln>
                  <a:noFill/>
                </a:ln>
                <a:solidFill>
                  <a:schemeClr val="tx1"/>
                </a:solidFill>
                <a:effectLst/>
                <a:latin typeface="Source Sans Pro Web"/>
              </a:rPr>
              <a:t> </a:t>
            </a:r>
            <a:r>
              <a:rPr kumimoji="0" lang="tr-TR" altLang="tr-TR" sz="1000" b="0" i="0" u="none" strike="noStrike" cap="none" normalizeH="0" baseline="30000" dirty="0">
                <a:ln>
                  <a:noFill/>
                </a:ln>
                <a:solidFill>
                  <a:schemeClr val="tx1"/>
                </a:solidFill>
                <a:effectLst/>
                <a:latin typeface="revert"/>
              </a:rPr>
              <a:t>1,2,</a:t>
            </a:r>
            <a:endParaRPr kumimoji="0" lang="tr-TR" altLang="tr-TR" sz="1000" b="0" i="0" u="none" strike="noStrike" cap="none" normalizeH="0" baseline="0" dirty="0">
              <a:ln>
                <a:noFill/>
              </a:ln>
              <a:solidFill>
                <a:schemeClr val="tx1"/>
              </a:solidFill>
              <a:effectLst/>
              <a:latin typeface="Arial" panose="020B0604020202020204" pitchFamily="34" charset="0"/>
            </a:endParaRPr>
          </a:p>
        </p:txBody>
      </p:sp>
      <p:sp>
        <p:nvSpPr>
          <p:cNvPr id="15" name="Metin kutusu 14">
            <a:extLst>
              <a:ext uri="{FF2B5EF4-FFF2-40B4-BE49-F238E27FC236}">
                <a16:creationId xmlns:a16="http://schemas.microsoft.com/office/drawing/2014/main" id="{7B537FC0-B75E-FB45-1579-C41800F61F9A}"/>
              </a:ext>
            </a:extLst>
          </p:cNvPr>
          <p:cNvSpPr txBox="1"/>
          <p:nvPr/>
        </p:nvSpPr>
        <p:spPr>
          <a:xfrm>
            <a:off x="227409" y="1290169"/>
            <a:ext cx="11126391" cy="369332"/>
          </a:xfrm>
          <a:prstGeom prst="rect">
            <a:avLst/>
          </a:prstGeom>
          <a:noFill/>
        </p:spPr>
        <p:txBody>
          <a:bodyPr wrap="square" rtlCol="0">
            <a:spAutoFit/>
          </a:bodyPr>
          <a:lstStyle/>
          <a:p>
            <a:r>
              <a:rPr lang="tr-TR" sz="1400" dirty="0"/>
              <a:t>Salgının kontrolü, temas önlemlerinin uygulanması, temizlik yoluyla çevre kirliliğinin azaltılması ve kapalı aspirasyon sisteminin kullanılmasıyla sağlandı</a:t>
            </a:r>
            <a:r>
              <a:rPr lang="tr-TR" dirty="0"/>
              <a:t>.</a:t>
            </a:r>
          </a:p>
        </p:txBody>
      </p:sp>
    </p:spTree>
    <p:extLst>
      <p:ext uri="{BB962C8B-B14F-4D97-AF65-F5344CB8AC3E}">
        <p14:creationId xmlns:p14="http://schemas.microsoft.com/office/powerpoint/2010/main" val="35566176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147E0-C5BA-897C-9D96-83CCBE368B0E}"/>
            </a:ext>
          </a:extLst>
        </p:cNvPr>
        <p:cNvGrpSpPr/>
        <p:nvPr/>
      </p:nvGrpSpPr>
      <p:grpSpPr>
        <a:xfrm>
          <a:off x="0" y="0"/>
          <a:ext cx="0" cy="0"/>
          <a:chOff x="0" y="0"/>
          <a:chExt cx="0" cy="0"/>
        </a:xfrm>
      </p:grpSpPr>
      <p:sp>
        <p:nvSpPr>
          <p:cNvPr id="10" name="İçerik Yer Tutucusu 9">
            <a:extLst>
              <a:ext uri="{FF2B5EF4-FFF2-40B4-BE49-F238E27FC236}">
                <a16:creationId xmlns:a16="http://schemas.microsoft.com/office/drawing/2014/main" id="{042B9670-4A48-934D-432A-1BB7AE484653}"/>
              </a:ext>
            </a:extLst>
          </p:cNvPr>
          <p:cNvSpPr>
            <a:spLocks noGrp="1"/>
          </p:cNvSpPr>
          <p:nvPr>
            <p:ph idx="1"/>
          </p:nvPr>
        </p:nvSpPr>
        <p:spPr>
          <a:xfrm>
            <a:off x="838200" y="1825625"/>
            <a:ext cx="10515600" cy="4667250"/>
          </a:xfrm>
        </p:spPr>
        <p:txBody>
          <a:bodyPr>
            <a:normAutofit/>
          </a:bodyPr>
          <a:lstStyle/>
          <a:p>
            <a:pPr>
              <a:lnSpc>
                <a:spcPct val="150000"/>
              </a:lnSpc>
            </a:pPr>
            <a:r>
              <a:rPr lang="tr-TR" sz="2000" dirty="0"/>
              <a:t>MDR </a:t>
            </a:r>
            <a:r>
              <a:rPr lang="tr-TR" sz="2000" i="1" dirty="0" err="1"/>
              <a:t>Klebsiella</a:t>
            </a:r>
            <a:r>
              <a:rPr lang="tr-TR" sz="2000" i="1" dirty="0"/>
              <a:t> </a:t>
            </a:r>
            <a:r>
              <a:rPr lang="tr-TR" sz="2000" i="1" dirty="0" err="1"/>
              <a:t>oxytoca</a:t>
            </a:r>
            <a:r>
              <a:rPr lang="tr-TR" sz="2000" dirty="0"/>
              <a:t> salgını</a:t>
            </a:r>
          </a:p>
          <a:p>
            <a:pPr>
              <a:lnSpc>
                <a:spcPct val="150000"/>
              </a:lnSpc>
            </a:pPr>
            <a:r>
              <a:rPr lang="tr-TR" sz="2000" dirty="0"/>
              <a:t>2009–2011 arasında </a:t>
            </a:r>
            <a:r>
              <a:rPr lang="tr-TR" sz="2000" dirty="0" err="1"/>
              <a:t>ICU’da</a:t>
            </a:r>
            <a:r>
              <a:rPr lang="tr-TR" sz="2000" dirty="0"/>
              <a:t> </a:t>
            </a:r>
            <a:r>
              <a:rPr lang="tr-TR" sz="2000" b="1" dirty="0"/>
              <a:t>4 dalga halinde uzamış </a:t>
            </a:r>
            <a:r>
              <a:rPr lang="tr-TR" sz="2000" b="1" dirty="0" err="1"/>
              <a:t>nozokomiyal</a:t>
            </a:r>
            <a:r>
              <a:rPr lang="tr-TR" sz="2000" b="1" dirty="0"/>
              <a:t> salgın</a:t>
            </a:r>
            <a:r>
              <a:rPr lang="tr-TR" sz="2000" dirty="0"/>
              <a:t> (42 hasta)</a:t>
            </a:r>
          </a:p>
          <a:p>
            <a:pPr marL="0" indent="0">
              <a:lnSpc>
                <a:spcPct val="150000"/>
              </a:lnSpc>
              <a:buNone/>
            </a:pPr>
            <a:r>
              <a:rPr lang="tr-TR" sz="2000" b="1" dirty="0"/>
              <a:t>Uygulanan standart önlemler:</a:t>
            </a:r>
            <a:endParaRPr lang="tr-TR" sz="2000" dirty="0"/>
          </a:p>
          <a:p>
            <a:pPr>
              <a:lnSpc>
                <a:spcPct val="150000"/>
              </a:lnSpc>
            </a:pPr>
            <a:r>
              <a:rPr lang="tr-TR" sz="2000" dirty="0"/>
              <a:t>Aktif </a:t>
            </a:r>
            <a:r>
              <a:rPr lang="tr-TR" sz="2000" dirty="0" err="1"/>
              <a:t>sürveyans</a:t>
            </a:r>
            <a:r>
              <a:rPr lang="tr-TR" sz="2000" dirty="0"/>
              <a:t> (rektal/</a:t>
            </a:r>
            <a:r>
              <a:rPr lang="tr-TR" sz="2000" dirty="0" err="1"/>
              <a:t>farengeal</a:t>
            </a:r>
            <a:r>
              <a:rPr lang="tr-TR" sz="2000" dirty="0"/>
              <a:t> tarama) </a:t>
            </a:r>
          </a:p>
          <a:p>
            <a:pPr>
              <a:lnSpc>
                <a:spcPct val="150000"/>
              </a:lnSpc>
            </a:pPr>
            <a:r>
              <a:rPr lang="tr-TR" sz="2000" dirty="0"/>
              <a:t>Temas izolasyonu </a:t>
            </a:r>
          </a:p>
          <a:p>
            <a:pPr>
              <a:lnSpc>
                <a:spcPct val="150000"/>
              </a:lnSpc>
            </a:pPr>
            <a:r>
              <a:rPr lang="tr-TR" sz="2000" dirty="0"/>
              <a:t>Yoğun temizlik (hipoklorit) </a:t>
            </a:r>
          </a:p>
          <a:p>
            <a:pPr>
              <a:lnSpc>
                <a:spcPct val="150000"/>
              </a:lnSpc>
            </a:pPr>
            <a:r>
              <a:rPr lang="tr-TR" sz="2000" dirty="0"/>
              <a:t>Eğitim + antibiyotik kullanımı gözden geçirilmesi </a:t>
            </a:r>
          </a:p>
          <a:p>
            <a:pPr>
              <a:lnSpc>
                <a:spcPct val="150000"/>
              </a:lnSpc>
            </a:pPr>
            <a:r>
              <a:rPr lang="tr-TR" sz="2000" dirty="0"/>
              <a:t>Ek önlemler: </a:t>
            </a:r>
            <a:r>
              <a:rPr lang="tr-TR" sz="2000" b="1" dirty="0"/>
              <a:t>hemşire </a:t>
            </a:r>
            <a:r>
              <a:rPr lang="tr-TR" sz="2000" b="1" dirty="0" err="1"/>
              <a:t>kohortlama</a:t>
            </a:r>
            <a:r>
              <a:rPr lang="tr-TR" sz="2000" b="1" dirty="0"/>
              <a:t>, hasta/hemşire oranı düzenleme</a:t>
            </a:r>
            <a:endParaRPr lang="tr-TR" sz="2000" dirty="0"/>
          </a:p>
          <a:p>
            <a:endParaRPr lang="tr-TR" sz="2400" dirty="0"/>
          </a:p>
          <a:p>
            <a:endParaRPr lang="tr-TR" dirty="0"/>
          </a:p>
        </p:txBody>
      </p:sp>
      <p:sp>
        <p:nvSpPr>
          <p:cNvPr id="11" name="Başlık 1">
            <a:extLst>
              <a:ext uri="{FF2B5EF4-FFF2-40B4-BE49-F238E27FC236}">
                <a16:creationId xmlns:a16="http://schemas.microsoft.com/office/drawing/2014/main" id="{EC9EAA66-9FD2-3EA3-3AA2-D7FCEB134B59}"/>
              </a:ext>
            </a:extLst>
          </p:cNvPr>
          <p:cNvSpPr>
            <a:spLocks noGrp="1"/>
          </p:cNvSpPr>
          <p:nvPr>
            <p:ph type="title"/>
          </p:nvPr>
        </p:nvSpPr>
        <p:spPr/>
        <p:txBody>
          <a:bodyPr>
            <a:normAutofit/>
          </a:bodyPr>
          <a:lstStyle/>
          <a:p>
            <a:r>
              <a:rPr lang="tr-TR" sz="3200" dirty="0">
                <a:solidFill>
                  <a:srgbClr val="FF0000"/>
                </a:solidFill>
              </a:rPr>
              <a:t>Gerçek yaşam verileri-4</a:t>
            </a:r>
          </a:p>
        </p:txBody>
      </p:sp>
      <p:pic>
        <p:nvPicPr>
          <p:cNvPr id="12" name="Resim 11">
            <a:extLst>
              <a:ext uri="{FF2B5EF4-FFF2-40B4-BE49-F238E27FC236}">
                <a16:creationId xmlns:a16="http://schemas.microsoft.com/office/drawing/2014/main" id="{FDC40F68-FAC0-36BB-CBFD-00362FC2F0E8}"/>
              </a:ext>
            </a:extLst>
          </p:cNvPr>
          <p:cNvPicPr>
            <a:picLocks noChangeAspect="1"/>
          </p:cNvPicPr>
          <p:nvPr/>
        </p:nvPicPr>
        <p:blipFill>
          <a:blip r:embed="rId3"/>
          <a:srcRect l="37093" t="25670" r="16742" b="52805"/>
          <a:stretch>
            <a:fillRect/>
          </a:stretch>
        </p:blipFill>
        <p:spPr>
          <a:xfrm>
            <a:off x="5567422" y="230188"/>
            <a:ext cx="5786378" cy="1460499"/>
          </a:xfrm>
          <a:prstGeom prst="rect">
            <a:avLst/>
          </a:prstGeom>
        </p:spPr>
      </p:pic>
      <p:pic>
        <p:nvPicPr>
          <p:cNvPr id="4" name="Resim 3">
            <a:extLst>
              <a:ext uri="{FF2B5EF4-FFF2-40B4-BE49-F238E27FC236}">
                <a16:creationId xmlns:a16="http://schemas.microsoft.com/office/drawing/2014/main" id="{24405D61-3E98-C163-9D1C-7315C649D337}"/>
              </a:ext>
            </a:extLst>
          </p:cNvPr>
          <p:cNvPicPr>
            <a:picLocks noChangeAspect="1"/>
          </p:cNvPicPr>
          <p:nvPr/>
        </p:nvPicPr>
        <p:blipFill>
          <a:blip r:embed="rId3"/>
          <a:srcRect l="37093" t="25670" r="16742" b="52805"/>
          <a:stretch>
            <a:fillRect/>
          </a:stretch>
        </p:blipFill>
        <p:spPr>
          <a:xfrm>
            <a:off x="5567422" y="230189"/>
            <a:ext cx="5786378" cy="1460499"/>
          </a:xfrm>
          <a:prstGeom prst="rect">
            <a:avLst/>
          </a:prstGeom>
        </p:spPr>
      </p:pic>
      <p:sp>
        <p:nvSpPr>
          <p:cNvPr id="5" name="Metin kutusu 4">
            <a:extLst>
              <a:ext uri="{FF2B5EF4-FFF2-40B4-BE49-F238E27FC236}">
                <a16:creationId xmlns:a16="http://schemas.microsoft.com/office/drawing/2014/main" id="{5E53BD1C-85A8-3EA4-1426-C02171DACDA3}"/>
              </a:ext>
            </a:extLst>
          </p:cNvPr>
          <p:cNvSpPr txBox="1"/>
          <p:nvPr/>
        </p:nvSpPr>
        <p:spPr>
          <a:xfrm>
            <a:off x="10532962" y="960437"/>
            <a:ext cx="447558" cy="246221"/>
          </a:xfrm>
          <a:prstGeom prst="rect">
            <a:avLst/>
          </a:prstGeom>
          <a:noFill/>
        </p:spPr>
        <p:txBody>
          <a:bodyPr wrap="none" rtlCol="0">
            <a:spAutoFit/>
          </a:bodyPr>
          <a:lstStyle/>
          <a:p>
            <a:r>
              <a:rPr lang="tr-TR" sz="1000" dirty="0"/>
              <a:t>2013</a:t>
            </a:r>
          </a:p>
        </p:txBody>
      </p:sp>
    </p:spTree>
    <p:extLst>
      <p:ext uri="{BB962C8B-B14F-4D97-AF65-F5344CB8AC3E}">
        <p14:creationId xmlns:p14="http://schemas.microsoft.com/office/powerpoint/2010/main" val="40665008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09493-1AB8-E625-D406-255A69FFD68E}"/>
            </a:ext>
          </a:extLst>
        </p:cNvPr>
        <p:cNvGrpSpPr/>
        <p:nvPr/>
      </p:nvGrpSpPr>
      <p:grpSpPr>
        <a:xfrm>
          <a:off x="0" y="0"/>
          <a:ext cx="0" cy="0"/>
          <a:chOff x="0" y="0"/>
          <a:chExt cx="0" cy="0"/>
        </a:xfrm>
      </p:grpSpPr>
      <p:sp>
        <p:nvSpPr>
          <p:cNvPr id="10" name="İçerik Yer Tutucusu 9">
            <a:extLst>
              <a:ext uri="{FF2B5EF4-FFF2-40B4-BE49-F238E27FC236}">
                <a16:creationId xmlns:a16="http://schemas.microsoft.com/office/drawing/2014/main" id="{AAAE7E2E-73E4-8445-6812-C376C263F085}"/>
              </a:ext>
            </a:extLst>
          </p:cNvPr>
          <p:cNvSpPr>
            <a:spLocks noGrp="1"/>
          </p:cNvSpPr>
          <p:nvPr>
            <p:ph idx="1"/>
          </p:nvPr>
        </p:nvSpPr>
        <p:spPr>
          <a:xfrm>
            <a:off x="757177" y="1964521"/>
            <a:ext cx="10515600" cy="4351338"/>
          </a:xfrm>
        </p:spPr>
        <p:txBody>
          <a:bodyPr/>
          <a:lstStyle/>
          <a:p>
            <a:pPr>
              <a:lnSpc>
                <a:spcPct val="150000"/>
              </a:lnSpc>
            </a:pPr>
            <a:r>
              <a:rPr lang="tr-TR" sz="2000" dirty="0"/>
              <a:t>Bu önlemler </a:t>
            </a:r>
            <a:r>
              <a:rPr lang="tr-TR" sz="2000" b="1" dirty="0"/>
              <a:t>geçici kontrol sağlamış ancak eradikasyon sağlayamamış</a:t>
            </a:r>
            <a:r>
              <a:rPr lang="tr-TR" sz="2000" dirty="0"/>
              <a:t> </a:t>
            </a:r>
          </a:p>
          <a:p>
            <a:pPr>
              <a:lnSpc>
                <a:spcPct val="150000"/>
              </a:lnSpc>
            </a:pPr>
            <a:r>
              <a:rPr lang="tr-TR" sz="2000" dirty="0"/>
              <a:t>Dalga aralarında </a:t>
            </a:r>
            <a:r>
              <a:rPr lang="tr-TR" sz="2000" b="1" dirty="0"/>
              <a:t>olgular tekrar ortaya çıkıyor</a:t>
            </a:r>
            <a:endParaRPr lang="tr-TR" sz="2000" dirty="0"/>
          </a:p>
          <a:p>
            <a:pPr>
              <a:lnSpc>
                <a:spcPct val="150000"/>
              </a:lnSpc>
            </a:pPr>
            <a:r>
              <a:rPr lang="tr-TR" sz="2000" dirty="0"/>
              <a:t>Sağlık çalışanı taramaları </a:t>
            </a:r>
            <a:r>
              <a:rPr lang="tr-TR" sz="2000" b="1" dirty="0"/>
              <a:t>negatif (</a:t>
            </a:r>
            <a:r>
              <a:rPr lang="tr-TR" sz="2000" dirty="0"/>
              <a:t>Çalışanlar iki kez taranmış; ilkinde </a:t>
            </a:r>
            <a:r>
              <a:rPr lang="tr-TR" sz="2000" dirty="0" err="1"/>
              <a:t>farengeal</a:t>
            </a:r>
            <a:r>
              <a:rPr lang="tr-TR" sz="2000" dirty="0"/>
              <a:t>, ikincisinde </a:t>
            </a:r>
            <a:r>
              <a:rPr lang="tr-TR" sz="2000" dirty="0" err="1"/>
              <a:t>farengeal</a:t>
            </a:r>
            <a:r>
              <a:rPr lang="tr-TR" sz="2000" dirty="0"/>
              <a:t> ve rektal örnek alınmış. Her iki personel taraması da negatif)</a:t>
            </a:r>
            <a:endParaRPr lang="tr-TR" sz="2000" b="1" dirty="0"/>
          </a:p>
          <a:p>
            <a:pPr>
              <a:lnSpc>
                <a:spcPct val="150000"/>
              </a:lnSpc>
            </a:pPr>
            <a:r>
              <a:rPr lang="tr-TR" sz="2000" dirty="0"/>
              <a:t>Bu durumda; klasik çapraz bulaş kontrolü etkili ama tek başına yeterli değil → </a:t>
            </a:r>
            <a:r>
              <a:rPr lang="tr-TR" sz="2000" b="1" dirty="0"/>
              <a:t>gizli rezervuar düşünülmeli</a:t>
            </a:r>
          </a:p>
          <a:p>
            <a:endParaRPr lang="tr-TR" dirty="0"/>
          </a:p>
        </p:txBody>
      </p:sp>
      <p:sp>
        <p:nvSpPr>
          <p:cNvPr id="11" name="Başlık 1">
            <a:extLst>
              <a:ext uri="{FF2B5EF4-FFF2-40B4-BE49-F238E27FC236}">
                <a16:creationId xmlns:a16="http://schemas.microsoft.com/office/drawing/2014/main" id="{8AF9C0F4-945E-54A7-2AB0-1E468CAA6584}"/>
              </a:ext>
            </a:extLst>
          </p:cNvPr>
          <p:cNvSpPr>
            <a:spLocks noGrp="1"/>
          </p:cNvSpPr>
          <p:nvPr>
            <p:ph type="title"/>
          </p:nvPr>
        </p:nvSpPr>
        <p:spPr/>
        <p:txBody>
          <a:bodyPr>
            <a:normAutofit/>
          </a:bodyPr>
          <a:lstStyle/>
          <a:p>
            <a:r>
              <a:rPr lang="tr-TR" sz="3200" dirty="0">
                <a:solidFill>
                  <a:srgbClr val="FF0000"/>
                </a:solidFill>
              </a:rPr>
              <a:t>Gerçek yaşam verileri-4</a:t>
            </a:r>
          </a:p>
        </p:txBody>
      </p:sp>
      <p:pic>
        <p:nvPicPr>
          <p:cNvPr id="12" name="Resim 11">
            <a:extLst>
              <a:ext uri="{FF2B5EF4-FFF2-40B4-BE49-F238E27FC236}">
                <a16:creationId xmlns:a16="http://schemas.microsoft.com/office/drawing/2014/main" id="{211E3330-2CAF-FA37-0D20-3181D95A6612}"/>
              </a:ext>
            </a:extLst>
          </p:cNvPr>
          <p:cNvPicPr>
            <a:picLocks noChangeAspect="1"/>
          </p:cNvPicPr>
          <p:nvPr/>
        </p:nvPicPr>
        <p:blipFill>
          <a:blip r:embed="rId2"/>
          <a:srcRect l="37093" t="25670" r="16742" b="52805"/>
          <a:stretch>
            <a:fillRect/>
          </a:stretch>
        </p:blipFill>
        <p:spPr>
          <a:xfrm>
            <a:off x="5567422" y="230188"/>
            <a:ext cx="5786378" cy="1460499"/>
          </a:xfrm>
          <a:prstGeom prst="rect">
            <a:avLst/>
          </a:prstGeom>
        </p:spPr>
      </p:pic>
      <p:pic>
        <p:nvPicPr>
          <p:cNvPr id="2" name="Resim 1">
            <a:extLst>
              <a:ext uri="{FF2B5EF4-FFF2-40B4-BE49-F238E27FC236}">
                <a16:creationId xmlns:a16="http://schemas.microsoft.com/office/drawing/2014/main" id="{E0F58317-A107-B175-502B-D4BDFFFF59F2}"/>
              </a:ext>
            </a:extLst>
          </p:cNvPr>
          <p:cNvPicPr>
            <a:picLocks noChangeAspect="1"/>
          </p:cNvPicPr>
          <p:nvPr/>
        </p:nvPicPr>
        <p:blipFill>
          <a:blip r:embed="rId2"/>
          <a:srcRect l="37093" t="25670" r="16742" b="52805"/>
          <a:stretch>
            <a:fillRect/>
          </a:stretch>
        </p:blipFill>
        <p:spPr>
          <a:xfrm>
            <a:off x="5567422" y="230189"/>
            <a:ext cx="5786378" cy="1460499"/>
          </a:xfrm>
          <a:prstGeom prst="rect">
            <a:avLst/>
          </a:prstGeom>
        </p:spPr>
      </p:pic>
      <p:pic>
        <p:nvPicPr>
          <p:cNvPr id="3" name="Resim 2">
            <a:extLst>
              <a:ext uri="{FF2B5EF4-FFF2-40B4-BE49-F238E27FC236}">
                <a16:creationId xmlns:a16="http://schemas.microsoft.com/office/drawing/2014/main" id="{E8079183-0979-9C7B-6E1F-4CE2E80AA44F}"/>
              </a:ext>
            </a:extLst>
          </p:cNvPr>
          <p:cNvPicPr>
            <a:picLocks noChangeAspect="1"/>
          </p:cNvPicPr>
          <p:nvPr/>
        </p:nvPicPr>
        <p:blipFill>
          <a:blip r:embed="rId2"/>
          <a:srcRect l="37093" t="25670" r="16742" b="52805"/>
          <a:stretch>
            <a:fillRect/>
          </a:stretch>
        </p:blipFill>
        <p:spPr>
          <a:xfrm>
            <a:off x="5567422" y="230188"/>
            <a:ext cx="5786378" cy="1460499"/>
          </a:xfrm>
          <a:prstGeom prst="rect">
            <a:avLst/>
          </a:prstGeom>
        </p:spPr>
      </p:pic>
      <p:sp>
        <p:nvSpPr>
          <p:cNvPr id="4" name="Metin kutusu 3">
            <a:extLst>
              <a:ext uri="{FF2B5EF4-FFF2-40B4-BE49-F238E27FC236}">
                <a16:creationId xmlns:a16="http://schemas.microsoft.com/office/drawing/2014/main" id="{A8F9A14B-67B3-ED11-6F80-67048957FFB4}"/>
              </a:ext>
            </a:extLst>
          </p:cNvPr>
          <p:cNvSpPr txBox="1"/>
          <p:nvPr/>
        </p:nvSpPr>
        <p:spPr>
          <a:xfrm>
            <a:off x="10532962" y="960437"/>
            <a:ext cx="447558" cy="246221"/>
          </a:xfrm>
          <a:prstGeom prst="rect">
            <a:avLst/>
          </a:prstGeom>
          <a:noFill/>
        </p:spPr>
        <p:txBody>
          <a:bodyPr wrap="none" rtlCol="0">
            <a:spAutoFit/>
          </a:bodyPr>
          <a:lstStyle/>
          <a:p>
            <a:r>
              <a:rPr lang="tr-TR" sz="1000" dirty="0"/>
              <a:t>2013</a:t>
            </a:r>
          </a:p>
        </p:txBody>
      </p:sp>
    </p:spTree>
    <p:extLst>
      <p:ext uri="{BB962C8B-B14F-4D97-AF65-F5344CB8AC3E}">
        <p14:creationId xmlns:p14="http://schemas.microsoft.com/office/powerpoint/2010/main" val="42299817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505C5-C999-D9E5-19DF-A0DC920CEE8A}"/>
            </a:ext>
          </a:extLst>
        </p:cNvPr>
        <p:cNvGrpSpPr/>
        <p:nvPr/>
      </p:nvGrpSpPr>
      <p:grpSpPr>
        <a:xfrm>
          <a:off x="0" y="0"/>
          <a:ext cx="0" cy="0"/>
          <a:chOff x="0" y="0"/>
          <a:chExt cx="0" cy="0"/>
        </a:xfrm>
      </p:grpSpPr>
      <p:sp>
        <p:nvSpPr>
          <p:cNvPr id="10" name="İçerik Yer Tutucusu 9">
            <a:extLst>
              <a:ext uri="{FF2B5EF4-FFF2-40B4-BE49-F238E27FC236}">
                <a16:creationId xmlns:a16="http://schemas.microsoft.com/office/drawing/2014/main" id="{79E743C5-03B5-2248-8FBD-A6232AD5F3FE}"/>
              </a:ext>
            </a:extLst>
          </p:cNvPr>
          <p:cNvSpPr>
            <a:spLocks noGrp="1"/>
          </p:cNvSpPr>
          <p:nvPr>
            <p:ph idx="1"/>
          </p:nvPr>
        </p:nvSpPr>
        <p:spPr/>
        <p:txBody>
          <a:bodyPr>
            <a:noAutofit/>
          </a:bodyPr>
          <a:lstStyle/>
          <a:p>
            <a:pPr marL="0" indent="0">
              <a:buNone/>
            </a:pPr>
            <a:r>
              <a:rPr lang="tr-TR" sz="2000" b="1" dirty="0"/>
              <a:t>Çevre kültürü stratejisi :</a:t>
            </a:r>
            <a:endParaRPr lang="tr-TR" sz="2000" dirty="0"/>
          </a:p>
          <a:p>
            <a:r>
              <a:rPr lang="tr-TR" sz="2000" b="1" dirty="0"/>
              <a:t>İlk örneklemeler → negatif</a:t>
            </a:r>
            <a:r>
              <a:rPr lang="tr-TR" sz="2000" dirty="0"/>
              <a:t> </a:t>
            </a:r>
          </a:p>
          <a:p>
            <a:pPr lvl="1"/>
            <a:r>
              <a:rPr lang="tr-TR" sz="2000" dirty="0"/>
              <a:t>Kuru yüzeyler (ekipman, monitör, ventilatör vb.) </a:t>
            </a:r>
          </a:p>
          <a:p>
            <a:pPr lvl="1"/>
            <a:r>
              <a:rPr lang="tr-TR" sz="2000" dirty="0"/>
              <a:t>→ </a:t>
            </a:r>
            <a:r>
              <a:rPr lang="tr-TR" sz="2000" b="1" dirty="0"/>
              <a:t>yanlış güven hissi</a:t>
            </a:r>
            <a:r>
              <a:rPr lang="tr-TR" sz="2000" dirty="0"/>
              <a:t> </a:t>
            </a:r>
          </a:p>
          <a:p>
            <a:r>
              <a:rPr lang="tr-TR" sz="2000" b="1" dirty="0"/>
              <a:t>Hedefli örnekleme (örnekleme odak noktası, salgın sürdükçe hipotezle birlikte evrilmeli):</a:t>
            </a:r>
            <a:r>
              <a:rPr lang="tr-TR" sz="2000" dirty="0"/>
              <a:t> </a:t>
            </a:r>
          </a:p>
          <a:p>
            <a:pPr lvl="1"/>
            <a:r>
              <a:rPr lang="tr-TR" sz="2000" dirty="0"/>
              <a:t>Nemli alanlara odaklanma </a:t>
            </a:r>
          </a:p>
          <a:p>
            <a:pPr lvl="1"/>
            <a:r>
              <a:rPr lang="tr-TR" sz="2000" b="1" dirty="0"/>
              <a:t>lavabo gideri, sifon, drenaj hattı</a:t>
            </a:r>
            <a:r>
              <a:rPr lang="tr-TR" sz="2000" dirty="0"/>
              <a:t> </a:t>
            </a:r>
          </a:p>
          <a:p>
            <a:pPr lvl="1"/>
            <a:r>
              <a:rPr lang="tr-TR" sz="2000" dirty="0"/>
              <a:t>S6 lavabo drenajında </a:t>
            </a:r>
            <a:r>
              <a:rPr lang="tr-TR" sz="2000" b="1" dirty="0"/>
              <a:t>yoğun MDRKO üremesi</a:t>
            </a:r>
            <a:r>
              <a:rPr lang="tr-TR" sz="2000" dirty="0"/>
              <a:t> </a:t>
            </a:r>
          </a:p>
          <a:p>
            <a:r>
              <a:rPr lang="tr-TR" sz="2000" b="1" dirty="0"/>
              <a:t>Mikrobiyolojik gerçeklik:</a:t>
            </a:r>
            <a:r>
              <a:rPr lang="tr-TR" sz="2000" dirty="0"/>
              <a:t> </a:t>
            </a:r>
          </a:p>
          <a:p>
            <a:pPr lvl="1"/>
            <a:r>
              <a:rPr lang="tr-TR" sz="2000" dirty="0"/>
              <a:t>Biyofilm oluşumu → kalıcı rezervuar </a:t>
            </a:r>
          </a:p>
          <a:p>
            <a:pPr lvl="1"/>
            <a:r>
              <a:rPr lang="tr-TR" sz="2000" dirty="0"/>
              <a:t>Su sıçraması → çevre kontaminasyonu </a:t>
            </a:r>
          </a:p>
          <a:p>
            <a:pPr lvl="1"/>
            <a:r>
              <a:rPr lang="tr-TR" sz="2000" dirty="0"/>
              <a:t>Yatay drenaj hattı → yayılım yolu</a:t>
            </a:r>
          </a:p>
        </p:txBody>
      </p:sp>
      <p:sp>
        <p:nvSpPr>
          <p:cNvPr id="11" name="Başlık 1">
            <a:extLst>
              <a:ext uri="{FF2B5EF4-FFF2-40B4-BE49-F238E27FC236}">
                <a16:creationId xmlns:a16="http://schemas.microsoft.com/office/drawing/2014/main" id="{945B0ADC-E2C4-BE57-314C-AA674173D698}"/>
              </a:ext>
            </a:extLst>
          </p:cNvPr>
          <p:cNvSpPr>
            <a:spLocks noGrp="1"/>
          </p:cNvSpPr>
          <p:nvPr>
            <p:ph type="title"/>
          </p:nvPr>
        </p:nvSpPr>
        <p:spPr/>
        <p:txBody>
          <a:bodyPr>
            <a:normAutofit/>
          </a:bodyPr>
          <a:lstStyle/>
          <a:p>
            <a:r>
              <a:rPr lang="tr-TR" sz="3200" dirty="0">
                <a:solidFill>
                  <a:srgbClr val="FF0000"/>
                </a:solidFill>
              </a:rPr>
              <a:t>Gerçek yaşam verileri-4</a:t>
            </a:r>
          </a:p>
        </p:txBody>
      </p:sp>
      <p:pic>
        <p:nvPicPr>
          <p:cNvPr id="12" name="Resim 11">
            <a:extLst>
              <a:ext uri="{FF2B5EF4-FFF2-40B4-BE49-F238E27FC236}">
                <a16:creationId xmlns:a16="http://schemas.microsoft.com/office/drawing/2014/main" id="{E31C50D7-FB89-92D0-5104-C0CC2CDDB745}"/>
              </a:ext>
            </a:extLst>
          </p:cNvPr>
          <p:cNvPicPr>
            <a:picLocks noChangeAspect="1"/>
          </p:cNvPicPr>
          <p:nvPr/>
        </p:nvPicPr>
        <p:blipFill>
          <a:blip r:embed="rId2"/>
          <a:srcRect l="37093" t="25670" r="16742" b="52805"/>
          <a:stretch>
            <a:fillRect/>
          </a:stretch>
        </p:blipFill>
        <p:spPr>
          <a:xfrm>
            <a:off x="5567422" y="230188"/>
            <a:ext cx="5786378" cy="1460499"/>
          </a:xfrm>
          <a:prstGeom prst="rect">
            <a:avLst/>
          </a:prstGeom>
        </p:spPr>
      </p:pic>
      <p:sp>
        <p:nvSpPr>
          <p:cNvPr id="2" name="Metin kutusu 1">
            <a:extLst>
              <a:ext uri="{FF2B5EF4-FFF2-40B4-BE49-F238E27FC236}">
                <a16:creationId xmlns:a16="http://schemas.microsoft.com/office/drawing/2014/main" id="{500F4FD5-4CD4-CB96-1E81-E50C57974CF8}"/>
              </a:ext>
            </a:extLst>
          </p:cNvPr>
          <p:cNvSpPr txBox="1"/>
          <p:nvPr/>
        </p:nvSpPr>
        <p:spPr>
          <a:xfrm>
            <a:off x="10532962" y="960437"/>
            <a:ext cx="447558" cy="246221"/>
          </a:xfrm>
          <a:prstGeom prst="rect">
            <a:avLst/>
          </a:prstGeom>
          <a:noFill/>
        </p:spPr>
        <p:txBody>
          <a:bodyPr wrap="none" rtlCol="0">
            <a:spAutoFit/>
          </a:bodyPr>
          <a:lstStyle/>
          <a:p>
            <a:r>
              <a:rPr lang="tr-TR" sz="1000" dirty="0"/>
              <a:t>2013</a:t>
            </a:r>
          </a:p>
        </p:txBody>
      </p:sp>
    </p:spTree>
    <p:extLst>
      <p:ext uri="{BB962C8B-B14F-4D97-AF65-F5344CB8AC3E}">
        <p14:creationId xmlns:p14="http://schemas.microsoft.com/office/powerpoint/2010/main" val="16822567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çerik Yer Tutucusu 9">
            <a:extLst>
              <a:ext uri="{FF2B5EF4-FFF2-40B4-BE49-F238E27FC236}">
                <a16:creationId xmlns:a16="http://schemas.microsoft.com/office/drawing/2014/main" id="{1C2154F9-3B66-DC17-4EAE-560FB850D0F0}"/>
              </a:ext>
            </a:extLst>
          </p:cNvPr>
          <p:cNvSpPr>
            <a:spLocks noGrp="1"/>
          </p:cNvSpPr>
          <p:nvPr>
            <p:ph idx="1"/>
          </p:nvPr>
        </p:nvSpPr>
        <p:spPr/>
        <p:txBody>
          <a:bodyPr>
            <a:normAutofit/>
          </a:bodyPr>
          <a:lstStyle/>
          <a:p>
            <a:pPr marL="0" indent="0">
              <a:lnSpc>
                <a:spcPct val="150000"/>
              </a:lnSpc>
              <a:buNone/>
            </a:pPr>
            <a:r>
              <a:rPr lang="tr-TR" sz="2400" b="1" dirty="0"/>
              <a:t>Müdahale ve sonuç:</a:t>
            </a:r>
            <a:endParaRPr lang="tr-TR" sz="2400" dirty="0"/>
          </a:p>
          <a:p>
            <a:pPr>
              <a:lnSpc>
                <a:spcPct val="150000"/>
              </a:lnSpc>
            </a:pPr>
            <a:r>
              <a:rPr lang="tr-TR" sz="2400" dirty="0"/>
              <a:t>S6 lavabo + drenaj sistemi kaldırılmış→ </a:t>
            </a:r>
            <a:r>
              <a:rPr lang="tr-TR" sz="2400" b="1" dirty="0"/>
              <a:t>yetersiz</a:t>
            </a:r>
            <a:r>
              <a:rPr lang="tr-TR" sz="2400" dirty="0"/>
              <a:t> </a:t>
            </a:r>
          </a:p>
          <a:p>
            <a:pPr>
              <a:lnSpc>
                <a:spcPct val="150000"/>
              </a:lnSpc>
            </a:pPr>
            <a:r>
              <a:rPr lang="tr-TR" sz="2400" dirty="0"/>
              <a:t>Bağlı yatay drenaj hattı (S5-S7 bağlantısı) → </a:t>
            </a:r>
            <a:r>
              <a:rPr lang="tr-TR" sz="2400" b="1" dirty="0"/>
              <a:t>devam eden kaynak</a:t>
            </a:r>
            <a:r>
              <a:rPr lang="tr-TR" sz="2400" dirty="0"/>
              <a:t> </a:t>
            </a:r>
          </a:p>
          <a:p>
            <a:pPr>
              <a:lnSpc>
                <a:spcPct val="150000"/>
              </a:lnSpc>
            </a:pPr>
            <a:r>
              <a:rPr lang="tr-TR" sz="2400" b="1" dirty="0"/>
              <a:t>Tüm horizontal drenaj sistemi değiştirilmiş → salgın ERADİKE</a:t>
            </a:r>
            <a:r>
              <a:rPr lang="tr-TR" sz="2400" dirty="0"/>
              <a:t> edilmiş</a:t>
            </a:r>
          </a:p>
        </p:txBody>
      </p:sp>
      <p:sp>
        <p:nvSpPr>
          <p:cNvPr id="11" name="Başlık 1">
            <a:extLst>
              <a:ext uri="{FF2B5EF4-FFF2-40B4-BE49-F238E27FC236}">
                <a16:creationId xmlns:a16="http://schemas.microsoft.com/office/drawing/2014/main" id="{135831B6-D92A-25FE-64C0-FEDECE24AF3E}"/>
              </a:ext>
            </a:extLst>
          </p:cNvPr>
          <p:cNvSpPr>
            <a:spLocks noGrp="1"/>
          </p:cNvSpPr>
          <p:nvPr>
            <p:ph type="title"/>
          </p:nvPr>
        </p:nvSpPr>
        <p:spPr/>
        <p:txBody>
          <a:bodyPr>
            <a:normAutofit/>
          </a:bodyPr>
          <a:lstStyle/>
          <a:p>
            <a:r>
              <a:rPr lang="tr-TR" sz="3200" dirty="0">
                <a:solidFill>
                  <a:srgbClr val="FF0000"/>
                </a:solidFill>
              </a:rPr>
              <a:t>Gerçek yaşam verileri-4</a:t>
            </a:r>
          </a:p>
        </p:txBody>
      </p:sp>
      <p:pic>
        <p:nvPicPr>
          <p:cNvPr id="12" name="Resim 11">
            <a:extLst>
              <a:ext uri="{FF2B5EF4-FFF2-40B4-BE49-F238E27FC236}">
                <a16:creationId xmlns:a16="http://schemas.microsoft.com/office/drawing/2014/main" id="{2F2C6742-361F-EA83-3F4D-2830BDB6EBDF}"/>
              </a:ext>
            </a:extLst>
          </p:cNvPr>
          <p:cNvPicPr>
            <a:picLocks noChangeAspect="1"/>
          </p:cNvPicPr>
          <p:nvPr/>
        </p:nvPicPr>
        <p:blipFill>
          <a:blip r:embed="rId2"/>
          <a:srcRect l="37093" t="25670" r="16742" b="52805"/>
          <a:stretch>
            <a:fillRect/>
          </a:stretch>
        </p:blipFill>
        <p:spPr>
          <a:xfrm>
            <a:off x="5567422" y="230188"/>
            <a:ext cx="5786378" cy="1460499"/>
          </a:xfrm>
          <a:prstGeom prst="rect">
            <a:avLst/>
          </a:prstGeom>
        </p:spPr>
      </p:pic>
      <p:sp>
        <p:nvSpPr>
          <p:cNvPr id="13" name="Metin kutusu 12">
            <a:extLst>
              <a:ext uri="{FF2B5EF4-FFF2-40B4-BE49-F238E27FC236}">
                <a16:creationId xmlns:a16="http://schemas.microsoft.com/office/drawing/2014/main" id="{9BAD82FB-211E-2ED6-6DDC-9C0C349161F0}"/>
              </a:ext>
            </a:extLst>
          </p:cNvPr>
          <p:cNvSpPr txBox="1"/>
          <p:nvPr/>
        </p:nvSpPr>
        <p:spPr>
          <a:xfrm>
            <a:off x="10532962" y="960437"/>
            <a:ext cx="447558" cy="246221"/>
          </a:xfrm>
          <a:prstGeom prst="rect">
            <a:avLst/>
          </a:prstGeom>
          <a:noFill/>
        </p:spPr>
        <p:txBody>
          <a:bodyPr wrap="none" rtlCol="0">
            <a:spAutoFit/>
          </a:bodyPr>
          <a:lstStyle/>
          <a:p>
            <a:r>
              <a:rPr lang="tr-TR" sz="1000" dirty="0"/>
              <a:t>2013</a:t>
            </a:r>
          </a:p>
        </p:txBody>
      </p:sp>
    </p:spTree>
    <p:extLst>
      <p:ext uri="{BB962C8B-B14F-4D97-AF65-F5344CB8AC3E}">
        <p14:creationId xmlns:p14="http://schemas.microsoft.com/office/powerpoint/2010/main" val="37857989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çerik Yer Tutucusu 6">
            <a:extLst>
              <a:ext uri="{FF2B5EF4-FFF2-40B4-BE49-F238E27FC236}">
                <a16:creationId xmlns:a16="http://schemas.microsoft.com/office/drawing/2014/main" id="{FE88EA24-B385-3EA3-2725-DF156714A7D9}"/>
              </a:ext>
            </a:extLst>
          </p:cNvPr>
          <p:cNvPicPr>
            <a:picLocks noGrp="1" noChangeAspect="1"/>
          </p:cNvPicPr>
          <p:nvPr>
            <p:ph idx="1"/>
          </p:nvPr>
        </p:nvPicPr>
        <p:blipFill>
          <a:blip r:embed="rId2"/>
          <a:stretch>
            <a:fillRect/>
          </a:stretch>
        </p:blipFill>
        <p:spPr>
          <a:xfrm>
            <a:off x="377371" y="261257"/>
            <a:ext cx="10958285" cy="6284686"/>
          </a:xfrm>
          <a:prstGeom prst="rect">
            <a:avLst/>
          </a:prstGeom>
        </p:spPr>
      </p:pic>
    </p:spTree>
    <p:extLst>
      <p:ext uri="{BB962C8B-B14F-4D97-AF65-F5344CB8AC3E}">
        <p14:creationId xmlns:p14="http://schemas.microsoft.com/office/powerpoint/2010/main" val="2830206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6301FFB-B9A6-14AA-702A-5130810909CD}"/>
              </a:ext>
            </a:extLst>
          </p:cNvPr>
          <p:cNvSpPr>
            <a:spLocks noGrp="1"/>
          </p:cNvSpPr>
          <p:nvPr>
            <p:ph type="title"/>
          </p:nvPr>
        </p:nvSpPr>
        <p:spPr>
          <a:xfrm>
            <a:off x="402772" y="18255"/>
            <a:ext cx="10515600" cy="1325563"/>
          </a:xfrm>
        </p:spPr>
        <p:txBody>
          <a:bodyPr/>
          <a:lstStyle/>
          <a:p>
            <a:r>
              <a:rPr lang="tr-TR" dirty="0">
                <a:solidFill>
                  <a:srgbClr val="FF0000"/>
                </a:solidFill>
              </a:rPr>
              <a:t>SON SÖZ</a:t>
            </a:r>
          </a:p>
        </p:txBody>
      </p:sp>
      <p:sp>
        <p:nvSpPr>
          <p:cNvPr id="3" name="İçerik Yer Tutucusu 2">
            <a:extLst>
              <a:ext uri="{FF2B5EF4-FFF2-40B4-BE49-F238E27FC236}">
                <a16:creationId xmlns:a16="http://schemas.microsoft.com/office/drawing/2014/main" id="{E69F8905-4F28-CD9E-A119-8140AA7D8E63}"/>
              </a:ext>
            </a:extLst>
          </p:cNvPr>
          <p:cNvSpPr>
            <a:spLocks noGrp="1"/>
          </p:cNvSpPr>
          <p:nvPr>
            <p:ph sz="half" idx="1"/>
          </p:nvPr>
        </p:nvSpPr>
        <p:spPr>
          <a:xfrm>
            <a:off x="696684" y="1343818"/>
            <a:ext cx="5181600" cy="2803462"/>
          </a:xfrm>
        </p:spPr>
        <p:txBody>
          <a:bodyPr>
            <a:noAutofit/>
          </a:bodyPr>
          <a:lstStyle/>
          <a:p>
            <a:pPr marL="0" indent="0">
              <a:lnSpc>
                <a:spcPct val="170000"/>
              </a:lnSpc>
              <a:buNone/>
            </a:pPr>
            <a:r>
              <a:rPr lang="tr-TR" sz="1600" b="1" dirty="0"/>
              <a:t>Çevresel örnekleme aşağıdaki durumlarda düşünülmelidir:</a:t>
            </a:r>
          </a:p>
          <a:p>
            <a:pPr>
              <a:lnSpc>
                <a:spcPct val="170000"/>
              </a:lnSpc>
            </a:pPr>
            <a:r>
              <a:rPr lang="tr-TR" sz="1600" dirty="0"/>
              <a:t>Salgın incelemesi</a:t>
            </a:r>
          </a:p>
          <a:p>
            <a:pPr>
              <a:lnSpc>
                <a:spcPct val="170000"/>
              </a:lnSpc>
            </a:pPr>
            <a:r>
              <a:rPr lang="tr-TR" sz="1600" dirty="0"/>
              <a:t>Araştırma</a:t>
            </a:r>
          </a:p>
          <a:p>
            <a:pPr>
              <a:lnSpc>
                <a:spcPct val="170000"/>
              </a:lnSpc>
            </a:pPr>
            <a:r>
              <a:rPr lang="tr-TR" sz="1600" dirty="0"/>
              <a:t>Tehlikeli çevresel durum</a:t>
            </a:r>
          </a:p>
          <a:p>
            <a:pPr>
              <a:lnSpc>
                <a:spcPct val="170000"/>
              </a:lnSpc>
            </a:pPr>
            <a:r>
              <a:rPr lang="tr-TR" sz="1600" dirty="0"/>
              <a:t>Sınırlı kalite kontrolü</a:t>
            </a:r>
          </a:p>
        </p:txBody>
      </p:sp>
      <p:sp>
        <p:nvSpPr>
          <p:cNvPr id="4" name="İçerik Yer Tutucusu 3">
            <a:extLst>
              <a:ext uri="{FF2B5EF4-FFF2-40B4-BE49-F238E27FC236}">
                <a16:creationId xmlns:a16="http://schemas.microsoft.com/office/drawing/2014/main" id="{DCA3D0DA-E6B8-3AB5-FD33-2A407E7611E3}"/>
              </a:ext>
            </a:extLst>
          </p:cNvPr>
          <p:cNvSpPr>
            <a:spLocks noGrp="1"/>
          </p:cNvSpPr>
          <p:nvPr>
            <p:ph sz="half" idx="2"/>
          </p:nvPr>
        </p:nvSpPr>
        <p:spPr>
          <a:xfrm>
            <a:off x="6313716" y="1343818"/>
            <a:ext cx="5181600" cy="3046530"/>
          </a:xfrm>
        </p:spPr>
        <p:txBody>
          <a:bodyPr>
            <a:normAutofit/>
          </a:bodyPr>
          <a:lstStyle/>
          <a:p>
            <a:pPr>
              <a:lnSpc>
                <a:spcPct val="170000"/>
              </a:lnSpc>
            </a:pPr>
            <a:r>
              <a:rPr lang="tr-TR" sz="1600" b="1" dirty="0"/>
              <a:t>Ne zaman örnekleme yapılmamalı?</a:t>
            </a:r>
          </a:p>
          <a:p>
            <a:pPr>
              <a:lnSpc>
                <a:spcPct val="170000"/>
              </a:lnSpc>
            </a:pPr>
            <a:r>
              <a:rPr lang="tr-TR" sz="1600" dirty="0"/>
              <a:t>Rutin, rastgele, yönsüz</a:t>
            </a:r>
          </a:p>
          <a:p>
            <a:pPr>
              <a:lnSpc>
                <a:spcPct val="170000"/>
              </a:lnSpc>
            </a:pPr>
            <a:r>
              <a:rPr lang="tr-TR" sz="1600" dirty="0"/>
              <a:t>Sonucu nasıl yorumlayacağınız ve ne yapacağınız belli değilse </a:t>
            </a:r>
          </a:p>
          <a:p>
            <a:pPr>
              <a:lnSpc>
                <a:spcPct val="170000"/>
              </a:lnSpc>
            </a:pPr>
            <a:r>
              <a:rPr lang="tr-TR" sz="1600" dirty="0"/>
              <a:t>Yüzey kültürünü “temizlik sertifikası” gibi yorumlamak için (Negatif kültür sterilite kanıtı değildir)</a:t>
            </a:r>
          </a:p>
        </p:txBody>
      </p:sp>
      <p:sp>
        <p:nvSpPr>
          <p:cNvPr id="5" name="Metin kutusu 4">
            <a:extLst>
              <a:ext uri="{FF2B5EF4-FFF2-40B4-BE49-F238E27FC236}">
                <a16:creationId xmlns:a16="http://schemas.microsoft.com/office/drawing/2014/main" id="{22893C27-773C-45D7-569D-1FDDCB5536B4}"/>
              </a:ext>
            </a:extLst>
          </p:cNvPr>
          <p:cNvSpPr txBox="1"/>
          <p:nvPr/>
        </p:nvSpPr>
        <p:spPr>
          <a:xfrm>
            <a:off x="696684" y="4619502"/>
            <a:ext cx="10515600" cy="1711366"/>
          </a:xfrm>
          <a:prstGeom prst="rect">
            <a:avLst/>
          </a:prstGeom>
          <a:noFill/>
        </p:spPr>
        <p:txBody>
          <a:bodyPr wrap="square" rtlCol="0">
            <a:spAutoFit/>
          </a:bodyPr>
          <a:lstStyle/>
          <a:p>
            <a:pPr>
              <a:lnSpc>
                <a:spcPct val="150000"/>
              </a:lnSpc>
            </a:pPr>
            <a:r>
              <a:rPr lang="tr-TR" dirty="0"/>
              <a:t>Sonuç olarak, çevresel örnekleme, </a:t>
            </a:r>
            <a:r>
              <a:rPr lang="tr-TR" b="1" dirty="0"/>
              <a:t>uygun endikasyonlar dışında </a:t>
            </a:r>
            <a:r>
              <a:rPr lang="tr-TR" dirty="0"/>
              <a:t>kullanıldığında enfeksiyon kontrolüne katkı sağlamayan, aksine </a:t>
            </a:r>
            <a:r>
              <a:rPr lang="tr-TR" b="1" dirty="0"/>
              <a:t>kaynak israfına </a:t>
            </a:r>
            <a:r>
              <a:rPr lang="tr-TR" dirty="0"/>
              <a:t>ve </a:t>
            </a:r>
            <a:r>
              <a:rPr lang="tr-TR" b="1" dirty="0"/>
              <a:t>yanlış klinik kararlara </a:t>
            </a:r>
            <a:r>
              <a:rPr lang="tr-TR" dirty="0"/>
              <a:t>yol açabilen bir uygulamadır. </a:t>
            </a:r>
          </a:p>
          <a:p>
            <a:pPr>
              <a:lnSpc>
                <a:spcPct val="150000"/>
              </a:lnSpc>
            </a:pPr>
            <a:r>
              <a:rPr lang="tr-TR" dirty="0"/>
              <a:t>Bu nedenle, çevresel kültürlerin kullanımı, rehberler doğrultusunda sınırlı, hedefe yönelik ve epidemiyolojik olarak gerekçelendirilmiş durumlarla sınırlandırılmalıdır.</a:t>
            </a:r>
          </a:p>
        </p:txBody>
      </p:sp>
    </p:spTree>
    <p:extLst>
      <p:ext uri="{BB962C8B-B14F-4D97-AF65-F5344CB8AC3E}">
        <p14:creationId xmlns:p14="http://schemas.microsoft.com/office/powerpoint/2010/main" val="41560067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02C6300-2E74-BF74-F5EB-9EBC272AC479}"/>
              </a:ext>
            </a:extLst>
          </p:cNvPr>
          <p:cNvSpPr>
            <a:spLocks noGrp="1"/>
          </p:cNvSpPr>
          <p:nvPr>
            <p:ph type="title"/>
          </p:nvPr>
        </p:nvSpPr>
        <p:spPr>
          <a:xfrm>
            <a:off x="315310" y="5677904"/>
            <a:ext cx="11571890" cy="1325563"/>
          </a:xfrm>
        </p:spPr>
        <p:txBody>
          <a:bodyPr>
            <a:noAutofit/>
          </a:bodyPr>
          <a:lstStyle/>
          <a:p>
            <a:r>
              <a:rPr lang="tr-TR" sz="1800" b="1" dirty="0">
                <a:solidFill>
                  <a:srgbClr val="666DA4"/>
                </a:solidFill>
                <a:latin typeface="Constantia" panose="02030602050306030303" pitchFamily="18" charset="0"/>
              </a:rPr>
              <a:t>Türk Hastane İnfeksiyonları ve Kontrolü Derneği olarak eğitime katkılarınızdan dolayı teşekkür ederiz</a:t>
            </a:r>
            <a:br>
              <a:rPr lang="tr-TR" sz="2000" b="1" dirty="0">
                <a:solidFill>
                  <a:srgbClr val="666DA4"/>
                </a:solidFill>
                <a:latin typeface="Constantia" panose="02030602050306030303" pitchFamily="18" charset="0"/>
              </a:rPr>
            </a:br>
            <a:br>
              <a:rPr lang="tr-TR" sz="2000" dirty="0"/>
            </a:br>
            <a:endParaRPr lang="tr-TR" sz="2000" i="1" dirty="0">
              <a:solidFill>
                <a:srgbClr val="FF0000"/>
              </a:solidFill>
            </a:endParaRPr>
          </a:p>
        </p:txBody>
      </p:sp>
      <p:pic>
        <p:nvPicPr>
          <p:cNvPr id="4" name="Resim 3">
            <a:extLst>
              <a:ext uri="{FF2B5EF4-FFF2-40B4-BE49-F238E27FC236}">
                <a16:creationId xmlns:a16="http://schemas.microsoft.com/office/drawing/2014/main" id="{92BEBED7-EE34-3FB0-9E9A-07CB4CDB7FC4}"/>
              </a:ext>
            </a:extLst>
          </p:cNvPr>
          <p:cNvPicPr>
            <a:picLocks noChangeAspect="1"/>
          </p:cNvPicPr>
          <p:nvPr/>
        </p:nvPicPr>
        <p:blipFill>
          <a:blip r:embed="rId2"/>
          <a:stretch>
            <a:fillRect/>
          </a:stretch>
        </p:blipFill>
        <p:spPr>
          <a:xfrm>
            <a:off x="5143500" y="2476500"/>
            <a:ext cx="1905000" cy="1905000"/>
          </a:xfrm>
          <a:prstGeom prst="rect">
            <a:avLst/>
          </a:prstGeom>
        </p:spPr>
      </p:pic>
      <p:sp>
        <p:nvSpPr>
          <p:cNvPr id="5" name="Metin kutusu 4">
            <a:extLst>
              <a:ext uri="{FF2B5EF4-FFF2-40B4-BE49-F238E27FC236}">
                <a16:creationId xmlns:a16="http://schemas.microsoft.com/office/drawing/2014/main" id="{D58B686C-CA6F-7B7C-8A7D-2C64B32D5E6E}"/>
              </a:ext>
            </a:extLst>
          </p:cNvPr>
          <p:cNvSpPr txBox="1"/>
          <p:nvPr/>
        </p:nvSpPr>
        <p:spPr>
          <a:xfrm>
            <a:off x="5365672" y="4960882"/>
            <a:ext cx="1460656" cy="369332"/>
          </a:xfrm>
          <a:prstGeom prst="rect">
            <a:avLst/>
          </a:prstGeom>
          <a:noFill/>
        </p:spPr>
        <p:txBody>
          <a:bodyPr wrap="none" rtlCol="0">
            <a:spAutoFit/>
          </a:bodyPr>
          <a:lstStyle/>
          <a:p>
            <a:r>
              <a:rPr lang="tr-TR" dirty="0"/>
              <a:t>Yeliz Özdemir</a:t>
            </a:r>
          </a:p>
        </p:txBody>
      </p:sp>
      <p:sp>
        <p:nvSpPr>
          <p:cNvPr id="6" name="Metin kutusu 5">
            <a:extLst>
              <a:ext uri="{FF2B5EF4-FFF2-40B4-BE49-F238E27FC236}">
                <a16:creationId xmlns:a16="http://schemas.microsoft.com/office/drawing/2014/main" id="{B5ACEE98-9F4F-33CC-E189-882F3CB497EA}"/>
              </a:ext>
            </a:extLst>
          </p:cNvPr>
          <p:cNvSpPr txBox="1"/>
          <p:nvPr/>
        </p:nvSpPr>
        <p:spPr>
          <a:xfrm>
            <a:off x="4926256" y="1328089"/>
            <a:ext cx="2339487" cy="707886"/>
          </a:xfrm>
          <a:prstGeom prst="rect">
            <a:avLst/>
          </a:prstGeom>
          <a:noFill/>
        </p:spPr>
        <p:txBody>
          <a:bodyPr wrap="none" rtlCol="0">
            <a:spAutoFit/>
          </a:bodyPr>
          <a:lstStyle/>
          <a:p>
            <a:r>
              <a:rPr lang="tr-TR" sz="4000" dirty="0"/>
              <a:t>Hazırlayan</a:t>
            </a:r>
          </a:p>
        </p:txBody>
      </p:sp>
    </p:spTree>
    <p:extLst>
      <p:ext uri="{BB962C8B-B14F-4D97-AF65-F5344CB8AC3E}">
        <p14:creationId xmlns:p14="http://schemas.microsoft.com/office/powerpoint/2010/main" val="527730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374BE-194B-2627-16AE-CAFD3FAE97B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52E1EAA-753C-5A59-7F1D-E06F8025A307}"/>
              </a:ext>
            </a:extLst>
          </p:cNvPr>
          <p:cNvSpPr>
            <a:spLocks noGrp="1"/>
          </p:cNvSpPr>
          <p:nvPr>
            <p:ph type="title"/>
          </p:nvPr>
        </p:nvSpPr>
        <p:spPr/>
        <p:txBody>
          <a:bodyPr>
            <a:normAutofit/>
          </a:bodyPr>
          <a:lstStyle/>
          <a:p>
            <a:r>
              <a:rPr lang="tr-TR" sz="3200" dirty="0">
                <a:solidFill>
                  <a:srgbClr val="FF0000"/>
                </a:solidFill>
              </a:rPr>
              <a:t>Genel İlkeler: Çevrenin Mikrobiyolojik Örneklenmesi</a:t>
            </a:r>
          </a:p>
        </p:txBody>
      </p:sp>
      <p:sp>
        <p:nvSpPr>
          <p:cNvPr id="3" name="İçerik Yer Tutucusu 2">
            <a:extLst>
              <a:ext uri="{FF2B5EF4-FFF2-40B4-BE49-F238E27FC236}">
                <a16:creationId xmlns:a16="http://schemas.microsoft.com/office/drawing/2014/main" id="{E9649848-EA3B-E133-CB01-47EF90725D21}"/>
              </a:ext>
            </a:extLst>
          </p:cNvPr>
          <p:cNvSpPr>
            <a:spLocks noGrp="1"/>
          </p:cNvSpPr>
          <p:nvPr>
            <p:ph idx="1"/>
          </p:nvPr>
        </p:nvSpPr>
        <p:spPr/>
        <p:txBody>
          <a:bodyPr>
            <a:normAutofit/>
          </a:bodyPr>
          <a:lstStyle/>
          <a:p>
            <a:pPr marL="0" indent="0">
              <a:lnSpc>
                <a:spcPct val="150000"/>
              </a:lnSpc>
              <a:buNone/>
            </a:pPr>
            <a:r>
              <a:rPr lang="tr-TR" sz="2400" dirty="0"/>
              <a:t>Hava, su ve cansız yüzeylerden yapılan mikrobiyolojik örnekleme:</a:t>
            </a:r>
          </a:p>
          <a:p>
            <a:pPr>
              <a:lnSpc>
                <a:spcPct val="150000"/>
              </a:lnSpc>
            </a:pPr>
            <a:r>
              <a:rPr lang="tr-TR" sz="2400" b="1" dirty="0"/>
              <a:t>Yüksek maliyetli</a:t>
            </a:r>
          </a:p>
          <a:p>
            <a:pPr>
              <a:lnSpc>
                <a:spcPct val="150000"/>
              </a:lnSpc>
            </a:pPr>
            <a:r>
              <a:rPr lang="tr-TR" sz="2400" b="1" dirty="0"/>
              <a:t>Zaman alıcı</a:t>
            </a:r>
          </a:p>
          <a:p>
            <a:pPr>
              <a:lnSpc>
                <a:spcPct val="150000"/>
              </a:lnSpc>
            </a:pPr>
            <a:r>
              <a:rPr lang="tr-TR" sz="2400" b="1" dirty="0"/>
              <a:t>Protokol, analiz ve yorumlama açısından birçok değişkene bağlı karmaşık bir süreç</a:t>
            </a:r>
            <a:endParaRPr lang="tr-TR" sz="2400" dirty="0"/>
          </a:p>
        </p:txBody>
      </p:sp>
    </p:spTree>
    <p:extLst>
      <p:ext uri="{BB962C8B-B14F-4D97-AF65-F5344CB8AC3E}">
        <p14:creationId xmlns:p14="http://schemas.microsoft.com/office/powerpoint/2010/main" val="1885475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2A514-DE67-3EED-1370-40456EA84BB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D559861-0CEE-F762-70D5-8C62273B707C}"/>
              </a:ext>
            </a:extLst>
          </p:cNvPr>
          <p:cNvSpPr>
            <a:spLocks noGrp="1"/>
          </p:cNvSpPr>
          <p:nvPr>
            <p:ph type="title"/>
          </p:nvPr>
        </p:nvSpPr>
        <p:spPr/>
        <p:txBody>
          <a:bodyPr>
            <a:normAutofit/>
          </a:bodyPr>
          <a:lstStyle/>
          <a:p>
            <a:r>
              <a:rPr lang="tr-TR" sz="3200" dirty="0">
                <a:solidFill>
                  <a:srgbClr val="FF0000"/>
                </a:solidFill>
              </a:rPr>
              <a:t>Genel İlkeler: Çevrenin Mikrobiyolojik Örneklenmesi</a:t>
            </a:r>
          </a:p>
        </p:txBody>
      </p:sp>
      <p:sp>
        <p:nvSpPr>
          <p:cNvPr id="3" name="İçerik Yer Tutucusu 2">
            <a:extLst>
              <a:ext uri="{FF2B5EF4-FFF2-40B4-BE49-F238E27FC236}">
                <a16:creationId xmlns:a16="http://schemas.microsoft.com/office/drawing/2014/main" id="{E56C34DC-BF15-5EA1-F2F2-7AFC283BAF6E}"/>
              </a:ext>
            </a:extLst>
          </p:cNvPr>
          <p:cNvSpPr>
            <a:spLocks noGrp="1"/>
          </p:cNvSpPr>
          <p:nvPr>
            <p:ph idx="1"/>
          </p:nvPr>
        </p:nvSpPr>
        <p:spPr/>
        <p:txBody>
          <a:bodyPr>
            <a:normAutofit/>
          </a:bodyPr>
          <a:lstStyle/>
          <a:p>
            <a:pPr marL="0" indent="0">
              <a:lnSpc>
                <a:spcPct val="150000"/>
              </a:lnSpc>
              <a:buNone/>
            </a:pPr>
            <a:r>
              <a:rPr lang="tr-TR" b="1" u="sng" dirty="0"/>
              <a:t>4 Temel Endikasyon:</a:t>
            </a:r>
          </a:p>
          <a:p>
            <a:pPr marL="0" indent="0">
              <a:lnSpc>
                <a:spcPct val="150000"/>
              </a:lnSpc>
              <a:buNone/>
            </a:pPr>
            <a:r>
              <a:rPr lang="tr-TR" dirty="0"/>
              <a:t>1. Epidemiyolojik araştırmalar (en önemli endikasyon)</a:t>
            </a:r>
            <a:endParaRPr lang="tr-TR" b="1" dirty="0"/>
          </a:p>
          <a:p>
            <a:pPr marL="0" indent="0">
              <a:lnSpc>
                <a:spcPct val="150000"/>
              </a:lnSpc>
              <a:buNone/>
            </a:pPr>
            <a:r>
              <a:rPr lang="tr-TR" dirty="0"/>
              <a:t>2. Araştırma amaçlı kullanım</a:t>
            </a:r>
            <a:endParaRPr lang="tr-TR" b="1" dirty="0"/>
          </a:p>
          <a:p>
            <a:pPr marL="0" indent="0">
              <a:lnSpc>
                <a:spcPct val="150000"/>
              </a:lnSpc>
              <a:buNone/>
            </a:pPr>
            <a:r>
              <a:rPr lang="tr-TR" dirty="0"/>
              <a:t>3. Tehlikeli çevresel durumların izlenmesi</a:t>
            </a:r>
            <a:endParaRPr lang="tr-TR" b="1" dirty="0"/>
          </a:p>
          <a:p>
            <a:pPr marL="0" indent="0">
              <a:lnSpc>
                <a:spcPct val="150000"/>
              </a:lnSpc>
              <a:buNone/>
            </a:pPr>
            <a:r>
              <a:rPr lang="tr-TR" dirty="0"/>
              <a:t>4. Kalite güvencesi (çok sınırlı kullanım)</a:t>
            </a:r>
            <a:endParaRPr lang="tr-TR" b="1" dirty="0"/>
          </a:p>
          <a:p>
            <a:pPr marL="0" indent="0">
              <a:buNone/>
            </a:pPr>
            <a:endParaRPr lang="tr-TR" sz="2400" dirty="0"/>
          </a:p>
        </p:txBody>
      </p:sp>
    </p:spTree>
    <p:extLst>
      <p:ext uri="{BB962C8B-B14F-4D97-AF65-F5344CB8AC3E}">
        <p14:creationId xmlns:p14="http://schemas.microsoft.com/office/powerpoint/2010/main" val="849627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D5A08-BFD8-5A3A-64C4-D2BB3EE2D62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5141FA9-735F-A4B1-D937-DBB4B5DE81ED}"/>
              </a:ext>
            </a:extLst>
          </p:cNvPr>
          <p:cNvSpPr>
            <a:spLocks noGrp="1"/>
          </p:cNvSpPr>
          <p:nvPr>
            <p:ph type="title"/>
          </p:nvPr>
        </p:nvSpPr>
        <p:spPr/>
        <p:txBody>
          <a:bodyPr>
            <a:normAutofit/>
          </a:bodyPr>
          <a:lstStyle/>
          <a:p>
            <a:r>
              <a:rPr lang="tr-TR" sz="3200" dirty="0">
                <a:solidFill>
                  <a:srgbClr val="FF0000"/>
                </a:solidFill>
              </a:rPr>
              <a:t>Genel İlkeler: Çevrenin Mikrobiyolojik Örneklenmesi</a:t>
            </a:r>
          </a:p>
        </p:txBody>
      </p:sp>
      <p:sp>
        <p:nvSpPr>
          <p:cNvPr id="3" name="İçerik Yer Tutucusu 2">
            <a:extLst>
              <a:ext uri="{FF2B5EF4-FFF2-40B4-BE49-F238E27FC236}">
                <a16:creationId xmlns:a16="http://schemas.microsoft.com/office/drawing/2014/main" id="{FB5D76D9-657C-E490-8063-9F01589A0B79}"/>
              </a:ext>
            </a:extLst>
          </p:cNvPr>
          <p:cNvSpPr>
            <a:spLocks noGrp="1"/>
          </p:cNvSpPr>
          <p:nvPr>
            <p:ph idx="1"/>
          </p:nvPr>
        </p:nvSpPr>
        <p:spPr/>
        <p:txBody>
          <a:bodyPr>
            <a:normAutofit/>
          </a:bodyPr>
          <a:lstStyle/>
          <a:p>
            <a:pPr marL="0" indent="0">
              <a:lnSpc>
                <a:spcPct val="150000"/>
              </a:lnSpc>
              <a:buNone/>
            </a:pPr>
            <a:r>
              <a:rPr lang="tr-TR" b="1" u="sng" dirty="0"/>
              <a:t>4 Temel Endikasyon:</a:t>
            </a:r>
          </a:p>
          <a:p>
            <a:pPr marL="514350" indent="-514350">
              <a:lnSpc>
                <a:spcPct val="150000"/>
              </a:lnSpc>
              <a:buAutoNum type="arabicPeriod"/>
            </a:pPr>
            <a:r>
              <a:rPr lang="tr-TR" dirty="0"/>
              <a:t>Epidemiyolojik araştırmalar (en önemli endikasyon)</a:t>
            </a:r>
            <a:endParaRPr lang="tr-TR" sz="2400" dirty="0"/>
          </a:p>
          <a:p>
            <a:pPr marL="0" indent="0">
              <a:lnSpc>
                <a:spcPct val="150000"/>
              </a:lnSpc>
              <a:buNone/>
            </a:pPr>
            <a:r>
              <a:rPr lang="tr-TR" sz="2400" dirty="0"/>
              <a:t>- Salgın veya kümeleşme şüphesinde, potansiyel çevresel rezervuarın (su sistemleri, yüzeyler veya cihazlar vb.) tanımlanması amacıyla yapılır. </a:t>
            </a:r>
          </a:p>
          <a:p>
            <a:pPr marL="0" indent="0">
              <a:lnSpc>
                <a:spcPct val="150000"/>
              </a:lnSpc>
              <a:buNone/>
            </a:pPr>
            <a:r>
              <a:rPr lang="tr-TR" sz="2400" dirty="0"/>
              <a:t>- Bu örnekleme </a:t>
            </a:r>
            <a:r>
              <a:rPr lang="tr-TR" sz="2400" b="1" dirty="0"/>
              <a:t>hipotez odaklı ve hedefli</a:t>
            </a:r>
            <a:r>
              <a:rPr lang="tr-TR" sz="2400" dirty="0"/>
              <a:t> olmalıdır</a:t>
            </a:r>
          </a:p>
        </p:txBody>
      </p:sp>
    </p:spTree>
    <p:extLst>
      <p:ext uri="{BB962C8B-B14F-4D97-AF65-F5344CB8AC3E}">
        <p14:creationId xmlns:p14="http://schemas.microsoft.com/office/powerpoint/2010/main" val="3017999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01809-4A09-4B46-B79C-B84533D123D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2892890-57F7-B65B-FA62-0276E6E8D195}"/>
              </a:ext>
            </a:extLst>
          </p:cNvPr>
          <p:cNvSpPr>
            <a:spLocks noGrp="1"/>
          </p:cNvSpPr>
          <p:nvPr>
            <p:ph type="title"/>
          </p:nvPr>
        </p:nvSpPr>
        <p:spPr/>
        <p:txBody>
          <a:bodyPr>
            <a:normAutofit/>
          </a:bodyPr>
          <a:lstStyle/>
          <a:p>
            <a:r>
              <a:rPr lang="tr-TR" sz="3200" dirty="0">
                <a:solidFill>
                  <a:srgbClr val="FF0000"/>
                </a:solidFill>
              </a:rPr>
              <a:t>Genel İlkeler: Çevrenin Mikrobiyolojik Örneklenmesi</a:t>
            </a:r>
          </a:p>
        </p:txBody>
      </p:sp>
      <p:sp>
        <p:nvSpPr>
          <p:cNvPr id="3" name="İçerik Yer Tutucusu 2">
            <a:extLst>
              <a:ext uri="{FF2B5EF4-FFF2-40B4-BE49-F238E27FC236}">
                <a16:creationId xmlns:a16="http://schemas.microsoft.com/office/drawing/2014/main" id="{25047EF9-28EB-4A0B-C8E7-6F9B7ED52F50}"/>
              </a:ext>
            </a:extLst>
          </p:cNvPr>
          <p:cNvSpPr>
            <a:spLocks noGrp="1"/>
          </p:cNvSpPr>
          <p:nvPr>
            <p:ph idx="1"/>
          </p:nvPr>
        </p:nvSpPr>
        <p:spPr/>
        <p:txBody>
          <a:bodyPr>
            <a:normAutofit/>
          </a:bodyPr>
          <a:lstStyle/>
          <a:p>
            <a:pPr marL="0" indent="0">
              <a:lnSpc>
                <a:spcPct val="150000"/>
              </a:lnSpc>
              <a:buNone/>
            </a:pPr>
            <a:r>
              <a:rPr lang="tr-TR" b="1" u="sng" dirty="0"/>
              <a:t>4 Temel Endikasyon:</a:t>
            </a:r>
          </a:p>
          <a:p>
            <a:pPr marL="0" indent="0">
              <a:lnSpc>
                <a:spcPct val="150000"/>
              </a:lnSpc>
              <a:buNone/>
            </a:pPr>
            <a:r>
              <a:rPr lang="tr-TR" dirty="0"/>
              <a:t>2. Araştırma amaçlı kullanım</a:t>
            </a:r>
            <a:endParaRPr lang="tr-TR" b="1" dirty="0"/>
          </a:p>
          <a:p>
            <a:pPr marL="0" indent="0">
              <a:lnSpc>
                <a:spcPct val="150000"/>
              </a:lnSpc>
              <a:buNone/>
            </a:pPr>
            <a:r>
              <a:rPr lang="tr-TR" sz="2400" dirty="0"/>
              <a:t>Mikroorganizmaların çevresel dağılımı, </a:t>
            </a:r>
            <a:r>
              <a:rPr lang="tr-TR" sz="2400" dirty="0" err="1"/>
              <a:t>persistansı</a:t>
            </a:r>
            <a:r>
              <a:rPr lang="tr-TR" sz="2400" dirty="0"/>
              <a:t> ve bulaş dinamiklerini anlamaya yönelik bilimsel çalışmalarda kullanılır. </a:t>
            </a:r>
          </a:p>
          <a:p>
            <a:pPr marL="0" indent="0">
              <a:lnSpc>
                <a:spcPct val="150000"/>
              </a:lnSpc>
              <a:buNone/>
            </a:pPr>
            <a:r>
              <a:rPr lang="tr-TR" sz="2400" dirty="0"/>
              <a:t>Bu kullanım, klinik karar vermeden çok </a:t>
            </a:r>
            <a:r>
              <a:rPr lang="tr-TR" sz="2400" b="1" dirty="0"/>
              <a:t>bilgi üretimine</a:t>
            </a:r>
            <a:r>
              <a:rPr lang="tr-TR" sz="2400" dirty="0"/>
              <a:t> yöneliktir.</a:t>
            </a:r>
          </a:p>
        </p:txBody>
      </p:sp>
    </p:spTree>
    <p:extLst>
      <p:ext uri="{BB962C8B-B14F-4D97-AF65-F5344CB8AC3E}">
        <p14:creationId xmlns:p14="http://schemas.microsoft.com/office/powerpoint/2010/main" val="1411650796"/>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9977</TotalTime>
  <Words>5375</Words>
  <Application>Microsoft Office PowerPoint</Application>
  <PresentationFormat>Geniş ekran</PresentationFormat>
  <Paragraphs>630</Paragraphs>
  <Slides>58</Slides>
  <Notes>40</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58</vt:i4>
      </vt:variant>
    </vt:vector>
  </HeadingPairs>
  <TitlesOfParts>
    <vt:vector size="66" baseType="lpstr">
      <vt:lpstr>Arial</vt:lpstr>
      <vt:lpstr>Calibri</vt:lpstr>
      <vt:lpstr>Calibri Light</vt:lpstr>
      <vt:lpstr>Constantia</vt:lpstr>
      <vt:lpstr>revert</vt:lpstr>
      <vt:lpstr>Source Sans Pro Web</vt:lpstr>
      <vt:lpstr>Times New Roman</vt:lpstr>
      <vt:lpstr>Office Teması</vt:lpstr>
      <vt:lpstr>Hangi Durumda Çevre Kültürü Alınmalı?  Endikasyonlar, Rehberler ve Saha Gerçekleri</vt:lpstr>
      <vt:lpstr>Genel İlkeler: Çevrenin Mikrobiyolojik Örneklenmesi</vt:lpstr>
      <vt:lpstr>Uluslararası Rehberlerde Çevre Kültürü Yaklaşımı</vt:lpstr>
      <vt:lpstr>Uluslararası Rehberlerde Çevre Kültürü Yaklaşımı</vt:lpstr>
      <vt:lpstr>SAĞLIK BAKANLIĞI 2010</vt:lpstr>
      <vt:lpstr>Genel İlkeler: Çevrenin Mikrobiyolojik Örneklenmesi</vt:lpstr>
      <vt:lpstr>Genel İlkeler: Çevrenin Mikrobiyolojik Örneklenmesi</vt:lpstr>
      <vt:lpstr>Genel İlkeler: Çevrenin Mikrobiyolojik Örneklenmesi</vt:lpstr>
      <vt:lpstr>Genel İlkeler: Çevrenin Mikrobiyolojik Örneklenmesi</vt:lpstr>
      <vt:lpstr>Genel İlkeler: Çevrenin Mikrobiyolojik Örneklenmesi</vt:lpstr>
      <vt:lpstr>Genel İlkeler: Çevrenin Mikrobiyolojik Örneklenmesi</vt:lpstr>
      <vt:lpstr>Genel İlkeler: Çevrenin Mikrobiyolojik Örneklenmesi</vt:lpstr>
      <vt:lpstr>Genel İlkeler: Çevrenin Mikrobiyolojik Örneklenmesi</vt:lpstr>
      <vt:lpstr>1. Çevresel Yüzey Örneklemesi 2. Hava Örneklemesi 3. Su örneklemesi</vt:lpstr>
      <vt:lpstr>1. Çevresel Yüzey Örneklemesi</vt:lpstr>
      <vt:lpstr>1. Çevresel Yüzey Örneklemesi</vt:lpstr>
      <vt:lpstr>1. Çevresel Yüzey Örneklemesi</vt:lpstr>
      <vt:lpstr>1. Çevresel Yüzey Örneklemesi</vt:lpstr>
      <vt:lpstr>1. Çevresel Yüzey Örneklemesi</vt:lpstr>
      <vt:lpstr>Çevresel Yüzey Örneklemesinde Kullanılan Elüent ve Dilüent Örnekleri</vt:lpstr>
      <vt:lpstr>Çevresel Yüzey Örnekleme Yöntemleri</vt:lpstr>
      <vt:lpstr>1. Çevresel Yüzey Örneklemesi</vt:lpstr>
      <vt:lpstr>Çevresel Yüzey Örneklemesi Yapılmadan Önce Dikkate Alınması Gerekenler</vt:lpstr>
      <vt:lpstr>Çevresel Yüzey Örneklemesi Yapılmadan Önce Dikkate Alınması Gerekenler</vt:lpstr>
      <vt:lpstr>Çevresel Yüzey Örneklemesi Yapılmadan Önce Dikkate Alınması Gerekenler</vt:lpstr>
      <vt:lpstr>Çevresel Yüzey Örneklemesi Yapılmadan Önce Dikkate Alınması Gerekenler</vt:lpstr>
      <vt:lpstr>Çevresel Yüzey Örneklemesi Yapılmadan Önce Dikkate Alınması Gerekenler</vt:lpstr>
      <vt:lpstr>Çevresel Yüzey Örneklemesi Yapılmadan Önce Dikkate Alınması Gerekenler</vt:lpstr>
      <vt:lpstr>Çevre ve Yüzey Kültürü Nereden Alınmalı?</vt:lpstr>
      <vt:lpstr>PowerPoint Sunusu</vt:lpstr>
      <vt:lpstr>2. Hava Örneklemesi </vt:lpstr>
      <vt:lpstr>2. Hava Örneklemesi </vt:lpstr>
      <vt:lpstr>2. Hava Örneklemesi </vt:lpstr>
      <vt:lpstr>2. Hava Örneklemesi </vt:lpstr>
      <vt:lpstr>2. Hava Örneklemesi </vt:lpstr>
      <vt:lpstr>2. Hava Örneklemesi </vt:lpstr>
      <vt:lpstr>2. Hava Örneklemesi </vt:lpstr>
      <vt:lpstr>2. Hava Örneklemesi Yöntemleri</vt:lpstr>
      <vt:lpstr>2. Hava Örneklemesi Yöntemleri</vt:lpstr>
      <vt:lpstr>2. Hava Örneklemesi Yöntemleri</vt:lpstr>
      <vt:lpstr>3. Su Örneklemesi</vt:lpstr>
      <vt:lpstr>3. Su Örneklemesi</vt:lpstr>
      <vt:lpstr>3. Su Örneklemesi</vt:lpstr>
      <vt:lpstr>3. Su Örneklemesi</vt:lpstr>
      <vt:lpstr>Gerçek yaşam verileri-1</vt:lpstr>
      <vt:lpstr>Gerçek yaşam verileri-1</vt:lpstr>
      <vt:lpstr>Gerçek yaşam verileri-1</vt:lpstr>
      <vt:lpstr>Gerçek yaşam verileri-2</vt:lpstr>
      <vt:lpstr>Gerçek yaşam verileri-3</vt:lpstr>
      <vt:lpstr>Gerçek yaşam verileri-3</vt:lpstr>
      <vt:lpstr>Gerçek yaşam verileri-3</vt:lpstr>
      <vt:lpstr>Gerçek yaşam verileri-4</vt:lpstr>
      <vt:lpstr>Gerçek yaşam verileri-4</vt:lpstr>
      <vt:lpstr>Gerçek yaşam verileri-4</vt:lpstr>
      <vt:lpstr>Gerçek yaşam verileri-4</vt:lpstr>
      <vt:lpstr>PowerPoint Sunusu</vt:lpstr>
      <vt:lpstr>SON SÖZ</vt:lpstr>
      <vt:lpstr>Türk Hastane İnfeksiyonları ve Kontrolü Derneği olarak eğitime katkılarınızdan dolayı teşekkür ederiz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yeliz özdemir</dc:creator>
  <cp:lastModifiedBy>safiye.tasgin</cp:lastModifiedBy>
  <cp:revision>340</cp:revision>
  <dcterms:created xsi:type="dcterms:W3CDTF">2026-04-19T19:33:28Z</dcterms:created>
  <dcterms:modified xsi:type="dcterms:W3CDTF">2026-05-04T14:14:59Z</dcterms:modified>
</cp:coreProperties>
</file>