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theme/themeOverride1.xml" ContentType="application/vnd.openxmlformats-officedocument.themeOverr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47"/>
  </p:notesMasterIdLst>
  <p:sldIdLst>
    <p:sldId id="270" r:id="rId3"/>
    <p:sldId id="483" r:id="rId4"/>
    <p:sldId id="485" r:id="rId5"/>
    <p:sldId id="399" r:id="rId6"/>
    <p:sldId id="405" r:id="rId7"/>
    <p:sldId id="406" r:id="rId8"/>
    <p:sldId id="407" r:id="rId9"/>
    <p:sldId id="416" r:id="rId10"/>
    <p:sldId id="408" r:id="rId11"/>
    <p:sldId id="414" r:id="rId12"/>
    <p:sldId id="443" r:id="rId13"/>
    <p:sldId id="442" r:id="rId14"/>
    <p:sldId id="444" r:id="rId15"/>
    <p:sldId id="445" r:id="rId16"/>
    <p:sldId id="409" r:id="rId17"/>
    <p:sldId id="410" r:id="rId18"/>
    <p:sldId id="417" r:id="rId19"/>
    <p:sldId id="415" r:id="rId20"/>
    <p:sldId id="420" r:id="rId21"/>
    <p:sldId id="421" r:id="rId22"/>
    <p:sldId id="478" r:id="rId23"/>
    <p:sldId id="400" r:id="rId24"/>
    <p:sldId id="490" r:id="rId25"/>
    <p:sldId id="489" r:id="rId26"/>
    <p:sldId id="479" r:id="rId27"/>
    <p:sldId id="427" r:id="rId28"/>
    <p:sldId id="457" r:id="rId29"/>
    <p:sldId id="459" r:id="rId30"/>
    <p:sldId id="462" r:id="rId31"/>
    <p:sldId id="464" r:id="rId32"/>
    <p:sldId id="463" r:id="rId33"/>
    <p:sldId id="465" r:id="rId34"/>
    <p:sldId id="466" r:id="rId35"/>
    <p:sldId id="467" r:id="rId36"/>
    <p:sldId id="470" r:id="rId37"/>
    <p:sldId id="437" r:id="rId38"/>
    <p:sldId id="480" r:id="rId39"/>
    <p:sldId id="438" r:id="rId40"/>
    <p:sldId id="473" r:id="rId41"/>
    <p:sldId id="474" r:id="rId42"/>
    <p:sldId id="481" r:id="rId43"/>
    <p:sldId id="484" r:id="rId44"/>
    <p:sldId id="475" r:id="rId45"/>
    <p:sldId id="491" r:id="rId46"/>
  </p:sldIdLst>
  <p:sldSz cx="12241213" cy="7200900"/>
  <p:notesSz cx="6858000" cy="9144000"/>
  <p:defaultTextStyle>
    <a:defPPr>
      <a:defRPr lang="tr-TR"/>
    </a:defPPr>
    <a:lvl1pPr marL="0" algn="l" defTabSz="1077529" rtl="0" eaLnBrk="1" latinLnBrk="0" hangingPunct="1">
      <a:defRPr sz="2100" kern="1200">
        <a:solidFill>
          <a:schemeClr val="tx1"/>
        </a:solidFill>
        <a:latin typeface="+mn-lt"/>
        <a:ea typeface="+mn-ea"/>
        <a:cs typeface="+mn-cs"/>
      </a:defRPr>
    </a:lvl1pPr>
    <a:lvl2pPr marL="538764" algn="l" defTabSz="1077529" rtl="0" eaLnBrk="1" latinLnBrk="0" hangingPunct="1">
      <a:defRPr sz="2100" kern="1200">
        <a:solidFill>
          <a:schemeClr val="tx1"/>
        </a:solidFill>
        <a:latin typeface="+mn-lt"/>
        <a:ea typeface="+mn-ea"/>
        <a:cs typeface="+mn-cs"/>
      </a:defRPr>
    </a:lvl2pPr>
    <a:lvl3pPr marL="1077529" algn="l" defTabSz="1077529" rtl="0" eaLnBrk="1" latinLnBrk="0" hangingPunct="1">
      <a:defRPr sz="2100" kern="1200">
        <a:solidFill>
          <a:schemeClr val="tx1"/>
        </a:solidFill>
        <a:latin typeface="+mn-lt"/>
        <a:ea typeface="+mn-ea"/>
        <a:cs typeface="+mn-cs"/>
      </a:defRPr>
    </a:lvl3pPr>
    <a:lvl4pPr marL="1616293" algn="l" defTabSz="1077529" rtl="0" eaLnBrk="1" latinLnBrk="0" hangingPunct="1">
      <a:defRPr sz="2100" kern="1200">
        <a:solidFill>
          <a:schemeClr val="tx1"/>
        </a:solidFill>
        <a:latin typeface="+mn-lt"/>
        <a:ea typeface="+mn-ea"/>
        <a:cs typeface="+mn-cs"/>
      </a:defRPr>
    </a:lvl4pPr>
    <a:lvl5pPr marL="2155058" algn="l" defTabSz="1077529" rtl="0" eaLnBrk="1" latinLnBrk="0" hangingPunct="1">
      <a:defRPr sz="2100" kern="1200">
        <a:solidFill>
          <a:schemeClr val="tx1"/>
        </a:solidFill>
        <a:latin typeface="+mn-lt"/>
        <a:ea typeface="+mn-ea"/>
        <a:cs typeface="+mn-cs"/>
      </a:defRPr>
    </a:lvl5pPr>
    <a:lvl6pPr marL="2693822" algn="l" defTabSz="1077529" rtl="0" eaLnBrk="1" latinLnBrk="0" hangingPunct="1">
      <a:defRPr sz="2100" kern="1200">
        <a:solidFill>
          <a:schemeClr val="tx1"/>
        </a:solidFill>
        <a:latin typeface="+mn-lt"/>
        <a:ea typeface="+mn-ea"/>
        <a:cs typeface="+mn-cs"/>
      </a:defRPr>
    </a:lvl6pPr>
    <a:lvl7pPr marL="3232587" algn="l" defTabSz="1077529" rtl="0" eaLnBrk="1" latinLnBrk="0" hangingPunct="1">
      <a:defRPr sz="2100" kern="1200">
        <a:solidFill>
          <a:schemeClr val="tx1"/>
        </a:solidFill>
        <a:latin typeface="+mn-lt"/>
        <a:ea typeface="+mn-ea"/>
        <a:cs typeface="+mn-cs"/>
      </a:defRPr>
    </a:lvl7pPr>
    <a:lvl8pPr marL="3771351" algn="l" defTabSz="1077529" rtl="0" eaLnBrk="1" latinLnBrk="0" hangingPunct="1">
      <a:defRPr sz="2100" kern="1200">
        <a:solidFill>
          <a:schemeClr val="tx1"/>
        </a:solidFill>
        <a:latin typeface="+mn-lt"/>
        <a:ea typeface="+mn-ea"/>
        <a:cs typeface="+mn-cs"/>
      </a:defRPr>
    </a:lvl8pPr>
    <a:lvl9pPr marL="4310116" algn="l" defTabSz="1077529"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9">
          <p15:clr>
            <a:srgbClr val="A4A3A4"/>
          </p15:clr>
        </p15:guide>
        <p15:guide id="2" pos="38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FF"/>
    <a:srgbClr val="B7ECFF"/>
    <a:srgbClr val="FF0000"/>
    <a:srgbClr val="FF9BE5"/>
    <a:srgbClr val="00109D"/>
    <a:srgbClr val="FF33CC"/>
    <a:srgbClr val="E5D3D5"/>
    <a:srgbClr val="FF69D8"/>
    <a:srgbClr val="CB97FF"/>
    <a:srgbClr val="B87E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ema Uygulanmış Stil 1 - Vurgu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ABFCF23-3B69-468F-B69F-88F6DE6A72F2}" styleName="Orta Stil 1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Açık Stil 2 - Vurgu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3883" autoAdjust="0"/>
  </p:normalViewPr>
  <p:slideViewPr>
    <p:cSldViewPr>
      <p:cViewPr varScale="1">
        <p:scale>
          <a:sx n="94" d="100"/>
          <a:sy n="94" d="100"/>
        </p:scale>
        <p:origin x="258" y="78"/>
      </p:cViewPr>
      <p:guideLst>
        <p:guide orient="horz" pos="2269"/>
        <p:guide pos="3856"/>
      </p:guideLst>
    </p:cSldViewPr>
  </p:slideViewPr>
  <p:notesTextViewPr>
    <p:cViewPr>
      <p:scale>
        <a:sx n="1" d="1"/>
        <a:sy n="1" d="1"/>
      </p:scale>
      <p:origin x="0" y="0"/>
    </p:cViewPr>
  </p:notesTextViewPr>
  <p:sorterViewPr>
    <p:cViewPr>
      <p:scale>
        <a:sx n="100" d="100"/>
        <a:sy n="100" d="100"/>
      </p:scale>
      <p:origin x="0" y="-1152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BD60E1-41EF-4332-916C-C72E6BC1160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tr-TR"/>
        </a:p>
      </dgm:t>
    </dgm:pt>
    <dgm:pt modelId="{961B2677-025A-4ECC-B42B-9520FFE5023C}">
      <dgm:prSet/>
      <dgm:spPr/>
      <dgm:t>
        <a:bodyPr/>
        <a:lstStyle/>
        <a:p>
          <a:pPr rtl="0"/>
          <a:r>
            <a:rPr lang="tr-TR" dirty="0">
              <a:solidFill>
                <a:srgbClr val="002060"/>
              </a:solidFill>
            </a:rPr>
            <a:t>Sonucun yorumu; örnek alınan alanın risk düzeyi, örnekleme </a:t>
          </a:r>
          <a:r>
            <a:rPr lang="tr-TR" dirty="0" err="1">
              <a:solidFill>
                <a:srgbClr val="002060"/>
              </a:solidFill>
            </a:rPr>
            <a:t>endikasyonu</a:t>
          </a:r>
          <a:r>
            <a:rPr lang="tr-TR" dirty="0">
              <a:solidFill>
                <a:srgbClr val="002060"/>
              </a:solidFill>
            </a:rPr>
            <a:t>, kullanılan yöntem, örnekleme zamanı, hedef mikroorganizma ve eş zamanlı klinik-epidemiyolojik verilerle birlikte belirlenir. </a:t>
          </a:r>
        </a:p>
      </dgm:t>
    </dgm:pt>
    <dgm:pt modelId="{B1385FB9-4C58-407A-8226-331852F276BE}" type="parTrans" cxnId="{3BFB8FCA-178E-4F4C-B89A-BFCD0CC7B9D5}">
      <dgm:prSet/>
      <dgm:spPr/>
      <dgm:t>
        <a:bodyPr/>
        <a:lstStyle/>
        <a:p>
          <a:endParaRPr lang="tr-TR"/>
        </a:p>
      </dgm:t>
    </dgm:pt>
    <dgm:pt modelId="{0C3A2A22-B6F5-4D2D-A258-2F3996D9F68A}" type="sibTrans" cxnId="{3BFB8FCA-178E-4F4C-B89A-BFCD0CC7B9D5}">
      <dgm:prSet/>
      <dgm:spPr/>
      <dgm:t>
        <a:bodyPr/>
        <a:lstStyle/>
        <a:p>
          <a:endParaRPr lang="tr-TR"/>
        </a:p>
      </dgm:t>
    </dgm:pt>
    <dgm:pt modelId="{915AE686-B245-45B9-AD0C-C8A62956A2F7}">
      <dgm:prSet/>
      <dgm:spPr/>
      <dgm:t>
        <a:bodyPr/>
        <a:lstStyle/>
        <a:p>
          <a:pPr rtl="0"/>
          <a:r>
            <a:rPr lang="tr-TR" dirty="0">
              <a:solidFill>
                <a:srgbClr val="002060"/>
              </a:solidFill>
            </a:rPr>
            <a:t>CDC/HICPAC, çevresel örneklemenin ancak sonuçları doğrudan enfeksiyon kontrol kararlarına dönüştürülebilecek durumlarda anlamlı olduğunu vurgular; aynı nedenle pozitif bir kültürün klinik öneminin de bağlamsal değerlendirilmesi gerekir.</a:t>
          </a:r>
        </a:p>
      </dgm:t>
    </dgm:pt>
    <dgm:pt modelId="{0EB0910A-29A1-4EEA-8862-1C5399590640}" type="parTrans" cxnId="{F1AC48CE-0584-4029-9783-29629B3C73C1}">
      <dgm:prSet/>
      <dgm:spPr/>
      <dgm:t>
        <a:bodyPr/>
        <a:lstStyle/>
        <a:p>
          <a:endParaRPr lang="tr-TR"/>
        </a:p>
      </dgm:t>
    </dgm:pt>
    <dgm:pt modelId="{815DBC23-0A55-4396-B182-1DE305DCB904}" type="sibTrans" cxnId="{F1AC48CE-0584-4029-9783-29629B3C73C1}">
      <dgm:prSet/>
      <dgm:spPr/>
      <dgm:t>
        <a:bodyPr/>
        <a:lstStyle/>
        <a:p>
          <a:endParaRPr lang="tr-TR"/>
        </a:p>
      </dgm:t>
    </dgm:pt>
    <dgm:pt modelId="{D56B2C93-5124-4B56-BBC8-D3EB1CA2CC8C}">
      <dgm:prSet/>
      <dgm:spPr/>
      <dgm:t>
        <a:bodyPr/>
        <a:lstStyle/>
        <a:p>
          <a:r>
            <a:rPr lang="tr-TR" dirty="0">
              <a:solidFill>
                <a:srgbClr val="002060"/>
              </a:solidFill>
            </a:rPr>
            <a:t>Bu bağlamda analiz ve değerlendirme yöntemleri arasında; </a:t>
          </a:r>
          <a:r>
            <a:rPr lang="tr-TR" b="1" i="1" dirty="0">
              <a:solidFill>
                <a:srgbClr val="002060"/>
              </a:solidFill>
            </a:rPr>
            <a:t>kantitatif, kalitatif </a:t>
          </a:r>
          <a:r>
            <a:rPr lang="tr-TR" b="0" dirty="0">
              <a:solidFill>
                <a:srgbClr val="002060"/>
              </a:solidFill>
            </a:rPr>
            <a:t>değerlendirme ve </a:t>
          </a:r>
          <a:r>
            <a:rPr lang="tr-TR" b="1" i="1" dirty="0">
              <a:solidFill>
                <a:srgbClr val="002060"/>
              </a:solidFill>
            </a:rPr>
            <a:t>moleküler yöntemler </a:t>
          </a:r>
          <a:r>
            <a:rPr lang="tr-TR" b="0" dirty="0">
              <a:solidFill>
                <a:srgbClr val="002060"/>
              </a:solidFill>
            </a:rPr>
            <a:t>yer almaktadır.</a:t>
          </a:r>
        </a:p>
      </dgm:t>
    </dgm:pt>
    <dgm:pt modelId="{63B1C132-76BD-4F8F-BFC8-7C0CBC32F51C}" type="parTrans" cxnId="{C099A613-9773-40E7-A079-E3F6104CA42D}">
      <dgm:prSet/>
      <dgm:spPr/>
      <dgm:t>
        <a:bodyPr/>
        <a:lstStyle/>
        <a:p>
          <a:endParaRPr lang="tr-TR"/>
        </a:p>
      </dgm:t>
    </dgm:pt>
    <dgm:pt modelId="{BC3ED998-016B-4921-A28C-4D3F811A5110}" type="sibTrans" cxnId="{C099A613-9773-40E7-A079-E3F6104CA42D}">
      <dgm:prSet/>
      <dgm:spPr/>
      <dgm:t>
        <a:bodyPr/>
        <a:lstStyle/>
        <a:p>
          <a:endParaRPr lang="tr-TR"/>
        </a:p>
      </dgm:t>
    </dgm:pt>
    <dgm:pt modelId="{124870FD-9656-4F3E-9302-1BEAAB0A9511}" type="pres">
      <dgm:prSet presAssocID="{21BD60E1-41EF-4332-916C-C72E6BC11600}" presName="linear" presStyleCnt="0">
        <dgm:presLayoutVars>
          <dgm:animLvl val="lvl"/>
          <dgm:resizeHandles val="exact"/>
        </dgm:presLayoutVars>
      </dgm:prSet>
      <dgm:spPr/>
    </dgm:pt>
    <dgm:pt modelId="{98601182-A7EE-4D85-96EF-FD2D17C0FABC}" type="pres">
      <dgm:prSet presAssocID="{961B2677-025A-4ECC-B42B-9520FFE5023C}" presName="parentText" presStyleLbl="node1" presStyleIdx="0" presStyleCnt="3">
        <dgm:presLayoutVars>
          <dgm:chMax val="0"/>
          <dgm:bulletEnabled val="1"/>
        </dgm:presLayoutVars>
      </dgm:prSet>
      <dgm:spPr/>
    </dgm:pt>
    <dgm:pt modelId="{2536BBD7-03CE-473B-889F-4751F0E0D96A}" type="pres">
      <dgm:prSet presAssocID="{0C3A2A22-B6F5-4D2D-A258-2F3996D9F68A}" presName="spacer" presStyleCnt="0"/>
      <dgm:spPr/>
    </dgm:pt>
    <dgm:pt modelId="{C2136091-5DB4-4F8E-85FE-BEF61FE615EC}" type="pres">
      <dgm:prSet presAssocID="{915AE686-B245-45B9-AD0C-C8A62956A2F7}" presName="parentText" presStyleLbl="node1" presStyleIdx="1" presStyleCnt="3">
        <dgm:presLayoutVars>
          <dgm:chMax val="0"/>
          <dgm:bulletEnabled val="1"/>
        </dgm:presLayoutVars>
      </dgm:prSet>
      <dgm:spPr/>
    </dgm:pt>
    <dgm:pt modelId="{07340B2C-7879-4E5B-8240-D91B2A8588E3}" type="pres">
      <dgm:prSet presAssocID="{815DBC23-0A55-4396-B182-1DE305DCB904}" presName="spacer" presStyleCnt="0"/>
      <dgm:spPr/>
    </dgm:pt>
    <dgm:pt modelId="{3F427643-20F4-45D2-9CE8-2C2B2196D909}" type="pres">
      <dgm:prSet presAssocID="{D56B2C93-5124-4B56-BBC8-D3EB1CA2CC8C}" presName="parentText" presStyleLbl="node1" presStyleIdx="2" presStyleCnt="3">
        <dgm:presLayoutVars>
          <dgm:chMax val="0"/>
          <dgm:bulletEnabled val="1"/>
        </dgm:presLayoutVars>
      </dgm:prSet>
      <dgm:spPr/>
    </dgm:pt>
  </dgm:ptLst>
  <dgm:cxnLst>
    <dgm:cxn modelId="{A70ABD0E-15D6-4551-9349-388C5F93C0FF}" type="presOf" srcId="{961B2677-025A-4ECC-B42B-9520FFE5023C}" destId="{98601182-A7EE-4D85-96EF-FD2D17C0FABC}" srcOrd="0" destOrd="0" presId="urn:microsoft.com/office/officeart/2005/8/layout/vList2"/>
    <dgm:cxn modelId="{C099A613-9773-40E7-A079-E3F6104CA42D}" srcId="{21BD60E1-41EF-4332-916C-C72E6BC11600}" destId="{D56B2C93-5124-4B56-BBC8-D3EB1CA2CC8C}" srcOrd="2" destOrd="0" parTransId="{63B1C132-76BD-4F8F-BFC8-7C0CBC32F51C}" sibTransId="{BC3ED998-016B-4921-A28C-4D3F811A5110}"/>
    <dgm:cxn modelId="{C41CB264-E64D-4538-B76D-D874C5A5A45D}" type="presOf" srcId="{D56B2C93-5124-4B56-BBC8-D3EB1CA2CC8C}" destId="{3F427643-20F4-45D2-9CE8-2C2B2196D909}" srcOrd="0" destOrd="0" presId="urn:microsoft.com/office/officeart/2005/8/layout/vList2"/>
    <dgm:cxn modelId="{E3618092-54FD-4DC5-8A70-F5AACBA7BF69}" type="presOf" srcId="{21BD60E1-41EF-4332-916C-C72E6BC11600}" destId="{124870FD-9656-4F3E-9302-1BEAAB0A9511}" srcOrd="0" destOrd="0" presId="urn:microsoft.com/office/officeart/2005/8/layout/vList2"/>
    <dgm:cxn modelId="{C086C9B0-03C2-4906-94A8-D2A19D2F17E1}" type="presOf" srcId="{915AE686-B245-45B9-AD0C-C8A62956A2F7}" destId="{C2136091-5DB4-4F8E-85FE-BEF61FE615EC}" srcOrd="0" destOrd="0" presId="urn:microsoft.com/office/officeart/2005/8/layout/vList2"/>
    <dgm:cxn modelId="{3BFB8FCA-178E-4F4C-B89A-BFCD0CC7B9D5}" srcId="{21BD60E1-41EF-4332-916C-C72E6BC11600}" destId="{961B2677-025A-4ECC-B42B-9520FFE5023C}" srcOrd="0" destOrd="0" parTransId="{B1385FB9-4C58-407A-8226-331852F276BE}" sibTransId="{0C3A2A22-B6F5-4D2D-A258-2F3996D9F68A}"/>
    <dgm:cxn modelId="{F1AC48CE-0584-4029-9783-29629B3C73C1}" srcId="{21BD60E1-41EF-4332-916C-C72E6BC11600}" destId="{915AE686-B245-45B9-AD0C-C8A62956A2F7}" srcOrd="1" destOrd="0" parTransId="{0EB0910A-29A1-4EEA-8862-1C5399590640}" sibTransId="{815DBC23-0A55-4396-B182-1DE305DCB904}"/>
    <dgm:cxn modelId="{E0783403-BB9F-4C95-ABF8-1A0C6F692E5D}" type="presParOf" srcId="{124870FD-9656-4F3E-9302-1BEAAB0A9511}" destId="{98601182-A7EE-4D85-96EF-FD2D17C0FABC}" srcOrd="0" destOrd="0" presId="urn:microsoft.com/office/officeart/2005/8/layout/vList2"/>
    <dgm:cxn modelId="{5998511B-901F-48B4-8A86-E6EB789445D9}" type="presParOf" srcId="{124870FD-9656-4F3E-9302-1BEAAB0A9511}" destId="{2536BBD7-03CE-473B-889F-4751F0E0D96A}" srcOrd="1" destOrd="0" presId="urn:microsoft.com/office/officeart/2005/8/layout/vList2"/>
    <dgm:cxn modelId="{45165FC4-7A8B-4D12-A21D-ED347D1E228D}" type="presParOf" srcId="{124870FD-9656-4F3E-9302-1BEAAB0A9511}" destId="{C2136091-5DB4-4F8E-85FE-BEF61FE615EC}" srcOrd="2" destOrd="0" presId="urn:microsoft.com/office/officeart/2005/8/layout/vList2"/>
    <dgm:cxn modelId="{87F53EDD-5F37-4AAD-9E34-2EBFDEFEA5BF}" type="presParOf" srcId="{124870FD-9656-4F3E-9302-1BEAAB0A9511}" destId="{07340B2C-7879-4E5B-8240-D91B2A8588E3}" srcOrd="3" destOrd="0" presId="urn:microsoft.com/office/officeart/2005/8/layout/vList2"/>
    <dgm:cxn modelId="{147C55F0-8869-4970-A36E-CCDBCA281C54}" type="presParOf" srcId="{124870FD-9656-4F3E-9302-1BEAAB0A9511}" destId="{3F427643-20F4-45D2-9CE8-2C2B2196D90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1DBB500-5EBC-4809-AAFC-EFBAF7C74419}" type="doc">
      <dgm:prSet loTypeId="urn:microsoft.com/office/officeart/2005/8/layout/vList2" loCatId="list" qsTypeId="urn:microsoft.com/office/officeart/2005/8/quickstyle/simple2" qsCatId="simple" csTypeId="urn:microsoft.com/office/officeart/2005/8/colors/accent2_1" csCatId="accent2"/>
      <dgm:spPr/>
      <dgm:t>
        <a:bodyPr/>
        <a:lstStyle/>
        <a:p>
          <a:endParaRPr lang="tr-TR"/>
        </a:p>
      </dgm:t>
    </dgm:pt>
    <dgm:pt modelId="{5CCDDA29-88EB-4578-A1A9-B97467E4FA2D}">
      <dgm:prSet custT="1"/>
      <dgm:spPr/>
      <dgm:t>
        <a:bodyPr/>
        <a:lstStyle/>
        <a:p>
          <a:pPr rtl="0"/>
          <a:r>
            <a:rPr lang="tr-TR" sz="3600" dirty="0">
              <a:solidFill>
                <a:srgbClr val="002060"/>
              </a:solidFill>
            </a:rPr>
            <a:t>Yalancı Pozitiflik ve </a:t>
          </a:r>
          <a:r>
            <a:rPr lang="tr-TR" sz="3600" dirty="0" err="1">
              <a:solidFill>
                <a:srgbClr val="002060"/>
              </a:solidFill>
            </a:rPr>
            <a:t>Kontaminasyon</a:t>
          </a:r>
          <a:endParaRPr lang="tr-TR" sz="3600" dirty="0">
            <a:solidFill>
              <a:srgbClr val="002060"/>
            </a:solidFill>
          </a:endParaRPr>
        </a:p>
      </dgm:t>
    </dgm:pt>
    <dgm:pt modelId="{89834BD2-BADF-465B-BA10-38AC96654E94}" type="parTrans" cxnId="{91067A67-89F1-491B-A0E9-8A32E14D50A5}">
      <dgm:prSet/>
      <dgm:spPr/>
      <dgm:t>
        <a:bodyPr/>
        <a:lstStyle/>
        <a:p>
          <a:endParaRPr lang="tr-TR"/>
        </a:p>
      </dgm:t>
    </dgm:pt>
    <dgm:pt modelId="{6D729ADC-09B1-4316-B28A-20647F1C1288}" type="sibTrans" cxnId="{91067A67-89F1-491B-A0E9-8A32E14D50A5}">
      <dgm:prSet/>
      <dgm:spPr/>
      <dgm:t>
        <a:bodyPr/>
        <a:lstStyle/>
        <a:p>
          <a:endParaRPr lang="tr-TR"/>
        </a:p>
      </dgm:t>
    </dgm:pt>
    <dgm:pt modelId="{796A4256-F4BA-47A4-80B1-7CE73C52FEAC}">
      <dgm:prSet custT="1"/>
      <dgm:spPr/>
      <dgm:t>
        <a:bodyPr/>
        <a:lstStyle/>
        <a:p>
          <a:pPr rtl="0"/>
          <a:r>
            <a:rPr lang="tr-TR" sz="3600" dirty="0">
              <a:solidFill>
                <a:srgbClr val="002060"/>
              </a:solidFill>
            </a:rPr>
            <a:t>Laboratuvar hatalarının ayrımı</a:t>
          </a:r>
        </a:p>
      </dgm:t>
    </dgm:pt>
    <dgm:pt modelId="{D288C0B2-C095-447A-8EC8-B8C680FA4770}" type="parTrans" cxnId="{8430CD29-1694-4725-B22B-30908EED1F89}">
      <dgm:prSet/>
      <dgm:spPr/>
      <dgm:t>
        <a:bodyPr/>
        <a:lstStyle/>
        <a:p>
          <a:endParaRPr lang="tr-TR"/>
        </a:p>
      </dgm:t>
    </dgm:pt>
    <dgm:pt modelId="{4C0FF2A2-FD86-40D4-A635-5F0C6E055662}" type="sibTrans" cxnId="{8430CD29-1694-4725-B22B-30908EED1F89}">
      <dgm:prSet/>
      <dgm:spPr/>
      <dgm:t>
        <a:bodyPr/>
        <a:lstStyle/>
        <a:p>
          <a:endParaRPr lang="tr-TR"/>
        </a:p>
      </dgm:t>
    </dgm:pt>
    <dgm:pt modelId="{2B0A004A-0A6E-4722-91F7-C85B92FD5AA8}" type="pres">
      <dgm:prSet presAssocID="{21DBB500-5EBC-4809-AAFC-EFBAF7C74419}" presName="linear" presStyleCnt="0">
        <dgm:presLayoutVars>
          <dgm:animLvl val="lvl"/>
          <dgm:resizeHandles val="exact"/>
        </dgm:presLayoutVars>
      </dgm:prSet>
      <dgm:spPr/>
    </dgm:pt>
    <dgm:pt modelId="{90549C1F-0685-4993-A490-8A6F2C03E569}" type="pres">
      <dgm:prSet presAssocID="{5CCDDA29-88EB-4578-A1A9-B97467E4FA2D}" presName="parentText" presStyleLbl="node1" presStyleIdx="0" presStyleCnt="2">
        <dgm:presLayoutVars>
          <dgm:chMax val="0"/>
          <dgm:bulletEnabled val="1"/>
        </dgm:presLayoutVars>
      </dgm:prSet>
      <dgm:spPr/>
    </dgm:pt>
    <dgm:pt modelId="{DA69A28F-5A5F-4A46-8AB9-069940A42835}" type="pres">
      <dgm:prSet presAssocID="{6D729ADC-09B1-4316-B28A-20647F1C1288}" presName="spacer" presStyleCnt="0"/>
      <dgm:spPr/>
    </dgm:pt>
    <dgm:pt modelId="{31D4D163-8F06-48C2-9215-8B0F4EE5C1B3}" type="pres">
      <dgm:prSet presAssocID="{796A4256-F4BA-47A4-80B1-7CE73C52FEAC}" presName="parentText" presStyleLbl="node1" presStyleIdx="1" presStyleCnt="2">
        <dgm:presLayoutVars>
          <dgm:chMax val="0"/>
          <dgm:bulletEnabled val="1"/>
        </dgm:presLayoutVars>
      </dgm:prSet>
      <dgm:spPr/>
    </dgm:pt>
  </dgm:ptLst>
  <dgm:cxnLst>
    <dgm:cxn modelId="{8430CD29-1694-4725-B22B-30908EED1F89}" srcId="{21DBB500-5EBC-4809-AAFC-EFBAF7C74419}" destId="{796A4256-F4BA-47A4-80B1-7CE73C52FEAC}" srcOrd="1" destOrd="0" parTransId="{D288C0B2-C095-447A-8EC8-B8C680FA4770}" sibTransId="{4C0FF2A2-FD86-40D4-A635-5F0C6E055662}"/>
    <dgm:cxn modelId="{91067A67-89F1-491B-A0E9-8A32E14D50A5}" srcId="{21DBB500-5EBC-4809-AAFC-EFBAF7C74419}" destId="{5CCDDA29-88EB-4578-A1A9-B97467E4FA2D}" srcOrd="0" destOrd="0" parTransId="{89834BD2-BADF-465B-BA10-38AC96654E94}" sibTransId="{6D729ADC-09B1-4316-B28A-20647F1C1288}"/>
    <dgm:cxn modelId="{F941BFC7-36D0-42F2-AFAE-AB9D05E7CBE7}" type="presOf" srcId="{5CCDDA29-88EB-4578-A1A9-B97467E4FA2D}" destId="{90549C1F-0685-4993-A490-8A6F2C03E569}" srcOrd="0" destOrd="0" presId="urn:microsoft.com/office/officeart/2005/8/layout/vList2"/>
    <dgm:cxn modelId="{54FE01C8-1B1A-412E-8342-E7F81D47E3E3}" type="presOf" srcId="{796A4256-F4BA-47A4-80B1-7CE73C52FEAC}" destId="{31D4D163-8F06-48C2-9215-8B0F4EE5C1B3}" srcOrd="0" destOrd="0" presId="urn:microsoft.com/office/officeart/2005/8/layout/vList2"/>
    <dgm:cxn modelId="{3ECCB3E6-0C43-4846-A9E0-8F15639B85CC}" type="presOf" srcId="{21DBB500-5EBC-4809-AAFC-EFBAF7C74419}" destId="{2B0A004A-0A6E-4722-91F7-C85B92FD5AA8}" srcOrd="0" destOrd="0" presId="urn:microsoft.com/office/officeart/2005/8/layout/vList2"/>
    <dgm:cxn modelId="{E3EEBD90-5DCA-4BEC-A0A7-33365018183B}" type="presParOf" srcId="{2B0A004A-0A6E-4722-91F7-C85B92FD5AA8}" destId="{90549C1F-0685-4993-A490-8A6F2C03E569}" srcOrd="0" destOrd="0" presId="urn:microsoft.com/office/officeart/2005/8/layout/vList2"/>
    <dgm:cxn modelId="{493084C6-A45D-4432-A05A-2270EFE5CAF7}" type="presParOf" srcId="{2B0A004A-0A6E-4722-91F7-C85B92FD5AA8}" destId="{DA69A28F-5A5F-4A46-8AB9-069940A42835}" srcOrd="1" destOrd="0" presId="urn:microsoft.com/office/officeart/2005/8/layout/vList2"/>
    <dgm:cxn modelId="{49C082D3-51D7-4C64-9318-1B8E7084083A}" type="presParOf" srcId="{2B0A004A-0A6E-4722-91F7-C85B92FD5AA8}" destId="{31D4D163-8F06-48C2-9215-8B0F4EE5C1B3}"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2C07558-37E5-4443-8C13-EB4A98EC3B72}" type="doc">
      <dgm:prSet loTypeId="urn:microsoft.com/office/officeart/2005/8/layout/vList2" loCatId="list" qsTypeId="urn:microsoft.com/office/officeart/2005/8/quickstyle/simple2" qsCatId="simple" csTypeId="urn:microsoft.com/office/officeart/2005/8/colors/accent2_1" csCatId="accent2" phldr="1"/>
      <dgm:spPr/>
      <dgm:t>
        <a:bodyPr/>
        <a:lstStyle/>
        <a:p>
          <a:endParaRPr lang="tr-TR"/>
        </a:p>
      </dgm:t>
    </dgm:pt>
    <dgm:pt modelId="{BDE2C82B-A194-4D91-A764-2DF31E254929}">
      <dgm:prSet custT="1"/>
      <dgm:spPr/>
      <dgm:t>
        <a:bodyPr/>
        <a:lstStyle/>
        <a:p>
          <a:pPr rtl="0"/>
          <a:r>
            <a:rPr lang="tr-TR" sz="2400" dirty="0">
              <a:solidFill>
                <a:srgbClr val="002060"/>
              </a:solidFill>
            </a:rPr>
            <a:t>Çevresel örneklemede yalancı pozitiflik, çoğu zaman gerçek çevresel </a:t>
          </a:r>
          <a:r>
            <a:rPr lang="tr-TR" sz="2400" dirty="0" err="1">
              <a:solidFill>
                <a:srgbClr val="002060"/>
              </a:solidFill>
            </a:rPr>
            <a:t>kolonizasyonu</a:t>
          </a:r>
          <a:r>
            <a:rPr lang="tr-TR" sz="2400" dirty="0">
              <a:solidFill>
                <a:srgbClr val="002060"/>
              </a:solidFill>
            </a:rPr>
            <a:t> değil; örnekleme sırasındaki </a:t>
          </a:r>
          <a:r>
            <a:rPr lang="tr-TR" sz="2400" dirty="0" err="1">
              <a:solidFill>
                <a:srgbClr val="002060"/>
              </a:solidFill>
            </a:rPr>
            <a:t>kontaminasyonu</a:t>
          </a:r>
          <a:r>
            <a:rPr lang="tr-TR" sz="2400" dirty="0">
              <a:solidFill>
                <a:srgbClr val="002060"/>
              </a:solidFill>
            </a:rPr>
            <a:t>, uygunsuz taşıma/işleme koşullarını veya laboratuvar kaynaklı çapraz </a:t>
          </a:r>
          <a:r>
            <a:rPr lang="tr-TR" sz="2400" dirty="0" err="1">
              <a:solidFill>
                <a:srgbClr val="002060"/>
              </a:solidFill>
            </a:rPr>
            <a:t>bulaşı</a:t>
          </a:r>
          <a:r>
            <a:rPr lang="tr-TR" sz="2400" dirty="0">
              <a:solidFill>
                <a:srgbClr val="002060"/>
              </a:solidFill>
            </a:rPr>
            <a:t> yansıtabilir. </a:t>
          </a:r>
        </a:p>
      </dgm:t>
    </dgm:pt>
    <dgm:pt modelId="{602743BB-A1F9-48B2-B2D0-EFE8EBBC4F0C}" type="parTrans" cxnId="{F73BBAFE-01D2-4FE3-83BC-0AC2D3E418B1}">
      <dgm:prSet/>
      <dgm:spPr/>
      <dgm:t>
        <a:bodyPr/>
        <a:lstStyle/>
        <a:p>
          <a:endParaRPr lang="tr-TR"/>
        </a:p>
      </dgm:t>
    </dgm:pt>
    <dgm:pt modelId="{484BB35C-0CC1-4BE8-BB83-B47A7B478224}" type="sibTrans" cxnId="{F73BBAFE-01D2-4FE3-83BC-0AC2D3E418B1}">
      <dgm:prSet/>
      <dgm:spPr/>
      <dgm:t>
        <a:bodyPr/>
        <a:lstStyle/>
        <a:p>
          <a:endParaRPr lang="tr-TR"/>
        </a:p>
      </dgm:t>
    </dgm:pt>
    <dgm:pt modelId="{5D8CAE87-EEE9-479E-82CD-BA7EA6EECCA7}">
      <dgm:prSet custT="1"/>
      <dgm:spPr/>
      <dgm:t>
        <a:bodyPr/>
        <a:lstStyle/>
        <a:p>
          <a:pPr rtl="0"/>
          <a:r>
            <a:rPr lang="tr-TR" sz="2400" dirty="0">
              <a:solidFill>
                <a:srgbClr val="002060"/>
              </a:solidFill>
            </a:rPr>
            <a:t>Numunenin dış yüzeyle teması, eldiven değişiminin uygun yapılmaması, steril olmayan saha uygulaması, uygunsuz </a:t>
          </a:r>
          <a:r>
            <a:rPr lang="tr-TR" sz="2400" dirty="0" err="1">
              <a:solidFill>
                <a:srgbClr val="002060"/>
              </a:solidFill>
            </a:rPr>
            <a:t>nötralizan</a:t>
          </a:r>
          <a:r>
            <a:rPr lang="tr-TR" sz="2400" dirty="0">
              <a:solidFill>
                <a:srgbClr val="002060"/>
              </a:solidFill>
            </a:rPr>
            <a:t> kullanımı, açık kapaklı taşıma veya örneklerin uzun süre bekletilmesi en sık nedenler arasında sayılabilir.</a:t>
          </a:r>
        </a:p>
      </dgm:t>
    </dgm:pt>
    <dgm:pt modelId="{860E164B-AA63-4079-9A49-86F9C9A5A082}" type="parTrans" cxnId="{F4DF4D52-6C8C-45CE-BDCD-EA2FFDDB39C3}">
      <dgm:prSet/>
      <dgm:spPr/>
      <dgm:t>
        <a:bodyPr/>
        <a:lstStyle/>
        <a:p>
          <a:endParaRPr lang="tr-TR"/>
        </a:p>
      </dgm:t>
    </dgm:pt>
    <dgm:pt modelId="{F310A3DC-E067-4BD8-AA73-ED70507DB9B0}" type="sibTrans" cxnId="{F4DF4D52-6C8C-45CE-BDCD-EA2FFDDB39C3}">
      <dgm:prSet/>
      <dgm:spPr/>
      <dgm:t>
        <a:bodyPr/>
        <a:lstStyle/>
        <a:p>
          <a:endParaRPr lang="tr-TR"/>
        </a:p>
      </dgm:t>
    </dgm:pt>
    <dgm:pt modelId="{FEB026CB-B9BA-49BD-94E7-10ED597B8691}">
      <dgm:prSet custT="1"/>
      <dgm:spPr/>
      <dgm:t>
        <a:bodyPr/>
        <a:lstStyle/>
        <a:p>
          <a:pPr rtl="0"/>
          <a:r>
            <a:rPr lang="tr-TR" sz="2400" dirty="0">
              <a:solidFill>
                <a:srgbClr val="002060"/>
              </a:solidFill>
            </a:rPr>
            <a:t>Bu nedenlerle, tek-beklenmedik-çevresel bağlamla uyumsuz bir pozitif sonuç; tekrarlama, paralel örnekleme ve saha sürecinin gözden geçirilmesi olmadan kesin kanıt olarak kabul edilmeyebilir.</a:t>
          </a:r>
        </a:p>
      </dgm:t>
    </dgm:pt>
    <dgm:pt modelId="{658B0B8B-0256-4ACE-91F1-83586C60E9A9}" type="parTrans" cxnId="{C41C5937-2A0B-4B7D-8828-448659BD1A94}">
      <dgm:prSet/>
      <dgm:spPr/>
      <dgm:t>
        <a:bodyPr/>
        <a:lstStyle/>
        <a:p>
          <a:endParaRPr lang="tr-TR"/>
        </a:p>
      </dgm:t>
    </dgm:pt>
    <dgm:pt modelId="{8A2E55C6-33DB-4CFC-891E-A16846B7683C}" type="sibTrans" cxnId="{C41C5937-2A0B-4B7D-8828-448659BD1A94}">
      <dgm:prSet/>
      <dgm:spPr/>
      <dgm:t>
        <a:bodyPr/>
        <a:lstStyle/>
        <a:p>
          <a:endParaRPr lang="tr-TR"/>
        </a:p>
      </dgm:t>
    </dgm:pt>
    <dgm:pt modelId="{6A217F4A-1E71-44BC-98EF-46535948137F}" type="pres">
      <dgm:prSet presAssocID="{82C07558-37E5-4443-8C13-EB4A98EC3B72}" presName="linear" presStyleCnt="0">
        <dgm:presLayoutVars>
          <dgm:animLvl val="lvl"/>
          <dgm:resizeHandles val="exact"/>
        </dgm:presLayoutVars>
      </dgm:prSet>
      <dgm:spPr/>
    </dgm:pt>
    <dgm:pt modelId="{C02C09AE-FB57-48A7-ABB9-15ACFC549243}" type="pres">
      <dgm:prSet presAssocID="{BDE2C82B-A194-4D91-A764-2DF31E254929}" presName="parentText" presStyleLbl="node1" presStyleIdx="0" presStyleCnt="3">
        <dgm:presLayoutVars>
          <dgm:chMax val="0"/>
          <dgm:bulletEnabled val="1"/>
        </dgm:presLayoutVars>
      </dgm:prSet>
      <dgm:spPr/>
    </dgm:pt>
    <dgm:pt modelId="{696AE6BD-A5E3-4B64-91AA-4C7AEC86C29A}" type="pres">
      <dgm:prSet presAssocID="{484BB35C-0CC1-4BE8-BB83-B47A7B478224}" presName="spacer" presStyleCnt="0"/>
      <dgm:spPr/>
    </dgm:pt>
    <dgm:pt modelId="{8114AABE-E2E1-44F1-B2E7-719288CA8BB7}" type="pres">
      <dgm:prSet presAssocID="{5D8CAE87-EEE9-479E-82CD-BA7EA6EECCA7}" presName="parentText" presStyleLbl="node1" presStyleIdx="1" presStyleCnt="3">
        <dgm:presLayoutVars>
          <dgm:chMax val="0"/>
          <dgm:bulletEnabled val="1"/>
        </dgm:presLayoutVars>
      </dgm:prSet>
      <dgm:spPr/>
    </dgm:pt>
    <dgm:pt modelId="{FFC6F111-8A0E-4B49-8B53-C728C3E36608}" type="pres">
      <dgm:prSet presAssocID="{F310A3DC-E067-4BD8-AA73-ED70507DB9B0}" presName="spacer" presStyleCnt="0"/>
      <dgm:spPr/>
    </dgm:pt>
    <dgm:pt modelId="{BA4D8ADC-1EC4-4875-8124-750ED7D0BF6D}" type="pres">
      <dgm:prSet presAssocID="{FEB026CB-B9BA-49BD-94E7-10ED597B8691}" presName="parentText" presStyleLbl="node1" presStyleIdx="2" presStyleCnt="3">
        <dgm:presLayoutVars>
          <dgm:chMax val="0"/>
          <dgm:bulletEnabled val="1"/>
        </dgm:presLayoutVars>
      </dgm:prSet>
      <dgm:spPr/>
    </dgm:pt>
  </dgm:ptLst>
  <dgm:cxnLst>
    <dgm:cxn modelId="{C41C5937-2A0B-4B7D-8828-448659BD1A94}" srcId="{82C07558-37E5-4443-8C13-EB4A98EC3B72}" destId="{FEB026CB-B9BA-49BD-94E7-10ED597B8691}" srcOrd="2" destOrd="0" parTransId="{658B0B8B-0256-4ACE-91F1-83586C60E9A9}" sibTransId="{8A2E55C6-33DB-4CFC-891E-A16846B7683C}"/>
    <dgm:cxn modelId="{96F59171-4A92-438C-B811-F4DB6E6366C8}" type="presOf" srcId="{82C07558-37E5-4443-8C13-EB4A98EC3B72}" destId="{6A217F4A-1E71-44BC-98EF-46535948137F}" srcOrd="0" destOrd="0" presId="urn:microsoft.com/office/officeart/2005/8/layout/vList2"/>
    <dgm:cxn modelId="{F4DF4D52-6C8C-45CE-BDCD-EA2FFDDB39C3}" srcId="{82C07558-37E5-4443-8C13-EB4A98EC3B72}" destId="{5D8CAE87-EEE9-479E-82CD-BA7EA6EECCA7}" srcOrd="1" destOrd="0" parTransId="{860E164B-AA63-4079-9A49-86F9C9A5A082}" sibTransId="{F310A3DC-E067-4BD8-AA73-ED70507DB9B0}"/>
    <dgm:cxn modelId="{1D385FC2-B9DA-43FA-9909-ADE6335C654B}" type="presOf" srcId="{FEB026CB-B9BA-49BD-94E7-10ED597B8691}" destId="{BA4D8ADC-1EC4-4875-8124-750ED7D0BF6D}" srcOrd="0" destOrd="0" presId="urn:microsoft.com/office/officeart/2005/8/layout/vList2"/>
    <dgm:cxn modelId="{87BF52EF-008C-4EF4-A43B-163A120222E3}" type="presOf" srcId="{BDE2C82B-A194-4D91-A764-2DF31E254929}" destId="{C02C09AE-FB57-48A7-ABB9-15ACFC549243}" srcOrd="0" destOrd="0" presId="urn:microsoft.com/office/officeart/2005/8/layout/vList2"/>
    <dgm:cxn modelId="{FEBCD6FA-BEBA-4A2C-B018-B77064C86C7E}" type="presOf" srcId="{5D8CAE87-EEE9-479E-82CD-BA7EA6EECCA7}" destId="{8114AABE-E2E1-44F1-B2E7-719288CA8BB7}" srcOrd="0" destOrd="0" presId="urn:microsoft.com/office/officeart/2005/8/layout/vList2"/>
    <dgm:cxn modelId="{F73BBAFE-01D2-4FE3-83BC-0AC2D3E418B1}" srcId="{82C07558-37E5-4443-8C13-EB4A98EC3B72}" destId="{BDE2C82B-A194-4D91-A764-2DF31E254929}" srcOrd="0" destOrd="0" parTransId="{602743BB-A1F9-48B2-B2D0-EFE8EBBC4F0C}" sibTransId="{484BB35C-0CC1-4BE8-BB83-B47A7B478224}"/>
    <dgm:cxn modelId="{9C11311F-56F1-4844-B207-FFBCB067444D}" type="presParOf" srcId="{6A217F4A-1E71-44BC-98EF-46535948137F}" destId="{C02C09AE-FB57-48A7-ABB9-15ACFC549243}" srcOrd="0" destOrd="0" presId="urn:microsoft.com/office/officeart/2005/8/layout/vList2"/>
    <dgm:cxn modelId="{81A511A7-35CF-417C-96EA-723F54D3D183}" type="presParOf" srcId="{6A217F4A-1E71-44BC-98EF-46535948137F}" destId="{696AE6BD-A5E3-4B64-91AA-4C7AEC86C29A}" srcOrd="1" destOrd="0" presId="urn:microsoft.com/office/officeart/2005/8/layout/vList2"/>
    <dgm:cxn modelId="{7DC2187E-A4A8-41C9-B77A-42C3988046E8}" type="presParOf" srcId="{6A217F4A-1E71-44BC-98EF-46535948137F}" destId="{8114AABE-E2E1-44F1-B2E7-719288CA8BB7}" srcOrd="2" destOrd="0" presId="urn:microsoft.com/office/officeart/2005/8/layout/vList2"/>
    <dgm:cxn modelId="{F7587C3D-F0D3-48B8-9358-85E1D03B1E1D}" type="presParOf" srcId="{6A217F4A-1E71-44BC-98EF-46535948137F}" destId="{FFC6F111-8A0E-4B49-8B53-C728C3E36608}" srcOrd="3" destOrd="0" presId="urn:microsoft.com/office/officeart/2005/8/layout/vList2"/>
    <dgm:cxn modelId="{835C4693-8740-4B84-878A-D71C3E1430A8}" type="presParOf" srcId="{6A217F4A-1E71-44BC-98EF-46535948137F}" destId="{BA4D8ADC-1EC4-4875-8124-750ED7D0BF6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D82C0D2-4AFD-42FB-B398-7D1F37B148DE}" type="doc">
      <dgm:prSet loTypeId="urn:microsoft.com/office/officeart/2005/8/layout/vList2" loCatId="list" qsTypeId="urn:microsoft.com/office/officeart/2005/8/quickstyle/simple2" qsCatId="simple" csTypeId="urn:microsoft.com/office/officeart/2005/8/colors/accent2_1" csCatId="accent2" phldr="1"/>
      <dgm:spPr/>
      <dgm:t>
        <a:bodyPr/>
        <a:lstStyle/>
        <a:p>
          <a:endParaRPr lang="tr-TR"/>
        </a:p>
      </dgm:t>
    </dgm:pt>
    <dgm:pt modelId="{069007C9-B653-473E-886A-F0800A31BAB5}">
      <dgm:prSet custT="1"/>
      <dgm:spPr/>
      <dgm:t>
        <a:bodyPr/>
        <a:lstStyle/>
        <a:p>
          <a:pPr rtl="0"/>
          <a:r>
            <a:rPr lang="tr-TR" sz="2400" dirty="0">
              <a:solidFill>
                <a:srgbClr val="002060"/>
              </a:solidFill>
            </a:rPr>
            <a:t>Laboratuvar kaynaklı hatalar ön-analitik, analitik ve post-analitik aşamalarda ortaya çıkabilir. </a:t>
          </a:r>
        </a:p>
      </dgm:t>
    </dgm:pt>
    <dgm:pt modelId="{849CEE22-A7AB-4692-AF7F-0ED626314C02}" type="parTrans" cxnId="{0513614B-A86E-4F2D-8537-E0B62BB0FE05}">
      <dgm:prSet/>
      <dgm:spPr/>
      <dgm:t>
        <a:bodyPr/>
        <a:lstStyle/>
        <a:p>
          <a:endParaRPr lang="tr-TR"/>
        </a:p>
      </dgm:t>
    </dgm:pt>
    <dgm:pt modelId="{CAA19F01-FC91-442D-A780-5B1393614958}" type="sibTrans" cxnId="{0513614B-A86E-4F2D-8537-E0B62BB0FE05}">
      <dgm:prSet/>
      <dgm:spPr/>
      <dgm:t>
        <a:bodyPr/>
        <a:lstStyle/>
        <a:p>
          <a:endParaRPr lang="tr-TR"/>
        </a:p>
      </dgm:t>
    </dgm:pt>
    <dgm:pt modelId="{1412E37E-1D7F-4B02-B566-C2D214141C49}">
      <dgm:prSet custT="1"/>
      <dgm:spPr/>
      <dgm:t>
        <a:bodyPr/>
        <a:lstStyle/>
        <a:p>
          <a:pPr rtl="0"/>
          <a:r>
            <a:rPr lang="tr-TR" sz="2800" b="1" dirty="0">
              <a:solidFill>
                <a:srgbClr val="002060"/>
              </a:solidFill>
            </a:rPr>
            <a:t>Ön-analitik</a:t>
          </a:r>
          <a:r>
            <a:rPr lang="tr-TR" sz="2400" b="0" dirty="0">
              <a:solidFill>
                <a:srgbClr val="002060"/>
              </a:solidFill>
            </a:rPr>
            <a:t> aşamada </a:t>
          </a:r>
          <a:r>
            <a:rPr lang="tr-TR" sz="2400" dirty="0">
              <a:solidFill>
                <a:srgbClr val="002060"/>
              </a:solidFill>
            </a:rPr>
            <a:t>yanlış etiketleme, uygunsuz örnek hacmi, yanlış transport sıcaklığı, gecikmiş teslim ve uygunsuz transport </a:t>
          </a:r>
          <a:r>
            <a:rPr lang="tr-TR" sz="2400" dirty="0" err="1">
              <a:solidFill>
                <a:srgbClr val="002060"/>
              </a:solidFill>
            </a:rPr>
            <a:t>medium</a:t>
          </a:r>
          <a:r>
            <a:rPr lang="tr-TR" sz="2400" dirty="0">
              <a:solidFill>
                <a:srgbClr val="002060"/>
              </a:solidFill>
            </a:rPr>
            <a:t> temel sorunlardır.</a:t>
          </a:r>
        </a:p>
      </dgm:t>
    </dgm:pt>
    <dgm:pt modelId="{2FFF190B-8EE4-4232-A101-55B6C7A342B9}" type="parTrans" cxnId="{ACB18218-CC22-4D5E-9985-D2B70495CA64}">
      <dgm:prSet/>
      <dgm:spPr/>
      <dgm:t>
        <a:bodyPr/>
        <a:lstStyle/>
        <a:p>
          <a:endParaRPr lang="tr-TR"/>
        </a:p>
      </dgm:t>
    </dgm:pt>
    <dgm:pt modelId="{6470C19D-E6C3-4491-A1FB-6475230F3D4F}" type="sibTrans" cxnId="{ACB18218-CC22-4D5E-9985-D2B70495CA64}">
      <dgm:prSet/>
      <dgm:spPr/>
      <dgm:t>
        <a:bodyPr/>
        <a:lstStyle/>
        <a:p>
          <a:endParaRPr lang="tr-TR"/>
        </a:p>
      </dgm:t>
    </dgm:pt>
    <dgm:pt modelId="{B7FDABA1-D159-4A57-A2B8-887E02D76F0C}">
      <dgm:prSet custT="1"/>
      <dgm:spPr/>
      <dgm:t>
        <a:bodyPr/>
        <a:lstStyle/>
        <a:p>
          <a:pPr rtl="0"/>
          <a:r>
            <a:rPr lang="tr-TR" sz="2800" b="1" dirty="0">
              <a:solidFill>
                <a:srgbClr val="002060"/>
              </a:solidFill>
            </a:rPr>
            <a:t>Analitik</a:t>
          </a:r>
          <a:r>
            <a:rPr lang="tr-TR" sz="2400" dirty="0">
              <a:solidFill>
                <a:srgbClr val="002060"/>
              </a:solidFill>
            </a:rPr>
            <a:t> aşamada yanlış </a:t>
          </a:r>
          <a:r>
            <a:rPr lang="tr-TR" sz="2400" dirty="0" err="1">
              <a:solidFill>
                <a:srgbClr val="002060"/>
              </a:solidFill>
            </a:rPr>
            <a:t>besiyeri</a:t>
          </a:r>
          <a:r>
            <a:rPr lang="tr-TR" sz="2400" dirty="0">
              <a:solidFill>
                <a:srgbClr val="002060"/>
              </a:solidFill>
            </a:rPr>
            <a:t> seçimi, yetersiz nötralizasyon, yetersiz </a:t>
          </a:r>
          <a:r>
            <a:rPr lang="tr-TR" sz="2400" dirty="0" err="1">
              <a:solidFill>
                <a:srgbClr val="002060"/>
              </a:solidFill>
            </a:rPr>
            <a:t>elüsyon</a:t>
          </a:r>
          <a:r>
            <a:rPr lang="tr-TR" sz="2400" dirty="0">
              <a:solidFill>
                <a:srgbClr val="002060"/>
              </a:solidFill>
            </a:rPr>
            <a:t>, yanlış </a:t>
          </a:r>
          <a:r>
            <a:rPr lang="tr-TR" sz="2400" dirty="0" err="1">
              <a:solidFill>
                <a:srgbClr val="002060"/>
              </a:solidFill>
            </a:rPr>
            <a:t>inkübasyon</a:t>
          </a:r>
          <a:r>
            <a:rPr lang="tr-TR" sz="2400" dirty="0">
              <a:solidFill>
                <a:srgbClr val="002060"/>
              </a:solidFill>
            </a:rPr>
            <a:t> süresi/sıcaklığı vb. nedeniyle </a:t>
          </a:r>
          <a:r>
            <a:rPr lang="tr-TR" sz="2400" dirty="0" err="1">
              <a:solidFill>
                <a:srgbClr val="002060"/>
              </a:solidFill>
            </a:rPr>
            <a:t>streslenmiş</a:t>
          </a:r>
          <a:r>
            <a:rPr lang="tr-TR" sz="2400" dirty="0">
              <a:solidFill>
                <a:srgbClr val="002060"/>
              </a:solidFill>
            </a:rPr>
            <a:t> hücrelerin üreyememesi söz konusu olabilir.</a:t>
          </a:r>
        </a:p>
      </dgm:t>
    </dgm:pt>
    <dgm:pt modelId="{6CAD3EFD-146E-4512-BF2A-7E731A2C78DC}" type="parTrans" cxnId="{502D2EFF-2728-4E82-997C-DCB96D6CA459}">
      <dgm:prSet/>
      <dgm:spPr/>
      <dgm:t>
        <a:bodyPr/>
        <a:lstStyle/>
        <a:p>
          <a:endParaRPr lang="tr-TR"/>
        </a:p>
      </dgm:t>
    </dgm:pt>
    <dgm:pt modelId="{1DDB0494-45F1-464F-9E7D-E3055A55D2EB}" type="sibTrans" cxnId="{502D2EFF-2728-4E82-997C-DCB96D6CA459}">
      <dgm:prSet/>
      <dgm:spPr/>
      <dgm:t>
        <a:bodyPr/>
        <a:lstStyle/>
        <a:p>
          <a:endParaRPr lang="tr-TR"/>
        </a:p>
      </dgm:t>
    </dgm:pt>
    <dgm:pt modelId="{09F5CB82-C8E0-4435-BAFB-7743430AB56C}">
      <dgm:prSet custT="1"/>
      <dgm:spPr/>
      <dgm:t>
        <a:bodyPr/>
        <a:lstStyle/>
        <a:p>
          <a:pPr rtl="0"/>
          <a:r>
            <a:rPr lang="tr-TR" sz="2800" b="1" dirty="0">
              <a:solidFill>
                <a:srgbClr val="002060"/>
              </a:solidFill>
            </a:rPr>
            <a:t>Post-analitik</a:t>
          </a:r>
          <a:r>
            <a:rPr lang="tr-TR" sz="2400" dirty="0">
              <a:solidFill>
                <a:srgbClr val="002060"/>
              </a:solidFill>
            </a:rPr>
            <a:t> aşamada ise yanlış koloni sayımı, karışık floranın hatalı yorumlanması, klinik olarak önemsiz </a:t>
          </a:r>
          <a:r>
            <a:rPr lang="tr-TR" sz="2400" dirty="0" err="1">
              <a:solidFill>
                <a:srgbClr val="002060"/>
              </a:solidFill>
            </a:rPr>
            <a:t>izolatların</a:t>
          </a:r>
          <a:r>
            <a:rPr lang="tr-TR" sz="2400" dirty="0">
              <a:solidFill>
                <a:srgbClr val="002060"/>
              </a:solidFill>
            </a:rPr>
            <a:t> aşırı anlamlandırılması veya tam tersine önemli patojenlerin “çevresel kirlenme” diye </a:t>
          </a:r>
          <a:r>
            <a:rPr lang="tr-TR" sz="2400" dirty="0" err="1">
              <a:solidFill>
                <a:srgbClr val="002060"/>
              </a:solidFill>
            </a:rPr>
            <a:t>gözardı</a:t>
          </a:r>
          <a:r>
            <a:rPr lang="tr-TR" sz="2400" dirty="0">
              <a:solidFill>
                <a:srgbClr val="002060"/>
              </a:solidFill>
            </a:rPr>
            <a:t> edilmesi de mümkündür. </a:t>
          </a:r>
        </a:p>
      </dgm:t>
    </dgm:pt>
    <dgm:pt modelId="{B07FB6F7-3592-446F-9DCC-3616CFDD1AE4}" type="parTrans" cxnId="{831D0280-C8F7-411A-ABB6-6D9034820515}">
      <dgm:prSet/>
      <dgm:spPr/>
      <dgm:t>
        <a:bodyPr/>
        <a:lstStyle/>
        <a:p>
          <a:endParaRPr lang="tr-TR"/>
        </a:p>
      </dgm:t>
    </dgm:pt>
    <dgm:pt modelId="{DBDD14E8-C9C5-439C-90E1-AD68D2206C12}" type="sibTrans" cxnId="{831D0280-C8F7-411A-ABB6-6D9034820515}">
      <dgm:prSet/>
      <dgm:spPr/>
      <dgm:t>
        <a:bodyPr/>
        <a:lstStyle/>
        <a:p>
          <a:endParaRPr lang="tr-TR"/>
        </a:p>
      </dgm:t>
    </dgm:pt>
    <dgm:pt modelId="{6D6AE2C3-5607-405B-BCCA-352D35F9D231}" type="pres">
      <dgm:prSet presAssocID="{0D82C0D2-4AFD-42FB-B398-7D1F37B148DE}" presName="linear" presStyleCnt="0">
        <dgm:presLayoutVars>
          <dgm:animLvl val="lvl"/>
          <dgm:resizeHandles val="exact"/>
        </dgm:presLayoutVars>
      </dgm:prSet>
      <dgm:spPr/>
    </dgm:pt>
    <dgm:pt modelId="{5673BA15-BB9D-49C5-9EEC-33501FDF4CE3}" type="pres">
      <dgm:prSet presAssocID="{069007C9-B653-473E-886A-F0800A31BAB5}" presName="parentText" presStyleLbl="node1" presStyleIdx="0" presStyleCnt="4" custScaleY="59320">
        <dgm:presLayoutVars>
          <dgm:chMax val="0"/>
          <dgm:bulletEnabled val="1"/>
        </dgm:presLayoutVars>
      </dgm:prSet>
      <dgm:spPr/>
    </dgm:pt>
    <dgm:pt modelId="{FE2B5030-D3B3-4C9E-83E8-8F23D9D38C97}" type="pres">
      <dgm:prSet presAssocID="{CAA19F01-FC91-442D-A780-5B1393614958}" presName="spacer" presStyleCnt="0"/>
      <dgm:spPr/>
    </dgm:pt>
    <dgm:pt modelId="{EB8C3EC2-FC6F-4644-A75F-85E7E1E8F315}" type="pres">
      <dgm:prSet presAssocID="{1412E37E-1D7F-4B02-B566-C2D214141C49}" presName="parentText" presStyleLbl="node1" presStyleIdx="1" presStyleCnt="4" custScaleY="57532">
        <dgm:presLayoutVars>
          <dgm:chMax val="0"/>
          <dgm:bulletEnabled val="1"/>
        </dgm:presLayoutVars>
      </dgm:prSet>
      <dgm:spPr/>
    </dgm:pt>
    <dgm:pt modelId="{932B1107-5726-4DCD-956B-FEEE7D634C82}" type="pres">
      <dgm:prSet presAssocID="{6470C19D-E6C3-4491-A1FB-6475230F3D4F}" presName="spacer" presStyleCnt="0"/>
      <dgm:spPr/>
    </dgm:pt>
    <dgm:pt modelId="{B0EC3519-CE39-4880-9540-B0A07588AD29}" type="pres">
      <dgm:prSet presAssocID="{B7FDABA1-D159-4A57-A2B8-887E02D76F0C}" presName="parentText" presStyleLbl="node1" presStyleIdx="2" presStyleCnt="4">
        <dgm:presLayoutVars>
          <dgm:chMax val="0"/>
          <dgm:bulletEnabled val="1"/>
        </dgm:presLayoutVars>
      </dgm:prSet>
      <dgm:spPr/>
    </dgm:pt>
    <dgm:pt modelId="{D1BDB0D9-2615-49E4-9ACD-AAB30E888FF6}" type="pres">
      <dgm:prSet presAssocID="{1DDB0494-45F1-464F-9E7D-E3055A55D2EB}" presName="spacer" presStyleCnt="0"/>
      <dgm:spPr/>
    </dgm:pt>
    <dgm:pt modelId="{EB7720AC-BD4B-4B3C-9F6F-8D949EAE78B1}" type="pres">
      <dgm:prSet presAssocID="{09F5CB82-C8E0-4435-BAFB-7743430AB56C}" presName="parentText" presStyleLbl="node1" presStyleIdx="3" presStyleCnt="4">
        <dgm:presLayoutVars>
          <dgm:chMax val="0"/>
          <dgm:bulletEnabled val="1"/>
        </dgm:presLayoutVars>
      </dgm:prSet>
      <dgm:spPr/>
    </dgm:pt>
  </dgm:ptLst>
  <dgm:cxnLst>
    <dgm:cxn modelId="{ACB18218-CC22-4D5E-9985-D2B70495CA64}" srcId="{0D82C0D2-4AFD-42FB-B398-7D1F37B148DE}" destId="{1412E37E-1D7F-4B02-B566-C2D214141C49}" srcOrd="1" destOrd="0" parTransId="{2FFF190B-8EE4-4232-A101-55B6C7A342B9}" sibTransId="{6470C19D-E6C3-4491-A1FB-6475230F3D4F}"/>
    <dgm:cxn modelId="{C491851E-0987-4DAF-A26D-BAFC980CD1E7}" type="presOf" srcId="{B7FDABA1-D159-4A57-A2B8-887E02D76F0C}" destId="{B0EC3519-CE39-4880-9540-B0A07588AD29}" srcOrd="0" destOrd="0" presId="urn:microsoft.com/office/officeart/2005/8/layout/vList2"/>
    <dgm:cxn modelId="{2FCE5E3B-B2B6-4655-ABFE-0655B61FF32B}" type="presOf" srcId="{09F5CB82-C8E0-4435-BAFB-7743430AB56C}" destId="{EB7720AC-BD4B-4B3C-9F6F-8D949EAE78B1}" srcOrd="0" destOrd="0" presId="urn:microsoft.com/office/officeart/2005/8/layout/vList2"/>
    <dgm:cxn modelId="{0513614B-A86E-4F2D-8537-E0B62BB0FE05}" srcId="{0D82C0D2-4AFD-42FB-B398-7D1F37B148DE}" destId="{069007C9-B653-473E-886A-F0800A31BAB5}" srcOrd="0" destOrd="0" parTransId="{849CEE22-A7AB-4692-AF7F-0ED626314C02}" sibTransId="{CAA19F01-FC91-442D-A780-5B1393614958}"/>
    <dgm:cxn modelId="{831D0280-C8F7-411A-ABB6-6D9034820515}" srcId="{0D82C0D2-4AFD-42FB-B398-7D1F37B148DE}" destId="{09F5CB82-C8E0-4435-BAFB-7743430AB56C}" srcOrd="3" destOrd="0" parTransId="{B07FB6F7-3592-446F-9DCC-3616CFDD1AE4}" sibTransId="{DBDD14E8-C9C5-439C-90E1-AD68D2206C12}"/>
    <dgm:cxn modelId="{039CD38B-718D-4067-8599-2FE468BB1CC5}" type="presOf" srcId="{069007C9-B653-473E-886A-F0800A31BAB5}" destId="{5673BA15-BB9D-49C5-9EEC-33501FDF4CE3}" srcOrd="0" destOrd="0" presId="urn:microsoft.com/office/officeart/2005/8/layout/vList2"/>
    <dgm:cxn modelId="{B953A3B4-670C-4E70-B5EC-974F2B6DD0D6}" type="presOf" srcId="{0D82C0D2-4AFD-42FB-B398-7D1F37B148DE}" destId="{6D6AE2C3-5607-405B-BCCA-352D35F9D231}" srcOrd="0" destOrd="0" presId="urn:microsoft.com/office/officeart/2005/8/layout/vList2"/>
    <dgm:cxn modelId="{553F6FE5-563D-4DA0-8965-5BE290544160}" type="presOf" srcId="{1412E37E-1D7F-4B02-B566-C2D214141C49}" destId="{EB8C3EC2-FC6F-4644-A75F-85E7E1E8F315}" srcOrd="0" destOrd="0" presId="urn:microsoft.com/office/officeart/2005/8/layout/vList2"/>
    <dgm:cxn modelId="{502D2EFF-2728-4E82-997C-DCB96D6CA459}" srcId="{0D82C0D2-4AFD-42FB-B398-7D1F37B148DE}" destId="{B7FDABA1-D159-4A57-A2B8-887E02D76F0C}" srcOrd="2" destOrd="0" parTransId="{6CAD3EFD-146E-4512-BF2A-7E731A2C78DC}" sibTransId="{1DDB0494-45F1-464F-9E7D-E3055A55D2EB}"/>
    <dgm:cxn modelId="{A4851275-0D9E-428F-896E-29DCEBC54AB9}" type="presParOf" srcId="{6D6AE2C3-5607-405B-BCCA-352D35F9D231}" destId="{5673BA15-BB9D-49C5-9EEC-33501FDF4CE3}" srcOrd="0" destOrd="0" presId="urn:microsoft.com/office/officeart/2005/8/layout/vList2"/>
    <dgm:cxn modelId="{0F003DE2-F3F2-4286-AB5B-F8FECE9CE03A}" type="presParOf" srcId="{6D6AE2C3-5607-405B-BCCA-352D35F9D231}" destId="{FE2B5030-D3B3-4C9E-83E8-8F23D9D38C97}" srcOrd="1" destOrd="0" presId="urn:microsoft.com/office/officeart/2005/8/layout/vList2"/>
    <dgm:cxn modelId="{EA02318E-2635-4791-8DBE-2CDDE0DA3845}" type="presParOf" srcId="{6D6AE2C3-5607-405B-BCCA-352D35F9D231}" destId="{EB8C3EC2-FC6F-4644-A75F-85E7E1E8F315}" srcOrd="2" destOrd="0" presId="urn:microsoft.com/office/officeart/2005/8/layout/vList2"/>
    <dgm:cxn modelId="{FDE7998F-A2CA-4179-ACCE-08CB78A191D4}" type="presParOf" srcId="{6D6AE2C3-5607-405B-BCCA-352D35F9D231}" destId="{932B1107-5726-4DCD-956B-FEEE7D634C82}" srcOrd="3" destOrd="0" presId="urn:microsoft.com/office/officeart/2005/8/layout/vList2"/>
    <dgm:cxn modelId="{43FB686C-9F20-422A-876F-0FC471F77B23}" type="presParOf" srcId="{6D6AE2C3-5607-405B-BCCA-352D35F9D231}" destId="{B0EC3519-CE39-4880-9540-B0A07588AD29}" srcOrd="4" destOrd="0" presId="urn:microsoft.com/office/officeart/2005/8/layout/vList2"/>
    <dgm:cxn modelId="{C7EFA311-1D2C-4C4C-AF3C-74BED3152D74}" type="presParOf" srcId="{6D6AE2C3-5607-405B-BCCA-352D35F9D231}" destId="{D1BDB0D9-2615-49E4-9ACD-AAB30E888FF6}" srcOrd="5" destOrd="0" presId="urn:microsoft.com/office/officeart/2005/8/layout/vList2"/>
    <dgm:cxn modelId="{632182D5-596F-479A-91F7-8CBC0295BEF1}" type="presParOf" srcId="{6D6AE2C3-5607-405B-BCCA-352D35F9D231}" destId="{EB7720AC-BD4B-4B3C-9F6F-8D949EAE78B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26D5CDD-A093-44A0-B7A1-804884A3997D}" type="doc">
      <dgm:prSet loTypeId="urn:microsoft.com/office/officeart/2005/8/layout/hList6" loCatId="list" qsTypeId="urn:microsoft.com/office/officeart/2005/8/quickstyle/simple2" qsCatId="simple" csTypeId="urn:microsoft.com/office/officeart/2005/8/colors/accent2_1" csCatId="accent2" phldr="1"/>
      <dgm:spPr/>
      <dgm:t>
        <a:bodyPr/>
        <a:lstStyle/>
        <a:p>
          <a:endParaRPr lang="tr-TR"/>
        </a:p>
      </dgm:t>
    </dgm:pt>
    <dgm:pt modelId="{736250E9-422F-4E4D-81C9-60C06C68B915}">
      <dgm:prSet/>
      <dgm:spPr/>
      <dgm:t>
        <a:bodyPr/>
        <a:lstStyle/>
        <a:p>
          <a:pPr rtl="0"/>
          <a:r>
            <a:rPr lang="tr-TR" dirty="0">
              <a:solidFill>
                <a:srgbClr val="002060"/>
              </a:solidFill>
            </a:rPr>
            <a:t>Bu nedenle laboratuvar hatasının ayrımı için; zincirleme teslim kayıtlarının kontrolü, kullanılan yöntemlerin valide olup olmadığının gözden geçirilmesi, gerekirse aynı alandan tekrar örnek alınması ve </a:t>
          </a:r>
          <a:r>
            <a:rPr lang="tr-TR" dirty="0" err="1">
              <a:solidFill>
                <a:srgbClr val="002060"/>
              </a:solidFill>
            </a:rPr>
            <a:t>izolatın</a:t>
          </a:r>
          <a:r>
            <a:rPr lang="tr-TR" dirty="0">
              <a:solidFill>
                <a:srgbClr val="002060"/>
              </a:solidFill>
            </a:rPr>
            <a:t> klinik </a:t>
          </a:r>
          <a:r>
            <a:rPr lang="tr-TR" dirty="0" err="1">
              <a:solidFill>
                <a:srgbClr val="002060"/>
              </a:solidFill>
            </a:rPr>
            <a:t>suşlarla</a:t>
          </a:r>
          <a:r>
            <a:rPr lang="tr-TR" dirty="0">
              <a:solidFill>
                <a:srgbClr val="002060"/>
              </a:solidFill>
            </a:rPr>
            <a:t> epidemiyolojik korelasyonunun araştırılması gerekir.</a:t>
          </a:r>
        </a:p>
      </dgm:t>
    </dgm:pt>
    <dgm:pt modelId="{E3147E0C-83E7-42D8-9F3A-DB34F900CEE5}" type="parTrans" cxnId="{33ADCC95-B4E9-42F2-91CB-0A01A592D581}">
      <dgm:prSet/>
      <dgm:spPr/>
      <dgm:t>
        <a:bodyPr/>
        <a:lstStyle/>
        <a:p>
          <a:endParaRPr lang="tr-TR"/>
        </a:p>
      </dgm:t>
    </dgm:pt>
    <dgm:pt modelId="{CC017D27-3D14-460A-96F5-691DDFFC8C43}" type="sibTrans" cxnId="{33ADCC95-B4E9-42F2-91CB-0A01A592D581}">
      <dgm:prSet/>
      <dgm:spPr/>
      <dgm:t>
        <a:bodyPr/>
        <a:lstStyle/>
        <a:p>
          <a:endParaRPr lang="tr-TR"/>
        </a:p>
      </dgm:t>
    </dgm:pt>
    <dgm:pt modelId="{2F1D8499-51F2-4E91-BCD2-E8EA2872C44D}">
      <dgm:prSet custT="1"/>
      <dgm:spPr/>
      <dgm:t>
        <a:bodyPr/>
        <a:lstStyle/>
        <a:p>
          <a:pPr rtl="0"/>
          <a:r>
            <a:rPr lang="tr-TR" sz="3200" dirty="0"/>
            <a:t>!!! </a:t>
          </a:r>
          <a:r>
            <a:rPr lang="tr-TR" sz="2600" dirty="0">
              <a:solidFill>
                <a:srgbClr val="002060"/>
              </a:solidFill>
            </a:rPr>
            <a:t>Özellikle salgın incelemelerinde tek başına çevresel pozitiflik değil, zamansal uyum, örnekleme tutarlılığı ve mümkünse tür/direnç profili benzerliği belirleyicidir.</a:t>
          </a:r>
        </a:p>
      </dgm:t>
    </dgm:pt>
    <dgm:pt modelId="{287DA203-601F-48BE-B516-E655EE1F27F3}" type="parTrans" cxnId="{A6ADE705-B752-4DA6-9628-08A11460AA2E}">
      <dgm:prSet/>
      <dgm:spPr/>
      <dgm:t>
        <a:bodyPr/>
        <a:lstStyle/>
        <a:p>
          <a:endParaRPr lang="tr-TR"/>
        </a:p>
      </dgm:t>
    </dgm:pt>
    <dgm:pt modelId="{D77D70B5-26E1-4120-9915-5574215940C2}" type="sibTrans" cxnId="{A6ADE705-B752-4DA6-9628-08A11460AA2E}">
      <dgm:prSet/>
      <dgm:spPr/>
      <dgm:t>
        <a:bodyPr/>
        <a:lstStyle/>
        <a:p>
          <a:endParaRPr lang="tr-TR"/>
        </a:p>
      </dgm:t>
    </dgm:pt>
    <dgm:pt modelId="{D3A4E24D-ADCB-4C3A-B0F4-B6EE47B1CFDE}" type="pres">
      <dgm:prSet presAssocID="{826D5CDD-A093-44A0-B7A1-804884A3997D}" presName="Name0" presStyleCnt="0">
        <dgm:presLayoutVars>
          <dgm:dir/>
          <dgm:resizeHandles val="exact"/>
        </dgm:presLayoutVars>
      </dgm:prSet>
      <dgm:spPr/>
    </dgm:pt>
    <dgm:pt modelId="{282517F4-790F-4672-AE02-5510FFAC385C}" type="pres">
      <dgm:prSet presAssocID="{736250E9-422F-4E4D-81C9-60C06C68B915}" presName="node" presStyleLbl="node1" presStyleIdx="0" presStyleCnt="2">
        <dgm:presLayoutVars>
          <dgm:bulletEnabled val="1"/>
        </dgm:presLayoutVars>
      </dgm:prSet>
      <dgm:spPr/>
    </dgm:pt>
    <dgm:pt modelId="{79A2BE8D-DE71-4177-9372-26A52CB428D2}" type="pres">
      <dgm:prSet presAssocID="{CC017D27-3D14-460A-96F5-691DDFFC8C43}" presName="sibTrans" presStyleCnt="0"/>
      <dgm:spPr/>
    </dgm:pt>
    <dgm:pt modelId="{49251611-3236-435A-8C06-D945369AE570}" type="pres">
      <dgm:prSet presAssocID="{2F1D8499-51F2-4E91-BCD2-E8EA2872C44D}" presName="node" presStyleLbl="node1" presStyleIdx="1" presStyleCnt="2">
        <dgm:presLayoutVars>
          <dgm:bulletEnabled val="1"/>
        </dgm:presLayoutVars>
      </dgm:prSet>
      <dgm:spPr/>
    </dgm:pt>
  </dgm:ptLst>
  <dgm:cxnLst>
    <dgm:cxn modelId="{A6ADE705-B752-4DA6-9628-08A11460AA2E}" srcId="{826D5CDD-A093-44A0-B7A1-804884A3997D}" destId="{2F1D8499-51F2-4E91-BCD2-E8EA2872C44D}" srcOrd="1" destOrd="0" parTransId="{287DA203-601F-48BE-B516-E655EE1F27F3}" sibTransId="{D77D70B5-26E1-4120-9915-5574215940C2}"/>
    <dgm:cxn modelId="{3A73866A-1CE9-4377-9263-6FA776715FA5}" type="presOf" srcId="{736250E9-422F-4E4D-81C9-60C06C68B915}" destId="{282517F4-790F-4672-AE02-5510FFAC385C}" srcOrd="0" destOrd="0" presId="urn:microsoft.com/office/officeart/2005/8/layout/hList6"/>
    <dgm:cxn modelId="{33ADCC95-B4E9-42F2-91CB-0A01A592D581}" srcId="{826D5CDD-A093-44A0-B7A1-804884A3997D}" destId="{736250E9-422F-4E4D-81C9-60C06C68B915}" srcOrd="0" destOrd="0" parTransId="{E3147E0C-83E7-42D8-9F3A-DB34F900CEE5}" sibTransId="{CC017D27-3D14-460A-96F5-691DDFFC8C43}"/>
    <dgm:cxn modelId="{1D1AE1B5-2827-49A5-8A05-8547F34CCB7E}" type="presOf" srcId="{826D5CDD-A093-44A0-B7A1-804884A3997D}" destId="{D3A4E24D-ADCB-4C3A-B0F4-B6EE47B1CFDE}" srcOrd="0" destOrd="0" presId="urn:microsoft.com/office/officeart/2005/8/layout/hList6"/>
    <dgm:cxn modelId="{5DB396F4-AED2-4BC4-822F-3930AC5765C8}" type="presOf" srcId="{2F1D8499-51F2-4E91-BCD2-E8EA2872C44D}" destId="{49251611-3236-435A-8C06-D945369AE570}" srcOrd="0" destOrd="0" presId="urn:microsoft.com/office/officeart/2005/8/layout/hList6"/>
    <dgm:cxn modelId="{B65251F2-E556-403C-AE76-D59A4A22F29A}" type="presParOf" srcId="{D3A4E24D-ADCB-4C3A-B0F4-B6EE47B1CFDE}" destId="{282517F4-790F-4672-AE02-5510FFAC385C}" srcOrd="0" destOrd="0" presId="urn:microsoft.com/office/officeart/2005/8/layout/hList6"/>
    <dgm:cxn modelId="{DADEBA05-1A2A-4D15-9480-98F65FE1DD9B}" type="presParOf" srcId="{D3A4E24D-ADCB-4C3A-B0F4-B6EE47B1CFDE}" destId="{79A2BE8D-DE71-4177-9372-26A52CB428D2}" srcOrd="1" destOrd="0" presId="urn:microsoft.com/office/officeart/2005/8/layout/hList6"/>
    <dgm:cxn modelId="{38E2ABD6-4C73-4D0C-9FFD-6839F7532644}" type="presParOf" srcId="{D3A4E24D-ADCB-4C3A-B0F4-B6EE47B1CFDE}" destId="{49251611-3236-435A-8C06-D945369AE570}" srcOrd="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D0CDA81-E861-4ACA-B80C-50400E411B44}" type="doc">
      <dgm:prSet loTypeId="urn:microsoft.com/office/officeart/2005/8/layout/process4" loCatId="list" qsTypeId="urn:microsoft.com/office/officeart/2005/8/quickstyle/simple3" qsCatId="simple" csTypeId="urn:microsoft.com/office/officeart/2005/8/colors/colorful2" csCatId="colorful" phldr="1"/>
      <dgm:spPr/>
      <dgm:t>
        <a:bodyPr/>
        <a:lstStyle/>
        <a:p>
          <a:endParaRPr lang="tr-TR"/>
        </a:p>
      </dgm:t>
    </dgm:pt>
    <dgm:pt modelId="{94CE7D7D-C036-4CA1-A9B7-70250CEEBC9E}">
      <dgm:prSet/>
      <dgm:spPr/>
      <dgm:t>
        <a:bodyPr/>
        <a:lstStyle/>
        <a:p>
          <a:pPr algn="l" rtl="0"/>
          <a:r>
            <a:rPr lang="tr-TR" b="0" dirty="0" err="1">
              <a:solidFill>
                <a:srgbClr val="002060"/>
              </a:solidFill>
            </a:rPr>
            <a:t>Volümetrik</a:t>
          </a:r>
          <a:r>
            <a:rPr lang="tr-TR" b="0" dirty="0">
              <a:solidFill>
                <a:srgbClr val="002060"/>
              </a:solidFill>
            </a:rPr>
            <a:t> (aktif) hava kültürleri: </a:t>
          </a:r>
          <a:r>
            <a:rPr lang="tr-TR" dirty="0">
              <a:solidFill>
                <a:srgbClr val="002060"/>
              </a:solidFill>
            </a:rPr>
            <a:t>UKHSA rehberi, ameliyathane havasında aktif örneklemenin özellikle kullanıma alma öncesi teknik doğrulama, havalandırma sistemine müdahale sonrası kontrol ve belirli risk soruşturmalarında anlamlı olduğunu; sonuçların boş oda, kullanım sırasındaki koşullar ve havalandırma tipine göre yorumlanması gerektiğini belirtmektedir.</a:t>
          </a:r>
        </a:p>
      </dgm:t>
    </dgm:pt>
    <dgm:pt modelId="{2373FBC0-B1E5-46AE-BB8C-90526518B984}" type="parTrans" cxnId="{E616401D-2171-4AE2-90F1-6B2487F09B63}">
      <dgm:prSet/>
      <dgm:spPr/>
      <dgm:t>
        <a:bodyPr/>
        <a:lstStyle/>
        <a:p>
          <a:endParaRPr lang="tr-TR"/>
        </a:p>
      </dgm:t>
    </dgm:pt>
    <dgm:pt modelId="{6763BB6B-0879-4EB4-888A-2BBD975E785E}" type="sibTrans" cxnId="{E616401D-2171-4AE2-90F1-6B2487F09B63}">
      <dgm:prSet/>
      <dgm:spPr/>
      <dgm:t>
        <a:bodyPr/>
        <a:lstStyle/>
        <a:p>
          <a:endParaRPr lang="tr-TR"/>
        </a:p>
      </dgm:t>
    </dgm:pt>
    <dgm:pt modelId="{04D593DC-8FD0-4458-A48E-11308DF99001}">
      <dgm:prSet custT="1"/>
      <dgm:spPr/>
      <dgm:t>
        <a:bodyPr/>
        <a:lstStyle/>
        <a:p>
          <a:pPr rtl="0"/>
          <a:r>
            <a:rPr lang="tr-TR" sz="2800" dirty="0">
              <a:solidFill>
                <a:srgbClr val="002060"/>
              </a:solidFill>
            </a:rPr>
            <a:t>Hedef patojen olarak özellikle </a:t>
          </a:r>
          <a:r>
            <a:rPr lang="tr-TR" sz="2800" dirty="0" err="1">
              <a:solidFill>
                <a:srgbClr val="002060"/>
              </a:solidFill>
            </a:rPr>
            <a:t>Aspergillus</a:t>
          </a:r>
          <a:r>
            <a:rPr lang="tr-TR" sz="2800" dirty="0">
              <a:solidFill>
                <a:srgbClr val="002060"/>
              </a:solidFill>
            </a:rPr>
            <a:t> </a:t>
          </a:r>
          <a:r>
            <a:rPr lang="tr-TR" sz="2800" dirty="0" err="1">
              <a:solidFill>
                <a:srgbClr val="002060"/>
              </a:solidFill>
            </a:rPr>
            <a:t>spp</a:t>
          </a:r>
          <a:r>
            <a:rPr lang="tr-TR" sz="2800" dirty="0">
              <a:solidFill>
                <a:srgbClr val="002060"/>
              </a:solidFill>
            </a:rPr>
            <a:t>. saptanması filtre bütünlüğü, basınç ilişkileri, toz kontrolü ve inşaat ilişkili riskler açısından acil değerlendirme gerektirir.</a:t>
          </a:r>
        </a:p>
      </dgm:t>
    </dgm:pt>
    <dgm:pt modelId="{E17A3C1C-DA4D-40C2-9329-4B5B1AE7AEA1}" type="parTrans" cxnId="{5BFF6F21-DADC-48EE-92FC-9590CD739164}">
      <dgm:prSet/>
      <dgm:spPr/>
      <dgm:t>
        <a:bodyPr/>
        <a:lstStyle/>
        <a:p>
          <a:endParaRPr lang="tr-TR"/>
        </a:p>
      </dgm:t>
    </dgm:pt>
    <dgm:pt modelId="{616B6A87-EA13-4E98-B64B-84F8C3AC9D23}" type="sibTrans" cxnId="{5BFF6F21-DADC-48EE-92FC-9590CD739164}">
      <dgm:prSet/>
      <dgm:spPr/>
      <dgm:t>
        <a:bodyPr/>
        <a:lstStyle/>
        <a:p>
          <a:endParaRPr lang="tr-TR"/>
        </a:p>
      </dgm:t>
    </dgm:pt>
    <dgm:pt modelId="{7AF70FD2-56C2-4883-BA52-586E779915DA}" type="pres">
      <dgm:prSet presAssocID="{0D0CDA81-E861-4ACA-B80C-50400E411B44}" presName="Name0" presStyleCnt="0">
        <dgm:presLayoutVars>
          <dgm:dir/>
          <dgm:animLvl val="lvl"/>
          <dgm:resizeHandles val="exact"/>
        </dgm:presLayoutVars>
      </dgm:prSet>
      <dgm:spPr/>
    </dgm:pt>
    <dgm:pt modelId="{E923CE10-CB1B-4A17-861D-4184143CDFF2}" type="pres">
      <dgm:prSet presAssocID="{04D593DC-8FD0-4458-A48E-11308DF99001}" presName="boxAndChildren" presStyleCnt="0"/>
      <dgm:spPr/>
    </dgm:pt>
    <dgm:pt modelId="{F8FF8B28-7E7B-4EE5-B639-C37674A33949}" type="pres">
      <dgm:prSet presAssocID="{04D593DC-8FD0-4458-A48E-11308DF99001}" presName="parentTextBox" presStyleLbl="node1" presStyleIdx="0" presStyleCnt="2" custScaleX="82684"/>
      <dgm:spPr/>
    </dgm:pt>
    <dgm:pt modelId="{683BAC81-36C3-415B-B821-B7C9ECFC4C30}" type="pres">
      <dgm:prSet presAssocID="{6763BB6B-0879-4EB4-888A-2BBD975E785E}" presName="sp" presStyleCnt="0"/>
      <dgm:spPr/>
    </dgm:pt>
    <dgm:pt modelId="{C45BFB53-919B-4F78-91C7-F34AE593222F}" type="pres">
      <dgm:prSet presAssocID="{94CE7D7D-C036-4CA1-A9B7-70250CEEBC9E}" presName="arrowAndChildren" presStyleCnt="0"/>
      <dgm:spPr/>
    </dgm:pt>
    <dgm:pt modelId="{06E16F75-89A1-4782-84B4-1915FA35B09E}" type="pres">
      <dgm:prSet presAssocID="{94CE7D7D-C036-4CA1-A9B7-70250CEEBC9E}" presName="parentTextArrow" presStyleLbl="node1" presStyleIdx="1" presStyleCnt="2"/>
      <dgm:spPr/>
    </dgm:pt>
  </dgm:ptLst>
  <dgm:cxnLst>
    <dgm:cxn modelId="{E616401D-2171-4AE2-90F1-6B2487F09B63}" srcId="{0D0CDA81-E861-4ACA-B80C-50400E411B44}" destId="{94CE7D7D-C036-4CA1-A9B7-70250CEEBC9E}" srcOrd="0" destOrd="0" parTransId="{2373FBC0-B1E5-46AE-BB8C-90526518B984}" sibTransId="{6763BB6B-0879-4EB4-888A-2BBD975E785E}"/>
    <dgm:cxn modelId="{5BFF6F21-DADC-48EE-92FC-9590CD739164}" srcId="{0D0CDA81-E861-4ACA-B80C-50400E411B44}" destId="{04D593DC-8FD0-4458-A48E-11308DF99001}" srcOrd="1" destOrd="0" parTransId="{E17A3C1C-DA4D-40C2-9329-4B5B1AE7AEA1}" sibTransId="{616B6A87-EA13-4E98-B64B-84F8C3AC9D23}"/>
    <dgm:cxn modelId="{C06F0F6C-6641-4EDF-A131-FD84264F5486}" type="presOf" srcId="{94CE7D7D-C036-4CA1-A9B7-70250CEEBC9E}" destId="{06E16F75-89A1-4782-84B4-1915FA35B09E}" srcOrd="0" destOrd="0" presId="urn:microsoft.com/office/officeart/2005/8/layout/process4"/>
    <dgm:cxn modelId="{1EED3974-9C7A-435F-80FF-C64335F36D5E}" type="presOf" srcId="{0D0CDA81-E861-4ACA-B80C-50400E411B44}" destId="{7AF70FD2-56C2-4883-BA52-586E779915DA}" srcOrd="0" destOrd="0" presId="urn:microsoft.com/office/officeart/2005/8/layout/process4"/>
    <dgm:cxn modelId="{7A1AE8E3-6150-4869-AD57-10EA92B3E3D8}" type="presOf" srcId="{04D593DC-8FD0-4458-A48E-11308DF99001}" destId="{F8FF8B28-7E7B-4EE5-B639-C37674A33949}" srcOrd="0" destOrd="0" presId="urn:microsoft.com/office/officeart/2005/8/layout/process4"/>
    <dgm:cxn modelId="{2C6AAA4B-4354-4F13-A1E7-14AF76521686}" type="presParOf" srcId="{7AF70FD2-56C2-4883-BA52-586E779915DA}" destId="{E923CE10-CB1B-4A17-861D-4184143CDFF2}" srcOrd="0" destOrd="0" presId="urn:microsoft.com/office/officeart/2005/8/layout/process4"/>
    <dgm:cxn modelId="{3F9FB260-95EC-468C-B007-FC9667F1B41F}" type="presParOf" srcId="{E923CE10-CB1B-4A17-861D-4184143CDFF2}" destId="{F8FF8B28-7E7B-4EE5-B639-C37674A33949}" srcOrd="0" destOrd="0" presId="urn:microsoft.com/office/officeart/2005/8/layout/process4"/>
    <dgm:cxn modelId="{7A7F7AC2-E011-44AB-8134-A7A6F4BBFF51}" type="presParOf" srcId="{7AF70FD2-56C2-4883-BA52-586E779915DA}" destId="{683BAC81-36C3-415B-B821-B7C9ECFC4C30}" srcOrd="1" destOrd="0" presId="urn:microsoft.com/office/officeart/2005/8/layout/process4"/>
    <dgm:cxn modelId="{AB336DB7-7DC7-4DA6-BAA7-42B69D51353F}" type="presParOf" srcId="{7AF70FD2-56C2-4883-BA52-586E779915DA}" destId="{C45BFB53-919B-4F78-91C7-F34AE593222F}" srcOrd="2" destOrd="0" presId="urn:microsoft.com/office/officeart/2005/8/layout/process4"/>
    <dgm:cxn modelId="{05DC7183-75E2-4EEF-A7C3-9184680F991A}" type="presParOf" srcId="{C45BFB53-919B-4F78-91C7-F34AE593222F}" destId="{06E16F75-89A1-4782-84B4-1915FA35B09E}"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4F943EB-8624-4E84-81EE-38F74065F535}" type="doc">
      <dgm:prSet loTypeId="urn:microsoft.com/office/officeart/2005/8/layout/process4" loCatId="list" qsTypeId="urn:microsoft.com/office/officeart/2005/8/quickstyle/simple3" qsCatId="simple" csTypeId="urn:microsoft.com/office/officeart/2005/8/colors/accent2_2" csCatId="accent2" phldr="1"/>
      <dgm:spPr/>
      <dgm:t>
        <a:bodyPr/>
        <a:lstStyle/>
        <a:p>
          <a:endParaRPr lang="tr-TR"/>
        </a:p>
      </dgm:t>
    </dgm:pt>
    <dgm:pt modelId="{B452DF79-A6AE-4731-B396-84DB05EB8D82}">
      <dgm:prSet custT="1"/>
      <dgm:spPr/>
      <dgm:t>
        <a:bodyPr/>
        <a:lstStyle/>
        <a:p>
          <a:pPr rtl="0"/>
          <a:r>
            <a:rPr lang="tr-TR" sz="2000" dirty="0">
              <a:solidFill>
                <a:srgbClr val="002060"/>
              </a:solidFill>
            </a:rPr>
            <a:t>Ülkemizde içme ve kullanma sularının mikrobiyolojik değerlendirilmesinde </a:t>
          </a:r>
          <a:r>
            <a:rPr lang="tr-TR" sz="2400" b="1" i="1" dirty="0" err="1">
              <a:solidFill>
                <a:srgbClr val="002060"/>
              </a:solidFill>
            </a:rPr>
            <a:t>Escherichia</a:t>
          </a:r>
          <a:r>
            <a:rPr lang="tr-TR" sz="2400" b="1" i="1" dirty="0">
              <a:solidFill>
                <a:srgbClr val="002060"/>
              </a:solidFill>
            </a:rPr>
            <a:t> </a:t>
          </a:r>
          <a:r>
            <a:rPr lang="tr-TR" sz="2400" b="1" i="1" dirty="0" err="1">
              <a:solidFill>
                <a:srgbClr val="002060"/>
              </a:solidFill>
            </a:rPr>
            <a:t>coli</a:t>
          </a:r>
          <a:r>
            <a:rPr lang="tr-TR" sz="2400" b="1" i="1" dirty="0">
              <a:solidFill>
                <a:srgbClr val="002060"/>
              </a:solidFill>
            </a:rPr>
            <a:t> (E. </a:t>
          </a:r>
          <a:r>
            <a:rPr lang="tr-TR" sz="2400" b="1" i="1" dirty="0" err="1">
              <a:solidFill>
                <a:srgbClr val="002060"/>
              </a:solidFill>
            </a:rPr>
            <a:t>coli</a:t>
          </a:r>
          <a:r>
            <a:rPr lang="tr-TR" sz="2400" b="1" i="1" dirty="0">
              <a:solidFill>
                <a:srgbClr val="002060"/>
              </a:solidFill>
            </a:rPr>
            <a:t>) </a:t>
          </a:r>
          <a:r>
            <a:rPr lang="tr-TR" sz="2000" dirty="0">
              <a:solidFill>
                <a:srgbClr val="002060"/>
              </a:solidFill>
            </a:rPr>
            <a:t>varlığı, </a:t>
          </a:r>
          <a:r>
            <a:rPr lang="tr-TR" sz="2000" dirty="0" err="1">
              <a:solidFill>
                <a:srgbClr val="002060"/>
              </a:solidFill>
            </a:rPr>
            <a:t>fekal</a:t>
          </a:r>
          <a:r>
            <a:rPr lang="tr-TR" sz="2000" dirty="0">
              <a:solidFill>
                <a:srgbClr val="002060"/>
              </a:solidFill>
            </a:rPr>
            <a:t> </a:t>
          </a:r>
          <a:r>
            <a:rPr lang="tr-TR" sz="2000" dirty="0" err="1">
              <a:solidFill>
                <a:srgbClr val="002060"/>
              </a:solidFill>
            </a:rPr>
            <a:t>kontaminasyonun</a:t>
          </a:r>
          <a:r>
            <a:rPr lang="tr-TR" sz="2000" dirty="0">
              <a:solidFill>
                <a:srgbClr val="002060"/>
              </a:solidFill>
            </a:rPr>
            <a:t> en önemli göstergelerinden biri olarak kabul edilmektedir. </a:t>
          </a:r>
        </a:p>
      </dgm:t>
    </dgm:pt>
    <dgm:pt modelId="{8134A547-D5E4-4523-A80F-95F184313904}" type="parTrans" cxnId="{34A632FF-F025-45D3-97CA-9BD8CAB70FC1}">
      <dgm:prSet/>
      <dgm:spPr/>
      <dgm:t>
        <a:bodyPr/>
        <a:lstStyle/>
        <a:p>
          <a:endParaRPr lang="tr-TR"/>
        </a:p>
      </dgm:t>
    </dgm:pt>
    <dgm:pt modelId="{FE3F74FD-82D0-4E34-86E0-E3A03D143CAE}" type="sibTrans" cxnId="{34A632FF-F025-45D3-97CA-9BD8CAB70FC1}">
      <dgm:prSet/>
      <dgm:spPr/>
      <dgm:t>
        <a:bodyPr/>
        <a:lstStyle/>
        <a:p>
          <a:endParaRPr lang="tr-TR"/>
        </a:p>
      </dgm:t>
    </dgm:pt>
    <dgm:pt modelId="{5ECF3430-A0CE-40E3-8F16-B8C91889DC1A}">
      <dgm:prSet custT="1"/>
      <dgm:spPr/>
      <dgm:t>
        <a:bodyPr/>
        <a:lstStyle/>
        <a:p>
          <a:pPr rtl="0"/>
          <a:r>
            <a:rPr lang="tr-TR" sz="1800" dirty="0">
              <a:solidFill>
                <a:srgbClr val="002060"/>
              </a:solidFill>
            </a:rPr>
            <a:t>Halk Sağlığı Genel Müdürlüğü kaynaklarında ve ulusal içme suyu rehber dokümanlarında, içme-kullanma sularında </a:t>
          </a:r>
          <a:r>
            <a:rPr lang="tr-TR" sz="2400" b="1" i="1" dirty="0">
              <a:solidFill>
                <a:srgbClr val="002060"/>
              </a:solidFill>
            </a:rPr>
            <a:t>E. </a:t>
          </a:r>
          <a:r>
            <a:rPr lang="tr-TR" sz="2400" b="1" i="1" dirty="0" err="1">
              <a:solidFill>
                <a:srgbClr val="002060"/>
              </a:solidFill>
            </a:rPr>
            <a:t>coli</a:t>
          </a:r>
          <a:r>
            <a:rPr lang="tr-TR" sz="2400" b="1" i="1" dirty="0">
              <a:solidFill>
                <a:srgbClr val="002060"/>
              </a:solidFill>
            </a:rPr>
            <a:t> için parametrik değerin 0/100 </a:t>
          </a:r>
          <a:r>
            <a:rPr lang="tr-TR" sz="2400" b="1" i="1" dirty="0" err="1">
              <a:solidFill>
                <a:srgbClr val="002060"/>
              </a:solidFill>
            </a:rPr>
            <a:t>mL</a:t>
          </a:r>
          <a:r>
            <a:rPr lang="tr-TR" sz="1800" dirty="0">
              <a:solidFill>
                <a:srgbClr val="002060"/>
              </a:solidFill>
            </a:rPr>
            <a:t> olduğu; dolayısıyla saptanmasının suyun mikrobiyolojik açıdan uygunsuz kabul edilmesini gerektirdiği belirtilmektedir. </a:t>
          </a:r>
        </a:p>
      </dgm:t>
    </dgm:pt>
    <dgm:pt modelId="{E1DF7C86-CC69-4A2E-B200-60E802090DFE}" type="parTrans" cxnId="{2389A803-7F84-4C78-9964-6C6456EC300D}">
      <dgm:prSet/>
      <dgm:spPr/>
      <dgm:t>
        <a:bodyPr/>
        <a:lstStyle/>
        <a:p>
          <a:endParaRPr lang="tr-TR"/>
        </a:p>
      </dgm:t>
    </dgm:pt>
    <dgm:pt modelId="{75C62A0D-04EA-4934-A158-183C3B5A660C}" type="sibTrans" cxnId="{2389A803-7F84-4C78-9964-6C6456EC300D}">
      <dgm:prSet/>
      <dgm:spPr/>
      <dgm:t>
        <a:bodyPr/>
        <a:lstStyle/>
        <a:p>
          <a:endParaRPr lang="tr-TR"/>
        </a:p>
      </dgm:t>
    </dgm:pt>
    <dgm:pt modelId="{88D8059E-D0AF-44A9-8429-4281D7A84D00}">
      <dgm:prSet custT="1"/>
      <dgm:spPr/>
      <dgm:t>
        <a:bodyPr/>
        <a:lstStyle/>
        <a:p>
          <a:pPr rtl="0"/>
          <a:r>
            <a:rPr lang="tr-TR" sz="2000" dirty="0">
              <a:solidFill>
                <a:srgbClr val="002060"/>
              </a:solidFill>
            </a:rPr>
            <a:t>Bu durumda yaklaşım, yalnızca laboratuvar sonucunun kaydedilmesiyle sınırlı kalmamalı; su kaynağı, depolama ve dağıtım sistemi, klorlama düzeyi ve olası </a:t>
          </a:r>
          <a:r>
            <a:rPr lang="tr-TR" sz="2000" dirty="0" err="1">
              <a:solidFill>
                <a:srgbClr val="002060"/>
              </a:solidFill>
            </a:rPr>
            <a:t>fekal</a:t>
          </a:r>
          <a:r>
            <a:rPr lang="tr-TR" sz="2000" dirty="0">
              <a:solidFill>
                <a:srgbClr val="002060"/>
              </a:solidFill>
            </a:rPr>
            <a:t> bulaş noktaları birlikte araştırılmalıdır. </a:t>
          </a:r>
        </a:p>
      </dgm:t>
    </dgm:pt>
    <dgm:pt modelId="{A49AE64D-A0C6-4BC5-B23E-00E7FE5E9708}" type="parTrans" cxnId="{32046279-4134-43A0-A0D5-2D6E4D7E9565}">
      <dgm:prSet/>
      <dgm:spPr/>
      <dgm:t>
        <a:bodyPr/>
        <a:lstStyle/>
        <a:p>
          <a:endParaRPr lang="tr-TR"/>
        </a:p>
      </dgm:t>
    </dgm:pt>
    <dgm:pt modelId="{D7BD80C4-F05C-4DDB-A0E1-3C29F1A7B54B}" type="sibTrans" cxnId="{32046279-4134-43A0-A0D5-2D6E4D7E9565}">
      <dgm:prSet/>
      <dgm:spPr/>
      <dgm:t>
        <a:bodyPr/>
        <a:lstStyle/>
        <a:p>
          <a:endParaRPr lang="tr-TR"/>
        </a:p>
      </dgm:t>
    </dgm:pt>
    <dgm:pt modelId="{CDC6A441-D562-46AB-9411-6D1FA65DCAA0}">
      <dgm:prSet custT="1"/>
      <dgm:spPr/>
      <dgm:t>
        <a:bodyPr/>
        <a:lstStyle/>
        <a:p>
          <a:pPr algn="ctr" rtl="0"/>
          <a:r>
            <a:rPr lang="tr-TR" sz="2000" dirty="0">
              <a:solidFill>
                <a:srgbClr val="002060"/>
              </a:solidFill>
            </a:rPr>
            <a:t>Ayrıca uygunsuz sonucun doğrulanması ve düzeltici işlemlerin etkinliğinin gösterilmesi amacıyla tekrar numune alınması uygun olur. </a:t>
          </a:r>
        </a:p>
      </dgm:t>
    </dgm:pt>
    <dgm:pt modelId="{AAAE8A9F-800F-477F-B2E4-56F67609DBAB}" type="parTrans" cxnId="{DBE995CA-24E5-489A-932E-894F9553F0FE}">
      <dgm:prSet/>
      <dgm:spPr/>
      <dgm:t>
        <a:bodyPr/>
        <a:lstStyle/>
        <a:p>
          <a:endParaRPr lang="tr-TR"/>
        </a:p>
      </dgm:t>
    </dgm:pt>
    <dgm:pt modelId="{02ACE355-003E-40AE-8A6B-AE0536270A57}" type="sibTrans" cxnId="{DBE995CA-24E5-489A-932E-894F9553F0FE}">
      <dgm:prSet/>
      <dgm:spPr/>
      <dgm:t>
        <a:bodyPr/>
        <a:lstStyle/>
        <a:p>
          <a:endParaRPr lang="tr-TR"/>
        </a:p>
      </dgm:t>
    </dgm:pt>
    <dgm:pt modelId="{D0DD6EE2-7861-4383-95AD-97CE6D3FDA89}">
      <dgm:prSet custT="1"/>
      <dgm:spPr/>
      <dgm:t>
        <a:bodyPr/>
        <a:lstStyle/>
        <a:p>
          <a:pPr rtl="0"/>
          <a:r>
            <a:rPr lang="tr-TR" sz="1800" dirty="0">
              <a:solidFill>
                <a:srgbClr val="002060"/>
              </a:solidFill>
            </a:rPr>
            <a:t>Sağlık kuruluşları açısından bu bulgu, özellikle </a:t>
          </a:r>
          <a:r>
            <a:rPr lang="tr-TR" sz="1800" dirty="0" err="1">
              <a:solidFill>
                <a:srgbClr val="002060"/>
              </a:solidFill>
            </a:rPr>
            <a:t>immün</a:t>
          </a:r>
          <a:r>
            <a:rPr lang="tr-TR" sz="1800" dirty="0">
              <a:solidFill>
                <a:srgbClr val="002060"/>
              </a:solidFill>
            </a:rPr>
            <a:t> baskılanmış hastaların bulunduğu birimlerde daha yüksek önem taşır; çünkü içme ve kullanma suyundaki </a:t>
          </a:r>
          <a:r>
            <a:rPr lang="tr-TR" sz="1800" dirty="0" err="1">
              <a:solidFill>
                <a:srgbClr val="002060"/>
              </a:solidFill>
            </a:rPr>
            <a:t>fekal</a:t>
          </a:r>
          <a:r>
            <a:rPr lang="tr-TR" sz="1800" dirty="0">
              <a:solidFill>
                <a:srgbClr val="002060"/>
              </a:solidFill>
            </a:rPr>
            <a:t> </a:t>
          </a:r>
          <a:r>
            <a:rPr lang="tr-TR" sz="1800" dirty="0" err="1">
              <a:solidFill>
                <a:srgbClr val="002060"/>
              </a:solidFill>
            </a:rPr>
            <a:t>kontaminasyon</a:t>
          </a:r>
          <a:r>
            <a:rPr lang="tr-TR" sz="1800" dirty="0">
              <a:solidFill>
                <a:srgbClr val="002060"/>
              </a:solidFill>
            </a:rPr>
            <a:t>, hasta güvenliği açısından doğrudan çevresel risk göstergesi olarak değerlendirilmelidir. </a:t>
          </a:r>
        </a:p>
      </dgm:t>
    </dgm:pt>
    <dgm:pt modelId="{21F6876D-C3FE-4F0B-AAA8-FEC15484E1C0}" type="parTrans" cxnId="{3671454E-C71C-4473-91D1-B4537E400C4E}">
      <dgm:prSet/>
      <dgm:spPr/>
      <dgm:t>
        <a:bodyPr/>
        <a:lstStyle/>
        <a:p>
          <a:endParaRPr lang="tr-TR"/>
        </a:p>
      </dgm:t>
    </dgm:pt>
    <dgm:pt modelId="{F2A42356-0798-4C05-B6B1-F828723865D4}" type="sibTrans" cxnId="{3671454E-C71C-4473-91D1-B4537E400C4E}">
      <dgm:prSet/>
      <dgm:spPr/>
      <dgm:t>
        <a:bodyPr/>
        <a:lstStyle/>
        <a:p>
          <a:endParaRPr lang="tr-TR"/>
        </a:p>
      </dgm:t>
    </dgm:pt>
    <dgm:pt modelId="{802F8889-FB1C-4E43-913E-F35D33D50810}" type="pres">
      <dgm:prSet presAssocID="{94F943EB-8624-4E84-81EE-38F74065F535}" presName="Name0" presStyleCnt="0">
        <dgm:presLayoutVars>
          <dgm:dir/>
          <dgm:animLvl val="lvl"/>
          <dgm:resizeHandles val="exact"/>
        </dgm:presLayoutVars>
      </dgm:prSet>
      <dgm:spPr/>
    </dgm:pt>
    <dgm:pt modelId="{96B4FE31-8BDD-4102-991F-D10ABF8C305A}" type="pres">
      <dgm:prSet presAssocID="{D0DD6EE2-7861-4383-95AD-97CE6D3FDA89}" presName="boxAndChildren" presStyleCnt="0"/>
      <dgm:spPr/>
    </dgm:pt>
    <dgm:pt modelId="{5E6612FC-D144-4164-9E1D-B61CC4AEABAC}" type="pres">
      <dgm:prSet presAssocID="{D0DD6EE2-7861-4383-95AD-97CE6D3FDA89}" presName="parentTextBox" presStyleLbl="node1" presStyleIdx="0" presStyleCnt="5"/>
      <dgm:spPr/>
    </dgm:pt>
    <dgm:pt modelId="{FE8E65EE-8F88-49A3-AA34-D43A4DAD8BB3}" type="pres">
      <dgm:prSet presAssocID="{02ACE355-003E-40AE-8A6B-AE0536270A57}" presName="sp" presStyleCnt="0"/>
      <dgm:spPr/>
    </dgm:pt>
    <dgm:pt modelId="{F81F929C-D3E4-4341-8604-80D075B64885}" type="pres">
      <dgm:prSet presAssocID="{CDC6A441-D562-46AB-9411-6D1FA65DCAA0}" presName="arrowAndChildren" presStyleCnt="0"/>
      <dgm:spPr/>
    </dgm:pt>
    <dgm:pt modelId="{70D3BFE2-1BFA-4041-A1B8-62F2AE3E1AE1}" type="pres">
      <dgm:prSet presAssocID="{CDC6A441-D562-46AB-9411-6D1FA65DCAA0}" presName="parentTextArrow" presStyleLbl="node1" presStyleIdx="1" presStyleCnt="5"/>
      <dgm:spPr/>
    </dgm:pt>
    <dgm:pt modelId="{AB1EB392-A57B-4BDA-9668-8A0C9B3CCD83}" type="pres">
      <dgm:prSet presAssocID="{D7BD80C4-F05C-4DDB-A0E1-3C29F1A7B54B}" presName="sp" presStyleCnt="0"/>
      <dgm:spPr/>
    </dgm:pt>
    <dgm:pt modelId="{6FC4207D-18A0-4BF6-B106-2B0397813DA0}" type="pres">
      <dgm:prSet presAssocID="{88D8059E-D0AF-44A9-8429-4281D7A84D00}" presName="arrowAndChildren" presStyleCnt="0"/>
      <dgm:spPr/>
    </dgm:pt>
    <dgm:pt modelId="{3FEB2D0E-4413-484E-8808-4538886C87E5}" type="pres">
      <dgm:prSet presAssocID="{88D8059E-D0AF-44A9-8429-4281D7A84D00}" presName="parentTextArrow" presStyleLbl="node1" presStyleIdx="2" presStyleCnt="5"/>
      <dgm:spPr/>
    </dgm:pt>
    <dgm:pt modelId="{EF77600F-A709-4EAB-98D6-A6E497FF069E}" type="pres">
      <dgm:prSet presAssocID="{75C62A0D-04EA-4934-A158-183C3B5A660C}" presName="sp" presStyleCnt="0"/>
      <dgm:spPr/>
    </dgm:pt>
    <dgm:pt modelId="{03E2696A-AF6F-4BC8-94F2-F7848DC13894}" type="pres">
      <dgm:prSet presAssocID="{5ECF3430-A0CE-40E3-8F16-B8C91889DC1A}" presName="arrowAndChildren" presStyleCnt="0"/>
      <dgm:spPr/>
    </dgm:pt>
    <dgm:pt modelId="{1E12F49B-71E7-4308-894F-AD11C0801383}" type="pres">
      <dgm:prSet presAssocID="{5ECF3430-A0CE-40E3-8F16-B8C91889DC1A}" presName="parentTextArrow" presStyleLbl="node1" presStyleIdx="3" presStyleCnt="5" custScaleY="108806"/>
      <dgm:spPr/>
    </dgm:pt>
    <dgm:pt modelId="{5983CDF0-BEA0-47F8-8A13-DEB86D46A80B}" type="pres">
      <dgm:prSet presAssocID="{FE3F74FD-82D0-4E34-86E0-E3A03D143CAE}" presName="sp" presStyleCnt="0"/>
      <dgm:spPr/>
    </dgm:pt>
    <dgm:pt modelId="{7925FFDF-80EF-4936-84CA-6042FCE00DAF}" type="pres">
      <dgm:prSet presAssocID="{B452DF79-A6AE-4731-B396-84DB05EB8D82}" presName="arrowAndChildren" presStyleCnt="0"/>
      <dgm:spPr/>
    </dgm:pt>
    <dgm:pt modelId="{BEC78D92-13B7-4206-B45E-81A7870E1C1E}" type="pres">
      <dgm:prSet presAssocID="{B452DF79-A6AE-4731-B396-84DB05EB8D82}" presName="parentTextArrow" presStyleLbl="node1" presStyleIdx="4" presStyleCnt="5"/>
      <dgm:spPr/>
    </dgm:pt>
  </dgm:ptLst>
  <dgm:cxnLst>
    <dgm:cxn modelId="{2389A803-7F84-4C78-9964-6C6456EC300D}" srcId="{94F943EB-8624-4E84-81EE-38F74065F535}" destId="{5ECF3430-A0CE-40E3-8F16-B8C91889DC1A}" srcOrd="1" destOrd="0" parTransId="{E1DF7C86-CC69-4A2E-B200-60E802090DFE}" sibTransId="{75C62A0D-04EA-4934-A158-183C3B5A660C}"/>
    <dgm:cxn modelId="{4F1E694D-6CC5-4190-9001-53193DDA0ECB}" type="presOf" srcId="{B452DF79-A6AE-4731-B396-84DB05EB8D82}" destId="{BEC78D92-13B7-4206-B45E-81A7870E1C1E}" srcOrd="0" destOrd="0" presId="urn:microsoft.com/office/officeart/2005/8/layout/process4"/>
    <dgm:cxn modelId="{3671454E-C71C-4473-91D1-B4537E400C4E}" srcId="{94F943EB-8624-4E84-81EE-38F74065F535}" destId="{D0DD6EE2-7861-4383-95AD-97CE6D3FDA89}" srcOrd="4" destOrd="0" parTransId="{21F6876D-C3FE-4F0B-AAA8-FEC15484E1C0}" sibTransId="{F2A42356-0798-4C05-B6B1-F828723865D4}"/>
    <dgm:cxn modelId="{AF943376-44BE-40AA-A139-CB042EFDC026}" type="presOf" srcId="{94F943EB-8624-4E84-81EE-38F74065F535}" destId="{802F8889-FB1C-4E43-913E-F35D33D50810}" srcOrd="0" destOrd="0" presId="urn:microsoft.com/office/officeart/2005/8/layout/process4"/>
    <dgm:cxn modelId="{32046279-4134-43A0-A0D5-2D6E4D7E9565}" srcId="{94F943EB-8624-4E84-81EE-38F74065F535}" destId="{88D8059E-D0AF-44A9-8429-4281D7A84D00}" srcOrd="2" destOrd="0" parTransId="{A49AE64D-A0C6-4BC5-B23E-00E7FE5E9708}" sibTransId="{D7BD80C4-F05C-4DDB-A0E1-3C29F1A7B54B}"/>
    <dgm:cxn modelId="{6AB1398B-B483-4E35-A2ED-2C56F0559FC8}" type="presOf" srcId="{CDC6A441-D562-46AB-9411-6D1FA65DCAA0}" destId="{70D3BFE2-1BFA-4041-A1B8-62F2AE3E1AE1}" srcOrd="0" destOrd="0" presId="urn:microsoft.com/office/officeart/2005/8/layout/process4"/>
    <dgm:cxn modelId="{ED1FDDA0-F61B-4A88-82BE-44E5CCFC3E44}" type="presOf" srcId="{5ECF3430-A0CE-40E3-8F16-B8C91889DC1A}" destId="{1E12F49B-71E7-4308-894F-AD11C0801383}" srcOrd="0" destOrd="0" presId="urn:microsoft.com/office/officeart/2005/8/layout/process4"/>
    <dgm:cxn modelId="{E65F3CAC-B385-42ED-BD42-918DD3AD67BE}" type="presOf" srcId="{88D8059E-D0AF-44A9-8429-4281D7A84D00}" destId="{3FEB2D0E-4413-484E-8808-4538886C87E5}" srcOrd="0" destOrd="0" presId="urn:microsoft.com/office/officeart/2005/8/layout/process4"/>
    <dgm:cxn modelId="{DBE995CA-24E5-489A-932E-894F9553F0FE}" srcId="{94F943EB-8624-4E84-81EE-38F74065F535}" destId="{CDC6A441-D562-46AB-9411-6D1FA65DCAA0}" srcOrd="3" destOrd="0" parTransId="{AAAE8A9F-800F-477F-B2E4-56F67609DBAB}" sibTransId="{02ACE355-003E-40AE-8A6B-AE0536270A57}"/>
    <dgm:cxn modelId="{80D68BF0-DB8E-4D26-886E-4F4CE3DB0EC4}" type="presOf" srcId="{D0DD6EE2-7861-4383-95AD-97CE6D3FDA89}" destId="{5E6612FC-D144-4164-9E1D-B61CC4AEABAC}" srcOrd="0" destOrd="0" presId="urn:microsoft.com/office/officeart/2005/8/layout/process4"/>
    <dgm:cxn modelId="{34A632FF-F025-45D3-97CA-9BD8CAB70FC1}" srcId="{94F943EB-8624-4E84-81EE-38F74065F535}" destId="{B452DF79-A6AE-4731-B396-84DB05EB8D82}" srcOrd="0" destOrd="0" parTransId="{8134A547-D5E4-4523-A80F-95F184313904}" sibTransId="{FE3F74FD-82D0-4E34-86E0-E3A03D143CAE}"/>
    <dgm:cxn modelId="{EB54AD7F-F224-404A-B967-E455C3F683B1}" type="presParOf" srcId="{802F8889-FB1C-4E43-913E-F35D33D50810}" destId="{96B4FE31-8BDD-4102-991F-D10ABF8C305A}" srcOrd="0" destOrd="0" presId="urn:microsoft.com/office/officeart/2005/8/layout/process4"/>
    <dgm:cxn modelId="{C034BA23-DE54-48AB-A880-92BCF5E7AC60}" type="presParOf" srcId="{96B4FE31-8BDD-4102-991F-D10ABF8C305A}" destId="{5E6612FC-D144-4164-9E1D-B61CC4AEABAC}" srcOrd="0" destOrd="0" presId="urn:microsoft.com/office/officeart/2005/8/layout/process4"/>
    <dgm:cxn modelId="{04612328-D89E-4140-9B90-975206402697}" type="presParOf" srcId="{802F8889-FB1C-4E43-913E-F35D33D50810}" destId="{FE8E65EE-8F88-49A3-AA34-D43A4DAD8BB3}" srcOrd="1" destOrd="0" presId="urn:microsoft.com/office/officeart/2005/8/layout/process4"/>
    <dgm:cxn modelId="{1719D604-D9AF-4A23-B099-761942ABA79A}" type="presParOf" srcId="{802F8889-FB1C-4E43-913E-F35D33D50810}" destId="{F81F929C-D3E4-4341-8604-80D075B64885}" srcOrd="2" destOrd="0" presId="urn:microsoft.com/office/officeart/2005/8/layout/process4"/>
    <dgm:cxn modelId="{4DAF3761-0D1E-4348-8388-9AE42CDFC071}" type="presParOf" srcId="{F81F929C-D3E4-4341-8604-80D075B64885}" destId="{70D3BFE2-1BFA-4041-A1B8-62F2AE3E1AE1}" srcOrd="0" destOrd="0" presId="urn:microsoft.com/office/officeart/2005/8/layout/process4"/>
    <dgm:cxn modelId="{76D38E59-CF71-4F65-89BD-1F6F55DC881C}" type="presParOf" srcId="{802F8889-FB1C-4E43-913E-F35D33D50810}" destId="{AB1EB392-A57B-4BDA-9668-8A0C9B3CCD83}" srcOrd="3" destOrd="0" presId="urn:microsoft.com/office/officeart/2005/8/layout/process4"/>
    <dgm:cxn modelId="{4A763AD2-9BDE-49CE-8687-D078F41BE2CF}" type="presParOf" srcId="{802F8889-FB1C-4E43-913E-F35D33D50810}" destId="{6FC4207D-18A0-4BF6-B106-2B0397813DA0}" srcOrd="4" destOrd="0" presId="urn:microsoft.com/office/officeart/2005/8/layout/process4"/>
    <dgm:cxn modelId="{FEB32A49-7AB1-4BB7-9028-304E67275BBD}" type="presParOf" srcId="{6FC4207D-18A0-4BF6-B106-2B0397813DA0}" destId="{3FEB2D0E-4413-484E-8808-4538886C87E5}" srcOrd="0" destOrd="0" presId="urn:microsoft.com/office/officeart/2005/8/layout/process4"/>
    <dgm:cxn modelId="{A3256FC4-A88C-4B3A-B7DE-1F99345C4605}" type="presParOf" srcId="{802F8889-FB1C-4E43-913E-F35D33D50810}" destId="{EF77600F-A709-4EAB-98D6-A6E497FF069E}" srcOrd="5" destOrd="0" presId="urn:microsoft.com/office/officeart/2005/8/layout/process4"/>
    <dgm:cxn modelId="{B3FD265C-F621-4F5C-B29C-90BB5BB06474}" type="presParOf" srcId="{802F8889-FB1C-4E43-913E-F35D33D50810}" destId="{03E2696A-AF6F-4BC8-94F2-F7848DC13894}" srcOrd="6" destOrd="0" presId="urn:microsoft.com/office/officeart/2005/8/layout/process4"/>
    <dgm:cxn modelId="{C1EC8D6D-0D7B-4CB7-9FFA-94ED7A645A6B}" type="presParOf" srcId="{03E2696A-AF6F-4BC8-94F2-F7848DC13894}" destId="{1E12F49B-71E7-4308-894F-AD11C0801383}" srcOrd="0" destOrd="0" presId="urn:microsoft.com/office/officeart/2005/8/layout/process4"/>
    <dgm:cxn modelId="{78855469-85A2-41D5-BD16-28D9282C2983}" type="presParOf" srcId="{802F8889-FB1C-4E43-913E-F35D33D50810}" destId="{5983CDF0-BEA0-47F8-8A13-DEB86D46A80B}" srcOrd="7" destOrd="0" presId="urn:microsoft.com/office/officeart/2005/8/layout/process4"/>
    <dgm:cxn modelId="{862E62BD-C204-4EA0-BF21-23BF9BC7D6B7}" type="presParOf" srcId="{802F8889-FB1C-4E43-913E-F35D33D50810}" destId="{7925FFDF-80EF-4936-84CA-6042FCE00DAF}" srcOrd="8" destOrd="0" presId="urn:microsoft.com/office/officeart/2005/8/layout/process4"/>
    <dgm:cxn modelId="{B816C3E3-8794-4628-B09D-0EF190308826}" type="presParOf" srcId="{7925FFDF-80EF-4936-84CA-6042FCE00DAF}" destId="{BEC78D92-13B7-4206-B45E-81A7870E1C1E}"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BDF890B-529D-4D9F-BFB4-6324F9582E06}" type="doc">
      <dgm:prSet loTypeId="urn:microsoft.com/office/officeart/2005/8/layout/process4" loCatId="list" qsTypeId="urn:microsoft.com/office/officeart/2005/8/quickstyle/simple2" qsCatId="simple" csTypeId="urn:microsoft.com/office/officeart/2005/8/colors/accent2_2" csCatId="accent2" phldr="1"/>
      <dgm:spPr/>
      <dgm:t>
        <a:bodyPr/>
        <a:lstStyle/>
        <a:p>
          <a:endParaRPr lang="tr-TR"/>
        </a:p>
      </dgm:t>
    </dgm:pt>
    <dgm:pt modelId="{329942B1-739F-4AFC-8EAD-C09A20A810F4}">
      <dgm:prSet/>
      <dgm:spPr/>
      <dgm:t>
        <a:bodyPr/>
        <a:lstStyle/>
        <a:p>
          <a:pPr rtl="0"/>
          <a:r>
            <a:rPr lang="tr-TR" dirty="0"/>
            <a:t>Lejyoner Hastalığı Kontrol Usul ve Esasları Hakkında Yönetmelik gereği hastane su sisteminde veya musluk ve duş başlıklarında </a:t>
          </a:r>
          <a:r>
            <a:rPr lang="tr-TR" dirty="0" err="1"/>
            <a:t>Legionella</a:t>
          </a:r>
          <a:r>
            <a:rPr lang="tr-TR" dirty="0"/>
            <a:t> </a:t>
          </a:r>
          <a:r>
            <a:rPr lang="tr-TR" dirty="0" err="1"/>
            <a:t>spp</a:t>
          </a:r>
          <a:r>
            <a:rPr lang="tr-TR" dirty="0"/>
            <a:t>. saptanması durumunda su yönetim planı ve süreç gözden geçirilmeli, gerekli </a:t>
          </a:r>
          <a:r>
            <a:rPr lang="tr-TR" dirty="0" err="1"/>
            <a:t>dekontaminasyon</a:t>
          </a:r>
          <a:r>
            <a:rPr lang="tr-TR" dirty="0"/>
            <a:t> işlemleri gecikmeden uygulanmalıdır.</a:t>
          </a:r>
        </a:p>
      </dgm:t>
    </dgm:pt>
    <dgm:pt modelId="{7ED4FB5C-607F-4B85-87BC-9F59C2B7241C}" type="parTrans" cxnId="{2371B6D7-84E1-4086-9F4B-F5E2E2D857F4}">
      <dgm:prSet/>
      <dgm:spPr/>
      <dgm:t>
        <a:bodyPr/>
        <a:lstStyle/>
        <a:p>
          <a:endParaRPr lang="tr-TR"/>
        </a:p>
      </dgm:t>
    </dgm:pt>
    <dgm:pt modelId="{F5E4D523-DE60-4FDC-BA31-8A6A603F8EC6}" type="sibTrans" cxnId="{2371B6D7-84E1-4086-9F4B-F5E2E2D857F4}">
      <dgm:prSet/>
      <dgm:spPr/>
      <dgm:t>
        <a:bodyPr/>
        <a:lstStyle/>
        <a:p>
          <a:endParaRPr lang="tr-TR"/>
        </a:p>
      </dgm:t>
    </dgm:pt>
    <dgm:pt modelId="{CF7DE7E0-4B5E-4992-BAF6-07AE94DF72EF}">
      <dgm:prSet/>
      <dgm:spPr/>
      <dgm:t>
        <a:bodyPr/>
        <a:lstStyle/>
        <a:p>
          <a:pPr rtl="0"/>
          <a:r>
            <a:rPr lang="tr-TR"/>
            <a:t>Özellikle musluk ve duş başlıkları gibi son kullanım noktalarında pozitiflik saptandığında, ilgili çıkış noktalarının ve bağlantılı sistemin yeniden değerlendirilmesi, kontrol önlemleri sonrası tekrar örnekleme yapılması ve düzeltici işlemlerin etkinliğinin kayıt altına alınması uygun olacaktır</a:t>
          </a:r>
          <a:endParaRPr lang="tr-TR" dirty="0"/>
        </a:p>
      </dgm:t>
    </dgm:pt>
    <dgm:pt modelId="{CE74CFEE-05A7-4D12-BF49-55144421BAAB}" type="parTrans" cxnId="{6EBD6EEC-041D-4A41-AD5E-2C19C7747CF9}">
      <dgm:prSet/>
      <dgm:spPr/>
      <dgm:t>
        <a:bodyPr/>
        <a:lstStyle/>
        <a:p>
          <a:endParaRPr lang="tr-TR"/>
        </a:p>
      </dgm:t>
    </dgm:pt>
    <dgm:pt modelId="{91A98A52-F234-46C2-8991-0573A47C7C11}" type="sibTrans" cxnId="{6EBD6EEC-041D-4A41-AD5E-2C19C7747CF9}">
      <dgm:prSet/>
      <dgm:spPr/>
      <dgm:t>
        <a:bodyPr/>
        <a:lstStyle/>
        <a:p>
          <a:endParaRPr lang="tr-TR"/>
        </a:p>
      </dgm:t>
    </dgm:pt>
    <dgm:pt modelId="{C487A81C-8629-4566-8815-B233B2E7407D}" type="pres">
      <dgm:prSet presAssocID="{4BDF890B-529D-4D9F-BFB4-6324F9582E06}" presName="Name0" presStyleCnt="0">
        <dgm:presLayoutVars>
          <dgm:dir/>
          <dgm:animLvl val="lvl"/>
          <dgm:resizeHandles val="exact"/>
        </dgm:presLayoutVars>
      </dgm:prSet>
      <dgm:spPr/>
    </dgm:pt>
    <dgm:pt modelId="{912C7140-3C80-4148-B3CF-0CC9B9E18669}" type="pres">
      <dgm:prSet presAssocID="{CF7DE7E0-4B5E-4992-BAF6-07AE94DF72EF}" presName="boxAndChildren" presStyleCnt="0"/>
      <dgm:spPr/>
    </dgm:pt>
    <dgm:pt modelId="{B414476E-FA9C-466E-BAAA-DC7AE4D95F6B}" type="pres">
      <dgm:prSet presAssocID="{CF7DE7E0-4B5E-4992-BAF6-07AE94DF72EF}" presName="parentTextBox" presStyleLbl="node1" presStyleIdx="0" presStyleCnt="2"/>
      <dgm:spPr/>
    </dgm:pt>
    <dgm:pt modelId="{71327683-8F34-4F0A-851C-EA42AAFB4F65}" type="pres">
      <dgm:prSet presAssocID="{F5E4D523-DE60-4FDC-BA31-8A6A603F8EC6}" presName="sp" presStyleCnt="0"/>
      <dgm:spPr/>
    </dgm:pt>
    <dgm:pt modelId="{5DC07978-745B-4E54-B26C-0060ABF8CCCC}" type="pres">
      <dgm:prSet presAssocID="{329942B1-739F-4AFC-8EAD-C09A20A810F4}" presName="arrowAndChildren" presStyleCnt="0"/>
      <dgm:spPr/>
    </dgm:pt>
    <dgm:pt modelId="{764BDA9E-43C6-4FE8-BB52-4192B242C042}" type="pres">
      <dgm:prSet presAssocID="{329942B1-739F-4AFC-8EAD-C09A20A810F4}" presName="parentTextArrow" presStyleLbl="node1" presStyleIdx="1" presStyleCnt="2"/>
      <dgm:spPr/>
    </dgm:pt>
  </dgm:ptLst>
  <dgm:cxnLst>
    <dgm:cxn modelId="{D0DBE535-7298-4ED6-A3B6-894A25C5325B}" type="presOf" srcId="{CF7DE7E0-4B5E-4992-BAF6-07AE94DF72EF}" destId="{B414476E-FA9C-466E-BAAA-DC7AE4D95F6B}" srcOrd="0" destOrd="0" presId="urn:microsoft.com/office/officeart/2005/8/layout/process4"/>
    <dgm:cxn modelId="{C0A9F3B2-1E2D-4E65-8978-79EFBDB15BEB}" type="presOf" srcId="{4BDF890B-529D-4D9F-BFB4-6324F9582E06}" destId="{C487A81C-8629-4566-8815-B233B2E7407D}" srcOrd="0" destOrd="0" presId="urn:microsoft.com/office/officeart/2005/8/layout/process4"/>
    <dgm:cxn modelId="{0682F4B6-DF26-47E7-8722-D1BCD8F44835}" type="presOf" srcId="{329942B1-739F-4AFC-8EAD-C09A20A810F4}" destId="{764BDA9E-43C6-4FE8-BB52-4192B242C042}" srcOrd="0" destOrd="0" presId="urn:microsoft.com/office/officeart/2005/8/layout/process4"/>
    <dgm:cxn modelId="{2371B6D7-84E1-4086-9F4B-F5E2E2D857F4}" srcId="{4BDF890B-529D-4D9F-BFB4-6324F9582E06}" destId="{329942B1-739F-4AFC-8EAD-C09A20A810F4}" srcOrd="0" destOrd="0" parTransId="{7ED4FB5C-607F-4B85-87BC-9F59C2B7241C}" sibTransId="{F5E4D523-DE60-4FDC-BA31-8A6A603F8EC6}"/>
    <dgm:cxn modelId="{6EBD6EEC-041D-4A41-AD5E-2C19C7747CF9}" srcId="{4BDF890B-529D-4D9F-BFB4-6324F9582E06}" destId="{CF7DE7E0-4B5E-4992-BAF6-07AE94DF72EF}" srcOrd="1" destOrd="0" parTransId="{CE74CFEE-05A7-4D12-BF49-55144421BAAB}" sibTransId="{91A98A52-F234-46C2-8991-0573A47C7C11}"/>
    <dgm:cxn modelId="{3333B7C1-5029-49B0-9F4E-FFF0331D311B}" type="presParOf" srcId="{C487A81C-8629-4566-8815-B233B2E7407D}" destId="{912C7140-3C80-4148-B3CF-0CC9B9E18669}" srcOrd="0" destOrd="0" presId="urn:microsoft.com/office/officeart/2005/8/layout/process4"/>
    <dgm:cxn modelId="{E78629C0-7F88-40E5-BF76-365E75488523}" type="presParOf" srcId="{912C7140-3C80-4148-B3CF-0CC9B9E18669}" destId="{B414476E-FA9C-466E-BAAA-DC7AE4D95F6B}" srcOrd="0" destOrd="0" presId="urn:microsoft.com/office/officeart/2005/8/layout/process4"/>
    <dgm:cxn modelId="{E4C21FF2-3170-4250-87AB-D2074C70108F}" type="presParOf" srcId="{C487A81C-8629-4566-8815-B233B2E7407D}" destId="{71327683-8F34-4F0A-851C-EA42AAFB4F65}" srcOrd="1" destOrd="0" presId="urn:microsoft.com/office/officeart/2005/8/layout/process4"/>
    <dgm:cxn modelId="{3774128A-2FF1-43FC-93C0-6DE5BA49FF91}" type="presParOf" srcId="{C487A81C-8629-4566-8815-B233B2E7407D}" destId="{5DC07978-745B-4E54-B26C-0060ABF8CCCC}" srcOrd="2" destOrd="0" presId="urn:microsoft.com/office/officeart/2005/8/layout/process4"/>
    <dgm:cxn modelId="{BD8B2676-F24A-425C-B0D3-36040C42E4D2}" type="presParOf" srcId="{5DC07978-745B-4E54-B26C-0060ABF8CCCC}" destId="{764BDA9E-43C6-4FE8-BB52-4192B242C04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FD26558-783E-43A7-B2CA-8A6C808D20D2}" type="doc">
      <dgm:prSet loTypeId="urn:microsoft.com/office/officeart/2005/8/layout/process4" loCatId="list" qsTypeId="urn:microsoft.com/office/officeart/2005/8/quickstyle/simple2" qsCatId="simple" csTypeId="urn:microsoft.com/office/officeart/2005/8/colors/accent2_2" csCatId="accent2" phldr="1"/>
      <dgm:spPr/>
      <dgm:t>
        <a:bodyPr/>
        <a:lstStyle/>
        <a:p>
          <a:endParaRPr lang="tr-TR"/>
        </a:p>
      </dgm:t>
    </dgm:pt>
    <dgm:pt modelId="{9376274F-70BB-4C6D-9F08-8EA0D78DF702}">
      <dgm:prSet custT="1"/>
      <dgm:spPr/>
      <dgm:t>
        <a:bodyPr/>
        <a:lstStyle/>
        <a:p>
          <a:pPr algn="l" rtl="0"/>
          <a:r>
            <a:rPr lang="tr-TR" sz="2200" dirty="0"/>
            <a:t>Ülkemizde, hemodiyaliz çözeltilerinin </a:t>
          </a:r>
          <a:r>
            <a:rPr lang="tr-TR" sz="2200" dirty="0" err="1"/>
            <a:t>dilüsyonunda</a:t>
          </a:r>
          <a:r>
            <a:rPr lang="tr-TR" sz="2200" dirty="0"/>
            <a:t> kullanılan suyun mikrobiyolojik ve </a:t>
          </a:r>
          <a:r>
            <a:rPr lang="tr-TR" sz="2200" dirty="0" err="1"/>
            <a:t>endotoksin</a:t>
          </a:r>
          <a:r>
            <a:rPr lang="tr-TR" sz="2200" dirty="0"/>
            <a:t> açısından izleminde, (Diyaliz Hizmetleri Hakkında Yönetmelik) toplam aerobik mikroorganizma sayısının 100 CFU/</a:t>
          </a:r>
          <a:r>
            <a:rPr lang="tr-TR" sz="2200" dirty="0" err="1"/>
            <a:t>mL’nin</a:t>
          </a:r>
          <a:r>
            <a:rPr lang="tr-TR" sz="2200" dirty="0"/>
            <a:t> üzerinde olması veya </a:t>
          </a:r>
          <a:r>
            <a:rPr lang="tr-TR" sz="2200" dirty="0" err="1"/>
            <a:t>endotoksin</a:t>
          </a:r>
          <a:r>
            <a:rPr lang="tr-TR" sz="2200" dirty="0"/>
            <a:t> düzeyinin 0.25 IU/</a:t>
          </a:r>
          <a:r>
            <a:rPr lang="tr-TR" sz="2200" dirty="0" err="1"/>
            <a:t>mL’yi</a:t>
          </a:r>
          <a:r>
            <a:rPr lang="tr-TR" sz="2200" dirty="0"/>
            <a:t> aşması uygunsuzluk olarak kabul edilmekte; </a:t>
          </a:r>
        </a:p>
      </dgm:t>
    </dgm:pt>
    <dgm:pt modelId="{4726EA2F-248B-4774-8628-6727393708EF}" type="parTrans" cxnId="{F3E2C71C-A90E-4C90-B859-25D6683C70B7}">
      <dgm:prSet/>
      <dgm:spPr/>
      <dgm:t>
        <a:bodyPr/>
        <a:lstStyle/>
        <a:p>
          <a:endParaRPr lang="tr-TR"/>
        </a:p>
      </dgm:t>
    </dgm:pt>
    <dgm:pt modelId="{316FDF59-0511-4E06-8FC8-B9581EB83968}" type="sibTrans" cxnId="{F3E2C71C-A90E-4C90-B859-25D6683C70B7}">
      <dgm:prSet/>
      <dgm:spPr/>
      <dgm:t>
        <a:bodyPr/>
        <a:lstStyle/>
        <a:p>
          <a:endParaRPr lang="tr-TR"/>
        </a:p>
      </dgm:t>
    </dgm:pt>
    <dgm:pt modelId="{0B53B4F4-39EE-4693-A625-47EF498F1E0D}">
      <dgm:prSet custT="1"/>
      <dgm:spPr/>
      <dgm:t>
        <a:bodyPr/>
        <a:lstStyle/>
        <a:p>
          <a:pPr algn="ctr" rtl="0"/>
          <a:r>
            <a:rPr lang="tr-TR" sz="2400" dirty="0"/>
            <a:t>Bu durumda su arıtma sisteminin, dezenfeksiyon süreçlerinin ve dağıtım hattının teknik açıdan gözden geçirilmesi, gerekli düzeltici işlemlerin uygulanması ve sonrasında kontrol örnekleri ile yeniden doğrulama yapılması gerekmektedir.</a:t>
          </a:r>
        </a:p>
      </dgm:t>
    </dgm:pt>
    <dgm:pt modelId="{AD8DB245-B600-4CE7-9276-06D9CDAC17E2}" type="parTrans" cxnId="{C17D11B3-DD74-460A-A87B-7C4A7D05BB95}">
      <dgm:prSet/>
      <dgm:spPr/>
      <dgm:t>
        <a:bodyPr/>
        <a:lstStyle/>
        <a:p>
          <a:endParaRPr lang="tr-TR"/>
        </a:p>
      </dgm:t>
    </dgm:pt>
    <dgm:pt modelId="{6ACE0485-FFCA-42E1-B929-04CD2A437A50}" type="sibTrans" cxnId="{C17D11B3-DD74-460A-A87B-7C4A7D05BB95}">
      <dgm:prSet/>
      <dgm:spPr/>
      <dgm:t>
        <a:bodyPr/>
        <a:lstStyle/>
        <a:p>
          <a:endParaRPr lang="tr-TR"/>
        </a:p>
      </dgm:t>
    </dgm:pt>
    <dgm:pt modelId="{F61435C5-2BCD-45FD-84E7-1C53C028DB57}" type="pres">
      <dgm:prSet presAssocID="{6FD26558-783E-43A7-B2CA-8A6C808D20D2}" presName="Name0" presStyleCnt="0">
        <dgm:presLayoutVars>
          <dgm:dir/>
          <dgm:animLvl val="lvl"/>
          <dgm:resizeHandles val="exact"/>
        </dgm:presLayoutVars>
      </dgm:prSet>
      <dgm:spPr/>
    </dgm:pt>
    <dgm:pt modelId="{5815963D-3958-4B22-BFCC-720D39D33C7D}" type="pres">
      <dgm:prSet presAssocID="{0B53B4F4-39EE-4693-A625-47EF498F1E0D}" presName="boxAndChildren" presStyleCnt="0"/>
      <dgm:spPr/>
    </dgm:pt>
    <dgm:pt modelId="{303CA338-EBB3-48F2-9057-26331B12796A}" type="pres">
      <dgm:prSet presAssocID="{0B53B4F4-39EE-4693-A625-47EF498F1E0D}" presName="parentTextBox" presStyleLbl="node1" presStyleIdx="0" presStyleCnt="2"/>
      <dgm:spPr/>
    </dgm:pt>
    <dgm:pt modelId="{1B9D66A2-8620-4A00-ADAE-5058B500DC62}" type="pres">
      <dgm:prSet presAssocID="{316FDF59-0511-4E06-8FC8-B9581EB83968}" presName="sp" presStyleCnt="0"/>
      <dgm:spPr/>
    </dgm:pt>
    <dgm:pt modelId="{6766E7B9-B0C3-45B9-9426-515FF0876E32}" type="pres">
      <dgm:prSet presAssocID="{9376274F-70BB-4C6D-9F08-8EA0D78DF702}" presName="arrowAndChildren" presStyleCnt="0"/>
      <dgm:spPr/>
    </dgm:pt>
    <dgm:pt modelId="{D3B53D27-B5D5-4A5F-9760-7DFC525D8047}" type="pres">
      <dgm:prSet presAssocID="{9376274F-70BB-4C6D-9F08-8EA0D78DF702}" presName="parentTextArrow" presStyleLbl="node1" presStyleIdx="1" presStyleCnt="2" custLinFactNeighborX="-31" custLinFactNeighborY="-8895"/>
      <dgm:spPr/>
    </dgm:pt>
  </dgm:ptLst>
  <dgm:cxnLst>
    <dgm:cxn modelId="{F3E2C71C-A90E-4C90-B859-25D6683C70B7}" srcId="{6FD26558-783E-43A7-B2CA-8A6C808D20D2}" destId="{9376274F-70BB-4C6D-9F08-8EA0D78DF702}" srcOrd="0" destOrd="0" parTransId="{4726EA2F-248B-4774-8628-6727393708EF}" sibTransId="{316FDF59-0511-4E06-8FC8-B9581EB83968}"/>
    <dgm:cxn modelId="{7E83464E-4065-435B-B143-C28CB0D18D38}" type="presOf" srcId="{0B53B4F4-39EE-4693-A625-47EF498F1E0D}" destId="{303CA338-EBB3-48F2-9057-26331B12796A}" srcOrd="0" destOrd="0" presId="urn:microsoft.com/office/officeart/2005/8/layout/process4"/>
    <dgm:cxn modelId="{0EC75E58-359F-47F3-AA32-310034D94161}" type="presOf" srcId="{9376274F-70BB-4C6D-9F08-8EA0D78DF702}" destId="{D3B53D27-B5D5-4A5F-9760-7DFC525D8047}" srcOrd="0" destOrd="0" presId="urn:microsoft.com/office/officeart/2005/8/layout/process4"/>
    <dgm:cxn modelId="{0A313C80-F51B-4775-8EF4-9F19C686146E}" type="presOf" srcId="{6FD26558-783E-43A7-B2CA-8A6C808D20D2}" destId="{F61435C5-2BCD-45FD-84E7-1C53C028DB57}" srcOrd="0" destOrd="0" presId="urn:microsoft.com/office/officeart/2005/8/layout/process4"/>
    <dgm:cxn modelId="{C17D11B3-DD74-460A-A87B-7C4A7D05BB95}" srcId="{6FD26558-783E-43A7-B2CA-8A6C808D20D2}" destId="{0B53B4F4-39EE-4693-A625-47EF498F1E0D}" srcOrd="1" destOrd="0" parTransId="{AD8DB245-B600-4CE7-9276-06D9CDAC17E2}" sibTransId="{6ACE0485-FFCA-42E1-B929-04CD2A437A50}"/>
    <dgm:cxn modelId="{22618BAD-05F2-4B85-A16C-E509A15FBA77}" type="presParOf" srcId="{F61435C5-2BCD-45FD-84E7-1C53C028DB57}" destId="{5815963D-3958-4B22-BFCC-720D39D33C7D}" srcOrd="0" destOrd="0" presId="urn:microsoft.com/office/officeart/2005/8/layout/process4"/>
    <dgm:cxn modelId="{BE827184-36C9-444D-8A45-039DAF5174A1}" type="presParOf" srcId="{5815963D-3958-4B22-BFCC-720D39D33C7D}" destId="{303CA338-EBB3-48F2-9057-26331B12796A}" srcOrd="0" destOrd="0" presId="urn:microsoft.com/office/officeart/2005/8/layout/process4"/>
    <dgm:cxn modelId="{F3738500-598A-4A83-8741-83E751172F44}" type="presParOf" srcId="{F61435C5-2BCD-45FD-84E7-1C53C028DB57}" destId="{1B9D66A2-8620-4A00-ADAE-5058B500DC62}" srcOrd="1" destOrd="0" presId="urn:microsoft.com/office/officeart/2005/8/layout/process4"/>
    <dgm:cxn modelId="{66671B21-C1AC-41C9-A86C-8ED0663D3CC5}" type="presParOf" srcId="{F61435C5-2BCD-45FD-84E7-1C53C028DB57}" destId="{6766E7B9-B0C3-45B9-9426-515FF0876E32}" srcOrd="2" destOrd="0" presId="urn:microsoft.com/office/officeart/2005/8/layout/process4"/>
    <dgm:cxn modelId="{9B8491BA-7765-4BCF-A902-108D580A9179}" type="presParOf" srcId="{6766E7B9-B0C3-45B9-9426-515FF0876E32}" destId="{D3B53D27-B5D5-4A5F-9760-7DFC525D8047}"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11FF27D-EFF6-4133-B221-DDC3F11E706B}"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tr-TR"/>
        </a:p>
      </dgm:t>
    </dgm:pt>
    <dgm:pt modelId="{616ACD39-290D-4CD3-AA5A-70806B8631F6}">
      <dgm:prSet custT="1"/>
      <dgm:spPr/>
      <dgm:t>
        <a:bodyPr/>
        <a:lstStyle/>
        <a:p>
          <a:pPr rtl="0"/>
          <a:r>
            <a:rPr lang="tr-TR" sz="2400" dirty="0"/>
            <a:t>Yüksek riskli patojenlerle oluşan salgın incelemelerinde; Yüzey kültürleri, hastane çevresindeki yüksek temaslı alanlarda </a:t>
          </a:r>
          <a:r>
            <a:rPr lang="tr-TR" sz="2400" dirty="0" err="1"/>
            <a:t>mikrobiyal</a:t>
          </a:r>
          <a:r>
            <a:rPr lang="tr-TR" sz="2400" dirty="0"/>
            <a:t> yükün, olası patojen varlığının ve temizlik/</a:t>
          </a:r>
          <a:r>
            <a:rPr lang="tr-TR" sz="2400" dirty="0" err="1"/>
            <a:t>dekontaminasyon</a:t>
          </a:r>
          <a:r>
            <a:rPr lang="tr-TR" sz="2400" dirty="0"/>
            <a:t> süreçlerinin etkinliğinin değerlendirilmesinde kullanılan temel çevresel örnekleme yöntemlerinden biridir. </a:t>
          </a:r>
        </a:p>
      </dgm:t>
    </dgm:pt>
    <dgm:pt modelId="{FF9B6AA6-D3D6-46ED-A29E-E4CFA1A806CF}" type="parTrans" cxnId="{E49B766B-1651-4462-BBC0-291AB79FC2D9}">
      <dgm:prSet/>
      <dgm:spPr/>
      <dgm:t>
        <a:bodyPr/>
        <a:lstStyle/>
        <a:p>
          <a:endParaRPr lang="tr-TR"/>
        </a:p>
      </dgm:t>
    </dgm:pt>
    <dgm:pt modelId="{22123163-DDE7-40C8-B9BF-37F181793AC2}" type="sibTrans" cxnId="{E49B766B-1651-4462-BBC0-291AB79FC2D9}">
      <dgm:prSet/>
      <dgm:spPr/>
      <dgm:t>
        <a:bodyPr/>
        <a:lstStyle/>
        <a:p>
          <a:endParaRPr lang="tr-TR"/>
        </a:p>
      </dgm:t>
    </dgm:pt>
    <dgm:pt modelId="{AAF7ACE8-A13D-4B63-9167-616506D5ADA2}">
      <dgm:prSet custT="1"/>
      <dgm:spPr/>
      <dgm:t>
        <a:bodyPr/>
        <a:lstStyle/>
        <a:p>
          <a:pPr rtl="0"/>
          <a:r>
            <a:rPr lang="tr-TR" sz="2400" dirty="0"/>
            <a:t>Yatak kenarlıkları, monitör düğmeleri, </a:t>
          </a:r>
          <a:r>
            <a:rPr lang="tr-TR" sz="2400" dirty="0" err="1"/>
            <a:t>infüzyon</a:t>
          </a:r>
          <a:r>
            <a:rPr lang="tr-TR" sz="2400" dirty="0"/>
            <a:t> pompaları, kapı kolları, lavabo çevresi, musluk başları, tuvalet yüzeyleri ve ortak kullanılan tıbbi ekipmanlar bu açıdan en sık örneklenen alanlardır. </a:t>
          </a:r>
        </a:p>
      </dgm:t>
    </dgm:pt>
    <dgm:pt modelId="{B55FB298-6BE4-4992-A29F-AB88691C877D}" type="parTrans" cxnId="{E0EC220A-E8C1-4EB4-8590-219A459D7194}">
      <dgm:prSet/>
      <dgm:spPr/>
      <dgm:t>
        <a:bodyPr/>
        <a:lstStyle/>
        <a:p>
          <a:endParaRPr lang="tr-TR"/>
        </a:p>
      </dgm:t>
    </dgm:pt>
    <dgm:pt modelId="{2A8B6A15-D46E-4F01-99E5-431927227FDB}" type="sibTrans" cxnId="{E0EC220A-E8C1-4EB4-8590-219A459D7194}">
      <dgm:prSet/>
      <dgm:spPr/>
      <dgm:t>
        <a:bodyPr/>
        <a:lstStyle/>
        <a:p>
          <a:endParaRPr lang="tr-TR"/>
        </a:p>
      </dgm:t>
    </dgm:pt>
    <dgm:pt modelId="{F8D6F36A-D965-48D0-9DE9-FE0E6A4340C4}" type="pres">
      <dgm:prSet presAssocID="{611FF27D-EFF6-4133-B221-DDC3F11E706B}" presName="linear" presStyleCnt="0">
        <dgm:presLayoutVars>
          <dgm:animLvl val="lvl"/>
          <dgm:resizeHandles val="exact"/>
        </dgm:presLayoutVars>
      </dgm:prSet>
      <dgm:spPr/>
    </dgm:pt>
    <dgm:pt modelId="{A00AEB49-C48E-426F-8978-AE767A04C9B9}" type="pres">
      <dgm:prSet presAssocID="{616ACD39-290D-4CD3-AA5A-70806B8631F6}" presName="parentText" presStyleLbl="node1" presStyleIdx="0" presStyleCnt="2" custScaleY="150139" custLinFactY="-2491" custLinFactNeighborX="0" custLinFactNeighborY="-100000">
        <dgm:presLayoutVars>
          <dgm:chMax val="0"/>
          <dgm:bulletEnabled val="1"/>
        </dgm:presLayoutVars>
      </dgm:prSet>
      <dgm:spPr/>
    </dgm:pt>
    <dgm:pt modelId="{7EB88D10-686F-497C-8636-58FE5DDAE34D}" type="pres">
      <dgm:prSet presAssocID="{22123163-DDE7-40C8-B9BF-37F181793AC2}" presName="spacer" presStyleCnt="0"/>
      <dgm:spPr/>
    </dgm:pt>
    <dgm:pt modelId="{6327E63B-1B16-4C97-AB29-3B3DFEAF655B}" type="pres">
      <dgm:prSet presAssocID="{AAF7ACE8-A13D-4B63-9167-616506D5ADA2}" presName="parentText" presStyleLbl="node1" presStyleIdx="1" presStyleCnt="2" custScaleX="100000" custScaleY="106161" custLinFactY="-6197" custLinFactNeighborX="0" custLinFactNeighborY="-100000">
        <dgm:presLayoutVars>
          <dgm:chMax val="0"/>
          <dgm:bulletEnabled val="1"/>
        </dgm:presLayoutVars>
      </dgm:prSet>
      <dgm:spPr/>
    </dgm:pt>
  </dgm:ptLst>
  <dgm:cxnLst>
    <dgm:cxn modelId="{E0EC220A-E8C1-4EB4-8590-219A459D7194}" srcId="{611FF27D-EFF6-4133-B221-DDC3F11E706B}" destId="{AAF7ACE8-A13D-4B63-9167-616506D5ADA2}" srcOrd="1" destOrd="0" parTransId="{B55FB298-6BE4-4992-A29F-AB88691C877D}" sibTransId="{2A8B6A15-D46E-4F01-99E5-431927227FDB}"/>
    <dgm:cxn modelId="{B33C5522-64E3-42B0-B45D-76946EF4559F}" type="presOf" srcId="{616ACD39-290D-4CD3-AA5A-70806B8631F6}" destId="{A00AEB49-C48E-426F-8978-AE767A04C9B9}" srcOrd="0" destOrd="0" presId="urn:microsoft.com/office/officeart/2005/8/layout/vList2"/>
    <dgm:cxn modelId="{BD5B7430-8B6A-48B5-B027-D025BDFA9436}" type="presOf" srcId="{AAF7ACE8-A13D-4B63-9167-616506D5ADA2}" destId="{6327E63B-1B16-4C97-AB29-3B3DFEAF655B}" srcOrd="0" destOrd="0" presId="urn:microsoft.com/office/officeart/2005/8/layout/vList2"/>
    <dgm:cxn modelId="{E49B766B-1651-4462-BBC0-291AB79FC2D9}" srcId="{611FF27D-EFF6-4133-B221-DDC3F11E706B}" destId="{616ACD39-290D-4CD3-AA5A-70806B8631F6}" srcOrd="0" destOrd="0" parTransId="{FF9B6AA6-D3D6-46ED-A29E-E4CFA1A806CF}" sibTransId="{22123163-DDE7-40C8-B9BF-37F181793AC2}"/>
    <dgm:cxn modelId="{EBB41B5A-7087-4FEC-A963-DA7A5B8065CA}" type="presOf" srcId="{611FF27D-EFF6-4133-B221-DDC3F11E706B}" destId="{F8D6F36A-D965-48D0-9DE9-FE0E6A4340C4}" srcOrd="0" destOrd="0" presId="urn:microsoft.com/office/officeart/2005/8/layout/vList2"/>
    <dgm:cxn modelId="{C1C6AA31-EF33-4D65-8477-01B08F8F4F05}" type="presParOf" srcId="{F8D6F36A-D965-48D0-9DE9-FE0E6A4340C4}" destId="{A00AEB49-C48E-426F-8978-AE767A04C9B9}" srcOrd="0" destOrd="0" presId="urn:microsoft.com/office/officeart/2005/8/layout/vList2"/>
    <dgm:cxn modelId="{46579B2B-607C-4D4C-BBDD-DF6CB40E636A}" type="presParOf" srcId="{F8D6F36A-D965-48D0-9DE9-FE0E6A4340C4}" destId="{7EB88D10-686F-497C-8636-58FE5DDAE34D}" srcOrd="1" destOrd="0" presId="urn:microsoft.com/office/officeart/2005/8/layout/vList2"/>
    <dgm:cxn modelId="{45E7D50B-EF45-49A9-B369-6EF9868625DA}" type="presParOf" srcId="{F8D6F36A-D965-48D0-9DE9-FE0E6A4340C4}" destId="{6327E63B-1B16-4C97-AB29-3B3DFEAF655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759E825-9730-4EC0-BF05-36D9657DE56A}"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tr-TR"/>
        </a:p>
      </dgm:t>
    </dgm:pt>
    <dgm:pt modelId="{FDA41B2F-D253-4D66-BC31-0D65B3B55C3C}">
      <dgm:prSet custT="1"/>
      <dgm:spPr/>
      <dgm:t>
        <a:bodyPr/>
        <a:lstStyle/>
        <a:p>
          <a:r>
            <a:rPr lang="tr-TR" sz="2200" dirty="0">
              <a:solidFill>
                <a:srgbClr val="002060"/>
              </a:solidFill>
            </a:rPr>
            <a:t>Çevresel kültür sonuçları, enfeksiyon kontrol müdahalelerinin önceliklendirilmesi ve yoğunlaştırılması açısından önemli olmakla birlikte pozitif çevre kültürü, otomatik olarak tek tip bir müdahale gerektirmez.</a:t>
          </a:r>
        </a:p>
      </dgm:t>
    </dgm:pt>
    <dgm:pt modelId="{2A2D25E9-1182-439C-B7CE-C09A94845B39}" type="parTrans" cxnId="{432B4686-2566-4182-94CE-B6D1B2B4480B}">
      <dgm:prSet/>
      <dgm:spPr/>
      <dgm:t>
        <a:bodyPr/>
        <a:lstStyle/>
        <a:p>
          <a:endParaRPr lang="tr-TR"/>
        </a:p>
      </dgm:t>
    </dgm:pt>
    <dgm:pt modelId="{91269503-87EE-4889-926F-2E07F6F4CA66}" type="sibTrans" cxnId="{432B4686-2566-4182-94CE-B6D1B2B4480B}">
      <dgm:prSet/>
      <dgm:spPr/>
      <dgm:t>
        <a:bodyPr/>
        <a:lstStyle/>
        <a:p>
          <a:endParaRPr lang="tr-TR"/>
        </a:p>
      </dgm:t>
    </dgm:pt>
    <dgm:pt modelId="{4CF601F3-72BF-4D9E-87C5-44A77A2EE495}">
      <dgm:prSet custT="1"/>
      <dgm:spPr/>
      <dgm:t>
        <a:bodyPr/>
        <a:lstStyle/>
        <a:p>
          <a:r>
            <a:rPr lang="tr-TR" sz="2200" dirty="0">
              <a:solidFill>
                <a:srgbClr val="002060"/>
              </a:solidFill>
            </a:rPr>
            <a:t>Uygulanacak strateji izole edilen mikroorganizmanın çevresel dayanıklılığına, bulaşma potansiyeline, hasta popülasyonunun duyarlılığına, örnek alınan alanın risk düzeyine ve eşlik eden klinik bulgulara göre belirlenmelidir.</a:t>
          </a:r>
        </a:p>
      </dgm:t>
    </dgm:pt>
    <dgm:pt modelId="{FB5EA069-4274-4920-A663-1F414215847E}" type="parTrans" cxnId="{3C7BDC41-0E98-44FE-A850-F8BCF5617BCD}">
      <dgm:prSet/>
      <dgm:spPr/>
      <dgm:t>
        <a:bodyPr/>
        <a:lstStyle/>
        <a:p>
          <a:endParaRPr lang="tr-TR"/>
        </a:p>
      </dgm:t>
    </dgm:pt>
    <dgm:pt modelId="{2C5C3DBB-8DD3-413E-A4E5-E499917B6A3D}" type="sibTrans" cxnId="{3C7BDC41-0E98-44FE-A850-F8BCF5617BCD}">
      <dgm:prSet/>
      <dgm:spPr/>
      <dgm:t>
        <a:bodyPr/>
        <a:lstStyle/>
        <a:p>
          <a:endParaRPr lang="tr-TR"/>
        </a:p>
      </dgm:t>
    </dgm:pt>
    <dgm:pt modelId="{CF62370F-5EEA-458B-98DA-80FBF98D7F46}" type="pres">
      <dgm:prSet presAssocID="{3759E825-9730-4EC0-BF05-36D9657DE56A}" presName="linear" presStyleCnt="0">
        <dgm:presLayoutVars>
          <dgm:animLvl val="lvl"/>
          <dgm:resizeHandles val="exact"/>
        </dgm:presLayoutVars>
      </dgm:prSet>
      <dgm:spPr/>
    </dgm:pt>
    <dgm:pt modelId="{97485016-809F-4B58-A210-ABC0B7D3F8C1}" type="pres">
      <dgm:prSet presAssocID="{FDA41B2F-D253-4D66-BC31-0D65B3B55C3C}" presName="parentText" presStyleLbl="node1" presStyleIdx="0" presStyleCnt="2" custScaleY="124977" custLinFactNeighborX="0" custLinFactNeighborY="96660">
        <dgm:presLayoutVars>
          <dgm:chMax val="0"/>
          <dgm:bulletEnabled val="1"/>
        </dgm:presLayoutVars>
      </dgm:prSet>
      <dgm:spPr/>
    </dgm:pt>
    <dgm:pt modelId="{28262E4A-1904-485A-9DEC-5F2BAE72D2DC}" type="pres">
      <dgm:prSet presAssocID="{91269503-87EE-4889-926F-2E07F6F4CA66}" presName="spacer" presStyleCnt="0"/>
      <dgm:spPr/>
    </dgm:pt>
    <dgm:pt modelId="{E6C59AEE-3A17-408D-8AD3-87976C74B85B}" type="pres">
      <dgm:prSet presAssocID="{4CF601F3-72BF-4D9E-87C5-44A77A2EE495}" presName="parentText" presStyleLbl="node1" presStyleIdx="1" presStyleCnt="2" custScaleY="117003">
        <dgm:presLayoutVars>
          <dgm:chMax val="0"/>
          <dgm:bulletEnabled val="1"/>
        </dgm:presLayoutVars>
      </dgm:prSet>
      <dgm:spPr/>
    </dgm:pt>
  </dgm:ptLst>
  <dgm:cxnLst>
    <dgm:cxn modelId="{A6A48631-CEBB-4B15-B0D3-E60AFD5882A4}" type="presOf" srcId="{FDA41B2F-D253-4D66-BC31-0D65B3B55C3C}" destId="{97485016-809F-4B58-A210-ABC0B7D3F8C1}" srcOrd="0" destOrd="0" presId="urn:microsoft.com/office/officeart/2005/8/layout/vList2"/>
    <dgm:cxn modelId="{3C7BDC41-0E98-44FE-A850-F8BCF5617BCD}" srcId="{3759E825-9730-4EC0-BF05-36D9657DE56A}" destId="{4CF601F3-72BF-4D9E-87C5-44A77A2EE495}" srcOrd="1" destOrd="0" parTransId="{FB5EA069-4274-4920-A663-1F414215847E}" sibTransId="{2C5C3DBB-8DD3-413E-A4E5-E499917B6A3D}"/>
    <dgm:cxn modelId="{BAE27B65-4EBC-450B-ADB1-B29C7480793B}" type="presOf" srcId="{4CF601F3-72BF-4D9E-87C5-44A77A2EE495}" destId="{E6C59AEE-3A17-408D-8AD3-87976C74B85B}" srcOrd="0" destOrd="0" presId="urn:microsoft.com/office/officeart/2005/8/layout/vList2"/>
    <dgm:cxn modelId="{5FF77867-92A2-44DC-AD4C-0DE32018A8A3}" type="presOf" srcId="{3759E825-9730-4EC0-BF05-36D9657DE56A}" destId="{CF62370F-5EEA-458B-98DA-80FBF98D7F46}" srcOrd="0" destOrd="0" presId="urn:microsoft.com/office/officeart/2005/8/layout/vList2"/>
    <dgm:cxn modelId="{432B4686-2566-4182-94CE-B6D1B2B4480B}" srcId="{3759E825-9730-4EC0-BF05-36D9657DE56A}" destId="{FDA41B2F-D253-4D66-BC31-0D65B3B55C3C}" srcOrd="0" destOrd="0" parTransId="{2A2D25E9-1182-439C-B7CE-C09A94845B39}" sibTransId="{91269503-87EE-4889-926F-2E07F6F4CA66}"/>
    <dgm:cxn modelId="{F10F022F-B4D0-4654-BA4F-9D7CB5F440F4}" type="presParOf" srcId="{CF62370F-5EEA-458B-98DA-80FBF98D7F46}" destId="{97485016-809F-4B58-A210-ABC0B7D3F8C1}" srcOrd="0" destOrd="0" presId="urn:microsoft.com/office/officeart/2005/8/layout/vList2"/>
    <dgm:cxn modelId="{873AED90-6893-476A-9B2D-382CE314E048}" type="presParOf" srcId="{CF62370F-5EEA-458B-98DA-80FBF98D7F46}" destId="{28262E4A-1904-485A-9DEC-5F2BAE72D2DC}" srcOrd="1" destOrd="0" presId="urn:microsoft.com/office/officeart/2005/8/layout/vList2"/>
    <dgm:cxn modelId="{3B8F1F8C-0D42-4B0C-9424-C73FB873AC9E}" type="presParOf" srcId="{CF62370F-5EEA-458B-98DA-80FBF98D7F46}" destId="{E6C59AEE-3A17-408D-8AD3-87976C74B85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6C23A4-534B-48D9-978B-D0C81CC61D74}"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tr-TR"/>
        </a:p>
      </dgm:t>
    </dgm:pt>
    <dgm:pt modelId="{F53FC464-C7DF-478E-90D4-3626029CA6BE}">
      <dgm:prSet custT="1"/>
      <dgm:spPr/>
      <dgm:t>
        <a:bodyPr/>
        <a:lstStyle/>
        <a:p>
          <a:pPr rtl="0"/>
          <a:r>
            <a:rPr lang="tr-TR" sz="2800" dirty="0">
              <a:solidFill>
                <a:srgbClr val="002060"/>
              </a:solidFill>
            </a:rPr>
            <a:t>Çevresel kültürlerden elde edilen </a:t>
          </a:r>
          <a:r>
            <a:rPr lang="tr-TR" sz="2800" dirty="0" err="1">
              <a:solidFill>
                <a:srgbClr val="002060"/>
              </a:solidFill>
            </a:rPr>
            <a:t>mikrobiyal</a:t>
          </a:r>
          <a:r>
            <a:rPr lang="tr-TR" sz="2800" dirty="0">
              <a:solidFill>
                <a:srgbClr val="002060"/>
              </a:solidFill>
            </a:rPr>
            <a:t> yükün sayısal olarak ifade edilmesine dayanır. </a:t>
          </a:r>
        </a:p>
      </dgm:t>
    </dgm:pt>
    <dgm:pt modelId="{260E6960-75D1-45F4-9280-AF437DF9702B}" type="parTrans" cxnId="{A005B86E-6518-4FC6-88C8-35B5F587D6F4}">
      <dgm:prSet/>
      <dgm:spPr/>
      <dgm:t>
        <a:bodyPr/>
        <a:lstStyle/>
        <a:p>
          <a:endParaRPr lang="tr-TR">
            <a:solidFill>
              <a:srgbClr val="002060"/>
            </a:solidFill>
          </a:endParaRPr>
        </a:p>
      </dgm:t>
    </dgm:pt>
    <dgm:pt modelId="{C2C32727-EC82-4675-A6D0-E2CC9A234E61}" type="sibTrans" cxnId="{A005B86E-6518-4FC6-88C8-35B5F587D6F4}">
      <dgm:prSet/>
      <dgm:spPr/>
      <dgm:t>
        <a:bodyPr/>
        <a:lstStyle/>
        <a:p>
          <a:endParaRPr lang="tr-TR">
            <a:solidFill>
              <a:srgbClr val="002060"/>
            </a:solidFill>
          </a:endParaRPr>
        </a:p>
      </dgm:t>
    </dgm:pt>
    <dgm:pt modelId="{AAADF535-4689-454D-A358-C1C1221C87AE}">
      <dgm:prSet/>
      <dgm:spPr/>
      <dgm:t>
        <a:bodyPr/>
        <a:lstStyle/>
        <a:p>
          <a:pPr rtl="0"/>
          <a:r>
            <a:rPr lang="tr-TR" dirty="0">
              <a:solidFill>
                <a:srgbClr val="002060"/>
              </a:solidFill>
            </a:rPr>
            <a:t>En sık kullanılan birimler hava için CFU/m³, yüzey için CFU/cm², temas plaklarında toplam koloni sayısı veya </a:t>
          </a:r>
          <a:r>
            <a:rPr lang="tr-TR" dirty="0" err="1">
              <a:solidFill>
                <a:srgbClr val="002060"/>
              </a:solidFill>
            </a:rPr>
            <a:t>elüsyon</a:t>
          </a:r>
          <a:r>
            <a:rPr lang="tr-TR" dirty="0">
              <a:solidFill>
                <a:srgbClr val="002060"/>
              </a:solidFill>
            </a:rPr>
            <a:t> temelli yüzey örneklerinde alan başına koloni yoğunluğudur. </a:t>
          </a:r>
        </a:p>
      </dgm:t>
    </dgm:pt>
    <dgm:pt modelId="{752FD3EF-B526-433C-A271-D254443EC653}" type="parTrans" cxnId="{9E93EE4E-B87C-4BF6-8FD2-27AF9E3A17DA}">
      <dgm:prSet/>
      <dgm:spPr/>
      <dgm:t>
        <a:bodyPr/>
        <a:lstStyle/>
        <a:p>
          <a:endParaRPr lang="tr-TR">
            <a:solidFill>
              <a:srgbClr val="002060"/>
            </a:solidFill>
          </a:endParaRPr>
        </a:p>
      </dgm:t>
    </dgm:pt>
    <dgm:pt modelId="{94A84B25-8A1A-4912-A7F3-8D3ACDC14533}" type="sibTrans" cxnId="{9E93EE4E-B87C-4BF6-8FD2-27AF9E3A17DA}">
      <dgm:prSet/>
      <dgm:spPr/>
      <dgm:t>
        <a:bodyPr/>
        <a:lstStyle/>
        <a:p>
          <a:endParaRPr lang="tr-TR">
            <a:solidFill>
              <a:srgbClr val="002060"/>
            </a:solidFill>
          </a:endParaRPr>
        </a:p>
      </dgm:t>
    </dgm:pt>
    <dgm:pt modelId="{8F3D4CA1-752B-48CF-BE7F-FFCEC843D6DC}">
      <dgm:prSet/>
      <dgm:spPr/>
      <dgm:t>
        <a:bodyPr/>
        <a:lstStyle/>
        <a:p>
          <a:pPr rtl="0"/>
          <a:r>
            <a:rPr lang="tr-TR" dirty="0">
              <a:solidFill>
                <a:srgbClr val="002060"/>
              </a:solidFill>
            </a:rPr>
            <a:t>Çevresel örneklemenin en önemli sınırlılıklarından biri, farklı örnekleme cihazları, taşıma ortamları, ekim yöntemleri ve </a:t>
          </a:r>
          <a:r>
            <a:rPr lang="tr-TR" dirty="0" err="1">
              <a:solidFill>
                <a:srgbClr val="002060"/>
              </a:solidFill>
            </a:rPr>
            <a:t>inkübasyon</a:t>
          </a:r>
          <a:r>
            <a:rPr lang="tr-TR" dirty="0">
              <a:solidFill>
                <a:srgbClr val="002060"/>
              </a:solidFill>
            </a:rPr>
            <a:t> koşulları nedeniyle </a:t>
          </a:r>
          <a:r>
            <a:rPr lang="tr-TR" b="1" dirty="0">
              <a:solidFill>
                <a:srgbClr val="002060"/>
              </a:solidFill>
            </a:rPr>
            <a:t>bu sayıların her zaman doğrudan karşılaştırılabilir olmamasıdır.</a:t>
          </a:r>
          <a:endParaRPr lang="tr-TR" dirty="0">
            <a:solidFill>
              <a:srgbClr val="002060"/>
            </a:solidFill>
          </a:endParaRPr>
        </a:p>
      </dgm:t>
    </dgm:pt>
    <dgm:pt modelId="{4C63C239-6217-4E44-8DD6-86566A7073FE}" type="parTrans" cxnId="{24829DCE-7318-4948-BE02-06D1416A7CF6}">
      <dgm:prSet/>
      <dgm:spPr/>
      <dgm:t>
        <a:bodyPr/>
        <a:lstStyle/>
        <a:p>
          <a:endParaRPr lang="tr-TR">
            <a:solidFill>
              <a:srgbClr val="002060"/>
            </a:solidFill>
          </a:endParaRPr>
        </a:p>
      </dgm:t>
    </dgm:pt>
    <dgm:pt modelId="{5B562BC9-16FE-4E7A-860A-E025A2F9B4C3}" type="sibTrans" cxnId="{24829DCE-7318-4948-BE02-06D1416A7CF6}">
      <dgm:prSet/>
      <dgm:spPr/>
      <dgm:t>
        <a:bodyPr/>
        <a:lstStyle/>
        <a:p>
          <a:endParaRPr lang="tr-TR">
            <a:solidFill>
              <a:srgbClr val="002060"/>
            </a:solidFill>
          </a:endParaRPr>
        </a:p>
      </dgm:t>
    </dgm:pt>
    <dgm:pt modelId="{3C16921D-36A6-4C25-A1BB-6ACB1300DF17}" type="pres">
      <dgm:prSet presAssocID="{A16C23A4-534B-48D9-978B-D0C81CC61D74}" presName="linear" presStyleCnt="0">
        <dgm:presLayoutVars>
          <dgm:animLvl val="lvl"/>
          <dgm:resizeHandles val="exact"/>
        </dgm:presLayoutVars>
      </dgm:prSet>
      <dgm:spPr/>
    </dgm:pt>
    <dgm:pt modelId="{DD536C51-7A31-49EE-848F-81208308712D}" type="pres">
      <dgm:prSet presAssocID="{F53FC464-C7DF-478E-90D4-3626029CA6BE}" presName="parentText" presStyleLbl="node1" presStyleIdx="0" presStyleCnt="3">
        <dgm:presLayoutVars>
          <dgm:chMax val="0"/>
          <dgm:bulletEnabled val="1"/>
        </dgm:presLayoutVars>
      </dgm:prSet>
      <dgm:spPr/>
    </dgm:pt>
    <dgm:pt modelId="{7797D42C-6F49-445E-9575-B2A8406D018C}" type="pres">
      <dgm:prSet presAssocID="{C2C32727-EC82-4675-A6D0-E2CC9A234E61}" presName="spacer" presStyleCnt="0"/>
      <dgm:spPr/>
    </dgm:pt>
    <dgm:pt modelId="{44CB9846-6F09-486D-86D3-E893F7AD34DD}" type="pres">
      <dgm:prSet presAssocID="{AAADF535-4689-454D-A358-C1C1221C87AE}" presName="parentText" presStyleLbl="node1" presStyleIdx="1" presStyleCnt="3">
        <dgm:presLayoutVars>
          <dgm:chMax val="0"/>
          <dgm:bulletEnabled val="1"/>
        </dgm:presLayoutVars>
      </dgm:prSet>
      <dgm:spPr/>
    </dgm:pt>
    <dgm:pt modelId="{1A440A2B-A112-439B-AC37-B453F5D5411D}" type="pres">
      <dgm:prSet presAssocID="{94A84B25-8A1A-4912-A7F3-8D3ACDC14533}" presName="spacer" presStyleCnt="0"/>
      <dgm:spPr/>
    </dgm:pt>
    <dgm:pt modelId="{202486EA-5C27-422F-9E0A-BE1550FAB52A}" type="pres">
      <dgm:prSet presAssocID="{8F3D4CA1-752B-48CF-BE7F-FFCEC843D6DC}" presName="parentText" presStyleLbl="node1" presStyleIdx="2" presStyleCnt="3">
        <dgm:presLayoutVars>
          <dgm:chMax val="0"/>
          <dgm:bulletEnabled val="1"/>
        </dgm:presLayoutVars>
      </dgm:prSet>
      <dgm:spPr/>
    </dgm:pt>
  </dgm:ptLst>
  <dgm:cxnLst>
    <dgm:cxn modelId="{39C8B965-5D25-4BBE-88DF-01B7FBB6708A}" type="presOf" srcId="{AAADF535-4689-454D-A358-C1C1221C87AE}" destId="{44CB9846-6F09-486D-86D3-E893F7AD34DD}" srcOrd="0" destOrd="0" presId="urn:microsoft.com/office/officeart/2005/8/layout/vList2"/>
    <dgm:cxn modelId="{A005B86E-6518-4FC6-88C8-35B5F587D6F4}" srcId="{A16C23A4-534B-48D9-978B-D0C81CC61D74}" destId="{F53FC464-C7DF-478E-90D4-3626029CA6BE}" srcOrd="0" destOrd="0" parTransId="{260E6960-75D1-45F4-9280-AF437DF9702B}" sibTransId="{C2C32727-EC82-4675-A6D0-E2CC9A234E61}"/>
    <dgm:cxn modelId="{9E93EE4E-B87C-4BF6-8FD2-27AF9E3A17DA}" srcId="{A16C23A4-534B-48D9-978B-D0C81CC61D74}" destId="{AAADF535-4689-454D-A358-C1C1221C87AE}" srcOrd="1" destOrd="0" parTransId="{752FD3EF-B526-433C-A271-D254443EC653}" sibTransId="{94A84B25-8A1A-4912-A7F3-8D3ACDC14533}"/>
    <dgm:cxn modelId="{A9389CBB-C3E6-4DDD-8851-5374096F9115}" type="presOf" srcId="{A16C23A4-534B-48D9-978B-D0C81CC61D74}" destId="{3C16921D-36A6-4C25-A1BB-6ACB1300DF17}" srcOrd="0" destOrd="0" presId="urn:microsoft.com/office/officeart/2005/8/layout/vList2"/>
    <dgm:cxn modelId="{23A3CCC2-8346-4DA8-89FD-BFB80CED28D9}" type="presOf" srcId="{F53FC464-C7DF-478E-90D4-3626029CA6BE}" destId="{DD536C51-7A31-49EE-848F-81208308712D}" srcOrd="0" destOrd="0" presId="urn:microsoft.com/office/officeart/2005/8/layout/vList2"/>
    <dgm:cxn modelId="{24829DCE-7318-4948-BE02-06D1416A7CF6}" srcId="{A16C23A4-534B-48D9-978B-D0C81CC61D74}" destId="{8F3D4CA1-752B-48CF-BE7F-FFCEC843D6DC}" srcOrd="2" destOrd="0" parTransId="{4C63C239-6217-4E44-8DD6-86566A7073FE}" sibTransId="{5B562BC9-16FE-4E7A-860A-E025A2F9B4C3}"/>
    <dgm:cxn modelId="{CC8C26F2-3709-4841-B133-A4A5400492AC}" type="presOf" srcId="{8F3D4CA1-752B-48CF-BE7F-FFCEC843D6DC}" destId="{202486EA-5C27-422F-9E0A-BE1550FAB52A}" srcOrd="0" destOrd="0" presId="urn:microsoft.com/office/officeart/2005/8/layout/vList2"/>
    <dgm:cxn modelId="{46E22554-8EDB-4F00-A2FD-6D82A4FD9C89}" type="presParOf" srcId="{3C16921D-36A6-4C25-A1BB-6ACB1300DF17}" destId="{DD536C51-7A31-49EE-848F-81208308712D}" srcOrd="0" destOrd="0" presId="urn:microsoft.com/office/officeart/2005/8/layout/vList2"/>
    <dgm:cxn modelId="{6C3A3929-E478-4468-8F76-36583564C222}" type="presParOf" srcId="{3C16921D-36A6-4C25-A1BB-6ACB1300DF17}" destId="{7797D42C-6F49-445E-9575-B2A8406D018C}" srcOrd="1" destOrd="0" presId="urn:microsoft.com/office/officeart/2005/8/layout/vList2"/>
    <dgm:cxn modelId="{CBC46632-F0F9-49F7-95F7-951EC0F341F5}" type="presParOf" srcId="{3C16921D-36A6-4C25-A1BB-6ACB1300DF17}" destId="{44CB9846-6F09-486D-86D3-E893F7AD34DD}" srcOrd="2" destOrd="0" presId="urn:microsoft.com/office/officeart/2005/8/layout/vList2"/>
    <dgm:cxn modelId="{AD217641-49AD-4282-86E7-74BBE9159DBA}" type="presParOf" srcId="{3C16921D-36A6-4C25-A1BB-6ACB1300DF17}" destId="{1A440A2B-A112-439B-AC37-B453F5D5411D}" srcOrd="3" destOrd="0" presId="urn:microsoft.com/office/officeart/2005/8/layout/vList2"/>
    <dgm:cxn modelId="{16642972-AA32-4AE3-B438-3006A4C61507}" type="presParOf" srcId="{3C16921D-36A6-4C25-A1BB-6ACB1300DF17}" destId="{202486EA-5C27-422F-9E0A-BE1550FAB52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759E825-9730-4EC0-BF05-36D9657DE56A}"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tr-TR"/>
        </a:p>
      </dgm:t>
    </dgm:pt>
    <dgm:pt modelId="{6CA4F4F4-F8AA-4BBA-8AB6-8DA4A207CD20}">
      <dgm:prSet custT="1"/>
      <dgm:spPr/>
      <dgm:t>
        <a:bodyPr/>
        <a:lstStyle/>
        <a:p>
          <a:r>
            <a:rPr lang="tr-TR" sz="2400" dirty="0">
              <a:solidFill>
                <a:srgbClr val="002060"/>
              </a:solidFill>
            </a:rPr>
            <a:t>Güncel kılavuzlar, çevresel kontrol yaklaşımının yalnızca kimyasal dezenfektan seçimine indirgenmemesi gerektiğini; temizlik sıklığı, temas yüzeyi önceliklendirmesi, terminal temizlik, ekipman ayrımı, temas önlemleri, personel eğitimi, denetim ve geri bildirim mekanizmalarının birlikte yürütülmesini önermektedir.</a:t>
          </a:r>
        </a:p>
      </dgm:t>
    </dgm:pt>
    <dgm:pt modelId="{D90AE6C7-CC9D-4A32-BDE9-32CF93FA0D7C}" type="parTrans" cxnId="{3457F1D4-BDEB-4009-9DFE-CF0CB72029B0}">
      <dgm:prSet/>
      <dgm:spPr/>
      <dgm:t>
        <a:bodyPr/>
        <a:lstStyle/>
        <a:p>
          <a:endParaRPr lang="tr-TR"/>
        </a:p>
      </dgm:t>
    </dgm:pt>
    <dgm:pt modelId="{497658E8-6B0C-4053-9D1B-D13FFA0C44E3}" type="sibTrans" cxnId="{3457F1D4-BDEB-4009-9DFE-CF0CB72029B0}">
      <dgm:prSet/>
      <dgm:spPr/>
      <dgm:t>
        <a:bodyPr/>
        <a:lstStyle/>
        <a:p>
          <a:endParaRPr lang="tr-TR"/>
        </a:p>
      </dgm:t>
    </dgm:pt>
    <dgm:pt modelId="{F26CC7FB-75C6-4206-8686-EC5BB592B76F}">
      <dgm:prSet custT="1"/>
      <dgm:spPr/>
      <dgm:t>
        <a:bodyPr/>
        <a:lstStyle/>
        <a:p>
          <a:r>
            <a:rPr lang="tr-TR" sz="2400" dirty="0">
              <a:solidFill>
                <a:srgbClr val="002060"/>
              </a:solidFill>
            </a:rPr>
            <a:t>Ayrıca çevreden hastaya, hasta- çevre-personel arasında patojen transferinin iyi tanımlanmış olması, çevresel kültürlere dayalı müdahalelerin hasta güvenliği açısından doğrudan önemini ortaya koymaktadır. </a:t>
          </a:r>
        </a:p>
      </dgm:t>
    </dgm:pt>
    <dgm:pt modelId="{0179CC79-514B-4AFB-AD77-3D366953B59B}" type="parTrans" cxnId="{FC9E297C-9C05-4849-BABB-C038EDCA2AAB}">
      <dgm:prSet/>
      <dgm:spPr/>
      <dgm:t>
        <a:bodyPr/>
        <a:lstStyle/>
        <a:p>
          <a:endParaRPr lang="tr-TR"/>
        </a:p>
      </dgm:t>
    </dgm:pt>
    <dgm:pt modelId="{CC2BFD96-4BCA-42C7-B6A3-1CF507A4C72E}" type="sibTrans" cxnId="{FC9E297C-9C05-4849-BABB-C038EDCA2AAB}">
      <dgm:prSet/>
      <dgm:spPr/>
      <dgm:t>
        <a:bodyPr/>
        <a:lstStyle/>
        <a:p>
          <a:endParaRPr lang="tr-TR"/>
        </a:p>
      </dgm:t>
    </dgm:pt>
    <dgm:pt modelId="{CF62370F-5EEA-458B-98DA-80FBF98D7F46}" type="pres">
      <dgm:prSet presAssocID="{3759E825-9730-4EC0-BF05-36D9657DE56A}" presName="linear" presStyleCnt="0">
        <dgm:presLayoutVars>
          <dgm:animLvl val="lvl"/>
          <dgm:resizeHandles val="exact"/>
        </dgm:presLayoutVars>
      </dgm:prSet>
      <dgm:spPr/>
    </dgm:pt>
    <dgm:pt modelId="{220E8CE4-EE68-4BDF-8EB4-3399474A95AF}" type="pres">
      <dgm:prSet presAssocID="{6CA4F4F4-F8AA-4BBA-8AB6-8DA4A207CD20}" presName="parentText" presStyleLbl="node1" presStyleIdx="0" presStyleCnt="2" custScaleY="118106" custLinFactY="6584" custLinFactNeighborX="-981" custLinFactNeighborY="100000">
        <dgm:presLayoutVars>
          <dgm:chMax val="0"/>
          <dgm:bulletEnabled val="1"/>
        </dgm:presLayoutVars>
      </dgm:prSet>
      <dgm:spPr/>
    </dgm:pt>
    <dgm:pt modelId="{3A64FA4D-05B0-4A88-94E9-CBF516EECEBE}" type="pres">
      <dgm:prSet presAssocID="{497658E8-6B0C-4053-9D1B-D13FFA0C44E3}" presName="spacer" presStyleCnt="0"/>
      <dgm:spPr/>
    </dgm:pt>
    <dgm:pt modelId="{A00673A5-2751-4417-8633-F2A9FD05CEF5}" type="pres">
      <dgm:prSet presAssocID="{F26CC7FB-75C6-4206-8686-EC5BB592B76F}" presName="parentText" presStyleLbl="node1" presStyleIdx="1" presStyleCnt="2" custScaleY="129055" custLinFactNeighborX="-981" custLinFactNeighborY="-57735">
        <dgm:presLayoutVars>
          <dgm:chMax val="0"/>
          <dgm:bulletEnabled val="1"/>
        </dgm:presLayoutVars>
      </dgm:prSet>
      <dgm:spPr/>
    </dgm:pt>
  </dgm:ptLst>
  <dgm:cxnLst>
    <dgm:cxn modelId="{5FF77867-92A2-44DC-AD4C-0DE32018A8A3}" type="presOf" srcId="{3759E825-9730-4EC0-BF05-36D9657DE56A}" destId="{CF62370F-5EEA-458B-98DA-80FBF98D7F46}" srcOrd="0" destOrd="0" presId="urn:microsoft.com/office/officeart/2005/8/layout/vList2"/>
    <dgm:cxn modelId="{FC9E297C-9C05-4849-BABB-C038EDCA2AAB}" srcId="{3759E825-9730-4EC0-BF05-36D9657DE56A}" destId="{F26CC7FB-75C6-4206-8686-EC5BB592B76F}" srcOrd="1" destOrd="0" parTransId="{0179CC79-514B-4AFB-AD77-3D366953B59B}" sibTransId="{CC2BFD96-4BCA-42C7-B6A3-1CF507A4C72E}"/>
    <dgm:cxn modelId="{40A34392-6D30-474D-8A39-117868E7CCB0}" type="presOf" srcId="{F26CC7FB-75C6-4206-8686-EC5BB592B76F}" destId="{A00673A5-2751-4417-8633-F2A9FD05CEF5}" srcOrd="0" destOrd="0" presId="urn:microsoft.com/office/officeart/2005/8/layout/vList2"/>
    <dgm:cxn modelId="{3457F1D4-BDEB-4009-9DFE-CF0CB72029B0}" srcId="{3759E825-9730-4EC0-BF05-36D9657DE56A}" destId="{6CA4F4F4-F8AA-4BBA-8AB6-8DA4A207CD20}" srcOrd="0" destOrd="0" parTransId="{D90AE6C7-CC9D-4A32-BDE9-32CF93FA0D7C}" sibTransId="{497658E8-6B0C-4053-9D1B-D13FFA0C44E3}"/>
    <dgm:cxn modelId="{B3857CE2-3F19-4468-99AC-335BD5F63722}" type="presOf" srcId="{6CA4F4F4-F8AA-4BBA-8AB6-8DA4A207CD20}" destId="{220E8CE4-EE68-4BDF-8EB4-3399474A95AF}" srcOrd="0" destOrd="0" presId="urn:microsoft.com/office/officeart/2005/8/layout/vList2"/>
    <dgm:cxn modelId="{67917A52-E090-45F1-B410-C300DDBF1C26}" type="presParOf" srcId="{CF62370F-5EEA-458B-98DA-80FBF98D7F46}" destId="{220E8CE4-EE68-4BDF-8EB4-3399474A95AF}" srcOrd="0" destOrd="0" presId="urn:microsoft.com/office/officeart/2005/8/layout/vList2"/>
    <dgm:cxn modelId="{EA8ABF51-9F43-4381-992A-510AE942D6D5}" type="presParOf" srcId="{CF62370F-5EEA-458B-98DA-80FBF98D7F46}" destId="{3A64FA4D-05B0-4A88-94E9-CBF516EECEBE}" srcOrd="1" destOrd="0" presId="urn:microsoft.com/office/officeart/2005/8/layout/vList2"/>
    <dgm:cxn modelId="{EBA7FE3D-11B2-4168-8245-927EAF3B40D0}" type="presParOf" srcId="{CF62370F-5EEA-458B-98DA-80FBF98D7F46}" destId="{A00673A5-2751-4417-8633-F2A9FD05CEF5}"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A8ED28B-E3F9-4D20-AEAE-4A2346418187}"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tr-TR"/>
        </a:p>
      </dgm:t>
    </dgm:pt>
    <dgm:pt modelId="{EB263C22-290F-4BD8-B8B0-F3FC0A6529D7}">
      <dgm:prSet/>
      <dgm:spPr/>
      <dgm:t>
        <a:bodyPr/>
        <a:lstStyle/>
        <a:p>
          <a:pPr rtl="0"/>
          <a:r>
            <a:rPr lang="tr-TR" dirty="0">
              <a:solidFill>
                <a:srgbClr val="002060"/>
              </a:solidFill>
            </a:rPr>
            <a:t>Çevresel kültür sonuçları, temizlik ve dezenfeksiyon stratejisinin mikroorganizmaya özgü biçimde yeniden düzenlenmesini gerektirebilir. </a:t>
          </a:r>
        </a:p>
      </dgm:t>
    </dgm:pt>
    <dgm:pt modelId="{E6641CA6-838B-49E6-9008-840CAC708A90}" type="parTrans" cxnId="{8C4F6097-AA63-4051-8070-CD4DD98E9C76}">
      <dgm:prSet/>
      <dgm:spPr/>
      <dgm:t>
        <a:bodyPr/>
        <a:lstStyle/>
        <a:p>
          <a:endParaRPr lang="tr-TR"/>
        </a:p>
      </dgm:t>
    </dgm:pt>
    <dgm:pt modelId="{2D072665-79BC-4571-B851-6DFAC174E5E5}" type="sibTrans" cxnId="{8C4F6097-AA63-4051-8070-CD4DD98E9C76}">
      <dgm:prSet/>
      <dgm:spPr/>
      <dgm:t>
        <a:bodyPr/>
        <a:lstStyle/>
        <a:p>
          <a:endParaRPr lang="tr-TR"/>
        </a:p>
      </dgm:t>
    </dgm:pt>
    <dgm:pt modelId="{A711CA3C-3BC6-48DE-BD1E-1C8B31FAE7B1}">
      <dgm:prSet/>
      <dgm:spPr/>
      <dgm:t>
        <a:bodyPr/>
        <a:lstStyle/>
        <a:p>
          <a:pPr rtl="0"/>
          <a:r>
            <a:rPr lang="tr-TR" dirty="0">
              <a:solidFill>
                <a:srgbClr val="002060"/>
              </a:solidFill>
            </a:rPr>
            <a:t>Temel ilke, önce mekanik temizliğin sağlanması, ardından hedef patojenin biyolojik özelliklerine uygun dezenfektanın yeterli konsantrasyon ve temas süresiyle uygulanmasıdır.</a:t>
          </a:r>
        </a:p>
      </dgm:t>
    </dgm:pt>
    <dgm:pt modelId="{3D176A73-FA7D-401C-BB6E-E8D60CFE4B89}" type="parTrans" cxnId="{98C3540B-1228-4DB0-839E-0D248C0F9224}">
      <dgm:prSet/>
      <dgm:spPr/>
      <dgm:t>
        <a:bodyPr/>
        <a:lstStyle/>
        <a:p>
          <a:endParaRPr lang="tr-TR"/>
        </a:p>
      </dgm:t>
    </dgm:pt>
    <dgm:pt modelId="{878C833D-48F2-4228-A8BF-039FDF4CBA4A}" type="sibTrans" cxnId="{98C3540B-1228-4DB0-839E-0D248C0F9224}">
      <dgm:prSet/>
      <dgm:spPr/>
      <dgm:t>
        <a:bodyPr/>
        <a:lstStyle/>
        <a:p>
          <a:endParaRPr lang="tr-TR"/>
        </a:p>
      </dgm:t>
    </dgm:pt>
    <dgm:pt modelId="{BE47311A-6BC5-4586-9561-C41FEEAB8A52}" type="pres">
      <dgm:prSet presAssocID="{2A8ED28B-E3F9-4D20-AEAE-4A2346418187}" presName="Name0" presStyleCnt="0">
        <dgm:presLayoutVars>
          <dgm:dir/>
          <dgm:resizeHandles val="exact"/>
        </dgm:presLayoutVars>
      </dgm:prSet>
      <dgm:spPr/>
    </dgm:pt>
    <dgm:pt modelId="{C3EBCBE9-9C12-4E39-9FD2-BE793C156D92}" type="pres">
      <dgm:prSet presAssocID="{2A8ED28B-E3F9-4D20-AEAE-4A2346418187}" presName="arrow" presStyleLbl="bgShp" presStyleIdx="0" presStyleCnt="1"/>
      <dgm:spPr/>
    </dgm:pt>
    <dgm:pt modelId="{37708FB0-E97D-4CAB-80CF-61C225F82122}" type="pres">
      <dgm:prSet presAssocID="{2A8ED28B-E3F9-4D20-AEAE-4A2346418187}" presName="points" presStyleCnt="0"/>
      <dgm:spPr/>
    </dgm:pt>
    <dgm:pt modelId="{5735B5CB-5C18-42DB-92D5-7C6494573A70}" type="pres">
      <dgm:prSet presAssocID="{EB263C22-290F-4BD8-B8B0-F3FC0A6529D7}" presName="compositeA" presStyleCnt="0"/>
      <dgm:spPr/>
    </dgm:pt>
    <dgm:pt modelId="{F22671D6-F0F1-4BF4-A85F-6A3F4CB61A07}" type="pres">
      <dgm:prSet presAssocID="{EB263C22-290F-4BD8-B8B0-F3FC0A6529D7}" presName="textA" presStyleLbl="revTx" presStyleIdx="0" presStyleCnt="2">
        <dgm:presLayoutVars>
          <dgm:bulletEnabled val="1"/>
        </dgm:presLayoutVars>
      </dgm:prSet>
      <dgm:spPr/>
    </dgm:pt>
    <dgm:pt modelId="{92EB0D38-9467-44B0-A435-53EE192FD510}" type="pres">
      <dgm:prSet presAssocID="{EB263C22-290F-4BD8-B8B0-F3FC0A6529D7}" presName="circleA" presStyleLbl="node1" presStyleIdx="0" presStyleCnt="2"/>
      <dgm:spPr/>
    </dgm:pt>
    <dgm:pt modelId="{5493FE35-D24C-4C18-8AA9-B4F78D038464}" type="pres">
      <dgm:prSet presAssocID="{EB263C22-290F-4BD8-B8B0-F3FC0A6529D7}" presName="spaceA" presStyleCnt="0"/>
      <dgm:spPr/>
    </dgm:pt>
    <dgm:pt modelId="{847064BA-FF83-4E1E-AB80-28E98E710A74}" type="pres">
      <dgm:prSet presAssocID="{2D072665-79BC-4571-B851-6DFAC174E5E5}" presName="space" presStyleCnt="0"/>
      <dgm:spPr/>
    </dgm:pt>
    <dgm:pt modelId="{B7D6824D-F230-4DCF-ACA1-40201605C6F8}" type="pres">
      <dgm:prSet presAssocID="{A711CA3C-3BC6-48DE-BD1E-1C8B31FAE7B1}" presName="compositeB" presStyleCnt="0"/>
      <dgm:spPr/>
    </dgm:pt>
    <dgm:pt modelId="{719E331D-8307-4CDD-BF47-9A14BEEE99F1}" type="pres">
      <dgm:prSet presAssocID="{A711CA3C-3BC6-48DE-BD1E-1C8B31FAE7B1}" presName="textB" presStyleLbl="revTx" presStyleIdx="1" presStyleCnt="2">
        <dgm:presLayoutVars>
          <dgm:bulletEnabled val="1"/>
        </dgm:presLayoutVars>
      </dgm:prSet>
      <dgm:spPr/>
    </dgm:pt>
    <dgm:pt modelId="{0D142AF9-EE26-467A-8D5A-3F922528B81A}" type="pres">
      <dgm:prSet presAssocID="{A711CA3C-3BC6-48DE-BD1E-1C8B31FAE7B1}" presName="circleB" presStyleLbl="node1" presStyleIdx="1" presStyleCnt="2"/>
      <dgm:spPr/>
    </dgm:pt>
    <dgm:pt modelId="{352461A7-E451-4F23-95C7-67C2C8C93F24}" type="pres">
      <dgm:prSet presAssocID="{A711CA3C-3BC6-48DE-BD1E-1C8B31FAE7B1}" presName="spaceB" presStyleCnt="0"/>
      <dgm:spPr/>
    </dgm:pt>
  </dgm:ptLst>
  <dgm:cxnLst>
    <dgm:cxn modelId="{728C2E04-D9A5-4D37-B1C9-D15A1C7169AE}" type="presOf" srcId="{A711CA3C-3BC6-48DE-BD1E-1C8B31FAE7B1}" destId="{719E331D-8307-4CDD-BF47-9A14BEEE99F1}" srcOrd="0" destOrd="0" presId="urn:microsoft.com/office/officeart/2005/8/layout/hProcess11"/>
    <dgm:cxn modelId="{DC34A109-702D-4B50-BF21-725A9068E7B1}" type="presOf" srcId="{EB263C22-290F-4BD8-B8B0-F3FC0A6529D7}" destId="{F22671D6-F0F1-4BF4-A85F-6A3F4CB61A07}" srcOrd="0" destOrd="0" presId="urn:microsoft.com/office/officeart/2005/8/layout/hProcess11"/>
    <dgm:cxn modelId="{98C3540B-1228-4DB0-839E-0D248C0F9224}" srcId="{2A8ED28B-E3F9-4D20-AEAE-4A2346418187}" destId="{A711CA3C-3BC6-48DE-BD1E-1C8B31FAE7B1}" srcOrd="1" destOrd="0" parTransId="{3D176A73-FA7D-401C-BB6E-E8D60CFE4B89}" sibTransId="{878C833D-48F2-4228-A8BF-039FDF4CBA4A}"/>
    <dgm:cxn modelId="{52EBD293-3A46-4032-8C5D-D3EF3D776AC5}" type="presOf" srcId="{2A8ED28B-E3F9-4D20-AEAE-4A2346418187}" destId="{BE47311A-6BC5-4586-9561-C41FEEAB8A52}" srcOrd="0" destOrd="0" presId="urn:microsoft.com/office/officeart/2005/8/layout/hProcess11"/>
    <dgm:cxn modelId="{8C4F6097-AA63-4051-8070-CD4DD98E9C76}" srcId="{2A8ED28B-E3F9-4D20-AEAE-4A2346418187}" destId="{EB263C22-290F-4BD8-B8B0-F3FC0A6529D7}" srcOrd="0" destOrd="0" parTransId="{E6641CA6-838B-49E6-9008-840CAC708A90}" sibTransId="{2D072665-79BC-4571-B851-6DFAC174E5E5}"/>
    <dgm:cxn modelId="{62B68CC3-20D0-485E-A190-7D4CD73AEB00}" type="presParOf" srcId="{BE47311A-6BC5-4586-9561-C41FEEAB8A52}" destId="{C3EBCBE9-9C12-4E39-9FD2-BE793C156D92}" srcOrd="0" destOrd="0" presId="urn:microsoft.com/office/officeart/2005/8/layout/hProcess11"/>
    <dgm:cxn modelId="{80C15242-C953-4A48-AD0D-9E50C994C7B9}" type="presParOf" srcId="{BE47311A-6BC5-4586-9561-C41FEEAB8A52}" destId="{37708FB0-E97D-4CAB-80CF-61C225F82122}" srcOrd="1" destOrd="0" presId="urn:microsoft.com/office/officeart/2005/8/layout/hProcess11"/>
    <dgm:cxn modelId="{DBE5502D-BC4B-4909-BDCD-8A14E1898B75}" type="presParOf" srcId="{37708FB0-E97D-4CAB-80CF-61C225F82122}" destId="{5735B5CB-5C18-42DB-92D5-7C6494573A70}" srcOrd="0" destOrd="0" presId="urn:microsoft.com/office/officeart/2005/8/layout/hProcess11"/>
    <dgm:cxn modelId="{063E8DA4-F69F-415F-BD50-5B7A0861FA9D}" type="presParOf" srcId="{5735B5CB-5C18-42DB-92D5-7C6494573A70}" destId="{F22671D6-F0F1-4BF4-A85F-6A3F4CB61A07}" srcOrd="0" destOrd="0" presId="urn:microsoft.com/office/officeart/2005/8/layout/hProcess11"/>
    <dgm:cxn modelId="{92956ABD-49D2-4D2B-ACC7-3A4F89F3EF44}" type="presParOf" srcId="{5735B5CB-5C18-42DB-92D5-7C6494573A70}" destId="{92EB0D38-9467-44B0-A435-53EE192FD510}" srcOrd="1" destOrd="0" presId="urn:microsoft.com/office/officeart/2005/8/layout/hProcess11"/>
    <dgm:cxn modelId="{D1ACB654-5BB8-4260-A83B-F8AAD77AC244}" type="presParOf" srcId="{5735B5CB-5C18-42DB-92D5-7C6494573A70}" destId="{5493FE35-D24C-4C18-8AA9-B4F78D038464}" srcOrd="2" destOrd="0" presId="urn:microsoft.com/office/officeart/2005/8/layout/hProcess11"/>
    <dgm:cxn modelId="{16017300-AF74-4255-8A1A-AEBDFCB603FF}" type="presParOf" srcId="{37708FB0-E97D-4CAB-80CF-61C225F82122}" destId="{847064BA-FF83-4E1E-AB80-28E98E710A74}" srcOrd="1" destOrd="0" presId="urn:microsoft.com/office/officeart/2005/8/layout/hProcess11"/>
    <dgm:cxn modelId="{31500412-DAB8-4487-AA9F-71DB6F9EEE5C}" type="presParOf" srcId="{37708FB0-E97D-4CAB-80CF-61C225F82122}" destId="{B7D6824D-F230-4DCF-ACA1-40201605C6F8}" srcOrd="2" destOrd="0" presId="urn:microsoft.com/office/officeart/2005/8/layout/hProcess11"/>
    <dgm:cxn modelId="{7042C589-BB2C-422A-A52D-447CB039A4F8}" type="presParOf" srcId="{B7D6824D-F230-4DCF-ACA1-40201605C6F8}" destId="{719E331D-8307-4CDD-BF47-9A14BEEE99F1}" srcOrd="0" destOrd="0" presId="urn:microsoft.com/office/officeart/2005/8/layout/hProcess11"/>
    <dgm:cxn modelId="{F8D89B42-1041-454A-8CD5-5E3E258BD253}" type="presParOf" srcId="{B7D6824D-F230-4DCF-ACA1-40201605C6F8}" destId="{0D142AF9-EE26-467A-8D5A-3F922528B81A}" srcOrd="1" destOrd="0" presId="urn:microsoft.com/office/officeart/2005/8/layout/hProcess11"/>
    <dgm:cxn modelId="{B55AD614-296A-40F9-9490-979B7E71EEA0}" type="presParOf" srcId="{B7D6824D-F230-4DCF-ACA1-40201605C6F8}" destId="{352461A7-E451-4F23-95C7-67C2C8C93F24}"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EA3114E-BFE0-40F7-B345-DF202662F9E9}" type="doc">
      <dgm:prSet loTypeId="urn:microsoft.com/office/officeart/2005/8/layout/pyramid2" loCatId="pyramid" qsTypeId="urn:microsoft.com/office/officeart/2005/8/quickstyle/simple3" qsCatId="simple" csTypeId="urn:microsoft.com/office/officeart/2005/8/colors/accent1_2" csCatId="accent1" phldr="1"/>
      <dgm:spPr/>
      <dgm:t>
        <a:bodyPr/>
        <a:lstStyle/>
        <a:p>
          <a:endParaRPr lang="tr-TR"/>
        </a:p>
      </dgm:t>
    </dgm:pt>
    <dgm:pt modelId="{E90ACA25-7FC7-4458-87DB-710E6AF32D48}">
      <dgm:prSet custT="1"/>
      <dgm:spPr/>
      <dgm:t>
        <a:bodyPr/>
        <a:lstStyle/>
        <a:p>
          <a:pPr rtl="0"/>
          <a:r>
            <a:rPr lang="tr-TR" sz="2000" dirty="0">
              <a:solidFill>
                <a:srgbClr val="002060"/>
              </a:solidFill>
            </a:rPr>
            <a:t>Özellikle çevresel kalıcılığı yüksek olan veya standart düşük düzey dezenfektanlara daha dirençli patojenlerde ürün seçimi kritik</a:t>
          </a:r>
        </a:p>
      </dgm:t>
    </dgm:pt>
    <dgm:pt modelId="{FEDEF213-C9D2-4B63-9124-D4F27D07956E}" type="parTrans" cxnId="{AD17CFF5-B573-4C1F-8950-194827741F84}">
      <dgm:prSet/>
      <dgm:spPr/>
      <dgm:t>
        <a:bodyPr/>
        <a:lstStyle/>
        <a:p>
          <a:endParaRPr lang="tr-TR"/>
        </a:p>
      </dgm:t>
    </dgm:pt>
    <dgm:pt modelId="{542AB484-7806-4251-8D98-AC79F8B731F3}" type="sibTrans" cxnId="{AD17CFF5-B573-4C1F-8950-194827741F84}">
      <dgm:prSet/>
      <dgm:spPr/>
      <dgm:t>
        <a:bodyPr/>
        <a:lstStyle/>
        <a:p>
          <a:endParaRPr lang="tr-TR"/>
        </a:p>
      </dgm:t>
    </dgm:pt>
    <dgm:pt modelId="{07E98E22-EAE7-49E9-A182-1AC0BE0A00F2}">
      <dgm:prSet custT="1"/>
      <dgm:spPr/>
      <dgm:t>
        <a:bodyPr/>
        <a:lstStyle/>
        <a:p>
          <a:pPr rtl="0"/>
          <a:r>
            <a:rPr lang="tr-TR" sz="2000" b="1" dirty="0">
              <a:solidFill>
                <a:srgbClr val="002060"/>
              </a:solidFill>
            </a:rPr>
            <a:t>C. </a:t>
          </a:r>
          <a:r>
            <a:rPr lang="tr-TR" sz="2000" b="1" dirty="0" err="1">
              <a:solidFill>
                <a:srgbClr val="002060"/>
              </a:solidFill>
            </a:rPr>
            <a:t>difficile</a:t>
          </a:r>
          <a:r>
            <a:rPr lang="tr-TR" sz="2000" b="1" dirty="0">
              <a:solidFill>
                <a:srgbClr val="002060"/>
              </a:solidFill>
            </a:rPr>
            <a:t> için </a:t>
          </a:r>
          <a:r>
            <a:rPr lang="tr-TR" sz="2000" dirty="0" err="1">
              <a:solidFill>
                <a:srgbClr val="002060"/>
              </a:solidFill>
            </a:rPr>
            <a:t>sporisidal</a:t>
          </a:r>
          <a:r>
            <a:rPr lang="tr-TR" sz="2000" dirty="0">
              <a:solidFill>
                <a:srgbClr val="002060"/>
              </a:solidFill>
            </a:rPr>
            <a:t> etki gerekir; bu nedenle klor bazlı ajanlar veya eşdeğer </a:t>
          </a:r>
          <a:r>
            <a:rPr lang="tr-TR" sz="2000" dirty="0" err="1">
              <a:solidFill>
                <a:srgbClr val="002060"/>
              </a:solidFill>
            </a:rPr>
            <a:t>sporisidal</a:t>
          </a:r>
          <a:r>
            <a:rPr lang="tr-TR" sz="2000" dirty="0">
              <a:solidFill>
                <a:srgbClr val="002060"/>
              </a:solidFill>
            </a:rPr>
            <a:t> ürünler tercih edilmelidir</a:t>
          </a:r>
          <a:r>
            <a:rPr lang="tr-TR" sz="1700" dirty="0">
              <a:solidFill>
                <a:srgbClr val="002060"/>
              </a:solidFill>
            </a:rPr>
            <a:t>. </a:t>
          </a:r>
        </a:p>
      </dgm:t>
    </dgm:pt>
    <dgm:pt modelId="{75F2ABCE-3DAC-4185-813A-697E0FDF5192}" type="parTrans" cxnId="{90301078-697C-4FAB-B758-7B433547A36C}">
      <dgm:prSet/>
      <dgm:spPr/>
      <dgm:t>
        <a:bodyPr/>
        <a:lstStyle/>
        <a:p>
          <a:endParaRPr lang="tr-TR"/>
        </a:p>
      </dgm:t>
    </dgm:pt>
    <dgm:pt modelId="{56647BF5-18A7-4E33-A1F1-E8C86F223FC6}" type="sibTrans" cxnId="{90301078-697C-4FAB-B758-7B433547A36C}">
      <dgm:prSet/>
      <dgm:spPr/>
      <dgm:t>
        <a:bodyPr/>
        <a:lstStyle/>
        <a:p>
          <a:endParaRPr lang="tr-TR"/>
        </a:p>
      </dgm:t>
    </dgm:pt>
    <dgm:pt modelId="{53A426F3-F1F6-4835-B60B-27ACE02F4264}">
      <dgm:prSet custT="1"/>
      <dgm:spPr/>
      <dgm:t>
        <a:bodyPr/>
        <a:lstStyle/>
        <a:p>
          <a:pPr rtl="0"/>
          <a:r>
            <a:rPr lang="tr-TR" sz="2000" dirty="0" err="1">
              <a:solidFill>
                <a:srgbClr val="002060"/>
              </a:solidFill>
            </a:rPr>
            <a:t>Public</a:t>
          </a:r>
          <a:r>
            <a:rPr lang="tr-TR" sz="2000" dirty="0">
              <a:solidFill>
                <a:srgbClr val="002060"/>
              </a:solidFill>
            </a:rPr>
            <a:t> </a:t>
          </a:r>
          <a:r>
            <a:rPr lang="tr-TR" sz="2000" dirty="0" err="1">
              <a:solidFill>
                <a:srgbClr val="002060"/>
              </a:solidFill>
            </a:rPr>
            <a:t>Health</a:t>
          </a:r>
          <a:r>
            <a:rPr lang="tr-TR" sz="2000" dirty="0">
              <a:solidFill>
                <a:srgbClr val="002060"/>
              </a:solidFill>
            </a:rPr>
            <a:t> </a:t>
          </a:r>
          <a:r>
            <a:rPr lang="tr-TR" sz="2000" dirty="0" err="1">
              <a:solidFill>
                <a:srgbClr val="002060"/>
              </a:solidFill>
            </a:rPr>
            <a:t>Ontario</a:t>
          </a:r>
          <a:r>
            <a:rPr lang="tr-TR" sz="2000" dirty="0">
              <a:solidFill>
                <a:srgbClr val="002060"/>
              </a:solidFill>
            </a:rPr>
            <a:t> rehberi, C. </a:t>
          </a:r>
          <a:r>
            <a:rPr lang="tr-TR" sz="2000" dirty="0" err="1">
              <a:solidFill>
                <a:srgbClr val="002060"/>
              </a:solidFill>
            </a:rPr>
            <a:t>difficile</a:t>
          </a:r>
          <a:r>
            <a:rPr lang="tr-TR" sz="2000" dirty="0">
              <a:solidFill>
                <a:srgbClr val="002060"/>
              </a:solidFill>
            </a:rPr>
            <a:t> izolasyonu olan odalarda rutin temizlik yaklaşımına ek olarak </a:t>
          </a:r>
          <a:r>
            <a:rPr lang="tr-TR" sz="2000" dirty="0" err="1">
              <a:solidFill>
                <a:srgbClr val="002060"/>
              </a:solidFill>
            </a:rPr>
            <a:t>sporisidal</a:t>
          </a:r>
          <a:r>
            <a:rPr lang="tr-TR" sz="2000" dirty="0">
              <a:solidFill>
                <a:srgbClr val="002060"/>
              </a:solidFill>
            </a:rPr>
            <a:t> ajan kullanımını açık biçimde önermekte</a:t>
          </a:r>
        </a:p>
      </dgm:t>
    </dgm:pt>
    <dgm:pt modelId="{7EB1DDD3-0927-460E-8126-217A49BC29A3}" type="parTrans" cxnId="{9B14FC3E-20FB-45E0-AA1A-E36839D58B32}">
      <dgm:prSet/>
      <dgm:spPr/>
      <dgm:t>
        <a:bodyPr/>
        <a:lstStyle/>
        <a:p>
          <a:endParaRPr lang="tr-TR"/>
        </a:p>
      </dgm:t>
    </dgm:pt>
    <dgm:pt modelId="{511FF5E3-EBED-4BA3-814B-239282461A38}" type="sibTrans" cxnId="{9B14FC3E-20FB-45E0-AA1A-E36839D58B32}">
      <dgm:prSet/>
      <dgm:spPr/>
      <dgm:t>
        <a:bodyPr/>
        <a:lstStyle/>
        <a:p>
          <a:endParaRPr lang="tr-TR"/>
        </a:p>
      </dgm:t>
    </dgm:pt>
    <dgm:pt modelId="{1DA9FCD6-7DE1-4F15-B180-9B6D9BE3C680}" type="pres">
      <dgm:prSet presAssocID="{0EA3114E-BFE0-40F7-B345-DF202662F9E9}" presName="compositeShape" presStyleCnt="0">
        <dgm:presLayoutVars>
          <dgm:dir/>
          <dgm:resizeHandles/>
        </dgm:presLayoutVars>
      </dgm:prSet>
      <dgm:spPr/>
    </dgm:pt>
    <dgm:pt modelId="{DE079B0C-1C8B-4BD7-96F3-A4811C9F4F33}" type="pres">
      <dgm:prSet presAssocID="{0EA3114E-BFE0-40F7-B345-DF202662F9E9}" presName="pyramid" presStyleLbl="node1" presStyleIdx="0" presStyleCnt="1"/>
      <dgm:spPr/>
    </dgm:pt>
    <dgm:pt modelId="{377CEE49-3F66-4FFC-98A1-9D81A040BC04}" type="pres">
      <dgm:prSet presAssocID="{0EA3114E-BFE0-40F7-B345-DF202662F9E9}" presName="theList" presStyleCnt="0"/>
      <dgm:spPr/>
    </dgm:pt>
    <dgm:pt modelId="{90ECB7C0-9207-46B9-918D-08F2CF8C7864}" type="pres">
      <dgm:prSet presAssocID="{E90ACA25-7FC7-4458-87DB-710E6AF32D48}" presName="aNode" presStyleLbl="fgAcc1" presStyleIdx="0" presStyleCnt="3" custScaleX="146920">
        <dgm:presLayoutVars>
          <dgm:bulletEnabled val="1"/>
        </dgm:presLayoutVars>
      </dgm:prSet>
      <dgm:spPr/>
    </dgm:pt>
    <dgm:pt modelId="{D5F6F78D-47F4-4A93-BB43-B41CE0B6268F}" type="pres">
      <dgm:prSet presAssocID="{E90ACA25-7FC7-4458-87DB-710E6AF32D48}" presName="aSpace" presStyleCnt="0"/>
      <dgm:spPr/>
    </dgm:pt>
    <dgm:pt modelId="{B970605B-FF64-45F2-A761-BA8A0A422ED8}" type="pres">
      <dgm:prSet presAssocID="{07E98E22-EAE7-49E9-A182-1AC0BE0A00F2}" presName="aNode" presStyleLbl="fgAcc1" presStyleIdx="1" presStyleCnt="3" custScaleX="157786">
        <dgm:presLayoutVars>
          <dgm:bulletEnabled val="1"/>
        </dgm:presLayoutVars>
      </dgm:prSet>
      <dgm:spPr/>
    </dgm:pt>
    <dgm:pt modelId="{63D2522A-58B0-4B6B-8E09-D78F777BCEC3}" type="pres">
      <dgm:prSet presAssocID="{07E98E22-EAE7-49E9-A182-1AC0BE0A00F2}" presName="aSpace" presStyleCnt="0"/>
      <dgm:spPr/>
    </dgm:pt>
    <dgm:pt modelId="{49DD8FF2-AACA-4036-A766-B06832F2E77F}" type="pres">
      <dgm:prSet presAssocID="{53A426F3-F1F6-4835-B60B-27ACE02F4264}" presName="aNode" presStyleLbl="fgAcc1" presStyleIdx="2" presStyleCnt="3" custScaleX="171637">
        <dgm:presLayoutVars>
          <dgm:bulletEnabled val="1"/>
        </dgm:presLayoutVars>
      </dgm:prSet>
      <dgm:spPr/>
    </dgm:pt>
    <dgm:pt modelId="{33364CCB-F827-424B-A179-916FD5516A8A}" type="pres">
      <dgm:prSet presAssocID="{53A426F3-F1F6-4835-B60B-27ACE02F4264}" presName="aSpace" presStyleCnt="0"/>
      <dgm:spPr/>
    </dgm:pt>
  </dgm:ptLst>
  <dgm:cxnLst>
    <dgm:cxn modelId="{40A8AB1E-3621-4400-93A7-3A86D08C457B}" type="presOf" srcId="{E90ACA25-7FC7-4458-87DB-710E6AF32D48}" destId="{90ECB7C0-9207-46B9-918D-08F2CF8C7864}" srcOrd="0" destOrd="0" presId="urn:microsoft.com/office/officeart/2005/8/layout/pyramid2"/>
    <dgm:cxn modelId="{9260ED3D-8844-4DB6-86A5-6DF9C7077C67}" type="presOf" srcId="{0EA3114E-BFE0-40F7-B345-DF202662F9E9}" destId="{1DA9FCD6-7DE1-4F15-B180-9B6D9BE3C680}" srcOrd="0" destOrd="0" presId="urn:microsoft.com/office/officeart/2005/8/layout/pyramid2"/>
    <dgm:cxn modelId="{9B14FC3E-20FB-45E0-AA1A-E36839D58B32}" srcId="{0EA3114E-BFE0-40F7-B345-DF202662F9E9}" destId="{53A426F3-F1F6-4835-B60B-27ACE02F4264}" srcOrd="2" destOrd="0" parTransId="{7EB1DDD3-0927-460E-8126-217A49BC29A3}" sibTransId="{511FF5E3-EBED-4BA3-814B-239282461A38}"/>
    <dgm:cxn modelId="{90301078-697C-4FAB-B758-7B433547A36C}" srcId="{0EA3114E-BFE0-40F7-B345-DF202662F9E9}" destId="{07E98E22-EAE7-49E9-A182-1AC0BE0A00F2}" srcOrd="1" destOrd="0" parTransId="{75F2ABCE-3DAC-4185-813A-697E0FDF5192}" sibTransId="{56647BF5-18A7-4E33-A1F1-E8C86F223FC6}"/>
    <dgm:cxn modelId="{128A41CB-56D6-42CF-949C-B75D5703410A}" type="presOf" srcId="{07E98E22-EAE7-49E9-A182-1AC0BE0A00F2}" destId="{B970605B-FF64-45F2-A761-BA8A0A422ED8}" srcOrd="0" destOrd="0" presId="urn:microsoft.com/office/officeart/2005/8/layout/pyramid2"/>
    <dgm:cxn modelId="{0537C2E5-48E1-41C8-ADD4-87518BFCAC37}" type="presOf" srcId="{53A426F3-F1F6-4835-B60B-27ACE02F4264}" destId="{49DD8FF2-AACA-4036-A766-B06832F2E77F}" srcOrd="0" destOrd="0" presId="urn:microsoft.com/office/officeart/2005/8/layout/pyramid2"/>
    <dgm:cxn modelId="{AD17CFF5-B573-4C1F-8950-194827741F84}" srcId="{0EA3114E-BFE0-40F7-B345-DF202662F9E9}" destId="{E90ACA25-7FC7-4458-87DB-710E6AF32D48}" srcOrd="0" destOrd="0" parTransId="{FEDEF213-C9D2-4B63-9124-D4F27D07956E}" sibTransId="{542AB484-7806-4251-8D98-AC79F8B731F3}"/>
    <dgm:cxn modelId="{6A754A20-6359-44E6-A983-96AE4E349F03}" type="presParOf" srcId="{1DA9FCD6-7DE1-4F15-B180-9B6D9BE3C680}" destId="{DE079B0C-1C8B-4BD7-96F3-A4811C9F4F33}" srcOrd="0" destOrd="0" presId="urn:microsoft.com/office/officeart/2005/8/layout/pyramid2"/>
    <dgm:cxn modelId="{53F955BC-56DC-4263-924E-332FF51C587C}" type="presParOf" srcId="{1DA9FCD6-7DE1-4F15-B180-9B6D9BE3C680}" destId="{377CEE49-3F66-4FFC-98A1-9D81A040BC04}" srcOrd="1" destOrd="0" presId="urn:microsoft.com/office/officeart/2005/8/layout/pyramid2"/>
    <dgm:cxn modelId="{AACF7016-968F-4B03-945A-D733089EB568}" type="presParOf" srcId="{377CEE49-3F66-4FFC-98A1-9D81A040BC04}" destId="{90ECB7C0-9207-46B9-918D-08F2CF8C7864}" srcOrd="0" destOrd="0" presId="urn:microsoft.com/office/officeart/2005/8/layout/pyramid2"/>
    <dgm:cxn modelId="{DB007BC4-C090-4427-A1DC-3610E29A864F}" type="presParOf" srcId="{377CEE49-3F66-4FFC-98A1-9D81A040BC04}" destId="{D5F6F78D-47F4-4A93-BB43-B41CE0B6268F}" srcOrd="1" destOrd="0" presId="urn:microsoft.com/office/officeart/2005/8/layout/pyramid2"/>
    <dgm:cxn modelId="{0297C518-BAFA-476D-868B-83805EB4BFC3}" type="presParOf" srcId="{377CEE49-3F66-4FFC-98A1-9D81A040BC04}" destId="{B970605B-FF64-45F2-A761-BA8A0A422ED8}" srcOrd="2" destOrd="0" presId="urn:microsoft.com/office/officeart/2005/8/layout/pyramid2"/>
    <dgm:cxn modelId="{704BB1E6-197D-48F3-A33E-61169AE24322}" type="presParOf" srcId="{377CEE49-3F66-4FFC-98A1-9D81A040BC04}" destId="{63D2522A-58B0-4B6B-8E09-D78F777BCEC3}" srcOrd="3" destOrd="0" presId="urn:microsoft.com/office/officeart/2005/8/layout/pyramid2"/>
    <dgm:cxn modelId="{112CC890-4B57-45D6-A152-F00722F55EC5}" type="presParOf" srcId="{377CEE49-3F66-4FFC-98A1-9D81A040BC04}" destId="{49DD8FF2-AACA-4036-A766-B06832F2E77F}" srcOrd="4" destOrd="0" presId="urn:microsoft.com/office/officeart/2005/8/layout/pyramid2"/>
    <dgm:cxn modelId="{21069A46-B6D1-4A54-B88F-DC65D1EF8418}" type="presParOf" srcId="{377CEE49-3F66-4FFC-98A1-9D81A040BC04}" destId="{33364CCB-F827-424B-A179-916FD5516A8A}"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7C01324-94FC-4884-9262-3AB94C757914}" type="doc">
      <dgm:prSet loTypeId="urn:microsoft.com/office/officeart/2008/layout/VerticalCurvedList" loCatId="list" qsTypeId="urn:microsoft.com/office/officeart/2005/8/quickstyle/simple3" qsCatId="simple" csTypeId="urn:microsoft.com/office/officeart/2005/8/colors/accent1_2" csCatId="accent1" phldr="1"/>
      <dgm:spPr/>
      <dgm:t>
        <a:bodyPr/>
        <a:lstStyle/>
        <a:p>
          <a:endParaRPr lang="tr-TR"/>
        </a:p>
      </dgm:t>
    </dgm:pt>
    <dgm:pt modelId="{90E65952-D869-48F4-9A39-2476C8EE37E0}">
      <dgm:prSet custT="1"/>
      <dgm:spPr/>
      <dgm:t>
        <a:bodyPr/>
        <a:lstStyle/>
        <a:p>
          <a:pPr rtl="0"/>
          <a:r>
            <a:rPr lang="tr-TR" sz="2200" i="1" dirty="0" err="1">
              <a:solidFill>
                <a:srgbClr val="002060"/>
              </a:solidFill>
            </a:rPr>
            <a:t>Candida</a:t>
          </a:r>
          <a:r>
            <a:rPr lang="tr-TR" sz="2200" i="1" dirty="0">
              <a:solidFill>
                <a:srgbClr val="002060"/>
              </a:solidFill>
            </a:rPr>
            <a:t> </a:t>
          </a:r>
          <a:r>
            <a:rPr lang="tr-TR" sz="2200" i="1" dirty="0" err="1">
              <a:solidFill>
                <a:srgbClr val="002060"/>
              </a:solidFill>
            </a:rPr>
            <a:t>auris</a:t>
          </a:r>
          <a:r>
            <a:rPr lang="tr-TR" sz="2200" dirty="0">
              <a:solidFill>
                <a:srgbClr val="002060"/>
              </a:solidFill>
            </a:rPr>
            <a:t>, çevrede haftalarca kalabilen, sağlık kuruluşlarında hızla yayılım gösterebilen ve standart </a:t>
          </a:r>
          <a:r>
            <a:rPr lang="tr-TR" sz="2200" dirty="0" err="1">
              <a:solidFill>
                <a:srgbClr val="002060"/>
              </a:solidFill>
            </a:rPr>
            <a:t>fungisidal</a:t>
          </a:r>
          <a:r>
            <a:rPr lang="tr-TR" sz="2200" dirty="0">
              <a:solidFill>
                <a:srgbClr val="002060"/>
              </a:solidFill>
            </a:rPr>
            <a:t> ya da yalnızca </a:t>
          </a:r>
          <a:r>
            <a:rPr lang="tr-TR" sz="2200" i="1" dirty="0" err="1">
              <a:solidFill>
                <a:srgbClr val="002060"/>
              </a:solidFill>
            </a:rPr>
            <a:t>Candida</a:t>
          </a:r>
          <a:r>
            <a:rPr lang="tr-TR" sz="2200" i="1" dirty="0">
              <a:solidFill>
                <a:srgbClr val="002060"/>
              </a:solidFill>
            </a:rPr>
            <a:t> </a:t>
          </a:r>
          <a:r>
            <a:rPr lang="tr-TR" sz="2200" i="1" dirty="0" err="1">
              <a:solidFill>
                <a:srgbClr val="002060"/>
              </a:solidFill>
            </a:rPr>
            <a:t>albicans</a:t>
          </a:r>
          <a:r>
            <a:rPr lang="tr-TR" sz="2200" dirty="0">
              <a:solidFill>
                <a:srgbClr val="002060"/>
              </a:solidFill>
            </a:rPr>
            <a:t> etkinlik beyanı olan ürünlerle her zaman yeterince elimine edilemeyen bir maya olduğundan, </a:t>
          </a:r>
        </a:p>
      </dgm:t>
    </dgm:pt>
    <dgm:pt modelId="{FD2BE701-A31E-461A-988C-448E50A1CECF}" type="parTrans" cxnId="{05F9F157-548F-4F93-ABAD-2C605B3CBF6E}">
      <dgm:prSet/>
      <dgm:spPr/>
      <dgm:t>
        <a:bodyPr/>
        <a:lstStyle/>
        <a:p>
          <a:endParaRPr lang="tr-TR"/>
        </a:p>
      </dgm:t>
    </dgm:pt>
    <dgm:pt modelId="{B0F135F4-5A9C-495F-8F1A-BCD5C7FEF1BD}" type="sibTrans" cxnId="{05F9F157-548F-4F93-ABAD-2C605B3CBF6E}">
      <dgm:prSet/>
      <dgm:spPr/>
      <dgm:t>
        <a:bodyPr/>
        <a:lstStyle/>
        <a:p>
          <a:endParaRPr lang="tr-TR"/>
        </a:p>
      </dgm:t>
    </dgm:pt>
    <dgm:pt modelId="{73F4BDE9-B7DE-416A-B212-88D9E4AD6DCE}">
      <dgm:prSet custT="1"/>
      <dgm:spPr/>
      <dgm:t>
        <a:bodyPr/>
        <a:lstStyle/>
        <a:p>
          <a:pPr rtl="0"/>
          <a:r>
            <a:rPr lang="tr-TR" sz="2400" dirty="0">
              <a:solidFill>
                <a:srgbClr val="002060"/>
              </a:solidFill>
            </a:rPr>
            <a:t>Pozitif kültür saptanan alanlarda EPA onaylı </a:t>
          </a:r>
          <a:r>
            <a:rPr lang="tr-TR" sz="2400" i="1" dirty="0">
              <a:solidFill>
                <a:srgbClr val="002060"/>
              </a:solidFill>
            </a:rPr>
            <a:t>C. </a:t>
          </a:r>
          <a:r>
            <a:rPr lang="tr-TR" sz="2400" i="1" dirty="0" err="1">
              <a:solidFill>
                <a:srgbClr val="002060"/>
              </a:solidFill>
            </a:rPr>
            <a:t>auris</a:t>
          </a:r>
          <a:r>
            <a:rPr lang="tr-TR" sz="2400" dirty="0">
              <a:solidFill>
                <a:srgbClr val="002060"/>
              </a:solidFill>
            </a:rPr>
            <a:t> etkili dezenfektanlarla güçlendirilmiş günlük ve terminal temizlik uygulanmalıdır.</a:t>
          </a:r>
        </a:p>
      </dgm:t>
    </dgm:pt>
    <dgm:pt modelId="{8ADC8716-C484-4A90-A08E-4B79B6DBEFAF}" type="parTrans" cxnId="{8471EC5C-FB82-41FA-8E36-D25898CA48A3}">
      <dgm:prSet/>
      <dgm:spPr/>
      <dgm:t>
        <a:bodyPr/>
        <a:lstStyle/>
        <a:p>
          <a:endParaRPr lang="tr-TR"/>
        </a:p>
      </dgm:t>
    </dgm:pt>
    <dgm:pt modelId="{14296FFE-5F88-4B4C-8989-496007255AA2}" type="sibTrans" cxnId="{8471EC5C-FB82-41FA-8E36-D25898CA48A3}">
      <dgm:prSet/>
      <dgm:spPr/>
      <dgm:t>
        <a:bodyPr/>
        <a:lstStyle/>
        <a:p>
          <a:endParaRPr lang="tr-TR"/>
        </a:p>
      </dgm:t>
    </dgm:pt>
    <dgm:pt modelId="{8E1DE05D-7C5C-4531-9792-68306E15BF5A}" type="pres">
      <dgm:prSet presAssocID="{57C01324-94FC-4884-9262-3AB94C757914}" presName="Name0" presStyleCnt="0">
        <dgm:presLayoutVars>
          <dgm:chMax val="7"/>
          <dgm:chPref val="7"/>
          <dgm:dir/>
        </dgm:presLayoutVars>
      </dgm:prSet>
      <dgm:spPr/>
    </dgm:pt>
    <dgm:pt modelId="{C7CAF4B4-12D5-47EC-93FC-DF8EB41AF97D}" type="pres">
      <dgm:prSet presAssocID="{57C01324-94FC-4884-9262-3AB94C757914}" presName="Name1" presStyleCnt="0"/>
      <dgm:spPr/>
    </dgm:pt>
    <dgm:pt modelId="{0DEF5519-C779-44BB-9A86-97F0F500CA31}" type="pres">
      <dgm:prSet presAssocID="{57C01324-94FC-4884-9262-3AB94C757914}" presName="cycle" presStyleCnt="0"/>
      <dgm:spPr/>
    </dgm:pt>
    <dgm:pt modelId="{5478BD07-3439-49BD-BF9C-F633AFEA1F39}" type="pres">
      <dgm:prSet presAssocID="{57C01324-94FC-4884-9262-3AB94C757914}" presName="srcNode" presStyleLbl="node1" presStyleIdx="0" presStyleCnt="2"/>
      <dgm:spPr/>
    </dgm:pt>
    <dgm:pt modelId="{13932A51-29A9-4B63-888A-A1B6E9392E79}" type="pres">
      <dgm:prSet presAssocID="{57C01324-94FC-4884-9262-3AB94C757914}" presName="conn" presStyleLbl="parChTrans1D2" presStyleIdx="0" presStyleCnt="1"/>
      <dgm:spPr/>
    </dgm:pt>
    <dgm:pt modelId="{49978AED-38FF-4AC5-A7DB-2AF9C29B2FA1}" type="pres">
      <dgm:prSet presAssocID="{57C01324-94FC-4884-9262-3AB94C757914}" presName="extraNode" presStyleLbl="node1" presStyleIdx="0" presStyleCnt="2"/>
      <dgm:spPr/>
    </dgm:pt>
    <dgm:pt modelId="{94B8586B-9EBE-460E-89DE-4CB3515FA622}" type="pres">
      <dgm:prSet presAssocID="{57C01324-94FC-4884-9262-3AB94C757914}" presName="dstNode" presStyleLbl="node1" presStyleIdx="0" presStyleCnt="2"/>
      <dgm:spPr/>
    </dgm:pt>
    <dgm:pt modelId="{29CD0030-E731-4267-92A4-D848ECE442E5}" type="pres">
      <dgm:prSet presAssocID="{90E65952-D869-48F4-9A39-2476C8EE37E0}" presName="text_1" presStyleLbl="node1" presStyleIdx="0" presStyleCnt="2" custScaleY="138359">
        <dgm:presLayoutVars>
          <dgm:bulletEnabled val="1"/>
        </dgm:presLayoutVars>
      </dgm:prSet>
      <dgm:spPr/>
    </dgm:pt>
    <dgm:pt modelId="{0FD8B9A7-0DAB-44BF-A5F8-D730BFE80F00}" type="pres">
      <dgm:prSet presAssocID="{90E65952-D869-48F4-9A39-2476C8EE37E0}" presName="accent_1" presStyleCnt="0"/>
      <dgm:spPr/>
    </dgm:pt>
    <dgm:pt modelId="{E27B73BD-E61B-4150-8712-2237DFD11F52}" type="pres">
      <dgm:prSet presAssocID="{90E65952-D869-48F4-9A39-2476C8EE37E0}" presName="accentRepeatNode" presStyleLbl="solidFgAcc1" presStyleIdx="0" presStyleCnt="2"/>
      <dgm:spPr/>
    </dgm:pt>
    <dgm:pt modelId="{F847E2B2-178E-468B-95B3-AC28ED8D8B34}" type="pres">
      <dgm:prSet presAssocID="{73F4BDE9-B7DE-416A-B212-88D9E4AD6DCE}" presName="text_2" presStyleLbl="node1" presStyleIdx="1" presStyleCnt="2">
        <dgm:presLayoutVars>
          <dgm:bulletEnabled val="1"/>
        </dgm:presLayoutVars>
      </dgm:prSet>
      <dgm:spPr/>
    </dgm:pt>
    <dgm:pt modelId="{C70CC0BD-3817-46ED-A866-27419DE78112}" type="pres">
      <dgm:prSet presAssocID="{73F4BDE9-B7DE-416A-B212-88D9E4AD6DCE}" presName="accent_2" presStyleCnt="0"/>
      <dgm:spPr/>
    </dgm:pt>
    <dgm:pt modelId="{C0B22E71-DB1E-4095-A8FE-598E429CF82C}" type="pres">
      <dgm:prSet presAssocID="{73F4BDE9-B7DE-416A-B212-88D9E4AD6DCE}" presName="accentRepeatNode" presStyleLbl="solidFgAcc1" presStyleIdx="1" presStyleCnt="2"/>
      <dgm:spPr/>
    </dgm:pt>
  </dgm:ptLst>
  <dgm:cxnLst>
    <dgm:cxn modelId="{8471EC5C-FB82-41FA-8E36-D25898CA48A3}" srcId="{57C01324-94FC-4884-9262-3AB94C757914}" destId="{73F4BDE9-B7DE-416A-B212-88D9E4AD6DCE}" srcOrd="1" destOrd="0" parTransId="{8ADC8716-C484-4A90-A08E-4B79B6DBEFAF}" sibTransId="{14296FFE-5F88-4B4C-8989-496007255AA2}"/>
    <dgm:cxn modelId="{A16CEF61-4762-468D-964D-50411A6E2531}" type="presOf" srcId="{73F4BDE9-B7DE-416A-B212-88D9E4AD6DCE}" destId="{F847E2B2-178E-468B-95B3-AC28ED8D8B34}" srcOrd="0" destOrd="0" presId="urn:microsoft.com/office/officeart/2008/layout/VerticalCurvedList"/>
    <dgm:cxn modelId="{05F9F157-548F-4F93-ABAD-2C605B3CBF6E}" srcId="{57C01324-94FC-4884-9262-3AB94C757914}" destId="{90E65952-D869-48F4-9A39-2476C8EE37E0}" srcOrd="0" destOrd="0" parTransId="{FD2BE701-A31E-461A-988C-448E50A1CECF}" sibTransId="{B0F135F4-5A9C-495F-8F1A-BCD5C7FEF1BD}"/>
    <dgm:cxn modelId="{AF1C8892-037A-41AE-A118-00352219EFF4}" type="presOf" srcId="{57C01324-94FC-4884-9262-3AB94C757914}" destId="{8E1DE05D-7C5C-4531-9792-68306E15BF5A}" srcOrd="0" destOrd="0" presId="urn:microsoft.com/office/officeart/2008/layout/VerticalCurvedList"/>
    <dgm:cxn modelId="{76B3F8E2-2A1D-446D-A06C-574D3F66FB17}" type="presOf" srcId="{90E65952-D869-48F4-9A39-2476C8EE37E0}" destId="{29CD0030-E731-4267-92A4-D848ECE442E5}" srcOrd="0" destOrd="0" presId="urn:microsoft.com/office/officeart/2008/layout/VerticalCurvedList"/>
    <dgm:cxn modelId="{104B62F7-75D2-422A-8AAB-6CA090652853}" type="presOf" srcId="{B0F135F4-5A9C-495F-8F1A-BCD5C7FEF1BD}" destId="{13932A51-29A9-4B63-888A-A1B6E9392E79}" srcOrd="0" destOrd="0" presId="urn:microsoft.com/office/officeart/2008/layout/VerticalCurvedList"/>
    <dgm:cxn modelId="{700802A6-8937-46C2-AE9E-495C50E350E7}" type="presParOf" srcId="{8E1DE05D-7C5C-4531-9792-68306E15BF5A}" destId="{C7CAF4B4-12D5-47EC-93FC-DF8EB41AF97D}" srcOrd="0" destOrd="0" presId="urn:microsoft.com/office/officeart/2008/layout/VerticalCurvedList"/>
    <dgm:cxn modelId="{BDE20E3C-7A0E-48F8-BA15-4BAEDFD1FF5E}" type="presParOf" srcId="{C7CAF4B4-12D5-47EC-93FC-DF8EB41AF97D}" destId="{0DEF5519-C779-44BB-9A86-97F0F500CA31}" srcOrd="0" destOrd="0" presId="urn:microsoft.com/office/officeart/2008/layout/VerticalCurvedList"/>
    <dgm:cxn modelId="{12B9C5C4-7DDA-469D-9741-F7AB2DF931E6}" type="presParOf" srcId="{0DEF5519-C779-44BB-9A86-97F0F500CA31}" destId="{5478BD07-3439-49BD-BF9C-F633AFEA1F39}" srcOrd="0" destOrd="0" presId="urn:microsoft.com/office/officeart/2008/layout/VerticalCurvedList"/>
    <dgm:cxn modelId="{4C33F579-C2C0-4175-A058-F3964B58A76E}" type="presParOf" srcId="{0DEF5519-C779-44BB-9A86-97F0F500CA31}" destId="{13932A51-29A9-4B63-888A-A1B6E9392E79}" srcOrd="1" destOrd="0" presId="urn:microsoft.com/office/officeart/2008/layout/VerticalCurvedList"/>
    <dgm:cxn modelId="{E3ABE575-75A2-49D5-9F8F-649703C70481}" type="presParOf" srcId="{0DEF5519-C779-44BB-9A86-97F0F500CA31}" destId="{49978AED-38FF-4AC5-A7DB-2AF9C29B2FA1}" srcOrd="2" destOrd="0" presId="urn:microsoft.com/office/officeart/2008/layout/VerticalCurvedList"/>
    <dgm:cxn modelId="{4E115576-7643-49DD-8137-D97F8689FE2F}" type="presParOf" srcId="{0DEF5519-C779-44BB-9A86-97F0F500CA31}" destId="{94B8586B-9EBE-460E-89DE-4CB3515FA622}" srcOrd="3" destOrd="0" presId="urn:microsoft.com/office/officeart/2008/layout/VerticalCurvedList"/>
    <dgm:cxn modelId="{200D5028-768D-4186-BC74-864BEDE42D76}" type="presParOf" srcId="{C7CAF4B4-12D5-47EC-93FC-DF8EB41AF97D}" destId="{29CD0030-E731-4267-92A4-D848ECE442E5}" srcOrd="1" destOrd="0" presId="urn:microsoft.com/office/officeart/2008/layout/VerticalCurvedList"/>
    <dgm:cxn modelId="{209549F2-5F87-450A-B006-036E366CC580}" type="presParOf" srcId="{C7CAF4B4-12D5-47EC-93FC-DF8EB41AF97D}" destId="{0FD8B9A7-0DAB-44BF-A5F8-D730BFE80F00}" srcOrd="2" destOrd="0" presId="urn:microsoft.com/office/officeart/2008/layout/VerticalCurvedList"/>
    <dgm:cxn modelId="{74CB7272-C93D-4552-AF49-A7CF4931927F}" type="presParOf" srcId="{0FD8B9A7-0DAB-44BF-A5F8-D730BFE80F00}" destId="{E27B73BD-E61B-4150-8712-2237DFD11F52}" srcOrd="0" destOrd="0" presId="urn:microsoft.com/office/officeart/2008/layout/VerticalCurvedList"/>
    <dgm:cxn modelId="{DD81ACC1-3F04-4394-82E9-829E54627ECA}" type="presParOf" srcId="{C7CAF4B4-12D5-47EC-93FC-DF8EB41AF97D}" destId="{F847E2B2-178E-468B-95B3-AC28ED8D8B34}" srcOrd="3" destOrd="0" presId="urn:microsoft.com/office/officeart/2008/layout/VerticalCurvedList"/>
    <dgm:cxn modelId="{5208E5E9-9ADB-4FA7-A7A8-CD0030620D02}" type="presParOf" srcId="{C7CAF4B4-12D5-47EC-93FC-DF8EB41AF97D}" destId="{C70CC0BD-3817-46ED-A866-27419DE78112}" srcOrd="4" destOrd="0" presId="urn:microsoft.com/office/officeart/2008/layout/VerticalCurvedList"/>
    <dgm:cxn modelId="{3C94676F-80C1-45EE-9825-833EEA4041BB}" type="presParOf" srcId="{C70CC0BD-3817-46ED-A866-27419DE78112}" destId="{C0B22E71-DB1E-4095-A8FE-598E429CF82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07A6C2F-E406-40BE-B727-5953C7BE8302}" type="doc">
      <dgm:prSet loTypeId="urn:microsoft.com/office/officeart/2005/8/layout/process4" loCatId="list" qsTypeId="urn:microsoft.com/office/officeart/2005/8/quickstyle/simple3" qsCatId="simple" csTypeId="urn:microsoft.com/office/officeart/2005/8/colors/accent1_2" csCatId="accent1" phldr="1"/>
      <dgm:spPr/>
      <dgm:t>
        <a:bodyPr/>
        <a:lstStyle/>
        <a:p>
          <a:endParaRPr lang="tr-TR"/>
        </a:p>
      </dgm:t>
    </dgm:pt>
    <dgm:pt modelId="{F680B97A-39AE-4ADA-B7A1-63063DD28494}">
      <dgm:prSet custT="1"/>
      <dgm:spPr/>
      <dgm:t>
        <a:bodyPr/>
        <a:lstStyle/>
        <a:p>
          <a:pPr rtl="0"/>
          <a:r>
            <a:rPr lang="tr-TR" sz="2400" dirty="0">
              <a:solidFill>
                <a:srgbClr val="002060"/>
              </a:solidFill>
            </a:rPr>
            <a:t>Çevresel bariyer yaklaşımı, fiziksel ayrımın ötesinde </a:t>
          </a:r>
          <a:r>
            <a:rPr lang="tr-TR" sz="2400" dirty="0" err="1">
              <a:solidFill>
                <a:srgbClr val="002060"/>
              </a:solidFill>
            </a:rPr>
            <a:t>organizasyonel</a:t>
          </a:r>
          <a:r>
            <a:rPr lang="tr-TR" sz="2400" dirty="0">
              <a:solidFill>
                <a:srgbClr val="002060"/>
              </a:solidFill>
            </a:rPr>
            <a:t> kontrolü de içerir. </a:t>
          </a:r>
        </a:p>
      </dgm:t>
    </dgm:pt>
    <dgm:pt modelId="{6980D1E5-0E38-443B-8322-B2D6208DA273}" type="parTrans" cxnId="{D709DC9F-D6CE-4F2A-822C-8864E1A21F16}">
      <dgm:prSet/>
      <dgm:spPr/>
      <dgm:t>
        <a:bodyPr/>
        <a:lstStyle/>
        <a:p>
          <a:endParaRPr lang="tr-TR"/>
        </a:p>
      </dgm:t>
    </dgm:pt>
    <dgm:pt modelId="{4DE774F6-86FB-4CB7-91B7-EDA5FD648F35}" type="sibTrans" cxnId="{D709DC9F-D6CE-4F2A-822C-8864E1A21F16}">
      <dgm:prSet/>
      <dgm:spPr/>
      <dgm:t>
        <a:bodyPr/>
        <a:lstStyle/>
        <a:p>
          <a:endParaRPr lang="tr-TR"/>
        </a:p>
      </dgm:t>
    </dgm:pt>
    <dgm:pt modelId="{AA0CFD98-1316-4F89-950F-DB12C9556A16}">
      <dgm:prSet custT="1"/>
      <dgm:spPr/>
      <dgm:t>
        <a:bodyPr/>
        <a:lstStyle/>
        <a:p>
          <a:pPr rtl="0"/>
          <a:r>
            <a:rPr lang="tr-TR" sz="2400" dirty="0">
              <a:solidFill>
                <a:srgbClr val="002060"/>
              </a:solidFill>
            </a:rPr>
            <a:t>Oda bazlı temizlik ekipmanı kullanımı her oda için (</a:t>
          </a:r>
          <a:r>
            <a:rPr lang="tr-TR" sz="2400" dirty="0" err="1">
              <a:solidFill>
                <a:srgbClr val="002060"/>
              </a:solidFill>
            </a:rPr>
            <a:t>mop</a:t>
          </a:r>
          <a:r>
            <a:rPr lang="tr-TR" sz="2400" dirty="0">
              <a:solidFill>
                <a:srgbClr val="002060"/>
              </a:solidFill>
            </a:rPr>
            <a:t>, bezler, paspas vb.) değiştirilmesi</a:t>
          </a:r>
        </a:p>
      </dgm:t>
    </dgm:pt>
    <dgm:pt modelId="{D1D83B5E-7E36-4BF9-8486-C3B776EDA60A}" type="parTrans" cxnId="{4B22632A-F120-4A6D-A39A-DB1116AC358E}">
      <dgm:prSet/>
      <dgm:spPr/>
      <dgm:t>
        <a:bodyPr/>
        <a:lstStyle/>
        <a:p>
          <a:endParaRPr lang="tr-TR"/>
        </a:p>
      </dgm:t>
    </dgm:pt>
    <dgm:pt modelId="{02CACDAB-DB69-4231-8465-3FCA933689CA}" type="sibTrans" cxnId="{4B22632A-F120-4A6D-A39A-DB1116AC358E}">
      <dgm:prSet/>
      <dgm:spPr/>
      <dgm:t>
        <a:bodyPr/>
        <a:lstStyle/>
        <a:p>
          <a:endParaRPr lang="tr-TR"/>
        </a:p>
      </dgm:t>
    </dgm:pt>
    <dgm:pt modelId="{E65D007B-5449-4ED9-89BC-1A14E20CE5DF}">
      <dgm:prSet custT="1"/>
      <dgm:spPr/>
      <dgm:t>
        <a:bodyPr/>
        <a:lstStyle/>
        <a:p>
          <a:pPr algn="l" rtl="0"/>
          <a:r>
            <a:rPr lang="tr-TR" sz="2400" dirty="0">
              <a:solidFill>
                <a:srgbClr val="002060"/>
              </a:solidFill>
            </a:rPr>
            <a:t>Cihaz/malzeme vb. ekipmanın hasta bazlı ayrılması, mümkünse tek kullanımlık materyal tercih edilmesi, hasta transferlerinde çevresel yüzey temasının azaltılması, taburculuk/transfer sonrasında güçlendirilmiş terminal temizlik uygulanması</a:t>
          </a:r>
        </a:p>
      </dgm:t>
    </dgm:pt>
    <dgm:pt modelId="{1725D06F-B24E-44BA-88F5-7F854D6D756B}" type="parTrans" cxnId="{CE77933C-5694-424E-A00D-F44060047AE7}">
      <dgm:prSet/>
      <dgm:spPr/>
      <dgm:t>
        <a:bodyPr/>
        <a:lstStyle/>
        <a:p>
          <a:endParaRPr lang="tr-TR"/>
        </a:p>
      </dgm:t>
    </dgm:pt>
    <dgm:pt modelId="{F517C328-A52B-48D2-89C0-8928384709C9}" type="sibTrans" cxnId="{CE77933C-5694-424E-A00D-F44060047AE7}">
      <dgm:prSet/>
      <dgm:spPr/>
      <dgm:t>
        <a:bodyPr/>
        <a:lstStyle/>
        <a:p>
          <a:endParaRPr lang="tr-TR"/>
        </a:p>
      </dgm:t>
    </dgm:pt>
    <dgm:pt modelId="{E8A44CAF-821A-43A3-ADAA-616E3F54954A}">
      <dgm:prSet custT="1"/>
      <dgm:spPr/>
      <dgm:t>
        <a:bodyPr/>
        <a:lstStyle/>
        <a:p>
          <a:pPr rtl="0"/>
          <a:r>
            <a:rPr lang="tr-TR" sz="2400" dirty="0">
              <a:solidFill>
                <a:srgbClr val="002060"/>
              </a:solidFill>
            </a:rPr>
            <a:t>Islak alanların ayrı ekipmanla temizlenmesi</a:t>
          </a:r>
        </a:p>
      </dgm:t>
    </dgm:pt>
    <dgm:pt modelId="{EEE70374-A307-489F-9DA7-80F79D460A2A}" type="parTrans" cxnId="{F70E5BC6-394B-4C2D-B21A-5E7081AF52DB}">
      <dgm:prSet/>
      <dgm:spPr/>
      <dgm:t>
        <a:bodyPr/>
        <a:lstStyle/>
        <a:p>
          <a:endParaRPr lang="tr-TR"/>
        </a:p>
      </dgm:t>
    </dgm:pt>
    <dgm:pt modelId="{BB1F2E4D-1C5A-43A8-9212-A97993848DFF}" type="sibTrans" cxnId="{F70E5BC6-394B-4C2D-B21A-5E7081AF52DB}">
      <dgm:prSet/>
      <dgm:spPr/>
      <dgm:t>
        <a:bodyPr/>
        <a:lstStyle/>
        <a:p>
          <a:endParaRPr lang="tr-TR"/>
        </a:p>
      </dgm:t>
    </dgm:pt>
    <dgm:pt modelId="{A6264EEF-63FF-4FB0-AE33-2334635B18D4}" type="pres">
      <dgm:prSet presAssocID="{207A6C2F-E406-40BE-B727-5953C7BE8302}" presName="Name0" presStyleCnt="0">
        <dgm:presLayoutVars>
          <dgm:dir/>
          <dgm:animLvl val="lvl"/>
          <dgm:resizeHandles val="exact"/>
        </dgm:presLayoutVars>
      </dgm:prSet>
      <dgm:spPr/>
    </dgm:pt>
    <dgm:pt modelId="{086BFC70-A54F-47FB-A2F9-82C2C24F0C1E}" type="pres">
      <dgm:prSet presAssocID="{E65D007B-5449-4ED9-89BC-1A14E20CE5DF}" presName="boxAndChildren" presStyleCnt="0"/>
      <dgm:spPr/>
    </dgm:pt>
    <dgm:pt modelId="{0D132663-F36C-4476-A3D4-07B7308A922B}" type="pres">
      <dgm:prSet presAssocID="{E65D007B-5449-4ED9-89BC-1A14E20CE5DF}" presName="parentTextBox" presStyleLbl="node1" presStyleIdx="0" presStyleCnt="4"/>
      <dgm:spPr/>
    </dgm:pt>
    <dgm:pt modelId="{D8E73FFE-A35E-46B3-80A0-C99A4A654403}" type="pres">
      <dgm:prSet presAssocID="{BB1F2E4D-1C5A-43A8-9212-A97993848DFF}" presName="sp" presStyleCnt="0"/>
      <dgm:spPr/>
    </dgm:pt>
    <dgm:pt modelId="{62837526-F411-445E-9E95-83243313188E}" type="pres">
      <dgm:prSet presAssocID="{E8A44CAF-821A-43A3-ADAA-616E3F54954A}" presName="arrowAndChildren" presStyleCnt="0"/>
      <dgm:spPr/>
    </dgm:pt>
    <dgm:pt modelId="{F2BC3C77-50E7-4A5C-B82B-AD56B6AAD85D}" type="pres">
      <dgm:prSet presAssocID="{E8A44CAF-821A-43A3-ADAA-616E3F54954A}" presName="parentTextArrow" presStyleLbl="node1" presStyleIdx="1" presStyleCnt="4" custScaleY="38312"/>
      <dgm:spPr/>
    </dgm:pt>
    <dgm:pt modelId="{09736843-F319-413D-AAE0-366EAACD034E}" type="pres">
      <dgm:prSet presAssocID="{02CACDAB-DB69-4231-8465-3FCA933689CA}" presName="sp" presStyleCnt="0"/>
      <dgm:spPr/>
    </dgm:pt>
    <dgm:pt modelId="{C42CBAE8-2AC8-473F-A034-3A4CEDE66967}" type="pres">
      <dgm:prSet presAssocID="{AA0CFD98-1316-4F89-950F-DB12C9556A16}" presName="arrowAndChildren" presStyleCnt="0"/>
      <dgm:spPr/>
    </dgm:pt>
    <dgm:pt modelId="{B2DDBCAA-35C4-4BBF-8440-9298D5A637EB}" type="pres">
      <dgm:prSet presAssocID="{AA0CFD98-1316-4F89-950F-DB12C9556A16}" presName="parentTextArrow" presStyleLbl="node1" presStyleIdx="2" presStyleCnt="4" custScaleY="68562"/>
      <dgm:spPr/>
    </dgm:pt>
    <dgm:pt modelId="{E1BE1DD6-4E42-4745-BEA7-CE152FAA1751}" type="pres">
      <dgm:prSet presAssocID="{4DE774F6-86FB-4CB7-91B7-EDA5FD648F35}" presName="sp" presStyleCnt="0"/>
      <dgm:spPr/>
    </dgm:pt>
    <dgm:pt modelId="{D2283EAB-362B-420C-A2FE-1BD4953AA0E3}" type="pres">
      <dgm:prSet presAssocID="{F680B97A-39AE-4ADA-B7A1-63063DD28494}" presName="arrowAndChildren" presStyleCnt="0"/>
      <dgm:spPr/>
    </dgm:pt>
    <dgm:pt modelId="{5D34FCFF-95B1-4680-9104-71EA0753BCE1}" type="pres">
      <dgm:prSet presAssocID="{F680B97A-39AE-4ADA-B7A1-63063DD28494}" presName="parentTextArrow" presStyleLbl="node1" presStyleIdx="3" presStyleCnt="4" custScaleY="58783" custLinFactNeighborX="0" custLinFactNeighborY="-11241"/>
      <dgm:spPr/>
    </dgm:pt>
  </dgm:ptLst>
  <dgm:cxnLst>
    <dgm:cxn modelId="{96018507-729A-4217-98E2-9D26EF5C78C1}" type="presOf" srcId="{E8A44CAF-821A-43A3-ADAA-616E3F54954A}" destId="{F2BC3C77-50E7-4A5C-B82B-AD56B6AAD85D}" srcOrd="0" destOrd="0" presId="urn:microsoft.com/office/officeart/2005/8/layout/process4"/>
    <dgm:cxn modelId="{4B22632A-F120-4A6D-A39A-DB1116AC358E}" srcId="{207A6C2F-E406-40BE-B727-5953C7BE8302}" destId="{AA0CFD98-1316-4F89-950F-DB12C9556A16}" srcOrd="1" destOrd="0" parTransId="{D1D83B5E-7E36-4BF9-8486-C3B776EDA60A}" sibTransId="{02CACDAB-DB69-4231-8465-3FCA933689CA}"/>
    <dgm:cxn modelId="{CE77933C-5694-424E-A00D-F44060047AE7}" srcId="{207A6C2F-E406-40BE-B727-5953C7BE8302}" destId="{E65D007B-5449-4ED9-89BC-1A14E20CE5DF}" srcOrd="3" destOrd="0" parTransId="{1725D06F-B24E-44BA-88F5-7F854D6D756B}" sibTransId="{F517C328-A52B-48D2-89C0-8928384709C9}"/>
    <dgm:cxn modelId="{7F5FB451-46ED-454E-BCFE-96AF4897824B}" type="presOf" srcId="{E65D007B-5449-4ED9-89BC-1A14E20CE5DF}" destId="{0D132663-F36C-4476-A3D4-07B7308A922B}" srcOrd="0" destOrd="0" presId="urn:microsoft.com/office/officeart/2005/8/layout/process4"/>
    <dgm:cxn modelId="{B8B01573-FF2A-4E91-B85D-759053F6CEAC}" type="presOf" srcId="{207A6C2F-E406-40BE-B727-5953C7BE8302}" destId="{A6264EEF-63FF-4FB0-AE33-2334635B18D4}" srcOrd="0" destOrd="0" presId="urn:microsoft.com/office/officeart/2005/8/layout/process4"/>
    <dgm:cxn modelId="{D709DC9F-D6CE-4F2A-822C-8864E1A21F16}" srcId="{207A6C2F-E406-40BE-B727-5953C7BE8302}" destId="{F680B97A-39AE-4ADA-B7A1-63063DD28494}" srcOrd="0" destOrd="0" parTransId="{6980D1E5-0E38-443B-8322-B2D6208DA273}" sibTransId="{4DE774F6-86FB-4CB7-91B7-EDA5FD648F35}"/>
    <dgm:cxn modelId="{9E5DA6AB-0536-42D5-8336-69EDA2F6820F}" type="presOf" srcId="{F680B97A-39AE-4ADA-B7A1-63063DD28494}" destId="{5D34FCFF-95B1-4680-9104-71EA0753BCE1}" srcOrd="0" destOrd="0" presId="urn:microsoft.com/office/officeart/2005/8/layout/process4"/>
    <dgm:cxn modelId="{F70E5BC6-394B-4C2D-B21A-5E7081AF52DB}" srcId="{207A6C2F-E406-40BE-B727-5953C7BE8302}" destId="{E8A44CAF-821A-43A3-ADAA-616E3F54954A}" srcOrd="2" destOrd="0" parTransId="{EEE70374-A307-489F-9DA7-80F79D460A2A}" sibTransId="{BB1F2E4D-1C5A-43A8-9212-A97993848DFF}"/>
    <dgm:cxn modelId="{0E108AFD-494B-4715-9160-B85021A3EBCB}" type="presOf" srcId="{AA0CFD98-1316-4F89-950F-DB12C9556A16}" destId="{B2DDBCAA-35C4-4BBF-8440-9298D5A637EB}" srcOrd="0" destOrd="0" presId="urn:microsoft.com/office/officeart/2005/8/layout/process4"/>
    <dgm:cxn modelId="{03B82CE4-BF84-4294-83B9-06BE8ABD0FD8}" type="presParOf" srcId="{A6264EEF-63FF-4FB0-AE33-2334635B18D4}" destId="{086BFC70-A54F-47FB-A2F9-82C2C24F0C1E}" srcOrd="0" destOrd="0" presId="urn:microsoft.com/office/officeart/2005/8/layout/process4"/>
    <dgm:cxn modelId="{E14D5E6D-44E8-46EA-A391-2FF928500EAB}" type="presParOf" srcId="{086BFC70-A54F-47FB-A2F9-82C2C24F0C1E}" destId="{0D132663-F36C-4476-A3D4-07B7308A922B}" srcOrd="0" destOrd="0" presId="urn:microsoft.com/office/officeart/2005/8/layout/process4"/>
    <dgm:cxn modelId="{C4857B2E-D5E7-41C9-AE9E-62338E1CDAAF}" type="presParOf" srcId="{A6264EEF-63FF-4FB0-AE33-2334635B18D4}" destId="{D8E73FFE-A35E-46B3-80A0-C99A4A654403}" srcOrd="1" destOrd="0" presId="urn:microsoft.com/office/officeart/2005/8/layout/process4"/>
    <dgm:cxn modelId="{D6A095C4-A1D3-4D16-A23E-F18E71A7AA1F}" type="presParOf" srcId="{A6264EEF-63FF-4FB0-AE33-2334635B18D4}" destId="{62837526-F411-445E-9E95-83243313188E}" srcOrd="2" destOrd="0" presId="urn:microsoft.com/office/officeart/2005/8/layout/process4"/>
    <dgm:cxn modelId="{F6D6D981-9C5A-479B-A91B-B831E582F3C1}" type="presParOf" srcId="{62837526-F411-445E-9E95-83243313188E}" destId="{F2BC3C77-50E7-4A5C-B82B-AD56B6AAD85D}" srcOrd="0" destOrd="0" presId="urn:microsoft.com/office/officeart/2005/8/layout/process4"/>
    <dgm:cxn modelId="{E619BCBD-3A8C-49EB-8060-2DA65E90DB7C}" type="presParOf" srcId="{A6264EEF-63FF-4FB0-AE33-2334635B18D4}" destId="{09736843-F319-413D-AAE0-366EAACD034E}" srcOrd="3" destOrd="0" presId="urn:microsoft.com/office/officeart/2005/8/layout/process4"/>
    <dgm:cxn modelId="{F43B0B72-6DA4-460B-AC3D-4433CD24388A}" type="presParOf" srcId="{A6264EEF-63FF-4FB0-AE33-2334635B18D4}" destId="{C42CBAE8-2AC8-473F-A034-3A4CEDE66967}" srcOrd="4" destOrd="0" presId="urn:microsoft.com/office/officeart/2005/8/layout/process4"/>
    <dgm:cxn modelId="{5C187878-21A6-46BE-821E-C6FB117474B1}" type="presParOf" srcId="{C42CBAE8-2AC8-473F-A034-3A4CEDE66967}" destId="{B2DDBCAA-35C4-4BBF-8440-9298D5A637EB}" srcOrd="0" destOrd="0" presId="urn:microsoft.com/office/officeart/2005/8/layout/process4"/>
    <dgm:cxn modelId="{1753601E-28D2-4E86-9065-488659D6DE3D}" type="presParOf" srcId="{A6264EEF-63FF-4FB0-AE33-2334635B18D4}" destId="{E1BE1DD6-4E42-4745-BEA7-CE152FAA1751}" srcOrd="5" destOrd="0" presId="urn:microsoft.com/office/officeart/2005/8/layout/process4"/>
    <dgm:cxn modelId="{1954DDAE-363C-41CF-B239-5367AA3BB508}" type="presParOf" srcId="{A6264EEF-63FF-4FB0-AE33-2334635B18D4}" destId="{D2283EAB-362B-420C-A2FE-1BD4953AA0E3}" srcOrd="6" destOrd="0" presId="urn:microsoft.com/office/officeart/2005/8/layout/process4"/>
    <dgm:cxn modelId="{113A0860-E133-4885-BE7F-837C291001FB}" type="presParOf" srcId="{D2283EAB-362B-420C-A2FE-1BD4953AA0E3}" destId="{5D34FCFF-95B1-4680-9104-71EA0753BCE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C4FEF55-A84A-42DA-BC4C-977AC4A61189}" type="doc">
      <dgm:prSet loTypeId="urn:microsoft.com/office/officeart/2005/8/layout/vList2" loCatId="list" qsTypeId="urn:microsoft.com/office/officeart/2005/8/quickstyle/simple3" qsCatId="simple" csTypeId="urn:microsoft.com/office/officeart/2005/8/colors/accent2_4" csCatId="accent2" phldr="1"/>
      <dgm:spPr/>
      <dgm:t>
        <a:bodyPr/>
        <a:lstStyle/>
        <a:p>
          <a:endParaRPr lang="tr-TR"/>
        </a:p>
      </dgm:t>
    </dgm:pt>
    <dgm:pt modelId="{6B42FB31-152D-4F91-B978-74A211DE0862}">
      <dgm:prSet custT="1"/>
      <dgm:spPr/>
      <dgm:t>
        <a:bodyPr/>
        <a:lstStyle/>
        <a:p>
          <a:pPr rtl="0"/>
          <a:r>
            <a:rPr lang="tr-TR" sz="1800" dirty="0">
              <a:solidFill>
                <a:srgbClr val="002060"/>
              </a:solidFill>
            </a:rPr>
            <a:t>Yüzey temizliğinin hızlı değerlendirilmesinde ve temizlik denetimlerinde yaygın olarak kullanılan bir yöntem</a:t>
          </a:r>
        </a:p>
      </dgm:t>
    </dgm:pt>
    <dgm:pt modelId="{AB0A7430-B57B-47FE-9701-BC62CAFFBA5A}" type="parTrans" cxnId="{D4999040-3DE0-4E65-896A-644E42A64258}">
      <dgm:prSet/>
      <dgm:spPr/>
      <dgm:t>
        <a:bodyPr/>
        <a:lstStyle/>
        <a:p>
          <a:endParaRPr lang="tr-TR"/>
        </a:p>
      </dgm:t>
    </dgm:pt>
    <dgm:pt modelId="{A70B27FF-A82A-4514-9EC8-55D66F9343D9}" type="sibTrans" cxnId="{D4999040-3DE0-4E65-896A-644E42A64258}">
      <dgm:prSet/>
      <dgm:spPr/>
      <dgm:t>
        <a:bodyPr/>
        <a:lstStyle/>
        <a:p>
          <a:endParaRPr lang="tr-TR"/>
        </a:p>
      </dgm:t>
    </dgm:pt>
    <dgm:pt modelId="{4AFED68C-C157-4ACE-985C-2938E04E9656}">
      <dgm:prSet custT="1"/>
      <dgm:spPr/>
      <dgm:t>
        <a:bodyPr/>
        <a:lstStyle/>
        <a:p>
          <a:pPr rtl="0"/>
          <a:r>
            <a:rPr lang="tr-TR" sz="1800" dirty="0">
              <a:solidFill>
                <a:srgbClr val="002060"/>
              </a:solidFill>
            </a:rPr>
            <a:t>Yüzeyden özel bir </a:t>
          </a:r>
          <a:r>
            <a:rPr lang="tr-TR" sz="1800" dirty="0" err="1">
              <a:solidFill>
                <a:srgbClr val="002060"/>
              </a:solidFill>
            </a:rPr>
            <a:t>swab</a:t>
          </a:r>
          <a:r>
            <a:rPr lang="tr-TR" sz="1800" dirty="0">
              <a:solidFill>
                <a:srgbClr val="002060"/>
              </a:solidFill>
            </a:rPr>
            <a:t> ile alınan örnekte bulunan </a:t>
          </a:r>
          <a:r>
            <a:rPr lang="tr-TR" sz="1800" dirty="0" err="1">
              <a:solidFill>
                <a:srgbClr val="002060"/>
              </a:solidFill>
            </a:rPr>
            <a:t>adenozin</a:t>
          </a:r>
          <a:r>
            <a:rPr lang="tr-TR" sz="1800" dirty="0">
              <a:solidFill>
                <a:srgbClr val="002060"/>
              </a:solidFill>
            </a:rPr>
            <a:t> </a:t>
          </a:r>
          <a:r>
            <a:rPr lang="tr-TR" sz="1800" dirty="0" err="1">
              <a:solidFill>
                <a:srgbClr val="002060"/>
              </a:solidFill>
            </a:rPr>
            <a:t>trifosfatın</a:t>
          </a:r>
          <a:r>
            <a:rPr lang="tr-TR" sz="1800" dirty="0">
              <a:solidFill>
                <a:srgbClr val="002060"/>
              </a:solidFill>
            </a:rPr>
            <a:t> </a:t>
          </a:r>
          <a:r>
            <a:rPr lang="tr-TR" sz="1800" dirty="0" err="1">
              <a:solidFill>
                <a:srgbClr val="002060"/>
              </a:solidFill>
            </a:rPr>
            <a:t>luminometrede</a:t>
          </a:r>
          <a:r>
            <a:rPr lang="tr-TR" sz="1800" dirty="0">
              <a:solidFill>
                <a:srgbClr val="002060"/>
              </a:solidFill>
            </a:rPr>
            <a:t> </a:t>
          </a:r>
          <a:r>
            <a:rPr lang="tr-TR" sz="1800" dirty="0" err="1">
              <a:solidFill>
                <a:srgbClr val="002060"/>
              </a:solidFill>
            </a:rPr>
            <a:t>relative</a:t>
          </a:r>
          <a:r>
            <a:rPr lang="tr-TR" sz="1800" dirty="0">
              <a:solidFill>
                <a:srgbClr val="002060"/>
              </a:solidFill>
            </a:rPr>
            <a:t> </a:t>
          </a:r>
          <a:r>
            <a:rPr lang="tr-TR" sz="1800" dirty="0" err="1">
              <a:solidFill>
                <a:srgbClr val="002060"/>
              </a:solidFill>
            </a:rPr>
            <a:t>light</a:t>
          </a:r>
          <a:r>
            <a:rPr lang="tr-TR" sz="1800" dirty="0">
              <a:solidFill>
                <a:srgbClr val="002060"/>
              </a:solidFill>
            </a:rPr>
            <a:t> </a:t>
          </a:r>
          <a:r>
            <a:rPr lang="tr-TR" sz="1800" dirty="0" err="1">
              <a:solidFill>
                <a:srgbClr val="002060"/>
              </a:solidFill>
            </a:rPr>
            <a:t>units</a:t>
          </a:r>
          <a:r>
            <a:rPr lang="tr-TR" sz="1800" dirty="0">
              <a:solidFill>
                <a:srgbClr val="002060"/>
              </a:solidFill>
            </a:rPr>
            <a:t> (RLU) olarak ölçülmesine dayanır</a:t>
          </a:r>
          <a:r>
            <a:rPr lang="tr-TR" sz="1600" dirty="0">
              <a:solidFill>
                <a:srgbClr val="002060"/>
              </a:solidFill>
            </a:rPr>
            <a:t>. </a:t>
          </a:r>
        </a:p>
      </dgm:t>
    </dgm:pt>
    <dgm:pt modelId="{32DBC614-9DE4-4020-981D-F98A0527A77D}" type="parTrans" cxnId="{E819CC3D-43A3-48E3-B970-D6E9A1C37C37}">
      <dgm:prSet/>
      <dgm:spPr/>
      <dgm:t>
        <a:bodyPr/>
        <a:lstStyle/>
        <a:p>
          <a:endParaRPr lang="tr-TR"/>
        </a:p>
      </dgm:t>
    </dgm:pt>
    <dgm:pt modelId="{457128AC-A99B-4CEF-9A66-7E7CC9514A2E}" type="sibTrans" cxnId="{E819CC3D-43A3-48E3-B970-D6E9A1C37C37}">
      <dgm:prSet/>
      <dgm:spPr/>
      <dgm:t>
        <a:bodyPr/>
        <a:lstStyle/>
        <a:p>
          <a:endParaRPr lang="tr-TR"/>
        </a:p>
      </dgm:t>
    </dgm:pt>
    <dgm:pt modelId="{E26DDC4C-D2B9-4B8D-B6AC-35A8ECA08350}">
      <dgm:prSet custT="1"/>
      <dgm:spPr/>
      <dgm:t>
        <a:bodyPr/>
        <a:lstStyle/>
        <a:p>
          <a:pPr rtl="0"/>
          <a:endParaRPr lang="tr-TR" sz="1800" dirty="0">
            <a:solidFill>
              <a:srgbClr val="002060"/>
            </a:solidFill>
          </a:endParaRPr>
        </a:p>
        <a:p>
          <a:pPr rtl="0"/>
          <a:r>
            <a:rPr lang="tr-TR" sz="1800" dirty="0">
              <a:solidFill>
                <a:srgbClr val="002060"/>
              </a:solidFill>
            </a:rPr>
            <a:t>ATP varlığı, yüzeyde organik kalıntı bulunduğunu gösterir; bu organik materyal canlı mikroorganizmalardan, vücut sıvılarından kaynaklanabilir </a:t>
          </a:r>
        </a:p>
      </dgm:t>
    </dgm:pt>
    <dgm:pt modelId="{D00E5BD7-56BE-487D-BA92-48DB3889398A}" type="parTrans" cxnId="{257D0A1D-3720-45AF-BA9D-49A1550C8228}">
      <dgm:prSet/>
      <dgm:spPr/>
      <dgm:t>
        <a:bodyPr/>
        <a:lstStyle/>
        <a:p>
          <a:endParaRPr lang="tr-TR"/>
        </a:p>
      </dgm:t>
    </dgm:pt>
    <dgm:pt modelId="{54B9CC82-6619-4542-B766-54454F4C6491}" type="sibTrans" cxnId="{257D0A1D-3720-45AF-BA9D-49A1550C8228}">
      <dgm:prSet/>
      <dgm:spPr/>
      <dgm:t>
        <a:bodyPr/>
        <a:lstStyle/>
        <a:p>
          <a:endParaRPr lang="tr-TR"/>
        </a:p>
      </dgm:t>
    </dgm:pt>
    <dgm:pt modelId="{F4AB8592-88EA-4939-BE69-66F74C4FD615}">
      <dgm:prSet custT="1"/>
      <dgm:spPr/>
      <dgm:t>
        <a:bodyPr/>
        <a:lstStyle/>
        <a:p>
          <a:pPr rtl="0"/>
          <a:r>
            <a:rPr lang="tr-TR" sz="1800" dirty="0">
              <a:solidFill>
                <a:srgbClr val="002060"/>
              </a:solidFill>
            </a:rPr>
            <a:t>Spesifik patojen varlığını doğrudan göstermez ve MRSA, VRE, C. </a:t>
          </a:r>
          <a:r>
            <a:rPr lang="tr-TR" sz="1800" dirty="0" err="1">
              <a:solidFill>
                <a:srgbClr val="002060"/>
              </a:solidFill>
            </a:rPr>
            <a:t>difficile</a:t>
          </a:r>
          <a:r>
            <a:rPr lang="tr-TR" sz="1800" dirty="0">
              <a:solidFill>
                <a:srgbClr val="002060"/>
              </a:solidFill>
            </a:rPr>
            <a:t> ya da </a:t>
          </a:r>
          <a:r>
            <a:rPr lang="tr-TR" sz="1800" dirty="0" err="1">
              <a:solidFill>
                <a:srgbClr val="002060"/>
              </a:solidFill>
            </a:rPr>
            <a:t>viral</a:t>
          </a:r>
          <a:r>
            <a:rPr lang="tr-TR" sz="1800" dirty="0">
              <a:solidFill>
                <a:srgbClr val="002060"/>
              </a:solidFill>
            </a:rPr>
            <a:t> etkenlerin tanımlanması için kültür veya moleküler yöntemlerin yerini alamaz. </a:t>
          </a:r>
        </a:p>
      </dgm:t>
    </dgm:pt>
    <dgm:pt modelId="{ED7AAB44-9E74-4073-9806-80D1AB203B89}" type="parTrans" cxnId="{75346255-D0A0-4EC1-BA1F-21079C7C3D8E}">
      <dgm:prSet/>
      <dgm:spPr/>
      <dgm:t>
        <a:bodyPr/>
        <a:lstStyle/>
        <a:p>
          <a:endParaRPr lang="tr-TR"/>
        </a:p>
      </dgm:t>
    </dgm:pt>
    <dgm:pt modelId="{E56445ED-0C72-42CC-8BD4-2B9EE00A1618}" type="sibTrans" cxnId="{75346255-D0A0-4EC1-BA1F-21079C7C3D8E}">
      <dgm:prSet/>
      <dgm:spPr/>
      <dgm:t>
        <a:bodyPr/>
        <a:lstStyle/>
        <a:p>
          <a:endParaRPr lang="tr-TR"/>
        </a:p>
      </dgm:t>
    </dgm:pt>
    <dgm:pt modelId="{C1C1E1E7-627F-46E0-B5AF-F3B424D0FDF7}">
      <dgm:prSet custT="1"/>
      <dgm:spPr/>
      <dgm:t>
        <a:bodyPr/>
        <a:lstStyle/>
        <a:p>
          <a:pPr rtl="0"/>
          <a:r>
            <a:rPr lang="tr-TR" sz="1800" dirty="0">
              <a:solidFill>
                <a:srgbClr val="002060"/>
              </a:solidFill>
            </a:rPr>
            <a:t>Hızlı sonuç vermesi, saha kullanımının kolay olması ve temizlik etkinliğine dair anlık geri bildirim sağlayabilmesi nedeniyle tercih edilmektedir.</a:t>
          </a:r>
        </a:p>
      </dgm:t>
    </dgm:pt>
    <dgm:pt modelId="{8BBBF7EF-8775-40FA-A357-B0F335D0DE65}" type="parTrans" cxnId="{EF2C1002-862F-4E9D-87AB-9DC4EBF485E4}">
      <dgm:prSet/>
      <dgm:spPr/>
      <dgm:t>
        <a:bodyPr/>
        <a:lstStyle/>
        <a:p>
          <a:endParaRPr lang="tr-TR"/>
        </a:p>
      </dgm:t>
    </dgm:pt>
    <dgm:pt modelId="{24A989E9-6AC7-4438-881E-285D935A10BA}" type="sibTrans" cxnId="{EF2C1002-862F-4E9D-87AB-9DC4EBF485E4}">
      <dgm:prSet/>
      <dgm:spPr/>
      <dgm:t>
        <a:bodyPr/>
        <a:lstStyle/>
        <a:p>
          <a:endParaRPr lang="tr-TR"/>
        </a:p>
      </dgm:t>
    </dgm:pt>
    <dgm:pt modelId="{BF5263A5-C1F1-4603-BE9F-300C8174C086}" type="pres">
      <dgm:prSet presAssocID="{8C4FEF55-A84A-42DA-BC4C-977AC4A61189}" presName="linear" presStyleCnt="0">
        <dgm:presLayoutVars>
          <dgm:animLvl val="lvl"/>
          <dgm:resizeHandles val="exact"/>
        </dgm:presLayoutVars>
      </dgm:prSet>
      <dgm:spPr/>
    </dgm:pt>
    <dgm:pt modelId="{9C8C463D-C2CB-4474-B1B5-6E97619E85F5}" type="pres">
      <dgm:prSet presAssocID="{6B42FB31-152D-4F91-B978-74A211DE0862}" presName="parentText" presStyleLbl="node1" presStyleIdx="0" presStyleCnt="5" custScaleY="67756">
        <dgm:presLayoutVars>
          <dgm:chMax val="0"/>
          <dgm:bulletEnabled val="1"/>
        </dgm:presLayoutVars>
      </dgm:prSet>
      <dgm:spPr/>
    </dgm:pt>
    <dgm:pt modelId="{A8C76B74-C018-4784-ACCE-7082ED61FEBC}" type="pres">
      <dgm:prSet presAssocID="{A70B27FF-A82A-4514-9EC8-55D66F9343D9}" presName="spacer" presStyleCnt="0"/>
      <dgm:spPr/>
    </dgm:pt>
    <dgm:pt modelId="{8C5F5DB7-CB2E-4C3B-A7BF-ADA85B6FE9D7}" type="pres">
      <dgm:prSet presAssocID="{4AFED68C-C157-4ACE-985C-2938E04E9656}" presName="parentText" presStyleLbl="node1" presStyleIdx="1" presStyleCnt="5" custScaleY="80105">
        <dgm:presLayoutVars>
          <dgm:chMax val="0"/>
          <dgm:bulletEnabled val="1"/>
        </dgm:presLayoutVars>
      </dgm:prSet>
      <dgm:spPr/>
    </dgm:pt>
    <dgm:pt modelId="{7AEDC3A7-B17D-44D0-9050-D2FA73BCC3A6}" type="pres">
      <dgm:prSet presAssocID="{457128AC-A99B-4CEF-9A66-7E7CC9514A2E}" presName="spacer" presStyleCnt="0"/>
      <dgm:spPr/>
    </dgm:pt>
    <dgm:pt modelId="{6DA01ADD-F933-4D7C-B11D-A86BD03710A4}" type="pres">
      <dgm:prSet presAssocID="{E26DDC4C-D2B9-4B8D-B6AC-35A8ECA08350}" presName="parentText" presStyleLbl="node1" presStyleIdx="2" presStyleCnt="5" custScaleY="104890">
        <dgm:presLayoutVars>
          <dgm:chMax val="0"/>
          <dgm:bulletEnabled val="1"/>
        </dgm:presLayoutVars>
      </dgm:prSet>
      <dgm:spPr/>
    </dgm:pt>
    <dgm:pt modelId="{C73E27D5-7C59-45B6-9C2F-94D49692C256}" type="pres">
      <dgm:prSet presAssocID="{54B9CC82-6619-4542-B766-54454F4C6491}" presName="spacer" presStyleCnt="0"/>
      <dgm:spPr/>
    </dgm:pt>
    <dgm:pt modelId="{88B20EB1-B954-4E55-A317-AC9E4DFBDA7B}" type="pres">
      <dgm:prSet presAssocID="{F4AB8592-88EA-4939-BE69-66F74C4FD615}" presName="parentText" presStyleLbl="node1" presStyleIdx="3" presStyleCnt="5">
        <dgm:presLayoutVars>
          <dgm:chMax val="0"/>
          <dgm:bulletEnabled val="1"/>
        </dgm:presLayoutVars>
      </dgm:prSet>
      <dgm:spPr/>
    </dgm:pt>
    <dgm:pt modelId="{2CC221EC-2487-4E64-B23B-AD050137C937}" type="pres">
      <dgm:prSet presAssocID="{E56445ED-0C72-42CC-8BD4-2B9EE00A1618}" presName="spacer" presStyleCnt="0"/>
      <dgm:spPr/>
    </dgm:pt>
    <dgm:pt modelId="{8420061B-9219-4E18-8B68-7352B5C1CE49}" type="pres">
      <dgm:prSet presAssocID="{C1C1E1E7-627F-46E0-B5AF-F3B424D0FDF7}" presName="parentText" presStyleLbl="node1" presStyleIdx="4" presStyleCnt="5">
        <dgm:presLayoutVars>
          <dgm:chMax val="0"/>
          <dgm:bulletEnabled val="1"/>
        </dgm:presLayoutVars>
      </dgm:prSet>
      <dgm:spPr/>
    </dgm:pt>
  </dgm:ptLst>
  <dgm:cxnLst>
    <dgm:cxn modelId="{EF2C1002-862F-4E9D-87AB-9DC4EBF485E4}" srcId="{8C4FEF55-A84A-42DA-BC4C-977AC4A61189}" destId="{C1C1E1E7-627F-46E0-B5AF-F3B424D0FDF7}" srcOrd="4" destOrd="0" parTransId="{8BBBF7EF-8775-40FA-A357-B0F335D0DE65}" sibTransId="{24A989E9-6AC7-4438-881E-285D935A10BA}"/>
    <dgm:cxn modelId="{257D0A1D-3720-45AF-BA9D-49A1550C8228}" srcId="{8C4FEF55-A84A-42DA-BC4C-977AC4A61189}" destId="{E26DDC4C-D2B9-4B8D-B6AC-35A8ECA08350}" srcOrd="2" destOrd="0" parTransId="{D00E5BD7-56BE-487D-BA92-48DB3889398A}" sibTransId="{54B9CC82-6619-4542-B766-54454F4C6491}"/>
    <dgm:cxn modelId="{E819CC3D-43A3-48E3-B970-D6E9A1C37C37}" srcId="{8C4FEF55-A84A-42DA-BC4C-977AC4A61189}" destId="{4AFED68C-C157-4ACE-985C-2938E04E9656}" srcOrd="1" destOrd="0" parTransId="{32DBC614-9DE4-4020-981D-F98A0527A77D}" sibTransId="{457128AC-A99B-4CEF-9A66-7E7CC9514A2E}"/>
    <dgm:cxn modelId="{D4999040-3DE0-4E65-896A-644E42A64258}" srcId="{8C4FEF55-A84A-42DA-BC4C-977AC4A61189}" destId="{6B42FB31-152D-4F91-B978-74A211DE0862}" srcOrd="0" destOrd="0" parTransId="{AB0A7430-B57B-47FE-9701-BC62CAFFBA5A}" sibTransId="{A70B27FF-A82A-4514-9EC8-55D66F9343D9}"/>
    <dgm:cxn modelId="{7145AA5D-B192-405F-9398-FFFF50F1A321}" type="presOf" srcId="{E26DDC4C-D2B9-4B8D-B6AC-35A8ECA08350}" destId="{6DA01ADD-F933-4D7C-B11D-A86BD03710A4}" srcOrd="0" destOrd="0" presId="urn:microsoft.com/office/officeart/2005/8/layout/vList2"/>
    <dgm:cxn modelId="{75346255-D0A0-4EC1-BA1F-21079C7C3D8E}" srcId="{8C4FEF55-A84A-42DA-BC4C-977AC4A61189}" destId="{F4AB8592-88EA-4939-BE69-66F74C4FD615}" srcOrd="3" destOrd="0" parTransId="{ED7AAB44-9E74-4073-9806-80D1AB203B89}" sibTransId="{E56445ED-0C72-42CC-8BD4-2B9EE00A1618}"/>
    <dgm:cxn modelId="{51CD8D57-160A-49C3-897A-D93661EF526A}" type="presOf" srcId="{6B42FB31-152D-4F91-B978-74A211DE0862}" destId="{9C8C463D-C2CB-4474-B1B5-6E97619E85F5}" srcOrd="0" destOrd="0" presId="urn:microsoft.com/office/officeart/2005/8/layout/vList2"/>
    <dgm:cxn modelId="{963D498B-D432-498C-BC69-2B40B6D22EF2}" type="presOf" srcId="{F4AB8592-88EA-4939-BE69-66F74C4FD615}" destId="{88B20EB1-B954-4E55-A317-AC9E4DFBDA7B}" srcOrd="0" destOrd="0" presId="urn:microsoft.com/office/officeart/2005/8/layout/vList2"/>
    <dgm:cxn modelId="{089585BE-C0A9-4D39-9DB7-E58C2DB5507C}" type="presOf" srcId="{8C4FEF55-A84A-42DA-BC4C-977AC4A61189}" destId="{BF5263A5-C1F1-4603-BE9F-300C8174C086}" srcOrd="0" destOrd="0" presId="urn:microsoft.com/office/officeart/2005/8/layout/vList2"/>
    <dgm:cxn modelId="{53E566D1-936E-4DBE-B63F-5BD2EC5670CB}" type="presOf" srcId="{C1C1E1E7-627F-46E0-B5AF-F3B424D0FDF7}" destId="{8420061B-9219-4E18-8B68-7352B5C1CE49}" srcOrd="0" destOrd="0" presId="urn:microsoft.com/office/officeart/2005/8/layout/vList2"/>
    <dgm:cxn modelId="{9947BAEF-CAF7-4BB0-B24B-F5DC98C7F9C1}" type="presOf" srcId="{4AFED68C-C157-4ACE-985C-2938E04E9656}" destId="{8C5F5DB7-CB2E-4C3B-A7BF-ADA85B6FE9D7}" srcOrd="0" destOrd="0" presId="urn:microsoft.com/office/officeart/2005/8/layout/vList2"/>
    <dgm:cxn modelId="{DCAD374E-5906-42C7-935D-38F4FFBD3C6B}" type="presParOf" srcId="{BF5263A5-C1F1-4603-BE9F-300C8174C086}" destId="{9C8C463D-C2CB-4474-B1B5-6E97619E85F5}" srcOrd="0" destOrd="0" presId="urn:microsoft.com/office/officeart/2005/8/layout/vList2"/>
    <dgm:cxn modelId="{A217553E-F30E-4858-A26B-2ED27BE12EA0}" type="presParOf" srcId="{BF5263A5-C1F1-4603-BE9F-300C8174C086}" destId="{A8C76B74-C018-4784-ACCE-7082ED61FEBC}" srcOrd="1" destOrd="0" presId="urn:microsoft.com/office/officeart/2005/8/layout/vList2"/>
    <dgm:cxn modelId="{D2838A67-1549-4C24-BC70-C5D5A2ED0862}" type="presParOf" srcId="{BF5263A5-C1F1-4603-BE9F-300C8174C086}" destId="{8C5F5DB7-CB2E-4C3B-A7BF-ADA85B6FE9D7}" srcOrd="2" destOrd="0" presId="urn:microsoft.com/office/officeart/2005/8/layout/vList2"/>
    <dgm:cxn modelId="{EB134911-15B6-4B47-BF28-D1510B984553}" type="presParOf" srcId="{BF5263A5-C1F1-4603-BE9F-300C8174C086}" destId="{7AEDC3A7-B17D-44D0-9050-D2FA73BCC3A6}" srcOrd="3" destOrd="0" presId="urn:microsoft.com/office/officeart/2005/8/layout/vList2"/>
    <dgm:cxn modelId="{F1E84BD6-B17F-4056-928D-A14CAB860FE0}" type="presParOf" srcId="{BF5263A5-C1F1-4603-BE9F-300C8174C086}" destId="{6DA01ADD-F933-4D7C-B11D-A86BD03710A4}" srcOrd="4" destOrd="0" presId="urn:microsoft.com/office/officeart/2005/8/layout/vList2"/>
    <dgm:cxn modelId="{26D9CC79-15B4-4FB4-9368-02A8A8C2D01C}" type="presParOf" srcId="{BF5263A5-C1F1-4603-BE9F-300C8174C086}" destId="{C73E27D5-7C59-45B6-9C2F-94D49692C256}" srcOrd="5" destOrd="0" presId="urn:microsoft.com/office/officeart/2005/8/layout/vList2"/>
    <dgm:cxn modelId="{EBF5871E-EE0E-41A3-B762-111C84593856}" type="presParOf" srcId="{BF5263A5-C1F1-4603-BE9F-300C8174C086}" destId="{88B20EB1-B954-4E55-A317-AC9E4DFBDA7B}" srcOrd="6" destOrd="0" presId="urn:microsoft.com/office/officeart/2005/8/layout/vList2"/>
    <dgm:cxn modelId="{02B45B22-B7EC-41DD-B44D-BFAE306001EF}" type="presParOf" srcId="{BF5263A5-C1F1-4603-BE9F-300C8174C086}" destId="{2CC221EC-2487-4E64-B23B-AD050137C937}" srcOrd="7" destOrd="0" presId="urn:microsoft.com/office/officeart/2005/8/layout/vList2"/>
    <dgm:cxn modelId="{B9E8C6DB-9068-4CB5-9668-5DAA97D9DE69}" type="presParOf" srcId="{BF5263A5-C1F1-4603-BE9F-300C8174C086}" destId="{8420061B-9219-4E18-8B68-7352B5C1CE49}"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8440AC7-F27B-40F0-B18E-38D7A59D18F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tr-TR"/>
        </a:p>
      </dgm:t>
    </dgm:pt>
    <dgm:pt modelId="{C12DE9C2-0542-4CF5-A0D6-7ECD91B6F352}">
      <dgm:prSet custT="1"/>
      <dgm:spPr/>
      <dgm:t>
        <a:bodyPr/>
        <a:lstStyle/>
        <a:p>
          <a:pPr rtl="0"/>
          <a:r>
            <a:rPr lang="tr-TR" sz="2400" dirty="0">
              <a:solidFill>
                <a:srgbClr val="002060"/>
              </a:solidFill>
            </a:rPr>
            <a:t>Temizlik öncesi işaretleme yapılan yüzeylerin silinip silinmediği hakkında bilgi vermekte, ardından yapılacak olan dezenfeksiyon için uygun koşulları sağlayan temizliğin yapılıp-yapılmadığını değerlendirmektedir. </a:t>
          </a:r>
        </a:p>
      </dgm:t>
    </dgm:pt>
    <dgm:pt modelId="{7FF3B346-A8F8-451D-9CFF-07B5144164C2}" type="parTrans" cxnId="{EA02490F-F65E-415F-B0D1-BEA7C2AD78B0}">
      <dgm:prSet/>
      <dgm:spPr/>
      <dgm:t>
        <a:bodyPr/>
        <a:lstStyle/>
        <a:p>
          <a:endParaRPr lang="tr-TR"/>
        </a:p>
      </dgm:t>
    </dgm:pt>
    <dgm:pt modelId="{75F039B7-FF31-4398-9E43-0F3A678961CB}" type="sibTrans" cxnId="{EA02490F-F65E-415F-B0D1-BEA7C2AD78B0}">
      <dgm:prSet/>
      <dgm:spPr/>
      <dgm:t>
        <a:bodyPr/>
        <a:lstStyle/>
        <a:p>
          <a:endParaRPr lang="tr-TR"/>
        </a:p>
      </dgm:t>
    </dgm:pt>
    <dgm:pt modelId="{2B83BD87-6322-4DD5-A710-F502D579A987}">
      <dgm:prSet custT="1"/>
      <dgm:spPr/>
      <dgm:t>
        <a:bodyPr/>
        <a:lstStyle/>
        <a:p>
          <a:pPr rtl="0"/>
          <a:r>
            <a:rPr lang="tr-TR" sz="2400" dirty="0">
              <a:solidFill>
                <a:srgbClr val="002060"/>
              </a:solidFill>
            </a:rPr>
            <a:t>Çevre temizliğinin basit, güvenilir ve gerçek zamanlı olarak değerlendirilmesi de yapılabilmektedir.</a:t>
          </a:r>
        </a:p>
      </dgm:t>
    </dgm:pt>
    <dgm:pt modelId="{EE036D39-8B38-40DA-BF0C-75A74A273CBD}" type="parTrans" cxnId="{DA950E6D-260D-49BA-B1C0-61D4F65BA85F}">
      <dgm:prSet/>
      <dgm:spPr/>
      <dgm:t>
        <a:bodyPr/>
        <a:lstStyle/>
        <a:p>
          <a:endParaRPr lang="tr-TR"/>
        </a:p>
      </dgm:t>
    </dgm:pt>
    <dgm:pt modelId="{D4863FE6-58DC-4300-BFCC-F7786B278BD8}" type="sibTrans" cxnId="{DA950E6D-260D-49BA-B1C0-61D4F65BA85F}">
      <dgm:prSet/>
      <dgm:spPr/>
      <dgm:t>
        <a:bodyPr/>
        <a:lstStyle/>
        <a:p>
          <a:endParaRPr lang="tr-TR"/>
        </a:p>
      </dgm:t>
    </dgm:pt>
    <dgm:pt modelId="{BBEB32A7-0A37-4063-B8C9-0BD784EDB758}">
      <dgm:prSet custT="1"/>
      <dgm:spPr/>
      <dgm:t>
        <a:bodyPr/>
        <a:lstStyle/>
        <a:p>
          <a:pPr rtl="0"/>
          <a:endParaRPr lang="tr-TR" sz="2400" dirty="0">
            <a:solidFill>
              <a:srgbClr val="002060"/>
            </a:solidFill>
          </a:endParaRPr>
        </a:p>
      </dgm:t>
    </dgm:pt>
    <dgm:pt modelId="{1FED2B33-3A9C-4BC0-9DA5-75901790C2B6}" type="parTrans" cxnId="{C8F99F79-ADA9-43CD-86F9-18001E69F479}">
      <dgm:prSet/>
      <dgm:spPr/>
      <dgm:t>
        <a:bodyPr/>
        <a:lstStyle/>
        <a:p>
          <a:endParaRPr lang="tr-TR"/>
        </a:p>
      </dgm:t>
    </dgm:pt>
    <dgm:pt modelId="{6605F3FD-959A-479C-8279-B7E62FFC2C84}" type="sibTrans" cxnId="{C8F99F79-ADA9-43CD-86F9-18001E69F479}">
      <dgm:prSet/>
      <dgm:spPr/>
      <dgm:t>
        <a:bodyPr/>
        <a:lstStyle/>
        <a:p>
          <a:endParaRPr lang="tr-TR"/>
        </a:p>
      </dgm:t>
    </dgm:pt>
    <dgm:pt modelId="{C038A08F-E02A-491C-A077-E557FD1780F8}" type="pres">
      <dgm:prSet presAssocID="{E8440AC7-F27B-40F0-B18E-38D7A59D18F1}" presName="vert0" presStyleCnt="0">
        <dgm:presLayoutVars>
          <dgm:dir/>
          <dgm:animOne val="branch"/>
          <dgm:animLvl val="lvl"/>
        </dgm:presLayoutVars>
      </dgm:prSet>
      <dgm:spPr/>
    </dgm:pt>
    <dgm:pt modelId="{A2724717-A7AC-4047-BD41-49BDB8D10066}" type="pres">
      <dgm:prSet presAssocID="{C12DE9C2-0542-4CF5-A0D6-7ECD91B6F352}" presName="thickLine" presStyleLbl="alignNode1" presStyleIdx="0" presStyleCnt="3"/>
      <dgm:spPr/>
    </dgm:pt>
    <dgm:pt modelId="{B668ACCE-8848-4B70-99C6-1854C33F0D09}" type="pres">
      <dgm:prSet presAssocID="{C12DE9C2-0542-4CF5-A0D6-7ECD91B6F352}" presName="horz1" presStyleCnt="0"/>
      <dgm:spPr/>
    </dgm:pt>
    <dgm:pt modelId="{6C051537-093D-4F48-96C2-67487A2212F3}" type="pres">
      <dgm:prSet presAssocID="{C12DE9C2-0542-4CF5-A0D6-7ECD91B6F352}" presName="tx1" presStyleLbl="revTx" presStyleIdx="0" presStyleCnt="3"/>
      <dgm:spPr/>
    </dgm:pt>
    <dgm:pt modelId="{6F8EB41A-75F0-4ACA-B39E-2B66E0D71A02}" type="pres">
      <dgm:prSet presAssocID="{C12DE9C2-0542-4CF5-A0D6-7ECD91B6F352}" presName="vert1" presStyleCnt="0"/>
      <dgm:spPr/>
    </dgm:pt>
    <dgm:pt modelId="{5D569161-60B0-461A-843F-435FE619ED22}" type="pres">
      <dgm:prSet presAssocID="{2B83BD87-6322-4DD5-A710-F502D579A987}" presName="thickLine" presStyleLbl="alignNode1" presStyleIdx="1" presStyleCnt="3"/>
      <dgm:spPr/>
    </dgm:pt>
    <dgm:pt modelId="{5FCA889E-60D3-46A3-98B2-83A69A1C666E}" type="pres">
      <dgm:prSet presAssocID="{2B83BD87-6322-4DD5-A710-F502D579A987}" presName="horz1" presStyleCnt="0"/>
      <dgm:spPr/>
    </dgm:pt>
    <dgm:pt modelId="{2F0BC7DE-FA0F-4907-BBCC-93907F9BCDD4}" type="pres">
      <dgm:prSet presAssocID="{2B83BD87-6322-4DD5-A710-F502D579A987}" presName="tx1" presStyleLbl="revTx" presStyleIdx="1" presStyleCnt="3" custScaleY="56855"/>
      <dgm:spPr/>
    </dgm:pt>
    <dgm:pt modelId="{A1815BC1-24E6-4E24-8649-380EA4AC268C}" type="pres">
      <dgm:prSet presAssocID="{2B83BD87-6322-4DD5-A710-F502D579A987}" presName="vert1" presStyleCnt="0"/>
      <dgm:spPr/>
    </dgm:pt>
    <dgm:pt modelId="{A188C3EA-0178-4461-B497-97AA2FA9BCB9}" type="pres">
      <dgm:prSet presAssocID="{BBEB32A7-0A37-4063-B8C9-0BD784EDB758}" presName="thickLine" presStyleLbl="alignNode1" presStyleIdx="2" presStyleCnt="3"/>
      <dgm:spPr/>
    </dgm:pt>
    <dgm:pt modelId="{0C3BB554-44F6-410C-97B2-2CB5BBB32E19}" type="pres">
      <dgm:prSet presAssocID="{BBEB32A7-0A37-4063-B8C9-0BD784EDB758}" presName="horz1" presStyleCnt="0"/>
      <dgm:spPr/>
    </dgm:pt>
    <dgm:pt modelId="{B98CCE69-6679-4351-BF4D-0CCC96DEF6E1}" type="pres">
      <dgm:prSet presAssocID="{BBEB32A7-0A37-4063-B8C9-0BD784EDB758}" presName="tx1" presStyleLbl="revTx" presStyleIdx="2" presStyleCnt="3"/>
      <dgm:spPr/>
    </dgm:pt>
    <dgm:pt modelId="{376B9395-01F9-44DD-91D1-579151528EC0}" type="pres">
      <dgm:prSet presAssocID="{BBEB32A7-0A37-4063-B8C9-0BD784EDB758}" presName="vert1" presStyleCnt="0"/>
      <dgm:spPr/>
    </dgm:pt>
  </dgm:ptLst>
  <dgm:cxnLst>
    <dgm:cxn modelId="{EA02490F-F65E-415F-B0D1-BEA7C2AD78B0}" srcId="{E8440AC7-F27B-40F0-B18E-38D7A59D18F1}" destId="{C12DE9C2-0542-4CF5-A0D6-7ECD91B6F352}" srcOrd="0" destOrd="0" parTransId="{7FF3B346-A8F8-451D-9CFF-07B5144164C2}" sibTransId="{75F039B7-FF31-4398-9E43-0F3A678961CB}"/>
    <dgm:cxn modelId="{DA950E6D-260D-49BA-B1C0-61D4F65BA85F}" srcId="{E8440AC7-F27B-40F0-B18E-38D7A59D18F1}" destId="{2B83BD87-6322-4DD5-A710-F502D579A987}" srcOrd="1" destOrd="0" parTransId="{EE036D39-8B38-40DA-BF0C-75A74A273CBD}" sibTransId="{D4863FE6-58DC-4300-BFCC-F7786B278BD8}"/>
    <dgm:cxn modelId="{84C0174D-B41F-4390-A77B-D8AE508C56F0}" type="presOf" srcId="{E8440AC7-F27B-40F0-B18E-38D7A59D18F1}" destId="{C038A08F-E02A-491C-A077-E557FD1780F8}" srcOrd="0" destOrd="0" presId="urn:microsoft.com/office/officeart/2008/layout/LinedList"/>
    <dgm:cxn modelId="{C8F99F79-ADA9-43CD-86F9-18001E69F479}" srcId="{E8440AC7-F27B-40F0-B18E-38D7A59D18F1}" destId="{BBEB32A7-0A37-4063-B8C9-0BD784EDB758}" srcOrd="2" destOrd="0" parTransId="{1FED2B33-3A9C-4BC0-9DA5-75901790C2B6}" sibTransId="{6605F3FD-959A-479C-8279-B7E62FFC2C84}"/>
    <dgm:cxn modelId="{521F4FAE-AA46-4233-B342-A8232D50DC36}" type="presOf" srcId="{C12DE9C2-0542-4CF5-A0D6-7ECD91B6F352}" destId="{6C051537-093D-4F48-96C2-67487A2212F3}" srcOrd="0" destOrd="0" presId="urn:microsoft.com/office/officeart/2008/layout/LinedList"/>
    <dgm:cxn modelId="{33CEC2D8-2855-44F6-98C0-869D06EC5F04}" type="presOf" srcId="{2B83BD87-6322-4DD5-A710-F502D579A987}" destId="{2F0BC7DE-FA0F-4907-BBCC-93907F9BCDD4}" srcOrd="0" destOrd="0" presId="urn:microsoft.com/office/officeart/2008/layout/LinedList"/>
    <dgm:cxn modelId="{471628E2-C8B7-4EF0-A260-FAAD24B37F40}" type="presOf" srcId="{BBEB32A7-0A37-4063-B8C9-0BD784EDB758}" destId="{B98CCE69-6679-4351-BF4D-0CCC96DEF6E1}" srcOrd="0" destOrd="0" presId="urn:microsoft.com/office/officeart/2008/layout/LinedList"/>
    <dgm:cxn modelId="{180B28B4-5711-432A-BE53-CF95CFEFFC7D}" type="presParOf" srcId="{C038A08F-E02A-491C-A077-E557FD1780F8}" destId="{A2724717-A7AC-4047-BD41-49BDB8D10066}" srcOrd="0" destOrd="0" presId="urn:microsoft.com/office/officeart/2008/layout/LinedList"/>
    <dgm:cxn modelId="{E64489CC-6F2B-4A31-A00E-F8EBD7E862D5}" type="presParOf" srcId="{C038A08F-E02A-491C-A077-E557FD1780F8}" destId="{B668ACCE-8848-4B70-99C6-1854C33F0D09}" srcOrd="1" destOrd="0" presId="urn:microsoft.com/office/officeart/2008/layout/LinedList"/>
    <dgm:cxn modelId="{5042526B-8763-4E44-B952-843C7D5AB3B9}" type="presParOf" srcId="{B668ACCE-8848-4B70-99C6-1854C33F0D09}" destId="{6C051537-093D-4F48-96C2-67487A2212F3}" srcOrd="0" destOrd="0" presId="urn:microsoft.com/office/officeart/2008/layout/LinedList"/>
    <dgm:cxn modelId="{B3A88C3D-1557-4CBE-BE1B-13A3D13CBBD1}" type="presParOf" srcId="{B668ACCE-8848-4B70-99C6-1854C33F0D09}" destId="{6F8EB41A-75F0-4ACA-B39E-2B66E0D71A02}" srcOrd="1" destOrd="0" presId="urn:microsoft.com/office/officeart/2008/layout/LinedList"/>
    <dgm:cxn modelId="{BAFF3E49-23A2-4047-80B0-CEB2CC5F8498}" type="presParOf" srcId="{C038A08F-E02A-491C-A077-E557FD1780F8}" destId="{5D569161-60B0-461A-843F-435FE619ED22}" srcOrd="2" destOrd="0" presId="urn:microsoft.com/office/officeart/2008/layout/LinedList"/>
    <dgm:cxn modelId="{3EB5C1D4-DA76-40A1-BE8F-606DED6DFE04}" type="presParOf" srcId="{C038A08F-E02A-491C-A077-E557FD1780F8}" destId="{5FCA889E-60D3-46A3-98B2-83A69A1C666E}" srcOrd="3" destOrd="0" presId="urn:microsoft.com/office/officeart/2008/layout/LinedList"/>
    <dgm:cxn modelId="{55C3CC52-A2E8-4A2D-AB63-8CE038E1044E}" type="presParOf" srcId="{5FCA889E-60D3-46A3-98B2-83A69A1C666E}" destId="{2F0BC7DE-FA0F-4907-BBCC-93907F9BCDD4}" srcOrd="0" destOrd="0" presId="urn:microsoft.com/office/officeart/2008/layout/LinedList"/>
    <dgm:cxn modelId="{D7C95493-2207-4BF1-A229-6354FF4EC40C}" type="presParOf" srcId="{5FCA889E-60D3-46A3-98B2-83A69A1C666E}" destId="{A1815BC1-24E6-4E24-8649-380EA4AC268C}" srcOrd="1" destOrd="0" presId="urn:microsoft.com/office/officeart/2008/layout/LinedList"/>
    <dgm:cxn modelId="{C70E8948-F242-491D-91FF-591A720574C5}" type="presParOf" srcId="{C038A08F-E02A-491C-A077-E557FD1780F8}" destId="{A188C3EA-0178-4461-B497-97AA2FA9BCB9}" srcOrd="4" destOrd="0" presId="urn:microsoft.com/office/officeart/2008/layout/LinedList"/>
    <dgm:cxn modelId="{BA72F987-2499-40BA-AA76-5F8A0ACB212A}" type="presParOf" srcId="{C038A08F-E02A-491C-A077-E557FD1780F8}" destId="{0C3BB554-44F6-410C-97B2-2CB5BBB32E19}" srcOrd="5" destOrd="0" presId="urn:microsoft.com/office/officeart/2008/layout/LinedList"/>
    <dgm:cxn modelId="{7C73A9A2-4E0E-4753-85CF-553A0A823DC3}" type="presParOf" srcId="{0C3BB554-44F6-410C-97B2-2CB5BBB32E19}" destId="{B98CCE69-6679-4351-BF4D-0CCC96DEF6E1}" srcOrd="0" destOrd="0" presId="urn:microsoft.com/office/officeart/2008/layout/LinedList"/>
    <dgm:cxn modelId="{F4C81780-DF1E-4854-92AC-B701408DB406}" type="presParOf" srcId="{0C3BB554-44F6-410C-97B2-2CB5BBB32E19}" destId="{376B9395-01F9-44DD-91D1-579151528EC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07A63622-B69F-4744-947D-F45BFF97A411}" type="doc">
      <dgm:prSet loTypeId="urn:microsoft.com/office/officeart/2005/8/layout/vList2" loCatId="list" qsTypeId="urn:microsoft.com/office/officeart/2005/8/quickstyle/simple2" qsCatId="simple" csTypeId="urn:microsoft.com/office/officeart/2005/8/colors/accent1_1" csCatId="accent1" phldr="1"/>
      <dgm:spPr/>
      <dgm:t>
        <a:bodyPr/>
        <a:lstStyle/>
        <a:p>
          <a:endParaRPr lang="tr-TR"/>
        </a:p>
      </dgm:t>
    </dgm:pt>
    <dgm:pt modelId="{02B05CE9-02BB-44B9-8C3C-935F2074F6F5}">
      <dgm:prSet custT="1"/>
      <dgm:spPr/>
      <dgm:t>
        <a:bodyPr/>
        <a:lstStyle/>
        <a:p>
          <a:pPr rtl="0"/>
          <a:r>
            <a:rPr lang="tr-TR" sz="2400" dirty="0">
              <a:solidFill>
                <a:srgbClr val="002060"/>
              </a:solidFill>
            </a:rPr>
            <a:t>Personel eğitimi, çevresel kültür sonuçlarının en etkili kullanım alanlarından biridir. Somut mikrobiyolojik veriler, enfeksiyon kontrol mesajlarını güçlendirerek davranış değişikliğini kolaylaştırır.</a:t>
          </a:r>
        </a:p>
      </dgm:t>
    </dgm:pt>
    <dgm:pt modelId="{5763E32E-FCF8-4711-8093-1BF29E476144}" type="parTrans" cxnId="{40CED63A-7259-46DF-9DD1-44E2E6487F2A}">
      <dgm:prSet/>
      <dgm:spPr/>
      <dgm:t>
        <a:bodyPr/>
        <a:lstStyle/>
        <a:p>
          <a:endParaRPr lang="tr-TR"/>
        </a:p>
      </dgm:t>
    </dgm:pt>
    <dgm:pt modelId="{C9B2C51B-0812-4B5A-A05B-583FF0E000C5}" type="sibTrans" cxnId="{40CED63A-7259-46DF-9DD1-44E2E6487F2A}">
      <dgm:prSet/>
      <dgm:spPr/>
      <dgm:t>
        <a:bodyPr/>
        <a:lstStyle/>
        <a:p>
          <a:endParaRPr lang="tr-TR"/>
        </a:p>
      </dgm:t>
    </dgm:pt>
    <dgm:pt modelId="{DA73D561-02EB-47C1-8F2E-98E0637A26A3}">
      <dgm:prSet custT="1"/>
      <dgm:spPr/>
      <dgm:t>
        <a:bodyPr/>
        <a:lstStyle/>
        <a:p>
          <a:pPr rtl="0"/>
          <a:r>
            <a:rPr lang="tr-TR" sz="2400" b="1" i="1" dirty="0">
              <a:solidFill>
                <a:srgbClr val="002060"/>
              </a:solidFill>
            </a:rPr>
            <a:t>Örneğin;</a:t>
          </a:r>
          <a:r>
            <a:rPr lang="tr-TR" sz="2400" dirty="0">
              <a:solidFill>
                <a:srgbClr val="002060"/>
              </a:solidFill>
            </a:rPr>
            <a:t> sık temas edilen yüzeylerde MRSA, VRE veya Gram-negatif dirençli patojenlerin gösterilmesi, temizlik tekniği ve el hijyeni arasındaki ilişkinin personele doğrudan kanıt üzerinden anlatılmasına imkân sağlar.</a:t>
          </a:r>
        </a:p>
      </dgm:t>
    </dgm:pt>
    <dgm:pt modelId="{DD6913DC-80ED-4012-B079-98252A196DC3}" type="parTrans" cxnId="{FC27EF2D-199E-4D46-B9AC-CA28043E2130}">
      <dgm:prSet/>
      <dgm:spPr/>
      <dgm:t>
        <a:bodyPr/>
        <a:lstStyle/>
        <a:p>
          <a:endParaRPr lang="tr-TR"/>
        </a:p>
      </dgm:t>
    </dgm:pt>
    <dgm:pt modelId="{6DD4195C-9761-4A1B-A2AD-98892A474EAD}" type="sibTrans" cxnId="{FC27EF2D-199E-4D46-B9AC-CA28043E2130}">
      <dgm:prSet/>
      <dgm:spPr/>
      <dgm:t>
        <a:bodyPr/>
        <a:lstStyle/>
        <a:p>
          <a:endParaRPr lang="tr-TR"/>
        </a:p>
      </dgm:t>
    </dgm:pt>
    <dgm:pt modelId="{55939B72-133C-4EA4-9B64-2FFA3CBA7B79}">
      <dgm:prSet custT="1"/>
      <dgm:spPr/>
      <dgm:t>
        <a:bodyPr/>
        <a:lstStyle/>
        <a:p>
          <a:pPr rtl="0"/>
          <a:r>
            <a:rPr lang="tr-TR" sz="2400" dirty="0" err="1">
              <a:solidFill>
                <a:srgbClr val="002060"/>
              </a:solidFill>
            </a:rPr>
            <a:t>Public</a:t>
          </a:r>
          <a:r>
            <a:rPr lang="tr-TR" sz="2400" dirty="0">
              <a:solidFill>
                <a:srgbClr val="002060"/>
              </a:solidFill>
            </a:rPr>
            <a:t> </a:t>
          </a:r>
          <a:r>
            <a:rPr lang="tr-TR" sz="2400" dirty="0" err="1">
              <a:solidFill>
                <a:srgbClr val="002060"/>
              </a:solidFill>
            </a:rPr>
            <a:t>Health</a:t>
          </a:r>
          <a:r>
            <a:rPr lang="tr-TR" sz="2400" dirty="0">
              <a:solidFill>
                <a:srgbClr val="002060"/>
              </a:solidFill>
            </a:rPr>
            <a:t> </a:t>
          </a:r>
          <a:r>
            <a:rPr lang="tr-TR" sz="2400" dirty="0" err="1">
              <a:solidFill>
                <a:srgbClr val="002060"/>
              </a:solidFill>
            </a:rPr>
            <a:t>Ontario</a:t>
          </a:r>
          <a:r>
            <a:rPr lang="tr-TR" sz="2400" dirty="0">
              <a:solidFill>
                <a:srgbClr val="002060"/>
              </a:solidFill>
            </a:rPr>
            <a:t> ve CDC kaynakları; çevresel temizlik programlarında denetim ve geri bildirim ile birlikte düzenli ve yapılandırılmış eğitim çalışmalarının yürütülmesini temel gereklilik olarak tanımlar.</a:t>
          </a:r>
        </a:p>
      </dgm:t>
    </dgm:pt>
    <dgm:pt modelId="{5D6B1415-6D1C-4450-B8BF-E704E17C358A}" type="parTrans" cxnId="{610AEFB4-C360-40D0-BC4C-C7E31AD2CD0F}">
      <dgm:prSet/>
      <dgm:spPr/>
      <dgm:t>
        <a:bodyPr/>
        <a:lstStyle/>
        <a:p>
          <a:endParaRPr lang="tr-TR"/>
        </a:p>
      </dgm:t>
    </dgm:pt>
    <dgm:pt modelId="{98C51A34-90D1-4A91-A8A9-A27827693BE0}" type="sibTrans" cxnId="{610AEFB4-C360-40D0-BC4C-C7E31AD2CD0F}">
      <dgm:prSet/>
      <dgm:spPr/>
      <dgm:t>
        <a:bodyPr/>
        <a:lstStyle/>
        <a:p>
          <a:endParaRPr lang="tr-TR"/>
        </a:p>
      </dgm:t>
    </dgm:pt>
    <dgm:pt modelId="{7F2741A8-8731-4C31-A1DD-8F8CAAF21AB1}" type="pres">
      <dgm:prSet presAssocID="{07A63622-B69F-4744-947D-F45BFF97A411}" presName="linear" presStyleCnt="0">
        <dgm:presLayoutVars>
          <dgm:animLvl val="lvl"/>
          <dgm:resizeHandles val="exact"/>
        </dgm:presLayoutVars>
      </dgm:prSet>
      <dgm:spPr/>
    </dgm:pt>
    <dgm:pt modelId="{42CF23E7-70C8-4B53-84D4-D9AD29DD3A63}" type="pres">
      <dgm:prSet presAssocID="{02B05CE9-02BB-44B9-8C3C-935F2074F6F5}" presName="parentText" presStyleLbl="node1" presStyleIdx="0" presStyleCnt="3">
        <dgm:presLayoutVars>
          <dgm:chMax val="0"/>
          <dgm:bulletEnabled val="1"/>
        </dgm:presLayoutVars>
      </dgm:prSet>
      <dgm:spPr/>
    </dgm:pt>
    <dgm:pt modelId="{FE1233D3-4DC6-436F-9ED1-53B10DC75E7F}" type="pres">
      <dgm:prSet presAssocID="{C9B2C51B-0812-4B5A-A05B-583FF0E000C5}" presName="spacer" presStyleCnt="0"/>
      <dgm:spPr/>
    </dgm:pt>
    <dgm:pt modelId="{ED5121EE-AFFC-475A-B0D7-B532E2296715}" type="pres">
      <dgm:prSet presAssocID="{DA73D561-02EB-47C1-8F2E-98E0637A26A3}" presName="parentText" presStyleLbl="node1" presStyleIdx="1" presStyleCnt="3">
        <dgm:presLayoutVars>
          <dgm:chMax val="0"/>
          <dgm:bulletEnabled val="1"/>
        </dgm:presLayoutVars>
      </dgm:prSet>
      <dgm:spPr/>
    </dgm:pt>
    <dgm:pt modelId="{57EBB3D2-3197-4C10-953B-076401A222AD}" type="pres">
      <dgm:prSet presAssocID="{6DD4195C-9761-4A1B-A2AD-98892A474EAD}" presName="spacer" presStyleCnt="0"/>
      <dgm:spPr/>
    </dgm:pt>
    <dgm:pt modelId="{704F49F8-38DA-4639-B873-F78FD0EB17B1}" type="pres">
      <dgm:prSet presAssocID="{55939B72-133C-4EA4-9B64-2FFA3CBA7B79}" presName="parentText" presStyleLbl="node1" presStyleIdx="2" presStyleCnt="3">
        <dgm:presLayoutVars>
          <dgm:chMax val="0"/>
          <dgm:bulletEnabled val="1"/>
        </dgm:presLayoutVars>
      </dgm:prSet>
      <dgm:spPr/>
    </dgm:pt>
  </dgm:ptLst>
  <dgm:cxnLst>
    <dgm:cxn modelId="{FC27EF2D-199E-4D46-B9AC-CA28043E2130}" srcId="{07A63622-B69F-4744-947D-F45BFF97A411}" destId="{DA73D561-02EB-47C1-8F2E-98E0637A26A3}" srcOrd="1" destOrd="0" parTransId="{DD6913DC-80ED-4012-B079-98252A196DC3}" sibTransId="{6DD4195C-9761-4A1B-A2AD-98892A474EAD}"/>
    <dgm:cxn modelId="{40CED63A-7259-46DF-9DD1-44E2E6487F2A}" srcId="{07A63622-B69F-4744-947D-F45BFF97A411}" destId="{02B05CE9-02BB-44B9-8C3C-935F2074F6F5}" srcOrd="0" destOrd="0" parTransId="{5763E32E-FCF8-4711-8093-1BF29E476144}" sibTransId="{C9B2C51B-0812-4B5A-A05B-583FF0E000C5}"/>
    <dgm:cxn modelId="{6D831C4B-3524-438C-9271-BD1830ABD25E}" type="presOf" srcId="{DA73D561-02EB-47C1-8F2E-98E0637A26A3}" destId="{ED5121EE-AFFC-475A-B0D7-B532E2296715}" srcOrd="0" destOrd="0" presId="urn:microsoft.com/office/officeart/2005/8/layout/vList2"/>
    <dgm:cxn modelId="{96A1A851-5628-40C9-87DC-985079B89000}" type="presOf" srcId="{02B05CE9-02BB-44B9-8C3C-935F2074F6F5}" destId="{42CF23E7-70C8-4B53-84D4-D9AD29DD3A63}" srcOrd="0" destOrd="0" presId="urn:microsoft.com/office/officeart/2005/8/layout/vList2"/>
    <dgm:cxn modelId="{610AEFB4-C360-40D0-BC4C-C7E31AD2CD0F}" srcId="{07A63622-B69F-4744-947D-F45BFF97A411}" destId="{55939B72-133C-4EA4-9B64-2FFA3CBA7B79}" srcOrd="2" destOrd="0" parTransId="{5D6B1415-6D1C-4450-B8BF-E704E17C358A}" sibTransId="{98C51A34-90D1-4A91-A8A9-A27827693BE0}"/>
    <dgm:cxn modelId="{E066B7BA-9D9A-44DC-BF6B-BEC062A14E11}" type="presOf" srcId="{07A63622-B69F-4744-947D-F45BFF97A411}" destId="{7F2741A8-8731-4C31-A1DD-8F8CAAF21AB1}" srcOrd="0" destOrd="0" presId="urn:microsoft.com/office/officeart/2005/8/layout/vList2"/>
    <dgm:cxn modelId="{8F6018F6-7D61-47C0-B517-D7566F74504B}" type="presOf" srcId="{55939B72-133C-4EA4-9B64-2FFA3CBA7B79}" destId="{704F49F8-38DA-4639-B873-F78FD0EB17B1}" srcOrd="0" destOrd="0" presId="urn:microsoft.com/office/officeart/2005/8/layout/vList2"/>
    <dgm:cxn modelId="{28F00C77-7D04-48DC-8158-E05B850C2925}" type="presParOf" srcId="{7F2741A8-8731-4C31-A1DD-8F8CAAF21AB1}" destId="{42CF23E7-70C8-4B53-84D4-D9AD29DD3A63}" srcOrd="0" destOrd="0" presId="urn:microsoft.com/office/officeart/2005/8/layout/vList2"/>
    <dgm:cxn modelId="{FD69DC98-74F0-4675-90A7-69203537061E}" type="presParOf" srcId="{7F2741A8-8731-4C31-A1DD-8F8CAAF21AB1}" destId="{FE1233D3-4DC6-436F-9ED1-53B10DC75E7F}" srcOrd="1" destOrd="0" presId="urn:microsoft.com/office/officeart/2005/8/layout/vList2"/>
    <dgm:cxn modelId="{AD2BE03A-9491-41FD-8ADB-8AF49D9B3630}" type="presParOf" srcId="{7F2741A8-8731-4C31-A1DD-8F8CAAF21AB1}" destId="{ED5121EE-AFFC-475A-B0D7-B532E2296715}" srcOrd="2" destOrd="0" presId="urn:microsoft.com/office/officeart/2005/8/layout/vList2"/>
    <dgm:cxn modelId="{DBA2C599-E967-456F-BE50-9D7EF973DA0D}" type="presParOf" srcId="{7F2741A8-8731-4C31-A1DD-8F8CAAF21AB1}" destId="{57EBB3D2-3197-4C10-953B-076401A222AD}" srcOrd="3" destOrd="0" presId="urn:microsoft.com/office/officeart/2005/8/layout/vList2"/>
    <dgm:cxn modelId="{978C8882-39F1-48EF-864E-3649F1F669FF}" type="presParOf" srcId="{7F2741A8-8731-4C31-A1DD-8F8CAAF21AB1}" destId="{704F49F8-38DA-4639-B873-F78FD0EB17B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F5F44B33-37BF-4F32-A8AB-7F20B31BAFDC}" type="doc">
      <dgm:prSet loTypeId="urn:microsoft.com/office/officeart/2005/8/layout/vList2" loCatId="list" qsTypeId="urn:microsoft.com/office/officeart/2005/8/quickstyle/simple1" qsCatId="simple" csTypeId="urn:microsoft.com/office/officeart/2005/8/colors/accent1_1" csCatId="accent1"/>
      <dgm:spPr/>
      <dgm:t>
        <a:bodyPr/>
        <a:lstStyle/>
        <a:p>
          <a:endParaRPr lang="tr-TR"/>
        </a:p>
      </dgm:t>
    </dgm:pt>
    <dgm:pt modelId="{1A4DB050-41E0-4FF9-892B-112F994377E0}">
      <dgm:prSet custT="1"/>
      <dgm:spPr/>
      <dgm:t>
        <a:bodyPr/>
        <a:lstStyle/>
        <a:p>
          <a:pPr rtl="0"/>
          <a:r>
            <a:rPr lang="tr-TR" sz="2400" dirty="0">
              <a:solidFill>
                <a:srgbClr val="002060"/>
              </a:solidFill>
            </a:rPr>
            <a:t>Personel eğitimleri yalnızca teorik anlatımla sınırlı kalmamalı; kültür sonuçları, </a:t>
          </a:r>
          <a:r>
            <a:rPr lang="tr-TR" sz="2400" dirty="0" err="1">
              <a:solidFill>
                <a:srgbClr val="002060"/>
              </a:solidFill>
            </a:rPr>
            <a:t>audit</a:t>
          </a:r>
          <a:r>
            <a:rPr lang="tr-TR" sz="2400" dirty="0">
              <a:solidFill>
                <a:srgbClr val="002060"/>
              </a:solidFill>
            </a:rPr>
            <a:t> verileri ve temizlenmemiş temas noktalarının görsel gösterimi ile desteklenmelidir</a:t>
          </a:r>
          <a:r>
            <a:rPr lang="tr-TR" sz="2400" dirty="0"/>
            <a:t>.</a:t>
          </a:r>
        </a:p>
      </dgm:t>
    </dgm:pt>
    <dgm:pt modelId="{001955AD-90C5-4EDA-BB94-C34F7BD77FBA}" type="parTrans" cxnId="{8D2AFE3D-0B4E-432C-BAD6-A19DCB08FDBB}">
      <dgm:prSet/>
      <dgm:spPr/>
      <dgm:t>
        <a:bodyPr/>
        <a:lstStyle/>
        <a:p>
          <a:endParaRPr lang="tr-TR" sz="2400"/>
        </a:p>
      </dgm:t>
    </dgm:pt>
    <dgm:pt modelId="{1509E506-57A9-4D44-B7E6-8A42AF6A1390}" type="sibTrans" cxnId="{8D2AFE3D-0B4E-432C-BAD6-A19DCB08FDBB}">
      <dgm:prSet/>
      <dgm:spPr/>
      <dgm:t>
        <a:bodyPr/>
        <a:lstStyle/>
        <a:p>
          <a:endParaRPr lang="tr-TR" sz="2400"/>
        </a:p>
      </dgm:t>
    </dgm:pt>
    <dgm:pt modelId="{A8F02EC9-0EF4-43A7-912D-A72BF887B5B5}">
      <dgm:prSet custT="1"/>
      <dgm:spPr/>
      <dgm:t>
        <a:bodyPr/>
        <a:lstStyle/>
        <a:p>
          <a:pPr rtl="0"/>
          <a:r>
            <a:rPr lang="tr-TR" sz="2400" dirty="0" err="1">
              <a:solidFill>
                <a:srgbClr val="002060"/>
              </a:solidFill>
            </a:rPr>
            <a:t>Carling</a:t>
          </a:r>
          <a:r>
            <a:rPr lang="tr-TR" sz="2400" dirty="0">
              <a:solidFill>
                <a:srgbClr val="002060"/>
              </a:solidFill>
            </a:rPr>
            <a:t> ve arkadaşlarının üç farklı hastane, 157 oda ve 1404 yüzeyin  UV-floresan işaretleme ile değerlendirildiği bir çalışmada; </a:t>
          </a:r>
        </a:p>
      </dgm:t>
    </dgm:pt>
    <dgm:pt modelId="{D8AD513C-0BC9-419B-9C36-4FE2062E19F4}" type="parTrans" cxnId="{C9CDB937-BAEF-4214-89A6-FCA0FAF91490}">
      <dgm:prSet/>
      <dgm:spPr/>
      <dgm:t>
        <a:bodyPr/>
        <a:lstStyle/>
        <a:p>
          <a:endParaRPr lang="tr-TR" sz="2400"/>
        </a:p>
      </dgm:t>
    </dgm:pt>
    <dgm:pt modelId="{7F1DE995-0080-468B-8875-92C850343F9C}" type="sibTrans" cxnId="{C9CDB937-BAEF-4214-89A6-FCA0FAF91490}">
      <dgm:prSet/>
      <dgm:spPr/>
      <dgm:t>
        <a:bodyPr/>
        <a:lstStyle/>
        <a:p>
          <a:endParaRPr lang="tr-TR" sz="2400"/>
        </a:p>
      </dgm:t>
    </dgm:pt>
    <dgm:pt modelId="{FCCC7744-5007-48EC-86D5-690066620986}">
      <dgm:prSet custT="1"/>
      <dgm:spPr/>
      <dgm:t>
        <a:bodyPr/>
        <a:lstStyle/>
        <a:p>
          <a:pPr rtl="0"/>
          <a:r>
            <a:rPr lang="tr-TR" sz="2400" dirty="0">
              <a:solidFill>
                <a:srgbClr val="002060"/>
              </a:solidFill>
            </a:rPr>
            <a:t>→tam olarak temizlenme oranları yalnızca % 42 olarak bulunmuş,</a:t>
          </a:r>
        </a:p>
      </dgm:t>
    </dgm:pt>
    <dgm:pt modelId="{75E47358-1832-41D0-80ED-B838B782DA0E}" type="parTrans" cxnId="{5EF72EF5-A662-4D14-B392-0C5EE0A18850}">
      <dgm:prSet/>
      <dgm:spPr/>
      <dgm:t>
        <a:bodyPr/>
        <a:lstStyle/>
        <a:p>
          <a:endParaRPr lang="tr-TR" sz="2400"/>
        </a:p>
      </dgm:t>
    </dgm:pt>
    <dgm:pt modelId="{D9C10D35-F52E-45F9-99F9-F4379D1FC491}" type="sibTrans" cxnId="{5EF72EF5-A662-4D14-B392-0C5EE0A18850}">
      <dgm:prSet/>
      <dgm:spPr/>
      <dgm:t>
        <a:bodyPr/>
        <a:lstStyle/>
        <a:p>
          <a:endParaRPr lang="tr-TR" sz="2400"/>
        </a:p>
      </dgm:t>
    </dgm:pt>
    <dgm:pt modelId="{6268376F-D6C8-4DDB-9F92-891724281C22}">
      <dgm:prSet custT="1"/>
      <dgm:spPr/>
      <dgm:t>
        <a:bodyPr/>
        <a:lstStyle/>
        <a:p>
          <a:pPr rtl="0"/>
          <a:r>
            <a:rPr lang="tr-TR" sz="2400" dirty="0">
              <a:solidFill>
                <a:srgbClr val="002060"/>
              </a:solidFill>
            </a:rPr>
            <a:t>→ancak geri bildirim ve eğitimler sonrasında </a:t>
          </a:r>
        </a:p>
      </dgm:t>
    </dgm:pt>
    <dgm:pt modelId="{D79E189E-EB29-4B72-AA35-0E43B529D930}" type="parTrans" cxnId="{1375511E-1A20-4750-A487-149029545EE3}">
      <dgm:prSet/>
      <dgm:spPr/>
      <dgm:t>
        <a:bodyPr/>
        <a:lstStyle/>
        <a:p>
          <a:endParaRPr lang="tr-TR" sz="2400"/>
        </a:p>
      </dgm:t>
    </dgm:pt>
    <dgm:pt modelId="{AA29A1AD-C23B-4A74-AB80-01FCFDA974FE}" type="sibTrans" cxnId="{1375511E-1A20-4750-A487-149029545EE3}">
      <dgm:prSet/>
      <dgm:spPr/>
      <dgm:t>
        <a:bodyPr/>
        <a:lstStyle/>
        <a:p>
          <a:endParaRPr lang="tr-TR" sz="2400"/>
        </a:p>
      </dgm:t>
    </dgm:pt>
    <dgm:pt modelId="{3A4602AC-F8E6-4FC5-9D2D-CBE166DCA9EF}">
      <dgm:prSet custT="1"/>
      <dgm:spPr/>
      <dgm:t>
        <a:bodyPr/>
        <a:lstStyle/>
        <a:p>
          <a:pPr rtl="0"/>
          <a:r>
            <a:rPr lang="tr-TR" sz="2400" dirty="0">
              <a:solidFill>
                <a:srgbClr val="002060"/>
              </a:solidFill>
            </a:rPr>
            <a:t>→daha önce %85'ten daha az temizlenen oranların iki kattan fazla iyileşme gösterdiği bildirilmiştir.</a:t>
          </a:r>
        </a:p>
      </dgm:t>
    </dgm:pt>
    <dgm:pt modelId="{D85B5466-8535-466E-A0B8-A73D84F6C1AA}" type="parTrans" cxnId="{853B2D75-72A2-469D-9BCA-AD0C4ACCB59F}">
      <dgm:prSet/>
      <dgm:spPr/>
      <dgm:t>
        <a:bodyPr/>
        <a:lstStyle/>
        <a:p>
          <a:endParaRPr lang="tr-TR" sz="2400"/>
        </a:p>
      </dgm:t>
    </dgm:pt>
    <dgm:pt modelId="{7EDEFD63-509A-40BD-9AD0-E481877A1DDE}" type="sibTrans" cxnId="{853B2D75-72A2-469D-9BCA-AD0C4ACCB59F}">
      <dgm:prSet/>
      <dgm:spPr/>
      <dgm:t>
        <a:bodyPr/>
        <a:lstStyle/>
        <a:p>
          <a:endParaRPr lang="tr-TR" sz="2400"/>
        </a:p>
      </dgm:t>
    </dgm:pt>
    <dgm:pt modelId="{6591D9A6-4C82-4B40-95A6-C9D34EF7CD0C}" type="pres">
      <dgm:prSet presAssocID="{F5F44B33-37BF-4F32-A8AB-7F20B31BAFDC}" presName="linear" presStyleCnt="0">
        <dgm:presLayoutVars>
          <dgm:animLvl val="lvl"/>
          <dgm:resizeHandles val="exact"/>
        </dgm:presLayoutVars>
      </dgm:prSet>
      <dgm:spPr/>
    </dgm:pt>
    <dgm:pt modelId="{A876901A-F26C-422C-8565-CA36403ECEF4}" type="pres">
      <dgm:prSet presAssocID="{1A4DB050-41E0-4FF9-892B-112F994377E0}" presName="parentText" presStyleLbl="node1" presStyleIdx="0" presStyleCnt="5">
        <dgm:presLayoutVars>
          <dgm:chMax val="0"/>
          <dgm:bulletEnabled val="1"/>
        </dgm:presLayoutVars>
      </dgm:prSet>
      <dgm:spPr/>
    </dgm:pt>
    <dgm:pt modelId="{744198CA-62AC-4669-BCCC-D7463D28B3C0}" type="pres">
      <dgm:prSet presAssocID="{1509E506-57A9-4D44-B7E6-8A42AF6A1390}" presName="spacer" presStyleCnt="0"/>
      <dgm:spPr/>
    </dgm:pt>
    <dgm:pt modelId="{44F25797-0389-42F9-B1CF-EE6C75D5CF7F}" type="pres">
      <dgm:prSet presAssocID="{A8F02EC9-0EF4-43A7-912D-A72BF887B5B5}" presName="parentText" presStyleLbl="node1" presStyleIdx="1" presStyleCnt="5">
        <dgm:presLayoutVars>
          <dgm:chMax val="0"/>
          <dgm:bulletEnabled val="1"/>
        </dgm:presLayoutVars>
      </dgm:prSet>
      <dgm:spPr/>
    </dgm:pt>
    <dgm:pt modelId="{751FA2B8-2FCF-464A-A52C-6E4FE08F801F}" type="pres">
      <dgm:prSet presAssocID="{7F1DE995-0080-468B-8875-92C850343F9C}" presName="spacer" presStyleCnt="0"/>
      <dgm:spPr/>
    </dgm:pt>
    <dgm:pt modelId="{779FF67F-7C06-484F-AF9C-35B0E0EF612A}" type="pres">
      <dgm:prSet presAssocID="{FCCC7744-5007-48EC-86D5-690066620986}" presName="parentText" presStyleLbl="node1" presStyleIdx="2" presStyleCnt="5">
        <dgm:presLayoutVars>
          <dgm:chMax val="0"/>
          <dgm:bulletEnabled val="1"/>
        </dgm:presLayoutVars>
      </dgm:prSet>
      <dgm:spPr/>
    </dgm:pt>
    <dgm:pt modelId="{0D6AA8EE-A8D3-49E4-A1AC-0BF8416ABF83}" type="pres">
      <dgm:prSet presAssocID="{D9C10D35-F52E-45F9-99F9-F4379D1FC491}" presName="spacer" presStyleCnt="0"/>
      <dgm:spPr/>
    </dgm:pt>
    <dgm:pt modelId="{E352D135-72CA-4943-93FF-644A87ADB186}" type="pres">
      <dgm:prSet presAssocID="{6268376F-D6C8-4DDB-9F92-891724281C22}" presName="parentText" presStyleLbl="node1" presStyleIdx="3" presStyleCnt="5">
        <dgm:presLayoutVars>
          <dgm:chMax val="0"/>
          <dgm:bulletEnabled val="1"/>
        </dgm:presLayoutVars>
      </dgm:prSet>
      <dgm:spPr/>
    </dgm:pt>
    <dgm:pt modelId="{FA3F2629-5F85-4B1C-ABC0-2447A987BBC5}" type="pres">
      <dgm:prSet presAssocID="{AA29A1AD-C23B-4A74-AB80-01FCFDA974FE}" presName="spacer" presStyleCnt="0"/>
      <dgm:spPr/>
    </dgm:pt>
    <dgm:pt modelId="{CF2CE4D1-AA43-430F-986D-9BF3B342B2DD}" type="pres">
      <dgm:prSet presAssocID="{3A4602AC-F8E6-4FC5-9D2D-CBE166DCA9EF}" presName="parentText" presStyleLbl="node1" presStyleIdx="4" presStyleCnt="5">
        <dgm:presLayoutVars>
          <dgm:chMax val="0"/>
          <dgm:bulletEnabled val="1"/>
        </dgm:presLayoutVars>
      </dgm:prSet>
      <dgm:spPr/>
    </dgm:pt>
  </dgm:ptLst>
  <dgm:cxnLst>
    <dgm:cxn modelId="{8212B80B-93D6-49E6-AE02-F26B71A8B0E9}" type="presOf" srcId="{3A4602AC-F8E6-4FC5-9D2D-CBE166DCA9EF}" destId="{CF2CE4D1-AA43-430F-986D-9BF3B342B2DD}" srcOrd="0" destOrd="0" presId="urn:microsoft.com/office/officeart/2005/8/layout/vList2"/>
    <dgm:cxn modelId="{C7889D1C-C886-46A2-BC99-5F2E45735141}" type="presOf" srcId="{FCCC7744-5007-48EC-86D5-690066620986}" destId="{779FF67F-7C06-484F-AF9C-35B0E0EF612A}" srcOrd="0" destOrd="0" presId="urn:microsoft.com/office/officeart/2005/8/layout/vList2"/>
    <dgm:cxn modelId="{1375511E-1A20-4750-A487-149029545EE3}" srcId="{F5F44B33-37BF-4F32-A8AB-7F20B31BAFDC}" destId="{6268376F-D6C8-4DDB-9F92-891724281C22}" srcOrd="3" destOrd="0" parTransId="{D79E189E-EB29-4B72-AA35-0E43B529D930}" sibTransId="{AA29A1AD-C23B-4A74-AB80-01FCFDA974FE}"/>
    <dgm:cxn modelId="{C9CDB937-BAEF-4214-89A6-FCA0FAF91490}" srcId="{F5F44B33-37BF-4F32-A8AB-7F20B31BAFDC}" destId="{A8F02EC9-0EF4-43A7-912D-A72BF887B5B5}" srcOrd="1" destOrd="0" parTransId="{D8AD513C-0BC9-419B-9C36-4FE2062E19F4}" sibTransId="{7F1DE995-0080-468B-8875-92C850343F9C}"/>
    <dgm:cxn modelId="{8D2AFE3D-0B4E-432C-BAD6-A19DCB08FDBB}" srcId="{F5F44B33-37BF-4F32-A8AB-7F20B31BAFDC}" destId="{1A4DB050-41E0-4FF9-892B-112F994377E0}" srcOrd="0" destOrd="0" parTransId="{001955AD-90C5-4EDA-BB94-C34F7BD77FBA}" sibTransId="{1509E506-57A9-4D44-B7E6-8A42AF6A1390}"/>
    <dgm:cxn modelId="{853B2D75-72A2-469D-9BCA-AD0C4ACCB59F}" srcId="{F5F44B33-37BF-4F32-A8AB-7F20B31BAFDC}" destId="{3A4602AC-F8E6-4FC5-9D2D-CBE166DCA9EF}" srcOrd="4" destOrd="0" parTransId="{D85B5466-8535-466E-A0B8-A73D84F6C1AA}" sibTransId="{7EDEFD63-509A-40BD-9AD0-E481877A1DDE}"/>
    <dgm:cxn modelId="{A85BF379-F9D7-4A6E-88B6-3D1868B0B815}" type="presOf" srcId="{1A4DB050-41E0-4FF9-892B-112F994377E0}" destId="{A876901A-F26C-422C-8565-CA36403ECEF4}" srcOrd="0" destOrd="0" presId="urn:microsoft.com/office/officeart/2005/8/layout/vList2"/>
    <dgm:cxn modelId="{7A934388-55BB-4E92-B055-C33CD54C8AF3}" type="presOf" srcId="{F5F44B33-37BF-4F32-A8AB-7F20B31BAFDC}" destId="{6591D9A6-4C82-4B40-95A6-C9D34EF7CD0C}" srcOrd="0" destOrd="0" presId="urn:microsoft.com/office/officeart/2005/8/layout/vList2"/>
    <dgm:cxn modelId="{44F65A9B-EADE-43E9-A372-416CC7D310D9}" type="presOf" srcId="{6268376F-D6C8-4DDB-9F92-891724281C22}" destId="{E352D135-72CA-4943-93FF-644A87ADB186}" srcOrd="0" destOrd="0" presId="urn:microsoft.com/office/officeart/2005/8/layout/vList2"/>
    <dgm:cxn modelId="{BD5E21EC-6A43-4E0B-B957-4BD5F0AF87CD}" type="presOf" srcId="{A8F02EC9-0EF4-43A7-912D-A72BF887B5B5}" destId="{44F25797-0389-42F9-B1CF-EE6C75D5CF7F}" srcOrd="0" destOrd="0" presId="urn:microsoft.com/office/officeart/2005/8/layout/vList2"/>
    <dgm:cxn modelId="{5EF72EF5-A662-4D14-B392-0C5EE0A18850}" srcId="{F5F44B33-37BF-4F32-A8AB-7F20B31BAFDC}" destId="{FCCC7744-5007-48EC-86D5-690066620986}" srcOrd="2" destOrd="0" parTransId="{75E47358-1832-41D0-80ED-B838B782DA0E}" sibTransId="{D9C10D35-F52E-45F9-99F9-F4379D1FC491}"/>
    <dgm:cxn modelId="{E33EA1B8-CB87-4ECF-AD04-6308E2B522D8}" type="presParOf" srcId="{6591D9A6-4C82-4B40-95A6-C9D34EF7CD0C}" destId="{A876901A-F26C-422C-8565-CA36403ECEF4}" srcOrd="0" destOrd="0" presId="urn:microsoft.com/office/officeart/2005/8/layout/vList2"/>
    <dgm:cxn modelId="{A630CC1D-A8E8-44C3-89F7-E73BBE08447A}" type="presParOf" srcId="{6591D9A6-4C82-4B40-95A6-C9D34EF7CD0C}" destId="{744198CA-62AC-4669-BCCC-D7463D28B3C0}" srcOrd="1" destOrd="0" presId="urn:microsoft.com/office/officeart/2005/8/layout/vList2"/>
    <dgm:cxn modelId="{CF246888-06B2-431E-9F62-1BE9ECBFDE7B}" type="presParOf" srcId="{6591D9A6-4C82-4B40-95A6-C9D34EF7CD0C}" destId="{44F25797-0389-42F9-B1CF-EE6C75D5CF7F}" srcOrd="2" destOrd="0" presId="urn:microsoft.com/office/officeart/2005/8/layout/vList2"/>
    <dgm:cxn modelId="{4AC015DC-11FB-40DB-A63F-9300B3EA0977}" type="presParOf" srcId="{6591D9A6-4C82-4B40-95A6-C9D34EF7CD0C}" destId="{751FA2B8-2FCF-464A-A52C-6E4FE08F801F}" srcOrd="3" destOrd="0" presId="urn:microsoft.com/office/officeart/2005/8/layout/vList2"/>
    <dgm:cxn modelId="{EEDE7A3B-0738-4824-913A-48BCC045BBAB}" type="presParOf" srcId="{6591D9A6-4C82-4B40-95A6-C9D34EF7CD0C}" destId="{779FF67F-7C06-484F-AF9C-35B0E0EF612A}" srcOrd="4" destOrd="0" presId="urn:microsoft.com/office/officeart/2005/8/layout/vList2"/>
    <dgm:cxn modelId="{7351B65A-F340-4A99-9CF5-681E6AC79A72}" type="presParOf" srcId="{6591D9A6-4C82-4B40-95A6-C9D34EF7CD0C}" destId="{0D6AA8EE-A8D3-49E4-A1AC-0BF8416ABF83}" srcOrd="5" destOrd="0" presId="urn:microsoft.com/office/officeart/2005/8/layout/vList2"/>
    <dgm:cxn modelId="{200DB9D2-3ED2-4F43-98C2-F0329202FF46}" type="presParOf" srcId="{6591D9A6-4C82-4B40-95A6-C9D34EF7CD0C}" destId="{E352D135-72CA-4943-93FF-644A87ADB186}" srcOrd="6" destOrd="0" presId="urn:microsoft.com/office/officeart/2005/8/layout/vList2"/>
    <dgm:cxn modelId="{1E274880-AABA-4C68-A692-7B4BD1D5F2E9}" type="presParOf" srcId="{6591D9A6-4C82-4B40-95A6-C9D34EF7CD0C}" destId="{FA3F2629-5F85-4B1C-ABC0-2447A987BBC5}" srcOrd="7" destOrd="0" presId="urn:microsoft.com/office/officeart/2005/8/layout/vList2"/>
    <dgm:cxn modelId="{A4ABD617-F5DF-446B-BC32-0B028891DA19}" type="presParOf" srcId="{6591D9A6-4C82-4B40-95A6-C9D34EF7CD0C}" destId="{CF2CE4D1-AA43-430F-986D-9BF3B342B2D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BDDF089B-4D47-41B9-9313-53B6D6E7F407}" type="doc">
      <dgm:prSet loTypeId="urn:microsoft.com/office/officeart/2005/8/layout/vList2" loCatId="list" qsTypeId="urn:microsoft.com/office/officeart/2005/8/quickstyle/simple2" qsCatId="simple" csTypeId="urn:microsoft.com/office/officeart/2005/8/colors/accent1_1" csCatId="accent1" phldr="1"/>
      <dgm:spPr/>
      <dgm:t>
        <a:bodyPr/>
        <a:lstStyle/>
        <a:p>
          <a:endParaRPr lang="tr-TR"/>
        </a:p>
      </dgm:t>
    </dgm:pt>
    <dgm:pt modelId="{E48E7EEA-FD43-4E6F-BC4A-CAA94078E155}">
      <dgm:prSet/>
      <dgm:spPr/>
      <dgm:t>
        <a:bodyPr/>
        <a:lstStyle/>
        <a:p>
          <a:pPr rtl="0"/>
          <a:r>
            <a:rPr lang="tr-TR" dirty="0">
              <a:solidFill>
                <a:srgbClr val="002060"/>
              </a:solidFill>
            </a:rPr>
            <a:t>Bu nedenle kültür sonuçlarına dair veriler, personele yalnızca </a:t>
          </a:r>
          <a:r>
            <a:rPr lang="tr-TR" b="1" dirty="0">
              <a:solidFill>
                <a:srgbClr val="002060"/>
              </a:solidFill>
            </a:rPr>
            <a:t>“üreme var yok” </a:t>
          </a:r>
          <a:r>
            <a:rPr lang="tr-TR" dirty="0">
              <a:solidFill>
                <a:srgbClr val="002060"/>
              </a:solidFill>
            </a:rPr>
            <a:t>mesajı vermek için değil; </a:t>
          </a:r>
          <a:r>
            <a:rPr lang="tr-TR" b="1" dirty="0">
              <a:solidFill>
                <a:srgbClr val="002060"/>
              </a:solidFill>
            </a:rPr>
            <a:t>enfeksiyonların önlenmesi ve kontrolüne yönelik uygulanmaların çevresel bağlamda etkinliğini görünür kılmak </a:t>
          </a:r>
          <a:r>
            <a:rPr lang="tr-TR" b="1" dirty="0" err="1">
              <a:solidFill>
                <a:srgbClr val="002060"/>
              </a:solidFill>
            </a:rPr>
            <a:t>maksadıylada</a:t>
          </a:r>
          <a:r>
            <a:rPr lang="tr-TR" b="1" dirty="0">
              <a:solidFill>
                <a:srgbClr val="002060"/>
              </a:solidFill>
            </a:rPr>
            <a:t> </a:t>
          </a:r>
          <a:r>
            <a:rPr lang="tr-TR" dirty="0">
              <a:solidFill>
                <a:srgbClr val="002060"/>
              </a:solidFill>
            </a:rPr>
            <a:t>kullanılmaktadır.</a:t>
          </a:r>
        </a:p>
      </dgm:t>
    </dgm:pt>
    <dgm:pt modelId="{A752D54D-1B8E-4352-B1BF-D2A4FE6EF07E}" type="parTrans" cxnId="{BC7329B5-20F0-48EF-AAEC-E02AB1640791}">
      <dgm:prSet/>
      <dgm:spPr/>
      <dgm:t>
        <a:bodyPr/>
        <a:lstStyle/>
        <a:p>
          <a:endParaRPr lang="tr-TR"/>
        </a:p>
      </dgm:t>
    </dgm:pt>
    <dgm:pt modelId="{50CBC548-1DB4-43F2-A8FD-AB7F866D9101}" type="sibTrans" cxnId="{BC7329B5-20F0-48EF-AAEC-E02AB1640791}">
      <dgm:prSet/>
      <dgm:spPr/>
      <dgm:t>
        <a:bodyPr/>
        <a:lstStyle/>
        <a:p>
          <a:endParaRPr lang="tr-TR"/>
        </a:p>
      </dgm:t>
    </dgm:pt>
    <dgm:pt modelId="{D0D8C74E-FEBF-48F0-908F-EB833CF3A1F6}">
      <dgm:prSet/>
      <dgm:spPr/>
      <dgm:t>
        <a:bodyPr/>
        <a:lstStyle/>
        <a:p>
          <a:pPr rtl="0"/>
          <a:r>
            <a:rPr lang="tr-TR" dirty="0" err="1">
              <a:solidFill>
                <a:srgbClr val="002060"/>
              </a:solidFill>
            </a:rPr>
            <a:t>Multidisipliner</a:t>
          </a:r>
          <a:r>
            <a:rPr lang="tr-TR" dirty="0">
              <a:solidFill>
                <a:srgbClr val="002060"/>
              </a:solidFill>
            </a:rPr>
            <a:t> ve bütünleşik izlem yaklaşımları cezalandırıcı değil geliştirici bir kalite kültürü oluşturur.</a:t>
          </a:r>
        </a:p>
      </dgm:t>
    </dgm:pt>
    <dgm:pt modelId="{DAEBDA57-1DD9-48D8-8B4D-82BC0D10A92B}" type="parTrans" cxnId="{40D0E0BF-291D-4B2D-AC74-96D9C70683FB}">
      <dgm:prSet/>
      <dgm:spPr/>
      <dgm:t>
        <a:bodyPr/>
        <a:lstStyle/>
        <a:p>
          <a:endParaRPr lang="tr-TR"/>
        </a:p>
      </dgm:t>
    </dgm:pt>
    <dgm:pt modelId="{026F7279-A50E-4028-B205-723EBFB6EBB1}" type="sibTrans" cxnId="{40D0E0BF-291D-4B2D-AC74-96D9C70683FB}">
      <dgm:prSet/>
      <dgm:spPr/>
      <dgm:t>
        <a:bodyPr/>
        <a:lstStyle/>
        <a:p>
          <a:endParaRPr lang="tr-TR"/>
        </a:p>
      </dgm:t>
    </dgm:pt>
    <dgm:pt modelId="{C1AA9A7D-2AA0-4092-9005-890733819412}">
      <dgm:prSet/>
      <dgm:spPr/>
      <dgm:t>
        <a:bodyPr/>
        <a:lstStyle/>
        <a:p>
          <a:pPr rtl="0"/>
          <a:r>
            <a:rPr lang="tr-TR" dirty="0">
              <a:solidFill>
                <a:srgbClr val="002060"/>
              </a:solidFill>
            </a:rPr>
            <a:t>Çevresel hijyen müdahalelerine ilişkin sistematik derleme, eğitim, geri bildirim, kontrol listeleri ve standartlaştırılmış iş akışı içeren programların tek başına ürün değişiminden daha sürdürülebilir olduğunu göstermiştir </a:t>
          </a:r>
        </a:p>
      </dgm:t>
    </dgm:pt>
    <dgm:pt modelId="{589B4B68-3FF8-4707-9943-20FFFC2697BB}" type="parTrans" cxnId="{7A1FB535-F353-4B25-A010-DA4219ED5C43}">
      <dgm:prSet/>
      <dgm:spPr/>
      <dgm:t>
        <a:bodyPr/>
        <a:lstStyle/>
        <a:p>
          <a:endParaRPr lang="tr-TR"/>
        </a:p>
      </dgm:t>
    </dgm:pt>
    <dgm:pt modelId="{C6C2E135-DBDC-4B03-8BDF-1067B0F6FFE6}" type="sibTrans" cxnId="{7A1FB535-F353-4B25-A010-DA4219ED5C43}">
      <dgm:prSet/>
      <dgm:spPr/>
      <dgm:t>
        <a:bodyPr/>
        <a:lstStyle/>
        <a:p>
          <a:endParaRPr lang="tr-TR"/>
        </a:p>
      </dgm:t>
    </dgm:pt>
    <dgm:pt modelId="{841C364D-9AE2-4794-94F5-F027C86B2AB5}" type="pres">
      <dgm:prSet presAssocID="{BDDF089B-4D47-41B9-9313-53B6D6E7F407}" presName="linear" presStyleCnt="0">
        <dgm:presLayoutVars>
          <dgm:animLvl val="lvl"/>
          <dgm:resizeHandles val="exact"/>
        </dgm:presLayoutVars>
      </dgm:prSet>
      <dgm:spPr/>
    </dgm:pt>
    <dgm:pt modelId="{71614038-CEDE-4CA7-9D49-3BC62124BE69}" type="pres">
      <dgm:prSet presAssocID="{E48E7EEA-FD43-4E6F-BC4A-CAA94078E155}" presName="parentText" presStyleLbl="node1" presStyleIdx="0" presStyleCnt="3" custScaleY="124663" custLinFactY="-1960" custLinFactNeighborY="-100000">
        <dgm:presLayoutVars>
          <dgm:chMax val="0"/>
          <dgm:bulletEnabled val="1"/>
        </dgm:presLayoutVars>
      </dgm:prSet>
      <dgm:spPr/>
    </dgm:pt>
    <dgm:pt modelId="{EEFB0802-EEC5-474D-8ADD-E245C8DB6811}" type="pres">
      <dgm:prSet presAssocID="{50CBC548-1DB4-43F2-A8FD-AB7F866D9101}" presName="spacer" presStyleCnt="0"/>
      <dgm:spPr/>
    </dgm:pt>
    <dgm:pt modelId="{494DC244-4863-4E6E-964F-F77E41CE6E9D}" type="pres">
      <dgm:prSet presAssocID="{D0D8C74E-FEBF-48F0-908F-EB833CF3A1F6}" presName="parentText" presStyleLbl="node1" presStyleIdx="1" presStyleCnt="3" custLinFactY="-6640" custLinFactNeighborX="0" custLinFactNeighborY="-100000">
        <dgm:presLayoutVars>
          <dgm:chMax val="0"/>
          <dgm:bulletEnabled val="1"/>
        </dgm:presLayoutVars>
      </dgm:prSet>
      <dgm:spPr/>
    </dgm:pt>
    <dgm:pt modelId="{153D72A0-8CFD-45BC-870B-ABC78451A6DF}" type="pres">
      <dgm:prSet presAssocID="{026F7279-A50E-4028-B205-723EBFB6EBB1}" presName="spacer" presStyleCnt="0"/>
      <dgm:spPr/>
    </dgm:pt>
    <dgm:pt modelId="{22C0BEDB-72C9-4C0D-85A8-09F2460FB075}" type="pres">
      <dgm:prSet presAssocID="{C1AA9A7D-2AA0-4092-9005-890733819412}" presName="parentText" presStyleLbl="node1" presStyleIdx="2" presStyleCnt="3" custLinFactY="-4490" custLinFactNeighborY="-100000">
        <dgm:presLayoutVars>
          <dgm:chMax val="0"/>
          <dgm:bulletEnabled val="1"/>
        </dgm:presLayoutVars>
      </dgm:prSet>
      <dgm:spPr/>
    </dgm:pt>
  </dgm:ptLst>
  <dgm:cxnLst>
    <dgm:cxn modelId="{00DD5514-B249-474E-A362-FEB2C5BD8804}" type="presOf" srcId="{D0D8C74E-FEBF-48F0-908F-EB833CF3A1F6}" destId="{494DC244-4863-4E6E-964F-F77E41CE6E9D}" srcOrd="0" destOrd="0" presId="urn:microsoft.com/office/officeart/2005/8/layout/vList2"/>
    <dgm:cxn modelId="{7A1FB535-F353-4B25-A010-DA4219ED5C43}" srcId="{BDDF089B-4D47-41B9-9313-53B6D6E7F407}" destId="{C1AA9A7D-2AA0-4092-9005-890733819412}" srcOrd="2" destOrd="0" parTransId="{589B4B68-3FF8-4707-9943-20FFFC2697BB}" sibTransId="{C6C2E135-DBDC-4B03-8BDF-1067B0F6FFE6}"/>
    <dgm:cxn modelId="{DEFCF36B-B4BA-4524-B0B6-B2631A0CE55E}" type="presOf" srcId="{C1AA9A7D-2AA0-4092-9005-890733819412}" destId="{22C0BEDB-72C9-4C0D-85A8-09F2460FB075}" srcOrd="0" destOrd="0" presId="urn:microsoft.com/office/officeart/2005/8/layout/vList2"/>
    <dgm:cxn modelId="{A82D856D-1888-44B4-9B9C-AA3075E5879C}" type="presOf" srcId="{BDDF089B-4D47-41B9-9313-53B6D6E7F407}" destId="{841C364D-9AE2-4794-94F5-F027C86B2AB5}" srcOrd="0" destOrd="0" presId="urn:microsoft.com/office/officeart/2005/8/layout/vList2"/>
    <dgm:cxn modelId="{BC7329B5-20F0-48EF-AAEC-E02AB1640791}" srcId="{BDDF089B-4D47-41B9-9313-53B6D6E7F407}" destId="{E48E7EEA-FD43-4E6F-BC4A-CAA94078E155}" srcOrd="0" destOrd="0" parTransId="{A752D54D-1B8E-4352-B1BF-D2A4FE6EF07E}" sibTransId="{50CBC548-1DB4-43F2-A8FD-AB7F866D9101}"/>
    <dgm:cxn modelId="{40D0E0BF-291D-4B2D-AC74-96D9C70683FB}" srcId="{BDDF089B-4D47-41B9-9313-53B6D6E7F407}" destId="{D0D8C74E-FEBF-48F0-908F-EB833CF3A1F6}" srcOrd="1" destOrd="0" parTransId="{DAEBDA57-1DD9-48D8-8B4D-82BC0D10A92B}" sibTransId="{026F7279-A50E-4028-B205-723EBFB6EBB1}"/>
    <dgm:cxn modelId="{E72E23D0-5C97-47E3-AE08-0493A2A0A91F}" type="presOf" srcId="{E48E7EEA-FD43-4E6F-BC4A-CAA94078E155}" destId="{71614038-CEDE-4CA7-9D49-3BC62124BE69}" srcOrd="0" destOrd="0" presId="urn:microsoft.com/office/officeart/2005/8/layout/vList2"/>
    <dgm:cxn modelId="{E1ED5335-A35C-426F-A240-BD1A1E510A72}" type="presParOf" srcId="{841C364D-9AE2-4794-94F5-F027C86B2AB5}" destId="{71614038-CEDE-4CA7-9D49-3BC62124BE69}" srcOrd="0" destOrd="0" presId="urn:microsoft.com/office/officeart/2005/8/layout/vList2"/>
    <dgm:cxn modelId="{C1DFBE55-EFD1-4BA3-BCBC-CA84F2F63E6B}" type="presParOf" srcId="{841C364D-9AE2-4794-94F5-F027C86B2AB5}" destId="{EEFB0802-EEC5-474D-8ADD-E245C8DB6811}" srcOrd="1" destOrd="0" presId="urn:microsoft.com/office/officeart/2005/8/layout/vList2"/>
    <dgm:cxn modelId="{827F71A1-FD4E-402B-A0BC-079B61FB75DA}" type="presParOf" srcId="{841C364D-9AE2-4794-94F5-F027C86B2AB5}" destId="{494DC244-4863-4E6E-964F-F77E41CE6E9D}" srcOrd="2" destOrd="0" presId="urn:microsoft.com/office/officeart/2005/8/layout/vList2"/>
    <dgm:cxn modelId="{364B328A-B58E-4603-91C8-B1A38011E5AA}" type="presParOf" srcId="{841C364D-9AE2-4794-94F5-F027C86B2AB5}" destId="{153D72A0-8CFD-45BC-870B-ABC78451A6DF}" srcOrd="3" destOrd="0" presId="urn:microsoft.com/office/officeart/2005/8/layout/vList2"/>
    <dgm:cxn modelId="{02F3870D-7B73-4EF8-B5D7-E85BAC830327}" type="presParOf" srcId="{841C364D-9AE2-4794-94F5-F027C86B2AB5}" destId="{22C0BEDB-72C9-4C0D-85A8-09F2460FB07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6852E4-3849-4251-8376-56C5BAC02FBF}"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tr-TR"/>
        </a:p>
      </dgm:t>
    </dgm:pt>
    <dgm:pt modelId="{F5818FD1-B27F-4087-8637-449FBD837889}">
      <dgm:prSet custT="1"/>
      <dgm:spPr/>
      <dgm:t>
        <a:bodyPr/>
        <a:lstStyle/>
        <a:p>
          <a:pPr rtl="0"/>
          <a:r>
            <a:rPr lang="tr-TR" sz="2400" b="1" dirty="0">
              <a:solidFill>
                <a:srgbClr val="002060"/>
              </a:solidFill>
            </a:rPr>
            <a:t>Koloni oluşturan birim (CFU) sınır değerleri:</a:t>
          </a:r>
          <a:endParaRPr lang="tr-TR" sz="2400" dirty="0">
            <a:solidFill>
              <a:srgbClr val="002060"/>
            </a:solidFill>
          </a:endParaRPr>
        </a:p>
      </dgm:t>
    </dgm:pt>
    <dgm:pt modelId="{39732E68-CC44-473C-A378-BB515B6348AB}" type="parTrans" cxnId="{56DFC7DC-368F-4D36-9B5E-77D93B0DAB4B}">
      <dgm:prSet/>
      <dgm:spPr/>
      <dgm:t>
        <a:bodyPr/>
        <a:lstStyle/>
        <a:p>
          <a:endParaRPr lang="tr-TR" sz="2400"/>
        </a:p>
      </dgm:t>
    </dgm:pt>
    <dgm:pt modelId="{E5273AB0-933F-4EBA-8593-1532186CBD44}" type="sibTrans" cxnId="{56DFC7DC-368F-4D36-9B5E-77D93B0DAB4B}">
      <dgm:prSet/>
      <dgm:spPr/>
      <dgm:t>
        <a:bodyPr/>
        <a:lstStyle/>
        <a:p>
          <a:endParaRPr lang="tr-TR" sz="2400"/>
        </a:p>
      </dgm:t>
    </dgm:pt>
    <dgm:pt modelId="{FD7B26EB-AE75-44D7-8D74-DD0E9E3971C0}">
      <dgm:prSet custT="1"/>
      <dgm:spPr/>
      <dgm:t>
        <a:bodyPr/>
        <a:lstStyle/>
        <a:p>
          <a:pPr rtl="0"/>
          <a:r>
            <a:rPr lang="tr-TR" sz="2400" dirty="0">
              <a:solidFill>
                <a:srgbClr val="002060"/>
              </a:solidFill>
            </a:rPr>
            <a:t>CFU sınır değerleri, örnek alınan alanın fonksiyonuna göre değişir ve yüksek riskli alanlarda daha düşük kabul eşikleri kullanılır. </a:t>
          </a:r>
        </a:p>
      </dgm:t>
    </dgm:pt>
    <dgm:pt modelId="{D8D6AAED-9E5D-4A93-B8FB-C916DF46BA46}" type="parTrans" cxnId="{159209FD-93E6-4D39-8AE1-5BCB31E65561}">
      <dgm:prSet/>
      <dgm:spPr/>
      <dgm:t>
        <a:bodyPr/>
        <a:lstStyle/>
        <a:p>
          <a:endParaRPr lang="tr-TR" sz="2400"/>
        </a:p>
      </dgm:t>
    </dgm:pt>
    <dgm:pt modelId="{B4B4417B-81A0-49CA-9A66-DF26C1B7687D}" type="sibTrans" cxnId="{159209FD-93E6-4D39-8AE1-5BCB31E65561}">
      <dgm:prSet/>
      <dgm:spPr/>
      <dgm:t>
        <a:bodyPr/>
        <a:lstStyle/>
        <a:p>
          <a:endParaRPr lang="tr-TR" sz="2400"/>
        </a:p>
      </dgm:t>
    </dgm:pt>
    <dgm:pt modelId="{2731E7B6-6BD4-4B44-8A3F-472FC8389DD9}">
      <dgm:prSet custT="1"/>
      <dgm:spPr/>
      <dgm:t>
        <a:bodyPr/>
        <a:lstStyle/>
        <a:p>
          <a:pPr rtl="0"/>
          <a:r>
            <a:rPr lang="tr-TR" sz="2400" b="1" dirty="0">
              <a:solidFill>
                <a:srgbClr val="002060"/>
              </a:solidFill>
            </a:rPr>
            <a:t>Örneğin</a:t>
          </a:r>
          <a:r>
            <a:rPr lang="tr-TR" sz="2400" dirty="0">
              <a:solidFill>
                <a:srgbClr val="002060"/>
              </a:solidFill>
            </a:rPr>
            <a:t>: UKHSA rehberinde ameliyathane havası için aktif örneklemede, boş ameliyathanede &lt;10 CFU/m³, operasyon sırasında ise beş dakikalık ortalama için &lt;180 CFU/m³ değerleri aşıldığında teknik inceleme ve yeniden örnekleme önerilir.</a:t>
          </a:r>
        </a:p>
      </dgm:t>
    </dgm:pt>
    <dgm:pt modelId="{E472D280-2EDF-463B-8A59-7BE52594F19E}" type="parTrans" cxnId="{6A226CDF-1240-4B97-AC27-4628580BF25F}">
      <dgm:prSet/>
      <dgm:spPr/>
      <dgm:t>
        <a:bodyPr/>
        <a:lstStyle/>
        <a:p>
          <a:endParaRPr lang="tr-TR" sz="2400"/>
        </a:p>
      </dgm:t>
    </dgm:pt>
    <dgm:pt modelId="{08918FA0-3091-4778-AEE4-995C0450EF21}" type="sibTrans" cxnId="{6A226CDF-1240-4B97-AC27-4628580BF25F}">
      <dgm:prSet/>
      <dgm:spPr/>
      <dgm:t>
        <a:bodyPr/>
        <a:lstStyle/>
        <a:p>
          <a:endParaRPr lang="tr-TR" sz="2400"/>
        </a:p>
      </dgm:t>
    </dgm:pt>
    <dgm:pt modelId="{02853269-B238-410A-93B3-29EDDB1828FE}">
      <dgm:prSet custT="1"/>
      <dgm:spPr/>
      <dgm:t>
        <a:bodyPr/>
        <a:lstStyle/>
        <a:p>
          <a:pPr rtl="0"/>
          <a:r>
            <a:rPr lang="tr-TR" sz="2400" dirty="0">
              <a:solidFill>
                <a:srgbClr val="002060"/>
              </a:solidFill>
            </a:rPr>
            <a:t>CDC/HICPAC, özellikle hava örneklemesi için karşılaştırma standartlarının belirlenmemiş olduğunu, genel alanlarda tek başına sayısal değerden çok çevresel bağlamın önemli olduğunu belirtmektedir..</a:t>
          </a:r>
        </a:p>
      </dgm:t>
    </dgm:pt>
    <dgm:pt modelId="{1F76C249-C618-4D0B-81E6-A23567EEBBBF}" type="parTrans" cxnId="{45E1045B-FE50-46DA-A46E-3D5543039ED3}">
      <dgm:prSet/>
      <dgm:spPr/>
      <dgm:t>
        <a:bodyPr/>
        <a:lstStyle/>
        <a:p>
          <a:endParaRPr lang="tr-TR" sz="2400"/>
        </a:p>
      </dgm:t>
    </dgm:pt>
    <dgm:pt modelId="{924F8941-E895-464F-A194-B29DB030DD91}" type="sibTrans" cxnId="{45E1045B-FE50-46DA-A46E-3D5543039ED3}">
      <dgm:prSet/>
      <dgm:spPr/>
      <dgm:t>
        <a:bodyPr/>
        <a:lstStyle/>
        <a:p>
          <a:endParaRPr lang="tr-TR" sz="2400"/>
        </a:p>
      </dgm:t>
    </dgm:pt>
    <dgm:pt modelId="{FA198D73-47F2-4FFE-B173-1D62A845B9D7}">
      <dgm:prSet custT="1"/>
      <dgm:spPr/>
      <dgm:t>
        <a:bodyPr/>
        <a:lstStyle/>
        <a:p>
          <a:pPr rtl="0"/>
          <a:r>
            <a:rPr lang="tr-TR" sz="2400" dirty="0">
              <a:solidFill>
                <a:srgbClr val="002060"/>
              </a:solidFill>
            </a:rPr>
            <a:t>Bu nedenle ameliyathane, temiz oda ve benzeri kontrollü alanlarda eşik-temelli yorumlama mümkünken; genel servislerde seri ölçümler, aynı alanın önceki sonuçları ve eş zamanlı salgın/</a:t>
          </a:r>
          <a:r>
            <a:rPr lang="tr-TR" sz="2400" dirty="0" err="1">
              <a:solidFill>
                <a:srgbClr val="002060"/>
              </a:solidFill>
            </a:rPr>
            <a:t>kolonizasyon</a:t>
          </a:r>
          <a:r>
            <a:rPr lang="tr-TR" sz="2400" dirty="0">
              <a:solidFill>
                <a:srgbClr val="002060"/>
              </a:solidFill>
            </a:rPr>
            <a:t> verileri daha belirleyicidir.</a:t>
          </a:r>
        </a:p>
      </dgm:t>
    </dgm:pt>
    <dgm:pt modelId="{A82C0DCE-8D65-48AB-ACDA-A1C0F7A7CC51}" type="parTrans" cxnId="{C5DB9542-9AD3-4A62-A7C6-8AF656C33315}">
      <dgm:prSet/>
      <dgm:spPr/>
      <dgm:t>
        <a:bodyPr/>
        <a:lstStyle/>
        <a:p>
          <a:endParaRPr lang="tr-TR" sz="2400"/>
        </a:p>
      </dgm:t>
    </dgm:pt>
    <dgm:pt modelId="{DE5AB708-5E93-4FC0-BDC5-960533C7D319}" type="sibTrans" cxnId="{C5DB9542-9AD3-4A62-A7C6-8AF656C33315}">
      <dgm:prSet/>
      <dgm:spPr/>
      <dgm:t>
        <a:bodyPr/>
        <a:lstStyle/>
        <a:p>
          <a:endParaRPr lang="tr-TR" sz="2400"/>
        </a:p>
      </dgm:t>
    </dgm:pt>
    <dgm:pt modelId="{6582FF9E-C9A4-444B-A1CC-0910C5F8CFB5}" type="pres">
      <dgm:prSet presAssocID="{896852E4-3849-4251-8376-56C5BAC02FBF}" presName="linear" presStyleCnt="0">
        <dgm:presLayoutVars>
          <dgm:animLvl val="lvl"/>
          <dgm:resizeHandles val="exact"/>
        </dgm:presLayoutVars>
      </dgm:prSet>
      <dgm:spPr/>
    </dgm:pt>
    <dgm:pt modelId="{7EB2C59C-E551-4F14-98DE-F4014981E81E}" type="pres">
      <dgm:prSet presAssocID="{F5818FD1-B27F-4087-8637-449FBD837889}" presName="parentText" presStyleLbl="node1" presStyleIdx="0" presStyleCnt="5">
        <dgm:presLayoutVars>
          <dgm:chMax val="0"/>
          <dgm:bulletEnabled val="1"/>
        </dgm:presLayoutVars>
      </dgm:prSet>
      <dgm:spPr/>
    </dgm:pt>
    <dgm:pt modelId="{9EC9DA00-7DAD-4763-908B-82661A771412}" type="pres">
      <dgm:prSet presAssocID="{E5273AB0-933F-4EBA-8593-1532186CBD44}" presName="spacer" presStyleCnt="0"/>
      <dgm:spPr/>
    </dgm:pt>
    <dgm:pt modelId="{DF310EA4-3CA7-481B-AEEC-F300B6FB93CD}" type="pres">
      <dgm:prSet presAssocID="{FD7B26EB-AE75-44D7-8D74-DD0E9E3971C0}" presName="parentText" presStyleLbl="node1" presStyleIdx="1" presStyleCnt="5">
        <dgm:presLayoutVars>
          <dgm:chMax val="0"/>
          <dgm:bulletEnabled val="1"/>
        </dgm:presLayoutVars>
      </dgm:prSet>
      <dgm:spPr/>
    </dgm:pt>
    <dgm:pt modelId="{D827FC7A-BEB4-4FC5-AD12-BB862AC3B5F1}" type="pres">
      <dgm:prSet presAssocID="{B4B4417B-81A0-49CA-9A66-DF26C1B7687D}" presName="spacer" presStyleCnt="0"/>
      <dgm:spPr/>
    </dgm:pt>
    <dgm:pt modelId="{F048B784-CD12-4A18-B8EF-AD4ABBAE8A55}" type="pres">
      <dgm:prSet presAssocID="{2731E7B6-6BD4-4B44-8A3F-472FC8389DD9}" presName="parentText" presStyleLbl="node1" presStyleIdx="2" presStyleCnt="5">
        <dgm:presLayoutVars>
          <dgm:chMax val="0"/>
          <dgm:bulletEnabled val="1"/>
        </dgm:presLayoutVars>
      </dgm:prSet>
      <dgm:spPr/>
    </dgm:pt>
    <dgm:pt modelId="{7A1C2343-E8D3-41EB-B5BB-660DEE1376B9}" type="pres">
      <dgm:prSet presAssocID="{08918FA0-3091-4778-AEE4-995C0450EF21}" presName="spacer" presStyleCnt="0"/>
      <dgm:spPr/>
    </dgm:pt>
    <dgm:pt modelId="{9C69C2C3-A0E6-4904-A4E4-A314E12EC954}" type="pres">
      <dgm:prSet presAssocID="{02853269-B238-410A-93B3-29EDDB1828FE}" presName="parentText" presStyleLbl="node1" presStyleIdx="3" presStyleCnt="5">
        <dgm:presLayoutVars>
          <dgm:chMax val="0"/>
          <dgm:bulletEnabled val="1"/>
        </dgm:presLayoutVars>
      </dgm:prSet>
      <dgm:spPr/>
    </dgm:pt>
    <dgm:pt modelId="{13876935-AB70-41C7-93EE-29336C6CE3F7}" type="pres">
      <dgm:prSet presAssocID="{924F8941-E895-464F-A194-B29DB030DD91}" presName="spacer" presStyleCnt="0"/>
      <dgm:spPr/>
    </dgm:pt>
    <dgm:pt modelId="{A43C2BF3-A276-4D3F-82EB-97692320CD8D}" type="pres">
      <dgm:prSet presAssocID="{FA198D73-47F2-4FFE-B173-1D62A845B9D7}" presName="parentText" presStyleLbl="node1" presStyleIdx="4" presStyleCnt="5">
        <dgm:presLayoutVars>
          <dgm:chMax val="0"/>
          <dgm:bulletEnabled val="1"/>
        </dgm:presLayoutVars>
      </dgm:prSet>
      <dgm:spPr/>
    </dgm:pt>
  </dgm:ptLst>
  <dgm:cxnLst>
    <dgm:cxn modelId="{A4D29915-8943-4E4C-83FF-6C8D3A90AC25}" type="presOf" srcId="{896852E4-3849-4251-8376-56C5BAC02FBF}" destId="{6582FF9E-C9A4-444B-A1CC-0910C5F8CFB5}" srcOrd="0" destOrd="0" presId="urn:microsoft.com/office/officeart/2005/8/layout/vList2"/>
    <dgm:cxn modelId="{9C757025-085E-43C3-901D-4B574E7ABB7F}" type="presOf" srcId="{2731E7B6-6BD4-4B44-8A3F-472FC8389DD9}" destId="{F048B784-CD12-4A18-B8EF-AD4ABBAE8A55}" srcOrd="0" destOrd="0" presId="urn:microsoft.com/office/officeart/2005/8/layout/vList2"/>
    <dgm:cxn modelId="{45E1045B-FE50-46DA-A46E-3D5543039ED3}" srcId="{896852E4-3849-4251-8376-56C5BAC02FBF}" destId="{02853269-B238-410A-93B3-29EDDB1828FE}" srcOrd="3" destOrd="0" parTransId="{1F76C249-C618-4D0B-81E6-A23567EEBBBF}" sibTransId="{924F8941-E895-464F-A194-B29DB030DD91}"/>
    <dgm:cxn modelId="{C5DB9542-9AD3-4A62-A7C6-8AF656C33315}" srcId="{896852E4-3849-4251-8376-56C5BAC02FBF}" destId="{FA198D73-47F2-4FFE-B173-1D62A845B9D7}" srcOrd="4" destOrd="0" parTransId="{A82C0DCE-8D65-48AB-ACDA-A1C0F7A7CC51}" sibTransId="{DE5AB708-5E93-4FC0-BDC5-960533C7D319}"/>
    <dgm:cxn modelId="{D81AB855-951D-4D96-A8AE-87EF101C45A8}" type="presOf" srcId="{02853269-B238-410A-93B3-29EDDB1828FE}" destId="{9C69C2C3-A0E6-4904-A4E4-A314E12EC954}" srcOrd="0" destOrd="0" presId="urn:microsoft.com/office/officeart/2005/8/layout/vList2"/>
    <dgm:cxn modelId="{60D75EA9-4412-4522-927F-D3BF3822B69E}" type="presOf" srcId="{FD7B26EB-AE75-44D7-8D74-DD0E9E3971C0}" destId="{DF310EA4-3CA7-481B-AEEC-F300B6FB93CD}" srcOrd="0" destOrd="0" presId="urn:microsoft.com/office/officeart/2005/8/layout/vList2"/>
    <dgm:cxn modelId="{EC737ED9-05BB-44B0-A3C9-373F7B32B56E}" type="presOf" srcId="{F5818FD1-B27F-4087-8637-449FBD837889}" destId="{7EB2C59C-E551-4F14-98DE-F4014981E81E}" srcOrd="0" destOrd="0" presId="urn:microsoft.com/office/officeart/2005/8/layout/vList2"/>
    <dgm:cxn modelId="{56DFC7DC-368F-4D36-9B5E-77D93B0DAB4B}" srcId="{896852E4-3849-4251-8376-56C5BAC02FBF}" destId="{F5818FD1-B27F-4087-8637-449FBD837889}" srcOrd="0" destOrd="0" parTransId="{39732E68-CC44-473C-A378-BB515B6348AB}" sibTransId="{E5273AB0-933F-4EBA-8593-1532186CBD44}"/>
    <dgm:cxn modelId="{6A226CDF-1240-4B97-AC27-4628580BF25F}" srcId="{896852E4-3849-4251-8376-56C5BAC02FBF}" destId="{2731E7B6-6BD4-4B44-8A3F-472FC8389DD9}" srcOrd="2" destOrd="0" parTransId="{E472D280-2EDF-463B-8A59-7BE52594F19E}" sibTransId="{08918FA0-3091-4778-AEE4-995C0450EF21}"/>
    <dgm:cxn modelId="{18AB55EB-A796-4D32-BAD6-2E5833E15B1D}" type="presOf" srcId="{FA198D73-47F2-4FFE-B173-1D62A845B9D7}" destId="{A43C2BF3-A276-4D3F-82EB-97692320CD8D}" srcOrd="0" destOrd="0" presId="urn:microsoft.com/office/officeart/2005/8/layout/vList2"/>
    <dgm:cxn modelId="{159209FD-93E6-4D39-8AE1-5BCB31E65561}" srcId="{896852E4-3849-4251-8376-56C5BAC02FBF}" destId="{FD7B26EB-AE75-44D7-8D74-DD0E9E3971C0}" srcOrd="1" destOrd="0" parTransId="{D8D6AAED-9E5D-4A93-B8FB-C916DF46BA46}" sibTransId="{B4B4417B-81A0-49CA-9A66-DF26C1B7687D}"/>
    <dgm:cxn modelId="{F7122352-25B7-46F0-B6BD-3019284A4846}" type="presParOf" srcId="{6582FF9E-C9A4-444B-A1CC-0910C5F8CFB5}" destId="{7EB2C59C-E551-4F14-98DE-F4014981E81E}" srcOrd="0" destOrd="0" presId="urn:microsoft.com/office/officeart/2005/8/layout/vList2"/>
    <dgm:cxn modelId="{995CCCCC-BAEC-4717-ADB7-C82915AE651E}" type="presParOf" srcId="{6582FF9E-C9A4-444B-A1CC-0910C5F8CFB5}" destId="{9EC9DA00-7DAD-4763-908B-82661A771412}" srcOrd="1" destOrd="0" presId="urn:microsoft.com/office/officeart/2005/8/layout/vList2"/>
    <dgm:cxn modelId="{34CD0290-498A-4F6D-9851-96A9E6DD42F3}" type="presParOf" srcId="{6582FF9E-C9A4-444B-A1CC-0910C5F8CFB5}" destId="{DF310EA4-3CA7-481B-AEEC-F300B6FB93CD}" srcOrd="2" destOrd="0" presId="urn:microsoft.com/office/officeart/2005/8/layout/vList2"/>
    <dgm:cxn modelId="{2D4D51B2-ACA7-47BF-95E9-8F0995EFF4A3}" type="presParOf" srcId="{6582FF9E-C9A4-444B-A1CC-0910C5F8CFB5}" destId="{D827FC7A-BEB4-4FC5-AD12-BB862AC3B5F1}" srcOrd="3" destOrd="0" presId="urn:microsoft.com/office/officeart/2005/8/layout/vList2"/>
    <dgm:cxn modelId="{4D94F417-9860-42EA-AFC9-CE0DE1ED7BF7}" type="presParOf" srcId="{6582FF9E-C9A4-444B-A1CC-0910C5F8CFB5}" destId="{F048B784-CD12-4A18-B8EF-AD4ABBAE8A55}" srcOrd="4" destOrd="0" presId="urn:microsoft.com/office/officeart/2005/8/layout/vList2"/>
    <dgm:cxn modelId="{0515C49E-37F6-4BAB-AA6B-A8C73EC1A7A1}" type="presParOf" srcId="{6582FF9E-C9A4-444B-A1CC-0910C5F8CFB5}" destId="{7A1C2343-E8D3-41EB-B5BB-660DEE1376B9}" srcOrd="5" destOrd="0" presId="urn:microsoft.com/office/officeart/2005/8/layout/vList2"/>
    <dgm:cxn modelId="{62A9DEA1-96FC-4CDE-A984-BA83B694FA05}" type="presParOf" srcId="{6582FF9E-C9A4-444B-A1CC-0910C5F8CFB5}" destId="{9C69C2C3-A0E6-4904-A4E4-A314E12EC954}" srcOrd="6" destOrd="0" presId="urn:microsoft.com/office/officeart/2005/8/layout/vList2"/>
    <dgm:cxn modelId="{9C6420B3-169B-4D71-9916-369063FEC754}" type="presParOf" srcId="{6582FF9E-C9A4-444B-A1CC-0910C5F8CFB5}" destId="{13876935-AB70-41C7-93EE-29336C6CE3F7}" srcOrd="7" destOrd="0" presId="urn:microsoft.com/office/officeart/2005/8/layout/vList2"/>
    <dgm:cxn modelId="{C0DC3C1E-F0E3-4DD2-886C-8282E818F674}" type="presParOf" srcId="{6582FF9E-C9A4-444B-A1CC-0910C5F8CFB5}" destId="{A43C2BF3-A276-4D3F-82EB-97692320CD8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0A0E34D9-4BE5-45EA-9661-5607E13FE55F}" type="doc">
      <dgm:prSet loTypeId="urn:microsoft.com/office/officeart/2005/8/layout/vList2" loCatId="list" qsTypeId="urn:microsoft.com/office/officeart/2005/8/quickstyle/simple1" qsCatId="simple" csTypeId="urn:microsoft.com/office/officeart/2005/8/colors/accent1_1" csCatId="accent1"/>
      <dgm:spPr/>
      <dgm:t>
        <a:bodyPr/>
        <a:lstStyle/>
        <a:p>
          <a:endParaRPr lang="tr-TR"/>
        </a:p>
      </dgm:t>
    </dgm:pt>
    <dgm:pt modelId="{1649636B-F5B7-4130-B93F-FEAA014620A4}">
      <dgm:prSet custT="1"/>
      <dgm:spPr/>
      <dgm:t>
        <a:bodyPr/>
        <a:lstStyle/>
        <a:p>
          <a:pPr rtl="0"/>
          <a:r>
            <a:rPr lang="tr-TR" sz="2400" dirty="0">
              <a:solidFill>
                <a:srgbClr val="002060"/>
              </a:solidFill>
            </a:rPr>
            <a:t>Enfeksiyon hızlarının temel epidemiyolojik analizi ve verilerin periyodik karar belirlemede kullanılmasını sağlayan </a:t>
          </a:r>
          <a:r>
            <a:rPr lang="tr-TR" sz="2400" dirty="0" err="1">
              <a:solidFill>
                <a:srgbClr val="002060"/>
              </a:solidFill>
            </a:rPr>
            <a:t>sürveyans</a:t>
          </a:r>
          <a:r>
            <a:rPr lang="tr-TR" sz="2400" dirty="0">
              <a:solidFill>
                <a:srgbClr val="002060"/>
              </a:solidFill>
            </a:rPr>
            <a:t>; </a:t>
          </a:r>
        </a:p>
      </dgm:t>
    </dgm:pt>
    <dgm:pt modelId="{CF4442DE-54BA-4B43-943A-B38AF77F5A2C}" type="parTrans" cxnId="{55377510-BEAB-4689-9333-EF76FFDAE911}">
      <dgm:prSet/>
      <dgm:spPr/>
      <dgm:t>
        <a:bodyPr/>
        <a:lstStyle/>
        <a:p>
          <a:endParaRPr lang="tr-TR"/>
        </a:p>
      </dgm:t>
    </dgm:pt>
    <dgm:pt modelId="{855BD508-08A0-4BFF-9EA4-C91BE0FEF724}" type="sibTrans" cxnId="{55377510-BEAB-4689-9333-EF76FFDAE911}">
      <dgm:prSet/>
      <dgm:spPr/>
      <dgm:t>
        <a:bodyPr/>
        <a:lstStyle/>
        <a:p>
          <a:endParaRPr lang="tr-TR"/>
        </a:p>
      </dgm:t>
    </dgm:pt>
    <dgm:pt modelId="{0FE00CF6-C5CB-4CF7-AAAF-2C86652421CB}">
      <dgm:prSet custT="1"/>
      <dgm:spPr/>
      <dgm:t>
        <a:bodyPr/>
        <a:lstStyle/>
        <a:p>
          <a:pPr rtl="0"/>
          <a:r>
            <a:rPr lang="tr-TR" sz="2400" dirty="0">
              <a:solidFill>
                <a:srgbClr val="002060"/>
              </a:solidFill>
            </a:rPr>
            <a:t>Sağlık hizmeti ilişkili enfeksiyon hızlarını (SHİE) azaltmak, </a:t>
          </a:r>
        </a:p>
      </dgm:t>
    </dgm:pt>
    <dgm:pt modelId="{E3C19D12-EFFE-4491-B825-E79B5FC7ADBB}" type="parTrans" cxnId="{5BD1D5D9-B5A7-4171-B0C5-312AF0A90EF6}">
      <dgm:prSet/>
      <dgm:spPr/>
      <dgm:t>
        <a:bodyPr/>
        <a:lstStyle/>
        <a:p>
          <a:endParaRPr lang="tr-TR"/>
        </a:p>
      </dgm:t>
    </dgm:pt>
    <dgm:pt modelId="{4FAE0DEF-466D-4E9B-8031-4DED733F16AE}" type="sibTrans" cxnId="{5BD1D5D9-B5A7-4171-B0C5-312AF0A90EF6}">
      <dgm:prSet/>
      <dgm:spPr/>
      <dgm:t>
        <a:bodyPr/>
        <a:lstStyle/>
        <a:p>
          <a:endParaRPr lang="tr-TR"/>
        </a:p>
      </dgm:t>
    </dgm:pt>
    <dgm:pt modelId="{E871E343-F60F-4F28-8A6D-FC785F81F7FF}">
      <dgm:prSet custT="1"/>
      <dgm:spPr/>
      <dgm:t>
        <a:bodyPr/>
        <a:lstStyle/>
        <a:p>
          <a:pPr rtl="0"/>
          <a:r>
            <a:rPr lang="tr-TR" sz="2400" dirty="0">
              <a:solidFill>
                <a:srgbClr val="002060"/>
              </a:solidFill>
            </a:rPr>
            <a:t>Endemik </a:t>
          </a:r>
          <a:r>
            <a:rPr lang="tr-TR" sz="2400" dirty="0" err="1">
              <a:solidFill>
                <a:srgbClr val="002060"/>
              </a:solidFill>
            </a:rPr>
            <a:t>SHİE’leri</a:t>
          </a:r>
          <a:r>
            <a:rPr lang="tr-TR" sz="2400" dirty="0">
              <a:solidFill>
                <a:srgbClr val="002060"/>
              </a:solidFill>
            </a:rPr>
            <a:t> saptamak, salgınları belirlemek, </a:t>
          </a:r>
        </a:p>
      </dgm:t>
    </dgm:pt>
    <dgm:pt modelId="{927D842C-C5D4-4090-9755-DF2F1464ADAB}" type="parTrans" cxnId="{15D90B51-FDB4-415B-8EEB-8CB5F520D37E}">
      <dgm:prSet/>
      <dgm:spPr/>
      <dgm:t>
        <a:bodyPr/>
        <a:lstStyle/>
        <a:p>
          <a:endParaRPr lang="tr-TR"/>
        </a:p>
      </dgm:t>
    </dgm:pt>
    <dgm:pt modelId="{AC22915B-7F1C-4F89-8229-7473434C4B9E}" type="sibTrans" cxnId="{15D90B51-FDB4-415B-8EEB-8CB5F520D37E}">
      <dgm:prSet/>
      <dgm:spPr/>
      <dgm:t>
        <a:bodyPr/>
        <a:lstStyle/>
        <a:p>
          <a:endParaRPr lang="tr-TR"/>
        </a:p>
      </dgm:t>
    </dgm:pt>
    <dgm:pt modelId="{ADDDD916-8E81-4B73-8088-369CD357AF98}">
      <dgm:prSet custT="1"/>
      <dgm:spPr/>
      <dgm:t>
        <a:bodyPr/>
        <a:lstStyle/>
        <a:p>
          <a:pPr rtl="0"/>
          <a:r>
            <a:rPr lang="tr-TR" sz="2400" dirty="0">
              <a:solidFill>
                <a:srgbClr val="002060"/>
              </a:solidFill>
            </a:rPr>
            <a:t>SHİE hızlarını karşılaştırmak, enfeksiyon kontrol önlemlerini değerlendirmek,</a:t>
          </a:r>
        </a:p>
      </dgm:t>
    </dgm:pt>
    <dgm:pt modelId="{0DF5B527-7E66-49D3-A8CD-B1D88F6D9B5E}" type="parTrans" cxnId="{A3B59A15-B4E3-41EF-9B34-5561687219FF}">
      <dgm:prSet/>
      <dgm:spPr/>
      <dgm:t>
        <a:bodyPr/>
        <a:lstStyle/>
        <a:p>
          <a:endParaRPr lang="tr-TR"/>
        </a:p>
      </dgm:t>
    </dgm:pt>
    <dgm:pt modelId="{E9019E96-C3EA-4ABC-B56D-0A5A06A724BC}" type="sibTrans" cxnId="{A3B59A15-B4E3-41EF-9B34-5561687219FF}">
      <dgm:prSet/>
      <dgm:spPr/>
      <dgm:t>
        <a:bodyPr/>
        <a:lstStyle/>
        <a:p>
          <a:endParaRPr lang="tr-TR"/>
        </a:p>
      </dgm:t>
    </dgm:pt>
    <dgm:pt modelId="{21524773-786E-4D63-A350-E15626CAC674}">
      <dgm:prSet custT="1"/>
      <dgm:spPr/>
      <dgm:t>
        <a:bodyPr/>
        <a:lstStyle/>
        <a:p>
          <a:pPr rtl="0"/>
          <a:r>
            <a:rPr lang="tr-TR" sz="2400" dirty="0">
              <a:solidFill>
                <a:srgbClr val="002060"/>
              </a:solidFill>
            </a:rPr>
            <a:t>Çalışanlara geri bildirim ve önerilerde bulunmak hastane enfeksiyon kontrol programının etkin yürütülmesine katkı sunmak amacıyla gerçekleştirilmektedir. </a:t>
          </a:r>
        </a:p>
      </dgm:t>
    </dgm:pt>
    <dgm:pt modelId="{1E19A373-07A6-41F9-B0DB-50FEEA8383FD}" type="parTrans" cxnId="{5DF1B9A1-747D-4616-93B5-003BB249B69D}">
      <dgm:prSet/>
      <dgm:spPr/>
      <dgm:t>
        <a:bodyPr/>
        <a:lstStyle/>
        <a:p>
          <a:endParaRPr lang="tr-TR"/>
        </a:p>
      </dgm:t>
    </dgm:pt>
    <dgm:pt modelId="{7AFCF10A-BFF7-426A-AD7E-473F21D529A0}" type="sibTrans" cxnId="{5DF1B9A1-747D-4616-93B5-003BB249B69D}">
      <dgm:prSet/>
      <dgm:spPr/>
      <dgm:t>
        <a:bodyPr/>
        <a:lstStyle/>
        <a:p>
          <a:endParaRPr lang="tr-TR"/>
        </a:p>
      </dgm:t>
    </dgm:pt>
    <dgm:pt modelId="{F2367E45-D6DF-49E0-A016-693BE3D5DD63}">
      <dgm:prSet custT="1"/>
      <dgm:spPr/>
      <dgm:t>
        <a:bodyPr/>
        <a:lstStyle/>
        <a:p>
          <a:pPr rtl="0"/>
          <a:r>
            <a:rPr lang="tr-TR" sz="2400" dirty="0">
              <a:solidFill>
                <a:srgbClr val="002060"/>
              </a:solidFill>
            </a:rPr>
            <a:t>Bu nedenle </a:t>
          </a:r>
          <a:r>
            <a:rPr lang="tr-TR" sz="2400" dirty="0" err="1">
              <a:solidFill>
                <a:srgbClr val="002060"/>
              </a:solidFill>
            </a:rPr>
            <a:t>sürveyans</a:t>
          </a:r>
          <a:r>
            <a:rPr lang="tr-TR" sz="2400" dirty="0">
              <a:solidFill>
                <a:srgbClr val="002060"/>
              </a:solidFill>
            </a:rPr>
            <a:t> enfeksiyon kontrol önlemlerinin temel unsurlarındandır.</a:t>
          </a:r>
        </a:p>
      </dgm:t>
    </dgm:pt>
    <dgm:pt modelId="{3C99E54C-409E-407A-955C-1BC18B613A87}" type="parTrans" cxnId="{8BD650D6-9822-4D47-BD30-901E66E2D714}">
      <dgm:prSet/>
      <dgm:spPr/>
      <dgm:t>
        <a:bodyPr/>
        <a:lstStyle/>
        <a:p>
          <a:endParaRPr lang="tr-TR"/>
        </a:p>
      </dgm:t>
    </dgm:pt>
    <dgm:pt modelId="{124975AF-10AA-4F78-9E66-86E4290F3A32}" type="sibTrans" cxnId="{8BD650D6-9822-4D47-BD30-901E66E2D714}">
      <dgm:prSet/>
      <dgm:spPr/>
      <dgm:t>
        <a:bodyPr/>
        <a:lstStyle/>
        <a:p>
          <a:endParaRPr lang="tr-TR"/>
        </a:p>
      </dgm:t>
    </dgm:pt>
    <dgm:pt modelId="{95629239-DB14-48E2-936A-C73415763C1A}" type="pres">
      <dgm:prSet presAssocID="{0A0E34D9-4BE5-45EA-9661-5607E13FE55F}" presName="linear" presStyleCnt="0">
        <dgm:presLayoutVars>
          <dgm:animLvl val="lvl"/>
          <dgm:resizeHandles val="exact"/>
        </dgm:presLayoutVars>
      </dgm:prSet>
      <dgm:spPr/>
    </dgm:pt>
    <dgm:pt modelId="{38085746-FC5F-4170-8D53-2E8B6B3B5E75}" type="pres">
      <dgm:prSet presAssocID="{1649636B-F5B7-4130-B93F-FEAA014620A4}" presName="parentText" presStyleLbl="node1" presStyleIdx="0" presStyleCnt="6">
        <dgm:presLayoutVars>
          <dgm:chMax val="0"/>
          <dgm:bulletEnabled val="1"/>
        </dgm:presLayoutVars>
      </dgm:prSet>
      <dgm:spPr/>
    </dgm:pt>
    <dgm:pt modelId="{0D3C43BD-ECB1-406B-BA15-7989962D8F41}" type="pres">
      <dgm:prSet presAssocID="{855BD508-08A0-4BFF-9EA4-C91BE0FEF724}" presName="spacer" presStyleCnt="0"/>
      <dgm:spPr/>
    </dgm:pt>
    <dgm:pt modelId="{BF60A542-13BE-407C-B502-71D49EFE18A8}" type="pres">
      <dgm:prSet presAssocID="{0FE00CF6-C5CB-4CF7-AAAF-2C86652421CB}" presName="parentText" presStyleLbl="node1" presStyleIdx="1" presStyleCnt="6">
        <dgm:presLayoutVars>
          <dgm:chMax val="0"/>
          <dgm:bulletEnabled val="1"/>
        </dgm:presLayoutVars>
      </dgm:prSet>
      <dgm:spPr/>
    </dgm:pt>
    <dgm:pt modelId="{B6D6063E-D0AB-4868-AB9B-A9E9B8207E74}" type="pres">
      <dgm:prSet presAssocID="{4FAE0DEF-466D-4E9B-8031-4DED733F16AE}" presName="spacer" presStyleCnt="0"/>
      <dgm:spPr/>
    </dgm:pt>
    <dgm:pt modelId="{8B390E4E-617D-4145-99C6-A34CB7B6CD98}" type="pres">
      <dgm:prSet presAssocID="{E871E343-F60F-4F28-8A6D-FC785F81F7FF}" presName="parentText" presStyleLbl="node1" presStyleIdx="2" presStyleCnt="6">
        <dgm:presLayoutVars>
          <dgm:chMax val="0"/>
          <dgm:bulletEnabled val="1"/>
        </dgm:presLayoutVars>
      </dgm:prSet>
      <dgm:spPr/>
    </dgm:pt>
    <dgm:pt modelId="{18219731-E6ED-4726-8B95-E66B2BABC33F}" type="pres">
      <dgm:prSet presAssocID="{AC22915B-7F1C-4F89-8229-7473434C4B9E}" presName="spacer" presStyleCnt="0"/>
      <dgm:spPr/>
    </dgm:pt>
    <dgm:pt modelId="{3ED264B2-A56E-4E94-AB99-B02C09015757}" type="pres">
      <dgm:prSet presAssocID="{ADDDD916-8E81-4B73-8088-369CD357AF98}" presName="parentText" presStyleLbl="node1" presStyleIdx="3" presStyleCnt="6" custLinFactY="355" custLinFactNeighborX="8497" custLinFactNeighborY="100000">
        <dgm:presLayoutVars>
          <dgm:chMax val="0"/>
          <dgm:bulletEnabled val="1"/>
        </dgm:presLayoutVars>
      </dgm:prSet>
      <dgm:spPr/>
    </dgm:pt>
    <dgm:pt modelId="{522827B4-EAAA-4148-822F-255FB0ADEB80}" type="pres">
      <dgm:prSet presAssocID="{E9019E96-C3EA-4ABC-B56D-0A5A06A724BC}" presName="spacer" presStyleCnt="0"/>
      <dgm:spPr/>
    </dgm:pt>
    <dgm:pt modelId="{B9287532-9F6D-4A9F-948B-C03263FD50B9}" type="pres">
      <dgm:prSet presAssocID="{21524773-786E-4D63-A350-E15626CAC674}" presName="parentText" presStyleLbl="node1" presStyleIdx="4" presStyleCnt="6">
        <dgm:presLayoutVars>
          <dgm:chMax val="0"/>
          <dgm:bulletEnabled val="1"/>
        </dgm:presLayoutVars>
      </dgm:prSet>
      <dgm:spPr/>
    </dgm:pt>
    <dgm:pt modelId="{4AE79D72-5372-4FDC-B066-650AB920B7DC}" type="pres">
      <dgm:prSet presAssocID="{7AFCF10A-BFF7-426A-AD7E-473F21D529A0}" presName="spacer" presStyleCnt="0"/>
      <dgm:spPr/>
    </dgm:pt>
    <dgm:pt modelId="{A3BE4DB6-D286-4AC6-BB1C-C3DD5B7C9688}" type="pres">
      <dgm:prSet presAssocID="{F2367E45-D6DF-49E0-A016-693BE3D5DD63}" presName="parentText" presStyleLbl="node1" presStyleIdx="5" presStyleCnt="6">
        <dgm:presLayoutVars>
          <dgm:chMax val="0"/>
          <dgm:bulletEnabled val="1"/>
        </dgm:presLayoutVars>
      </dgm:prSet>
      <dgm:spPr/>
    </dgm:pt>
  </dgm:ptLst>
  <dgm:cxnLst>
    <dgm:cxn modelId="{19D92101-CB55-41FF-88BC-89B1BC062015}" type="presOf" srcId="{F2367E45-D6DF-49E0-A016-693BE3D5DD63}" destId="{A3BE4DB6-D286-4AC6-BB1C-C3DD5B7C9688}" srcOrd="0" destOrd="0" presId="urn:microsoft.com/office/officeart/2005/8/layout/vList2"/>
    <dgm:cxn modelId="{2656990A-FA99-4EE5-83C5-A1CF5426D8D5}" type="presOf" srcId="{21524773-786E-4D63-A350-E15626CAC674}" destId="{B9287532-9F6D-4A9F-948B-C03263FD50B9}" srcOrd="0" destOrd="0" presId="urn:microsoft.com/office/officeart/2005/8/layout/vList2"/>
    <dgm:cxn modelId="{55377510-BEAB-4689-9333-EF76FFDAE911}" srcId="{0A0E34D9-4BE5-45EA-9661-5607E13FE55F}" destId="{1649636B-F5B7-4130-B93F-FEAA014620A4}" srcOrd="0" destOrd="0" parTransId="{CF4442DE-54BA-4B43-943A-B38AF77F5A2C}" sibTransId="{855BD508-08A0-4BFF-9EA4-C91BE0FEF724}"/>
    <dgm:cxn modelId="{A3B59A15-B4E3-41EF-9B34-5561687219FF}" srcId="{0A0E34D9-4BE5-45EA-9661-5607E13FE55F}" destId="{ADDDD916-8E81-4B73-8088-369CD357AF98}" srcOrd="3" destOrd="0" parTransId="{0DF5B527-7E66-49D3-A8CD-B1D88F6D9B5E}" sibTransId="{E9019E96-C3EA-4ABC-B56D-0A5A06A724BC}"/>
    <dgm:cxn modelId="{15D90B51-FDB4-415B-8EEB-8CB5F520D37E}" srcId="{0A0E34D9-4BE5-45EA-9661-5607E13FE55F}" destId="{E871E343-F60F-4F28-8A6D-FC785F81F7FF}" srcOrd="2" destOrd="0" parTransId="{927D842C-C5D4-4090-9755-DF2F1464ADAB}" sibTransId="{AC22915B-7F1C-4F89-8229-7473434C4B9E}"/>
    <dgm:cxn modelId="{12D29F79-6316-4AB8-B4AB-4D94B21D7822}" type="presOf" srcId="{E871E343-F60F-4F28-8A6D-FC785F81F7FF}" destId="{8B390E4E-617D-4145-99C6-A34CB7B6CD98}" srcOrd="0" destOrd="0" presId="urn:microsoft.com/office/officeart/2005/8/layout/vList2"/>
    <dgm:cxn modelId="{01BB9E9D-CAF6-4880-B6B0-E9731FB19367}" type="presOf" srcId="{0A0E34D9-4BE5-45EA-9661-5607E13FE55F}" destId="{95629239-DB14-48E2-936A-C73415763C1A}" srcOrd="0" destOrd="0" presId="urn:microsoft.com/office/officeart/2005/8/layout/vList2"/>
    <dgm:cxn modelId="{5DF1B9A1-747D-4616-93B5-003BB249B69D}" srcId="{0A0E34D9-4BE5-45EA-9661-5607E13FE55F}" destId="{21524773-786E-4D63-A350-E15626CAC674}" srcOrd="4" destOrd="0" parTransId="{1E19A373-07A6-41F9-B0DB-50FEEA8383FD}" sibTransId="{7AFCF10A-BFF7-426A-AD7E-473F21D529A0}"/>
    <dgm:cxn modelId="{7C6F74A5-5030-4170-A3BF-C5719683C49F}" type="presOf" srcId="{0FE00CF6-C5CB-4CF7-AAAF-2C86652421CB}" destId="{BF60A542-13BE-407C-B502-71D49EFE18A8}" srcOrd="0" destOrd="0" presId="urn:microsoft.com/office/officeart/2005/8/layout/vList2"/>
    <dgm:cxn modelId="{01ED56BF-04AE-4D44-8959-A11940884612}" type="presOf" srcId="{1649636B-F5B7-4130-B93F-FEAA014620A4}" destId="{38085746-FC5F-4170-8D53-2E8B6B3B5E75}" srcOrd="0" destOrd="0" presId="urn:microsoft.com/office/officeart/2005/8/layout/vList2"/>
    <dgm:cxn modelId="{8BD650D6-9822-4D47-BD30-901E66E2D714}" srcId="{0A0E34D9-4BE5-45EA-9661-5607E13FE55F}" destId="{F2367E45-D6DF-49E0-A016-693BE3D5DD63}" srcOrd="5" destOrd="0" parTransId="{3C99E54C-409E-407A-955C-1BC18B613A87}" sibTransId="{124975AF-10AA-4F78-9E66-86E4290F3A32}"/>
    <dgm:cxn modelId="{5BD1D5D9-B5A7-4171-B0C5-312AF0A90EF6}" srcId="{0A0E34D9-4BE5-45EA-9661-5607E13FE55F}" destId="{0FE00CF6-C5CB-4CF7-AAAF-2C86652421CB}" srcOrd="1" destOrd="0" parTransId="{E3C19D12-EFFE-4491-B825-E79B5FC7ADBB}" sibTransId="{4FAE0DEF-466D-4E9B-8031-4DED733F16AE}"/>
    <dgm:cxn modelId="{77FCD1E0-1CCA-4691-B533-C906162FFD5C}" type="presOf" srcId="{ADDDD916-8E81-4B73-8088-369CD357AF98}" destId="{3ED264B2-A56E-4E94-AB99-B02C09015757}" srcOrd="0" destOrd="0" presId="urn:microsoft.com/office/officeart/2005/8/layout/vList2"/>
    <dgm:cxn modelId="{B62DFF36-44EB-479D-802D-C1620AA74B8C}" type="presParOf" srcId="{95629239-DB14-48E2-936A-C73415763C1A}" destId="{38085746-FC5F-4170-8D53-2E8B6B3B5E75}" srcOrd="0" destOrd="0" presId="urn:microsoft.com/office/officeart/2005/8/layout/vList2"/>
    <dgm:cxn modelId="{F415D3DE-A3D6-46ED-BF0D-9BE62667852D}" type="presParOf" srcId="{95629239-DB14-48E2-936A-C73415763C1A}" destId="{0D3C43BD-ECB1-406B-BA15-7989962D8F41}" srcOrd="1" destOrd="0" presId="urn:microsoft.com/office/officeart/2005/8/layout/vList2"/>
    <dgm:cxn modelId="{5F8C800C-4504-4821-839A-117AD945E920}" type="presParOf" srcId="{95629239-DB14-48E2-936A-C73415763C1A}" destId="{BF60A542-13BE-407C-B502-71D49EFE18A8}" srcOrd="2" destOrd="0" presId="urn:microsoft.com/office/officeart/2005/8/layout/vList2"/>
    <dgm:cxn modelId="{8148A677-A16D-47DE-9018-1324064C103B}" type="presParOf" srcId="{95629239-DB14-48E2-936A-C73415763C1A}" destId="{B6D6063E-D0AB-4868-AB9B-A9E9B8207E74}" srcOrd="3" destOrd="0" presId="urn:microsoft.com/office/officeart/2005/8/layout/vList2"/>
    <dgm:cxn modelId="{9AC2D156-BD8C-4C2F-8DA9-EDA509CC7F43}" type="presParOf" srcId="{95629239-DB14-48E2-936A-C73415763C1A}" destId="{8B390E4E-617D-4145-99C6-A34CB7B6CD98}" srcOrd="4" destOrd="0" presId="urn:microsoft.com/office/officeart/2005/8/layout/vList2"/>
    <dgm:cxn modelId="{2D8A50B2-4C8A-48E0-A355-117C5E5A0B83}" type="presParOf" srcId="{95629239-DB14-48E2-936A-C73415763C1A}" destId="{18219731-E6ED-4726-8B95-E66B2BABC33F}" srcOrd="5" destOrd="0" presId="urn:microsoft.com/office/officeart/2005/8/layout/vList2"/>
    <dgm:cxn modelId="{F8E45FBB-E2EC-4951-A7CE-B10304A8BF00}" type="presParOf" srcId="{95629239-DB14-48E2-936A-C73415763C1A}" destId="{3ED264B2-A56E-4E94-AB99-B02C09015757}" srcOrd="6" destOrd="0" presId="urn:microsoft.com/office/officeart/2005/8/layout/vList2"/>
    <dgm:cxn modelId="{7A952B08-5E1E-4E30-95E4-3B425C658C15}" type="presParOf" srcId="{95629239-DB14-48E2-936A-C73415763C1A}" destId="{522827B4-EAAA-4148-822F-255FB0ADEB80}" srcOrd="7" destOrd="0" presId="urn:microsoft.com/office/officeart/2005/8/layout/vList2"/>
    <dgm:cxn modelId="{146DABEC-D310-496D-9A37-CEC90701EA40}" type="presParOf" srcId="{95629239-DB14-48E2-936A-C73415763C1A}" destId="{B9287532-9F6D-4A9F-948B-C03263FD50B9}" srcOrd="8" destOrd="0" presId="urn:microsoft.com/office/officeart/2005/8/layout/vList2"/>
    <dgm:cxn modelId="{726E1F1C-5C64-4C94-8700-7C94F056EA9C}" type="presParOf" srcId="{95629239-DB14-48E2-936A-C73415763C1A}" destId="{4AE79D72-5372-4FDC-B066-650AB920B7DC}" srcOrd="9" destOrd="0" presId="urn:microsoft.com/office/officeart/2005/8/layout/vList2"/>
    <dgm:cxn modelId="{D183F31B-5730-4155-A216-1DF50725DC4A}" type="presParOf" srcId="{95629239-DB14-48E2-936A-C73415763C1A}" destId="{A3BE4DB6-D286-4AC6-BB1C-C3DD5B7C968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A5C67C07-BD5D-43E1-AE39-B0BF111F7D7B}"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tr-TR"/>
        </a:p>
      </dgm:t>
    </dgm:pt>
    <dgm:pt modelId="{C93E0DC0-373B-4802-AC14-6589D46768F1}">
      <dgm:prSet custT="1"/>
      <dgm:spPr/>
      <dgm:t>
        <a:bodyPr/>
        <a:lstStyle/>
        <a:p>
          <a:pPr rtl="0"/>
          <a:r>
            <a:rPr lang="tr-TR" sz="2400"/>
            <a:t>CDC’ye göre çevresel kültürler </a:t>
          </a:r>
        </a:p>
      </dgm:t>
    </dgm:pt>
    <dgm:pt modelId="{2EC8E8E7-0806-46E6-86DD-0FF0DBE06043}" type="parTrans" cxnId="{FA87AEA7-4967-4FAE-86DB-C7E2F8FE7E79}">
      <dgm:prSet/>
      <dgm:spPr/>
      <dgm:t>
        <a:bodyPr/>
        <a:lstStyle/>
        <a:p>
          <a:endParaRPr lang="tr-TR"/>
        </a:p>
      </dgm:t>
    </dgm:pt>
    <dgm:pt modelId="{89B71F06-6F2B-4318-93A3-FACD1BC6CFEF}" type="sibTrans" cxnId="{FA87AEA7-4967-4FAE-86DB-C7E2F8FE7E79}">
      <dgm:prSet/>
      <dgm:spPr/>
      <dgm:t>
        <a:bodyPr/>
        <a:lstStyle/>
        <a:p>
          <a:endParaRPr lang="tr-TR"/>
        </a:p>
      </dgm:t>
    </dgm:pt>
    <dgm:pt modelId="{336FBC60-0164-4A40-8F93-A3488FEBA538}">
      <dgm:prSet custT="1"/>
      <dgm:spPr/>
      <dgm:t>
        <a:bodyPr/>
        <a:lstStyle/>
        <a:p>
          <a:pPr rtl="0"/>
          <a:r>
            <a:rPr lang="tr-TR" sz="2400" dirty="0"/>
            <a:t>Rutin ve yaygın tarama amacıyla değil, </a:t>
          </a:r>
        </a:p>
      </dgm:t>
    </dgm:pt>
    <dgm:pt modelId="{354802B5-BE1A-41A1-B4D5-C80949F750B7}" type="parTrans" cxnId="{6D06B914-5018-48D0-89C5-E879E0496B10}">
      <dgm:prSet/>
      <dgm:spPr/>
      <dgm:t>
        <a:bodyPr/>
        <a:lstStyle/>
        <a:p>
          <a:endParaRPr lang="tr-TR"/>
        </a:p>
      </dgm:t>
    </dgm:pt>
    <dgm:pt modelId="{61758A6F-489A-4554-B221-094C9BAE412C}" type="sibTrans" cxnId="{6D06B914-5018-48D0-89C5-E879E0496B10}">
      <dgm:prSet/>
      <dgm:spPr/>
      <dgm:t>
        <a:bodyPr/>
        <a:lstStyle/>
        <a:p>
          <a:endParaRPr lang="tr-TR"/>
        </a:p>
      </dgm:t>
    </dgm:pt>
    <dgm:pt modelId="{FAB720C6-F7C8-4641-A464-1E2D0A196BE9}">
      <dgm:prSet custT="1"/>
      <dgm:spPr/>
      <dgm:t>
        <a:bodyPr/>
        <a:lstStyle/>
        <a:p>
          <a:pPr rtl="0"/>
          <a:r>
            <a:rPr lang="tr-TR" sz="2400" dirty="0"/>
            <a:t>Risk değerlendirmesi, salgın incelemesi, </a:t>
          </a:r>
        </a:p>
      </dgm:t>
    </dgm:pt>
    <dgm:pt modelId="{619A5586-CEEB-485C-A659-F4A6F8550E54}" type="parTrans" cxnId="{66B684CF-8C70-4D90-9695-4FA457EE384D}">
      <dgm:prSet/>
      <dgm:spPr/>
      <dgm:t>
        <a:bodyPr/>
        <a:lstStyle/>
        <a:p>
          <a:endParaRPr lang="tr-TR"/>
        </a:p>
      </dgm:t>
    </dgm:pt>
    <dgm:pt modelId="{6895099E-095E-47AE-96DF-E63F301385A8}" type="sibTrans" cxnId="{66B684CF-8C70-4D90-9695-4FA457EE384D}">
      <dgm:prSet/>
      <dgm:spPr/>
      <dgm:t>
        <a:bodyPr/>
        <a:lstStyle/>
        <a:p>
          <a:endParaRPr lang="tr-TR"/>
        </a:p>
      </dgm:t>
    </dgm:pt>
    <dgm:pt modelId="{8C3CDA92-B634-4E05-AB8B-0481ACA93046}">
      <dgm:prSet custT="1"/>
      <dgm:spPr/>
      <dgm:t>
        <a:bodyPr/>
        <a:lstStyle/>
        <a:p>
          <a:pPr rtl="0"/>
          <a:r>
            <a:rPr lang="tr-TR" sz="2400" dirty="0"/>
            <a:t>Çevresel kaynağın araştırılması ve belirli enfeksiyon kontrol önlemlerinin doğrulanması gibi karar verdirici durumlarda kullanılmalıdır. </a:t>
          </a:r>
        </a:p>
      </dgm:t>
    </dgm:pt>
    <dgm:pt modelId="{85630C2D-430F-47CA-8102-540F73D517BC}" type="parTrans" cxnId="{74D79FF0-3E08-4AE4-AB50-4F20F539A86B}">
      <dgm:prSet/>
      <dgm:spPr/>
      <dgm:t>
        <a:bodyPr/>
        <a:lstStyle/>
        <a:p>
          <a:endParaRPr lang="tr-TR"/>
        </a:p>
      </dgm:t>
    </dgm:pt>
    <dgm:pt modelId="{E2CA16F4-CDAA-4414-AAA4-3B414C5BAA11}" type="sibTrans" cxnId="{74D79FF0-3E08-4AE4-AB50-4F20F539A86B}">
      <dgm:prSet/>
      <dgm:spPr/>
      <dgm:t>
        <a:bodyPr/>
        <a:lstStyle/>
        <a:p>
          <a:endParaRPr lang="tr-TR"/>
        </a:p>
      </dgm:t>
    </dgm:pt>
    <dgm:pt modelId="{C5681236-FB53-46CB-8905-7C143A8E1826}" type="pres">
      <dgm:prSet presAssocID="{A5C67C07-BD5D-43E1-AE39-B0BF111F7D7B}" presName="linear" presStyleCnt="0">
        <dgm:presLayoutVars>
          <dgm:animLvl val="lvl"/>
          <dgm:resizeHandles val="exact"/>
        </dgm:presLayoutVars>
      </dgm:prSet>
      <dgm:spPr/>
    </dgm:pt>
    <dgm:pt modelId="{8CE14510-2C84-4998-8308-EE8D988AD4D4}" type="pres">
      <dgm:prSet presAssocID="{C93E0DC0-373B-4802-AC14-6589D46768F1}" presName="parentText" presStyleLbl="node1" presStyleIdx="0" presStyleCnt="4">
        <dgm:presLayoutVars>
          <dgm:chMax val="0"/>
          <dgm:bulletEnabled val="1"/>
        </dgm:presLayoutVars>
      </dgm:prSet>
      <dgm:spPr/>
    </dgm:pt>
    <dgm:pt modelId="{40C72E3A-7F4C-4B70-B8A7-891FFDFC85A8}" type="pres">
      <dgm:prSet presAssocID="{89B71F06-6F2B-4318-93A3-FACD1BC6CFEF}" presName="spacer" presStyleCnt="0"/>
      <dgm:spPr/>
    </dgm:pt>
    <dgm:pt modelId="{F71503E3-AE2A-406B-BB1C-2CBA0B46A082}" type="pres">
      <dgm:prSet presAssocID="{336FBC60-0164-4A40-8F93-A3488FEBA538}" presName="parentText" presStyleLbl="node1" presStyleIdx="1" presStyleCnt="4">
        <dgm:presLayoutVars>
          <dgm:chMax val="0"/>
          <dgm:bulletEnabled val="1"/>
        </dgm:presLayoutVars>
      </dgm:prSet>
      <dgm:spPr/>
    </dgm:pt>
    <dgm:pt modelId="{7773B689-D1A4-435B-95DE-E68A2B7AB219}" type="pres">
      <dgm:prSet presAssocID="{61758A6F-489A-4554-B221-094C9BAE412C}" presName="spacer" presStyleCnt="0"/>
      <dgm:spPr/>
    </dgm:pt>
    <dgm:pt modelId="{6FEC4B66-43EE-46E5-A65E-7A2807D63B6A}" type="pres">
      <dgm:prSet presAssocID="{FAB720C6-F7C8-4641-A464-1E2D0A196BE9}" presName="parentText" presStyleLbl="node1" presStyleIdx="2" presStyleCnt="4">
        <dgm:presLayoutVars>
          <dgm:chMax val="0"/>
          <dgm:bulletEnabled val="1"/>
        </dgm:presLayoutVars>
      </dgm:prSet>
      <dgm:spPr/>
    </dgm:pt>
    <dgm:pt modelId="{5BA9E8C0-9229-4289-BE66-645575610FDC}" type="pres">
      <dgm:prSet presAssocID="{6895099E-095E-47AE-96DF-E63F301385A8}" presName="spacer" presStyleCnt="0"/>
      <dgm:spPr/>
    </dgm:pt>
    <dgm:pt modelId="{2CCD8779-0D23-4D30-AE01-8E7D84FE476A}" type="pres">
      <dgm:prSet presAssocID="{8C3CDA92-B634-4E05-AB8B-0481ACA93046}" presName="parentText" presStyleLbl="node1" presStyleIdx="3" presStyleCnt="4" custScaleY="156337">
        <dgm:presLayoutVars>
          <dgm:chMax val="0"/>
          <dgm:bulletEnabled val="1"/>
        </dgm:presLayoutVars>
      </dgm:prSet>
      <dgm:spPr/>
    </dgm:pt>
  </dgm:ptLst>
  <dgm:cxnLst>
    <dgm:cxn modelId="{6D06B914-5018-48D0-89C5-E879E0496B10}" srcId="{A5C67C07-BD5D-43E1-AE39-B0BF111F7D7B}" destId="{336FBC60-0164-4A40-8F93-A3488FEBA538}" srcOrd="1" destOrd="0" parTransId="{354802B5-BE1A-41A1-B4D5-C80949F750B7}" sibTransId="{61758A6F-489A-4554-B221-094C9BAE412C}"/>
    <dgm:cxn modelId="{DC31B97A-6842-4D50-A195-6208CEE60CCD}" type="presOf" srcId="{FAB720C6-F7C8-4641-A464-1E2D0A196BE9}" destId="{6FEC4B66-43EE-46E5-A65E-7A2807D63B6A}" srcOrd="0" destOrd="0" presId="urn:microsoft.com/office/officeart/2005/8/layout/vList2"/>
    <dgm:cxn modelId="{322B0E98-79AB-45C0-AF24-051F1D4CF183}" type="presOf" srcId="{336FBC60-0164-4A40-8F93-A3488FEBA538}" destId="{F71503E3-AE2A-406B-BB1C-2CBA0B46A082}" srcOrd="0" destOrd="0" presId="urn:microsoft.com/office/officeart/2005/8/layout/vList2"/>
    <dgm:cxn modelId="{FA87AEA7-4967-4FAE-86DB-C7E2F8FE7E79}" srcId="{A5C67C07-BD5D-43E1-AE39-B0BF111F7D7B}" destId="{C93E0DC0-373B-4802-AC14-6589D46768F1}" srcOrd="0" destOrd="0" parTransId="{2EC8E8E7-0806-46E6-86DD-0FF0DBE06043}" sibTransId="{89B71F06-6F2B-4318-93A3-FACD1BC6CFEF}"/>
    <dgm:cxn modelId="{552A6FB6-0B10-42F3-8F6E-F27A98DC3467}" type="presOf" srcId="{8C3CDA92-B634-4E05-AB8B-0481ACA93046}" destId="{2CCD8779-0D23-4D30-AE01-8E7D84FE476A}" srcOrd="0" destOrd="0" presId="urn:microsoft.com/office/officeart/2005/8/layout/vList2"/>
    <dgm:cxn modelId="{1838A0BD-506C-4775-BD5A-A2AE3417D906}" type="presOf" srcId="{C93E0DC0-373B-4802-AC14-6589D46768F1}" destId="{8CE14510-2C84-4998-8308-EE8D988AD4D4}" srcOrd="0" destOrd="0" presId="urn:microsoft.com/office/officeart/2005/8/layout/vList2"/>
    <dgm:cxn modelId="{66B684CF-8C70-4D90-9695-4FA457EE384D}" srcId="{A5C67C07-BD5D-43E1-AE39-B0BF111F7D7B}" destId="{FAB720C6-F7C8-4641-A464-1E2D0A196BE9}" srcOrd="2" destOrd="0" parTransId="{619A5586-CEEB-485C-A659-F4A6F8550E54}" sibTransId="{6895099E-095E-47AE-96DF-E63F301385A8}"/>
    <dgm:cxn modelId="{987CE6D7-60D9-4214-8767-4F384F0931D5}" type="presOf" srcId="{A5C67C07-BD5D-43E1-AE39-B0BF111F7D7B}" destId="{C5681236-FB53-46CB-8905-7C143A8E1826}" srcOrd="0" destOrd="0" presId="urn:microsoft.com/office/officeart/2005/8/layout/vList2"/>
    <dgm:cxn modelId="{74D79FF0-3E08-4AE4-AB50-4F20F539A86B}" srcId="{A5C67C07-BD5D-43E1-AE39-B0BF111F7D7B}" destId="{8C3CDA92-B634-4E05-AB8B-0481ACA93046}" srcOrd="3" destOrd="0" parTransId="{85630C2D-430F-47CA-8102-540F73D517BC}" sibTransId="{E2CA16F4-CDAA-4414-AAA4-3B414C5BAA11}"/>
    <dgm:cxn modelId="{AD33F3B0-1FCA-4AA9-AC12-57178C4DB6AB}" type="presParOf" srcId="{C5681236-FB53-46CB-8905-7C143A8E1826}" destId="{8CE14510-2C84-4998-8308-EE8D988AD4D4}" srcOrd="0" destOrd="0" presId="urn:microsoft.com/office/officeart/2005/8/layout/vList2"/>
    <dgm:cxn modelId="{7B5A773F-97A0-48CA-B09A-7E9FA417CE70}" type="presParOf" srcId="{C5681236-FB53-46CB-8905-7C143A8E1826}" destId="{40C72E3A-7F4C-4B70-B8A7-891FFDFC85A8}" srcOrd="1" destOrd="0" presId="urn:microsoft.com/office/officeart/2005/8/layout/vList2"/>
    <dgm:cxn modelId="{7FC488BD-E386-4541-84CE-29D9D5A57138}" type="presParOf" srcId="{C5681236-FB53-46CB-8905-7C143A8E1826}" destId="{F71503E3-AE2A-406B-BB1C-2CBA0B46A082}" srcOrd="2" destOrd="0" presId="urn:microsoft.com/office/officeart/2005/8/layout/vList2"/>
    <dgm:cxn modelId="{FC06E0F6-4316-4DE5-9A71-3554F6B8E9FA}" type="presParOf" srcId="{C5681236-FB53-46CB-8905-7C143A8E1826}" destId="{7773B689-D1A4-435B-95DE-E68A2B7AB219}" srcOrd="3" destOrd="0" presId="urn:microsoft.com/office/officeart/2005/8/layout/vList2"/>
    <dgm:cxn modelId="{E32E851E-79B6-4F2D-AFB4-89F83893E5EF}" type="presParOf" srcId="{C5681236-FB53-46CB-8905-7C143A8E1826}" destId="{6FEC4B66-43EE-46E5-A65E-7A2807D63B6A}" srcOrd="4" destOrd="0" presId="urn:microsoft.com/office/officeart/2005/8/layout/vList2"/>
    <dgm:cxn modelId="{07AFFC59-DEA0-4937-BD3C-448B580818B1}" type="presParOf" srcId="{C5681236-FB53-46CB-8905-7C143A8E1826}" destId="{5BA9E8C0-9229-4289-BE66-645575610FDC}" srcOrd="5" destOrd="0" presId="urn:microsoft.com/office/officeart/2005/8/layout/vList2"/>
    <dgm:cxn modelId="{B6CDC310-B476-4CA1-9C2F-8ED2CDDE8D44}" type="presParOf" srcId="{C5681236-FB53-46CB-8905-7C143A8E1826}" destId="{2CCD8779-0D23-4D30-AE01-8E7D84FE476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031439-8E8B-4D1B-9115-E2DD518DB802}" type="doc">
      <dgm:prSet loTypeId="urn:microsoft.com/office/officeart/2008/layout/VerticalCurvedList" loCatId="list" qsTypeId="urn:microsoft.com/office/officeart/2005/8/quickstyle/simple3" qsCatId="simple" csTypeId="urn:microsoft.com/office/officeart/2005/8/colors/accent2_5" csCatId="accent2" phldr="1"/>
      <dgm:spPr/>
      <dgm:t>
        <a:bodyPr/>
        <a:lstStyle/>
        <a:p>
          <a:endParaRPr lang="tr-TR"/>
        </a:p>
      </dgm:t>
    </dgm:pt>
    <dgm:pt modelId="{B7657571-C394-4133-AAF2-02C94F965EF8}">
      <dgm:prSet/>
      <dgm:spPr/>
      <dgm:t>
        <a:bodyPr/>
        <a:lstStyle/>
        <a:p>
          <a:pPr rtl="0"/>
          <a:r>
            <a:rPr lang="tr-TR" dirty="0">
              <a:solidFill>
                <a:srgbClr val="002060"/>
              </a:solidFill>
            </a:rPr>
            <a:t>Çevresel örneklemede saptanan mikroorganizmanın yalnızca miktarını değil; </a:t>
          </a:r>
        </a:p>
      </dgm:t>
    </dgm:pt>
    <dgm:pt modelId="{71DE1A1D-B975-461B-88AF-45D8D6CDB485}" type="parTrans" cxnId="{FA743ADB-FA1E-49F0-B1B7-795CEDFB9446}">
      <dgm:prSet/>
      <dgm:spPr/>
      <dgm:t>
        <a:bodyPr/>
        <a:lstStyle/>
        <a:p>
          <a:endParaRPr lang="tr-TR"/>
        </a:p>
      </dgm:t>
    </dgm:pt>
    <dgm:pt modelId="{9E7439FC-0C69-4A02-A94B-5F0EC9FA8F58}" type="sibTrans" cxnId="{FA743ADB-FA1E-49F0-B1B7-795CEDFB9446}">
      <dgm:prSet/>
      <dgm:spPr/>
      <dgm:t>
        <a:bodyPr/>
        <a:lstStyle/>
        <a:p>
          <a:endParaRPr lang="tr-TR"/>
        </a:p>
      </dgm:t>
    </dgm:pt>
    <dgm:pt modelId="{11500CCC-29B8-40A2-9C94-69921CCF7404}">
      <dgm:prSet/>
      <dgm:spPr/>
      <dgm:t>
        <a:bodyPr/>
        <a:lstStyle/>
        <a:p>
          <a:pPr rtl="0"/>
          <a:r>
            <a:rPr lang="tr-TR" dirty="0">
              <a:solidFill>
                <a:srgbClr val="002060"/>
              </a:solidFill>
            </a:rPr>
            <a:t>Tür düzeyindeki kimliğini, </a:t>
          </a:r>
        </a:p>
      </dgm:t>
    </dgm:pt>
    <dgm:pt modelId="{8A981A20-1DBB-42CC-B6FC-AB890FB4BC01}" type="parTrans" cxnId="{476B1B54-FAFA-4810-8830-27CA5EE40B69}">
      <dgm:prSet/>
      <dgm:spPr/>
      <dgm:t>
        <a:bodyPr/>
        <a:lstStyle/>
        <a:p>
          <a:endParaRPr lang="tr-TR"/>
        </a:p>
      </dgm:t>
    </dgm:pt>
    <dgm:pt modelId="{D9B3DB61-67DD-478D-A010-13FF732710EA}" type="sibTrans" cxnId="{476B1B54-FAFA-4810-8830-27CA5EE40B69}">
      <dgm:prSet/>
      <dgm:spPr/>
      <dgm:t>
        <a:bodyPr/>
        <a:lstStyle/>
        <a:p>
          <a:endParaRPr lang="tr-TR"/>
        </a:p>
      </dgm:t>
    </dgm:pt>
    <dgm:pt modelId="{9964A24A-D2B6-4B2D-8E98-49D67F5E3182}">
      <dgm:prSet/>
      <dgm:spPr/>
      <dgm:t>
        <a:bodyPr/>
        <a:lstStyle/>
        <a:p>
          <a:pPr rtl="0"/>
          <a:r>
            <a:rPr lang="tr-TR" dirty="0">
              <a:solidFill>
                <a:srgbClr val="002060"/>
              </a:solidFill>
            </a:rPr>
            <a:t>Örnek alındığı ortamda beklenen doğal veya geçici flora ile uyumunu, </a:t>
          </a:r>
        </a:p>
      </dgm:t>
    </dgm:pt>
    <dgm:pt modelId="{E891E7CA-E881-479A-A3B8-819B0B7EA7D9}" type="parTrans" cxnId="{DEB13475-7ED3-4935-BAFB-3BB5FF0C8BCB}">
      <dgm:prSet/>
      <dgm:spPr/>
      <dgm:t>
        <a:bodyPr/>
        <a:lstStyle/>
        <a:p>
          <a:endParaRPr lang="tr-TR"/>
        </a:p>
      </dgm:t>
    </dgm:pt>
    <dgm:pt modelId="{CC73A1B5-B0C7-440B-A2E3-0A9803190A85}" type="sibTrans" cxnId="{DEB13475-7ED3-4935-BAFB-3BB5FF0C8BCB}">
      <dgm:prSet/>
      <dgm:spPr/>
      <dgm:t>
        <a:bodyPr/>
        <a:lstStyle/>
        <a:p>
          <a:endParaRPr lang="tr-TR"/>
        </a:p>
      </dgm:t>
    </dgm:pt>
    <dgm:pt modelId="{2F140F04-0698-4C01-8244-A1BB143CE7C8}">
      <dgm:prSet/>
      <dgm:spPr/>
      <dgm:t>
        <a:bodyPr/>
        <a:lstStyle/>
        <a:p>
          <a:pPr rtl="0"/>
          <a:r>
            <a:rPr lang="tr-TR" dirty="0">
              <a:solidFill>
                <a:srgbClr val="002060"/>
              </a:solidFill>
            </a:rPr>
            <a:t>Bulunduğu mikro-ortam açısından olağan ya da beklenmeyen bir etken olup olmadığını</a:t>
          </a:r>
        </a:p>
      </dgm:t>
    </dgm:pt>
    <dgm:pt modelId="{0F4E3AC9-B041-4CCE-9DC5-06996C01BF3E}" type="parTrans" cxnId="{0E9CADAE-584A-4891-81E2-A31515D1CDCE}">
      <dgm:prSet/>
      <dgm:spPr/>
      <dgm:t>
        <a:bodyPr/>
        <a:lstStyle/>
        <a:p>
          <a:endParaRPr lang="tr-TR"/>
        </a:p>
      </dgm:t>
    </dgm:pt>
    <dgm:pt modelId="{644B23E5-FCEB-456F-BFAB-6A0A9A4C5898}" type="sibTrans" cxnId="{0E9CADAE-584A-4891-81E2-A31515D1CDCE}">
      <dgm:prSet/>
      <dgm:spPr/>
      <dgm:t>
        <a:bodyPr/>
        <a:lstStyle/>
        <a:p>
          <a:endParaRPr lang="tr-TR"/>
        </a:p>
      </dgm:t>
    </dgm:pt>
    <dgm:pt modelId="{52203056-7A81-4291-9AE4-0D2997403079}">
      <dgm:prSet/>
      <dgm:spPr/>
      <dgm:t>
        <a:bodyPr/>
        <a:lstStyle/>
        <a:p>
          <a:pPr rtl="0"/>
          <a:r>
            <a:rPr lang="tr-TR" dirty="0">
              <a:solidFill>
                <a:srgbClr val="002060"/>
              </a:solidFill>
            </a:rPr>
            <a:t>Klinik açıdan anlamlı bir rezervuarı temsil etme olasılığını birlikte değerlendirir. </a:t>
          </a:r>
        </a:p>
      </dgm:t>
    </dgm:pt>
    <dgm:pt modelId="{5A0BF96E-F113-42FE-A110-902BE77D70E2}" type="parTrans" cxnId="{81B884FF-7650-4F23-8974-0030001C50C2}">
      <dgm:prSet/>
      <dgm:spPr/>
      <dgm:t>
        <a:bodyPr/>
        <a:lstStyle/>
        <a:p>
          <a:endParaRPr lang="tr-TR"/>
        </a:p>
      </dgm:t>
    </dgm:pt>
    <dgm:pt modelId="{9F7A30E6-56EB-48AD-895E-D46046C6360C}" type="sibTrans" cxnId="{81B884FF-7650-4F23-8974-0030001C50C2}">
      <dgm:prSet/>
      <dgm:spPr/>
      <dgm:t>
        <a:bodyPr/>
        <a:lstStyle/>
        <a:p>
          <a:endParaRPr lang="tr-TR"/>
        </a:p>
      </dgm:t>
    </dgm:pt>
    <dgm:pt modelId="{89E1DD21-BD3F-4DF9-AE5D-2A7B85DA15F3}" type="pres">
      <dgm:prSet presAssocID="{7E031439-8E8B-4D1B-9115-E2DD518DB802}" presName="Name0" presStyleCnt="0">
        <dgm:presLayoutVars>
          <dgm:chMax val="7"/>
          <dgm:chPref val="7"/>
          <dgm:dir/>
        </dgm:presLayoutVars>
      </dgm:prSet>
      <dgm:spPr/>
    </dgm:pt>
    <dgm:pt modelId="{645D39F9-C022-4BA8-82AF-2CC39379638E}" type="pres">
      <dgm:prSet presAssocID="{7E031439-8E8B-4D1B-9115-E2DD518DB802}" presName="Name1" presStyleCnt="0"/>
      <dgm:spPr/>
    </dgm:pt>
    <dgm:pt modelId="{CA86EBDE-9FA8-4033-A463-65E03858E37D}" type="pres">
      <dgm:prSet presAssocID="{7E031439-8E8B-4D1B-9115-E2DD518DB802}" presName="cycle" presStyleCnt="0"/>
      <dgm:spPr/>
    </dgm:pt>
    <dgm:pt modelId="{0913D644-506C-4697-AA7D-75A21B81EC36}" type="pres">
      <dgm:prSet presAssocID="{7E031439-8E8B-4D1B-9115-E2DD518DB802}" presName="srcNode" presStyleLbl="node1" presStyleIdx="0" presStyleCnt="5"/>
      <dgm:spPr/>
    </dgm:pt>
    <dgm:pt modelId="{BB78B55C-9616-4DF0-9C5F-0313594A5846}" type="pres">
      <dgm:prSet presAssocID="{7E031439-8E8B-4D1B-9115-E2DD518DB802}" presName="conn" presStyleLbl="parChTrans1D2" presStyleIdx="0" presStyleCnt="1"/>
      <dgm:spPr/>
    </dgm:pt>
    <dgm:pt modelId="{3A6D55FB-9499-424B-8405-E1EC51389A07}" type="pres">
      <dgm:prSet presAssocID="{7E031439-8E8B-4D1B-9115-E2DD518DB802}" presName="extraNode" presStyleLbl="node1" presStyleIdx="0" presStyleCnt="5"/>
      <dgm:spPr/>
    </dgm:pt>
    <dgm:pt modelId="{DD72C3DE-9AB3-4FC9-BB39-5D943DB49416}" type="pres">
      <dgm:prSet presAssocID="{7E031439-8E8B-4D1B-9115-E2DD518DB802}" presName="dstNode" presStyleLbl="node1" presStyleIdx="0" presStyleCnt="5"/>
      <dgm:spPr/>
    </dgm:pt>
    <dgm:pt modelId="{F6D134FC-7416-4598-BDCF-C95AB54EBDC3}" type="pres">
      <dgm:prSet presAssocID="{B7657571-C394-4133-AAF2-02C94F965EF8}" presName="text_1" presStyleLbl="node1" presStyleIdx="0" presStyleCnt="5" custScaleY="136425">
        <dgm:presLayoutVars>
          <dgm:bulletEnabled val="1"/>
        </dgm:presLayoutVars>
      </dgm:prSet>
      <dgm:spPr/>
    </dgm:pt>
    <dgm:pt modelId="{25ECC494-4CD8-4AC3-B06B-2FB4A2D70777}" type="pres">
      <dgm:prSet presAssocID="{B7657571-C394-4133-AAF2-02C94F965EF8}" presName="accent_1" presStyleCnt="0"/>
      <dgm:spPr/>
    </dgm:pt>
    <dgm:pt modelId="{21A3496A-6F90-4DF5-9586-38B090BB3C37}" type="pres">
      <dgm:prSet presAssocID="{B7657571-C394-4133-AAF2-02C94F965EF8}" presName="accentRepeatNode" presStyleLbl="solidFgAcc1" presStyleIdx="0" presStyleCnt="5"/>
      <dgm:spPr/>
    </dgm:pt>
    <dgm:pt modelId="{C98796EA-DE3B-4D68-B526-D58EA6D70DA7}" type="pres">
      <dgm:prSet presAssocID="{11500CCC-29B8-40A2-9C94-69921CCF7404}" presName="text_2" presStyleLbl="node1" presStyleIdx="1" presStyleCnt="5">
        <dgm:presLayoutVars>
          <dgm:bulletEnabled val="1"/>
        </dgm:presLayoutVars>
      </dgm:prSet>
      <dgm:spPr/>
    </dgm:pt>
    <dgm:pt modelId="{0E6B4E42-EC87-428A-8F9E-A77D117FB6F0}" type="pres">
      <dgm:prSet presAssocID="{11500CCC-29B8-40A2-9C94-69921CCF7404}" presName="accent_2" presStyleCnt="0"/>
      <dgm:spPr/>
    </dgm:pt>
    <dgm:pt modelId="{532C828C-B628-422D-8BD9-89CA49D37134}" type="pres">
      <dgm:prSet presAssocID="{11500CCC-29B8-40A2-9C94-69921CCF7404}" presName="accentRepeatNode" presStyleLbl="solidFgAcc1" presStyleIdx="1" presStyleCnt="5"/>
      <dgm:spPr/>
    </dgm:pt>
    <dgm:pt modelId="{C480E2F5-8CFB-4D2C-9823-62652FDA837E}" type="pres">
      <dgm:prSet presAssocID="{9964A24A-D2B6-4B2D-8E98-49D67F5E3182}" presName="text_3" presStyleLbl="node1" presStyleIdx="2" presStyleCnt="5">
        <dgm:presLayoutVars>
          <dgm:bulletEnabled val="1"/>
        </dgm:presLayoutVars>
      </dgm:prSet>
      <dgm:spPr/>
    </dgm:pt>
    <dgm:pt modelId="{D7B4DA5D-3D41-4B5F-8106-455FE10AD59D}" type="pres">
      <dgm:prSet presAssocID="{9964A24A-D2B6-4B2D-8E98-49D67F5E3182}" presName="accent_3" presStyleCnt="0"/>
      <dgm:spPr/>
    </dgm:pt>
    <dgm:pt modelId="{0EDD6C13-FD58-422B-B7AB-FC4CCE6D8586}" type="pres">
      <dgm:prSet presAssocID="{9964A24A-D2B6-4B2D-8E98-49D67F5E3182}" presName="accentRepeatNode" presStyleLbl="solidFgAcc1" presStyleIdx="2" presStyleCnt="5"/>
      <dgm:spPr/>
    </dgm:pt>
    <dgm:pt modelId="{9D84F451-BAE0-4EB0-B23C-A34B80053A83}" type="pres">
      <dgm:prSet presAssocID="{2F140F04-0698-4C01-8244-A1BB143CE7C8}" presName="text_4" presStyleLbl="node1" presStyleIdx="3" presStyleCnt="5">
        <dgm:presLayoutVars>
          <dgm:bulletEnabled val="1"/>
        </dgm:presLayoutVars>
      </dgm:prSet>
      <dgm:spPr/>
    </dgm:pt>
    <dgm:pt modelId="{478B0049-0AAC-4E17-93F6-BCB4C5BD0849}" type="pres">
      <dgm:prSet presAssocID="{2F140F04-0698-4C01-8244-A1BB143CE7C8}" presName="accent_4" presStyleCnt="0"/>
      <dgm:spPr/>
    </dgm:pt>
    <dgm:pt modelId="{C5953D9B-6109-4F3E-B064-44602CC153EF}" type="pres">
      <dgm:prSet presAssocID="{2F140F04-0698-4C01-8244-A1BB143CE7C8}" presName="accentRepeatNode" presStyleLbl="solidFgAcc1" presStyleIdx="3" presStyleCnt="5"/>
      <dgm:spPr/>
    </dgm:pt>
    <dgm:pt modelId="{D9C65350-3783-4987-B0AB-AF2A785E718D}" type="pres">
      <dgm:prSet presAssocID="{52203056-7A81-4291-9AE4-0D2997403079}" presName="text_5" presStyleLbl="node1" presStyleIdx="4" presStyleCnt="5">
        <dgm:presLayoutVars>
          <dgm:bulletEnabled val="1"/>
        </dgm:presLayoutVars>
      </dgm:prSet>
      <dgm:spPr/>
    </dgm:pt>
    <dgm:pt modelId="{A6A22C56-236F-4FA7-862B-9A02DA541BF1}" type="pres">
      <dgm:prSet presAssocID="{52203056-7A81-4291-9AE4-0D2997403079}" presName="accent_5" presStyleCnt="0"/>
      <dgm:spPr/>
    </dgm:pt>
    <dgm:pt modelId="{72E5F5E8-34F7-4C6A-98D8-3C33BB365A6A}" type="pres">
      <dgm:prSet presAssocID="{52203056-7A81-4291-9AE4-0D2997403079}" presName="accentRepeatNode" presStyleLbl="solidFgAcc1" presStyleIdx="4" presStyleCnt="5"/>
      <dgm:spPr/>
    </dgm:pt>
  </dgm:ptLst>
  <dgm:cxnLst>
    <dgm:cxn modelId="{423DBC11-AF73-44B2-A52A-2F40100E50DB}" type="presOf" srcId="{B7657571-C394-4133-AAF2-02C94F965EF8}" destId="{F6D134FC-7416-4598-BDCF-C95AB54EBDC3}" srcOrd="0" destOrd="0" presId="urn:microsoft.com/office/officeart/2008/layout/VerticalCurvedList"/>
    <dgm:cxn modelId="{A2A96A46-38A4-414E-A4DA-BA74C37625D9}" type="presOf" srcId="{52203056-7A81-4291-9AE4-0D2997403079}" destId="{D9C65350-3783-4987-B0AB-AF2A785E718D}" srcOrd="0" destOrd="0" presId="urn:microsoft.com/office/officeart/2008/layout/VerticalCurvedList"/>
    <dgm:cxn modelId="{8D71DB47-3444-4C0D-AEB0-0DF296218099}" type="presOf" srcId="{9E7439FC-0C69-4A02-A94B-5F0EC9FA8F58}" destId="{BB78B55C-9616-4DF0-9C5F-0313594A5846}" srcOrd="0" destOrd="0" presId="urn:microsoft.com/office/officeart/2008/layout/VerticalCurvedList"/>
    <dgm:cxn modelId="{476B1B54-FAFA-4810-8830-27CA5EE40B69}" srcId="{7E031439-8E8B-4D1B-9115-E2DD518DB802}" destId="{11500CCC-29B8-40A2-9C94-69921CCF7404}" srcOrd="1" destOrd="0" parTransId="{8A981A20-1DBB-42CC-B6FC-AB890FB4BC01}" sibTransId="{D9B3DB61-67DD-478D-A010-13FF732710EA}"/>
    <dgm:cxn modelId="{DEB13475-7ED3-4935-BAFB-3BB5FF0C8BCB}" srcId="{7E031439-8E8B-4D1B-9115-E2DD518DB802}" destId="{9964A24A-D2B6-4B2D-8E98-49D67F5E3182}" srcOrd="2" destOrd="0" parTransId="{E891E7CA-E881-479A-A3B8-819B0B7EA7D9}" sibTransId="{CC73A1B5-B0C7-440B-A2E3-0A9803190A85}"/>
    <dgm:cxn modelId="{15744D78-7FE2-47B0-A2E7-E577C3C34435}" type="presOf" srcId="{9964A24A-D2B6-4B2D-8E98-49D67F5E3182}" destId="{C480E2F5-8CFB-4D2C-9823-62652FDA837E}" srcOrd="0" destOrd="0" presId="urn:microsoft.com/office/officeart/2008/layout/VerticalCurvedList"/>
    <dgm:cxn modelId="{D6A5A75A-177C-4C67-88AE-547C8F225A1D}" type="presOf" srcId="{11500CCC-29B8-40A2-9C94-69921CCF7404}" destId="{C98796EA-DE3B-4D68-B526-D58EA6D70DA7}" srcOrd="0" destOrd="0" presId="urn:microsoft.com/office/officeart/2008/layout/VerticalCurvedList"/>
    <dgm:cxn modelId="{7570DEAB-CB21-43B6-8E14-B477E080A96F}" type="presOf" srcId="{2F140F04-0698-4C01-8244-A1BB143CE7C8}" destId="{9D84F451-BAE0-4EB0-B23C-A34B80053A83}" srcOrd="0" destOrd="0" presId="urn:microsoft.com/office/officeart/2008/layout/VerticalCurvedList"/>
    <dgm:cxn modelId="{0E9CADAE-584A-4891-81E2-A31515D1CDCE}" srcId="{7E031439-8E8B-4D1B-9115-E2DD518DB802}" destId="{2F140F04-0698-4C01-8244-A1BB143CE7C8}" srcOrd="3" destOrd="0" parTransId="{0F4E3AC9-B041-4CCE-9DC5-06996C01BF3E}" sibTransId="{644B23E5-FCEB-456F-BFAB-6A0A9A4C5898}"/>
    <dgm:cxn modelId="{7D0ABFDA-8BAA-4672-9B35-F14DA9606D88}" type="presOf" srcId="{7E031439-8E8B-4D1B-9115-E2DD518DB802}" destId="{89E1DD21-BD3F-4DF9-AE5D-2A7B85DA15F3}" srcOrd="0" destOrd="0" presId="urn:microsoft.com/office/officeart/2008/layout/VerticalCurvedList"/>
    <dgm:cxn modelId="{FA743ADB-FA1E-49F0-B1B7-795CEDFB9446}" srcId="{7E031439-8E8B-4D1B-9115-E2DD518DB802}" destId="{B7657571-C394-4133-AAF2-02C94F965EF8}" srcOrd="0" destOrd="0" parTransId="{71DE1A1D-B975-461B-88AF-45D8D6CDB485}" sibTransId="{9E7439FC-0C69-4A02-A94B-5F0EC9FA8F58}"/>
    <dgm:cxn modelId="{81B884FF-7650-4F23-8974-0030001C50C2}" srcId="{7E031439-8E8B-4D1B-9115-E2DD518DB802}" destId="{52203056-7A81-4291-9AE4-0D2997403079}" srcOrd="4" destOrd="0" parTransId="{5A0BF96E-F113-42FE-A110-902BE77D70E2}" sibTransId="{9F7A30E6-56EB-48AD-895E-D46046C6360C}"/>
    <dgm:cxn modelId="{E9FF2D4D-951C-4CAE-8381-565CF4A9590F}" type="presParOf" srcId="{89E1DD21-BD3F-4DF9-AE5D-2A7B85DA15F3}" destId="{645D39F9-C022-4BA8-82AF-2CC39379638E}" srcOrd="0" destOrd="0" presId="urn:microsoft.com/office/officeart/2008/layout/VerticalCurvedList"/>
    <dgm:cxn modelId="{E6F0C83E-13FC-46C2-B022-F09A30148246}" type="presParOf" srcId="{645D39F9-C022-4BA8-82AF-2CC39379638E}" destId="{CA86EBDE-9FA8-4033-A463-65E03858E37D}" srcOrd="0" destOrd="0" presId="urn:microsoft.com/office/officeart/2008/layout/VerticalCurvedList"/>
    <dgm:cxn modelId="{C786D688-3546-4AE7-B62F-AC64ABED285B}" type="presParOf" srcId="{CA86EBDE-9FA8-4033-A463-65E03858E37D}" destId="{0913D644-506C-4697-AA7D-75A21B81EC36}" srcOrd="0" destOrd="0" presId="urn:microsoft.com/office/officeart/2008/layout/VerticalCurvedList"/>
    <dgm:cxn modelId="{C697C39A-CE6C-41BA-9303-721E551CEFC9}" type="presParOf" srcId="{CA86EBDE-9FA8-4033-A463-65E03858E37D}" destId="{BB78B55C-9616-4DF0-9C5F-0313594A5846}" srcOrd="1" destOrd="0" presId="urn:microsoft.com/office/officeart/2008/layout/VerticalCurvedList"/>
    <dgm:cxn modelId="{92A0FBCE-9B0F-48FD-A5CD-30081326B837}" type="presParOf" srcId="{CA86EBDE-9FA8-4033-A463-65E03858E37D}" destId="{3A6D55FB-9499-424B-8405-E1EC51389A07}" srcOrd="2" destOrd="0" presId="urn:microsoft.com/office/officeart/2008/layout/VerticalCurvedList"/>
    <dgm:cxn modelId="{EC991144-FF21-4DD9-8EA2-2DF64CB20DD9}" type="presParOf" srcId="{CA86EBDE-9FA8-4033-A463-65E03858E37D}" destId="{DD72C3DE-9AB3-4FC9-BB39-5D943DB49416}" srcOrd="3" destOrd="0" presId="urn:microsoft.com/office/officeart/2008/layout/VerticalCurvedList"/>
    <dgm:cxn modelId="{E14D199B-322A-4B49-80E1-D13D289D60D0}" type="presParOf" srcId="{645D39F9-C022-4BA8-82AF-2CC39379638E}" destId="{F6D134FC-7416-4598-BDCF-C95AB54EBDC3}" srcOrd="1" destOrd="0" presId="urn:microsoft.com/office/officeart/2008/layout/VerticalCurvedList"/>
    <dgm:cxn modelId="{231D1DA2-B8CC-45F8-B0B2-EEACBD90906A}" type="presParOf" srcId="{645D39F9-C022-4BA8-82AF-2CC39379638E}" destId="{25ECC494-4CD8-4AC3-B06B-2FB4A2D70777}" srcOrd="2" destOrd="0" presId="urn:microsoft.com/office/officeart/2008/layout/VerticalCurvedList"/>
    <dgm:cxn modelId="{4EFEF1D6-A810-454D-B6E7-C7F245E97E90}" type="presParOf" srcId="{25ECC494-4CD8-4AC3-B06B-2FB4A2D70777}" destId="{21A3496A-6F90-4DF5-9586-38B090BB3C37}" srcOrd="0" destOrd="0" presId="urn:microsoft.com/office/officeart/2008/layout/VerticalCurvedList"/>
    <dgm:cxn modelId="{A2DD4C80-183E-4173-818C-1AE89BB43763}" type="presParOf" srcId="{645D39F9-C022-4BA8-82AF-2CC39379638E}" destId="{C98796EA-DE3B-4D68-B526-D58EA6D70DA7}" srcOrd="3" destOrd="0" presId="urn:microsoft.com/office/officeart/2008/layout/VerticalCurvedList"/>
    <dgm:cxn modelId="{8AC459BA-71F8-4C32-B2B8-7B6D58D7C80F}" type="presParOf" srcId="{645D39F9-C022-4BA8-82AF-2CC39379638E}" destId="{0E6B4E42-EC87-428A-8F9E-A77D117FB6F0}" srcOrd="4" destOrd="0" presId="urn:microsoft.com/office/officeart/2008/layout/VerticalCurvedList"/>
    <dgm:cxn modelId="{0D32ED0E-1CC0-4C10-AF7B-537403FF85AA}" type="presParOf" srcId="{0E6B4E42-EC87-428A-8F9E-A77D117FB6F0}" destId="{532C828C-B628-422D-8BD9-89CA49D37134}" srcOrd="0" destOrd="0" presId="urn:microsoft.com/office/officeart/2008/layout/VerticalCurvedList"/>
    <dgm:cxn modelId="{74DF4A3D-DF7C-4A08-B5AA-338D8A15C15D}" type="presParOf" srcId="{645D39F9-C022-4BA8-82AF-2CC39379638E}" destId="{C480E2F5-8CFB-4D2C-9823-62652FDA837E}" srcOrd="5" destOrd="0" presId="urn:microsoft.com/office/officeart/2008/layout/VerticalCurvedList"/>
    <dgm:cxn modelId="{BCD6155B-AED4-463C-B6EB-C394166B439D}" type="presParOf" srcId="{645D39F9-C022-4BA8-82AF-2CC39379638E}" destId="{D7B4DA5D-3D41-4B5F-8106-455FE10AD59D}" srcOrd="6" destOrd="0" presId="urn:microsoft.com/office/officeart/2008/layout/VerticalCurvedList"/>
    <dgm:cxn modelId="{95870910-9274-41F7-BEB3-A04EB418290D}" type="presParOf" srcId="{D7B4DA5D-3D41-4B5F-8106-455FE10AD59D}" destId="{0EDD6C13-FD58-422B-B7AB-FC4CCE6D8586}" srcOrd="0" destOrd="0" presId="urn:microsoft.com/office/officeart/2008/layout/VerticalCurvedList"/>
    <dgm:cxn modelId="{417CD0C1-D694-4683-8CCF-1C09AE13D394}" type="presParOf" srcId="{645D39F9-C022-4BA8-82AF-2CC39379638E}" destId="{9D84F451-BAE0-4EB0-B23C-A34B80053A83}" srcOrd="7" destOrd="0" presId="urn:microsoft.com/office/officeart/2008/layout/VerticalCurvedList"/>
    <dgm:cxn modelId="{E939CE94-5728-4797-B435-CD28634D5617}" type="presParOf" srcId="{645D39F9-C022-4BA8-82AF-2CC39379638E}" destId="{478B0049-0AAC-4E17-93F6-BCB4C5BD0849}" srcOrd="8" destOrd="0" presId="urn:microsoft.com/office/officeart/2008/layout/VerticalCurvedList"/>
    <dgm:cxn modelId="{A72063E4-7D58-4902-8BDF-803094DE59C0}" type="presParOf" srcId="{478B0049-0AAC-4E17-93F6-BCB4C5BD0849}" destId="{C5953D9B-6109-4F3E-B064-44602CC153EF}" srcOrd="0" destOrd="0" presId="urn:microsoft.com/office/officeart/2008/layout/VerticalCurvedList"/>
    <dgm:cxn modelId="{0A471EE0-F064-48CB-8BBE-03A8F8D3C73B}" type="presParOf" srcId="{645D39F9-C022-4BA8-82AF-2CC39379638E}" destId="{D9C65350-3783-4987-B0AB-AF2A785E718D}" srcOrd="9" destOrd="0" presId="urn:microsoft.com/office/officeart/2008/layout/VerticalCurvedList"/>
    <dgm:cxn modelId="{412DE8CB-FCCF-469C-AB9C-327A5EAB4F13}" type="presParOf" srcId="{645D39F9-C022-4BA8-82AF-2CC39379638E}" destId="{A6A22C56-236F-4FA7-862B-9A02DA541BF1}" srcOrd="10" destOrd="0" presId="urn:microsoft.com/office/officeart/2008/layout/VerticalCurvedList"/>
    <dgm:cxn modelId="{CEC84418-07C2-4E32-8661-69EAC6456E25}" type="presParOf" srcId="{A6A22C56-236F-4FA7-862B-9A02DA541BF1}" destId="{72E5F5E8-34F7-4C6A-98D8-3C33BB365A6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6E8D49-E502-40ED-B45B-C706FC28A264}" type="doc">
      <dgm:prSet loTypeId="urn:microsoft.com/office/officeart/2008/layout/VerticalCurvedList" loCatId="list" qsTypeId="urn:microsoft.com/office/officeart/2005/8/quickstyle/simple3" qsCatId="simple" csTypeId="urn:microsoft.com/office/officeart/2005/8/colors/accent2_4" csCatId="accent2" phldr="1"/>
      <dgm:spPr/>
      <dgm:t>
        <a:bodyPr/>
        <a:lstStyle/>
        <a:p>
          <a:endParaRPr lang="tr-TR"/>
        </a:p>
      </dgm:t>
    </dgm:pt>
    <dgm:pt modelId="{4B798847-8558-46E1-AA42-D10F106712B5}">
      <dgm:prSet custT="1"/>
      <dgm:spPr/>
      <dgm:t>
        <a:bodyPr/>
        <a:lstStyle/>
        <a:p>
          <a:pPr rtl="0"/>
          <a:r>
            <a:rPr lang="tr-TR" sz="2800" dirty="0">
              <a:solidFill>
                <a:srgbClr val="002060"/>
              </a:solidFill>
            </a:rPr>
            <a:t>!</a:t>
          </a:r>
          <a:r>
            <a:rPr lang="tr-TR" sz="2400" dirty="0">
              <a:solidFill>
                <a:srgbClr val="002060"/>
              </a:solidFill>
            </a:rPr>
            <a:t>Bazı durumlarda düşük düzeyli üreme dahi, eğer izole edilen etken </a:t>
          </a:r>
          <a:r>
            <a:rPr lang="tr-TR" sz="2400" dirty="0" err="1">
              <a:solidFill>
                <a:srgbClr val="002060"/>
              </a:solidFill>
            </a:rPr>
            <a:t>nozokomiyal</a:t>
          </a:r>
          <a:r>
            <a:rPr lang="tr-TR" sz="2400" dirty="0">
              <a:solidFill>
                <a:srgbClr val="002060"/>
              </a:solidFill>
            </a:rPr>
            <a:t> açıdan önemli veya o alan için alışılmadık bir mikroorganizma ise, yüksek koloni sayısından daha fazla önem taşıyabilir. </a:t>
          </a:r>
        </a:p>
      </dgm:t>
    </dgm:pt>
    <dgm:pt modelId="{9A7C6F30-AE14-4FAF-97BC-49185375B107}" type="parTrans" cxnId="{F6E676BE-3B30-4D6B-A341-4CB424F855F2}">
      <dgm:prSet/>
      <dgm:spPr/>
      <dgm:t>
        <a:bodyPr/>
        <a:lstStyle/>
        <a:p>
          <a:endParaRPr lang="tr-TR"/>
        </a:p>
      </dgm:t>
    </dgm:pt>
    <dgm:pt modelId="{54E432DC-8023-46C7-9CD6-9A81A7A49E44}" type="sibTrans" cxnId="{F6E676BE-3B30-4D6B-A341-4CB424F855F2}">
      <dgm:prSet/>
      <dgm:spPr/>
      <dgm:t>
        <a:bodyPr/>
        <a:lstStyle/>
        <a:p>
          <a:endParaRPr lang="tr-TR"/>
        </a:p>
      </dgm:t>
    </dgm:pt>
    <dgm:pt modelId="{D8915077-E421-48BF-BDF7-AD575E05A5E6}">
      <dgm:prSet custT="1"/>
      <dgm:spPr/>
      <dgm:t>
        <a:bodyPr/>
        <a:lstStyle/>
        <a:p>
          <a:pPr rtl="0"/>
          <a:r>
            <a:rPr lang="tr-TR" sz="2400">
              <a:solidFill>
                <a:srgbClr val="002060"/>
              </a:solidFill>
            </a:rPr>
            <a:t>MRSA, VRE, Acinetobacter baumannii, karbapenem dirençli non-fermentatif Gram-negatif basiller, Clostridioides difficile, Legionella spp., Pseudomonas aeruginosa ve uygun olmayan alanlarda saptanan Aspergillus fumigatus gibi patojenler, basit “düşük biyoyük” kategorisinde değerlendirilmemeli</a:t>
          </a:r>
          <a:endParaRPr lang="tr-TR" sz="2400" dirty="0">
            <a:solidFill>
              <a:srgbClr val="002060"/>
            </a:solidFill>
          </a:endParaRPr>
        </a:p>
      </dgm:t>
    </dgm:pt>
    <dgm:pt modelId="{A5430C90-331D-43AC-9EC9-92D3A091610A}" type="parTrans" cxnId="{5006F4AD-09C9-4B2B-8AFA-7CA0BB6C6C1B}">
      <dgm:prSet/>
      <dgm:spPr/>
      <dgm:t>
        <a:bodyPr/>
        <a:lstStyle/>
        <a:p>
          <a:endParaRPr lang="tr-TR"/>
        </a:p>
      </dgm:t>
    </dgm:pt>
    <dgm:pt modelId="{D57519A8-C9E0-4549-AC7D-E7CB3887BA17}" type="sibTrans" cxnId="{5006F4AD-09C9-4B2B-8AFA-7CA0BB6C6C1B}">
      <dgm:prSet/>
      <dgm:spPr/>
      <dgm:t>
        <a:bodyPr/>
        <a:lstStyle/>
        <a:p>
          <a:endParaRPr lang="tr-TR"/>
        </a:p>
      </dgm:t>
    </dgm:pt>
    <dgm:pt modelId="{EDAE8CD7-2CF7-4B3C-BFDC-DEB2863334B6}">
      <dgm:prSet/>
      <dgm:spPr/>
      <dgm:t>
        <a:bodyPr/>
        <a:lstStyle/>
        <a:p>
          <a:pPr rtl="0"/>
          <a:r>
            <a:rPr lang="tr-TR">
              <a:solidFill>
                <a:srgbClr val="002060"/>
              </a:solidFill>
            </a:rPr>
            <a:t>Mikroorganizmaların çevrede kalıcılığı, sağlık çalışanı ellerine ya da eldivenlerine transferi ve hasta çevresinde kümelenme gösterme eğilimi tanımlanmıştır.</a:t>
          </a:r>
          <a:endParaRPr lang="tr-TR" dirty="0">
            <a:solidFill>
              <a:srgbClr val="002060"/>
            </a:solidFill>
          </a:endParaRPr>
        </a:p>
      </dgm:t>
    </dgm:pt>
    <dgm:pt modelId="{8C3FD2A7-31DC-4668-B328-CC2BC4691F59}" type="parTrans" cxnId="{C8BF3135-97AB-472B-A4DC-9C07023AA2AD}">
      <dgm:prSet/>
      <dgm:spPr/>
      <dgm:t>
        <a:bodyPr/>
        <a:lstStyle/>
        <a:p>
          <a:endParaRPr lang="tr-TR"/>
        </a:p>
      </dgm:t>
    </dgm:pt>
    <dgm:pt modelId="{30AB4DBA-B645-4168-9732-0EA405653AED}" type="sibTrans" cxnId="{C8BF3135-97AB-472B-A4DC-9C07023AA2AD}">
      <dgm:prSet/>
      <dgm:spPr/>
      <dgm:t>
        <a:bodyPr/>
        <a:lstStyle/>
        <a:p>
          <a:endParaRPr lang="tr-TR"/>
        </a:p>
      </dgm:t>
    </dgm:pt>
    <dgm:pt modelId="{64BDD12F-8CF4-4FE7-B081-DC191DA6ECF5}" type="pres">
      <dgm:prSet presAssocID="{466E8D49-E502-40ED-B45B-C706FC28A264}" presName="Name0" presStyleCnt="0">
        <dgm:presLayoutVars>
          <dgm:chMax val="7"/>
          <dgm:chPref val="7"/>
          <dgm:dir/>
        </dgm:presLayoutVars>
      </dgm:prSet>
      <dgm:spPr/>
    </dgm:pt>
    <dgm:pt modelId="{48B5F70F-0064-4ACA-90CE-44FD9D4F3772}" type="pres">
      <dgm:prSet presAssocID="{466E8D49-E502-40ED-B45B-C706FC28A264}" presName="Name1" presStyleCnt="0"/>
      <dgm:spPr/>
    </dgm:pt>
    <dgm:pt modelId="{8BDABADA-0B57-4000-B332-5037F37E5DD8}" type="pres">
      <dgm:prSet presAssocID="{466E8D49-E502-40ED-B45B-C706FC28A264}" presName="cycle" presStyleCnt="0"/>
      <dgm:spPr/>
    </dgm:pt>
    <dgm:pt modelId="{5232F74B-53C3-48C3-824C-DDDFB7FAF976}" type="pres">
      <dgm:prSet presAssocID="{466E8D49-E502-40ED-B45B-C706FC28A264}" presName="srcNode" presStyleLbl="node1" presStyleIdx="0" presStyleCnt="3"/>
      <dgm:spPr/>
    </dgm:pt>
    <dgm:pt modelId="{D26F7A09-23D6-4868-8EC9-90E919078621}" type="pres">
      <dgm:prSet presAssocID="{466E8D49-E502-40ED-B45B-C706FC28A264}" presName="conn" presStyleLbl="parChTrans1D2" presStyleIdx="0" presStyleCnt="1"/>
      <dgm:spPr/>
    </dgm:pt>
    <dgm:pt modelId="{A3B103B2-D724-4375-A548-D553769AB15D}" type="pres">
      <dgm:prSet presAssocID="{466E8D49-E502-40ED-B45B-C706FC28A264}" presName="extraNode" presStyleLbl="node1" presStyleIdx="0" presStyleCnt="3"/>
      <dgm:spPr/>
    </dgm:pt>
    <dgm:pt modelId="{5B4E6A5C-5F86-4FDD-BC43-A24D98EB85D5}" type="pres">
      <dgm:prSet presAssocID="{466E8D49-E502-40ED-B45B-C706FC28A264}" presName="dstNode" presStyleLbl="node1" presStyleIdx="0" presStyleCnt="3"/>
      <dgm:spPr/>
    </dgm:pt>
    <dgm:pt modelId="{EE08F37F-36D9-4C43-A067-57B1A56DACBF}" type="pres">
      <dgm:prSet presAssocID="{4B798847-8558-46E1-AA42-D10F106712B5}" presName="text_1" presStyleLbl="node1" presStyleIdx="0" presStyleCnt="3">
        <dgm:presLayoutVars>
          <dgm:bulletEnabled val="1"/>
        </dgm:presLayoutVars>
      </dgm:prSet>
      <dgm:spPr/>
    </dgm:pt>
    <dgm:pt modelId="{DD0279C0-8278-4608-AB92-4C3819F61623}" type="pres">
      <dgm:prSet presAssocID="{4B798847-8558-46E1-AA42-D10F106712B5}" presName="accent_1" presStyleCnt="0"/>
      <dgm:spPr/>
    </dgm:pt>
    <dgm:pt modelId="{622CBA63-6A40-451A-91FD-9D0C3F129D51}" type="pres">
      <dgm:prSet presAssocID="{4B798847-8558-46E1-AA42-D10F106712B5}" presName="accentRepeatNode" presStyleLbl="solidFgAcc1" presStyleIdx="0" presStyleCnt="3"/>
      <dgm:spPr/>
    </dgm:pt>
    <dgm:pt modelId="{46DF36B4-AB0F-4D00-B108-D26E1AA13CC6}" type="pres">
      <dgm:prSet presAssocID="{D8915077-E421-48BF-BDF7-AD575E05A5E6}" presName="text_2" presStyleLbl="node1" presStyleIdx="1" presStyleCnt="3" custScaleY="154848">
        <dgm:presLayoutVars>
          <dgm:bulletEnabled val="1"/>
        </dgm:presLayoutVars>
      </dgm:prSet>
      <dgm:spPr/>
    </dgm:pt>
    <dgm:pt modelId="{2CC420C0-53ED-4303-99CD-399E4082AE2A}" type="pres">
      <dgm:prSet presAssocID="{D8915077-E421-48BF-BDF7-AD575E05A5E6}" presName="accent_2" presStyleCnt="0"/>
      <dgm:spPr/>
    </dgm:pt>
    <dgm:pt modelId="{59BC8B5A-71AF-4CF8-A234-0E8CC801808A}" type="pres">
      <dgm:prSet presAssocID="{D8915077-E421-48BF-BDF7-AD575E05A5E6}" presName="accentRepeatNode" presStyleLbl="solidFgAcc1" presStyleIdx="1" presStyleCnt="3"/>
      <dgm:spPr/>
    </dgm:pt>
    <dgm:pt modelId="{E8CDF28E-D62E-468E-8B6D-15EF54E23FF9}" type="pres">
      <dgm:prSet presAssocID="{EDAE8CD7-2CF7-4B3C-BFDC-DEB2863334B6}" presName="text_3" presStyleLbl="node1" presStyleIdx="2" presStyleCnt="3">
        <dgm:presLayoutVars>
          <dgm:bulletEnabled val="1"/>
        </dgm:presLayoutVars>
      </dgm:prSet>
      <dgm:spPr/>
    </dgm:pt>
    <dgm:pt modelId="{D6B56F3D-2885-4123-A03B-9EC95FE6CC45}" type="pres">
      <dgm:prSet presAssocID="{EDAE8CD7-2CF7-4B3C-BFDC-DEB2863334B6}" presName="accent_3" presStyleCnt="0"/>
      <dgm:spPr/>
    </dgm:pt>
    <dgm:pt modelId="{41F10DCA-7098-4106-B08E-1F15A2084DE2}" type="pres">
      <dgm:prSet presAssocID="{EDAE8CD7-2CF7-4B3C-BFDC-DEB2863334B6}" presName="accentRepeatNode" presStyleLbl="solidFgAcc1" presStyleIdx="2" presStyleCnt="3"/>
      <dgm:spPr/>
    </dgm:pt>
  </dgm:ptLst>
  <dgm:cxnLst>
    <dgm:cxn modelId="{7B50B300-7389-47EE-A27E-228EFB5B5C3C}" type="presOf" srcId="{EDAE8CD7-2CF7-4B3C-BFDC-DEB2863334B6}" destId="{E8CDF28E-D62E-468E-8B6D-15EF54E23FF9}" srcOrd="0" destOrd="0" presId="urn:microsoft.com/office/officeart/2008/layout/VerticalCurvedList"/>
    <dgm:cxn modelId="{C709DE0E-03A8-4720-B60D-A728608C17BB}" type="presOf" srcId="{D8915077-E421-48BF-BDF7-AD575E05A5E6}" destId="{46DF36B4-AB0F-4D00-B108-D26E1AA13CC6}" srcOrd="0" destOrd="0" presId="urn:microsoft.com/office/officeart/2008/layout/VerticalCurvedList"/>
    <dgm:cxn modelId="{C8BF3135-97AB-472B-A4DC-9C07023AA2AD}" srcId="{466E8D49-E502-40ED-B45B-C706FC28A264}" destId="{EDAE8CD7-2CF7-4B3C-BFDC-DEB2863334B6}" srcOrd="2" destOrd="0" parTransId="{8C3FD2A7-31DC-4668-B328-CC2BC4691F59}" sibTransId="{30AB4DBA-B645-4168-9732-0EA405653AED}"/>
    <dgm:cxn modelId="{4B4DDD69-789F-4BBE-86FE-104DBC93A350}" type="presOf" srcId="{54E432DC-8023-46C7-9CD6-9A81A7A49E44}" destId="{D26F7A09-23D6-4868-8EC9-90E919078621}" srcOrd="0" destOrd="0" presId="urn:microsoft.com/office/officeart/2008/layout/VerticalCurvedList"/>
    <dgm:cxn modelId="{7413BD55-9390-4AF1-AAB1-8C4682403D5C}" type="presOf" srcId="{466E8D49-E502-40ED-B45B-C706FC28A264}" destId="{64BDD12F-8CF4-4FE7-B081-DC191DA6ECF5}" srcOrd="0" destOrd="0" presId="urn:microsoft.com/office/officeart/2008/layout/VerticalCurvedList"/>
    <dgm:cxn modelId="{3C260A59-B464-4109-8C6D-9731E5B52D75}" type="presOf" srcId="{4B798847-8558-46E1-AA42-D10F106712B5}" destId="{EE08F37F-36D9-4C43-A067-57B1A56DACBF}" srcOrd="0" destOrd="0" presId="urn:microsoft.com/office/officeart/2008/layout/VerticalCurvedList"/>
    <dgm:cxn modelId="{5006F4AD-09C9-4B2B-8AFA-7CA0BB6C6C1B}" srcId="{466E8D49-E502-40ED-B45B-C706FC28A264}" destId="{D8915077-E421-48BF-BDF7-AD575E05A5E6}" srcOrd="1" destOrd="0" parTransId="{A5430C90-331D-43AC-9EC9-92D3A091610A}" sibTransId="{D57519A8-C9E0-4549-AC7D-E7CB3887BA17}"/>
    <dgm:cxn modelId="{F6E676BE-3B30-4D6B-A341-4CB424F855F2}" srcId="{466E8D49-E502-40ED-B45B-C706FC28A264}" destId="{4B798847-8558-46E1-AA42-D10F106712B5}" srcOrd="0" destOrd="0" parTransId="{9A7C6F30-AE14-4FAF-97BC-49185375B107}" sibTransId="{54E432DC-8023-46C7-9CD6-9A81A7A49E44}"/>
    <dgm:cxn modelId="{302A89FA-0A2F-415A-9555-557B8EBB507E}" type="presParOf" srcId="{64BDD12F-8CF4-4FE7-B081-DC191DA6ECF5}" destId="{48B5F70F-0064-4ACA-90CE-44FD9D4F3772}" srcOrd="0" destOrd="0" presId="urn:microsoft.com/office/officeart/2008/layout/VerticalCurvedList"/>
    <dgm:cxn modelId="{8DE864BD-B255-4E57-8C7C-2B92FF5E69CF}" type="presParOf" srcId="{48B5F70F-0064-4ACA-90CE-44FD9D4F3772}" destId="{8BDABADA-0B57-4000-B332-5037F37E5DD8}" srcOrd="0" destOrd="0" presId="urn:microsoft.com/office/officeart/2008/layout/VerticalCurvedList"/>
    <dgm:cxn modelId="{9E7341E2-5F86-4EE8-A7ED-90B5E7F696F2}" type="presParOf" srcId="{8BDABADA-0B57-4000-B332-5037F37E5DD8}" destId="{5232F74B-53C3-48C3-824C-DDDFB7FAF976}" srcOrd="0" destOrd="0" presId="urn:microsoft.com/office/officeart/2008/layout/VerticalCurvedList"/>
    <dgm:cxn modelId="{BE57B14E-EF50-4DFA-B23B-E8B4AB1D38F2}" type="presParOf" srcId="{8BDABADA-0B57-4000-B332-5037F37E5DD8}" destId="{D26F7A09-23D6-4868-8EC9-90E919078621}" srcOrd="1" destOrd="0" presId="urn:microsoft.com/office/officeart/2008/layout/VerticalCurvedList"/>
    <dgm:cxn modelId="{7344722C-68E8-4A59-83EF-29997282E994}" type="presParOf" srcId="{8BDABADA-0B57-4000-B332-5037F37E5DD8}" destId="{A3B103B2-D724-4375-A548-D553769AB15D}" srcOrd="2" destOrd="0" presId="urn:microsoft.com/office/officeart/2008/layout/VerticalCurvedList"/>
    <dgm:cxn modelId="{9B947778-6E39-4783-8D88-1B36D5969A5A}" type="presParOf" srcId="{8BDABADA-0B57-4000-B332-5037F37E5DD8}" destId="{5B4E6A5C-5F86-4FDD-BC43-A24D98EB85D5}" srcOrd="3" destOrd="0" presId="urn:microsoft.com/office/officeart/2008/layout/VerticalCurvedList"/>
    <dgm:cxn modelId="{9DE1F8FC-82E8-440D-8271-35CB54F4700C}" type="presParOf" srcId="{48B5F70F-0064-4ACA-90CE-44FD9D4F3772}" destId="{EE08F37F-36D9-4C43-A067-57B1A56DACBF}" srcOrd="1" destOrd="0" presId="urn:microsoft.com/office/officeart/2008/layout/VerticalCurvedList"/>
    <dgm:cxn modelId="{73AFD3F0-38A8-43B5-8524-7116AEEEC251}" type="presParOf" srcId="{48B5F70F-0064-4ACA-90CE-44FD9D4F3772}" destId="{DD0279C0-8278-4608-AB92-4C3819F61623}" srcOrd="2" destOrd="0" presId="urn:microsoft.com/office/officeart/2008/layout/VerticalCurvedList"/>
    <dgm:cxn modelId="{2724A640-1EF2-4A83-918F-B9C77EEA6A5D}" type="presParOf" srcId="{DD0279C0-8278-4608-AB92-4C3819F61623}" destId="{622CBA63-6A40-451A-91FD-9D0C3F129D51}" srcOrd="0" destOrd="0" presId="urn:microsoft.com/office/officeart/2008/layout/VerticalCurvedList"/>
    <dgm:cxn modelId="{66B06035-2A22-4812-A6F7-095B12C71271}" type="presParOf" srcId="{48B5F70F-0064-4ACA-90CE-44FD9D4F3772}" destId="{46DF36B4-AB0F-4D00-B108-D26E1AA13CC6}" srcOrd="3" destOrd="0" presId="urn:microsoft.com/office/officeart/2008/layout/VerticalCurvedList"/>
    <dgm:cxn modelId="{2A40CCF2-2E8E-4AF3-B4A9-50D370703D53}" type="presParOf" srcId="{48B5F70F-0064-4ACA-90CE-44FD9D4F3772}" destId="{2CC420C0-53ED-4303-99CD-399E4082AE2A}" srcOrd="4" destOrd="0" presId="urn:microsoft.com/office/officeart/2008/layout/VerticalCurvedList"/>
    <dgm:cxn modelId="{D35F7D5A-5530-4647-881F-BCF4904241F6}" type="presParOf" srcId="{2CC420C0-53ED-4303-99CD-399E4082AE2A}" destId="{59BC8B5A-71AF-4CF8-A234-0E8CC801808A}" srcOrd="0" destOrd="0" presId="urn:microsoft.com/office/officeart/2008/layout/VerticalCurvedList"/>
    <dgm:cxn modelId="{FFA05B8A-E7BC-4F05-BD19-ADB343FB6D4B}" type="presParOf" srcId="{48B5F70F-0064-4ACA-90CE-44FD9D4F3772}" destId="{E8CDF28E-D62E-468E-8B6D-15EF54E23FF9}" srcOrd="5" destOrd="0" presId="urn:microsoft.com/office/officeart/2008/layout/VerticalCurvedList"/>
    <dgm:cxn modelId="{41BE96F8-601B-46F7-A17C-5AD6BE7D788C}" type="presParOf" srcId="{48B5F70F-0064-4ACA-90CE-44FD9D4F3772}" destId="{D6B56F3D-2885-4123-A03B-9EC95FE6CC45}" srcOrd="6" destOrd="0" presId="urn:microsoft.com/office/officeart/2008/layout/VerticalCurvedList"/>
    <dgm:cxn modelId="{3D1D1928-A0BF-4822-80D3-01A48A7D176A}" type="presParOf" srcId="{D6B56F3D-2885-4123-A03B-9EC95FE6CC45}" destId="{41F10DCA-7098-4106-B08E-1F15A2084DE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090000C-7837-4299-9065-0EF2BA06FA21}" type="doc">
      <dgm:prSet loTypeId="urn:microsoft.com/office/officeart/2005/8/layout/process4" loCatId="list" qsTypeId="urn:microsoft.com/office/officeart/2005/8/quickstyle/simple3" qsCatId="simple" csTypeId="urn:microsoft.com/office/officeart/2005/8/colors/accent2_4" csCatId="accent2" phldr="1"/>
      <dgm:spPr/>
      <dgm:t>
        <a:bodyPr/>
        <a:lstStyle/>
        <a:p>
          <a:endParaRPr lang="tr-TR"/>
        </a:p>
      </dgm:t>
    </dgm:pt>
    <dgm:pt modelId="{1E546EF4-1457-43A5-9C09-288890ADA4C7}">
      <dgm:prSet custT="1"/>
      <dgm:spPr/>
      <dgm:t>
        <a:bodyPr/>
        <a:lstStyle/>
        <a:p>
          <a:pPr algn="l" rtl="0"/>
          <a:r>
            <a:rPr lang="tr-TR" sz="3200" b="1" dirty="0">
              <a:solidFill>
                <a:srgbClr val="002060"/>
              </a:solidFill>
            </a:rPr>
            <a:t>İzole edilen mikroorganizmanın cinsi:</a:t>
          </a:r>
          <a:endParaRPr lang="tr-TR" sz="3200" dirty="0">
            <a:solidFill>
              <a:srgbClr val="002060"/>
            </a:solidFill>
          </a:endParaRPr>
        </a:p>
      </dgm:t>
    </dgm:pt>
    <dgm:pt modelId="{4364398B-37CF-4DA4-AE91-0EC6088BD838}" type="parTrans" cxnId="{3AE9085E-A112-482A-83BC-31FD0A54ED8E}">
      <dgm:prSet/>
      <dgm:spPr/>
      <dgm:t>
        <a:bodyPr/>
        <a:lstStyle/>
        <a:p>
          <a:endParaRPr lang="tr-TR"/>
        </a:p>
      </dgm:t>
    </dgm:pt>
    <dgm:pt modelId="{C5A6436A-40E3-48B3-B9D9-E67B382F2E6E}" type="sibTrans" cxnId="{3AE9085E-A112-482A-83BC-31FD0A54ED8E}">
      <dgm:prSet/>
      <dgm:spPr/>
      <dgm:t>
        <a:bodyPr/>
        <a:lstStyle/>
        <a:p>
          <a:endParaRPr lang="tr-TR"/>
        </a:p>
      </dgm:t>
    </dgm:pt>
    <dgm:pt modelId="{4C78B471-589D-4009-AE2A-602213E4E117}">
      <dgm:prSet custT="1"/>
      <dgm:spPr/>
      <dgm:t>
        <a:bodyPr/>
        <a:lstStyle/>
        <a:p>
          <a:pPr algn="ctr" rtl="0"/>
          <a:r>
            <a:rPr lang="tr-TR" sz="2400" dirty="0">
              <a:solidFill>
                <a:srgbClr val="002060"/>
              </a:solidFill>
            </a:rPr>
            <a:t>Bazı </a:t>
          </a:r>
          <a:r>
            <a:rPr lang="tr-TR" sz="2400" dirty="0" err="1">
              <a:solidFill>
                <a:srgbClr val="002060"/>
              </a:solidFill>
            </a:rPr>
            <a:t>izolatlar</a:t>
          </a:r>
          <a:r>
            <a:rPr lang="tr-TR" sz="2400" dirty="0">
              <a:solidFill>
                <a:srgbClr val="002060"/>
              </a:solidFill>
            </a:rPr>
            <a:t> “uyarıcı </a:t>
          </a:r>
          <a:r>
            <a:rPr lang="tr-TR" sz="2400" dirty="0" err="1">
              <a:solidFill>
                <a:srgbClr val="002060"/>
              </a:solidFill>
            </a:rPr>
            <a:t>izolat</a:t>
          </a:r>
          <a:r>
            <a:rPr lang="tr-TR" sz="2400" dirty="0">
              <a:solidFill>
                <a:srgbClr val="002060"/>
              </a:solidFill>
            </a:rPr>
            <a:t>” olarak değerlendirilmelidir</a:t>
          </a:r>
          <a:r>
            <a:rPr lang="tr-TR" sz="2400" dirty="0"/>
            <a:t>.</a:t>
          </a:r>
        </a:p>
      </dgm:t>
    </dgm:pt>
    <dgm:pt modelId="{96A88AF8-7F08-4A01-B116-A3219FB73ABF}" type="parTrans" cxnId="{0822537B-311A-420B-A882-53BB38ABCEC9}">
      <dgm:prSet/>
      <dgm:spPr/>
      <dgm:t>
        <a:bodyPr/>
        <a:lstStyle/>
        <a:p>
          <a:endParaRPr lang="tr-TR"/>
        </a:p>
      </dgm:t>
    </dgm:pt>
    <dgm:pt modelId="{36A75496-11C0-444A-922B-C162AE92BD55}" type="sibTrans" cxnId="{0822537B-311A-420B-A882-53BB38ABCEC9}">
      <dgm:prSet/>
      <dgm:spPr/>
      <dgm:t>
        <a:bodyPr/>
        <a:lstStyle/>
        <a:p>
          <a:endParaRPr lang="tr-TR"/>
        </a:p>
      </dgm:t>
    </dgm:pt>
    <dgm:pt modelId="{075F2A8C-31D3-4602-98AE-708DD8818A34}">
      <dgm:prSet custT="1"/>
      <dgm:spPr/>
      <dgm:t>
        <a:bodyPr/>
        <a:lstStyle/>
        <a:p>
          <a:pPr rtl="0"/>
          <a:r>
            <a:rPr lang="tr-TR" sz="2400" dirty="0">
              <a:solidFill>
                <a:srgbClr val="002060"/>
              </a:solidFill>
            </a:rPr>
            <a:t>Örneğin: hasta çevresinde veya ortak ekipmanda MRSA saptanması, o alanda </a:t>
          </a:r>
          <a:r>
            <a:rPr lang="tr-TR" sz="2400" dirty="0" err="1">
              <a:solidFill>
                <a:srgbClr val="002060"/>
              </a:solidFill>
            </a:rPr>
            <a:t>kolonize</a:t>
          </a:r>
          <a:r>
            <a:rPr lang="tr-TR" sz="2400" dirty="0">
              <a:solidFill>
                <a:srgbClr val="002060"/>
              </a:solidFill>
            </a:rPr>
            <a:t> ya da </a:t>
          </a:r>
          <a:r>
            <a:rPr lang="tr-TR" sz="2400" dirty="0" err="1">
              <a:solidFill>
                <a:srgbClr val="002060"/>
              </a:solidFill>
            </a:rPr>
            <a:t>enfekte</a:t>
          </a:r>
          <a:r>
            <a:rPr lang="tr-TR" sz="2400" dirty="0">
              <a:solidFill>
                <a:srgbClr val="002060"/>
              </a:solidFill>
            </a:rPr>
            <a:t> hasta varlığı, yetersiz terminal temizlik veya yetersiz temas önlemleri açısından anlamlıdır.</a:t>
          </a:r>
        </a:p>
      </dgm:t>
    </dgm:pt>
    <dgm:pt modelId="{E71F65E2-DC4F-47F3-B1A8-7A074664D0AE}" type="parTrans" cxnId="{48D1FD07-ACA0-4EE4-9831-5C32E1CD1A3C}">
      <dgm:prSet/>
      <dgm:spPr/>
      <dgm:t>
        <a:bodyPr/>
        <a:lstStyle/>
        <a:p>
          <a:endParaRPr lang="tr-TR"/>
        </a:p>
      </dgm:t>
    </dgm:pt>
    <dgm:pt modelId="{675A89FD-C64F-4C9E-9A2B-E948FD9EF017}" type="sibTrans" cxnId="{48D1FD07-ACA0-4EE4-9831-5C32E1CD1A3C}">
      <dgm:prSet/>
      <dgm:spPr/>
      <dgm:t>
        <a:bodyPr/>
        <a:lstStyle/>
        <a:p>
          <a:endParaRPr lang="tr-TR"/>
        </a:p>
      </dgm:t>
    </dgm:pt>
    <dgm:pt modelId="{C1639E82-CF84-4B22-9329-8F5AFFC80DB2}">
      <dgm:prSet custT="1"/>
      <dgm:spPr/>
      <dgm:t>
        <a:bodyPr/>
        <a:lstStyle/>
        <a:p>
          <a:pPr rtl="0"/>
          <a:r>
            <a:rPr lang="tr-TR" sz="2400" dirty="0">
              <a:solidFill>
                <a:srgbClr val="002060"/>
              </a:solidFill>
            </a:rPr>
            <a:t>Benzer biçimde; A. </a:t>
          </a:r>
          <a:r>
            <a:rPr lang="tr-TR" sz="2400" dirty="0" err="1">
              <a:solidFill>
                <a:srgbClr val="002060"/>
              </a:solidFill>
            </a:rPr>
            <a:t>baumannii’nin</a:t>
          </a:r>
          <a:r>
            <a:rPr lang="tr-TR" sz="2400" dirty="0">
              <a:solidFill>
                <a:srgbClr val="002060"/>
              </a:solidFill>
            </a:rPr>
            <a:t> çevrede saptanması, özellikle yoğun bakım, yanık ünitesi ve dirençli organizma kümelenmelerinde çevresel yayılım açısından yüksek önem taşır.</a:t>
          </a:r>
        </a:p>
      </dgm:t>
    </dgm:pt>
    <dgm:pt modelId="{D5846A41-BE38-4C6F-864A-0397C38D77AA}" type="parTrans" cxnId="{9B3B3734-356E-4D5C-90AB-69E9AB4A3183}">
      <dgm:prSet/>
      <dgm:spPr/>
      <dgm:t>
        <a:bodyPr/>
        <a:lstStyle/>
        <a:p>
          <a:endParaRPr lang="tr-TR"/>
        </a:p>
      </dgm:t>
    </dgm:pt>
    <dgm:pt modelId="{0FE1C980-19C0-40F0-B11A-86477149B6AF}" type="sibTrans" cxnId="{9B3B3734-356E-4D5C-90AB-69E9AB4A3183}">
      <dgm:prSet/>
      <dgm:spPr/>
      <dgm:t>
        <a:bodyPr/>
        <a:lstStyle/>
        <a:p>
          <a:endParaRPr lang="tr-TR"/>
        </a:p>
      </dgm:t>
    </dgm:pt>
    <dgm:pt modelId="{3E8D17BC-184F-438C-A490-CB46B122341E}" type="pres">
      <dgm:prSet presAssocID="{E090000C-7837-4299-9065-0EF2BA06FA21}" presName="Name0" presStyleCnt="0">
        <dgm:presLayoutVars>
          <dgm:dir/>
          <dgm:animLvl val="lvl"/>
          <dgm:resizeHandles val="exact"/>
        </dgm:presLayoutVars>
      </dgm:prSet>
      <dgm:spPr/>
    </dgm:pt>
    <dgm:pt modelId="{A6674D0D-C43A-4126-9B77-D74B6C2439A4}" type="pres">
      <dgm:prSet presAssocID="{C1639E82-CF84-4B22-9329-8F5AFFC80DB2}" presName="boxAndChildren" presStyleCnt="0"/>
      <dgm:spPr/>
    </dgm:pt>
    <dgm:pt modelId="{801B6591-ADFA-4614-91D2-54430A71570F}" type="pres">
      <dgm:prSet presAssocID="{C1639E82-CF84-4B22-9329-8F5AFFC80DB2}" presName="parentTextBox" presStyleLbl="node1" presStyleIdx="0" presStyleCnt="4"/>
      <dgm:spPr/>
    </dgm:pt>
    <dgm:pt modelId="{CD146AFE-EC75-4609-A08A-A8BF8093A1E0}" type="pres">
      <dgm:prSet presAssocID="{675A89FD-C64F-4C9E-9A2B-E948FD9EF017}" presName="sp" presStyleCnt="0"/>
      <dgm:spPr/>
    </dgm:pt>
    <dgm:pt modelId="{FD2D2B3E-0089-4955-85E0-5C41E005A135}" type="pres">
      <dgm:prSet presAssocID="{075F2A8C-31D3-4602-98AE-708DD8818A34}" presName="arrowAndChildren" presStyleCnt="0"/>
      <dgm:spPr/>
    </dgm:pt>
    <dgm:pt modelId="{6EBBA462-2C3B-4224-AE69-25C68720A98E}" type="pres">
      <dgm:prSet presAssocID="{075F2A8C-31D3-4602-98AE-708DD8818A34}" presName="parentTextArrow" presStyleLbl="node1" presStyleIdx="1" presStyleCnt="4"/>
      <dgm:spPr/>
    </dgm:pt>
    <dgm:pt modelId="{01A18AFD-F423-41AF-B7A8-801F61743558}" type="pres">
      <dgm:prSet presAssocID="{36A75496-11C0-444A-922B-C162AE92BD55}" presName="sp" presStyleCnt="0"/>
      <dgm:spPr/>
    </dgm:pt>
    <dgm:pt modelId="{5C9FB71C-6F3C-4438-9F98-0B826D5DFF18}" type="pres">
      <dgm:prSet presAssocID="{4C78B471-589D-4009-AE2A-602213E4E117}" presName="arrowAndChildren" presStyleCnt="0"/>
      <dgm:spPr/>
    </dgm:pt>
    <dgm:pt modelId="{A4D13C0C-2DEB-454E-8841-AD310DB490C3}" type="pres">
      <dgm:prSet presAssocID="{4C78B471-589D-4009-AE2A-602213E4E117}" presName="parentTextArrow" presStyleLbl="node1" presStyleIdx="2" presStyleCnt="4"/>
      <dgm:spPr/>
    </dgm:pt>
    <dgm:pt modelId="{BC83544E-7B99-450C-9C56-D169197A8711}" type="pres">
      <dgm:prSet presAssocID="{C5A6436A-40E3-48B3-B9D9-E67B382F2E6E}" presName="sp" presStyleCnt="0"/>
      <dgm:spPr/>
    </dgm:pt>
    <dgm:pt modelId="{8767B00B-7D1F-4E87-BE7F-D089BFD2F0DE}" type="pres">
      <dgm:prSet presAssocID="{1E546EF4-1457-43A5-9C09-288890ADA4C7}" presName="arrowAndChildren" presStyleCnt="0"/>
      <dgm:spPr/>
    </dgm:pt>
    <dgm:pt modelId="{512B4F67-7151-4F18-8430-3A39F7B8256D}" type="pres">
      <dgm:prSet presAssocID="{1E546EF4-1457-43A5-9C09-288890ADA4C7}" presName="parentTextArrow" presStyleLbl="node1" presStyleIdx="3" presStyleCnt="4"/>
      <dgm:spPr/>
    </dgm:pt>
  </dgm:ptLst>
  <dgm:cxnLst>
    <dgm:cxn modelId="{48D1FD07-ACA0-4EE4-9831-5C32E1CD1A3C}" srcId="{E090000C-7837-4299-9065-0EF2BA06FA21}" destId="{075F2A8C-31D3-4602-98AE-708DD8818A34}" srcOrd="2" destOrd="0" parTransId="{E71F65E2-DC4F-47F3-B1A8-7A074664D0AE}" sibTransId="{675A89FD-C64F-4C9E-9A2B-E948FD9EF017}"/>
    <dgm:cxn modelId="{9B3B3734-356E-4D5C-90AB-69E9AB4A3183}" srcId="{E090000C-7837-4299-9065-0EF2BA06FA21}" destId="{C1639E82-CF84-4B22-9329-8F5AFFC80DB2}" srcOrd="3" destOrd="0" parTransId="{D5846A41-BE38-4C6F-864A-0397C38D77AA}" sibTransId="{0FE1C980-19C0-40F0-B11A-86477149B6AF}"/>
    <dgm:cxn modelId="{F7908540-2CA3-4F1E-BDC5-97308B814C11}" type="presOf" srcId="{1E546EF4-1457-43A5-9C09-288890ADA4C7}" destId="{512B4F67-7151-4F18-8430-3A39F7B8256D}" srcOrd="0" destOrd="0" presId="urn:microsoft.com/office/officeart/2005/8/layout/process4"/>
    <dgm:cxn modelId="{3AE9085E-A112-482A-83BC-31FD0A54ED8E}" srcId="{E090000C-7837-4299-9065-0EF2BA06FA21}" destId="{1E546EF4-1457-43A5-9C09-288890ADA4C7}" srcOrd="0" destOrd="0" parTransId="{4364398B-37CF-4DA4-AE91-0EC6088BD838}" sibTransId="{C5A6436A-40E3-48B3-B9D9-E67B382F2E6E}"/>
    <dgm:cxn modelId="{0822537B-311A-420B-A882-53BB38ABCEC9}" srcId="{E090000C-7837-4299-9065-0EF2BA06FA21}" destId="{4C78B471-589D-4009-AE2A-602213E4E117}" srcOrd="1" destOrd="0" parTransId="{96A88AF8-7F08-4A01-B116-A3219FB73ABF}" sibTransId="{36A75496-11C0-444A-922B-C162AE92BD55}"/>
    <dgm:cxn modelId="{9BEE1F91-9346-4ADB-86A8-CE5902518120}" type="presOf" srcId="{C1639E82-CF84-4B22-9329-8F5AFFC80DB2}" destId="{801B6591-ADFA-4614-91D2-54430A71570F}" srcOrd="0" destOrd="0" presId="urn:microsoft.com/office/officeart/2005/8/layout/process4"/>
    <dgm:cxn modelId="{7F48A2A6-0E6F-4655-8BCD-700BC7B8B07E}" type="presOf" srcId="{4C78B471-589D-4009-AE2A-602213E4E117}" destId="{A4D13C0C-2DEB-454E-8841-AD310DB490C3}" srcOrd="0" destOrd="0" presId="urn:microsoft.com/office/officeart/2005/8/layout/process4"/>
    <dgm:cxn modelId="{252CD6AC-9451-4293-9685-18C8ED497787}" type="presOf" srcId="{075F2A8C-31D3-4602-98AE-708DD8818A34}" destId="{6EBBA462-2C3B-4224-AE69-25C68720A98E}" srcOrd="0" destOrd="0" presId="urn:microsoft.com/office/officeart/2005/8/layout/process4"/>
    <dgm:cxn modelId="{3B2FCDB6-5C04-4CFC-B018-E59C126D4574}" type="presOf" srcId="{E090000C-7837-4299-9065-0EF2BA06FA21}" destId="{3E8D17BC-184F-438C-A490-CB46B122341E}" srcOrd="0" destOrd="0" presId="urn:microsoft.com/office/officeart/2005/8/layout/process4"/>
    <dgm:cxn modelId="{9D112EC3-0501-4DF7-8EEB-0DCEF3E24691}" type="presParOf" srcId="{3E8D17BC-184F-438C-A490-CB46B122341E}" destId="{A6674D0D-C43A-4126-9B77-D74B6C2439A4}" srcOrd="0" destOrd="0" presId="urn:microsoft.com/office/officeart/2005/8/layout/process4"/>
    <dgm:cxn modelId="{1D4D403A-407D-43C5-B68B-F2A48FB1997D}" type="presParOf" srcId="{A6674D0D-C43A-4126-9B77-D74B6C2439A4}" destId="{801B6591-ADFA-4614-91D2-54430A71570F}" srcOrd="0" destOrd="0" presId="urn:microsoft.com/office/officeart/2005/8/layout/process4"/>
    <dgm:cxn modelId="{E4E58AA9-825B-497D-ABD5-A6567D17CE4B}" type="presParOf" srcId="{3E8D17BC-184F-438C-A490-CB46B122341E}" destId="{CD146AFE-EC75-4609-A08A-A8BF8093A1E0}" srcOrd="1" destOrd="0" presId="urn:microsoft.com/office/officeart/2005/8/layout/process4"/>
    <dgm:cxn modelId="{203610C5-83B1-41D3-8FF0-0D38CC1303E2}" type="presParOf" srcId="{3E8D17BC-184F-438C-A490-CB46B122341E}" destId="{FD2D2B3E-0089-4955-85E0-5C41E005A135}" srcOrd="2" destOrd="0" presId="urn:microsoft.com/office/officeart/2005/8/layout/process4"/>
    <dgm:cxn modelId="{31939DF9-125E-46C7-9EA2-E2BFA1B909AE}" type="presParOf" srcId="{FD2D2B3E-0089-4955-85E0-5C41E005A135}" destId="{6EBBA462-2C3B-4224-AE69-25C68720A98E}" srcOrd="0" destOrd="0" presId="urn:microsoft.com/office/officeart/2005/8/layout/process4"/>
    <dgm:cxn modelId="{242C2868-4FAA-4F17-9696-2FD8E5A2E23D}" type="presParOf" srcId="{3E8D17BC-184F-438C-A490-CB46B122341E}" destId="{01A18AFD-F423-41AF-B7A8-801F61743558}" srcOrd="3" destOrd="0" presId="urn:microsoft.com/office/officeart/2005/8/layout/process4"/>
    <dgm:cxn modelId="{BE4DF586-E639-41E4-B4A7-46E4351CA86C}" type="presParOf" srcId="{3E8D17BC-184F-438C-A490-CB46B122341E}" destId="{5C9FB71C-6F3C-4438-9F98-0B826D5DFF18}" srcOrd="4" destOrd="0" presId="urn:microsoft.com/office/officeart/2005/8/layout/process4"/>
    <dgm:cxn modelId="{F24FEF68-52B1-44AB-A6D8-0178A4FBD19B}" type="presParOf" srcId="{5C9FB71C-6F3C-4438-9F98-0B826D5DFF18}" destId="{A4D13C0C-2DEB-454E-8841-AD310DB490C3}" srcOrd="0" destOrd="0" presId="urn:microsoft.com/office/officeart/2005/8/layout/process4"/>
    <dgm:cxn modelId="{59D936A1-FA7B-4A45-B077-B7EE041AFFA6}" type="presParOf" srcId="{3E8D17BC-184F-438C-A490-CB46B122341E}" destId="{BC83544E-7B99-450C-9C56-D169197A8711}" srcOrd="5" destOrd="0" presId="urn:microsoft.com/office/officeart/2005/8/layout/process4"/>
    <dgm:cxn modelId="{A7EFEA5C-66B2-49F2-9BB0-DE2A46E3642A}" type="presParOf" srcId="{3E8D17BC-184F-438C-A490-CB46B122341E}" destId="{8767B00B-7D1F-4E87-BE7F-D089BFD2F0DE}" srcOrd="6" destOrd="0" presId="urn:microsoft.com/office/officeart/2005/8/layout/process4"/>
    <dgm:cxn modelId="{4DCFBC5E-BE01-40F8-94AC-7D01660F666D}" type="presParOf" srcId="{8767B00B-7D1F-4E87-BE7F-D089BFD2F0DE}" destId="{512B4F67-7151-4F18-8430-3A39F7B8256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6ED8871-6767-4A5E-9415-E041BFFA6B49}" type="doc">
      <dgm:prSet loTypeId="urn:microsoft.com/office/officeart/2005/8/layout/process4" loCatId="list" qsTypeId="urn:microsoft.com/office/officeart/2005/8/quickstyle/simple3" qsCatId="simple" csTypeId="urn:microsoft.com/office/officeart/2005/8/colors/accent2_4" csCatId="accent2" phldr="1"/>
      <dgm:spPr/>
      <dgm:t>
        <a:bodyPr/>
        <a:lstStyle/>
        <a:p>
          <a:endParaRPr lang="tr-TR"/>
        </a:p>
      </dgm:t>
    </dgm:pt>
    <dgm:pt modelId="{1746D481-146E-4D3C-80A9-5783A9479613}">
      <dgm:prSet custT="1"/>
      <dgm:spPr/>
      <dgm:t>
        <a:bodyPr/>
        <a:lstStyle/>
        <a:p>
          <a:pPr rtl="0"/>
          <a:r>
            <a:rPr lang="tr-TR" sz="2800" b="1" dirty="0">
              <a:solidFill>
                <a:srgbClr val="002060"/>
              </a:solidFill>
            </a:rPr>
            <a:t>İzole edilen mikroorganizmanın cinsi: </a:t>
          </a:r>
          <a:endParaRPr lang="tr-TR" sz="2800" dirty="0">
            <a:solidFill>
              <a:srgbClr val="002060"/>
            </a:solidFill>
          </a:endParaRPr>
        </a:p>
      </dgm:t>
    </dgm:pt>
    <dgm:pt modelId="{BC90706B-904B-4AA8-AFE4-46DA5DC4DE42}" type="parTrans" cxnId="{CFAB86C0-169B-4396-B5FA-A5CE7B33816C}">
      <dgm:prSet/>
      <dgm:spPr/>
      <dgm:t>
        <a:bodyPr/>
        <a:lstStyle/>
        <a:p>
          <a:endParaRPr lang="tr-TR"/>
        </a:p>
      </dgm:t>
    </dgm:pt>
    <dgm:pt modelId="{2A9266E3-5F7D-441A-9E3C-A5126BF4512B}" type="sibTrans" cxnId="{CFAB86C0-169B-4396-B5FA-A5CE7B33816C}">
      <dgm:prSet/>
      <dgm:spPr/>
      <dgm:t>
        <a:bodyPr/>
        <a:lstStyle/>
        <a:p>
          <a:endParaRPr lang="tr-TR"/>
        </a:p>
      </dgm:t>
    </dgm:pt>
    <dgm:pt modelId="{D8932EBF-1306-44DA-85B9-9FE0ED3C707E}">
      <dgm:prSet custT="1"/>
      <dgm:spPr/>
      <dgm:t>
        <a:bodyPr/>
        <a:lstStyle/>
        <a:p>
          <a:pPr rtl="0"/>
          <a:r>
            <a:rPr lang="tr-TR" sz="2400" dirty="0">
              <a:solidFill>
                <a:srgbClr val="002060"/>
              </a:solidFill>
            </a:rPr>
            <a:t>C. </a:t>
          </a:r>
          <a:r>
            <a:rPr lang="tr-TR" sz="2400" dirty="0" err="1">
              <a:solidFill>
                <a:srgbClr val="002060"/>
              </a:solidFill>
            </a:rPr>
            <a:t>difficile</a:t>
          </a:r>
          <a:r>
            <a:rPr lang="tr-TR" sz="2400" dirty="0">
              <a:solidFill>
                <a:srgbClr val="002060"/>
              </a:solidFill>
            </a:rPr>
            <a:t>, spor oluşturan yapısı nedeniyle düşük düzeyli çevresel pozitiflik görülse dahi; uygunsuz </a:t>
          </a:r>
          <a:r>
            <a:rPr lang="tr-TR" sz="2400" dirty="0" err="1">
              <a:solidFill>
                <a:srgbClr val="002060"/>
              </a:solidFill>
            </a:rPr>
            <a:t>dekontaminasyon</a:t>
          </a:r>
          <a:r>
            <a:rPr lang="tr-TR" sz="2400" dirty="0">
              <a:solidFill>
                <a:srgbClr val="002060"/>
              </a:solidFill>
            </a:rPr>
            <a:t> veya yetersiz </a:t>
          </a:r>
          <a:r>
            <a:rPr lang="tr-TR" sz="2400" dirty="0" err="1">
              <a:solidFill>
                <a:srgbClr val="002060"/>
              </a:solidFill>
            </a:rPr>
            <a:t>sporisidal</a:t>
          </a:r>
          <a:r>
            <a:rPr lang="tr-TR" sz="2400" dirty="0">
              <a:solidFill>
                <a:srgbClr val="002060"/>
              </a:solidFill>
            </a:rPr>
            <a:t> uygulama ile ilişkili olabileceği düşünülmelidir.</a:t>
          </a:r>
        </a:p>
      </dgm:t>
    </dgm:pt>
    <dgm:pt modelId="{0C1BBD8E-D7B9-466C-8EB4-3E5848789877}" type="parTrans" cxnId="{60A8AEF3-4E68-4621-B24B-0D057CBD586E}">
      <dgm:prSet/>
      <dgm:spPr/>
      <dgm:t>
        <a:bodyPr/>
        <a:lstStyle/>
        <a:p>
          <a:endParaRPr lang="tr-TR"/>
        </a:p>
      </dgm:t>
    </dgm:pt>
    <dgm:pt modelId="{C0041489-646B-46BB-9F90-A2392DB1BB6E}" type="sibTrans" cxnId="{60A8AEF3-4E68-4621-B24B-0D057CBD586E}">
      <dgm:prSet/>
      <dgm:spPr/>
      <dgm:t>
        <a:bodyPr/>
        <a:lstStyle/>
        <a:p>
          <a:endParaRPr lang="tr-TR"/>
        </a:p>
      </dgm:t>
    </dgm:pt>
    <dgm:pt modelId="{077143F7-26A4-46DC-853C-D071475712B3}">
      <dgm:prSet/>
      <dgm:spPr/>
      <dgm:t>
        <a:bodyPr/>
        <a:lstStyle/>
        <a:p>
          <a:pPr algn="ctr" rtl="0"/>
          <a:r>
            <a:rPr lang="tr-TR" dirty="0">
              <a:solidFill>
                <a:srgbClr val="002060"/>
              </a:solidFill>
            </a:rPr>
            <a:t>Buna karşılık bazı </a:t>
          </a:r>
          <a:r>
            <a:rPr lang="tr-TR" dirty="0" err="1">
              <a:solidFill>
                <a:srgbClr val="002060"/>
              </a:solidFill>
            </a:rPr>
            <a:t>koagülaz</a:t>
          </a:r>
          <a:r>
            <a:rPr lang="tr-TR" dirty="0">
              <a:solidFill>
                <a:srgbClr val="002060"/>
              </a:solidFill>
            </a:rPr>
            <a:t>-negatif stafilokoklar, mikrokoklar veya karışık çevresel flora üyeleri, özellikle yüksek riskli alanlar dışında tek başlarına her zaman klinik önem taşımaz; ancak tekrarlayan izolasyon yüksek </a:t>
          </a:r>
          <a:r>
            <a:rPr lang="tr-TR" dirty="0" err="1">
              <a:solidFill>
                <a:srgbClr val="002060"/>
              </a:solidFill>
            </a:rPr>
            <a:t>biyoyük</a:t>
          </a:r>
          <a:r>
            <a:rPr lang="tr-TR" dirty="0">
              <a:solidFill>
                <a:srgbClr val="002060"/>
              </a:solidFill>
            </a:rPr>
            <a:t> dikkate alınarak araştırılmalıdır.</a:t>
          </a:r>
        </a:p>
      </dgm:t>
    </dgm:pt>
    <dgm:pt modelId="{4BCAEBF6-6D01-438B-90B3-DAC45DA04DC9}" type="parTrans" cxnId="{48D7096D-AF62-4379-AE11-2396C224FD3D}">
      <dgm:prSet/>
      <dgm:spPr/>
      <dgm:t>
        <a:bodyPr/>
        <a:lstStyle/>
        <a:p>
          <a:endParaRPr lang="tr-TR"/>
        </a:p>
      </dgm:t>
    </dgm:pt>
    <dgm:pt modelId="{0F39CBDC-F675-4339-B745-C11302BF381B}" type="sibTrans" cxnId="{48D7096D-AF62-4379-AE11-2396C224FD3D}">
      <dgm:prSet/>
      <dgm:spPr/>
      <dgm:t>
        <a:bodyPr/>
        <a:lstStyle/>
        <a:p>
          <a:endParaRPr lang="tr-TR"/>
        </a:p>
      </dgm:t>
    </dgm:pt>
    <dgm:pt modelId="{1A3F176A-41A3-4C72-9845-3F81F62EB7C1}" type="pres">
      <dgm:prSet presAssocID="{06ED8871-6767-4A5E-9415-E041BFFA6B49}" presName="Name0" presStyleCnt="0">
        <dgm:presLayoutVars>
          <dgm:dir/>
          <dgm:animLvl val="lvl"/>
          <dgm:resizeHandles val="exact"/>
        </dgm:presLayoutVars>
      </dgm:prSet>
      <dgm:spPr/>
    </dgm:pt>
    <dgm:pt modelId="{52647783-0AB3-45DD-93D0-FE31B556D523}" type="pres">
      <dgm:prSet presAssocID="{077143F7-26A4-46DC-853C-D071475712B3}" presName="boxAndChildren" presStyleCnt="0"/>
      <dgm:spPr/>
    </dgm:pt>
    <dgm:pt modelId="{D90065E0-7B3B-4823-AF50-9FB34D983827}" type="pres">
      <dgm:prSet presAssocID="{077143F7-26A4-46DC-853C-D071475712B3}" presName="parentTextBox" presStyleLbl="node1" presStyleIdx="0" presStyleCnt="3"/>
      <dgm:spPr/>
    </dgm:pt>
    <dgm:pt modelId="{D072EC8F-9676-47AE-8747-84A8A28BA6E2}" type="pres">
      <dgm:prSet presAssocID="{C0041489-646B-46BB-9F90-A2392DB1BB6E}" presName="sp" presStyleCnt="0"/>
      <dgm:spPr/>
    </dgm:pt>
    <dgm:pt modelId="{1BCC134B-775D-4E61-8D31-EEC920756179}" type="pres">
      <dgm:prSet presAssocID="{D8932EBF-1306-44DA-85B9-9FE0ED3C707E}" presName="arrowAndChildren" presStyleCnt="0"/>
      <dgm:spPr/>
    </dgm:pt>
    <dgm:pt modelId="{4268FCAE-4780-47E7-AAAB-93D240D6AB68}" type="pres">
      <dgm:prSet presAssocID="{D8932EBF-1306-44DA-85B9-9FE0ED3C707E}" presName="parentTextArrow" presStyleLbl="node1" presStyleIdx="1" presStyleCnt="3"/>
      <dgm:spPr/>
    </dgm:pt>
    <dgm:pt modelId="{4A7606EE-B1C3-471A-AE82-3539933DD0BB}" type="pres">
      <dgm:prSet presAssocID="{2A9266E3-5F7D-441A-9E3C-A5126BF4512B}" presName="sp" presStyleCnt="0"/>
      <dgm:spPr/>
    </dgm:pt>
    <dgm:pt modelId="{35D44551-FB3F-41F2-8684-FCC5CF7C6457}" type="pres">
      <dgm:prSet presAssocID="{1746D481-146E-4D3C-80A9-5783A9479613}" presName="arrowAndChildren" presStyleCnt="0"/>
      <dgm:spPr/>
    </dgm:pt>
    <dgm:pt modelId="{004184AC-3E94-449C-9C0F-8A725EDF7895}" type="pres">
      <dgm:prSet presAssocID="{1746D481-146E-4D3C-80A9-5783A9479613}" presName="parentTextArrow" presStyleLbl="node1" presStyleIdx="2" presStyleCnt="3"/>
      <dgm:spPr/>
    </dgm:pt>
  </dgm:ptLst>
  <dgm:cxnLst>
    <dgm:cxn modelId="{7D82692C-9426-48D7-86C7-3A64DD955B4F}" type="presOf" srcId="{06ED8871-6767-4A5E-9415-E041BFFA6B49}" destId="{1A3F176A-41A3-4C72-9845-3F81F62EB7C1}" srcOrd="0" destOrd="0" presId="urn:microsoft.com/office/officeart/2005/8/layout/process4"/>
    <dgm:cxn modelId="{48D7096D-AF62-4379-AE11-2396C224FD3D}" srcId="{06ED8871-6767-4A5E-9415-E041BFFA6B49}" destId="{077143F7-26A4-46DC-853C-D071475712B3}" srcOrd="2" destOrd="0" parTransId="{4BCAEBF6-6D01-438B-90B3-DAC45DA04DC9}" sibTransId="{0F39CBDC-F675-4339-B745-C11302BF381B}"/>
    <dgm:cxn modelId="{BDDC5851-5B83-4D02-B61E-2004E541D89F}" type="presOf" srcId="{D8932EBF-1306-44DA-85B9-9FE0ED3C707E}" destId="{4268FCAE-4780-47E7-AAAB-93D240D6AB68}" srcOrd="0" destOrd="0" presId="urn:microsoft.com/office/officeart/2005/8/layout/process4"/>
    <dgm:cxn modelId="{1A6EBAB1-5AE8-4A21-9A25-1DC4E24EA8E4}" type="presOf" srcId="{077143F7-26A4-46DC-853C-D071475712B3}" destId="{D90065E0-7B3B-4823-AF50-9FB34D983827}" srcOrd="0" destOrd="0" presId="urn:microsoft.com/office/officeart/2005/8/layout/process4"/>
    <dgm:cxn modelId="{1A0A97BF-B0D8-4C5C-B6C0-C99B1B6314E4}" type="presOf" srcId="{1746D481-146E-4D3C-80A9-5783A9479613}" destId="{004184AC-3E94-449C-9C0F-8A725EDF7895}" srcOrd="0" destOrd="0" presId="urn:microsoft.com/office/officeart/2005/8/layout/process4"/>
    <dgm:cxn modelId="{CFAB86C0-169B-4396-B5FA-A5CE7B33816C}" srcId="{06ED8871-6767-4A5E-9415-E041BFFA6B49}" destId="{1746D481-146E-4D3C-80A9-5783A9479613}" srcOrd="0" destOrd="0" parTransId="{BC90706B-904B-4AA8-AFE4-46DA5DC4DE42}" sibTransId="{2A9266E3-5F7D-441A-9E3C-A5126BF4512B}"/>
    <dgm:cxn modelId="{60A8AEF3-4E68-4621-B24B-0D057CBD586E}" srcId="{06ED8871-6767-4A5E-9415-E041BFFA6B49}" destId="{D8932EBF-1306-44DA-85B9-9FE0ED3C707E}" srcOrd="1" destOrd="0" parTransId="{0C1BBD8E-D7B9-466C-8EB4-3E5848789877}" sibTransId="{C0041489-646B-46BB-9F90-A2392DB1BB6E}"/>
    <dgm:cxn modelId="{F0BD49AB-9B03-4863-8DCA-99EE6E973DC3}" type="presParOf" srcId="{1A3F176A-41A3-4C72-9845-3F81F62EB7C1}" destId="{52647783-0AB3-45DD-93D0-FE31B556D523}" srcOrd="0" destOrd="0" presId="urn:microsoft.com/office/officeart/2005/8/layout/process4"/>
    <dgm:cxn modelId="{01B682B1-79D0-4F70-8B67-41812B941B72}" type="presParOf" srcId="{52647783-0AB3-45DD-93D0-FE31B556D523}" destId="{D90065E0-7B3B-4823-AF50-9FB34D983827}" srcOrd="0" destOrd="0" presId="urn:microsoft.com/office/officeart/2005/8/layout/process4"/>
    <dgm:cxn modelId="{4C4B86C1-8B3B-43FC-BA87-FE7B97D7BCB6}" type="presParOf" srcId="{1A3F176A-41A3-4C72-9845-3F81F62EB7C1}" destId="{D072EC8F-9676-47AE-8747-84A8A28BA6E2}" srcOrd="1" destOrd="0" presId="urn:microsoft.com/office/officeart/2005/8/layout/process4"/>
    <dgm:cxn modelId="{1632A44A-ACBF-44EB-8A65-6C91AF7CA077}" type="presParOf" srcId="{1A3F176A-41A3-4C72-9845-3F81F62EB7C1}" destId="{1BCC134B-775D-4E61-8D31-EEC920756179}" srcOrd="2" destOrd="0" presId="urn:microsoft.com/office/officeart/2005/8/layout/process4"/>
    <dgm:cxn modelId="{93F2CD1C-9FC6-444C-8D54-EC326F70A9CD}" type="presParOf" srcId="{1BCC134B-775D-4E61-8D31-EEC920756179}" destId="{4268FCAE-4780-47E7-AAAB-93D240D6AB68}" srcOrd="0" destOrd="0" presId="urn:microsoft.com/office/officeart/2005/8/layout/process4"/>
    <dgm:cxn modelId="{C0867184-3ADB-4481-8DDB-8AD340E520F5}" type="presParOf" srcId="{1A3F176A-41A3-4C72-9845-3F81F62EB7C1}" destId="{4A7606EE-B1C3-471A-AE82-3539933DD0BB}" srcOrd="3" destOrd="0" presId="urn:microsoft.com/office/officeart/2005/8/layout/process4"/>
    <dgm:cxn modelId="{582F2941-AFD0-48B1-AD24-0B4E5FE0441C}" type="presParOf" srcId="{1A3F176A-41A3-4C72-9845-3F81F62EB7C1}" destId="{35D44551-FB3F-41F2-8684-FCC5CF7C6457}" srcOrd="4" destOrd="0" presId="urn:microsoft.com/office/officeart/2005/8/layout/process4"/>
    <dgm:cxn modelId="{46B7151E-7E45-4C2B-BF37-392CE2D19CD8}" type="presParOf" srcId="{35D44551-FB3F-41F2-8684-FCC5CF7C6457}" destId="{004184AC-3E94-449C-9C0F-8A725EDF789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8E90936-E370-49FC-A17F-AAF5372CD378}" type="doc">
      <dgm:prSet loTypeId="urn:microsoft.com/office/officeart/2005/8/layout/hierarchy4" loCatId="relationship" qsTypeId="urn:microsoft.com/office/officeart/2005/8/quickstyle/simple2" qsCatId="simple" csTypeId="urn:microsoft.com/office/officeart/2005/8/colors/accent1_1" csCatId="accent1" phldr="1"/>
      <dgm:spPr/>
      <dgm:t>
        <a:bodyPr/>
        <a:lstStyle/>
        <a:p>
          <a:endParaRPr lang="tr-TR"/>
        </a:p>
      </dgm:t>
    </dgm:pt>
    <dgm:pt modelId="{A45AE636-9BFB-4798-82CF-EE28729405A3}">
      <dgm:prSet custT="1"/>
      <dgm:spPr/>
      <dgm:t>
        <a:bodyPr/>
        <a:lstStyle/>
        <a:p>
          <a:pPr algn="l" rtl="0"/>
          <a:r>
            <a:rPr lang="tr-TR" sz="2400" dirty="0">
              <a:solidFill>
                <a:srgbClr val="002060"/>
              </a:solidFill>
            </a:rPr>
            <a:t>Çevre kültürleri (yüzey, su, hava örnekler) alındıktan sonra klasik kültür yöntemleriyle mikroorganizma üremesi gösterilir; ancak kaynağın doğrulanması, bulaş zincirinin izlenmesi ve salgınların kontrolü için moleküler yöntemler kritik rol oynar; son yıllarda WGS (</a:t>
          </a:r>
          <a:r>
            <a:rPr lang="tr-TR" sz="2400" dirty="0" err="1">
              <a:solidFill>
                <a:srgbClr val="002060"/>
              </a:solidFill>
            </a:rPr>
            <a:t>Whole</a:t>
          </a:r>
          <a:r>
            <a:rPr lang="tr-TR" sz="2400" dirty="0">
              <a:solidFill>
                <a:srgbClr val="002060"/>
              </a:solidFill>
            </a:rPr>
            <a:t> </a:t>
          </a:r>
          <a:r>
            <a:rPr lang="tr-TR" sz="2400" dirty="0" err="1">
              <a:solidFill>
                <a:srgbClr val="002060"/>
              </a:solidFill>
            </a:rPr>
            <a:t>Genome</a:t>
          </a:r>
          <a:r>
            <a:rPr lang="tr-TR" sz="2400" dirty="0">
              <a:solidFill>
                <a:srgbClr val="002060"/>
              </a:solidFill>
            </a:rPr>
            <a:t> </a:t>
          </a:r>
          <a:r>
            <a:rPr lang="tr-TR" sz="2400" dirty="0" err="1">
              <a:solidFill>
                <a:srgbClr val="002060"/>
              </a:solidFill>
            </a:rPr>
            <a:t>Sequencing</a:t>
          </a:r>
          <a:r>
            <a:rPr lang="tr-TR" sz="2400" dirty="0">
              <a:solidFill>
                <a:srgbClr val="002060"/>
              </a:solidFill>
            </a:rPr>
            <a:t>)’</a:t>
          </a:r>
          <a:r>
            <a:rPr lang="tr-TR" sz="2400" dirty="0" err="1">
              <a:solidFill>
                <a:srgbClr val="002060"/>
              </a:solidFill>
            </a:rPr>
            <a:t>nin</a:t>
          </a:r>
          <a:r>
            <a:rPr lang="tr-TR" sz="2400" dirty="0">
              <a:solidFill>
                <a:srgbClr val="002060"/>
              </a:solidFill>
            </a:rPr>
            <a:t> ayırım gücü bakımından klasik yöntemlerin önüne geçtiği kabul edilmektedir </a:t>
          </a:r>
        </a:p>
      </dgm:t>
    </dgm:pt>
    <dgm:pt modelId="{76CBEF27-B846-4C81-9D58-5618C89296C0}" type="parTrans" cxnId="{9A1D6C5C-E3C7-4DF6-B81C-BAA1B99B3F3B}">
      <dgm:prSet/>
      <dgm:spPr/>
      <dgm:t>
        <a:bodyPr/>
        <a:lstStyle/>
        <a:p>
          <a:endParaRPr lang="tr-TR"/>
        </a:p>
      </dgm:t>
    </dgm:pt>
    <dgm:pt modelId="{FB26DA86-E27D-4DFC-9973-A889813C32DE}" type="sibTrans" cxnId="{9A1D6C5C-E3C7-4DF6-B81C-BAA1B99B3F3B}">
      <dgm:prSet/>
      <dgm:spPr/>
      <dgm:t>
        <a:bodyPr/>
        <a:lstStyle/>
        <a:p>
          <a:endParaRPr lang="tr-TR"/>
        </a:p>
      </dgm:t>
    </dgm:pt>
    <dgm:pt modelId="{29357AE0-FFE8-4C7A-A918-04D291DB65E9}">
      <dgm:prSet custT="1"/>
      <dgm:spPr/>
      <dgm:t>
        <a:bodyPr/>
        <a:lstStyle/>
        <a:p>
          <a:pPr algn="l" rtl="0"/>
          <a:r>
            <a:rPr lang="tr-TR" sz="2400" dirty="0">
              <a:solidFill>
                <a:srgbClr val="002060"/>
              </a:solidFill>
            </a:rPr>
            <a:t>Birbirini takip eden kültürlerde ya da </a:t>
          </a:r>
          <a:r>
            <a:rPr lang="tr-TR" sz="2400" b="1" dirty="0">
              <a:solidFill>
                <a:srgbClr val="002060"/>
              </a:solidFill>
            </a:rPr>
            <a:t>üreme olmaması durumunda</a:t>
          </a:r>
          <a:r>
            <a:rPr lang="tr-TR" sz="2400" dirty="0">
              <a:solidFill>
                <a:srgbClr val="002060"/>
              </a:solidFill>
            </a:rPr>
            <a:t>, </a:t>
          </a:r>
          <a:r>
            <a:rPr lang="tr-TR" sz="2400" dirty="0" err="1">
              <a:solidFill>
                <a:srgbClr val="002060"/>
              </a:solidFill>
            </a:rPr>
            <a:t>suşların</a:t>
          </a:r>
          <a:r>
            <a:rPr lang="tr-TR" sz="2400" dirty="0">
              <a:solidFill>
                <a:srgbClr val="002060"/>
              </a:solidFill>
            </a:rPr>
            <a:t> doğrulanması, </a:t>
          </a:r>
        </a:p>
      </dgm:t>
    </dgm:pt>
    <dgm:pt modelId="{DE4049DF-83D2-4DCF-95FA-18A463F2BEC6}" type="parTrans" cxnId="{1DF8A0EF-16B9-4D16-BB73-4F369C18FE18}">
      <dgm:prSet/>
      <dgm:spPr/>
      <dgm:t>
        <a:bodyPr/>
        <a:lstStyle/>
        <a:p>
          <a:endParaRPr lang="tr-TR"/>
        </a:p>
      </dgm:t>
    </dgm:pt>
    <dgm:pt modelId="{30E27D49-9F79-41C4-AE5D-199D306D6351}" type="sibTrans" cxnId="{1DF8A0EF-16B9-4D16-BB73-4F369C18FE18}">
      <dgm:prSet/>
      <dgm:spPr/>
      <dgm:t>
        <a:bodyPr/>
        <a:lstStyle/>
        <a:p>
          <a:endParaRPr lang="tr-TR"/>
        </a:p>
      </dgm:t>
    </dgm:pt>
    <dgm:pt modelId="{B2EB9F8A-5620-4AF1-BEA6-541A72D10B4A}">
      <dgm:prSet custT="1"/>
      <dgm:spPr/>
      <dgm:t>
        <a:bodyPr/>
        <a:lstStyle/>
        <a:p>
          <a:pPr algn="l" rtl="0"/>
          <a:r>
            <a:rPr lang="tr-TR" sz="2400" dirty="0">
              <a:solidFill>
                <a:srgbClr val="002060"/>
              </a:solidFill>
            </a:rPr>
            <a:t>Hasta ve çevre </a:t>
          </a:r>
          <a:r>
            <a:rPr lang="tr-TR" sz="2400" dirty="0" err="1">
              <a:solidFill>
                <a:srgbClr val="002060"/>
              </a:solidFill>
            </a:rPr>
            <a:t>izolatları</a:t>
          </a:r>
          <a:r>
            <a:rPr lang="tr-TR" sz="2400" dirty="0">
              <a:solidFill>
                <a:srgbClr val="002060"/>
              </a:solidFill>
            </a:rPr>
            <a:t> arasındaki genetik ilişkinin değerlendirilmesi </a:t>
          </a:r>
        </a:p>
      </dgm:t>
    </dgm:pt>
    <dgm:pt modelId="{BF0BDDB8-4CBF-428D-835C-1F7A7323D37F}" type="parTrans" cxnId="{483E9EDA-F6A9-4F1E-9EB9-728854C82490}">
      <dgm:prSet/>
      <dgm:spPr/>
      <dgm:t>
        <a:bodyPr/>
        <a:lstStyle/>
        <a:p>
          <a:endParaRPr lang="tr-TR"/>
        </a:p>
      </dgm:t>
    </dgm:pt>
    <dgm:pt modelId="{D315FC89-6728-4F00-BFCF-1F9760FDAC89}" type="sibTrans" cxnId="{483E9EDA-F6A9-4F1E-9EB9-728854C82490}">
      <dgm:prSet/>
      <dgm:spPr/>
      <dgm:t>
        <a:bodyPr/>
        <a:lstStyle/>
        <a:p>
          <a:endParaRPr lang="tr-TR"/>
        </a:p>
      </dgm:t>
    </dgm:pt>
    <dgm:pt modelId="{9DDB23FD-3FE4-46F2-987C-6D19DC987057}">
      <dgm:prSet custT="1"/>
      <dgm:spPr/>
      <dgm:t>
        <a:bodyPr/>
        <a:lstStyle/>
        <a:p>
          <a:pPr algn="l" rtl="0"/>
          <a:r>
            <a:rPr lang="tr-TR" sz="2400" dirty="0">
              <a:solidFill>
                <a:srgbClr val="002060"/>
              </a:solidFill>
            </a:rPr>
            <a:t>Çevresel rezervuarın gerçek bir bulaş kaynağı olup olmadığının ortaya konulması amacıyla kullanılır.</a:t>
          </a:r>
        </a:p>
      </dgm:t>
    </dgm:pt>
    <dgm:pt modelId="{32B3348D-8B88-4463-9A9B-00B14FABB94D}" type="parTrans" cxnId="{2F434CFC-329A-4200-8B1F-960AA30E496D}">
      <dgm:prSet/>
      <dgm:spPr/>
      <dgm:t>
        <a:bodyPr/>
        <a:lstStyle/>
        <a:p>
          <a:endParaRPr lang="tr-TR"/>
        </a:p>
      </dgm:t>
    </dgm:pt>
    <dgm:pt modelId="{14672006-637B-4054-969E-729075939064}" type="sibTrans" cxnId="{2F434CFC-329A-4200-8B1F-960AA30E496D}">
      <dgm:prSet/>
      <dgm:spPr/>
      <dgm:t>
        <a:bodyPr/>
        <a:lstStyle/>
        <a:p>
          <a:endParaRPr lang="tr-TR"/>
        </a:p>
      </dgm:t>
    </dgm:pt>
    <dgm:pt modelId="{41F7DBAA-60B6-467C-9CFF-E8C8A035D501}" type="pres">
      <dgm:prSet presAssocID="{D8E90936-E370-49FC-A17F-AAF5372CD378}" presName="Name0" presStyleCnt="0">
        <dgm:presLayoutVars>
          <dgm:chPref val="1"/>
          <dgm:dir/>
          <dgm:animOne val="branch"/>
          <dgm:animLvl val="lvl"/>
          <dgm:resizeHandles/>
        </dgm:presLayoutVars>
      </dgm:prSet>
      <dgm:spPr/>
    </dgm:pt>
    <dgm:pt modelId="{DD9E8CE0-998B-4D93-8882-6842130E387E}" type="pres">
      <dgm:prSet presAssocID="{A45AE636-9BFB-4798-82CF-EE28729405A3}" presName="vertOne" presStyleCnt="0"/>
      <dgm:spPr/>
    </dgm:pt>
    <dgm:pt modelId="{9C5AC2DD-6300-4711-81DB-FEA51AA93AC2}" type="pres">
      <dgm:prSet presAssocID="{A45AE636-9BFB-4798-82CF-EE28729405A3}" presName="txOne" presStyleLbl="node0" presStyleIdx="0" presStyleCnt="1" custScaleY="85700" custLinFactNeighborX="297" custLinFactNeighborY="558">
        <dgm:presLayoutVars>
          <dgm:chPref val="3"/>
        </dgm:presLayoutVars>
      </dgm:prSet>
      <dgm:spPr/>
    </dgm:pt>
    <dgm:pt modelId="{F032F6CA-812F-4011-B7A8-04B2EDD351D6}" type="pres">
      <dgm:prSet presAssocID="{A45AE636-9BFB-4798-82CF-EE28729405A3}" presName="parTransOne" presStyleCnt="0"/>
      <dgm:spPr/>
    </dgm:pt>
    <dgm:pt modelId="{96F5F6D4-9126-4C15-BDA1-0F754D280875}" type="pres">
      <dgm:prSet presAssocID="{A45AE636-9BFB-4798-82CF-EE28729405A3}" presName="horzOne" presStyleCnt="0"/>
      <dgm:spPr/>
    </dgm:pt>
    <dgm:pt modelId="{55C923FF-FAFB-45A0-93AD-794E0B66B573}" type="pres">
      <dgm:prSet presAssocID="{29357AE0-FFE8-4C7A-A918-04D291DB65E9}" presName="vertTwo" presStyleCnt="0"/>
      <dgm:spPr/>
    </dgm:pt>
    <dgm:pt modelId="{758D5F69-D06A-410C-AC82-FBB0FE5F3650}" type="pres">
      <dgm:prSet presAssocID="{29357AE0-FFE8-4C7A-A918-04D291DB65E9}" presName="txTwo" presStyleLbl="node2" presStyleIdx="0" presStyleCnt="3">
        <dgm:presLayoutVars>
          <dgm:chPref val="3"/>
        </dgm:presLayoutVars>
      </dgm:prSet>
      <dgm:spPr/>
    </dgm:pt>
    <dgm:pt modelId="{78817928-7C5D-490F-9BFE-BECB830CF16D}" type="pres">
      <dgm:prSet presAssocID="{29357AE0-FFE8-4C7A-A918-04D291DB65E9}" presName="horzTwo" presStyleCnt="0"/>
      <dgm:spPr/>
    </dgm:pt>
    <dgm:pt modelId="{D86DB418-5FBF-4B95-A986-096A8A11159B}" type="pres">
      <dgm:prSet presAssocID="{30E27D49-9F79-41C4-AE5D-199D306D6351}" presName="sibSpaceTwo" presStyleCnt="0"/>
      <dgm:spPr/>
    </dgm:pt>
    <dgm:pt modelId="{26D8C49A-401C-4B5E-87D2-1AA165D133BC}" type="pres">
      <dgm:prSet presAssocID="{B2EB9F8A-5620-4AF1-BEA6-541A72D10B4A}" presName="vertTwo" presStyleCnt="0"/>
      <dgm:spPr/>
    </dgm:pt>
    <dgm:pt modelId="{58749177-A408-41C8-B472-A2AEB4167175}" type="pres">
      <dgm:prSet presAssocID="{B2EB9F8A-5620-4AF1-BEA6-541A72D10B4A}" presName="txTwo" presStyleLbl="node2" presStyleIdx="1" presStyleCnt="3">
        <dgm:presLayoutVars>
          <dgm:chPref val="3"/>
        </dgm:presLayoutVars>
      </dgm:prSet>
      <dgm:spPr/>
    </dgm:pt>
    <dgm:pt modelId="{F61819BD-8B14-4893-B34E-D10F41110CB6}" type="pres">
      <dgm:prSet presAssocID="{B2EB9F8A-5620-4AF1-BEA6-541A72D10B4A}" presName="horzTwo" presStyleCnt="0"/>
      <dgm:spPr/>
    </dgm:pt>
    <dgm:pt modelId="{C66876D1-508B-4108-8BD6-5BC6B44385BB}" type="pres">
      <dgm:prSet presAssocID="{D315FC89-6728-4F00-BFCF-1F9760FDAC89}" presName="sibSpaceTwo" presStyleCnt="0"/>
      <dgm:spPr/>
    </dgm:pt>
    <dgm:pt modelId="{4F886062-2405-446A-A3C4-314CBFEA3CF7}" type="pres">
      <dgm:prSet presAssocID="{9DDB23FD-3FE4-46F2-987C-6D19DC987057}" presName="vertTwo" presStyleCnt="0"/>
      <dgm:spPr/>
    </dgm:pt>
    <dgm:pt modelId="{132907A0-C03D-4F8D-BAF7-6C8DED2D5166}" type="pres">
      <dgm:prSet presAssocID="{9DDB23FD-3FE4-46F2-987C-6D19DC987057}" presName="txTwo" presStyleLbl="node2" presStyleIdx="2" presStyleCnt="3">
        <dgm:presLayoutVars>
          <dgm:chPref val="3"/>
        </dgm:presLayoutVars>
      </dgm:prSet>
      <dgm:spPr/>
    </dgm:pt>
    <dgm:pt modelId="{6C6E80B2-0141-465F-88DE-4FBB4A282849}" type="pres">
      <dgm:prSet presAssocID="{9DDB23FD-3FE4-46F2-987C-6D19DC987057}" presName="horzTwo" presStyleCnt="0"/>
      <dgm:spPr/>
    </dgm:pt>
  </dgm:ptLst>
  <dgm:cxnLst>
    <dgm:cxn modelId="{9BCE990F-B3AA-4246-BB44-D64137803102}" type="presOf" srcId="{29357AE0-FFE8-4C7A-A918-04D291DB65E9}" destId="{758D5F69-D06A-410C-AC82-FBB0FE5F3650}" srcOrd="0" destOrd="0" presId="urn:microsoft.com/office/officeart/2005/8/layout/hierarchy4"/>
    <dgm:cxn modelId="{9A1D6C5C-E3C7-4DF6-B81C-BAA1B99B3F3B}" srcId="{D8E90936-E370-49FC-A17F-AAF5372CD378}" destId="{A45AE636-9BFB-4798-82CF-EE28729405A3}" srcOrd="0" destOrd="0" parTransId="{76CBEF27-B846-4C81-9D58-5618C89296C0}" sibTransId="{FB26DA86-E27D-4DFC-9973-A889813C32DE}"/>
    <dgm:cxn modelId="{A39EDCAC-8B64-457F-B16F-4AB7DA98DA70}" type="presOf" srcId="{B2EB9F8A-5620-4AF1-BEA6-541A72D10B4A}" destId="{58749177-A408-41C8-B472-A2AEB4167175}" srcOrd="0" destOrd="0" presId="urn:microsoft.com/office/officeart/2005/8/layout/hierarchy4"/>
    <dgm:cxn modelId="{EC00C4B8-59EC-4115-9591-8AC4F363FAD2}" type="presOf" srcId="{A45AE636-9BFB-4798-82CF-EE28729405A3}" destId="{9C5AC2DD-6300-4711-81DB-FEA51AA93AC2}" srcOrd="0" destOrd="0" presId="urn:microsoft.com/office/officeart/2005/8/layout/hierarchy4"/>
    <dgm:cxn modelId="{2889FACA-ABC4-40C5-ABF8-49845BF3FFB3}" type="presOf" srcId="{9DDB23FD-3FE4-46F2-987C-6D19DC987057}" destId="{132907A0-C03D-4F8D-BAF7-6C8DED2D5166}" srcOrd="0" destOrd="0" presId="urn:microsoft.com/office/officeart/2005/8/layout/hierarchy4"/>
    <dgm:cxn modelId="{31564FCD-1B4E-46E5-9F7B-EFBA5E87E554}" type="presOf" srcId="{D8E90936-E370-49FC-A17F-AAF5372CD378}" destId="{41F7DBAA-60B6-467C-9CFF-E8C8A035D501}" srcOrd="0" destOrd="0" presId="urn:microsoft.com/office/officeart/2005/8/layout/hierarchy4"/>
    <dgm:cxn modelId="{483E9EDA-F6A9-4F1E-9EB9-728854C82490}" srcId="{A45AE636-9BFB-4798-82CF-EE28729405A3}" destId="{B2EB9F8A-5620-4AF1-BEA6-541A72D10B4A}" srcOrd="1" destOrd="0" parTransId="{BF0BDDB8-4CBF-428D-835C-1F7A7323D37F}" sibTransId="{D315FC89-6728-4F00-BFCF-1F9760FDAC89}"/>
    <dgm:cxn modelId="{1DF8A0EF-16B9-4D16-BB73-4F369C18FE18}" srcId="{A45AE636-9BFB-4798-82CF-EE28729405A3}" destId="{29357AE0-FFE8-4C7A-A918-04D291DB65E9}" srcOrd="0" destOrd="0" parTransId="{DE4049DF-83D2-4DCF-95FA-18A463F2BEC6}" sibTransId="{30E27D49-9F79-41C4-AE5D-199D306D6351}"/>
    <dgm:cxn modelId="{2F434CFC-329A-4200-8B1F-960AA30E496D}" srcId="{A45AE636-9BFB-4798-82CF-EE28729405A3}" destId="{9DDB23FD-3FE4-46F2-987C-6D19DC987057}" srcOrd="2" destOrd="0" parTransId="{32B3348D-8B88-4463-9A9B-00B14FABB94D}" sibTransId="{14672006-637B-4054-969E-729075939064}"/>
    <dgm:cxn modelId="{5ED0BA44-F46D-46A0-B340-123B134F8DCA}" type="presParOf" srcId="{41F7DBAA-60B6-467C-9CFF-E8C8A035D501}" destId="{DD9E8CE0-998B-4D93-8882-6842130E387E}" srcOrd="0" destOrd="0" presId="urn:microsoft.com/office/officeart/2005/8/layout/hierarchy4"/>
    <dgm:cxn modelId="{11B8CD54-8DD8-40E0-A364-30063CFD558E}" type="presParOf" srcId="{DD9E8CE0-998B-4D93-8882-6842130E387E}" destId="{9C5AC2DD-6300-4711-81DB-FEA51AA93AC2}" srcOrd="0" destOrd="0" presId="urn:microsoft.com/office/officeart/2005/8/layout/hierarchy4"/>
    <dgm:cxn modelId="{2A37F921-71E6-452E-8C7F-D3FDBB199370}" type="presParOf" srcId="{DD9E8CE0-998B-4D93-8882-6842130E387E}" destId="{F032F6CA-812F-4011-B7A8-04B2EDD351D6}" srcOrd="1" destOrd="0" presId="urn:microsoft.com/office/officeart/2005/8/layout/hierarchy4"/>
    <dgm:cxn modelId="{A4DC6B62-9B0A-4813-AEE7-EC96E723A8A8}" type="presParOf" srcId="{DD9E8CE0-998B-4D93-8882-6842130E387E}" destId="{96F5F6D4-9126-4C15-BDA1-0F754D280875}" srcOrd="2" destOrd="0" presId="urn:microsoft.com/office/officeart/2005/8/layout/hierarchy4"/>
    <dgm:cxn modelId="{6541F5D4-5AAF-4269-8399-34A7A832CCF0}" type="presParOf" srcId="{96F5F6D4-9126-4C15-BDA1-0F754D280875}" destId="{55C923FF-FAFB-45A0-93AD-794E0B66B573}" srcOrd="0" destOrd="0" presId="urn:microsoft.com/office/officeart/2005/8/layout/hierarchy4"/>
    <dgm:cxn modelId="{C0B713C8-61F0-491E-AF3F-433562A0BCED}" type="presParOf" srcId="{55C923FF-FAFB-45A0-93AD-794E0B66B573}" destId="{758D5F69-D06A-410C-AC82-FBB0FE5F3650}" srcOrd="0" destOrd="0" presId="urn:microsoft.com/office/officeart/2005/8/layout/hierarchy4"/>
    <dgm:cxn modelId="{91EB45AD-9B56-4748-909C-ADFCBD90964B}" type="presParOf" srcId="{55C923FF-FAFB-45A0-93AD-794E0B66B573}" destId="{78817928-7C5D-490F-9BFE-BECB830CF16D}" srcOrd="1" destOrd="0" presId="urn:microsoft.com/office/officeart/2005/8/layout/hierarchy4"/>
    <dgm:cxn modelId="{B47B3418-6438-41CB-A296-940D88057F3D}" type="presParOf" srcId="{96F5F6D4-9126-4C15-BDA1-0F754D280875}" destId="{D86DB418-5FBF-4B95-A986-096A8A11159B}" srcOrd="1" destOrd="0" presId="urn:microsoft.com/office/officeart/2005/8/layout/hierarchy4"/>
    <dgm:cxn modelId="{130E474C-5EB9-4DA5-B768-F5AE199F4A8F}" type="presParOf" srcId="{96F5F6D4-9126-4C15-BDA1-0F754D280875}" destId="{26D8C49A-401C-4B5E-87D2-1AA165D133BC}" srcOrd="2" destOrd="0" presId="urn:microsoft.com/office/officeart/2005/8/layout/hierarchy4"/>
    <dgm:cxn modelId="{4182B502-68CB-4A0C-98F4-C069C55C4AEA}" type="presParOf" srcId="{26D8C49A-401C-4B5E-87D2-1AA165D133BC}" destId="{58749177-A408-41C8-B472-A2AEB4167175}" srcOrd="0" destOrd="0" presId="urn:microsoft.com/office/officeart/2005/8/layout/hierarchy4"/>
    <dgm:cxn modelId="{71F6F6B0-9F44-454B-B381-9911225FC051}" type="presParOf" srcId="{26D8C49A-401C-4B5E-87D2-1AA165D133BC}" destId="{F61819BD-8B14-4893-B34E-D10F41110CB6}" srcOrd="1" destOrd="0" presId="urn:microsoft.com/office/officeart/2005/8/layout/hierarchy4"/>
    <dgm:cxn modelId="{DE18E9D9-24B1-4967-937D-E32B4850FC04}" type="presParOf" srcId="{96F5F6D4-9126-4C15-BDA1-0F754D280875}" destId="{C66876D1-508B-4108-8BD6-5BC6B44385BB}" srcOrd="3" destOrd="0" presId="urn:microsoft.com/office/officeart/2005/8/layout/hierarchy4"/>
    <dgm:cxn modelId="{E83DD79E-871E-4BFC-84D3-8BF282521455}" type="presParOf" srcId="{96F5F6D4-9126-4C15-BDA1-0F754D280875}" destId="{4F886062-2405-446A-A3C4-314CBFEA3CF7}" srcOrd="4" destOrd="0" presId="urn:microsoft.com/office/officeart/2005/8/layout/hierarchy4"/>
    <dgm:cxn modelId="{8405ADD7-5A24-428B-8BD0-86A142BAA0C0}" type="presParOf" srcId="{4F886062-2405-446A-A3C4-314CBFEA3CF7}" destId="{132907A0-C03D-4F8D-BAF7-6C8DED2D5166}" srcOrd="0" destOrd="0" presId="urn:microsoft.com/office/officeart/2005/8/layout/hierarchy4"/>
    <dgm:cxn modelId="{E8104506-8963-47EC-A533-2DCB6881B104}" type="presParOf" srcId="{4F886062-2405-446A-A3C4-314CBFEA3CF7}" destId="{6C6E80B2-0141-465F-88DE-4FBB4A282849}"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512258F-0BEC-4A69-9726-336ED3401B17}" type="doc">
      <dgm:prSet loTypeId="urn:microsoft.com/office/officeart/2005/8/layout/vList2" loCatId="list" qsTypeId="urn:microsoft.com/office/officeart/2005/8/quickstyle/simple2" qsCatId="simple" csTypeId="urn:microsoft.com/office/officeart/2005/8/colors/accent1_1" csCatId="accent1"/>
      <dgm:spPr/>
      <dgm:t>
        <a:bodyPr/>
        <a:lstStyle/>
        <a:p>
          <a:endParaRPr lang="tr-TR"/>
        </a:p>
      </dgm:t>
    </dgm:pt>
    <dgm:pt modelId="{9D8B7755-26D0-4CAA-B7CE-FE0C274E2688}">
      <dgm:prSet custT="1"/>
      <dgm:spPr/>
      <dgm:t>
        <a:bodyPr/>
        <a:lstStyle/>
        <a:p>
          <a:pPr rtl="0"/>
          <a:r>
            <a:rPr lang="tr-TR" sz="2400" b="1" dirty="0">
              <a:solidFill>
                <a:srgbClr val="002060"/>
              </a:solidFill>
            </a:rPr>
            <a:t>WGS (</a:t>
          </a:r>
          <a:r>
            <a:rPr lang="tr-TR" sz="2400" b="1" dirty="0" err="1">
              <a:solidFill>
                <a:srgbClr val="002060"/>
              </a:solidFill>
            </a:rPr>
            <a:t>Whole</a:t>
          </a:r>
          <a:r>
            <a:rPr lang="tr-TR" sz="2400" b="1" dirty="0">
              <a:solidFill>
                <a:srgbClr val="002060"/>
              </a:solidFill>
            </a:rPr>
            <a:t> </a:t>
          </a:r>
          <a:r>
            <a:rPr lang="tr-TR" sz="2400" b="1" dirty="0" err="1">
              <a:solidFill>
                <a:srgbClr val="002060"/>
              </a:solidFill>
            </a:rPr>
            <a:t>Genome</a:t>
          </a:r>
          <a:r>
            <a:rPr lang="tr-TR" sz="2400" b="1" dirty="0">
              <a:solidFill>
                <a:srgbClr val="002060"/>
              </a:solidFill>
            </a:rPr>
            <a:t> </a:t>
          </a:r>
          <a:r>
            <a:rPr lang="tr-TR" sz="2400" b="1" dirty="0" err="1">
              <a:solidFill>
                <a:srgbClr val="002060"/>
              </a:solidFill>
            </a:rPr>
            <a:t>Sequencing</a:t>
          </a:r>
          <a:r>
            <a:rPr lang="tr-TR" sz="2400" b="1" dirty="0">
              <a:solidFill>
                <a:srgbClr val="002060"/>
              </a:solidFill>
            </a:rPr>
            <a:t>):</a:t>
          </a:r>
          <a:r>
            <a:rPr lang="tr-TR" sz="2400" dirty="0">
              <a:solidFill>
                <a:srgbClr val="002060"/>
              </a:solidFill>
            </a:rPr>
            <a:t> WGS, tüm genom düzeyinde karşılaştırma yaparak tek nükleotid farklılıklarını, direnç genlerini ve </a:t>
          </a:r>
          <a:r>
            <a:rPr lang="tr-TR" sz="2400" dirty="0" err="1">
              <a:solidFill>
                <a:srgbClr val="002060"/>
              </a:solidFill>
            </a:rPr>
            <a:t>klonal</a:t>
          </a:r>
          <a:r>
            <a:rPr lang="tr-TR" sz="2400" dirty="0">
              <a:solidFill>
                <a:srgbClr val="002060"/>
              </a:solidFill>
            </a:rPr>
            <a:t> yakınlığı aynı anda değerlendirebilir. </a:t>
          </a:r>
        </a:p>
      </dgm:t>
    </dgm:pt>
    <dgm:pt modelId="{A89683E5-4E3A-4D8B-AF2B-21272FAF4F8D}" type="parTrans" cxnId="{B3F74304-4C7F-49D8-9180-10F384B77F2D}">
      <dgm:prSet/>
      <dgm:spPr/>
      <dgm:t>
        <a:bodyPr/>
        <a:lstStyle/>
        <a:p>
          <a:endParaRPr lang="tr-TR"/>
        </a:p>
      </dgm:t>
    </dgm:pt>
    <dgm:pt modelId="{52D3EE97-FCC7-49FE-904A-721EE8DFBFEC}" type="sibTrans" cxnId="{B3F74304-4C7F-49D8-9180-10F384B77F2D}">
      <dgm:prSet/>
      <dgm:spPr/>
      <dgm:t>
        <a:bodyPr/>
        <a:lstStyle/>
        <a:p>
          <a:endParaRPr lang="tr-TR"/>
        </a:p>
      </dgm:t>
    </dgm:pt>
    <dgm:pt modelId="{D02DF6B2-E449-4410-A74E-79C1DE1958D3}">
      <dgm:prSet custT="1"/>
      <dgm:spPr/>
      <dgm:t>
        <a:bodyPr/>
        <a:lstStyle/>
        <a:p>
          <a:pPr rtl="0"/>
          <a:r>
            <a:rPr lang="tr-TR" sz="2400" dirty="0">
              <a:solidFill>
                <a:srgbClr val="002060"/>
              </a:solidFill>
            </a:rPr>
            <a:t>Günümüzde hastane salgınlarının moleküler araştırılmasında en yüksek çözünürlüklü yöntem olarak kabul edilmektedir. </a:t>
          </a:r>
        </a:p>
      </dgm:t>
    </dgm:pt>
    <dgm:pt modelId="{A1B59238-51D5-4A04-A1AC-91B5C599A981}" type="parTrans" cxnId="{7B31863C-F3FB-47C7-89BE-0B5B191BEBCE}">
      <dgm:prSet/>
      <dgm:spPr/>
      <dgm:t>
        <a:bodyPr/>
        <a:lstStyle/>
        <a:p>
          <a:endParaRPr lang="tr-TR"/>
        </a:p>
      </dgm:t>
    </dgm:pt>
    <dgm:pt modelId="{989ADC96-58A6-45E7-A2D7-24DC360B9556}" type="sibTrans" cxnId="{7B31863C-F3FB-47C7-89BE-0B5B191BEBCE}">
      <dgm:prSet/>
      <dgm:spPr/>
      <dgm:t>
        <a:bodyPr/>
        <a:lstStyle/>
        <a:p>
          <a:endParaRPr lang="tr-TR"/>
        </a:p>
      </dgm:t>
    </dgm:pt>
    <dgm:pt modelId="{B1CF9801-4C73-461C-ACB1-150E9153E7AC}">
      <dgm:prSet custT="1"/>
      <dgm:spPr/>
      <dgm:t>
        <a:bodyPr/>
        <a:lstStyle/>
        <a:p>
          <a:pPr rtl="0"/>
          <a:r>
            <a:rPr lang="tr-TR" sz="2400" dirty="0">
              <a:solidFill>
                <a:srgbClr val="002060"/>
              </a:solidFill>
            </a:rPr>
            <a:t>Özellikle çevresel rezervuar ile hasta </a:t>
          </a:r>
          <a:r>
            <a:rPr lang="tr-TR" sz="2400" dirty="0" err="1">
              <a:solidFill>
                <a:srgbClr val="002060"/>
              </a:solidFill>
            </a:rPr>
            <a:t>izolatı</a:t>
          </a:r>
          <a:r>
            <a:rPr lang="tr-TR" sz="2400" dirty="0">
              <a:solidFill>
                <a:srgbClr val="002060"/>
              </a:solidFill>
            </a:rPr>
            <a:t> arasındaki ilişkiyi güçlü biçimde ortaya koyabildiği için, hastane enfeksiyon kontrolünde giderek daha merkezi bir konum kazanmakta</a:t>
          </a:r>
        </a:p>
      </dgm:t>
    </dgm:pt>
    <dgm:pt modelId="{DA387D31-44CD-42EC-BF90-7591FEE2AFF0}" type="parTrans" cxnId="{BBD29B7D-D69D-41FF-B23B-55A4B017CBC4}">
      <dgm:prSet/>
      <dgm:spPr/>
      <dgm:t>
        <a:bodyPr/>
        <a:lstStyle/>
        <a:p>
          <a:endParaRPr lang="tr-TR"/>
        </a:p>
      </dgm:t>
    </dgm:pt>
    <dgm:pt modelId="{01AF758A-E24C-4862-8CA6-C2144C35C1B1}" type="sibTrans" cxnId="{BBD29B7D-D69D-41FF-B23B-55A4B017CBC4}">
      <dgm:prSet/>
      <dgm:spPr/>
      <dgm:t>
        <a:bodyPr/>
        <a:lstStyle/>
        <a:p>
          <a:endParaRPr lang="tr-TR"/>
        </a:p>
      </dgm:t>
    </dgm:pt>
    <dgm:pt modelId="{8DF16774-A56C-46EE-893F-908649F7B5EB}" type="pres">
      <dgm:prSet presAssocID="{6512258F-0BEC-4A69-9726-336ED3401B17}" presName="linear" presStyleCnt="0">
        <dgm:presLayoutVars>
          <dgm:animLvl val="lvl"/>
          <dgm:resizeHandles val="exact"/>
        </dgm:presLayoutVars>
      </dgm:prSet>
      <dgm:spPr/>
    </dgm:pt>
    <dgm:pt modelId="{8A310926-B96A-43D9-A56F-26297280BBE0}" type="pres">
      <dgm:prSet presAssocID="{9D8B7755-26D0-4CAA-B7CE-FE0C274E2688}" presName="parentText" presStyleLbl="node1" presStyleIdx="0" presStyleCnt="3" custLinFactNeighborX="0" custLinFactNeighborY="-12132">
        <dgm:presLayoutVars>
          <dgm:chMax val="0"/>
          <dgm:bulletEnabled val="1"/>
        </dgm:presLayoutVars>
      </dgm:prSet>
      <dgm:spPr/>
    </dgm:pt>
    <dgm:pt modelId="{6AA5A4FD-5C1A-4532-8DEF-DDCAAF7511FD}" type="pres">
      <dgm:prSet presAssocID="{52D3EE97-FCC7-49FE-904A-721EE8DFBFEC}" presName="spacer" presStyleCnt="0"/>
      <dgm:spPr/>
    </dgm:pt>
    <dgm:pt modelId="{C512703A-459C-4E8D-944F-7BBD623F393F}" type="pres">
      <dgm:prSet presAssocID="{D02DF6B2-E449-4410-A74E-79C1DE1958D3}" presName="parentText" presStyleLbl="node1" presStyleIdx="1" presStyleCnt="3">
        <dgm:presLayoutVars>
          <dgm:chMax val="0"/>
          <dgm:bulletEnabled val="1"/>
        </dgm:presLayoutVars>
      </dgm:prSet>
      <dgm:spPr/>
    </dgm:pt>
    <dgm:pt modelId="{32C48805-B5FE-4E82-A3CD-32961FC4B0EB}" type="pres">
      <dgm:prSet presAssocID="{989ADC96-58A6-45E7-A2D7-24DC360B9556}" presName="spacer" presStyleCnt="0"/>
      <dgm:spPr/>
    </dgm:pt>
    <dgm:pt modelId="{3EDB7EF5-9331-4E29-A488-B1D403711B25}" type="pres">
      <dgm:prSet presAssocID="{B1CF9801-4C73-461C-ACB1-150E9153E7AC}" presName="parentText" presStyleLbl="node1" presStyleIdx="2" presStyleCnt="3">
        <dgm:presLayoutVars>
          <dgm:chMax val="0"/>
          <dgm:bulletEnabled val="1"/>
        </dgm:presLayoutVars>
      </dgm:prSet>
      <dgm:spPr/>
    </dgm:pt>
  </dgm:ptLst>
  <dgm:cxnLst>
    <dgm:cxn modelId="{B3F74304-4C7F-49D8-9180-10F384B77F2D}" srcId="{6512258F-0BEC-4A69-9726-336ED3401B17}" destId="{9D8B7755-26D0-4CAA-B7CE-FE0C274E2688}" srcOrd="0" destOrd="0" parTransId="{A89683E5-4E3A-4D8B-AF2B-21272FAF4F8D}" sibTransId="{52D3EE97-FCC7-49FE-904A-721EE8DFBFEC}"/>
    <dgm:cxn modelId="{8B5A6724-DE2A-4A52-A3A6-756E224E12AF}" type="presOf" srcId="{9D8B7755-26D0-4CAA-B7CE-FE0C274E2688}" destId="{8A310926-B96A-43D9-A56F-26297280BBE0}" srcOrd="0" destOrd="0" presId="urn:microsoft.com/office/officeart/2005/8/layout/vList2"/>
    <dgm:cxn modelId="{1EDE5637-EFCF-4EDE-9458-EB91E0B420DE}" type="presOf" srcId="{B1CF9801-4C73-461C-ACB1-150E9153E7AC}" destId="{3EDB7EF5-9331-4E29-A488-B1D403711B25}" srcOrd="0" destOrd="0" presId="urn:microsoft.com/office/officeart/2005/8/layout/vList2"/>
    <dgm:cxn modelId="{7B31863C-F3FB-47C7-89BE-0B5B191BEBCE}" srcId="{6512258F-0BEC-4A69-9726-336ED3401B17}" destId="{D02DF6B2-E449-4410-A74E-79C1DE1958D3}" srcOrd="1" destOrd="0" parTransId="{A1B59238-51D5-4A04-A1AC-91B5C599A981}" sibTransId="{989ADC96-58A6-45E7-A2D7-24DC360B9556}"/>
    <dgm:cxn modelId="{A9A6D443-9053-42C5-A335-B5AC214AE780}" type="presOf" srcId="{D02DF6B2-E449-4410-A74E-79C1DE1958D3}" destId="{C512703A-459C-4E8D-944F-7BBD623F393F}" srcOrd="0" destOrd="0" presId="urn:microsoft.com/office/officeart/2005/8/layout/vList2"/>
    <dgm:cxn modelId="{BBD29B7D-D69D-41FF-B23B-55A4B017CBC4}" srcId="{6512258F-0BEC-4A69-9726-336ED3401B17}" destId="{B1CF9801-4C73-461C-ACB1-150E9153E7AC}" srcOrd="2" destOrd="0" parTransId="{DA387D31-44CD-42EC-BF90-7591FEE2AFF0}" sibTransId="{01AF758A-E24C-4862-8CA6-C2144C35C1B1}"/>
    <dgm:cxn modelId="{A142B2F4-7FE9-407E-ADF2-C4F33241CC20}" type="presOf" srcId="{6512258F-0BEC-4A69-9726-336ED3401B17}" destId="{8DF16774-A56C-46EE-893F-908649F7B5EB}" srcOrd="0" destOrd="0" presId="urn:microsoft.com/office/officeart/2005/8/layout/vList2"/>
    <dgm:cxn modelId="{6D4EBC12-AD14-4075-B5A9-5E5C3F2E50E7}" type="presParOf" srcId="{8DF16774-A56C-46EE-893F-908649F7B5EB}" destId="{8A310926-B96A-43D9-A56F-26297280BBE0}" srcOrd="0" destOrd="0" presId="urn:microsoft.com/office/officeart/2005/8/layout/vList2"/>
    <dgm:cxn modelId="{928713EE-BB24-4ED9-8DD5-E55381145DEA}" type="presParOf" srcId="{8DF16774-A56C-46EE-893F-908649F7B5EB}" destId="{6AA5A4FD-5C1A-4532-8DEF-DDCAAF7511FD}" srcOrd="1" destOrd="0" presId="urn:microsoft.com/office/officeart/2005/8/layout/vList2"/>
    <dgm:cxn modelId="{E3F12626-98B6-430D-B5A4-2048A16AD851}" type="presParOf" srcId="{8DF16774-A56C-46EE-893F-908649F7B5EB}" destId="{C512703A-459C-4E8D-944F-7BBD623F393F}" srcOrd="2" destOrd="0" presId="urn:microsoft.com/office/officeart/2005/8/layout/vList2"/>
    <dgm:cxn modelId="{84560692-9D38-4E28-83EC-534F4CB3FB92}" type="presParOf" srcId="{8DF16774-A56C-46EE-893F-908649F7B5EB}" destId="{32C48805-B5FE-4E82-A3CD-32961FC4B0EB}" srcOrd="3" destOrd="0" presId="urn:microsoft.com/office/officeart/2005/8/layout/vList2"/>
    <dgm:cxn modelId="{3D6A552A-BD85-4209-BB8A-6138CFD9C67E}" type="presParOf" srcId="{8DF16774-A56C-46EE-893F-908649F7B5EB}" destId="{3EDB7EF5-9331-4E29-A488-B1D403711B2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601182-A7EE-4D85-96EF-FD2D17C0FABC}">
      <dsp:nvSpPr>
        <dsp:cNvPr id="0" name=""/>
        <dsp:cNvSpPr/>
      </dsp:nvSpPr>
      <dsp:spPr>
        <a:xfrm>
          <a:off x="0" y="590867"/>
          <a:ext cx="11017091" cy="137475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tr-TR" sz="2500" kern="1200" dirty="0">
              <a:solidFill>
                <a:srgbClr val="002060"/>
              </a:solidFill>
            </a:rPr>
            <a:t>Sonucun yorumu; örnek alınan alanın risk düzeyi, örnekleme </a:t>
          </a:r>
          <a:r>
            <a:rPr lang="tr-TR" sz="2500" kern="1200" dirty="0" err="1">
              <a:solidFill>
                <a:srgbClr val="002060"/>
              </a:solidFill>
            </a:rPr>
            <a:t>endikasyonu</a:t>
          </a:r>
          <a:r>
            <a:rPr lang="tr-TR" sz="2500" kern="1200" dirty="0">
              <a:solidFill>
                <a:srgbClr val="002060"/>
              </a:solidFill>
            </a:rPr>
            <a:t>, kullanılan yöntem, örnekleme zamanı, hedef mikroorganizma ve eş zamanlı klinik-epidemiyolojik verilerle birlikte belirlenir. </a:t>
          </a:r>
        </a:p>
      </dsp:txBody>
      <dsp:txXfrm>
        <a:off x="67110" y="657977"/>
        <a:ext cx="10882871" cy="1240530"/>
      </dsp:txXfrm>
    </dsp:sp>
    <dsp:sp modelId="{C2136091-5DB4-4F8E-85FE-BEF61FE615EC}">
      <dsp:nvSpPr>
        <dsp:cNvPr id="0" name=""/>
        <dsp:cNvSpPr/>
      </dsp:nvSpPr>
      <dsp:spPr>
        <a:xfrm>
          <a:off x="0" y="2037617"/>
          <a:ext cx="11017091" cy="137475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tr-TR" sz="2500" kern="1200" dirty="0">
              <a:solidFill>
                <a:srgbClr val="002060"/>
              </a:solidFill>
            </a:rPr>
            <a:t>CDC/HICPAC, çevresel örneklemenin ancak sonuçları doğrudan enfeksiyon kontrol kararlarına dönüştürülebilecek durumlarda anlamlı olduğunu vurgular; aynı nedenle pozitif bir kültürün klinik öneminin de bağlamsal değerlendirilmesi gerekir.</a:t>
          </a:r>
        </a:p>
      </dsp:txBody>
      <dsp:txXfrm>
        <a:off x="67110" y="2104727"/>
        <a:ext cx="10882871" cy="1240530"/>
      </dsp:txXfrm>
    </dsp:sp>
    <dsp:sp modelId="{3F427643-20F4-45D2-9CE8-2C2B2196D909}">
      <dsp:nvSpPr>
        <dsp:cNvPr id="0" name=""/>
        <dsp:cNvSpPr/>
      </dsp:nvSpPr>
      <dsp:spPr>
        <a:xfrm>
          <a:off x="0" y="3484367"/>
          <a:ext cx="11017091" cy="137475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tr-TR" sz="2500" kern="1200" dirty="0">
              <a:solidFill>
                <a:srgbClr val="002060"/>
              </a:solidFill>
            </a:rPr>
            <a:t>Bu bağlamda analiz ve değerlendirme yöntemleri arasında; </a:t>
          </a:r>
          <a:r>
            <a:rPr lang="tr-TR" sz="2500" b="1" i="1" kern="1200" dirty="0">
              <a:solidFill>
                <a:srgbClr val="002060"/>
              </a:solidFill>
            </a:rPr>
            <a:t>kantitatif, kalitatif </a:t>
          </a:r>
          <a:r>
            <a:rPr lang="tr-TR" sz="2500" b="0" kern="1200" dirty="0">
              <a:solidFill>
                <a:srgbClr val="002060"/>
              </a:solidFill>
            </a:rPr>
            <a:t>değerlendirme ve </a:t>
          </a:r>
          <a:r>
            <a:rPr lang="tr-TR" sz="2500" b="1" i="1" kern="1200" dirty="0">
              <a:solidFill>
                <a:srgbClr val="002060"/>
              </a:solidFill>
            </a:rPr>
            <a:t>moleküler yöntemler </a:t>
          </a:r>
          <a:r>
            <a:rPr lang="tr-TR" sz="2500" b="0" kern="1200" dirty="0">
              <a:solidFill>
                <a:srgbClr val="002060"/>
              </a:solidFill>
            </a:rPr>
            <a:t>yer almaktadır.</a:t>
          </a:r>
        </a:p>
      </dsp:txBody>
      <dsp:txXfrm>
        <a:off x="67110" y="3551477"/>
        <a:ext cx="10882871" cy="124053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549C1F-0685-4993-A490-8A6F2C03E569}">
      <dsp:nvSpPr>
        <dsp:cNvPr id="0" name=""/>
        <dsp:cNvSpPr/>
      </dsp:nvSpPr>
      <dsp:spPr>
        <a:xfrm>
          <a:off x="0" y="1065730"/>
          <a:ext cx="11017091" cy="1216800"/>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tr-TR" sz="3600" kern="1200" dirty="0">
              <a:solidFill>
                <a:srgbClr val="002060"/>
              </a:solidFill>
            </a:rPr>
            <a:t>Yalancı Pozitiflik ve </a:t>
          </a:r>
          <a:r>
            <a:rPr lang="tr-TR" sz="3600" kern="1200" dirty="0" err="1">
              <a:solidFill>
                <a:srgbClr val="002060"/>
              </a:solidFill>
            </a:rPr>
            <a:t>Kontaminasyon</a:t>
          </a:r>
          <a:endParaRPr lang="tr-TR" sz="3600" kern="1200" dirty="0">
            <a:solidFill>
              <a:srgbClr val="002060"/>
            </a:solidFill>
          </a:endParaRPr>
        </a:p>
      </dsp:txBody>
      <dsp:txXfrm>
        <a:off x="59399" y="1125129"/>
        <a:ext cx="10898293" cy="1098002"/>
      </dsp:txXfrm>
    </dsp:sp>
    <dsp:sp modelId="{31D4D163-8F06-48C2-9215-8B0F4EE5C1B3}">
      <dsp:nvSpPr>
        <dsp:cNvPr id="0" name=""/>
        <dsp:cNvSpPr/>
      </dsp:nvSpPr>
      <dsp:spPr>
        <a:xfrm>
          <a:off x="0" y="2469730"/>
          <a:ext cx="11017091" cy="1216800"/>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tr-TR" sz="3600" kern="1200" dirty="0">
              <a:solidFill>
                <a:srgbClr val="002060"/>
              </a:solidFill>
            </a:rPr>
            <a:t>Laboratuvar hatalarının ayrımı</a:t>
          </a:r>
        </a:p>
      </dsp:txBody>
      <dsp:txXfrm>
        <a:off x="59399" y="2529129"/>
        <a:ext cx="10898293" cy="10980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2C09AE-FB57-48A7-ABB9-15ACFC549243}">
      <dsp:nvSpPr>
        <dsp:cNvPr id="0" name=""/>
        <dsp:cNvSpPr/>
      </dsp:nvSpPr>
      <dsp:spPr>
        <a:xfrm>
          <a:off x="0" y="288462"/>
          <a:ext cx="11017091" cy="1330875"/>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a:solidFill>
                <a:srgbClr val="002060"/>
              </a:solidFill>
            </a:rPr>
            <a:t>Çevresel örneklemede yalancı pozitiflik, çoğu zaman gerçek çevresel </a:t>
          </a:r>
          <a:r>
            <a:rPr lang="tr-TR" sz="2400" kern="1200" dirty="0" err="1">
              <a:solidFill>
                <a:srgbClr val="002060"/>
              </a:solidFill>
            </a:rPr>
            <a:t>kolonizasyonu</a:t>
          </a:r>
          <a:r>
            <a:rPr lang="tr-TR" sz="2400" kern="1200" dirty="0">
              <a:solidFill>
                <a:srgbClr val="002060"/>
              </a:solidFill>
            </a:rPr>
            <a:t> değil; örnekleme sırasındaki </a:t>
          </a:r>
          <a:r>
            <a:rPr lang="tr-TR" sz="2400" kern="1200" dirty="0" err="1">
              <a:solidFill>
                <a:srgbClr val="002060"/>
              </a:solidFill>
            </a:rPr>
            <a:t>kontaminasyonu</a:t>
          </a:r>
          <a:r>
            <a:rPr lang="tr-TR" sz="2400" kern="1200" dirty="0">
              <a:solidFill>
                <a:srgbClr val="002060"/>
              </a:solidFill>
            </a:rPr>
            <a:t>, uygunsuz taşıma/işleme koşullarını veya laboratuvar kaynaklı çapraz </a:t>
          </a:r>
          <a:r>
            <a:rPr lang="tr-TR" sz="2400" kern="1200" dirty="0" err="1">
              <a:solidFill>
                <a:srgbClr val="002060"/>
              </a:solidFill>
            </a:rPr>
            <a:t>bulaşı</a:t>
          </a:r>
          <a:r>
            <a:rPr lang="tr-TR" sz="2400" kern="1200" dirty="0">
              <a:solidFill>
                <a:srgbClr val="002060"/>
              </a:solidFill>
            </a:rPr>
            <a:t> yansıtabilir. </a:t>
          </a:r>
        </a:p>
      </dsp:txBody>
      <dsp:txXfrm>
        <a:off x="64968" y="353430"/>
        <a:ext cx="10887155" cy="1200939"/>
      </dsp:txXfrm>
    </dsp:sp>
    <dsp:sp modelId="{8114AABE-E2E1-44F1-B2E7-719288CA8BB7}">
      <dsp:nvSpPr>
        <dsp:cNvPr id="0" name=""/>
        <dsp:cNvSpPr/>
      </dsp:nvSpPr>
      <dsp:spPr>
        <a:xfrm>
          <a:off x="0" y="1806537"/>
          <a:ext cx="11017091" cy="1330875"/>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a:solidFill>
                <a:srgbClr val="002060"/>
              </a:solidFill>
            </a:rPr>
            <a:t>Numunenin dış yüzeyle teması, eldiven değişiminin uygun yapılmaması, steril olmayan saha uygulaması, uygunsuz </a:t>
          </a:r>
          <a:r>
            <a:rPr lang="tr-TR" sz="2400" kern="1200" dirty="0" err="1">
              <a:solidFill>
                <a:srgbClr val="002060"/>
              </a:solidFill>
            </a:rPr>
            <a:t>nötralizan</a:t>
          </a:r>
          <a:r>
            <a:rPr lang="tr-TR" sz="2400" kern="1200" dirty="0">
              <a:solidFill>
                <a:srgbClr val="002060"/>
              </a:solidFill>
            </a:rPr>
            <a:t> kullanımı, açık kapaklı taşıma veya örneklerin uzun süre bekletilmesi en sık nedenler arasında sayılabilir.</a:t>
          </a:r>
        </a:p>
      </dsp:txBody>
      <dsp:txXfrm>
        <a:off x="64968" y="1871505"/>
        <a:ext cx="10887155" cy="1200939"/>
      </dsp:txXfrm>
    </dsp:sp>
    <dsp:sp modelId="{BA4D8ADC-1EC4-4875-8124-750ED7D0BF6D}">
      <dsp:nvSpPr>
        <dsp:cNvPr id="0" name=""/>
        <dsp:cNvSpPr/>
      </dsp:nvSpPr>
      <dsp:spPr>
        <a:xfrm>
          <a:off x="0" y="3324612"/>
          <a:ext cx="11017091" cy="1330875"/>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a:solidFill>
                <a:srgbClr val="002060"/>
              </a:solidFill>
            </a:rPr>
            <a:t>Bu nedenlerle, tek-beklenmedik-çevresel bağlamla uyumsuz bir pozitif sonuç; tekrarlama, paralel örnekleme ve saha sürecinin gözden geçirilmesi olmadan kesin kanıt olarak kabul edilmeyebilir.</a:t>
          </a:r>
        </a:p>
      </dsp:txBody>
      <dsp:txXfrm>
        <a:off x="64968" y="3389580"/>
        <a:ext cx="10887155" cy="120093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73BA15-BB9D-49C5-9EEC-33501FDF4CE3}">
      <dsp:nvSpPr>
        <dsp:cNvPr id="0" name=""/>
        <dsp:cNvSpPr/>
      </dsp:nvSpPr>
      <dsp:spPr>
        <a:xfrm>
          <a:off x="0" y="385885"/>
          <a:ext cx="11017091" cy="843957"/>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a:solidFill>
                <a:srgbClr val="002060"/>
              </a:solidFill>
            </a:rPr>
            <a:t>Laboratuvar kaynaklı hatalar ön-analitik, analitik ve post-analitik aşamalarda ortaya çıkabilir. </a:t>
          </a:r>
        </a:p>
      </dsp:txBody>
      <dsp:txXfrm>
        <a:off x="41199" y="427084"/>
        <a:ext cx="10934693" cy="761559"/>
      </dsp:txXfrm>
    </dsp:sp>
    <dsp:sp modelId="{EB8C3EC2-FC6F-4644-A75F-85E7E1E8F315}">
      <dsp:nvSpPr>
        <dsp:cNvPr id="0" name=""/>
        <dsp:cNvSpPr/>
      </dsp:nvSpPr>
      <dsp:spPr>
        <a:xfrm>
          <a:off x="0" y="1414163"/>
          <a:ext cx="11017091" cy="818519"/>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tr-TR" sz="2800" b="1" kern="1200" dirty="0">
              <a:solidFill>
                <a:srgbClr val="002060"/>
              </a:solidFill>
            </a:rPr>
            <a:t>Ön-analitik</a:t>
          </a:r>
          <a:r>
            <a:rPr lang="tr-TR" sz="2400" b="0" kern="1200" dirty="0">
              <a:solidFill>
                <a:srgbClr val="002060"/>
              </a:solidFill>
            </a:rPr>
            <a:t> aşamada </a:t>
          </a:r>
          <a:r>
            <a:rPr lang="tr-TR" sz="2400" kern="1200" dirty="0">
              <a:solidFill>
                <a:srgbClr val="002060"/>
              </a:solidFill>
            </a:rPr>
            <a:t>yanlış etiketleme, uygunsuz örnek hacmi, yanlış transport sıcaklığı, gecikmiş teslim ve uygunsuz transport </a:t>
          </a:r>
          <a:r>
            <a:rPr lang="tr-TR" sz="2400" kern="1200" dirty="0" err="1">
              <a:solidFill>
                <a:srgbClr val="002060"/>
              </a:solidFill>
            </a:rPr>
            <a:t>medium</a:t>
          </a:r>
          <a:r>
            <a:rPr lang="tr-TR" sz="2400" kern="1200" dirty="0">
              <a:solidFill>
                <a:srgbClr val="002060"/>
              </a:solidFill>
            </a:rPr>
            <a:t> temel sorunlardır.</a:t>
          </a:r>
        </a:p>
      </dsp:txBody>
      <dsp:txXfrm>
        <a:off x="39957" y="1454120"/>
        <a:ext cx="10937177" cy="738605"/>
      </dsp:txXfrm>
    </dsp:sp>
    <dsp:sp modelId="{B0EC3519-CE39-4880-9540-B0A07588AD29}">
      <dsp:nvSpPr>
        <dsp:cNvPr id="0" name=""/>
        <dsp:cNvSpPr/>
      </dsp:nvSpPr>
      <dsp:spPr>
        <a:xfrm>
          <a:off x="0" y="2417002"/>
          <a:ext cx="11017091" cy="1422719"/>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tr-TR" sz="2800" b="1" kern="1200" dirty="0">
              <a:solidFill>
                <a:srgbClr val="002060"/>
              </a:solidFill>
            </a:rPr>
            <a:t>Analitik</a:t>
          </a:r>
          <a:r>
            <a:rPr lang="tr-TR" sz="2400" kern="1200" dirty="0">
              <a:solidFill>
                <a:srgbClr val="002060"/>
              </a:solidFill>
            </a:rPr>
            <a:t> aşamada yanlış </a:t>
          </a:r>
          <a:r>
            <a:rPr lang="tr-TR" sz="2400" kern="1200" dirty="0" err="1">
              <a:solidFill>
                <a:srgbClr val="002060"/>
              </a:solidFill>
            </a:rPr>
            <a:t>besiyeri</a:t>
          </a:r>
          <a:r>
            <a:rPr lang="tr-TR" sz="2400" kern="1200" dirty="0">
              <a:solidFill>
                <a:srgbClr val="002060"/>
              </a:solidFill>
            </a:rPr>
            <a:t> seçimi, yetersiz nötralizasyon, yetersiz </a:t>
          </a:r>
          <a:r>
            <a:rPr lang="tr-TR" sz="2400" kern="1200" dirty="0" err="1">
              <a:solidFill>
                <a:srgbClr val="002060"/>
              </a:solidFill>
            </a:rPr>
            <a:t>elüsyon</a:t>
          </a:r>
          <a:r>
            <a:rPr lang="tr-TR" sz="2400" kern="1200" dirty="0">
              <a:solidFill>
                <a:srgbClr val="002060"/>
              </a:solidFill>
            </a:rPr>
            <a:t>, yanlış </a:t>
          </a:r>
          <a:r>
            <a:rPr lang="tr-TR" sz="2400" kern="1200" dirty="0" err="1">
              <a:solidFill>
                <a:srgbClr val="002060"/>
              </a:solidFill>
            </a:rPr>
            <a:t>inkübasyon</a:t>
          </a:r>
          <a:r>
            <a:rPr lang="tr-TR" sz="2400" kern="1200" dirty="0">
              <a:solidFill>
                <a:srgbClr val="002060"/>
              </a:solidFill>
            </a:rPr>
            <a:t> süresi/sıcaklığı vb. nedeniyle </a:t>
          </a:r>
          <a:r>
            <a:rPr lang="tr-TR" sz="2400" kern="1200" dirty="0" err="1">
              <a:solidFill>
                <a:srgbClr val="002060"/>
              </a:solidFill>
            </a:rPr>
            <a:t>streslenmiş</a:t>
          </a:r>
          <a:r>
            <a:rPr lang="tr-TR" sz="2400" kern="1200" dirty="0">
              <a:solidFill>
                <a:srgbClr val="002060"/>
              </a:solidFill>
            </a:rPr>
            <a:t> hücrelerin üreyememesi söz konusu olabilir.</a:t>
          </a:r>
        </a:p>
      </dsp:txBody>
      <dsp:txXfrm>
        <a:off x="69451" y="2486453"/>
        <a:ext cx="10878189" cy="1283817"/>
      </dsp:txXfrm>
    </dsp:sp>
    <dsp:sp modelId="{EB7720AC-BD4B-4B3C-9F6F-8D949EAE78B1}">
      <dsp:nvSpPr>
        <dsp:cNvPr id="0" name=""/>
        <dsp:cNvSpPr/>
      </dsp:nvSpPr>
      <dsp:spPr>
        <a:xfrm>
          <a:off x="0" y="4024042"/>
          <a:ext cx="11017091" cy="1422719"/>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tr-TR" sz="2800" b="1" kern="1200" dirty="0">
              <a:solidFill>
                <a:srgbClr val="002060"/>
              </a:solidFill>
            </a:rPr>
            <a:t>Post-analitik</a:t>
          </a:r>
          <a:r>
            <a:rPr lang="tr-TR" sz="2400" kern="1200" dirty="0">
              <a:solidFill>
                <a:srgbClr val="002060"/>
              </a:solidFill>
            </a:rPr>
            <a:t> aşamada ise yanlış koloni sayımı, karışık floranın hatalı yorumlanması, klinik olarak önemsiz </a:t>
          </a:r>
          <a:r>
            <a:rPr lang="tr-TR" sz="2400" kern="1200" dirty="0" err="1">
              <a:solidFill>
                <a:srgbClr val="002060"/>
              </a:solidFill>
            </a:rPr>
            <a:t>izolatların</a:t>
          </a:r>
          <a:r>
            <a:rPr lang="tr-TR" sz="2400" kern="1200" dirty="0">
              <a:solidFill>
                <a:srgbClr val="002060"/>
              </a:solidFill>
            </a:rPr>
            <a:t> aşırı anlamlandırılması veya tam tersine önemli patojenlerin “çevresel kirlenme” diye </a:t>
          </a:r>
          <a:r>
            <a:rPr lang="tr-TR" sz="2400" kern="1200" dirty="0" err="1">
              <a:solidFill>
                <a:srgbClr val="002060"/>
              </a:solidFill>
            </a:rPr>
            <a:t>gözardı</a:t>
          </a:r>
          <a:r>
            <a:rPr lang="tr-TR" sz="2400" kern="1200" dirty="0">
              <a:solidFill>
                <a:srgbClr val="002060"/>
              </a:solidFill>
            </a:rPr>
            <a:t> edilmesi de mümkündür. </a:t>
          </a:r>
        </a:p>
      </dsp:txBody>
      <dsp:txXfrm>
        <a:off x="69451" y="4093493"/>
        <a:ext cx="10878189" cy="128381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2517F4-790F-4672-AE02-5510FFAC385C}">
      <dsp:nvSpPr>
        <dsp:cNvPr id="0" name=""/>
        <dsp:cNvSpPr/>
      </dsp:nvSpPr>
      <dsp:spPr>
        <a:xfrm rot="16200000">
          <a:off x="125442" y="-119928"/>
          <a:ext cx="5064268" cy="5304126"/>
        </a:xfrm>
        <a:prstGeom prst="flowChartManualOperation">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0" tIns="0" rIns="166812" bIns="0" numCol="1" spcCol="1270" anchor="ctr" anchorCtr="0">
          <a:noAutofit/>
        </a:bodyPr>
        <a:lstStyle/>
        <a:p>
          <a:pPr marL="0" lvl="0" indent="0" algn="ctr" defTabSz="1155700" rtl="0">
            <a:lnSpc>
              <a:spcPct val="90000"/>
            </a:lnSpc>
            <a:spcBef>
              <a:spcPct val="0"/>
            </a:spcBef>
            <a:spcAft>
              <a:spcPct val="35000"/>
            </a:spcAft>
            <a:buNone/>
          </a:pPr>
          <a:r>
            <a:rPr lang="tr-TR" sz="2600" kern="1200" dirty="0">
              <a:solidFill>
                <a:srgbClr val="002060"/>
              </a:solidFill>
            </a:rPr>
            <a:t>Bu nedenle laboratuvar hatasının ayrımı için; zincirleme teslim kayıtlarının kontrolü, kullanılan yöntemlerin valide olup olmadığının gözden geçirilmesi, gerekirse aynı alandan tekrar örnek alınması ve </a:t>
          </a:r>
          <a:r>
            <a:rPr lang="tr-TR" sz="2600" kern="1200" dirty="0" err="1">
              <a:solidFill>
                <a:srgbClr val="002060"/>
              </a:solidFill>
            </a:rPr>
            <a:t>izolatın</a:t>
          </a:r>
          <a:r>
            <a:rPr lang="tr-TR" sz="2600" kern="1200" dirty="0">
              <a:solidFill>
                <a:srgbClr val="002060"/>
              </a:solidFill>
            </a:rPr>
            <a:t> klinik </a:t>
          </a:r>
          <a:r>
            <a:rPr lang="tr-TR" sz="2600" kern="1200" dirty="0" err="1">
              <a:solidFill>
                <a:srgbClr val="002060"/>
              </a:solidFill>
            </a:rPr>
            <a:t>suşlarla</a:t>
          </a:r>
          <a:r>
            <a:rPr lang="tr-TR" sz="2600" kern="1200" dirty="0">
              <a:solidFill>
                <a:srgbClr val="002060"/>
              </a:solidFill>
            </a:rPr>
            <a:t> epidemiyolojik korelasyonunun araştırılması gerekir.</a:t>
          </a:r>
        </a:p>
      </dsp:txBody>
      <dsp:txXfrm rot="5400000">
        <a:off x="5513" y="1012855"/>
        <a:ext cx="5304126" cy="3038560"/>
      </dsp:txXfrm>
    </dsp:sp>
    <dsp:sp modelId="{49251611-3236-435A-8C06-D945369AE570}">
      <dsp:nvSpPr>
        <dsp:cNvPr id="0" name=""/>
        <dsp:cNvSpPr/>
      </dsp:nvSpPr>
      <dsp:spPr>
        <a:xfrm rot="16200000">
          <a:off x="5827379" y="-119928"/>
          <a:ext cx="5064268" cy="5304126"/>
        </a:xfrm>
        <a:prstGeom prst="flowChartManualOperation">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0" tIns="0" rIns="203200" bIns="0" numCol="1" spcCol="1270" anchor="ctr" anchorCtr="0">
          <a:noAutofit/>
        </a:bodyPr>
        <a:lstStyle/>
        <a:p>
          <a:pPr marL="0" lvl="0" indent="0" algn="ctr" defTabSz="1422400" rtl="0">
            <a:lnSpc>
              <a:spcPct val="90000"/>
            </a:lnSpc>
            <a:spcBef>
              <a:spcPct val="0"/>
            </a:spcBef>
            <a:spcAft>
              <a:spcPct val="35000"/>
            </a:spcAft>
            <a:buNone/>
          </a:pPr>
          <a:r>
            <a:rPr lang="tr-TR" sz="3200" kern="1200" dirty="0"/>
            <a:t>!!! </a:t>
          </a:r>
          <a:r>
            <a:rPr lang="tr-TR" sz="2600" kern="1200" dirty="0">
              <a:solidFill>
                <a:srgbClr val="002060"/>
              </a:solidFill>
            </a:rPr>
            <a:t>Özellikle salgın incelemelerinde tek başına çevresel pozitiflik değil, zamansal uyum, örnekleme tutarlılığı ve mümkünse tür/direnç profili benzerliği belirleyicidir.</a:t>
          </a:r>
        </a:p>
      </dsp:txBody>
      <dsp:txXfrm rot="5400000">
        <a:off x="5707450" y="1012855"/>
        <a:ext cx="5304126" cy="303856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FF8B28-7E7B-4EE5-B639-C37674A33949}">
      <dsp:nvSpPr>
        <dsp:cNvPr id="0" name=""/>
        <dsp:cNvSpPr/>
      </dsp:nvSpPr>
      <dsp:spPr>
        <a:xfrm>
          <a:off x="720073" y="2752322"/>
          <a:ext cx="6876708" cy="1805821"/>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tr-TR" sz="2800" kern="1200" dirty="0">
              <a:solidFill>
                <a:srgbClr val="002060"/>
              </a:solidFill>
            </a:rPr>
            <a:t>Hedef patojen olarak özellikle </a:t>
          </a:r>
          <a:r>
            <a:rPr lang="tr-TR" sz="2800" kern="1200" dirty="0" err="1">
              <a:solidFill>
                <a:srgbClr val="002060"/>
              </a:solidFill>
            </a:rPr>
            <a:t>Aspergillus</a:t>
          </a:r>
          <a:r>
            <a:rPr lang="tr-TR" sz="2800" kern="1200" dirty="0">
              <a:solidFill>
                <a:srgbClr val="002060"/>
              </a:solidFill>
            </a:rPr>
            <a:t> </a:t>
          </a:r>
          <a:r>
            <a:rPr lang="tr-TR" sz="2800" kern="1200" dirty="0" err="1">
              <a:solidFill>
                <a:srgbClr val="002060"/>
              </a:solidFill>
            </a:rPr>
            <a:t>spp</a:t>
          </a:r>
          <a:r>
            <a:rPr lang="tr-TR" sz="2800" kern="1200" dirty="0">
              <a:solidFill>
                <a:srgbClr val="002060"/>
              </a:solidFill>
            </a:rPr>
            <a:t>. saptanması filtre bütünlüğü, basınç ilişkileri, toz kontrolü ve inşaat ilişkili riskler açısından acil değerlendirme gerektirir.</a:t>
          </a:r>
        </a:p>
      </dsp:txBody>
      <dsp:txXfrm>
        <a:off x="720073" y="2752322"/>
        <a:ext cx="6876708" cy="1805821"/>
      </dsp:txXfrm>
    </dsp:sp>
    <dsp:sp modelId="{06E16F75-89A1-4782-84B4-1915FA35B09E}">
      <dsp:nvSpPr>
        <dsp:cNvPr id="0" name=""/>
        <dsp:cNvSpPr/>
      </dsp:nvSpPr>
      <dsp:spPr>
        <a:xfrm rot="10800000">
          <a:off x="0" y="2056"/>
          <a:ext cx="8316855" cy="2777353"/>
        </a:xfrm>
        <a:prstGeom prst="upArrowCallout">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l" defTabSz="889000" rtl="0">
            <a:lnSpc>
              <a:spcPct val="90000"/>
            </a:lnSpc>
            <a:spcBef>
              <a:spcPct val="0"/>
            </a:spcBef>
            <a:spcAft>
              <a:spcPct val="35000"/>
            </a:spcAft>
            <a:buNone/>
          </a:pPr>
          <a:r>
            <a:rPr lang="tr-TR" sz="2000" b="0" kern="1200" dirty="0" err="1">
              <a:solidFill>
                <a:srgbClr val="002060"/>
              </a:solidFill>
            </a:rPr>
            <a:t>Volümetrik</a:t>
          </a:r>
          <a:r>
            <a:rPr lang="tr-TR" sz="2000" b="0" kern="1200" dirty="0">
              <a:solidFill>
                <a:srgbClr val="002060"/>
              </a:solidFill>
            </a:rPr>
            <a:t> (aktif) hava kültürleri: </a:t>
          </a:r>
          <a:r>
            <a:rPr lang="tr-TR" sz="2000" kern="1200" dirty="0">
              <a:solidFill>
                <a:srgbClr val="002060"/>
              </a:solidFill>
            </a:rPr>
            <a:t>UKHSA rehberi, ameliyathane havasında aktif örneklemenin özellikle kullanıma alma öncesi teknik doğrulama, havalandırma sistemine müdahale sonrası kontrol ve belirli risk soruşturmalarında anlamlı olduğunu; sonuçların boş oda, kullanım sırasındaki koşullar ve havalandırma tipine göre yorumlanması gerektiğini belirtmektedir.</a:t>
          </a:r>
        </a:p>
      </dsp:txBody>
      <dsp:txXfrm rot="10800000">
        <a:off x="0" y="2056"/>
        <a:ext cx="8316855" cy="180464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6612FC-D144-4164-9E1D-B61CC4AEABAC}">
      <dsp:nvSpPr>
        <dsp:cNvPr id="0" name=""/>
        <dsp:cNvSpPr/>
      </dsp:nvSpPr>
      <dsp:spPr>
        <a:xfrm>
          <a:off x="0" y="5085548"/>
          <a:ext cx="11017091" cy="81602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tr-TR" sz="1800" kern="1200" dirty="0">
              <a:solidFill>
                <a:srgbClr val="002060"/>
              </a:solidFill>
            </a:rPr>
            <a:t>Sağlık kuruluşları açısından bu bulgu, özellikle </a:t>
          </a:r>
          <a:r>
            <a:rPr lang="tr-TR" sz="1800" kern="1200" dirty="0" err="1">
              <a:solidFill>
                <a:srgbClr val="002060"/>
              </a:solidFill>
            </a:rPr>
            <a:t>immün</a:t>
          </a:r>
          <a:r>
            <a:rPr lang="tr-TR" sz="1800" kern="1200" dirty="0">
              <a:solidFill>
                <a:srgbClr val="002060"/>
              </a:solidFill>
            </a:rPr>
            <a:t> baskılanmış hastaların bulunduğu birimlerde daha yüksek önem taşır; çünkü içme ve kullanma suyundaki </a:t>
          </a:r>
          <a:r>
            <a:rPr lang="tr-TR" sz="1800" kern="1200" dirty="0" err="1">
              <a:solidFill>
                <a:srgbClr val="002060"/>
              </a:solidFill>
            </a:rPr>
            <a:t>fekal</a:t>
          </a:r>
          <a:r>
            <a:rPr lang="tr-TR" sz="1800" kern="1200" dirty="0">
              <a:solidFill>
                <a:srgbClr val="002060"/>
              </a:solidFill>
            </a:rPr>
            <a:t> </a:t>
          </a:r>
          <a:r>
            <a:rPr lang="tr-TR" sz="1800" kern="1200" dirty="0" err="1">
              <a:solidFill>
                <a:srgbClr val="002060"/>
              </a:solidFill>
            </a:rPr>
            <a:t>kontaminasyon</a:t>
          </a:r>
          <a:r>
            <a:rPr lang="tr-TR" sz="1800" kern="1200" dirty="0">
              <a:solidFill>
                <a:srgbClr val="002060"/>
              </a:solidFill>
            </a:rPr>
            <a:t>, hasta güvenliği açısından doğrudan çevresel risk göstergesi olarak değerlendirilmelidir. </a:t>
          </a:r>
        </a:p>
      </dsp:txBody>
      <dsp:txXfrm>
        <a:off x="0" y="5085548"/>
        <a:ext cx="11017091" cy="816025"/>
      </dsp:txXfrm>
    </dsp:sp>
    <dsp:sp modelId="{70D3BFE2-1BFA-4041-A1B8-62F2AE3E1AE1}">
      <dsp:nvSpPr>
        <dsp:cNvPr id="0" name=""/>
        <dsp:cNvSpPr/>
      </dsp:nvSpPr>
      <dsp:spPr>
        <a:xfrm rot="10800000">
          <a:off x="0" y="3842741"/>
          <a:ext cx="11017091" cy="1255047"/>
        </a:xfrm>
        <a:prstGeom prst="upArrowCallou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tr-TR" sz="2000" kern="1200" dirty="0">
              <a:solidFill>
                <a:srgbClr val="002060"/>
              </a:solidFill>
            </a:rPr>
            <a:t>Ayrıca uygunsuz sonucun doğrulanması ve düzeltici işlemlerin etkinliğinin gösterilmesi amacıyla tekrar numune alınması uygun olur. </a:t>
          </a:r>
        </a:p>
      </dsp:txBody>
      <dsp:txXfrm rot="10800000">
        <a:off x="0" y="3842741"/>
        <a:ext cx="11017091" cy="815492"/>
      </dsp:txXfrm>
    </dsp:sp>
    <dsp:sp modelId="{3FEB2D0E-4413-484E-8808-4538886C87E5}">
      <dsp:nvSpPr>
        <dsp:cNvPr id="0" name=""/>
        <dsp:cNvSpPr/>
      </dsp:nvSpPr>
      <dsp:spPr>
        <a:xfrm rot="10800000">
          <a:off x="0" y="2599933"/>
          <a:ext cx="11017091" cy="1255047"/>
        </a:xfrm>
        <a:prstGeom prst="upArrowCallou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tr-TR" sz="2000" kern="1200" dirty="0">
              <a:solidFill>
                <a:srgbClr val="002060"/>
              </a:solidFill>
            </a:rPr>
            <a:t>Bu durumda yaklaşım, yalnızca laboratuvar sonucunun kaydedilmesiyle sınırlı kalmamalı; su kaynağı, depolama ve dağıtım sistemi, klorlama düzeyi ve olası </a:t>
          </a:r>
          <a:r>
            <a:rPr lang="tr-TR" sz="2000" kern="1200" dirty="0" err="1">
              <a:solidFill>
                <a:srgbClr val="002060"/>
              </a:solidFill>
            </a:rPr>
            <a:t>fekal</a:t>
          </a:r>
          <a:r>
            <a:rPr lang="tr-TR" sz="2000" kern="1200" dirty="0">
              <a:solidFill>
                <a:srgbClr val="002060"/>
              </a:solidFill>
            </a:rPr>
            <a:t> bulaş noktaları birlikte araştırılmalıdır. </a:t>
          </a:r>
        </a:p>
      </dsp:txBody>
      <dsp:txXfrm rot="10800000">
        <a:off x="0" y="2599933"/>
        <a:ext cx="11017091" cy="815492"/>
      </dsp:txXfrm>
    </dsp:sp>
    <dsp:sp modelId="{1E12F49B-71E7-4308-894F-AD11C0801383}">
      <dsp:nvSpPr>
        <dsp:cNvPr id="0" name=""/>
        <dsp:cNvSpPr/>
      </dsp:nvSpPr>
      <dsp:spPr>
        <a:xfrm rot="10800000">
          <a:off x="0" y="1246607"/>
          <a:ext cx="11017091" cy="1365567"/>
        </a:xfrm>
        <a:prstGeom prst="upArrowCallou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tr-TR" sz="1800" kern="1200" dirty="0">
              <a:solidFill>
                <a:srgbClr val="002060"/>
              </a:solidFill>
            </a:rPr>
            <a:t>Halk Sağlığı Genel Müdürlüğü kaynaklarında ve ulusal içme suyu rehber dokümanlarında, içme-kullanma sularında </a:t>
          </a:r>
          <a:r>
            <a:rPr lang="tr-TR" sz="2400" b="1" i="1" kern="1200" dirty="0">
              <a:solidFill>
                <a:srgbClr val="002060"/>
              </a:solidFill>
            </a:rPr>
            <a:t>E. </a:t>
          </a:r>
          <a:r>
            <a:rPr lang="tr-TR" sz="2400" b="1" i="1" kern="1200" dirty="0" err="1">
              <a:solidFill>
                <a:srgbClr val="002060"/>
              </a:solidFill>
            </a:rPr>
            <a:t>coli</a:t>
          </a:r>
          <a:r>
            <a:rPr lang="tr-TR" sz="2400" b="1" i="1" kern="1200" dirty="0">
              <a:solidFill>
                <a:srgbClr val="002060"/>
              </a:solidFill>
            </a:rPr>
            <a:t> için parametrik değerin 0/100 </a:t>
          </a:r>
          <a:r>
            <a:rPr lang="tr-TR" sz="2400" b="1" i="1" kern="1200" dirty="0" err="1">
              <a:solidFill>
                <a:srgbClr val="002060"/>
              </a:solidFill>
            </a:rPr>
            <a:t>mL</a:t>
          </a:r>
          <a:r>
            <a:rPr lang="tr-TR" sz="1800" kern="1200" dirty="0">
              <a:solidFill>
                <a:srgbClr val="002060"/>
              </a:solidFill>
            </a:rPr>
            <a:t> olduğu; dolayısıyla saptanmasının suyun mikrobiyolojik açıdan uygunsuz kabul edilmesini gerektirdiği belirtilmektedir. </a:t>
          </a:r>
        </a:p>
      </dsp:txBody>
      <dsp:txXfrm rot="10800000">
        <a:off x="0" y="1246607"/>
        <a:ext cx="11017091" cy="887304"/>
      </dsp:txXfrm>
    </dsp:sp>
    <dsp:sp modelId="{BEC78D92-13B7-4206-B45E-81A7870E1C1E}">
      <dsp:nvSpPr>
        <dsp:cNvPr id="0" name=""/>
        <dsp:cNvSpPr/>
      </dsp:nvSpPr>
      <dsp:spPr>
        <a:xfrm rot="10800000">
          <a:off x="0" y="3799"/>
          <a:ext cx="11017091" cy="1255047"/>
        </a:xfrm>
        <a:prstGeom prst="upArrowCallou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tr-TR" sz="2000" kern="1200" dirty="0">
              <a:solidFill>
                <a:srgbClr val="002060"/>
              </a:solidFill>
            </a:rPr>
            <a:t>Ülkemizde içme ve kullanma sularının mikrobiyolojik değerlendirilmesinde </a:t>
          </a:r>
          <a:r>
            <a:rPr lang="tr-TR" sz="2400" b="1" i="1" kern="1200" dirty="0" err="1">
              <a:solidFill>
                <a:srgbClr val="002060"/>
              </a:solidFill>
            </a:rPr>
            <a:t>Escherichia</a:t>
          </a:r>
          <a:r>
            <a:rPr lang="tr-TR" sz="2400" b="1" i="1" kern="1200" dirty="0">
              <a:solidFill>
                <a:srgbClr val="002060"/>
              </a:solidFill>
            </a:rPr>
            <a:t> </a:t>
          </a:r>
          <a:r>
            <a:rPr lang="tr-TR" sz="2400" b="1" i="1" kern="1200" dirty="0" err="1">
              <a:solidFill>
                <a:srgbClr val="002060"/>
              </a:solidFill>
            </a:rPr>
            <a:t>coli</a:t>
          </a:r>
          <a:r>
            <a:rPr lang="tr-TR" sz="2400" b="1" i="1" kern="1200" dirty="0">
              <a:solidFill>
                <a:srgbClr val="002060"/>
              </a:solidFill>
            </a:rPr>
            <a:t> (E. </a:t>
          </a:r>
          <a:r>
            <a:rPr lang="tr-TR" sz="2400" b="1" i="1" kern="1200" dirty="0" err="1">
              <a:solidFill>
                <a:srgbClr val="002060"/>
              </a:solidFill>
            </a:rPr>
            <a:t>coli</a:t>
          </a:r>
          <a:r>
            <a:rPr lang="tr-TR" sz="2400" b="1" i="1" kern="1200" dirty="0">
              <a:solidFill>
                <a:srgbClr val="002060"/>
              </a:solidFill>
            </a:rPr>
            <a:t>) </a:t>
          </a:r>
          <a:r>
            <a:rPr lang="tr-TR" sz="2000" kern="1200" dirty="0">
              <a:solidFill>
                <a:srgbClr val="002060"/>
              </a:solidFill>
            </a:rPr>
            <a:t>varlığı, </a:t>
          </a:r>
          <a:r>
            <a:rPr lang="tr-TR" sz="2000" kern="1200" dirty="0" err="1">
              <a:solidFill>
                <a:srgbClr val="002060"/>
              </a:solidFill>
            </a:rPr>
            <a:t>fekal</a:t>
          </a:r>
          <a:r>
            <a:rPr lang="tr-TR" sz="2000" kern="1200" dirty="0">
              <a:solidFill>
                <a:srgbClr val="002060"/>
              </a:solidFill>
            </a:rPr>
            <a:t> </a:t>
          </a:r>
          <a:r>
            <a:rPr lang="tr-TR" sz="2000" kern="1200" dirty="0" err="1">
              <a:solidFill>
                <a:srgbClr val="002060"/>
              </a:solidFill>
            </a:rPr>
            <a:t>kontaminasyonun</a:t>
          </a:r>
          <a:r>
            <a:rPr lang="tr-TR" sz="2000" kern="1200" dirty="0">
              <a:solidFill>
                <a:srgbClr val="002060"/>
              </a:solidFill>
            </a:rPr>
            <a:t> en önemli göstergelerinden biri olarak kabul edilmektedir. </a:t>
          </a:r>
        </a:p>
      </dsp:txBody>
      <dsp:txXfrm rot="10800000">
        <a:off x="0" y="3799"/>
        <a:ext cx="11017091" cy="81549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14476E-FA9C-466E-BAAA-DC7AE4D95F6B}">
      <dsp:nvSpPr>
        <dsp:cNvPr id="0" name=""/>
        <dsp:cNvSpPr/>
      </dsp:nvSpPr>
      <dsp:spPr>
        <a:xfrm>
          <a:off x="0" y="3442482"/>
          <a:ext cx="5868583" cy="2258641"/>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tr-TR" sz="2100" kern="1200"/>
            <a:t>Özellikle musluk ve duş başlıkları gibi son kullanım noktalarında pozitiflik saptandığında, ilgili çıkış noktalarının ve bağlantılı sistemin yeniden değerlendirilmesi, kontrol önlemleri sonrası tekrar örnekleme yapılması ve düzeltici işlemlerin etkinliğinin kayıt altına alınması uygun olacaktır</a:t>
          </a:r>
          <a:endParaRPr lang="tr-TR" sz="2100" kern="1200" dirty="0"/>
        </a:p>
      </dsp:txBody>
      <dsp:txXfrm>
        <a:off x="0" y="3442482"/>
        <a:ext cx="5868583" cy="2258641"/>
      </dsp:txXfrm>
    </dsp:sp>
    <dsp:sp modelId="{764BDA9E-43C6-4FE8-BB52-4192B242C042}">
      <dsp:nvSpPr>
        <dsp:cNvPr id="0" name=""/>
        <dsp:cNvSpPr/>
      </dsp:nvSpPr>
      <dsp:spPr>
        <a:xfrm rot="10800000">
          <a:off x="0" y="2571"/>
          <a:ext cx="5868583" cy="3473790"/>
        </a:xfrm>
        <a:prstGeom prst="upArrowCallou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tr-TR" sz="2100" kern="1200" dirty="0"/>
            <a:t>Lejyoner Hastalığı Kontrol Usul ve Esasları Hakkında Yönetmelik gereği hastane su sisteminde veya musluk ve duş başlıklarında </a:t>
          </a:r>
          <a:r>
            <a:rPr lang="tr-TR" sz="2100" kern="1200" dirty="0" err="1"/>
            <a:t>Legionella</a:t>
          </a:r>
          <a:r>
            <a:rPr lang="tr-TR" sz="2100" kern="1200" dirty="0"/>
            <a:t> </a:t>
          </a:r>
          <a:r>
            <a:rPr lang="tr-TR" sz="2100" kern="1200" dirty="0" err="1"/>
            <a:t>spp</a:t>
          </a:r>
          <a:r>
            <a:rPr lang="tr-TR" sz="2100" kern="1200" dirty="0"/>
            <a:t>. saptanması durumunda su yönetim planı ve süreç gözden geçirilmeli, gerekli </a:t>
          </a:r>
          <a:r>
            <a:rPr lang="tr-TR" sz="2100" kern="1200" dirty="0" err="1"/>
            <a:t>dekontaminasyon</a:t>
          </a:r>
          <a:r>
            <a:rPr lang="tr-TR" sz="2100" kern="1200" dirty="0"/>
            <a:t> işlemleri gecikmeden uygulanmalıdır.</a:t>
          </a:r>
        </a:p>
      </dsp:txBody>
      <dsp:txXfrm rot="10800000">
        <a:off x="0" y="2571"/>
        <a:ext cx="5868583" cy="225716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CA338-EBB3-48F2-9057-26331B12796A}">
      <dsp:nvSpPr>
        <dsp:cNvPr id="0" name=""/>
        <dsp:cNvSpPr/>
      </dsp:nvSpPr>
      <dsp:spPr>
        <a:xfrm>
          <a:off x="0" y="3283841"/>
          <a:ext cx="6741656" cy="2154555"/>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tr-TR" sz="2400" kern="1200" dirty="0"/>
            <a:t>Bu durumda su arıtma sisteminin, dezenfeksiyon süreçlerinin ve dağıtım hattının teknik açıdan gözden geçirilmesi, gerekli düzeltici işlemlerin uygulanması ve sonrasında kontrol örnekleri ile yeniden doğrulama yapılması gerekmektedir.</a:t>
          </a:r>
        </a:p>
      </dsp:txBody>
      <dsp:txXfrm>
        <a:off x="0" y="3283841"/>
        <a:ext cx="6741656" cy="2154555"/>
      </dsp:txXfrm>
    </dsp:sp>
    <dsp:sp modelId="{D3B53D27-B5D5-4A5F-9760-7DFC525D8047}">
      <dsp:nvSpPr>
        <dsp:cNvPr id="0" name=""/>
        <dsp:cNvSpPr/>
      </dsp:nvSpPr>
      <dsp:spPr>
        <a:xfrm rot="10800000">
          <a:off x="0" y="0"/>
          <a:ext cx="6741656" cy="3313706"/>
        </a:xfrm>
        <a:prstGeom prst="upArrowCallou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l" defTabSz="977900" rtl="0">
            <a:lnSpc>
              <a:spcPct val="90000"/>
            </a:lnSpc>
            <a:spcBef>
              <a:spcPct val="0"/>
            </a:spcBef>
            <a:spcAft>
              <a:spcPct val="35000"/>
            </a:spcAft>
            <a:buNone/>
          </a:pPr>
          <a:r>
            <a:rPr lang="tr-TR" sz="2200" kern="1200" dirty="0"/>
            <a:t>Ülkemizde, hemodiyaliz çözeltilerinin </a:t>
          </a:r>
          <a:r>
            <a:rPr lang="tr-TR" sz="2200" kern="1200" dirty="0" err="1"/>
            <a:t>dilüsyonunda</a:t>
          </a:r>
          <a:r>
            <a:rPr lang="tr-TR" sz="2200" kern="1200" dirty="0"/>
            <a:t> kullanılan suyun mikrobiyolojik ve </a:t>
          </a:r>
          <a:r>
            <a:rPr lang="tr-TR" sz="2200" kern="1200" dirty="0" err="1"/>
            <a:t>endotoksin</a:t>
          </a:r>
          <a:r>
            <a:rPr lang="tr-TR" sz="2200" kern="1200" dirty="0"/>
            <a:t> açısından izleminde, (Diyaliz Hizmetleri Hakkında Yönetmelik) toplam aerobik mikroorganizma sayısının 100 CFU/</a:t>
          </a:r>
          <a:r>
            <a:rPr lang="tr-TR" sz="2200" kern="1200" dirty="0" err="1"/>
            <a:t>mL’nin</a:t>
          </a:r>
          <a:r>
            <a:rPr lang="tr-TR" sz="2200" kern="1200" dirty="0"/>
            <a:t> üzerinde olması veya </a:t>
          </a:r>
          <a:r>
            <a:rPr lang="tr-TR" sz="2200" kern="1200" dirty="0" err="1"/>
            <a:t>endotoksin</a:t>
          </a:r>
          <a:r>
            <a:rPr lang="tr-TR" sz="2200" kern="1200" dirty="0"/>
            <a:t> düzeyinin 0.25 IU/</a:t>
          </a:r>
          <a:r>
            <a:rPr lang="tr-TR" sz="2200" kern="1200" dirty="0" err="1"/>
            <a:t>mL’yi</a:t>
          </a:r>
          <a:r>
            <a:rPr lang="tr-TR" sz="2200" kern="1200" dirty="0"/>
            <a:t> aşması uygunsuzluk olarak kabul edilmekte; </a:t>
          </a:r>
        </a:p>
      </dsp:txBody>
      <dsp:txXfrm rot="10800000">
        <a:off x="0" y="0"/>
        <a:ext cx="6741656" cy="215314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0AEB49-C48E-426F-8978-AE767A04C9B9}">
      <dsp:nvSpPr>
        <dsp:cNvPr id="0" name=""/>
        <dsp:cNvSpPr/>
      </dsp:nvSpPr>
      <dsp:spPr>
        <a:xfrm>
          <a:off x="0" y="361384"/>
          <a:ext cx="7446737" cy="232928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a:t>Yüksek riskli patojenlerle oluşan salgın incelemelerinde; Yüzey kültürleri, hastane çevresindeki yüksek temaslı alanlarda </a:t>
          </a:r>
          <a:r>
            <a:rPr lang="tr-TR" sz="2400" kern="1200" dirty="0" err="1"/>
            <a:t>mikrobiyal</a:t>
          </a:r>
          <a:r>
            <a:rPr lang="tr-TR" sz="2400" kern="1200" dirty="0"/>
            <a:t> yükün, olası patojen varlığının ve temizlik/</a:t>
          </a:r>
          <a:r>
            <a:rPr lang="tr-TR" sz="2400" kern="1200" dirty="0" err="1"/>
            <a:t>dekontaminasyon</a:t>
          </a:r>
          <a:r>
            <a:rPr lang="tr-TR" sz="2400" kern="1200" dirty="0"/>
            <a:t> süreçlerinin etkinliğinin değerlendirilmesinde kullanılan temel çevresel örnekleme yöntemlerinden biridir. </a:t>
          </a:r>
        </a:p>
      </dsp:txBody>
      <dsp:txXfrm>
        <a:off x="113706" y="475090"/>
        <a:ext cx="7219325" cy="2101874"/>
      </dsp:txXfrm>
    </dsp:sp>
    <dsp:sp modelId="{6327E63B-1B16-4C97-AB29-3B3DFEAF655B}">
      <dsp:nvSpPr>
        <dsp:cNvPr id="0" name=""/>
        <dsp:cNvSpPr/>
      </dsp:nvSpPr>
      <dsp:spPr>
        <a:xfrm>
          <a:off x="0" y="2817495"/>
          <a:ext cx="7446737" cy="164700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a:t>Yatak kenarlıkları, monitör düğmeleri, </a:t>
          </a:r>
          <a:r>
            <a:rPr lang="tr-TR" sz="2400" kern="1200" dirty="0" err="1"/>
            <a:t>infüzyon</a:t>
          </a:r>
          <a:r>
            <a:rPr lang="tr-TR" sz="2400" kern="1200" dirty="0"/>
            <a:t> pompaları, kapı kolları, lavabo çevresi, musluk başları, tuvalet yüzeyleri ve ortak kullanılan tıbbi ekipmanlar bu açıdan en sık örneklenen alanlardır. </a:t>
          </a:r>
        </a:p>
      </dsp:txBody>
      <dsp:txXfrm>
        <a:off x="80400" y="2897895"/>
        <a:ext cx="7285937" cy="148620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85016-809F-4B58-A210-ABC0B7D3F8C1}">
      <dsp:nvSpPr>
        <dsp:cNvPr id="0" name=""/>
        <dsp:cNvSpPr/>
      </dsp:nvSpPr>
      <dsp:spPr>
        <a:xfrm>
          <a:off x="0" y="217308"/>
          <a:ext cx="5184576" cy="2803827"/>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kern="1200" dirty="0">
              <a:solidFill>
                <a:srgbClr val="002060"/>
              </a:solidFill>
            </a:rPr>
            <a:t>Çevresel kültür sonuçları, enfeksiyon kontrol müdahalelerinin önceliklendirilmesi ve yoğunlaştırılması açısından önemli olmakla birlikte pozitif çevre kültürü, otomatik olarak tek tip bir müdahale gerektirmez.</a:t>
          </a:r>
        </a:p>
      </dsp:txBody>
      <dsp:txXfrm>
        <a:off x="136872" y="354180"/>
        <a:ext cx="4910832" cy="2530083"/>
      </dsp:txXfrm>
    </dsp:sp>
    <dsp:sp modelId="{E6C59AEE-3A17-408D-8AD3-87976C74B85B}">
      <dsp:nvSpPr>
        <dsp:cNvPr id="0" name=""/>
        <dsp:cNvSpPr/>
      </dsp:nvSpPr>
      <dsp:spPr>
        <a:xfrm>
          <a:off x="0" y="3027388"/>
          <a:ext cx="5184576" cy="2624933"/>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kern="1200" dirty="0">
              <a:solidFill>
                <a:srgbClr val="002060"/>
              </a:solidFill>
            </a:rPr>
            <a:t>Uygulanacak strateji izole edilen mikroorganizmanın çevresel dayanıklılığına, bulaşma potansiyeline, hasta popülasyonunun duyarlılığına, örnek alınan alanın risk düzeyine ve eşlik eden klinik bulgulara göre belirlenmelidir.</a:t>
          </a:r>
        </a:p>
      </dsp:txBody>
      <dsp:txXfrm>
        <a:off x="128139" y="3155527"/>
        <a:ext cx="4928298" cy="23686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536C51-7A31-49EE-848F-81208308712D}">
      <dsp:nvSpPr>
        <dsp:cNvPr id="0" name=""/>
        <dsp:cNvSpPr/>
      </dsp:nvSpPr>
      <dsp:spPr>
        <a:xfrm>
          <a:off x="0" y="261802"/>
          <a:ext cx="11017091" cy="1485717"/>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tr-TR" sz="2800" kern="1200" dirty="0">
              <a:solidFill>
                <a:srgbClr val="002060"/>
              </a:solidFill>
            </a:rPr>
            <a:t>Çevresel kültürlerden elde edilen </a:t>
          </a:r>
          <a:r>
            <a:rPr lang="tr-TR" sz="2800" kern="1200" dirty="0" err="1">
              <a:solidFill>
                <a:srgbClr val="002060"/>
              </a:solidFill>
            </a:rPr>
            <a:t>mikrobiyal</a:t>
          </a:r>
          <a:r>
            <a:rPr lang="tr-TR" sz="2800" kern="1200" dirty="0">
              <a:solidFill>
                <a:srgbClr val="002060"/>
              </a:solidFill>
            </a:rPr>
            <a:t> yükün sayısal olarak ifade edilmesine dayanır. </a:t>
          </a:r>
        </a:p>
      </dsp:txBody>
      <dsp:txXfrm>
        <a:off x="72527" y="334329"/>
        <a:ext cx="10872037" cy="1340663"/>
      </dsp:txXfrm>
    </dsp:sp>
    <dsp:sp modelId="{44CB9846-6F09-486D-86D3-E893F7AD34DD}">
      <dsp:nvSpPr>
        <dsp:cNvPr id="0" name=""/>
        <dsp:cNvSpPr/>
      </dsp:nvSpPr>
      <dsp:spPr>
        <a:xfrm>
          <a:off x="0" y="1825279"/>
          <a:ext cx="11017091" cy="1485717"/>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tr-TR" sz="2700" kern="1200" dirty="0">
              <a:solidFill>
                <a:srgbClr val="002060"/>
              </a:solidFill>
            </a:rPr>
            <a:t>En sık kullanılan birimler hava için CFU/m³, yüzey için CFU/cm², temas plaklarında toplam koloni sayısı veya </a:t>
          </a:r>
          <a:r>
            <a:rPr lang="tr-TR" sz="2700" kern="1200" dirty="0" err="1">
              <a:solidFill>
                <a:srgbClr val="002060"/>
              </a:solidFill>
            </a:rPr>
            <a:t>elüsyon</a:t>
          </a:r>
          <a:r>
            <a:rPr lang="tr-TR" sz="2700" kern="1200" dirty="0">
              <a:solidFill>
                <a:srgbClr val="002060"/>
              </a:solidFill>
            </a:rPr>
            <a:t> temelli yüzey örneklerinde alan başına koloni yoğunluğudur. </a:t>
          </a:r>
        </a:p>
      </dsp:txBody>
      <dsp:txXfrm>
        <a:off x="72527" y="1897806"/>
        <a:ext cx="10872037" cy="1340663"/>
      </dsp:txXfrm>
    </dsp:sp>
    <dsp:sp modelId="{202486EA-5C27-422F-9E0A-BE1550FAB52A}">
      <dsp:nvSpPr>
        <dsp:cNvPr id="0" name=""/>
        <dsp:cNvSpPr/>
      </dsp:nvSpPr>
      <dsp:spPr>
        <a:xfrm>
          <a:off x="0" y="3388757"/>
          <a:ext cx="11017091" cy="1485717"/>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tr-TR" sz="2700" kern="1200" dirty="0">
              <a:solidFill>
                <a:srgbClr val="002060"/>
              </a:solidFill>
            </a:rPr>
            <a:t>Çevresel örneklemenin en önemli sınırlılıklarından biri, farklı örnekleme cihazları, taşıma ortamları, ekim yöntemleri ve </a:t>
          </a:r>
          <a:r>
            <a:rPr lang="tr-TR" sz="2700" kern="1200" dirty="0" err="1">
              <a:solidFill>
                <a:srgbClr val="002060"/>
              </a:solidFill>
            </a:rPr>
            <a:t>inkübasyon</a:t>
          </a:r>
          <a:r>
            <a:rPr lang="tr-TR" sz="2700" kern="1200" dirty="0">
              <a:solidFill>
                <a:srgbClr val="002060"/>
              </a:solidFill>
            </a:rPr>
            <a:t> koşulları nedeniyle </a:t>
          </a:r>
          <a:r>
            <a:rPr lang="tr-TR" sz="2700" b="1" kern="1200" dirty="0">
              <a:solidFill>
                <a:srgbClr val="002060"/>
              </a:solidFill>
            </a:rPr>
            <a:t>bu sayıların her zaman doğrudan karşılaştırılabilir olmamasıdır.</a:t>
          </a:r>
          <a:endParaRPr lang="tr-TR" sz="2700" kern="1200" dirty="0">
            <a:solidFill>
              <a:srgbClr val="002060"/>
            </a:solidFill>
          </a:endParaRPr>
        </a:p>
      </dsp:txBody>
      <dsp:txXfrm>
        <a:off x="72527" y="3461284"/>
        <a:ext cx="10872037" cy="134066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0E8CE4-EE68-4BDF-8EB4-3399474A95AF}">
      <dsp:nvSpPr>
        <dsp:cNvPr id="0" name=""/>
        <dsp:cNvSpPr/>
      </dsp:nvSpPr>
      <dsp:spPr>
        <a:xfrm>
          <a:off x="0" y="1008039"/>
          <a:ext cx="11017091" cy="2020941"/>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dirty="0">
              <a:solidFill>
                <a:srgbClr val="002060"/>
              </a:solidFill>
            </a:rPr>
            <a:t>Güncel kılavuzlar, çevresel kontrol yaklaşımının yalnızca kimyasal dezenfektan seçimine indirgenmemesi gerektiğini; temizlik sıklığı, temas yüzeyi önceliklendirmesi, terminal temizlik, ekipman ayrımı, temas önlemleri, personel eğitimi, denetim ve geri bildirim mekanizmalarının birlikte yürütülmesini önermektedir.</a:t>
          </a:r>
        </a:p>
      </dsp:txBody>
      <dsp:txXfrm>
        <a:off x="98654" y="1106693"/>
        <a:ext cx="10819783" cy="1823633"/>
      </dsp:txXfrm>
    </dsp:sp>
    <dsp:sp modelId="{A00673A5-2751-4417-8633-F2A9FD05CEF5}">
      <dsp:nvSpPr>
        <dsp:cNvPr id="0" name=""/>
        <dsp:cNvSpPr/>
      </dsp:nvSpPr>
      <dsp:spPr>
        <a:xfrm>
          <a:off x="0" y="2808240"/>
          <a:ext cx="11017091" cy="2208292"/>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dirty="0">
              <a:solidFill>
                <a:srgbClr val="002060"/>
              </a:solidFill>
            </a:rPr>
            <a:t>Ayrıca çevreden hastaya, hasta- çevre-personel arasında patojen transferinin iyi tanımlanmış olması, çevresel kültürlere dayalı müdahalelerin hasta güvenliği açısından doğrudan önemini ortaya koymaktadır. </a:t>
          </a:r>
        </a:p>
      </dsp:txBody>
      <dsp:txXfrm>
        <a:off x="107800" y="2916040"/>
        <a:ext cx="10801491" cy="199269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BCBE9-9C12-4E39-9FD2-BE793C156D92}">
      <dsp:nvSpPr>
        <dsp:cNvPr id="0" name=""/>
        <dsp:cNvSpPr/>
      </dsp:nvSpPr>
      <dsp:spPr>
        <a:xfrm>
          <a:off x="0" y="1404371"/>
          <a:ext cx="11017091" cy="1872495"/>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2671D6-F0F1-4BF4-A85F-6A3F4CB61A07}">
      <dsp:nvSpPr>
        <dsp:cNvPr id="0" name=""/>
        <dsp:cNvSpPr/>
      </dsp:nvSpPr>
      <dsp:spPr>
        <a:xfrm>
          <a:off x="121" y="0"/>
          <a:ext cx="4836653" cy="1872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b" anchorCtr="0">
          <a:noAutofit/>
        </a:bodyPr>
        <a:lstStyle/>
        <a:p>
          <a:pPr marL="0" lvl="0" indent="0" algn="ctr" defTabSz="977900" rtl="0">
            <a:lnSpc>
              <a:spcPct val="90000"/>
            </a:lnSpc>
            <a:spcBef>
              <a:spcPct val="0"/>
            </a:spcBef>
            <a:spcAft>
              <a:spcPct val="35000"/>
            </a:spcAft>
            <a:buNone/>
          </a:pPr>
          <a:r>
            <a:rPr lang="tr-TR" sz="2200" kern="1200" dirty="0">
              <a:solidFill>
                <a:srgbClr val="002060"/>
              </a:solidFill>
            </a:rPr>
            <a:t>Çevresel kültür sonuçları, temizlik ve dezenfeksiyon stratejisinin mikroorganizmaya özgü biçimde yeniden düzenlenmesini gerektirebilir. </a:t>
          </a:r>
        </a:p>
      </dsp:txBody>
      <dsp:txXfrm>
        <a:off x="121" y="0"/>
        <a:ext cx="4836653" cy="1872495"/>
      </dsp:txXfrm>
    </dsp:sp>
    <dsp:sp modelId="{92EB0D38-9467-44B0-A435-53EE192FD510}">
      <dsp:nvSpPr>
        <dsp:cNvPr id="0" name=""/>
        <dsp:cNvSpPr/>
      </dsp:nvSpPr>
      <dsp:spPr>
        <a:xfrm>
          <a:off x="2184385" y="2106557"/>
          <a:ext cx="468123" cy="46812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9E331D-8307-4CDD-BF47-9A14BEEE99F1}">
      <dsp:nvSpPr>
        <dsp:cNvPr id="0" name=""/>
        <dsp:cNvSpPr/>
      </dsp:nvSpPr>
      <dsp:spPr>
        <a:xfrm>
          <a:off x="5078607" y="2808742"/>
          <a:ext cx="4836653" cy="1872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t" anchorCtr="0">
          <a:noAutofit/>
        </a:bodyPr>
        <a:lstStyle/>
        <a:p>
          <a:pPr marL="0" lvl="0" indent="0" algn="ctr" defTabSz="977900" rtl="0">
            <a:lnSpc>
              <a:spcPct val="90000"/>
            </a:lnSpc>
            <a:spcBef>
              <a:spcPct val="0"/>
            </a:spcBef>
            <a:spcAft>
              <a:spcPct val="35000"/>
            </a:spcAft>
            <a:buNone/>
          </a:pPr>
          <a:r>
            <a:rPr lang="tr-TR" sz="2200" kern="1200" dirty="0">
              <a:solidFill>
                <a:srgbClr val="002060"/>
              </a:solidFill>
            </a:rPr>
            <a:t>Temel ilke, önce mekanik temizliğin sağlanması, ardından hedef patojenin biyolojik özelliklerine uygun dezenfektanın yeterli konsantrasyon ve temas süresiyle uygulanmasıdır.</a:t>
          </a:r>
        </a:p>
      </dsp:txBody>
      <dsp:txXfrm>
        <a:off x="5078607" y="2808742"/>
        <a:ext cx="4836653" cy="1872495"/>
      </dsp:txXfrm>
    </dsp:sp>
    <dsp:sp modelId="{0D142AF9-EE26-467A-8D5A-3F922528B81A}">
      <dsp:nvSpPr>
        <dsp:cNvPr id="0" name=""/>
        <dsp:cNvSpPr/>
      </dsp:nvSpPr>
      <dsp:spPr>
        <a:xfrm>
          <a:off x="7262872" y="2106557"/>
          <a:ext cx="468123" cy="46812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079B0C-1C8B-4BD7-96F3-A4811C9F4F33}">
      <dsp:nvSpPr>
        <dsp:cNvPr id="0" name=""/>
        <dsp:cNvSpPr/>
      </dsp:nvSpPr>
      <dsp:spPr>
        <a:xfrm>
          <a:off x="2712904" y="0"/>
          <a:ext cx="4824586" cy="4824586"/>
        </a:xfrm>
        <a:prstGeom prst="triangl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0ECB7C0-9207-46B9-918D-08F2CF8C7864}">
      <dsp:nvSpPr>
        <dsp:cNvPr id="0" name=""/>
        <dsp:cNvSpPr/>
      </dsp:nvSpPr>
      <dsp:spPr>
        <a:xfrm>
          <a:off x="4389496" y="485049"/>
          <a:ext cx="4607383" cy="1142069"/>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tr-TR" sz="2000" kern="1200" dirty="0">
              <a:solidFill>
                <a:srgbClr val="002060"/>
              </a:solidFill>
            </a:rPr>
            <a:t>Özellikle çevresel kalıcılığı yüksek olan veya standart düşük düzey dezenfektanlara daha dirençli patojenlerde ürün seçimi kritik</a:t>
          </a:r>
        </a:p>
      </dsp:txBody>
      <dsp:txXfrm>
        <a:off x="4445247" y="540800"/>
        <a:ext cx="4495881" cy="1030567"/>
      </dsp:txXfrm>
    </dsp:sp>
    <dsp:sp modelId="{B970605B-FF64-45F2-A761-BA8A0A422ED8}">
      <dsp:nvSpPr>
        <dsp:cNvPr id="0" name=""/>
        <dsp:cNvSpPr/>
      </dsp:nvSpPr>
      <dsp:spPr>
        <a:xfrm>
          <a:off x="4219118" y="1769878"/>
          <a:ext cx="4948138" cy="1142069"/>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tr-TR" sz="2000" b="1" kern="1200" dirty="0">
              <a:solidFill>
                <a:srgbClr val="002060"/>
              </a:solidFill>
            </a:rPr>
            <a:t>C. </a:t>
          </a:r>
          <a:r>
            <a:rPr lang="tr-TR" sz="2000" b="1" kern="1200" dirty="0" err="1">
              <a:solidFill>
                <a:srgbClr val="002060"/>
              </a:solidFill>
            </a:rPr>
            <a:t>difficile</a:t>
          </a:r>
          <a:r>
            <a:rPr lang="tr-TR" sz="2000" b="1" kern="1200" dirty="0">
              <a:solidFill>
                <a:srgbClr val="002060"/>
              </a:solidFill>
            </a:rPr>
            <a:t> için </a:t>
          </a:r>
          <a:r>
            <a:rPr lang="tr-TR" sz="2000" kern="1200" dirty="0" err="1">
              <a:solidFill>
                <a:srgbClr val="002060"/>
              </a:solidFill>
            </a:rPr>
            <a:t>sporisidal</a:t>
          </a:r>
          <a:r>
            <a:rPr lang="tr-TR" sz="2000" kern="1200" dirty="0">
              <a:solidFill>
                <a:srgbClr val="002060"/>
              </a:solidFill>
            </a:rPr>
            <a:t> etki gerekir; bu nedenle klor bazlı ajanlar veya eşdeğer </a:t>
          </a:r>
          <a:r>
            <a:rPr lang="tr-TR" sz="2000" kern="1200" dirty="0" err="1">
              <a:solidFill>
                <a:srgbClr val="002060"/>
              </a:solidFill>
            </a:rPr>
            <a:t>sporisidal</a:t>
          </a:r>
          <a:r>
            <a:rPr lang="tr-TR" sz="2000" kern="1200" dirty="0">
              <a:solidFill>
                <a:srgbClr val="002060"/>
              </a:solidFill>
            </a:rPr>
            <a:t> ürünler tercih edilmelidir</a:t>
          </a:r>
          <a:r>
            <a:rPr lang="tr-TR" sz="1700" kern="1200" dirty="0">
              <a:solidFill>
                <a:srgbClr val="002060"/>
              </a:solidFill>
            </a:rPr>
            <a:t>. </a:t>
          </a:r>
        </a:p>
      </dsp:txBody>
      <dsp:txXfrm>
        <a:off x="4274869" y="1825629"/>
        <a:ext cx="4836636" cy="1030567"/>
      </dsp:txXfrm>
    </dsp:sp>
    <dsp:sp modelId="{49DD8FF2-AACA-4036-A766-B06832F2E77F}">
      <dsp:nvSpPr>
        <dsp:cNvPr id="0" name=""/>
        <dsp:cNvSpPr/>
      </dsp:nvSpPr>
      <dsp:spPr>
        <a:xfrm>
          <a:off x="4001936" y="3054707"/>
          <a:ext cx="5382503" cy="1142069"/>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tr-TR" sz="2000" kern="1200" dirty="0" err="1">
              <a:solidFill>
                <a:srgbClr val="002060"/>
              </a:solidFill>
            </a:rPr>
            <a:t>Public</a:t>
          </a:r>
          <a:r>
            <a:rPr lang="tr-TR" sz="2000" kern="1200" dirty="0">
              <a:solidFill>
                <a:srgbClr val="002060"/>
              </a:solidFill>
            </a:rPr>
            <a:t> </a:t>
          </a:r>
          <a:r>
            <a:rPr lang="tr-TR" sz="2000" kern="1200" dirty="0" err="1">
              <a:solidFill>
                <a:srgbClr val="002060"/>
              </a:solidFill>
            </a:rPr>
            <a:t>Health</a:t>
          </a:r>
          <a:r>
            <a:rPr lang="tr-TR" sz="2000" kern="1200" dirty="0">
              <a:solidFill>
                <a:srgbClr val="002060"/>
              </a:solidFill>
            </a:rPr>
            <a:t> </a:t>
          </a:r>
          <a:r>
            <a:rPr lang="tr-TR" sz="2000" kern="1200" dirty="0" err="1">
              <a:solidFill>
                <a:srgbClr val="002060"/>
              </a:solidFill>
            </a:rPr>
            <a:t>Ontario</a:t>
          </a:r>
          <a:r>
            <a:rPr lang="tr-TR" sz="2000" kern="1200" dirty="0">
              <a:solidFill>
                <a:srgbClr val="002060"/>
              </a:solidFill>
            </a:rPr>
            <a:t> rehberi, C. </a:t>
          </a:r>
          <a:r>
            <a:rPr lang="tr-TR" sz="2000" kern="1200" dirty="0" err="1">
              <a:solidFill>
                <a:srgbClr val="002060"/>
              </a:solidFill>
            </a:rPr>
            <a:t>difficile</a:t>
          </a:r>
          <a:r>
            <a:rPr lang="tr-TR" sz="2000" kern="1200" dirty="0">
              <a:solidFill>
                <a:srgbClr val="002060"/>
              </a:solidFill>
            </a:rPr>
            <a:t> izolasyonu olan odalarda rutin temizlik yaklaşımına ek olarak </a:t>
          </a:r>
          <a:r>
            <a:rPr lang="tr-TR" sz="2000" kern="1200" dirty="0" err="1">
              <a:solidFill>
                <a:srgbClr val="002060"/>
              </a:solidFill>
            </a:rPr>
            <a:t>sporisidal</a:t>
          </a:r>
          <a:r>
            <a:rPr lang="tr-TR" sz="2000" kern="1200" dirty="0">
              <a:solidFill>
                <a:srgbClr val="002060"/>
              </a:solidFill>
            </a:rPr>
            <a:t> ajan kullanımını açık biçimde önermekte</a:t>
          </a:r>
        </a:p>
      </dsp:txBody>
      <dsp:txXfrm>
        <a:off x="4057687" y="3110458"/>
        <a:ext cx="5271001" cy="103056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32A51-29A9-4B63-888A-A1B6E9392E79}">
      <dsp:nvSpPr>
        <dsp:cNvPr id="0" name=""/>
        <dsp:cNvSpPr/>
      </dsp:nvSpPr>
      <dsp:spPr>
        <a:xfrm>
          <a:off x="-5332032" y="-822788"/>
          <a:ext cx="6397838" cy="6397838"/>
        </a:xfrm>
        <a:prstGeom prst="blockArc">
          <a:avLst>
            <a:gd name="adj1" fmla="val 18900000"/>
            <a:gd name="adj2" fmla="val 2700000"/>
            <a:gd name="adj3" fmla="val 33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CD0030-E731-4267-92A4-D848ECE442E5}">
      <dsp:nvSpPr>
        <dsp:cNvPr id="0" name=""/>
        <dsp:cNvSpPr/>
      </dsp:nvSpPr>
      <dsp:spPr>
        <a:xfrm>
          <a:off x="873584" y="418522"/>
          <a:ext cx="6914146" cy="187839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7616" tIns="55880" rIns="55880" bIns="55880" numCol="1" spcCol="1270" anchor="ctr" anchorCtr="0">
          <a:noAutofit/>
        </a:bodyPr>
        <a:lstStyle/>
        <a:p>
          <a:pPr marL="0" lvl="0" indent="0" algn="l" defTabSz="977900" rtl="0">
            <a:lnSpc>
              <a:spcPct val="90000"/>
            </a:lnSpc>
            <a:spcBef>
              <a:spcPct val="0"/>
            </a:spcBef>
            <a:spcAft>
              <a:spcPct val="35000"/>
            </a:spcAft>
            <a:buNone/>
          </a:pPr>
          <a:r>
            <a:rPr lang="tr-TR" sz="2200" i="1" kern="1200" dirty="0" err="1">
              <a:solidFill>
                <a:srgbClr val="002060"/>
              </a:solidFill>
            </a:rPr>
            <a:t>Candida</a:t>
          </a:r>
          <a:r>
            <a:rPr lang="tr-TR" sz="2200" i="1" kern="1200" dirty="0">
              <a:solidFill>
                <a:srgbClr val="002060"/>
              </a:solidFill>
            </a:rPr>
            <a:t> </a:t>
          </a:r>
          <a:r>
            <a:rPr lang="tr-TR" sz="2200" i="1" kern="1200" dirty="0" err="1">
              <a:solidFill>
                <a:srgbClr val="002060"/>
              </a:solidFill>
            </a:rPr>
            <a:t>auris</a:t>
          </a:r>
          <a:r>
            <a:rPr lang="tr-TR" sz="2200" kern="1200" dirty="0">
              <a:solidFill>
                <a:srgbClr val="002060"/>
              </a:solidFill>
            </a:rPr>
            <a:t>, çevrede haftalarca kalabilen, sağlık kuruluşlarında hızla yayılım gösterebilen ve standart </a:t>
          </a:r>
          <a:r>
            <a:rPr lang="tr-TR" sz="2200" kern="1200" dirty="0" err="1">
              <a:solidFill>
                <a:srgbClr val="002060"/>
              </a:solidFill>
            </a:rPr>
            <a:t>fungisidal</a:t>
          </a:r>
          <a:r>
            <a:rPr lang="tr-TR" sz="2200" kern="1200" dirty="0">
              <a:solidFill>
                <a:srgbClr val="002060"/>
              </a:solidFill>
            </a:rPr>
            <a:t> ya da yalnızca </a:t>
          </a:r>
          <a:r>
            <a:rPr lang="tr-TR" sz="2200" i="1" kern="1200" dirty="0" err="1">
              <a:solidFill>
                <a:srgbClr val="002060"/>
              </a:solidFill>
            </a:rPr>
            <a:t>Candida</a:t>
          </a:r>
          <a:r>
            <a:rPr lang="tr-TR" sz="2200" i="1" kern="1200" dirty="0">
              <a:solidFill>
                <a:srgbClr val="002060"/>
              </a:solidFill>
            </a:rPr>
            <a:t> </a:t>
          </a:r>
          <a:r>
            <a:rPr lang="tr-TR" sz="2200" i="1" kern="1200" dirty="0" err="1">
              <a:solidFill>
                <a:srgbClr val="002060"/>
              </a:solidFill>
            </a:rPr>
            <a:t>albicans</a:t>
          </a:r>
          <a:r>
            <a:rPr lang="tr-TR" sz="2200" kern="1200" dirty="0">
              <a:solidFill>
                <a:srgbClr val="002060"/>
              </a:solidFill>
            </a:rPr>
            <a:t> etkinlik beyanı olan ürünlerle her zaman yeterince elimine edilemeyen bir maya olduğundan, </a:t>
          </a:r>
        </a:p>
      </dsp:txBody>
      <dsp:txXfrm>
        <a:off x="873584" y="418522"/>
        <a:ext cx="6914146" cy="1878397"/>
      </dsp:txXfrm>
    </dsp:sp>
    <dsp:sp modelId="{E27B73BD-E61B-4150-8712-2237DFD11F52}">
      <dsp:nvSpPr>
        <dsp:cNvPr id="0" name=""/>
        <dsp:cNvSpPr/>
      </dsp:nvSpPr>
      <dsp:spPr>
        <a:xfrm>
          <a:off x="25068" y="509204"/>
          <a:ext cx="1697032" cy="169703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F847E2B2-178E-468B-95B3-AC28ED8D8B34}">
      <dsp:nvSpPr>
        <dsp:cNvPr id="0" name=""/>
        <dsp:cNvSpPr/>
      </dsp:nvSpPr>
      <dsp:spPr>
        <a:xfrm>
          <a:off x="873584" y="2715727"/>
          <a:ext cx="6914146" cy="135762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7616" tIns="60960" rIns="60960" bIns="60960" numCol="1" spcCol="1270" anchor="ctr" anchorCtr="0">
          <a:noAutofit/>
        </a:bodyPr>
        <a:lstStyle/>
        <a:p>
          <a:pPr marL="0" lvl="0" indent="0" algn="l" defTabSz="1066800" rtl="0">
            <a:lnSpc>
              <a:spcPct val="90000"/>
            </a:lnSpc>
            <a:spcBef>
              <a:spcPct val="0"/>
            </a:spcBef>
            <a:spcAft>
              <a:spcPct val="35000"/>
            </a:spcAft>
            <a:buNone/>
          </a:pPr>
          <a:r>
            <a:rPr lang="tr-TR" sz="2400" kern="1200" dirty="0">
              <a:solidFill>
                <a:srgbClr val="002060"/>
              </a:solidFill>
            </a:rPr>
            <a:t>Pozitif kültür saptanan alanlarda EPA onaylı </a:t>
          </a:r>
          <a:r>
            <a:rPr lang="tr-TR" sz="2400" i="1" kern="1200" dirty="0">
              <a:solidFill>
                <a:srgbClr val="002060"/>
              </a:solidFill>
            </a:rPr>
            <a:t>C. </a:t>
          </a:r>
          <a:r>
            <a:rPr lang="tr-TR" sz="2400" i="1" kern="1200" dirty="0" err="1">
              <a:solidFill>
                <a:srgbClr val="002060"/>
              </a:solidFill>
            </a:rPr>
            <a:t>auris</a:t>
          </a:r>
          <a:r>
            <a:rPr lang="tr-TR" sz="2400" kern="1200" dirty="0">
              <a:solidFill>
                <a:srgbClr val="002060"/>
              </a:solidFill>
            </a:rPr>
            <a:t> etkili dezenfektanlarla güçlendirilmiş günlük ve terminal temizlik uygulanmalıdır.</a:t>
          </a:r>
        </a:p>
      </dsp:txBody>
      <dsp:txXfrm>
        <a:off x="873584" y="2715727"/>
        <a:ext cx="6914146" cy="1357625"/>
      </dsp:txXfrm>
    </dsp:sp>
    <dsp:sp modelId="{C0B22E71-DB1E-4095-A8FE-598E429CF82C}">
      <dsp:nvSpPr>
        <dsp:cNvPr id="0" name=""/>
        <dsp:cNvSpPr/>
      </dsp:nvSpPr>
      <dsp:spPr>
        <a:xfrm>
          <a:off x="25068" y="2546023"/>
          <a:ext cx="1697032" cy="169703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132663-F36C-4476-A3D4-07B7308A922B}">
      <dsp:nvSpPr>
        <dsp:cNvPr id="0" name=""/>
        <dsp:cNvSpPr/>
      </dsp:nvSpPr>
      <dsp:spPr>
        <a:xfrm>
          <a:off x="0" y="3549385"/>
          <a:ext cx="11017091" cy="141701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l" defTabSz="1066800" rtl="0">
            <a:lnSpc>
              <a:spcPct val="90000"/>
            </a:lnSpc>
            <a:spcBef>
              <a:spcPct val="0"/>
            </a:spcBef>
            <a:spcAft>
              <a:spcPct val="35000"/>
            </a:spcAft>
            <a:buNone/>
          </a:pPr>
          <a:r>
            <a:rPr lang="tr-TR" sz="2400" kern="1200" dirty="0">
              <a:solidFill>
                <a:srgbClr val="002060"/>
              </a:solidFill>
            </a:rPr>
            <a:t>Cihaz/malzeme vb. ekipmanın hasta bazlı ayrılması, mümkünse tek kullanımlık materyal tercih edilmesi, hasta transferlerinde çevresel yüzey temasının azaltılması, taburculuk/transfer sonrasında güçlendirilmiş terminal temizlik uygulanması</a:t>
          </a:r>
        </a:p>
      </dsp:txBody>
      <dsp:txXfrm>
        <a:off x="0" y="3549385"/>
        <a:ext cx="11017091" cy="1417018"/>
      </dsp:txXfrm>
    </dsp:sp>
    <dsp:sp modelId="{F2BC3C77-50E7-4A5C-B82B-AD56B6AAD85D}">
      <dsp:nvSpPr>
        <dsp:cNvPr id="0" name=""/>
        <dsp:cNvSpPr/>
      </dsp:nvSpPr>
      <dsp:spPr>
        <a:xfrm rot="10800000">
          <a:off x="0" y="2735679"/>
          <a:ext cx="11017091" cy="834961"/>
        </a:xfrm>
        <a:prstGeom prst="upArrowCallou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tr-TR" sz="2400" kern="1200" dirty="0">
              <a:solidFill>
                <a:srgbClr val="002060"/>
              </a:solidFill>
            </a:rPr>
            <a:t>Islak alanların ayrı ekipmanla temizlenmesi</a:t>
          </a:r>
        </a:p>
      </dsp:txBody>
      <dsp:txXfrm rot="10800000">
        <a:off x="0" y="2735679"/>
        <a:ext cx="11017091" cy="542533"/>
      </dsp:txXfrm>
    </dsp:sp>
    <dsp:sp modelId="{B2DDBCAA-35C4-4BBF-8440-9298D5A637EB}">
      <dsp:nvSpPr>
        <dsp:cNvPr id="0" name=""/>
        <dsp:cNvSpPr/>
      </dsp:nvSpPr>
      <dsp:spPr>
        <a:xfrm rot="10800000">
          <a:off x="0" y="1262711"/>
          <a:ext cx="11017091" cy="1494222"/>
        </a:xfrm>
        <a:prstGeom prst="upArrowCallou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tr-TR" sz="2400" kern="1200" dirty="0">
              <a:solidFill>
                <a:srgbClr val="002060"/>
              </a:solidFill>
            </a:rPr>
            <a:t>Oda bazlı temizlik ekipmanı kullanımı her oda için (</a:t>
          </a:r>
          <a:r>
            <a:rPr lang="tr-TR" sz="2400" kern="1200" dirty="0" err="1">
              <a:solidFill>
                <a:srgbClr val="002060"/>
              </a:solidFill>
            </a:rPr>
            <a:t>mop</a:t>
          </a:r>
          <a:r>
            <a:rPr lang="tr-TR" sz="2400" kern="1200" dirty="0">
              <a:solidFill>
                <a:srgbClr val="002060"/>
              </a:solidFill>
            </a:rPr>
            <a:t>, bezler, paspas vb.) değiştirilmesi</a:t>
          </a:r>
        </a:p>
      </dsp:txBody>
      <dsp:txXfrm rot="10800000">
        <a:off x="0" y="1262711"/>
        <a:ext cx="11017091" cy="970901"/>
      </dsp:txXfrm>
    </dsp:sp>
    <dsp:sp modelId="{5D34FCFF-95B1-4680-9104-71EA0753BCE1}">
      <dsp:nvSpPr>
        <dsp:cNvPr id="0" name=""/>
        <dsp:cNvSpPr/>
      </dsp:nvSpPr>
      <dsp:spPr>
        <a:xfrm rot="10800000">
          <a:off x="0" y="0"/>
          <a:ext cx="11017091" cy="1281101"/>
        </a:xfrm>
        <a:prstGeom prst="upArrowCallou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tr-TR" sz="2400" kern="1200" dirty="0">
              <a:solidFill>
                <a:srgbClr val="002060"/>
              </a:solidFill>
            </a:rPr>
            <a:t>Çevresel bariyer yaklaşımı, fiziksel ayrımın ötesinde </a:t>
          </a:r>
          <a:r>
            <a:rPr lang="tr-TR" sz="2400" kern="1200" dirty="0" err="1">
              <a:solidFill>
                <a:srgbClr val="002060"/>
              </a:solidFill>
            </a:rPr>
            <a:t>organizasyonel</a:t>
          </a:r>
          <a:r>
            <a:rPr lang="tr-TR" sz="2400" kern="1200" dirty="0">
              <a:solidFill>
                <a:srgbClr val="002060"/>
              </a:solidFill>
            </a:rPr>
            <a:t> kontrolü de içerir. </a:t>
          </a:r>
        </a:p>
      </dsp:txBody>
      <dsp:txXfrm rot="10800000">
        <a:off x="0" y="0"/>
        <a:ext cx="11017091" cy="832421"/>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C463D-C2CB-4474-B1B5-6E97619E85F5}">
      <dsp:nvSpPr>
        <dsp:cNvPr id="0" name=""/>
        <dsp:cNvSpPr/>
      </dsp:nvSpPr>
      <dsp:spPr>
        <a:xfrm>
          <a:off x="0" y="2883"/>
          <a:ext cx="5307803" cy="877272"/>
        </a:xfrm>
        <a:prstGeom prst="roundRect">
          <a:avLst/>
        </a:prstGeom>
        <a:gradFill rotWithShape="0">
          <a:gsLst>
            <a:gs pos="0">
              <a:schemeClr val="accent2">
                <a:shade val="50000"/>
                <a:hueOff val="0"/>
                <a:satOff val="0"/>
                <a:lumOff val="0"/>
                <a:alphaOff val="0"/>
                <a:tint val="50000"/>
                <a:satMod val="300000"/>
              </a:schemeClr>
            </a:gs>
            <a:gs pos="35000">
              <a:schemeClr val="accent2">
                <a:shade val="50000"/>
                <a:hueOff val="0"/>
                <a:satOff val="0"/>
                <a:lumOff val="0"/>
                <a:alphaOff val="0"/>
                <a:tint val="37000"/>
                <a:satMod val="300000"/>
              </a:schemeClr>
            </a:gs>
            <a:gs pos="100000">
              <a:schemeClr val="accent2">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tr-TR" sz="1800" kern="1200" dirty="0">
              <a:solidFill>
                <a:srgbClr val="002060"/>
              </a:solidFill>
            </a:rPr>
            <a:t>Yüzey temizliğinin hızlı değerlendirilmesinde ve temizlik denetimlerinde yaygın olarak kullanılan bir yöntem</a:t>
          </a:r>
        </a:p>
      </dsp:txBody>
      <dsp:txXfrm>
        <a:off x="42825" y="45708"/>
        <a:ext cx="5222153" cy="791622"/>
      </dsp:txXfrm>
    </dsp:sp>
    <dsp:sp modelId="{8C5F5DB7-CB2E-4C3B-A7BF-ADA85B6FE9D7}">
      <dsp:nvSpPr>
        <dsp:cNvPr id="0" name=""/>
        <dsp:cNvSpPr/>
      </dsp:nvSpPr>
      <dsp:spPr>
        <a:xfrm>
          <a:off x="0" y="889556"/>
          <a:ext cx="5307803" cy="1037161"/>
        </a:xfrm>
        <a:prstGeom prst="roundRect">
          <a:avLst/>
        </a:prstGeom>
        <a:gradFill rotWithShape="0">
          <a:gsLst>
            <a:gs pos="0">
              <a:schemeClr val="accent2">
                <a:shade val="50000"/>
                <a:hueOff val="-16594"/>
                <a:satOff val="-3364"/>
                <a:lumOff val="18500"/>
                <a:alphaOff val="0"/>
                <a:tint val="50000"/>
                <a:satMod val="300000"/>
              </a:schemeClr>
            </a:gs>
            <a:gs pos="35000">
              <a:schemeClr val="accent2">
                <a:shade val="50000"/>
                <a:hueOff val="-16594"/>
                <a:satOff val="-3364"/>
                <a:lumOff val="18500"/>
                <a:alphaOff val="0"/>
                <a:tint val="37000"/>
                <a:satMod val="300000"/>
              </a:schemeClr>
            </a:gs>
            <a:gs pos="100000">
              <a:schemeClr val="accent2">
                <a:shade val="50000"/>
                <a:hueOff val="-16594"/>
                <a:satOff val="-3364"/>
                <a:lumOff val="1850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tr-TR" sz="1800" kern="1200" dirty="0">
              <a:solidFill>
                <a:srgbClr val="002060"/>
              </a:solidFill>
            </a:rPr>
            <a:t>Yüzeyden özel bir </a:t>
          </a:r>
          <a:r>
            <a:rPr lang="tr-TR" sz="1800" kern="1200" dirty="0" err="1">
              <a:solidFill>
                <a:srgbClr val="002060"/>
              </a:solidFill>
            </a:rPr>
            <a:t>swab</a:t>
          </a:r>
          <a:r>
            <a:rPr lang="tr-TR" sz="1800" kern="1200" dirty="0">
              <a:solidFill>
                <a:srgbClr val="002060"/>
              </a:solidFill>
            </a:rPr>
            <a:t> ile alınan örnekte bulunan </a:t>
          </a:r>
          <a:r>
            <a:rPr lang="tr-TR" sz="1800" kern="1200" dirty="0" err="1">
              <a:solidFill>
                <a:srgbClr val="002060"/>
              </a:solidFill>
            </a:rPr>
            <a:t>adenozin</a:t>
          </a:r>
          <a:r>
            <a:rPr lang="tr-TR" sz="1800" kern="1200" dirty="0">
              <a:solidFill>
                <a:srgbClr val="002060"/>
              </a:solidFill>
            </a:rPr>
            <a:t> </a:t>
          </a:r>
          <a:r>
            <a:rPr lang="tr-TR" sz="1800" kern="1200" dirty="0" err="1">
              <a:solidFill>
                <a:srgbClr val="002060"/>
              </a:solidFill>
            </a:rPr>
            <a:t>trifosfatın</a:t>
          </a:r>
          <a:r>
            <a:rPr lang="tr-TR" sz="1800" kern="1200" dirty="0">
              <a:solidFill>
                <a:srgbClr val="002060"/>
              </a:solidFill>
            </a:rPr>
            <a:t> </a:t>
          </a:r>
          <a:r>
            <a:rPr lang="tr-TR" sz="1800" kern="1200" dirty="0" err="1">
              <a:solidFill>
                <a:srgbClr val="002060"/>
              </a:solidFill>
            </a:rPr>
            <a:t>luminometrede</a:t>
          </a:r>
          <a:r>
            <a:rPr lang="tr-TR" sz="1800" kern="1200" dirty="0">
              <a:solidFill>
                <a:srgbClr val="002060"/>
              </a:solidFill>
            </a:rPr>
            <a:t> </a:t>
          </a:r>
          <a:r>
            <a:rPr lang="tr-TR" sz="1800" kern="1200" dirty="0" err="1">
              <a:solidFill>
                <a:srgbClr val="002060"/>
              </a:solidFill>
            </a:rPr>
            <a:t>relative</a:t>
          </a:r>
          <a:r>
            <a:rPr lang="tr-TR" sz="1800" kern="1200" dirty="0">
              <a:solidFill>
                <a:srgbClr val="002060"/>
              </a:solidFill>
            </a:rPr>
            <a:t> </a:t>
          </a:r>
          <a:r>
            <a:rPr lang="tr-TR" sz="1800" kern="1200" dirty="0" err="1">
              <a:solidFill>
                <a:srgbClr val="002060"/>
              </a:solidFill>
            </a:rPr>
            <a:t>light</a:t>
          </a:r>
          <a:r>
            <a:rPr lang="tr-TR" sz="1800" kern="1200" dirty="0">
              <a:solidFill>
                <a:srgbClr val="002060"/>
              </a:solidFill>
            </a:rPr>
            <a:t> </a:t>
          </a:r>
          <a:r>
            <a:rPr lang="tr-TR" sz="1800" kern="1200" dirty="0" err="1">
              <a:solidFill>
                <a:srgbClr val="002060"/>
              </a:solidFill>
            </a:rPr>
            <a:t>units</a:t>
          </a:r>
          <a:r>
            <a:rPr lang="tr-TR" sz="1800" kern="1200" dirty="0">
              <a:solidFill>
                <a:srgbClr val="002060"/>
              </a:solidFill>
            </a:rPr>
            <a:t> (RLU) olarak ölçülmesine dayanır</a:t>
          </a:r>
          <a:r>
            <a:rPr lang="tr-TR" sz="1600" kern="1200" dirty="0">
              <a:solidFill>
                <a:srgbClr val="002060"/>
              </a:solidFill>
            </a:rPr>
            <a:t>. </a:t>
          </a:r>
        </a:p>
      </dsp:txBody>
      <dsp:txXfrm>
        <a:off x="50630" y="940186"/>
        <a:ext cx="5206543" cy="935901"/>
      </dsp:txXfrm>
    </dsp:sp>
    <dsp:sp modelId="{6DA01ADD-F933-4D7C-B11D-A86BD03710A4}">
      <dsp:nvSpPr>
        <dsp:cNvPr id="0" name=""/>
        <dsp:cNvSpPr/>
      </dsp:nvSpPr>
      <dsp:spPr>
        <a:xfrm>
          <a:off x="0" y="1936118"/>
          <a:ext cx="5307803" cy="1358066"/>
        </a:xfrm>
        <a:prstGeom prst="roundRect">
          <a:avLst/>
        </a:prstGeom>
        <a:gradFill rotWithShape="0">
          <a:gsLst>
            <a:gs pos="0">
              <a:schemeClr val="accent2">
                <a:shade val="50000"/>
                <a:hueOff val="-33187"/>
                <a:satOff val="-6727"/>
                <a:lumOff val="37001"/>
                <a:alphaOff val="0"/>
                <a:tint val="50000"/>
                <a:satMod val="300000"/>
              </a:schemeClr>
            </a:gs>
            <a:gs pos="35000">
              <a:schemeClr val="accent2">
                <a:shade val="50000"/>
                <a:hueOff val="-33187"/>
                <a:satOff val="-6727"/>
                <a:lumOff val="37001"/>
                <a:alphaOff val="0"/>
                <a:tint val="37000"/>
                <a:satMod val="300000"/>
              </a:schemeClr>
            </a:gs>
            <a:gs pos="100000">
              <a:schemeClr val="accent2">
                <a:shade val="50000"/>
                <a:hueOff val="-33187"/>
                <a:satOff val="-6727"/>
                <a:lumOff val="3700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endParaRPr lang="tr-TR" sz="1800" kern="1200" dirty="0">
            <a:solidFill>
              <a:srgbClr val="002060"/>
            </a:solidFill>
          </a:endParaRPr>
        </a:p>
        <a:p>
          <a:pPr marL="0" lvl="0" indent="0" algn="l" defTabSz="800100" rtl="0">
            <a:lnSpc>
              <a:spcPct val="90000"/>
            </a:lnSpc>
            <a:spcBef>
              <a:spcPct val="0"/>
            </a:spcBef>
            <a:spcAft>
              <a:spcPct val="35000"/>
            </a:spcAft>
            <a:buNone/>
          </a:pPr>
          <a:r>
            <a:rPr lang="tr-TR" sz="1800" kern="1200" dirty="0">
              <a:solidFill>
                <a:srgbClr val="002060"/>
              </a:solidFill>
            </a:rPr>
            <a:t>ATP varlığı, yüzeyde organik kalıntı bulunduğunu gösterir; bu organik materyal canlı mikroorganizmalardan, vücut sıvılarından kaynaklanabilir </a:t>
          </a:r>
        </a:p>
      </dsp:txBody>
      <dsp:txXfrm>
        <a:off x="66295" y="2002413"/>
        <a:ext cx="5175213" cy="1225476"/>
      </dsp:txXfrm>
    </dsp:sp>
    <dsp:sp modelId="{88B20EB1-B954-4E55-A317-AC9E4DFBDA7B}">
      <dsp:nvSpPr>
        <dsp:cNvPr id="0" name=""/>
        <dsp:cNvSpPr/>
      </dsp:nvSpPr>
      <dsp:spPr>
        <a:xfrm>
          <a:off x="0" y="3303584"/>
          <a:ext cx="5307803" cy="1294752"/>
        </a:xfrm>
        <a:prstGeom prst="roundRect">
          <a:avLst/>
        </a:prstGeom>
        <a:gradFill rotWithShape="0">
          <a:gsLst>
            <a:gs pos="0">
              <a:schemeClr val="accent2">
                <a:shade val="50000"/>
                <a:hueOff val="-33187"/>
                <a:satOff val="-6727"/>
                <a:lumOff val="37001"/>
                <a:alphaOff val="0"/>
                <a:tint val="50000"/>
                <a:satMod val="300000"/>
              </a:schemeClr>
            </a:gs>
            <a:gs pos="35000">
              <a:schemeClr val="accent2">
                <a:shade val="50000"/>
                <a:hueOff val="-33187"/>
                <a:satOff val="-6727"/>
                <a:lumOff val="37001"/>
                <a:alphaOff val="0"/>
                <a:tint val="37000"/>
                <a:satMod val="300000"/>
              </a:schemeClr>
            </a:gs>
            <a:gs pos="100000">
              <a:schemeClr val="accent2">
                <a:shade val="50000"/>
                <a:hueOff val="-33187"/>
                <a:satOff val="-6727"/>
                <a:lumOff val="3700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tr-TR" sz="1800" kern="1200" dirty="0">
              <a:solidFill>
                <a:srgbClr val="002060"/>
              </a:solidFill>
            </a:rPr>
            <a:t>Spesifik patojen varlığını doğrudan göstermez ve MRSA, VRE, C. </a:t>
          </a:r>
          <a:r>
            <a:rPr lang="tr-TR" sz="1800" kern="1200" dirty="0" err="1">
              <a:solidFill>
                <a:srgbClr val="002060"/>
              </a:solidFill>
            </a:rPr>
            <a:t>difficile</a:t>
          </a:r>
          <a:r>
            <a:rPr lang="tr-TR" sz="1800" kern="1200" dirty="0">
              <a:solidFill>
                <a:srgbClr val="002060"/>
              </a:solidFill>
            </a:rPr>
            <a:t> ya da </a:t>
          </a:r>
          <a:r>
            <a:rPr lang="tr-TR" sz="1800" kern="1200" dirty="0" err="1">
              <a:solidFill>
                <a:srgbClr val="002060"/>
              </a:solidFill>
            </a:rPr>
            <a:t>viral</a:t>
          </a:r>
          <a:r>
            <a:rPr lang="tr-TR" sz="1800" kern="1200" dirty="0">
              <a:solidFill>
                <a:srgbClr val="002060"/>
              </a:solidFill>
            </a:rPr>
            <a:t> etkenlerin tanımlanması için kültür veya moleküler yöntemlerin yerini alamaz. </a:t>
          </a:r>
        </a:p>
      </dsp:txBody>
      <dsp:txXfrm>
        <a:off x="63205" y="3366789"/>
        <a:ext cx="5181393" cy="1168342"/>
      </dsp:txXfrm>
    </dsp:sp>
    <dsp:sp modelId="{8420061B-9219-4E18-8B68-7352B5C1CE49}">
      <dsp:nvSpPr>
        <dsp:cNvPr id="0" name=""/>
        <dsp:cNvSpPr/>
      </dsp:nvSpPr>
      <dsp:spPr>
        <a:xfrm>
          <a:off x="0" y="4607737"/>
          <a:ext cx="5307803" cy="1294752"/>
        </a:xfrm>
        <a:prstGeom prst="roundRect">
          <a:avLst/>
        </a:prstGeom>
        <a:gradFill rotWithShape="0">
          <a:gsLst>
            <a:gs pos="0">
              <a:schemeClr val="accent2">
                <a:shade val="50000"/>
                <a:hueOff val="-16594"/>
                <a:satOff val="-3364"/>
                <a:lumOff val="18500"/>
                <a:alphaOff val="0"/>
                <a:tint val="50000"/>
                <a:satMod val="300000"/>
              </a:schemeClr>
            </a:gs>
            <a:gs pos="35000">
              <a:schemeClr val="accent2">
                <a:shade val="50000"/>
                <a:hueOff val="-16594"/>
                <a:satOff val="-3364"/>
                <a:lumOff val="18500"/>
                <a:alphaOff val="0"/>
                <a:tint val="37000"/>
                <a:satMod val="300000"/>
              </a:schemeClr>
            </a:gs>
            <a:gs pos="100000">
              <a:schemeClr val="accent2">
                <a:shade val="50000"/>
                <a:hueOff val="-16594"/>
                <a:satOff val="-3364"/>
                <a:lumOff val="1850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tr-TR" sz="1800" kern="1200" dirty="0">
              <a:solidFill>
                <a:srgbClr val="002060"/>
              </a:solidFill>
            </a:rPr>
            <a:t>Hızlı sonuç vermesi, saha kullanımının kolay olması ve temizlik etkinliğine dair anlık geri bildirim sağlayabilmesi nedeniyle tercih edilmektedir.</a:t>
          </a:r>
        </a:p>
      </dsp:txBody>
      <dsp:txXfrm>
        <a:off x="63205" y="4670942"/>
        <a:ext cx="5181393" cy="1168342"/>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724717-A7AC-4047-BD41-49BDB8D10066}">
      <dsp:nvSpPr>
        <dsp:cNvPr id="0" name=""/>
        <dsp:cNvSpPr/>
      </dsp:nvSpPr>
      <dsp:spPr>
        <a:xfrm>
          <a:off x="0" y="988"/>
          <a:ext cx="695508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051537-093D-4F48-96C2-67487A2212F3}">
      <dsp:nvSpPr>
        <dsp:cNvPr id="0" name=""/>
        <dsp:cNvSpPr/>
      </dsp:nvSpPr>
      <dsp:spPr>
        <a:xfrm>
          <a:off x="0" y="988"/>
          <a:ext cx="6955082" cy="1820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tr-TR" sz="2400" kern="1200" dirty="0">
              <a:solidFill>
                <a:srgbClr val="002060"/>
              </a:solidFill>
            </a:rPr>
            <a:t>Temizlik öncesi işaretleme yapılan yüzeylerin silinip silinmediği hakkında bilgi vermekte, ardından yapılacak olan dezenfeksiyon için uygun koşulları sağlayan temizliğin yapılıp-yapılmadığını değerlendirmektedir. </a:t>
          </a:r>
        </a:p>
      </dsp:txBody>
      <dsp:txXfrm>
        <a:off x="0" y="988"/>
        <a:ext cx="6955082" cy="1820197"/>
      </dsp:txXfrm>
    </dsp:sp>
    <dsp:sp modelId="{5D569161-60B0-461A-843F-435FE619ED22}">
      <dsp:nvSpPr>
        <dsp:cNvPr id="0" name=""/>
        <dsp:cNvSpPr/>
      </dsp:nvSpPr>
      <dsp:spPr>
        <a:xfrm>
          <a:off x="0" y="1821186"/>
          <a:ext cx="695508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0BC7DE-FA0F-4907-BBCC-93907F9BCDD4}">
      <dsp:nvSpPr>
        <dsp:cNvPr id="0" name=""/>
        <dsp:cNvSpPr/>
      </dsp:nvSpPr>
      <dsp:spPr>
        <a:xfrm>
          <a:off x="0" y="1821186"/>
          <a:ext cx="6955082" cy="1034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tr-TR" sz="2400" kern="1200" dirty="0">
              <a:solidFill>
                <a:srgbClr val="002060"/>
              </a:solidFill>
            </a:rPr>
            <a:t>Çevre temizliğinin basit, güvenilir ve gerçek zamanlı olarak değerlendirilmesi de yapılabilmektedir.</a:t>
          </a:r>
        </a:p>
      </dsp:txBody>
      <dsp:txXfrm>
        <a:off x="0" y="1821186"/>
        <a:ext cx="6955082" cy="1034873"/>
      </dsp:txXfrm>
    </dsp:sp>
    <dsp:sp modelId="{A188C3EA-0178-4461-B497-97AA2FA9BCB9}">
      <dsp:nvSpPr>
        <dsp:cNvPr id="0" name=""/>
        <dsp:cNvSpPr/>
      </dsp:nvSpPr>
      <dsp:spPr>
        <a:xfrm>
          <a:off x="0" y="2856059"/>
          <a:ext cx="695508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8CCE69-6679-4351-BF4D-0CCC96DEF6E1}">
      <dsp:nvSpPr>
        <dsp:cNvPr id="0" name=""/>
        <dsp:cNvSpPr/>
      </dsp:nvSpPr>
      <dsp:spPr>
        <a:xfrm>
          <a:off x="0" y="2856059"/>
          <a:ext cx="6955082" cy="1820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endParaRPr lang="tr-TR" sz="2400" kern="1200" dirty="0">
            <a:solidFill>
              <a:srgbClr val="002060"/>
            </a:solidFill>
          </a:endParaRPr>
        </a:p>
      </dsp:txBody>
      <dsp:txXfrm>
        <a:off x="0" y="2856059"/>
        <a:ext cx="6955082" cy="1820197"/>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F23E7-70C8-4B53-84D4-D9AD29DD3A63}">
      <dsp:nvSpPr>
        <dsp:cNvPr id="0" name=""/>
        <dsp:cNvSpPr/>
      </dsp:nvSpPr>
      <dsp:spPr>
        <a:xfrm>
          <a:off x="0" y="300788"/>
          <a:ext cx="11017091" cy="1330875"/>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a:solidFill>
                <a:srgbClr val="002060"/>
              </a:solidFill>
            </a:rPr>
            <a:t>Personel eğitimi, çevresel kültür sonuçlarının en etkili kullanım alanlarından biridir. Somut mikrobiyolojik veriler, enfeksiyon kontrol mesajlarını güçlendirerek davranış değişikliğini kolaylaştırır.</a:t>
          </a:r>
        </a:p>
      </dsp:txBody>
      <dsp:txXfrm>
        <a:off x="64968" y="365756"/>
        <a:ext cx="10887155" cy="1200939"/>
      </dsp:txXfrm>
    </dsp:sp>
    <dsp:sp modelId="{ED5121EE-AFFC-475A-B0D7-B532E2296715}">
      <dsp:nvSpPr>
        <dsp:cNvPr id="0" name=""/>
        <dsp:cNvSpPr/>
      </dsp:nvSpPr>
      <dsp:spPr>
        <a:xfrm>
          <a:off x="0" y="1818863"/>
          <a:ext cx="11017091" cy="1330875"/>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b="1" i="1" kern="1200" dirty="0">
              <a:solidFill>
                <a:srgbClr val="002060"/>
              </a:solidFill>
            </a:rPr>
            <a:t>Örneğin;</a:t>
          </a:r>
          <a:r>
            <a:rPr lang="tr-TR" sz="2400" kern="1200" dirty="0">
              <a:solidFill>
                <a:srgbClr val="002060"/>
              </a:solidFill>
            </a:rPr>
            <a:t> sık temas edilen yüzeylerde MRSA, VRE veya Gram-negatif dirençli patojenlerin gösterilmesi, temizlik tekniği ve el hijyeni arasındaki ilişkinin personele doğrudan kanıt üzerinden anlatılmasına imkân sağlar.</a:t>
          </a:r>
        </a:p>
      </dsp:txBody>
      <dsp:txXfrm>
        <a:off x="64968" y="1883831"/>
        <a:ext cx="10887155" cy="1200939"/>
      </dsp:txXfrm>
    </dsp:sp>
    <dsp:sp modelId="{704F49F8-38DA-4639-B873-F78FD0EB17B1}">
      <dsp:nvSpPr>
        <dsp:cNvPr id="0" name=""/>
        <dsp:cNvSpPr/>
      </dsp:nvSpPr>
      <dsp:spPr>
        <a:xfrm>
          <a:off x="0" y="3336938"/>
          <a:ext cx="11017091" cy="1330875"/>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err="1">
              <a:solidFill>
                <a:srgbClr val="002060"/>
              </a:solidFill>
            </a:rPr>
            <a:t>Public</a:t>
          </a:r>
          <a:r>
            <a:rPr lang="tr-TR" sz="2400" kern="1200" dirty="0">
              <a:solidFill>
                <a:srgbClr val="002060"/>
              </a:solidFill>
            </a:rPr>
            <a:t> </a:t>
          </a:r>
          <a:r>
            <a:rPr lang="tr-TR" sz="2400" kern="1200" dirty="0" err="1">
              <a:solidFill>
                <a:srgbClr val="002060"/>
              </a:solidFill>
            </a:rPr>
            <a:t>Health</a:t>
          </a:r>
          <a:r>
            <a:rPr lang="tr-TR" sz="2400" kern="1200" dirty="0">
              <a:solidFill>
                <a:srgbClr val="002060"/>
              </a:solidFill>
            </a:rPr>
            <a:t> </a:t>
          </a:r>
          <a:r>
            <a:rPr lang="tr-TR" sz="2400" kern="1200" dirty="0" err="1">
              <a:solidFill>
                <a:srgbClr val="002060"/>
              </a:solidFill>
            </a:rPr>
            <a:t>Ontario</a:t>
          </a:r>
          <a:r>
            <a:rPr lang="tr-TR" sz="2400" kern="1200" dirty="0">
              <a:solidFill>
                <a:srgbClr val="002060"/>
              </a:solidFill>
            </a:rPr>
            <a:t> ve CDC kaynakları; çevresel temizlik programlarında denetim ve geri bildirim ile birlikte düzenli ve yapılandırılmış eğitim çalışmalarının yürütülmesini temel gereklilik olarak tanımlar.</a:t>
          </a:r>
        </a:p>
      </dsp:txBody>
      <dsp:txXfrm>
        <a:off x="64968" y="3401906"/>
        <a:ext cx="10887155" cy="1200939"/>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76901A-F26C-422C-8565-CA36403ECEF4}">
      <dsp:nvSpPr>
        <dsp:cNvPr id="0" name=""/>
        <dsp:cNvSpPr/>
      </dsp:nvSpPr>
      <dsp:spPr>
        <a:xfrm>
          <a:off x="0" y="414"/>
          <a:ext cx="11029974" cy="864771"/>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a:solidFill>
                <a:srgbClr val="002060"/>
              </a:solidFill>
            </a:rPr>
            <a:t>Personel eğitimleri yalnızca teorik anlatımla sınırlı kalmamalı; kültür sonuçları, </a:t>
          </a:r>
          <a:r>
            <a:rPr lang="tr-TR" sz="2400" kern="1200" dirty="0" err="1">
              <a:solidFill>
                <a:srgbClr val="002060"/>
              </a:solidFill>
            </a:rPr>
            <a:t>audit</a:t>
          </a:r>
          <a:r>
            <a:rPr lang="tr-TR" sz="2400" kern="1200" dirty="0">
              <a:solidFill>
                <a:srgbClr val="002060"/>
              </a:solidFill>
            </a:rPr>
            <a:t> verileri ve temizlenmemiş temas noktalarının görsel gösterimi ile desteklenmelidir</a:t>
          </a:r>
          <a:r>
            <a:rPr lang="tr-TR" sz="2400" kern="1200" dirty="0"/>
            <a:t>.</a:t>
          </a:r>
        </a:p>
      </dsp:txBody>
      <dsp:txXfrm>
        <a:off x="42215" y="42629"/>
        <a:ext cx="10945544" cy="780341"/>
      </dsp:txXfrm>
    </dsp:sp>
    <dsp:sp modelId="{44F25797-0389-42F9-B1CF-EE6C75D5CF7F}">
      <dsp:nvSpPr>
        <dsp:cNvPr id="0" name=""/>
        <dsp:cNvSpPr/>
      </dsp:nvSpPr>
      <dsp:spPr>
        <a:xfrm>
          <a:off x="0" y="878165"/>
          <a:ext cx="11029974" cy="864771"/>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err="1">
              <a:solidFill>
                <a:srgbClr val="002060"/>
              </a:solidFill>
            </a:rPr>
            <a:t>Carling</a:t>
          </a:r>
          <a:r>
            <a:rPr lang="tr-TR" sz="2400" kern="1200" dirty="0">
              <a:solidFill>
                <a:srgbClr val="002060"/>
              </a:solidFill>
            </a:rPr>
            <a:t> ve arkadaşlarının üç farklı hastane, 157 oda ve 1404 yüzeyin  UV-floresan işaretleme ile değerlendirildiği bir çalışmada; </a:t>
          </a:r>
        </a:p>
      </dsp:txBody>
      <dsp:txXfrm>
        <a:off x="42215" y="920380"/>
        <a:ext cx="10945544" cy="780341"/>
      </dsp:txXfrm>
    </dsp:sp>
    <dsp:sp modelId="{779FF67F-7C06-484F-AF9C-35B0E0EF612A}">
      <dsp:nvSpPr>
        <dsp:cNvPr id="0" name=""/>
        <dsp:cNvSpPr/>
      </dsp:nvSpPr>
      <dsp:spPr>
        <a:xfrm>
          <a:off x="0" y="1755917"/>
          <a:ext cx="11029974" cy="864771"/>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a:solidFill>
                <a:srgbClr val="002060"/>
              </a:solidFill>
            </a:rPr>
            <a:t>→tam olarak temizlenme oranları yalnızca % 42 olarak bulunmuş,</a:t>
          </a:r>
        </a:p>
      </dsp:txBody>
      <dsp:txXfrm>
        <a:off x="42215" y="1798132"/>
        <a:ext cx="10945544" cy="780341"/>
      </dsp:txXfrm>
    </dsp:sp>
    <dsp:sp modelId="{E352D135-72CA-4943-93FF-644A87ADB186}">
      <dsp:nvSpPr>
        <dsp:cNvPr id="0" name=""/>
        <dsp:cNvSpPr/>
      </dsp:nvSpPr>
      <dsp:spPr>
        <a:xfrm>
          <a:off x="0" y="2633668"/>
          <a:ext cx="11029974" cy="864771"/>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a:solidFill>
                <a:srgbClr val="002060"/>
              </a:solidFill>
            </a:rPr>
            <a:t>→ancak geri bildirim ve eğitimler sonrasında </a:t>
          </a:r>
        </a:p>
      </dsp:txBody>
      <dsp:txXfrm>
        <a:off x="42215" y="2675883"/>
        <a:ext cx="10945544" cy="780341"/>
      </dsp:txXfrm>
    </dsp:sp>
    <dsp:sp modelId="{CF2CE4D1-AA43-430F-986D-9BF3B342B2DD}">
      <dsp:nvSpPr>
        <dsp:cNvPr id="0" name=""/>
        <dsp:cNvSpPr/>
      </dsp:nvSpPr>
      <dsp:spPr>
        <a:xfrm>
          <a:off x="0" y="3511419"/>
          <a:ext cx="11029974" cy="864771"/>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a:solidFill>
                <a:srgbClr val="002060"/>
              </a:solidFill>
            </a:rPr>
            <a:t>→daha önce %85'ten daha az temizlenen oranların iki kattan fazla iyileşme gösterdiği bildirilmiştir.</a:t>
          </a:r>
        </a:p>
      </dsp:txBody>
      <dsp:txXfrm>
        <a:off x="42215" y="3553634"/>
        <a:ext cx="10945544" cy="780341"/>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14038-CEDE-4CA7-9D49-3BC62124BE69}">
      <dsp:nvSpPr>
        <dsp:cNvPr id="0" name=""/>
        <dsp:cNvSpPr/>
      </dsp:nvSpPr>
      <dsp:spPr>
        <a:xfrm>
          <a:off x="0" y="94317"/>
          <a:ext cx="11017091" cy="1645252"/>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a:solidFill>
                <a:srgbClr val="002060"/>
              </a:solidFill>
            </a:rPr>
            <a:t>Bu nedenle kültür sonuçlarına dair veriler, personele yalnızca </a:t>
          </a:r>
          <a:r>
            <a:rPr lang="tr-TR" sz="2400" b="1" kern="1200" dirty="0">
              <a:solidFill>
                <a:srgbClr val="002060"/>
              </a:solidFill>
            </a:rPr>
            <a:t>“üreme var yok” </a:t>
          </a:r>
          <a:r>
            <a:rPr lang="tr-TR" sz="2400" kern="1200" dirty="0">
              <a:solidFill>
                <a:srgbClr val="002060"/>
              </a:solidFill>
            </a:rPr>
            <a:t>mesajı vermek için değil; </a:t>
          </a:r>
          <a:r>
            <a:rPr lang="tr-TR" sz="2400" b="1" kern="1200" dirty="0">
              <a:solidFill>
                <a:srgbClr val="002060"/>
              </a:solidFill>
            </a:rPr>
            <a:t>enfeksiyonların önlenmesi ve kontrolüne yönelik uygulanmaların çevresel bağlamda etkinliğini görünür kılmak </a:t>
          </a:r>
          <a:r>
            <a:rPr lang="tr-TR" sz="2400" b="1" kern="1200" dirty="0" err="1">
              <a:solidFill>
                <a:srgbClr val="002060"/>
              </a:solidFill>
            </a:rPr>
            <a:t>maksadıylada</a:t>
          </a:r>
          <a:r>
            <a:rPr lang="tr-TR" sz="2400" b="1" kern="1200" dirty="0">
              <a:solidFill>
                <a:srgbClr val="002060"/>
              </a:solidFill>
            </a:rPr>
            <a:t> </a:t>
          </a:r>
          <a:r>
            <a:rPr lang="tr-TR" sz="2400" kern="1200" dirty="0">
              <a:solidFill>
                <a:srgbClr val="002060"/>
              </a:solidFill>
            </a:rPr>
            <a:t>kullanılmaktadır.</a:t>
          </a:r>
        </a:p>
      </dsp:txBody>
      <dsp:txXfrm>
        <a:off x="80315" y="174632"/>
        <a:ext cx="10856461" cy="1484622"/>
      </dsp:txXfrm>
    </dsp:sp>
    <dsp:sp modelId="{494DC244-4863-4E6E-964F-F77E41CE6E9D}">
      <dsp:nvSpPr>
        <dsp:cNvPr id="0" name=""/>
        <dsp:cNvSpPr/>
      </dsp:nvSpPr>
      <dsp:spPr>
        <a:xfrm>
          <a:off x="0" y="1746925"/>
          <a:ext cx="11017091" cy="1319759"/>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err="1">
              <a:solidFill>
                <a:srgbClr val="002060"/>
              </a:solidFill>
            </a:rPr>
            <a:t>Multidisipliner</a:t>
          </a:r>
          <a:r>
            <a:rPr lang="tr-TR" sz="2400" kern="1200" dirty="0">
              <a:solidFill>
                <a:srgbClr val="002060"/>
              </a:solidFill>
            </a:rPr>
            <a:t> ve bütünleşik izlem yaklaşımları cezalandırıcı değil geliştirici bir kalite kültürü oluşturur.</a:t>
          </a:r>
        </a:p>
      </dsp:txBody>
      <dsp:txXfrm>
        <a:off x="64425" y="1811350"/>
        <a:ext cx="10888241" cy="1190909"/>
      </dsp:txXfrm>
    </dsp:sp>
    <dsp:sp modelId="{22C0BEDB-72C9-4C0D-85A8-09F2460FB075}">
      <dsp:nvSpPr>
        <dsp:cNvPr id="0" name=""/>
        <dsp:cNvSpPr/>
      </dsp:nvSpPr>
      <dsp:spPr>
        <a:xfrm>
          <a:off x="0" y="3164179"/>
          <a:ext cx="11017091" cy="1319759"/>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a:solidFill>
                <a:srgbClr val="002060"/>
              </a:solidFill>
            </a:rPr>
            <a:t>Çevresel hijyen müdahalelerine ilişkin sistematik derleme, eğitim, geri bildirim, kontrol listeleri ve standartlaştırılmış iş akışı içeren programların tek başına ürün değişiminden daha sürdürülebilir olduğunu göstermiştir </a:t>
          </a:r>
        </a:p>
      </dsp:txBody>
      <dsp:txXfrm>
        <a:off x="64425" y="3228604"/>
        <a:ext cx="10888241" cy="11909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B2C59C-E551-4F14-98DE-F4014981E81E}">
      <dsp:nvSpPr>
        <dsp:cNvPr id="0" name=""/>
        <dsp:cNvSpPr/>
      </dsp:nvSpPr>
      <dsp:spPr>
        <a:xfrm>
          <a:off x="0" y="168"/>
          <a:ext cx="10909144" cy="112793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b="1" kern="1200" dirty="0">
              <a:solidFill>
                <a:srgbClr val="002060"/>
              </a:solidFill>
            </a:rPr>
            <a:t>Koloni oluşturan birim (CFU) sınır değerleri:</a:t>
          </a:r>
          <a:endParaRPr lang="tr-TR" sz="2400" kern="1200" dirty="0">
            <a:solidFill>
              <a:srgbClr val="002060"/>
            </a:solidFill>
          </a:endParaRPr>
        </a:p>
      </dsp:txBody>
      <dsp:txXfrm>
        <a:off x="55061" y="55229"/>
        <a:ext cx="10799022" cy="1017816"/>
      </dsp:txXfrm>
    </dsp:sp>
    <dsp:sp modelId="{DF310EA4-3CA7-481B-AEEC-F300B6FB93CD}">
      <dsp:nvSpPr>
        <dsp:cNvPr id="0" name=""/>
        <dsp:cNvSpPr/>
      </dsp:nvSpPr>
      <dsp:spPr>
        <a:xfrm>
          <a:off x="0" y="1140257"/>
          <a:ext cx="10909144" cy="112793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a:solidFill>
                <a:srgbClr val="002060"/>
              </a:solidFill>
            </a:rPr>
            <a:t>CFU sınır değerleri, örnek alınan alanın fonksiyonuna göre değişir ve yüksek riskli alanlarda daha düşük kabul eşikleri kullanılır. </a:t>
          </a:r>
        </a:p>
      </dsp:txBody>
      <dsp:txXfrm>
        <a:off x="55061" y="1195318"/>
        <a:ext cx="10799022" cy="1017816"/>
      </dsp:txXfrm>
    </dsp:sp>
    <dsp:sp modelId="{F048B784-CD12-4A18-B8EF-AD4ABBAE8A55}">
      <dsp:nvSpPr>
        <dsp:cNvPr id="0" name=""/>
        <dsp:cNvSpPr/>
      </dsp:nvSpPr>
      <dsp:spPr>
        <a:xfrm>
          <a:off x="0" y="2280346"/>
          <a:ext cx="10909144" cy="112793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b="1" kern="1200" dirty="0">
              <a:solidFill>
                <a:srgbClr val="002060"/>
              </a:solidFill>
            </a:rPr>
            <a:t>Örneğin</a:t>
          </a:r>
          <a:r>
            <a:rPr lang="tr-TR" sz="2400" kern="1200" dirty="0">
              <a:solidFill>
                <a:srgbClr val="002060"/>
              </a:solidFill>
            </a:rPr>
            <a:t>: UKHSA rehberinde ameliyathane havası için aktif örneklemede, boş ameliyathanede &lt;10 CFU/m³, operasyon sırasında ise beş dakikalık ortalama için &lt;180 CFU/m³ değerleri aşıldığında teknik inceleme ve yeniden örnekleme önerilir.</a:t>
          </a:r>
        </a:p>
      </dsp:txBody>
      <dsp:txXfrm>
        <a:off x="55061" y="2335407"/>
        <a:ext cx="10799022" cy="1017816"/>
      </dsp:txXfrm>
    </dsp:sp>
    <dsp:sp modelId="{9C69C2C3-A0E6-4904-A4E4-A314E12EC954}">
      <dsp:nvSpPr>
        <dsp:cNvPr id="0" name=""/>
        <dsp:cNvSpPr/>
      </dsp:nvSpPr>
      <dsp:spPr>
        <a:xfrm>
          <a:off x="0" y="3420434"/>
          <a:ext cx="10909144" cy="112793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a:solidFill>
                <a:srgbClr val="002060"/>
              </a:solidFill>
            </a:rPr>
            <a:t>CDC/HICPAC, özellikle hava örneklemesi için karşılaştırma standartlarının belirlenmemiş olduğunu, genel alanlarda tek başına sayısal değerden çok çevresel bağlamın önemli olduğunu belirtmektedir..</a:t>
          </a:r>
        </a:p>
      </dsp:txBody>
      <dsp:txXfrm>
        <a:off x="55061" y="3475495"/>
        <a:ext cx="10799022" cy="1017816"/>
      </dsp:txXfrm>
    </dsp:sp>
    <dsp:sp modelId="{A43C2BF3-A276-4D3F-82EB-97692320CD8D}">
      <dsp:nvSpPr>
        <dsp:cNvPr id="0" name=""/>
        <dsp:cNvSpPr/>
      </dsp:nvSpPr>
      <dsp:spPr>
        <a:xfrm>
          <a:off x="0" y="4560523"/>
          <a:ext cx="10909144" cy="112793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a:solidFill>
                <a:srgbClr val="002060"/>
              </a:solidFill>
            </a:rPr>
            <a:t>Bu nedenle ameliyathane, temiz oda ve benzeri kontrollü alanlarda eşik-temelli yorumlama mümkünken; genel servislerde seri ölçümler, aynı alanın önceki sonuçları ve eş zamanlı salgın/</a:t>
          </a:r>
          <a:r>
            <a:rPr lang="tr-TR" sz="2400" kern="1200" dirty="0" err="1">
              <a:solidFill>
                <a:srgbClr val="002060"/>
              </a:solidFill>
            </a:rPr>
            <a:t>kolonizasyon</a:t>
          </a:r>
          <a:r>
            <a:rPr lang="tr-TR" sz="2400" kern="1200" dirty="0">
              <a:solidFill>
                <a:srgbClr val="002060"/>
              </a:solidFill>
            </a:rPr>
            <a:t> verileri daha belirleyicidir.</a:t>
          </a:r>
        </a:p>
      </dsp:txBody>
      <dsp:txXfrm>
        <a:off x="55061" y="4615584"/>
        <a:ext cx="10799022" cy="1017816"/>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085746-FC5F-4170-8D53-2E8B6B3B5E75}">
      <dsp:nvSpPr>
        <dsp:cNvPr id="0" name=""/>
        <dsp:cNvSpPr/>
      </dsp:nvSpPr>
      <dsp:spPr>
        <a:xfrm>
          <a:off x="0" y="1998"/>
          <a:ext cx="11017091" cy="868519"/>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a:solidFill>
                <a:srgbClr val="002060"/>
              </a:solidFill>
            </a:rPr>
            <a:t>Enfeksiyon hızlarının temel epidemiyolojik analizi ve verilerin periyodik karar belirlemede kullanılmasını sağlayan </a:t>
          </a:r>
          <a:r>
            <a:rPr lang="tr-TR" sz="2400" kern="1200" dirty="0" err="1">
              <a:solidFill>
                <a:srgbClr val="002060"/>
              </a:solidFill>
            </a:rPr>
            <a:t>sürveyans</a:t>
          </a:r>
          <a:r>
            <a:rPr lang="tr-TR" sz="2400" kern="1200" dirty="0">
              <a:solidFill>
                <a:srgbClr val="002060"/>
              </a:solidFill>
            </a:rPr>
            <a:t>; </a:t>
          </a:r>
        </a:p>
      </dsp:txBody>
      <dsp:txXfrm>
        <a:off x="42398" y="44396"/>
        <a:ext cx="10932295" cy="783723"/>
      </dsp:txXfrm>
    </dsp:sp>
    <dsp:sp modelId="{BF60A542-13BE-407C-B502-71D49EFE18A8}">
      <dsp:nvSpPr>
        <dsp:cNvPr id="0" name=""/>
        <dsp:cNvSpPr/>
      </dsp:nvSpPr>
      <dsp:spPr>
        <a:xfrm>
          <a:off x="0" y="883553"/>
          <a:ext cx="11017091" cy="868519"/>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a:solidFill>
                <a:srgbClr val="002060"/>
              </a:solidFill>
            </a:rPr>
            <a:t>Sağlık hizmeti ilişkili enfeksiyon hızlarını (SHİE) azaltmak, </a:t>
          </a:r>
        </a:p>
      </dsp:txBody>
      <dsp:txXfrm>
        <a:off x="42398" y="925951"/>
        <a:ext cx="10932295" cy="783723"/>
      </dsp:txXfrm>
    </dsp:sp>
    <dsp:sp modelId="{8B390E4E-617D-4145-99C6-A34CB7B6CD98}">
      <dsp:nvSpPr>
        <dsp:cNvPr id="0" name=""/>
        <dsp:cNvSpPr/>
      </dsp:nvSpPr>
      <dsp:spPr>
        <a:xfrm>
          <a:off x="0" y="1765109"/>
          <a:ext cx="11017091" cy="868519"/>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a:solidFill>
                <a:srgbClr val="002060"/>
              </a:solidFill>
            </a:rPr>
            <a:t>Endemik </a:t>
          </a:r>
          <a:r>
            <a:rPr lang="tr-TR" sz="2400" kern="1200" dirty="0" err="1">
              <a:solidFill>
                <a:srgbClr val="002060"/>
              </a:solidFill>
            </a:rPr>
            <a:t>SHİE’leri</a:t>
          </a:r>
          <a:r>
            <a:rPr lang="tr-TR" sz="2400" kern="1200" dirty="0">
              <a:solidFill>
                <a:srgbClr val="002060"/>
              </a:solidFill>
            </a:rPr>
            <a:t> saptamak, salgınları belirlemek, </a:t>
          </a:r>
        </a:p>
      </dsp:txBody>
      <dsp:txXfrm>
        <a:off x="42398" y="1807507"/>
        <a:ext cx="10932295" cy="783723"/>
      </dsp:txXfrm>
    </dsp:sp>
    <dsp:sp modelId="{3ED264B2-A56E-4E94-AB99-B02C09015757}">
      <dsp:nvSpPr>
        <dsp:cNvPr id="0" name=""/>
        <dsp:cNvSpPr/>
      </dsp:nvSpPr>
      <dsp:spPr>
        <a:xfrm>
          <a:off x="0" y="2662783"/>
          <a:ext cx="11017091" cy="868519"/>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a:solidFill>
                <a:srgbClr val="002060"/>
              </a:solidFill>
            </a:rPr>
            <a:t>SHİE hızlarını karşılaştırmak, enfeksiyon kontrol önlemlerini değerlendirmek,</a:t>
          </a:r>
        </a:p>
      </dsp:txBody>
      <dsp:txXfrm>
        <a:off x="42398" y="2705181"/>
        <a:ext cx="10932295" cy="783723"/>
      </dsp:txXfrm>
    </dsp:sp>
    <dsp:sp modelId="{B9287532-9F6D-4A9F-948B-C03263FD50B9}">
      <dsp:nvSpPr>
        <dsp:cNvPr id="0" name=""/>
        <dsp:cNvSpPr/>
      </dsp:nvSpPr>
      <dsp:spPr>
        <a:xfrm>
          <a:off x="0" y="3528219"/>
          <a:ext cx="11017091" cy="868519"/>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a:solidFill>
                <a:srgbClr val="002060"/>
              </a:solidFill>
            </a:rPr>
            <a:t>Çalışanlara geri bildirim ve önerilerde bulunmak hastane enfeksiyon kontrol programının etkin yürütülmesine katkı sunmak amacıyla gerçekleştirilmektedir. </a:t>
          </a:r>
        </a:p>
      </dsp:txBody>
      <dsp:txXfrm>
        <a:off x="42398" y="3570617"/>
        <a:ext cx="10932295" cy="783723"/>
      </dsp:txXfrm>
    </dsp:sp>
    <dsp:sp modelId="{A3BE4DB6-D286-4AC6-BB1C-C3DD5B7C9688}">
      <dsp:nvSpPr>
        <dsp:cNvPr id="0" name=""/>
        <dsp:cNvSpPr/>
      </dsp:nvSpPr>
      <dsp:spPr>
        <a:xfrm>
          <a:off x="0" y="4409775"/>
          <a:ext cx="11017091" cy="868519"/>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a:solidFill>
                <a:srgbClr val="002060"/>
              </a:solidFill>
            </a:rPr>
            <a:t>Bu nedenle </a:t>
          </a:r>
          <a:r>
            <a:rPr lang="tr-TR" sz="2400" kern="1200" dirty="0" err="1">
              <a:solidFill>
                <a:srgbClr val="002060"/>
              </a:solidFill>
            </a:rPr>
            <a:t>sürveyans</a:t>
          </a:r>
          <a:r>
            <a:rPr lang="tr-TR" sz="2400" kern="1200" dirty="0">
              <a:solidFill>
                <a:srgbClr val="002060"/>
              </a:solidFill>
            </a:rPr>
            <a:t> enfeksiyon kontrol önlemlerinin temel unsurlarındandır.</a:t>
          </a:r>
        </a:p>
      </dsp:txBody>
      <dsp:txXfrm>
        <a:off x="42398" y="4452173"/>
        <a:ext cx="10932295" cy="783723"/>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E14510-2C84-4998-8308-EE8D988AD4D4}">
      <dsp:nvSpPr>
        <dsp:cNvPr id="0" name=""/>
        <dsp:cNvSpPr/>
      </dsp:nvSpPr>
      <dsp:spPr>
        <a:xfrm>
          <a:off x="0" y="668224"/>
          <a:ext cx="11125167" cy="519583"/>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a:t>CDC’ye göre çevresel kültürler </a:t>
          </a:r>
        </a:p>
      </dsp:txBody>
      <dsp:txXfrm>
        <a:off x="25364" y="693588"/>
        <a:ext cx="11074439" cy="468855"/>
      </dsp:txXfrm>
    </dsp:sp>
    <dsp:sp modelId="{F71503E3-AE2A-406B-BB1C-2CBA0B46A082}">
      <dsp:nvSpPr>
        <dsp:cNvPr id="0" name=""/>
        <dsp:cNvSpPr/>
      </dsp:nvSpPr>
      <dsp:spPr>
        <a:xfrm>
          <a:off x="0" y="1200112"/>
          <a:ext cx="11125167" cy="519583"/>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a:t>Rutin ve yaygın tarama amacıyla değil, </a:t>
          </a:r>
        </a:p>
      </dsp:txBody>
      <dsp:txXfrm>
        <a:off x="25364" y="1225476"/>
        <a:ext cx="11074439" cy="468855"/>
      </dsp:txXfrm>
    </dsp:sp>
    <dsp:sp modelId="{6FEC4B66-43EE-46E5-A65E-7A2807D63B6A}">
      <dsp:nvSpPr>
        <dsp:cNvPr id="0" name=""/>
        <dsp:cNvSpPr/>
      </dsp:nvSpPr>
      <dsp:spPr>
        <a:xfrm>
          <a:off x="0" y="1732001"/>
          <a:ext cx="11125167" cy="519583"/>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a:t>Risk değerlendirmesi, salgın incelemesi, </a:t>
          </a:r>
        </a:p>
      </dsp:txBody>
      <dsp:txXfrm>
        <a:off x="25364" y="1757365"/>
        <a:ext cx="11074439" cy="468855"/>
      </dsp:txXfrm>
    </dsp:sp>
    <dsp:sp modelId="{2CCD8779-0D23-4D30-AE01-8E7D84FE476A}">
      <dsp:nvSpPr>
        <dsp:cNvPr id="0" name=""/>
        <dsp:cNvSpPr/>
      </dsp:nvSpPr>
      <dsp:spPr>
        <a:xfrm>
          <a:off x="0" y="2263889"/>
          <a:ext cx="11125167" cy="812301"/>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a:t>Çevresel kaynağın araştırılması ve belirli enfeksiyon kontrol önlemlerinin doğrulanması gibi karar verdirici durumlarda kullanılmalıdır. </a:t>
          </a:r>
        </a:p>
      </dsp:txBody>
      <dsp:txXfrm>
        <a:off x="39653" y="2303542"/>
        <a:ext cx="11045861" cy="7329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78B55C-9616-4DF0-9C5F-0313594A5846}">
      <dsp:nvSpPr>
        <dsp:cNvPr id="0" name=""/>
        <dsp:cNvSpPr/>
      </dsp:nvSpPr>
      <dsp:spPr>
        <a:xfrm>
          <a:off x="-5807490" y="-888839"/>
          <a:ext cx="6913956" cy="6913956"/>
        </a:xfrm>
        <a:prstGeom prst="blockArc">
          <a:avLst>
            <a:gd name="adj1" fmla="val 18900000"/>
            <a:gd name="adj2" fmla="val 2700000"/>
            <a:gd name="adj3" fmla="val 312"/>
          </a:avLst>
        </a:pr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D134FC-7416-4598-BDCF-C95AB54EBDC3}">
      <dsp:nvSpPr>
        <dsp:cNvPr id="0" name=""/>
        <dsp:cNvSpPr/>
      </dsp:nvSpPr>
      <dsp:spPr>
        <a:xfrm>
          <a:off x="483623" y="203946"/>
          <a:ext cx="10785446" cy="876176"/>
        </a:xfrm>
        <a:prstGeom prst="rect">
          <a:avLst/>
        </a:prstGeom>
        <a:gradFill rotWithShape="0">
          <a:gsLst>
            <a:gs pos="0">
              <a:schemeClr val="accent2">
                <a:alpha val="90000"/>
                <a:hueOff val="0"/>
                <a:satOff val="0"/>
                <a:lumOff val="0"/>
                <a:alphaOff val="0"/>
                <a:tint val="50000"/>
                <a:satMod val="300000"/>
              </a:schemeClr>
            </a:gs>
            <a:gs pos="35000">
              <a:schemeClr val="accent2">
                <a:alpha val="90000"/>
                <a:hueOff val="0"/>
                <a:satOff val="0"/>
                <a:lumOff val="0"/>
                <a:alphaOff val="0"/>
                <a:tint val="37000"/>
                <a:satMod val="300000"/>
              </a:schemeClr>
            </a:gs>
            <a:gs pos="100000">
              <a:schemeClr val="accent2">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9778" tIns="53340" rIns="53340" bIns="53340" numCol="1" spcCol="1270" anchor="ctr" anchorCtr="0">
          <a:noAutofit/>
        </a:bodyPr>
        <a:lstStyle/>
        <a:p>
          <a:pPr marL="0" lvl="0" indent="0" algn="l" defTabSz="933450" rtl="0">
            <a:lnSpc>
              <a:spcPct val="90000"/>
            </a:lnSpc>
            <a:spcBef>
              <a:spcPct val="0"/>
            </a:spcBef>
            <a:spcAft>
              <a:spcPct val="35000"/>
            </a:spcAft>
            <a:buNone/>
          </a:pPr>
          <a:r>
            <a:rPr lang="tr-TR" sz="2100" kern="1200" dirty="0">
              <a:solidFill>
                <a:srgbClr val="002060"/>
              </a:solidFill>
            </a:rPr>
            <a:t>Çevresel örneklemede saptanan mikroorganizmanın yalnızca miktarını değil; </a:t>
          </a:r>
        </a:p>
      </dsp:txBody>
      <dsp:txXfrm>
        <a:off x="483623" y="203946"/>
        <a:ext cx="10785446" cy="876176"/>
      </dsp:txXfrm>
    </dsp:sp>
    <dsp:sp modelId="{21A3496A-6F90-4DF5-9586-38B090BB3C37}">
      <dsp:nvSpPr>
        <dsp:cNvPr id="0" name=""/>
        <dsp:cNvSpPr/>
      </dsp:nvSpPr>
      <dsp:spPr>
        <a:xfrm>
          <a:off x="82223" y="240634"/>
          <a:ext cx="802800" cy="802800"/>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alpha val="90000"/>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C98796EA-DE3B-4D68-B526-D58EA6D70DA7}">
      <dsp:nvSpPr>
        <dsp:cNvPr id="0" name=""/>
        <dsp:cNvSpPr/>
      </dsp:nvSpPr>
      <dsp:spPr>
        <a:xfrm>
          <a:off x="943833" y="1283966"/>
          <a:ext cx="10325236" cy="642240"/>
        </a:xfrm>
        <a:prstGeom prst="rect">
          <a:avLst/>
        </a:prstGeom>
        <a:gradFill rotWithShape="0">
          <a:gsLst>
            <a:gs pos="0">
              <a:schemeClr val="accent2">
                <a:alpha val="90000"/>
                <a:hueOff val="0"/>
                <a:satOff val="0"/>
                <a:lumOff val="0"/>
                <a:alphaOff val="-10000"/>
                <a:tint val="50000"/>
                <a:satMod val="300000"/>
              </a:schemeClr>
            </a:gs>
            <a:gs pos="35000">
              <a:schemeClr val="accent2">
                <a:alpha val="90000"/>
                <a:hueOff val="0"/>
                <a:satOff val="0"/>
                <a:lumOff val="0"/>
                <a:alphaOff val="-10000"/>
                <a:tint val="37000"/>
                <a:satMod val="300000"/>
              </a:schemeClr>
            </a:gs>
            <a:gs pos="100000">
              <a:schemeClr val="accent2">
                <a:alpha val="90000"/>
                <a:hueOff val="0"/>
                <a:satOff val="0"/>
                <a:lumOff val="0"/>
                <a:alphaOff val="-1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9778" tIns="53340" rIns="53340" bIns="53340" numCol="1" spcCol="1270" anchor="ctr" anchorCtr="0">
          <a:noAutofit/>
        </a:bodyPr>
        <a:lstStyle/>
        <a:p>
          <a:pPr marL="0" lvl="0" indent="0" algn="l" defTabSz="933450" rtl="0">
            <a:lnSpc>
              <a:spcPct val="90000"/>
            </a:lnSpc>
            <a:spcBef>
              <a:spcPct val="0"/>
            </a:spcBef>
            <a:spcAft>
              <a:spcPct val="35000"/>
            </a:spcAft>
            <a:buNone/>
          </a:pPr>
          <a:r>
            <a:rPr lang="tr-TR" sz="2100" kern="1200" dirty="0">
              <a:solidFill>
                <a:srgbClr val="002060"/>
              </a:solidFill>
            </a:rPr>
            <a:t>Tür düzeyindeki kimliğini, </a:t>
          </a:r>
        </a:p>
      </dsp:txBody>
      <dsp:txXfrm>
        <a:off x="943833" y="1283966"/>
        <a:ext cx="10325236" cy="642240"/>
      </dsp:txXfrm>
    </dsp:sp>
    <dsp:sp modelId="{532C828C-B628-422D-8BD9-89CA49D37134}">
      <dsp:nvSpPr>
        <dsp:cNvPr id="0" name=""/>
        <dsp:cNvSpPr/>
      </dsp:nvSpPr>
      <dsp:spPr>
        <a:xfrm>
          <a:off x="542433" y="1203686"/>
          <a:ext cx="802800" cy="802800"/>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alpha val="90000"/>
              <a:hueOff val="0"/>
              <a:satOff val="0"/>
              <a:lumOff val="0"/>
              <a:alphaOff val="-10000"/>
            </a:schemeClr>
          </a:solidFill>
          <a:prstDash val="solid"/>
        </a:ln>
        <a:effectLst/>
      </dsp:spPr>
      <dsp:style>
        <a:lnRef idx="1">
          <a:scrgbClr r="0" g="0" b="0"/>
        </a:lnRef>
        <a:fillRef idx="2">
          <a:scrgbClr r="0" g="0" b="0"/>
        </a:fillRef>
        <a:effectRef idx="0">
          <a:scrgbClr r="0" g="0" b="0"/>
        </a:effectRef>
        <a:fontRef idx="minor"/>
      </dsp:style>
    </dsp:sp>
    <dsp:sp modelId="{C480E2F5-8CFB-4D2C-9823-62652FDA837E}">
      <dsp:nvSpPr>
        <dsp:cNvPr id="0" name=""/>
        <dsp:cNvSpPr/>
      </dsp:nvSpPr>
      <dsp:spPr>
        <a:xfrm>
          <a:off x="1085081" y="2247018"/>
          <a:ext cx="10183988" cy="642240"/>
        </a:xfrm>
        <a:prstGeom prst="rect">
          <a:avLst/>
        </a:prstGeom>
        <a:gradFill rotWithShape="0">
          <a:gsLst>
            <a:gs pos="0">
              <a:schemeClr val="accent2">
                <a:alpha val="90000"/>
                <a:hueOff val="0"/>
                <a:satOff val="0"/>
                <a:lumOff val="0"/>
                <a:alphaOff val="-20000"/>
                <a:tint val="50000"/>
                <a:satMod val="300000"/>
              </a:schemeClr>
            </a:gs>
            <a:gs pos="35000">
              <a:schemeClr val="accent2">
                <a:alpha val="90000"/>
                <a:hueOff val="0"/>
                <a:satOff val="0"/>
                <a:lumOff val="0"/>
                <a:alphaOff val="-20000"/>
                <a:tint val="37000"/>
                <a:satMod val="300000"/>
              </a:schemeClr>
            </a:gs>
            <a:gs pos="100000">
              <a:schemeClr val="accent2">
                <a:alpha val="90000"/>
                <a:hueOff val="0"/>
                <a:satOff val="0"/>
                <a:lumOff val="0"/>
                <a:alphaOff val="-2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9778" tIns="53340" rIns="53340" bIns="53340" numCol="1" spcCol="1270" anchor="ctr" anchorCtr="0">
          <a:noAutofit/>
        </a:bodyPr>
        <a:lstStyle/>
        <a:p>
          <a:pPr marL="0" lvl="0" indent="0" algn="l" defTabSz="933450" rtl="0">
            <a:lnSpc>
              <a:spcPct val="90000"/>
            </a:lnSpc>
            <a:spcBef>
              <a:spcPct val="0"/>
            </a:spcBef>
            <a:spcAft>
              <a:spcPct val="35000"/>
            </a:spcAft>
            <a:buNone/>
          </a:pPr>
          <a:r>
            <a:rPr lang="tr-TR" sz="2100" kern="1200" dirty="0">
              <a:solidFill>
                <a:srgbClr val="002060"/>
              </a:solidFill>
            </a:rPr>
            <a:t>Örnek alındığı ortamda beklenen doğal veya geçici flora ile uyumunu, </a:t>
          </a:r>
        </a:p>
      </dsp:txBody>
      <dsp:txXfrm>
        <a:off x="1085081" y="2247018"/>
        <a:ext cx="10183988" cy="642240"/>
      </dsp:txXfrm>
    </dsp:sp>
    <dsp:sp modelId="{0EDD6C13-FD58-422B-B7AB-FC4CCE6D8586}">
      <dsp:nvSpPr>
        <dsp:cNvPr id="0" name=""/>
        <dsp:cNvSpPr/>
      </dsp:nvSpPr>
      <dsp:spPr>
        <a:xfrm>
          <a:off x="683681" y="2166738"/>
          <a:ext cx="802800" cy="802800"/>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alpha val="90000"/>
              <a:hueOff val="0"/>
              <a:satOff val="0"/>
              <a:lumOff val="0"/>
              <a:alphaOff val="-20000"/>
            </a:schemeClr>
          </a:solidFill>
          <a:prstDash val="solid"/>
        </a:ln>
        <a:effectLst/>
      </dsp:spPr>
      <dsp:style>
        <a:lnRef idx="1">
          <a:scrgbClr r="0" g="0" b="0"/>
        </a:lnRef>
        <a:fillRef idx="2">
          <a:scrgbClr r="0" g="0" b="0"/>
        </a:fillRef>
        <a:effectRef idx="0">
          <a:scrgbClr r="0" g="0" b="0"/>
        </a:effectRef>
        <a:fontRef idx="minor"/>
      </dsp:style>
    </dsp:sp>
    <dsp:sp modelId="{9D84F451-BAE0-4EB0-B23C-A34B80053A83}">
      <dsp:nvSpPr>
        <dsp:cNvPr id="0" name=""/>
        <dsp:cNvSpPr/>
      </dsp:nvSpPr>
      <dsp:spPr>
        <a:xfrm>
          <a:off x="943833" y="3210070"/>
          <a:ext cx="10325236" cy="642240"/>
        </a:xfrm>
        <a:prstGeom prst="rect">
          <a:avLst/>
        </a:prstGeom>
        <a:gradFill rotWithShape="0">
          <a:gsLst>
            <a:gs pos="0">
              <a:schemeClr val="accent2">
                <a:alpha val="90000"/>
                <a:hueOff val="0"/>
                <a:satOff val="0"/>
                <a:lumOff val="0"/>
                <a:alphaOff val="-30000"/>
                <a:tint val="50000"/>
                <a:satMod val="300000"/>
              </a:schemeClr>
            </a:gs>
            <a:gs pos="35000">
              <a:schemeClr val="accent2">
                <a:alpha val="90000"/>
                <a:hueOff val="0"/>
                <a:satOff val="0"/>
                <a:lumOff val="0"/>
                <a:alphaOff val="-30000"/>
                <a:tint val="37000"/>
                <a:satMod val="300000"/>
              </a:schemeClr>
            </a:gs>
            <a:gs pos="100000">
              <a:schemeClr val="accent2">
                <a:alpha val="90000"/>
                <a:hueOff val="0"/>
                <a:satOff val="0"/>
                <a:lumOff val="0"/>
                <a:alphaOff val="-3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9778" tIns="53340" rIns="53340" bIns="53340" numCol="1" spcCol="1270" anchor="ctr" anchorCtr="0">
          <a:noAutofit/>
        </a:bodyPr>
        <a:lstStyle/>
        <a:p>
          <a:pPr marL="0" lvl="0" indent="0" algn="l" defTabSz="933450" rtl="0">
            <a:lnSpc>
              <a:spcPct val="90000"/>
            </a:lnSpc>
            <a:spcBef>
              <a:spcPct val="0"/>
            </a:spcBef>
            <a:spcAft>
              <a:spcPct val="35000"/>
            </a:spcAft>
            <a:buNone/>
          </a:pPr>
          <a:r>
            <a:rPr lang="tr-TR" sz="2100" kern="1200" dirty="0">
              <a:solidFill>
                <a:srgbClr val="002060"/>
              </a:solidFill>
            </a:rPr>
            <a:t>Bulunduğu mikro-ortam açısından olağan ya da beklenmeyen bir etken olup olmadığını</a:t>
          </a:r>
        </a:p>
      </dsp:txBody>
      <dsp:txXfrm>
        <a:off x="943833" y="3210070"/>
        <a:ext cx="10325236" cy="642240"/>
      </dsp:txXfrm>
    </dsp:sp>
    <dsp:sp modelId="{C5953D9B-6109-4F3E-B064-44602CC153EF}">
      <dsp:nvSpPr>
        <dsp:cNvPr id="0" name=""/>
        <dsp:cNvSpPr/>
      </dsp:nvSpPr>
      <dsp:spPr>
        <a:xfrm>
          <a:off x="542433" y="3129790"/>
          <a:ext cx="802800" cy="802800"/>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alpha val="90000"/>
              <a:hueOff val="0"/>
              <a:satOff val="0"/>
              <a:lumOff val="0"/>
              <a:alphaOff val="-30000"/>
            </a:schemeClr>
          </a:solidFill>
          <a:prstDash val="solid"/>
        </a:ln>
        <a:effectLst/>
      </dsp:spPr>
      <dsp:style>
        <a:lnRef idx="1">
          <a:scrgbClr r="0" g="0" b="0"/>
        </a:lnRef>
        <a:fillRef idx="2">
          <a:scrgbClr r="0" g="0" b="0"/>
        </a:fillRef>
        <a:effectRef idx="0">
          <a:scrgbClr r="0" g="0" b="0"/>
        </a:effectRef>
        <a:fontRef idx="minor"/>
      </dsp:style>
    </dsp:sp>
    <dsp:sp modelId="{D9C65350-3783-4987-B0AB-AF2A785E718D}">
      <dsp:nvSpPr>
        <dsp:cNvPr id="0" name=""/>
        <dsp:cNvSpPr/>
      </dsp:nvSpPr>
      <dsp:spPr>
        <a:xfrm>
          <a:off x="483623" y="4173122"/>
          <a:ext cx="10785446" cy="642240"/>
        </a:xfrm>
        <a:prstGeom prst="rect">
          <a:avLst/>
        </a:prstGeom>
        <a:gradFill rotWithShape="0">
          <a:gsLst>
            <a:gs pos="0">
              <a:schemeClr val="accent2">
                <a:alpha val="90000"/>
                <a:hueOff val="0"/>
                <a:satOff val="0"/>
                <a:lumOff val="0"/>
                <a:alphaOff val="-40000"/>
                <a:tint val="50000"/>
                <a:satMod val="300000"/>
              </a:schemeClr>
            </a:gs>
            <a:gs pos="35000">
              <a:schemeClr val="accent2">
                <a:alpha val="90000"/>
                <a:hueOff val="0"/>
                <a:satOff val="0"/>
                <a:lumOff val="0"/>
                <a:alphaOff val="-40000"/>
                <a:tint val="37000"/>
                <a:satMod val="300000"/>
              </a:schemeClr>
            </a:gs>
            <a:gs pos="100000">
              <a:schemeClr val="accent2">
                <a:alpha val="90000"/>
                <a:hueOff val="0"/>
                <a:satOff val="0"/>
                <a:lumOff val="0"/>
                <a:alphaOff val="-4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9778" tIns="53340" rIns="53340" bIns="53340" numCol="1" spcCol="1270" anchor="ctr" anchorCtr="0">
          <a:noAutofit/>
        </a:bodyPr>
        <a:lstStyle/>
        <a:p>
          <a:pPr marL="0" lvl="0" indent="0" algn="l" defTabSz="933450" rtl="0">
            <a:lnSpc>
              <a:spcPct val="90000"/>
            </a:lnSpc>
            <a:spcBef>
              <a:spcPct val="0"/>
            </a:spcBef>
            <a:spcAft>
              <a:spcPct val="35000"/>
            </a:spcAft>
            <a:buNone/>
          </a:pPr>
          <a:r>
            <a:rPr lang="tr-TR" sz="2100" kern="1200" dirty="0">
              <a:solidFill>
                <a:srgbClr val="002060"/>
              </a:solidFill>
            </a:rPr>
            <a:t>Klinik açıdan anlamlı bir rezervuarı temsil etme olasılığını birlikte değerlendirir. </a:t>
          </a:r>
        </a:p>
      </dsp:txBody>
      <dsp:txXfrm>
        <a:off x="483623" y="4173122"/>
        <a:ext cx="10785446" cy="642240"/>
      </dsp:txXfrm>
    </dsp:sp>
    <dsp:sp modelId="{72E5F5E8-34F7-4C6A-98D8-3C33BB365A6A}">
      <dsp:nvSpPr>
        <dsp:cNvPr id="0" name=""/>
        <dsp:cNvSpPr/>
      </dsp:nvSpPr>
      <dsp:spPr>
        <a:xfrm>
          <a:off x="82223" y="4092842"/>
          <a:ext cx="802800" cy="802800"/>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alpha val="90000"/>
              <a:hueOff val="0"/>
              <a:satOff val="0"/>
              <a:lumOff val="0"/>
              <a:alphaOff val="-4000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6F7A09-23D6-4868-8EC9-90E919078621}">
      <dsp:nvSpPr>
        <dsp:cNvPr id="0" name=""/>
        <dsp:cNvSpPr/>
      </dsp:nvSpPr>
      <dsp:spPr>
        <a:xfrm>
          <a:off x="-6837507" y="-1045895"/>
          <a:ext cx="8141180" cy="8141180"/>
        </a:xfrm>
        <a:prstGeom prst="blockArc">
          <a:avLst>
            <a:gd name="adj1" fmla="val 18900000"/>
            <a:gd name="adj2" fmla="val 2700000"/>
            <a:gd name="adj3" fmla="val 265"/>
          </a:avLst>
        </a:pr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08F37F-36D9-4C43-A067-57B1A56DACBF}">
      <dsp:nvSpPr>
        <dsp:cNvPr id="0" name=""/>
        <dsp:cNvSpPr/>
      </dsp:nvSpPr>
      <dsp:spPr>
        <a:xfrm>
          <a:off x="839655" y="604939"/>
          <a:ext cx="10093952" cy="1209878"/>
        </a:xfrm>
        <a:prstGeom prst="rect">
          <a:avLst/>
        </a:prstGeom>
        <a:gradFill rotWithShape="0">
          <a:gsLst>
            <a:gs pos="0">
              <a:schemeClr val="accent2">
                <a:shade val="50000"/>
                <a:hueOff val="0"/>
                <a:satOff val="0"/>
                <a:lumOff val="0"/>
                <a:alphaOff val="0"/>
                <a:tint val="50000"/>
                <a:satMod val="300000"/>
              </a:schemeClr>
            </a:gs>
            <a:gs pos="35000">
              <a:schemeClr val="accent2">
                <a:shade val="50000"/>
                <a:hueOff val="0"/>
                <a:satOff val="0"/>
                <a:lumOff val="0"/>
                <a:alphaOff val="0"/>
                <a:tint val="37000"/>
                <a:satMod val="300000"/>
              </a:schemeClr>
            </a:gs>
            <a:gs pos="100000">
              <a:schemeClr val="accent2">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341" tIns="71120" rIns="71120" bIns="71120" numCol="1" spcCol="1270" anchor="ctr" anchorCtr="0">
          <a:noAutofit/>
        </a:bodyPr>
        <a:lstStyle/>
        <a:p>
          <a:pPr marL="0" lvl="0" indent="0" algn="l" defTabSz="1244600" rtl="0">
            <a:lnSpc>
              <a:spcPct val="90000"/>
            </a:lnSpc>
            <a:spcBef>
              <a:spcPct val="0"/>
            </a:spcBef>
            <a:spcAft>
              <a:spcPct val="35000"/>
            </a:spcAft>
            <a:buNone/>
          </a:pPr>
          <a:r>
            <a:rPr lang="tr-TR" sz="2800" kern="1200" dirty="0">
              <a:solidFill>
                <a:srgbClr val="002060"/>
              </a:solidFill>
            </a:rPr>
            <a:t>!</a:t>
          </a:r>
          <a:r>
            <a:rPr lang="tr-TR" sz="2400" kern="1200" dirty="0">
              <a:solidFill>
                <a:srgbClr val="002060"/>
              </a:solidFill>
            </a:rPr>
            <a:t>Bazı durumlarda düşük düzeyli üreme dahi, eğer izole edilen etken </a:t>
          </a:r>
          <a:r>
            <a:rPr lang="tr-TR" sz="2400" kern="1200" dirty="0" err="1">
              <a:solidFill>
                <a:srgbClr val="002060"/>
              </a:solidFill>
            </a:rPr>
            <a:t>nozokomiyal</a:t>
          </a:r>
          <a:r>
            <a:rPr lang="tr-TR" sz="2400" kern="1200" dirty="0">
              <a:solidFill>
                <a:srgbClr val="002060"/>
              </a:solidFill>
            </a:rPr>
            <a:t> açıdan önemli veya o alan için alışılmadık bir mikroorganizma ise, yüksek koloni sayısından daha fazla önem taşıyabilir. </a:t>
          </a:r>
        </a:p>
      </dsp:txBody>
      <dsp:txXfrm>
        <a:off x="839655" y="604939"/>
        <a:ext cx="10093952" cy="1209878"/>
      </dsp:txXfrm>
    </dsp:sp>
    <dsp:sp modelId="{622CBA63-6A40-451A-91FD-9D0C3F129D51}">
      <dsp:nvSpPr>
        <dsp:cNvPr id="0" name=""/>
        <dsp:cNvSpPr/>
      </dsp:nvSpPr>
      <dsp:spPr>
        <a:xfrm>
          <a:off x="83481" y="453704"/>
          <a:ext cx="1512347" cy="1512347"/>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shade val="50000"/>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6DF36B4-AB0F-4D00-B108-D26E1AA13CC6}">
      <dsp:nvSpPr>
        <dsp:cNvPr id="0" name=""/>
        <dsp:cNvSpPr/>
      </dsp:nvSpPr>
      <dsp:spPr>
        <a:xfrm>
          <a:off x="1279445" y="2087959"/>
          <a:ext cx="9654161" cy="1873471"/>
        </a:xfrm>
        <a:prstGeom prst="rect">
          <a:avLst/>
        </a:prstGeom>
        <a:gradFill rotWithShape="0">
          <a:gsLst>
            <a:gs pos="0">
              <a:schemeClr val="accent2">
                <a:shade val="50000"/>
                <a:hueOff val="-27656"/>
                <a:satOff val="-5606"/>
                <a:lumOff val="30834"/>
                <a:alphaOff val="0"/>
                <a:tint val="50000"/>
                <a:satMod val="300000"/>
              </a:schemeClr>
            </a:gs>
            <a:gs pos="35000">
              <a:schemeClr val="accent2">
                <a:shade val="50000"/>
                <a:hueOff val="-27656"/>
                <a:satOff val="-5606"/>
                <a:lumOff val="30834"/>
                <a:alphaOff val="0"/>
                <a:tint val="37000"/>
                <a:satMod val="300000"/>
              </a:schemeClr>
            </a:gs>
            <a:gs pos="100000">
              <a:schemeClr val="accent2">
                <a:shade val="50000"/>
                <a:hueOff val="-27656"/>
                <a:satOff val="-5606"/>
                <a:lumOff val="3083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341" tIns="60960" rIns="60960" bIns="60960" numCol="1" spcCol="1270" anchor="ctr" anchorCtr="0">
          <a:noAutofit/>
        </a:bodyPr>
        <a:lstStyle/>
        <a:p>
          <a:pPr marL="0" lvl="0" indent="0" algn="l" defTabSz="1066800" rtl="0">
            <a:lnSpc>
              <a:spcPct val="90000"/>
            </a:lnSpc>
            <a:spcBef>
              <a:spcPct val="0"/>
            </a:spcBef>
            <a:spcAft>
              <a:spcPct val="35000"/>
            </a:spcAft>
            <a:buNone/>
          </a:pPr>
          <a:r>
            <a:rPr lang="tr-TR" sz="2400" kern="1200">
              <a:solidFill>
                <a:srgbClr val="002060"/>
              </a:solidFill>
            </a:rPr>
            <a:t>MRSA, VRE, Acinetobacter baumannii, karbapenem dirençli non-fermentatif Gram-negatif basiller, Clostridioides difficile, Legionella spp., Pseudomonas aeruginosa ve uygun olmayan alanlarda saptanan Aspergillus fumigatus gibi patojenler, basit “düşük biyoyük” kategorisinde değerlendirilmemeli</a:t>
          </a:r>
          <a:endParaRPr lang="tr-TR" sz="2400" kern="1200" dirty="0">
            <a:solidFill>
              <a:srgbClr val="002060"/>
            </a:solidFill>
          </a:endParaRPr>
        </a:p>
      </dsp:txBody>
      <dsp:txXfrm>
        <a:off x="1279445" y="2087959"/>
        <a:ext cx="9654161" cy="1873471"/>
      </dsp:txXfrm>
    </dsp:sp>
    <dsp:sp modelId="{59BC8B5A-71AF-4CF8-A234-0E8CC801808A}">
      <dsp:nvSpPr>
        <dsp:cNvPr id="0" name=""/>
        <dsp:cNvSpPr/>
      </dsp:nvSpPr>
      <dsp:spPr>
        <a:xfrm>
          <a:off x="523272" y="2268521"/>
          <a:ext cx="1512347" cy="1512347"/>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shade val="50000"/>
              <a:hueOff val="-26567"/>
              <a:satOff val="-4851"/>
              <a:lumOff val="28071"/>
              <a:alphaOff val="0"/>
            </a:schemeClr>
          </a:solidFill>
          <a:prstDash val="solid"/>
        </a:ln>
        <a:effectLst/>
      </dsp:spPr>
      <dsp:style>
        <a:lnRef idx="1">
          <a:scrgbClr r="0" g="0" b="0"/>
        </a:lnRef>
        <a:fillRef idx="2">
          <a:scrgbClr r="0" g="0" b="0"/>
        </a:fillRef>
        <a:effectRef idx="0">
          <a:scrgbClr r="0" g="0" b="0"/>
        </a:effectRef>
        <a:fontRef idx="minor"/>
      </dsp:style>
    </dsp:sp>
    <dsp:sp modelId="{E8CDF28E-D62E-468E-8B6D-15EF54E23FF9}">
      <dsp:nvSpPr>
        <dsp:cNvPr id="0" name=""/>
        <dsp:cNvSpPr/>
      </dsp:nvSpPr>
      <dsp:spPr>
        <a:xfrm>
          <a:off x="839655" y="4234573"/>
          <a:ext cx="10093952" cy="1209878"/>
        </a:xfrm>
        <a:prstGeom prst="rect">
          <a:avLst/>
        </a:prstGeom>
        <a:gradFill rotWithShape="0">
          <a:gsLst>
            <a:gs pos="0">
              <a:schemeClr val="accent2">
                <a:shade val="50000"/>
                <a:hueOff val="-27656"/>
                <a:satOff val="-5606"/>
                <a:lumOff val="30834"/>
                <a:alphaOff val="0"/>
                <a:tint val="50000"/>
                <a:satMod val="300000"/>
              </a:schemeClr>
            </a:gs>
            <a:gs pos="35000">
              <a:schemeClr val="accent2">
                <a:shade val="50000"/>
                <a:hueOff val="-27656"/>
                <a:satOff val="-5606"/>
                <a:lumOff val="30834"/>
                <a:alphaOff val="0"/>
                <a:tint val="37000"/>
                <a:satMod val="300000"/>
              </a:schemeClr>
            </a:gs>
            <a:gs pos="100000">
              <a:schemeClr val="accent2">
                <a:shade val="50000"/>
                <a:hueOff val="-27656"/>
                <a:satOff val="-5606"/>
                <a:lumOff val="3083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341" tIns="63500" rIns="63500" bIns="63500" numCol="1" spcCol="1270" anchor="ctr" anchorCtr="0">
          <a:noAutofit/>
        </a:bodyPr>
        <a:lstStyle/>
        <a:p>
          <a:pPr marL="0" lvl="0" indent="0" algn="l" defTabSz="1111250" rtl="0">
            <a:lnSpc>
              <a:spcPct val="90000"/>
            </a:lnSpc>
            <a:spcBef>
              <a:spcPct val="0"/>
            </a:spcBef>
            <a:spcAft>
              <a:spcPct val="35000"/>
            </a:spcAft>
            <a:buNone/>
          </a:pPr>
          <a:r>
            <a:rPr lang="tr-TR" sz="2500" kern="1200">
              <a:solidFill>
                <a:srgbClr val="002060"/>
              </a:solidFill>
            </a:rPr>
            <a:t>Mikroorganizmaların çevrede kalıcılığı, sağlık çalışanı ellerine ya da eldivenlerine transferi ve hasta çevresinde kümelenme gösterme eğilimi tanımlanmıştır.</a:t>
          </a:r>
          <a:endParaRPr lang="tr-TR" sz="2500" kern="1200" dirty="0">
            <a:solidFill>
              <a:srgbClr val="002060"/>
            </a:solidFill>
          </a:endParaRPr>
        </a:p>
      </dsp:txBody>
      <dsp:txXfrm>
        <a:off x="839655" y="4234573"/>
        <a:ext cx="10093952" cy="1209878"/>
      </dsp:txXfrm>
    </dsp:sp>
    <dsp:sp modelId="{41F10DCA-7098-4106-B08E-1F15A2084DE2}">
      <dsp:nvSpPr>
        <dsp:cNvPr id="0" name=""/>
        <dsp:cNvSpPr/>
      </dsp:nvSpPr>
      <dsp:spPr>
        <a:xfrm>
          <a:off x="83481" y="4083338"/>
          <a:ext cx="1512347" cy="1512347"/>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shade val="50000"/>
              <a:hueOff val="-26567"/>
              <a:satOff val="-4851"/>
              <a:lumOff val="28071"/>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1B6591-ADFA-4614-91D2-54430A71570F}">
      <dsp:nvSpPr>
        <dsp:cNvPr id="0" name=""/>
        <dsp:cNvSpPr/>
      </dsp:nvSpPr>
      <dsp:spPr>
        <a:xfrm>
          <a:off x="0" y="4665910"/>
          <a:ext cx="11269183" cy="1020787"/>
        </a:xfrm>
        <a:prstGeom prst="rect">
          <a:avLst/>
        </a:prstGeom>
        <a:gradFill rotWithShape="0">
          <a:gsLst>
            <a:gs pos="0">
              <a:schemeClr val="accent2">
                <a:shade val="50000"/>
                <a:hueOff val="0"/>
                <a:satOff val="0"/>
                <a:lumOff val="0"/>
                <a:alphaOff val="0"/>
                <a:tint val="50000"/>
                <a:satMod val="300000"/>
              </a:schemeClr>
            </a:gs>
            <a:gs pos="35000">
              <a:schemeClr val="accent2">
                <a:shade val="50000"/>
                <a:hueOff val="0"/>
                <a:satOff val="0"/>
                <a:lumOff val="0"/>
                <a:alphaOff val="0"/>
                <a:tint val="37000"/>
                <a:satMod val="300000"/>
              </a:schemeClr>
            </a:gs>
            <a:gs pos="100000">
              <a:schemeClr val="accent2">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tr-TR" sz="2400" kern="1200" dirty="0">
              <a:solidFill>
                <a:srgbClr val="002060"/>
              </a:solidFill>
            </a:rPr>
            <a:t>Benzer biçimde; A. </a:t>
          </a:r>
          <a:r>
            <a:rPr lang="tr-TR" sz="2400" kern="1200" dirty="0" err="1">
              <a:solidFill>
                <a:srgbClr val="002060"/>
              </a:solidFill>
            </a:rPr>
            <a:t>baumannii’nin</a:t>
          </a:r>
          <a:r>
            <a:rPr lang="tr-TR" sz="2400" kern="1200" dirty="0">
              <a:solidFill>
                <a:srgbClr val="002060"/>
              </a:solidFill>
            </a:rPr>
            <a:t> çevrede saptanması, özellikle yoğun bakım, yanık ünitesi ve dirençli organizma kümelenmelerinde çevresel yayılım açısından yüksek önem taşır.</a:t>
          </a:r>
        </a:p>
      </dsp:txBody>
      <dsp:txXfrm>
        <a:off x="0" y="4665910"/>
        <a:ext cx="11269183" cy="1020787"/>
      </dsp:txXfrm>
    </dsp:sp>
    <dsp:sp modelId="{6EBBA462-2C3B-4224-AE69-25C68720A98E}">
      <dsp:nvSpPr>
        <dsp:cNvPr id="0" name=""/>
        <dsp:cNvSpPr/>
      </dsp:nvSpPr>
      <dsp:spPr>
        <a:xfrm rot="10800000">
          <a:off x="0" y="3111251"/>
          <a:ext cx="11269183" cy="1569970"/>
        </a:xfrm>
        <a:prstGeom prst="upArrowCallout">
          <a:avLst/>
        </a:prstGeom>
        <a:gradFill rotWithShape="0">
          <a:gsLst>
            <a:gs pos="0">
              <a:schemeClr val="accent2">
                <a:shade val="50000"/>
                <a:hueOff val="-20742"/>
                <a:satOff val="-4204"/>
                <a:lumOff val="23125"/>
                <a:alphaOff val="0"/>
                <a:tint val="50000"/>
                <a:satMod val="300000"/>
              </a:schemeClr>
            </a:gs>
            <a:gs pos="35000">
              <a:schemeClr val="accent2">
                <a:shade val="50000"/>
                <a:hueOff val="-20742"/>
                <a:satOff val="-4204"/>
                <a:lumOff val="23125"/>
                <a:alphaOff val="0"/>
                <a:tint val="37000"/>
                <a:satMod val="300000"/>
              </a:schemeClr>
            </a:gs>
            <a:gs pos="100000">
              <a:schemeClr val="accent2">
                <a:shade val="50000"/>
                <a:hueOff val="-20742"/>
                <a:satOff val="-4204"/>
                <a:lumOff val="2312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tr-TR" sz="2400" kern="1200" dirty="0">
              <a:solidFill>
                <a:srgbClr val="002060"/>
              </a:solidFill>
            </a:rPr>
            <a:t>Örneğin: hasta çevresinde veya ortak ekipmanda MRSA saptanması, o alanda </a:t>
          </a:r>
          <a:r>
            <a:rPr lang="tr-TR" sz="2400" kern="1200" dirty="0" err="1">
              <a:solidFill>
                <a:srgbClr val="002060"/>
              </a:solidFill>
            </a:rPr>
            <a:t>kolonize</a:t>
          </a:r>
          <a:r>
            <a:rPr lang="tr-TR" sz="2400" kern="1200" dirty="0">
              <a:solidFill>
                <a:srgbClr val="002060"/>
              </a:solidFill>
            </a:rPr>
            <a:t> ya da </a:t>
          </a:r>
          <a:r>
            <a:rPr lang="tr-TR" sz="2400" kern="1200" dirty="0" err="1">
              <a:solidFill>
                <a:srgbClr val="002060"/>
              </a:solidFill>
            </a:rPr>
            <a:t>enfekte</a:t>
          </a:r>
          <a:r>
            <a:rPr lang="tr-TR" sz="2400" kern="1200" dirty="0">
              <a:solidFill>
                <a:srgbClr val="002060"/>
              </a:solidFill>
            </a:rPr>
            <a:t> hasta varlığı, yetersiz terminal temizlik veya yetersiz temas önlemleri açısından anlamlıdır.</a:t>
          </a:r>
        </a:p>
      </dsp:txBody>
      <dsp:txXfrm rot="10800000">
        <a:off x="0" y="3111251"/>
        <a:ext cx="11269183" cy="1020119"/>
      </dsp:txXfrm>
    </dsp:sp>
    <dsp:sp modelId="{A4D13C0C-2DEB-454E-8841-AD310DB490C3}">
      <dsp:nvSpPr>
        <dsp:cNvPr id="0" name=""/>
        <dsp:cNvSpPr/>
      </dsp:nvSpPr>
      <dsp:spPr>
        <a:xfrm rot="10800000">
          <a:off x="0" y="1556592"/>
          <a:ext cx="11269183" cy="1569970"/>
        </a:xfrm>
        <a:prstGeom prst="upArrowCallout">
          <a:avLst/>
        </a:prstGeom>
        <a:gradFill rotWithShape="0">
          <a:gsLst>
            <a:gs pos="0">
              <a:schemeClr val="accent2">
                <a:shade val="50000"/>
                <a:hueOff val="-41484"/>
                <a:satOff val="-8409"/>
                <a:lumOff val="46251"/>
                <a:alphaOff val="0"/>
                <a:tint val="50000"/>
                <a:satMod val="300000"/>
              </a:schemeClr>
            </a:gs>
            <a:gs pos="35000">
              <a:schemeClr val="accent2">
                <a:shade val="50000"/>
                <a:hueOff val="-41484"/>
                <a:satOff val="-8409"/>
                <a:lumOff val="46251"/>
                <a:alphaOff val="0"/>
                <a:tint val="37000"/>
                <a:satMod val="300000"/>
              </a:schemeClr>
            </a:gs>
            <a:gs pos="100000">
              <a:schemeClr val="accent2">
                <a:shade val="50000"/>
                <a:hueOff val="-41484"/>
                <a:satOff val="-8409"/>
                <a:lumOff val="4625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tr-TR" sz="2400" kern="1200" dirty="0">
              <a:solidFill>
                <a:srgbClr val="002060"/>
              </a:solidFill>
            </a:rPr>
            <a:t>Bazı </a:t>
          </a:r>
          <a:r>
            <a:rPr lang="tr-TR" sz="2400" kern="1200" dirty="0" err="1">
              <a:solidFill>
                <a:srgbClr val="002060"/>
              </a:solidFill>
            </a:rPr>
            <a:t>izolatlar</a:t>
          </a:r>
          <a:r>
            <a:rPr lang="tr-TR" sz="2400" kern="1200" dirty="0">
              <a:solidFill>
                <a:srgbClr val="002060"/>
              </a:solidFill>
            </a:rPr>
            <a:t> “uyarıcı </a:t>
          </a:r>
          <a:r>
            <a:rPr lang="tr-TR" sz="2400" kern="1200" dirty="0" err="1">
              <a:solidFill>
                <a:srgbClr val="002060"/>
              </a:solidFill>
            </a:rPr>
            <a:t>izolat</a:t>
          </a:r>
          <a:r>
            <a:rPr lang="tr-TR" sz="2400" kern="1200" dirty="0">
              <a:solidFill>
                <a:srgbClr val="002060"/>
              </a:solidFill>
            </a:rPr>
            <a:t>” olarak değerlendirilmelidir</a:t>
          </a:r>
          <a:r>
            <a:rPr lang="tr-TR" sz="2400" kern="1200" dirty="0"/>
            <a:t>.</a:t>
          </a:r>
        </a:p>
      </dsp:txBody>
      <dsp:txXfrm rot="10800000">
        <a:off x="0" y="1556592"/>
        <a:ext cx="11269183" cy="1020119"/>
      </dsp:txXfrm>
    </dsp:sp>
    <dsp:sp modelId="{512B4F67-7151-4F18-8430-3A39F7B8256D}">
      <dsp:nvSpPr>
        <dsp:cNvPr id="0" name=""/>
        <dsp:cNvSpPr/>
      </dsp:nvSpPr>
      <dsp:spPr>
        <a:xfrm rot="10800000">
          <a:off x="0" y="1933"/>
          <a:ext cx="11269183" cy="1569970"/>
        </a:xfrm>
        <a:prstGeom prst="upArrowCallout">
          <a:avLst/>
        </a:prstGeom>
        <a:gradFill rotWithShape="0">
          <a:gsLst>
            <a:gs pos="0">
              <a:schemeClr val="accent2">
                <a:shade val="50000"/>
                <a:hueOff val="-20742"/>
                <a:satOff val="-4204"/>
                <a:lumOff val="23125"/>
                <a:alphaOff val="0"/>
                <a:tint val="50000"/>
                <a:satMod val="300000"/>
              </a:schemeClr>
            </a:gs>
            <a:gs pos="35000">
              <a:schemeClr val="accent2">
                <a:shade val="50000"/>
                <a:hueOff val="-20742"/>
                <a:satOff val="-4204"/>
                <a:lumOff val="23125"/>
                <a:alphaOff val="0"/>
                <a:tint val="37000"/>
                <a:satMod val="300000"/>
              </a:schemeClr>
            </a:gs>
            <a:gs pos="100000">
              <a:schemeClr val="accent2">
                <a:shade val="50000"/>
                <a:hueOff val="-20742"/>
                <a:satOff val="-4204"/>
                <a:lumOff val="2312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7584" tIns="227584" rIns="227584" bIns="227584" numCol="1" spcCol="1270" anchor="ctr" anchorCtr="0">
          <a:noAutofit/>
        </a:bodyPr>
        <a:lstStyle/>
        <a:p>
          <a:pPr marL="0" lvl="0" indent="0" algn="l" defTabSz="1422400" rtl="0">
            <a:lnSpc>
              <a:spcPct val="90000"/>
            </a:lnSpc>
            <a:spcBef>
              <a:spcPct val="0"/>
            </a:spcBef>
            <a:spcAft>
              <a:spcPct val="35000"/>
            </a:spcAft>
            <a:buNone/>
          </a:pPr>
          <a:r>
            <a:rPr lang="tr-TR" sz="3200" b="1" kern="1200" dirty="0">
              <a:solidFill>
                <a:srgbClr val="002060"/>
              </a:solidFill>
            </a:rPr>
            <a:t>İzole edilen mikroorganizmanın cinsi:</a:t>
          </a:r>
          <a:endParaRPr lang="tr-TR" sz="3200" kern="1200" dirty="0">
            <a:solidFill>
              <a:srgbClr val="002060"/>
            </a:solidFill>
          </a:endParaRPr>
        </a:p>
      </dsp:txBody>
      <dsp:txXfrm rot="10800000">
        <a:off x="0" y="1933"/>
        <a:ext cx="11269183" cy="102011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065E0-7B3B-4823-AF50-9FB34D983827}">
      <dsp:nvSpPr>
        <dsp:cNvPr id="0" name=""/>
        <dsp:cNvSpPr/>
      </dsp:nvSpPr>
      <dsp:spPr>
        <a:xfrm>
          <a:off x="0" y="3866347"/>
          <a:ext cx="11017091" cy="1269021"/>
        </a:xfrm>
        <a:prstGeom prst="rect">
          <a:avLst/>
        </a:prstGeom>
        <a:gradFill rotWithShape="0">
          <a:gsLst>
            <a:gs pos="0">
              <a:schemeClr val="accent2">
                <a:shade val="50000"/>
                <a:hueOff val="0"/>
                <a:satOff val="0"/>
                <a:lumOff val="0"/>
                <a:alphaOff val="0"/>
                <a:tint val="50000"/>
                <a:satMod val="300000"/>
              </a:schemeClr>
            </a:gs>
            <a:gs pos="35000">
              <a:schemeClr val="accent2">
                <a:shade val="50000"/>
                <a:hueOff val="0"/>
                <a:satOff val="0"/>
                <a:lumOff val="0"/>
                <a:alphaOff val="0"/>
                <a:tint val="37000"/>
                <a:satMod val="300000"/>
              </a:schemeClr>
            </a:gs>
            <a:gs pos="100000">
              <a:schemeClr val="accent2">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marL="0" lvl="0" indent="0" algn="ctr" defTabSz="977900" rtl="0">
            <a:lnSpc>
              <a:spcPct val="90000"/>
            </a:lnSpc>
            <a:spcBef>
              <a:spcPct val="0"/>
            </a:spcBef>
            <a:spcAft>
              <a:spcPct val="35000"/>
            </a:spcAft>
            <a:buNone/>
          </a:pPr>
          <a:r>
            <a:rPr lang="tr-TR" sz="2200" kern="1200" dirty="0">
              <a:solidFill>
                <a:srgbClr val="002060"/>
              </a:solidFill>
            </a:rPr>
            <a:t>Buna karşılık bazı </a:t>
          </a:r>
          <a:r>
            <a:rPr lang="tr-TR" sz="2200" kern="1200" dirty="0" err="1">
              <a:solidFill>
                <a:srgbClr val="002060"/>
              </a:solidFill>
            </a:rPr>
            <a:t>koagülaz</a:t>
          </a:r>
          <a:r>
            <a:rPr lang="tr-TR" sz="2200" kern="1200" dirty="0">
              <a:solidFill>
                <a:srgbClr val="002060"/>
              </a:solidFill>
            </a:rPr>
            <a:t>-negatif stafilokoklar, mikrokoklar veya karışık çevresel flora üyeleri, özellikle yüksek riskli alanlar dışında tek başlarına her zaman klinik önem taşımaz; ancak tekrarlayan izolasyon yüksek </a:t>
          </a:r>
          <a:r>
            <a:rPr lang="tr-TR" sz="2200" kern="1200" dirty="0" err="1">
              <a:solidFill>
                <a:srgbClr val="002060"/>
              </a:solidFill>
            </a:rPr>
            <a:t>biyoyük</a:t>
          </a:r>
          <a:r>
            <a:rPr lang="tr-TR" sz="2200" kern="1200" dirty="0">
              <a:solidFill>
                <a:srgbClr val="002060"/>
              </a:solidFill>
            </a:rPr>
            <a:t> dikkate alınarak araştırılmalıdır.</a:t>
          </a:r>
        </a:p>
      </dsp:txBody>
      <dsp:txXfrm>
        <a:off x="0" y="3866347"/>
        <a:ext cx="11017091" cy="1269021"/>
      </dsp:txXfrm>
    </dsp:sp>
    <dsp:sp modelId="{4268FCAE-4780-47E7-AAAB-93D240D6AB68}">
      <dsp:nvSpPr>
        <dsp:cNvPr id="0" name=""/>
        <dsp:cNvSpPr/>
      </dsp:nvSpPr>
      <dsp:spPr>
        <a:xfrm rot="10800000">
          <a:off x="0" y="1933627"/>
          <a:ext cx="11017091" cy="1951755"/>
        </a:xfrm>
        <a:prstGeom prst="upArrowCallout">
          <a:avLst/>
        </a:prstGeom>
        <a:gradFill rotWithShape="0">
          <a:gsLst>
            <a:gs pos="0">
              <a:schemeClr val="accent2">
                <a:shade val="50000"/>
                <a:hueOff val="-27656"/>
                <a:satOff val="-5606"/>
                <a:lumOff val="30834"/>
                <a:alphaOff val="0"/>
                <a:tint val="50000"/>
                <a:satMod val="300000"/>
              </a:schemeClr>
            </a:gs>
            <a:gs pos="35000">
              <a:schemeClr val="accent2">
                <a:shade val="50000"/>
                <a:hueOff val="-27656"/>
                <a:satOff val="-5606"/>
                <a:lumOff val="30834"/>
                <a:alphaOff val="0"/>
                <a:tint val="37000"/>
                <a:satMod val="300000"/>
              </a:schemeClr>
            </a:gs>
            <a:gs pos="100000">
              <a:schemeClr val="accent2">
                <a:shade val="50000"/>
                <a:hueOff val="-27656"/>
                <a:satOff val="-5606"/>
                <a:lumOff val="3083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tr-TR" sz="2400" kern="1200" dirty="0">
              <a:solidFill>
                <a:srgbClr val="002060"/>
              </a:solidFill>
            </a:rPr>
            <a:t>C. </a:t>
          </a:r>
          <a:r>
            <a:rPr lang="tr-TR" sz="2400" kern="1200" dirty="0" err="1">
              <a:solidFill>
                <a:srgbClr val="002060"/>
              </a:solidFill>
            </a:rPr>
            <a:t>difficile</a:t>
          </a:r>
          <a:r>
            <a:rPr lang="tr-TR" sz="2400" kern="1200" dirty="0">
              <a:solidFill>
                <a:srgbClr val="002060"/>
              </a:solidFill>
            </a:rPr>
            <a:t>, spor oluşturan yapısı nedeniyle düşük düzeyli çevresel pozitiflik görülse dahi; uygunsuz </a:t>
          </a:r>
          <a:r>
            <a:rPr lang="tr-TR" sz="2400" kern="1200" dirty="0" err="1">
              <a:solidFill>
                <a:srgbClr val="002060"/>
              </a:solidFill>
            </a:rPr>
            <a:t>dekontaminasyon</a:t>
          </a:r>
          <a:r>
            <a:rPr lang="tr-TR" sz="2400" kern="1200" dirty="0">
              <a:solidFill>
                <a:srgbClr val="002060"/>
              </a:solidFill>
            </a:rPr>
            <a:t> veya yetersiz </a:t>
          </a:r>
          <a:r>
            <a:rPr lang="tr-TR" sz="2400" kern="1200" dirty="0" err="1">
              <a:solidFill>
                <a:srgbClr val="002060"/>
              </a:solidFill>
            </a:rPr>
            <a:t>sporisidal</a:t>
          </a:r>
          <a:r>
            <a:rPr lang="tr-TR" sz="2400" kern="1200" dirty="0">
              <a:solidFill>
                <a:srgbClr val="002060"/>
              </a:solidFill>
            </a:rPr>
            <a:t> uygulama ile ilişkili olabileceği düşünülmelidir.</a:t>
          </a:r>
        </a:p>
      </dsp:txBody>
      <dsp:txXfrm rot="10800000">
        <a:off x="0" y="1933627"/>
        <a:ext cx="11017091" cy="1268192"/>
      </dsp:txXfrm>
    </dsp:sp>
    <dsp:sp modelId="{004184AC-3E94-449C-9C0F-8A725EDF7895}">
      <dsp:nvSpPr>
        <dsp:cNvPr id="0" name=""/>
        <dsp:cNvSpPr/>
      </dsp:nvSpPr>
      <dsp:spPr>
        <a:xfrm rot="10800000">
          <a:off x="0" y="907"/>
          <a:ext cx="11017091" cy="1951755"/>
        </a:xfrm>
        <a:prstGeom prst="upArrowCallout">
          <a:avLst/>
        </a:prstGeom>
        <a:gradFill rotWithShape="0">
          <a:gsLst>
            <a:gs pos="0">
              <a:schemeClr val="accent2">
                <a:shade val="50000"/>
                <a:hueOff val="-27656"/>
                <a:satOff val="-5606"/>
                <a:lumOff val="30834"/>
                <a:alphaOff val="0"/>
                <a:tint val="50000"/>
                <a:satMod val="300000"/>
              </a:schemeClr>
            </a:gs>
            <a:gs pos="35000">
              <a:schemeClr val="accent2">
                <a:shade val="50000"/>
                <a:hueOff val="-27656"/>
                <a:satOff val="-5606"/>
                <a:lumOff val="30834"/>
                <a:alphaOff val="0"/>
                <a:tint val="37000"/>
                <a:satMod val="300000"/>
              </a:schemeClr>
            </a:gs>
            <a:gs pos="100000">
              <a:schemeClr val="accent2">
                <a:shade val="50000"/>
                <a:hueOff val="-27656"/>
                <a:satOff val="-5606"/>
                <a:lumOff val="3083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tr-TR" sz="2800" b="1" kern="1200" dirty="0">
              <a:solidFill>
                <a:srgbClr val="002060"/>
              </a:solidFill>
            </a:rPr>
            <a:t>İzole edilen mikroorganizmanın cinsi: </a:t>
          </a:r>
          <a:endParaRPr lang="tr-TR" sz="2800" kern="1200" dirty="0">
            <a:solidFill>
              <a:srgbClr val="002060"/>
            </a:solidFill>
          </a:endParaRPr>
        </a:p>
      </dsp:txBody>
      <dsp:txXfrm rot="10800000">
        <a:off x="0" y="907"/>
        <a:ext cx="11017091" cy="12681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5AC2DD-6300-4711-81DB-FEA51AA93AC2}">
      <dsp:nvSpPr>
        <dsp:cNvPr id="0" name=""/>
        <dsp:cNvSpPr/>
      </dsp:nvSpPr>
      <dsp:spPr>
        <a:xfrm>
          <a:off x="7956" y="5935"/>
          <a:ext cx="11062089" cy="2088965"/>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a:solidFill>
                <a:srgbClr val="002060"/>
              </a:solidFill>
            </a:rPr>
            <a:t>Çevre kültürleri (yüzey, su, hava örnekler) alındıktan sonra klasik kültür yöntemleriyle mikroorganizma üremesi gösterilir; ancak kaynağın doğrulanması, bulaş zincirinin izlenmesi ve salgınların kontrolü için moleküler yöntemler kritik rol oynar; son yıllarda WGS (</a:t>
          </a:r>
          <a:r>
            <a:rPr lang="tr-TR" sz="2400" kern="1200" dirty="0" err="1">
              <a:solidFill>
                <a:srgbClr val="002060"/>
              </a:solidFill>
            </a:rPr>
            <a:t>Whole</a:t>
          </a:r>
          <a:r>
            <a:rPr lang="tr-TR" sz="2400" kern="1200" dirty="0">
              <a:solidFill>
                <a:srgbClr val="002060"/>
              </a:solidFill>
            </a:rPr>
            <a:t> </a:t>
          </a:r>
          <a:r>
            <a:rPr lang="tr-TR" sz="2400" kern="1200" dirty="0" err="1">
              <a:solidFill>
                <a:srgbClr val="002060"/>
              </a:solidFill>
            </a:rPr>
            <a:t>Genome</a:t>
          </a:r>
          <a:r>
            <a:rPr lang="tr-TR" sz="2400" kern="1200" dirty="0">
              <a:solidFill>
                <a:srgbClr val="002060"/>
              </a:solidFill>
            </a:rPr>
            <a:t> </a:t>
          </a:r>
          <a:r>
            <a:rPr lang="tr-TR" sz="2400" kern="1200" dirty="0" err="1">
              <a:solidFill>
                <a:srgbClr val="002060"/>
              </a:solidFill>
            </a:rPr>
            <a:t>Sequencing</a:t>
          </a:r>
          <a:r>
            <a:rPr lang="tr-TR" sz="2400" kern="1200" dirty="0">
              <a:solidFill>
                <a:srgbClr val="002060"/>
              </a:solidFill>
            </a:rPr>
            <a:t>)’</a:t>
          </a:r>
          <a:r>
            <a:rPr lang="tr-TR" sz="2400" kern="1200" dirty="0" err="1">
              <a:solidFill>
                <a:srgbClr val="002060"/>
              </a:solidFill>
            </a:rPr>
            <a:t>nin</a:t>
          </a:r>
          <a:r>
            <a:rPr lang="tr-TR" sz="2400" kern="1200" dirty="0">
              <a:solidFill>
                <a:srgbClr val="002060"/>
              </a:solidFill>
            </a:rPr>
            <a:t> ayırım gücü bakımından klasik yöntemlerin önüne geçtiği kabul edilmektedir </a:t>
          </a:r>
        </a:p>
      </dsp:txBody>
      <dsp:txXfrm>
        <a:off x="69140" y="67119"/>
        <a:ext cx="10939721" cy="1966597"/>
      </dsp:txXfrm>
    </dsp:sp>
    <dsp:sp modelId="{758D5F69-D06A-410C-AC82-FBB0FE5F3650}">
      <dsp:nvSpPr>
        <dsp:cNvPr id="0" name=""/>
        <dsp:cNvSpPr/>
      </dsp:nvSpPr>
      <dsp:spPr>
        <a:xfrm>
          <a:off x="3978" y="2404939"/>
          <a:ext cx="3491821" cy="2437533"/>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a:solidFill>
                <a:srgbClr val="002060"/>
              </a:solidFill>
            </a:rPr>
            <a:t>Birbirini takip eden kültürlerde ya da </a:t>
          </a:r>
          <a:r>
            <a:rPr lang="tr-TR" sz="2400" b="1" kern="1200" dirty="0">
              <a:solidFill>
                <a:srgbClr val="002060"/>
              </a:solidFill>
            </a:rPr>
            <a:t>üreme olmaması durumunda</a:t>
          </a:r>
          <a:r>
            <a:rPr lang="tr-TR" sz="2400" kern="1200" dirty="0">
              <a:solidFill>
                <a:srgbClr val="002060"/>
              </a:solidFill>
            </a:rPr>
            <a:t>, </a:t>
          </a:r>
          <a:r>
            <a:rPr lang="tr-TR" sz="2400" kern="1200" dirty="0" err="1">
              <a:solidFill>
                <a:srgbClr val="002060"/>
              </a:solidFill>
            </a:rPr>
            <a:t>suşların</a:t>
          </a:r>
          <a:r>
            <a:rPr lang="tr-TR" sz="2400" kern="1200" dirty="0">
              <a:solidFill>
                <a:srgbClr val="002060"/>
              </a:solidFill>
            </a:rPr>
            <a:t> doğrulanması, </a:t>
          </a:r>
        </a:p>
      </dsp:txBody>
      <dsp:txXfrm>
        <a:off x="75371" y="2476332"/>
        <a:ext cx="3349035" cy="2294747"/>
      </dsp:txXfrm>
    </dsp:sp>
    <dsp:sp modelId="{58749177-A408-41C8-B472-A2AEB4167175}">
      <dsp:nvSpPr>
        <dsp:cNvPr id="0" name=""/>
        <dsp:cNvSpPr/>
      </dsp:nvSpPr>
      <dsp:spPr>
        <a:xfrm>
          <a:off x="3789112" y="2404939"/>
          <a:ext cx="3491821" cy="2437533"/>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a:solidFill>
                <a:srgbClr val="002060"/>
              </a:solidFill>
            </a:rPr>
            <a:t>Hasta ve çevre </a:t>
          </a:r>
          <a:r>
            <a:rPr lang="tr-TR" sz="2400" kern="1200" dirty="0" err="1">
              <a:solidFill>
                <a:srgbClr val="002060"/>
              </a:solidFill>
            </a:rPr>
            <a:t>izolatları</a:t>
          </a:r>
          <a:r>
            <a:rPr lang="tr-TR" sz="2400" kern="1200" dirty="0">
              <a:solidFill>
                <a:srgbClr val="002060"/>
              </a:solidFill>
            </a:rPr>
            <a:t> arasındaki genetik ilişkinin değerlendirilmesi </a:t>
          </a:r>
        </a:p>
      </dsp:txBody>
      <dsp:txXfrm>
        <a:off x="3860505" y="2476332"/>
        <a:ext cx="3349035" cy="2294747"/>
      </dsp:txXfrm>
    </dsp:sp>
    <dsp:sp modelId="{132907A0-C03D-4F8D-BAF7-6C8DED2D5166}">
      <dsp:nvSpPr>
        <dsp:cNvPr id="0" name=""/>
        <dsp:cNvSpPr/>
      </dsp:nvSpPr>
      <dsp:spPr>
        <a:xfrm>
          <a:off x="7574246" y="2404939"/>
          <a:ext cx="3491821" cy="2437533"/>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a:solidFill>
                <a:srgbClr val="002060"/>
              </a:solidFill>
            </a:rPr>
            <a:t>Çevresel rezervuarın gerçek bir bulaş kaynağı olup olmadığının ortaya konulması amacıyla kullanılır.</a:t>
          </a:r>
        </a:p>
      </dsp:txBody>
      <dsp:txXfrm>
        <a:off x="7645639" y="2476332"/>
        <a:ext cx="3349035" cy="229474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10926-B96A-43D9-A56F-26297280BBE0}">
      <dsp:nvSpPr>
        <dsp:cNvPr id="0" name=""/>
        <dsp:cNvSpPr/>
      </dsp:nvSpPr>
      <dsp:spPr>
        <a:xfrm>
          <a:off x="0" y="0"/>
          <a:ext cx="7632848" cy="1719900"/>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b="1" kern="1200" dirty="0">
              <a:solidFill>
                <a:srgbClr val="002060"/>
              </a:solidFill>
            </a:rPr>
            <a:t>WGS (</a:t>
          </a:r>
          <a:r>
            <a:rPr lang="tr-TR" sz="2400" b="1" kern="1200" dirty="0" err="1">
              <a:solidFill>
                <a:srgbClr val="002060"/>
              </a:solidFill>
            </a:rPr>
            <a:t>Whole</a:t>
          </a:r>
          <a:r>
            <a:rPr lang="tr-TR" sz="2400" b="1" kern="1200" dirty="0">
              <a:solidFill>
                <a:srgbClr val="002060"/>
              </a:solidFill>
            </a:rPr>
            <a:t> </a:t>
          </a:r>
          <a:r>
            <a:rPr lang="tr-TR" sz="2400" b="1" kern="1200" dirty="0" err="1">
              <a:solidFill>
                <a:srgbClr val="002060"/>
              </a:solidFill>
            </a:rPr>
            <a:t>Genome</a:t>
          </a:r>
          <a:r>
            <a:rPr lang="tr-TR" sz="2400" b="1" kern="1200" dirty="0">
              <a:solidFill>
                <a:srgbClr val="002060"/>
              </a:solidFill>
            </a:rPr>
            <a:t> </a:t>
          </a:r>
          <a:r>
            <a:rPr lang="tr-TR" sz="2400" b="1" kern="1200" dirty="0" err="1">
              <a:solidFill>
                <a:srgbClr val="002060"/>
              </a:solidFill>
            </a:rPr>
            <a:t>Sequencing</a:t>
          </a:r>
          <a:r>
            <a:rPr lang="tr-TR" sz="2400" b="1" kern="1200" dirty="0">
              <a:solidFill>
                <a:srgbClr val="002060"/>
              </a:solidFill>
            </a:rPr>
            <a:t>):</a:t>
          </a:r>
          <a:r>
            <a:rPr lang="tr-TR" sz="2400" kern="1200" dirty="0">
              <a:solidFill>
                <a:srgbClr val="002060"/>
              </a:solidFill>
            </a:rPr>
            <a:t> WGS, tüm genom düzeyinde karşılaştırma yaparak tek nükleotid farklılıklarını, direnç genlerini ve </a:t>
          </a:r>
          <a:r>
            <a:rPr lang="tr-TR" sz="2400" kern="1200" dirty="0" err="1">
              <a:solidFill>
                <a:srgbClr val="002060"/>
              </a:solidFill>
            </a:rPr>
            <a:t>klonal</a:t>
          </a:r>
          <a:r>
            <a:rPr lang="tr-TR" sz="2400" kern="1200" dirty="0">
              <a:solidFill>
                <a:srgbClr val="002060"/>
              </a:solidFill>
            </a:rPr>
            <a:t> yakınlığı aynı anda değerlendirebilir. </a:t>
          </a:r>
        </a:p>
      </dsp:txBody>
      <dsp:txXfrm>
        <a:off x="83959" y="83959"/>
        <a:ext cx="7464930" cy="1551982"/>
      </dsp:txXfrm>
    </dsp:sp>
    <dsp:sp modelId="{C512703A-459C-4E8D-944F-7BBD623F393F}">
      <dsp:nvSpPr>
        <dsp:cNvPr id="0" name=""/>
        <dsp:cNvSpPr/>
      </dsp:nvSpPr>
      <dsp:spPr>
        <a:xfrm>
          <a:off x="0" y="1768341"/>
          <a:ext cx="7632848" cy="1719900"/>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a:solidFill>
                <a:srgbClr val="002060"/>
              </a:solidFill>
            </a:rPr>
            <a:t>Günümüzde hastane salgınlarının moleküler araştırılmasında en yüksek çözünürlüklü yöntem olarak kabul edilmektedir. </a:t>
          </a:r>
        </a:p>
      </dsp:txBody>
      <dsp:txXfrm>
        <a:off x="83959" y="1852300"/>
        <a:ext cx="7464930" cy="1551982"/>
      </dsp:txXfrm>
    </dsp:sp>
    <dsp:sp modelId="{3EDB7EF5-9331-4E29-A488-B1D403711B25}">
      <dsp:nvSpPr>
        <dsp:cNvPr id="0" name=""/>
        <dsp:cNvSpPr/>
      </dsp:nvSpPr>
      <dsp:spPr>
        <a:xfrm>
          <a:off x="0" y="3531442"/>
          <a:ext cx="7632848" cy="1719900"/>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a:solidFill>
                <a:srgbClr val="002060"/>
              </a:solidFill>
            </a:rPr>
            <a:t>Özellikle çevresel rezervuar ile hasta </a:t>
          </a:r>
          <a:r>
            <a:rPr lang="tr-TR" sz="2400" kern="1200" dirty="0" err="1">
              <a:solidFill>
                <a:srgbClr val="002060"/>
              </a:solidFill>
            </a:rPr>
            <a:t>izolatı</a:t>
          </a:r>
          <a:r>
            <a:rPr lang="tr-TR" sz="2400" kern="1200" dirty="0">
              <a:solidFill>
                <a:srgbClr val="002060"/>
              </a:solidFill>
            </a:rPr>
            <a:t> arasındaki ilişkiyi güçlü biçimde ortaya koyabildiği için, hastane enfeksiyon kontrolünde giderek daha merkezi bir konum kazanmakta</a:t>
          </a:r>
        </a:p>
      </dsp:txBody>
      <dsp:txXfrm>
        <a:off x="83959" y="3615401"/>
        <a:ext cx="7464930" cy="155198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474325-A250-461D-ACEF-84708463460E}" type="datetimeFigureOut">
              <a:rPr lang="tr-TR" smtClean="0"/>
              <a:t>4.05.2026</a:t>
            </a:fld>
            <a:endParaRPr lang="tr-TR"/>
          </a:p>
        </p:txBody>
      </p:sp>
      <p:sp>
        <p:nvSpPr>
          <p:cNvPr id="4" name="Slayt Görüntüsü Yer Tutucusu 3"/>
          <p:cNvSpPr>
            <a:spLocks noGrp="1" noRot="1" noChangeAspect="1"/>
          </p:cNvSpPr>
          <p:nvPr>
            <p:ph type="sldImg" idx="2"/>
          </p:nvPr>
        </p:nvSpPr>
        <p:spPr>
          <a:xfrm>
            <a:off x="514350" y="685800"/>
            <a:ext cx="58293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B57D6D-8B99-4935-A7FA-DBD101E0A0ED}" type="slidenum">
              <a:rPr lang="tr-TR" smtClean="0"/>
              <a:t>‹#›</a:t>
            </a:fld>
            <a:endParaRPr lang="tr-TR"/>
          </a:p>
        </p:txBody>
      </p:sp>
    </p:spTree>
    <p:extLst>
      <p:ext uri="{BB962C8B-B14F-4D97-AF65-F5344CB8AC3E}">
        <p14:creationId xmlns:p14="http://schemas.microsoft.com/office/powerpoint/2010/main" val="3276848349"/>
      </p:ext>
    </p:extLst>
  </p:cSld>
  <p:clrMap bg1="lt1" tx1="dk1" bg2="lt2" tx2="dk2" accent1="accent1" accent2="accent2" accent3="accent3" accent4="accent4" accent5="accent5" accent6="accent6" hlink="hlink" folHlink="folHlink"/>
  <p:notesStyle>
    <a:lvl1pPr marL="0" algn="l" defTabSz="1077529" rtl="0" eaLnBrk="1" latinLnBrk="0" hangingPunct="1">
      <a:defRPr sz="1400" kern="1200">
        <a:solidFill>
          <a:schemeClr val="tx1"/>
        </a:solidFill>
        <a:latin typeface="+mn-lt"/>
        <a:ea typeface="+mn-ea"/>
        <a:cs typeface="+mn-cs"/>
      </a:defRPr>
    </a:lvl1pPr>
    <a:lvl2pPr marL="538764" algn="l" defTabSz="1077529" rtl="0" eaLnBrk="1" latinLnBrk="0" hangingPunct="1">
      <a:defRPr sz="1400" kern="1200">
        <a:solidFill>
          <a:schemeClr val="tx1"/>
        </a:solidFill>
        <a:latin typeface="+mn-lt"/>
        <a:ea typeface="+mn-ea"/>
        <a:cs typeface="+mn-cs"/>
      </a:defRPr>
    </a:lvl2pPr>
    <a:lvl3pPr marL="1077529" algn="l" defTabSz="1077529" rtl="0" eaLnBrk="1" latinLnBrk="0" hangingPunct="1">
      <a:defRPr sz="1400" kern="1200">
        <a:solidFill>
          <a:schemeClr val="tx1"/>
        </a:solidFill>
        <a:latin typeface="+mn-lt"/>
        <a:ea typeface="+mn-ea"/>
        <a:cs typeface="+mn-cs"/>
      </a:defRPr>
    </a:lvl3pPr>
    <a:lvl4pPr marL="1616293" algn="l" defTabSz="1077529" rtl="0" eaLnBrk="1" latinLnBrk="0" hangingPunct="1">
      <a:defRPr sz="1400" kern="1200">
        <a:solidFill>
          <a:schemeClr val="tx1"/>
        </a:solidFill>
        <a:latin typeface="+mn-lt"/>
        <a:ea typeface="+mn-ea"/>
        <a:cs typeface="+mn-cs"/>
      </a:defRPr>
    </a:lvl4pPr>
    <a:lvl5pPr marL="2155058" algn="l" defTabSz="1077529" rtl="0" eaLnBrk="1" latinLnBrk="0" hangingPunct="1">
      <a:defRPr sz="1400" kern="1200">
        <a:solidFill>
          <a:schemeClr val="tx1"/>
        </a:solidFill>
        <a:latin typeface="+mn-lt"/>
        <a:ea typeface="+mn-ea"/>
        <a:cs typeface="+mn-cs"/>
      </a:defRPr>
    </a:lvl5pPr>
    <a:lvl6pPr marL="2693822" algn="l" defTabSz="1077529" rtl="0" eaLnBrk="1" latinLnBrk="0" hangingPunct="1">
      <a:defRPr sz="1400" kern="1200">
        <a:solidFill>
          <a:schemeClr val="tx1"/>
        </a:solidFill>
        <a:latin typeface="+mn-lt"/>
        <a:ea typeface="+mn-ea"/>
        <a:cs typeface="+mn-cs"/>
      </a:defRPr>
    </a:lvl6pPr>
    <a:lvl7pPr marL="3232587" algn="l" defTabSz="1077529" rtl="0" eaLnBrk="1" latinLnBrk="0" hangingPunct="1">
      <a:defRPr sz="1400" kern="1200">
        <a:solidFill>
          <a:schemeClr val="tx1"/>
        </a:solidFill>
        <a:latin typeface="+mn-lt"/>
        <a:ea typeface="+mn-ea"/>
        <a:cs typeface="+mn-cs"/>
      </a:defRPr>
    </a:lvl7pPr>
    <a:lvl8pPr marL="3771351" algn="l" defTabSz="1077529" rtl="0" eaLnBrk="1" latinLnBrk="0" hangingPunct="1">
      <a:defRPr sz="1400" kern="1200">
        <a:solidFill>
          <a:schemeClr val="tx1"/>
        </a:solidFill>
        <a:latin typeface="+mn-lt"/>
        <a:ea typeface="+mn-ea"/>
        <a:cs typeface="+mn-cs"/>
      </a:defRPr>
    </a:lvl8pPr>
    <a:lvl9pPr marL="4310116" algn="l" defTabSz="1077529"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AB57D6D-8B99-4935-A7FA-DBD101E0A0ED}" type="slidenum">
              <a:rPr lang="tr-TR" smtClean="0"/>
              <a:t>2</a:t>
            </a:fld>
            <a:endParaRPr lang="tr-TR"/>
          </a:p>
        </p:txBody>
      </p:sp>
    </p:spTree>
    <p:extLst>
      <p:ext uri="{BB962C8B-B14F-4D97-AF65-F5344CB8AC3E}">
        <p14:creationId xmlns:p14="http://schemas.microsoft.com/office/powerpoint/2010/main" val="3527779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918092" y="2236948"/>
            <a:ext cx="10405031" cy="1543526"/>
          </a:xfrm>
        </p:spPr>
        <p:txBody>
          <a:bodyPr/>
          <a:lstStyle/>
          <a:p>
            <a:r>
              <a:rPr lang="tr-TR"/>
              <a:t>Asıl başlık stili için tıklatın</a:t>
            </a:r>
          </a:p>
        </p:txBody>
      </p:sp>
      <p:sp>
        <p:nvSpPr>
          <p:cNvPr id="3" name="Alt Başlık 2"/>
          <p:cNvSpPr>
            <a:spLocks noGrp="1"/>
          </p:cNvSpPr>
          <p:nvPr>
            <p:ph type="subTitle" idx="1"/>
          </p:nvPr>
        </p:nvSpPr>
        <p:spPr>
          <a:xfrm>
            <a:off x="1836183" y="4080511"/>
            <a:ext cx="8568850" cy="1840229"/>
          </a:xfrm>
        </p:spPr>
        <p:txBody>
          <a:bodyPr/>
          <a:lstStyle>
            <a:lvl1pPr marL="0" indent="0" algn="ctr">
              <a:buNone/>
              <a:defRPr>
                <a:solidFill>
                  <a:schemeClr val="tx1">
                    <a:tint val="75000"/>
                  </a:schemeClr>
                </a:solidFill>
              </a:defRPr>
            </a:lvl1pPr>
            <a:lvl2pPr marL="538764" indent="0" algn="ctr">
              <a:buNone/>
              <a:defRPr>
                <a:solidFill>
                  <a:schemeClr val="tx1">
                    <a:tint val="75000"/>
                  </a:schemeClr>
                </a:solidFill>
              </a:defRPr>
            </a:lvl2pPr>
            <a:lvl3pPr marL="1077529" indent="0" algn="ctr">
              <a:buNone/>
              <a:defRPr>
                <a:solidFill>
                  <a:schemeClr val="tx1">
                    <a:tint val="75000"/>
                  </a:schemeClr>
                </a:solidFill>
              </a:defRPr>
            </a:lvl3pPr>
            <a:lvl4pPr marL="1616293" indent="0" algn="ctr">
              <a:buNone/>
              <a:defRPr>
                <a:solidFill>
                  <a:schemeClr val="tx1">
                    <a:tint val="75000"/>
                  </a:schemeClr>
                </a:solidFill>
              </a:defRPr>
            </a:lvl4pPr>
            <a:lvl5pPr marL="2155058" indent="0" algn="ctr">
              <a:buNone/>
              <a:defRPr>
                <a:solidFill>
                  <a:schemeClr val="tx1">
                    <a:tint val="75000"/>
                  </a:schemeClr>
                </a:solidFill>
              </a:defRPr>
            </a:lvl5pPr>
            <a:lvl6pPr marL="2693822" indent="0" algn="ctr">
              <a:buNone/>
              <a:defRPr>
                <a:solidFill>
                  <a:schemeClr val="tx1">
                    <a:tint val="75000"/>
                  </a:schemeClr>
                </a:solidFill>
              </a:defRPr>
            </a:lvl6pPr>
            <a:lvl7pPr marL="3232587" indent="0" algn="ctr">
              <a:buNone/>
              <a:defRPr>
                <a:solidFill>
                  <a:schemeClr val="tx1">
                    <a:tint val="75000"/>
                  </a:schemeClr>
                </a:solidFill>
              </a:defRPr>
            </a:lvl7pPr>
            <a:lvl8pPr marL="3771351" indent="0" algn="ctr">
              <a:buNone/>
              <a:defRPr>
                <a:solidFill>
                  <a:schemeClr val="tx1">
                    <a:tint val="75000"/>
                  </a:schemeClr>
                </a:solidFill>
              </a:defRPr>
            </a:lvl8pPr>
            <a:lvl9pPr marL="4310116" indent="0" algn="ctr">
              <a:buNone/>
              <a:defRPr>
                <a:solidFill>
                  <a:schemeClr val="tx1">
                    <a:tint val="75000"/>
                  </a:schemeClr>
                </a:solidFill>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C3F5EB43-F7D9-4F22-8FC7-08F18ADE1C46}" type="datetime1">
              <a:rPr lang="tr-TR" smtClean="0"/>
              <a:t>4.05.2026</a:t>
            </a:fld>
            <a:endParaRPr lang="tr-TR"/>
          </a:p>
        </p:txBody>
      </p:sp>
      <p:sp>
        <p:nvSpPr>
          <p:cNvPr id="5" name="Altbilgi Yer Tutucusu 4"/>
          <p:cNvSpPr>
            <a:spLocks noGrp="1"/>
          </p:cNvSpPr>
          <p:nvPr>
            <p:ph type="ftr" sz="quarter" idx="11"/>
          </p:nvPr>
        </p:nvSpPr>
        <p:spPr/>
        <p:txBody>
          <a:bodyPr/>
          <a:lstStyle/>
          <a:p>
            <a:r>
              <a:rPr lang="tr-TR"/>
              <a:t>BUCK EKK Enfeksiyon Kontrolünde Yenilikçi Yaklaşımlar, 19.11.2025 </a:t>
            </a:r>
          </a:p>
        </p:txBody>
      </p:sp>
      <p:sp>
        <p:nvSpPr>
          <p:cNvPr id="6" name="Slayt Numarası Yer Tutucusu 5"/>
          <p:cNvSpPr>
            <a:spLocks noGrp="1"/>
          </p:cNvSpPr>
          <p:nvPr>
            <p:ph type="sldNum" sz="quarter" idx="12"/>
          </p:nvPr>
        </p:nvSpPr>
        <p:spPr/>
        <p:txBody>
          <a:bodyPr/>
          <a:lstStyle/>
          <a:p>
            <a:fld id="{13A8F137-B538-4615-BFBB-CFA03BEE9D1D}" type="slidenum">
              <a:rPr lang="tr-TR" smtClean="0"/>
              <a:t>‹#›</a:t>
            </a:fld>
            <a:endParaRPr lang="tr-TR"/>
          </a:p>
        </p:txBody>
      </p:sp>
    </p:spTree>
    <p:extLst>
      <p:ext uri="{BB962C8B-B14F-4D97-AF65-F5344CB8AC3E}">
        <p14:creationId xmlns:p14="http://schemas.microsoft.com/office/powerpoint/2010/main" val="1798617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5B84E28-B159-4679-B710-3D8FC65246A5}" type="datetime1">
              <a:rPr lang="tr-TR" smtClean="0"/>
              <a:t>4.05.2026</a:t>
            </a:fld>
            <a:endParaRPr lang="tr-TR"/>
          </a:p>
        </p:txBody>
      </p:sp>
      <p:sp>
        <p:nvSpPr>
          <p:cNvPr id="5" name="Altbilgi Yer Tutucusu 4"/>
          <p:cNvSpPr>
            <a:spLocks noGrp="1"/>
          </p:cNvSpPr>
          <p:nvPr>
            <p:ph type="ftr" sz="quarter" idx="11"/>
          </p:nvPr>
        </p:nvSpPr>
        <p:spPr/>
        <p:txBody>
          <a:bodyPr/>
          <a:lstStyle/>
          <a:p>
            <a:r>
              <a:rPr lang="tr-TR"/>
              <a:t>BUCK EKK Enfeksiyon Kontrolünde Yenilikçi Yaklaşımlar, 19.11.2025 </a:t>
            </a:r>
          </a:p>
        </p:txBody>
      </p:sp>
      <p:sp>
        <p:nvSpPr>
          <p:cNvPr id="6" name="Slayt Numarası Yer Tutucusu 5"/>
          <p:cNvSpPr>
            <a:spLocks noGrp="1"/>
          </p:cNvSpPr>
          <p:nvPr>
            <p:ph type="sldNum" sz="quarter" idx="12"/>
          </p:nvPr>
        </p:nvSpPr>
        <p:spPr/>
        <p:txBody>
          <a:bodyPr/>
          <a:lstStyle/>
          <a:p>
            <a:fld id="{13A8F137-B538-4615-BFBB-CFA03BEE9D1D}" type="slidenum">
              <a:rPr lang="tr-TR" smtClean="0"/>
              <a:t>‹#›</a:t>
            </a:fld>
            <a:endParaRPr lang="tr-TR"/>
          </a:p>
        </p:txBody>
      </p:sp>
    </p:spTree>
    <p:extLst>
      <p:ext uri="{BB962C8B-B14F-4D97-AF65-F5344CB8AC3E}">
        <p14:creationId xmlns:p14="http://schemas.microsoft.com/office/powerpoint/2010/main" val="1298905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874880" y="288371"/>
            <a:ext cx="2754273" cy="6144101"/>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612062" y="288371"/>
            <a:ext cx="8058799" cy="6144101"/>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C8E31DC5-6AD9-4001-8F83-D4C0477A8795}" type="datetime1">
              <a:rPr lang="tr-TR" smtClean="0"/>
              <a:t>4.05.2026</a:t>
            </a:fld>
            <a:endParaRPr lang="tr-TR"/>
          </a:p>
        </p:txBody>
      </p:sp>
      <p:sp>
        <p:nvSpPr>
          <p:cNvPr id="5" name="Altbilgi Yer Tutucusu 4"/>
          <p:cNvSpPr>
            <a:spLocks noGrp="1"/>
          </p:cNvSpPr>
          <p:nvPr>
            <p:ph type="ftr" sz="quarter" idx="11"/>
          </p:nvPr>
        </p:nvSpPr>
        <p:spPr/>
        <p:txBody>
          <a:bodyPr/>
          <a:lstStyle/>
          <a:p>
            <a:r>
              <a:rPr lang="tr-TR"/>
              <a:t>BUCK EKK Enfeksiyon Kontrolünde Yenilikçi Yaklaşımlar, 19.11.2025 </a:t>
            </a:r>
          </a:p>
        </p:txBody>
      </p:sp>
      <p:sp>
        <p:nvSpPr>
          <p:cNvPr id="6" name="Slayt Numarası Yer Tutucusu 5"/>
          <p:cNvSpPr>
            <a:spLocks noGrp="1"/>
          </p:cNvSpPr>
          <p:nvPr>
            <p:ph type="sldNum" sz="quarter" idx="12"/>
          </p:nvPr>
        </p:nvSpPr>
        <p:spPr/>
        <p:txBody>
          <a:bodyPr/>
          <a:lstStyle/>
          <a:p>
            <a:fld id="{13A8F137-B538-4615-BFBB-CFA03BEE9D1D}" type="slidenum">
              <a:rPr lang="tr-TR" smtClean="0"/>
              <a:t>‹#›</a:t>
            </a:fld>
            <a:endParaRPr lang="tr-TR"/>
          </a:p>
        </p:txBody>
      </p:sp>
    </p:spTree>
    <p:extLst>
      <p:ext uri="{BB962C8B-B14F-4D97-AF65-F5344CB8AC3E}">
        <p14:creationId xmlns:p14="http://schemas.microsoft.com/office/powerpoint/2010/main" val="1126230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C4E9D3D-FF3E-F2CF-13DF-0D86335CDFB6}"/>
              </a:ext>
            </a:extLst>
          </p:cNvPr>
          <p:cNvSpPr>
            <a:spLocks noGrp="1"/>
          </p:cNvSpPr>
          <p:nvPr>
            <p:ph type="ctrTitle"/>
          </p:nvPr>
        </p:nvSpPr>
        <p:spPr>
          <a:xfrm>
            <a:off x="1530152" y="1178481"/>
            <a:ext cx="9180910" cy="2506980"/>
          </a:xfrm>
        </p:spPr>
        <p:txBody>
          <a:bodyPr anchor="b"/>
          <a:lstStyle>
            <a:lvl1pPr algn="ctr">
              <a:defRPr sz="6024"/>
            </a:lvl1pPr>
          </a:lstStyle>
          <a:p>
            <a:r>
              <a:rPr lang="tr-TR"/>
              <a:t>Asıl başlık stilini düzenlemek için tıklayın</a:t>
            </a:r>
          </a:p>
        </p:txBody>
      </p:sp>
      <p:sp>
        <p:nvSpPr>
          <p:cNvPr id="3" name="Alt Başlık 2">
            <a:extLst>
              <a:ext uri="{FF2B5EF4-FFF2-40B4-BE49-F238E27FC236}">
                <a16:creationId xmlns:a16="http://schemas.microsoft.com/office/drawing/2014/main" id="{3BFC89F5-AE93-7921-A34D-73F4FA5BC63F}"/>
              </a:ext>
            </a:extLst>
          </p:cNvPr>
          <p:cNvSpPr>
            <a:spLocks noGrp="1"/>
          </p:cNvSpPr>
          <p:nvPr>
            <p:ph type="subTitle" idx="1"/>
          </p:nvPr>
        </p:nvSpPr>
        <p:spPr>
          <a:xfrm>
            <a:off x="1530152" y="3782140"/>
            <a:ext cx="9180910" cy="1738550"/>
          </a:xfrm>
        </p:spPr>
        <p:txBody>
          <a:bodyPr/>
          <a:lstStyle>
            <a:lvl1pPr marL="0" indent="0" algn="ctr">
              <a:buNone/>
              <a:defRPr sz="2410"/>
            </a:lvl1pPr>
            <a:lvl2pPr marL="459029" indent="0" algn="ctr">
              <a:buNone/>
              <a:defRPr sz="2008"/>
            </a:lvl2pPr>
            <a:lvl3pPr marL="918058" indent="0" algn="ctr">
              <a:buNone/>
              <a:defRPr sz="1807"/>
            </a:lvl3pPr>
            <a:lvl4pPr marL="1377086" indent="0" algn="ctr">
              <a:buNone/>
              <a:defRPr sz="1606"/>
            </a:lvl4pPr>
            <a:lvl5pPr marL="1836115" indent="0" algn="ctr">
              <a:buNone/>
              <a:defRPr sz="1606"/>
            </a:lvl5pPr>
            <a:lvl6pPr marL="2295144" indent="0" algn="ctr">
              <a:buNone/>
              <a:defRPr sz="1606"/>
            </a:lvl6pPr>
            <a:lvl7pPr marL="2754173" indent="0" algn="ctr">
              <a:buNone/>
              <a:defRPr sz="1606"/>
            </a:lvl7pPr>
            <a:lvl8pPr marL="3213202" indent="0" algn="ctr">
              <a:buNone/>
              <a:defRPr sz="1606"/>
            </a:lvl8pPr>
            <a:lvl9pPr marL="3672230" indent="0" algn="ctr">
              <a:buNone/>
              <a:defRPr sz="1606"/>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3DC03D7A-3C92-2956-F283-765A15A79B27}"/>
              </a:ext>
            </a:extLst>
          </p:cNvPr>
          <p:cNvSpPr>
            <a:spLocks noGrp="1"/>
          </p:cNvSpPr>
          <p:nvPr>
            <p:ph type="dt" sz="half" idx="10"/>
          </p:nvPr>
        </p:nvSpPr>
        <p:spPr/>
        <p:txBody>
          <a:bodyPr/>
          <a:lstStyle/>
          <a:p>
            <a:fld id="{A428CDF2-065C-4504-9CA0-A6B471ED8EA7}" type="datetimeFigureOut">
              <a:rPr lang="tr-TR" smtClean="0"/>
              <a:t>4.05.2026</a:t>
            </a:fld>
            <a:endParaRPr lang="tr-TR"/>
          </a:p>
        </p:txBody>
      </p:sp>
      <p:sp>
        <p:nvSpPr>
          <p:cNvPr id="5" name="Alt Bilgi Yer Tutucusu 4">
            <a:extLst>
              <a:ext uri="{FF2B5EF4-FFF2-40B4-BE49-F238E27FC236}">
                <a16:creationId xmlns:a16="http://schemas.microsoft.com/office/drawing/2014/main" id="{0964EAD8-E3F8-C9F9-5BEC-C22A628B4BC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C50DE05-420B-90CE-4151-D0614DDB8872}"/>
              </a:ext>
            </a:extLst>
          </p:cNvPr>
          <p:cNvSpPr>
            <a:spLocks noGrp="1"/>
          </p:cNvSpPr>
          <p:nvPr>
            <p:ph type="sldNum" sz="quarter" idx="12"/>
          </p:nvPr>
        </p:nvSpPr>
        <p:spPr/>
        <p:txBody>
          <a:bodyPr/>
          <a:lstStyle/>
          <a:p>
            <a:fld id="{74481BF8-8E4A-4424-8636-54CA35AFE121}" type="slidenum">
              <a:rPr lang="tr-TR" smtClean="0"/>
              <a:t>‹#›</a:t>
            </a:fld>
            <a:endParaRPr lang="tr-TR"/>
          </a:p>
        </p:txBody>
      </p:sp>
    </p:spTree>
    <p:extLst>
      <p:ext uri="{BB962C8B-B14F-4D97-AF65-F5344CB8AC3E}">
        <p14:creationId xmlns:p14="http://schemas.microsoft.com/office/powerpoint/2010/main" val="4260790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D84A26F-03A9-A970-55C0-1A6BBE764914}"/>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15C54B66-A4FA-9454-87E7-20FA90BF59CB}"/>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72BDA74-5C58-3B28-5279-BEBDFB7C0C0C}"/>
              </a:ext>
            </a:extLst>
          </p:cNvPr>
          <p:cNvSpPr>
            <a:spLocks noGrp="1"/>
          </p:cNvSpPr>
          <p:nvPr>
            <p:ph type="dt" sz="half" idx="10"/>
          </p:nvPr>
        </p:nvSpPr>
        <p:spPr/>
        <p:txBody>
          <a:bodyPr/>
          <a:lstStyle/>
          <a:p>
            <a:fld id="{A428CDF2-065C-4504-9CA0-A6B471ED8EA7}" type="datetimeFigureOut">
              <a:rPr lang="tr-TR" smtClean="0"/>
              <a:t>4.05.2026</a:t>
            </a:fld>
            <a:endParaRPr lang="tr-TR"/>
          </a:p>
        </p:txBody>
      </p:sp>
      <p:sp>
        <p:nvSpPr>
          <p:cNvPr id="5" name="Alt Bilgi Yer Tutucusu 4">
            <a:extLst>
              <a:ext uri="{FF2B5EF4-FFF2-40B4-BE49-F238E27FC236}">
                <a16:creationId xmlns:a16="http://schemas.microsoft.com/office/drawing/2014/main" id="{BCB0979F-24B9-9CA0-F30A-5765FFF6847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CC2A87B-2670-616D-B395-1E8921D05EDA}"/>
              </a:ext>
            </a:extLst>
          </p:cNvPr>
          <p:cNvSpPr>
            <a:spLocks noGrp="1"/>
          </p:cNvSpPr>
          <p:nvPr>
            <p:ph type="sldNum" sz="quarter" idx="12"/>
          </p:nvPr>
        </p:nvSpPr>
        <p:spPr/>
        <p:txBody>
          <a:bodyPr/>
          <a:lstStyle/>
          <a:p>
            <a:fld id="{74481BF8-8E4A-4424-8636-54CA35AFE121}" type="slidenum">
              <a:rPr lang="tr-TR" smtClean="0"/>
              <a:t>‹#›</a:t>
            </a:fld>
            <a:endParaRPr lang="tr-TR"/>
          </a:p>
        </p:txBody>
      </p:sp>
    </p:spTree>
    <p:extLst>
      <p:ext uri="{BB962C8B-B14F-4D97-AF65-F5344CB8AC3E}">
        <p14:creationId xmlns:p14="http://schemas.microsoft.com/office/powerpoint/2010/main" val="3821239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6A8E14A-B98A-D1B2-7455-1B6EDE487C74}"/>
              </a:ext>
            </a:extLst>
          </p:cNvPr>
          <p:cNvSpPr>
            <a:spLocks noGrp="1"/>
          </p:cNvSpPr>
          <p:nvPr>
            <p:ph type="title"/>
          </p:nvPr>
        </p:nvSpPr>
        <p:spPr>
          <a:xfrm>
            <a:off x="835208" y="1795225"/>
            <a:ext cx="10558046" cy="2995374"/>
          </a:xfrm>
        </p:spPr>
        <p:txBody>
          <a:bodyPr anchor="b"/>
          <a:lstStyle>
            <a:lvl1pPr>
              <a:defRPr sz="6024"/>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88F3197C-9221-D910-5E2E-431638937259}"/>
              </a:ext>
            </a:extLst>
          </p:cNvPr>
          <p:cNvSpPr>
            <a:spLocks noGrp="1"/>
          </p:cNvSpPr>
          <p:nvPr>
            <p:ph type="body" idx="1"/>
          </p:nvPr>
        </p:nvSpPr>
        <p:spPr>
          <a:xfrm>
            <a:off x="835208" y="4818937"/>
            <a:ext cx="10558046" cy="1575196"/>
          </a:xfrm>
        </p:spPr>
        <p:txBody>
          <a:bodyPr/>
          <a:lstStyle>
            <a:lvl1pPr marL="0" indent="0">
              <a:buNone/>
              <a:defRPr sz="2410">
                <a:solidFill>
                  <a:schemeClr val="tx1">
                    <a:tint val="82000"/>
                  </a:schemeClr>
                </a:solidFill>
              </a:defRPr>
            </a:lvl1pPr>
            <a:lvl2pPr marL="459029" indent="0">
              <a:buNone/>
              <a:defRPr sz="2008">
                <a:solidFill>
                  <a:schemeClr val="tx1">
                    <a:tint val="82000"/>
                  </a:schemeClr>
                </a:solidFill>
              </a:defRPr>
            </a:lvl2pPr>
            <a:lvl3pPr marL="918058" indent="0">
              <a:buNone/>
              <a:defRPr sz="1807">
                <a:solidFill>
                  <a:schemeClr val="tx1">
                    <a:tint val="82000"/>
                  </a:schemeClr>
                </a:solidFill>
              </a:defRPr>
            </a:lvl3pPr>
            <a:lvl4pPr marL="1377086" indent="0">
              <a:buNone/>
              <a:defRPr sz="1606">
                <a:solidFill>
                  <a:schemeClr val="tx1">
                    <a:tint val="82000"/>
                  </a:schemeClr>
                </a:solidFill>
              </a:defRPr>
            </a:lvl4pPr>
            <a:lvl5pPr marL="1836115" indent="0">
              <a:buNone/>
              <a:defRPr sz="1606">
                <a:solidFill>
                  <a:schemeClr val="tx1">
                    <a:tint val="82000"/>
                  </a:schemeClr>
                </a:solidFill>
              </a:defRPr>
            </a:lvl5pPr>
            <a:lvl6pPr marL="2295144" indent="0">
              <a:buNone/>
              <a:defRPr sz="1606">
                <a:solidFill>
                  <a:schemeClr val="tx1">
                    <a:tint val="82000"/>
                  </a:schemeClr>
                </a:solidFill>
              </a:defRPr>
            </a:lvl6pPr>
            <a:lvl7pPr marL="2754173" indent="0">
              <a:buNone/>
              <a:defRPr sz="1606">
                <a:solidFill>
                  <a:schemeClr val="tx1">
                    <a:tint val="82000"/>
                  </a:schemeClr>
                </a:solidFill>
              </a:defRPr>
            </a:lvl7pPr>
            <a:lvl8pPr marL="3213202" indent="0">
              <a:buNone/>
              <a:defRPr sz="1606">
                <a:solidFill>
                  <a:schemeClr val="tx1">
                    <a:tint val="82000"/>
                  </a:schemeClr>
                </a:solidFill>
              </a:defRPr>
            </a:lvl8pPr>
            <a:lvl9pPr marL="3672230" indent="0">
              <a:buNone/>
              <a:defRPr sz="1606">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8903D448-709E-DBC6-8A44-1F233F0ABCAF}"/>
              </a:ext>
            </a:extLst>
          </p:cNvPr>
          <p:cNvSpPr>
            <a:spLocks noGrp="1"/>
          </p:cNvSpPr>
          <p:nvPr>
            <p:ph type="dt" sz="half" idx="10"/>
          </p:nvPr>
        </p:nvSpPr>
        <p:spPr/>
        <p:txBody>
          <a:bodyPr/>
          <a:lstStyle/>
          <a:p>
            <a:fld id="{A428CDF2-065C-4504-9CA0-A6B471ED8EA7}" type="datetimeFigureOut">
              <a:rPr lang="tr-TR" smtClean="0"/>
              <a:t>4.05.2026</a:t>
            </a:fld>
            <a:endParaRPr lang="tr-TR"/>
          </a:p>
        </p:txBody>
      </p:sp>
      <p:sp>
        <p:nvSpPr>
          <p:cNvPr id="5" name="Alt Bilgi Yer Tutucusu 4">
            <a:extLst>
              <a:ext uri="{FF2B5EF4-FFF2-40B4-BE49-F238E27FC236}">
                <a16:creationId xmlns:a16="http://schemas.microsoft.com/office/drawing/2014/main" id="{422CDA7F-8F92-05A6-7E2B-135E8CC824D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C509FBD-B981-8EFB-EE0A-314FDB45633A}"/>
              </a:ext>
            </a:extLst>
          </p:cNvPr>
          <p:cNvSpPr>
            <a:spLocks noGrp="1"/>
          </p:cNvSpPr>
          <p:nvPr>
            <p:ph type="sldNum" sz="quarter" idx="12"/>
          </p:nvPr>
        </p:nvSpPr>
        <p:spPr/>
        <p:txBody>
          <a:bodyPr/>
          <a:lstStyle/>
          <a:p>
            <a:fld id="{74481BF8-8E4A-4424-8636-54CA35AFE121}" type="slidenum">
              <a:rPr lang="tr-TR" smtClean="0"/>
              <a:t>‹#›</a:t>
            </a:fld>
            <a:endParaRPr lang="tr-TR"/>
          </a:p>
        </p:txBody>
      </p:sp>
    </p:spTree>
    <p:extLst>
      <p:ext uri="{BB962C8B-B14F-4D97-AF65-F5344CB8AC3E}">
        <p14:creationId xmlns:p14="http://schemas.microsoft.com/office/powerpoint/2010/main" val="3816452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32B26C-4B9D-70F3-5E5C-DE7C98849FD2}"/>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BFB3D407-4C88-6822-F445-BB452223CDF9}"/>
              </a:ext>
            </a:extLst>
          </p:cNvPr>
          <p:cNvSpPr>
            <a:spLocks noGrp="1"/>
          </p:cNvSpPr>
          <p:nvPr>
            <p:ph sz="half" idx="1"/>
          </p:nvPr>
        </p:nvSpPr>
        <p:spPr>
          <a:xfrm>
            <a:off x="841583" y="1916906"/>
            <a:ext cx="5202516" cy="4568905"/>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BE8C66C2-F16D-9A8E-0C1B-8570DA46D7A1}"/>
              </a:ext>
            </a:extLst>
          </p:cNvPr>
          <p:cNvSpPr>
            <a:spLocks noGrp="1"/>
          </p:cNvSpPr>
          <p:nvPr>
            <p:ph sz="half" idx="2"/>
          </p:nvPr>
        </p:nvSpPr>
        <p:spPr>
          <a:xfrm>
            <a:off x="6197114" y="1916906"/>
            <a:ext cx="5202516" cy="4568905"/>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EC41786D-3763-1386-EFDC-DDBA4750AFFE}"/>
              </a:ext>
            </a:extLst>
          </p:cNvPr>
          <p:cNvSpPr>
            <a:spLocks noGrp="1"/>
          </p:cNvSpPr>
          <p:nvPr>
            <p:ph type="dt" sz="half" idx="10"/>
          </p:nvPr>
        </p:nvSpPr>
        <p:spPr/>
        <p:txBody>
          <a:bodyPr/>
          <a:lstStyle/>
          <a:p>
            <a:fld id="{A428CDF2-065C-4504-9CA0-A6B471ED8EA7}" type="datetimeFigureOut">
              <a:rPr lang="tr-TR" smtClean="0"/>
              <a:t>4.05.2026</a:t>
            </a:fld>
            <a:endParaRPr lang="tr-TR"/>
          </a:p>
        </p:txBody>
      </p:sp>
      <p:sp>
        <p:nvSpPr>
          <p:cNvPr id="6" name="Alt Bilgi Yer Tutucusu 5">
            <a:extLst>
              <a:ext uri="{FF2B5EF4-FFF2-40B4-BE49-F238E27FC236}">
                <a16:creationId xmlns:a16="http://schemas.microsoft.com/office/drawing/2014/main" id="{12A20B2A-E200-85F5-7C4F-E3E6FF2263F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BC02388-440F-309D-F772-05D53A2B381F}"/>
              </a:ext>
            </a:extLst>
          </p:cNvPr>
          <p:cNvSpPr>
            <a:spLocks noGrp="1"/>
          </p:cNvSpPr>
          <p:nvPr>
            <p:ph type="sldNum" sz="quarter" idx="12"/>
          </p:nvPr>
        </p:nvSpPr>
        <p:spPr/>
        <p:txBody>
          <a:bodyPr/>
          <a:lstStyle/>
          <a:p>
            <a:fld id="{74481BF8-8E4A-4424-8636-54CA35AFE121}" type="slidenum">
              <a:rPr lang="tr-TR" smtClean="0"/>
              <a:t>‹#›</a:t>
            </a:fld>
            <a:endParaRPr lang="tr-TR"/>
          </a:p>
        </p:txBody>
      </p:sp>
    </p:spTree>
    <p:extLst>
      <p:ext uri="{BB962C8B-B14F-4D97-AF65-F5344CB8AC3E}">
        <p14:creationId xmlns:p14="http://schemas.microsoft.com/office/powerpoint/2010/main" val="2649001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3A692A5-C7FE-BF83-041F-D9766219407B}"/>
              </a:ext>
            </a:extLst>
          </p:cNvPr>
          <p:cNvSpPr>
            <a:spLocks noGrp="1"/>
          </p:cNvSpPr>
          <p:nvPr>
            <p:ph type="title"/>
          </p:nvPr>
        </p:nvSpPr>
        <p:spPr>
          <a:xfrm>
            <a:off x="843178" y="383382"/>
            <a:ext cx="10558046" cy="1391841"/>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0EEC1C81-9877-4BA6-245A-EF54DD8AF669}"/>
              </a:ext>
            </a:extLst>
          </p:cNvPr>
          <p:cNvSpPr>
            <a:spLocks noGrp="1"/>
          </p:cNvSpPr>
          <p:nvPr>
            <p:ph type="body" idx="1"/>
          </p:nvPr>
        </p:nvSpPr>
        <p:spPr>
          <a:xfrm>
            <a:off x="843179" y="1765221"/>
            <a:ext cx="5178606" cy="865108"/>
          </a:xfrm>
        </p:spPr>
        <p:txBody>
          <a:bodyPr anchor="b"/>
          <a:lstStyle>
            <a:lvl1pPr marL="0" indent="0">
              <a:buNone/>
              <a:defRPr sz="2410" b="1"/>
            </a:lvl1pPr>
            <a:lvl2pPr marL="459029" indent="0">
              <a:buNone/>
              <a:defRPr sz="2008" b="1"/>
            </a:lvl2pPr>
            <a:lvl3pPr marL="918058" indent="0">
              <a:buNone/>
              <a:defRPr sz="1807" b="1"/>
            </a:lvl3pPr>
            <a:lvl4pPr marL="1377086" indent="0">
              <a:buNone/>
              <a:defRPr sz="1606" b="1"/>
            </a:lvl4pPr>
            <a:lvl5pPr marL="1836115" indent="0">
              <a:buNone/>
              <a:defRPr sz="1606" b="1"/>
            </a:lvl5pPr>
            <a:lvl6pPr marL="2295144" indent="0">
              <a:buNone/>
              <a:defRPr sz="1606" b="1"/>
            </a:lvl6pPr>
            <a:lvl7pPr marL="2754173" indent="0">
              <a:buNone/>
              <a:defRPr sz="1606" b="1"/>
            </a:lvl7pPr>
            <a:lvl8pPr marL="3213202" indent="0">
              <a:buNone/>
              <a:defRPr sz="1606" b="1"/>
            </a:lvl8pPr>
            <a:lvl9pPr marL="3672230" indent="0">
              <a:buNone/>
              <a:defRPr sz="1606"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B330CD71-FB42-F5DE-C03D-10458390D0EF}"/>
              </a:ext>
            </a:extLst>
          </p:cNvPr>
          <p:cNvSpPr>
            <a:spLocks noGrp="1"/>
          </p:cNvSpPr>
          <p:nvPr>
            <p:ph sz="half" idx="2"/>
          </p:nvPr>
        </p:nvSpPr>
        <p:spPr>
          <a:xfrm>
            <a:off x="843179" y="2630329"/>
            <a:ext cx="5178606" cy="386881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D4A4DD9E-B75C-F285-BC74-CA347B4B2526}"/>
              </a:ext>
            </a:extLst>
          </p:cNvPr>
          <p:cNvSpPr>
            <a:spLocks noGrp="1"/>
          </p:cNvSpPr>
          <p:nvPr>
            <p:ph type="body" sz="quarter" idx="3"/>
          </p:nvPr>
        </p:nvSpPr>
        <p:spPr>
          <a:xfrm>
            <a:off x="6197114" y="1765221"/>
            <a:ext cx="5204110" cy="865108"/>
          </a:xfrm>
        </p:spPr>
        <p:txBody>
          <a:bodyPr anchor="b"/>
          <a:lstStyle>
            <a:lvl1pPr marL="0" indent="0">
              <a:buNone/>
              <a:defRPr sz="2410" b="1"/>
            </a:lvl1pPr>
            <a:lvl2pPr marL="459029" indent="0">
              <a:buNone/>
              <a:defRPr sz="2008" b="1"/>
            </a:lvl2pPr>
            <a:lvl3pPr marL="918058" indent="0">
              <a:buNone/>
              <a:defRPr sz="1807" b="1"/>
            </a:lvl3pPr>
            <a:lvl4pPr marL="1377086" indent="0">
              <a:buNone/>
              <a:defRPr sz="1606" b="1"/>
            </a:lvl4pPr>
            <a:lvl5pPr marL="1836115" indent="0">
              <a:buNone/>
              <a:defRPr sz="1606" b="1"/>
            </a:lvl5pPr>
            <a:lvl6pPr marL="2295144" indent="0">
              <a:buNone/>
              <a:defRPr sz="1606" b="1"/>
            </a:lvl6pPr>
            <a:lvl7pPr marL="2754173" indent="0">
              <a:buNone/>
              <a:defRPr sz="1606" b="1"/>
            </a:lvl7pPr>
            <a:lvl8pPr marL="3213202" indent="0">
              <a:buNone/>
              <a:defRPr sz="1606" b="1"/>
            </a:lvl8pPr>
            <a:lvl9pPr marL="3672230" indent="0">
              <a:buNone/>
              <a:defRPr sz="1606"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D3C235B5-6235-A524-88A5-975F37E439F0}"/>
              </a:ext>
            </a:extLst>
          </p:cNvPr>
          <p:cNvSpPr>
            <a:spLocks noGrp="1"/>
          </p:cNvSpPr>
          <p:nvPr>
            <p:ph sz="quarter" idx="4"/>
          </p:nvPr>
        </p:nvSpPr>
        <p:spPr>
          <a:xfrm>
            <a:off x="6197114" y="2630329"/>
            <a:ext cx="5204110" cy="386881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2F9B259F-0348-A402-FCB4-AC1DD26F48B5}"/>
              </a:ext>
            </a:extLst>
          </p:cNvPr>
          <p:cNvSpPr>
            <a:spLocks noGrp="1"/>
          </p:cNvSpPr>
          <p:nvPr>
            <p:ph type="dt" sz="half" idx="10"/>
          </p:nvPr>
        </p:nvSpPr>
        <p:spPr/>
        <p:txBody>
          <a:bodyPr/>
          <a:lstStyle/>
          <a:p>
            <a:fld id="{A428CDF2-065C-4504-9CA0-A6B471ED8EA7}" type="datetimeFigureOut">
              <a:rPr lang="tr-TR" smtClean="0"/>
              <a:t>4.05.2026</a:t>
            </a:fld>
            <a:endParaRPr lang="tr-TR"/>
          </a:p>
        </p:txBody>
      </p:sp>
      <p:sp>
        <p:nvSpPr>
          <p:cNvPr id="8" name="Alt Bilgi Yer Tutucusu 7">
            <a:extLst>
              <a:ext uri="{FF2B5EF4-FFF2-40B4-BE49-F238E27FC236}">
                <a16:creationId xmlns:a16="http://schemas.microsoft.com/office/drawing/2014/main" id="{112DD337-BFA6-2D0D-5493-E5B33ED1B4C1}"/>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69645477-320A-F44F-31AB-20723705A011}"/>
              </a:ext>
            </a:extLst>
          </p:cNvPr>
          <p:cNvSpPr>
            <a:spLocks noGrp="1"/>
          </p:cNvSpPr>
          <p:nvPr>
            <p:ph type="sldNum" sz="quarter" idx="12"/>
          </p:nvPr>
        </p:nvSpPr>
        <p:spPr/>
        <p:txBody>
          <a:bodyPr/>
          <a:lstStyle/>
          <a:p>
            <a:fld id="{74481BF8-8E4A-4424-8636-54CA35AFE121}" type="slidenum">
              <a:rPr lang="tr-TR" smtClean="0"/>
              <a:t>‹#›</a:t>
            </a:fld>
            <a:endParaRPr lang="tr-TR"/>
          </a:p>
        </p:txBody>
      </p:sp>
    </p:spTree>
    <p:extLst>
      <p:ext uri="{BB962C8B-B14F-4D97-AF65-F5344CB8AC3E}">
        <p14:creationId xmlns:p14="http://schemas.microsoft.com/office/powerpoint/2010/main" val="2576771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0EAF61A-2CB3-2212-7FB9-E9F377E5CB38}"/>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B8DA1BFC-5268-A797-DA6A-8D74601F7F53}"/>
              </a:ext>
            </a:extLst>
          </p:cNvPr>
          <p:cNvSpPr>
            <a:spLocks noGrp="1"/>
          </p:cNvSpPr>
          <p:nvPr>
            <p:ph type="dt" sz="half" idx="10"/>
          </p:nvPr>
        </p:nvSpPr>
        <p:spPr/>
        <p:txBody>
          <a:bodyPr/>
          <a:lstStyle/>
          <a:p>
            <a:fld id="{A428CDF2-065C-4504-9CA0-A6B471ED8EA7}" type="datetimeFigureOut">
              <a:rPr lang="tr-TR" smtClean="0"/>
              <a:t>4.05.2026</a:t>
            </a:fld>
            <a:endParaRPr lang="tr-TR"/>
          </a:p>
        </p:txBody>
      </p:sp>
      <p:sp>
        <p:nvSpPr>
          <p:cNvPr id="4" name="Alt Bilgi Yer Tutucusu 3">
            <a:extLst>
              <a:ext uri="{FF2B5EF4-FFF2-40B4-BE49-F238E27FC236}">
                <a16:creationId xmlns:a16="http://schemas.microsoft.com/office/drawing/2014/main" id="{2AAB00FF-F9C9-B508-C71F-5148BBE0C04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39149E52-E318-59D9-4062-FFD937757493}"/>
              </a:ext>
            </a:extLst>
          </p:cNvPr>
          <p:cNvSpPr>
            <a:spLocks noGrp="1"/>
          </p:cNvSpPr>
          <p:nvPr>
            <p:ph type="sldNum" sz="quarter" idx="12"/>
          </p:nvPr>
        </p:nvSpPr>
        <p:spPr/>
        <p:txBody>
          <a:bodyPr/>
          <a:lstStyle/>
          <a:p>
            <a:fld id="{74481BF8-8E4A-4424-8636-54CA35AFE121}" type="slidenum">
              <a:rPr lang="tr-TR" smtClean="0"/>
              <a:t>‹#›</a:t>
            </a:fld>
            <a:endParaRPr lang="tr-TR"/>
          </a:p>
        </p:txBody>
      </p:sp>
    </p:spTree>
    <p:extLst>
      <p:ext uri="{BB962C8B-B14F-4D97-AF65-F5344CB8AC3E}">
        <p14:creationId xmlns:p14="http://schemas.microsoft.com/office/powerpoint/2010/main" val="1756783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1C5D19B-CA47-51DD-C6AC-B97AE19F832B}"/>
              </a:ext>
            </a:extLst>
          </p:cNvPr>
          <p:cNvSpPr>
            <a:spLocks noGrp="1"/>
          </p:cNvSpPr>
          <p:nvPr>
            <p:ph type="dt" sz="half" idx="10"/>
          </p:nvPr>
        </p:nvSpPr>
        <p:spPr/>
        <p:txBody>
          <a:bodyPr/>
          <a:lstStyle/>
          <a:p>
            <a:fld id="{A428CDF2-065C-4504-9CA0-A6B471ED8EA7}" type="datetimeFigureOut">
              <a:rPr lang="tr-TR" smtClean="0"/>
              <a:t>4.05.2026</a:t>
            </a:fld>
            <a:endParaRPr lang="tr-TR"/>
          </a:p>
        </p:txBody>
      </p:sp>
      <p:sp>
        <p:nvSpPr>
          <p:cNvPr id="3" name="Alt Bilgi Yer Tutucusu 2">
            <a:extLst>
              <a:ext uri="{FF2B5EF4-FFF2-40B4-BE49-F238E27FC236}">
                <a16:creationId xmlns:a16="http://schemas.microsoft.com/office/drawing/2014/main" id="{D08E0796-7D59-AB10-B8A2-F61E69107416}"/>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0D7A269D-135E-4A03-1FE1-D6831316F0A4}"/>
              </a:ext>
            </a:extLst>
          </p:cNvPr>
          <p:cNvSpPr>
            <a:spLocks noGrp="1"/>
          </p:cNvSpPr>
          <p:nvPr>
            <p:ph type="sldNum" sz="quarter" idx="12"/>
          </p:nvPr>
        </p:nvSpPr>
        <p:spPr/>
        <p:txBody>
          <a:bodyPr/>
          <a:lstStyle/>
          <a:p>
            <a:fld id="{74481BF8-8E4A-4424-8636-54CA35AFE121}" type="slidenum">
              <a:rPr lang="tr-TR" smtClean="0"/>
              <a:t>‹#›</a:t>
            </a:fld>
            <a:endParaRPr lang="tr-TR"/>
          </a:p>
        </p:txBody>
      </p:sp>
    </p:spTree>
    <p:extLst>
      <p:ext uri="{BB962C8B-B14F-4D97-AF65-F5344CB8AC3E}">
        <p14:creationId xmlns:p14="http://schemas.microsoft.com/office/powerpoint/2010/main" val="3664492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6E3237D-DF47-9BAC-CDF0-1D97B6D1CB4A}"/>
              </a:ext>
            </a:extLst>
          </p:cNvPr>
          <p:cNvSpPr>
            <a:spLocks noGrp="1"/>
          </p:cNvSpPr>
          <p:nvPr>
            <p:ph type="title"/>
          </p:nvPr>
        </p:nvSpPr>
        <p:spPr>
          <a:xfrm>
            <a:off x="843179" y="480060"/>
            <a:ext cx="3948109" cy="1680210"/>
          </a:xfrm>
        </p:spPr>
        <p:txBody>
          <a:bodyPr anchor="b"/>
          <a:lstStyle>
            <a:lvl1pPr>
              <a:defRPr sz="3213"/>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B23AB567-E77F-276F-77B0-A93135567445}"/>
              </a:ext>
            </a:extLst>
          </p:cNvPr>
          <p:cNvSpPr>
            <a:spLocks noGrp="1"/>
          </p:cNvSpPr>
          <p:nvPr>
            <p:ph idx="1"/>
          </p:nvPr>
        </p:nvSpPr>
        <p:spPr>
          <a:xfrm>
            <a:off x="5204110" y="1036797"/>
            <a:ext cx="6197114" cy="5117306"/>
          </a:xfrm>
        </p:spPr>
        <p:txBody>
          <a:bodyPr/>
          <a:lstStyle>
            <a:lvl1pPr>
              <a:defRPr sz="3213"/>
            </a:lvl1pPr>
            <a:lvl2pPr>
              <a:defRPr sz="2811"/>
            </a:lvl2pPr>
            <a:lvl3pPr>
              <a:defRPr sz="2410"/>
            </a:lvl3pPr>
            <a:lvl4pPr>
              <a:defRPr sz="2008"/>
            </a:lvl4pPr>
            <a:lvl5pPr>
              <a:defRPr sz="2008"/>
            </a:lvl5pPr>
            <a:lvl6pPr>
              <a:defRPr sz="2008"/>
            </a:lvl6pPr>
            <a:lvl7pPr>
              <a:defRPr sz="2008"/>
            </a:lvl7pPr>
            <a:lvl8pPr>
              <a:defRPr sz="2008"/>
            </a:lvl8pPr>
            <a:lvl9pPr>
              <a:defRPr sz="2008"/>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F0E2A285-B6E0-AD33-42ED-D47A4C659FD0}"/>
              </a:ext>
            </a:extLst>
          </p:cNvPr>
          <p:cNvSpPr>
            <a:spLocks noGrp="1"/>
          </p:cNvSpPr>
          <p:nvPr>
            <p:ph type="body" sz="half" idx="2"/>
          </p:nvPr>
        </p:nvSpPr>
        <p:spPr>
          <a:xfrm>
            <a:off x="843179" y="2160270"/>
            <a:ext cx="3948109" cy="4002167"/>
          </a:xfrm>
        </p:spPr>
        <p:txBody>
          <a:bodyPr/>
          <a:lstStyle>
            <a:lvl1pPr marL="0" indent="0">
              <a:buNone/>
              <a:defRPr sz="1606"/>
            </a:lvl1pPr>
            <a:lvl2pPr marL="459029" indent="0">
              <a:buNone/>
              <a:defRPr sz="1406"/>
            </a:lvl2pPr>
            <a:lvl3pPr marL="918058" indent="0">
              <a:buNone/>
              <a:defRPr sz="1205"/>
            </a:lvl3pPr>
            <a:lvl4pPr marL="1377086" indent="0">
              <a:buNone/>
              <a:defRPr sz="1004"/>
            </a:lvl4pPr>
            <a:lvl5pPr marL="1836115" indent="0">
              <a:buNone/>
              <a:defRPr sz="1004"/>
            </a:lvl5pPr>
            <a:lvl6pPr marL="2295144" indent="0">
              <a:buNone/>
              <a:defRPr sz="1004"/>
            </a:lvl6pPr>
            <a:lvl7pPr marL="2754173" indent="0">
              <a:buNone/>
              <a:defRPr sz="1004"/>
            </a:lvl7pPr>
            <a:lvl8pPr marL="3213202" indent="0">
              <a:buNone/>
              <a:defRPr sz="1004"/>
            </a:lvl8pPr>
            <a:lvl9pPr marL="3672230" indent="0">
              <a:buNone/>
              <a:defRPr sz="1004"/>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296D8791-29AD-080E-FD43-B599C0CCD53C}"/>
              </a:ext>
            </a:extLst>
          </p:cNvPr>
          <p:cNvSpPr>
            <a:spLocks noGrp="1"/>
          </p:cNvSpPr>
          <p:nvPr>
            <p:ph type="dt" sz="half" idx="10"/>
          </p:nvPr>
        </p:nvSpPr>
        <p:spPr/>
        <p:txBody>
          <a:bodyPr/>
          <a:lstStyle/>
          <a:p>
            <a:fld id="{A428CDF2-065C-4504-9CA0-A6B471ED8EA7}" type="datetimeFigureOut">
              <a:rPr lang="tr-TR" smtClean="0"/>
              <a:t>4.05.2026</a:t>
            </a:fld>
            <a:endParaRPr lang="tr-TR"/>
          </a:p>
        </p:txBody>
      </p:sp>
      <p:sp>
        <p:nvSpPr>
          <p:cNvPr id="6" name="Alt Bilgi Yer Tutucusu 5">
            <a:extLst>
              <a:ext uri="{FF2B5EF4-FFF2-40B4-BE49-F238E27FC236}">
                <a16:creationId xmlns:a16="http://schemas.microsoft.com/office/drawing/2014/main" id="{6D354125-3E66-ABC4-433E-AC0DC39E3AD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4360E713-C218-EDB5-4259-676BC5E97D07}"/>
              </a:ext>
            </a:extLst>
          </p:cNvPr>
          <p:cNvSpPr>
            <a:spLocks noGrp="1"/>
          </p:cNvSpPr>
          <p:nvPr>
            <p:ph type="sldNum" sz="quarter" idx="12"/>
          </p:nvPr>
        </p:nvSpPr>
        <p:spPr/>
        <p:txBody>
          <a:bodyPr/>
          <a:lstStyle/>
          <a:p>
            <a:fld id="{74481BF8-8E4A-4424-8636-54CA35AFE121}" type="slidenum">
              <a:rPr lang="tr-TR" smtClean="0"/>
              <a:t>‹#›</a:t>
            </a:fld>
            <a:endParaRPr lang="tr-TR"/>
          </a:p>
        </p:txBody>
      </p:sp>
    </p:spTree>
    <p:extLst>
      <p:ext uri="{BB962C8B-B14F-4D97-AF65-F5344CB8AC3E}">
        <p14:creationId xmlns:p14="http://schemas.microsoft.com/office/powerpoint/2010/main" val="3617804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58D54AE4-096D-4E9B-859A-0BE53C94E7D1}" type="datetime1">
              <a:rPr lang="tr-TR" smtClean="0"/>
              <a:t>4.05.2026</a:t>
            </a:fld>
            <a:endParaRPr lang="tr-TR"/>
          </a:p>
        </p:txBody>
      </p:sp>
      <p:sp>
        <p:nvSpPr>
          <p:cNvPr id="5" name="Altbilgi Yer Tutucusu 4"/>
          <p:cNvSpPr>
            <a:spLocks noGrp="1"/>
          </p:cNvSpPr>
          <p:nvPr>
            <p:ph type="ftr" sz="quarter" idx="11"/>
          </p:nvPr>
        </p:nvSpPr>
        <p:spPr/>
        <p:txBody>
          <a:bodyPr/>
          <a:lstStyle/>
          <a:p>
            <a:r>
              <a:rPr lang="tr-TR"/>
              <a:t>BUCK EKK Enfeksiyon Kontrolünde Yenilikçi Yaklaşımlar, 19.11.2025 </a:t>
            </a:r>
          </a:p>
        </p:txBody>
      </p:sp>
      <p:sp>
        <p:nvSpPr>
          <p:cNvPr id="6" name="Slayt Numarası Yer Tutucusu 5"/>
          <p:cNvSpPr>
            <a:spLocks noGrp="1"/>
          </p:cNvSpPr>
          <p:nvPr>
            <p:ph type="sldNum" sz="quarter" idx="12"/>
          </p:nvPr>
        </p:nvSpPr>
        <p:spPr/>
        <p:txBody>
          <a:bodyPr/>
          <a:lstStyle/>
          <a:p>
            <a:fld id="{13A8F137-B538-4615-BFBB-CFA03BEE9D1D}" type="slidenum">
              <a:rPr lang="tr-TR" smtClean="0"/>
              <a:t>‹#›</a:t>
            </a:fld>
            <a:endParaRPr lang="tr-TR"/>
          </a:p>
        </p:txBody>
      </p:sp>
    </p:spTree>
    <p:extLst>
      <p:ext uri="{BB962C8B-B14F-4D97-AF65-F5344CB8AC3E}">
        <p14:creationId xmlns:p14="http://schemas.microsoft.com/office/powerpoint/2010/main" val="2558784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ABD28E4-E5F6-F43C-D1EE-F95B92EA5D1F}"/>
              </a:ext>
            </a:extLst>
          </p:cNvPr>
          <p:cNvSpPr>
            <a:spLocks noGrp="1"/>
          </p:cNvSpPr>
          <p:nvPr>
            <p:ph type="title"/>
          </p:nvPr>
        </p:nvSpPr>
        <p:spPr>
          <a:xfrm>
            <a:off x="843179" y="480060"/>
            <a:ext cx="3948109" cy="1680210"/>
          </a:xfrm>
        </p:spPr>
        <p:txBody>
          <a:bodyPr anchor="b"/>
          <a:lstStyle>
            <a:lvl1pPr>
              <a:defRPr sz="3213"/>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7268271E-D1D8-103F-8BD2-1B21ED03F73F}"/>
              </a:ext>
            </a:extLst>
          </p:cNvPr>
          <p:cNvSpPr>
            <a:spLocks noGrp="1"/>
          </p:cNvSpPr>
          <p:nvPr>
            <p:ph type="pic" idx="1"/>
          </p:nvPr>
        </p:nvSpPr>
        <p:spPr>
          <a:xfrm>
            <a:off x="5204110" y="1036797"/>
            <a:ext cx="6197114" cy="5117306"/>
          </a:xfrm>
        </p:spPr>
        <p:txBody>
          <a:bodyPr/>
          <a:lstStyle>
            <a:lvl1pPr marL="0" indent="0">
              <a:buNone/>
              <a:defRPr sz="3213"/>
            </a:lvl1pPr>
            <a:lvl2pPr marL="459029" indent="0">
              <a:buNone/>
              <a:defRPr sz="2811"/>
            </a:lvl2pPr>
            <a:lvl3pPr marL="918058" indent="0">
              <a:buNone/>
              <a:defRPr sz="2410"/>
            </a:lvl3pPr>
            <a:lvl4pPr marL="1377086" indent="0">
              <a:buNone/>
              <a:defRPr sz="2008"/>
            </a:lvl4pPr>
            <a:lvl5pPr marL="1836115" indent="0">
              <a:buNone/>
              <a:defRPr sz="2008"/>
            </a:lvl5pPr>
            <a:lvl6pPr marL="2295144" indent="0">
              <a:buNone/>
              <a:defRPr sz="2008"/>
            </a:lvl6pPr>
            <a:lvl7pPr marL="2754173" indent="0">
              <a:buNone/>
              <a:defRPr sz="2008"/>
            </a:lvl7pPr>
            <a:lvl8pPr marL="3213202" indent="0">
              <a:buNone/>
              <a:defRPr sz="2008"/>
            </a:lvl8pPr>
            <a:lvl9pPr marL="3672230" indent="0">
              <a:buNone/>
              <a:defRPr sz="2008"/>
            </a:lvl9pPr>
          </a:lstStyle>
          <a:p>
            <a:endParaRPr lang="tr-TR"/>
          </a:p>
        </p:txBody>
      </p:sp>
      <p:sp>
        <p:nvSpPr>
          <p:cNvPr id="4" name="Metin Yer Tutucusu 3">
            <a:extLst>
              <a:ext uri="{FF2B5EF4-FFF2-40B4-BE49-F238E27FC236}">
                <a16:creationId xmlns:a16="http://schemas.microsoft.com/office/drawing/2014/main" id="{CED796DC-873F-09DC-12DA-0922E8E176CC}"/>
              </a:ext>
            </a:extLst>
          </p:cNvPr>
          <p:cNvSpPr>
            <a:spLocks noGrp="1"/>
          </p:cNvSpPr>
          <p:nvPr>
            <p:ph type="body" sz="half" idx="2"/>
          </p:nvPr>
        </p:nvSpPr>
        <p:spPr>
          <a:xfrm>
            <a:off x="843179" y="2160270"/>
            <a:ext cx="3948109" cy="4002167"/>
          </a:xfrm>
        </p:spPr>
        <p:txBody>
          <a:bodyPr/>
          <a:lstStyle>
            <a:lvl1pPr marL="0" indent="0">
              <a:buNone/>
              <a:defRPr sz="1606"/>
            </a:lvl1pPr>
            <a:lvl2pPr marL="459029" indent="0">
              <a:buNone/>
              <a:defRPr sz="1406"/>
            </a:lvl2pPr>
            <a:lvl3pPr marL="918058" indent="0">
              <a:buNone/>
              <a:defRPr sz="1205"/>
            </a:lvl3pPr>
            <a:lvl4pPr marL="1377086" indent="0">
              <a:buNone/>
              <a:defRPr sz="1004"/>
            </a:lvl4pPr>
            <a:lvl5pPr marL="1836115" indent="0">
              <a:buNone/>
              <a:defRPr sz="1004"/>
            </a:lvl5pPr>
            <a:lvl6pPr marL="2295144" indent="0">
              <a:buNone/>
              <a:defRPr sz="1004"/>
            </a:lvl6pPr>
            <a:lvl7pPr marL="2754173" indent="0">
              <a:buNone/>
              <a:defRPr sz="1004"/>
            </a:lvl7pPr>
            <a:lvl8pPr marL="3213202" indent="0">
              <a:buNone/>
              <a:defRPr sz="1004"/>
            </a:lvl8pPr>
            <a:lvl9pPr marL="3672230" indent="0">
              <a:buNone/>
              <a:defRPr sz="1004"/>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4889389D-9339-7C22-CE48-92F058F29AC0}"/>
              </a:ext>
            </a:extLst>
          </p:cNvPr>
          <p:cNvSpPr>
            <a:spLocks noGrp="1"/>
          </p:cNvSpPr>
          <p:nvPr>
            <p:ph type="dt" sz="half" idx="10"/>
          </p:nvPr>
        </p:nvSpPr>
        <p:spPr/>
        <p:txBody>
          <a:bodyPr/>
          <a:lstStyle/>
          <a:p>
            <a:fld id="{A428CDF2-065C-4504-9CA0-A6B471ED8EA7}" type="datetimeFigureOut">
              <a:rPr lang="tr-TR" smtClean="0"/>
              <a:t>4.05.2026</a:t>
            </a:fld>
            <a:endParaRPr lang="tr-TR"/>
          </a:p>
        </p:txBody>
      </p:sp>
      <p:sp>
        <p:nvSpPr>
          <p:cNvPr id="6" name="Alt Bilgi Yer Tutucusu 5">
            <a:extLst>
              <a:ext uri="{FF2B5EF4-FFF2-40B4-BE49-F238E27FC236}">
                <a16:creationId xmlns:a16="http://schemas.microsoft.com/office/drawing/2014/main" id="{A35E0BFA-F9F6-5627-534A-DB79A8A2AE0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4FDBF8E3-B0F2-7C19-FBDD-C44A6513F8D0}"/>
              </a:ext>
            </a:extLst>
          </p:cNvPr>
          <p:cNvSpPr>
            <a:spLocks noGrp="1"/>
          </p:cNvSpPr>
          <p:nvPr>
            <p:ph type="sldNum" sz="quarter" idx="12"/>
          </p:nvPr>
        </p:nvSpPr>
        <p:spPr/>
        <p:txBody>
          <a:bodyPr/>
          <a:lstStyle/>
          <a:p>
            <a:fld id="{74481BF8-8E4A-4424-8636-54CA35AFE121}" type="slidenum">
              <a:rPr lang="tr-TR" smtClean="0"/>
              <a:t>‹#›</a:t>
            </a:fld>
            <a:endParaRPr lang="tr-TR"/>
          </a:p>
        </p:txBody>
      </p:sp>
    </p:spTree>
    <p:extLst>
      <p:ext uri="{BB962C8B-B14F-4D97-AF65-F5344CB8AC3E}">
        <p14:creationId xmlns:p14="http://schemas.microsoft.com/office/powerpoint/2010/main" val="1861646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B2D3514-4981-2377-157A-0C8EBA338875}"/>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7D4D19CA-CACB-E138-D5C3-5000F0C08A76}"/>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8DC9EE3-4F16-466C-F5EF-6E8A3521065B}"/>
              </a:ext>
            </a:extLst>
          </p:cNvPr>
          <p:cNvSpPr>
            <a:spLocks noGrp="1"/>
          </p:cNvSpPr>
          <p:nvPr>
            <p:ph type="dt" sz="half" idx="10"/>
          </p:nvPr>
        </p:nvSpPr>
        <p:spPr/>
        <p:txBody>
          <a:bodyPr/>
          <a:lstStyle/>
          <a:p>
            <a:fld id="{A428CDF2-065C-4504-9CA0-A6B471ED8EA7}" type="datetimeFigureOut">
              <a:rPr lang="tr-TR" smtClean="0"/>
              <a:t>4.05.2026</a:t>
            </a:fld>
            <a:endParaRPr lang="tr-TR"/>
          </a:p>
        </p:txBody>
      </p:sp>
      <p:sp>
        <p:nvSpPr>
          <p:cNvPr id="5" name="Alt Bilgi Yer Tutucusu 4">
            <a:extLst>
              <a:ext uri="{FF2B5EF4-FFF2-40B4-BE49-F238E27FC236}">
                <a16:creationId xmlns:a16="http://schemas.microsoft.com/office/drawing/2014/main" id="{16E21F2E-9F59-E724-A038-2AE8E21B58F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8D2AF7A-7FD5-C1AC-4264-8140A0C71051}"/>
              </a:ext>
            </a:extLst>
          </p:cNvPr>
          <p:cNvSpPr>
            <a:spLocks noGrp="1"/>
          </p:cNvSpPr>
          <p:nvPr>
            <p:ph type="sldNum" sz="quarter" idx="12"/>
          </p:nvPr>
        </p:nvSpPr>
        <p:spPr/>
        <p:txBody>
          <a:bodyPr/>
          <a:lstStyle/>
          <a:p>
            <a:fld id="{74481BF8-8E4A-4424-8636-54CA35AFE121}" type="slidenum">
              <a:rPr lang="tr-TR" smtClean="0"/>
              <a:t>‹#›</a:t>
            </a:fld>
            <a:endParaRPr lang="tr-TR"/>
          </a:p>
        </p:txBody>
      </p:sp>
    </p:spTree>
    <p:extLst>
      <p:ext uri="{BB962C8B-B14F-4D97-AF65-F5344CB8AC3E}">
        <p14:creationId xmlns:p14="http://schemas.microsoft.com/office/powerpoint/2010/main" val="2124743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776FDF04-4857-0818-AB6C-204F7EE027F1}"/>
              </a:ext>
            </a:extLst>
          </p:cNvPr>
          <p:cNvSpPr>
            <a:spLocks noGrp="1"/>
          </p:cNvSpPr>
          <p:nvPr>
            <p:ph type="title" orient="vert"/>
          </p:nvPr>
        </p:nvSpPr>
        <p:spPr>
          <a:xfrm>
            <a:off x="8760118" y="383381"/>
            <a:ext cx="2639512" cy="6102430"/>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815085F3-0ACB-9037-057B-340CFBFDDCC6}"/>
              </a:ext>
            </a:extLst>
          </p:cNvPr>
          <p:cNvSpPr>
            <a:spLocks noGrp="1"/>
          </p:cNvSpPr>
          <p:nvPr>
            <p:ph type="body" orient="vert" idx="1"/>
          </p:nvPr>
        </p:nvSpPr>
        <p:spPr>
          <a:xfrm>
            <a:off x="841584" y="383381"/>
            <a:ext cx="7765519" cy="6102430"/>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5564786-B407-8DE9-6AC6-6AF83E3FB9A0}"/>
              </a:ext>
            </a:extLst>
          </p:cNvPr>
          <p:cNvSpPr>
            <a:spLocks noGrp="1"/>
          </p:cNvSpPr>
          <p:nvPr>
            <p:ph type="dt" sz="half" idx="10"/>
          </p:nvPr>
        </p:nvSpPr>
        <p:spPr/>
        <p:txBody>
          <a:bodyPr/>
          <a:lstStyle/>
          <a:p>
            <a:fld id="{A428CDF2-065C-4504-9CA0-A6B471ED8EA7}" type="datetimeFigureOut">
              <a:rPr lang="tr-TR" smtClean="0"/>
              <a:t>4.05.2026</a:t>
            </a:fld>
            <a:endParaRPr lang="tr-TR"/>
          </a:p>
        </p:txBody>
      </p:sp>
      <p:sp>
        <p:nvSpPr>
          <p:cNvPr id="5" name="Alt Bilgi Yer Tutucusu 4">
            <a:extLst>
              <a:ext uri="{FF2B5EF4-FFF2-40B4-BE49-F238E27FC236}">
                <a16:creationId xmlns:a16="http://schemas.microsoft.com/office/drawing/2014/main" id="{D97BB026-4795-CD20-E5A2-F435A34A8F1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537152D-BCE2-C6FF-7981-6C898F0EA406}"/>
              </a:ext>
            </a:extLst>
          </p:cNvPr>
          <p:cNvSpPr>
            <a:spLocks noGrp="1"/>
          </p:cNvSpPr>
          <p:nvPr>
            <p:ph type="sldNum" sz="quarter" idx="12"/>
          </p:nvPr>
        </p:nvSpPr>
        <p:spPr/>
        <p:txBody>
          <a:bodyPr/>
          <a:lstStyle/>
          <a:p>
            <a:fld id="{74481BF8-8E4A-4424-8636-54CA35AFE121}" type="slidenum">
              <a:rPr lang="tr-TR" smtClean="0"/>
              <a:t>‹#›</a:t>
            </a:fld>
            <a:endParaRPr lang="tr-TR"/>
          </a:p>
        </p:txBody>
      </p:sp>
    </p:spTree>
    <p:extLst>
      <p:ext uri="{BB962C8B-B14F-4D97-AF65-F5344CB8AC3E}">
        <p14:creationId xmlns:p14="http://schemas.microsoft.com/office/powerpoint/2010/main" val="811187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966973" y="4627247"/>
            <a:ext cx="10405031" cy="1430180"/>
          </a:xfrm>
        </p:spPr>
        <p:txBody>
          <a:bodyPr anchor="t"/>
          <a:lstStyle>
            <a:lvl1pPr algn="l">
              <a:defRPr sz="4700" b="1" cap="all"/>
            </a:lvl1pPr>
          </a:lstStyle>
          <a:p>
            <a:r>
              <a:rPr lang="tr-TR"/>
              <a:t>Asıl başlık stili için tıklatın</a:t>
            </a:r>
          </a:p>
        </p:txBody>
      </p:sp>
      <p:sp>
        <p:nvSpPr>
          <p:cNvPr id="3" name="Metin Yer Tutucusu 2"/>
          <p:cNvSpPr>
            <a:spLocks noGrp="1"/>
          </p:cNvSpPr>
          <p:nvPr>
            <p:ph type="body" idx="1"/>
          </p:nvPr>
        </p:nvSpPr>
        <p:spPr>
          <a:xfrm>
            <a:off x="966973" y="3052050"/>
            <a:ext cx="10405031" cy="1575196"/>
          </a:xfrm>
        </p:spPr>
        <p:txBody>
          <a:bodyPr anchor="b"/>
          <a:lstStyle>
            <a:lvl1pPr marL="0" indent="0">
              <a:buNone/>
              <a:defRPr sz="2400">
                <a:solidFill>
                  <a:schemeClr val="tx1">
                    <a:tint val="75000"/>
                  </a:schemeClr>
                </a:solidFill>
              </a:defRPr>
            </a:lvl1pPr>
            <a:lvl2pPr marL="538764" indent="0">
              <a:buNone/>
              <a:defRPr sz="2100">
                <a:solidFill>
                  <a:schemeClr val="tx1">
                    <a:tint val="75000"/>
                  </a:schemeClr>
                </a:solidFill>
              </a:defRPr>
            </a:lvl2pPr>
            <a:lvl3pPr marL="1077529" indent="0">
              <a:buNone/>
              <a:defRPr sz="1900">
                <a:solidFill>
                  <a:schemeClr val="tx1">
                    <a:tint val="75000"/>
                  </a:schemeClr>
                </a:solidFill>
              </a:defRPr>
            </a:lvl3pPr>
            <a:lvl4pPr marL="1616293" indent="0">
              <a:buNone/>
              <a:defRPr sz="1600">
                <a:solidFill>
                  <a:schemeClr val="tx1">
                    <a:tint val="75000"/>
                  </a:schemeClr>
                </a:solidFill>
              </a:defRPr>
            </a:lvl4pPr>
            <a:lvl5pPr marL="2155058" indent="0">
              <a:buNone/>
              <a:defRPr sz="1600">
                <a:solidFill>
                  <a:schemeClr val="tx1">
                    <a:tint val="75000"/>
                  </a:schemeClr>
                </a:solidFill>
              </a:defRPr>
            </a:lvl5pPr>
            <a:lvl6pPr marL="2693822" indent="0">
              <a:buNone/>
              <a:defRPr sz="1600">
                <a:solidFill>
                  <a:schemeClr val="tx1">
                    <a:tint val="75000"/>
                  </a:schemeClr>
                </a:solidFill>
              </a:defRPr>
            </a:lvl6pPr>
            <a:lvl7pPr marL="3232587" indent="0">
              <a:buNone/>
              <a:defRPr sz="1600">
                <a:solidFill>
                  <a:schemeClr val="tx1">
                    <a:tint val="75000"/>
                  </a:schemeClr>
                </a:solidFill>
              </a:defRPr>
            </a:lvl7pPr>
            <a:lvl8pPr marL="3771351" indent="0">
              <a:buNone/>
              <a:defRPr sz="1600">
                <a:solidFill>
                  <a:schemeClr val="tx1">
                    <a:tint val="75000"/>
                  </a:schemeClr>
                </a:solidFill>
              </a:defRPr>
            </a:lvl8pPr>
            <a:lvl9pPr marL="4310116"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68482F95-192C-4B3B-9AFD-2FD60C40818E}" type="datetime1">
              <a:rPr lang="tr-TR" smtClean="0"/>
              <a:t>4.05.2026</a:t>
            </a:fld>
            <a:endParaRPr lang="tr-TR"/>
          </a:p>
        </p:txBody>
      </p:sp>
      <p:sp>
        <p:nvSpPr>
          <p:cNvPr id="5" name="Altbilgi Yer Tutucusu 4"/>
          <p:cNvSpPr>
            <a:spLocks noGrp="1"/>
          </p:cNvSpPr>
          <p:nvPr>
            <p:ph type="ftr" sz="quarter" idx="11"/>
          </p:nvPr>
        </p:nvSpPr>
        <p:spPr/>
        <p:txBody>
          <a:bodyPr/>
          <a:lstStyle/>
          <a:p>
            <a:r>
              <a:rPr lang="tr-TR"/>
              <a:t>BUCK EKK Enfeksiyon Kontrolünde Yenilikçi Yaklaşımlar, 19.11.2025 </a:t>
            </a:r>
          </a:p>
        </p:txBody>
      </p:sp>
      <p:sp>
        <p:nvSpPr>
          <p:cNvPr id="6" name="Slayt Numarası Yer Tutucusu 5"/>
          <p:cNvSpPr>
            <a:spLocks noGrp="1"/>
          </p:cNvSpPr>
          <p:nvPr>
            <p:ph type="sldNum" sz="quarter" idx="12"/>
          </p:nvPr>
        </p:nvSpPr>
        <p:spPr/>
        <p:txBody>
          <a:bodyPr/>
          <a:lstStyle/>
          <a:p>
            <a:fld id="{13A8F137-B538-4615-BFBB-CFA03BEE9D1D}" type="slidenum">
              <a:rPr lang="tr-TR" smtClean="0"/>
              <a:t>‹#›</a:t>
            </a:fld>
            <a:endParaRPr lang="tr-TR"/>
          </a:p>
        </p:txBody>
      </p:sp>
    </p:spTree>
    <p:extLst>
      <p:ext uri="{BB962C8B-B14F-4D97-AF65-F5344CB8AC3E}">
        <p14:creationId xmlns:p14="http://schemas.microsoft.com/office/powerpoint/2010/main" val="2167298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612061" y="1680210"/>
            <a:ext cx="5406536" cy="4752261"/>
          </a:xfrm>
        </p:spPr>
        <p:txBody>
          <a:bodyPr/>
          <a:lstStyle>
            <a:lvl1pPr>
              <a:defRPr sz="3300"/>
            </a:lvl1pPr>
            <a:lvl2pPr>
              <a:defRPr sz="2800"/>
            </a:lvl2pPr>
            <a:lvl3pPr>
              <a:defRPr sz="2400"/>
            </a:lvl3pPr>
            <a:lvl4pPr>
              <a:defRPr sz="2100"/>
            </a:lvl4pPr>
            <a:lvl5pPr>
              <a:defRPr sz="2100"/>
            </a:lvl5pPr>
            <a:lvl6pPr>
              <a:defRPr sz="2100"/>
            </a:lvl6pPr>
            <a:lvl7pPr>
              <a:defRPr sz="2100"/>
            </a:lvl7pPr>
            <a:lvl8pPr>
              <a:defRPr sz="2100"/>
            </a:lvl8pPr>
            <a:lvl9pPr>
              <a:defRPr sz="21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222617" y="1680210"/>
            <a:ext cx="5406536" cy="4752261"/>
          </a:xfrm>
        </p:spPr>
        <p:txBody>
          <a:bodyPr/>
          <a:lstStyle>
            <a:lvl1pPr>
              <a:defRPr sz="3300"/>
            </a:lvl1pPr>
            <a:lvl2pPr>
              <a:defRPr sz="2800"/>
            </a:lvl2pPr>
            <a:lvl3pPr>
              <a:defRPr sz="2400"/>
            </a:lvl3pPr>
            <a:lvl4pPr>
              <a:defRPr sz="2100"/>
            </a:lvl4pPr>
            <a:lvl5pPr>
              <a:defRPr sz="2100"/>
            </a:lvl5pPr>
            <a:lvl6pPr>
              <a:defRPr sz="2100"/>
            </a:lvl6pPr>
            <a:lvl7pPr>
              <a:defRPr sz="2100"/>
            </a:lvl7pPr>
            <a:lvl8pPr>
              <a:defRPr sz="2100"/>
            </a:lvl8pPr>
            <a:lvl9pPr>
              <a:defRPr sz="21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AFE3B344-EB36-4745-9908-2BFC4889A070}" type="datetime1">
              <a:rPr lang="tr-TR" smtClean="0"/>
              <a:t>4.05.2026</a:t>
            </a:fld>
            <a:endParaRPr lang="tr-TR"/>
          </a:p>
        </p:txBody>
      </p:sp>
      <p:sp>
        <p:nvSpPr>
          <p:cNvPr id="6" name="Altbilgi Yer Tutucusu 5"/>
          <p:cNvSpPr>
            <a:spLocks noGrp="1"/>
          </p:cNvSpPr>
          <p:nvPr>
            <p:ph type="ftr" sz="quarter" idx="11"/>
          </p:nvPr>
        </p:nvSpPr>
        <p:spPr/>
        <p:txBody>
          <a:bodyPr/>
          <a:lstStyle/>
          <a:p>
            <a:r>
              <a:rPr lang="tr-TR"/>
              <a:t>BUCK EKK Enfeksiyon Kontrolünde Yenilikçi Yaklaşımlar, 19.11.2025 </a:t>
            </a:r>
          </a:p>
        </p:txBody>
      </p:sp>
      <p:sp>
        <p:nvSpPr>
          <p:cNvPr id="7" name="Slayt Numarası Yer Tutucusu 6"/>
          <p:cNvSpPr>
            <a:spLocks noGrp="1"/>
          </p:cNvSpPr>
          <p:nvPr>
            <p:ph type="sldNum" sz="quarter" idx="12"/>
          </p:nvPr>
        </p:nvSpPr>
        <p:spPr/>
        <p:txBody>
          <a:bodyPr/>
          <a:lstStyle/>
          <a:p>
            <a:fld id="{13A8F137-B538-4615-BFBB-CFA03BEE9D1D}" type="slidenum">
              <a:rPr lang="tr-TR" smtClean="0"/>
              <a:t>‹#›</a:t>
            </a:fld>
            <a:endParaRPr lang="tr-TR"/>
          </a:p>
        </p:txBody>
      </p:sp>
    </p:spTree>
    <p:extLst>
      <p:ext uri="{BB962C8B-B14F-4D97-AF65-F5344CB8AC3E}">
        <p14:creationId xmlns:p14="http://schemas.microsoft.com/office/powerpoint/2010/main" val="3650982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612062" y="1611870"/>
            <a:ext cx="5408661" cy="671750"/>
          </a:xfrm>
        </p:spPr>
        <p:txBody>
          <a:bodyPr anchor="b"/>
          <a:lstStyle>
            <a:lvl1pPr marL="0" indent="0">
              <a:buNone/>
              <a:defRPr sz="2800" b="1"/>
            </a:lvl1pPr>
            <a:lvl2pPr marL="538764" indent="0">
              <a:buNone/>
              <a:defRPr sz="2400" b="1"/>
            </a:lvl2pPr>
            <a:lvl3pPr marL="1077529" indent="0">
              <a:buNone/>
              <a:defRPr sz="2100" b="1"/>
            </a:lvl3pPr>
            <a:lvl4pPr marL="1616293" indent="0">
              <a:buNone/>
              <a:defRPr sz="1900" b="1"/>
            </a:lvl4pPr>
            <a:lvl5pPr marL="2155058" indent="0">
              <a:buNone/>
              <a:defRPr sz="1900" b="1"/>
            </a:lvl5pPr>
            <a:lvl6pPr marL="2693822" indent="0">
              <a:buNone/>
              <a:defRPr sz="1900" b="1"/>
            </a:lvl6pPr>
            <a:lvl7pPr marL="3232587" indent="0">
              <a:buNone/>
              <a:defRPr sz="1900" b="1"/>
            </a:lvl7pPr>
            <a:lvl8pPr marL="3771351" indent="0">
              <a:buNone/>
              <a:defRPr sz="1900" b="1"/>
            </a:lvl8pPr>
            <a:lvl9pPr marL="4310116" indent="0">
              <a:buNone/>
              <a:defRPr sz="1900" b="1"/>
            </a:lvl9pPr>
          </a:lstStyle>
          <a:p>
            <a:pPr lvl="0"/>
            <a:r>
              <a:rPr lang="tr-TR"/>
              <a:t>Asıl metin stillerini düzenlemek için tıklatın</a:t>
            </a:r>
          </a:p>
        </p:txBody>
      </p:sp>
      <p:sp>
        <p:nvSpPr>
          <p:cNvPr id="4" name="İçerik Yer Tutucusu 3"/>
          <p:cNvSpPr>
            <a:spLocks noGrp="1"/>
          </p:cNvSpPr>
          <p:nvPr>
            <p:ph sz="half" idx="2"/>
          </p:nvPr>
        </p:nvSpPr>
        <p:spPr>
          <a:xfrm>
            <a:off x="612062" y="2283620"/>
            <a:ext cx="5408661" cy="4148852"/>
          </a:xfrm>
        </p:spPr>
        <p:txBody>
          <a:bodyPr/>
          <a:lstStyle>
            <a:lvl1pPr>
              <a:defRPr sz="28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218369" y="1611870"/>
            <a:ext cx="5410787" cy="671750"/>
          </a:xfrm>
        </p:spPr>
        <p:txBody>
          <a:bodyPr anchor="b"/>
          <a:lstStyle>
            <a:lvl1pPr marL="0" indent="0">
              <a:buNone/>
              <a:defRPr sz="2800" b="1"/>
            </a:lvl1pPr>
            <a:lvl2pPr marL="538764" indent="0">
              <a:buNone/>
              <a:defRPr sz="2400" b="1"/>
            </a:lvl2pPr>
            <a:lvl3pPr marL="1077529" indent="0">
              <a:buNone/>
              <a:defRPr sz="2100" b="1"/>
            </a:lvl3pPr>
            <a:lvl4pPr marL="1616293" indent="0">
              <a:buNone/>
              <a:defRPr sz="1900" b="1"/>
            </a:lvl4pPr>
            <a:lvl5pPr marL="2155058" indent="0">
              <a:buNone/>
              <a:defRPr sz="1900" b="1"/>
            </a:lvl5pPr>
            <a:lvl6pPr marL="2693822" indent="0">
              <a:buNone/>
              <a:defRPr sz="1900" b="1"/>
            </a:lvl6pPr>
            <a:lvl7pPr marL="3232587" indent="0">
              <a:buNone/>
              <a:defRPr sz="1900" b="1"/>
            </a:lvl7pPr>
            <a:lvl8pPr marL="3771351" indent="0">
              <a:buNone/>
              <a:defRPr sz="1900" b="1"/>
            </a:lvl8pPr>
            <a:lvl9pPr marL="4310116" indent="0">
              <a:buNone/>
              <a:defRPr sz="1900" b="1"/>
            </a:lvl9pPr>
          </a:lstStyle>
          <a:p>
            <a:pPr lvl="0"/>
            <a:r>
              <a:rPr lang="tr-TR"/>
              <a:t>Asıl metin stillerini düzenlemek için tıklatın</a:t>
            </a:r>
          </a:p>
        </p:txBody>
      </p:sp>
      <p:sp>
        <p:nvSpPr>
          <p:cNvPr id="6" name="İçerik Yer Tutucusu 5"/>
          <p:cNvSpPr>
            <a:spLocks noGrp="1"/>
          </p:cNvSpPr>
          <p:nvPr>
            <p:ph sz="quarter" idx="4"/>
          </p:nvPr>
        </p:nvSpPr>
        <p:spPr>
          <a:xfrm>
            <a:off x="6218369" y="2283620"/>
            <a:ext cx="5410787" cy="4148852"/>
          </a:xfrm>
        </p:spPr>
        <p:txBody>
          <a:bodyPr/>
          <a:lstStyle>
            <a:lvl1pPr>
              <a:defRPr sz="28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0B97A128-7F46-4069-9719-C90301776A15}" type="datetime1">
              <a:rPr lang="tr-TR" smtClean="0"/>
              <a:t>4.05.2026</a:t>
            </a:fld>
            <a:endParaRPr lang="tr-TR"/>
          </a:p>
        </p:txBody>
      </p:sp>
      <p:sp>
        <p:nvSpPr>
          <p:cNvPr id="8" name="Altbilgi Yer Tutucusu 7"/>
          <p:cNvSpPr>
            <a:spLocks noGrp="1"/>
          </p:cNvSpPr>
          <p:nvPr>
            <p:ph type="ftr" sz="quarter" idx="11"/>
          </p:nvPr>
        </p:nvSpPr>
        <p:spPr/>
        <p:txBody>
          <a:bodyPr/>
          <a:lstStyle/>
          <a:p>
            <a:r>
              <a:rPr lang="tr-TR"/>
              <a:t>BUCK EKK Enfeksiyon Kontrolünde Yenilikçi Yaklaşımlar, 19.11.2025 </a:t>
            </a:r>
          </a:p>
        </p:txBody>
      </p:sp>
      <p:sp>
        <p:nvSpPr>
          <p:cNvPr id="9" name="Slayt Numarası Yer Tutucusu 8"/>
          <p:cNvSpPr>
            <a:spLocks noGrp="1"/>
          </p:cNvSpPr>
          <p:nvPr>
            <p:ph type="sldNum" sz="quarter" idx="12"/>
          </p:nvPr>
        </p:nvSpPr>
        <p:spPr/>
        <p:txBody>
          <a:bodyPr/>
          <a:lstStyle/>
          <a:p>
            <a:fld id="{13A8F137-B538-4615-BFBB-CFA03BEE9D1D}" type="slidenum">
              <a:rPr lang="tr-TR" smtClean="0"/>
              <a:t>‹#›</a:t>
            </a:fld>
            <a:endParaRPr lang="tr-TR"/>
          </a:p>
        </p:txBody>
      </p:sp>
    </p:spTree>
    <p:extLst>
      <p:ext uri="{BB962C8B-B14F-4D97-AF65-F5344CB8AC3E}">
        <p14:creationId xmlns:p14="http://schemas.microsoft.com/office/powerpoint/2010/main" val="884791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F406380D-6190-4B2C-90EF-2943D5096F49}" type="datetime1">
              <a:rPr lang="tr-TR" smtClean="0"/>
              <a:t>4.05.2026</a:t>
            </a:fld>
            <a:endParaRPr lang="tr-TR"/>
          </a:p>
        </p:txBody>
      </p:sp>
      <p:sp>
        <p:nvSpPr>
          <p:cNvPr id="4" name="Altbilgi Yer Tutucusu 3"/>
          <p:cNvSpPr>
            <a:spLocks noGrp="1"/>
          </p:cNvSpPr>
          <p:nvPr>
            <p:ph type="ftr" sz="quarter" idx="11"/>
          </p:nvPr>
        </p:nvSpPr>
        <p:spPr/>
        <p:txBody>
          <a:bodyPr/>
          <a:lstStyle/>
          <a:p>
            <a:r>
              <a:rPr lang="tr-TR"/>
              <a:t>BUCK EKK Enfeksiyon Kontrolünde Yenilikçi Yaklaşımlar, 19.11.2025 </a:t>
            </a:r>
          </a:p>
        </p:txBody>
      </p:sp>
      <p:sp>
        <p:nvSpPr>
          <p:cNvPr id="5" name="Slayt Numarası Yer Tutucusu 4"/>
          <p:cNvSpPr>
            <a:spLocks noGrp="1"/>
          </p:cNvSpPr>
          <p:nvPr>
            <p:ph type="sldNum" sz="quarter" idx="12"/>
          </p:nvPr>
        </p:nvSpPr>
        <p:spPr/>
        <p:txBody>
          <a:bodyPr/>
          <a:lstStyle/>
          <a:p>
            <a:fld id="{13A8F137-B538-4615-BFBB-CFA03BEE9D1D}" type="slidenum">
              <a:rPr lang="tr-TR" smtClean="0"/>
              <a:t>‹#›</a:t>
            </a:fld>
            <a:endParaRPr lang="tr-TR"/>
          </a:p>
        </p:txBody>
      </p:sp>
    </p:spTree>
    <p:extLst>
      <p:ext uri="{BB962C8B-B14F-4D97-AF65-F5344CB8AC3E}">
        <p14:creationId xmlns:p14="http://schemas.microsoft.com/office/powerpoint/2010/main" val="4071245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66734D2E-11A9-4869-A690-81E598E14844}" type="datetime1">
              <a:rPr lang="tr-TR" smtClean="0"/>
              <a:t>4.05.2026</a:t>
            </a:fld>
            <a:endParaRPr lang="tr-TR"/>
          </a:p>
        </p:txBody>
      </p:sp>
      <p:sp>
        <p:nvSpPr>
          <p:cNvPr id="3" name="Altbilgi Yer Tutucusu 2"/>
          <p:cNvSpPr>
            <a:spLocks noGrp="1"/>
          </p:cNvSpPr>
          <p:nvPr>
            <p:ph type="ftr" sz="quarter" idx="11"/>
          </p:nvPr>
        </p:nvSpPr>
        <p:spPr/>
        <p:txBody>
          <a:bodyPr/>
          <a:lstStyle/>
          <a:p>
            <a:r>
              <a:rPr lang="tr-TR"/>
              <a:t>BUCK EKK Enfeksiyon Kontrolünde Yenilikçi Yaklaşımlar, 19.11.2025 </a:t>
            </a:r>
          </a:p>
        </p:txBody>
      </p:sp>
      <p:sp>
        <p:nvSpPr>
          <p:cNvPr id="4" name="Slayt Numarası Yer Tutucusu 3"/>
          <p:cNvSpPr>
            <a:spLocks noGrp="1"/>
          </p:cNvSpPr>
          <p:nvPr>
            <p:ph type="sldNum" sz="quarter" idx="12"/>
          </p:nvPr>
        </p:nvSpPr>
        <p:spPr/>
        <p:txBody>
          <a:bodyPr/>
          <a:lstStyle/>
          <a:p>
            <a:fld id="{13A8F137-B538-4615-BFBB-CFA03BEE9D1D}" type="slidenum">
              <a:rPr lang="tr-TR" smtClean="0"/>
              <a:t>‹#›</a:t>
            </a:fld>
            <a:endParaRPr lang="tr-TR"/>
          </a:p>
        </p:txBody>
      </p:sp>
    </p:spTree>
    <p:extLst>
      <p:ext uri="{BB962C8B-B14F-4D97-AF65-F5344CB8AC3E}">
        <p14:creationId xmlns:p14="http://schemas.microsoft.com/office/powerpoint/2010/main" val="891861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12064" y="286704"/>
            <a:ext cx="4027275" cy="1220152"/>
          </a:xfrm>
        </p:spPr>
        <p:txBody>
          <a:bodyPr anchor="b"/>
          <a:lstStyle>
            <a:lvl1pPr algn="l">
              <a:defRPr sz="2400" b="1"/>
            </a:lvl1pPr>
          </a:lstStyle>
          <a:p>
            <a:r>
              <a:rPr lang="tr-TR"/>
              <a:t>Asıl başlık stili için tıklatın</a:t>
            </a:r>
          </a:p>
        </p:txBody>
      </p:sp>
      <p:sp>
        <p:nvSpPr>
          <p:cNvPr id="3" name="İçerik Yer Tutucusu 2"/>
          <p:cNvSpPr>
            <a:spLocks noGrp="1"/>
          </p:cNvSpPr>
          <p:nvPr>
            <p:ph idx="1"/>
          </p:nvPr>
        </p:nvSpPr>
        <p:spPr>
          <a:xfrm>
            <a:off x="4785974" y="286703"/>
            <a:ext cx="6843178" cy="6145768"/>
          </a:xfrm>
        </p:spPr>
        <p:txBody>
          <a:bodyPr/>
          <a:lstStyle>
            <a:lvl1pPr>
              <a:defRPr sz="3800"/>
            </a:lvl1pPr>
            <a:lvl2pPr>
              <a:defRPr sz="3300"/>
            </a:lvl2pPr>
            <a:lvl3pPr>
              <a:defRPr sz="2800"/>
            </a:lvl3pPr>
            <a:lvl4pPr>
              <a:defRPr sz="2400"/>
            </a:lvl4pPr>
            <a:lvl5pPr>
              <a:defRPr sz="2400"/>
            </a:lvl5pPr>
            <a:lvl6pPr>
              <a:defRPr sz="2400"/>
            </a:lvl6pPr>
            <a:lvl7pPr>
              <a:defRPr sz="2400"/>
            </a:lvl7pPr>
            <a:lvl8pPr>
              <a:defRPr sz="2400"/>
            </a:lvl8pPr>
            <a:lvl9pPr>
              <a:defRPr sz="24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612064" y="1506856"/>
            <a:ext cx="4027275" cy="4925616"/>
          </a:xfrm>
        </p:spPr>
        <p:txBody>
          <a:bodyPr/>
          <a:lstStyle>
            <a:lvl1pPr marL="0" indent="0">
              <a:buNone/>
              <a:defRPr sz="1600"/>
            </a:lvl1pPr>
            <a:lvl2pPr marL="538764" indent="0">
              <a:buNone/>
              <a:defRPr sz="1400"/>
            </a:lvl2pPr>
            <a:lvl3pPr marL="1077529" indent="0">
              <a:buNone/>
              <a:defRPr sz="1200"/>
            </a:lvl3pPr>
            <a:lvl4pPr marL="1616293" indent="0">
              <a:buNone/>
              <a:defRPr sz="1100"/>
            </a:lvl4pPr>
            <a:lvl5pPr marL="2155058" indent="0">
              <a:buNone/>
              <a:defRPr sz="1100"/>
            </a:lvl5pPr>
            <a:lvl6pPr marL="2693822" indent="0">
              <a:buNone/>
              <a:defRPr sz="1100"/>
            </a:lvl6pPr>
            <a:lvl7pPr marL="3232587" indent="0">
              <a:buNone/>
              <a:defRPr sz="1100"/>
            </a:lvl7pPr>
            <a:lvl8pPr marL="3771351" indent="0">
              <a:buNone/>
              <a:defRPr sz="1100"/>
            </a:lvl8pPr>
            <a:lvl9pPr marL="4310116" indent="0">
              <a:buNone/>
              <a:defRPr sz="11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E4721C7A-21E7-4843-B2AC-38C273370CFE}" type="datetime1">
              <a:rPr lang="tr-TR" smtClean="0"/>
              <a:t>4.05.2026</a:t>
            </a:fld>
            <a:endParaRPr lang="tr-TR"/>
          </a:p>
        </p:txBody>
      </p:sp>
      <p:sp>
        <p:nvSpPr>
          <p:cNvPr id="6" name="Altbilgi Yer Tutucusu 5"/>
          <p:cNvSpPr>
            <a:spLocks noGrp="1"/>
          </p:cNvSpPr>
          <p:nvPr>
            <p:ph type="ftr" sz="quarter" idx="11"/>
          </p:nvPr>
        </p:nvSpPr>
        <p:spPr/>
        <p:txBody>
          <a:bodyPr/>
          <a:lstStyle/>
          <a:p>
            <a:r>
              <a:rPr lang="tr-TR"/>
              <a:t>BUCK EKK Enfeksiyon Kontrolünde Yenilikçi Yaklaşımlar, 19.11.2025 </a:t>
            </a:r>
          </a:p>
        </p:txBody>
      </p:sp>
      <p:sp>
        <p:nvSpPr>
          <p:cNvPr id="7" name="Slayt Numarası Yer Tutucusu 6"/>
          <p:cNvSpPr>
            <a:spLocks noGrp="1"/>
          </p:cNvSpPr>
          <p:nvPr>
            <p:ph type="sldNum" sz="quarter" idx="12"/>
          </p:nvPr>
        </p:nvSpPr>
        <p:spPr/>
        <p:txBody>
          <a:bodyPr/>
          <a:lstStyle/>
          <a:p>
            <a:fld id="{13A8F137-B538-4615-BFBB-CFA03BEE9D1D}" type="slidenum">
              <a:rPr lang="tr-TR" smtClean="0"/>
              <a:t>‹#›</a:t>
            </a:fld>
            <a:endParaRPr lang="tr-TR"/>
          </a:p>
        </p:txBody>
      </p:sp>
    </p:spTree>
    <p:extLst>
      <p:ext uri="{BB962C8B-B14F-4D97-AF65-F5344CB8AC3E}">
        <p14:creationId xmlns:p14="http://schemas.microsoft.com/office/powerpoint/2010/main" val="209137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2399364" y="5040632"/>
            <a:ext cx="7344728" cy="595075"/>
          </a:xfrm>
        </p:spPr>
        <p:txBody>
          <a:bodyPr anchor="b"/>
          <a:lstStyle>
            <a:lvl1pPr algn="l">
              <a:defRPr sz="2400" b="1"/>
            </a:lvl1pPr>
          </a:lstStyle>
          <a:p>
            <a:r>
              <a:rPr lang="tr-TR"/>
              <a:t>Asıl başlık stili için tıklatın</a:t>
            </a:r>
          </a:p>
        </p:txBody>
      </p:sp>
      <p:sp>
        <p:nvSpPr>
          <p:cNvPr id="3" name="Resim Yer Tutucusu 2"/>
          <p:cNvSpPr>
            <a:spLocks noGrp="1"/>
          </p:cNvSpPr>
          <p:nvPr>
            <p:ph type="pic" idx="1"/>
          </p:nvPr>
        </p:nvSpPr>
        <p:spPr>
          <a:xfrm>
            <a:off x="2399364" y="643415"/>
            <a:ext cx="7344728" cy="4320540"/>
          </a:xfrm>
        </p:spPr>
        <p:txBody>
          <a:bodyPr/>
          <a:lstStyle>
            <a:lvl1pPr marL="0" indent="0">
              <a:buNone/>
              <a:defRPr sz="3800"/>
            </a:lvl1pPr>
            <a:lvl2pPr marL="538764" indent="0">
              <a:buNone/>
              <a:defRPr sz="3300"/>
            </a:lvl2pPr>
            <a:lvl3pPr marL="1077529" indent="0">
              <a:buNone/>
              <a:defRPr sz="2800"/>
            </a:lvl3pPr>
            <a:lvl4pPr marL="1616293" indent="0">
              <a:buNone/>
              <a:defRPr sz="2400"/>
            </a:lvl4pPr>
            <a:lvl5pPr marL="2155058" indent="0">
              <a:buNone/>
              <a:defRPr sz="2400"/>
            </a:lvl5pPr>
            <a:lvl6pPr marL="2693822" indent="0">
              <a:buNone/>
              <a:defRPr sz="2400"/>
            </a:lvl6pPr>
            <a:lvl7pPr marL="3232587" indent="0">
              <a:buNone/>
              <a:defRPr sz="2400"/>
            </a:lvl7pPr>
            <a:lvl8pPr marL="3771351" indent="0">
              <a:buNone/>
              <a:defRPr sz="2400"/>
            </a:lvl8pPr>
            <a:lvl9pPr marL="4310116" indent="0">
              <a:buNone/>
              <a:defRPr sz="2400"/>
            </a:lvl9pPr>
          </a:lstStyle>
          <a:p>
            <a:endParaRPr lang="tr-TR"/>
          </a:p>
        </p:txBody>
      </p:sp>
      <p:sp>
        <p:nvSpPr>
          <p:cNvPr id="4" name="Metin Yer Tutucusu 3"/>
          <p:cNvSpPr>
            <a:spLocks noGrp="1"/>
          </p:cNvSpPr>
          <p:nvPr>
            <p:ph type="body" sz="half" idx="2"/>
          </p:nvPr>
        </p:nvSpPr>
        <p:spPr>
          <a:xfrm>
            <a:off x="2399364" y="5635705"/>
            <a:ext cx="7344728" cy="845105"/>
          </a:xfrm>
        </p:spPr>
        <p:txBody>
          <a:bodyPr/>
          <a:lstStyle>
            <a:lvl1pPr marL="0" indent="0">
              <a:buNone/>
              <a:defRPr sz="1600"/>
            </a:lvl1pPr>
            <a:lvl2pPr marL="538764" indent="0">
              <a:buNone/>
              <a:defRPr sz="1400"/>
            </a:lvl2pPr>
            <a:lvl3pPr marL="1077529" indent="0">
              <a:buNone/>
              <a:defRPr sz="1200"/>
            </a:lvl3pPr>
            <a:lvl4pPr marL="1616293" indent="0">
              <a:buNone/>
              <a:defRPr sz="1100"/>
            </a:lvl4pPr>
            <a:lvl5pPr marL="2155058" indent="0">
              <a:buNone/>
              <a:defRPr sz="1100"/>
            </a:lvl5pPr>
            <a:lvl6pPr marL="2693822" indent="0">
              <a:buNone/>
              <a:defRPr sz="1100"/>
            </a:lvl6pPr>
            <a:lvl7pPr marL="3232587" indent="0">
              <a:buNone/>
              <a:defRPr sz="1100"/>
            </a:lvl7pPr>
            <a:lvl8pPr marL="3771351" indent="0">
              <a:buNone/>
              <a:defRPr sz="1100"/>
            </a:lvl8pPr>
            <a:lvl9pPr marL="4310116" indent="0">
              <a:buNone/>
              <a:defRPr sz="11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F8AD54F9-A9B3-4613-842E-16A0D5860463}" type="datetime1">
              <a:rPr lang="tr-TR" smtClean="0"/>
              <a:t>4.05.2026</a:t>
            </a:fld>
            <a:endParaRPr lang="tr-TR"/>
          </a:p>
        </p:txBody>
      </p:sp>
      <p:sp>
        <p:nvSpPr>
          <p:cNvPr id="6" name="Altbilgi Yer Tutucusu 5"/>
          <p:cNvSpPr>
            <a:spLocks noGrp="1"/>
          </p:cNvSpPr>
          <p:nvPr>
            <p:ph type="ftr" sz="quarter" idx="11"/>
          </p:nvPr>
        </p:nvSpPr>
        <p:spPr/>
        <p:txBody>
          <a:bodyPr/>
          <a:lstStyle/>
          <a:p>
            <a:r>
              <a:rPr lang="tr-TR"/>
              <a:t>BUCK EKK Enfeksiyon Kontrolünde Yenilikçi Yaklaşımlar, 19.11.2025 </a:t>
            </a:r>
          </a:p>
        </p:txBody>
      </p:sp>
      <p:sp>
        <p:nvSpPr>
          <p:cNvPr id="7" name="Slayt Numarası Yer Tutucusu 6"/>
          <p:cNvSpPr>
            <a:spLocks noGrp="1"/>
          </p:cNvSpPr>
          <p:nvPr>
            <p:ph type="sldNum" sz="quarter" idx="12"/>
          </p:nvPr>
        </p:nvSpPr>
        <p:spPr/>
        <p:txBody>
          <a:bodyPr/>
          <a:lstStyle/>
          <a:p>
            <a:fld id="{13A8F137-B538-4615-BFBB-CFA03BEE9D1D}" type="slidenum">
              <a:rPr lang="tr-TR" smtClean="0"/>
              <a:t>‹#›</a:t>
            </a:fld>
            <a:endParaRPr lang="tr-TR"/>
          </a:p>
        </p:txBody>
      </p:sp>
    </p:spTree>
    <p:extLst>
      <p:ext uri="{BB962C8B-B14F-4D97-AF65-F5344CB8AC3E}">
        <p14:creationId xmlns:p14="http://schemas.microsoft.com/office/powerpoint/2010/main" val="2759274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12062" y="288371"/>
            <a:ext cx="11017091" cy="1200150"/>
          </a:xfrm>
          <a:prstGeom prst="rect">
            <a:avLst/>
          </a:prstGeom>
        </p:spPr>
        <p:txBody>
          <a:bodyPr vert="horz" lIns="107753" tIns="53876" rIns="107753" bIns="53876" rtlCol="0" anchor="ctr">
            <a:normAutofit/>
          </a:bodyPr>
          <a:lstStyle/>
          <a:p>
            <a:r>
              <a:rPr lang="tr-TR"/>
              <a:t>Asıl başlık stili için tıklatın</a:t>
            </a:r>
          </a:p>
        </p:txBody>
      </p:sp>
      <p:sp>
        <p:nvSpPr>
          <p:cNvPr id="3" name="Metin Yer Tutucusu 2"/>
          <p:cNvSpPr>
            <a:spLocks noGrp="1"/>
          </p:cNvSpPr>
          <p:nvPr>
            <p:ph type="body" idx="1"/>
          </p:nvPr>
        </p:nvSpPr>
        <p:spPr>
          <a:xfrm>
            <a:off x="612062" y="1680210"/>
            <a:ext cx="11017091" cy="4752261"/>
          </a:xfrm>
          <a:prstGeom prst="rect">
            <a:avLst/>
          </a:prstGeom>
        </p:spPr>
        <p:txBody>
          <a:bodyPr vert="horz" lIns="107753" tIns="53876" rIns="107753" bIns="53876"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612061" y="6674170"/>
            <a:ext cx="2856284" cy="383382"/>
          </a:xfrm>
          <a:prstGeom prst="rect">
            <a:avLst/>
          </a:prstGeom>
        </p:spPr>
        <p:txBody>
          <a:bodyPr vert="horz" lIns="107753" tIns="53876" rIns="107753" bIns="53876" rtlCol="0" anchor="ctr"/>
          <a:lstStyle>
            <a:lvl1pPr algn="l">
              <a:defRPr sz="1400">
                <a:solidFill>
                  <a:schemeClr val="tx1">
                    <a:tint val="75000"/>
                  </a:schemeClr>
                </a:solidFill>
              </a:defRPr>
            </a:lvl1pPr>
          </a:lstStyle>
          <a:p>
            <a:fld id="{CC9FE632-68A0-4BF2-BB3D-208C260E8D28}" type="datetime1">
              <a:rPr lang="tr-TR" smtClean="0"/>
              <a:t>4.05.2026</a:t>
            </a:fld>
            <a:endParaRPr lang="tr-TR"/>
          </a:p>
        </p:txBody>
      </p:sp>
      <p:sp>
        <p:nvSpPr>
          <p:cNvPr id="5" name="Altbilgi Yer Tutucusu 4"/>
          <p:cNvSpPr>
            <a:spLocks noGrp="1"/>
          </p:cNvSpPr>
          <p:nvPr>
            <p:ph type="ftr" sz="quarter" idx="3"/>
          </p:nvPr>
        </p:nvSpPr>
        <p:spPr>
          <a:xfrm>
            <a:off x="4182416" y="6674170"/>
            <a:ext cx="3876384" cy="383382"/>
          </a:xfrm>
          <a:prstGeom prst="rect">
            <a:avLst/>
          </a:prstGeom>
        </p:spPr>
        <p:txBody>
          <a:bodyPr vert="horz" lIns="107753" tIns="53876" rIns="107753" bIns="53876" rtlCol="0" anchor="ctr"/>
          <a:lstStyle>
            <a:lvl1pPr algn="ctr">
              <a:defRPr sz="1400">
                <a:solidFill>
                  <a:schemeClr val="tx1">
                    <a:tint val="75000"/>
                  </a:schemeClr>
                </a:solidFill>
              </a:defRPr>
            </a:lvl1pPr>
          </a:lstStyle>
          <a:p>
            <a:r>
              <a:rPr lang="tr-TR"/>
              <a:t>BUCK EKK Enfeksiyon Kontrolünde Yenilikçi Yaklaşımlar, 19.11.2025 </a:t>
            </a:r>
          </a:p>
        </p:txBody>
      </p:sp>
      <p:sp>
        <p:nvSpPr>
          <p:cNvPr id="6" name="Slayt Numarası Yer Tutucusu 5"/>
          <p:cNvSpPr>
            <a:spLocks noGrp="1"/>
          </p:cNvSpPr>
          <p:nvPr>
            <p:ph type="sldNum" sz="quarter" idx="4"/>
          </p:nvPr>
        </p:nvSpPr>
        <p:spPr>
          <a:xfrm>
            <a:off x="8772868" y="6674170"/>
            <a:ext cx="2856284" cy="383382"/>
          </a:xfrm>
          <a:prstGeom prst="rect">
            <a:avLst/>
          </a:prstGeom>
        </p:spPr>
        <p:txBody>
          <a:bodyPr vert="horz" lIns="107753" tIns="53876" rIns="107753" bIns="53876" rtlCol="0" anchor="ctr"/>
          <a:lstStyle>
            <a:lvl1pPr algn="r">
              <a:defRPr sz="1400">
                <a:solidFill>
                  <a:schemeClr val="tx1">
                    <a:tint val="75000"/>
                  </a:schemeClr>
                </a:solidFill>
              </a:defRPr>
            </a:lvl1pPr>
          </a:lstStyle>
          <a:p>
            <a:fld id="{13A8F137-B538-4615-BFBB-CFA03BEE9D1D}" type="slidenum">
              <a:rPr lang="tr-TR" smtClean="0"/>
              <a:t>‹#›</a:t>
            </a:fld>
            <a:endParaRPr lang="tr-TR"/>
          </a:p>
        </p:txBody>
      </p:sp>
    </p:spTree>
    <p:extLst>
      <p:ext uri="{BB962C8B-B14F-4D97-AF65-F5344CB8AC3E}">
        <p14:creationId xmlns:p14="http://schemas.microsoft.com/office/powerpoint/2010/main" val="3329108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1077529" rtl="0" eaLnBrk="1" latinLnBrk="0" hangingPunct="1">
        <a:spcBef>
          <a:spcPct val="0"/>
        </a:spcBef>
        <a:buNone/>
        <a:defRPr sz="5200" kern="1200">
          <a:solidFill>
            <a:schemeClr val="tx1"/>
          </a:solidFill>
          <a:latin typeface="+mj-lt"/>
          <a:ea typeface="+mj-ea"/>
          <a:cs typeface="+mj-cs"/>
        </a:defRPr>
      </a:lvl1pPr>
    </p:titleStyle>
    <p:bodyStyle>
      <a:lvl1pPr marL="404073" indent="-404073" algn="l" defTabSz="1077529"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5492" indent="-336728" algn="l" defTabSz="1077529"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6911" indent="-269382" algn="l" defTabSz="1077529"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85676" indent="-269382" algn="l" defTabSz="1077529"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24440" indent="-269382" algn="l" defTabSz="1077529"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63205" indent="-269382" algn="l" defTabSz="1077529"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01969" indent="-269382" algn="l" defTabSz="1077529"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40734" indent="-269382" algn="l" defTabSz="1077529"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579498" indent="-269382" algn="l" defTabSz="1077529"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tr-TR"/>
      </a:defPPr>
      <a:lvl1pPr marL="0" algn="l" defTabSz="1077529" rtl="0" eaLnBrk="1" latinLnBrk="0" hangingPunct="1">
        <a:defRPr sz="2100" kern="1200">
          <a:solidFill>
            <a:schemeClr val="tx1"/>
          </a:solidFill>
          <a:latin typeface="+mn-lt"/>
          <a:ea typeface="+mn-ea"/>
          <a:cs typeface="+mn-cs"/>
        </a:defRPr>
      </a:lvl1pPr>
      <a:lvl2pPr marL="538764" algn="l" defTabSz="1077529" rtl="0" eaLnBrk="1" latinLnBrk="0" hangingPunct="1">
        <a:defRPr sz="2100" kern="1200">
          <a:solidFill>
            <a:schemeClr val="tx1"/>
          </a:solidFill>
          <a:latin typeface="+mn-lt"/>
          <a:ea typeface="+mn-ea"/>
          <a:cs typeface="+mn-cs"/>
        </a:defRPr>
      </a:lvl2pPr>
      <a:lvl3pPr marL="1077529" algn="l" defTabSz="1077529" rtl="0" eaLnBrk="1" latinLnBrk="0" hangingPunct="1">
        <a:defRPr sz="2100" kern="1200">
          <a:solidFill>
            <a:schemeClr val="tx1"/>
          </a:solidFill>
          <a:latin typeface="+mn-lt"/>
          <a:ea typeface="+mn-ea"/>
          <a:cs typeface="+mn-cs"/>
        </a:defRPr>
      </a:lvl3pPr>
      <a:lvl4pPr marL="1616293" algn="l" defTabSz="1077529" rtl="0" eaLnBrk="1" latinLnBrk="0" hangingPunct="1">
        <a:defRPr sz="2100" kern="1200">
          <a:solidFill>
            <a:schemeClr val="tx1"/>
          </a:solidFill>
          <a:latin typeface="+mn-lt"/>
          <a:ea typeface="+mn-ea"/>
          <a:cs typeface="+mn-cs"/>
        </a:defRPr>
      </a:lvl4pPr>
      <a:lvl5pPr marL="2155058" algn="l" defTabSz="1077529" rtl="0" eaLnBrk="1" latinLnBrk="0" hangingPunct="1">
        <a:defRPr sz="2100" kern="1200">
          <a:solidFill>
            <a:schemeClr val="tx1"/>
          </a:solidFill>
          <a:latin typeface="+mn-lt"/>
          <a:ea typeface="+mn-ea"/>
          <a:cs typeface="+mn-cs"/>
        </a:defRPr>
      </a:lvl5pPr>
      <a:lvl6pPr marL="2693822" algn="l" defTabSz="1077529" rtl="0" eaLnBrk="1" latinLnBrk="0" hangingPunct="1">
        <a:defRPr sz="2100" kern="1200">
          <a:solidFill>
            <a:schemeClr val="tx1"/>
          </a:solidFill>
          <a:latin typeface="+mn-lt"/>
          <a:ea typeface="+mn-ea"/>
          <a:cs typeface="+mn-cs"/>
        </a:defRPr>
      </a:lvl6pPr>
      <a:lvl7pPr marL="3232587" algn="l" defTabSz="1077529" rtl="0" eaLnBrk="1" latinLnBrk="0" hangingPunct="1">
        <a:defRPr sz="2100" kern="1200">
          <a:solidFill>
            <a:schemeClr val="tx1"/>
          </a:solidFill>
          <a:latin typeface="+mn-lt"/>
          <a:ea typeface="+mn-ea"/>
          <a:cs typeface="+mn-cs"/>
        </a:defRPr>
      </a:lvl7pPr>
      <a:lvl8pPr marL="3771351" algn="l" defTabSz="1077529" rtl="0" eaLnBrk="1" latinLnBrk="0" hangingPunct="1">
        <a:defRPr sz="2100" kern="1200">
          <a:solidFill>
            <a:schemeClr val="tx1"/>
          </a:solidFill>
          <a:latin typeface="+mn-lt"/>
          <a:ea typeface="+mn-ea"/>
          <a:cs typeface="+mn-cs"/>
        </a:defRPr>
      </a:lvl8pPr>
      <a:lvl9pPr marL="4310116" algn="l" defTabSz="1077529"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461BFF91-E401-683B-40EC-90FFCF851FC4}"/>
              </a:ext>
            </a:extLst>
          </p:cNvPr>
          <p:cNvSpPr>
            <a:spLocks noGrp="1"/>
          </p:cNvSpPr>
          <p:nvPr>
            <p:ph type="title"/>
          </p:nvPr>
        </p:nvSpPr>
        <p:spPr>
          <a:xfrm>
            <a:off x="841584" y="383382"/>
            <a:ext cx="10558046" cy="1391841"/>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0E2723E7-E8CD-67DF-F933-3D14C207E3E2}"/>
              </a:ext>
            </a:extLst>
          </p:cNvPr>
          <p:cNvSpPr>
            <a:spLocks noGrp="1"/>
          </p:cNvSpPr>
          <p:nvPr>
            <p:ph type="body" idx="1"/>
          </p:nvPr>
        </p:nvSpPr>
        <p:spPr>
          <a:xfrm>
            <a:off x="841584" y="1916906"/>
            <a:ext cx="10558046" cy="4568905"/>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4B0CE86-FB01-FCA9-3946-00EC0B4F46EE}"/>
              </a:ext>
            </a:extLst>
          </p:cNvPr>
          <p:cNvSpPr>
            <a:spLocks noGrp="1"/>
          </p:cNvSpPr>
          <p:nvPr>
            <p:ph type="dt" sz="half" idx="2"/>
          </p:nvPr>
        </p:nvSpPr>
        <p:spPr>
          <a:xfrm>
            <a:off x="841583" y="6674168"/>
            <a:ext cx="2754273" cy="383381"/>
          </a:xfrm>
          <a:prstGeom prst="rect">
            <a:avLst/>
          </a:prstGeom>
        </p:spPr>
        <p:txBody>
          <a:bodyPr vert="horz" lIns="91440" tIns="45720" rIns="91440" bIns="45720" rtlCol="0" anchor="ctr"/>
          <a:lstStyle>
            <a:lvl1pPr algn="l">
              <a:defRPr sz="1205">
                <a:solidFill>
                  <a:schemeClr val="tx1">
                    <a:tint val="82000"/>
                  </a:schemeClr>
                </a:solidFill>
              </a:defRPr>
            </a:lvl1pPr>
          </a:lstStyle>
          <a:p>
            <a:fld id="{A428CDF2-065C-4504-9CA0-A6B471ED8EA7}" type="datetimeFigureOut">
              <a:rPr lang="tr-TR" smtClean="0"/>
              <a:t>4.05.2026</a:t>
            </a:fld>
            <a:endParaRPr lang="tr-TR"/>
          </a:p>
        </p:txBody>
      </p:sp>
      <p:sp>
        <p:nvSpPr>
          <p:cNvPr id="5" name="Alt Bilgi Yer Tutucusu 4">
            <a:extLst>
              <a:ext uri="{FF2B5EF4-FFF2-40B4-BE49-F238E27FC236}">
                <a16:creationId xmlns:a16="http://schemas.microsoft.com/office/drawing/2014/main" id="{CE3C4CD1-5E29-55CC-888E-2E9324EDB749}"/>
              </a:ext>
            </a:extLst>
          </p:cNvPr>
          <p:cNvSpPr>
            <a:spLocks noGrp="1"/>
          </p:cNvSpPr>
          <p:nvPr>
            <p:ph type="ftr" sz="quarter" idx="3"/>
          </p:nvPr>
        </p:nvSpPr>
        <p:spPr>
          <a:xfrm>
            <a:off x="4054902" y="6674168"/>
            <a:ext cx="4131409" cy="383381"/>
          </a:xfrm>
          <a:prstGeom prst="rect">
            <a:avLst/>
          </a:prstGeom>
        </p:spPr>
        <p:txBody>
          <a:bodyPr vert="horz" lIns="91440" tIns="45720" rIns="91440" bIns="45720" rtlCol="0" anchor="ctr"/>
          <a:lstStyle>
            <a:lvl1pPr algn="ctr">
              <a:defRPr sz="1205">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9FAC72BA-929A-B4D5-B079-4EF333EE4588}"/>
              </a:ext>
            </a:extLst>
          </p:cNvPr>
          <p:cNvSpPr>
            <a:spLocks noGrp="1"/>
          </p:cNvSpPr>
          <p:nvPr>
            <p:ph type="sldNum" sz="quarter" idx="4"/>
          </p:nvPr>
        </p:nvSpPr>
        <p:spPr>
          <a:xfrm>
            <a:off x="8645357" y="6674168"/>
            <a:ext cx="2754273" cy="383381"/>
          </a:xfrm>
          <a:prstGeom prst="rect">
            <a:avLst/>
          </a:prstGeom>
        </p:spPr>
        <p:txBody>
          <a:bodyPr vert="horz" lIns="91440" tIns="45720" rIns="91440" bIns="45720" rtlCol="0" anchor="ctr"/>
          <a:lstStyle>
            <a:lvl1pPr algn="r">
              <a:defRPr sz="1205">
                <a:solidFill>
                  <a:schemeClr val="tx1">
                    <a:tint val="82000"/>
                  </a:schemeClr>
                </a:solidFill>
              </a:defRPr>
            </a:lvl1pPr>
          </a:lstStyle>
          <a:p>
            <a:fld id="{74481BF8-8E4A-4424-8636-54CA35AFE121}" type="slidenum">
              <a:rPr lang="tr-TR" smtClean="0"/>
              <a:t>‹#›</a:t>
            </a:fld>
            <a:endParaRPr lang="tr-TR"/>
          </a:p>
        </p:txBody>
      </p:sp>
    </p:spTree>
    <p:extLst>
      <p:ext uri="{BB962C8B-B14F-4D97-AF65-F5344CB8AC3E}">
        <p14:creationId xmlns:p14="http://schemas.microsoft.com/office/powerpoint/2010/main" val="2641512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8058" rtl="0" eaLnBrk="1" latinLnBrk="0" hangingPunct="1">
        <a:lnSpc>
          <a:spcPct val="90000"/>
        </a:lnSpc>
        <a:spcBef>
          <a:spcPct val="0"/>
        </a:spcBef>
        <a:buNone/>
        <a:defRPr sz="4418" kern="1200">
          <a:solidFill>
            <a:schemeClr val="tx1"/>
          </a:solidFill>
          <a:latin typeface="+mj-lt"/>
          <a:ea typeface="+mj-ea"/>
          <a:cs typeface="+mj-cs"/>
        </a:defRPr>
      </a:lvl1pPr>
    </p:titleStyle>
    <p:bodyStyle>
      <a:lvl1pPr marL="229514" indent="-229514" algn="l" defTabSz="918058" rtl="0" eaLnBrk="1" latinLnBrk="0" hangingPunct="1">
        <a:lnSpc>
          <a:spcPct val="90000"/>
        </a:lnSpc>
        <a:spcBef>
          <a:spcPts val="1004"/>
        </a:spcBef>
        <a:buFont typeface="Arial" panose="020B0604020202020204" pitchFamily="34" charset="0"/>
        <a:buChar char="•"/>
        <a:defRPr sz="2811" kern="1200">
          <a:solidFill>
            <a:schemeClr val="tx1"/>
          </a:solidFill>
          <a:latin typeface="+mn-lt"/>
          <a:ea typeface="+mn-ea"/>
          <a:cs typeface="+mn-cs"/>
        </a:defRPr>
      </a:lvl1pPr>
      <a:lvl2pPr marL="688543" indent="-229514" algn="l" defTabSz="918058" rtl="0" eaLnBrk="1" latinLnBrk="0" hangingPunct="1">
        <a:lnSpc>
          <a:spcPct val="90000"/>
        </a:lnSpc>
        <a:spcBef>
          <a:spcPts val="502"/>
        </a:spcBef>
        <a:buFont typeface="Arial" panose="020B0604020202020204" pitchFamily="34" charset="0"/>
        <a:buChar char="•"/>
        <a:defRPr sz="2410" kern="1200">
          <a:solidFill>
            <a:schemeClr val="tx1"/>
          </a:solidFill>
          <a:latin typeface="+mn-lt"/>
          <a:ea typeface="+mn-ea"/>
          <a:cs typeface="+mn-cs"/>
        </a:defRPr>
      </a:lvl2pPr>
      <a:lvl3pPr marL="1147572" indent="-229514" algn="l" defTabSz="918058" rtl="0" eaLnBrk="1" latinLnBrk="0" hangingPunct="1">
        <a:lnSpc>
          <a:spcPct val="90000"/>
        </a:lnSpc>
        <a:spcBef>
          <a:spcPts val="502"/>
        </a:spcBef>
        <a:buFont typeface="Arial" panose="020B0604020202020204" pitchFamily="34" charset="0"/>
        <a:buChar char="•"/>
        <a:defRPr sz="2008" kern="1200">
          <a:solidFill>
            <a:schemeClr val="tx1"/>
          </a:solidFill>
          <a:latin typeface="+mn-lt"/>
          <a:ea typeface="+mn-ea"/>
          <a:cs typeface="+mn-cs"/>
        </a:defRPr>
      </a:lvl3pPr>
      <a:lvl4pPr marL="1606601" indent="-229514" algn="l" defTabSz="918058" rtl="0" eaLnBrk="1" latinLnBrk="0" hangingPunct="1">
        <a:lnSpc>
          <a:spcPct val="90000"/>
        </a:lnSpc>
        <a:spcBef>
          <a:spcPts val="502"/>
        </a:spcBef>
        <a:buFont typeface="Arial" panose="020B0604020202020204" pitchFamily="34" charset="0"/>
        <a:buChar char="•"/>
        <a:defRPr sz="1807" kern="1200">
          <a:solidFill>
            <a:schemeClr val="tx1"/>
          </a:solidFill>
          <a:latin typeface="+mn-lt"/>
          <a:ea typeface="+mn-ea"/>
          <a:cs typeface="+mn-cs"/>
        </a:defRPr>
      </a:lvl4pPr>
      <a:lvl5pPr marL="2065630" indent="-229514" algn="l" defTabSz="918058" rtl="0" eaLnBrk="1" latinLnBrk="0" hangingPunct="1">
        <a:lnSpc>
          <a:spcPct val="90000"/>
        </a:lnSpc>
        <a:spcBef>
          <a:spcPts val="502"/>
        </a:spcBef>
        <a:buFont typeface="Arial" panose="020B0604020202020204" pitchFamily="34" charset="0"/>
        <a:buChar char="•"/>
        <a:defRPr sz="1807" kern="1200">
          <a:solidFill>
            <a:schemeClr val="tx1"/>
          </a:solidFill>
          <a:latin typeface="+mn-lt"/>
          <a:ea typeface="+mn-ea"/>
          <a:cs typeface="+mn-cs"/>
        </a:defRPr>
      </a:lvl5pPr>
      <a:lvl6pPr marL="2524658" indent="-229514" algn="l" defTabSz="918058" rtl="0" eaLnBrk="1" latinLnBrk="0" hangingPunct="1">
        <a:lnSpc>
          <a:spcPct val="90000"/>
        </a:lnSpc>
        <a:spcBef>
          <a:spcPts val="502"/>
        </a:spcBef>
        <a:buFont typeface="Arial" panose="020B0604020202020204" pitchFamily="34" charset="0"/>
        <a:buChar char="•"/>
        <a:defRPr sz="1807" kern="1200">
          <a:solidFill>
            <a:schemeClr val="tx1"/>
          </a:solidFill>
          <a:latin typeface="+mn-lt"/>
          <a:ea typeface="+mn-ea"/>
          <a:cs typeface="+mn-cs"/>
        </a:defRPr>
      </a:lvl6pPr>
      <a:lvl7pPr marL="2983687" indent="-229514" algn="l" defTabSz="918058" rtl="0" eaLnBrk="1" latinLnBrk="0" hangingPunct="1">
        <a:lnSpc>
          <a:spcPct val="90000"/>
        </a:lnSpc>
        <a:spcBef>
          <a:spcPts val="502"/>
        </a:spcBef>
        <a:buFont typeface="Arial" panose="020B0604020202020204" pitchFamily="34" charset="0"/>
        <a:buChar char="•"/>
        <a:defRPr sz="1807" kern="1200">
          <a:solidFill>
            <a:schemeClr val="tx1"/>
          </a:solidFill>
          <a:latin typeface="+mn-lt"/>
          <a:ea typeface="+mn-ea"/>
          <a:cs typeface="+mn-cs"/>
        </a:defRPr>
      </a:lvl7pPr>
      <a:lvl8pPr marL="3442716" indent="-229514" algn="l" defTabSz="918058" rtl="0" eaLnBrk="1" latinLnBrk="0" hangingPunct="1">
        <a:lnSpc>
          <a:spcPct val="90000"/>
        </a:lnSpc>
        <a:spcBef>
          <a:spcPts val="502"/>
        </a:spcBef>
        <a:buFont typeface="Arial" panose="020B0604020202020204" pitchFamily="34" charset="0"/>
        <a:buChar char="•"/>
        <a:defRPr sz="1807" kern="1200">
          <a:solidFill>
            <a:schemeClr val="tx1"/>
          </a:solidFill>
          <a:latin typeface="+mn-lt"/>
          <a:ea typeface="+mn-ea"/>
          <a:cs typeface="+mn-cs"/>
        </a:defRPr>
      </a:lvl8pPr>
      <a:lvl9pPr marL="3901745" indent="-229514" algn="l" defTabSz="918058" rtl="0" eaLnBrk="1" latinLnBrk="0" hangingPunct="1">
        <a:lnSpc>
          <a:spcPct val="90000"/>
        </a:lnSpc>
        <a:spcBef>
          <a:spcPts val="502"/>
        </a:spcBef>
        <a:buFont typeface="Arial" panose="020B0604020202020204" pitchFamily="34" charset="0"/>
        <a:buChar char="•"/>
        <a:defRPr sz="1807" kern="1200">
          <a:solidFill>
            <a:schemeClr val="tx1"/>
          </a:solidFill>
          <a:latin typeface="+mn-lt"/>
          <a:ea typeface="+mn-ea"/>
          <a:cs typeface="+mn-cs"/>
        </a:defRPr>
      </a:lvl9pPr>
    </p:bodyStyle>
    <p:otherStyle>
      <a:defPPr>
        <a:defRPr lang="tr-TR"/>
      </a:defPPr>
      <a:lvl1pPr marL="0" algn="l" defTabSz="918058" rtl="0" eaLnBrk="1" latinLnBrk="0" hangingPunct="1">
        <a:defRPr sz="1807" kern="1200">
          <a:solidFill>
            <a:schemeClr val="tx1"/>
          </a:solidFill>
          <a:latin typeface="+mn-lt"/>
          <a:ea typeface="+mn-ea"/>
          <a:cs typeface="+mn-cs"/>
        </a:defRPr>
      </a:lvl1pPr>
      <a:lvl2pPr marL="459029" algn="l" defTabSz="918058" rtl="0" eaLnBrk="1" latinLnBrk="0" hangingPunct="1">
        <a:defRPr sz="1807" kern="1200">
          <a:solidFill>
            <a:schemeClr val="tx1"/>
          </a:solidFill>
          <a:latin typeface="+mn-lt"/>
          <a:ea typeface="+mn-ea"/>
          <a:cs typeface="+mn-cs"/>
        </a:defRPr>
      </a:lvl2pPr>
      <a:lvl3pPr marL="918058" algn="l" defTabSz="918058" rtl="0" eaLnBrk="1" latinLnBrk="0" hangingPunct="1">
        <a:defRPr sz="1807" kern="1200">
          <a:solidFill>
            <a:schemeClr val="tx1"/>
          </a:solidFill>
          <a:latin typeface="+mn-lt"/>
          <a:ea typeface="+mn-ea"/>
          <a:cs typeface="+mn-cs"/>
        </a:defRPr>
      </a:lvl3pPr>
      <a:lvl4pPr marL="1377086" algn="l" defTabSz="918058" rtl="0" eaLnBrk="1" latinLnBrk="0" hangingPunct="1">
        <a:defRPr sz="1807" kern="1200">
          <a:solidFill>
            <a:schemeClr val="tx1"/>
          </a:solidFill>
          <a:latin typeface="+mn-lt"/>
          <a:ea typeface="+mn-ea"/>
          <a:cs typeface="+mn-cs"/>
        </a:defRPr>
      </a:lvl4pPr>
      <a:lvl5pPr marL="1836115" algn="l" defTabSz="918058" rtl="0" eaLnBrk="1" latinLnBrk="0" hangingPunct="1">
        <a:defRPr sz="1807" kern="1200">
          <a:solidFill>
            <a:schemeClr val="tx1"/>
          </a:solidFill>
          <a:latin typeface="+mn-lt"/>
          <a:ea typeface="+mn-ea"/>
          <a:cs typeface="+mn-cs"/>
        </a:defRPr>
      </a:lvl5pPr>
      <a:lvl6pPr marL="2295144" algn="l" defTabSz="918058" rtl="0" eaLnBrk="1" latinLnBrk="0" hangingPunct="1">
        <a:defRPr sz="1807" kern="1200">
          <a:solidFill>
            <a:schemeClr val="tx1"/>
          </a:solidFill>
          <a:latin typeface="+mn-lt"/>
          <a:ea typeface="+mn-ea"/>
          <a:cs typeface="+mn-cs"/>
        </a:defRPr>
      </a:lvl6pPr>
      <a:lvl7pPr marL="2754173" algn="l" defTabSz="918058" rtl="0" eaLnBrk="1" latinLnBrk="0" hangingPunct="1">
        <a:defRPr sz="1807" kern="1200">
          <a:solidFill>
            <a:schemeClr val="tx1"/>
          </a:solidFill>
          <a:latin typeface="+mn-lt"/>
          <a:ea typeface="+mn-ea"/>
          <a:cs typeface="+mn-cs"/>
        </a:defRPr>
      </a:lvl7pPr>
      <a:lvl8pPr marL="3213202" algn="l" defTabSz="918058" rtl="0" eaLnBrk="1" latinLnBrk="0" hangingPunct="1">
        <a:defRPr sz="1807" kern="1200">
          <a:solidFill>
            <a:schemeClr val="tx1"/>
          </a:solidFill>
          <a:latin typeface="+mn-lt"/>
          <a:ea typeface="+mn-ea"/>
          <a:cs typeface="+mn-cs"/>
        </a:defRPr>
      </a:lvl8pPr>
      <a:lvl9pPr marL="3672230" algn="l" defTabSz="918058" rtl="0" eaLnBrk="1" latinLnBrk="0" hangingPunct="1">
        <a:defRPr sz="18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9.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12.pn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16.xml"/><Relationship Id="rId7" Type="http://schemas.openxmlformats.org/officeDocument/2006/relationships/image" Target="../media/image13.pn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17.xml"/><Relationship Id="rId7" Type="http://schemas.openxmlformats.org/officeDocument/2006/relationships/image" Target="../media/image16.pn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3.xml.rels><?xml version="1.0" encoding="UTF-8" standalone="yes"?>
<Relationships xmlns="http://schemas.openxmlformats.org/package/2006/relationships"><Relationship Id="rId2" Type="http://schemas.openxmlformats.org/officeDocument/2006/relationships/hyperlink" Target="https://www.cdc.gov/mmwr/preview/mmwrhtml/rr5210a1.htm"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hyperlink" Target="https://www.cdc.gov/mmwr/preview/mmwrhtml/rr5210a1.htm"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Layout" Target="../diagrams/layout18.xml"/><Relationship Id="rId7" Type="http://schemas.openxmlformats.org/officeDocument/2006/relationships/image" Target="../media/image18.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20.pn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23.png"/><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24.png"/><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Layout" Target="../diagrams/layout23.xml"/><Relationship Id="rId7" Type="http://schemas.openxmlformats.org/officeDocument/2006/relationships/image" Target="../media/image25.png"/><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 Id="rId9"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25.xml"/><Relationship Id="rId3" Type="http://schemas.openxmlformats.org/officeDocument/2006/relationships/image" Target="../media/image29.png"/><Relationship Id="rId7" Type="http://schemas.openxmlformats.org/officeDocument/2006/relationships/diagramQuickStyle" Target="../diagrams/quickStyle25.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diagramLayout" Target="../diagrams/layout25.xml"/><Relationship Id="rId5" Type="http://schemas.openxmlformats.org/officeDocument/2006/relationships/diagramData" Target="../diagrams/data25.xml"/><Relationship Id="rId4" Type="http://schemas.openxmlformats.org/officeDocument/2006/relationships/image" Target="../media/image30.png"/><Relationship Id="rId9" Type="http://schemas.microsoft.com/office/2007/relationships/diagramDrawing" Target="../diagrams/drawing25.xml"/></Relationships>
</file>

<file path=ppt/slides/_rels/slide3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Layout" Target="../diagrams/layout26.xml"/><Relationship Id="rId7" Type="http://schemas.openxmlformats.org/officeDocument/2006/relationships/image" Target="../media/image31.png"/><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 Id="rId9" Type="http://schemas.openxmlformats.org/officeDocument/2006/relationships/image" Target="../media/image33.png"/></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7.xml"/><Relationship Id="rId7" Type="http://schemas.openxmlformats.org/officeDocument/2006/relationships/image" Target="../media/image35.png"/><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8.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DB46A6E-6E1C-9E42-76DA-AD572EF33B17}"/>
              </a:ext>
            </a:extLst>
          </p:cNvPr>
          <p:cNvSpPr>
            <a:spLocks noGrp="1"/>
          </p:cNvSpPr>
          <p:nvPr>
            <p:ph type="title"/>
          </p:nvPr>
        </p:nvSpPr>
        <p:spPr>
          <a:xfrm>
            <a:off x="451313" y="4473102"/>
            <a:ext cx="12078569" cy="1046597"/>
          </a:xfrm>
        </p:spPr>
        <p:txBody>
          <a:bodyPr vert="horz" lIns="91809" tIns="45905" rIns="91809" bIns="45905" rtlCol="0" anchor="b">
            <a:noAutofit/>
          </a:bodyPr>
          <a:lstStyle/>
          <a:p>
            <a:r>
              <a:rPr lang="tr-TR" sz="4800" dirty="0">
                <a:solidFill>
                  <a:srgbClr val="FF0000"/>
                </a:solidFill>
                <a:latin typeface="+mn-lt"/>
              </a:rPr>
              <a:t>Sonuçların Yorumu ve </a:t>
            </a:r>
            <a:br>
              <a:rPr lang="tr-TR" sz="4800" dirty="0">
                <a:solidFill>
                  <a:srgbClr val="FF0000"/>
                </a:solidFill>
                <a:latin typeface="+mn-lt"/>
              </a:rPr>
            </a:br>
            <a:r>
              <a:rPr lang="tr-TR" sz="4800" dirty="0">
                <a:solidFill>
                  <a:srgbClr val="FF0000"/>
                </a:solidFill>
                <a:latin typeface="+mn-lt"/>
              </a:rPr>
              <a:t>Enfeksiyon Kontrol Önlemleri</a:t>
            </a:r>
            <a:endParaRPr lang="en-US" sz="4800" b="1" dirty="0">
              <a:solidFill>
                <a:srgbClr val="FF0000"/>
              </a:solidFill>
              <a:latin typeface="+mn-lt"/>
            </a:endParaRPr>
          </a:p>
        </p:txBody>
      </p:sp>
      <p:sp>
        <p:nvSpPr>
          <p:cNvPr id="3" name="Metin kutusu 2"/>
          <p:cNvSpPr txBox="1"/>
          <p:nvPr/>
        </p:nvSpPr>
        <p:spPr>
          <a:xfrm>
            <a:off x="5662288" y="5764721"/>
            <a:ext cx="6221159" cy="725455"/>
          </a:xfrm>
          <a:prstGeom prst="rect">
            <a:avLst/>
          </a:prstGeom>
          <a:noFill/>
        </p:spPr>
        <p:txBody>
          <a:bodyPr wrap="square" rtlCol="0">
            <a:spAutoFit/>
          </a:bodyPr>
          <a:lstStyle/>
          <a:p>
            <a:pPr algn="ctr" defTabSz="459029">
              <a:spcBef>
                <a:spcPct val="20000"/>
              </a:spcBef>
              <a:spcAft>
                <a:spcPts val="602"/>
              </a:spcAft>
              <a:buClr>
                <a:srgbClr val="C6969E"/>
              </a:buClr>
              <a:buSzPct val="92000"/>
              <a:defRPr/>
            </a:pPr>
            <a:endParaRPr lang="tr-TR" sz="1807" dirty="0">
              <a:latin typeface="Univers Condensed" panose="020B0502020104020203"/>
            </a:endParaRPr>
          </a:p>
          <a:p>
            <a:pPr algn="r" defTabSz="918058">
              <a:defRPr/>
            </a:pPr>
            <a:endParaRPr lang="tr-TR" sz="1807" dirty="0">
              <a:solidFill>
                <a:srgbClr val="000000"/>
              </a:solidFill>
              <a:latin typeface="Univers Condensed" panose="020B0502020104020203"/>
            </a:endParaRPr>
          </a:p>
        </p:txBody>
      </p:sp>
      <p:sp>
        <p:nvSpPr>
          <p:cNvPr id="6" name="Dikdörtgen 5"/>
          <p:cNvSpPr/>
          <p:nvPr/>
        </p:nvSpPr>
        <p:spPr>
          <a:xfrm>
            <a:off x="1378030" y="5566846"/>
            <a:ext cx="10225136" cy="923330"/>
          </a:xfrm>
          <a:prstGeom prst="rect">
            <a:avLst/>
          </a:prstGeom>
        </p:spPr>
        <p:txBody>
          <a:bodyPr wrap="square">
            <a:spAutoFit/>
          </a:bodyPr>
          <a:lstStyle/>
          <a:p>
            <a:pPr algn="ctr"/>
            <a:r>
              <a:rPr lang="tr-TR" sz="1800" b="1" dirty="0">
                <a:solidFill>
                  <a:srgbClr val="00109D"/>
                </a:solidFill>
              </a:rPr>
              <a:t>SBÜ Dr. Behçet Uz Çocuk Hastalıkları Ve Cerrahisi Eğitim Ve Araştırma Hastanesi</a:t>
            </a:r>
          </a:p>
          <a:p>
            <a:pPr algn="ctr"/>
            <a:r>
              <a:rPr lang="en-US" sz="1800" b="1" dirty="0" err="1">
                <a:solidFill>
                  <a:srgbClr val="00109D"/>
                </a:solidFill>
                <a:ea typeface="Tex Gyre Termes Bold"/>
                <a:cs typeface="Tex Gyre Termes Bold"/>
                <a:sym typeface="Tex Gyre Termes Bold"/>
              </a:rPr>
              <a:t>Enfeksiyon</a:t>
            </a:r>
            <a:r>
              <a:rPr lang="en-US" sz="1800" b="1" dirty="0">
                <a:solidFill>
                  <a:srgbClr val="00109D"/>
                </a:solidFill>
                <a:ea typeface="Tex Gyre Termes Bold"/>
                <a:cs typeface="Tex Gyre Termes Bold"/>
                <a:sym typeface="Tex Gyre Termes Bold"/>
              </a:rPr>
              <a:t> </a:t>
            </a:r>
            <a:r>
              <a:rPr lang="en-US" sz="1800" b="1" dirty="0" err="1">
                <a:solidFill>
                  <a:srgbClr val="00109D"/>
                </a:solidFill>
                <a:ea typeface="Tex Gyre Termes Bold"/>
                <a:cs typeface="Tex Gyre Termes Bold"/>
                <a:sym typeface="Tex Gyre Termes Bold"/>
              </a:rPr>
              <a:t>Kontrol</a:t>
            </a:r>
            <a:r>
              <a:rPr lang="en-US" sz="1800" b="1" dirty="0">
                <a:solidFill>
                  <a:srgbClr val="00109D"/>
                </a:solidFill>
                <a:ea typeface="Tex Gyre Termes Bold"/>
                <a:cs typeface="Tex Gyre Termes Bold"/>
                <a:sym typeface="Tex Gyre Termes Bold"/>
              </a:rPr>
              <a:t> </a:t>
            </a:r>
            <a:r>
              <a:rPr lang="en-US" sz="1800" b="1" dirty="0" err="1">
                <a:solidFill>
                  <a:srgbClr val="00109D"/>
                </a:solidFill>
                <a:ea typeface="Tex Gyre Termes Bold"/>
                <a:cs typeface="Tex Gyre Termes Bold"/>
                <a:sym typeface="Tex Gyre Termes Bold"/>
              </a:rPr>
              <a:t>Hemşiresi</a:t>
            </a:r>
            <a:r>
              <a:rPr lang="en-US" sz="1800" b="1" dirty="0">
                <a:solidFill>
                  <a:srgbClr val="00109D"/>
                </a:solidFill>
                <a:ea typeface="Tex Gyre Termes Bold"/>
                <a:cs typeface="Tex Gyre Termes Bold"/>
                <a:sym typeface="Tex Gyre Termes Bold"/>
              </a:rPr>
              <a:t> </a:t>
            </a:r>
          </a:p>
          <a:p>
            <a:pPr algn="ctr"/>
            <a:r>
              <a:rPr lang="en-US" sz="1800" b="1" dirty="0">
                <a:solidFill>
                  <a:srgbClr val="00109D"/>
                </a:solidFill>
                <a:ea typeface="Tex Gyre Termes Bold"/>
                <a:cs typeface="Tex Gyre Termes Bold"/>
                <a:sym typeface="Tex Gyre Termes Bold"/>
              </a:rPr>
              <a:t>Yeliz ORUÇ</a:t>
            </a:r>
          </a:p>
        </p:txBody>
      </p:sp>
      <p:sp>
        <p:nvSpPr>
          <p:cNvPr id="9" name="Slayt Numarası Yer Tutucusu 8"/>
          <p:cNvSpPr>
            <a:spLocks noGrp="1"/>
          </p:cNvSpPr>
          <p:nvPr>
            <p:ph type="sldNum" sz="quarter" idx="12"/>
          </p:nvPr>
        </p:nvSpPr>
        <p:spPr/>
        <p:txBody>
          <a:bodyPr/>
          <a:lstStyle/>
          <a:p>
            <a:fld id="{13A8F137-B538-4615-BFBB-CFA03BEE9D1D}" type="slidenum">
              <a:rPr lang="tr-TR" smtClean="0"/>
              <a:t>1</a:t>
            </a:fld>
            <a:endParaRPr lang="tr-TR"/>
          </a:p>
        </p:txBody>
      </p:sp>
      <p:pic>
        <p:nvPicPr>
          <p:cNvPr id="11" name="Resim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942" y="72058"/>
            <a:ext cx="1539875" cy="134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Users\Tülin YILDIRIM\Desktop\thumbnail.jf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126" y="72057"/>
            <a:ext cx="1619250" cy="1341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Resim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9105" y="1369713"/>
            <a:ext cx="1471613" cy="1293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p:cNvPicPr>
            <a:picLocks noChangeAspect="1"/>
          </p:cNvPicPr>
          <p:nvPr/>
        </p:nvPicPr>
        <p:blipFill>
          <a:blip r:embed="rId5"/>
          <a:stretch>
            <a:fillRect/>
          </a:stretch>
        </p:blipFill>
        <p:spPr>
          <a:xfrm>
            <a:off x="3672334" y="477608"/>
            <a:ext cx="6389162" cy="3493311"/>
          </a:xfrm>
          <a:prstGeom prst="rect">
            <a:avLst/>
          </a:prstGeom>
        </p:spPr>
      </p:pic>
      <p:pic>
        <p:nvPicPr>
          <p:cNvPr id="3074" name="Picture 2" descr="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18977" y="17396"/>
            <a:ext cx="1588270" cy="1652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375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rgbClr val="FF0000"/>
                </a:solidFill>
              </a:rPr>
              <a:t>Kalitatif Değerlendirme</a:t>
            </a:r>
          </a:p>
        </p:txBody>
      </p:sp>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13A8F137-B538-4615-BFBB-CFA03BEE9D1D}" type="slidenum">
              <a:rPr lang="tr-TR" smtClean="0"/>
              <a:t>10</a:t>
            </a:fld>
            <a:endParaRPr lang="tr-TR"/>
          </a:p>
        </p:txBody>
      </p:sp>
      <p:graphicFrame>
        <p:nvGraphicFramePr>
          <p:cNvPr id="7" name="İçerik Yer Tutucusu 6"/>
          <p:cNvGraphicFramePr>
            <a:graphicFrameLocks noGrp="1"/>
          </p:cNvGraphicFramePr>
          <p:nvPr>
            <p:ph idx="1"/>
            <p:extLst>
              <p:ext uri="{D42A27DB-BD31-4B8C-83A1-F6EECF244321}">
                <p14:modId xmlns:p14="http://schemas.microsoft.com/office/powerpoint/2010/main" val="704046827"/>
              </p:ext>
            </p:extLst>
          </p:nvPr>
        </p:nvGraphicFramePr>
        <p:xfrm>
          <a:off x="612062" y="1296194"/>
          <a:ext cx="11017091" cy="5136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5871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12062" y="73912"/>
            <a:ext cx="11017091" cy="1200150"/>
          </a:xfrm>
        </p:spPr>
        <p:txBody>
          <a:bodyPr>
            <a:normAutofit/>
          </a:bodyPr>
          <a:lstStyle/>
          <a:p>
            <a:pPr algn="l"/>
            <a:r>
              <a:rPr lang="tr-TR" sz="4800" dirty="0">
                <a:solidFill>
                  <a:srgbClr val="FF0000"/>
                </a:solidFill>
              </a:rPr>
              <a:t>Moleküler Yöntemler</a:t>
            </a:r>
          </a:p>
        </p:txBody>
      </p:sp>
      <p:sp>
        <p:nvSpPr>
          <p:cNvPr id="4" name="Altbilgi Yer Tutucusu 3"/>
          <p:cNvSpPr>
            <a:spLocks noGrp="1"/>
          </p:cNvSpPr>
          <p:nvPr>
            <p:ph type="ftr" sz="quarter" idx="11"/>
          </p:nvPr>
        </p:nvSpPr>
        <p:spPr/>
        <p:txBody>
          <a:bodyPr/>
          <a:lstStyle/>
          <a:p>
            <a:pPr marL="0" marR="0" lvl="0" indent="0" algn="ctr" defTabSz="1077529"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1077529" rtl="0" eaLnBrk="1" fontAlgn="auto" latinLnBrk="0" hangingPunct="1">
              <a:lnSpc>
                <a:spcPct val="100000"/>
              </a:lnSpc>
              <a:spcBef>
                <a:spcPts val="0"/>
              </a:spcBef>
              <a:spcAft>
                <a:spcPts val="0"/>
              </a:spcAft>
              <a:buClrTx/>
              <a:buSzTx/>
              <a:buFontTx/>
              <a:buNone/>
              <a:tabLst/>
              <a:defRPr/>
            </a:pPr>
            <a:fld id="{13A8F137-B538-4615-BFBB-CFA03BEE9D1D}" type="slidenum">
              <a:rPr kumimoji="0" lang="tr-TR" sz="1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77529" rtl="0" eaLnBrk="1" fontAlgn="auto" latinLnBrk="0" hangingPunct="1">
                <a:lnSpc>
                  <a:spcPct val="100000"/>
                </a:lnSpc>
                <a:spcBef>
                  <a:spcPts val="0"/>
                </a:spcBef>
                <a:spcAft>
                  <a:spcPts val="0"/>
                </a:spcAft>
                <a:buClrTx/>
                <a:buSzTx/>
                <a:buFontTx/>
                <a:buNone/>
                <a:tabLst/>
                <a:defRPr/>
              </a:pPr>
              <a:t>11</a:t>
            </a:fld>
            <a:endParaRPr kumimoji="0" lang="tr-TR" sz="14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7" name="İçerik Yer Tutucusu 6"/>
          <p:cNvGraphicFramePr>
            <a:graphicFrameLocks noGrp="1"/>
          </p:cNvGraphicFramePr>
          <p:nvPr>
            <p:ph idx="1"/>
            <p:extLst>
              <p:ext uri="{D42A27DB-BD31-4B8C-83A1-F6EECF244321}">
                <p14:modId xmlns:p14="http://schemas.microsoft.com/office/powerpoint/2010/main" val="426949853"/>
              </p:ext>
            </p:extLst>
          </p:nvPr>
        </p:nvGraphicFramePr>
        <p:xfrm>
          <a:off x="559106" y="1274062"/>
          <a:ext cx="11070046" cy="48466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3840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12062" y="360090"/>
            <a:ext cx="11017091" cy="1200150"/>
          </a:xfrm>
        </p:spPr>
        <p:txBody>
          <a:bodyPr>
            <a:normAutofit/>
          </a:bodyPr>
          <a:lstStyle/>
          <a:p>
            <a:pPr algn="l"/>
            <a:r>
              <a:rPr lang="tr-TR" sz="4400" b="1" dirty="0">
                <a:solidFill>
                  <a:srgbClr val="FF0000"/>
                </a:solidFill>
              </a:rPr>
              <a:t>Moleküler Yöntemler; WGS</a:t>
            </a:r>
          </a:p>
        </p:txBody>
      </p:sp>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13A8F137-B538-4615-BFBB-CFA03BEE9D1D}" type="slidenum">
              <a:rPr lang="tr-TR" smtClean="0"/>
              <a:t>12</a:t>
            </a:fld>
            <a:endParaRPr lang="tr-TR"/>
          </a:p>
        </p:txBody>
      </p:sp>
      <p:graphicFrame>
        <p:nvGraphicFramePr>
          <p:cNvPr id="6" name="Diyagram 5"/>
          <p:cNvGraphicFramePr/>
          <p:nvPr>
            <p:extLst>
              <p:ext uri="{D42A27DB-BD31-4B8C-83A1-F6EECF244321}">
                <p14:modId xmlns:p14="http://schemas.microsoft.com/office/powerpoint/2010/main" val="2695810021"/>
              </p:ext>
            </p:extLst>
          </p:nvPr>
        </p:nvGraphicFramePr>
        <p:xfrm>
          <a:off x="628824" y="1728242"/>
          <a:ext cx="7632848"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Resim 6"/>
          <p:cNvPicPr>
            <a:picLocks noChangeAspect="1"/>
          </p:cNvPicPr>
          <p:nvPr/>
        </p:nvPicPr>
        <p:blipFill>
          <a:blip r:embed="rId7"/>
          <a:stretch>
            <a:fillRect/>
          </a:stretch>
        </p:blipFill>
        <p:spPr>
          <a:xfrm>
            <a:off x="8568878" y="3109093"/>
            <a:ext cx="3373520" cy="2016224"/>
          </a:xfrm>
          <a:prstGeom prst="rect">
            <a:avLst/>
          </a:prstGeom>
        </p:spPr>
      </p:pic>
    </p:spTree>
    <p:extLst>
      <p:ext uri="{BB962C8B-B14F-4D97-AF65-F5344CB8AC3E}">
        <p14:creationId xmlns:p14="http://schemas.microsoft.com/office/powerpoint/2010/main" val="2383099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endParaRPr lang="tr-TR" dirty="0"/>
          </a:p>
        </p:txBody>
      </p:sp>
      <p:sp>
        <p:nvSpPr>
          <p:cNvPr id="3" name="Slayt Numarası Yer Tutucusu 2"/>
          <p:cNvSpPr>
            <a:spLocks noGrp="1"/>
          </p:cNvSpPr>
          <p:nvPr>
            <p:ph type="sldNum" sz="quarter" idx="12"/>
          </p:nvPr>
        </p:nvSpPr>
        <p:spPr/>
        <p:txBody>
          <a:bodyPr/>
          <a:lstStyle/>
          <a:p>
            <a:fld id="{13A8F137-B538-4615-BFBB-CFA03BEE9D1D}" type="slidenum">
              <a:rPr lang="tr-TR" smtClean="0"/>
              <a:t>13</a:t>
            </a:fld>
            <a:endParaRPr lang="tr-TR"/>
          </a:p>
        </p:txBody>
      </p:sp>
      <p:pic>
        <p:nvPicPr>
          <p:cNvPr id="8" name="Resim 7">
            <a:extLst>
              <a:ext uri="{FF2B5EF4-FFF2-40B4-BE49-F238E27FC236}">
                <a16:creationId xmlns:a16="http://schemas.microsoft.com/office/drawing/2014/main" id="{C006CCB2-F697-33F5-9EA5-100B55E97E92}"/>
              </a:ext>
            </a:extLst>
          </p:cNvPr>
          <p:cNvPicPr>
            <a:picLocks noChangeAspect="1"/>
          </p:cNvPicPr>
          <p:nvPr/>
        </p:nvPicPr>
        <p:blipFill>
          <a:blip r:embed="rId2"/>
          <a:stretch>
            <a:fillRect/>
          </a:stretch>
        </p:blipFill>
        <p:spPr>
          <a:xfrm>
            <a:off x="717926" y="165257"/>
            <a:ext cx="7850951" cy="1418969"/>
          </a:xfrm>
          <a:prstGeom prst="rect">
            <a:avLst/>
          </a:prstGeom>
          <a:ln>
            <a:solidFill>
              <a:sysClr val="windowText" lastClr="000000"/>
            </a:solidFill>
          </a:ln>
        </p:spPr>
      </p:pic>
      <p:sp>
        <p:nvSpPr>
          <p:cNvPr id="13" name="İçerik Yer Tutucusu 2">
            <a:extLst>
              <a:ext uri="{FF2B5EF4-FFF2-40B4-BE49-F238E27FC236}">
                <a16:creationId xmlns:a16="http://schemas.microsoft.com/office/drawing/2014/main" id="{40AAD3A5-8DCE-C257-C4C3-C2401F04BEBC}"/>
              </a:ext>
            </a:extLst>
          </p:cNvPr>
          <p:cNvSpPr txBox="1">
            <a:spLocks/>
          </p:cNvSpPr>
          <p:nvPr/>
        </p:nvSpPr>
        <p:spPr>
          <a:xfrm>
            <a:off x="717926" y="1698931"/>
            <a:ext cx="9003080" cy="5172599"/>
          </a:xfrm>
          <a:prstGeom prst="rect">
            <a:avLst/>
          </a:prstGeom>
          <a:solidFill>
            <a:srgbClr val="0F9ED5">
              <a:lumMod val="75000"/>
            </a:srgb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q"/>
            </a:pPr>
            <a:r>
              <a:rPr lang="tr-TR" dirty="0">
                <a:solidFill>
                  <a:sysClr val="window" lastClr="FFFFFF"/>
                </a:solidFill>
              </a:rPr>
              <a:t>Yanık yoğun bakım ünitesinde gelişen </a:t>
            </a:r>
            <a:r>
              <a:rPr lang="tr-TR" dirty="0" err="1">
                <a:solidFill>
                  <a:sysClr val="window" lastClr="FFFFFF"/>
                </a:solidFill>
              </a:rPr>
              <a:t>karbapenem</a:t>
            </a:r>
            <a:r>
              <a:rPr lang="tr-TR" dirty="0">
                <a:solidFill>
                  <a:sysClr val="window" lastClr="FFFFFF"/>
                </a:solidFill>
              </a:rPr>
              <a:t> dirençli </a:t>
            </a:r>
            <a:r>
              <a:rPr lang="tr-TR" dirty="0" err="1">
                <a:solidFill>
                  <a:sysClr val="window" lastClr="FFFFFF"/>
                </a:solidFill>
              </a:rPr>
              <a:t>Acinetobacter</a:t>
            </a:r>
            <a:r>
              <a:rPr lang="tr-TR" dirty="0">
                <a:solidFill>
                  <a:sysClr val="window" lastClr="FFFFFF"/>
                </a:solidFill>
              </a:rPr>
              <a:t> </a:t>
            </a:r>
            <a:r>
              <a:rPr lang="tr-TR" dirty="0" err="1">
                <a:solidFill>
                  <a:sysClr val="window" lastClr="FFFFFF"/>
                </a:solidFill>
              </a:rPr>
              <a:t>baumannii</a:t>
            </a:r>
            <a:r>
              <a:rPr lang="tr-TR" dirty="0">
                <a:solidFill>
                  <a:sysClr val="window" lastClr="FFFFFF"/>
                </a:solidFill>
              </a:rPr>
              <a:t> salgınının kaynağının ve yayılımının </a:t>
            </a:r>
            <a:r>
              <a:rPr lang="tr-TR" dirty="0" err="1">
                <a:solidFill>
                  <a:sysClr val="window" lastClr="FFFFFF"/>
                </a:solidFill>
              </a:rPr>
              <a:t>genomik</a:t>
            </a:r>
            <a:r>
              <a:rPr lang="tr-TR" dirty="0">
                <a:solidFill>
                  <a:sysClr val="window" lastClr="FFFFFF"/>
                </a:solidFill>
              </a:rPr>
              <a:t> yöntemlerle ortaya konması amaçlanmıştır. </a:t>
            </a:r>
          </a:p>
          <a:p>
            <a:pPr marR="0" lvl="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tr-TR" sz="2800" b="0" i="0" u="none" strike="noStrike" kern="1200" cap="none" spc="0" normalizeH="0" baseline="0" noProof="0" dirty="0">
                <a:ln>
                  <a:noFill/>
                </a:ln>
                <a:solidFill>
                  <a:sysClr val="window" lastClr="FFFFFF"/>
                </a:solidFill>
                <a:effectLst/>
                <a:uLnTx/>
                <a:uFillTx/>
                <a:ea typeface="+mn-ea"/>
                <a:cs typeface="+mn-cs"/>
              </a:rPr>
              <a:t>Hastalardan elde edilen klinik </a:t>
            </a:r>
            <a:r>
              <a:rPr kumimoji="0" lang="tr-TR" sz="2800" b="0" i="0" u="none" strike="noStrike" kern="1200" cap="none" spc="0" normalizeH="0" baseline="0" noProof="0" dirty="0" err="1">
                <a:ln>
                  <a:noFill/>
                </a:ln>
                <a:solidFill>
                  <a:sysClr val="window" lastClr="FFFFFF"/>
                </a:solidFill>
                <a:effectLst/>
                <a:uLnTx/>
                <a:uFillTx/>
                <a:ea typeface="+mn-ea"/>
                <a:cs typeface="+mn-cs"/>
              </a:rPr>
              <a:t>izolatlar</a:t>
            </a:r>
            <a:r>
              <a:rPr kumimoji="0" lang="tr-TR" sz="2800" b="0" i="0" u="none" strike="noStrike" kern="1200" cap="none" spc="0" normalizeH="0" baseline="0" noProof="0" dirty="0">
                <a:ln>
                  <a:noFill/>
                </a:ln>
                <a:solidFill>
                  <a:sysClr val="window" lastClr="FFFFFF"/>
                </a:solidFill>
                <a:effectLst/>
                <a:uLnTx/>
                <a:uFillTx/>
                <a:ea typeface="+mn-ea"/>
                <a:cs typeface="+mn-cs"/>
              </a:rPr>
              <a:t> ile hasta çevresinden (özellikle yüzeyler, ekipmanlar ve nemli alanlar) alınan örnekler birlikte değerlendirilmiş</a:t>
            </a:r>
          </a:p>
          <a:p>
            <a:pPr marR="0" lvl="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tr-TR" sz="2800" b="0" i="0" u="none" strike="noStrike" kern="1200" cap="none" spc="0" normalizeH="0" baseline="0" noProof="0" dirty="0">
                <a:ln>
                  <a:noFill/>
                </a:ln>
                <a:solidFill>
                  <a:sysClr val="window" lastClr="FFFFFF"/>
                </a:solidFill>
                <a:effectLst/>
                <a:uLnTx/>
                <a:uFillTx/>
                <a:ea typeface="+mn-ea"/>
                <a:cs typeface="+mn-cs"/>
              </a:rPr>
              <a:t>Tüm genom dizileme (WGS) analizleri, klinik ve çevresel </a:t>
            </a:r>
            <a:r>
              <a:rPr kumimoji="0" lang="tr-TR" sz="2800" b="0" i="0" u="none" strike="noStrike" kern="1200" cap="none" spc="0" normalizeH="0" baseline="0" noProof="0" dirty="0" err="1">
                <a:ln>
                  <a:noFill/>
                </a:ln>
                <a:solidFill>
                  <a:sysClr val="window" lastClr="FFFFFF"/>
                </a:solidFill>
                <a:effectLst/>
                <a:uLnTx/>
                <a:uFillTx/>
                <a:ea typeface="+mn-ea"/>
                <a:cs typeface="+mn-cs"/>
              </a:rPr>
              <a:t>izolatlar</a:t>
            </a:r>
            <a:r>
              <a:rPr kumimoji="0" lang="tr-TR" sz="2800" b="0" i="0" u="none" strike="noStrike" kern="1200" cap="none" spc="0" normalizeH="0" baseline="0" noProof="0" dirty="0">
                <a:ln>
                  <a:noFill/>
                </a:ln>
                <a:solidFill>
                  <a:sysClr val="window" lastClr="FFFFFF"/>
                </a:solidFill>
                <a:effectLst/>
                <a:uLnTx/>
                <a:uFillTx/>
                <a:ea typeface="+mn-ea"/>
                <a:cs typeface="+mn-cs"/>
              </a:rPr>
              <a:t> arasında yüksek genetik benzerlik olduğunu göstermiş</a:t>
            </a:r>
          </a:p>
          <a:p>
            <a:pPr marR="0" lvl="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tr-TR" sz="2800" b="0" i="1" u="none" strike="noStrike" kern="1200" cap="none" spc="0" normalizeH="0" baseline="0" noProof="0" dirty="0">
                <a:ln>
                  <a:noFill/>
                </a:ln>
                <a:solidFill>
                  <a:sysClr val="window" lastClr="FFFFFF"/>
                </a:solidFill>
                <a:effectLst/>
                <a:uLnTx/>
                <a:uFillTx/>
                <a:ea typeface="+mn-ea"/>
                <a:cs typeface="+mn-cs"/>
              </a:rPr>
              <a:t>A. </a:t>
            </a:r>
            <a:r>
              <a:rPr kumimoji="0" lang="tr-TR" sz="2800" b="0" i="1" u="none" strike="noStrike" kern="1200" cap="none" spc="0" normalizeH="0" baseline="0" noProof="0" dirty="0" err="1">
                <a:ln>
                  <a:noFill/>
                </a:ln>
                <a:solidFill>
                  <a:sysClr val="window" lastClr="FFFFFF"/>
                </a:solidFill>
                <a:effectLst/>
                <a:uLnTx/>
                <a:uFillTx/>
                <a:ea typeface="+mn-ea"/>
                <a:cs typeface="+mn-cs"/>
              </a:rPr>
              <a:t>baumannii</a:t>
            </a:r>
            <a:r>
              <a:rPr kumimoji="0" lang="tr-TR" sz="2800" b="0" i="0" u="none" strike="noStrike" kern="1200" cap="none" spc="0" normalizeH="0" baseline="0" noProof="0" dirty="0" err="1">
                <a:ln>
                  <a:noFill/>
                </a:ln>
                <a:solidFill>
                  <a:sysClr val="window" lastClr="FFFFFF"/>
                </a:solidFill>
                <a:effectLst/>
                <a:uLnTx/>
                <a:uFillTx/>
                <a:ea typeface="+mn-ea"/>
                <a:cs typeface="+mn-cs"/>
              </a:rPr>
              <a:t>’nin</a:t>
            </a:r>
            <a:r>
              <a:rPr kumimoji="0" lang="tr-TR" sz="2800" b="0" i="0" u="none" strike="noStrike" kern="1200" cap="none" spc="0" normalizeH="0" baseline="0" noProof="0" dirty="0">
                <a:ln>
                  <a:noFill/>
                </a:ln>
                <a:solidFill>
                  <a:sysClr val="window" lastClr="FFFFFF"/>
                </a:solidFill>
                <a:effectLst/>
                <a:uLnTx/>
                <a:uFillTx/>
                <a:ea typeface="+mn-ea"/>
                <a:cs typeface="+mn-cs"/>
              </a:rPr>
              <a:t> çevresel koşullara dayanıklılığı ve yüzeylerde uzun süre canlı kalabilmesi, </a:t>
            </a:r>
            <a:r>
              <a:rPr kumimoji="0" lang="tr-TR" sz="2800" b="1" i="1" u="sng"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ea typeface="+mn-ea"/>
                <a:cs typeface="+mn-cs"/>
              </a:rPr>
              <a:t>bulaş zincirinin devamında kritik bir faktör olarak tanımlanmış</a:t>
            </a:r>
          </a:p>
        </p:txBody>
      </p:sp>
      <p:pic>
        <p:nvPicPr>
          <p:cNvPr id="14" name="Resim 13"/>
          <p:cNvPicPr>
            <a:picLocks noChangeAspect="1"/>
          </p:cNvPicPr>
          <p:nvPr/>
        </p:nvPicPr>
        <p:blipFill>
          <a:blip r:embed="rId3"/>
          <a:stretch>
            <a:fillRect/>
          </a:stretch>
        </p:blipFill>
        <p:spPr>
          <a:xfrm>
            <a:off x="1728118" y="2134926"/>
            <a:ext cx="9614598" cy="4061505"/>
          </a:xfrm>
          <a:prstGeom prst="rect">
            <a:avLst/>
          </a:prstGeom>
        </p:spPr>
      </p:pic>
    </p:spTree>
    <p:extLst>
      <p:ext uri="{BB962C8B-B14F-4D97-AF65-F5344CB8AC3E}">
        <p14:creationId xmlns:p14="http://schemas.microsoft.com/office/powerpoint/2010/main" val="29816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endParaRPr lang="tr-TR" dirty="0"/>
          </a:p>
        </p:txBody>
      </p:sp>
      <p:sp>
        <p:nvSpPr>
          <p:cNvPr id="3" name="Slayt Numarası Yer Tutucusu 2"/>
          <p:cNvSpPr>
            <a:spLocks noGrp="1"/>
          </p:cNvSpPr>
          <p:nvPr>
            <p:ph type="sldNum" sz="quarter" idx="12"/>
          </p:nvPr>
        </p:nvSpPr>
        <p:spPr/>
        <p:txBody>
          <a:bodyPr/>
          <a:lstStyle/>
          <a:p>
            <a:fld id="{13A8F137-B538-4615-BFBB-CFA03BEE9D1D}" type="slidenum">
              <a:rPr lang="tr-TR" smtClean="0"/>
              <a:t>14</a:t>
            </a:fld>
            <a:endParaRPr lang="tr-TR"/>
          </a:p>
        </p:txBody>
      </p:sp>
      <p:sp>
        <p:nvSpPr>
          <p:cNvPr id="11" name="Dikdörtgen 10"/>
          <p:cNvSpPr/>
          <p:nvPr/>
        </p:nvSpPr>
        <p:spPr>
          <a:xfrm>
            <a:off x="2232174" y="4320530"/>
            <a:ext cx="9073008" cy="461665"/>
          </a:xfrm>
          <a:prstGeom prst="rect">
            <a:avLst/>
          </a:prstGeom>
        </p:spPr>
        <p:txBody>
          <a:bodyPr wrap="square">
            <a:spAutoFit/>
          </a:bodyPr>
          <a:lstStyle/>
          <a:p>
            <a:pPr marL="342900" indent="-342900">
              <a:buFont typeface="Wingdings" panose="05000000000000000000" pitchFamily="2" charset="2"/>
              <a:buChar char="q"/>
            </a:pPr>
            <a:endParaRPr lang="tr-TR" sz="2400" dirty="0">
              <a:solidFill>
                <a:srgbClr val="002060"/>
              </a:solidFill>
            </a:endParaRPr>
          </a:p>
        </p:txBody>
      </p:sp>
      <p:pic>
        <p:nvPicPr>
          <p:cNvPr id="10" name="Resim 9">
            <a:extLst>
              <a:ext uri="{FF2B5EF4-FFF2-40B4-BE49-F238E27FC236}">
                <a16:creationId xmlns:a16="http://schemas.microsoft.com/office/drawing/2014/main" id="{C006CCB2-F697-33F5-9EA5-100B55E97E92}"/>
              </a:ext>
            </a:extLst>
          </p:cNvPr>
          <p:cNvPicPr>
            <a:picLocks noChangeAspect="1"/>
          </p:cNvPicPr>
          <p:nvPr/>
        </p:nvPicPr>
        <p:blipFill>
          <a:blip r:embed="rId2"/>
          <a:stretch>
            <a:fillRect/>
          </a:stretch>
        </p:blipFill>
        <p:spPr>
          <a:xfrm>
            <a:off x="1656110" y="69195"/>
            <a:ext cx="8268886" cy="2003687"/>
          </a:xfrm>
          <a:prstGeom prst="rect">
            <a:avLst/>
          </a:prstGeom>
          <a:ln>
            <a:solidFill>
              <a:sysClr val="windowText" lastClr="000000"/>
            </a:solidFill>
          </a:ln>
        </p:spPr>
      </p:pic>
      <p:sp>
        <p:nvSpPr>
          <p:cNvPr id="13" name="Metin kutusu 12">
            <a:extLst>
              <a:ext uri="{FF2B5EF4-FFF2-40B4-BE49-F238E27FC236}">
                <a16:creationId xmlns:a16="http://schemas.microsoft.com/office/drawing/2014/main" id="{93E6FA9A-8D53-1910-BA97-841792908B0C}"/>
              </a:ext>
            </a:extLst>
          </p:cNvPr>
          <p:cNvSpPr txBox="1"/>
          <p:nvPr/>
        </p:nvSpPr>
        <p:spPr>
          <a:xfrm>
            <a:off x="936030" y="2633723"/>
            <a:ext cx="9966890" cy="2662267"/>
          </a:xfrm>
          <a:prstGeom prst="rect">
            <a:avLst/>
          </a:prstGeom>
          <a:solidFill>
            <a:srgbClr val="E97132">
              <a:lumMod val="20000"/>
              <a:lumOff val="80000"/>
            </a:srgbClr>
          </a:solidFill>
          <a:ln>
            <a:solidFill>
              <a:srgbClr val="002060"/>
            </a:solidFill>
          </a:ln>
        </p:spPr>
        <p:txBody>
          <a:bodyPr wrap="square">
            <a:spAutoFit/>
          </a:bodyPr>
          <a:lstStyle/>
          <a:p>
            <a:pPr lvl="0" defTabSz="914400">
              <a:defRPr/>
            </a:pPr>
            <a:r>
              <a:rPr kumimoji="0" lang="tr-TR" sz="3200" b="1" i="1" u="sng" strike="noStrike" kern="0" cap="none" spc="0" normalizeH="0" baseline="0" noProof="0" dirty="0">
                <a:ln>
                  <a:noFill/>
                </a:ln>
                <a:solidFill>
                  <a:srgbClr val="002060"/>
                </a:solidFill>
                <a:effectLst>
                  <a:outerShdw blurRad="38100" dist="38100" dir="2700000" algn="tl">
                    <a:srgbClr val="000000">
                      <a:alpha val="43137"/>
                    </a:srgbClr>
                  </a:outerShdw>
                </a:effectLst>
                <a:uLnTx/>
                <a:uFillTx/>
              </a:rPr>
              <a:t>Sonuç olarak;</a:t>
            </a:r>
            <a:r>
              <a:rPr lang="tr-TR" sz="3200" kern="0" dirty="0">
                <a:solidFill>
                  <a:srgbClr val="002060"/>
                </a:solidFill>
              </a:rPr>
              <a:t> Moleküler/</a:t>
            </a:r>
            <a:r>
              <a:rPr lang="tr-TR" sz="3200" kern="0" dirty="0" err="1">
                <a:solidFill>
                  <a:srgbClr val="002060"/>
                </a:solidFill>
              </a:rPr>
              <a:t>genomik</a:t>
            </a:r>
            <a:r>
              <a:rPr lang="tr-TR" sz="3200" kern="0" dirty="0">
                <a:solidFill>
                  <a:srgbClr val="002060"/>
                </a:solidFill>
              </a:rPr>
              <a:t> analizler </a:t>
            </a:r>
            <a:endParaRPr kumimoji="0" lang="tr-TR" sz="3200" b="1" i="1" u="sng" strike="noStrike" kern="0" cap="none" spc="0" normalizeH="0" baseline="0" noProof="0" dirty="0">
              <a:ln>
                <a:noFill/>
              </a:ln>
              <a:solidFill>
                <a:srgbClr val="002060"/>
              </a:solidFill>
              <a:effectLst>
                <a:outerShdw blurRad="38100" dist="38100" dir="2700000" algn="tl">
                  <a:srgbClr val="000000">
                    <a:alpha val="43137"/>
                  </a:srgbClr>
                </a:outerShdw>
              </a:effectLst>
              <a:uLnTx/>
              <a:uFillTx/>
            </a:endParaRPr>
          </a:p>
          <a:p>
            <a:pPr marL="457200" marR="0" lvl="0" indent="-457200" defTabSz="914400" eaLnBrk="1" fontAlgn="auto" latinLnBrk="0" hangingPunct="1">
              <a:lnSpc>
                <a:spcPct val="100000"/>
              </a:lnSpc>
              <a:spcBef>
                <a:spcPts val="600"/>
              </a:spcBef>
              <a:spcAft>
                <a:spcPts val="600"/>
              </a:spcAft>
              <a:buClrTx/>
              <a:buSzTx/>
              <a:buFont typeface="Wingdings" panose="05000000000000000000" pitchFamily="2" charset="2"/>
              <a:buChar char="q"/>
              <a:tabLst/>
              <a:defRPr/>
            </a:pPr>
            <a:r>
              <a:rPr kumimoji="0" lang="tr-TR" sz="2400" b="0" i="0" u="none" strike="noStrike" kern="0" cap="none" spc="0" normalizeH="0" baseline="0" noProof="0" dirty="0">
                <a:ln>
                  <a:noFill/>
                </a:ln>
                <a:solidFill>
                  <a:srgbClr val="002060"/>
                </a:solidFill>
                <a:effectLst/>
                <a:uLnTx/>
                <a:uFillTx/>
              </a:rPr>
              <a:t>Moleküler/genomik analizler olmaksızın yapılan çevresel örnekleme, kontaminasyon ile gerçek enfeksiyon kaynağı ayrımında yetersiz kalabilmektedir </a:t>
            </a:r>
          </a:p>
          <a:p>
            <a:pPr marL="457200" marR="0" lvl="0" indent="-457200" defTabSz="914400" eaLnBrk="1" fontAlgn="auto" latinLnBrk="0" hangingPunct="1">
              <a:lnSpc>
                <a:spcPct val="100000"/>
              </a:lnSpc>
              <a:spcBef>
                <a:spcPts val="600"/>
              </a:spcBef>
              <a:spcAft>
                <a:spcPts val="600"/>
              </a:spcAft>
              <a:buClrTx/>
              <a:buSzTx/>
              <a:buFont typeface="Wingdings" panose="05000000000000000000" pitchFamily="2" charset="2"/>
              <a:buChar char="q"/>
              <a:tabLst/>
              <a:defRPr/>
            </a:pPr>
            <a:r>
              <a:rPr kumimoji="0" lang="tr-TR" sz="2400" b="0" i="0" u="none" strike="noStrike" kern="0" cap="none" spc="0" normalizeH="0" baseline="0" noProof="0" dirty="0">
                <a:ln>
                  <a:noFill/>
                </a:ln>
                <a:solidFill>
                  <a:srgbClr val="002060"/>
                </a:solidFill>
                <a:effectLst/>
                <a:uLnTx/>
                <a:uFillTx/>
              </a:rPr>
              <a:t>Genomik eşleşme sayesinde salgının kaynağı, yayılım yolları ve persistan çevresel rezervuarlar net biçimde ortaya konulabilmektedir.</a:t>
            </a:r>
          </a:p>
        </p:txBody>
      </p:sp>
    </p:spTree>
    <p:extLst>
      <p:ext uri="{BB962C8B-B14F-4D97-AF65-F5344CB8AC3E}">
        <p14:creationId xmlns:p14="http://schemas.microsoft.com/office/powerpoint/2010/main" val="51584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Autofit/>
          </a:bodyPr>
          <a:lstStyle/>
          <a:p>
            <a:r>
              <a:rPr lang="tr-TR" sz="3600" dirty="0">
                <a:solidFill>
                  <a:srgbClr val="FF0000"/>
                </a:solidFill>
              </a:rPr>
              <a:t>Sonuçların Yorumlanmasında Etki Eden Diğer Faktörler ve Dikkat Edilecek Unsurlar</a:t>
            </a:r>
          </a:p>
        </p:txBody>
      </p:sp>
      <p:graphicFrame>
        <p:nvGraphicFramePr>
          <p:cNvPr id="7" name="İçerik Yer Tutucusu 6"/>
          <p:cNvGraphicFramePr>
            <a:graphicFrameLocks noGrp="1"/>
          </p:cNvGraphicFramePr>
          <p:nvPr>
            <p:ph idx="1"/>
            <p:extLst>
              <p:ext uri="{D42A27DB-BD31-4B8C-83A1-F6EECF244321}">
                <p14:modId xmlns:p14="http://schemas.microsoft.com/office/powerpoint/2010/main" val="3426652093"/>
              </p:ext>
            </p:extLst>
          </p:nvPr>
        </p:nvGraphicFramePr>
        <p:xfrm>
          <a:off x="612061" y="1368202"/>
          <a:ext cx="11017091" cy="47522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13A8F137-B538-4615-BFBB-CFA03BEE9D1D}" type="slidenum">
              <a:rPr lang="tr-TR" smtClean="0"/>
              <a:t>15</a:t>
            </a:fld>
            <a:endParaRPr lang="tr-TR"/>
          </a:p>
        </p:txBody>
      </p:sp>
    </p:spTree>
    <p:extLst>
      <p:ext uri="{BB962C8B-B14F-4D97-AF65-F5344CB8AC3E}">
        <p14:creationId xmlns:p14="http://schemas.microsoft.com/office/powerpoint/2010/main" val="980180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4400" dirty="0">
                <a:solidFill>
                  <a:srgbClr val="FF0000"/>
                </a:solidFill>
              </a:rPr>
              <a:t>Yalancı Pozitiflik ve </a:t>
            </a:r>
            <a:r>
              <a:rPr lang="tr-TR" sz="4400" dirty="0" err="1">
                <a:solidFill>
                  <a:srgbClr val="FF0000"/>
                </a:solidFill>
              </a:rPr>
              <a:t>Kontaminasyon</a:t>
            </a:r>
            <a:endParaRPr lang="tr-TR" sz="4400" dirty="0">
              <a:solidFill>
                <a:srgbClr val="FF0000"/>
              </a:solidFill>
            </a:endParaRPr>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252999153"/>
              </p:ext>
            </p:extLst>
          </p:nvPr>
        </p:nvGraphicFramePr>
        <p:xfrm>
          <a:off x="612062" y="1488522"/>
          <a:ext cx="11017091" cy="4943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13A8F137-B538-4615-BFBB-CFA03BEE9D1D}" type="slidenum">
              <a:rPr lang="tr-TR" smtClean="0"/>
              <a:t>16</a:t>
            </a:fld>
            <a:endParaRPr lang="tr-TR"/>
          </a:p>
        </p:txBody>
      </p:sp>
    </p:spTree>
    <p:extLst>
      <p:ext uri="{BB962C8B-B14F-4D97-AF65-F5344CB8AC3E}">
        <p14:creationId xmlns:p14="http://schemas.microsoft.com/office/powerpoint/2010/main" val="1146079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12062" y="288371"/>
            <a:ext cx="11017091" cy="1007823"/>
          </a:xfrm>
        </p:spPr>
        <p:txBody>
          <a:bodyPr>
            <a:normAutofit/>
          </a:bodyPr>
          <a:lstStyle/>
          <a:p>
            <a:r>
              <a:rPr lang="tr-TR" sz="4800" dirty="0">
                <a:solidFill>
                  <a:srgbClr val="FF0000"/>
                </a:solidFill>
              </a:rPr>
              <a:t>Laboratuvar Hatalarının Ayrımı</a:t>
            </a:r>
          </a:p>
        </p:txBody>
      </p:sp>
      <p:sp>
        <p:nvSpPr>
          <p:cNvPr id="4" name="Altbilgi Yer Tutucusu 3"/>
          <p:cNvSpPr>
            <a:spLocks noGrp="1"/>
          </p:cNvSpPr>
          <p:nvPr>
            <p:ph type="ftr" sz="quarter" idx="11"/>
          </p:nvPr>
        </p:nvSpPr>
        <p:spPr/>
        <p:txBody>
          <a:bodyPr/>
          <a:lstStyle/>
          <a:p>
            <a:pPr marL="0" marR="0" lvl="0" indent="0" algn="ctr" defTabSz="1077529"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1077529" rtl="0" eaLnBrk="1" fontAlgn="auto" latinLnBrk="0" hangingPunct="1">
              <a:lnSpc>
                <a:spcPct val="100000"/>
              </a:lnSpc>
              <a:spcBef>
                <a:spcPts val="0"/>
              </a:spcBef>
              <a:spcAft>
                <a:spcPts val="0"/>
              </a:spcAft>
              <a:buClrTx/>
              <a:buSzTx/>
              <a:buFontTx/>
              <a:buNone/>
              <a:tabLst/>
              <a:defRPr/>
            </a:pPr>
            <a:fld id="{13A8F137-B538-4615-BFBB-CFA03BEE9D1D}" type="slidenum">
              <a:rPr kumimoji="0" lang="tr-TR" sz="1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77529" rtl="0" eaLnBrk="1" fontAlgn="auto" latinLnBrk="0" hangingPunct="1">
                <a:lnSpc>
                  <a:spcPct val="100000"/>
                </a:lnSpc>
                <a:spcBef>
                  <a:spcPts val="0"/>
                </a:spcBef>
                <a:spcAft>
                  <a:spcPts val="0"/>
                </a:spcAft>
                <a:buClrTx/>
                <a:buSzTx/>
                <a:buFontTx/>
                <a:buNone/>
                <a:tabLst/>
                <a:defRPr/>
              </a:pPr>
              <a:t>17</a:t>
            </a:fld>
            <a:endParaRPr kumimoji="0" lang="tr-TR" sz="14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1324847887"/>
              </p:ext>
            </p:extLst>
          </p:nvPr>
        </p:nvGraphicFramePr>
        <p:xfrm>
          <a:off x="612062" y="1080170"/>
          <a:ext cx="11017091"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5493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4800" dirty="0">
                <a:solidFill>
                  <a:srgbClr val="FF0000"/>
                </a:solidFill>
              </a:rPr>
              <a:t>Laboratuvar Hatalarının Ayrımı</a:t>
            </a:r>
          </a:p>
        </p:txBody>
      </p:sp>
      <p:sp>
        <p:nvSpPr>
          <p:cNvPr id="4" name="Altbilgi Yer Tutucusu 3"/>
          <p:cNvSpPr>
            <a:spLocks noGrp="1"/>
          </p:cNvSpPr>
          <p:nvPr>
            <p:ph type="ftr" sz="quarter" idx="11"/>
          </p:nvPr>
        </p:nvSpPr>
        <p:spPr/>
        <p:txBody>
          <a:bodyPr/>
          <a:lstStyle/>
          <a:p>
            <a:pPr marL="0" marR="0" lvl="0" indent="0" algn="ctr" defTabSz="1077529"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1077529" rtl="0" eaLnBrk="1" fontAlgn="auto" latinLnBrk="0" hangingPunct="1">
              <a:lnSpc>
                <a:spcPct val="100000"/>
              </a:lnSpc>
              <a:spcBef>
                <a:spcPts val="0"/>
              </a:spcBef>
              <a:spcAft>
                <a:spcPts val="0"/>
              </a:spcAft>
              <a:buClrTx/>
              <a:buSzTx/>
              <a:buFontTx/>
              <a:buNone/>
              <a:tabLst/>
              <a:defRPr/>
            </a:pPr>
            <a:fld id="{13A8F137-B538-4615-BFBB-CFA03BEE9D1D}" type="slidenum">
              <a:rPr kumimoji="0" lang="tr-TR" sz="1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77529" rtl="0" eaLnBrk="1" fontAlgn="auto" latinLnBrk="0" hangingPunct="1">
                <a:lnSpc>
                  <a:spcPct val="100000"/>
                </a:lnSpc>
                <a:spcBef>
                  <a:spcPts val="0"/>
                </a:spcBef>
                <a:spcAft>
                  <a:spcPts val="0"/>
                </a:spcAft>
                <a:buClrTx/>
                <a:buSzTx/>
                <a:buFontTx/>
                <a:buNone/>
                <a:tabLst/>
                <a:defRPr/>
              </a:pPr>
              <a:t>18</a:t>
            </a:fld>
            <a:endParaRPr kumimoji="0" lang="tr-TR" sz="14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7" name="İçerik Yer Tutucusu 6"/>
          <p:cNvGraphicFramePr>
            <a:graphicFrameLocks noGrp="1"/>
          </p:cNvGraphicFramePr>
          <p:nvPr>
            <p:ph idx="1"/>
            <p:extLst>
              <p:ext uri="{D42A27DB-BD31-4B8C-83A1-F6EECF244321}">
                <p14:modId xmlns:p14="http://schemas.microsoft.com/office/powerpoint/2010/main" val="244484917"/>
              </p:ext>
            </p:extLst>
          </p:nvPr>
        </p:nvGraphicFramePr>
        <p:xfrm>
          <a:off x="612062" y="1368202"/>
          <a:ext cx="11017091" cy="50642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4212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sz="4000" dirty="0">
                <a:solidFill>
                  <a:srgbClr val="FF0000"/>
                </a:solidFill>
              </a:rPr>
              <a:t>Sonuçların Yorumlanması Ve Yaklaşım Örnekleri:</a:t>
            </a:r>
            <a:br>
              <a:rPr lang="tr-TR" sz="4000" dirty="0">
                <a:solidFill>
                  <a:srgbClr val="FF0000"/>
                </a:solidFill>
              </a:rPr>
            </a:br>
            <a:r>
              <a:rPr lang="tr-TR" sz="4000" dirty="0">
                <a:solidFill>
                  <a:srgbClr val="FF0000"/>
                </a:solidFill>
              </a:rPr>
              <a:t>Hava Kültürleri</a:t>
            </a:r>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221900045"/>
              </p:ext>
            </p:extLst>
          </p:nvPr>
        </p:nvGraphicFramePr>
        <p:xfrm>
          <a:off x="612063" y="1488522"/>
          <a:ext cx="8316855" cy="456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13A8F137-B538-4615-BFBB-CFA03BEE9D1D}" type="slidenum">
              <a:rPr lang="tr-TR" smtClean="0"/>
              <a:t>19</a:t>
            </a:fld>
            <a:endParaRPr lang="tr-TR"/>
          </a:p>
        </p:txBody>
      </p:sp>
      <p:pic>
        <p:nvPicPr>
          <p:cNvPr id="10" name="Resim 9"/>
          <p:cNvPicPr>
            <a:picLocks noChangeAspect="1"/>
          </p:cNvPicPr>
          <p:nvPr/>
        </p:nvPicPr>
        <p:blipFill rotWithShape="1">
          <a:blip r:embed="rId7"/>
          <a:srcRect b="6172"/>
          <a:stretch/>
        </p:blipFill>
        <p:spPr>
          <a:xfrm>
            <a:off x="8563195" y="3437869"/>
            <a:ext cx="3468344" cy="3042901"/>
          </a:xfrm>
          <a:prstGeom prst="rect">
            <a:avLst/>
          </a:prstGeom>
        </p:spPr>
      </p:pic>
    </p:spTree>
    <p:extLst>
      <p:ext uri="{BB962C8B-B14F-4D97-AF65-F5344CB8AC3E}">
        <p14:creationId xmlns:p14="http://schemas.microsoft.com/office/powerpoint/2010/main" val="532446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864022" y="1915901"/>
            <a:ext cx="6264696" cy="2554545"/>
          </a:xfrm>
          <a:prstGeom prst="rect">
            <a:avLst/>
          </a:prstGeom>
          <a:solidFill>
            <a:srgbClr val="FFFF00"/>
          </a:solidFill>
          <a:ln>
            <a:solidFill>
              <a:srgbClr val="002060"/>
            </a:solidFill>
          </a:ln>
        </p:spPr>
        <p:txBody>
          <a:bodyPr wrap="square">
            <a:spAutoFit/>
          </a:bodyPr>
          <a:lstStyle/>
          <a:p>
            <a:r>
              <a:rPr lang="tr-TR" sz="4000" dirty="0">
                <a:solidFill>
                  <a:srgbClr val="FF0000"/>
                </a:solidFill>
              </a:rPr>
              <a:t>Çevresel kültür sonuçları yalnızca “üreme var/yok” şeklinde  mi değerlendirilmelidir?</a:t>
            </a:r>
          </a:p>
        </p:txBody>
      </p:sp>
      <p:sp>
        <p:nvSpPr>
          <p:cNvPr id="2" name="Unvan 1"/>
          <p:cNvSpPr>
            <a:spLocks noGrp="1"/>
          </p:cNvSpPr>
          <p:nvPr>
            <p:ph type="title"/>
          </p:nvPr>
        </p:nvSpPr>
        <p:spPr>
          <a:xfrm>
            <a:off x="612061" y="720130"/>
            <a:ext cx="11017091" cy="696094"/>
          </a:xfrm>
        </p:spPr>
        <p:txBody>
          <a:bodyPr>
            <a:noAutofit/>
          </a:bodyPr>
          <a:lstStyle/>
          <a:p>
            <a:r>
              <a:rPr lang="tr-TR" sz="4000" b="1" dirty="0">
                <a:solidFill>
                  <a:srgbClr val="FF0000"/>
                </a:solidFill>
              </a:rPr>
              <a:t>Mikrobiyolojik Kültür Sonuçların Yorumlanması</a:t>
            </a:r>
            <a:br>
              <a:rPr lang="tr-TR" sz="4000" b="1" dirty="0">
                <a:solidFill>
                  <a:srgbClr val="FF0000"/>
                </a:solidFill>
              </a:rPr>
            </a:br>
            <a:endParaRPr lang="tr-TR" sz="4000" b="1" dirty="0">
              <a:solidFill>
                <a:srgbClr val="FF0000"/>
              </a:solidFill>
            </a:endParaRPr>
          </a:p>
        </p:txBody>
      </p:sp>
      <p:sp>
        <p:nvSpPr>
          <p:cNvPr id="4" name="Slayt Numarası Yer Tutucusu 3"/>
          <p:cNvSpPr>
            <a:spLocks noGrp="1"/>
          </p:cNvSpPr>
          <p:nvPr>
            <p:ph type="sldNum" sz="quarter" idx="12"/>
          </p:nvPr>
        </p:nvSpPr>
        <p:spPr/>
        <p:txBody>
          <a:bodyPr/>
          <a:lstStyle/>
          <a:p>
            <a:pPr marL="0" marR="0" lvl="0" indent="0" algn="r" defTabSz="1077529" rtl="0" eaLnBrk="1" fontAlgn="auto" latinLnBrk="0" hangingPunct="1">
              <a:lnSpc>
                <a:spcPct val="100000"/>
              </a:lnSpc>
              <a:spcBef>
                <a:spcPts val="0"/>
              </a:spcBef>
              <a:spcAft>
                <a:spcPts val="0"/>
              </a:spcAft>
              <a:buClrTx/>
              <a:buSzTx/>
              <a:buFontTx/>
              <a:buNone/>
              <a:tabLst/>
              <a:defRPr/>
            </a:pPr>
            <a:fld id="{13A8F137-B538-4615-BFBB-CFA03BEE9D1D}" type="slidenum">
              <a:rPr kumimoji="0" lang="tr-TR" sz="1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77529" rtl="0" eaLnBrk="1" fontAlgn="auto" latinLnBrk="0" hangingPunct="1">
                <a:lnSpc>
                  <a:spcPct val="100000"/>
                </a:lnSpc>
                <a:spcBef>
                  <a:spcPts val="0"/>
                </a:spcBef>
                <a:spcAft>
                  <a:spcPts val="0"/>
                </a:spcAft>
                <a:buClrTx/>
                <a:buSzTx/>
                <a:buFontTx/>
                <a:buNone/>
                <a:tabLst/>
                <a:defRPr/>
              </a:pPr>
              <a:t>2</a:t>
            </a:fld>
            <a:endParaRPr kumimoji="0" lang="tr-TR" sz="1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1077529"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9" name="İçerik Yer Tutucusu 8"/>
          <p:cNvPicPr>
            <a:picLocks noGrp="1" noChangeAspect="1"/>
          </p:cNvPicPr>
          <p:nvPr>
            <p:ph idx="1"/>
          </p:nvPr>
        </p:nvPicPr>
        <p:blipFill>
          <a:blip r:embed="rId3"/>
          <a:stretch>
            <a:fillRect/>
          </a:stretch>
        </p:blipFill>
        <p:spPr>
          <a:xfrm>
            <a:off x="7344742" y="3672458"/>
            <a:ext cx="4599804" cy="2557461"/>
          </a:xfrm>
          <a:prstGeom prst="rect">
            <a:avLst/>
          </a:prstGeom>
        </p:spPr>
      </p:pic>
    </p:spTree>
    <p:extLst>
      <p:ext uri="{BB962C8B-B14F-4D97-AF65-F5344CB8AC3E}">
        <p14:creationId xmlns:p14="http://schemas.microsoft.com/office/powerpoint/2010/main" val="141925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03982" y="17218"/>
            <a:ext cx="11017091" cy="1200150"/>
          </a:xfrm>
        </p:spPr>
        <p:txBody>
          <a:bodyPr>
            <a:normAutofit fontScale="90000"/>
          </a:bodyPr>
          <a:lstStyle/>
          <a:p>
            <a:r>
              <a:rPr lang="tr-TR" sz="4000" dirty="0">
                <a:solidFill>
                  <a:srgbClr val="FF0000"/>
                </a:solidFill>
              </a:rPr>
              <a:t>Sonuçların Yorumlanması Ve Yaklaşım Örnekleri:</a:t>
            </a:r>
            <a:br>
              <a:rPr lang="tr-TR" sz="4000" dirty="0">
                <a:solidFill>
                  <a:srgbClr val="FF0000"/>
                </a:solidFill>
              </a:rPr>
            </a:br>
            <a:r>
              <a:rPr lang="tr-TR" sz="4000" dirty="0">
                <a:solidFill>
                  <a:srgbClr val="FF0000"/>
                </a:solidFill>
              </a:rPr>
              <a:t>Su Kültürleri (1)</a:t>
            </a:r>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1125833369"/>
              </p:ext>
            </p:extLst>
          </p:nvPr>
        </p:nvGraphicFramePr>
        <p:xfrm>
          <a:off x="612062" y="1152178"/>
          <a:ext cx="11017091" cy="59053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13A8F137-B538-4615-BFBB-CFA03BEE9D1D}" type="slidenum">
              <a:rPr lang="tr-TR" smtClean="0"/>
              <a:t>20</a:t>
            </a:fld>
            <a:endParaRPr lang="tr-TR"/>
          </a:p>
        </p:txBody>
      </p:sp>
    </p:spTree>
    <p:extLst>
      <p:ext uri="{BB962C8B-B14F-4D97-AF65-F5344CB8AC3E}">
        <p14:creationId xmlns:p14="http://schemas.microsoft.com/office/powerpoint/2010/main" val="2010200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03982" y="38382"/>
            <a:ext cx="11017091" cy="1200150"/>
          </a:xfrm>
        </p:spPr>
        <p:txBody>
          <a:bodyPr>
            <a:noAutofit/>
          </a:bodyPr>
          <a:lstStyle/>
          <a:p>
            <a:pPr algn="l"/>
            <a:r>
              <a:rPr lang="tr-TR" sz="3600" dirty="0">
                <a:solidFill>
                  <a:srgbClr val="FF0000"/>
                </a:solidFill>
              </a:rPr>
              <a:t>Sonuçların Yorumlanması Ve Yaklaşım Örnekleri:</a:t>
            </a:r>
            <a:br>
              <a:rPr lang="tr-TR" sz="3600" dirty="0">
                <a:solidFill>
                  <a:srgbClr val="FF0000"/>
                </a:solidFill>
              </a:rPr>
            </a:br>
            <a:r>
              <a:rPr lang="tr-TR" sz="3600" dirty="0">
                <a:solidFill>
                  <a:srgbClr val="FF0000"/>
                </a:solidFill>
              </a:rPr>
              <a:t>Su Kültürleri (2)</a:t>
            </a:r>
          </a:p>
        </p:txBody>
      </p:sp>
      <p:graphicFrame>
        <p:nvGraphicFramePr>
          <p:cNvPr id="6" name="İçerik Yer Tutucusu 5"/>
          <p:cNvGraphicFramePr>
            <a:graphicFrameLocks noGrp="1"/>
          </p:cNvGraphicFramePr>
          <p:nvPr>
            <p:ph idx="1"/>
          </p:nvPr>
        </p:nvGraphicFramePr>
        <p:xfrm>
          <a:off x="612063" y="1296194"/>
          <a:ext cx="5868583" cy="5703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13A8F137-B538-4615-BFBB-CFA03BEE9D1D}" type="slidenum">
              <a:rPr lang="tr-TR" smtClean="0"/>
              <a:t>21</a:t>
            </a:fld>
            <a:endParaRPr lang="tr-TR"/>
          </a:p>
        </p:txBody>
      </p:sp>
      <p:pic>
        <p:nvPicPr>
          <p:cNvPr id="3" name="Resim 2"/>
          <p:cNvPicPr>
            <a:picLocks noChangeAspect="1"/>
          </p:cNvPicPr>
          <p:nvPr/>
        </p:nvPicPr>
        <p:blipFill>
          <a:blip r:embed="rId7"/>
          <a:stretch>
            <a:fillRect/>
          </a:stretch>
        </p:blipFill>
        <p:spPr>
          <a:xfrm>
            <a:off x="6984569" y="872826"/>
            <a:ext cx="4680520" cy="2952328"/>
          </a:xfrm>
          <a:prstGeom prst="rect">
            <a:avLst/>
          </a:prstGeom>
        </p:spPr>
      </p:pic>
      <p:pic>
        <p:nvPicPr>
          <p:cNvPr id="8" name="Resim 7"/>
          <p:cNvPicPr>
            <a:picLocks noChangeAspect="1"/>
          </p:cNvPicPr>
          <p:nvPr/>
        </p:nvPicPr>
        <p:blipFill>
          <a:blip r:embed="rId8"/>
          <a:stretch>
            <a:fillRect/>
          </a:stretch>
        </p:blipFill>
        <p:spPr>
          <a:xfrm>
            <a:off x="6624662" y="3888482"/>
            <a:ext cx="5616551" cy="2952328"/>
          </a:xfrm>
          <a:prstGeom prst="rect">
            <a:avLst/>
          </a:prstGeom>
        </p:spPr>
      </p:pic>
      <p:pic>
        <p:nvPicPr>
          <p:cNvPr id="7" name="Resim 6"/>
          <p:cNvPicPr>
            <a:picLocks noChangeAspect="1"/>
          </p:cNvPicPr>
          <p:nvPr/>
        </p:nvPicPr>
        <p:blipFill>
          <a:blip r:embed="rId9"/>
          <a:stretch>
            <a:fillRect/>
          </a:stretch>
        </p:blipFill>
        <p:spPr>
          <a:xfrm>
            <a:off x="8989673" y="2830182"/>
            <a:ext cx="670312" cy="872776"/>
          </a:xfrm>
          <a:prstGeom prst="rect">
            <a:avLst/>
          </a:prstGeom>
        </p:spPr>
      </p:pic>
    </p:spTree>
    <p:extLst>
      <p:ext uri="{BB962C8B-B14F-4D97-AF65-F5344CB8AC3E}">
        <p14:creationId xmlns:p14="http://schemas.microsoft.com/office/powerpoint/2010/main" val="3299388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12061" y="271818"/>
            <a:ext cx="11017091" cy="1200150"/>
          </a:xfrm>
        </p:spPr>
        <p:txBody>
          <a:bodyPr>
            <a:noAutofit/>
          </a:bodyPr>
          <a:lstStyle/>
          <a:p>
            <a:pPr algn="l"/>
            <a:r>
              <a:rPr lang="tr-TR" sz="3600" dirty="0">
                <a:solidFill>
                  <a:srgbClr val="FF0000"/>
                </a:solidFill>
              </a:rPr>
              <a:t>Sonuçların Yorumlanması Ve Yaklaşım Örnekleri:</a:t>
            </a:r>
            <a:br>
              <a:rPr lang="tr-TR" sz="3600" dirty="0">
                <a:solidFill>
                  <a:srgbClr val="FF0000"/>
                </a:solidFill>
              </a:rPr>
            </a:br>
            <a:r>
              <a:rPr lang="tr-TR" sz="3600" dirty="0">
                <a:solidFill>
                  <a:srgbClr val="FF0000"/>
                </a:solidFill>
              </a:rPr>
              <a:t>Su Kültürleri (3)</a:t>
            </a:r>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1457877189"/>
              </p:ext>
            </p:extLst>
          </p:nvPr>
        </p:nvGraphicFramePr>
        <p:xfrm>
          <a:off x="612063" y="1471968"/>
          <a:ext cx="6741656" cy="5440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13A8F137-B538-4615-BFBB-CFA03BEE9D1D}" type="slidenum">
              <a:rPr lang="tr-TR" smtClean="0"/>
              <a:t>22</a:t>
            </a:fld>
            <a:endParaRPr lang="tr-TR"/>
          </a:p>
        </p:txBody>
      </p:sp>
      <p:pic>
        <p:nvPicPr>
          <p:cNvPr id="7" name="Resim 6"/>
          <p:cNvPicPr>
            <a:picLocks noChangeAspect="1"/>
          </p:cNvPicPr>
          <p:nvPr/>
        </p:nvPicPr>
        <p:blipFill>
          <a:blip r:embed="rId7"/>
          <a:stretch>
            <a:fillRect/>
          </a:stretch>
        </p:blipFill>
        <p:spPr>
          <a:xfrm>
            <a:off x="7569744" y="3850360"/>
            <a:ext cx="4383510" cy="2922231"/>
          </a:xfrm>
          <a:prstGeom prst="rect">
            <a:avLst/>
          </a:prstGeom>
        </p:spPr>
      </p:pic>
      <p:pic>
        <p:nvPicPr>
          <p:cNvPr id="3" name="Resim 2"/>
          <p:cNvPicPr>
            <a:picLocks noChangeAspect="1"/>
          </p:cNvPicPr>
          <p:nvPr/>
        </p:nvPicPr>
        <p:blipFill>
          <a:blip r:embed="rId8"/>
          <a:stretch>
            <a:fillRect/>
          </a:stretch>
        </p:blipFill>
        <p:spPr>
          <a:xfrm>
            <a:off x="7569744" y="1035313"/>
            <a:ext cx="4275434" cy="2565260"/>
          </a:xfrm>
          <a:prstGeom prst="rect">
            <a:avLst/>
          </a:prstGeom>
        </p:spPr>
      </p:pic>
    </p:spTree>
    <p:extLst>
      <p:ext uri="{BB962C8B-B14F-4D97-AF65-F5344CB8AC3E}">
        <p14:creationId xmlns:p14="http://schemas.microsoft.com/office/powerpoint/2010/main" val="210763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FF7FAECE-F5D3-9635-B30B-D77BC9E2F227}"/>
              </a:ext>
            </a:extLst>
          </p:cNvPr>
          <p:cNvSpPr>
            <a:spLocks noGrp="1"/>
          </p:cNvSpPr>
          <p:nvPr>
            <p:ph type="title"/>
          </p:nvPr>
        </p:nvSpPr>
        <p:spPr>
          <a:xfrm>
            <a:off x="674131" y="352923"/>
            <a:ext cx="10558046" cy="476126"/>
          </a:xfrm>
        </p:spPr>
        <p:txBody>
          <a:bodyPr>
            <a:normAutofit/>
          </a:bodyPr>
          <a:lstStyle/>
          <a:p>
            <a:r>
              <a:rPr lang="tr-TR" sz="2410" dirty="0">
                <a:solidFill>
                  <a:srgbClr val="FF0000"/>
                </a:solidFill>
                <a:latin typeface="Calibri" panose="020F0502020204030204" pitchFamily="34" charset="0"/>
                <a:ea typeface="Calibri" panose="020F0502020204030204" pitchFamily="34" charset="0"/>
                <a:cs typeface="Calibri" panose="020F0502020204030204" pitchFamily="34" charset="0"/>
              </a:rPr>
              <a:t>Su ve nemli ortamlarla ilişkili diğer gram-negatif bakteriler</a:t>
            </a:r>
          </a:p>
        </p:txBody>
      </p:sp>
      <p:graphicFrame>
        <p:nvGraphicFramePr>
          <p:cNvPr id="6" name="İçerik Yer Tutucusu 5">
            <a:extLst>
              <a:ext uri="{FF2B5EF4-FFF2-40B4-BE49-F238E27FC236}">
                <a16:creationId xmlns:a16="http://schemas.microsoft.com/office/drawing/2014/main" id="{F97DEEC5-F3C1-BAB5-50DC-FFE403496F7F}"/>
              </a:ext>
            </a:extLst>
          </p:cNvPr>
          <p:cNvGraphicFramePr>
            <a:graphicFrameLocks noGrp="1"/>
          </p:cNvGraphicFramePr>
          <p:nvPr>
            <p:ph idx="1"/>
            <p:extLst>
              <p:ext uri="{D42A27DB-BD31-4B8C-83A1-F6EECF244321}">
                <p14:modId xmlns:p14="http://schemas.microsoft.com/office/powerpoint/2010/main" val="312785424"/>
              </p:ext>
            </p:extLst>
          </p:nvPr>
        </p:nvGraphicFramePr>
        <p:xfrm>
          <a:off x="756414" y="913291"/>
          <a:ext cx="10393480" cy="5855511"/>
        </p:xfrm>
        <a:graphic>
          <a:graphicData uri="http://schemas.openxmlformats.org/drawingml/2006/table">
            <a:tbl>
              <a:tblPr>
                <a:tableStyleId>{5DA37D80-6434-44D0-A028-1B22A696006F}</a:tableStyleId>
              </a:tblPr>
              <a:tblGrid>
                <a:gridCol w="2771904">
                  <a:extLst>
                    <a:ext uri="{9D8B030D-6E8A-4147-A177-3AD203B41FA5}">
                      <a16:colId xmlns:a16="http://schemas.microsoft.com/office/drawing/2014/main" val="830062174"/>
                    </a:ext>
                  </a:extLst>
                </a:gridCol>
                <a:gridCol w="7621576">
                  <a:extLst>
                    <a:ext uri="{9D8B030D-6E8A-4147-A177-3AD203B41FA5}">
                      <a16:colId xmlns:a16="http://schemas.microsoft.com/office/drawing/2014/main" val="3398775085"/>
                    </a:ext>
                  </a:extLst>
                </a:gridCol>
              </a:tblGrid>
              <a:tr h="298104">
                <a:tc>
                  <a:txBody>
                    <a:bodyPr/>
                    <a:lstStyle/>
                    <a:p>
                      <a:pPr>
                        <a:buNone/>
                      </a:pPr>
                      <a:r>
                        <a:rPr lang="tr-TR" sz="1600" b="1" dirty="0">
                          <a:latin typeface="Calibri" panose="020F0502020204030204" pitchFamily="34" charset="0"/>
                          <a:ea typeface="Calibri" panose="020F0502020204030204" pitchFamily="34" charset="0"/>
                          <a:cs typeface="Calibri" panose="020F0502020204030204" pitchFamily="34" charset="0"/>
                        </a:rPr>
                        <a:t>Bakteri</a:t>
                      </a:r>
                      <a:endParaRPr lang="tr-TR" sz="1600" dirty="0">
                        <a:latin typeface="Calibri" panose="020F0502020204030204" pitchFamily="34" charset="0"/>
                        <a:ea typeface="Calibri" panose="020F0502020204030204" pitchFamily="34" charset="0"/>
                        <a:cs typeface="Calibri" panose="020F0502020204030204" pitchFamily="34" charset="0"/>
                      </a:endParaRPr>
                    </a:p>
                  </a:txBody>
                  <a:tcPr marL="53279" marR="53279" marT="26640" marB="26640" anchor="ctr"/>
                </a:tc>
                <a:tc>
                  <a:txBody>
                    <a:bodyPr/>
                    <a:lstStyle/>
                    <a:p>
                      <a:pPr>
                        <a:buNone/>
                      </a:pPr>
                      <a:r>
                        <a:rPr lang="tr-TR" sz="1600" b="1" dirty="0">
                          <a:latin typeface="Calibri" panose="020F0502020204030204" pitchFamily="34" charset="0"/>
                          <a:ea typeface="Calibri" panose="020F0502020204030204" pitchFamily="34" charset="0"/>
                          <a:cs typeface="Calibri" panose="020F0502020204030204" pitchFamily="34" charset="0"/>
                        </a:rPr>
                        <a:t>İlişkili kontamine çevresel kaynak</a:t>
                      </a:r>
                      <a:endParaRPr lang="tr-TR" sz="1600" dirty="0">
                        <a:latin typeface="Calibri" panose="020F0502020204030204" pitchFamily="34" charset="0"/>
                        <a:ea typeface="Calibri" panose="020F0502020204030204" pitchFamily="34" charset="0"/>
                        <a:cs typeface="Calibri" panose="020F0502020204030204" pitchFamily="34" charset="0"/>
                      </a:endParaRPr>
                    </a:p>
                  </a:txBody>
                  <a:tcPr marL="53279" marR="53279" marT="26640" marB="26640" anchor="ctr"/>
                </a:tc>
                <a:extLst>
                  <a:ext uri="{0D108BD9-81ED-4DB2-BD59-A6C34878D82A}">
                    <a16:rowId xmlns:a16="http://schemas.microsoft.com/office/drawing/2014/main" val="549090259"/>
                  </a:ext>
                </a:extLst>
              </a:tr>
              <a:tr h="1399814">
                <a:tc>
                  <a:txBody>
                    <a:bodyPr/>
                    <a:lstStyle/>
                    <a:p>
                      <a:pPr>
                        <a:buNone/>
                      </a:pPr>
                      <a:r>
                        <a:rPr lang="tr-TR" sz="1600" b="1" dirty="0" err="1">
                          <a:latin typeface="Calibri" panose="020F0502020204030204" pitchFamily="34" charset="0"/>
                          <a:ea typeface="Calibri" panose="020F0502020204030204" pitchFamily="34" charset="0"/>
                          <a:cs typeface="Calibri" panose="020F0502020204030204" pitchFamily="34" charset="0"/>
                        </a:rPr>
                        <a:t>Burkholderia</a:t>
                      </a:r>
                      <a:r>
                        <a:rPr lang="tr-TR" sz="1600" b="1" dirty="0">
                          <a:latin typeface="Calibri" panose="020F0502020204030204" pitchFamily="34" charset="0"/>
                          <a:ea typeface="Calibri" panose="020F0502020204030204" pitchFamily="34" charset="0"/>
                          <a:cs typeface="Calibri" panose="020F0502020204030204" pitchFamily="34" charset="0"/>
                        </a:rPr>
                        <a:t> </a:t>
                      </a:r>
                      <a:r>
                        <a:rPr lang="tr-TR" sz="1600" b="1" dirty="0" err="1">
                          <a:latin typeface="Calibri" panose="020F0502020204030204" pitchFamily="34" charset="0"/>
                          <a:ea typeface="Calibri" panose="020F0502020204030204" pitchFamily="34" charset="0"/>
                          <a:cs typeface="Calibri" panose="020F0502020204030204" pitchFamily="34" charset="0"/>
                        </a:rPr>
                        <a:t>cepacia</a:t>
                      </a:r>
                      <a:endParaRPr lang="tr-TR" sz="1600" dirty="0">
                        <a:latin typeface="Calibri" panose="020F0502020204030204" pitchFamily="34" charset="0"/>
                        <a:ea typeface="Calibri" panose="020F0502020204030204" pitchFamily="34" charset="0"/>
                        <a:cs typeface="Calibri" panose="020F0502020204030204" pitchFamily="34" charset="0"/>
                      </a:endParaRPr>
                    </a:p>
                  </a:txBody>
                  <a:tcPr marL="53279" marR="53279" marT="26640" marB="26640" anchor="ctr"/>
                </a:tc>
                <a:tc>
                  <a:txBody>
                    <a:bodyPr/>
                    <a:lstStyle/>
                    <a:p>
                      <a:pPr>
                        <a:buNone/>
                      </a:pPr>
                      <a:r>
                        <a:rPr lang="tr-TR" sz="1100" dirty="0">
                          <a:latin typeface="Calibri" panose="020F0502020204030204" pitchFamily="34" charset="0"/>
                          <a:ea typeface="Calibri" panose="020F0502020204030204" pitchFamily="34" charset="0"/>
                          <a:cs typeface="Calibri" panose="020F0502020204030204" pitchFamily="34" charset="0"/>
                        </a:rPr>
                        <a:t>• Distile su</a:t>
                      </a:r>
                    </a:p>
                    <a:p>
                      <a:pPr>
                        <a:buNone/>
                      </a:pPr>
                      <a:r>
                        <a:rPr lang="tr-TR" sz="1100" dirty="0">
                          <a:latin typeface="Calibri" panose="020F0502020204030204" pitchFamily="34" charset="0"/>
                          <a:ea typeface="Calibri" panose="020F0502020204030204" pitchFamily="34" charset="0"/>
                          <a:cs typeface="Calibri" panose="020F0502020204030204" pitchFamily="34" charset="0"/>
                        </a:rPr>
                        <a:t>• Kontamine çözeltiler ve dezenfektanlar</a:t>
                      </a:r>
                    </a:p>
                    <a:p>
                      <a:pPr>
                        <a:buNone/>
                      </a:pPr>
                      <a:r>
                        <a:rPr lang="tr-TR" sz="1100" dirty="0">
                          <a:latin typeface="Calibri" panose="020F0502020204030204" pitchFamily="34" charset="0"/>
                          <a:ea typeface="Calibri" panose="020F0502020204030204" pitchFamily="34" charset="0"/>
                          <a:cs typeface="Calibri" panose="020F0502020204030204" pitchFamily="34" charset="0"/>
                        </a:rPr>
                        <a:t>• Diyaliz makineleri</a:t>
                      </a:r>
                    </a:p>
                    <a:p>
                      <a:pPr>
                        <a:buNone/>
                      </a:pPr>
                      <a:r>
                        <a:rPr lang="tr-TR" sz="1100" dirty="0">
                          <a:latin typeface="Calibri" panose="020F0502020204030204" pitchFamily="34" charset="0"/>
                          <a:ea typeface="Calibri" panose="020F0502020204030204" pitchFamily="34" charset="0"/>
                          <a:cs typeface="Calibri" panose="020F0502020204030204" pitchFamily="34" charset="0"/>
                        </a:rPr>
                        <a:t>• Nebülizatörler</a:t>
                      </a:r>
                    </a:p>
                    <a:p>
                      <a:pPr>
                        <a:buNone/>
                      </a:pPr>
                      <a:r>
                        <a:rPr lang="tr-TR" sz="1100" dirty="0">
                          <a:latin typeface="Calibri" panose="020F0502020204030204" pitchFamily="34" charset="0"/>
                          <a:ea typeface="Calibri" panose="020F0502020204030204" pitchFamily="34" charset="0"/>
                          <a:cs typeface="Calibri" panose="020F0502020204030204" pitchFamily="34" charset="0"/>
                        </a:rPr>
                        <a:t>• Su banyoları</a:t>
                      </a:r>
                    </a:p>
                    <a:p>
                      <a:pPr>
                        <a:buNone/>
                      </a:pPr>
                      <a:r>
                        <a:rPr lang="tr-TR" sz="1100" dirty="0">
                          <a:latin typeface="Calibri" panose="020F0502020204030204" pitchFamily="34" charset="0"/>
                          <a:ea typeface="Calibri" panose="020F0502020204030204" pitchFamily="34" charset="0"/>
                          <a:cs typeface="Calibri" panose="020F0502020204030204" pitchFamily="34" charset="0"/>
                        </a:rPr>
                        <a:t>• </a:t>
                      </a:r>
                      <a:r>
                        <a:rPr lang="tr-TR" sz="1100" dirty="0" err="1">
                          <a:latin typeface="Calibri" panose="020F0502020204030204" pitchFamily="34" charset="0"/>
                          <a:ea typeface="Calibri" panose="020F0502020204030204" pitchFamily="34" charset="0"/>
                          <a:cs typeface="Calibri" panose="020F0502020204030204" pitchFamily="34" charset="0"/>
                        </a:rPr>
                        <a:t>İntrinsik</a:t>
                      </a:r>
                      <a:r>
                        <a:rPr lang="tr-TR" sz="1100" dirty="0">
                          <a:latin typeface="Calibri" panose="020F0502020204030204" pitchFamily="34" charset="0"/>
                          <a:ea typeface="Calibri" panose="020F0502020204030204" pitchFamily="34" charset="0"/>
                          <a:cs typeface="Calibri" panose="020F0502020204030204" pitchFamily="34" charset="0"/>
                        </a:rPr>
                        <a:t> olarak kontamine ağız gargaraları (Bu rapor, sağlık personeli tarafından kullanılmadan önce üretim sırasında oluşan kontaminasyonu tanımlar. Diğer tüm girdiler ekstrinsik kontaminasyon kaynaklarını yansıtır.)</a:t>
                      </a:r>
                    </a:p>
                    <a:p>
                      <a:pPr>
                        <a:buNone/>
                      </a:pPr>
                      <a:r>
                        <a:rPr lang="tr-TR" sz="1100" dirty="0">
                          <a:latin typeface="Calibri" panose="020F0502020204030204" pitchFamily="34" charset="0"/>
                          <a:ea typeface="Calibri" panose="020F0502020204030204" pitchFamily="34" charset="0"/>
                          <a:cs typeface="Calibri" panose="020F0502020204030204" pitchFamily="34" charset="0"/>
                        </a:rPr>
                        <a:t>• Ventilatör sıcaklık probları</a:t>
                      </a:r>
                    </a:p>
                  </a:txBody>
                  <a:tcPr marL="53279" marR="53279" marT="26640" marB="26640" anchor="ctr"/>
                </a:tc>
                <a:extLst>
                  <a:ext uri="{0D108BD9-81ED-4DB2-BD59-A6C34878D82A}">
                    <a16:rowId xmlns:a16="http://schemas.microsoft.com/office/drawing/2014/main" val="1524185011"/>
                  </a:ext>
                </a:extLst>
              </a:tr>
              <a:tr h="1063180">
                <a:tc>
                  <a:txBody>
                    <a:bodyPr/>
                    <a:lstStyle/>
                    <a:p>
                      <a:pPr>
                        <a:buNone/>
                      </a:pPr>
                      <a:r>
                        <a:rPr lang="tr-TR" sz="1600" b="1" dirty="0" err="1">
                          <a:latin typeface="Calibri" panose="020F0502020204030204" pitchFamily="34" charset="0"/>
                          <a:ea typeface="Calibri" panose="020F0502020204030204" pitchFamily="34" charset="0"/>
                          <a:cs typeface="Calibri" panose="020F0502020204030204" pitchFamily="34" charset="0"/>
                        </a:rPr>
                        <a:t>Stenotrophomonas</a:t>
                      </a:r>
                      <a:r>
                        <a:rPr lang="tr-TR" sz="1600" b="1" dirty="0">
                          <a:latin typeface="Calibri" panose="020F0502020204030204" pitchFamily="34" charset="0"/>
                          <a:ea typeface="Calibri" panose="020F0502020204030204" pitchFamily="34" charset="0"/>
                          <a:cs typeface="Calibri" panose="020F0502020204030204" pitchFamily="34" charset="0"/>
                        </a:rPr>
                        <a:t> </a:t>
                      </a:r>
                      <a:r>
                        <a:rPr lang="tr-TR" sz="1600" b="1" dirty="0" err="1">
                          <a:latin typeface="Calibri" panose="020F0502020204030204" pitchFamily="34" charset="0"/>
                          <a:ea typeface="Calibri" panose="020F0502020204030204" pitchFamily="34" charset="0"/>
                          <a:cs typeface="Calibri" panose="020F0502020204030204" pitchFamily="34" charset="0"/>
                        </a:rPr>
                        <a:t>maltophilia</a:t>
                      </a:r>
                      <a:r>
                        <a:rPr lang="tr-TR" sz="1600" b="1" dirty="0">
                          <a:latin typeface="Calibri" panose="020F0502020204030204" pitchFamily="34" charset="0"/>
                          <a:ea typeface="Calibri" panose="020F0502020204030204" pitchFamily="34" charset="0"/>
                          <a:cs typeface="Calibri" panose="020F0502020204030204" pitchFamily="34" charset="0"/>
                        </a:rPr>
                        <a:t>, </a:t>
                      </a:r>
                      <a:r>
                        <a:rPr lang="tr-TR" sz="1600" b="1" dirty="0" err="1">
                          <a:latin typeface="Calibri" panose="020F0502020204030204" pitchFamily="34" charset="0"/>
                          <a:ea typeface="Calibri" panose="020F0502020204030204" pitchFamily="34" charset="0"/>
                          <a:cs typeface="Calibri" panose="020F0502020204030204" pitchFamily="34" charset="0"/>
                        </a:rPr>
                        <a:t>Sphingomonas</a:t>
                      </a:r>
                      <a:r>
                        <a:rPr lang="tr-TR" sz="1600" b="1" dirty="0">
                          <a:latin typeface="Calibri" panose="020F0502020204030204" pitchFamily="34" charset="0"/>
                          <a:ea typeface="Calibri" panose="020F0502020204030204" pitchFamily="34" charset="0"/>
                          <a:cs typeface="Calibri" panose="020F0502020204030204" pitchFamily="34" charset="0"/>
                        </a:rPr>
                        <a:t> </a:t>
                      </a:r>
                      <a:r>
                        <a:rPr lang="tr-TR" sz="1600" b="1" dirty="0" err="1">
                          <a:latin typeface="Calibri" panose="020F0502020204030204" pitchFamily="34" charset="0"/>
                          <a:ea typeface="Calibri" panose="020F0502020204030204" pitchFamily="34" charset="0"/>
                          <a:cs typeface="Calibri" panose="020F0502020204030204" pitchFamily="34" charset="0"/>
                        </a:rPr>
                        <a:t>spp</a:t>
                      </a:r>
                      <a:r>
                        <a:rPr lang="tr-TR" sz="1600" b="1" dirty="0">
                          <a:latin typeface="Calibri" panose="020F0502020204030204" pitchFamily="34" charset="0"/>
                          <a:ea typeface="Calibri" panose="020F0502020204030204" pitchFamily="34" charset="0"/>
                          <a:cs typeface="Calibri" panose="020F0502020204030204" pitchFamily="34" charset="0"/>
                        </a:rPr>
                        <a:t>.</a:t>
                      </a:r>
                      <a:endParaRPr lang="tr-TR" sz="1600" dirty="0">
                        <a:latin typeface="Calibri" panose="020F0502020204030204" pitchFamily="34" charset="0"/>
                        <a:ea typeface="Calibri" panose="020F0502020204030204" pitchFamily="34" charset="0"/>
                        <a:cs typeface="Calibri" panose="020F0502020204030204" pitchFamily="34" charset="0"/>
                      </a:endParaRPr>
                    </a:p>
                  </a:txBody>
                  <a:tcPr marL="53279" marR="53279" marT="26640" marB="26640" anchor="ctr"/>
                </a:tc>
                <a:tc>
                  <a:txBody>
                    <a:bodyPr/>
                    <a:lstStyle/>
                    <a:p>
                      <a:pPr>
                        <a:buNone/>
                      </a:pPr>
                      <a:r>
                        <a:rPr lang="tr-TR" sz="1100" dirty="0">
                          <a:latin typeface="Calibri" panose="020F0502020204030204" pitchFamily="34" charset="0"/>
                          <a:ea typeface="Calibri" panose="020F0502020204030204" pitchFamily="34" charset="0"/>
                          <a:cs typeface="Calibri" panose="020F0502020204030204" pitchFamily="34" charset="0"/>
                        </a:rPr>
                        <a:t>• Distile su</a:t>
                      </a:r>
                    </a:p>
                    <a:p>
                      <a:pPr>
                        <a:buNone/>
                      </a:pPr>
                      <a:r>
                        <a:rPr lang="tr-TR" sz="1100" dirty="0">
                          <a:latin typeface="Calibri" panose="020F0502020204030204" pitchFamily="34" charset="0"/>
                          <a:ea typeface="Calibri" panose="020F0502020204030204" pitchFamily="34" charset="0"/>
                          <a:cs typeface="Calibri" panose="020F0502020204030204" pitchFamily="34" charset="0"/>
                        </a:rPr>
                        <a:t>• Kontamine çözeltiler ve dezenfektanlar</a:t>
                      </a:r>
                    </a:p>
                    <a:p>
                      <a:pPr>
                        <a:buNone/>
                      </a:pPr>
                      <a:r>
                        <a:rPr lang="tr-TR" sz="1100" dirty="0">
                          <a:latin typeface="Calibri" panose="020F0502020204030204" pitchFamily="34" charset="0"/>
                          <a:ea typeface="Calibri" panose="020F0502020204030204" pitchFamily="34" charset="0"/>
                          <a:cs typeface="Calibri" panose="020F0502020204030204" pitchFamily="34" charset="0"/>
                        </a:rPr>
                        <a:t>• Diyaliz makineleri</a:t>
                      </a:r>
                    </a:p>
                    <a:p>
                      <a:pPr>
                        <a:buNone/>
                      </a:pPr>
                      <a:r>
                        <a:rPr lang="tr-TR" sz="1100" dirty="0">
                          <a:latin typeface="Calibri" panose="020F0502020204030204" pitchFamily="34" charset="0"/>
                          <a:ea typeface="Calibri" panose="020F0502020204030204" pitchFamily="34" charset="0"/>
                          <a:cs typeface="Calibri" panose="020F0502020204030204" pitchFamily="34" charset="0"/>
                        </a:rPr>
                        <a:t>• Nebülizatörler</a:t>
                      </a:r>
                    </a:p>
                    <a:p>
                      <a:pPr>
                        <a:buNone/>
                      </a:pPr>
                      <a:r>
                        <a:rPr lang="tr-TR" sz="1100" dirty="0">
                          <a:latin typeface="Calibri" panose="020F0502020204030204" pitchFamily="34" charset="0"/>
                          <a:ea typeface="Calibri" panose="020F0502020204030204" pitchFamily="34" charset="0"/>
                          <a:cs typeface="Calibri" panose="020F0502020204030204" pitchFamily="34" charset="0"/>
                        </a:rPr>
                        <a:t>• Su</a:t>
                      </a:r>
                    </a:p>
                    <a:p>
                      <a:pPr>
                        <a:buNone/>
                      </a:pPr>
                      <a:r>
                        <a:rPr lang="tr-TR" sz="1100" dirty="0">
                          <a:latin typeface="Calibri" panose="020F0502020204030204" pitchFamily="34" charset="0"/>
                          <a:ea typeface="Calibri" panose="020F0502020204030204" pitchFamily="34" charset="0"/>
                          <a:cs typeface="Calibri" panose="020F0502020204030204" pitchFamily="34" charset="0"/>
                        </a:rPr>
                        <a:t>• Ventilatör sıcaklık probları</a:t>
                      </a:r>
                    </a:p>
                  </a:txBody>
                  <a:tcPr marL="53279" marR="53279" marT="26640" marB="26640" anchor="ctr"/>
                </a:tc>
                <a:extLst>
                  <a:ext uri="{0D108BD9-81ED-4DB2-BD59-A6C34878D82A}">
                    <a16:rowId xmlns:a16="http://schemas.microsoft.com/office/drawing/2014/main" val="3075919268"/>
                  </a:ext>
                </a:extLst>
              </a:tr>
              <a:tr h="726547">
                <a:tc>
                  <a:txBody>
                    <a:bodyPr/>
                    <a:lstStyle/>
                    <a:p>
                      <a:pPr>
                        <a:buNone/>
                      </a:pPr>
                      <a:r>
                        <a:rPr lang="tr-TR" sz="1600" b="1" dirty="0" err="1">
                          <a:latin typeface="Calibri" panose="020F0502020204030204" pitchFamily="34" charset="0"/>
                          <a:ea typeface="Calibri" panose="020F0502020204030204" pitchFamily="34" charset="0"/>
                          <a:cs typeface="Calibri" panose="020F0502020204030204" pitchFamily="34" charset="0"/>
                        </a:rPr>
                        <a:t>Ralstonia</a:t>
                      </a:r>
                      <a:r>
                        <a:rPr lang="tr-TR" sz="1600" b="1" dirty="0">
                          <a:latin typeface="Calibri" panose="020F0502020204030204" pitchFamily="34" charset="0"/>
                          <a:ea typeface="Calibri" panose="020F0502020204030204" pitchFamily="34" charset="0"/>
                          <a:cs typeface="Calibri" panose="020F0502020204030204" pitchFamily="34" charset="0"/>
                        </a:rPr>
                        <a:t> </a:t>
                      </a:r>
                      <a:r>
                        <a:rPr lang="tr-TR" sz="1600" b="1" dirty="0" err="1">
                          <a:latin typeface="Calibri" panose="020F0502020204030204" pitchFamily="34" charset="0"/>
                          <a:ea typeface="Calibri" panose="020F0502020204030204" pitchFamily="34" charset="0"/>
                          <a:cs typeface="Calibri" panose="020F0502020204030204" pitchFamily="34" charset="0"/>
                        </a:rPr>
                        <a:t>pickettii</a:t>
                      </a:r>
                      <a:endParaRPr lang="tr-TR" sz="1600" dirty="0">
                        <a:latin typeface="Calibri" panose="020F0502020204030204" pitchFamily="34" charset="0"/>
                        <a:ea typeface="Calibri" panose="020F0502020204030204" pitchFamily="34" charset="0"/>
                        <a:cs typeface="Calibri" panose="020F0502020204030204" pitchFamily="34" charset="0"/>
                      </a:endParaRPr>
                    </a:p>
                  </a:txBody>
                  <a:tcPr marL="53279" marR="53279" marT="26640" marB="26640" anchor="ctr"/>
                </a:tc>
                <a:tc>
                  <a:txBody>
                    <a:bodyPr/>
                    <a:lstStyle/>
                    <a:p>
                      <a:pPr>
                        <a:buNone/>
                      </a:pPr>
                      <a:r>
                        <a:rPr lang="tr-TR" sz="1100" dirty="0">
                          <a:latin typeface="Calibri" panose="020F0502020204030204" pitchFamily="34" charset="0"/>
                          <a:ea typeface="Calibri" panose="020F0502020204030204" pitchFamily="34" charset="0"/>
                          <a:cs typeface="Calibri" panose="020F0502020204030204" pitchFamily="34" charset="0"/>
                        </a:rPr>
                        <a:t>• </a:t>
                      </a:r>
                      <a:r>
                        <a:rPr lang="tr-TR" sz="1100" dirty="0" err="1">
                          <a:latin typeface="Calibri" panose="020F0502020204030204" pitchFamily="34" charset="0"/>
                          <a:ea typeface="Calibri" panose="020F0502020204030204" pitchFamily="34" charset="0"/>
                          <a:cs typeface="Calibri" panose="020F0502020204030204" pitchFamily="34" charset="0"/>
                        </a:rPr>
                        <a:t>Fentanil</a:t>
                      </a:r>
                      <a:r>
                        <a:rPr lang="tr-TR" sz="1100" dirty="0">
                          <a:latin typeface="Calibri" panose="020F0502020204030204" pitchFamily="34" charset="0"/>
                          <a:ea typeface="Calibri" panose="020F0502020204030204" pitchFamily="34" charset="0"/>
                          <a:cs typeface="Calibri" panose="020F0502020204030204" pitchFamily="34" charset="0"/>
                        </a:rPr>
                        <a:t> solüsyonları</a:t>
                      </a:r>
                    </a:p>
                    <a:p>
                      <a:pPr>
                        <a:buNone/>
                      </a:pPr>
                      <a:r>
                        <a:rPr lang="tr-TR" sz="1100" dirty="0">
                          <a:latin typeface="Calibri" panose="020F0502020204030204" pitchFamily="34" charset="0"/>
                          <a:ea typeface="Calibri" panose="020F0502020204030204" pitchFamily="34" charset="0"/>
                          <a:cs typeface="Calibri" panose="020F0502020204030204" pitchFamily="34" charset="0"/>
                        </a:rPr>
                        <a:t>• Klorheksidin</a:t>
                      </a:r>
                    </a:p>
                    <a:p>
                      <a:pPr>
                        <a:buNone/>
                      </a:pPr>
                      <a:r>
                        <a:rPr lang="tr-TR" sz="1100" dirty="0">
                          <a:latin typeface="Calibri" panose="020F0502020204030204" pitchFamily="34" charset="0"/>
                          <a:ea typeface="Calibri" panose="020F0502020204030204" pitchFamily="34" charset="0"/>
                          <a:cs typeface="Calibri" panose="020F0502020204030204" pitchFamily="34" charset="0"/>
                        </a:rPr>
                        <a:t>• Distile su</a:t>
                      </a:r>
                    </a:p>
                    <a:p>
                      <a:pPr>
                        <a:buNone/>
                      </a:pPr>
                      <a:r>
                        <a:rPr lang="tr-TR" sz="1100" dirty="0">
                          <a:latin typeface="Calibri" panose="020F0502020204030204" pitchFamily="34" charset="0"/>
                          <a:ea typeface="Calibri" panose="020F0502020204030204" pitchFamily="34" charset="0"/>
                          <a:cs typeface="Calibri" panose="020F0502020204030204" pitchFamily="34" charset="0"/>
                        </a:rPr>
                        <a:t>• Kontamine solunum tedavisi solüsyonları</a:t>
                      </a:r>
                    </a:p>
                  </a:txBody>
                  <a:tcPr marL="53279" marR="53279" marT="26640" marB="26640" anchor="ctr"/>
                </a:tc>
                <a:extLst>
                  <a:ext uri="{0D108BD9-81ED-4DB2-BD59-A6C34878D82A}">
                    <a16:rowId xmlns:a16="http://schemas.microsoft.com/office/drawing/2014/main" val="2698187175"/>
                  </a:ext>
                </a:extLst>
              </a:tr>
              <a:tr h="655038">
                <a:tc>
                  <a:txBody>
                    <a:bodyPr/>
                    <a:lstStyle/>
                    <a:p>
                      <a:pPr>
                        <a:buNone/>
                      </a:pPr>
                      <a:r>
                        <a:rPr lang="tr-TR" sz="1600" b="1" dirty="0" err="1">
                          <a:latin typeface="Calibri" panose="020F0502020204030204" pitchFamily="34" charset="0"/>
                          <a:ea typeface="Calibri" panose="020F0502020204030204" pitchFamily="34" charset="0"/>
                          <a:cs typeface="Calibri" panose="020F0502020204030204" pitchFamily="34" charset="0"/>
                        </a:rPr>
                        <a:t>Serratia</a:t>
                      </a:r>
                      <a:r>
                        <a:rPr lang="tr-TR" sz="1600" b="1" dirty="0">
                          <a:latin typeface="Calibri" panose="020F0502020204030204" pitchFamily="34" charset="0"/>
                          <a:ea typeface="Calibri" panose="020F0502020204030204" pitchFamily="34" charset="0"/>
                          <a:cs typeface="Calibri" panose="020F0502020204030204" pitchFamily="34" charset="0"/>
                        </a:rPr>
                        <a:t> </a:t>
                      </a:r>
                      <a:r>
                        <a:rPr lang="tr-TR" sz="1600" b="1" dirty="0" err="1">
                          <a:latin typeface="Calibri" panose="020F0502020204030204" pitchFamily="34" charset="0"/>
                          <a:ea typeface="Calibri" panose="020F0502020204030204" pitchFamily="34" charset="0"/>
                          <a:cs typeface="Calibri" panose="020F0502020204030204" pitchFamily="34" charset="0"/>
                        </a:rPr>
                        <a:t>marcescens</a:t>
                      </a:r>
                      <a:endParaRPr lang="tr-TR" sz="1600" dirty="0">
                        <a:latin typeface="Calibri" panose="020F0502020204030204" pitchFamily="34" charset="0"/>
                        <a:ea typeface="Calibri" panose="020F0502020204030204" pitchFamily="34" charset="0"/>
                        <a:cs typeface="Calibri" panose="020F0502020204030204" pitchFamily="34" charset="0"/>
                      </a:endParaRPr>
                    </a:p>
                  </a:txBody>
                  <a:tcPr marL="53279" marR="53279" marT="26640" marB="26640" anchor="ctr"/>
                </a:tc>
                <a:tc>
                  <a:txBody>
                    <a:bodyPr/>
                    <a:lstStyle/>
                    <a:p>
                      <a:pPr>
                        <a:buNone/>
                      </a:pPr>
                      <a:r>
                        <a:rPr lang="tr-TR" sz="1100" dirty="0">
                          <a:latin typeface="Calibri" panose="020F0502020204030204" pitchFamily="34" charset="0"/>
                          <a:ea typeface="Calibri" panose="020F0502020204030204" pitchFamily="34" charset="0"/>
                          <a:cs typeface="Calibri" panose="020F0502020204030204" pitchFamily="34" charset="0"/>
                        </a:rPr>
                        <a:t>• İçme suyu</a:t>
                      </a:r>
                    </a:p>
                    <a:p>
                      <a:pPr>
                        <a:buNone/>
                      </a:pPr>
                      <a:r>
                        <a:rPr lang="tr-TR" sz="1100" dirty="0">
                          <a:latin typeface="Calibri" panose="020F0502020204030204" pitchFamily="34" charset="0"/>
                          <a:ea typeface="Calibri" panose="020F0502020204030204" pitchFamily="34" charset="0"/>
                          <a:cs typeface="Calibri" panose="020F0502020204030204" pitchFamily="34" charset="0"/>
                        </a:rPr>
                        <a:t>• Kontamine antiseptikler (</a:t>
                      </a:r>
                      <a:r>
                        <a:rPr lang="tr-TR" sz="1100" dirty="0" err="1">
                          <a:latin typeface="Calibri" panose="020F0502020204030204" pitchFamily="34" charset="0"/>
                          <a:ea typeface="Calibri" panose="020F0502020204030204" pitchFamily="34" charset="0"/>
                          <a:cs typeface="Calibri" panose="020F0502020204030204" pitchFamily="34" charset="0"/>
                        </a:rPr>
                        <a:t>örn</a:t>
                      </a:r>
                      <a:r>
                        <a:rPr lang="tr-TR" sz="1100" dirty="0">
                          <a:latin typeface="Calibri" panose="020F0502020204030204" pitchFamily="34" charset="0"/>
                          <a:ea typeface="Calibri" panose="020F0502020204030204" pitchFamily="34" charset="0"/>
                          <a:cs typeface="Calibri" panose="020F0502020204030204" pitchFamily="34" charset="0"/>
                        </a:rPr>
                        <a:t>. </a:t>
                      </a:r>
                      <a:r>
                        <a:rPr lang="tr-TR" sz="1100" dirty="0" err="1">
                          <a:latin typeface="Calibri" panose="020F0502020204030204" pitchFamily="34" charset="0"/>
                          <a:ea typeface="Calibri" panose="020F0502020204030204" pitchFamily="34" charset="0"/>
                          <a:cs typeface="Calibri" panose="020F0502020204030204" pitchFamily="34" charset="0"/>
                        </a:rPr>
                        <a:t>benzalkonyum</a:t>
                      </a:r>
                      <a:r>
                        <a:rPr lang="tr-TR" sz="1100" dirty="0">
                          <a:latin typeface="Calibri" panose="020F0502020204030204" pitchFamily="34" charset="0"/>
                          <a:ea typeface="Calibri" panose="020F0502020204030204" pitchFamily="34" charset="0"/>
                          <a:cs typeface="Calibri" panose="020F0502020204030204" pitchFamily="34" charset="0"/>
                        </a:rPr>
                        <a:t> klorür ve klorheksidin)</a:t>
                      </a:r>
                    </a:p>
                    <a:p>
                      <a:pPr>
                        <a:buNone/>
                      </a:pPr>
                      <a:r>
                        <a:rPr lang="tr-TR" sz="1100" dirty="0">
                          <a:latin typeface="Calibri" panose="020F0502020204030204" pitchFamily="34" charset="0"/>
                          <a:ea typeface="Calibri" panose="020F0502020204030204" pitchFamily="34" charset="0"/>
                          <a:cs typeface="Calibri" panose="020F0502020204030204" pitchFamily="34" charset="0"/>
                        </a:rPr>
                        <a:t>• Kontamine dezenfektanlar (</a:t>
                      </a:r>
                      <a:r>
                        <a:rPr lang="tr-TR" sz="1100" dirty="0" err="1">
                          <a:latin typeface="Calibri" panose="020F0502020204030204" pitchFamily="34" charset="0"/>
                          <a:ea typeface="Calibri" panose="020F0502020204030204" pitchFamily="34" charset="0"/>
                          <a:cs typeface="Calibri" panose="020F0502020204030204" pitchFamily="34" charset="0"/>
                        </a:rPr>
                        <a:t>örn</a:t>
                      </a:r>
                      <a:r>
                        <a:rPr lang="tr-TR" sz="1100" dirty="0">
                          <a:latin typeface="Calibri" panose="020F0502020204030204" pitchFamily="34" charset="0"/>
                          <a:ea typeface="Calibri" panose="020F0502020204030204" pitchFamily="34" charset="0"/>
                          <a:cs typeface="Calibri" panose="020F0502020204030204" pitchFamily="34" charset="0"/>
                        </a:rPr>
                        <a:t>. </a:t>
                      </a:r>
                      <a:r>
                        <a:rPr lang="tr-TR" sz="1100" dirty="0" err="1">
                          <a:latin typeface="Calibri" panose="020F0502020204030204" pitchFamily="34" charset="0"/>
                          <a:ea typeface="Calibri" panose="020F0502020204030204" pitchFamily="34" charset="0"/>
                          <a:cs typeface="Calibri" panose="020F0502020204030204" pitchFamily="34" charset="0"/>
                        </a:rPr>
                        <a:t>kuaterner</a:t>
                      </a:r>
                      <a:r>
                        <a:rPr lang="tr-TR" sz="1100" dirty="0">
                          <a:latin typeface="Calibri" panose="020F0502020204030204" pitchFamily="34" charset="0"/>
                          <a:ea typeface="Calibri" panose="020F0502020204030204" pitchFamily="34" charset="0"/>
                          <a:cs typeface="Calibri" panose="020F0502020204030204" pitchFamily="34" charset="0"/>
                        </a:rPr>
                        <a:t> amonyum bileşikleri ve glutaraldehit)</a:t>
                      </a:r>
                    </a:p>
                  </a:txBody>
                  <a:tcPr marL="53279" marR="53279" marT="26640" marB="26640" anchor="ctr"/>
                </a:tc>
                <a:extLst>
                  <a:ext uri="{0D108BD9-81ED-4DB2-BD59-A6C34878D82A}">
                    <a16:rowId xmlns:a16="http://schemas.microsoft.com/office/drawing/2014/main" val="3304934966"/>
                  </a:ext>
                </a:extLst>
              </a:tr>
              <a:tr h="649648">
                <a:tc>
                  <a:txBody>
                    <a:bodyPr/>
                    <a:lstStyle/>
                    <a:p>
                      <a:pPr>
                        <a:buNone/>
                      </a:pPr>
                      <a:r>
                        <a:rPr lang="tr-TR" sz="1600" b="1" dirty="0" err="1">
                          <a:latin typeface="Calibri" panose="020F0502020204030204" pitchFamily="34" charset="0"/>
                          <a:ea typeface="Calibri" panose="020F0502020204030204" pitchFamily="34" charset="0"/>
                          <a:cs typeface="Calibri" panose="020F0502020204030204" pitchFamily="34" charset="0"/>
                        </a:rPr>
                        <a:t>Acinetobacter</a:t>
                      </a:r>
                      <a:r>
                        <a:rPr lang="tr-TR" sz="1600" b="1" dirty="0">
                          <a:latin typeface="Calibri" panose="020F0502020204030204" pitchFamily="34" charset="0"/>
                          <a:ea typeface="Calibri" panose="020F0502020204030204" pitchFamily="34" charset="0"/>
                          <a:cs typeface="Calibri" panose="020F0502020204030204" pitchFamily="34" charset="0"/>
                        </a:rPr>
                        <a:t> </a:t>
                      </a:r>
                      <a:r>
                        <a:rPr lang="tr-TR" sz="1600" b="1" dirty="0" err="1">
                          <a:latin typeface="Calibri" panose="020F0502020204030204" pitchFamily="34" charset="0"/>
                          <a:ea typeface="Calibri" panose="020F0502020204030204" pitchFamily="34" charset="0"/>
                          <a:cs typeface="Calibri" panose="020F0502020204030204" pitchFamily="34" charset="0"/>
                        </a:rPr>
                        <a:t>spp</a:t>
                      </a:r>
                      <a:r>
                        <a:rPr lang="tr-TR" sz="1600" b="1" dirty="0">
                          <a:latin typeface="Calibri" panose="020F0502020204030204" pitchFamily="34" charset="0"/>
                          <a:ea typeface="Calibri" panose="020F0502020204030204" pitchFamily="34" charset="0"/>
                          <a:cs typeface="Calibri" panose="020F0502020204030204" pitchFamily="34" charset="0"/>
                        </a:rPr>
                        <a:t>.</a:t>
                      </a:r>
                      <a:endParaRPr lang="tr-TR" sz="1600" dirty="0">
                        <a:latin typeface="Calibri" panose="020F0502020204030204" pitchFamily="34" charset="0"/>
                        <a:ea typeface="Calibri" panose="020F0502020204030204" pitchFamily="34" charset="0"/>
                        <a:cs typeface="Calibri" panose="020F0502020204030204" pitchFamily="34" charset="0"/>
                      </a:endParaRPr>
                    </a:p>
                  </a:txBody>
                  <a:tcPr marL="53279" marR="53279" marT="26640" marB="26640" anchor="ctr"/>
                </a:tc>
                <a:tc>
                  <a:txBody>
                    <a:bodyPr/>
                    <a:lstStyle/>
                    <a:p>
                      <a:pPr>
                        <a:buNone/>
                      </a:pPr>
                      <a:r>
                        <a:rPr lang="tr-TR" sz="1100" dirty="0">
                          <a:latin typeface="Calibri" panose="020F0502020204030204" pitchFamily="34" charset="0"/>
                          <a:ea typeface="Calibri" panose="020F0502020204030204" pitchFamily="34" charset="0"/>
                          <a:cs typeface="Calibri" panose="020F0502020204030204" pitchFamily="34" charset="0"/>
                        </a:rPr>
                        <a:t>• Nem biriktiren tıbbi ekipman (</a:t>
                      </a:r>
                      <a:r>
                        <a:rPr lang="tr-TR" sz="1100" dirty="0" err="1">
                          <a:latin typeface="Calibri" panose="020F0502020204030204" pitchFamily="34" charset="0"/>
                          <a:ea typeface="Calibri" panose="020F0502020204030204" pitchFamily="34" charset="0"/>
                          <a:cs typeface="Calibri" panose="020F0502020204030204" pitchFamily="34" charset="0"/>
                        </a:rPr>
                        <a:t>örn</a:t>
                      </a:r>
                      <a:r>
                        <a:rPr lang="tr-TR" sz="1100" dirty="0">
                          <a:latin typeface="Calibri" panose="020F0502020204030204" pitchFamily="34" charset="0"/>
                          <a:ea typeface="Calibri" panose="020F0502020204030204" pitchFamily="34" charset="0"/>
                          <a:cs typeface="Calibri" panose="020F0502020204030204" pitchFamily="34" charset="0"/>
                        </a:rPr>
                        <a:t>. mekanik ventilatörler, soğuk buhar nemlendiriciler, vaporizatörler ve sis çadırları)</a:t>
                      </a:r>
                    </a:p>
                    <a:p>
                      <a:pPr>
                        <a:buNone/>
                      </a:pPr>
                      <a:r>
                        <a:rPr lang="tr-TR" sz="1100" dirty="0">
                          <a:latin typeface="Calibri" panose="020F0502020204030204" pitchFamily="34" charset="0"/>
                          <a:ea typeface="Calibri" panose="020F0502020204030204" pitchFamily="34" charset="0"/>
                          <a:cs typeface="Calibri" panose="020F0502020204030204" pitchFamily="34" charset="0"/>
                        </a:rPr>
                        <a:t>• Oda nemlendiricileri</a:t>
                      </a:r>
                    </a:p>
                    <a:p>
                      <a:pPr>
                        <a:buNone/>
                      </a:pPr>
                      <a:r>
                        <a:rPr lang="tr-TR" sz="1100" dirty="0">
                          <a:latin typeface="Calibri" panose="020F0502020204030204" pitchFamily="34" charset="0"/>
                          <a:ea typeface="Calibri" panose="020F0502020204030204" pitchFamily="34" charset="0"/>
                          <a:cs typeface="Calibri" panose="020F0502020204030204" pitchFamily="34" charset="0"/>
                        </a:rPr>
                        <a:t>• Çevresel yüzeyler</a:t>
                      </a:r>
                    </a:p>
                  </a:txBody>
                  <a:tcPr marL="53279" marR="53279" marT="26640" marB="26640" anchor="ctr"/>
                </a:tc>
                <a:extLst>
                  <a:ext uri="{0D108BD9-81ED-4DB2-BD59-A6C34878D82A}">
                    <a16:rowId xmlns:a16="http://schemas.microsoft.com/office/drawing/2014/main" val="1847171058"/>
                  </a:ext>
                </a:extLst>
              </a:tr>
              <a:tr h="1063180">
                <a:tc>
                  <a:txBody>
                    <a:bodyPr/>
                    <a:lstStyle/>
                    <a:p>
                      <a:pPr>
                        <a:buNone/>
                      </a:pPr>
                      <a:r>
                        <a:rPr lang="tr-TR" sz="1600" b="1" dirty="0" err="1">
                          <a:latin typeface="Calibri" panose="020F0502020204030204" pitchFamily="34" charset="0"/>
                          <a:ea typeface="Calibri" panose="020F0502020204030204" pitchFamily="34" charset="0"/>
                          <a:cs typeface="Calibri" panose="020F0502020204030204" pitchFamily="34" charset="0"/>
                        </a:rPr>
                        <a:t>Enterobacter</a:t>
                      </a:r>
                      <a:r>
                        <a:rPr lang="tr-TR" sz="1600" b="1" dirty="0">
                          <a:latin typeface="Calibri" panose="020F0502020204030204" pitchFamily="34" charset="0"/>
                          <a:ea typeface="Calibri" panose="020F0502020204030204" pitchFamily="34" charset="0"/>
                          <a:cs typeface="Calibri" panose="020F0502020204030204" pitchFamily="34" charset="0"/>
                        </a:rPr>
                        <a:t> </a:t>
                      </a:r>
                      <a:r>
                        <a:rPr lang="tr-TR" sz="1600" b="1" dirty="0" err="1">
                          <a:latin typeface="Calibri" panose="020F0502020204030204" pitchFamily="34" charset="0"/>
                          <a:ea typeface="Calibri" panose="020F0502020204030204" pitchFamily="34" charset="0"/>
                          <a:cs typeface="Calibri" panose="020F0502020204030204" pitchFamily="34" charset="0"/>
                        </a:rPr>
                        <a:t>spp</a:t>
                      </a:r>
                      <a:r>
                        <a:rPr lang="tr-TR" sz="1600" b="1" dirty="0">
                          <a:latin typeface="Calibri" panose="020F0502020204030204" pitchFamily="34" charset="0"/>
                          <a:ea typeface="Calibri" panose="020F0502020204030204" pitchFamily="34" charset="0"/>
                          <a:cs typeface="Calibri" panose="020F0502020204030204" pitchFamily="34" charset="0"/>
                        </a:rPr>
                        <a:t>.</a:t>
                      </a:r>
                      <a:endParaRPr lang="tr-TR" sz="1600" dirty="0">
                        <a:latin typeface="Calibri" panose="020F0502020204030204" pitchFamily="34" charset="0"/>
                        <a:ea typeface="Calibri" panose="020F0502020204030204" pitchFamily="34" charset="0"/>
                        <a:cs typeface="Calibri" panose="020F0502020204030204" pitchFamily="34" charset="0"/>
                      </a:endParaRPr>
                    </a:p>
                  </a:txBody>
                  <a:tcPr marL="53279" marR="53279" marT="26640" marB="26640" anchor="ctr"/>
                </a:tc>
                <a:tc>
                  <a:txBody>
                    <a:bodyPr/>
                    <a:lstStyle/>
                    <a:p>
                      <a:pPr>
                        <a:buNone/>
                      </a:pPr>
                      <a:r>
                        <a:rPr lang="tr-TR" sz="1100" dirty="0">
                          <a:latin typeface="Calibri" panose="020F0502020204030204" pitchFamily="34" charset="0"/>
                          <a:ea typeface="Calibri" panose="020F0502020204030204" pitchFamily="34" charset="0"/>
                          <a:cs typeface="Calibri" panose="020F0502020204030204" pitchFamily="34" charset="0"/>
                        </a:rPr>
                        <a:t>• Nemlendirici suyu</a:t>
                      </a:r>
                    </a:p>
                    <a:p>
                      <a:pPr>
                        <a:buNone/>
                      </a:pPr>
                      <a:r>
                        <a:rPr lang="tr-TR" sz="1100" dirty="0">
                          <a:latin typeface="Calibri" panose="020F0502020204030204" pitchFamily="34" charset="0"/>
                          <a:ea typeface="Calibri" panose="020F0502020204030204" pitchFamily="34" charset="0"/>
                          <a:cs typeface="Calibri" panose="020F0502020204030204" pitchFamily="34" charset="0"/>
                        </a:rPr>
                        <a:t>• İntravenöz sıvılar</a:t>
                      </a:r>
                    </a:p>
                    <a:p>
                      <a:pPr>
                        <a:buNone/>
                      </a:pPr>
                      <a:r>
                        <a:rPr lang="tr-TR" sz="1100" dirty="0">
                          <a:latin typeface="Calibri" panose="020F0502020204030204" pitchFamily="34" charset="0"/>
                          <a:ea typeface="Calibri" panose="020F0502020204030204" pitchFamily="34" charset="0"/>
                          <a:cs typeface="Calibri" panose="020F0502020204030204" pitchFamily="34" charset="0"/>
                        </a:rPr>
                        <a:t>• Steril olmayan pamuklu çubuklar</a:t>
                      </a:r>
                    </a:p>
                    <a:p>
                      <a:pPr>
                        <a:buNone/>
                      </a:pPr>
                      <a:r>
                        <a:rPr lang="tr-TR" sz="1100" dirty="0">
                          <a:latin typeface="Calibri" panose="020F0502020204030204" pitchFamily="34" charset="0"/>
                          <a:ea typeface="Calibri" panose="020F0502020204030204" pitchFamily="34" charset="0"/>
                          <a:cs typeface="Calibri" panose="020F0502020204030204" pitchFamily="34" charset="0"/>
                        </a:rPr>
                        <a:t>• Ventilatörler</a:t>
                      </a:r>
                    </a:p>
                    <a:p>
                      <a:pPr>
                        <a:buNone/>
                      </a:pPr>
                      <a:r>
                        <a:rPr lang="tr-TR" sz="1100" dirty="0">
                          <a:latin typeface="Calibri" panose="020F0502020204030204" pitchFamily="34" charset="0"/>
                          <a:ea typeface="Calibri" panose="020F0502020204030204" pitchFamily="34" charset="0"/>
                          <a:cs typeface="Calibri" panose="020F0502020204030204" pitchFamily="34" charset="0"/>
                        </a:rPr>
                        <a:t>• Aspirasyon cihazlarında kauçuk borular</a:t>
                      </a:r>
                    </a:p>
                    <a:p>
                      <a:pPr>
                        <a:buNone/>
                      </a:pPr>
                      <a:r>
                        <a:rPr lang="tr-TR" sz="1100" dirty="0">
                          <a:latin typeface="Calibri" panose="020F0502020204030204" pitchFamily="34" charset="0"/>
                          <a:ea typeface="Calibri" panose="020F0502020204030204" pitchFamily="34" charset="0"/>
                          <a:cs typeface="Calibri" panose="020F0502020204030204" pitchFamily="34" charset="0"/>
                        </a:rPr>
                        <a:t>• Kan gazı analizörleri</a:t>
                      </a:r>
                    </a:p>
                  </a:txBody>
                  <a:tcPr marL="53279" marR="53279" marT="26640" marB="26640" anchor="ctr"/>
                </a:tc>
                <a:extLst>
                  <a:ext uri="{0D108BD9-81ED-4DB2-BD59-A6C34878D82A}">
                    <a16:rowId xmlns:a16="http://schemas.microsoft.com/office/drawing/2014/main" val="3581171655"/>
                  </a:ext>
                </a:extLst>
              </a:tr>
            </a:tbl>
          </a:graphicData>
        </a:graphic>
      </p:graphicFrame>
      <p:sp>
        <p:nvSpPr>
          <p:cNvPr id="8" name="Metin kutusu 7">
            <a:extLst>
              <a:ext uri="{FF2B5EF4-FFF2-40B4-BE49-F238E27FC236}">
                <a16:creationId xmlns:a16="http://schemas.microsoft.com/office/drawing/2014/main" id="{2CCDE76B-AEB7-654D-529C-69287B3B047F}"/>
              </a:ext>
            </a:extLst>
          </p:cNvPr>
          <p:cNvSpPr txBox="1"/>
          <p:nvPr/>
        </p:nvSpPr>
        <p:spPr>
          <a:xfrm>
            <a:off x="287958" y="6703370"/>
            <a:ext cx="11726203" cy="339921"/>
          </a:xfrm>
          <a:prstGeom prst="rect">
            <a:avLst/>
          </a:prstGeom>
          <a:noFill/>
        </p:spPr>
        <p:txBody>
          <a:bodyPr wrap="square">
            <a:spAutoFit/>
          </a:bodyPr>
          <a:lstStyle/>
          <a:p>
            <a:pPr marL="0" marR="0" lvl="0" indent="0" algn="l" defTabSz="918058" rtl="0" eaLnBrk="1" fontAlgn="auto" latinLnBrk="0" hangingPunct="1">
              <a:lnSpc>
                <a:spcPct val="100000"/>
              </a:lnSpc>
              <a:spcBef>
                <a:spcPts val="0"/>
              </a:spcBef>
              <a:spcAft>
                <a:spcPts val="0"/>
              </a:spcAft>
              <a:buClrTx/>
              <a:buSzTx/>
              <a:buFontTx/>
              <a:buNone/>
              <a:tabLst/>
              <a:defRPr/>
            </a:pPr>
            <a:r>
              <a:rPr kumimoji="0" lang="en-US" sz="803"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Centers for Disease Control and Prevention. (2003). </a:t>
            </a:r>
            <a:r>
              <a:rPr kumimoji="0" lang="en-US" sz="803"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Guidelines for environmental infection control in health-care facilities: Recommendations of CDC and the Healthcare Infection Control Practices Advisory Committee (HICPAC).</a:t>
            </a:r>
            <a:r>
              <a:rPr kumimoji="0" lang="en-US" sz="803"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MMWR Recommendations and Reports, 52(RR-10), 1–42. </a:t>
            </a:r>
            <a:r>
              <a:rPr kumimoji="0" lang="en-US" sz="803"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2"/>
              </a:rPr>
              <a:t>https://www.cdc.gov/mmwr/preview/mmwrhtml/rr5210a1.htm</a:t>
            </a:r>
            <a:endParaRPr kumimoji="0" lang="tr-TR" sz="803"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5303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FF7FAECE-F5D3-9635-B30B-D77BC9E2F227}"/>
              </a:ext>
            </a:extLst>
          </p:cNvPr>
          <p:cNvSpPr>
            <a:spLocks noGrp="1"/>
          </p:cNvSpPr>
          <p:nvPr>
            <p:ph type="title"/>
          </p:nvPr>
        </p:nvSpPr>
        <p:spPr>
          <a:xfrm>
            <a:off x="575990" y="144066"/>
            <a:ext cx="10558046" cy="655239"/>
          </a:xfrm>
        </p:spPr>
        <p:txBody>
          <a:bodyPr>
            <a:normAutofit fontScale="90000"/>
          </a:bodyPr>
          <a:lstStyle/>
          <a:p>
            <a:r>
              <a:rPr lang="tr-TR" sz="2410" dirty="0">
                <a:solidFill>
                  <a:srgbClr val="FF0000"/>
                </a:solidFill>
                <a:latin typeface="Calibri" panose="020F0502020204030204" pitchFamily="34" charset="0"/>
                <a:ea typeface="Calibri" panose="020F0502020204030204" pitchFamily="34" charset="0"/>
                <a:cs typeface="Calibri" panose="020F0502020204030204" pitchFamily="34" charset="0"/>
              </a:rPr>
              <a:t>Su ve kullanım noktası ekipmanları: su kaynaklı patojenlerin kaynakları ve rezervuarları</a:t>
            </a:r>
          </a:p>
        </p:txBody>
      </p:sp>
      <p:sp>
        <p:nvSpPr>
          <p:cNvPr id="8" name="Metin kutusu 7">
            <a:extLst>
              <a:ext uri="{FF2B5EF4-FFF2-40B4-BE49-F238E27FC236}">
                <a16:creationId xmlns:a16="http://schemas.microsoft.com/office/drawing/2014/main" id="{2CCDE76B-AEB7-654D-529C-69287B3B047F}"/>
              </a:ext>
            </a:extLst>
          </p:cNvPr>
          <p:cNvSpPr txBox="1"/>
          <p:nvPr/>
        </p:nvSpPr>
        <p:spPr>
          <a:xfrm>
            <a:off x="287958" y="6768802"/>
            <a:ext cx="11838367" cy="339921"/>
          </a:xfrm>
          <a:prstGeom prst="rect">
            <a:avLst/>
          </a:prstGeom>
          <a:noFill/>
        </p:spPr>
        <p:txBody>
          <a:bodyPr wrap="square">
            <a:spAutoFit/>
          </a:bodyPr>
          <a:lstStyle/>
          <a:p>
            <a:pPr defTabSz="918058"/>
            <a:r>
              <a:rPr lang="en-US" sz="803" dirty="0">
                <a:solidFill>
                  <a:prstClr val="black"/>
                </a:solidFill>
              </a:rPr>
              <a:t>Centers for Disease Control and Prevention. (2003). </a:t>
            </a:r>
            <a:r>
              <a:rPr lang="en-US" sz="803" i="1" dirty="0">
                <a:solidFill>
                  <a:prstClr val="black"/>
                </a:solidFill>
              </a:rPr>
              <a:t>Guidelines for environmental infection control in health-care facilities: Recommendations of CDC and the Healthcare Infection Control Practices Advisory Committee (HICPAC).</a:t>
            </a:r>
            <a:r>
              <a:rPr lang="en-US" sz="803" dirty="0">
                <a:solidFill>
                  <a:prstClr val="black"/>
                </a:solidFill>
              </a:rPr>
              <a:t> MMWR Recommendations and Reports, 52(RR-10), 1–42. </a:t>
            </a:r>
            <a:r>
              <a:rPr lang="en-US" sz="803" dirty="0">
                <a:solidFill>
                  <a:prstClr val="black"/>
                </a:solidFill>
                <a:hlinkClick r:id="rId2"/>
              </a:rPr>
              <a:t>https://www.cdc.gov/mmwr/preview/mmwrhtml/rr5210a1.htm</a:t>
            </a:r>
            <a:endParaRPr lang="tr-TR" sz="803" dirty="0">
              <a:solidFill>
                <a:prstClr val="black"/>
              </a:solidFill>
            </a:endParaRPr>
          </a:p>
        </p:txBody>
      </p:sp>
      <p:graphicFrame>
        <p:nvGraphicFramePr>
          <p:cNvPr id="7" name="İçerik Yer Tutucusu 6"/>
          <p:cNvGraphicFramePr>
            <a:graphicFrameLocks noGrp="1"/>
          </p:cNvGraphicFramePr>
          <p:nvPr>
            <p:ph idx="1"/>
            <p:extLst>
              <p:ext uri="{D42A27DB-BD31-4B8C-83A1-F6EECF244321}">
                <p14:modId xmlns:p14="http://schemas.microsoft.com/office/powerpoint/2010/main" val="173542012"/>
              </p:ext>
            </p:extLst>
          </p:nvPr>
        </p:nvGraphicFramePr>
        <p:xfrm>
          <a:off x="792015" y="720130"/>
          <a:ext cx="10945214" cy="5976666"/>
        </p:xfrm>
        <a:graphic>
          <a:graphicData uri="http://schemas.openxmlformats.org/drawingml/2006/table">
            <a:tbl>
              <a:tblPr firstRow="1" firstCol="1" bandRow="1">
                <a:tableStyleId>{FABFCF23-3B69-468F-B69F-88F6DE6A72F2}</a:tableStyleId>
              </a:tblPr>
              <a:tblGrid>
                <a:gridCol w="1802987">
                  <a:extLst>
                    <a:ext uri="{9D8B030D-6E8A-4147-A177-3AD203B41FA5}">
                      <a16:colId xmlns:a16="http://schemas.microsoft.com/office/drawing/2014/main" val="3075518415"/>
                    </a:ext>
                  </a:extLst>
                </a:gridCol>
                <a:gridCol w="1741425">
                  <a:extLst>
                    <a:ext uri="{9D8B030D-6E8A-4147-A177-3AD203B41FA5}">
                      <a16:colId xmlns:a16="http://schemas.microsoft.com/office/drawing/2014/main" val="1327879086"/>
                    </a:ext>
                  </a:extLst>
                </a:gridCol>
                <a:gridCol w="1335546">
                  <a:extLst>
                    <a:ext uri="{9D8B030D-6E8A-4147-A177-3AD203B41FA5}">
                      <a16:colId xmlns:a16="http://schemas.microsoft.com/office/drawing/2014/main" val="1704212781"/>
                    </a:ext>
                  </a:extLst>
                </a:gridCol>
                <a:gridCol w="1915675">
                  <a:extLst>
                    <a:ext uri="{9D8B030D-6E8A-4147-A177-3AD203B41FA5}">
                      <a16:colId xmlns:a16="http://schemas.microsoft.com/office/drawing/2014/main" val="3110627442"/>
                    </a:ext>
                  </a:extLst>
                </a:gridCol>
                <a:gridCol w="4149581">
                  <a:extLst>
                    <a:ext uri="{9D8B030D-6E8A-4147-A177-3AD203B41FA5}">
                      <a16:colId xmlns:a16="http://schemas.microsoft.com/office/drawing/2014/main" val="2327558175"/>
                    </a:ext>
                  </a:extLst>
                </a:gridCol>
              </a:tblGrid>
              <a:tr h="355277">
                <a:tc>
                  <a:txBody>
                    <a:bodyPr/>
                    <a:lstStyle/>
                    <a:p>
                      <a:pPr algn="ctr">
                        <a:lnSpc>
                          <a:spcPct val="115000"/>
                        </a:lnSpc>
                        <a:spcAft>
                          <a:spcPts val="0"/>
                        </a:spcAft>
                      </a:pPr>
                      <a:r>
                        <a:rPr lang="tr-TR" sz="1000" kern="0">
                          <a:effectLst/>
                        </a:rPr>
                        <a:t>Rezervuar</a:t>
                      </a:r>
                      <a:endParaRPr lang="tr-TR" sz="1000" kern="100">
                        <a:effectLst/>
                        <a:latin typeface="Aptos"/>
                        <a:ea typeface="Aptos"/>
                        <a:cs typeface="Times New Roman" panose="02020603050405020304" pitchFamily="18" charset="0"/>
                      </a:endParaRPr>
                    </a:p>
                  </a:txBody>
                  <a:tcPr marL="36902" marR="36902" marT="0" marB="0"/>
                </a:tc>
                <a:tc>
                  <a:txBody>
                    <a:bodyPr/>
                    <a:lstStyle/>
                    <a:p>
                      <a:pPr algn="ctr">
                        <a:lnSpc>
                          <a:spcPct val="115000"/>
                        </a:lnSpc>
                        <a:spcAft>
                          <a:spcPts val="0"/>
                        </a:spcAft>
                      </a:pPr>
                      <a:r>
                        <a:rPr lang="tr-TR" sz="1000" kern="0">
                          <a:effectLst/>
                        </a:rPr>
                        <a:t>İlişkili patojenler</a:t>
                      </a:r>
                      <a:endParaRPr lang="tr-TR" sz="1000" kern="100">
                        <a:effectLst/>
                        <a:latin typeface="Aptos"/>
                        <a:ea typeface="Aptos"/>
                        <a:cs typeface="Times New Roman" panose="02020603050405020304" pitchFamily="18" charset="0"/>
                      </a:endParaRPr>
                    </a:p>
                  </a:txBody>
                  <a:tcPr marL="36902" marR="36902" marT="0" marB="0"/>
                </a:tc>
                <a:tc>
                  <a:txBody>
                    <a:bodyPr/>
                    <a:lstStyle/>
                    <a:p>
                      <a:pPr algn="ctr">
                        <a:lnSpc>
                          <a:spcPct val="115000"/>
                        </a:lnSpc>
                        <a:spcAft>
                          <a:spcPts val="0"/>
                        </a:spcAft>
                      </a:pPr>
                      <a:r>
                        <a:rPr lang="tr-TR" sz="1000" kern="0">
                          <a:effectLst/>
                        </a:rPr>
                        <a:t>Bulaş yolu</a:t>
                      </a:r>
                      <a:endParaRPr lang="tr-TR" sz="1000" kern="100">
                        <a:effectLst/>
                        <a:latin typeface="Aptos"/>
                        <a:ea typeface="Aptos"/>
                        <a:cs typeface="Times New Roman" panose="02020603050405020304" pitchFamily="18" charset="0"/>
                      </a:endParaRPr>
                    </a:p>
                  </a:txBody>
                  <a:tcPr marL="36902" marR="36902" marT="0" marB="0"/>
                </a:tc>
                <a:tc>
                  <a:txBody>
                    <a:bodyPr/>
                    <a:lstStyle/>
                    <a:p>
                      <a:pPr algn="ctr">
                        <a:lnSpc>
                          <a:spcPct val="115000"/>
                        </a:lnSpc>
                        <a:spcAft>
                          <a:spcPts val="0"/>
                        </a:spcAft>
                      </a:pPr>
                      <a:r>
                        <a:rPr lang="tr-TR" sz="1000" kern="0">
                          <a:effectLst/>
                        </a:rPr>
                        <a:t>Kanıt gücü</a:t>
                      </a:r>
                      <a:endParaRPr lang="tr-TR" sz="1000" kern="100">
                        <a:effectLst/>
                        <a:latin typeface="Aptos"/>
                        <a:ea typeface="Aptos"/>
                        <a:cs typeface="Times New Roman" panose="02020603050405020304" pitchFamily="18" charset="0"/>
                      </a:endParaRPr>
                    </a:p>
                  </a:txBody>
                  <a:tcPr marL="36902" marR="36902" marT="0" marB="0"/>
                </a:tc>
                <a:tc>
                  <a:txBody>
                    <a:bodyPr/>
                    <a:lstStyle/>
                    <a:p>
                      <a:pPr algn="ctr">
                        <a:lnSpc>
                          <a:spcPct val="115000"/>
                        </a:lnSpc>
                        <a:spcAft>
                          <a:spcPts val="0"/>
                        </a:spcAft>
                      </a:pPr>
                      <a:r>
                        <a:rPr lang="tr-TR" sz="1000" kern="0">
                          <a:effectLst/>
                        </a:rPr>
                        <a:t>Önleme ve kontrol</a:t>
                      </a:r>
                      <a:endParaRPr lang="tr-TR" sz="1000" kern="100">
                        <a:effectLst/>
                        <a:latin typeface="Aptos"/>
                        <a:ea typeface="Aptos"/>
                        <a:cs typeface="Times New Roman" panose="02020603050405020304" pitchFamily="18" charset="0"/>
                      </a:endParaRPr>
                    </a:p>
                  </a:txBody>
                  <a:tcPr marL="36902" marR="36902" marT="0" marB="0"/>
                </a:tc>
                <a:extLst>
                  <a:ext uri="{0D108BD9-81ED-4DB2-BD59-A6C34878D82A}">
                    <a16:rowId xmlns:a16="http://schemas.microsoft.com/office/drawing/2014/main" val="3474650849"/>
                  </a:ext>
                </a:extLst>
              </a:tr>
              <a:tr h="386865">
                <a:tc>
                  <a:txBody>
                    <a:bodyPr/>
                    <a:lstStyle/>
                    <a:p>
                      <a:pPr algn="l">
                        <a:lnSpc>
                          <a:spcPct val="115000"/>
                        </a:lnSpc>
                        <a:spcAft>
                          <a:spcPts val="0"/>
                        </a:spcAft>
                      </a:pPr>
                      <a:r>
                        <a:rPr lang="tr-TR" sz="1000" kern="0">
                          <a:effectLst/>
                        </a:rPr>
                        <a:t>İçme suyu</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Pseudomonas, gram-negatif bakteriler, NTM</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Temas</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Orta: zaman zaman iyi tanımlanmış salgınlar</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dirty="0">
                          <a:effectLst/>
                        </a:rPr>
                        <a:t>Halk sağlığı rehberlerine uyulmalıdır</a:t>
                      </a:r>
                      <a:endParaRPr lang="tr-TR" sz="1000" kern="100" dirty="0">
                        <a:effectLst/>
                        <a:latin typeface="Aptos"/>
                        <a:ea typeface="Aptos"/>
                        <a:cs typeface="Times New Roman" panose="02020603050405020304" pitchFamily="18" charset="0"/>
                      </a:endParaRPr>
                    </a:p>
                  </a:txBody>
                  <a:tcPr marL="36902" marR="36902" marT="0" marB="0"/>
                </a:tc>
                <a:extLst>
                  <a:ext uri="{0D108BD9-81ED-4DB2-BD59-A6C34878D82A}">
                    <a16:rowId xmlns:a16="http://schemas.microsoft.com/office/drawing/2014/main" val="2806034634"/>
                  </a:ext>
                </a:extLst>
              </a:tr>
              <a:tr h="386865">
                <a:tc>
                  <a:txBody>
                    <a:bodyPr/>
                    <a:lstStyle/>
                    <a:p>
                      <a:pPr algn="l">
                        <a:lnSpc>
                          <a:spcPct val="115000"/>
                        </a:lnSpc>
                        <a:spcAft>
                          <a:spcPts val="0"/>
                        </a:spcAft>
                      </a:pPr>
                      <a:r>
                        <a:rPr lang="tr-TR" sz="1000" kern="0" dirty="0">
                          <a:effectLst/>
                        </a:rPr>
                        <a:t>İçme suyu</a:t>
                      </a:r>
                      <a:endParaRPr lang="tr-TR" sz="1000" kern="100" dirty="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Legionella</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Aerosol inhalasyonu</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Orta: zaman zaman iyi tanımlanmış salgınlar</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Su için ek arıtma sağlanmalıdır</a:t>
                      </a:r>
                      <a:endParaRPr lang="tr-TR" sz="1000" kern="100">
                        <a:effectLst/>
                        <a:latin typeface="Aptos"/>
                        <a:ea typeface="Aptos"/>
                        <a:cs typeface="Times New Roman" panose="02020603050405020304" pitchFamily="18" charset="0"/>
                      </a:endParaRPr>
                    </a:p>
                  </a:txBody>
                  <a:tcPr marL="36902" marR="36902" marT="0" marB="0"/>
                </a:tc>
                <a:extLst>
                  <a:ext uri="{0D108BD9-81ED-4DB2-BD59-A6C34878D82A}">
                    <a16:rowId xmlns:a16="http://schemas.microsoft.com/office/drawing/2014/main" val="3657649327"/>
                  </a:ext>
                </a:extLst>
              </a:tr>
              <a:tr h="386865">
                <a:tc>
                  <a:txBody>
                    <a:bodyPr/>
                    <a:lstStyle/>
                    <a:p>
                      <a:pPr algn="l">
                        <a:lnSpc>
                          <a:spcPct val="115000"/>
                        </a:lnSpc>
                        <a:spcAft>
                          <a:spcPts val="0"/>
                        </a:spcAft>
                      </a:pPr>
                      <a:r>
                        <a:rPr lang="tr-TR" sz="1000" kern="0">
                          <a:effectLst/>
                        </a:rPr>
                        <a:t>Diyaliz suyu</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Gram-negatif bakteriler</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Temas</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Orta: zaman zaman iyi tanımlanmış salgınlar</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Diyalizat ≤2,000 cfu/mL; su ≤200 cfu/mL olmalıdır</a:t>
                      </a:r>
                      <a:endParaRPr lang="tr-TR" sz="1000" kern="100">
                        <a:effectLst/>
                        <a:latin typeface="Aptos"/>
                        <a:ea typeface="Aptos"/>
                        <a:cs typeface="Times New Roman" panose="02020603050405020304" pitchFamily="18" charset="0"/>
                      </a:endParaRPr>
                    </a:p>
                  </a:txBody>
                  <a:tcPr marL="36902" marR="36902" marT="0" marB="0"/>
                </a:tc>
                <a:extLst>
                  <a:ext uri="{0D108BD9-81ED-4DB2-BD59-A6C34878D82A}">
                    <a16:rowId xmlns:a16="http://schemas.microsoft.com/office/drawing/2014/main" val="3434410470"/>
                  </a:ext>
                </a:extLst>
              </a:tr>
              <a:tr h="580298">
                <a:tc>
                  <a:txBody>
                    <a:bodyPr/>
                    <a:lstStyle/>
                    <a:p>
                      <a:pPr algn="l">
                        <a:lnSpc>
                          <a:spcPct val="115000"/>
                        </a:lnSpc>
                        <a:spcAft>
                          <a:spcPts val="0"/>
                        </a:spcAft>
                      </a:pPr>
                      <a:r>
                        <a:rPr lang="tr-TR" sz="1000" kern="0">
                          <a:effectLst/>
                        </a:rPr>
                        <a:t>Otomatik endoskop yeniden işleme cihazları ve durulama suyu</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Gram-negatif bakteriler</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Temas</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Orta</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Ekipman talimatlara uygun kullanılmalı ve bakımı yapılmalı; kanallar alkol durulama ve zorlanmış hava ile kurutularak nem giderilmelidir</a:t>
                      </a:r>
                      <a:endParaRPr lang="tr-TR" sz="1000" kern="100">
                        <a:effectLst/>
                        <a:latin typeface="Aptos"/>
                        <a:ea typeface="Aptos"/>
                        <a:cs typeface="Times New Roman" panose="02020603050405020304" pitchFamily="18" charset="0"/>
                      </a:endParaRPr>
                    </a:p>
                  </a:txBody>
                  <a:tcPr marL="36902" marR="36902" marT="0" marB="0"/>
                </a:tc>
                <a:extLst>
                  <a:ext uri="{0D108BD9-81ED-4DB2-BD59-A6C34878D82A}">
                    <a16:rowId xmlns:a16="http://schemas.microsoft.com/office/drawing/2014/main" val="259994520"/>
                  </a:ext>
                </a:extLst>
              </a:tr>
              <a:tr h="386865">
                <a:tc>
                  <a:txBody>
                    <a:bodyPr/>
                    <a:lstStyle/>
                    <a:p>
                      <a:pPr algn="l">
                        <a:lnSpc>
                          <a:spcPct val="115000"/>
                        </a:lnSpc>
                        <a:spcAft>
                          <a:spcPts val="0"/>
                        </a:spcAft>
                      </a:pPr>
                      <a:r>
                        <a:rPr lang="tr-TR" sz="1000" kern="0">
                          <a:effectLst/>
                        </a:rPr>
                        <a:t>Su banyoları</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Pseudomonas, Burkholderia, Acinetobacter</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Temas</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Orta</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Suya germisit eklenmeli; ürünler sıcaklık ayarı için kullanılıyorsa koruyucu plastikle sarılmalıdır</a:t>
                      </a:r>
                      <a:endParaRPr lang="tr-TR" sz="1000" kern="100">
                        <a:effectLst/>
                        <a:latin typeface="Aptos"/>
                        <a:ea typeface="Aptos"/>
                        <a:cs typeface="Times New Roman" panose="02020603050405020304" pitchFamily="18" charset="0"/>
                      </a:endParaRPr>
                    </a:p>
                  </a:txBody>
                  <a:tcPr marL="36902" marR="36902" marT="0" marB="0"/>
                </a:tc>
                <a:extLst>
                  <a:ext uri="{0D108BD9-81ED-4DB2-BD59-A6C34878D82A}">
                    <a16:rowId xmlns:a16="http://schemas.microsoft.com/office/drawing/2014/main" val="2955269823"/>
                  </a:ext>
                </a:extLst>
              </a:tr>
              <a:tr h="386865">
                <a:tc>
                  <a:txBody>
                    <a:bodyPr/>
                    <a:lstStyle/>
                    <a:p>
                      <a:pPr algn="l">
                        <a:lnSpc>
                          <a:spcPct val="115000"/>
                        </a:lnSpc>
                        <a:spcAft>
                          <a:spcPts val="0"/>
                        </a:spcAft>
                      </a:pPr>
                      <a:r>
                        <a:rPr lang="tr-TR" sz="1000" kern="0">
                          <a:effectLst/>
                        </a:rPr>
                        <a:t>Hidroterapi tankları/küvetleri</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Pseudomonas, Enterobacter, Acinetobacter</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Temas</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Orta</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Her kullanımdan sonra boşaltılıp dezenfekte edilmeli; büyük hidroterapi havuzlarında su uygun şekilde dezenfekte edilmeli ve filtrelenmelidir</a:t>
                      </a:r>
                      <a:endParaRPr lang="tr-TR" sz="1000" kern="100">
                        <a:effectLst/>
                        <a:latin typeface="Aptos"/>
                        <a:ea typeface="Aptos"/>
                        <a:cs typeface="Times New Roman" panose="02020603050405020304" pitchFamily="18" charset="0"/>
                      </a:endParaRPr>
                    </a:p>
                  </a:txBody>
                  <a:tcPr marL="36902" marR="36902" marT="0" marB="0"/>
                </a:tc>
                <a:extLst>
                  <a:ext uri="{0D108BD9-81ED-4DB2-BD59-A6C34878D82A}">
                    <a16:rowId xmlns:a16="http://schemas.microsoft.com/office/drawing/2014/main" val="3713298389"/>
                  </a:ext>
                </a:extLst>
              </a:tr>
              <a:tr h="580298">
                <a:tc>
                  <a:txBody>
                    <a:bodyPr/>
                    <a:lstStyle/>
                    <a:p>
                      <a:pPr algn="l">
                        <a:lnSpc>
                          <a:spcPct val="115000"/>
                        </a:lnSpc>
                        <a:spcAft>
                          <a:spcPts val="0"/>
                        </a:spcAft>
                      </a:pPr>
                      <a:r>
                        <a:rPr lang="tr-TR" sz="1000" kern="0">
                          <a:effectLst/>
                        </a:rPr>
                        <a:t>Buz ve buz makineleri</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NTM, Enterobacter, Pseudomonas, Cryptosporidium, Legionella</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Yutma, temas</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Orta / Düşük</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dirty="0">
                          <a:effectLst/>
                        </a:rPr>
                        <a:t>Düzenli temizlenmeli; otomatik dağıtıcı kullanılmalı (hasta alanlarında açık depolamadan kaçınılmalı)</a:t>
                      </a:r>
                      <a:endParaRPr lang="tr-TR" sz="1000" kern="100" dirty="0">
                        <a:effectLst/>
                        <a:latin typeface="Aptos"/>
                        <a:ea typeface="Aptos"/>
                        <a:cs typeface="Times New Roman" panose="02020603050405020304" pitchFamily="18" charset="0"/>
                      </a:endParaRPr>
                    </a:p>
                  </a:txBody>
                  <a:tcPr marL="36902" marR="36902" marT="0" marB="0"/>
                </a:tc>
                <a:extLst>
                  <a:ext uri="{0D108BD9-81ED-4DB2-BD59-A6C34878D82A}">
                    <a16:rowId xmlns:a16="http://schemas.microsoft.com/office/drawing/2014/main" val="2814881087"/>
                  </a:ext>
                </a:extLst>
              </a:tr>
              <a:tr h="386865">
                <a:tc>
                  <a:txBody>
                    <a:bodyPr/>
                    <a:lstStyle/>
                    <a:p>
                      <a:pPr algn="l">
                        <a:lnSpc>
                          <a:spcPct val="115000"/>
                        </a:lnSpc>
                        <a:spcAft>
                          <a:spcPts val="0"/>
                        </a:spcAft>
                      </a:pPr>
                      <a:r>
                        <a:rPr lang="tr-TR" sz="1000" kern="0">
                          <a:effectLst/>
                        </a:rPr>
                        <a:t>Musluk aeratörleri</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Legionella</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dirty="0" err="1">
                          <a:effectLst/>
                        </a:rPr>
                        <a:t>Aerosol</a:t>
                      </a:r>
                      <a:r>
                        <a:rPr lang="tr-TR" sz="1000" kern="0" dirty="0">
                          <a:effectLst/>
                        </a:rPr>
                        <a:t> </a:t>
                      </a:r>
                      <a:r>
                        <a:rPr lang="tr-TR" sz="1000" kern="0" dirty="0" err="1">
                          <a:effectLst/>
                        </a:rPr>
                        <a:t>inhalasyonu</a:t>
                      </a:r>
                      <a:endParaRPr lang="tr-TR" sz="1000" kern="100" dirty="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Orta</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Yüksek riskli alanlarda aylık temizlenmeli/dezenfekte edilmeli; enfeksiyon varsa çıkarılması düşünülmeli</a:t>
                      </a:r>
                      <a:endParaRPr lang="tr-TR" sz="1000" kern="100">
                        <a:effectLst/>
                        <a:latin typeface="Aptos"/>
                        <a:ea typeface="Aptos"/>
                        <a:cs typeface="Times New Roman" panose="02020603050405020304" pitchFamily="18" charset="0"/>
                      </a:endParaRPr>
                    </a:p>
                  </a:txBody>
                  <a:tcPr marL="36902" marR="36902" marT="0" marB="0"/>
                </a:tc>
                <a:extLst>
                  <a:ext uri="{0D108BD9-81ED-4DB2-BD59-A6C34878D82A}">
                    <a16:rowId xmlns:a16="http://schemas.microsoft.com/office/drawing/2014/main" val="1207046912"/>
                  </a:ext>
                </a:extLst>
              </a:tr>
              <a:tr h="580298">
                <a:tc>
                  <a:txBody>
                    <a:bodyPr/>
                    <a:lstStyle/>
                    <a:p>
                      <a:pPr algn="l">
                        <a:lnSpc>
                          <a:spcPct val="115000"/>
                        </a:lnSpc>
                        <a:spcAft>
                          <a:spcPts val="0"/>
                        </a:spcAft>
                      </a:pPr>
                      <a:r>
                        <a:rPr lang="tr-TR" sz="1000" kern="0">
                          <a:effectLst/>
                        </a:rPr>
                        <a:t>Musluk aeratörleri</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Pseudomonas, Acinetobacter, Stenotrophomonas, Chryseobacterium</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dirty="0">
                          <a:effectLst/>
                        </a:rPr>
                        <a:t>Temas, damlacık</a:t>
                      </a:r>
                      <a:endParaRPr lang="tr-TR" sz="1000" kern="100" dirty="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Düşük</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İmmünkompetan hasta alanlarında özel önlem gerekmez</a:t>
                      </a:r>
                      <a:endParaRPr lang="tr-TR" sz="1000" kern="100">
                        <a:effectLst/>
                        <a:latin typeface="Aptos"/>
                        <a:ea typeface="Aptos"/>
                        <a:cs typeface="Times New Roman" panose="02020603050405020304" pitchFamily="18" charset="0"/>
                      </a:endParaRPr>
                    </a:p>
                  </a:txBody>
                  <a:tcPr marL="36902" marR="36902" marT="0" marB="0"/>
                </a:tc>
                <a:extLst>
                  <a:ext uri="{0D108BD9-81ED-4DB2-BD59-A6C34878D82A}">
                    <a16:rowId xmlns:a16="http://schemas.microsoft.com/office/drawing/2014/main" val="1139059667"/>
                  </a:ext>
                </a:extLst>
              </a:tr>
              <a:tr h="310954">
                <a:tc>
                  <a:txBody>
                    <a:bodyPr/>
                    <a:lstStyle/>
                    <a:p>
                      <a:pPr algn="l">
                        <a:lnSpc>
                          <a:spcPct val="115000"/>
                        </a:lnSpc>
                        <a:spcAft>
                          <a:spcPts val="0"/>
                        </a:spcAft>
                      </a:pPr>
                      <a:r>
                        <a:rPr lang="tr-TR" sz="1000" kern="0">
                          <a:effectLst/>
                        </a:rPr>
                        <a:t>Lavabolar</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Pseudomonas</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Temas, damlacık</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Orta</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El yıkama ve kontamine sıvı atımı için ayrı lavabolar kullanılmalı</a:t>
                      </a:r>
                      <a:endParaRPr lang="tr-TR" sz="1000" kern="100">
                        <a:effectLst/>
                        <a:latin typeface="Aptos"/>
                        <a:ea typeface="Aptos"/>
                        <a:cs typeface="Times New Roman" panose="02020603050405020304" pitchFamily="18" charset="0"/>
                      </a:endParaRPr>
                    </a:p>
                  </a:txBody>
                  <a:tcPr marL="36902" marR="36902" marT="0" marB="0"/>
                </a:tc>
                <a:extLst>
                  <a:ext uri="{0D108BD9-81ED-4DB2-BD59-A6C34878D82A}">
                    <a16:rowId xmlns:a16="http://schemas.microsoft.com/office/drawing/2014/main" val="3537444815"/>
                  </a:ext>
                </a:extLst>
              </a:tr>
              <a:tr h="386865">
                <a:tc>
                  <a:txBody>
                    <a:bodyPr/>
                    <a:lstStyle/>
                    <a:p>
                      <a:pPr algn="l">
                        <a:lnSpc>
                          <a:spcPct val="115000"/>
                        </a:lnSpc>
                        <a:spcAft>
                          <a:spcPts val="0"/>
                        </a:spcAft>
                      </a:pPr>
                      <a:r>
                        <a:rPr lang="tr-TR" sz="1000" kern="0">
                          <a:effectLst/>
                        </a:rPr>
                        <a:t>Duşlar</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Legionella</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Aerosol inhalasyonu</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Düşük</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dirty="0" err="1">
                          <a:effectLst/>
                        </a:rPr>
                        <a:t>Hematopoietik</a:t>
                      </a:r>
                      <a:r>
                        <a:rPr lang="tr-TR" sz="1000" kern="0" dirty="0">
                          <a:effectLst/>
                        </a:rPr>
                        <a:t> kök hücre nakli hastalarında silme banyo</a:t>
                      </a:r>
                      <a:r>
                        <a:rPr lang="tr-TR" sz="1000" kern="0" baseline="0" dirty="0">
                          <a:effectLst/>
                        </a:rPr>
                        <a:t> </a:t>
                      </a:r>
                      <a:r>
                        <a:rPr lang="tr-TR" sz="1000" kern="0" dirty="0">
                          <a:effectLst/>
                        </a:rPr>
                        <a:t>tercih edilmeli; </a:t>
                      </a:r>
                      <a:r>
                        <a:rPr lang="tr-TR" sz="1000" kern="0" dirty="0" err="1">
                          <a:effectLst/>
                        </a:rPr>
                        <a:t>Legionella</a:t>
                      </a:r>
                      <a:r>
                        <a:rPr lang="tr-TR" sz="1000" kern="0" dirty="0">
                          <a:effectLst/>
                        </a:rPr>
                        <a:t> saptanırsa </a:t>
                      </a:r>
                      <a:r>
                        <a:rPr lang="tr-TR" sz="1000" kern="0" dirty="0" err="1">
                          <a:effectLst/>
                        </a:rPr>
                        <a:t>immün</a:t>
                      </a:r>
                      <a:r>
                        <a:rPr lang="tr-TR" sz="1000" kern="0" dirty="0">
                          <a:effectLst/>
                        </a:rPr>
                        <a:t> baskılanmış hastalarda duş kullanılmamalıdır</a:t>
                      </a:r>
                      <a:endParaRPr lang="tr-TR" sz="1000" kern="100" dirty="0">
                        <a:effectLst/>
                        <a:latin typeface="Aptos"/>
                        <a:ea typeface="Aptos"/>
                        <a:cs typeface="Times New Roman" panose="02020603050405020304" pitchFamily="18" charset="0"/>
                      </a:endParaRPr>
                    </a:p>
                  </a:txBody>
                  <a:tcPr marL="36902" marR="36902" marT="0" marB="0"/>
                </a:tc>
                <a:extLst>
                  <a:ext uri="{0D108BD9-81ED-4DB2-BD59-A6C34878D82A}">
                    <a16:rowId xmlns:a16="http://schemas.microsoft.com/office/drawing/2014/main" val="3225182075"/>
                  </a:ext>
                </a:extLst>
              </a:tr>
              <a:tr h="386865">
                <a:tc>
                  <a:txBody>
                    <a:bodyPr/>
                    <a:lstStyle/>
                    <a:p>
                      <a:pPr algn="l">
                        <a:lnSpc>
                          <a:spcPct val="115000"/>
                        </a:lnSpc>
                        <a:spcAft>
                          <a:spcPts val="0"/>
                        </a:spcAft>
                      </a:pPr>
                      <a:r>
                        <a:rPr lang="tr-TR" sz="1000" kern="0">
                          <a:effectLst/>
                        </a:rPr>
                        <a:t>Diş üniti su hatları</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Pseudomonas, Legionella, Sphingomonas, Acinetobacter</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Temas</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a:effectLst/>
                        </a:rPr>
                        <a:t>Düşük</a:t>
                      </a:r>
                      <a:endParaRPr lang="tr-TR" sz="1000" kern="10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dirty="0">
                          <a:effectLst/>
                        </a:rPr>
                        <a:t>Sistem üretici talimatlarına göre temizlenmelidir</a:t>
                      </a:r>
                      <a:endParaRPr lang="tr-TR" sz="1000" kern="100" dirty="0">
                        <a:effectLst/>
                        <a:latin typeface="Aptos"/>
                        <a:ea typeface="Aptos"/>
                        <a:cs typeface="Times New Roman" panose="02020603050405020304" pitchFamily="18" charset="0"/>
                      </a:endParaRPr>
                    </a:p>
                  </a:txBody>
                  <a:tcPr marL="36902" marR="36902" marT="0" marB="0"/>
                </a:tc>
                <a:extLst>
                  <a:ext uri="{0D108BD9-81ED-4DB2-BD59-A6C34878D82A}">
                    <a16:rowId xmlns:a16="http://schemas.microsoft.com/office/drawing/2014/main" val="2099454703"/>
                  </a:ext>
                </a:extLst>
              </a:tr>
              <a:tr h="474621">
                <a:tc>
                  <a:txBody>
                    <a:bodyPr/>
                    <a:lstStyle/>
                    <a:p>
                      <a:pPr algn="l">
                        <a:lnSpc>
                          <a:spcPct val="115000"/>
                        </a:lnSpc>
                        <a:spcAft>
                          <a:spcPts val="0"/>
                        </a:spcAft>
                      </a:pPr>
                      <a:r>
                        <a:rPr lang="tr-TR" sz="1000" kern="0" dirty="0">
                          <a:effectLst/>
                        </a:rPr>
                        <a:t>Çiçekler</a:t>
                      </a:r>
                      <a:endParaRPr lang="tr-TR" sz="1000" kern="100" dirty="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dirty="0">
                          <a:effectLst/>
                        </a:rPr>
                        <a:t>Gram-negatif bakteriler, </a:t>
                      </a:r>
                      <a:r>
                        <a:rPr lang="tr-TR" sz="1000" kern="0" dirty="0" err="1">
                          <a:effectLst/>
                        </a:rPr>
                        <a:t>Aspergillus</a:t>
                      </a:r>
                      <a:endParaRPr lang="tr-TR" sz="1000" kern="100" dirty="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dirty="0">
                          <a:effectLst/>
                        </a:rPr>
                        <a:t>Yok</a:t>
                      </a:r>
                      <a:endParaRPr lang="tr-TR" sz="1000" kern="100" dirty="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dirty="0">
                          <a:effectLst/>
                        </a:rPr>
                        <a:t>Minimal</a:t>
                      </a:r>
                      <a:endParaRPr lang="tr-TR" sz="1000" kern="100" dirty="0">
                        <a:effectLst/>
                        <a:latin typeface="Aptos"/>
                        <a:ea typeface="Aptos"/>
                        <a:cs typeface="Times New Roman" panose="02020603050405020304" pitchFamily="18" charset="0"/>
                      </a:endParaRPr>
                    </a:p>
                  </a:txBody>
                  <a:tcPr marL="36902" marR="36902" marT="0" marB="0"/>
                </a:tc>
                <a:tc>
                  <a:txBody>
                    <a:bodyPr/>
                    <a:lstStyle/>
                    <a:p>
                      <a:pPr algn="l">
                        <a:lnSpc>
                          <a:spcPct val="115000"/>
                        </a:lnSpc>
                        <a:spcAft>
                          <a:spcPts val="0"/>
                        </a:spcAft>
                      </a:pPr>
                      <a:r>
                        <a:rPr lang="tr-TR" sz="1000" kern="0" dirty="0">
                          <a:effectLst/>
                        </a:rPr>
                        <a:t>Yoğun bakım ve </a:t>
                      </a:r>
                      <a:r>
                        <a:rPr lang="tr-TR" sz="1000" kern="0" dirty="0" err="1">
                          <a:effectLst/>
                        </a:rPr>
                        <a:t>immün</a:t>
                      </a:r>
                      <a:r>
                        <a:rPr lang="tr-TR" sz="1000" kern="0" dirty="0">
                          <a:effectLst/>
                        </a:rPr>
                        <a:t> baskılanmış hasta alanlarında kullanılmamalıdır</a:t>
                      </a:r>
                      <a:endParaRPr lang="tr-TR" sz="1000" kern="100" dirty="0">
                        <a:effectLst/>
                        <a:latin typeface="Aptos"/>
                        <a:ea typeface="Aptos"/>
                        <a:cs typeface="Times New Roman" panose="02020603050405020304" pitchFamily="18" charset="0"/>
                      </a:endParaRPr>
                    </a:p>
                  </a:txBody>
                  <a:tcPr marL="36902" marR="36902" marT="0" marB="0"/>
                </a:tc>
                <a:extLst>
                  <a:ext uri="{0D108BD9-81ED-4DB2-BD59-A6C34878D82A}">
                    <a16:rowId xmlns:a16="http://schemas.microsoft.com/office/drawing/2014/main" val="2559956785"/>
                  </a:ext>
                </a:extLst>
              </a:tr>
            </a:tbl>
          </a:graphicData>
        </a:graphic>
      </p:graphicFrame>
    </p:spTree>
    <p:extLst>
      <p:ext uri="{BB962C8B-B14F-4D97-AF65-F5344CB8AC3E}">
        <p14:creationId xmlns:p14="http://schemas.microsoft.com/office/powerpoint/2010/main" val="1542133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Autofit/>
          </a:bodyPr>
          <a:lstStyle/>
          <a:p>
            <a:r>
              <a:rPr lang="tr-TR" sz="3600" dirty="0">
                <a:solidFill>
                  <a:srgbClr val="FF0000"/>
                </a:solidFill>
              </a:rPr>
              <a:t>Sonuçların Yorumlanması Ve Yaklaşım Örnekleri:</a:t>
            </a:r>
            <a:br>
              <a:rPr lang="tr-TR" sz="3600" dirty="0">
                <a:solidFill>
                  <a:srgbClr val="FF0000"/>
                </a:solidFill>
              </a:rPr>
            </a:br>
            <a:r>
              <a:rPr lang="tr-TR" sz="3600" dirty="0">
                <a:solidFill>
                  <a:srgbClr val="FF0000"/>
                </a:solidFill>
              </a:rPr>
              <a:t>Yüzey Kültürleri</a:t>
            </a:r>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2122823805"/>
              </p:ext>
            </p:extLst>
          </p:nvPr>
        </p:nvGraphicFramePr>
        <p:xfrm>
          <a:off x="612063" y="1728242"/>
          <a:ext cx="7446737" cy="53293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ayt Numarası Yer Tutucusu 4"/>
          <p:cNvSpPr>
            <a:spLocks noGrp="1"/>
          </p:cNvSpPr>
          <p:nvPr>
            <p:ph type="sldNum" sz="quarter" idx="12"/>
          </p:nvPr>
        </p:nvSpPr>
        <p:spPr/>
        <p:txBody>
          <a:bodyPr/>
          <a:lstStyle/>
          <a:p>
            <a:fld id="{13A8F137-B538-4615-BFBB-CFA03BEE9D1D}" type="slidenum">
              <a:rPr lang="tr-TR" smtClean="0"/>
              <a:t>25</a:t>
            </a:fld>
            <a:endParaRPr lang="tr-TR"/>
          </a:p>
        </p:txBody>
      </p:sp>
      <p:pic>
        <p:nvPicPr>
          <p:cNvPr id="7" name="Resim 6"/>
          <p:cNvPicPr>
            <a:picLocks noChangeAspect="1"/>
          </p:cNvPicPr>
          <p:nvPr/>
        </p:nvPicPr>
        <p:blipFill>
          <a:blip r:embed="rId7"/>
          <a:stretch>
            <a:fillRect/>
          </a:stretch>
        </p:blipFill>
        <p:spPr>
          <a:xfrm>
            <a:off x="8493404" y="1931859"/>
            <a:ext cx="3228001" cy="2109710"/>
          </a:xfrm>
          <a:prstGeom prst="rect">
            <a:avLst/>
          </a:prstGeom>
        </p:spPr>
      </p:pic>
      <p:pic>
        <p:nvPicPr>
          <p:cNvPr id="8" name="Resim 7"/>
          <p:cNvPicPr>
            <a:picLocks noChangeAspect="1"/>
          </p:cNvPicPr>
          <p:nvPr/>
        </p:nvPicPr>
        <p:blipFill>
          <a:blip r:embed="rId8"/>
          <a:stretch>
            <a:fillRect/>
          </a:stretch>
        </p:blipFill>
        <p:spPr>
          <a:xfrm>
            <a:off x="8508822" y="4305371"/>
            <a:ext cx="3384376" cy="2121375"/>
          </a:xfrm>
          <a:prstGeom prst="rect">
            <a:avLst/>
          </a:prstGeom>
        </p:spPr>
      </p:pic>
    </p:spTree>
    <p:extLst>
      <p:ext uri="{BB962C8B-B14F-4D97-AF65-F5344CB8AC3E}">
        <p14:creationId xmlns:p14="http://schemas.microsoft.com/office/powerpoint/2010/main" val="1711794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12061" y="0"/>
            <a:ext cx="11017091" cy="863807"/>
          </a:xfrm>
        </p:spPr>
        <p:txBody>
          <a:bodyPr>
            <a:normAutofit fontScale="90000"/>
          </a:bodyPr>
          <a:lstStyle/>
          <a:p>
            <a:pPr algn="l"/>
            <a:br>
              <a:rPr lang="tr-TR" sz="4900" b="1" dirty="0">
                <a:solidFill>
                  <a:srgbClr val="FF0000"/>
                </a:solidFill>
              </a:rPr>
            </a:br>
            <a:r>
              <a:rPr lang="tr-TR" sz="4000" b="1" dirty="0">
                <a:solidFill>
                  <a:srgbClr val="FF0000"/>
                </a:solidFill>
              </a:rPr>
              <a:t>Enfeksiyon Kontrol Önlemleri</a:t>
            </a:r>
            <a:endParaRPr lang="tr-TR" sz="4000" dirty="0"/>
          </a:p>
        </p:txBody>
      </p:sp>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13A8F137-B538-4615-BFBB-CFA03BEE9D1D}" type="slidenum">
              <a:rPr lang="tr-TR" smtClean="0"/>
              <a:t>26</a:t>
            </a:fld>
            <a:endParaRPr lang="tr-TR"/>
          </a:p>
        </p:txBody>
      </p:sp>
      <p:graphicFrame>
        <p:nvGraphicFramePr>
          <p:cNvPr id="7" name="İçerik Yer Tutucusu 6"/>
          <p:cNvGraphicFramePr>
            <a:graphicFrameLocks noGrp="1"/>
          </p:cNvGraphicFramePr>
          <p:nvPr>
            <p:ph idx="1"/>
            <p:extLst>
              <p:ext uri="{D42A27DB-BD31-4B8C-83A1-F6EECF244321}">
                <p14:modId xmlns:p14="http://schemas.microsoft.com/office/powerpoint/2010/main" val="3642035432"/>
              </p:ext>
            </p:extLst>
          </p:nvPr>
        </p:nvGraphicFramePr>
        <p:xfrm>
          <a:off x="503983" y="1177179"/>
          <a:ext cx="5184576" cy="56886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Resim 7"/>
          <p:cNvPicPr>
            <a:picLocks noChangeAspect="1"/>
          </p:cNvPicPr>
          <p:nvPr/>
        </p:nvPicPr>
        <p:blipFill>
          <a:blip r:embed="rId7"/>
          <a:stretch>
            <a:fillRect/>
          </a:stretch>
        </p:blipFill>
        <p:spPr>
          <a:xfrm>
            <a:off x="5832574" y="2088282"/>
            <a:ext cx="6264696" cy="2808015"/>
          </a:xfrm>
          <a:prstGeom prst="rect">
            <a:avLst/>
          </a:prstGeom>
        </p:spPr>
      </p:pic>
      <p:sp>
        <p:nvSpPr>
          <p:cNvPr id="10" name="Dikdörtgen 9"/>
          <p:cNvSpPr/>
          <p:nvPr/>
        </p:nvSpPr>
        <p:spPr>
          <a:xfrm>
            <a:off x="5970149" y="5992752"/>
            <a:ext cx="631669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0" cap="none" spc="-100" normalizeH="0" baseline="0" noProof="0" dirty="0" err="1">
                <a:ln>
                  <a:noFill/>
                </a:ln>
                <a:solidFill>
                  <a:srgbClr val="4E67C8">
                    <a:lumMod val="75000"/>
                  </a:srgbClr>
                </a:solidFill>
                <a:effectLst/>
                <a:uLnTx/>
                <a:uFillTx/>
                <a:latin typeface="Arial"/>
                <a:ea typeface="+mn-ea"/>
                <a:cs typeface="+mn-cs"/>
              </a:rPr>
              <a:t>Candida</a:t>
            </a:r>
            <a:r>
              <a:rPr kumimoji="0" lang="tr-TR" sz="1600" b="1" i="0" u="none" strike="noStrike" kern="0" cap="none" spc="-100" normalizeH="0" baseline="0" noProof="0" dirty="0">
                <a:ln>
                  <a:noFill/>
                </a:ln>
                <a:solidFill>
                  <a:srgbClr val="4E67C8">
                    <a:lumMod val="75000"/>
                  </a:srgbClr>
                </a:solidFill>
                <a:effectLst/>
                <a:uLnTx/>
                <a:uFillTx/>
                <a:latin typeface="Arial"/>
                <a:ea typeface="+mn-ea"/>
                <a:cs typeface="+mn-cs"/>
              </a:rPr>
              <a:t> </a:t>
            </a:r>
            <a:r>
              <a:rPr kumimoji="0" lang="tr-TR" sz="1600" b="1" i="0" u="none" strike="noStrike" kern="0" cap="none" spc="-100" normalizeH="0" baseline="0" noProof="0" dirty="0" err="1">
                <a:ln>
                  <a:noFill/>
                </a:ln>
                <a:solidFill>
                  <a:srgbClr val="4E67C8">
                    <a:lumMod val="75000"/>
                  </a:srgbClr>
                </a:solidFill>
                <a:effectLst/>
                <a:uLnTx/>
                <a:uFillTx/>
                <a:latin typeface="Arial"/>
                <a:ea typeface="+mn-ea"/>
                <a:cs typeface="+mn-cs"/>
              </a:rPr>
              <a:t>auris</a:t>
            </a:r>
            <a:r>
              <a:rPr kumimoji="0" lang="tr-TR" sz="1600" b="1" i="0" u="none" strike="noStrike" kern="0" cap="none" spc="-100" normalizeH="0" baseline="0" noProof="0" dirty="0">
                <a:ln>
                  <a:noFill/>
                </a:ln>
                <a:solidFill>
                  <a:srgbClr val="4E67C8">
                    <a:lumMod val="75000"/>
                  </a:srgbClr>
                </a:solidFill>
                <a:effectLst/>
                <a:uLnTx/>
                <a:uFillTx/>
                <a:latin typeface="Arial"/>
                <a:ea typeface="+mn-ea"/>
                <a:cs typeface="+mn-cs"/>
              </a:rPr>
              <a:t>: En az 14 gün-28 güne kadar plastik yüzeylerde canlılık. </a:t>
            </a:r>
            <a:endParaRPr kumimoji="0" lang="tr-TR"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681089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12062" y="288371"/>
            <a:ext cx="11017091" cy="863807"/>
          </a:xfrm>
        </p:spPr>
        <p:txBody>
          <a:bodyPr>
            <a:normAutofit fontScale="90000"/>
          </a:bodyPr>
          <a:lstStyle/>
          <a:p>
            <a:pPr algn="l"/>
            <a:br>
              <a:rPr lang="tr-TR" sz="4900" b="1" dirty="0">
                <a:solidFill>
                  <a:srgbClr val="FF0000"/>
                </a:solidFill>
              </a:rPr>
            </a:br>
            <a:r>
              <a:rPr lang="tr-TR" sz="4400" b="1" dirty="0">
                <a:solidFill>
                  <a:srgbClr val="FF0000"/>
                </a:solidFill>
              </a:rPr>
              <a:t>Enfeksiyon Kontrol Önlemleri</a:t>
            </a:r>
            <a:endParaRPr lang="tr-TR" sz="4400" dirty="0"/>
          </a:p>
        </p:txBody>
      </p:sp>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13A8F137-B538-4615-BFBB-CFA03BEE9D1D}" type="slidenum">
              <a:rPr lang="tr-TR" smtClean="0"/>
              <a:t>27</a:t>
            </a:fld>
            <a:endParaRPr lang="tr-TR"/>
          </a:p>
        </p:txBody>
      </p:sp>
      <p:graphicFrame>
        <p:nvGraphicFramePr>
          <p:cNvPr id="7" name="İçerik Yer Tutucusu 6"/>
          <p:cNvGraphicFramePr>
            <a:graphicFrameLocks noGrp="1"/>
          </p:cNvGraphicFramePr>
          <p:nvPr>
            <p:ph idx="1"/>
            <p:extLst>
              <p:ext uri="{D42A27DB-BD31-4B8C-83A1-F6EECF244321}">
                <p14:modId xmlns:p14="http://schemas.microsoft.com/office/powerpoint/2010/main" val="1754460407"/>
              </p:ext>
            </p:extLst>
          </p:nvPr>
        </p:nvGraphicFramePr>
        <p:xfrm>
          <a:off x="612061" y="818617"/>
          <a:ext cx="11017091" cy="5832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6519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82856" y="432098"/>
            <a:ext cx="11017091" cy="1200150"/>
          </a:xfrm>
        </p:spPr>
        <p:txBody>
          <a:bodyPr>
            <a:noAutofit/>
          </a:bodyPr>
          <a:lstStyle/>
          <a:p>
            <a:pPr algn="l"/>
            <a:r>
              <a:rPr lang="tr-TR" sz="4400" b="1" dirty="0">
                <a:solidFill>
                  <a:srgbClr val="FF0000"/>
                </a:solidFill>
              </a:rPr>
              <a:t>Enfeksiyon Kontrol Önlemleri</a:t>
            </a:r>
            <a:endParaRPr lang="tr-TR" sz="4400" dirty="0"/>
          </a:p>
        </p:txBody>
      </p:sp>
      <p:sp>
        <p:nvSpPr>
          <p:cNvPr id="3" name="İçerik Yer Tutucusu 2"/>
          <p:cNvSpPr>
            <a:spLocks noGrp="1"/>
          </p:cNvSpPr>
          <p:nvPr>
            <p:ph idx="1"/>
          </p:nvPr>
        </p:nvSpPr>
        <p:spPr>
          <a:xfrm>
            <a:off x="612061" y="1800250"/>
            <a:ext cx="11629151" cy="5257302"/>
          </a:xfrm>
        </p:spPr>
        <p:txBody>
          <a:bodyPr>
            <a:normAutofit/>
          </a:bodyPr>
          <a:lstStyle/>
          <a:p>
            <a:pPr marL="742950" indent="-742950">
              <a:spcBef>
                <a:spcPts val="600"/>
              </a:spcBef>
              <a:spcAft>
                <a:spcPts val="600"/>
              </a:spcAft>
              <a:buClr>
                <a:srgbClr val="FF0000"/>
              </a:buClr>
              <a:buAutoNum type="arabicParenR"/>
            </a:pPr>
            <a:r>
              <a:rPr lang="tr-TR" sz="3000" b="1" dirty="0">
                <a:solidFill>
                  <a:srgbClr val="002060"/>
                </a:solidFill>
                <a:latin typeface="Calibri" panose="020F0502020204030204" pitchFamily="34" charset="0"/>
                <a:ea typeface="Calibri" panose="020F0502020204030204" pitchFamily="34" charset="0"/>
                <a:cs typeface="+mj-cs"/>
              </a:rPr>
              <a:t>Standart Önlemler ve Bulaş Yoluna Yönelik Önlemler </a:t>
            </a:r>
          </a:p>
          <a:p>
            <a:pPr marL="742950" indent="-742950">
              <a:spcBef>
                <a:spcPts val="600"/>
              </a:spcBef>
              <a:spcAft>
                <a:spcPts val="600"/>
              </a:spcAft>
              <a:buClr>
                <a:srgbClr val="FF0000"/>
              </a:buClr>
              <a:buAutoNum type="arabicParenR"/>
            </a:pPr>
            <a:r>
              <a:rPr lang="tr-TR" sz="3000" b="1" dirty="0">
                <a:solidFill>
                  <a:srgbClr val="002060"/>
                </a:solidFill>
                <a:latin typeface="Calibri" panose="020F0502020204030204" pitchFamily="34" charset="0"/>
                <a:ea typeface="Calibri" panose="020F0502020204030204" pitchFamily="34" charset="0"/>
                <a:cs typeface="+mj-cs"/>
              </a:rPr>
              <a:t>Temizlik ve Dezenfeksiyon</a:t>
            </a:r>
          </a:p>
          <a:p>
            <a:pPr marL="538764" lvl="1" indent="0">
              <a:spcBef>
                <a:spcPts val="600"/>
              </a:spcBef>
              <a:spcAft>
                <a:spcPts val="600"/>
              </a:spcAft>
              <a:buClr>
                <a:srgbClr val="FF0000"/>
              </a:buClr>
              <a:buNone/>
            </a:pPr>
            <a:r>
              <a:rPr lang="tr-TR" sz="2500" b="1" dirty="0">
                <a:solidFill>
                  <a:srgbClr val="FF0000"/>
                </a:solidFill>
                <a:latin typeface="Calibri" panose="020F0502020204030204" pitchFamily="34" charset="0"/>
                <a:ea typeface="Calibri" panose="020F0502020204030204" pitchFamily="34" charset="0"/>
                <a:cs typeface="+mj-cs"/>
              </a:rPr>
              <a:t>2.1.</a:t>
            </a:r>
            <a:r>
              <a:rPr lang="tr-TR" sz="2500" dirty="0">
                <a:solidFill>
                  <a:srgbClr val="002060"/>
                </a:solidFill>
                <a:latin typeface="Calibri" panose="020F0502020204030204" pitchFamily="34" charset="0"/>
                <a:ea typeface="Calibri" panose="020F0502020204030204" pitchFamily="34" charset="0"/>
                <a:cs typeface="+mj-cs"/>
              </a:rPr>
              <a:t> Temizlik ve Dezenfeksiyonun İzlemi/Değerlendirilmesi</a:t>
            </a:r>
          </a:p>
          <a:p>
            <a:pPr marL="538764" lvl="1" indent="0">
              <a:spcBef>
                <a:spcPts val="600"/>
              </a:spcBef>
              <a:spcAft>
                <a:spcPts val="600"/>
              </a:spcAft>
              <a:buClr>
                <a:srgbClr val="FF0000"/>
              </a:buClr>
              <a:buNone/>
            </a:pPr>
            <a:r>
              <a:rPr lang="tr-TR" sz="2500" b="1" dirty="0">
                <a:solidFill>
                  <a:srgbClr val="FF0000"/>
                </a:solidFill>
                <a:latin typeface="Calibri" panose="020F0502020204030204" pitchFamily="34" charset="0"/>
                <a:ea typeface="Calibri" panose="020F0502020204030204" pitchFamily="34" charset="0"/>
                <a:cs typeface="+mj-cs"/>
              </a:rPr>
              <a:t>2.1.1. </a:t>
            </a:r>
            <a:r>
              <a:rPr lang="tr-TR" sz="2500" dirty="0">
                <a:solidFill>
                  <a:srgbClr val="002060"/>
                </a:solidFill>
                <a:latin typeface="Calibri" panose="020F0502020204030204" pitchFamily="34" charset="0"/>
                <a:ea typeface="Calibri" panose="020F0502020204030204" pitchFamily="34" charset="0"/>
                <a:cs typeface="+mj-cs"/>
              </a:rPr>
              <a:t>Temizlik Etkinliği Değerlendirmede Sık Kullanılan Yöntemler: ATP, Floresan UV</a:t>
            </a:r>
          </a:p>
          <a:p>
            <a:pPr marL="742950" indent="-742950">
              <a:spcBef>
                <a:spcPts val="600"/>
              </a:spcBef>
              <a:spcAft>
                <a:spcPts val="600"/>
              </a:spcAft>
              <a:buClr>
                <a:srgbClr val="FF0000"/>
              </a:buClr>
              <a:buAutoNum type="arabicParenR"/>
            </a:pPr>
            <a:r>
              <a:rPr lang="tr-TR" sz="3000" b="1" dirty="0">
                <a:solidFill>
                  <a:srgbClr val="002060"/>
                </a:solidFill>
                <a:latin typeface="Calibri" panose="020F0502020204030204" pitchFamily="34" charset="0"/>
                <a:cs typeface="+mj-cs"/>
              </a:rPr>
              <a:t>Personel Eğitimi</a:t>
            </a:r>
          </a:p>
          <a:p>
            <a:pPr marL="742950" indent="-742950">
              <a:spcBef>
                <a:spcPts val="600"/>
              </a:spcBef>
              <a:spcAft>
                <a:spcPts val="600"/>
              </a:spcAft>
              <a:buClr>
                <a:srgbClr val="FF0000"/>
              </a:buClr>
              <a:buAutoNum type="arabicParenR"/>
            </a:pPr>
            <a:r>
              <a:rPr lang="tr-TR" sz="3000" b="1" dirty="0" err="1">
                <a:solidFill>
                  <a:srgbClr val="002060"/>
                </a:solidFill>
                <a:latin typeface="Calibri" panose="020F0502020204030204" pitchFamily="34" charset="0"/>
                <a:cs typeface="+mj-cs"/>
              </a:rPr>
              <a:t>Sürveyans</a:t>
            </a:r>
            <a:endParaRPr lang="tr-TR" sz="3000" b="1" dirty="0">
              <a:solidFill>
                <a:srgbClr val="002060"/>
              </a:solidFill>
              <a:latin typeface="Calibri" panose="020F0502020204030204" pitchFamily="34" charset="0"/>
              <a:cs typeface="+mj-cs"/>
            </a:endParaRPr>
          </a:p>
          <a:p>
            <a:pPr marL="0" indent="0">
              <a:spcBef>
                <a:spcPts val="600"/>
              </a:spcBef>
              <a:spcAft>
                <a:spcPts val="600"/>
              </a:spcAft>
              <a:buNone/>
            </a:pPr>
            <a:endParaRPr lang="tr-TR" sz="3600" b="1" dirty="0">
              <a:solidFill>
                <a:srgbClr val="002060"/>
              </a:solidFill>
              <a:latin typeface="Calibri" panose="020F0502020204030204" pitchFamily="34" charset="0"/>
              <a:cs typeface="+mj-cs"/>
            </a:endParaRPr>
          </a:p>
          <a:p>
            <a:pPr marL="0" indent="0">
              <a:spcBef>
                <a:spcPts val="600"/>
              </a:spcBef>
              <a:spcAft>
                <a:spcPts val="600"/>
              </a:spcAft>
              <a:buNone/>
            </a:pPr>
            <a:endParaRPr lang="tr-TR" sz="3600" b="1" dirty="0"/>
          </a:p>
        </p:txBody>
      </p:sp>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13A8F137-B538-4615-BFBB-CFA03BEE9D1D}" type="slidenum">
              <a:rPr lang="tr-TR" smtClean="0"/>
              <a:t>28</a:t>
            </a:fld>
            <a:endParaRPr lang="tr-TR"/>
          </a:p>
        </p:txBody>
      </p:sp>
    </p:spTree>
    <p:extLst>
      <p:ext uri="{BB962C8B-B14F-4D97-AF65-F5344CB8AC3E}">
        <p14:creationId xmlns:p14="http://schemas.microsoft.com/office/powerpoint/2010/main" val="2033487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82856" y="432098"/>
            <a:ext cx="11017091" cy="1200150"/>
          </a:xfrm>
        </p:spPr>
        <p:txBody>
          <a:bodyPr>
            <a:noAutofit/>
          </a:bodyPr>
          <a:lstStyle/>
          <a:p>
            <a:pPr algn="l"/>
            <a:r>
              <a:rPr lang="tr-TR" sz="4400" b="1" dirty="0">
                <a:solidFill>
                  <a:srgbClr val="FF0000"/>
                </a:solidFill>
              </a:rPr>
              <a:t>Enfeksiyon Kontrol Önlemleri</a:t>
            </a:r>
            <a:endParaRPr lang="tr-TR" sz="4400" dirty="0"/>
          </a:p>
        </p:txBody>
      </p:sp>
      <p:sp>
        <p:nvSpPr>
          <p:cNvPr id="3" name="İçerik Yer Tutucusu 2"/>
          <p:cNvSpPr>
            <a:spLocks noGrp="1"/>
          </p:cNvSpPr>
          <p:nvPr>
            <p:ph idx="1"/>
          </p:nvPr>
        </p:nvSpPr>
        <p:spPr>
          <a:xfrm>
            <a:off x="431974" y="1872258"/>
            <a:ext cx="7272808" cy="4896544"/>
          </a:xfrm>
        </p:spPr>
        <p:txBody>
          <a:bodyPr>
            <a:normAutofit/>
          </a:bodyPr>
          <a:lstStyle/>
          <a:p>
            <a:pPr marL="742950" indent="-742950">
              <a:spcBef>
                <a:spcPts val="600"/>
              </a:spcBef>
              <a:spcAft>
                <a:spcPts val="600"/>
              </a:spcAft>
              <a:buAutoNum type="arabicParenR"/>
            </a:pPr>
            <a:r>
              <a:rPr lang="tr-TR" sz="2800" b="1" dirty="0">
                <a:solidFill>
                  <a:srgbClr val="FF0000"/>
                </a:solidFill>
                <a:latin typeface="Calibri" panose="020F0502020204030204" pitchFamily="34" charset="0"/>
                <a:ea typeface="Calibri" panose="020F0502020204030204" pitchFamily="34" charset="0"/>
                <a:cs typeface="+mj-cs"/>
              </a:rPr>
              <a:t>Standart Önlemler Ve Bulaş Yoluna Yönelik Önlemler</a:t>
            </a:r>
          </a:p>
          <a:p>
            <a:pPr>
              <a:spcBef>
                <a:spcPts val="600"/>
              </a:spcBef>
              <a:spcAft>
                <a:spcPts val="600"/>
              </a:spcAft>
              <a:buFont typeface="Wingdings" panose="05000000000000000000" pitchFamily="2" charset="2"/>
              <a:buChar char="q"/>
            </a:pPr>
            <a:r>
              <a:rPr lang="tr-TR" sz="2400" b="1" i="1" dirty="0">
                <a:solidFill>
                  <a:srgbClr val="002060"/>
                </a:solidFill>
                <a:latin typeface="Calibri" panose="020F0502020204030204" pitchFamily="34" charset="0"/>
                <a:cs typeface="+mj-cs"/>
              </a:rPr>
              <a:t>Standart Önlemler; </a:t>
            </a:r>
            <a:r>
              <a:rPr lang="tr-TR" sz="2400" dirty="0">
                <a:solidFill>
                  <a:srgbClr val="002060"/>
                </a:solidFill>
                <a:latin typeface="Calibri" panose="020F0502020204030204" pitchFamily="34" charset="0"/>
                <a:cs typeface="+mj-cs"/>
              </a:rPr>
              <a:t>el hijyeni, eldiven, kişisel koruyucu ekipman kullanımı, (önlük, maske, yüz/göz koruyucu vb.) </a:t>
            </a:r>
            <a:r>
              <a:rPr lang="tr-TR" sz="2400" dirty="0" err="1">
                <a:solidFill>
                  <a:srgbClr val="002060"/>
                </a:solidFill>
                <a:latin typeface="Calibri" panose="020F0502020204030204" pitchFamily="34" charset="0"/>
                <a:cs typeface="+mj-cs"/>
              </a:rPr>
              <a:t>kontamine</a:t>
            </a:r>
            <a:r>
              <a:rPr lang="tr-TR" sz="2400" dirty="0">
                <a:solidFill>
                  <a:srgbClr val="002060"/>
                </a:solidFill>
                <a:latin typeface="Calibri" panose="020F0502020204030204" pitchFamily="34" charset="0"/>
                <a:cs typeface="+mj-cs"/>
              </a:rPr>
              <a:t> ekipman ve araçların uygun şekilde yönetilmesi vb.</a:t>
            </a:r>
          </a:p>
          <a:p>
            <a:pPr>
              <a:spcBef>
                <a:spcPts val="600"/>
              </a:spcBef>
              <a:spcAft>
                <a:spcPts val="600"/>
              </a:spcAft>
              <a:buFont typeface="Wingdings" panose="05000000000000000000" pitchFamily="2" charset="2"/>
              <a:buChar char="q"/>
            </a:pPr>
            <a:r>
              <a:rPr lang="tr-TR" sz="2400" b="1" i="1" dirty="0">
                <a:solidFill>
                  <a:srgbClr val="002060"/>
                </a:solidFill>
                <a:latin typeface="Calibri" panose="020F0502020204030204" pitchFamily="34" charset="0"/>
                <a:cs typeface="+mj-cs"/>
              </a:rPr>
              <a:t>Bulaş Yoluna Yönelik Önlemler; </a:t>
            </a:r>
            <a:endParaRPr lang="tr-TR" sz="2400" dirty="0">
              <a:solidFill>
                <a:srgbClr val="002060"/>
              </a:solidFill>
              <a:latin typeface="Calibri" panose="020F0502020204030204" pitchFamily="34" charset="0"/>
              <a:cs typeface="+mj-cs"/>
            </a:endParaRPr>
          </a:p>
          <a:p>
            <a:pPr>
              <a:spcBef>
                <a:spcPts val="600"/>
              </a:spcBef>
              <a:spcAft>
                <a:spcPts val="600"/>
              </a:spcAft>
              <a:buFont typeface="Wingdings" panose="05000000000000000000" pitchFamily="2" charset="2"/>
              <a:buChar char="ü"/>
            </a:pPr>
            <a:r>
              <a:rPr lang="tr-TR" sz="2400" dirty="0">
                <a:solidFill>
                  <a:srgbClr val="002060"/>
                </a:solidFill>
                <a:latin typeface="Calibri" panose="020F0502020204030204" pitchFamily="34" charset="0"/>
                <a:cs typeface="+mj-cs"/>
              </a:rPr>
              <a:t>Temas Önlemleri</a:t>
            </a:r>
          </a:p>
          <a:p>
            <a:pPr>
              <a:spcBef>
                <a:spcPts val="600"/>
              </a:spcBef>
              <a:spcAft>
                <a:spcPts val="600"/>
              </a:spcAft>
              <a:buFont typeface="Wingdings" panose="05000000000000000000" pitchFamily="2" charset="2"/>
              <a:buChar char="ü"/>
            </a:pPr>
            <a:r>
              <a:rPr lang="tr-TR" sz="2400" dirty="0">
                <a:solidFill>
                  <a:srgbClr val="002060"/>
                </a:solidFill>
                <a:latin typeface="Calibri" panose="020F0502020204030204" pitchFamily="34" charset="0"/>
                <a:cs typeface="+mj-cs"/>
              </a:rPr>
              <a:t>Damlacık Önlemleri</a:t>
            </a:r>
          </a:p>
          <a:p>
            <a:pPr>
              <a:spcBef>
                <a:spcPts val="600"/>
              </a:spcBef>
              <a:spcAft>
                <a:spcPts val="600"/>
              </a:spcAft>
              <a:buFont typeface="Wingdings" panose="05000000000000000000" pitchFamily="2" charset="2"/>
              <a:buChar char="ü"/>
            </a:pPr>
            <a:r>
              <a:rPr lang="tr-TR" sz="2400" dirty="0">
                <a:solidFill>
                  <a:srgbClr val="002060"/>
                </a:solidFill>
                <a:latin typeface="Calibri" panose="020F0502020204030204" pitchFamily="34" charset="0"/>
                <a:cs typeface="+mj-cs"/>
              </a:rPr>
              <a:t>Hava Yolu Önlemleri</a:t>
            </a:r>
          </a:p>
          <a:p>
            <a:pPr marL="0" indent="0">
              <a:spcBef>
                <a:spcPts val="600"/>
              </a:spcBef>
              <a:spcAft>
                <a:spcPts val="600"/>
              </a:spcAft>
              <a:buNone/>
            </a:pPr>
            <a:endParaRPr lang="tr-TR" sz="3600" b="1" dirty="0"/>
          </a:p>
        </p:txBody>
      </p:sp>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13A8F137-B538-4615-BFBB-CFA03BEE9D1D}" type="slidenum">
              <a:rPr lang="tr-TR" smtClean="0"/>
              <a:t>29</a:t>
            </a:fld>
            <a:endParaRPr lang="tr-TR"/>
          </a:p>
        </p:txBody>
      </p:sp>
      <p:pic>
        <p:nvPicPr>
          <p:cNvPr id="8" name="Resim 7"/>
          <p:cNvPicPr>
            <a:picLocks noChangeAspect="1"/>
          </p:cNvPicPr>
          <p:nvPr/>
        </p:nvPicPr>
        <p:blipFill>
          <a:blip r:embed="rId2"/>
          <a:stretch>
            <a:fillRect/>
          </a:stretch>
        </p:blipFill>
        <p:spPr>
          <a:xfrm>
            <a:off x="8136830" y="2065082"/>
            <a:ext cx="3763421" cy="4401142"/>
          </a:xfrm>
          <a:prstGeom prst="rect">
            <a:avLst/>
          </a:prstGeom>
        </p:spPr>
      </p:pic>
    </p:spTree>
    <p:extLst>
      <p:ext uri="{BB962C8B-B14F-4D97-AF65-F5344CB8AC3E}">
        <p14:creationId xmlns:p14="http://schemas.microsoft.com/office/powerpoint/2010/main" val="203762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br>
              <a:rPr lang="tr-TR" dirty="0"/>
            </a:br>
            <a:r>
              <a:rPr lang="tr-TR" sz="4000" b="1" dirty="0">
                <a:solidFill>
                  <a:srgbClr val="FF0000"/>
                </a:solidFill>
              </a:rPr>
              <a:t>Mikrobiyolojik Kültür Sonuçların Yorumlanması</a:t>
            </a:r>
            <a:br>
              <a:rPr lang="tr-TR" dirty="0"/>
            </a:br>
            <a:endParaRPr lang="tr-TR" dirty="0"/>
          </a:p>
        </p:txBody>
      </p:sp>
      <p:graphicFrame>
        <p:nvGraphicFramePr>
          <p:cNvPr id="6" name="İçerik Yer Tutucusu 5"/>
          <p:cNvGraphicFramePr>
            <a:graphicFrameLocks noGrp="1"/>
          </p:cNvGraphicFramePr>
          <p:nvPr>
            <p:ph idx="1"/>
          </p:nvPr>
        </p:nvGraphicFramePr>
        <p:xfrm>
          <a:off x="612062" y="1224186"/>
          <a:ext cx="11017091" cy="54499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13A8F137-B538-4615-BFBB-CFA03BEE9D1D}" type="slidenum">
              <a:rPr lang="tr-TR" smtClean="0"/>
              <a:t>3</a:t>
            </a:fld>
            <a:endParaRPr lang="tr-TR"/>
          </a:p>
        </p:txBody>
      </p:sp>
    </p:spTree>
    <p:extLst>
      <p:ext uri="{BB962C8B-B14F-4D97-AF65-F5344CB8AC3E}">
        <p14:creationId xmlns:p14="http://schemas.microsoft.com/office/powerpoint/2010/main" val="28756097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Unvan 1"/>
          <p:cNvSpPr>
            <a:spLocks noGrp="1"/>
          </p:cNvSpPr>
          <p:nvPr>
            <p:ph type="title"/>
          </p:nvPr>
        </p:nvSpPr>
        <p:spPr>
          <a:xfrm>
            <a:off x="582856" y="432098"/>
            <a:ext cx="11017091" cy="1008112"/>
          </a:xfrm>
        </p:spPr>
        <p:txBody>
          <a:bodyPr>
            <a:noAutofit/>
          </a:bodyPr>
          <a:lstStyle/>
          <a:p>
            <a:pPr algn="l"/>
            <a:r>
              <a:rPr lang="tr-TR" sz="4000" b="1" dirty="0">
                <a:solidFill>
                  <a:srgbClr val="FF0000"/>
                </a:solidFill>
              </a:rPr>
              <a:t>Enfeksiyon Kontrol Önlemleri</a:t>
            </a:r>
            <a:endParaRPr lang="tr-TR" sz="4000" dirty="0"/>
          </a:p>
        </p:txBody>
      </p:sp>
      <p:sp>
        <p:nvSpPr>
          <p:cNvPr id="3" name="İçerik Yer Tutucusu 2"/>
          <p:cNvSpPr>
            <a:spLocks noGrp="1"/>
          </p:cNvSpPr>
          <p:nvPr>
            <p:ph idx="1"/>
          </p:nvPr>
        </p:nvSpPr>
        <p:spPr>
          <a:xfrm>
            <a:off x="612063" y="1656234"/>
            <a:ext cx="8316855" cy="5401318"/>
          </a:xfrm>
        </p:spPr>
        <p:txBody>
          <a:bodyPr>
            <a:normAutofit/>
          </a:bodyPr>
          <a:lstStyle/>
          <a:p>
            <a:pPr marL="742950" indent="-742950">
              <a:spcBef>
                <a:spcPts val="600"/>
              </a:spcBef>
              <a:spcAft>
                <a:spcPts val="600"/>
              </a:spcAft>
              <a:buAutoNum type="arabicParenR"/>
            </a:pPr>
            <a:r>
              <a:rPr lang="tr-TR" sz="2800" b="1" dirty="0">
                <a:solidFill>
                  <a:srgbClr val="FF0000"/>
                </a:solidFill>
                <a:latin typeface="Calibri" panose="020F0502020204030204" pitchFamily="34" charset="0"/>
                <a:ea typeface="Calibri" panose="020F0502020204030204" pitchFamily="34" charset="0"/>
              </a:rPr>
              <a:t>Standart Önlemler Ve Bulaş Yoluna Yönelik Önlemler</a:t>
            </a:r>
          </a:p>
          <a:p>
            <a:pPr>
              <a:spcBef>
                <a:spcPts val="600"/>
              </a:spcBef>
              <a:spcAft>
                <a:spcPts val="600"/>
              </a:spcAft>
              <a:buFont typeface="Wingdings" panose="05000000000000000000" pitchFamily="2" charset="2"/>
              <a:buChar char="q"/>
            </a:pPr>
            <a:r>
              <a:rPr lang="tr-TR" sz="2400" dirty="0">
                <a:solidFill>
                  <a:srgbClr val="002060"/>
                </a:solidFill>
                <a:latin typeface="Calibri" panose="020F0502020204030204" pitchFamily="34" charset="0"/>
                <a:cs typeface="+mj-cs"/>
              </a:rPr>
              <a:t>Pozitif çevresel kültür saptanan alanlarda hasta güvenliği, yalnızca temizlik uygulamalarıyla sağlanamaz; hasta yerleştirme, izolasyon uygulamaları ve ekipman yönetimi ile birlikte ele alınmalıdır. </a:t>
            </a:r>
          </a:p>
          <a:p>
            <a:pPr>
              <a:spcBef>
                <a:spcPts val="600"/>
              </a:spcBef>
              <a:spcAft>
                <a:spcPts val="600"/>
              </a:spcAft>
              <a:buFont typeface="Wingdings" panose="05000000000000000000" pitchFamily="2" charset="2"/>
              <a:buChar char="q"/>
            </a:pPr>
            <a:r>
              <a:rPr lang="tr-TR" sz="2400" b="1" dirty="0">
                <a:solidFill>
                  <a:srgbClr val="002060"/>
                </a:solidFill>
              </a:rPr>
              <a:t>Örneğin, yüksek riskli patojenlerin saptandığı durumlarda:</a:t>
            </a:r>
          </a:p>
          <a:p>
            <a:pPr lvl="1">
              <a:buFont typeface="Courier New" panose="02070309020205020404" pitchFamily="49" charset="0"/>
              <a:buChar char="o"/>
            </a:pPr>
            <a:r>
              <a:rPr lang="tr-TR" sz="2400" dirty="0">
                <a:solidFill>
                  <a:srgbClr val="002060"/>
                </a:solidFill>
              </a:rPr>
              <a:t>Tek kişilik oda veya </a:t>
            </a:r>
            <a:r>
              <a:rPr lang="tr-TR" sz="2400" dirty="0" err="1">
                <a:solidFill>
                  <a:srgbClr val="002060"/>
                </a:solidFill>
              </a:rPr>
              <a:t>kohortlama</a:t>
            </a:r>
            <a:endParaRPr lang="tr-TR" sz="2400" dirty="0">
              <a:solidFill>
                <a:srgbClr val="002060"/>
              </a:solidFill>
            </a:endParaRPr>
          </a:p>
          <a:p>
            <a:pPr lvl="1">
              <a:buFont typeface="Courier New" panose="02070309020205020404" pitchFamily="49" charset="0"/>
              <a:buChar char="o"/>
            </a:pPr>
            <a:r>
              <a:rPr lang="tr-TR" sz="2400" dirty="0">
                <a:solidFill>
                  <a:srgbClr val="002060"/>
                </a:solidFill>
              </a:rPr>
              <a:t>Paylaşılan ekipmanın sınırlandırılması</a:t>
            </a:r>
          </a:p>
          <a:p>
            <a:pPr lvl="1">
              <a:buFont typeface="Courier New" panose="02070309020205020404" pitchFamily="49" charset="0"/>
              <a:buChar char="o"/>
            </a:pPr>
            <a:r>
              <a:rPr lang="tr-TR" sz="2400" dirty="0">
                <a:solidFill>
                  <a:srgbClr val="002060"/>
                </a:solidFill>
              </a:rPr>
              <a:t>Hasta bazlı ekipman kullanımı</a:t>
            </a:r>
          </a:p>
          <a:p>
            <a:pPr lvl="1">
              <a:buFont typeface="Courier New" panose="02070309020205020404" pitchFamily="49" charset="0"/>
              <a:buChar char="o"/>
            </a:pPr>
            <a:r>
              <a:rPr lang="tr-TR" sz="2400" dirty="0">
                <a:solidFill>
                  <a:srgbClr val="002060"/>
                </a:solidFill>
              </a:rPr>
              <a:t>Güçlendirilmiş terminal temizlik gibi önlemler uygulanmalıdır. </a:t>
            </a:r>
            <a:endParaRPr lang="tr-TR" sz="2400" dirty="0">
              <a:solidFill>
                <a:srgbClr val="002060"/>
              </a:solidFill>
              <a:latin typeface="Calibri" panose="020F0502020204030204" pitchFamily="34" charset="0"/>
              <a:cs typeface="+mj-cs"/>
            </a:endParaRPr>
          </a:p>
          <a:p>
            <a:pPr marL="0" indent="0">
              <a:spcBef>
                <a:spcPts val="600"/>
              </a:spcBef>
              <a:spcAft>
                <a:spcPts val="600"/>
              </a:spcAft>
              <a:buNone/>
            </a:pPr>
            <a:endParaRPr lang="tr-TR" sz="3600" b="1" dirty="0"/>
          </a:p>
        </p:txBody>
      </p:sp>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13A8F137-B538-4615-BFBB-CFA03BEE9D1D}" type="slidenum">
              <a:rPr lang="tr-TR" smtClean="0"/>
              <a:t>30</a:t>
            </a:fld>
            <a:endParaRPr lang="tr-TR"/>
          </a:p>
        </p:txBody>
      </p:sp>
      <p:pic>
        <p:nvPicPr>
          <p:cNvPr id="9" name="Resim 8"/>
          <p:cNvPicPr>
            <a:picLocks noChangeAspect="1"/>
          </p:cNvPicPr>
          <p:nvPr/>
        </p:nvPicPr>
        <p:blipFill rotWithShape="1">
          <a:blip r:embed="rId3">
            <a:extLst>
              <a:ext uri="{28A0092B-C50C-407E-A947-70E740481C1C}">
                <a14:useLocalDpi xmlns:a14="http://schemas.microsoft.com/office/drawing/2010/main" val="0"/>
              </a:ext>
            </a:extLst>
          </a:blip>
          <a:srcRect l="34667" t="21000" r="29334" b="9002"/>
          <a:stretch/>
        </p:blipFill>
        <p:spPr>
          <a:xfrm>
            <a:off x="8758192" y="1800250"/>
            <a:ext cx="3310261" cy="4107123"/>
          </a:xfrm>
          <a:prstGeom prst="rect">
            <a:avLst/>
          </a:prstGeom>
          <a:ln>
            <a:solidFill>
              <a:srgbClr val="002060"/>
            </a:solidFill>
          </a:ln>
        </p:spPr>
      </p:pic>
    </p:spTree>
    <p:extLst>
      <p:ext uri="{BB962C8B-B14F-4D97-AF65-F5344CB8AC3E}">
        <p14:creationId xmlns:p14="http://schemas.microsoft.com/office/powerpoint/2010/main" val="2795256182"/>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82856" y="432098"/>
            <a:ext cx="11017091" cy="1200150"/>
          </a:xfrm>
        </p:spPr>
        <p:txBody>
          <a:bodyPr>
            <a:noAutofit/>
          </a:bodyPr>
          <a:lstStyle/>
          <a:p>
            <a:pPr algn="l"/>
            <a:r>
              <a:rPr lang="tr-TR" sz="4400" b="1" dirty="0">
                <a:solidFill>
                  <a:srgbClr val="FF0000"/>
                </a:solidFill>
              </a:rPr>
              <a:t>Enfeksiyon Kontrol Önlemleri</a:t>
            </a:r>
            <a:endParaRPr lang="tr-TR" sz="4400" dirty="0"/>
          </a:p>
        </p:txBody>
      </p:sp>
      <p:sp>
        <p:nvSpPr>
          <p:cNvPr id="3" name="İçerik Yer Tutucusu 2"/>
          <p:cNvSpPr>
            <a:spLocks noGrp="1"/>
          </p:cNvSpPr>
          <p:nvPr>
            <p:ph idx="1"/>
          </p:nvPr>
        </p:nvSpPr>
        <p:spPr>
          <a:xfrm>
            <a:off x="612063" y="1728242"/>
            <a:ext cx="8160804" cy="5329310"/>
          </a:xfrm>
        </p:spPr>
        <p:txBody>
          <a:bodyPr>
            <a:normAutofit/>
          </a:bodyPr>
          <a:lstStyle/>
          <a:p>
            <a:pPr marL="0" indent="0">
              <a:spcBef>
                <a:spcPts val="600"/>
              </a:spcBef>
              <a:spcAft>
                <a:spcPts val="600"/>
              </a:spcAft>
              <a:buNone/>
            </a:pPr>
            <a:r>
              <a:rPr lang="tr-TR" sz="2800" b="1" dirty="0">
                <a:solidFill>
                  <a:srgbClr val="FF0000"/>
                </a:solidFill>
                <a:latin typeface="Calibri" panose="020F0502020204030204" pitchFamily="34" charset="0"/>
                <a:ea typeface="Calibri" panose="020F0502020204030204" pitchFamily="34" charset="0"/>
                <a:cs typeface="+mj-cs"/>
              </a:rPr>
              <a:t>2) Temizlik ve Dezenfeksiyon</a:t>
            </a:r>
            <a:endParaRPr lang="tr-TR" sz="3600" b="1" dirty="0"/>
          </a:p>
        </p:txBody>
      </p:sp>
      <p:sp>
        <p:nvSpPr>
          <p:cNvPr id="4" name="Altbilgi Yer Tutucusu 3"/>
          <p:cNvSpPr>
            <a:spLocks noGrp="1"/>
          </p:cNvSpPr>
          <p:nvPr>
            <p:ph type="ftr" sz="quarter" idx="11"/>
          </p:nvPr>
        </p:nvSpPr>
        <p:spPr/>
        <p:txBody>
          <a:bodyPr/>
          <a:lstStyle/>
          <a:p>
            <a:pPr marL="0" marR="0" lvl="0" indent="0" algn="ctr" defTabSz="1077529"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1077529" rtl="0" eaLnBrk="1" fontAlgn="auto" latinLnBrk="0" hangingPunct="1">
              <a:lnSpc>
                <a:spcPct val="100000"/>
              </a:lnSpc>
              <a:spcBef>
                <a:spcPts val="0"/>
              </a:spcBef>
              <a:spcAft>
                <a:spcPts val="0"/>
              </a:spcAft>
              <a:buClrTx/>
              <a:buSzTx/>
              <a:buFontTx/>
              <a:buNone/>
              <a:tabLst/>
              <a:defRPr/>
            </a:pPr>
            <a:fld id="{13A8F137-B538-4615-BFBB-CFA03BEE9D1D}" type="slidenum">
              <a:rPr kumimoji="0" lang="tr-TR" sz="1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77529" rtl="0" eaLnBrk="1" fontAlgn="auto" latinLnBrk="0" hangingPunct="1">
                <a:lnSpc>
                  <a:spcPct val="100000"/>
                </a:lnSpc>
                <a:spcBef>
                  <a:spcPts val="0"/>
                </a:spcBef>
                <a:spcAft>
                  <a:spcPts val="0"/>
                </a:spcAft>
                <a:buClrTx/>
                <a:buSzTx/>
                <a:buFontTx/>
                <a:buNone/>
                <a:tabLst/>
                <a:defRPr/>
              </a:pPr>
              <a:t>31</a:t>
            </a:fld>
            <a:endParaRPr kumimoji="0" lang="tr-TR" sz="14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6" name="İçerik Yer Tutucusu 5"/>
          <p:cNvGraphicFramePr>
            <a:graphicFrameLocks/>
          </p:cNvGraphicFramePr>
          <p:nvPr>
            <p:extLst>
              <p:ext uri="{D42A27DB-BD31-4B8C-83A1-F6EECF244321}">
                <p14:modId xmlns:p14="http://schemas.microsoft.com/office/powerpoint/2010/main" val="1670486175"/>
              </p:ext>
            </p:extLst>
          </p:nvPr>
        </p:nvGraphicFramePr>
        <p:xfrm>
          <a:off x="612062" y="2376314"/>
          <a:ext cx="11017091" cy="4681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Resim 6"/>
          <p:cNvPicPr>
            <a:picLocks noChangeAspect="1"/>
          </p:cNvPicPr>
          <p:nvPr/>
        </p:nvPicPr>
        <p:blipFill>
          <a:blip r:embed="rId7"/>
          <a:stretch>
            <a:fillRect/>
          </a:stretch>
        </p:blipFill>
        <p:spPr>
          <a:xfrm>
            <a:off x="8058800" y="1296194"/>
            <a:ext cx="4038470" cy="2393618"/>
          </a:xfrm>
          <a:prstGeom prst="rect">
            <a:avLst/>
          </a:prstGeom>
          <a:ln>
            <a:solidFill>
              <a:srgbClr val="002060"/>
            </a:solidFill>
          </a:ln>
        </p:spPr>
      </p:pic>
    </p:spTree>
    <p:extLst>
      <p:ext uri="{BB962C8B-B14F-4D97-AF65-F5344CB8AC3E}">
        <p14:creationId xmlns:p14="http://schemas.microsoft.com/office/powerpoint/2010/main" val="4223724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82856" y="432098"/>
            <a:ext cx="11017091" cy="1200150"/>
          </a:xfrm>
        </p:spPr>
        <p:txBody>
          <a:bodyPr>
            <a:noAutofit/>
          </a:bodyPr>
          <a:lstStyle/>
          <a:p>
            <a:pPr algn="l"/>
            <a:r>
              <a:rPr lang="tr-TR" sz="4400" b="1" dirty="0">
                <a:solidFill>
                  <a:srgbClr val="FF0000"/>
                </a:solidFill>
              </a:rPr>
              <a:t>Enfeksiyon Kontrol Önlemleri</a:t>
            </a:r>
            <a:endParaRPr lang="tr-TR" sz="4400" dirty="0"/>
          </a:p>
        </p:txBody>
      </p:sp>
      <p:sp>
        <p:nvSpPr>
          <p:cNvPr id="3" name="İçerik Yer Tutucusu 2"/>
          <p:cNvSpPr>
            <a:spLocks noGrp="1"/>
          </p:cNvSpPr>
          <p:nvPr>
            <p:ph idx="1"/>
          </p:nvPr>
        </p:nvSpPr>
        <p:spPr>
          <a:xfrm>
            <a:off x="612062" y="1872258"/>
            <a:ext cx="11413200" cy="5185294"/>
          </a:xfrm>
        </p:spPr>
        <p:txBody>
          <a:bodyPr>
            <a:normAutofit/>
          </a:bodyPr>
          <a:lstStyle/>
          <a:p>
            <a:pPr marL="0" indent="0">
              <a:spcBef>
                <a:spcPts val="600"/>
              </a:spcBef>
              <a:spcAft>
                <a:spcPts val="600"/>
              </a:spcAft>
              <a:buNone/>
            </a:pPr>
            <a:r>
              <a:rPr lang="tr-TR" sz="2800" b="1" dirty="0">
                <a:solidFill>
                  <a:srgbClr val="FF0000"/>
                </a:solidFill>
                <a:latin typeface="Calibri" panose="020F0502020204030204" pitchFamily="34" charset="0"/>
                <a:ea typeface="Calibri" panose="020F0502020204030204" pitchFamily="34" charset="0"/>
                <a:cs typeface="+mj-cs"/>
              </a:rPr>
              <a:t>2) Temizlik ve Dezenfeksiyon</a:t>
            </a:r>
            <a:endParaRPr lang="tr-TR" sz="3600" b="1" dirty="0">
              <a:solidFill>
                <a:srgbClr val="002060"/>
              </a:solidFill>
              <a:latin typeface="Calibri" panose="020F0502020204030204" pitchFamily="34" charset="0"/>
              <a:cs typeface="+mj-cs"/>
            </a:endParaRPr>
          </a:p>
          <a:p>
            <a:pPr marL="0" indent="0">
              <a:spcBef>
                <a:spcPts val="600"/>
              </a:spcBef>
              <a:spcAft>
                <a:spcPts val="600"/>
              </a:spcAft>
              <a:buNone/>
            </a:pPr>
            <a:endParaRPr lang="tr-TR" sz="3600" b="1" dirty="0"/>
          </a:p>
        </p:txBody>
      </p:sp>
      <p:sp>
        <p:nvSpPr>
          <p:cNvPr id="4" name="Altbilgi Yer Tutucusu 3"/>
          <p:cNvSpPr>
            <a:spLocks noGrp="1"/>
          </p:cNvSpPr>
          <p:nvPr>
            <p:ph type="ftr" sz="quarter" idx="11"/>
          </p:nvPr>
        </p:nvSpPr>
        <p:spPr/>
        <p:txBody>
          <a:bodyPr/>
          <a:lstStyle/>
          <a:p>
            <a:pPr marL="0" marR="0" lvl="0" indent="0" algn="ctr" defTabSz="1077529"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1077529" rtl="0" eaLnBrk="1" fontAlgn="auto" latinLnBrk="0" hangingPunct="1">
              <a:lnSpc>
                <a:spcPct val="100000"/>
              </a:lnSpc>
              <a:spcBef>
                <a:spcPts val="0"/>
              </a:spcBef>
              <a:spcAft>
                <a:spcPts val="0"/>
              </a:spcAft>
              <a:buClrTx/>
              <a:buSzTx/>
              <a:buFontTx/>
              <a:buNone/>
              <a:tabLst/>
              <a:defRPr/>
            </a:pPr>
            <a:fld id="{13A8F137-B538-4615-BFBB-CFA03BEE9D1D}" type="slidenum">
              <a:rPr kumimoji="0" lang="tr-TR" sz="1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77529" rtl="0" eaLnBrk="1" fontAlgn="auto" latinLnBrk="0" hangingPunct="1">
                <a:lnSpc>
                  <a:spcPct val="100000"/>
                </a:lnSpc>
                <a:spcBef>
                  <a:spcPts val="0"/>
                </a:spcBef>
                <a:spcAft>
                  <a:spcPts val="0"/>
                </a:spcAft>
                <a:buClrTx/>
                <a:buSzTx/>
                <a:buFontTx/>
                <a:buNone/>
                <a:tabLst/>
                <a:defRPr/>
              </a:pPr>
              <a:t>32</a:t>
            </a:fld>
            <a:endParaRPr kumimoji="0" lang="tr-TR" sz="14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7" name="İçerik Yer Tutucusu 6"/>
          <p:cNvGraphicFramePr>
            <a:graphicFrameLocks/>
          </p:cNvGraphicFramePr>
          <p:nvPr>
            <p:extLst>
              <p:ext uri="{D42A27DB-BD31-4B8C-83A1-F6EECF244321}">
                <p14:modId xmlns:p14="http://schemas.microsoft.com/office/powerpoint/2010/main" val="2648935395"/>
              </p:ext>
            </p:extLst>
          </p:nvPr>
        </p:nvGraphicFramePr>
        <p:xfrm>
          <a:off x="-720154" y="2376314"/>
          <a:ext cx="12097344" cy="48245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48997" y="3215186"/>
            <a:ext cx="1950949" cy="3049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69086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82856" y="432098"/>
            <a:ext cx="11017091" cy="1200150"/>
          </a:xfrm>
        </p:spPr>
        <p:txBody>
          <a:bodyPr>
            <a:noAutofit/>
          </a:bodyPr>
          <a:lstStyle/>
          <a:p>
            <a:pPr algn="l"/>
            <a:r>
              <a:rPr lang="tr-TR" sz="4400" b="1" dirty="0">
                <a:solidFill>
                  <a:srgbClr val="FF0000"/>
                </a:solidFill>
              </a:rPr>
              <a:t>Enfeksiyon Kontrol Önlemleri</a:t>
            </a:r>
            <a:endParaRPr lang="tr-TR" sz="4400" dirty="0"/>
          </a:p>
        </p:txBody>
      </p:sp>
      <p:sp>
        <p:nvSpPr>
          <p:cNvPr id="3" name="İçerik Yer Tutucusu 2"/>
          <p:cNvSpPr>
            <a:spLocks noGrp="1"/>
          </p:cNvSpPr>
          <p:nvPr>
            <p:ph idx="1"/>
          </p:nvPr>
        </p:nvSpPr>
        <p:spPr>
          <a:xfrm>
            <a:off x="612062" y="1872258"/>
            <a:ext cx="11413200" cy="5185294"/>
          </a:xfrm>
        </p:spPr>
        <p:txBody>
          <a:bodyPr>
            <a:normAutofit/>
          </a:bodyPr>
          <a:lstStyle/>
          <a:p>
            <a:pPr marL="0" indent="0">
              <a:spcBef>
                <a:spcPts val="600"/>
              </a:spcBef>
              <a:spcAft>
                <a:spcPts val="600"/>
              </a:spcAft>
              <a:buNone/>
            </a:pPr>
            <a:r>
              <a:rPr lang="tr-TR" sz="2800" b="1" dirty="0">
                <a:solidFill>
                  <a:srgbClr val="FF0000"/>
                </a:solidFill>
                <a:latin typeface="Calibri" panose="020F0502020204030204" pitchFamily="34" charset="0"/>
                <a:ea typeface="Calibri" panose="020F0502020204030204" pitchFamily="34" charset="0"/>
                <a:cs typeface="+mj-cs"/>
              </a:rPr>
              <a:t>2) Temizlik ve Dezenfeksiyonun</a:t>
            </a:r>
            <a:endParaRPr lang="tr-TR" sz="3600" b="1" dirty="0">
              <a:solidFill>
                <a:srgbClr val="002060"/>
              </a:solidFill>
              <a:latin typeface="Calibri" panose="020F0502020204030204" pitchFamily="34" charset="0"/>
              <a:cs typeface="+mj-cs"/>
            </a:endParaRPr>
          </a:p>
          <a:p>
            <a:pPr marL="0" indent="0">
              <a:spcBef>
                <a:spcPts val="600"/>
              </a:spcBef>
              <a:spcAft>
                <a:spcPts val="600"/>
              </a:spcAft>
              <a:buNone/>
            </a:pPr>
            <a:endParaRPr lang="tr-TR" sz="3600" b="1" dirty="0"/>
          </a:p>
        </p:txBody>
      </p:sp>
      <p:sp>
        <p:nvSpPr>
          <p:cNvPr id="4" name="Altbilgi Yer Tutucusu 3"/>
          <p:cNvSpPr>
            <a:spLocks noGrp="1"/>
          </p:cNvSpPr>
          <p:nvPr>
            <p:ph type="ftr" sz="quarter" idx="11"/>
          </p:nvPr>
        </p:nvSpPr>
        <p:spPr/>
        <p:txBody>
          <a:bodyPr/>
          <a:lstStyle/>
          <a:p>
            <a:pPr marL="0" marR="0" lvl="0" indent="0" algn="ctr" defTabSz="1077529"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1077529" rtl="0" eaLnBrk="1" fontAlgn="auto" latinLnBrk="0" hangingPunct="1">
              <a:lnSpc>
                <a:spcPct val="100000"/>
              </a:lnSpc>
              <a:spcBef>
                <a:spcPts val="0"/>
              </a:spcBef>
              <a:spcAft>
                <a:spcPts val="0"/>
              </a:spcAft>
              <a:buClrTx/>
              <a:buSzTx/>
              <a:buFontTx/>
              <a:buNone/>
              <a:tabLst/>
              <a:defRPr/>
            </a:pPr>
            <a:fld id="{13A8F137-B538-4615-BFBB-CFA03BEE9D1D}" type="slidenum">
              <a:rPr kumimoji="0" lang="tr-TR" sz="1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77529" rtl="0" eaLnBrk="1" fontAlgn="auto" latinLnBrk="0" hangingPunct="1">
                <a:lnSpc>
                  <a:spcPct val="100000"/>
                </a:lnSpc>
                <a:spcBef>
                  <a:spcPts val="0"/>
                </a:spcBef>
                <a:spcAft>
                  <a:spcPts val="0"/>
                </a:spcAft>
                <a:buClrTx/>
                <a:buSzTx/>
                <a:buFontTx/>
                <a:buNone/>
                <a:tabLst/>
                <a:defRPr/>
              </a:pPr>
              <a:t>33</a:t>
            </a:fld>
            <a:endParaRPr kumimoji="0" lang="tr-TR" sz="14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10" name="İçerik Yer Tutucusu 5"/>
          <p:cNvGraphicFramePr>
            <a:graphicFrameLocks/>
          </p:cNvGraphicFramePr>
          <p:nvPr>
            <p:extLst>
              <p:ext uri="{D42A27DB-BD31-4B8C-83A1-F6EECF244321}">
                <p14:modId xmlns:p14="http://schemas.microsoft.com/office/powerpoint/2010/main" val="1780896546"/>
              </p:ext>
            </p:extLst>
          </p:nvPr>
        </p:nvGraphicFramePr>
        <p:xfrm>
          <a:off x="558504" y="2448639"/>
          <a:ext cx="7812799" cy="47522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Resim 5"/>
          <p:cNvPicPr>
            <a:picLocks noChangeAspect="1"/>
          </p:cNvPicPr>
          <p:nvPr/>
        </p:nvPicPr>
        <p:blipFill>
          <a:blip r:embed="rId7"/>
          <a:stretch>
            <a:fillRect/>
          </a:stretch>
        </p:blipFill>
        <p:spPr>
          <a:xfrm>
            <a:off x="9057695" y="2448639"/>
            <a:ext cx="2542252" cy="2969009"/>
          </a:xfrm>
          <a:prstGeom prst="rect">
            <a:avLst/>
          </a:prstGeom>
        </p:spPr>
      </p:pic>
      <p:pic>
        <p:nvPicPr>
          <p:cNvPr id="11"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2956"/>
          <a:stretch/>
        </p:blipFill>
        <p:spPr bwMode="auto">
          <a:xfrm>
            <a:off x="9306805" y="5610225"/>
            <a:ext cx="2375905"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Resim 6"/>
          <p:cNvPicPr>
            <a:picLocks noChangeAspect="1"/>
          </p:cNvPicPr>
          <p:nvPr/>
        </p:nvPicPr>
        <p:blipFill>
          <a:blip r:embed="rId9"/>
          <a:stretch>
            <a:fillRect/>
          </a:stretch>
        </p:blipFill>
        <p:spPr>
          <a:xfrm>
            <a:off x="156939" y="2952378"/>
            <a:ext cx="2232174" cy="3309168"/>
          </a:xfrm>
          <a:prstGeom prst="rect">
            <a:avLst/>
          </a:prstGeom>
        </p:spPr>
      </p:pic>
    </p:spTree>
    <p:extLst>
      <p:ext uri="{BB962C8B-B14F-4D97-AF65-F5344CB8AC3E}">
        <p14:creationId xmlns:p14="http://schemas.microsoft.com/office/powerpoint/2010/main" val="2298094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12061" y="240060"/>
            <a:ext cx="11017091" cy="1200150"/>
          </a:xfrm>
        </p:spPr>
        <p:txBody>
          <a:bodyPr>
            <a:noAutofit/>
          </a:bodyPr>
          <a:lstStyle/>
          <a:p>
            <a:pPr algn="l"/>
            <a:r>
              <a:rPr lang="tr-TR" sz="3600" b="1" dirty="0">
                <a:solidFill>
                  <a:srgbClr val="FF0000"/>
                </a:solidFill>
              </a:rPr>
              <a:t>Enfeksiyon Kontrol Önlemleri</a:t>
            </a:r>
            <a:endParaRPr lang="tr-TR" sz="3600" dirty="0"/>
          </a:p>
        </p:txBody>
      </p:sp>
      <p:sp>
        <p:nvSpPr>
          <p:cNvPr id="3" name="İçerik Yer Tutucusu 2"/>
          <p:cNvSpPr>
            <a:spLocks noGrp="1"/>
          </p:cNvSpPr>
          <p:nvPr>
            <p:ph idx="1"/>
          </p:nvPr>
        </p:nvSpPr>
        <p:spPr>
          <a:xfrm>
            <a:off x="612062" y="1440210"/>
            <a:ext cx="11413200" cy="5617342"/>
          </a:xfrm>
        </p:spPr>
        <p:txBody>
          <a:bodyPr>
            <a:normAutofit/>
          </a:bodyPr>
          <a:lstStyle/>
          <a:p>
            <a:pPr marL="0" indent="0">
              <a:spcBef>
                <a:spcPts val="600"/>
              </a:spcBef>
              <a:spcAft>
                <a:spcPts val="600"/>
              </a:spcAft>
              <a:buNone/>
            </a:pPr>
            <a:r>
              <a:rPr lang="tr-TR" sz="2800" b="1" dirty="0">
                <a:solidFill>
                  <a:srgbClr val="FF0000"/>
                </a:solidFill>
                <a:latin typeface="Calibri" panose="020F0502020204030204" pitchFamily="34" charset="0"/>
                <a:ea typeface="Calibri" panose="020F0502020204030204" pitchFamily="34" charset="0"/>
                <a:cs typeface="+mj-cs"/>
              </a:rPr>
              <a:t>2) Temizlik ve Dezenfeksiyon</a:t>
            </a:r>
            <a:endParaRPr lang="tr-TR" sz="3600" b="1" dirty="0">
              <a:solidFill>
                <a:srgbClr val="FF0000"/>
              </a:solidFill>
              <a:latin typeface="Calibri" panose="020F0502020204030204" pitchFamily="34" charset="0"/>
              <a:cs typeface="+mj-cs"/>
            </a:endParaRPr>
          </a:p>
          <a:p>
            <a:pPr marL="0" indent="0">
              <a:spcBef>
                <a:spcPts val="600"/>
              </a:spcBef>
              <a:spcAft>
                <a:spcPts val="600"/>
              </a:spcAft>
              <a:buNone/>
            </a:pPr>
            <a:endParaRPr lang="tr-TR" sz="3600" b="1" dirty="0"/>
          </a:p>
        </p:txBody>
      </p:sp>
      <p:sp>
        <p:nvSpPr>
          <p:cNvPr id="4" name="Altbilgi Yer Tutucusu 3"/>
          <p:cNvSpPr>
            <a:spLocks noGrp="1"/>
          </p:cNvSpPr>
          <p:nvPr>
            <p:ph type="ftr" sz="quarter" idx="11"/>
          </p:nvPr>
        </p:nvSpPr>
        <p:spPr/>
        <p:txBody>
          <a:bodyPr/>
          <a:lstStyle/>
          <a:p>
            <a:pPr marL="0" marR="0" lvl="0" indent="0" algn="ctr" defTabSz="1077529"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1077529" rtl="0" eaLnBrk="1" fontAlgn="auto" latinLnBrk="0" hangingPunct="1">
              <a:lnSpc>
                <a:spcPct val="100000"/>
              </a:lnSpc>
              <a:spcBef>
                <a:spcPts val="0"/>
              </a:spcBef>
              <a:spcAft>
                <a:spcPts val="0"/>
              </a:spcAft>
              <a:buClrTx/>
              <a:buSzTx/>
              <a:buFontTx/>
              <a:buNone/>
              <a:tabLst/>
              <a:defRPr/>
            </a:pPr>
            <a:fld id="{13A8F137-B538-4615-BFBB-CFA03BEE9D1D}" type="slidenum">
              <a:rPr kumimoji="0" lang="tr-TR" sz="1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77529" rtl="0" eaLnBrk="1" fontAlgn="auto" latinLnBrk="0" hangingPunct="1">
                <a:lnSpc>
                  <a:spcPct val="100000"/>
                </a:lnSpc>
                <a:spcBef>
                  <a:spcPts val="0"/>
                </a:spcBef>
                <a:spcAft>
                  <a:spcPts val="0"/>
                </a:spcAft>
                <a:buClrTx/>
                <a:buSzTx/>
                <a:buFontTx/>
                <a:buNone/>
                <a:tabLst/>
                <a:defRPr/>
              </a:pPr>
              <a:t>34</a:t>
            </a:fld>
            <a:endParaRPr kumimoji="0" lang="tr-TR" sz="14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9" name="İçerik Yer Tutucusu 5"/>
          <p:cNvGraphicFramePr>
            <a:graphicFrameLocks/>
          </p:cNvGraphicFramePr>
          <p:nvPr>
            <p:extLst>
              <p:ext uri="{D42A27DB-BD31-4B8C-83A1-F6EECF244321}">
                <p14:modId xmlns:p14="http://schemas.microsoft.com/office/powerpoint/2010/main" val="4076001506"/>
              </p:ext>
            </p:extLst>
          </p:nvPr>
        </p:nvGraphicFramePr>
        <p:xfrm>
          <a:off x="612062" y="2088282"/>
          <a:ext cx="11017091" cy="49692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1840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Autofit/>
          </a:bodyPr>
          <a:lstStyle/>
          <a:p>
            <a:pPr algn="l"/>
            <a:r>
              <a:rPr lang="tr-TR" sz="4000" b="1" dirty="0">
                <a:solidFill>
                  <a:srgbClr val="FF0000"/>
                </a:solidFill>
              </a:rPr>
              <a:t>Enfeksiyon Kontrol Önlemleri</a:t>
            </a:r>
            <a:endParaRPr lang="tr-TR" sz="4000" dirty="0"/>
          </a:p>
        </p:txBody>
      </p:sp>
      <p:sp>
        <p:nvSpPr>
          <p:cNvPr id="3" name="İçerik Yer Tutucusu 2"/>
          <p:cNvSpPr>
            <a:spLocks noGrp="1"/>
          </p:cNvSpPr>
          <p:nvPr>
            <p:ph idx="1"/>
          </p:nvPr>
        </p:nvSpPr>
        <p:spPr>
          <a:xfrm>
            <a:off x="612063" y="1488520"/>
            <a:ext cx="8964928" cy="4943951"/>
          </a:xfrm>
        </p:spPr>
        <p:txBody>
          <a:bodyPr/>
          <a:lstStyle/>
          <a:p>
            <a:pPr marL="0" indent="0">
              <a:spcBef>
                <a:spcPts val="600"/>
              </a:spcBef>
              <a:spcAft>
                <a:spcPts val="600"/>
              </a:spcAft>
              <a:buNone/>
            </a:pPr>
            <a:r>
              <a:rPr lang="tr-TR" sz="2800" b="1" dirty="0">
                <a:solidFill>
                  <a:srgbClr val="FF0000"/>
                </a:solidFill>
              </a:rPr>
              <a:t>2.1. Temizlik ve Dezenfeksiyonun İzlemi, Değerlendirilmesi</a:t>
            </a:r>
          </a:p>
          <a:p>
            <a:pPr marL="0" indent="0">
              <a:spcBef>
                <a:spcPts val="600"/>
              </a:spcBef>
              <a:spcAft>
                <a:spcPts val="600"/>
              </a:spcAft>
              <a:buNone/>
            </a:pPr>
            <a:r>
              <a:rPr lang="tr-TR" sz="2400" b="1" u="sng" dirty="0">
                <a:solidFill>
                  <a:srgbClr val="002060"/>
                </a:solidFill>
              </a:rPr>
              <a:t>İzlem, Denetim, Geri Bildirim; </a:t>
            </a:r>
            <a:r>
              <a:rPr lang="tr-TR" sz="2400" dirty="0">
                <a:solidFill>
                  <a:srgbClr val="002060"/>
                </a:solidFill>
              </a:rPr>
              <a:t>ilgili rehberler (CDC, </a:t>
            </a:r>
            <a:r>
              <a:rPr lang="tr-TR" sz="2400" dirty="0" err="1">
                <a:solidFill>
                  <a:srgbClr val="002060"/>
                </a:solidFill>
              </a:rPr>
              <a:t>Hider</a:t>
            </a:r>
            <a:r>
              <a:rPr lang="tr-TR" sz="2400" dirty="0">
                <a:solidFill>
                  <a:srgbClr val="002060"/>
                </a:solidFill>
              </a:rPr>
              <a:t> </a:t>
            </a:r>
            <a:r>
              <a:rPr lang="tr-TR" sz="2400" dirty="0" err="1">
                <a:solidFill>
                  <a:srgbClr val="002060"/>
                </a:solidFill>
              </a:rPr>
              <a:t>Klavuzları</a:t>
            </a:r>
            <a:r>
              <a:rPr lang="tr-TR" sz="2400" dirty="0">
                <a:solidFill>
                  <a:srgbClr val="002060"/>
                </a:solidFill>
              </a:rPr>
              <a:t>, DAS vb.), mevzuatlar (SKS, SDS vb.) doğrultusunda Enfeksiyon Kontrol Komitesinin planlaması ile sağlanır.</a:t>
            </a:r>
          </a:p>
          <a:p>
            <a:pPr>
              <a:spcBef>
                <a:spcPts val="600"/>
              </a:spcBef>
              <a:spcAft>
                <a:spcPts val="600"/>
              </a:spcAft>
              <a:buFont typeface="Wingdings" panose="05000000000000000000" pitchFamily="2" charset="2"/>
              <a:buChar char="q"/>
            </a:pPr>
            <a:r>
              <a:rPr lang="tr-TR" sz="2400" dirty="0">
                <a:solidFill>
                  <a:srgbClr val="002060"/>
                </a:solidFill>
              </a:rPr>
              <a:t>Yapılacak planlamalar doğrultusunda temizlik etkinliği değerlendirme yöntemleri (ATP, Floresan işaretleme vb.), değerlendirme periyodu, geri bildirim ve iyileştirme süreci belirlenmelidir. </a:t>
            </a:r>
          </a:p>
          <a:p>
            <a:pPr>
              <a:buFont typeface="Wingdings" panose="05000000000000000000" pitchFamily="2" charset="2"/>
              <a:buChar char="q"/>
            </a:pPr>
            <a:endParaRPr lang="tr-TR" sz="2400" dirty="0">
              <a:solidFill>
                <a:srgbClr val="002060"/>
              </a:solidFill>
            </a:endParaRPr>
          </a:p>
        </p:txBody>
      </p:sp>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13A8F137-B538-4615-BFBB-CFA03BEE9D1D}" type="slidenum">
              <a:rPr lang="tr-TR" smtClean="0"/>
              <a:t>35</a:t>
            </a:fld>
            <a:endParaRPr lang="tr-TR"/>
          </a:p>
        </p:txBody>
      </p:sp>
    </p:spTree>
    <p:extLst>
      <p:ext uri="{BB962C8B-B14F-4D97-AF65-F5344CB8AC3E}">
        <p14:creationId xmlns:p14="http://schemas.microsoft.com/office/powerpoint/2010/main" val="667250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03021" y="204728"/>
            <a:ext cx="8269847" cy="763613"/>
          </a:xfrm>
        </p:spPr>
        <p:txBody>
          <a:bodyPr>
            <a:normAutofit fontScale="90000"/>
          </a:bodyPr>
          <a:lstStyle/>
          <a:p>
            <a:pPr algn="l"/>
            <a:r>
              <a:rPr lang="tr-TR" sz="4000" b="1" dirty="0">
                <a:solidFill>
                  <a:srgbClr val="FF0000"/>
                </a:solidFill>
              </a:rPr>
              <a:t>Temizlik Etkinliği Değerlendirmede Sık Kullanılan Yöntemler: </a:t>
            </a:r>
            <a:r>
              <a:rPr lang="tr-TR" sz="4000" dirty="0">
                <a:solidFill>
                  <a:srgbClr val="FF0000"/>
                </a:solidFill>
                <a:latin typeface="Calibri" panose="020F0502020204030204" pitchFamily="34" charset="0"/>
                <a:ea typeface="Calibri" panose="020F0502020204030204" pitchFamily="34" charset="0"/>
              </a:rPr>
              <a:t>ATP</a:t>
            </a:r>
            <a:endParaRPr lang="tr-TR" sz="4000" dirty="0">
              <a:solidFill>
                <a:srgbClr val="FF0000"/>
              </a:solidFill>
            </a:endParaRPr>
          </a:p>
        </p:txBody>
      </p:sp>
      <p:sp>
        <p:nvSpPr>
          <p:cNvPr id="5" name="Slayt Numarası Yer Tutucusu 4"/>
          <p:cNvSpPr>
            <a:spLocks noGrp="1"/>
          </p:cNvSpPr>
          <p:nvPr>
            <p:ph type="sldNum" sz="quarter" idx="12"/>
          </p:nvPr>
        </p:nvSpPr>
        <p:spPr/>
        <p:txBody>
          <a:bodyPr/>
          <a:lstStyle/>
          <a:p>
            <a:pPr marL="0" marR="0" lvl="0" indent="0" algn="r" defTabSz="1077529" rtl="0" eaLnBrk="1" fontAlgn="auto" latinLnBrk="0" hangingPunct="1">
              <a:lnSpc>
                <a:spcPct val="100000"/>
              </a:lnSpc>
              <a:spcBef>
                <a:spcPts val="0"/>
              </a:spcBef>
              <a:spcAft>
                <a:spcPts val="0"/>
              </a:spcAft>
              <a:buClrTx/>
              <a:buSzTx/>
              <a:buFontTx/>
              <a:buNone/>
              <a:tabLst/>
              <a:defRPr/>
            </a:pPr>
            <a:fld id="{13A8F137-B538-4615-BFBB-CFA03BEE9D1D}" type="slidenum">
              <a:rPr kumimoji="0" lang="tr-TR" sz="1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77529" rtl="0" eaLnBrk="1" fontAlgn="auto" latinLnBrk="0" hangingPunct="1">
                <a:lnSpc>
                  <a:spcPct val="100000"/>
                </a:lnSpc>
                <a:spcBef>
                  <a:spcPts val="0"/>
                </a:spcBef>
                <a:spcAft>
                  <a:spcPts val="0"/>
                </a:spcAft>
                <a:buClrTx/>
                <a:buSzTx/>
                <a:buFontTx/>
                <a:buNone/>
                <a:tabLst/>
                <a:defRPr/>
              </a:pPr>
              <a:t>36</a:t>
            </a:fld>
            <a:endParaRPr kumimoji="0" lang="tr-TR" sz="14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Resim 7"/>
          <p:cNvPicPr>
            <a:picLocks noChangeAspect="1"/>
          </p:cNvPicPr>
          <p:nvPr/>
        </p:nvPicPr>
        <p:blipFill>
          <a:blip r:embed="rId2"/>
          <a:stretch>
            <a:fillRect/>
          </a:stretch>
        </p:blipFill>
        <p:spPr>
          <a:xfrm>
            <a:off x="6120606" y="998364"/>
            <a:ext cx="3080001" cy="2966208"/>
          </a:xfrm>
          <a:prstGeom prst="rect">
            <a:avLst/>
          </a:prstGeom>
        </p:spPr>
      </p:pic>
      <p:pic>
        <p:nvPicPr>
          <p:cNvPr id="9" name="Resim 8"/>
          <p:cNvPicPr>
            <a:picLocks noChangeAspect="1"/>
          </p:cNvPicPr>
          <p:nvPr/>
        </p:nvPicPr>
        <p:blipFill>
          <a:blip r:embed="rId3"/>
          <a:stretch>
            <a:fillRect/>
          </a:stretch>
        </p:blipFill>
        <p:spPr>
          <a:xfrm>
            <a:off x="6120607" y="4024618"/>
            <a:ext cx="3071764" cy="2979719"/>
          </a:xfrm>
          <a:prstGeom prst="rect">
            <a:avLst/>
          </a:prstGeom>
        </p:spPr>
      </p:pic>
      <p:pic>
        <p:nvPicPr>
          <p:cNvPr id="10" name="Resim 9"/>
          <p:cNvPicPr>
            <a:picLocks noChangeAspect="1"/>
          </p:cNvPicPr>
          <p:nvPr/>
        </p:nvPicPr>
        <p:blipFill>
          <a:blip r:embed="rId4"/>
          <a:stretch>
            <a:fillRect/>
          </a:stretch>
        </p:blipFill>
        <p:spPr>
          <a:xfrm>
            <a:off x="9288958" y="3528442"/>
            <a:ext cx="2808313" cy="3475896"/>
          </a:xfrm>
          <a:prstGeom prst="rect">
            <a:avLst/>
          </a:prstGeom>
        </p:spPr>
      </p:pic>
      <p:sp>
        <p:nvSpPr>
          <p:cNvPr id="14" name="Dikdörtgen 13"/>
          <p:cNvSpPr/>
          <p:nvPr/>
        </p:nvSpPr>
        <p:spPr>
          <a:xfrm>
            <a:off x="9407081" y="204728"/>
            <a:ext cx="2690190" cy="3139321"/>
          </a:xfrm>
          <a:prstGeom prst="rect">
            <a:avLst/>
          </a:prstGeom>
          <a:solidFill>
            <a:schemeClr val="accent5">
              <a:lumMod val="20000"/>
              <a:lumOff val="80000"/>
            </a:schemeClr>
          </a:solidFill>
          <a:ln>
            <a:solidFill>
              <a:srgbClr val="002060"/>
            </a:solidFill>
          </a:ln>
        </p:spPr>
        <p:txBody>
          <a:bodyPr wrap="square">
            <a:spAutoFit/>
          </a:bodyPr>
          <a:lstStyle/>
          <a:p>
            <a:pPr marL="0" marR="0" lvl="0" indent="0" algn="l" defTabSz="1077529" rtl="0" eaLnBrk="1" fontAlgn="auto" latinLnBrk="0" hangingPunct="1">
              <a:lnSpc>
                <a:spcPct val="100000"/>
              </a:lnSpc>
              <a:spcBef>
                <a:spcPts val="0"/>
              </a:spcBef>
              <a:spcAft>
                <a:spcPts val="0"/>
              </a:spcAft>
              <a:buClrTx/>
              <a:buSzTx/>
              <a:buFontTx/>
              <a:buNone/>
              <a:tabLst/>
              <a:defRPr/>
            </a:pPr>
            <a:r>
              <a:rPr lang="tr-TR" sz="2200" i="1" dirty="0">
                <a:solidFill>
                  <a:srgbClr val="FF0000"/>
                </a:solidFill>
                <a:latin typeface="Calibri"/>
              </a:rPr>
              <a:t>Ulusal ve uluslararası </a:t>
            </a:r>
            <a:r>
              <a:rPr lang="tr-TR" sz="2200" i="1" dirty="0" err="1">
                <a:solidFill>
                  <a:srgbClr val="FF0000"/>
                </a:solidFill>
                <a:latin typeface="Calibri"/>
              </a:rPr>
              <a:t>klavuzlarda</a:t>
            </a:r>
            <a:r>
              <a:rPr lang="tr-TR" sz="2200" i="1" dirty="0">
                <a:solidFill>
                  <a:srgbClr val="FF0000"/>
                </a:solidFill>
                <a:latin typeface="Calibri"/>
              </a:rPr>
              <a:t> standart bir eşik değer belirlenmemiş olmakla beraber üretici </a:t>
            </a:r>
            <a:r>
              <a:rPr lang="tr-TR" sz="2200" i="1" dirty="0" err="1">
                <a:solidFill>
                  <a:srgbClr val="FF0000"/>
                </a:solidFill>
                <a:latin typeface="Calibri"/>
              </a:rPr>
              <a:t>klavuzlarında</a:t>
            </a:r>
            <a:r>
              <a:rPr lang="tr-TR" sz="2200" i="1" dirty="0">
                <a:solidFill>
                  <a:srgbClr val="FF0000"/>
                </a:solidFill>
                <a:latin typeface="Calibri"/>
              </a:rPr>
              <a:t> bir takım referans aralığı değerler belirtilmektedir.</a:t>
            </a:r>
            <a:endParaRPr kumimoji="0" lang="tr-TR" sz="2200" b="0" i="1" u="none" strike="noStrike" kern="1200" cap="none" spc="0" normalizeH="0" baseline="0" noProof="0" dirty="0">
              <a:ln>
                <a:noFill/>
              </a:ln>
              <a:solidFill>
                <a:srgbClr val="FF0000"/>
              </a:solidFill>
              <a:effectLst/>
              <a:uLnTx/>
              <a:uFillTx/>
              <a:latin typeface="Calibri"/>
            </a:endParaRPr>
          </a:p>
        </p:txBody>
      </p:sp>
      <p:graphicFrame>
        <p:nvGraphicFramePr>
          <p:cNvPr id="16" name="İçerik Yer Tutucusu 15"/>
          <p:cNvGraphicFramePr>
            <a:graphicFrameLocks noGrp="1"/>
          </p:cNvGraphicFramePr>
          <p:nvPr>
            <p:ph idx="1"/>
            <p:extLst>
              <p:ext uri="{D42A27DB-BD31-4B8C-83A1-F6EECF244321}">
                <p14:modId xmlns:p14="http://schemas.microsoft.com/office/powerpoint/2010/main" val="3123897080"/>
              </p:ext>
            </p:extLst>
          </p:nvPr>
        </p:nvGraphicFramePr>
        <p:xfrm>
          <a:off x="612063" y="1152178"/>
          <a:ext cx="5307803" cy="59053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208856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Autofit/>
          </a:bodyPr>
          <a:lstStyle/>
          <a:p>
            <a:r>
              <a:rPr lang="tr-TR" sz="3600" b="1" dirty="0">
                <a:solidFill>
                  <a:srgbClr val="FF0000"/>
                </a:solidFill>
              </a:rPr>
              <a:t>Temizlik Etkinliği Değerlendirmede Sık Kullanılan Yöntemler: </a:t>
            </a:r>
            <a:r>
              <a:rPr lang="tr-TR" sz="3600" dirty="0">
                <a:solidFill>
                  <a:srgbClr val="FF0000"/>
                </a:solidFill>
              </a:rPr>
              <a:t>Floresan-UV işaretleme</a:t>
            </a:r>
          </a:p>
        </p:txBody>
      </p:sp>
      <p:graphicFrame>
        <p:nvGraphicFramePr>
          <p:cNvPr id="9" name="İçerik Yer Tutucusu 8"/>
          <p:cNvGraphicFramePr>
            <a:graphicFrameLocks noGrp="1"/>
          </p:cNvGraphicFramePr>
          <p:nvPr>
            <p:ph idx="1"/>
            <p:extLst>
              <p:ext uri="{D42A27DB-BD31-4B8C-83A1-F6EECF244321}">
                <p14:modId xmlns:p14="http://schemas.microsoft.com/office/powerpoint/2010/main" val="1554720803"/>
              </p:ext>
            </p:extLst>
          </p:nvPr>
        </p:nvGraphicFramePr>
        <p:xfrm>
          <a:off x="544100" y="2204492"/>
          <a:ext cx="6955082" cy="46772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13A8F137-B538-4615-BFBB-CFA03BEE9D1D}" type="slidenum">
              <a:rPr lang="tr-TR" smtClean="0"/>
              <a:t>37</a:t>
            </a:fld>
            <a:endParaRPr lang="tr-TR"/>
          </a:p>
        </p:txBody>
      </p:sp>
      <p:pic>
        <p:nvPicPr>
          <p:cNvPr id="6" name="Resim 5"/>
          <p:cNvPicPr>
            <a:picLocks noChangeAspect="1"/>
          </p:cNvPicPr>
          <p:nvPr/>
        </p:nvPicPr>
        <p:blipFill>
          <a:blip r:embed="rId7"/>
          <a:stretch>
            <a:fillRect/>
          </a:stretch>
        </p:blipFill>
        <p:spPr>
          <a:xfrm>
            <a:off x="7703074" y="1755225"/>
            <a:ext cx="4402211" cy="2326120"/>
          </a:xfrm>
          <a:prstGeom prst="rect">
            <a:avLst/>
          </a:prstGeom>
        </p:spPr>
      </p:pic>
      <p:pic>
        <p:nvPicPr>
          <p:cNvPr id="7" name="Resim 6"/>
          <p:cNvPicPr>
            <a:picLocks noChangeAspect="1"/>
          </p:cNvPicPr>
          <p:nvPr/>
        </p:nvPicPr>
        <p:blipFill>
          <a:blip r:embed="rId8"/>
          <a:stretch>
            <a:fillRect/>
          </a:stretch>
        </p:blipFill>
        <p:spPr>
          <a:xfrm>
            <a:off x="10458378" y="4399714"/>
            <a:ext cx="1782835" cy="2380176"/>
          </a:xfrm>
          <a:prstGeom prst="rect">
            <a:avLst/>
          </a:prstGeom>
        </p:spPr>
      </p:pic>
      <p:pic>
        <p:nvPicPr>
          <p:cNvPr id="8" name="Resim 7"/>
          <p:cNvPicPr>
            <a:picLocks noChangeAspect="1"/>
          </p:cNvPicPr>
          <p:nvPr/>
        </p:nvPicPr>
        <p:blipFill>
          <a:blip r:embed="rId9"/>
          <a:stretch>
            <a:fillRect/>
          </a:stretch>
        </p:blipFill>
        <p:spPr>
          <a:xfrm>
            <a:off x="7567146" y="4506220"/>
            <a:ext cx="2755303" cy="1926251"/>
          </a:xfrm>
          <a:prstGeom prst="rect">
            <a:avLst/>
          </a:prstGeom>
        </p:spPr>
      </p:pic>
    </p:spTree>
    <p:extLst>
      <p:ext uri="{BB962C8B-B14F-4D97-AF65-F5344CB8AC3E}">
        <p14:creationId xmlns:p14="http://schemas.microsoft.com/office/powerpoint/2010/main" val="18421674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endParaRPr lang="tr-TR" dirty="0"/>
          </a:p>
        </p:txBody>
      </p:sp>
      <p:sp>
        <p:nvSpPr>
          <p:cNvPr id="3" name="Slayt Numarası Yer Tutucusu 2"/>
          <p:cNvSpPr>
            <a:spLocks noGrp="1"/>
          </p:cNvSpPr>
          <p:nvPr>
            <p:ph type="sldNum" sz="quarter" idx="12"/>
          </p:nvPr>
        </p:nvSpPr>
        <p:spPr/>
        <p:txBody>
          <a:bodyPr/>
          <a:lstStyle/>
          <a:p>
            <a:fld id="{13A8F137-B538-4615-BFBB-CFA03BEE9D1D}" type="slidenum">
              <a:rPr lang="tr-TR" smtClean="0"/>
              <a:t>38</a:t>
            </a:fld>
            <a:endParaRPr lang="tr-TR"/>
          </a:p>
        </p:txBody>
      </p:sp>
      <p:sp>
        <p:nvSpPr>
          <p:cNvPr id="4" name="İçerik Yer Tutucusu 3"/>
          <p:cNvSpPr txBox="1">
            <a:spLocks/>
          </p:cNvSpPr>
          <p:nvPr/>
        </p:nvSpPr>
        <p:spPr>
          <a:xfrm>
            <a:off x="431974" y="720129"/>
            <a:ext cx="4536504" cy="5954041"/>
          </a:xfrm>
          <a:prstGeom prst="rect">
            <a:avLst/>
          </a:prstGeom>
          <a:solidFill>
            <a:sysClr val="window" lastClr="FFFFFF"/>
          </a:solidFill>
          <a:ln w="26425" cap="flat" cmpd="sng" algn="ctr">
            <a:solidFill>
              <a:srgbClr val="5DCEAF"/>
            </a:solidFill>
            <a:prstDash val="solid"/>
          </a:ln>
          <a:effectLst/>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dk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dk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dk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dk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dk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dk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dk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dk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dk1"/>
                </a:solidFill>
                <a:latin typeface="+mn-lt"/>
                <a:ea typeface="+mn-ea"/>
                <a:cs typeface="+mn-cs"/>
              </a:defRPr>
            </a:lvl9pPr>
          </a:lstStyle>
          <a:p>
            <a:pPr marR="0" lvl="0" algn="l" defTabSz="914400" rtl="0" eaLnBrk="1" fontAlgn="auto" latinLnBrk="0" hangingPunct="1">
              <a:lnSpc>
                <a:spcPct val="100000"/>
              </a:lnSpc>
              <a:spcBef>
                <a:spcPct val="20000"/>
              </a:spcBef>
              <a:spcAft>
                <a:spcPts val="0"/>
              </a:spcAft>
              <a:buClr>
                <a:srgbClr val="4E67C8"/>
              </a:buClr>
              <a:buSzPct val="85000"/>
              <a:buFont typeface="Wingdings" panose="05000000000000000000" pitchFamily="2" charset="2"/>
              <a:buChar char="q"/>
              <a:tabLst/>
              <a:defRPr/>
            </a:pPr>
            <a:r>
              <a:rPr kumimoji="0" lang="tr-TR" b="0" i="0" u="none" strike="noStrike" kern="1200" cap="none" spc="0" normalizeH="0" baseline="0" noProof="0" dirty="0">
                <a:ln>
                  <a:noFill/>
                </a:ln>
                <a:solidFill>
                  <a:srgbClr val="002060"/>
                </a:solidFill>
                <a:effectLst/>
                <a:uLnTx/>
                <a:uFillTx/>
              </a:rPr>
              <a:t>ABD,2023,RCT, 9 hastane, 6 YB,</a:t>
            </a:r>
          </a:p>
          <a:p>
            <a:pPr lvl="0">
              <a:buClr>
                <a:srgbClr val="4E67C8"/>
              </a:buClr>
              <a:buFont typeface="Wingdings" panose="05000000000000000000" pitchFamily="2" charset="2"/>
              <a:buChar char="q"/>
            </a:pPr>
            <a:r>
              <a:rPr lang="tr-TR" dirty="0">
                <a:solidFill>
                  <a:srgbClr val="002060"/>
                </a:solidFill>
              </a:rPr>
              <a:t>Çoklu ilaç direnci olan mikroorganizmaların (VRE,MRSA,C. </a:t>
            </a:r>
            <a:r>
              <a:rPr lang="tr-TR" dirty="0" err="1">
                <a:solidFill>
                  <a:srgbClr val="002060"/>
                </a:solidFill>
              </a:rPr>
              <a:t>dif</a:t>
            </a:r>
            <a:r>
              <a:rPr lang="tr-TR" dirty="0">
                <a:solidFill>
                  <a:srgbClr val="002060"/>
                </a:solidFill>
              </a:rPr>
              <a:t>.) ile bulaş ve enfeksiyon oranlarına etkisini araştırmak için haftada 1, 10 yüzey incelenmiş</a:t>
            </a:r>
            <a:endParaRPr kumimoji="0" lang="tr-TR" b="0" i="0" u="none" strike="noStrike" kern="1200" cap="none" spc="0" normalizeH="0" baseline="0" noProof="0" dirty="0">
              <a:ln>
                <a:noFill/>
              </a:ln>
              <a:solidFill>
                <a:srgbClr val="002060"/>
              </a:solidFill>
              <a:effectLst/>
              <a:uLnTx/>
              <a:uFillTx/>
            </a:endParaRPr>
          </a:p>
          <a:p>
            <a:pPr lvl="0">
              <a:buClr>
                <a:srgbClr val="4E67C8"/>
              </a:buClr>
              <a:buFont typeface="Wingdings" panose="05000000000000000000" pitchFamily="2" charset="2"/>
              <a:buChar char="q"/>
            </a:pPr>
            <a:r>
              <a:rPr kumimoji="0" lang="tr-TR" b="0" i="0" u="none" strike="noStrike" kern="1200" cap="none" spc="0" normalizeH="0" baseline="0" noProof="0" dirty="0">
                <a:ln>
                  <a:noFill/>
                </a:ln>
                <a:solidFill>
                  <a:srgbClr val="002060"/>
                </a:solidFill>
                <a:effectLst/>
                <a:uLnTx/>
                <a:uFillTx/>
              </a:rPr>
              <a:t>ATP </a:t>
            </a:r>
            <a:r>
              <a:rPr lang="tr-TR" dirty="0">
                <a:solidFill>
                  <a:srgbClr val="002060"/>
                </a:solidFill>
              </a:rPr>
              <a:t>ve </a:t>
            </a:r>
            <a:r>
              <a:rPr kumimoji="0" lang="tr-TR" b="0" i="0" u="none" strike="noStrike" kern="1200" cap="none" spc="0" normalizeH="0" baseline="0" noProof="0" dirty="0">
                <a:ln>
                  <a:noFill/>
                </a:ln>
                <a:solidFill>
                  <a:srgbClr val="002060"/>
                </a:solidFill>
                <a:effectLst/>
                <a:uLnTx/>
                <a:uFillTx/>
              </a:rPr>
              <a:t>UV-floresan </a:t>
            </a:r>
            <a:r>
              <a:rPr lang="tr-TR" dirty="0">
                <a:solidFill>
                  <a:srgbClr val="002060"/>
                </a:solidFill>
              </a:rPr>
              <a:t>işaretleme ile temizlik objektif olarak izlenmiş, sonuçlar personele geri bildirilmiş ve yetersiz temizlenen alanlar yeniden temizlenerek iyileştirme sağlanmış.</a:t>
            </a:r>
            <a:endParaRPr kumimoji="0" lang="tr-TR" b="0" i="0" u="none" strike="noStrike" kern="1200" cap="none" spc="0" normalizeH="0" baseline="0" noProof="0" dirty="0">
              <a:ln>
                <a:noFill/>
              </a:ln>
              <a:solidFill>
                <a:srgbClr val="002060"/>
              </a:solidFill>
              <a:effectLst/>
              <a:uLnTx/>
              <a:uFillTx/>
            </a:endParaRPr>
          </a:p>
        </p:txBody>
      </p:sp>
      <p:pic>
        <p:nvPicPr>
          <p:cNvPr id="5" name="Resim 4"/>
          <p:cNvPicPr>
            <a:picLocks noChangeAspect="1"/>
          </p:cNvPicPr>
          <p:nvPr/>
        </p:nvPicPr>
        <p:blipFill>
          <a:blip r:embed="rId2"/>
          <a:stretch>
            <a:fillRect/>
          </a:stretch>
        </p:blipFill>
        <p:spPr>
          <a:xfrm>
            <a:off x="5472534" y="720129"/>
            <a:ext cx="6480720" cy="4104457"/>
          </a:xfrm>
          <a:prstGeom prst="rect">
            <a:avLst/>
          </a:prstGeom>
        </p:spPr>
      </p:pic>
      <p:sp>
        <p:nvSpPr>
          <p:cNvPr id="6" name="Rectangle 1"/>
          <p:cNvSpPr txBox="1">
            <a:spLocks noChangeArrowheads="1"/>
          </p:cNvSpPr>
          <p:nvPr/>
        </p:nvSpPr>
        <p:spPr bwMode="auto">
          <a:xfrm>
            <a:off x="5112494" y="4959308"/>
            <a:ext cx="6972458" cy="1824224"/>
          </a:xfrm>
          <a:prstGeom prst="rect">
            <a:avLst/>
          </a:prstGeom>
          <a:solidFill>
            <a:schemeClr val="accent5">
              <a:lumMod val="20000"/>
              <a:lumOff val="80000"/>
            </a:schemeClr>
          </a:solidFill>
          <a:ln w="9525" cap="flat" cmpd="sng" algn="ctr">
            <a:solidFill>
              <a:srgbClr val="002060"/>
            </a:solidFill>
            <a:prstDash val="solid"/>
            <a:headEnd/>
            <a:tailEnd/>
          </a:ln>
          <a:effectLst/>
        </p:spPr>
        <p:txBody>
          <a:bodyPr vert="horz" wrap="square" lIns="0" tIns="-11109" rIns="0" bIns="-11109" numCol="1" rtlCol="0" anchor="ctr" anchorCtr="0" compatLnSpc="1">
            <a:prstTxWarp prst="textNoShape">
              <a:avLst/>
            </a:prstTxWarp>
            <a:sp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dk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dk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dk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dk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dk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dk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dk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dk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altLang="tr-TR" b="0" i="0" u="none" strike="noStrike" kern="1200" cap="none" spc="0" normalizeH="0" baseline="0" noProof="0" dirty="0">
                <a:ln>
                  <a:noFill/>
                </a:ln>
                <a:solidFill>
                  <a:srgbClr val="002060"/>
                </a:solidFill>
                <a:effectLst/>
                <a:uLnTx/>
                <a:uFillTx/>
                <a:ea typeface="+mn-ea"/>
                <a:cs typeface="+mn-cs"/>
              </a:rPr>
              <a:t>Yoğun bakım odasının terminal temizliğinin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altLang="tr-TR" b="0" i="0" u="none" strike="noStrike" kern="1200" cap="none" spc="0" normalizeH="0" baseline="0" noProof="0" dirty="0">
                <a:ln>
                  <a:noFill/>
                </a:ln>
                <a:solidFill>
                  <a:srgbClr val="002060"/>
                </a:solidFill>
                <a:effectLst/>
                <a:uLnTx/>
                <a:uFillTx/>
                <a:ea typeface="+mn-ea"/>
                <a:cs typeface="+mn-cs"/>
              </a:rPr>
              <a:t>ATP ve UV-floresan</a:t>
            </a:r>
            <a:r>
              <a:rPr kumimoji="0" lang="tr-TR" altLang="tr-TR" b="0" i="0" u="none" strike="noStrike" kern="1200" cap="none" spc="0" normalizeH="0" noProof="0" dirty="0">
                <a:ln>
                  <a:noFill/>
                </a:ln>
                <a:solidFill>
                  <a:srgbClr val="002060"/>
                </a:solidFill>
                <a:effectLst/>
                <a:uLnTx/>
                <a:uFillTx/>
                <a:ea typeface="+mn-ea"/>
                <a:cs typeface="+mn-cs"/>
              </a:rPr>
              <a:t> işaretleme</a:t>
            </a:r>
            <a:r>
              <a:rPr kumimoji="0" lang="tr-TR" altLang="tr-TR" b="0" i="0" u="none" strike="noStrike" kern="1200" cap="none" spc="0" normalizeH="0" baseline="0" noProof="0" dirty="0">
                <a:ln>
                  <a:noFill/>
                </a:ln>
                <a:solidFill>
                  <a:srgbClr val="002060"/>
                </a:solidFill>
                <a:effectLst/>
                <a:uLnTx/>
                <a:uFillTx/>
                <a:ea typeface="+mn-ea"/>
                <a:cs typeface="+mn-cs"/>
              </a:rPr>
              <a:t> yöntemiyle yoğun bir şekilde izlenmesi,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altLang="tr-TR" b="0" i="0" u="none" strike="noStrike" kern="1200" cap="none" spc="0" normalizeH="0" baseline="0" noProof="0" dirty="0">
                <a:ln>
                  <a:noFill/>
                </a:ln>
                <a:solidFill>
                  <a:srgbClr val="002060"/>
                </a:solidFill>
                <a:effectLst/>
                <a:uLnTx/>
                <a:uFillTx/>
                <a:ea typeface="+mn-ea"/>
                <a:cs typeface="+mn-cs"/>
              </a:rPr>
              <a:t>enfeksiyon ve </a:t>
            </a:r>
            <a:r>
              <a:rPr kumimoji="0" lang="tr-TR" altLang="tr-TR" b="0" i="0" u="none" strike="noStrike" kern="1200" cap="none" spc="0" normalizeH="0" baseline="0" noProof="0" dirty="0" err="1">
                <a:ln>
                  <a:noFill/>
                </a:ln>
                <a:solidFill>
                  <a:srgbClr val="002060"/>
                </a:solidFill>
                <a:effectLst/>
                <a:uLnTx/>
                <a:uFillTx/>
                <a:ea typeface="+mn-ea"/>
                <a:cs typeface="+mn-cs"/>
              </a:rPr>
              <a:t>kolonizasyonunun</a:t>
            </a:r>
            <a:r>
              <a:rPr kumimoji="0" lang="tr-TR" altLang="tr-TR" b="0" i="0" u="none" strike="noStrike" kern="1200" cap="none" spc="0" normalizeH="0" baseline="0" noProof="0" dirty="0">
                <a:ln>
                  <a:noFill/>
                </a:ln>
                <a:solidFill>
                  <a:srgbClr val="002060"/>
                </a:solidFill>
                <a:effectLst/>
                <a:uLnTx/>
                <a:uFillTx/>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lang="tr-TR" altLang="tr-TR" dirty="0">
                <a:solidFill>
                  <a:srgbClr val="002060"/>
                </a:solidFill>
              </a:rPr>
              <a:t>a</a:t>
            </a:r>
            <a:r>
              <a:rPr kumimoji="0" lang="tr-TR" altLang="tr-TR" b="0" i="0" u="none" strike="noStrike" kern="1200" cap="none" spc="0" normalizeH="0" baseline="0" noProof="0" dirty="0" err="1">
                <a:ln>
                  <a:noFill/>
                </a:ln>
                <a:solidFill>
                  <a:srgbClr val="002060"/>
                </a:solidFill>
                <a:effectLst/>
                <a:uLnTx/>
                <a:uFillTx/>
                <a:ea typeface="+mn-ea"/>
                <a:cs typeface="+mn-cs"/>
              </a:rPr>
              <a:t>zalmasında</a:t>
            </a:r>
            <a:r>
              <a:rPr kumimoji="0" lang="tr-TR" altLang="tr-TR" b="0" i="0" u="none" strike="noStrike" kern="1200" cap="none" spc="0" normalizeH="0" baseline="0" noProof="0" dirty="0">
                <a:ln>
                  <a:noFill/>
                </a:ln>
                <a:solidFill>
                  <a:srgbClr val="002060"/>
                </a:solidFill>
                <a:effectLst/>
                <a:uLnTx/>
                <a:uFillTx/>
                <a:ea typeface="+mn-ea"/>
                <a:cs typeface="+mn-cs"/>
              </a:rPr>
              <a:t> etkili bulunmuştur.</a:t>
            </a:r>
          </a:p>
        </p:txBody>
      </p:sp>
      <p:sp>
        <p:nvSpPr>
          <p:cNvPr id="7" name="Rectangle 1"/>
          <p:cNvSpPr>
            <a:spLocks noChangeArrowheads="1"/>
          </p:cNvSpPr>
          <p:nvPr/>
        </p:nvSpPr>
        <p:spPr bwMode="auto">
          <a:xfrm>
            <a:off x="287958" y="-153257"/>
            <a:ext cx="847911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a:p>
            <a:pPr lvl="0" defTabSz="914400" eaLnBrk="0" fontAlgn="base" hangingPunct="0">
              <a:spcBef>
                <a:spcPct val="0"/>
              </a:spcBef>
              <a:spcAft>
                <a:spcPct val="0"/>
              </a:spcAft>
            </a:pPr>
            <a:r>
              <a:rPr lang="tr-TR" sz="2400" dirty="0">
                <a:solidFill>
                  <a:srgbClr val="002060"/>
                </a:solidFill>
              </a:rPr>
              <a:t>Temizlik → Ölçüm → Geri bildirim → İyileştirme döngüsü kurulmuş</a:t>
            </a:r>
            <a:endParaRPr kumimoji="0" lang="tr-TR" altLang="tr-TR" sz="2400" b="0" i="0" u="none" strike="noStrike" cap="none" normalizeH="0" baseline="0" dirty="0">
              <a:ln>
                <a:noFill/>
              </a:ln>
              <a:solidFill>
                <a:srgbClr val="002060"/>
              </a:solidFill>
              <a:effectLst/>
              <a:latin typeface="Arial" panose="020B0604020202020204" pitchFamily="34" charset="0"/>
            </a:endParaRPr>
          </a:p>
        </p:txBody>
      </p:sp>
    </p:spTree>
    <p:extLst>
      <p:ext uri="{BB962C8B-B14F-4D97-AF65-F5344CB8AC3E}">
        <p14:creationId xmlns:p14="http://schemas.microsoft.com/office/powerpoint/2010/main" val="1028070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82856" y="432098"/>
            <a:ext cx="11017091" cy="1200150"/>
          </a:xfrm>
        </p:spPr>
        <p:txBody>
          <a:bodyPr>
            <a:noAutofit/>
          </a:bodyPr>
          <a:lstStyle/>
          <a:p>
            <a:pPr algn="l"/>
            <a:r>
              <a:rPr lang="tr-TR" sz="4000" b="1" dirty="0">
                <a:solidFill>
                  <a:srgbClr val="FF0000"/>
                </a:solidFill>
              </a:rPr>
              <a:t>Enfeksiyon Kontrol Önlemleri</a:t>
            </a:r>
            <a:endParaRPr lang="tr-TR" sz="4000" dirty="0"/>
          </a:p>
        </p:txBody>
      </p:sp>
      <p:sp>
        <p:nvSpPr>
          <p:cNvPr id="3" name="İçerik Yer Tutucusu 2"/>
          <p:cNvSpPr>
            <a:spLocks noGrp="1"/>
          </p:cNvSpPr>
          <p:nvPr>
            <p:ph idx="1"/>
          </p:nvPr>
        </p:nvSpPr>
        <p:spPr>
          <a:xfrm>
            <a:off x="612062" y="1872258"/>
            <a:ext cx="11017091" cy="5185294"/>
          </a:xfrm>
        </p:spPr>
        <p:txBody>
          <a:bodyPr>
            <a:normAutofit/>
          </a:bodyPr>
          <a:lstStyle/>
          <a:p>
            <a:pPr marL="0" indent="0">
              <a:spcBef>
                <a:spcPts val="600"/>
              </a:spcBef>
              <a:spcAft>
                <a:spcPts val="600"/>
              </a:spcAft>
              <a:buNone/>
            </a:pPr>
            <a:r>
              <a:rPr lang="tr-TR" sz="2800" b="1" dirty="0">
                <a:solidFill>
                  <a:srgbClr val="FF0000"/>
                </a:solidFill>
                <a:latin typeface="Calibri" panose="020F0502020204030204" pitchFamily="34" charset="0"/>
                <a:ea typeface="Calibri" panose="020F0502020204030204" pitchFamily="34" charset="0"/>
                <a:cs typeface="+mj-cs"/>
              </a:rPr>
              <a:t>3) </a:t>
            </a:r>
            <a:r>
              <a:rPr lang="tr-TR" sz="2800" b="1" dirty="0">
                <a:solidFill>
                  <a:srgbClr val="FF0000"/>
                </a:solidFill>
                <a:ea typeface="+mj-ea"/>
                <a:cs typeface="+mj-cs"/>
              </a:rPr>
              <a:t>Personel Eğitimi: </a:t>
            </a:r>
            <a:endParaRPr lang="tr-TR" sz="2800" b="1" dirty="0">
              <a:solidFill>
                <a:srgbClr val="002060"/>
              </a:solidFill>
              <a:latin typeface="Calibri" panose="020F0502020204030204" pitchFamily="34" charset="0"/>
              <a:ea typeface="Calibri" panose="020F0502020204030204" pitchFamily="34" charset="0"/>
              <a:cs typeface="+mj-cs"/>
            </a:endParaRPr>
          </a:p>
          <a:p>
            <a:pPr marL="0" indent="0">
              <a:spcBef>
                <a:spcPts val="600"/>
              </a:spcBef>
              <a:spcAft>
                <a:spcPts val="600"/>
              </a:spcAft>
              <a:buNone/>
            </a:pPr>
            <a:endParaRPr lang="tr-TR" sz="3600" b="1" dirty="0"/>
          </a:p>
        </p:txBody>
      </p:sp>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13A8F137-B538-4615-BFBB-CFA03BEE9D1D}" type="slidenum">
              <a:rPr lang="tr-TR" smtClean="0"/>
              <a:t>39</a:t>
            </a:fld>
            <a:endParaRPr lang="tr-TR"/>
          </a:p>
        </p:txBody>
      </p:sp>
      <p:graphicFrame>
        <p:nvGraphicFramePr>
          <p:cNvPr id="8" name="Diyagram 7"/>
          <p:cNvGraphicFramePr/>
          <p:nvPr>
            <p:extLst>
              <p:ext uri="{D42A27DB-BD31-4B8C-83A1-F6EECF244321}">
                <p14:modId xmlns:p14="http://schemas.microsoft.com/office/powerpoint/2010/main" val="3080908978"/>
              </p:ext>
            </p:extLst>
          </p:nvPr>
        </p:nvGraphicFramePr>
        <p:xfrm>
          <a:off x="612062" y="2232298"/>
          <a:ext cx="11017091" cy="4968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Resim 6"/>
          <p:cNvPicPr>
            <a:picLocks noChangeAspect="1"/>
          </p:cNvPicPr>
          <p:nvPr/>
        </p:nvPicPr>
        <p:blipFill>
          <a:blip r:embed="rId7"/>
          <a:stretch>
            <a:fillRect/>
          </a:stretch>
        </p:blipFill>
        <p:spPr>
          <a:xfrm>
            <a:off x="7920806" y="216074"/>
            <a:ext cx="3816424" cy="2232248"/>
          </a:xfrm>
          <a:prstGeom prst="rect">
            <a:avLst/>
          </a:prstGeom>
        </p:spPr>
      </p:pic>
    </p:spTree>
    <p:extLst>
      <p:ext uri="{BB962C8B-B14F-4D97-AF65-F5344CB8AC3E}">
        <p14:creationId xmlns:p14="http://schemas.microsoft.com/office/powerpoint/2010/main" val="3905420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12062" y="330865"/>
            <a:ext cx="11017091" cy="1200150"/>
          </a:xfrm>
        </p:spPr>
        <p:txBody>
          <a:bodyPr>
            <a:noAutofit/>
          </a:bodyPr>
          <a:lstStyle/>
          <a:p>
            <a:pPr algn="l"/>
            <a:r>
              <a:rPr lang="tr-TR" sz="4000" dirty="0">
                <a:solidFill>
                  <a:srgbClr val="FF0000"/>
                </a:solidFill>
              </a:rPr>
              <a:t>Sonuçların Yorumlanmasında Analiz/Değerlendirme Yöntemleri</a:t>
            </a:r>
          </a:p>
        </p:txBody>
      </p:sp>
      <p:sp>
        <p:nvSpPr>
          <p:cNvPr id="3" name="İçerik Yer Tutucusu 2"/>
          <p:cNvSpPr>
            <a:spLocks noGrp="1"/>
          </p:cNvSpPr>
          <p:nvPr>
            <p:ph idx="1"/>
          </p:nvPr>
        </p:nvSpPr>
        <p:spPr>
          <a:xfrm>
            <a:off x="612063" y="1800250"/>
            <a:ext cx="8160806" cy="4632221"/>
          </a:xfrm>
        </p:spPr>
        <p:txBody>
          <a:bodyPr>
            <a:normAutofit/>
          </a:bodyPr>
          <a:lstStyle/>
          <a:p>
            <a:pPr>
              <a:spcBef>
                <a:spcPts val="600"/>
              </a:spcBef>
              <a:spcAft>
                <a:spcPts val="600"/>
              </a:spcAft>
              <a:buFont typeface="Wingdings" panose="05000000000000000000" pitchFamily="2" charset="2"/>
              <a:buChar char="q"/>
            </a:pPr>
            <a:r>
              <a:rPr lang="tr-TR" sz="2400" dirty="0">
                <a:solidFill>
                  <a:srgbClr val="002060"/>
                </a:solidFill>
              </a:rPr>
              <a:t>Kantitatif Değerlendirme</a:t>
            </a:r>
          </a:p>
          <a:p>
            <a:pPr lvl="1">
              <a:spcBef>
                <a:spcPts val="600"/>
              </a:spcBef>
              <a:spcAft>
                <a:spcPts val="600"/>
              </a:spcAft>
              <a:buFont typeface="Courier New" panose="02070309020205020404" pitchFamily="49" charset="0"/>
              <a:buChar char="o"/>
            </a:pPr>
            <a:r>
              <a:rPr lang="tr-TR" sz="2400" dirty="0">
                <a:solidFill>
                  <a:srgbClr val="002060"/>
                </a:solidFill>
              </a:rPr>
              <a:t>Koloni Oluşturan Birim (CFU)/</a:t>
            </a:r>
            <a:r>
              <a:rPr lang="tr-TR" sz="2400" dirty="0" err="1">
                <a:solidFill>
                  <a:srgbClr val="002060"/>
                </a:solidFill>
              </a:rPr>
              <a:t>mikrobiyal</a:t>
            </a:r>
            <a:r>
              <a:rPr lang="tr-TR" sz="2400" dirty="0">
                <a:solidFill>
                  <a:srgbClr val="002060"/>
                </a:solidFill>
              </a:rPr>
              <a:t> yükün sayısal olarak ifade edilmesi</a:t>
            </a:r>
          </a:p>
          <a:p>
            <a:pPr>
              <a:spcBef>
                <a:spcPts val="600"/>
              </a:spcBef>
              <a:spcAft>
                <a:spcPts val="600"/>
              </a:spcAft>
              <a:buFont typeface="Wingdings" panose="05000000000000000000" pitchFamily="2" charset="2"/>
              <a:buChar char="q"/>
            </a:pPr>
            <a:r>
              <a:rPr lang="tr-TR" sz="2400" dirty="0">
                <a:solidFill>
                  <a:srgbClr val="002060"/>
                </a:solidFill>
              </a:rPr>
              <a:t>Kalitatif Değerlendirme</a:t>
            </a:r>
          </a:p>
          <a:p>
            <a:pPr lvl="1">
              <a:spcBef>
                <a:spcPts val="600"/>
              </a:spcBef>
              <a:spcAft>
                <a:spcPts val="600"/>
              </a:spcAft>
              <a:buFont typeface="Courier New" panose="02070309020205020404" pitchFamily="49" charset="0"/>
              <a:buChar char="o"/>
            </a:pPr>
            <a:r>
              <a:rPr lang="tr-TR" sz="2400" dirty="0">
                <a:solidFill>
                  <a:srgbClr val="002060"/>
                </a:solidFill>
              </a:rPr>
              <a:t>İzole Edilen Mikroorganizmanın Tür Düzeyindeki Kimliği (</a:t>
            </a:r>
            <a:r>
              <a:rPr lang="tr-TR" sz="2400" dirty="0" err="1">
                <a:solidFill>
                  <a:srgbClr val="002060"/>
                </a:solidFill>
              </a:rPr>
              <a:t>identifikasyon</a:t>
            </a:r>
            <a:r>
              <a:rPr lang="tr-TR" sz="2400" dirty="0">
                <a:solidFill>
                  <a:srgbClr val="002060"/>
                </a:solidFill>
              </a:rPr>
              <a:t>)</a:t>
            </a:r>
          </a:p>
          <a:p>
            <a:pPr>
              <a:spcBef>
                <a:spcPts val="600"/>
              </a:spcBef>
              <a:spcAft>
                <a:spcPts val="600"/>
              </a:spcAft>
              <a:buFont typeface="Wingdings" panose="05000000000000000000" pitchFamily="2" charset="2"/>
              <a:buChar char="q"/>
            </a:pPr>
            <a:r>
              <a:rPr lang="tr-TR" sz="2400" dirty="0">
                <a:solidFill>
                  <a:srgbClr val="002060"/>
                </a:solidFill>
                <a:latin typeface="Calibri" panose="020F0502020204030204" pitchFamily="34" charset="0"/>
                <a:ea typeface="Calibri" panose="020F0502020204030204" pitchFamily="34" charset="0"/>
              </a:rPr>
              <a:t>Moleküler Yöntemler</a:t>
            </a:r>
          </a:p>
          <a:p>
            <a:pPr lvl="1">
              <a:spcBef>
                <a:spcPts val="600"/>
              </a:spcBef>
              <a:spcAft>
                <a:spcPts val="600"/>
              </a:spcAft>
              <a:buFont typeface="Courier New" panose="02070309020205020404" pitchFamily="49" charset="0"/>
              <a:buChar char="o"/>
            </a:pPr>
            <a:r>
              <a:rPr lang="tr-TR" sz="2400" dirty="0">
                <a:solidFill>
                  <a:srgbClr val="002060"/>
                </a:solidFill>
                <a:latin typeface="Calibri" panose="020F0502020204030204" pitchFamily="34" charset="0"/>
                <a:ea typeface="Calibri" panose="020F0502020204030204" pitchFamily="34" charset="0"/>
              </a:rPr>
              <a:t>Kaynağın doğrulanması, bulaş zincirinin izlenmesi ve salgınların kontrolü için moleküler yöntemler kritik rol oynar. </a:t>
            </a:r>
            <a:endParaRPr lang="tr-TR" sz="2400" dirty="0">
              <a:solidFill>
                <a:srgbClr val="002060"/>
              </a:solidFill>
            </a:endParaRPr>
          </a:p>
          <a:p>
            <a:pPr lvl="1">
              <a:buFont typeface="Courier New" panose="02070309020205020404" pitchFamily="49" charset="0"/>
              <a:buChar char="o"/>
            </a:pPr>
            <a:endParaRPr lang="tr-TR" sz="2400" dirty="0">
              <a:solidFill>
                <a:srgbClr val="002060"/>
              </a:solidFill>
            </a:endParaRPr>
          </a:p>
        </p:txBody>
      </p:sp>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13A8F137-B538-4615-BFBB-CFA03BEE9D1D}" type="slidenum">
              <a:rPr lang="tr-TR" smtClean="0"/>
              <a:t>4</a:t>
            </a:fld>
            <a:endParaRPr lang="tr-TR"/>
          </a:p>
        </p:txBody>
      </p:sp>
      <p:pic>
        <p:nvPicPr>
          <p:cNvPr id="6" name="Resim 5"/>
          <p:cNvPicPr>
            <a:picLocks noChangeAspect="1"/>
          </p:cNvPicPr>
          <p:nvPr/>
        </p:nvPicPr>
        <p:blipFill>
          <a:blip r:embed="rId2"/>
          <a:stretch>
            <a:fillRect/>
          </a:stretch>
        </p:blipFill>
        <p:spPr>
          <a:xfrm>
            <a:off x="8568878" y="2808362"/>
            <a:ext cx="3600400" cy="1881677"/>
          </a:xfrm>
          <a:prstGeom prst="rect">
            <a:avLst/>
          </a:prstGeom>
        </p:spPr>
      </p:pic>
    </p:spTree>
    <p:extLst>
      <p:ext uri="{BB962C8B-B14F-4D97-AF65-F5344CB8AC3E}">
        <p14:creationId xmlns:p14="http://schemas.microsoft.com/office/powerpoint/2010/main" val="20845648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82855" y="256070"/>
            <a:ext cx="11017091" cy="1200150"/>
          </a:xfrm>
        </p:spPr>
        <p:txBody>
          <a:bodyPr>
            <a:noAutofit/>
          </a:bodyPr>
          <a:lstStyle/>
          <a:p>
            <a:pPr algn="l"/>
            <a:r>
              <a:rPr lang="tr-TR" sz="4000" b="1" dirty="0">
                <a:solidFill>
                  <a:srgbClr val="FF0000"/>
                </a:solidFill>
              </a:rPr>
              <a:t>Enfeksiyon Kontrol Önlemleri</a:t>
            </a:r>
            <a:endParaRPr lang="tr-TR" sz="4000" dirty="0"/>
          </a:p>
        </p:txBody>
      </p:sp>
      <p:sp>
        <p:nvSpPr>
          <p:cNvPr id="3" name="İçerik Yer Tutucusu 2"/>
          <p:cNvSpPr>
            <a:spLocks noGrp="1"/>
          </p:cNvSpPr>
          <p:nvPr>
            <p:ph idx="1"/>
          </p:nvPr>
        </p:nvSpPr>
        <p:spPr>
          <a:xfrm>
            <a:off x="582855" y="1456220"/>
            <a:ext cx="11059137" cy="5551126"/>
          </a:xfrm>
        </p:spPr>
        <p:txBody>
          <a:bodyPr>
            <a:normAutofit/>
          </a:bodyPr>
          <a:lstStyle/>
          <a:p>
            <a:pPr marL="0" indent="0">
              <a:spcBef>
                <a:spcPts val="600"/>
              </a:spcBef>
              <a:spcAft>
                <a:spcPts val="600"/>
              </a:spcAft>
              <a:buNone/>
            </a:pPr>
            <a:r>
              <a:rPr lang="tr-TR" sz="3000" b="1" dirty="0">
                <a:solidFill>
                  <a:srgbClr val="FF0000"/>
                </a:solidFill>
                <a:latin typeface="Calibri" panose="020F0502020204030204" pitchFamily="34" charset="0"/>
                <a:ea typeface="Calibri" panose="020F0502020204030204" pitchFamily="34" charset="0"/>
                <a:cs typeface="+mj-cs"/>
              </a:rPr>
              <a:t>3) </a:t>
            </a:r>
            <a:r>
              <a:rPr lang="tr-TR" sz="3000" b="1" dirty="0">
                <a:solidFill>
                  <a:srgbClr val="FF0000"/>
                </a:solidFill>
                <a:ea typeface="+mj-ea"/>
                <a:cs typeface="+mj-cs"/>
              </a:rPr>
              <a:t>Personel Eğitimi: </a:t>
            </a:r>
            <a:endParaRPr lang="tr-TR" sz="3000" b="1" dirty="0">
              <a:solidFill>
                <a:srgbClr val="002060"/>
              </a:solidFill>
              <a:latin typeface="Calibri" panose="020F0502020204030204" pitchFamily="34" charset="0"/>
              <a:ea typeface="Calibri" panose="020F0502020204030204" pitchFamily="34" charset="0"/>
              <a:cs typeface="+mj-cs"/>
            </a:endParaRPr>
          </a:p>
          <a:p>
            <a:pPr marL="0" indent="0">
              <a:spcBef>
                <a:spcPts val="600"/>
              </a:spcBef>
              <a:spcAft>
                <a:spcPts val="600"/>
              </a:spcAft>
              <a:buNone/>
            </a:pPr>
            <a:endParaRPr lang="tr-TR" sz="3600" b="1" dirty="0"/>
          </a:p>
        </p:txBody>
      </p:sp>
      <p:sp>
        <p:nvSpPr>
          <p:cNvPr id="4" name="Altbilgi Yer Tutucusu 3"/>
          <p:cNvSpPr>
            <a:spLocks noGrp="1"/>
          </p:cNvSpPr>
          <p:nvPr>
            <p:ph type="ftr" sz="quarter" idx="11"/>
          </p:nvPr>
        </p:nvSpPr>
        <p:spPr/>
        <p:txBody>
          <a:bodyPr/>
          <a:lstStyle/>
          <a:p>
            <a:pPr marL="0" marR="0" lvl="0" indent="0" algn="ctr" defTabSz="1077529"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1077529" rtl="0" eaLnBrk="1" fontAlgn="auto" latinLnBrk="0" hangingPunct="1">
              <a:lnSpc>
                <a:spcPct val="100000"/>
              </a:lnSpc>
              <a:spcBef>
                <a:spcPts val="0"/>
              </a:spcBef>
              <a:spcAft>
                <a:spcPts val="0"/>
              </a:spcAft>
              <a:buClrTx/>
              <a:buSzTx/>
              <a:buFontTx/>
              <a:buNone/>
              <a:tabLst/>
              <a:defRPr/>
            </a:pPr>
            <a:fld id="{13A8F137-B538-4615-BFBB-CFA03BEE9D1D}" type="slidenum">
              <a:rPr kumimoji="0" lang="tr-TR" sz="1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77529" rtl="0" eaLnBrk="1" fontAlgn="auto" latinLnBrk="0" hangingPunct="1">
                <a:lnSpc>
                  <a:spcPct val="100000"/>
                </a:lnSpc>
                <a:spcBef>
                  <a:spcPts val="0"/>
                </a:spcBef>
                <a:spcAft>
                  <a:spcPts val="0"/>
                </a:spcAft>
                <a:buClrTx/>
                <a:buSzTx/>
                <a:buFontTx/>
                <a:buNone/>
                <a:tabLst/>
                <a:defRPr/>
              </a:pPr>
              <a:t>40</a:t>
            </a:fld>
            <a:endParaRPr kumimoji="0" lang="tr-TR" sz="14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Resim 5"/>
          <p:cNvPicPr>
            <a:picLocks noChangeAspect="1"/>
          </p:cNvPicPr>
          <p:nvPr/>
        </p:nvPicPr>
        <p:blipFill>
          <a:blip r:embed="rId2"/>
          <a:stretch>
            <a:fillRect/>
          </a:stretch>
        </p:blipFill>
        <p:spPr>
          <a:xfrm>
            <a:off x="8110111" y="317504"/>
            <a:ext cx="3411095" cy="1734969"/>
          </a:xfrm>
          <a:prstGeom prst="rect">
            <a:avLst/>
          </a:prstGeom>
        </p:spPr>
      </p:pic>
      <p:sp>
        <p:nvSpPr>
          <p:cNvPr id="7" name="Dikdörtgen 6"/>
          <p:cNvSpPr/>
          <p:nvPr/>
        </p:nvSpPr>
        <p:spPr>
          <a:xfrm>
            <a:off x="1368078" y="6675428"/>
            <a:ext cx="9903396" cy="415498"/>
          </a:xfrm>
          <a:prstGeom prst="rect">
            <a:avLst/>
          </a:prstGeom>
        </p:spPr>
        <p:txBody>
          <a:bodyPr wrap="square">
            <a:spAutoFit/>
          </a:bodyPr>
          <a:lstStyle/>
          <a:p>
            <a:pPr marL="406400" indent="-406400" algn="just">
              <a:lnSpc>
                <a:spcPct val="200000"/>
              </a:lnSpc>
              <a:spcAft>
                <a:spcPts val="800"/>
              </a:spcAft>
            </a:pPr>
            <a:r>
              <a:rPr lang="en-US" sz="1050" dirty="0">
                <a:latin typeface="Calibri" panose="020F0502020204030204" pitchFamily="34" charset="0"/>
                <a:ea typeface="Calibri" panose="020F0502020204030204" pitchFamily="34" charset="0"/>
                <a:cs typeface="Calibri" panose="020F0502020204030204" pitchFamily="34" charset="0"/>
              </a:rPr>
              <a:t>Carling PC, Briggs JL, Perkins J, Highlander D. Improved cleaning of patient rooms using a new targeting method. </a:t>
            </a:r>
            <a:r>
              <a:rPr lang="en-US" sz="1050" dirty="0" err="1">
                <a:latin typeface="Calibri" panose="020F0502020204030204" pitchFamily="34" charset="0"/>
                <a:ea typeface="Calibri" panose="020F0502020204030204" pitchFamily="34" charset="0"/>
                <a:cs typeface="Calibri" panose="020F0502020204030204" pitchFamily="34" charset="0"/>
              </a:rPr>
              <a:t>Clin</a:t>
            </a:r>
            <a:r>
              <a:rPr lang="en-US" sz="1050" dirty="0">
                <a:latin typeface="Calibri" panose="020F0502020204030204" pitchFamily="34" charset="0"/>
                <a:ea typeface="Calibri" panose="020F0502020204030204" pitchFamily="34" charset="0"/>
                <a:cs typeface="Calibri" panose="020F0502020204030204" pitchFamily="34" charset="0"/>
              </a:rPr>
              <a:t> Infect Dis 2006;42:385-8. https://doi. org/10.1086/499361 </a:t>
            </a:r>
            <a:endParaRPr lang="tr-TR" sz="105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0" name="Diyagram 9"/>
          <p:cNvGraphicFramePr/>
          <p:nvPr>
            <p:extLst>
              <p:ext uri="{D42A27DB-BD31-4B8C-83A1-F6EECF244321}">
                <p14:modId xmlns:p14="http://schemas.microsoft.com/office/powerpoint/2010/main" val="1541856969"/>
              </p:ext>
            </p:extLst>
          </p:nvPr>
        </p:nvGraphicFramePr>
        <p:xfrm>
          <a:off x="599177" y="2297564"/>
          <a:ext cx="11029975" cy="4376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82801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82856" y="432098"/>
            <a:ext cx="11017091" cy="1200150"/>
          </a:xfrm>
        </p:spPr>
        <p:txBody>
          <a:bodyPr>
            <a:noAutofit/>
          </a:bodyPr>
          <a:lstStyle/>
          <a:p>
            <a:pPr algn="l"/>
            <a:r>
              <a:rPr lang="tr-TR" sz="4000" b="1" dirty="0">
                <a:solidFill>
                  <a:srgbClr val="FF0000"/>
                </a:solidFill>
              </a:rPr>
              <a:t>Enfeksiyon Kontrol Önlemleri</a:t>
            </a:r>
            <a:endParaRPr lang="tr-TR" sz="4000" dirty="0"/>
          </a:p>
        </p:txBody>
      </p:sp>
      <p:sp>
        <p:nvSpPr>
          <p:cNvPr id="3" name="İçerik Yer Tutucusu 2"/>
          <p:cNvSpPr>
            <a:spLocks noGrp="1"/>
          </p:cNvSpPr>
          <p:nvPr>
            <p:ph idx="1"/>
          </p:nvPr>
        </p:nvSpPr>
        <p:spPr>
          <a:xfrm>
            <a:off x="624901" y="1632248"/>
            <a:ext cx="11017091" cy="5375098"/>
          </a:xfrm>
        </p:spPr>
        <p:txBody>
          <a:bodyPr>
            <a:normAutofit/>
          </a:bodyPr>
          <a:lstStyle/>
          <a:p>
            <a:pPr marL="0" indent="0">
              <a:spcBef>
                <a:spcPts val="600"/>
              </a:spcBef>
              <a:spcAft>
                <a:spcPts val="600"/>
              </a:spcAft>
              <a:buNone/>
            </a:pPr>
            <a:r>
              <a:rPr lang="tr-TR" sz="3000" b="1" dirty="0">
                <a:solidFill>
                  <a:srgbClr val="FF0000"/>
                </a:solidFill>
                <a:latin typeface="Calibri" panose="020F0502020204030204" pitchFamily="34" charset="0"/>
                <a:ea typeface="Calibri" panose="020F0502020204030204" pitchFamily="34" charset="0"/>
                <a:cs typeface="+mj-cs"/>
              </a:rPr>
              <a:t>3) </a:t>
            </a:r>
            <a:r>
              <a:rPr lang="tr-TR" sz="3000" b="1" dirty="0">
                <a:solidFill>
                  <a:srgbClr val="FF0000"/>
                </a:solidFill>
                <a:ea typeface="+mj-ea"/>
                <a:cs typeface="+mj-cs"/>
              </a:rPr>
              <a:t>Personel Eğitimi: </a:t>
            </a:r>
            <a:endParaRPr lang="tr-TR" sz="3000" b="1" dirty="0">
              <a:solidFill>
                <a:srgbClr val="002060"/>
              </a:solidFill>
              <a:latin typeface="Calibri" panose="020F0502020204030204" pitchFamily="34" charset="0"/>
              <a:ea typeface="Calibri" panose="020F0502020204030204" pitchFamily="34" charset="0"/>
              <a:cs typeface="+mj-cs"/>
            </a:endParaRPr>
          </a:p>
          <a:p>
            <a:pPr marL="0" indent="0">
              <a:spcBef>
                <a:spcPts val="600"/>
              </a:spcBef>
              <a:spcAft>
                <a:spcPts val="600"/>
              </a:spcAft>
              <a:buNone/>
            </a:pPr>
            <a:endParaRPr lang="tr-TR" sz="3600" b="1" dirty="0"/>
          </a:p>
        </p:txBody>
      </p:sp>
      <p:sp>
        <p:nvSpPr>
          <p:cNvPr id="4" name="Altbilgi Yer Tutucusu 3"/>
          <p:cNvSpPr>
            <a:spLocks noGrp="1"/>
          </p:cNvSpPr>
          <p:nvPr>
            <p:ph type="ftr" sz="quarter" idx="11"/>
          </p:nvPr>
        </p:nvSpPr>
        <p:spPr/>
        <p:txBody>
          <a:bodyPr/>
          <a:lstStyle/>
          <a:p>
            <a:pPr marL="0" marR="0" lvl="0" indent="0" algn="ctr" defTabSz="1077529"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1077529" rtl="0" eaLnBrk="1" fontAlgn="auto" latinLnBrk="0" hangingPunct="1">
              <a:lnSpc>
                <a:spcPct val="100000"/>
              </a:lnSpc>
              <a:spcBef>
                <a:spcPts val="0"/>
              </a:spcBef>
              <a:spcAft>
                <a:spcPts val="0"/>
              </a:spcAft>
              <a:buClrTx/>
              <a:buSzTx/>
              <a:buFontTx/>
              <a:buNone/>
              <a:tabLst/>
              <a:defRPr/>
            </a:pPr>
            <a:fld id="{13A8F137-B538-4615-BFBB-CFA03BEE9D1D}" type="slidenum">
              <a:rPr kumimoji="0" lang="tr-TR" sz="1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77529" rtl="0" eaLnBrk="1" fontAlgn="auto" latinLnBrk="0" hangingPunct="1">
                <a:lnSpc>
                  <a:spcPct val="100000"/>
                </a:lnSpc>
                <a:spcBef>
                  <a:spcPts val="0"/>
                </a:spcBef>
                <a:spcAft>
                  <a:spcPts val="0"/>
                </a:spcAft>
                <a:buClrTx/>
                <a:buSzTx/>
                <a:buFontTx/>
                <a:buNone/>
                <a:tabLst/>
                <a:defRPr/>
              </a:pPr>
              <a:t>41</a:t>
            </a:fld>
            <a:endParaRPr kumimoji="0" lang="tr-TR" sz="14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8" name="Diyagram 7"/>
          <p:cNvGraphicFramePr/>
          <p:nvPr>
            <p:extLst>
              <p:ext uri="{D42A27DB-BD31-4B8C-83A1-F6EECF244321}">
                <p14:modId xmlns:p14="http://schemas.microsoft.com/office/powerpoint/2010/main" val="4204369894"/>
              </p:ext>
            </p:extLst>
          </p:nvPr>
        </p:nvGraphicFramePr>
        <p:xfrm>
          <a:off x="582856" y="2282001"/>
          <a:ext cx="11017091" cy="48016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68174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12062" y="-71958"/>
            <a:ext cx="11017091" cy="1200150"/>
          </a:xfrm>
        </p:spPr>
        <p:txBody>
          <a:bodyPr>
            <a:normAutofit fontScale="90000"/>
          </a:bodyPr>
          <a:lstStyle/>
          <a:p>
            <a:br>
              <a:rPr lang="tr-TR" sz="3600" dirty="0">
                <a:latin typeface="Calibri" panose="020F0502020204030204" pitchFamily="34" charset="0"/>
                <a:ea typeface="Calibri" panose="020F0502020204030204" pitchFamily="34" charset="0"/>
                <a:cs typeface="Calibri" panose="020F0502020204030204" pitchFamily="34" charset="0"/>
              </a:rPr>
            </a:br>
            <a:r>
              <a:rPr lang="tr-TR" sz="4900" b="1" dirty="0">
                <a:solidFill>
                  <a:srgbClr val="FF0000"/>
                </a:solidFill>
              </a:rPr>
              <a:t>Enfeksiyon Kontrol Önlemleri</a:t>
            </a:r>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2884347557"/>
              </p:ext>
            </p:extLst>
          </p:nvPr>
        </p:nvGraphicFramePr>
        <p:xfrm>
          <a:off x="503982" y="1728242"/>
          <a:ext cx="11017091" cy="52802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13A8F137-B538-4615-BFBB-CFA03BEE9D1D}" type="slidenum">
              <a:rPr lang="tr-TR" smtClean="0"/>
              <a:t>42</a:t>
            </a:fld>
            <a:endParaRPr lang="tr-TR"/>
          </a:p>
        </p:txBody>
      </p:sp>
      <p:sp>
        <p:nvSpPr>
          <p:cNvPr id="3" name="Dikdörtgen 2"/>
          <p:cNvSpPr/>
          <p:nvPr/>
        </p:nvSpPr>
        <p:spPr>
          <a:xfrm>
            <a:off x="503982" y="1128192"/>
            <a:ext cx="6971778" cy="523220"/>
          </a:xfrm>
          <a:prstGeom prst="rect">
            <a:avLst/>
          </a:prstGeom>
        </p:spPr>
        <p:txBody>
          <a:bodyPr wrap="square">
            <a:spAutoFit/>
          </a:bodyPr>
          <a:lstStyle/>
          <a:p>
            <a:pPr>
              <a:spcBef>
                <a:spcPts val="600"/>
              </a:spcBef>
              <a:spcAft>
                <a:spcPts val="600"/>
              </a:spcAft>
            </a:pPr>
            <a:r>
              <a:rPr lang="tr-TR" sz="2800" b="1" dirty="0">
                <a:solidFill>
                  <a:srgbClr val="FF0000"/>
                </a:solidFill>
                <a:latin typeface="Calibri" panose="020F0502020204030204" pitchFamily="34" charset="0"/>
                <a:ea typeface="Calibri" panose="020F0502020204030204" pitchFamily="34" charset="0"/>
              </a:rPr>
              <a:t>4) </a:t>
            </a:r>
            <a:r>
              <a:rPr lang="tr-TR" sz="2800" b="1" dirty="0" err="1">
                <a:solidFill>
                  <a:srgbClr val="FF0000"/>
                </a:solidFill>
              </a:rPr>
              <a:t>Sürveyans</a:t>
            </a:r>
            <a:r>
              <a:rPr lang="tr-TR" sz="2800" b="1" dirty="0">
                <a:solidFill>
                  <a:srgbClr val="FF0000"/>
                </a:solidFill>
              </a:rPr>
              <a:t>: </a:t>
            </a:r>
            <a:endParaRPr lang="tr-TR" sz="2800" b="1" dirty="0">
              <a:solidFill>
                <a:srgbClr val="00206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5525461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pPr algn="l"/>
            <a:r>
              <a:rPr lang="tr-TR" sz="5400" b="1" dirty="0">
                <a:solidFill>
                  <a:srgbClr val="FF0000"/>
                </a:solidFill>
                <a:latin typeface="Calibri" panose="020F0502020204030204" pitchFamily="34" charset="0"/>
                <a:ea typeface="Calibri" panose="020F0502020204030204" pitchFamily="34" charset="0"/>
                <a:cs typeface="Calibri" panose="020F0502020204030204" pitchFamily="34" charset="0"/>
              </a:rPr>
              <a:t>Sonuç olarak; </a:t>
            </a:r>
            <a:endParaRPr lang="tr-TR" dirty="0"/>
          </a:p>
        </p:txBody>
      </p:sp>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13A8F137-B538-4615-BFBB-CFA03BEE9D1D}" type="slidenum">
              <a:rPr lang="tr-TR" smtClean="0"/>
              <a:t>43</a:t>
            </a:fld>
            <a:endParaRPr lang="tr-TR"/>
          </a:p>
        </p:txBody>
      </p:sp>
      <p:graphicFrame>
        <p:nvGraphicFramePr>
          <p:cNvPr id="8" name="Diyagram 7"/>
          <p:cNvGraphicFramePr/>
          <p:nvPr>
            <p:extLst>
              <p:ext uri="{D42A27DB-BD31-4B8C-83A1-F6EECF244321}">
                <p14:modId xmlns:p14="http://schemas.microsoft.com/office/powerpoint/2010/main" val="1324147676"/>
              </p:ext>
            </p:extLst>
          </p:nvPr>
        </p:nvGraphicFramePr>
        <p:xfrm>
          <a:off x="612062" y="1224186"/>
          <a:ext cx="11125168" cy="3744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 name="Grup 8"/>
          <p:cNvGrpSpPr/>
          <p:nvPr/>
        </p:nvGrpSpPr>
        <p:grpSpPr>
          <a:xfrm>
            <a:off x="612061" y="2611800"/>
            <a:ext cx="11033853" cy="2644834"/>
            <a:chOff x="0" y="1387480"/>
            <a:chExt cx="11033853" cy="1977300"/>
          </a:xfrm>
        </p:grpSpPr>
        <p:sp>
          <p:nvSpPr>
            <p:cNvPr id="10" name="Yuvarlatılmış Dikdörtgen 9"/>
            <p:cNvSpPr/>
            <p:nvPr/>
          </p:nvSpPr>
          <p:spPr>
            <a:xfrm>
              <a:off x="0" y="1387480"/>
              <a:ext cx="11017091" cy="1977300"/>
            </a:xfrm>
            <a:prstGeom prst="round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1" name="Yuvarlatılmış Dikdörtgen 4"/>
            <p:cNvSpPr txBox="1"/>
            <p:nvPr/>
          </p:nvSpPr>
          <p:spPr>
            <a:xfrm>
              <a:off x="209810" y="1387480"/>
              <a:ext cx="10824043" cy="17842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tr-TR" sz="3600" kern="1200" dirty="0"/>
                <a:t>Çevresel kültür sonuçları yalnızca «</a:t>
              </a:r>
              <a:r>
                <a:rPr lang="tr-TR" sz="3600" b="1" u="sng" kern="1200" dirty="0"/>
                <a:t>üreme </a:t>
              </a:r>
              <a:r>
                <a:rPr lang="tr-TR" sz="3600" b="1" i="1" u="sng" kern="1200" dirty="0"/>
                <a:t>var/yok»</a:t>
              </a:r>
              <a:r>
                <a:rPr lang="tr-TR" sz="3600" b="1" i="1" kern="1200" dirty="0"/>
                <a:t> </a:t>
              </a:r>
              <a:r>
                <a:rPr lang="tr-TR" sz="3600" kern="1200" dirty="0"/>
                <a:t>şeklinde değerlendirmemeli duruma özgü yaklaşım gösterilmelidir. </a:t>
              </a:r>
            </a:p>
          </p:txBody>
        </p:sp>
      </p:grpSp>
    </p:spTree>
    <p:extLst>
      <p:ext uri="{BB962C8B-B14F-4D97-AF65-F5344CB8AC3E}">
        <p14:creationId xmlns:p14="http://schemas.microsoft.com/office/powerpoint/2010/main" val="78589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71E20E2-8F6C-ED97-7520-41F6F9B4F79E}"/>
              </a:ext>
            </a:extLst>
          </p:cNvPr>
          <p:cNvSpPr>
            <a:spLocks noGrp="1"/>
          </p:cNvSpPr>
          <p:nvPr>
            <p:ph type="title"/>
          </p:nvPr>
        </p:nvSpPr>
        <p:spPr/>
        <p:txBody>
          <a:bodyPr/>
          <a:lstStyle/>
          <a:p>
            <a:r>
              <a:rPr lang="tr-TR" dirty="0"/>
              <a:t>Hazırlayan</a:t>
            </a:r>
          </a:p>
        </p:txBody>
      </p:sp>
      <p:sp>
        <p:nvSpPr>
          <p:cNvPr id="3" name="İçerik Yer Tutucusu 2">
            <a:extLst>
              <a:ext uri="{FF2B5EF4-FFF2-40B4-BE49-F238E27FC236}">
                <a16:creationId xmlns:a16="http://schemas.microsoft.com/office/drawing/2014/main" id="{57D3FBB7-0059-E3DB-DC6F-0867102964E9}"/>
              </a:ext>
            </a:extLst>
          </p:cNvPr>
          <p:cNvSpPr>
            <a:spLocks noGrp="1"/>
          </p:cNvSpPr>
          <p:nvPr>
            <p:ph idx="1"/>
          </p:nvPr>
        </p:nvSpPr>
        <p:spPr>
          <a:xfrm>
            <a:off x="720006" y="6010351"/>
            <a:ext cx="11413203" cy="671781"/>
          </a:xfrm>
        </p:spPr>
        <p:txBody>
          <a:bodyPr>
            <a:normAutofit/>
          </a:bodyPr>
          <a:lstStyle/>
          <a:p>
            <a:pPr marL="0" indent="0">
              <a:buNone/>
            </a:pPr>
            <a:r>
              <a:rPr lang="tr-TR" sz="1800" b="1" dirty="0">
                <a:solidFill>
                  <a:srgbClr val="666DA4"/>
                </a:solidFill>
                <a:latin typeface="Constantia" panose="02030602050306030303" pitchFamily="18" charset="0"/>
              </a:rPr>
              <a:t>Türk Hastane İnfeksiyonları ve Kontrolü Derneği olarak eğitime katkılarınızdan dolayı teşekkür ederiz</a:t>
            </a:r>
          </a:p>
          <a:p>
            <a:endParaRPr lang="tr-TR" sz="1800" dirty="0"/>
          </a:p>
        </p:txBody>
      </p:sp>
      <p:sp>
        <p:nvSpPr>
          <p:cNvPr id="4" name="Alt Bilgi Yer Tutucusu 3">
            <a:extLst>
              <a:ext uri="{FF2B5EF4-FFF2-40B4-BE49-F238E27FC236}">
                <a16:creationId xmlns:a16="http://schemas.microsoft.com/office/drawing/2014/main" id="{26DD1240-5992-86D6-FD8B-D33B5A2B4E07}"/>
              </a:ext>
            </a:extLst>
          </p:cNvPr>
          <p:cNvSpPr>
            <a:spLocks noGrp="1"/>
          </p:cNvSpPr>
          <p:nvPr>
            <p:ph type="ftr" sz="quarter" idx="11"/>
          </p:nvPr>
        </p:nvSpPr>
        <p:spPr/>
        <p:txBody>
          <a:bodyPr/>
          <a:lstStyle/>
          <a:p>
            <a:r>
              <a:rPr lang="tr-TR"/>
              <a:t>BUCK EKK Enfeksiyon Kontrolünde Yenilikçi Yaklaşımlar, 19.11.2025 </a:t>
            </a:r>
          </a:p>
        </p:txBody>
      </p:sp>
      <p:sp>
        <p:nvSpPr>
          <p:cNvPr id="5" name="Slayt Numarası Yer Tutucusu 4">
            <a:extLst>
              <a:ext uri="{FF2B5EF4-FFF2-40B4-BE49-F238E27FC236}">
                <a16:creationId xmlns:a16="http://schemas.microsoft.com/office/drawing/2014/main" id="{04FE8756-6079-779D-00E8-832EA906AF8F}"/>
              </a:ext>
            </a:extLst>
          </p:cNvPr>
          <p:cNvSpPr>
            <a:spLocks noGrp="1"/>
          </p:cNvSpPr>
          <p:nvPr>
            <p:ph type="sldNum" sz="quarter" idx="12"/>
          </p:nvPr>
        </p:nvSpPr>
        <p:spPr/>
        <p:txBody>
          <a:bodyPr/>
          <a:lstStyle/>
          <a:p>
            <a:fld id="{13A8F137-B538-4615-BFBB-CFA03BEE9D1D}" type="slidenum">
              <a:rPr lang="tr-TR" smtClean="0"/>
              <a:t>44</a:t>
            </a:fld>
            <a:endParaRPr lang="tr-TR"/>
          </a:p>
        </p:txBody>
      </p:sp>
      <p:pic>
        <p:nvPicPr>
          <p:cNvPr id="7" name="Resim 6">
            <a:extLst>
              <a:ext uri="{FF2B5EF4-FFF2-40B4-BE49-F238E27FC236}">
                <a16:creationId xmlns:a16="http://schemas.microsoft.com/office/drawing/2014/main" id="{4E2D476C-AC14-DF14-BEAB-6D4BEE212C52}"/>
              </a:ext>
            </a:extLst>
          </p:cNvPr>
          <p:cNvPicPr>
            <a:picLocks noChangeAspect="1"/>
          </p:cNvPicPr>
          <p:nvPr/>
        </p:nvPicPr>
        <p:blipFill>
          <a:blip r:embed="rId2" cstate="print">
            <a:extLst>
              <a:ext uri="{28A0092B-C50C-407E-A947-70E740481C1C}">
                <a14:useLocalDpi xmlns:a14="http://schemas.microsoft.com/office/drawing/2010/main" val="0"/>
              </a:ext>
            </a:extLst>
          </a:blip>
          <a:srcRect t="7204" b="1990"/>
          <a:stretch>
            <a:fillRect/>
          </a:stretch>
        </p:blipFill>
        <p:spPr>
          <a:xfrm>
            <a:off x="5140082" y="1758755"/>
            <a:ext cx="1961047" cy="3394017"/>
          </a:xfrm>
          <a:prstGeom prst="rect">
            <a:avLst/>
          </a:prstGeom>
        </p:spPr>
      </p:pic>
      <p:sp>
        <p:nvSpPr>
          <p:cNvPr id="8" name="Metin kutusu 7">
            <a:extLst>
              <a:ext uri="{FF2B5EF4-FFF2-40B4-BE49-F238E27FC236}">
                <a16:creationId xmlns:a16="http://schemas.microsoft.com/office/drawing/2014/main" id="{3DD1C472-A328-7F2B-419B-F6B82F2ED9B0}"/>
              </a:ext>
            </a:extLst>
          </p:cNvPr>
          <p:cNvSpPr txBox="1"/>
          <p:nvPr/>
        </p:nvSpPr>
        <p:spPr>
          <a:xfrm>
            <a:off x="5464848" y="5389127"/>
            <a:ext cx="1334917" cy="415498"/>
          </a:xfrm>
          <a:prstGeom prst="rect">
            <a:avLst/>
          </a:prstGeom>
          <a:noFill/>
        </p:spPr>
        <p:txBody>
          <a:bodyPr wrap="none" rtlCol="0">
            <a:spAutoFit/>
          </a:bodyPr>
          <a:lstStyle/>
          <a:p>
            <a:r>
              <a:rPr lang="tr-TR" b="1" dirty="0">
                <a:solidFill>
                  <a:schemeClr val="bg1">
                    <a:lumMod val="50000"/>
                  </a:schemeClr>
                </a:solidFill>
              </a:rPr>
              <a:t>Yeliz Oruç </a:t>
            </a:r>
          </a:p>
        </p:txBody>
      </p:sp>
    </p:spTree>
    <p:extLst>
      <p:ext uri="{BB962C8B-B14F-4D97-AF65-F5344CB8AC3E}">
        <p14:creationId xmlns:p14="http://schemas.microsoft.com/office/powerpoint/2010/main" val="580338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pPr algn="l"/>
            <a:r>
              <a:rPr lang="tr-TR" sz="4900" dirty="0">
                <a:solidFill>
                  <a:srgbClr val="FF0000"/>
                </a:solidFill>
              </a:rPr>
              <a:t>Kantitatif Değerlendirme</a:t>
            </a:r>
            <a:endParaRPr lang="tr-TR" dirty="0"/>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243169337"/>
              </p:ext>
            </p:extLst>
          </p:nvPr>
        </p:nvGraphicFramePr>
        <p:xfrm>
          <a:off x="612062" y="1296194"/>
          <a:ext cx="11017091" cy="5136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13A8F137-B538-4615-BFBB-CFA03BEE9D1D}" type="slidenum">
              <a:rPr lang="tr-TR" smtClean="0"/>
              <a:t>5</a:t>
            </a:fld>
            <a:endParaRPr lang="tr-TR"/>
          </a:p>
        </p:txBody>
      </p:sp>
    </p:spTree>
    <p:extLst>
      <p:ext uri="{BB962C8B-B14F-4D97-AF65-F5344CB8AC3E}">
        <p14:creationId xmlns:p14="http://schemas.microsoft.com/office/powerpoint/2010/main" val="949604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rgbClr val="FF0000"/>
                </a:solidFill>
              </a:rPr>
              <a:t>Kantitatif Değerlendirme</a:t>
            </a:r>
          </a:p>
        </p:txBody>
      </p:sp>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13A8F137-B538-4615-BFBB-CFA03BEE9D1D}" type="slidenum">
              <a:rPr lang="tr-TR" smtClean="0"/>
              <a:t>6</a:t>
            </a:fld>
            <a:endParaRPr lang="tr-TR"/>
          </a:p>
        </p:txBody>
      </p:sp>
      <p:graphicFrame>
        <p:nvGraphicFramePr>
          <p:cNvPr id="12" name="İçerik Yer Tutucusu 11"/>
          <p:cNvGraphicFramePr>
            <a:graphicFrameLocks noGrp="1"/>
          </p:cNvGraphicFramePr>
          <p:nvPr>
            <p:ph idx="1"/>
            <p:extLst>
              <p:ext uri="{D42A27DB-BD31-4B8C-83A1-F6EECF244321}">
                <p14:modId xmlns:p14="http://schemas.microsoft.com/office/powerpoint/2010/main" val="2400752864"/>
              </p:ext>
            </p:extLst>
          </p:nvPr>
        </p:nvGraphicFramePr>
        <p:xfrm>
          <a:off x="612063" y="1296194"/>
          <a:ext cx="10909144" cy="5688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5135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rgbClr val="FF0000"/>
                </a:solidFill>
              </a:rPr>
              <a:t>Kalitatif Değerlendirme</a:t>
            </a:r>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2182504123"/>
              </p:ext>
            </p:extLst>
          </p:nvPr>
        </p:nvGraphicFramePr>
        <p:xfrm>
          <a:off x="612062" y="1296194"/>
          <a:ext cx="11341192" cy="5136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13A8F137-B538-4615-BFBB-CFA03BEE9D1D}" type="slidenum">
              <a:rPr lang="tr-TR" smtClean="0"/>
              <a:t>7</a:t>
            </a:fld>
            <a:endParaRPr lang="tr-TR"/>
          </a:p>
        </p:txBody>
      </p:sp>
    </p:spTree>
    <p:extLst>
      <p:ext uri="{BB962C8B-B14F-4D97-AF65-F5344CB8AC3E}">
        <p14:creationId xmlns:p14="http://schemas.microsoft.com/office/powerpoint/2010/main" val="3243094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rgbClr val="FF0000"/>
                </a:solidFill>
              </a:rPr>
              <a:t>Kalitatif Değerlendirme</a:t>
            </a:r>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2366279319"/>
              </p:ext>
            </p:extLst>
          </p:nvPr>
        </p:nvGraphicFramePr>
        <p:xfrm>
          <a:off x="612063" y="1008162"/>
          <a:ext cx="11017089" cy="60493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13A8F137-B538-4615-BFBB-CFA03BEE9D1D}" type="slidenum">
              <a:rPr lang="tr-TR" smtClean="0"/>
              <a:t>8</a:t>
            </a:fld>
            <a:endParaRPr lang="tr-TR"/>
          </a:p>
        </p:txBody>
      </p:sp>
      <p:pic>
        <p:nvPicPr>
          <p:cNvPr id="7" name="Resim 6"/>
          <p:cNvPicPr>
            <a:picLocks noChangeAspect="1"/>
          </p:cNvPicPr>
          <p:nvPr/>
        </p:nvPicPr>
        <p:blipFill>
          <a:blip r:embed="rId7"/>
          <a:stretch>
            <a:fillRect/>
          </a:stretch>
        </p:blipFill>
        <p:spPr>
          <a:xfrm>
            <a:off x="27678" y="2952378"/>
            <a:ext cx="2664221" cy="4477958"/>
          </a:xfrm>
          <a:prstGeom prst="rect">
            <a:avLst/>
          </a:prstGeom>
        </p:spPr>
      </p:pic>
      <p:sp>
        <p:nvSpPr>
          <p:cNvPr id="8" name="İçerik Yer Tutucusu 7"/>
          <p:cNvSpPr txBox="1">
            <a:spLocks/>
          </p:cNvSpPr>
          <p:nvPr/>
        </p:nvSpPr>
        <p:spPr>
          <a:xfrm>
            <a:off x="720006" y="3073273"/>
            <a:ext cx="11017091" cy="1752526"/>
          </a:xfrm>
          <a:prstGeom prst="rect">
            <a:avLst/>
          </a:prstGeom>
          <a:solidFill>
            <a:schemeClr val="accent5">
              <a:lumMod val="20000"/>
              <a:lumOff val="80000"/>
            </a:schemeClr>
          </a:solidFill>
          <a:ln>
            <a:solidFill>
              <a:srgbClr val="002060"/>
            </a:solidFill>
          </a:ln>
        </p:spPr>
        <p:txBody>
          <a:bodyPr vert="horz" lIns="107753" tIns="53876" rIns="107753" bIns="53876" rtlCol="0">
            <a:noAutofit/>
          </a:bodyPr>
          <a:lstStyle>
            <a:lvl1pPr marL="404073" indent="-404073" algn="l" defTabSz="1077529"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5492" indent="-336728" algn="l" defTabSz="1077529"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6911" indent="-269382" algn="l" defTabSz="1077529"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85676" indent="-269382" algn="l" defTabSz="1077529"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24440" indent="-269382" algn="l" defTabSz="1077529"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63205" indent="-269382" algn="l" defTabSz="1077529"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01969" indent="-269382" algn="l" defTabSz="1077529"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40734" indent="-269382" algn="l" defTabSz="1077529"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579498" indent="-269382" algn="l" defTabSz="1077529"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Wingdings" panose="05000000000000000000" pitchFamily="2" charset="2"/>
              <a:buChar char="q"/>
            </a:pPr>
            <a:r>
              <a:rPr lang="tr-TR" sz="3200" dirty="0">
                <a:solidFill>
                  <a:srgbClr val="002060"/>
                </a:solidFill>
              </a:rPr>
              <a:t>Kalitatif yorum, “kaç koloni üredi?” sorusundan çok, “hangi organizma, hangi alanda, hangi klinik bağlamda izole edildi?” sorusuna dayanmalıdır.</a:t>
            </a:r>
          </a:p>
        </p:txBody>
      </p:sp>
    </p:spTree>
    <p:extLst>
      <p:ext uri="{BB962C8B-B14F-4D97-AF65-F5344CB8AC3E}">
        <p14:creationId xmlns:p14="http://schemas.microsoft.com/office/powerpoint/2010/main" val="42080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15950" y="168052"/>
            <a:ext cx="11017091" cy="1200150"/>
          </a:xfrm>
        </p:spPr>
        <p:txBody>
          <a:bodyPr>
            <a:normAutofit/>
          </a:bodyPr>
          <a:lstStyle/>
          <a:p>
            <a:r>
              <a:rPr lang="tr-TR" sz="4800" dirty="0">
                <a:solidFill>
                  <a:srgbClr val="FF0000"/>
                </a:solidFill>
              </a:rPr>
              <a:t>Kalitatif Değerlendirme</a:t>
            </a:r>
          </a:p>
        </p:txBody>
      </p:sp>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13A8F137-B538-4615-BFBB-CFA03BEE9D1D}" type="slidenum">
              <a:rPr lang="tr-TR" smtClean="0"/>
              <a:t>9</a:t>
            </a:fld>
            <a:endParaRPr lang="tr-TR"/>
          </a:p>
        </p:txBody>
      </p:sp>
      <p:graphicFrame>
        <p:nvGraphicFramePr>
          <p:cNvPr id="7" name="İçerik Yer Tutucusu 6"/>
          <p:cNvGraphicFramePr>
            <a:graphicFrameLocks noGrp="1"/>
          </p:cNvGraphicFramePr>
          <p:nvPr>
            <p:ph idx="1"/>
            <p:extLst>
              <p:ext uri="{D42A27DB-BD31-4B8C-83A1-F6EECF244321}">
                <p14:modId xmlns:p14="http://schemas.microsoft.com/office/powerpoint/2010/main" val="3874378654"/>
              </p:ext>
            </p:extLst>
          </p:nvPr>
        </p:nvGraphicFramePr>
        <p:xfrm>
          <a:off x="612062" y="1224186"/>
          <a:ext cx="11269184"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1934316"/>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10823</TotalTime>
  <Words>3670</Words>
  <Application>Microsoft Office PowerPoint</Application>
  <PresentationFormat>Özel</PresentationFormat>
  <Paragraphs>358</Paragraphs>
  <Slides>44</Slides>
  <Notes>1</Notes>
  <HiddenSlides>0</HiddenSlides>
  <MMClips>0</MMClips>
  <ScaleCrop>false</ScaleCrop>
  <HeadingPairs>
    <vt:vector size="6" baseType="variant">
      <vt:variant>
        <vt:lpstr>Kullanılan Yazı Tipleri</vt:lpstr>
      </vt:variant>
      <vt:variant>
        <vt:i4>9</vt:i4>
      </vt:variant>
      <vt:variant>
        <vt:lpstr>Tema</vt:lpstr>
      </vt:variant>
      <vt:variant>
        <vt:i4>2</vt:i4>
      </vt:variant>
      <vt:variant>
        <vt:lpstr>Slayt Başlıkları</vt:lpstr>
      </vt:variant>
      <vt:variant>
        <vt:i4>44</vt:i4>
      </vt:variant>
    </vt:vector>
  </HeadingPairs>
  <TitlesOfParts>
    <vt:vector size="55" baseType="lpstr">
      <vt:lpstr>Aptos</vt:lpstr>
      <vt:lpstr>Aptos Display</vt:lpstr>
      <vt:lpstr>Arial</vt:lpstr>
      <vt:lpstr>Calibri</vt:lpstr>
      <vt:lpstr>Constantia</vt:lpstr>
      <vt:lpstr>Courier New</vt:lpstr>
      <vt:lpstr>Tex Gyre Termes Bold</vt:lpstr>
      <vt:lpstr>Univers Condensed</vt:lpstr>
      <vt:lpstr>Wingdings</vt:lpstr>
      <vt:lpstr>Ofis Teması</vt:lpstr>
      <vt:lpstr>Office Teması</vt:lpstr>
      <vt:lpstr>Sonuçların Yorumu ve  Enfeksiyon Kontrol Önlemleri</vt:lpstr>
      <vt:lpstr>Mikrobiyolojik Kültür Sonuçların Yorumlanması </vt:lpstr>
      <vt:lpstr> Mikrobiyolojik Kültür Sonuçların Yorumlanması </vt:lpstr>
      <vt:lpstr>Sonuçların Yorumlanmasında Analiz/Değerlendirme Yöntemleri</vt:lpstr>
      <vt:lpstr>Kantitatif Değerlendirme</vt:lpstr>
      <vt:lpstr>Kantitatif Değerlendirme</vt:lpstr>
      <vt:lpstr>Kalitatif Değerlendirme</vt:lpstr>
      <vt:lpstr>Kalitatif Değerlendirme</vt:lpstr>
      <vt:lpstr>Kalitatif Değerlendirme</vt:lpstr>
      <vt:lpstr>Kalitatif Değerlendirme</vt:lpstr>
      <vt:lpstr>Moleküler Yöntemler</vt:lpstr>
      <vt:lpstr>Moleküler Yöntemler; WGS</vt:lpstr>
      <vt:lpstr>PowerPoint Sunusu</vt:lpstr>
      <vt:lpstr>PowerPoint Sunusu</vt:lpstr>
      <vt:lpstr>Sonuçların Yorumlanmasında Etki Eden Diğer Faktörler ve Dikkat Edilecek Unsurlar</vt:lpstr>
      <vt:lpstr>Yalancı Pozitiflik ve Kontaminasyon</vt:lpstr>
      <vt:lpstr>Laboratuvar Hatalarının Ayrımı</vt:lpstr>
      <vt:lpstr>Laboratuvar Hatalarının Ayrımı</vt:lpstr>
      <vt:lpstr>Sonuçların Yorumlanması Ve Yaklaşım Örnekleri: Hava Kültürleri</vt:lpstr>
      <vt:lpstr>Sonuçların Yorumlanması Ve Yaklaşım Örnekleri: Su Kültürleri (1)</vt:lpstr>
      <vt:lpstr>Sonuçların Yorumlanması Ve Yaklaşım Örnekleri: Su Kültürleri (2)</vt:lpstr>
      <vt:lpstr>Sonuçların Yorumlanması Ve Yaklaşım Örnekleri: Su Kültürleri (3)</vt:lpstr>
      <vt:lpstr>Su ve nemli ortamlarla ilişkili diğer gram-negatif bakteriler</vt:lpstr>
      <vt:lpstr>Su ve kullanım noktası ekipmanları: su kaynaklı patojenlerin kaynakları ve rezervuarları</vt:lpstr>
      <vt:lpstr>Sonuçların Yorumlanması Ve Yaklaşım Örnekleri: Yüzey Kültürleri</vt:lpstr>
      <vt:lpstr> Enfeksiyon Kontrol Önlemleri</vt:lpstr>
      <vt:lpstr> Enfeksiyon Kontrol Önlemleri</vt:lpstr>
      <vt:lpstr>Enfeksiyon Kontrol Önlemleri</vt:lpstr>
      <vt:lpstr>Enfeksiyon Kontrol Önlemleri</vt:lpstr>
      <vt:lpstr>Enfeksiyon Kontrol Önlemleri</vt:lpstr>
      <vt:lpstr>Enfeksiyon Kontrol Önlemleri</vt:lpstr>
      <vt:lpstr>Enfeksiyon Kontrol Önlemleri</vt:lpstr>
      <vt:lpstr>Enfeksiyon Kontrol Önlemleri</vt:lpstr>
      <vt:lpstr>Enfeksiyon Kontrol Önlemleri</vt:lpstr>
      <vt:lpstr>Enfeksiyon Kontrol Önlemleri</vt:lpstr>
      <vt:lpstr>Temizlik Etkinliği Değerlendirmede Sık Kullanılan Yöntemler: ATP</vt:lpstr>
      <vt:lpstr>Temizlik Etkinliği Değerlendirmede Sık Kullanılan Yöntemler: Floresan-UV işaretleme</vt:lpstr>
      <vt:lpstr>PowerPoint Sunusu</vt:lpstr>
      <vt:lpstr>Enfeksiyon Kontrol Önlemleri</vt:lpstr>
      <vt:lpstr>Enfeksiyon Kontrol Önlemleri</vt:lpstr>
      <vt:lpstr>Enfeksiyon Kontrol Önlemleri</vt:lpstr>
      <vt:lpstr> Enfeksiyon Kontrol Önlemleri</vt:lpstr>
      <vt:lpstr>Sonuç olarak; </vt:lpstr>
      <vt:lpstr>Hazırlayan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Prematüre Bebeklerin Uyku Düzeninde Hemşirenin Rolü</dc:title>
  <dc:creator>yeliz.oruc</dc:creator>
  <cp:lastModifiedBy>safiye.tasgin</cp:lastModifiedBy>
  <cp:revision>1019</cp:revision>
  <dcterms:created xsi:type="dcterms:W3CDTF">2025-03-10T06:02:39Z</dcterms:created>
  <dcterms:modified xsi:type="dcterms:W3CDTF">2026-05-04T13:35:22Z</dcterms:modified>
</cp:coreProperties>
</file>