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1261" r:id="rId6"/>
    <p:sldId id="262" r:id="rId7"/>
    <p:sldId id="260" r:id="rId8"/>
    <p:sldId id="1264" r:id="rId9"/>
    <p:sldId id="1265" r:id="rId10"/>
    <p:sldId id="270" r:id="rId11"/>
    <p:sldId id="271" r:id="rId12"/>
    <p:sldId id="1262" r:id="rId13"/>
    <p:sldId id="278" r:id="rId14"/>
    <p:sldId id="283" r:id="rId15"/>
    <p:sldId id="285" r:id="rId16"/>
    <p:sldId id="287" r:id="rId17"/>
    <p:sldId id="1189" r:id="rId18"/>
    <p:sldId id="291" r:id="rId19"/>
    <p:sldId id="1281" r:id="rId20"/>
    <p:sldId id="1282" r:id="rId21"/>
    <p:sldId id="1283" r:id="rId22"/>
    <p:sldId id="292" r:id="rId23"/>
    <p:sldId id="293" r:id="rId24"/>
    <p:sldId id="296" r:id="rId25"/>
    <p:sldId id="1267" r:id="rId26"/>
    <p:sldId id="309" r:id="rId27"/>
    <p:sldId id="1269" r:id="rId28"/>
    <p:sldId id="312" r:id="rId29"/>
    <p:sldId id="1284" r:id="rId30"/>
    <p:sldId id="1285" r:id="rId31"/>
    <p:sldId id="1286" r:id="rId32"/>
    <p:sldId id="1287" r:id="rId33"/>
    <p:sldId id="1288" r:id="rId34"/>
    <p:sldId id="1289" r:id="rId35"/>
    <p:sldId id="320" r:id="rId36"/>
    <p:sldId id="323" r:id="rId37"/>
    <p:sldId id="1271" r:id="rId38"/>
    <p:sldId id="1272" r:id="rId39"/>
    <p:sldId id="331" r:id="rId40"/>
    <p:sldId id="332" r:id="rId41"/>
    <p:sldId id="337" r:id="rId42"/>
    <p:sldId id="340" r:id="rId43"/>
    <p:sldId id="1273" r:id="rId44"/>
    <p:sldId id="1290" r:id="rId45"/>
    <p:sldId id="1291" r:id="rId46"/>
    <p:sldId id="1292" r:id="rId47"/>
    <p:sldId id="1293" r:id="rId48"/>
    <p:sldId id="1294" r:id="rId49"/>
    <p:sldId id="341" r:id="rId50"/>
    <p:sldId id="1275" r:id="rId51"/>
    <p:sldId id="1276" r:id="rId52"/>
    <p:sldId id="1278" r:id="rId53"/>
    <p:sldId id="1279" r:id="rId54"/>
    <p:sldId id="1280" r:id="rId55"/>
    <p:sldId id="1295" r:id="rId56"/>
    <p:sldId id="1296" r:id="rId57"/>
    <p:sldId id="1297" r:id="rId58"/>
    <p:sldId id="1298" r:id="rId59"/>
    <p:sldId id="1299" r:id="rId60"/>
    <p:sldId id="1300" r:id="rId61"/>
    <p:sldId id="1302" r:id="rId62"/>
    <p:sldId id="290" r:id="rId63"/>
    <p:sldId id="1270" r:id="rId64"/>
    <p:sldId id="1304" r:id="rId65"/>
    <p:sldId id="1303" r:id="rId66"/>
    <p:sldId id="1274" r:id="rId67"/>
    <p:sldId id="355" r:id="rId68"/>
    <p:sldId id="1301" r:id="rId69"/>
    <p:sldId id="1260" r:id="rId70"/>
  </p:sldIdLst>
  <p:sldSz cx="12192000" cy="6858000"/>
  <p:notesSz cx="6858000" cy="9144000"/>
  <p:embeddedFontLst>
    <p:embeddedFont>
      <p:font typeface="Lucida Calligraphy" panose="03010101010101010101" pitchFamily="66" charset="0"/>
      <p:regular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1" roundtripDataSignature="AMtx7mgxq/rCNyfPfaUTzdKvtYlfVaq+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12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E7BE2-B266-40AF-922F-E570863B4A1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5B3141-1136-4700-90B0-D7655F97D8E9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 hijyeni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59AF498-E814-47BC-A58B-D54D7377F56C}" type="parTrans" cxnId="{B13F988F-CDDD-4AB9-B248-15047B301F93}">
      <dgm:prSet/>
      <dgm:spPr/>
      <dgm:t>
        <a:bodyPr/>
        <a:lstStyle/>
        <a:p>
          <a:endParaRPr lang="tr-TR"/>
        </a:p>
      </dgm:t>
    </dgm:pt>
    <dgm:pt modelId="{207F83C1-FE0C-4B6E-BA9C-AFBB715BC792}" type="sibTrans" cxnId="{B13F988F-CDDD-4AB9-B248-15047B301F93}">
      <dgm:prSet/>
      <dgm:spPr/>
      <dgm:t>
        <a:bodyPr/>
        <a:lstStyle/>
        <a:p>
          <a:endParaRPr lang="tr-TR"/>
        </a:p>
      </dgm:t>
    </dgm:pt>
    <dgm:pt modelId="{96894AC1-5EAC-4CC1-B5A0-DD630E003949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Gereksiz invaziv araç kullanımının önlenmesi</a:t>
          </a:r>
          <a:endParaRPr lang="tr-TR" dirty="0"/>
        </a:p>
      </dgm:t>
    </dgm:pt>
    <dgm:pt modelId="{6DC44235-5FCE-47BA-AC05-D3E3A6A5B137}" type="parTrans" cxnId="{28A7910C-3A63-4A48-987D-14F93E68ABE1}">
      <dgm:prSet/>
      <dgm:spPr/>
      <dgm:t>
        <a:bodyPr/>
        <a:lstStyle/>
        <a:p>
          <a:endParaRPr lang="tr-TR"/>
        </a:p>
      </dgm:t>
    </dgm:pt>
    <dgm:pt modelId="{DEBA54FB-AA05-4461-8268-70B96BB63766}" type="sibTrans" cxnId="{28A7910C-3A63-4A48-987D-14F93E68ABE1}">
      <dgm:prSet/>
      <dgm:spPr/>
      <dgm:t>
        <a:bodyPr/>
        <a:lstStyle/>
        <a:p>
          <a:endParaRPr lang="tr-TR"/>
        </a:p>
      </dgm:t>
    </dgm:pt>
    <dgm:pt modelId="{EDE31E0A-4E0B-4C5E-8A3C-FE18C8415F85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Asepsi ve antisepsi kurallarına tam uyum</a:t>
          </a:r>
          <a:endParaRPr lang="tr-TR" dirty="0"/>
        </a:p>
      </dgm:t>
    </dgm:pt>
    <dgm:pt modelId="{23C1B452-9A0C-4BDB-AFA4-FA0F991551A5}" type="parTrans" cxnId="{8590FAD3-C987-46F9-A78A-B673AFD47054}">
      <dgm:prSet/>
      <dgm:spPr/>
      <dgm:t>
        <a:bodyPr/>
        <a:lstStyle/>
        <a:p>
          <a:endParaRPr lang="tr-TR"/>
        </a:p>
      </dgm:t>
    </dgm:pt>
    <dgm:pt modelId="{09D80F9E-C81B-4C95-A4C3-5C3D603FD11A}" type="sibTrans" cxnId="{8590FAD3-C987-46F9-A78A-B673AFD47054}">
      <dgm:prSet/>
      <dgm:spPr/>
      <dgm:t>
        <a:bodyPr/>
        <a:lstStyle/>
        <a:p>
          <a:endParaRPr lang="tr-TR"/>
        </a:p>
      </dgm:t>
    </dgm:pt>
    <dgm:pt modelId="{EE81A9D6-5C5B-4DDC-B173-BAE7EED99AE1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İnvaziv aracın en kısa sürede çekilmesi</a:t>
          </a:r>
          <a:endParaRPr lang="tr-TR" dirty="0"/>
        </a:p>
      </dgm:t>
    </dgm:pt>
    <dgm:pt modelId="{1C8DC4F4-D834-488B-80FB-4D5A644C594E}" type="parTrans" cxnId="{9A4A1E0D-70F5-4631-A2FF-ACBB1B1D37E8}">
      <dgm:prSet/>
      <dgm:spPr/>
      <dgm:t>
        <a:bodyPr/>
        <a:lstStyle/>
        <a:p>
          <a:endParaRPr lang="tr-TR"/>
        </a:p>
      </dgm:t>
    </dgm:pt>
    <dgm:pt modelId="{C347F2C3-571F-4CD8-AEB1-C37DCE68096A}" type="sibTrans" cxnId="{9A4A1E0D-70F5-4631-A2FF-ACBB1B1D37E8}">
      <dgm:prSet/>
      <dgm:spPr/>
      <dgm:t>
        <a:bodyPr/>
        <a:lstStyle/>
        <a:p>
          <a:endParaRPr lang="tr-TR"/>
        </a:p>
      </dgm:t>
    </dgm:pt>
    <dgm:pt modelId="{BE8EC675-4B74-499C-B829-69C1C083F994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İyi antibiyotik uygulamaları</a:t>
          </a:r>
          <a:endParaRPr lang="tr-TR" dirty="0"/>
        </a:p>
      </dgm:t>
    </dgm:pt>
    <dgm:pt modelId="{436454E2-B4BF-496C-BDBB-F14303B11FD8}" type="parTrans" cxnId="{39B9A481-43B9-4C1B-9CD6-E8BB743B29ED}">
      <dgm:prSet/>
      <dgm:spPr/>
      <dgm:t>
        <a:bodyPr/>
        <a:lstStyle/>
        <a:p>
          <a:endParaRPr lang="tr-TR"/>
        </a:p>
      </dgm:t>
    </dgm:pt>
    <dgm:pt modelId="{B2B5DF43-344E-419E-B9C0-D0743796AC02}" type="sibTrans" cxnId="{39B9A481-43B9-4C1B-9CD6-E8BB743B29ED}">
      <dgm:prSet/>
      <dgm:spPr/>
      <dgm:t>
        <a:bodyPr/>
        <a:lstStyle/>
        <a:p>
          <a:endParaRPr lang="tr-TR"/>
        </a:p>
      </dgm:t>
    </dgm:pt>
    <dgm:pt modelId="{A9AC3E6F-0704-43B3-AFA7-A8FDF489E88E}" type="pres">
      <dgm:prSet presAssocID="{F38E7BE2-B266-40AF-922F-E570863B4A1A}" presName="cycle" presStyleCnt="0">
        <dgm:presLayoutVars>
          <dgm:dir/>
          <dgm:resizeHandles val="exact"/>
        </dgm:presLayoutVars>
      </dgm:prSet>
      <dgm:spPr/>
    </dgm:pt>
    <dgm:pt modelId="{D553DA5E-AAFF-4BF2-AEB7-397AE915988A}" type="pres">
      <dgm:prSet presAssocID="{BE5B3141-1136-4700-90B0-D7655F97D8E9}" presName="node" presStyleLbl="node1" presStyleIdx="0" presStyleCnt="5">
        <dgm:presLayoutVars>
          <dgm:bulletEnabled val="1"/>
        </dgm:presLayoutVars>
      </dgm:prSet>
      <dgm:spPr/>
    </dgm:pt>
    <dgm:pt modelId="{3A36ED9F-3149-4C7F-A409-C2B79B9C295D}" type="pres">
      <dgm:prSet presAssocID="{207F83C1-FE0C-4B6E-BA9C-AFBB715BC792}" presName="sibTrans" presStyleLbl="sibTrans2D1" presStyleIdx="0" presStyleCnt="5"/>
      <dgm:spPr/>
    </dgm:pt>
    <dgm:pt modelId="{CEEFACF8-DCFC-4C40-B9F9-8743A72A264E}" type="pres">
      <dgm:prSet presAssocID="{207F83C1-FE0C-4B6E-BA9C-AFBB715BC792}" presName="connectorText" presStyleLbl="sibTrans2D1" presStyleIdx="0" presStyleCnt="5"/>
      <dgm:spPr/>
    </dgm:pt>
    <dgm:pt modelId="{1011055B-5D23-4246-98F2-27B8D83BCEC8}" type="pres">
      <dgm:prSet presAssocID="{96894AC1-5EAC-4CC1-B5A0-DD630E003949}" presName="node" presStyleLbl="node1" presStyleIdx="1" presStyleCnt="5">
        <dgm:presLayoutVars>
          <dgm:bulletEnabled val="1"/>
        </dgm:presLayoutVars>
      </dgm:prSet>
      <dgm:spPr/>
    </dgm:pt>
    <dgm:pt modelId="{EB0E5870-0E49-4BC2-BB20-57E44989558D}" type="pres">
      <dgm:prSet presAssocID="{DEBA54FB-AA05-4461-8268-70B96BB63766}" presName="sibTrans" presStyleLbl="sibTrans2D1" presStyleIdx="1" presStyleCnt="5"/>
      <dgm:spPr/>
    </dgm:pt>
    <dgm:pt modelId="{FEFEC03E-4F9E-469F-B6CF-76AA9CBF546A}" type="pres">
      <dgm:prSet presAssocID="{DEBA54FB-AA05-4461-8268-70B96BB63766}" presName="connectorText" presStyleLbl="sibTrans2D1" presStyleIdx="1" presStyleCnt="5"/>
      <dgm:spPr/>
    </dgm:pt>
    <dgm:pt modelId="{D359340A-438F-467B-9F33-8A7D1F9B3017}" type="pres">
      <dgm:prSet presAssocID="{EDE31E0A-4E0B-4C5E-8A3C-FE18C8415F85}" presName="node" presStyleLbl="node1" presStyleIdx="2" presStyleCnt="5">
        <dgm:presLayoutVars>
          <dgm:bulletEnabled val="1"/>
        </dgm:presLayoutVars>
      </dgm:prSet>
      <dgm:spPr/>
    </dgm:pt>
    <dgm:pt modelId="{6606BC69-F196-4CF9-92BB-C242E859EACA}" type="pres">
      <dgm:prSet presAssocID="{09D80F9E-C81B-4C95-A4C3-5C3D603FD11A}" presName="sibTrans" presStyleLbl="sibTrans2D1" presStyleIdx="2" presStyleCnt="5"/>
      <dgm:spPr/>
    </dgm:pt>
    <dgm:pt modelId="{F6C3BBD6-8D35-472D-B752-0A46455DBE86}" type="pres">
      <dgm:prSet presAssocID="{09D80F9E-C81B-4C95-A4C3-5C3D603FD11A}" presName="connectorText" presStyleLbl="sibTrans2D1" presStyleIdx="2" presStyleCnt="5"/>
      <dgm:spPr/>
    </dgm:pt>
    <dgm:pt modelId="{53D62D3B-77B2-4598-AC13-9F8BA8BB0A09}" type="pres">
      <dgm:prSet presAssocID="{EE81A9D6-5C5B-4DDC-B173-BAE7EED99AE1}" presName="node" presStyleLbl="node1" presStyleIdx="3" presStyleCnt="5">
        <dgm:presLayoutVars>
          <dgm:bulletEnabled val="1"/>
        </dgm:presLayoutVars>
      </dgm:prSet>
      <dgm:spPr/>
    </dgm:pt>
    <dgm:pt modelId="{FF49CFFA-DFA1-44F6-9A1F-E415B504468A}" type="pres">
      <dgm:prSet presAssocID="{C347F2C3-571F-4CD8-AEB1-C37DCE68096A}" presName="sibTrans" presStyleLbl="sibTrans2D1" presStyleIdx="3" presStyleCnt="5"/>
      <dgm:spPr/>
    </dgm:pt>
    <dgm:pt modelId="{8B0294E3-02B5-45BB-93BA-E629621C3BF5}" type="pres">
      <dgm:prSet presAssocID="{C347F2C3-571F-4CD8-AEB1-C37DCE68096A}" presName="connectorText" presStyleLbl="sibTrans2D1" presStyleIdx="3" presStyleCnt="5"/>
      <dgm:spPr/>
    </dgm:pt>
    <dgm:pt modelId="{B6F0A6ED-25A5-41AA-9A99-F07E03C648BA}" type="pres">
      <dgm:prSet presAssocID="{BE8EC675-4B74-499C-B829-69C1C083F994}" presName="node" presStyleLbl="node1" presStyleIdx="4" presStyleCnt="5">
        <dgm:presLayoutVars>
          <dgm:bulletEnabled val="1"/>
        </dgm:presLayoutVars>
      </dgm:prSet>
      <dgm:spPr/>
    </dgm:pt>
    <dgm:pt modelId="{315A2D09-0331-4F70-81EC-476FD34759D3}" type="pres">
      <dgm:prSet presAssocID="{B2B5DF43-344E-419E-B9C0-D0743796AC02}" presName="sibTrans" presStyleLbl="sibTrans2D1" presStyleIdx="4" presStyleCnt="5"/>
      <dgm:spPr/>
    </dgm:pt>
    <dgm:pt modelId="{23038ADB-536C-47B3-B97B-D1EDB96D1A5D}" type="pres">
      <dgm:prSet presAssocID="{B2B5DF43-344E-419E-B9C0-D0743796AC02}" presName="connectorText" presStyleLbl="sibTrans2D1" presStyleIdx="4" presStyleCnt="5"/>
      <dgm:spPr/>
    </dgm:pt>
  </dgm:ptLst>
  <dgm:cxnLst>
    <dgm:cxn modelId="{A953020B-0962-43C9-ABE2-9A9A0D99E5D4}" type="presOf" srcId="{09D80F9E-C81B-4C95-A4C3-5C3D603FD11A}" destId="{6606BC69-F196-4CF9-92BB-C242E859EACA}" srcOrd="0" destOrd="0" presId="urn:microsoft.com/office/officeart/2005/8/layout/cycle2"/>
    <dgm:cxn modelId="{28A7910C-3A63-4A48-987D-14F93E68ABE1}" srcId="{F38E7BE2-B266-40AF-922F-E570863B4A1A}" destId="{96894AC1-5EAC-4CC1-B5A0-DD630E003949}" srcOrd="1" destOrd="0" parTransId="{6DC44235-5FCE-47BA-AC05-D3E3A6A5B137}" sibTransId="{DEBA54FB-AA05-4461-8268-70B96BB63766}"/>
    <dgm:cxn modelId="{9A4A1E0D-70F5-4631-A2FF-ACBB1B1D37E8}" srcId="{F38E7BE2-B266-40AF-922F-E570863B4A1A}" destId="{EE81A9D6-5C5B-4DDC-B173-BAE7EED99AE1}" srcOrd="3" destOrd="0" parTransId="{1C8DC4F4-D834-488B-80FB-4D5A644C594E}" sibTransId="{C347F2C3-571F-4CD8-AEB1-C37DCE68096A}"/>
    <dgm:cxn modelId="{27ACC70F-2CE3-4009-B724-2F9847963BBF}" type="presOf" srcId="{DEBA54FB-AA05-4461-8268-70B96BB63766}" destId="{FEFEC03E-4F9E-469F-B6CF-76AA9CBF546A}" srcOrd="1" destOrd="0" presId="urn:microsoft.com/office/officeart/2005/8/layout/cycle2"/>
    <dgm:cxn modelId="{12A0C215-91F1-4FA8-884D-D1A44F212714}" type="presOf" srcId="{BE5B3141-1136-4700-90B0-D7655F97D8E9}" destId="{D553DA5E-AAFF-4BF2-AEB7-397AE915988A}" srcOrd="0" destOrd="0" presId="urn:microsoft.com/office/officeart/2005/8/layout/cycle2"/>
    <dgm:cxn modelId="{8019A52F-2090-4738-823B-D6235E48DF02}" type="presOf" srcId="{C347F2C3-571F-4CD8-AEB1-C37DCE68096A}" destId="{FF49CFFA-DFA1-44F6-9A1F-E415B504468A}" srcOrd="0" destOrd="0" presId="urn:microsoft.com/office/officeart/2005/8/layout/cycle2"/>
    <dgm:cxn modelId="{5D2F1E42-4AD0-46E0-9059-D437534DC758}" type="presOf" srcId="{EE81A9D6-5C5B-4DDC-B173-BAE7EED99AE1}" destId="{53D62D3B-77B2-4598-AC13-9F8BA8BB0A09}" srcOrd="0" destOrd="0" presId="urn:microsoft.com/office/officeart/2005/8/layout/cycle2"/>
    <dgm:cxn modelId="{70AB5747-D4D4-4338-862A-447C6379FCEA}" type="presOf" srcId="{DEBA54FB-AA05-4461-8268-70B96BB63766}" destId="{EB0E5870-0E49-4BC2-BB20-57E44989558D}" srcOrd="0" destOrd="0" presId="urn:microsoft.com/office/officeart/2005/8/layout/cycle2"/>
    <dgm:cxn modelId="{2FF38B6D-CB0A-44F6-8163-5138A9C45E62}" type="presOf" srcId="{207F83C1-FE0C-4B6E-BA9C-AFBB715BC792}" destId="{3A36ED9F-3149-4C7F-A409-C2B79B9C295D}" srcOrd="0" destOrd="0" presId="urn:microsoft.com/office/officeart/2005/8/layout/cycle2"/>
    <dgm:cxn modelId="{698F6752-1966-42CB-9374-4630ED9553FC}" type="presOf" srcId="{96894AC1-5EAC-4CC1-B5A0-DD630E003949}" destId="{1011055B-5D23-4246-98F2-27B8D83BCEC8}" srcOrd="0" destOrd="0" presId="urn:microsoft.com/office/officeart/2005/8/layout/cycle2"/>
    <dgm:cxn modelId="{A6E21F78-816A-446E-A41A-4F4E4F02019C}" type="presOf" srcId="{BE8EC675-4B74-499C-B829-69C1C083F994}" destId="{B6F0A6ED-25A5-41AA-9A99-F07E03C648BA}" srcOrd="0" destOrd="0" presId="urn:microsoft.com/office/officeart/2005/8/layout/cycle2"/>
    <dgm:cxn modelId="{39B9A481-43B9-4C1B-9CD6-E8BB743B29ED}" srcId="{F38E7BE2-B266-40AF-922F-E570863B4A1A}" destId="{BE8EC675-4B74-499C-B829-69C1C083F994}" srcOrd="4" destOrd="0" parTransId="{436454E2-B4BF-496C-BDBB-F14303B11FD8}" sibTransId="{B2B5DF43-344E-419E-B9C0-D0743796AC02}"/>
    <dgm:cxn modelId="{B13F988F-CDDD-4AB9-B248-15047B301F93}" srcId="{F38E7BE2-B266-40AF-922F-E570863B4A1A}" destId="{BE5B3141-1136-4700-90B0-D7655F97D8E9}" srcOrd="0" destOrd="0" parTransId="{759AF498-E814-47BC-A58B-D54D7377F56C}" sibTransId="{207F83C1-FE0C-4B6E-BA9C-AFBB715BC792}"/>
    <dgm:cxn modelId="{6CF14B93-026A-4CB1-B19D-A7504657680E}" type="presOf" srcId="{C347F2C3-571F-4CD8-AEB1-C37DCE68096A}" destId="{8B0294E3-02B5-45BB-93BA-E629621C3BF5}" srcOrd="1" destOrd="0" presId="urn:microsoft.com/office/officeart/2005/8/layout/cycle2"/>
    <dgm:cxn modelId="{252C449D-5A9F-4E45-AEAC-639E74FBAD69}" type="presOf" srcId="{207F83C1-FE0C-4B6E-BA9C-AFBB715BC792}" destId="{CEEFACF8-DCFC-4C40-B9F9-8743A72A264E}" srcOrd="1" destOrd="0" presId="urn:microsoft.com/office/officeart/2005/8/layout/cycle2"/>
    <dgm:cxn modelId="{8590FAD3-C987-46F9-A78A-B673AFD47054}" srcId="{F38E7BE2-B266-40AF-922F-E570863B4A1A}" destId="{EDE31E0A-4E0B-4C5E-8A3C-FE18C8415F85}" srcOrd="2" destOrd="0" parTransId="{23C1B452-9A0C-4BDB-AFA4-FA0F991551A5}" sibTransId="{09D80F9E-C81B-4C95-A4C3-5C3D603FD11A}"/>
    <dgm:cxn modelId="{D8DEE0D7-89C7-4DB7-A9FB-AED0CCB0DFFF}" type="presOf" srcId="{B2B5DF43-344E-419E-B9C0-D0743796AC02}" destId="{23038ADB-536C-47B3-B97B-D1EDB96D1A5D}" srcOrd="1" destOrd="0" presId="urn:microsoft.com/office/officeart/2005/8/layout/cycle2"/>
    <dgm:cxn modelId="{188ABCDC-2957-4B33-97DE-276F09BC516E}" type="presOf" srcId="{B2B5DF43-344E-419E-B9C0-D0743796AC02}" destId="{315A2D09-0331-4F70-81EC-476FD34759D3}" srcOrd="0" destOrd="0" presId="urn:microsoft.com/office/officeart/2005/8/layout/cycle2"/>
    <dgm:cxn modelId="{6BE745DE-039C-45ED-B9E9-04C98E20B7BB}" type="presOf" srcId="{EDE31E0A-4E0B-4C5E-8A3C-FE18C8415F85}" destId="{D359340A-438F-467B-9F33-8A7D1F9B3017}" srcOrd="0" destOrd="0" presId="urn:microsoft.com/office/officeart/2005/8/layout/cycle2"/>
    <dgm:cxn modelId="{1CB933E0-7052-477A-AC35-F414D2E98054}" type="presOf" srcId="{F38E7BE2-B266-40AF-922F-E570863B4A1A}" destId="{A9AC3E6F-0704-43B3-AFA7-A8FDF489E88E}" srcOrd="0" destOrd="0" presId="urn:microsoft.com/office/officeart/2005/8/layout/cycle2"/>
    <dgm:cxn modelId="{6B80EDE1-74C6-458E-9747-AA2A066808BC}" type="presOf" srcId="{09D80F9E-C81B-4C95-A4C3-5C3D603FD11A}" destId="{F6C3BBD6-8D35-472D-B752-0A46455DBE86}" srcOrd="1" destOrd="0" presId="urn:microsoft.com/office/officeart/2005/8/layout/cycle2"/>
    <dgm:cxn modelId="{CEDD86CE-E243-4B00-8098-47747244FC35}" type="presParOf" srcId="{A9AC3E6F-0704-43B3-AFA7-A8FDF489E88E}" destId="{D553DA5E-AAFF-4BF2-AEB7-397AE915988A}" srcOrd="0" destOrd="0" presId="urn:microsoft.com/office/officeart/2005/8/layout/cycle2"/>
    <dgm:cxn modelId="{0CD4D91F-8C0E-48D4-82BE-873FE15E0618}" type="presParOf" srcId="{A9AC3E6F-0704-43B3-AFA7-A8FDF489E88E}" destId="{3A36ED9F-3149-4C7F-A409-C2B79B9C295D}" srcOrd="1" destOrd="0" presId="urn:microsoft.com/office/officeart/2005/8/layout/cycle2"/>
    <dgm:cxn modelId="{9329F792-B1BB-4306-A101-9A14037EDE9C}" type="presParOf" srcId="{3A36ED9F-3149-4C7F-A409-C2B79B9C295D}" destId="{CEEFACF8-DCFC-4C40-B9F9-8743A72A264E}" srcOrd="0" destOrd="0" presId="urn:microsoft.com/office/officeart/2005/8/layout/cycle2"/>
    <dgm:cxn modelId="{7C8031CA-3D36-4C81-9473-8189F373A11C}" type="presParOf" srcId="{A9AC3E6F-0704-43B3-AFA7-A8FDF489E88E}" destId="{1011055B-5D23-4246-98F2-27B8D83BCEC8}" srcOrd="2" destOrd="0" presId="urn:microsoft.com/office/officeart/2005/8/layout/cycle2"/>
    <dgm:cxn modelId="{ECE8B803-7F99-44AB-B660-EE750645520A}" type="presParOf" srcId="{A9AC3E6F-0704-43B3-AFA7-A8FDF489E88E}" destId="{EB0E5870-0E49-4BC2-BB20-57E44989558D}" srcOrd="3" destOrd="0" presId="urn:microsoft.com/office/officeart/2005/8/layout/cycle2"/>
    <dgm:cxn modelId="{FC02D202-7E84-4717-B72B-6B898A3BB225}" type="presParOf" srcId="{EB0E5870-0E49-4BC2-BB20-57E44989558D}" destId="{FEFEC03E-4F9E-469F-B6CF-76AA9CBF546A}" srcOrd="0" destOrd="0" presId="urn:microsoft.com/office/officeart/2005/8/layout/cycle2"/>
    <dgm:cxn modelId="{6C53939B-AC27-4555-94F9-CE36FF13DAC3}" type="presParOf" srcId="{A9AC3E6F-0704-43B3-AFA7-A8FDF489E88E}" destId="{D359340A-438F-467B-9F33-8A7D1F9B3017}" srcOrd="4" destOrd="0" presId="urn:microsoft.com/office/officeart/2005/8/layout/cycle2"/>
    <dgm:cxn modelId="{3C07F3BA-5965-4405-95B7-240EBB993306}" type="presParOf" srcId="{A9AC3E6F-0704-43B3-AFA7-A8FDF489E88E}" destId="{6606BC69-F196-4CF9-92BB-C242E859EACA}" srcOrd="5" destOrd="0" presId="urn:microsoft.com/office/officeart/2005/8/layout/cycle2"/>
    <dgm:cxn modelId="{94CCC316-CBA3-477E-B6DC-BDABBE3F7301}" type="presParOf" srcId="{6606BC69-F196-4CF9-92BB-C242E859EACA}" destId="{F6C3BBD6-8D35-472D-B752-0A46455DBE86}" srcOrd="0" destOrd="0" presId="urn:microsoft.com/office/officeart/2005/8/layout/cycle2"/>
    <dgm:cxn modelId="{4585884F-BC49-4BA9-AD60-63A1228AAE8A}" type="presParOf" srcId="{A9AC3E6F-0704-43B3-AFA7-A8FDF489E88E}" destId="{53D62D3B-77B2-4598-AC13-9F8BA8BB0A09}" srcOrd="6" destOrd="0" presId="urn:microsoft.com/office/officeart/2005/8/layout/cycle2"/>
    <dgm:cxn modelId="{A8B7276B-BBAE-4D76-BE25-D434F9BC55A7}" type="presParOf" srcId="{A9AC3E6F-0704-43B3-AFA7-A8FDF489E88E}" destId="{FF49CFFA-DFA1-44F6-9A1F-E415B504468A}" srcOrd="7" destOrd="0" presId="urn:microsoft.com/office/officeart/2005/8/layout/cycle2"/>
    <dgm:cxn modelId="{52C37806-6135-4A44-8BFE-664F452DC720}" type="presParOf" srcId="{FF49CFFA-DFA1-44F6-9A1F-E415B504468A}" destId="{8B0294E3-02B5-45BB-93BA-E629621C3BF5}" srcOrd="0" destOrd="0" presId="urn:microsoft.com/office/officeart/2005/8/layout/cycle2"/>
    <dgm:cxn modelId="{FBA3159C-3B9E-42DA-89F3-BF78D04C250A}" type="presParOf" srcId="{A9AC3E6F-0704-43B3-AFA7-A8FDF489E88E}" destId="{B6F0A6ED-25A5-41AA-9A99-F07E03C648BA}" srcOrd="8" destOrd="0" presId="urn:microsoft.com/office/officeart/2005/8/layout/cycle2"/>
    <dgm:cxn modelId="{383F1396-2B4B-41F0-8AE4-071B9A5A2DF0}" type="presParOf" srcId="{A9AC3E6F-0704-43B3-AFA7-A8FDF489E88E}" destId="{315A2D09-0331-4F70-81EC-476FD34759D3}" srcOrd="9" destOrd="0" presId="urn:microsoft.com/office/officeart/2005/8/layout/cycle2"/>
    <dgm:cxn modelId="{39A12291-C9F4-42CD-A6AE-849EF24D1667}" type="presParOf" srcId="{315A2D09-0331-4F70-81EC-476FD34759D3}" destId="{23038ADB-536C-47B3-B97B-D1EDB96D1A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3DA5E-AAFF-4BF2-AEB7-397AE915988A}">
      <dsp:nvSpPr>
        <dsp:cNvPr id="0" name=""/>
        <dsp:cNvSpPr/>
      </dsp:nvSpPr>
      <dsp:spPr>
        <a:xfrm>
          <a:off x="2596871" y="1"/>
          <a:ext cx="1303988" cy="130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3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 hijyeni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300" kern="1200" dirty="0"/>
        </a:p>
      </dsp:txBody>
      <dsp:txXfrm>
        <a:off x="2787836" y="190966"/>
        <a:ext cx="922058" cy="922058"/>
      </dsp:txXfrm>
    </dsp:sp>
    <dsp:sp modelId="{3A36ED9F-3149-4C7F-A409-C2B79B9C295D}">
      <dsp:nvSpPr>
        <dsp:cNvPr id="0" name=""/>
        <dsp:cNvSpPr/>
      </dsp:nvSpPr>
      <dsp:spPr>
        <a:xfrm rot="2160000">
          <a:off x="3859656" y="1001651"/>
          <a:ext cx="346677" cy="440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3869587" y="1059104"/>
        <a:ext cx="242674" cy="264058"/>
      </dsp:txXfrm>
    </dsp:sp>
    <dsp:sp modelId="{1011055B-5D23-4246-98F2-27B8D83BCEC8}">
      <dsp:nvSpPr>
        <dsp:cNvPr id="0" name=""/>
        <dsp:cNvSpPr/>
      </dsp:nvSpPr>
      <dsp:spPr>
        <a:xfrm>
          <a:off x="4181006" y="1150942"/>
          <a:ext cx="1303988" cy="130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13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Gereksiz invaziv araç kullanımının önlenmesi</a:t>
          </a:r>
          <a:endParaRPr lang="tr-TR" sz="1300" kern="1200" dirty="0"/>
        </a:p>
      </dsp:txBody>
      <dsp:txXfrm>
        <a:off x="4371971" y="1341907"/>
        <a:ext cx="922058" cy="922058"/>
      </dsp:txXfrm>
    </dsp:sp>
    <dsp:sp modelId="{EB0E5870-0E49-4BC2-BB20-57E44989558D}">
      <dsp:nvSpPr>
        <dsp:cNvPr id="0" name=""/>
        <dsp:cNvSpPr/>
      </dsp:nvSpPr>
      <dsp:spPr>
        <a:xfrm rot="6480000">
          <a:off x="4360150" y="2504687"/>
          <a:ext cx="346677" cy="440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4428221" y="2543250"/>
        <a:ext cx="242674" cy="264058"/>
      </dsp:txXfrm>
    </dsp:sp>
    <dsp:sp modelId="{D359340A-438F-467B-9F33-8A7D1F9B3017}">
      <dsp:nvSpPr>
        <dsp:cNvPr id="0" name=""/>
        <dsp:cNvSpPr/>
      </dsp:nvSpPr>
      <dsp:spPr>
        <a:xfrm>
          <a:off x="3575920" y="3013203"/>
          <a:ext cx="1303988" cy="130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Asepsi ve antisepsi kurallarına tam uyum</a:t>
          </a:r>
          <a:endParaRPr lang="tr-TR" sz="1300" kern="1200" dirty="0"/>
        </a:p>
      </dsp:txBody>
      <dsp:txXfrm>
        <a:off x="3766885" y="3204168"/>
        <a:ext cx="922058" cy="922058"/>
      </dsp:txXfrm>
    </dsp:sp>
    <dsp:sp modelId="{6606BC69-F196-4CF9-92BB-C242E859EACA}">
      <dsp:nvSpPr>
        <dsp:cNvPr id="0" name=""/>
        <dsp:cNvSpPr/>
      </dsp:nvSpPr>
      <dsp:spPr>
        <a:xfrm rot="10800000">
          <a:off x="3085338" y="3445150"/>
          <a:ext cx="346677" cy="440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3189341" y="3533169"/>
        <a:ext cx="242674" cy="264058"/>
      </dsp:txXfrm>
    </dsp:sp>
    <dsp:sp modelId="{53D62D3B-77B2-4598-AC13-9F8BA8BB0A09}">
      <dsp:nvSpPr>
        <dsp:cNvPr id="0" name=""/>
        <dsp:cNvSpPr/>
      </dsp:nvSpPr>
      <dsp:spPr>
        <a:xfrm>
          <a:off x="1617823" y="3013203"/>
          <a:ext cx="1303988" cy="130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İnvaziv aracın en kısa sürede çekilmesi</a:t>
          </a:r>
          <a:endParaRPr lang="tr-TR" sz="1300" kern="1200" dirty="0"/>
        </a:p>
      </dsp:txBody>
      <dsp:txXfrm>
        <a:off x="1808788" y="3204168"/>
        <a:ext cx="922058" cy="922058"/>
      </dsp:txXfrm>
    </dsp:sp>
    <dsp:sp modelId="{FF49CFFA-DFA1-44F6-9A1F-E415B504468A}">
      <dsp:nvSpPr>
        <dsp:cNvPr id="0" name=""/>
        <dsp:cNvSpPr/>
      </dsp:nvSpPr>
      <dsp:spPr>
        <a:xfrm rot="15120000">
          <a:off x="1796967" y="2523350"/>
          <a:ext cx="346677" cy="440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1865038" y="2660825"/>
        <a:ext cx="242674" cy="264058"/>
      </dsp:txXfrm>
    </dsp:sp>
    <dsp:sp modelId="{B6F0A6ED-25A5-41AA-9A99-F07E03C648BA}">
      <dsp:nvSpPr>
        <dsp:cNvPr id="0" name=""/>
        <dsp:cNvSpPr/>
      </dsp:nvSpPr>
      <dsp:spPr>
        <a:xfrm>
          <a:off x="1012737" y="1150942"/>
          <a:ext cx="1303988" cy="130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İyi antibiyotik uygulamaları</a:t>
          </a:r>
          <a:endParaRPr lang="tr-TR" sz="1300" kern="1200" dirty="0"/>
        </a:p>
      </dsp:txBody>
      <dsp:txXfrm>
        <a:off x="1203702" y="1341907"/>
        <a:ext cx="922058" cy="922058"/>
      </dsp:txXfrm>
    </dsp:sp>
    <dsp:sp modelId="{315A2D09-0331-4F70-81EC-476FD34759D3}">
      <dsp:nvSpPr>
        <dsp:cNvPr id="0" name=""/>
        <dsp:cNvSpPr/>
      </dsp:nvSpPr>
      <dsp:spPr>
        <a:xfrm rot="19440000">
          <a:off x="2275522" y="1013185"/>
          <a:ext cx="346677" cy="440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2285453" y="1131770"/>
        <a:ext cx="242674" cy="264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b5fe8580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36b5fe8580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b6e38f26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276" name="Google Shape;276;g36b6e38f26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b6e38f26f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335" name="Google Shape;335;g36b6e38f26f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6b6e38f26f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399" name="Google Shape;399;g36b6e38f26f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6b6e38f26f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29" name="Google Shape;429;g36b6e38f26f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6b6e38f26f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42" name="Google Shape;442;g36b6e38f26f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6b6e38f26f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72" name="Google Shape;472;g36b6e38f26f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1BD49314-98F5-28BD-514A-E6C9757A2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6b6e38f26f_0_528:notes">
            <a:extLst>
              <a:ext uri="{FF2B5EF4-FFF2-40B4-BE49-F238E27FC236}">
                <a16:creationId xmlns:a16="http://schemas.microsoft.com/office/drawing/2014/main" id="{AB7E9277-1510-2A7B-58D9-01ACADDDD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72" name="Google Shape;472;g36b6e38f26f_0_528:notes">
            <a:extLst>
              <a:ext uri="{FF2B5EF4-FFF2-40B4-BE49-F238E27FC236}">
                <a16:creationId xmlns:a16="http://schemas.microsoft.com/office/drawing/2014/main" id="{0277ADCD-065C-76F0-463D-7D5F29B2F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260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9DCCDF09-AFE0-690A-1A8B-5C3B69081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6b6e38f26f_0_528:notes">
            <a:extLst>
              <a:ext uri="{FF2B5EF4-FFF2-40B4-BE49-F238E27FC236}">
                <a16:creationId xmlns:a16="http://schemas.microsoft.com/office/drawing/2014/main" id="{3BFF5AA7-3F09-8FDB-8D3C-0C85C615C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72" name="Google Shape;472;g36b6e38f26f_0_528:notes">
            <a:extLst>
              <a:ext uri="{FF2B5EF4-FFF2-40B4-BE49-F238E27FC236}">
                <a16:creationId xmlns:a16="http://schemas.microsoft.com/office/drawing/2014/main" id="{3F8D1AA3-E370-9B15-C128-444042DFD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681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BFF382D8-F4C9-BFB9-D664-222FBD23D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6b6e38f26f_0_528:notes">
            <a:extLst>
              <a:ext uri="{FF2B5EF4-FFF2-40B4-BE49-F238E27FC236}">
                <a16:creationId xmlns:a16="http://schemas.microsoft.com/office/drawing/2014/main" id="{7484CD28-0A7F-7B13-6303-B900BCB5BB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72" name="Google Shape;472;g36b6e38f26f_0_528:notes">
            <a:extLst>
              <a:ext uri="{FF2B5EF4-FFF2-40B4-BE49-F238E27FC236}">
                <a16:creationId xmlns:a16="http://schemas.microsoft.com/office/drawing/2014/main" id="{416997C3-2ABC-1638-D363-9E97C87618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800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2c3aa2b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g362c3aa2b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b5fe8580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36b5fe8580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6b6e38f26f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86" name="Google Shape;486;g36b6e38f26f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4A48A50E-4DA0-8EAC-E67C-2363266A6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F87F35C2-A821-4CC4-DC2C-54A9F4ABB8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425A0E11-2A2E-DC4F-E7DF-9D5F80EC0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66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6d5b0142c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604" name="Google Shape;604;g36d5b0142ce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5" name="Google Shape;605;g36d5b0142ce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871454A0-F891-9524-F7A3-305C912E1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C056DDD7-89BA-0A7C-6AA8-94BD5CF8CE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7ACC213F-7444-CD7B-FBDC-84AE9527A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107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6d620c302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668" name="Google Shape;668;g36d620c302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EBEAB73A-ABE2-EAB9-F8EC-ACF802D98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FCC1436D-3E49-B660-57A3-EA7F07D70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EB7EEA63-B803-17F4-DC69-92A3470CD5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407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51D03A11-B233-7926-A396-7F1ED4F9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26799CF8-FBFA-E901-410E-91973300C6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FF53BC62-088F-3B5E-C10F-25D6682EC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922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9C0BF95D-33D1-1013-E43F-DA35BABCA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723F2AA9-CD75-B12F-631E-DA1CBF61F9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133AF092-861F-EA7E-FA7B-997126E69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558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4E388234-4BA5-8C88-87D4-EDB66DFF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53A61856-BD7A-271C-4B80-21F2417AD5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D50384A3-61E1-4234-CB2E-692D1E1513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30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b5fe8580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36b5fe8580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3FAD321F-6FB8-17CD-B140-D4BF1BE0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C2C94F1A-0D7A-C508-68AE-62A1F16065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822C82B2-1D98-461C-00AC-D8DAF807D2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086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6d620c302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4" name="Google Shape;734;g36d620c302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C8550B95-A4E2-8FDA-6E42-3878B7ACA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D584DEAA-085C-34E5-D231-EF4CFD647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1687C216-C0F9-1463-7D46-8B95DBE85F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624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DE002DEB-7C98-65F3-CC56-8FB8D804E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189C3915-7A2F-63CD-FB34-0A02CDDAB7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B96B42D9-25BC-93FC-8B90-939C1A5439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653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6d620c3024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848" name="Google Shape;848;g36d620c3024_0_7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9" name="Google Shape;849;g36d620c3024_0_7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6d620c3024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863" name="Google Shape;863;g36d620c3024_0_8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4" name="Google Shape;864;g36d620c3024_0_8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6d620c3024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922" name="Google Shape;922;g36d620c3024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6d620c3024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943" name="Google Shape;943;g36d620c3024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E96836B6-70FB-F5E1-D777-CEDDC1017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5C385FC8-5F0F-2869-A5C4-64AE9121C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FC8850E1-E3E3-274D-7282-A57B81D97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12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b5fe8580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güvenliği pratiklerinden biri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6b5fe8580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B9FBB717-D44B-B8B7-0298-7B370D83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45BBA90E-E2D8-77E0-AB85-F56910423F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44E0F2B2-EE44-39BD-0455-81F4DA04E4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775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DC49A344-14DF-91CF-8918-DB8D9610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7C2AB361-2D79-026C-8668-8FCBBAE0AC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C7B31142-6E7D-F845-66D1-883AE6BE2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141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108B2A57-9605-2FD5-0BCE-BC72F312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2A0CF8B7-48B6-4C87-6923-E4E1AAE28C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2157C94B-72E7-EF4C-F3A6-533A308842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3567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3E8573FF-9439-2658-FA4C-4C2F0E129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21D80F74-BC2B-DE81-07D8-94921984EE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AC0C7287-228B-9272-75BC-5AFDA4EFA3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47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36d620c3024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36d620c3024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06304897-6EDA-4B57-7360-4DB90D46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7788F552-C15A-EEC1-E7AC-3EC3E7CF3F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24EDEB1D-8D70-061D-6DE4-AA7CAB20E8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83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BC78CCBA-0ECA-F361-3843-CC1D6A09C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5BC2FDA3-8099-39AD-5694-E3C0BD5B3A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8CA78973-81D7-ED97-B114-A7B2AF8F5C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608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FF35BC19-1DC0-AC37-F72D-1F3F1347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2088B13D-33D8-A66C-3466-B75DEAE821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C3F44808-32CF-1C6A-6E83-7A8DAA304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4287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876B1ED2-5225-EFDF-74F7-D4D762B8C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7B3F91BA-CEA7-7F17-55B6-155E1F4CF0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CEF3FADA-FF3A-AC92-6DD0-4DACB29D48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318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D642A73A-39FF-1C3B-29DE-97316087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247D58D4-A00D-2B83-A014-6367BF456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C0C0F808-A26A-BAB9-1E48-BA9508421E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65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b6e38f26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81" name="Google Shape;181;g36b6e38f26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BD9BBFCE-3618-D31C-CDA3-353EA387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589081D9-40F6-6CA1-A63D-EB1245B52A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BB09B644-E6F1-87A1-8AD3-ED5C102D68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9784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60AA0935-9919-8AE9-0BBC-95A62AA9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D3FB1900-CC7A-43C1-0D81-1099B4DB26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BB0DD68E-E426-B25C-CAC9-F46D1CBB7D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9183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D21D1C9C-64B5-86E4-F724-FC2EE954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6E6A8E52-A7F3-0C0D-3E5E-D60D98DAEA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6FAD39A1-C03F-ADF4-2A7B-4DCD82F53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6451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A0DDF384-4B79-6AC1-02D4-89E86968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4C949CCD-80BD-32C2-E42A-FDC5C55FF8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E5BFA24C-EDE5-8A30-1D39-23DAAD89DE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4006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718F30C6-C350-9C34-3B9C-8B486984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4C71C41A-838A-6591-02C0-AF8B415BD2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6B32FBA5-D8D4-8516-1F3E-11BC469EB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4187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6b6e38f26f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64" name="Google Shape;464;g36b6e38f26f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648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BDC1B4EF-4A56-5294-54F5-8A9168F7B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E1F3ED7A-0C49-DE7D-E753-EC1E44AF8C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2214CF11-9DAF-000E-3D9C-BCF8FE71B8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3460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912E870B-48F3-FFEA-6CA3-755A4363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CC59DDB3-B8ED-1D74-1926-A908564976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D5DED92E-9879-C3C3-E313-92E57D43CF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2603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>
          <a:extLst>
            <a:ext uri="{FF2B5EF4-FFF2-40B4-BE49-F238E27FC236}">
              <a16:creationId xmlns:a16="http://schemas.microsoft.com/office/drawing/2014/main" id="{2B31ABC7-5161-7AE4-A6E1-FDB2AD64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b6e38f26f_0_548:notes">
            <a:extLst>
              <a:ext uri="{FF2B5EF4-FFF2-40B4-BE49-F238E27FC236}">
                <a16:creationId xmlns:a16="http://schemas.microsoft.com/office/drawing/2014/main" id="{DAC8C108-8A73-37C4-D003-3A77C332C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09" name="Google Shape;509;g36b6e38f26f_0_548:notes">
            <a:extLst>
              <a:ext uri="{FF2B5EF4-FFF2-40B4-BE49-F238E27FC236}">
                <a16:creationId xmlns:a16="http://schemas.microsoft.com/office/drawing/2014/main" id="{DA3D0611-688B-D773-C1B6-945DEEBB5A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1634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EED1C671-0292-ABD0-8C59-EAA9BC93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1D130FD3-62EF-B7C3-3ECE-2A7F25762D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10E5388F-12CB-29BF-8C99-32CCAEDD5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21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b6e38f2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38" name="Google Shape;138;g36b6e38f2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36e7bfcdac7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157" name="Google Shape;1157;g36e7bfcdac7_0_10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8" name="Google Shape;1158;g36e7bfcdac7_0_10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B4812100-C280-EB62-44FA-12BA1F22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d620c3024_0_638:notes">
            <a:extLst>
              <a:ext uri="{FF2B5EF4-FFF2-40B4-BE49-F238E27FC236}">
                <a16:creationId xmlns:a16="http://schemas.microsoft.com/office/drawing/2014/main" id="{C92DF3B3-95E2-FD0E-3163-6F027186BA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81" name="Google Shape;781;g36d620c3024_0_638:notes">
            <a:extLst>
              <a:ext uri="{FF2B5EF4-FFF2-40B4-BE49-F238E27FC236}">
                <a16:creationId xmlns:a16="http://schemas.microsoft.com/office/drawing/2014/main" id="{0863010C-4115-7D80-44E6-759EECE7E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01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F282D084-DB06-B096-7C89-C2F0273AA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b5fe85800_0_132:notes">
            <a:extLst>
              <a:ext uri="{FF2B5EF4-FFF2-40B4-BE49-F238E27FC236}">
                <a16:creationId xmlns:a16="http://schemas.microsoft.com/office/drawing/2014/main" id="{78C5262D-21B2-AB59-FD7B-29B1EA3048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36b5fe85800_0_132:notes">
            <a:extLst>
              <a:ext uri="{FF2B5EF4-FFF2-40B4-BE49-F238E27FC236}">
                <a16:creationId xmlns:a16="http://schemas.microsoft.com/office/drawing/2014/main" id="{101AF673-F6FC-225F-20EE-861DEBF546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32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69B74D77-C537-85C0-4C94-8DE0350C5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b5fe85800_0_132:notes">
            <a:extLst>
              <a:ext uri="{FF2B5EF4-FFF2-40B4-BE49-F238E27FC236}">
                <a16:creationId xmlns:a16="http://schemas.microsoft.com/office/drawing/2014/main" id="{AE448530-006F-3986-6A6B-AE38727801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36b5fe85800_0_132:notes">
            <a:extLst>
              <a:ext uri="{FF2B5EF4-FFF2-40B4-BE49-F238E27FC236}">
                <a16:creationId xmlns:a16="http://schemas.microsoft.com/office/drawing/2014/main" id="{38770D71-620A-73F8-ABA6-9D9AF58F6A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34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b6e38f26f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g36b6e38f26f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46BA8"/>
              </a:buClr>
              <a:buSzPts val="8000"/>
              <a:buFont typeface="Calibri"/>
              <a:buNone/>
              <a:defRPr sz="8000">
                <a:solidFill>
                  <a:srgbClr val="146BA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22" name="Google Shape;22;p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56AEE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9900458" y="162429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82C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074799" y="67836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key Başlık ve Metin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82C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074799" y="67836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82C9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9900458" y="107250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İçerik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-1072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074799" y="67836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 Bilgisi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46BA8"/>
              </a:buClr>
              <a:buSzPts val="8000"/>
              <a:buFont typeface="Calibri"/>
              <a:buNone/>
              <a:defRPr sz="8000" b="0">
                <a:solidFill>
                  <a:srgbClr val="146BA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94A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94A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94A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94A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94A6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94A6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94A6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94A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49" name="Google Shape;49;p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56AEE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9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135759" y="66598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82C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9995972" y="33090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82C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074799" y="67836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82C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074799" y="67836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ş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074799" y="67836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 l="21985" r="19967"/>
          <a:stretch/>
        </p:blipFill>
        <p:spPr>
          <a:xfrm>
            <a:off x="10074799" y="67836"/>
            <a:ext cx="2039841" cy="138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5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82C9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13" name="Google Shape;13;p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56AEE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depo/birimler/bulasici-hastaliklar-ve-erken-uyari-db/Dokumanlar/Sunumlar/DEMET_UYGULAMALARI.pdf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BK536404/" TargetMode="External"/><Relationship Id="rId5" Type="http://schemas.openxmlformats.org/officeDocument/2006/relationships/hyperlink" Target="https://hsgm.saglik.gov.tr/media/attachments/2025/07/14/Cok-bilesenli-ulusal-Onlem-paketi-demet-uygulamalari-Iyilestirme-stratejisi.pdf" TargetMode="External"/><Relationship Id="rId4" Type="http://schemas.openxmlformats.org/officeDocument/2006/relationships/hyperlink" Target="https://www.hider.org.tr/kilavuzlar-pdf/uluslararasi/CABSI_Implementation_Guide_006.pdf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b5fe85800_0_90"/>
          <p:cNvSpPr txBox="1"/>
          <p:nvPr/>
        </p:nvSpPr>
        <p:spPr>
          <a:xfrm>
            <a:off x="494214" y="6486600"/>
            <a:ext cx="114651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tr-TR" sz="18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tr-TR" sz="1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rsiyon-1:  Hazırlayan İlknur ESEN YILDIZ , Zeynep TÜRE YÜCE, Fadime CALLAK OKU Aralık </a:t>
            </a:r>
            <a:r>
              <a:rPr lang="tr-TR" sz="1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40A77FA-3E6A-084C-23DF-D3682664B575}"/>
              </a:ext>
            </a:extLst>
          </p:cNvPr>
          <p:cNvSpPr txBox="1">
            <a:spLocks/>
          </p:cNvSpPr>
          <p:nvPr/>
        </p:nvSpPr>
        <p:spPr>
          <a:xfrm>
            <a:off x="1527181" y="2047619"/>
            <a:ext cx="8528039" cy="27627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08000" h="508000"/>
            <a:bevelB w="508000" h="508000"/>
          </a:sp3d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46BA8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146B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5400" b="1" dirty="0">
                <a:solidFill>
                  <a:schemeClr val="bg1"/>
                </a:solidFill>
              </a:rPr>
              <a:t>ENFEKSİYON KONTROLÜNDE DEMET UYGULAMALARI</a:t>
            </a:r>
          </a:p>
          <a:p>
            <a:pPr algn="ctr"/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b6e38f26f_0_368"/>
          <p:cNvSpPr txBox="1">
            <a:spLocks noGrp="1"/>
          </p:cNvSpPr>
          <p:nvPr>
            <p:ph type="title"/>
          </p:nvPr>
        </p:nvSpPr>
        <p:spPr>
          <a:xfrm>
            <a:off x="483450" y="2062984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tr-TR" sz="4800" b="1" dirty="0">
                <a:solidFill>
                  <a:schemeClr val="bg1"/>
                </a:solidFill>
              </a:rPr>
              <a:t>SHİE Önlemede</a:t>
            </a:r>
            <a:br>
              <a:rPr lang="tr-TR" sz="4800" b="1" dirty="0">
                <a:solidFill>
                  <a:schemeClr val="bg1"/>
                </a:solidFill>
              </a:rPr>
            </a:br>
            <a:r>
              <a:rPr lang="tr-TR" sz="4800" b="1" dirty="0">
                <a:solidFill>
                  <a:schemeClr val="bg1"/>
                </a:solidFill>
              </a:rPr>
              <a:t>Enfeksiyon Kontrol Demetleri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273" name="Google Shape;273;g36b6e38f26f_0_368"/>
          <p:cNvSpPr txBox="1">
            <a:spLocks noGrp="1"/>
          </p:cNvSpPr>
          <p:nvPr>
            <p:ph type="body" idx="1"/>
          </p:nvPr>
        </p:nvSpPr>
        <p:spPr>
          <a:xfrm>
            <a:off x="4586642" y="1921933"/>
            <a:ext cx="6868757" cy="449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937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800" b="1" dirty="0">
                <a:solidFill>
                  <a:schemeClr val="accent1"/>
                </a:solidFill>
              </a:rPr>
              <a:t>Santral Kateter İlişkili Kan Dolaşımı Enfeksiyonu (SKİ-KDE)</a:t>
            </a:r>
            <a:endParaRPr sz="2800" b="1" dirty="0">
              <a:solidFill>
                <a:schemeClr val="accent1"/>
              </a:solidFill>
            </a:endParaRPr>
          </a:p>
          <a:p>
            <a:pPr marL="3937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212121"/>
              </a:solidFill>
            </a:endParaRPr>
          </a:p>
          <a:p>
            <a:pPr marL="3937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212121"/>
                </a:solidFill>
              </a:rPr>
              <a:t>Ventilatör İlişkili Pnömoni (VİP)</a:t>
            </a:r>
            <a:endParaRPr dirty="0">
              <a:solidFill>
                <a:srgbClr val="212121"/>
              </a:solidFill>
            </a:endParaRPr>
          </a:p>
          <a:p>
            <a:pPr marL="3937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endParaRPr lang="tr-TR" dirty="0">
              <a:solidFill>
                <a:srgbClr val="212121"/>
              </a:solidFill>
            </a:endParaRPr>
          </a:p>
          <a:p>
            <a:pPr marL="3937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212121"/>
                </a:solidFill>
              </a:rPr>
              <a:t>Kateter İlişkili Üriner Sistem Enfeksiyonu (Kİ-ÜSE)</a:t>
            </a:r>
            <a:endParaRPr dirty="0">
              <a:solidFill>
                <a:srgbClr val="212121"/>
              </a:solidFill>
            </a:endParaRPr>
          </a:p>
          <a:p>
            <a:pPr marL="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dirty="0">
              <a:solidFill>
                <a:srgbClr val="212121"/>
              </a:solidFill>
            </a:endParaRPr>
          </a:p>
          <a:p>
            <a:pPr marL="3937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212121"/>
                </a:solidFill>
              </a:rPr>
              <a:t>Cerrahi Alan Enfeksiyonu (CAE) </a:t>
            </a:r>
            <a:endParaRPr dirty="0">
              <a:solidFill>
                <a:srgbClr val="212121"/>
              </a:solidFill>
            </a:endParaRPr>
          </a:p>
          <a:p>
            <a:pPr marL="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b6e38f26f_0_228"/>
          <p:cNvSpPr txBox="1">
            <a:spLocks noGrp="1"/>
          </p:cNvSpPr>
          <p:nvPr>
            <p:ph type="title"/>
          </p:nvPr>
        </p:nvSpPr>
        <p:spPr>
          <a:xfrm>
            <a:off x="870105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rgbClr val="7030A0"/>
                </a:solidFill>
              </a:rPr>
              <a:t>Santral Kateter İlişkili Kan Dolaşımı Enfeksiyonu (SKİ-KDE)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279" name="Google Shape;279;g36b6e38f26f_0_228"/>
          <p:cNvSpPr txBox="1">
            <a:spLocks noGrp="1"/>
          </p:cNvSpPr>
          <p:nvPr>
            <p:ph type="body" idx="1"/>
          </p:nvPr>
        </p:nvSpPr>
        <p:spPr>
          <a:xfrm>
            <a:off x="870105" y="1839191"/>
            <a:ext cx="10398569" cy="386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sz="2400" dirty="0">
                <a:solidFill>
                  <a:srgbClr val="000000"/>
                </a:solidFill>
              </a:rPr>
              <a:t>Kurumlar arasında değişmekle birlikte </a:t>
            </a:r>
            <a:r>
              <a:rPr lang="tr-TR" sz="2400" dirty="0" err="1">
                <a:solidFill>
                  <a:srgbClr val="000000"/>
                </a:solidFill>
              </a:rPr>
              <a:t>SHİE’ler</a:t>
            </a:r>
            <a:r>
              <a:rPr lang="tr-TR" sz="2400" dirty="0">
                <a:solidFill>
                  <a:srgbClr val="000000"/>
                </a:solidFill>
              </a:rPr>
              <a:t> arasında genel olarak dördüncü sıklıkta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sz="2400" dirty="0" err="1">
                <a:solidFill>
                  <a:srgbClr val="000000"/>
                </a:solidFill>
              </a:rPr>
              <a:t>Nozokomiyal</a:t>
            </a:r>
            <a:r>
              <a:rPr lang="tr-TR" sz="2400" dirty="0">
                <a:solidFill>
                  <a:srgbClr val="000000"/>
                </a:solidFill>
              </a:rPr>
              <a:t> primer kan dolaşımı enfeksiyonlarının </a:t>
            </a:r>
          </a:p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tr-TR" sz="2400" b="1" dirty="0">
                <a:solidFill>
                  <a:schemeClr val="accent1"/>
                </a:solidFill>
              </a:rPr>
              <a:t>%85’i santral venöz kateterle ilişkili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sz="2400" dirty="0">
                <a:solidFill>
                  <a:srgbClr val="000A1E"/>
                </a:solidFill>
              </a:rPr>
              <a:t>Düşük ve orta gelirli ülkelerde SKİ-KDE oranları, yüksek gelirli ülkelere göre 5 kat daha fazladır, bu da demetlerin önemini artırır</a:t>
            </a:r>
            <a:endParaRPr sz="2400" dirty="0">
              <a:solidFill>
                <a:srgbClr val="000A1E"/>
              </a:solidFill>
            </a:endParaRPr>
          </a:p>
        </p:txBody>
      </p:sp>
      <p:pic>
        <p:nvPicPr>
          <p:cNvPr id="280" name="Google Shape;280;g36b6e38f26f_0_228" descr="Kan Dolaşımı Enfeksiyonlarından Korunma - Acıbadem Hemşirelik"/>
          <p:cNvPicPr preferRelativeResize="0"/>
          <p:nvPr/>
        </p:nvPicPr>
        <p:blipFill rotWithShape="1">
          <a:blip r:embed="rId3">
            <a:alphaModFix/>
          </a:blip>
          <a:srcRect l="28722" r="22754"/>
          <a:stretch/>
        </p:blipFill>
        <p:spPr>
          <a:xfrm>
            <a:off x="8460464" y="2367304"/>
            <a:ext cx="3290378" cy="1797627"/>
          </a:xfrm>
          <a:custGeom>
            <a:avLst/>
            <a:gdLst/>
            <a:ahLst/>
            <a:cxnLst/>
            <a:rect l="l" t="t" r="r" b="b"/>
            <a:pathLst>
              <a:path w="3807743" h="6307845" extrusionOk="0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A150C3-5C7F-6777-699B-5F7C2A53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Uluslararası Rehberler - Temel Önlemler ve Kanıt Düzeyleri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949F95-2534-A364-89E7-19F3FDD2B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571" y="2153161"/>
            <a:ext cx="11488858" cy="402336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2"/>
                </a:solidFill>
              </a:rPr>
              <a:t>Cilt Antisepsisi: </a:t>
            </a:r>
            <a:r>
              <a:rPr lang="tr-TR" sz="2400" dirty="0">
                <a:solidFill>
                  <a:srgbClr val="000A1E"/>
                </a:solidFill>
              </a:rPr>
              <a:t>%2 Klorheksidin + Alkol kullanımı </a:t>
            </a:r>
            <a:r>
              <a:rPr lang="tr-TR" sz="2400" dirty="0">
                <a:solidFill>
                  <a:srgbClr val="0070C0"/>
                </a:solidFill>
              </a:rPr>
              <a:t>(Kanıt Düzeyi: YÜKSEK)</a:t>
            </a:r>
          </a:p>
          <a:p>
            <a:r>
              <a:rPr lang="tr-TR" sz="2400" b="1" dirty="0">
                <a:solidFill>
                  <a:schemeClr val="accent2"/>
                </a:solidFill>
              </a:rPr>
              <a:t>Ultrason Kullanımı: </a:t>
            </a:r>
            <a:r>
              <a:rPr lang="tr-TR" sz="2400" dirty="0">
                <a:solidFill>
                  <a:srgbClr val="000A1E"/>
                </a:solidFill>
              </a:rPr>
              <a:t>Kateter takarken ultrason rehberliği kullanımı </a:t>
            </a:r>
            <a:r>
              <a:rPr lang="tr-TR" sz="2400" dirty="0">
                <a:solidFill>
                  <a:srgbClr val="0070C0"/>
                </a:solidFill>
              </a:rPr>
              <a:t>(Kanıt Düzeyi: YÜKSEK)</a:t>
            </a:r>
          </a:p>
          <a:p>
            <a:r>
              <a:rPr lang="tr-TR" sz="2400" b="1" dirty="0" err="1">
                <a:solidFill>
                  <a:schemeClr val="accent2"/>
                </a:solidFill>
              </a:rPr>
              <a:t>Klorheksidinli</a:t>
            </a:r>
            <a:r>
              <a:rPr lang="tr-TR" sz="2400" b="1" dirty="0">
                <a:solidFill>
                  <a:schemeClr val="accent2"/>
                </a:solidFill>
              </a:rPr>
              <a:t> Örtü: </a:t>
            </a:r>
            <a:r>
              <a:rPr lang="tr-TR" sz="2400" dirty="0">
                <a:solidFill>
                  <a:srgbClr val="000A1E"/>
                </a:solidFill>
              </a:rPr>
              <a:t>2 aydan büyük hastalarda klorheksidin içeren pansuman/örtü kullanımı artık "Ek Önlem" değil, **"Temel Önlem**</a:t>
            </a:r>
            <a:r>
              <a:rPr lang="tr-TR" sz="2400" dirty="0" err="1">
                <a:solidFill>
                  <a:srgbClr val="000A1E"/>
                </a:solidFill>
              </a:rPr>
              <a:t>dir</a:t>
            </a:r>
            <a:r>
              <a:rPr lang="tr-TR" sz="2400" dirty="0">
                <a:solidFill>
                  <a:srgbClr val="000A1E"/>
                </a:solidFill>
              </a:rPr>
              <a:t> </a:t>
            </a:r>
            <a:r>
              <a:rPr lang="tr-TR" sz="2400" dirty="0">
                <a:solidFill>
                  <a:srgbClr val="0070C0"/>
                </a:solidFill>
              </a:rPr>
              <a:t>(Kanıt Düzeyi: YÜKSEK)</a:t>
            </a:r>
          </a:p>
          <a:p>
            <a:r>
              <a:rPr lang="tr-TR" sz="2400" b="1" dirty="0">
                <a:solidFill>
                  <a:schemeClr val="accent2"/>
                </a:solidFill>
              </a:rPr>
              <a:t>Kateter Seçimi: </a:t>
            </a:r>
            <a:r>
              <a:rPr lang="tr-TR" sz="2400" dirty="0">
                <a:solidFill>
                  <a:srgbClr val="000A1E"/>
                </a:solidFill>
              </a:rPr>
              <a:t>Yoğun bakımda enfeksiyon riskini azaltmak için </a:t>
            </a:r>
            <a:r>
              <a:rPr lang="tr-TR" sz="2400" dirty="0" err="1">
                <a:solidFill>
                  <a:srgbClr val="000A1E"/>
                </a:solidFill>
              </a:rPr>
              <a:t>subklavyen</a:t>
            </a:r>
            <a:r>
              <a:rPr lang="tr-TR" sz="2400" dirty="0">
                <a:solidFill>
                  <a:srgbClr val="000A1E"/>
                </a:solidFill>
              </a:rPr>
              <a:t> ven tercih edilmelidir </a:t>
            </a:r>
            <a:r>
              <a:rPr lang="tr-TR" sz="2400" dirty="0">
                <a:solidFill>
                  <a:srgbClr val="0070C0"/>
                </a:solidFill>
              </a:rPr>
              <a:t>(Kanıt Düzeyi: YÜKSEK)</a:t>
            </a:r>
          </a:p>
        </p:txBody>
      </p:sp>
    </p:spTree>
    <p:extLst>
      <p:ext uri="{BB962C8B-B14F-4D97-AF65-F5344CB8AC3E}">
        <p14:creationId xmlns:p14="http://schemas.microsoft.com/office/powerpoint/2010/main" val="381834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b6e38f26f_0_362"/>
          <p:cNvSpPr txBox="1">
            <a:spLocks noGrp="1"/>
          </p:cNvSpPr>
          <p:nvPr>
            <p:ph type="title"/>
          </p:nvPr>
        </p:nvSpPr>
        <p:spPr>
          <a:xfrm>
            <a:off x="900580" y="286603"/>
            <a:ext cx="8683687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400" b="1" dirty="0">
                <a:solidFill>
                  <a:srgbClr val="7030A0"/>
                </a:solidFill>
              </a:rPr>
              <a:t>Santral Kateter İlişkili Kan Dolaşımı Enfeksiyonunu Önleme</a:t>
            </a:r>
            <a:endParaRPr sz="4400" b="1" dirty="0">
              <a:solidFill>
                <a:srgbClr val="7030A0"/>
              </a:solidFill>
            </a:endParaRPr>
          </a:p>
        </p:txBody>
      </p:sp>
      <p:sp>
        <p:nvSpPr>
          <p:cNvPr id="338" name="Google Shape;338;g36b6e38f26f_0_362"/>
          <p:cNvSpPr txBox="1">
            <a:spLocks noGrp="1"/>
          </p:cNvSpPr>
          <p:nvPr>
            <p:ph type="body" idx="1"/>
          </p:nvPr>
        </p:nvSpPr>
        <p:spPr>
          <a:xfrm>
            <a:off x="135953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2800" b="1" u="sng" dirty="0">
                <a:solidFill>
                  <a:schemeClr val="accent1"/>
                </a:solidFill>
              </a:rPr>
              <a:t>İnfüzyon setleri – </a:t>
            </a:r>
            <a:r>
              <a:rPr lang="tr-TR" sz="2800" b="1" u="sng" dirty="0" err="1">
                <a:solidFill>
                  <a:schemeClr val="accent1"/>
                </a:solidFill>
              </a:rPr>
              <a:t>Parenteral</a:t>
            </a:r>
            <a:r>
              <a:rPr lang="tr-TR" sz="2800" b="1" u="sng" dirty="0">
                <a:solidFill>
                  <a:schemeClr val="accent1"/>
                </a:solidFill>
              </a:rPr>
              <a:t> sıvıların değişimi;</a:t>
            </a:r>
            <a:endParaRPr sz="2800" b="1" u="sng" dirty="0">
              <a:solidFill>
                <a:schemeClr val="accen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tr-TR" sz="2400" dirty="0">
                <a:solidFill>
                  <a:srgbClr val="000000"/>
                </a:solidFill>
              </a:rPr>
              <a:t>Primer-sekonder devamlı infüzyon setleri: 72-96 saat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tr-TR" sz="2400" dirty="0">
                <a:solidFill>
                  <a:srgbClr val="000000"/>
                </a:solidFill>
              </a:rPr>
              <a:t>Aralıklı infüzyon setleri: 24 saatte bir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tr-TR" sz="2400" dirty="0" err="1">
                <a:solidFill>
                  <a:srgbClr val="000000"/>
                </a:solidFill>
              </a:rPr>
              <a:t>Parenteral</a:t>
            </a:r>
            <a:r>
              <a:rPr lang="tr-TR" sz="2400" dirty="0">
                <a:solidFill>
                  <a:srgbClr val="000000"/>
                </a:solidFill>
              </a:rPr>
              <a:t> beslenme solüsyon setleri: En geç 24 saatte bir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tr-TR" sz="2400" dirty="0">
                <a:solidFill>
                  <a:srgbClr val="000000"/>
                </a:solidFill>
              </a:rPr>
              <a:t>Tek başına infüze edilen iv lipid emülsiyon setleri: 12 saatte bir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tr-TR" sz="2400" dirty="0">
                <a:solidFill>
                  <a:srgbClr val="000000"/>
                </a:solidFill>
              </a:rPr>
              <a:t>Transfüzyon uygulama seti: Her bir ünitenin tamamlanmasından sonra veya her 4 saatte bir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tr-TR" sz="2400" dirty="0">
                <a:solidFill>
                  <a:srgbClr val="000000"/>
                </a:solidFill>
              </a:rPr>
              <a:t>İnfüzyon öncesinde ve sonrasında tek kullanımlık yıkama</a:t>
            </a:r>
            <a:endParaRPr sz="2400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6b6e38f26f_0_425"/>
          <p:cNvSpPr txBox="1">
            <a:spLocks noGrp="1"/>
          </p:cNvSpPr>
          <p:nvPr>
            <p:ph type="title"/>
          </p:nvPr>
        </p:nvSpPr>
        <p:spPr>
          <a:xfrm>
            <a:off x="756355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tr-TR" sz="3600" b="1" kern="1200" spc="-50" dirty="0">
                <a:solidFill>
                  <a:srgbClr val="7030A0"/>
                </a:solidFill>
              </a:rPr>
              <a:t>T.C. Sağlık Bakanlığı Kateter Takılması Sırasında </a:t>
            </a:r>
            <a:br>
              <a:rPr lang="tr-TR" sz="3600" b="1" kern="1200" spc="-50" dirty="0">
                <a:solidFill>
                  <a:srgbClr val="7030A0"/>
                </a:solidFill>
              </a:rPr>
            </a:br>
            <a:r>
              <a:rPr lang="tr-TR" sz="3600" b="1" kern="1200" spc="-50" dirty="0">
                <a:solidFill>
                  <a:srgbClr val="7030A0"/>
                </a:solidFill>
              </a:rPr>
              <a:t>SKİ-KDE Önleme Demeti</a:t>
            </a:r>
            <a:endParaRPr sz="3600" b="1" kern="1200" spc="-50" dirty="0">
              <a:solidFill>
                <a:srgbClr val="7030A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02" name="Google Shape;402;g36b6e38f26f_0_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500" y="1798000"/>
            <a:ext cx="8228150" cy="44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6b6e38f26f_0_435"/>
          <p:cNvSpPr txBox="1">
            <a:spLocks noGrp="1"/>
          </p:cNvSpPr>
          <p:nvPr>
            <p:ph type="title"/>
          </p:nvPr>
        </p:nvSpPr>
        <p:spPr>
          <a:xfrm>
            <a:off x="74323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tr-TR" sz="4400" b="1" kern="1200" spc="-50" dirty="0">
                <a:solidFill>
                  <a:srgbClr val="7030A0"/>
                </a:solidFill>
              </a:rPr>
              <a:t>T.C. Sağlık Bakanlığı Kateter Bakımı Sırasında </a:t>
            </a:r>
            <a:br>
              <a:rPr lang="tr-TR" sz="4400" b="1" kern="1200" spc="-50" dirty="0">
                <a:solidFill>
                  <a:srgbClr val="7030A0"/>
                </a:solidFill>
              </a:rPr>
            </a:br>
            <a:r>
              <a:rPr lang="tr-TR" sz="4400" b="1" kern="1200" spc="-50" dirty="0">
                <a:solidFill>
                  <a:srgbClr val="7030A0"/>
                </a:solidFill>
              </a:rPr>
              <a:t>SKİ-KDE Önleme Demeti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432" name="Google Shape;432;g36b6e38f26f_0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9050" y="1863550"/>
            <a:ext cx="8693775" cy="44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6b6e38f26f_0_4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sp>
        <p:nvSpPr>
          <p:cNvPr id="445" name="Google Shape;445;g36b6e38f26f_0_4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endParaRPr/>
          </a:p>
        </p:txBody>
      </p:sp>
      <p:pic>
        <p:nvPicPr>
          <p:cNvPr id="446" name="Google Shape;446;g36b6e38f26f_0_4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911" t="7977" r="11865" b="4348"/>
          <a:stretch/>
        </p:blipFill>
        <p:spPr>
          <a:xfrm>
            <a:off x="1097280" y="929175"/>
            <a:ext cx="9104884" cy="511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4CEFECE-661A-CC8F-945E-AF7247F13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1" y="2338832"/>
            <a:ext cx="7836746" cy="2013035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+mn-lt"/>
              </a:rPr>
              <a:t>BAŞARILI LİTERATÜR ÖRNEKLERİ</a:t>
            </a:r>
            <a:endParaRPr lang="tr-TR" sz="4800" b="1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40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b6e38f26f_0_528"/>
          <p:cNvSpPr txBox="1">
            <a:spLocks noGrp="1"/>
          </p:cNvSpPr>
          <p:nvPr>
            <p:ph type="body" idx="1"/>
          </p:nvPr>
        </p:nvSpPr>
        <p:spPr>
          <a:xfrm>
            <a:off x="780475" y="1884923"/>
            <a:ext cx="10058400" cy="131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Yer ve Tarih:</a:t>
            </a:r>
            <a:r>
              <a:rPr lang="tr-TR" dirty="0">
                <a:solidFill>
                  <a:srgbClr val="000A1E"/>
                </a:solidFill>
              </a:rPr>
              <a:t> Katar, </a:t>
            </a:r>
            <a:r>
              <a:rPr lang="tr-TR" dirty="0" err="1">
                <a:solidFill>
                  <a:srgbClr val="000A1E"/>
                </a:solidFill>
              </a:rPr>
              <a:t>Hamad</a:t>
            </a:r>
            <a:r>
              <a:rPr lang="tr-TR" dirty="0">
                <a:solidFill>
                  <a:srgbClr val="000A1E"/>
                </a:solidFill>
              </a:rPr>
              <a:t> </a:t>
            </a:r>
            <a:r>
              <a:rPr lang="tr-TR" dirty="0" err="1">
                <a:solidFill>
                  <a:srgbClr val="000A1E"/>
                </a:solidFill>
              </a:rPr>
              <a:t>Medical</a:t>
            </a:r>
            <a:r>
              <a:rPr lang="tr-TR" dirty="0">
                <a:solidFill>
                  <a:srgbClr val="000A1E"/>
                </a:solidFill>
              </a:rPr>
              <a:t> Corporation, 20 yataklı </a:t>
            </a:r>
            <a:r>
              <a:rPr lang="tr-TR" b="1" dirty="0">
                <a:solidFill>
                  <a:srgbClr val="000A1E"/>
                </a:solidFill>
              </a:rPr>
              <a:t>Erişkin Koroner Yoğun Bakım Ünitesi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dirty="0">
                <a:solidFill>
                  <a:srgbClr val="000A1E"/>
                </a:solidFill>
              </a:rPr>
              <a:t>Eylül 2016’da başlatılan proje ile müdahale öncesi 19 ay ve sonrası 19 ay karşılaştırılmış</a:t>
            </a:r>
            <a:endParaRPr sz="2400" b="1" dirty="0">
              <a:solidFill>
                <a:srgbClr val="000A1E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0CC4A3E-64DC-E516-FC54-EB16CCE36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16" y="231725"/>
            <a:ext cx="8240275" cy="150567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E8B5F90-B026-F321-F40F-957DA6498745}"/>
              </a:ext>
            </a:extLst>
          </p:cNvPr>
          <p:cNvSpPr txBox="1"/>
          <p:nvPr/>
        </p:nvSpPr>
        <p:spPr>
          <a:xfrm>
            <a:off x="979396" y="3347897"/>
            <a:ext cx="9859479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Takılma Demeti: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hijyeni, maksimum bariyer önlemleri, %2 Klorheksidin-alkol antisepsisi, ultrason eşliğinde takılma, "hepsi bir arada" kateter setlerinin kullanımı</a:t>
            </a:r>
          </a:p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Bakım Demeti: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gereklilik sorgusu,  pansuman bütünlüğü ve set değişim tarihlerinin kaydedilmesi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AE6CEB8-BE0D-0C8E-4F87-E6FF49B2BFAC}"/>
              </a:ext>
            </a:extLst>
          </p:cNvPr>
          <p:cNvSpPr txBox="1"/>
          <p:nvPr/>
        </p:nvSpPr>
        <p:spPr>
          <a:xfrm>
            <a:off x="4146884" y="4762708"/>
            <a:ext cx="73633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Kritik Müdahaleler: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Hekimlere simülasyonla eğitim verilmesi</a:t>
            </a:r>
          </a:p>
          <a:p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Hemşirelere sterilite bozulduğunda </a:t>
            </a: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işlemi durdurma yetkisi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verilmesi</a:t>
            </a:r>
          </a:p>
          <a:p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Gizli gözlemcilerle anlık geri bildirim</a:t>
            </a:r>
          </a:p>
        </p:txBody>
      </p:sp>
    </p:spTree>
  </p:cSld>
  <p:clrMapOvr>
    <a:masterClrMapping/>
  </p:clrMapOvr>
  <p:transition spd="med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26C462AB-0BD6-E1AE-F593-B148EF9A0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b6e38f26f_0_528">
            <a:extLst>
              <a:ext uri="{FF2B5EF4-FFF2-40B4-BE49-F238E27FC236}">
                <a16:creationId xmlns:a16="http://schemas.microsoft.com/office/drawing/2014/main" id="{268EAE25-6454-62F0-0830-B909122425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475" y="2302017"/>
            <a:ext cx="10058400" cy="346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Uyum Oranları: </a:t>
            </a:r>
            <a:r>
              <a:rPr lang="tr-TR" dirty="0">
                <a:solidFill>
                  <a:srgbClr val="000A1E"/>
                </a:solidFill>
              </a:rPr>
              <a:t>Başlangıçta %64 olan demet uyumu, müdahalelerle %100’e yükselmiş ve bu seviyede sürdürülmüştür. Uyum, "ya hep ya hiç" (tek bir madde eksikse uyumsuz kabul edilir) prensibiyle ölçülmüştür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Enfeksiyon Hızı: </a:t>
            </a:r>
            <a:r>
              <a:rPr lang="tr-TR" dirty="0">
                <a:solidFill>
                  <a:srgbClr val="000A1E"/>
                </a:solidFill>
              </a:rPr>
              <a:t>SKİ-KDE (CLABSI) hızı 1000 kateter gününde 3.1’den 0.4’e düşmüştür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Klinik Başarı: </a:t>
            </a:r>
            <a:r>
              <a:rPr lang="tr-TR" dirty="0">
                <a:solidFill>
                  <a:srgbClr val="000A1E"/>
                </a:solidFill>
              </a:rPr>
              <a:t>Ünitede 757 gün boyunca SIFIR enfeksiyon sağlanmıştır. (Aralık 2018'deki tek bir vakadan sonra tekrar 602 gün enfeksiyonuz dönem yakalanmış)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Ana Mesaj: </a:t>
            </a:r>
            <a:r>
              <a:rPr lang="tr-TR" dirty="0">
                <a:solidFill>
                  <a:srgbClr val="000A1E"/>
                </a:solidFill>
              </a:rPr>
              <a:t>Kanıta dayalı demetlerin multidisipliner bir ekiple (hekim, hemşire, kalite, enfeksiyon kontrol) ve PDSA (Planla-Uygula-Kontrol Et-Önlem Al) döngüleriyle uygulanması, yoğun bakımlarda enfeksiyonu elimine edebilir</a:t>
            </a:r>
            <a:endParaRPr sz="2400" dirty="0">
              <a:solidFill>
                <a:srgbClr val="000A1E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5DC402-2C37-EB8D-2EB2-FD166B19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86603"/>
            <a:ext cx="8760594" cy="150567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057254"/>
      </p:ext>
    </p:extLst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b5fe85800_0_117"/>
          <p:cNvSpPr txBox="1">
            <a:spLocks noGrp="1"/>
          </p:cNvSpPr>
          <p:nvPr>
            <p:ph type="title"/>
          </p:nvPr>
        </p:nvSpPr>
        <p:spPr>
          <a:xfrm>
            <a:off x="1097275" y="712225"/>
            <a:ext cx="89862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E67A0"/>
              </a:buClr>
              <a:buSzPts val="4400"/>
              <a:buFont typeface="Calibri"/>
              <a:buNone/>
            </a:pPr>
            <a:r>
              <a:rPr lang="tr-TR" b="1" dirty="0">
                <a:solidFill>
                  <a:srgbClr val="5E67A0"/>
                </a:solidFill>
              </a:rPr>
              <a:t>Sunum Planı</a:t>
            </a:r>
            <a:endParaRPr b="1" dirty="0">
              <a:solidFill>
                <a:srgbClr val="5E67A0"/>
              </a:solidFill>
            </a:endParaRPr>
          </a:p>
        </p:txBody>
      </p:sp>
      <p:sp>
        <p:nvSpPr>
          <p:cNvPr id="121" name="Google Shape;121;g36b5fe85800_0_117"/>
          <p:cNvSpPr txBox="1">
            <a:spLocks noGrp="1"/>
          </p:cNvSpPr>
          <p:nvPr>
            <p:ph type="body" idx="1"/>
          </p:nvPr>
        </p:nvSpPr>
        <p:spPr>
          <a:xfrm>
            <a:off x="1502875" y="1898175"/>
            <a:ext cx="9157103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Demet (Bundle) Nedir? </a:t>
            </a:r>
          </a:p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Neden Demetlere İhtiyacımız Var?</a:t>
            </a:r>
          </a:p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Santral Kateter İlişkili Kan Dolaşımı Enfeksiyonunu (SKİ-KDE) Önleme Demeti</a:t>
            </a:r>
          </a:p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Ventilatör İlişkili Pnömoni (VİP) Önleme Demeti</a:t>
            </a:r>
          </a:p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Cerrahi Alan Enfeksiyonu (CAE) Önleme Demeti</a:t>
            </a:r>
          </a:p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Kateter İlişkili Üriner Sistem Enfeksiyonu (Kİ-İYE) Önleme Demeti</a:t>
            </a:r>
          </a:p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Uyum Oranlarının Hesaplanması ve Sürveyans</a:t>
            </a:r>
          </a:p>
          <a:p>
            <a:pPr marL="9144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tr-TR" sz="2400" dirty="0">
                <a:solidFill>
                  <a:srgbClr val="000000"/>
                </a:solidFill>
              </a:rPr>
              <a:t>Başarı Örnekleri ve Sonuç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1A4C88A4-A783-1907-8CBC-1656392B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b6e38f26f_0_528">
            <a:extLst>
              <a:ext uri="{FF2B5EF4-FFF2-40B4-BE49-F238E27FC236}">
                <a16:creationId xmlns:a16="http://schemas.microsoft.com/office/drawing/2014/main" id="{1850D17E-7293-043F-C5C7-C04F0ACDB2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475" y="2302017"/>
            <a:ext cx="10058400" cy="346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Yer ve Klinik: </a:t>
            </a:r>
            <a:r>
              <a:rPr lang="tr-TR" dirty="0">
                <a:solidFill>
                  <a:srgbClr val="000A1E"/>
                </a:solidFill>
              </a:rPr>
              <a:t>ABD, Duke Üniversitesi Tıp Merkezi, Cerrahi Yoğun Bakım Ünitesi 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Yöntem: </a:t>
            </a:r>
            <a:r>
              <a:rPr lang="tr-TR" dirty="0">
                <a:solidFill>
                  <a:srgbClr val="000A1E"/>
                </a:solidFill>
              </a:rPr>
              <a:t>"A3 Sorun Çözme Çerçevesi" kullanılarak geliştirilen bir Kalite İyileştirme (QI) projesi. SICU (müdahale grubu) ile diğer yoğun bakımlar (kontrol grubu) karşılaştırılmış</a:t>
            </a:r>
            <a:endParaRPr sz="2400" dirty="0">
              <a:solidFill>
                <a:srgbClr val="000A1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FB4F75-28D2-B78B-0C9C-1A8D2C30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5" y="254698"/>
            <a:ext cx="8802328" cy="187088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CC9A542-52BB-5008-D686-0A58E77ACA38}"/>
              </a:ext>
            </a:extLst>
          </p:cNvPr>
          <p:cNvSpPr txBox="1"/>
          <p:nvPr/>
        </p:nvSpPr>
        <p:spPr>
          <a:xfrm>
            <a:off x="1173506" y="3912249"/>
            <a:ext cx="9580292" cy="203132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tr-TR" sz="1800" b="1" dirty="0"/>
              <a:t>Uygulanan Demet (Bundle):</a:t>
            </a:r>
            <a:endParaRPr lang="tr-TR" sz="1800" dirty="0"/>
          </a:p>
          <a:p>
            <a:r>
              <a:rPr lang="tr-TR" sz="1800" b="1" dirty="0"/>
              <a:t>Takılma:</a:t>
            </a:r>
            <a:r>
              <a:rPr lang="tr-TR" sz="1800" dirty="0"/>
              <a:t> Büyük boy klorheksidin «</a:t>
            </a:r>
            <a:r>
              <a:rPr lang="tr-TR" sz="1800" dirty="0" err="1"/>
              <a:t>swab</a:t>
            </a:r>
            <a:r>
              <a:rPr lang="tr-TR" sz="1800" dirty="0"/>
              <a:t>» kullanımı, işlem kontrol listesi, hemşirelere </a:t>
            </a:r>
            <a:r>
              <a:rPr lang="tr-TR" sz="1800" b="1" dirty="0"/>
              <a:t>"dur deme" (stop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line</a:t>
            </a:r>
            <a:r>
              <a:rPr lang="tr-TR" sz="1800" b="1" dirty="0"/>
              <a:t>)</a:t>
            </a:r>
            <a:r>
              <a:rPr lang="tr-TR" sz="1800" dirty="0"/>
              <a:t> yetkisi verilmesi</a:t>
            </a:r>
          </a:p>
          <a:p>
            <a:r>
              <a:rPr lang="tr-TR" sz="1800" b="1" dirty="0"/>
              <a:t>Bakım:</a:t>
            </a:r>
            <a:r>
              <a:rPr lang="tr-TR" sz="1800" dirty="0"/>
              <a:t> Günlük gereklilik sorgusu ("FAST HUGS BID" vizitine ek), "</a:t>
            </a:r>
            <a:r>
              <a:rPr lang="tr-TR" sz="1800" dirty="0" err="1"/>
              <a:t>Scrub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hub</a:t>
            </a:r>
            <a:r>
              <a:rPr lang="tr-TR" sz="1800" dirty="0"/>
              <a:t>" (bağlantı temizliği), pansuman ve setlerin tarihlenmesi, rutin kan alımının yasaklanması</a:t>
            </a:r>
          </a:p>
          <a:p>
            <a:r>
              <a:rPr lang="tr-TR" sz="1800" b="1" dirty="0"/>
              <a:t>Yönetim:</a:t>
            </a:r>
            <a:r>
              <a:rPr lang="tr-TR" sz="1800" dirty="0"/>
              <a:t> Dış merkezde takılan hatların 48 saat içinde çekilmesi ve yeni kan kültürü algoritması </a:t>
            </a:r>
          </a:p>
        </p:txBody>
      </p:sp>
    </p:spTree>
    <p:extLst>
      <p:ext uri="{BB962C8B-B14F-4D97-AF65-F5344CB8AC3E}">
        <p14:creationId xmlns:p14="http://schemas.microsoft.com/office/powerpoint/2010/main" val="3416287044"/>
      </p:ext>
    </p:extLst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35BCD8FA-A421-4EF2-EE40-DAFE263D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b6e38f26f_0_528">
            <a:extLst>
              <a:ext uri="{FF2B5EF4-FFF2-40B4-BE49-F238E27FC236}">
                <a16:creationId xmlns:a16="http://schemas.microsoft.com/office/drawing/2014/main" id="{44C8280C-8FB4-409F-E752-262428D88A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475" y="2302017"/>
            <a:ext cx="10058400" cy="346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76200" lvl="0" indent="0">
              <a:spcBef>
                <a:spcPts val="1000"/>
              </a:spcBef>
              <a:buSzPts val="2400"/>
              <a:buNone/>
            </a:pPr>
            <a:r>
              <a:rPr lang="tr-TR" dirty="0">
                <a:solidFill>
                  <a:srgbClr val="000A1E"/>
                </a:solidFill>
              </a:rPr>
              <a:t>Enfeksiyon Sayısındaki Değişim: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Müdahale Öncesi: </a:t>
            </a:r>
            <a:r>
              <a:rPr lang="tr-TR" dirty="0">
                <a:solidFill>
                  <a:srgbClr val="000A1E"/>
                </a:solidFill>
              </a:rPr>
              <a:t>Cerrahi YBÜ, hastane genelinde en yüksek CLABSI sayısına sahipti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Müdahale Sonrası: </a:t>
            </a:r>
            <a:r>
              <a:rPr lang="tr-TR" dirty="0">
                <a:solidFill>
                  <a:srgbClr val="000A1E"/>
                </a:solidFill>
              </a:rPr>
              <a:t>Temmuz 2021'den itibaren 17 ay boyunca enfeksiyon sayısı sıfıra veya sıfıra yakın seviyeye inmiş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Karşılaştırma: </a:t>
            </a:r>
            <a:r>
              <a:rPr lang="tr-TR" dirty="0">
                <a:solidFill>
                  <a:srgbClr val="000A1E"/>
                </a:solidFill>
              </a:rPr>
              <a:t>Aynı dönemde müdahale edilmeyen diğer yoğun bakımlarda ayda ortalama 2 veya daha fazla enfeksiyon görülmeye devam etmiş</a:t>
            </a:r>
          </a:p>
          <a:p>
            <a:pPr lvl="0" indent="-381000">
              <a:spcBef>
                <a:spcPts val="1000"/>
              </a:spcBef>
              <a:buSzPts val="2400"/>
              <a:buChar char="❏"/>
            </a:pPr>
            <a:r>
              <a:rPr lang="tr-TR" b="1" dirty="0">
                <a:solidFill>
                  <a:srgbClr val="000A1E"/>
                </a:solidFill>
              </a:rPr>
              <a:t>Ana Mesaj: </a:t>
            </a:r>
            <a:r>
              <a:rPr lang="tr-TR" dirty="0">
                <a:solidFill>
                  <a:srgbClr val="000A1E"/>
                </a:solidFill>
              </a:rPr>
              <a:t>Disiplinler arası bir ekiple, yapılandırılmış bir sorun çözme yöntemi ve kanıta dayalı çok bileşenli bir demet kullanılarak, yüksek riskli cerrahi yoğun bakımlarda bile enfeksiyonlar tamamen elimine edilebilir</a:t>
            </a:r>
            <a:endParaRPr dirty="0">
              <a:solidFill>
                <a:srgbClr val="000A1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315223-88AB-7C0D-9D2A-E0F37205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5" y="254698"/>
            <a:ext cx="8802328" cy="187088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40022527"/>
      </p:ext>
    </p:extLst>
  </p:cSld>
  <p:clrMapOvr>
    <a:masterClrMapping/>
  </p:clrMapOvr>
  <p:transition spd="med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62c3aa2bf6_1_0"/>
          <p:cNvSpPr txBox="1">
            <a:spLocks noGrp="1"/>
          </p:cNvSpPr>
          <p:nvPr>
            <p:ph type="title"/>
          </p:nvPr>
        </p:nvSpPr>
        <p:spPr>
          <a:xfrm>
            <a:off x="483450" y="2062984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tr-TR" sz="4800" b="1" dirty="0">
                <a:solidFill>
                  <a:schemeClr val="bg1"/>
                </a:solidFill>
              </a:rPr>
              <a:t>Enfeksiyon Kontrol Demetleri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483" name="Google Shape;483;g362c3aa2bf6_1_0"/>
          <p:cNvSpPr txBox="1">
            <a:spLocks noGrp="1"/>
          </p:cNvSpPr>
          <p:nvPr>
            <p:ph type="body" idx="1"/>
          </p:nvPr>
        </p:nvSpPr>
        <p:spPr>
          <a:xfrm>
            <a:off x="4586643" y="1964267"/>
            <a:ext cx="6492300" cy="444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Santral Kateter İlişkili Kan Dolaşımı Enfeksiyonu (SKİ-KDE)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sz="3200" b="1" dirty="0">
                <a:solidFill>
                  <a:schemeClr val="accent1"/>
                </a:solidFill>
              </a:rPr>
              <a:t>Ventilatör İlişkili Pnömoni (VİP)</a:t>
            </a:r>
            <a:endParaRPr sz="32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Kateter İlişkili Üriner Sistem Enfeksiyonu (Kİ-ÜSE)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Cerrahi Alan Enfeksiyonu (CAE) </a:t>
            </a:r>
            <a:endParaRPr dirty="0">
              <a:solidFill>
                <a:srgbClr val="2121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b6e38f26f_0_53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indent="0"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tr-TR" sz="4400" b="1" kern="1200" spc="-50" dirty="0">
                <a:solidFill>
                  <a:srgbClr val="636AA2"/>
                </a:solidFill>
                <a:latin typeface="+mn-lt"/>
                <a:ea typeface="+mj-ea"/>
                <a:cs typeface="+mj-cs"/>
              </a:rPr>
              <a:t>Ventilatör İlişkili Pnömoni</a:t>
            </a: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89" name="Google Shape;489;g36b6e38f26f_0_533"/>
          <p:cNvSpPr txBox="1">
            <a:spLocks noGrp="1"/>
          </p:cNvSpPr>
          <p:nvPr>
            <p:ph type="body" idx="1"/>
          </p:nvPr>
        </p:nvSpPr>
        <p:spPr>
          <a:xfrm>
            <a:off x="1523799" y="2067400"/>
            <a:ext cx="7166717" cy="3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089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40"/>
              <a:buChar char="❏"/>
            </a:pPr>
            <a:r>
              <a:rPr lang="tr-TR" sz="1800" dirty="0">
                <a:solidFill>
                  <a:srgbClr val="000A1E"/>
                </a:solidFill>
                <a:latin typeface="+mn-lt"/>
              </a:rPr>
              <a:t>Mekanik ventilasyona bağlandıktan</a:t>
            </a:r>
            <a:r>
              <a:rPr lang="tr-TR" sz="1800" b="1" dirty="0">
                <a:solidFill>
                  <a:srgbClr val="000A1E"/>
                </a:solidFill>
                <a:latin typeface="+mn-lt"/>
              </a:rPr>
              <a:t> en az 48-72 saat sonra</a:t>
            </a:r>
            <a:r>
              <a:rPr lang="tr-TR" sz="1800" dirty="0">
                <a:solidFill>
                  <a:srgbClr val="000A1E"/>
                </a:solidFill>
                <a:latin typeface="+mn-lt"/>
              </a:rPr>
              <a:t> başlayan pnömoni</a:t>
            </a:r>
            <a:endParaRPr sz="1800" dirty="0">
              <a:solidFill>
                <a:srgbClr val="000A1E"/>
              </a:solidFill>
              <a:latin typeface="+mn-lt"/>
            </a:endParaRPr>
          </a:p>
          <a:p>
            <a:pPr marL="457200" lvl="0" indent="-4089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40"/>
              <a:buChar char="❏"/>
            </a:pPr>
            <a:r>
              <a:rPr lang="tr-TR" sz="1800" dirty="0">
                <a:solidFill>
                  <a:srgbClr val="000A1E"/>
                </a:solidFill>
                <a:latin typeface="+mn-lt"/>
              </a:rPr>
              <a:t>VİP gelişen hastalarda mortalite %36.9'a kadar çıkabilmektedir </a:t>
            </a:r>
          </a:p>
          <a:p>
            <a:pPr marL="457200" lvl="0" indent="-4089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40"/>
              <a:buChar char="❏"/>
            </a:pPr>
            <a:r>
              <a:rPr lang="tr-TR" sz="1800" dirty="0">
                <a:solidFill>
                  <a:srgbClr val="000A1E"/>
                </a:solidFill>
                <a:latin typeface="+mn-lt"/>
              </a:rPr>
              <a:t>Ekstra Yük: Yatış süresini ortalama 16 gün uzatmakta ve maliyetleri ciddi oranda artırmaktadır</a:t>
            </a:r>
          </a:p>
          <a:p>
            <a:pPr marL="457200" lvl="0" indent="-4089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40"/>
              <a:buChar char="❏"/>
            </a:pPr>
            <a:r>
              <a:rPr lang="tr-TR" sz="1800" dirty="0">
                <a:solidFill>
                  <a:srgbClr val="000A1E"/>
                </a:solidFill>
                <a:latin typeface="+mn-lt"/>
              </a:rPr>
              <a:t>Düşük ve orta gelirli ülkelerde VİP hızı (11.96/1000 VG), ABD'ye göre (1.1/1000 VG) yaklaşık 10 kat daha yüksektir</a:t>
            </a:r>
            <a:endParaRPr sz="1800" dirty="0">
              <a:solidFill>
                <a:srgbClr val="000A1E"/>
              </a:solidFill>
              <a:latin typeface="+mn-lt"/>
            </a:endParaRPr>
          </a:p>
        </p:txBody>
      </p:sp>
      <p:pic>
        <p:nvPicPr>
          <p:cNvPr id="490" name="Google Shape;490;g36b6e38f26f_0_533" descr="Is White Lung Syndrome caused by a new pathogen? Here is what you need to  know | Health and Wellness News - The Indian Express"/>
          <p:cNvPicPr preferRelativeResize="0"/>
          <p:nvPr/>
        </p:nvPicPr>
        <p:blipFill rotWithShape="1">
          <a:blip r:embed="rId3">
            <a:alphaModFix/>
          </a:blip>
          <a:srcRect l="28592" r="27887"/>
          <a:stretch/>
        </p:blipFill>
        <p:spPr>
          <a:xfrm>
            <a:off x="8872949" y="2506849"/>
            <a:ext cx="2919300" cy="27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400" b="1" kern="1200" spc="-50" dirty="0">
                <a:solidFill>
                  <a:srgbClr val="636AA2"/>
                </a:solidFill>
                <a:latin typeface="+mn-lt"/>
                <a:ea typeface="+mj-ea"/>
                <a:cs typeface="+mj-cs"/>
              </a:rPr>
              <a:t>Ventilatör İlişkili Pnömoni Önleme</a:t>
            </a: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" name="Google Shape;512;g36b6e38f26f_0_548"/>
          <p:cNvSpPr txBox="1">
            <a:spLocks noGrp="1"/>
          </p:cNvSpPr>
          <p:nvPr>
            <p:ph type="body" idx="1"/>
          </p:nvPr>
        </p:nvSpPr>
        <p:spPr>
          <a:xfrm>
            <a:off x="1280876" y="1898252"/>
            <a:ext cx="8922300" cy="30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r-TR" sz="2800" b="1" u="sng">
                <a:solidFill>
                  <a:schemeClr val="accent1"/>
                </a:solidFill>
              </a:rPr>
              <a:t>Hedefler;</a:t>
            </a:r>
            <a:endParaRPr sz="2800" b="1" u="sng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Char char="★"/>
            </a:pPr>
            <a:r>
              <a:rPr lang="tr-TR" sz="2800">
                <a:solidFill>
                  <a:srgbClr val="000000"/>
                </a:solidFill>
              </a:rPr>
              <a:t>Kontamine alet kullanımının önlenmesi</a:t>
            </a:r>
            <a:endParaRPr sz="280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★"/>
            </a:pPr>
            <a:r>
              <a:rPr lang="tr-TR" sz="2800">
                <a:solidFill>
                  <a:srgbClr val="000000"/>
                </a:solidFill>
              </a:rPr>
              <a:t>Solunum-sindirim yolunun kolonizasyonunun önlenmesi</a:t>
            </a:r>
            <a:endParaRPr sz="280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★"/>
            </a:pPr>
            <a:r>
              <a:rPr lang="tr-TR" sz="2800">
                <a:solidFill>
                  <a:srgbClr val="000000"/>
                </a:solidFill>
              </a:rPr>
              <a:t>Sekresyonların aspirasyonunun önlenmesi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endParaRPr sz="2800">
              <a:solidFill>
                <a:srgbClr val="000000"/>
              </a:solidFill>
            </a:endParaRPr>
          </a:p>
        </p:txBody>
      </p:sp>
      <p:pic>
        <p:nvPicPr>
          <p:cNvPr id="513" name="Google Shape;513;g36b6e38f26f_0_548" descr="three green arrows are hitting a target with the letter m in the middle (Sağlayıcı: Tenor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1800" y="3674498"/>
            <a:ext cx="2350025" cy="22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37735838-08F1-B883-BDF6-9BB4CF442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7DF4754B-E430-F2B0-D9A2-DA3EC16238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400" b="1" kern="1200" spc="-50" dirty="0">
                <a:solidFill>
                  <a:srgbClr val="636AA2"/>
                </a:solidFill>
                <a:latin typeface="+mn-lt"/>
                <a:ea typeface="+mj-ea"/>
                <a:cs typeface="+mj-cs"/>
              </a:rPr>
              <a:t>Uluslararası Rehberler – </a:t>
            </a:r>
            <a:br>
              <a:rPr lang="tr-TR" sz="4400" b="1" kern="1200" spc="-50" dirty="0">
                <a:solidFill>
                  <a:srgbClr val="636AA2"/>
                </a:solidFill>
                <a:latin typeface="+mn-lt"/>
                <a:ea typeface="+mj-ea"/>
                <a:cs typeface="+mj-cs"/>
              </a:rPr>
            </a:br>
            <a:r>
              <a:rPr lang="tr-TR" sz="4400" b="1" kern="1200" spc="-50" dirty="0">
                <a:solidFill>
                  <a:srgbClr val="636AA2"/>
                </a:solidFill>
                <a:latin typeface="+mn-lt"/>
                <a:ea typeface="+mj-ea"/>
                <a:cs typeface="+mj-cs"/>
              </a:rPr>
              <a:t>Temel Önlemler</a:t>
            </a: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" name="Google Shape;512;g36b6e38f26f_0_548">
            <a:extLst>
              <a:ext uri="{FF2B5EF4-FFF2-40B4-BE49-F238E27FC236}">
                <a16:creationId xmlns:a16="http://schemas.microsoft.com/office/drawing/2014/main" id="{92E2183F-20CB-8612-8A40-D71B77B42A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0876" y="1898251"/>
            <a:ext cx="10251600" cy="430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r-TR" sz="2800" b="1" dirty="0">
                <a:solidFill>
                  <a:srgbClr val="7030A0"/>
                </a:solidFill>
              </a:rPr>
              <a:t>Entübasyondan Kaçınma</a:t>
            </a:r>
            <a:r>
              <a:rPr lang="tr-TR" sz="2800" dirty="0">
                <a:solidFill>
                  <a:srgbClr val="7030A0"/>
                </a:solidFill>
              </a:rPr>
              <a:t>: </a:t>
            </a:r>
            <a:r>
              <a:rPr lang="tr-TR" sz="2800" dirty="0">
                <a:solidFill>
                  <a:srgbClr val="000A1E"/>
                </a:solidFill>
              </a:rPr>
              <a:t>Mümkünse </a:t>
            </a:r>
            <a:r>
              <a:rPr lang="tr-TR" sz="2800" dirty="0" err="1">
                <a:solidFill>
                  <a:srgbClr val="000A1E"/>
                </a:solidFill>
              </a:rPr>
              <a:t>Non</a:t>
            </a:r>
            <a:r>
              <a:rPr lang="tr-TR" sz="2800" dirty="0">
                <a:solidFill>
                  <a:srgbClr val="000A1E"/>
                </a:solidFill>
              </a:rPr>
              <a:t>-invaziv ventilasyon (NIV) veya Yüksek Akımlı Oksijen (HFNC) kullanımı </a:t>
            </a:r>
            <a:r>
              <a:rPr lang="tr-TR" sz="2800" dirty="0">
                <a:solidFill>
                  <a:srgbClr val="0070C0"/>
                </a:solidFill>
              </a:rPr>
              <a:t>(Kanıt: Yüksek)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r-TR" sz="2800" b="1" dirty="0">
                <a:solidFill>
                  <a:srgbClr val="7030A0"/>
                </a:solidFill>
              </a:rPr>
              <a:t>Sedasyon Yönetimi</a:t>
            </a:r>
            <a:r>
              <a:rPr lang="tr-TR" sz="2800" dirty="0">
                <a:solidFill>
                  <a:srgbClr val="7030A0"/>
                </a:solidFill>
              </a:rPr>
              <a:t>: </a:t>
            </a:r>
            <a:r>
              <a:rPr lang="tr-TR" sz="2800" dirty="0">
                <a:solidFill>
                  <a:srgbClr val="000A1E"/>
                </a:solidFill>
              </a:rPr>
              <a:t>Sedasyonun minimize edilmesi, günlük sedasyon tatili ve </a:t>
            </a:r>
            <a:r>
              <a:rPr lang="tr-TR" sz="2800" dirty="0" err="1">
                <a:solidFill>
                  <a:srgbClr val="000A1E"/>
                </a:solidFill>
              </a:rPr>
              <a:t>spontan</a:t>
            </a:r>
            <a:r>
              <a:rPr lang="tr-TR" sz="2800" dirty="0">
                <a:solidFill>
                  <a:srgbClr val="000A1E"/>
                </a:solidFill>
              </a:rPr>
              <a:t> solunum denemeleri </a:t>
            </a:r>
            <a:r>
              <a:rPr lang="tr-TR" sz="2800" dirty="0">
                <a:solidFill>
                  <a:srgbClr val="0070C0"/>
                </a:solidFill>
              </a:rPr>
              <a:t>(Kanıt: Orta/Yüksek)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r-TR" sz="2800" b="1" dirty="0">
                <a:solidFill>
                  <a:srgbClr val="7030A0"/>
                </a:solidFill>
              </a:rPr>
              <a:t>Erken </a:t>
            </a:r>
            <a:r>
              <a:rPr lang="tr-TR" sz="2800" b="1" dirty="0" err="1">
                <a:solidFill>
                  <a:srgbClr val="7030A0"/>
                </a:solidFill>
              </a:rPr>
              <a:t>Enteral</a:t>
            </a:r>
            <a:r>
              <a:rPr lang="tr-TR" sz="2800" b="1" dirty="0">
                <a:solidFill>
                  <a:srgbClr val="7030A0"/>
                </a:solidFill>
              </a:rPr>
              <a:t> Beslenme</a:t>
            </a:r>
            <a:r>
              <a:rPr lang="tr-TR" sz="2800" dirty="0">
                <a:solidFill>
                  <a:srgbClr val="7030A0"/>
                </a:solidFill>
              </a:rPr>
              <a:t>: </a:t>
            </a:r>
            <a:r>
              <a:rPr lang="tr-TR" sz="2800" dirty="0" err="1">
                <a:solidFill>
                  <a:srgbClr val="000A1E"/>
                </a:solidFill>
              </a:rPr>
              <a:t>Parenteral</a:t>
            </a:r>
            <a:r>
              <a:rPr lang="tr-TR" sz="2800" dirty="0">
                <a:solidFill>
                  <a:srgbClr val="000A1E"/>
                </a:solidFill>
              </a:rPr>
              <a:t> yerine erken </a:t>
            </a:r>
            <a:r>
              <a:rPr lang="tr-TR" sz="2800" dirty="0" err="1">
                <a:solidFill>
                  <a:srgbClr val="000A1E"/>
                </a:solidFill>
              </a:rPr>
              <a:t>enteral</a:t>
            </a:r>
            <a:r>
              <a:rPr lang="tr-TR" sz="2800" dirty="0">
                <a:solidFill>
                  <a:srgbClr val="000A1E"/>
                </a:solidFill>
              </a:rPr>
              <a:t> beslenme tercih edilmeli </a:t>
            </a:r>
            <a:r>
              <a:rPr lang="tr-TR" sz="2800" dirty="0">
                <a:solidFill>
                  <a:srgbClr val="0070C0"/>
                </a:solidFill>
              </a:rPr>
              <a:t>(Kanıt: Yüksek)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r-TR" sz="2800" b="1" dirty="0">
                <a:solidFill>
                  <a:srgbClr val="7030A0"/>
                </a:solidFill>
              </a:rPr>
              <a:t>Devre Değişimi</a:t>
            </a:r>
            <a:r>
              <a:rPr lang="tr-TR" sz="2800" dirty="0">
                <a:solidFill>
                  <a:srgbClr val="7030A0"/>
                </a:solidFill>
              </a:rPr>
              <a:t>: </a:t>
            </a:r>
            <a:r>
              <a:rPr lang="tr-TR" sz="2800" dirty="0">
                <a:solidFill>
                  <a:srgbClr val="000A1E"/>
                </a:solidFill>
              </a:rPr>
              <a:t>Ventilatör devreleri rutin olarak DEĞİL, sadece kirlendiğinde veya bozulduğunda değiştirilmeli </a:t>
            </a:r>
            <a:r>
              <a:rPr lang="tr-TR" sz="2800" dirty="0">
                <a:solidFill>
                  <a:srgbClr val="0070C0"/>
                </a:solidFill>
              </a:rPr>
              <a:t>(Kanıt: Yüksek)</a:t>
            </a:r>
            <a:endParaRPr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81109"/>
      </p:ext>
    </p:extLst>
  </p:cSld>
  <p:clrMapOvr>
    <a:masterClrMapping/>
  </p:clrMapOvr>
  <p:transition spd="med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6d5b0142ce_0_15"/>
          <p:cNvSpPr txBox="1"/>
          <p:nvPr/>
        </p:nvSpPr>
        <p:spPr>
          <a:xfrm>
            <a:off x="1700535" y="224352"/>
            <a:ext cx="8596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Ventilatör İlişkili Pnömoni</a:t>
            </a:r>
            <a:br>
              <a:rPr lang="tr-T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tr-TR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Önlem Paketi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36d5b0142ce_0_15"/>
          <p:cNvSpPr/>
          <p:nvPr/>
        </p:nvSpPr>
        <p:spPr>
          <a:xfrm>
            <a:off x="1984050" y="1878875"/>
            <a:ext cx="4112100" cy="2325000"/>
          </a:xfrm>
          <a:prstGeom prst="rect">
            <a:avLst/>
          </a:prstGeom>
          <a:solidFill>
            <a:srgbClr val="92CBDB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g36d5b0142ce_0_15"/>
          <p:cNvSpPr/>
          <p:nvPr/>
        </p:nvSpPr>
        <p:spPr>
          <a:xfrm>
            <a:off x="6096000" y="1878925"/>
            <a:ext cx="4508100" cy="2325000"/>
          </a:xfrm>
          <a:prstGeom prst="rect">
            <a:avLst/>
          </a:prstGeom>
          <a:solidFill>
            <a:srgbClr val="A5CBF0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g36d5b0142ce_0_15"/>
          <p:cNvSpPr/>
          <p:nvPr/>
        </p:nvSpPr>
        <p:spPr>
          <a:xfrm>
            <a:off x="1984050" y="4206250"/>
            <a:ext cx="2824200" cy="2039400"/>
          </a:xfrm>
          <a:prstGeom prst="rect">
            <a:avLst/>
          </a:prstGeom>
          <a:solidFill>
            <a:srgbClr val="A5CBF0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36d5b0142ce_0_15"/>
          <p:cNvSpPr txBox="1"/>
          <p:nvPr/>
        </p:nvSpPr>
        <p:spPr>
          <a:xfrm>
            <a:off x="2142553" y="2214000"/>
            <a:ext cx="3625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Hastaya yapılacak her türlü müdahalede el hijyeni sağla</a:t>
            </a:r>
            <a:r>
              <a:rPr lang="tr-T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nmalıdır</a:t>
            </a:r>
            <a:endParaRPr sz="1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g36d5b0142ce_0_15"/>
          <p:cNvSpPr txBox="1"/>
          <p:nvPr/>
        </p:nvSpPr>
        <p:spPr>
          <a:xfrm>
            <a:off x="1979693" y="5016498"/>
            <a:ext cx="2781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Sedasyon tatili yapılmalıdır</a:t>
            </a:r>
            <a:endParaRPr sz="1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g36d5b0142ce_0_15"/>
          <p:cNvSpPr txBox="1"/>
          <p:nvPr/>
        </p:nvSpPr>
        <p:spPr>
          <a:xfrm>
            <a:off x="6552414" y="2017412"/>
            <a:ext cx="38619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tr-TR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Endotrakeal entübasyon ve mekanik ventilasyon gerekliliği her gün değerlendirildi  mi?  ve uygun olan en kısa sürede ekstübasyon planlanmalıdır</a:t>
            </a: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36d5b0142ce_0_15"/>
          <p:cNvSpPr/>
          <p:nvPr/>
        </p:nvSpPr>
        <p:spPr>
          <a:xfrm>
            <a:off x="7607525" y="4206300"/>
            <a:ext cx="2996400" cy="2039400"/>
          </a:xfrm>
          <a:prstGeom prst="rect">
            <a:avLst/>
          </a:prstGeom>
          <a:solidFill>
            <a:srgbClr val="92CBDB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g36d5b0142ce_0_15"/>
          <p:cNvSpPr/>
          <p:nvPr/>
        </p:nvSpPr>
        <p:spPr>
          <a:xfrm>
            <a:off x="4711875" y="4203925"/>
            <a:ext cx="2931300" cy="2039400"/>
          </a:xfrm>
          <a:prstGeom prst="rect">
            <a:avLst/>
          </a:prstGeom>
          <a:solidFill>
            <a:srgbClr val="599BD5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36d5b0142ce_0_15"/>
          <p:cNvSpPr txBox="1"/>
          <p:nvPr/>
        </p:nvSpPr>
        <p:spPr>
          <a:xfrm>
            <a:off x="4826224" y="5109838"/>
            <a:ext cx="278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Yatak başı 30-45</a:t>
            </a:r>
            <a:r>
              <a:rPr lang="tr-TR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tutulmalıdır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36d5b0142ce_0_15"/>
          <p:cNvSpPr txBox="1"/>
          <p:nvPr/>
        </p:nvSpPr>
        <p:spPr>
          <a:xfrm>
            <a:off x="7889051" y="4831689"/>
            <a:ext cx="249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Steril su ile günlük ağız bakımı yapılmalıdır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g36d5b0142ce_0_15"/>
          <p:cNvPicPr preferRelativeResize="0"/>
          <p:nvPr/>
        </p:nvPicPr>
        <p:blipFill rotWithShape="1">
          <a:blip r:embed="rId3">
            <a:alphaModFix/>
          </a:blip>
          <a:srcRect l="6589" r="6588"/>
          <a:stretch/>
        </p:blipFill>
        <p:spPr>
          <a:xfrm>
            <a:off x="5042650" y="2867100"/>
            <a:ext cx="2056950" cy="20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g36d5b0142ce_0_15"/>
          <p:cNvSpPr txBox="1">
            <a:spLocks noGrp="1"/>
          </p:cNvSpPr>
          <p:nvPr>
            <p:ph type="title"/>
          </p:nvPr>
        </p:nvSpPr>
        <p:spPr>
          <a:xfrm>
            <a:off x="1130783" y="732587"/>
            <a:ext cx="88314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tr-TR" sz="4400" b="1" kern="1200" spc="-50" dirty="0">
                <a:solidFill>
                  <a:srgbClr val="636AA2"/>
                </a:solidFill>
              </a:rPr>
              <a:t>T.C. Sağlık Bakanlığı VİP Önleme Demedi</a:t>
            </a:r>
            <a:br>
              <a:rPr lang="tr-TR" sz="4400" b="1" kern="1200" spc="-50" dirty="0">
                <a:solidFill>
                  <a:srgbClr val="636AA2"/>
                </a:solidFill>
              </a:rPr>
            </a:br>
            <a:r>
              <a:rPr lang="tr-TR" sz="4400" b="1" kern="1200" spc="-50" dirty="0">
                <a:solidFill>
                  <a:srgbClr val="636AA2"/>
                </a:solidFill>
              </a:rPr>
              <a:t>(5 Temel Bileşen)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0B0F22B9-D8B1-5637-70C1-54168F90B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930023D6-D57C-5660-3FCE-EB1A59081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tr-TR" sz="4400" b="1" kern="1200" spc="-50" dirty="0">
                <a:solidFill>
                  <a:srgbClr val="636AA2"/>
                </a:solidFill>
                <a:latin typeface="+mn-lt"/>
                <a:ea typeface="+mj-ea"/>
                <a:cs typeface="+mj-cs"/>
              </a:rPr>
              <a:t>Ek Önlemler </a:t>
            </a:r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" name="Google Shape;512;g36b6e38f26f_0_548">
            <a:extLst>
              <a:ext uri="{FF2B5EF4-FFF2-40B4-BE49-F238E27FC236}">
                <a16:creationId xmlns:a16="http://schemas.microsoft.com/office/drawing/2014/main" id="{8DACC142-D77F-1126-830A-D172A16AE1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0875" y="1898251"/>
            <a:ext cx="9739221" cy="391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Subglottik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Aspirasyon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tr-TR" sz="2400" dirty="0">
                <a:solidFill>
                  <a:srgbClr val="000A1E"/>
                </a:solidFill>
              </a:rPr>
              <a:t>48-72 saatten uzun entübasyon beklenen hastalarda </a:t>
            </a:r>
            <a:r>
              <a:rPr lang="tr-TR" sz="2400" dirty="0" err="1">
                <a:solidFill>
                  <a:srgbClr val="000A1E"/>
                </a:solidFill>
              </a:rPr>
              <a:t>subglottik</a:t>
            </a:r>
            <a:r>
              <a:rPr lang="tr-TR" sz="2400" dirty="0">
                <a:solidFill>
                  <a:srgbClr val="000A1E"/>
                </a:solidFill>
              </a:rPr>
              <a:t> portlu tüp kullanımı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(Kanıt: Orta)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Kaf Basıncı Kontrolü: </a:t>
            </a:r>
            <a:r>
              <a:rPr lang="tr-TR" sz="2400" dirty="0">
                <a:solidFill>
                  <a:srgbClr val="000A1E"/>
                </a:solidFill>
              </a:rPr>
              <a:t>Sürekli veya aralıklı olarak </a:t>
            </a:r>
            <a:r>
              <a:rPr lang="tr-TR" sz="2400" dirty="0" err="1">
                <a:solidFill>
                  <a:srgbClr val="000A1E"/>
                </a:solidFill>
              </a:rPr>
              <a:t>kaf</a:t>
            </a:r>
            <a:r>
              <a:rPr lang="tr-TR" sz="2400" dirty="0">
                <a:solidFill>
                  <a:srgbClr val="000A1E"/>
                </a:solidFill>
              </a:rPr>
              <a:t> basıncının 20-30 cmH2O aralığında tutulması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Mikroaspirasyonu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önler)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+mj-lt"/>
              <a:buAutoNum type="arabicPeriod"/>
              <a:tabLst/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Probiyotikler: </a:t>
            </a:r>
            <a:r>
              <a:rPr lang="tr-TR" sz="2400" dirty="0">
                <a:solidFill>
                  <a:srgbClr val="000A1E"/>
                </a:solidFill>
              </a:rPr>
              <a:t>Bazı çalışmalar VİP riskini azalttığını gösterse de kanıt düzeyi hala düşük/orta seviyededir ve rutin önerilmez.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FF9900">
                    <a:lumMod val="75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(Kanıt: Orta-Düşük)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sz="2400" dirty="0">
              <a:solidFill>
                <a:srgbClr val="000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90403"/>
      </p:ext>
    </p:extLst>
  </p:cSld>
  <p:clrMapOvr>
    <a:masterClrMapping/>
  </p:clrMapOvr>
  <p:transition spd="med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6d620c3024_0_3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pic>
        <p:nvPicPr>
          <p:cNvPr id="671" name="Google Shape;671;g36d620c3024_0_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294" t="8212" r="11105" b="4792"/>
          <a:stretch/>
        </p:blipFill>
        <p:spPr>
          <a:xfrm>
            <a:off x="1036320" y="1260950"/>
            <a:ext cx="8128000" cy="49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5698C-F8CC-D337-387D-FB38BBEC3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4D14461B-66C5-61E4-1606-7D3948347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1" y="2338832"/>
            <a:ext cx="7836746" cy="2013035"/>
          </a:xfr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+mn-lt"/>
              </a:rPr>
              <a:t>BAŞARILI LİTERATÜR ÖRNEKLERİ</a:t>
            </a:r>
            <a:endParaRPr lang="tr-TR" sz="4800" b="1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16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b5fe85800_0_137"/>
          <p:cNvSpPr txBox="1">
            <a:spLocks noGrp="1"/>
          </p:cNvSpPr>
          <p:nvPr>
            <p:ph type="title"/>
          </p:nvPr>
        </p:nvSpPr>
        <p:spPr>
          <a:xfrm>
            <a:off x="498450" y="2516978"/>
            <a:ext cx="32004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tr-TR" sz="4800" b="1" dirty="0">
                <a:solidFill>
                  <a:schemeClr val="bg1"/>
                </a:solidFill>
              </a:rPr>
              <a:t>Demet Tanımları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127" name="Google Shape;127;g36b5fe85800_0_137"/>
          <p:cNvSpPr txBox="1">
            <a:spLocks noGrp="1"/>
          </p:cNvSpPr>
          <p:nvPr>
            <p:ph type="body" idx="1"/>
          </p:nvPr>
        </p:nvSpPr>
        <p:spPr>
          <a:xfrm>
            <a:off x="4722500" y="1775525"/>
            <a:ext cx="6492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34340"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Tanım: </a:t>
            </a:r>
            <a:r>
              <a:rPr lang="tr-TR" sz="24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Hastalar için daha iyi sonuçlar elde etmek amacıyla, tek tek uygulandığında da etkili olan ancak birlikte uygulandığında daha fazla etki gösteren, kanıta dayalı </a:t>
            </a:r>
            <a:r>
              <a:rPr lang="tr-TR" sz="2400" b="1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3-5 uygulamanın </a:t>
            </a:r>
            <a:r>
              <a:rPr lang="tr-TR" sz="24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araya getirilmesidir</a:t>
            </a:r>
          </a:p>
          <a:p>
            <a:pPr marL="91440" lvl="0" indent="0" algn="just">
              <a:spcBef>
                <a:spcPts val="0"/>
              </a:spcBef>
              <a:buNone/>
            </a:pPr>
            <a:endParaRPr lang="tr-TR" sz="2400" dirty="0">
              <a:solidFill>
                <a:srgbClr val="000A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4340"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Demet bir "kontrol listesi" değil, bir bakım felsefesidir</a:t>
            </a:r>
            <a:endParaRPr sz="2400" dirty="0">
              <a:solidFill>
                <a:srgbClr val="000A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B4D97009-0BA4-5271-12E0-9C1FD906F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EEEB841A-414E-23CD-10B1-53F19647A9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B9118F-101D-6613-2C25-A7E621A3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1" y="168568"/>
            <a:ext cx="8947779" cy="168687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F7966B9-8523-1D80-72E0-9F03648E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133600"/>
            <a:ext cx="10058400" cy="3735494"/>
          </a:xfrm>
        </p:spPr>
        <p:txBody>
          <a:bodyPr/>
          <a:lstStyle/>
          <a:p>
            <a:r>
              <a:rPr lang="tr-TR" dirty="0">
                <a:solidFill>
                  <a:srgbClr val="000A1E"/>
                </a:solidFill>
              </a:rPr>
              <a:t>Umman (Oman), Maskat'ta iki ayrı üçüncü basamak hastanenin yoğun bakım üniteleri. </a:t>
            </a:r>
          </a:p>
          <a:p>
            <a:r>
              <a:rPr lang="tr-TR" b="1" dirty="0">
                <a:solidFill>
                  <a:srgbClr val="000A1E"/>
                </a:solidFill>
              </a:rPr>
              <a:t>Çalışma Tasarımı:</a:t>
            </a:r>
            <a:r>
              <a:rPr lang="tr-TR" dirty="0">
                <a:solidFill>
                  <a:srgbClr val="000A1E"/>
                </a:solidFill>
              </a:rPr>
              <a:t> Tanımlayıcı, korelasyonel ve prospektif bir çalışma. Hemşirelerin demet uyumu ile hasta sonuçları arasındaki ilişki incelenmiş</a:t>
            </a:r>
          </a:p>
          <a:p>
            <a:r>
              <a:rPr lang="tr-TR" b="1" dirty="0">
                <a:solidFill>
                  <a:srgbClr val="000A1E"/>
                </a:solidFill>
              </a:rPr>
              <a:t>Demet Parametreleri: </a:t>
            </a:r>
            <a:r>
              <a:rPr lang="tr-TR" dirty="0">
                <a:solidFill>
                  <a:srgbClr val="000A1E"/>
                </a:solidFill>
              </a:rPr>
              <a:t>5 temel bileşen takip edilmiş:</a:t>
            </a:r>
          </a:p>
          <a:p>
            <a:pPr lvl="1"/>
            <a:r>
              <a:rPr lang="tr-TR" dirty="0">
                <a:solidFill>
                  <a:srgbClr val="000A1E"/>
                </a:solidFill>
              </a:rPr>
              <a:t>Yatak başının 30-45 derece yükseltilmesi</a:t>
            </a:r>
          </a:p>
          <a:p>
            <a:pPr lvl="1"/>
            <a:r>
              <a:rPr lang="tr-TR" dirty="0">
                <a:solidFill>
                  <a:srgbClr val="000A1E"/>
                </a:solidFill>
              </a:rPr>
              <a:t>Günlük sedasyon tatili ve ekstübasyon hazırlığının değerlendirilmesi</a:t>
            </a:r>
          </a:p>
          <a:p>
            <a:pPr lvl="1"/>
            <a:r>
              <a:rPr lang="tr-TR" dirty="0">
                <a:solidFill>
                  <a:srgbClr val="000A1E"/>
                </a:solidFill>
              </a:rPr>
              <a:t>Peptik ülser profilaksisi</a:t>
            </a:r>
          </a:p>
          <a:p>
            <a:pPr lvl="1"/>
            <a:r>
              <a:rPr lang="tr-TR" dirty="0">
                <a:solidFill>
                  <a:srgbClr val="000A1E"/>
                </a:solidFill>
              </a:rPr>
              <a:t>Derin ven trombozu (DVT) profilaksisi</a:t>
            </a:r>
          </a:p>
          <a:p>
            <a:pPr lvl="1"/>
            <a:r>
              <a:rPr lang="tr-TR" dirty="0">
                <a:solidFill>
                  <a:srgbClr val="000A1E"/>
                </a:solidFill>
              </a:rPr>
              <a:t>Günlük ağız bakımı (Klorheksidin ile)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8932560"/>
      </p:ext>
    </p:extLst>
  </p:cSld>
  <p:clrMapOvr>
    <a:masterClrMapping/>
  </p:clrMapOvr>
  <p:transition spd="med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93ECC51C-901E-BDCB-C039-94E0F658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3342C1A3-11F3-71F4-B8D5-3FC1E56A22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0D4ADB-F485-23D9-61AB-53E1A226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1" y="168568"/>
            <a:ext cx="8947779" cy="168687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BECD59D-E765-D2D8-63FC-50ED23DA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133600"/>
            <a:ext cx="10058400" cy="3735494"/>
          </a:xfrm>
        </p:spPr>
        <p:txBody>
          <a:bodyPr>
            <a:normAutofit lnSpcReduction="10000"/>
          </a:bodyPr>
          <a:lstStyle/>
          <a:p>
            <a:r>
              <a:rPr lang="tr-TR" sz="2400" b="1" dirty="0">
                <a:solidFill>
                  <a:srgbClr val="000A1E"/>
                </a:solidFill>
              </a:rPr>
              <a:t>Ortalama Uyum: </a:t>
            </a:r>
            <a:r>
              <a:rPr lang="tr-TR" sz="2400" dirty="0">
                <a:solidFill>
                  <a:srgbClr val="000A1E"/>
                </a:solidFill>
              </a:rPr>
              <a:t>Hemşirelerin VİP demetine tam uyum oranı %64.7 olarak bulunmuştur</a:t>
            </a:r>
          </a:p>
          <a:p>
            <a:r>
              <a:rPr lang="tr-TR" sz="2400" b="1" dirty="0">
                <a:solidFill>
                  <a:srgbClr val="000A1E"/>
                </a:solidFill>
              </a:rPr>
              <a:t>VİP Hızı: </a:t>
            </a:r>
            <a:r>
              <a:rPr lang="tr-TR" sz="2400" dirty="0">
                <a:solidFill>
                  <a:srgbClr val="000A1E"/>
                </a:solidFill>
              </a:rPr>
              <a:t>Genel VİP hızı 1000 ventilatör gününde 16.5 gelmiş</a:t>
            </a:r>
          </a:p>
          <a:p>
            <a:r>
              <a:rPr lang="tr-TR" sz="2400" dirty="0">
                <a:solidFill>
                  <a:srgbClr val="000A1E"/>
                </a:solidFill>
              </a:rPr>
              <a:t>(Uyumun %77 olduğu hastanede hız 9.6 iken, uyumun %51 olduğu hastanede 24.4 hesaplanmış)</a:t>
            </a:r>
          </a:p>
          <a:p>
            <a:r>
              <a:rPr lang="tr-TR" sz="2400" b="1" dirty="0">
                <a:solidFill>
                  <a:srgbClr val="000A1E"/>
                </a:solidFill>
              </a:rPr>
              <a:t>Klinik Etki: </a:t>
            </a:r>
            <a:r>
              <a:rPr lang="tr-TR" sz="2400" dirty="0">
                <a:solidFill>
                  <a:srgbClr val="000A1E"/>
                </a:solidFill>
              </a:rPr>
              <a:t>Demet uyumu ile VİP gelişimi, ventilatörde kalış süresi ve yoğun bakım yatış süresi arasında anlamlı negatif korelasyon saptanmış</a:t>
            </a:r>
          </a:p>
          <a:p>
            <a:r>
              <a:rPr lang="tr-TR" sz="2400" b="1" dirty="0">
                <a:solidFill>
                  <a:srgbClr val="000A1E"/>
                </a:solidFill>
              </a:rPr>
              <a:t>Ana Mesaj: </a:t>
            </a:r>
            <a:r>
              <a:rPr lang="tr-TR" sz="2400" dirty="0">
                <a:solidFill>
                  <a:srgbClr val="000A1E"/>
                </a:solidFill>
              </a:rPr>
              <a:t>Sadece demetin varlığı yeterli değildir; uyum oranları doğrudan hasta sonuçlarını belirler</a:t>
            </a:r>
          </a:p>
        </p:txBody>
      </p:sp>
    </p:spTree>
    <p:extLst>
      <p:ext uri="{BB962C8B-B14F-4D97-AF65-F5344CB8AC3E}">
        <p14:creationId xmlns:p14="http://schemas.microsoft.com/office/powerpoint/2010/main" val="1756196322"/>
      </p:ext>
    </p:extLst>
  </p:cSld>
  <p:clrMapOvr>
    <a:masterClrMapping/>
  </p:clrMapOvr>
  <p:transition spd="med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E294F931-28D4-7D8E-6B5B-EC4C53E4C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8AAD6EED-CEE5-CDD9-E39C-8559CB47F8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9E6EBBF-01F4-A303-1023-2C678158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" y="2080303"/>
            <a:ext cx="10607040" cy="373549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0A1E"/>
                </a:solidFill>
              </a:rPr>
              <a:t>Vietnam, Bach Mai Hastanesi (Üçüncü basamak), Genel Yoğun Bakım Ünitesi. </a:t>
            </a:r>
          </a:p>
          <a:p>
            <a:r>
              <a:rPr lang="tr-TR" dirty="0">
                <a:solidFill>
                  <a:srgbClr val="000A1E"/>
                </a:solidFill>
              </a:rPr>
              <a:t>Kaynak kısıtlı bir ortamda ve çoklu ilaç direnci yüksek bir bölgede yapılan "Önce ve Sonra" (</a:t>
            </a:r>
            <a:r>
              <a:rPr lang="tr-TR" dirty="0" err="1">
                <a:solidFill>
                  <a:srgbClr val="000A1E"/>
                </a:solidFill>
              </a:rPr>
              <a:t>Before-and-After</a:t>
            </a:r>
            <a:r>
              <a:rPr lang="tr-TR" dirty="0">
                <a:solidFill>
                  <a:srgbClr val="000A1E"/>
                </a:solidFill>
              </a:rPr>
              <a:t>) çalışması</a:t>
            </a:r>
          </a:p>
          <a:p>
            <a:r>
              <a:rPr lang="tr-TR" dirty="0">
                <a:solidFill>
                  <a:srgbClr val="000A1E"/>
                </a:solidFill>
              </a:rPr>
              <a:t>Uygulanan 10 Maddelik Demet:</a:t>
            </a:r>
          </a:p>
          <a:p>
            <a:endParaRPr lang="tr-TR" sz="2400" dirty="0">
              <a:solidFill>
                <a:srgbClr val="000A1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D2C1D6-155C-31DC-209D-F82CBA922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33" y="263506"/>
            <a:ext cx="8606746" cy="145079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6EE9F92-9AA6-F182-2A68-6BCF198BAC3E}"/>
              </a:ext>
            </a:extLst>
          </p:cNvPr>
          <p:cNvSpPr txBox="1"/>
          <p:nvPr/>
        </p:nvSpPr>
        <p:spPr>
          <a:xfrm>
            <a:off x="5105400" y="3314700"/>
            <a:ext cx="469537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hijyeni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Yatak başı 30-45° elevasyonu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Ağız bakımı (Klorheksidin ile)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Sedasyon tatili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Solunum devresi yönetimi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Kaf basıncı kontrolü (25-30 cmH2O)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 err="1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Subglottik</a:t>
            </a: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aspirasyon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</a:t>
            </a:r>
            <a:r>
              <a:rPr lang="tr-TR" sz="1800" dirty="0" err="1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weaning</a:t>
            </a:r>
            <a:endParaRPr lang="tr-TR" sz="1800" dirty="0">
              <a:solidFill>
                <a:srgbClr val="000A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Erken mobilizasyon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Ülser ve DVT profilaksisi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28658"/>
      </p:ext>
    </p:extLst>
  </p:cSld>
  <p:clrMapOvr>
    <a:masterClrMapping/>
  </p:clrMapOvr>
  <p:transition spd="med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8D7E636C-F7F0-86AF-858A-2DC7641E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D7CF41C1-D8B2-21B3-FDA3-8715A56ACD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E236771-94C3-1391-F326-CFACCC28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" y="2080303"/>
            <a:ext cx="10607040" cy="373549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0A1E"/>
                </a:solidFill>
              </a:rPr>
              <a:t>Demet uygulamasının ilk 6 ayında %80.6 gibi yüksek bir uyum oranına rağmen VİP hızında anlamlı bir düşüş sağlanamamıştır</a:t>
            </a:r>
          </a:p>
          <a:p>
            <a:r>
              <a:rPr lang="tr-TR" b="1" dirty="0">
                <a:solidFill>
                  <a:srgbClr val="000A1E"/>
                </a:solidFill>
              </a:rPr>
              <a:t>Çözüm (Protokol Güncellemesi): </a:t>
            </a:r>
            <a:r>
              <a:rPr lang="tr-TR" dirty="0">
                <a:solidFill>
                  <a:srgbClr val="000A1E"/>
                </a:solidFill>
              </a:rPr>
              <a:t>Yöneticilerle görüşülerek iki kritik madde revize edilmiş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8005D1-B7C9-BB85-BB68-02F2A112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33" y="263506"/>
            <a:ext cx="8606746" cy="145079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30FE22E-4670-3233-0F03-78718DC2B0D0}"/>
              </a:ext>
            </a:extLst>
          </p:cNvPr>
          <p:cNvSpPr txBox="1"/>
          <p:nvPr/>
        </p:nvSpPr>
        <p:spPr>
          <a:xfrm>
            <a:off x="622434" y="3509933"/>
            <a:ext cx="1041132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Ağız Bakımı: </a:t>
            </a:r>
            <a:r>
              <a:rPr lang="tr-TR" sz="22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Musluk suyu ve diş macunu ile yapılan geleneksel yöntem yasaklanmış; durulama yapmadan, klorheksidin emdirilmiş </a:t>
            </a:r>
            <a:r>
              <a:rPr lang="tr-TR" sz="2200" dirty="0" err="1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swab</a:t>
            </a:r>
            <a:r>
              <a:rPr lang="tr-TR" sz="22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sürekli aspirasyon yöntemine geçilmiş</a:t>
            </a:r>
          </a:p>
          <a:p>
            <a:r>
              <a:rPr lang="tr-TR" sz="2200" b="1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Solunum Devresi: </a:t>
            </a:r>
            <a:r>
              <a:rPr lang="tr-TR" sz="22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Tekrar kullanılabilir devreler yerine tek kullanımlık devrelere geçilmiş</a:t>
            </a:r>
          </a:p>
          <a:p>
            <a:r>
              <a:rPr lang="tr-TR" sz="2200" b="1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 Yöntemi: </a:t>
            </a:r>
            <a:r>
              <a:rPr lang="tr-TR" sz="2200" dirty="0">
                <a:solidFill>
                  <a:srgbClr val="000A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Sadece poster asmak yerine, başhemşireler tarafından yatak başında "interaktif ve uygulamalı" eğitimler verilmiş</a:t>
            </a:r>
          </a:p>
        </p:txBody>
      </p:sp>
    </p:spTree>
    <p:extLst>
      <p:ext uri="{BB962C8B-B14F-4D97-AF65-F5344CB8AC3E}">
        <p14:creationId xmlns:p14="http://schemas.microsoft.com/office/powerpoint/2010/main" val="4016251534"/>
      </p:ext>
    </p:extLst>
  </p:cSld>
  <p:clrMapOvr>
    <a:masterClrMapping/>
  </p:clrMapOvr>
  <p:transition spd="med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230ADE2C-E0AF-D390-645B-09B7F3C90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F4D948F5-661B-4EEE-6405-9D9BFD6AC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86C5E0C-FF71-7D27-392F-0F18BC7D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80303"/>
            <a:ext cx="9936480" cy="373549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0A1E"/>
                </a:solidFill>
              </a:rPr>
              <a:t>Enfeksiyon Hızındaki Değişim: </a:t>
            </a:r>
          </a:p>
          <a:p>
            <a:r>
              <a:rPr lang="tr-TR" dirty="0">
                <a:solidFill>
                  <a:srgbClr val="000A1E"/>
                </a:solidFill>
              </a:rPr>
              <a:t>İlk Dönem: VİP hızı 1000 ventilatör gününde 27.0.</a:t>
            </a:r>
          </a:p>
          <a:p>
            <a:r>
              <a:rPr lang="tr-TR" dirty="0">
                <a:solidFill>
                  <a:srgbClr val="000A1E"/>
                </a:solidFill>
              </a:rPr>
              <a:t>Protokol Güncellemesi Sonrası: VİP hızı 1000 ventilatör gününde 11.3'e düşmüş (p&lt;0.001)</a:t>
            </a:r>
          </a:p>
          <a:p>
            <a:r>
              <a:rPr lang="tr-TR" dirty="0">
                <a:solidFill>
                  <a:srgbClr val="000A1E"/>
                </a:solidFill>
              </a:rPr>
              <a:t>Klinik Etki: Müdahale sonrası grubun sağkalım olasılığı istatistiksel olarak artmıştır</a:t>
            </a:r>
          </a:p>
          <a:p>
            <a:r>
              <a:rPr lang="tr-TR" dirty="0">
                <a:solidFill>
                  <a:srgbClr val="000A1E"/>
                </a:solidFill>
              </a:rPr>
              <a:t>Sadece bir demet listesine sahip olmak ve kağıt üzerinde yüksek uyum göstermek yeterli değildir Uygulamanın kalitesi, doğru teknik ve yatak başı interaktif eğitim, başarı için belirleyicidir</a:t>
            </a:r>
            <a:endParaRPr lang="tr-TR" sz="2400" dirty="0">
              <a:solidFill>
                <a:srgbClr val="000A1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5BCCC8-F2EF-95DA-86D6-C6ABFE722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33" y="263506"/>
            <a:ext cx="8606746" cy="145079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36348106"/>
      </p:ext>
    </p:extLst>
  </p:cSld>
  <p:clrMapOvr>
    <a:masterClrMapping/>
  </p:clrMapOvr>
  <p:transition spd="med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6d620c3024_0_118"/>
          <p:cNvSpPr txBox="1">
            <a:spLocks noGrp="1"/>
          </p:cNvSpPr>
          <p:nvPr>
            <p:ph type="title"/>
          </p:nvPr>
        </p:nvSpPr>
        <p:spPr>
          <a:xfrm>
            <a:off x="483450" y="2062984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tr-TR" sz="4800" b="1" dirty="0">
                <a:solidFill>
                  <a:schemeClr val="bg1"/>
                </a:solidFill>
              </a:rPr>
              <a:t>Enfeksiyon Kontrol Demetleri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737" name="Google Shape;737;g36d620c3024_0_118"/>
          <p:cNvSpPr txBox="1">
            <a:spLocks noGrp="1"/>
          </p:cNvSpPr>
          <p:nvPr>
            <p:ph type="body" idx="1"/>
          </p:nvPr>
        </p:nvSpPr>
        <p:spPr>
          <a:xfrm>
            <a:off x="4586650" y="1992351"/>
            <a:ext cx="6875400" cy="44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Santral Kateter İlişkili Kan Dolaşımı Enfeksiyonu (SKİ-KDE)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Ventilatör İlişkili Pnömoni (VİP)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sz="3600" b="1" dirty="0">
                <a:solidFill>
                  <a:schemeClr val="accent1"/>
                </a:solidFill>
              </a:rPr>
              <a:t>Kateter İlişkili Üriner Sistem Enfeksiyonu (Kİ-ÜSE)</a:t>
            </a:r>
            <a:endParaRPr sz="36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Cerrahi Alan Enfeksiyonu (CAE) </a:t>
            </a:r>
            <a:endParaRPr dirty="0">
              <a:solidFill>
                <a:srgbClr val="21212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/>
          <p:cNvSpPr txBox="1">
            <a:spLocks noGrp="1"/>
          </p:cNvSpPr>
          <p:nvPr>
            <p:ph type="title"/>
          </p:nvPr>
        </p:nvSpPr>
        <p:spPr>
          <a:xfrm>
            <a:off x="271150" y="260375"/>
            <a:ext cx="8297117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chemeClr val="accent1"/>
                </a:solidFill>
              </a:rPr>
              <a:t>Kateter İlişkili Üriner Sistem Enfeksiyonu Önleme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784" name="Google Shape;784;g36d620c3024_0_638"/>
          <p:cNvSpPr txBox="1">
            <a:spLocks noGrp="1"/>
          </p:cNvSpPr>
          <p:nvPr>
            <p:ph type="body" idx="1"/>
          </p:nvPr>
        </p:nvSpPr>
        <p:spPr>
          <a:xfrm>
            <a:off x="1123937" y="2342128"/>
            <a:ext cx="10182237" cy="30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dirty="0">
                <a:solidFill>
                  <a:srgbClr val="000000"/>
                </a:solidFill>
              </a:rPr>
              <a:t>Hastanede gelişen enfeksiyonların yaklaşık %30-40'ını oluşturur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dirty="0">
                <a:solidFill>
                  <a:srgbClr val="000000"/>
                </a:solidFill>
              </a:rPr>
              <a:t>Düşük ve orta gelirli ülkelerde (LMIC) Kİ-İYE hızı (8.9/1000 kateter günü), ABD'ye göre (1.3/1000 kateter günü) yaklaşık 7 kat daha yüksektir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dirty="0">
                <a:solidFill>
                  <a:srgbClr val="000000"/>
                </a:solidFill>
              </a:rPr>
              <a:t>Kİ-İYE gelişen hastalarda mortalite oranı, gelişmeyenlere göre anlamlı düzeyde daha yüksektir (INICC verileri)</a:t>
            </a: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2BF79A8D-B7A9-FF56-5540-10DBD8B51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9B1D6120-A0FC-B9B7-ECF8-67A53FD02E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150" y="260375"/>
            <a:ext cx="9535790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chemeClr val="accent1"/>
                </a:solidFill>
              </a:rPr>
              <a:t>Uluslararası Rehberler - Temel Önlemler ve Kanıt Düzeyleri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E67774B3-5410-1B86-48F7-ABE0DD34F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1535" y="1656327"/>
            <a:ext cx="10673058" cy="411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/>
                </a:solidFill>
              </a:rPr>
              <a:t>Endikasyon Kontrolü</a:t>
            </a:r>
            <a:r>
              <a:rPr lang="tr-TR" sz="2400" dirty="0">
                <a:solidFill>
                  <a:schemeClr val="accent2"/>
                </a:solidFill>
              </a:rPr>
              <a:t>: </a:t>
            </a:r>
            <a:r>
              <a:rPr lang="tr-TR" sz="2400" dirty="0">
                <a:solidFill>
                  <a:srgbClr val="000000"/>
                </a:solidFill>
              </a:rPr>
              <a:t>Sadece gerekli durumlarda takılması ve gereksizse hemen çekilmesi </a:t>
            </a:r>
            <a:r>
              <a:rPr lang="tr-TR" sz="2400" dirty="0">
                <a:solidFill>
                  <a:srgbClr val="00B0F0"/>
                </a:solidFill>
              </a:rPr>
              <a:t>(Kanıt: Yüksek)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/>
                </a:solidFill>
              </a:rPr>
              <a:t>Alternatif Yöntemler: </a:t>
            </a:r>
            <a:r>
              <a:rPr lang="tr-TR" sz="2400" dirty="0">
                <a:solidFill>
                  <a:srgbClr val="000000"/>
                </a:solidFill>
              </a:rPr>
              <a:t>Kondom kateter veya aralıklı kateterizasyonun değerlendirilmesi </a:t>
            </a:r>
            <a:r>
              <a:rPr lang="tr-TR" sz="2400" dirty="0">
                <a:solidFill>
                  <a:srgbClr val="00B0F0"/>
                </a:solidFill>
              </a:rPr>
              <a:t>(Kanıt: Orta)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/>
                </a:solidFill>
              </a:rPr>
              <a:t>Aseptik Teknik: </a:t>
            </a:r>
            <a:r>
              <a:rPr lang="tr-TR" sz="2400" dirty="0">
                <a:solidFill>
                  <a:srgbClr val="000000"/>
                </a:solidFill>
              </a:rPr>
              <a:t>Takma işlemi sırasında steril teknik ve el hijyenine tam uyum </a:t>
            </a:r>
            <a:r>
              <a:rPr lang="tr-TR" sz="2400" dirty="0">
                <a:solidFill>
                  <a:srgbClr val="00B0F0"/>
                </a:solidFill>
              </a:rPr>
              <a:t>(Kanıt: Yüksek)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/>
                </a:solidFill>
              </a:rPr>
              <a:t>Kapalı Sistem: </a:t>
            </a:r>
            <a:r>
              <a:rPr lang="tr-TR" sz="2400" dirty="0">
                <a:solidFill>
                  <a:srgbClr val="000000"/>
                </a:solidFill>
              </a:rPr>
              <a:t>Drenaj sisteminin kapalı tutulması ve bütünlüğünün bozulmaması </a:t>
            </a:r>
            <a:r>
              <a:rPr lang="tr-TR" sz="2400" dirty="0">
                <a:solidFill>
                  <a:srgbClr val="00B0F0"/>
                </a:solidFill>
              </a:rPr>
              <a:t>(Kanıt: Yüksek)</a:t>
            </a:r>
            <a:endParaRPr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14DF1DD6-CFA1-CFE7-D0AA-3910FD677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C2B3846C-CAE0-C787-32F6-7C6136CB69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150" y="260375"/>
            <a:ext cx="9535790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chemeClr val="accent1"/>
                </a:solidFill>
              </a:rPr>
              <a:t>T.C. Sağlık Bakanlığı Kİ-İYE Önleme Demeti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61A5BDAD-0C1D-519B-9EBB-F0A58A61F1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42" y="1799203"/>
            <a:ext cx="10749915" cy="30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Endikasyon Kontrolü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sz="2400" dirty="0">
                <a:solidFill>
                  <a:srgbClr val="000000"/>
                </a:solidFill>
              </a:rPr>
              <a:t>Sadece gerekli durumlarda takılması ve gereksizse hemen çekilmesi </a:t>
            </a:r>
            <a:r>
              <a:rPr lang="tr-TR" sz="2400" dirty="0">
                <a:solidFill>
                  <a:srgbClr val="00B0F0"/>
                </a:solidFill>
              </a:rPr>
              <a:t>(Kanıt: Yüksek)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Alternatif Yöntemler: </a:t>
            </a:r>
            <a:r>
              <a:rPr lang="tr-TR" sz="2400" dirty="0">
                <a:solidFill>
                  <a:srgbClr val="000000"/>
                </a:solidFill>
              </a:rPr>
              <a:t>Kondom kateter veya aralıklı kateterizasyonun değerlendirilmesi </a:t>
            </a:r>
            <a:r>
              <a:rPr lang="tr-TR" sz="2400" dirty="0">
                <a:solidFill>
                  <a:srgbClr val="00B0F0"/>
                </a:solidFill>
              </a:rPr>
              <a:t>(Kanıt: Orta)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Aseptik Teknik: </a:t>
            </a:r>
            <a:r>
              <a:rPr lang="tr-TR" sz="2400" dirty="0">
                <a:solidFill>
                  <a:srgbClr val="000000"/>
                </a:solidFill>
              </a:rPr>
              <a:t>Takma işlemi sırasında steril teknik ve el hijyenine tam uyum </a:t>
            </a:r>
            <a:r>
              <a:rPr lang="tr-TR" sz="2400" dirty="0">
                <a:solidFill>
                  <a:srgbClr val="00B0F0"/>
                </a:solidFill>
              </a:rPr>
              <a:t>(Kanıt: Yüksek)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Kapalı Sistem: </a:t>
            </a:r>
            <a:r>
              <a:rPr lang="tr-TR" sz="2400" dirty="0">
                <a:solidFill>
                  <a:srgbClr val="000000"/>
                </a:solidFill>
              </a:rPr>
              <a:t>Drenaj sisteminin kapalı tutulması ve bütünlüğünün bozulmaması </a:t>
            </a:r>
            <a:r>
              <a:rPr lang="tr-TR" sz="2400" dirty="0">
                <a:solidFill>
                  <a:srgbClr val="00B0F0"/>
                </a:solidFill>
              </a:rPr>
              <a:t>(Kanıt: Yüksek)</a:t>
            </a:r>
            <a:endParaRPr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6d620c3024_0_737"/>
          <p:cNvSpPr txBox="1"/>
          <p:nvPr/>
        </p:nvSpPr>
        <p:spPr>
          <a:xfrm>
            <a:off x="1700535" y="224352"/>
            <a:ext cx="8596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Kateter İlişkili Üriner Sistem Enfeksiyonu</a:t>
            </a:r>
            <a:br>
              <a:rPr lang="tr-T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tr-TR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Önlem Paketi – Kateter Takılması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g36d620c3024_0_737"/>
          <p:cNvSpPr/>
          <p:nvPr/>
        </p:nvSpPr>
        <p:spPr>
          <a:xfrm>
            <a:off x="1523000" y="1947550"/>
            <a:ext cx="4572000" cy="2290800"/>
          </a:xfrm>
          <a:prstGeom prst="rect">
            <a:avLst/>
          </a:prstGeom>
          <a:solidFill>
            <a:srgbClr val="92CBDB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g36d620c3024_0_737"/>
          <p:cNvSpPr/>
          <p:nvPr/>
        </p:nvSpPr>
        <p:spPr>
          <a:xfrm>
            <a:off x="6096000" y="1956725"/>
            <a:ext cx="4572000" cy="2290800"/>
          </a:xfrm>
          <a:prstGeom prst="rect">
            <a:avLst/>
          </a:prstGeom>
          <a:solidFill>
            <a:srgbClr val="A5CBF0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g36d620c3024_0_737"/>
          <p:cNvSpPr/>
          <p:nvPr/>
        </p:nvSpPr>
        <p:spPr>
          <a:xfrm>
            <a:off x="1523000" y="4216824"/>
            <a:ext cx="9146100" cy="1981200"/>
          </a:xfrm>
          <a:prstGeom prst="rect">
            <a:avLst/>
          </a:prstGeom>
          <a:solidFill>
            <a:srgbClr val="92CBDB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g36d620c3024_0_737"/>
          <p:cNvSpPr txBox="1"/>
          <p:nvPr/>
        </p:nvSpPr>
        <p:spPr>
          <a:xfrm>
            <a:off x="1700525" y="2624975"/>
            <a:ext cx="37899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Üriner kateter gerekliliğinin değerlendirilmesi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g36d620c3024_0_737"/>
          <p:cNvSpPr txBox="1"/>
          <p:nvPr/>
        </p:nvSpPr>
        <p:spPr>
          <a:xfrm>
            <a:off x="6967808" y="2353592"/>
            <a:ext cx="31761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Üriner katetere alternatif yöntemlerin  değerlendirilmesi</a:t>
            </a:r>
            <a:endParaRPr sz="2800" b="0" i="0" u="none" strike="noStrike" cap="non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g36d620c3024_0_737"/>
          <p:cNvSpPr txBox="1"/>
          <p:nvPr/>
        </p:nvSpPr>
        <p:spPr>
          <a:xfrm>
            <a:off x="1841650" y="5117700"/>
            <a:ext cx="849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tr-TR" sz="2700" b="0" i="0" u="none" strike="noStrike" cap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Üriner kateter uygulamasının el hijyeni ve aseptik tekniğe uyumla birlikte iki sağlık çalışanı tarafından uygulanması</a:t>
            </a:r>
            <a:endParaRPr sz="2700" b="0" i="0" u="none" strike="noStrike" cap="non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8" name="Google Shape;858;g36d620c3024_0_737" descr="When and Why a Urinary Catheter is Used"/>
          <p:cNvPicPr preferRelativeResize="0"/>
          <p:nvPr/>
        </p:nvPicPr>
        <p:blipFill rotWithShape="1">
          <a:blip r:embed="rId3">
            <a:alphaModFix/>
          </a:blip>
          <a:srcRect l="32687"/>
          <a:stretch/>
        </p:blipFill>
        <p:spPr>
          <a:xfrm>
            <a:off x="5212097" y="3377024"/>
            <a:ext cx="1755711" cy="17406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9" name="Google Shape;859;g36d620c3024_0_737"/>
          <p:cNvSpPr txBox="1">
            <a:spLocks noGrp="1"/>
          </p:cNvSpPr>
          <p:nvPr>
            <p:ph type="title"/>
          </p:nvPr>
        </p:nvSpPr>
        <p:spPr>
          <a:xfrm>
            <a:off x="324091" y="365125"/>
            <a:ext cx="914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21212"/>
              <a:buNone/>
            </a:pPr>
            <a:r>
              <a:rPr lang="tr-TR" sz="4400" b="1" dirty="0">
                <a:solidFill>
                  <a:schemeClr val="accent1"/>
                </a:solidFill>
              </a:rPr>
              <a:t>T.C. Sağlık Bakanlığı Kİ-İYE Önleme Demeti</a:t>
            </a:r>
            <a:br>
              <a:rPr lang="tr-TR" sz="4400" b="1" dirty="0">
                <a:solidFill>
                  <a:schemeClr val="accent1"/>
                </a:solidFill>
              </a:rPr>
            </a:br>
            <a:r>
              <a:rPr lang="tr-TR" sz="3300" b="1" dirty="0">
                <a:solidFill>
                  <a:schemeClr val="accent1"/>
                </a:solidFill>
              </a:rPr>
              <a:t>Kateter Takılması</a:t>
            </a:r>
            <a:endParaRPr sz="33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b5fe85800_0_145"/>
          <p:cNvSpPr txBox="1">
            <a:spLocks noGrp="1"/>
          </p:cNvSpPr>
          <p:nvPr>
            <p:ph type="title"/>
          </p:nvPr>
        </p:nvSpPr>
        <p:spPr>
          <a:xfrm>
            <a:off x="498450" y="2516978"/>
            <a:ext cx="32004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tr-TR" sz="4800" b="1" dirty="0">
                <a:solidFill>
                  <a:schemeClr val="bg1"/>
                </a:solidFill>
              </a:rPr>
              <a:t>TEMEL ÖZELLİKLERİ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134" name="Google Shape;134;g36b5fe85800_0_145"/>
          <p:cNvSpPr txBox="1">
            <a:spLocks noGrp="1"/>
          </p:cNvSpPr>
          <p:nvPr>
            <p:ph type="body" idx="1"/>
          </p:nvPr>
        </p:nvSpPr>
        <p:spPr>
          <a:xfrm>
            <a:off x="4476898" y="1866145"/>
            <a:ext cx="7280700" cy="2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2400" b="1" dirty="0">
                <a:solidFill>
                  <a:srgbClr val="000A1E"/>
                </a:solidFill>
              </a:rPr>
              <a:t>Bilimsellik: </a:t>
            </a:r>
            <a:r>
              <a:rPr lang="tr-TR" sz="2400" dirty="0">
                <a:solidFill>
                  <a:srgbClr val="000A1E"/>
                </a:solidFill>
              </a:rPr>
              <a:t>Kanıta dayalı ve güvenilir olmalıdır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tr-TR" sz="2400" b="1" dirty="0">
              <a:solidFill>
                <a:srgbClr val="000A1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2400" b="1" dirty="0">
                <a:solidFill>
                  <a:srgbClr val="000A1E"/>
                </a:solidFill>
              </a:rPr>
              <a:t>Basitlik: </a:t>
            </a:r>
            <a:r>
              <a:rPr lang="tr-TR" sz="2400" dirty="0">
                <a:solidFill>
                  <a:srgbClr val="000A1E"/>
                </a:solidFill>
              </a:rPr>
              <a:t>3-5 maddeden oluşmalı, hatırlanması ve uygulanması kolay ve mümkün olmalıdır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tr-TR" sz="2400" b="1" dirty="0">
              <a:solidFill>
                <a:srgbClr val="000A1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2400" b="1" dirty="0">
                <a:solidFill>
                  <a:srgbClr val="000A1E"/>
                </a:solidFill>
              </a:rPr>
              <a:t>Bağlılık: </a:t>
            </a:r>
            <a:r>
              <a:rPr lang="tr-TR" sz="2400" dirty="0">
                <a:solidFill>
                  <a:srgbClr val="000A1E"/>
                </a:solidFill>
              </a:rPr>
              <a:t>"Ya Hep Ya Hiç" kuralı geçerlidir. Bileşenlerin tamamı uygulanmazsa demet uygulanmış sayılmamalıdır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tr-TR" sz="2400" dirty="0">
              <a:solidFill>
                <a:srgbClr val="000A1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2400" b="1" dirty="0">
                <a:solidFill>
                  <a:srgbClr val="000A1E"/>
                </a:solidFill>
              </a:rPr>
              <a:t>Ölçülebilirlik: </a:t>
            </a:r>
            <a:r>
              <a:rPr lang="tr-TR" sz="2400" dirty="0">
                <a:solidFill>
                  <a:srgbClr val="000A1E"/>
                </a:solidFill>
              </a:rPr>
              <a:t>Uyum takip edilebilir olmalıdır</a:t>
            </a:r>
            <a:endParaRPr sz="2400" dirty="0">
              <a:solidFill>
                <a:srgbClr val="000A1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36d620c3024_0_825"/>
          <p:cNvSpPr txBox="1"/>
          <p:nvPr/>
        </p:nvSpPr>
        <p:spPr>
          <a:xfrm>
            <a:off x="1700535" y="224352"/>
            <a:ext cx="8596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Kateter İlişkili Üriner Sistem Enfeksiyonu</a:t>
            </a:r>
            <a:br>
              <a:rPr lang="tr-T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tr-TR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Önlem Paketi – Kateter Bakımı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g36d620c3024_0_825"/>
          <p:cNvSpPr/>
          <p:nvPr/>
        </p:nvSpPr>
        <p:spPr>
          <a:xfrm>
            <a:off x="1523000" y="2245200"/>
            <a:ext cx="4572000" cy="1993200"/>
          </a:xfrm>
          <a:prstGeom prst="rect">
            <a:avLst/>
          </a:prstGeom>
          <a:solidFill>
            <a:srgbClr val="92CBDB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g36d620c3024_0_825"/>
          <p:cNvSpPr/>
          <p:nvPr/>
        </p:nvSpPr>
        <p:spPr>
          <a:xfrm>
            <a:off x="6096000" y="2245200"/>
            <a:ext cx="4572000" cy="2002200"/>
          </a:xfrm>
          <a:prstGeom prst="rect">
            <a:avLst/>
          </a:prstGeom>
          <a:solidFill>
            <a:srgbClr val="A5CBF0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g36d620c3024_0_825"/>
          <p:cNvSpPr/>
          <p:nvPr/>
        </p:nvSpPr>
        <p:spPr>
          <a:xfrm>
            <a:off x="6097000" y="4220525"/>
            <a:ext cx="4572000" cy="1800600"/>
          </a:xfrm>
          <a:prstGeom prst="rect">
            <a:avLst/>
          </a:prstGeom>
          <a:solidFill>
            <a:srgbClr val="5D90C5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g36d620c3024_0_825"/>
          <p:cNvSpPr/>
          <p:nvPr/>
        </p:nvSpPr>
        <p:spPr>
          <a:xfrm>
            <a:off x="1524000" y="4221100"/>
            <a:ext cx="4572000" cy="1800600"/>
          </a:xfrm>
          <a:prstGeom prst="rect">
            <a:avLst/>
          </a:prstGeom>
          <a:solidFill>
            <a:srgbClr val="C3E2E8"/>
          </a:solidFill>
          <a:ln w="28575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g36d620c3024_0_825"/>
          <p:cNvSpPr txBox="1"/>
          <p:nvPr/>
        </p:nvSpPr>
        <p:spPr>
          <a:xfrm>
            <a:off x="1773522" y="2688624"/>
            <a:ext cx="362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Günlük kateter gerekliliği değerlendirilmesi</a:t>
            </a:r>
            <a:endParaRPr sz="2400" b="0" i="0" u="none" strike="noStrike" cap="non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g36d620c3024_0_825"/>
          <p:cNvSpPr txBox="1"/>
          <p:nvPr/>
        </p:nvSpPr>
        <p:spPr>
          <a:xfrm>
            <a:off x="1704975" y="4590550"/>
            <a:ext cx="3762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Kateter drenaj sistemi ve torbası mesane seviyesinin altında tutulması</a:t>
            </a:r>
            <a:endParaRPr sz="2400" b="0" i="0" u="none" strike="noStrike" cap="non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g36d620c3024_0_825"/>
          <p:cNvSpPr txBox="1"/>
          <p:nvPr/>
        </p:nvSpPr>
        <p:spPr>
          <a:xfrm>
            <a:off x="6891000" y="2688625"/>
            <a:ext cx="362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Üriner kateter ve kateter drenaj sistemi bütünlüğü kontrol edilmesi</a:t>
            </a:r>
            <a:endParaRPr sz="2400" b="0" i="0" u="none" strike="noStrike" cap="non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g36d620c3024_0_825"/>
          <p:cNvSpPr txBox="1"/>
          <p:nvPr/>
        </p:nvSpPr>
        <p:spPr>
          <a:xfrm>
            <a:off x="6967801" y="4526425"/>
            <a:ext cx="347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Kateter ucuna yerleştirilen torbanın zeminle temas etmemesi</a:t>
            </a:r>
            <a:endParaRPr sz="2400" b="0" i="0" u="none" strike="noStrike" cap="non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5" name="Google Shape;875;g36d620c3024_0_825" descr="When and Why a Urinary Catheter is Used"/>
          <p:cNvPicPr preferRelativeResize="0"/>
          <p:nvPr/>
        </p:nvPicPr>
        <p:blipFill rotWithShape="1">
          <a:blip r:embed="rId3">
            <a:alphaModFix/>
          </a:blip>
          <a:srcRect l="32687"/>
          <a:stretch/>
        </p:blipFill>
        <p:spPr>
          <a:xfrm>
            <a:off x="5285925" y="3377025"/>
            <a:ext cx="1681876" cy="1621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6" name="Google Shape;876;g36d620c3024_0_825"/>
          <p:cNvSpPr txBox="1">
            <a:spLocks noGrp="1"/>
          </p:cNvSpPr>
          <p:nvPr>
            <p:ph type="title"/>
          </p:nvPr>
        </p:nvSpPr>
        <p:spPr>
          <a:xfrm>
            <a:off x="324091" y="365125"/>
            <a:ext cx="962762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ct val="121212"/>
            </a:pPr>
            <a:r>
              <a:rPr lang="tr-TR" sz="4000" b="1" dirty="0">
                <a:solidFill>
                  <a:schemeClr val="accent1"/>
                </a:solidFill>
              </a:rPr>
              <a:t>T.C. Sağlık Bakanlığı Kİ-İYE Önleme Demeti </a:t>
            </a:r>
            <a:br>
              <a:rPr lang="tr-TR" sz="4000" b="1" dirty="0">
                <a:solidFill>
                  <a:schemeClr val="accent2"/>
                </a:solidFill>
              </a:rPr>
            </a:br>
            <a:r>
              <a:rPr lang="tr-TR" sz="3300" b="1" dirty="0">
                <a:solidFill>
                  <a:schemeClr val="accent1"/>
                </a:solidFill>
              </a:rPr>
              <a:t>Kateter Bakımı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g36d620c3024_0_10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0641" t="9565" r="18982" b="11119"/>
          <a:stretch/>
        </p:blipFill>
        <p:spPr>
          <a:xfrm>
            <a:off x="1082886" y="1148079"/>
            <a:ext cx="8170335" cy="436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36d620c3024_0_10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246" t="7754" r="11873" b="6832"/>
          <a:stretch/>
        </p:blipFill>
        <p:spPr>
          <a:xfrm>
            <a:off x="948265" y="457200"/>
            <a:ext cx="8669767" cy="54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415DF25E-754E-3017-6134-619386C1E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6093FA1A-3B52-F4A2-3508-A9349BF6C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150" y="260375"/>
            <a:ext cx="9535790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chemeClr val="accent1"/>
                </a:solidFill>
              </a:rPr>
              <a:t>Tartışmalı Konular ve Güncel Öneriler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FC2AD234-0524-4443-3DCD-C72B0B3258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790" y="2006848"/>
            <a:ext cx="10218420" cy="30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Antiseptik Kullanımı: </a:t>
            </a:r>
            <a:r>
              <a:rPr lang="tr-TR" sz="2400" dirty="0">
                <a:solidFill>
                  <a:srgbClr val="000000"/>
                </a:solidFill>
              </a:rPr>
              <a:t>Rutin </a:t>
            </a:r>
            <a:r>
              <a:rPr lang="tr-TR" sz="2400" dirty="0" err="1">
                <a:solidFill>
                  <a:srgbClr val="000000"/>
                </a:solidFill>
              </a:rPr>
              <a:t>meatal</a:t>
            </a:r>
            <a:r>
              <a:rPr lang="tr-TR" sz="2400" dirty="0">
                <a:solidFill>
                  <a:srgbClr val="000000"/>
                </a:solidFill>
              </a:rPr>
              <a:t> temizlik için steril su veya serum fizyolojik yeterlidir. Antiseptiklerin (ör. klorheksidin) rutin kullanımının ek fayda sağladığına dair kanıt yoktur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(Kanıt: Düşük/Orta)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Torba Değişimi: </a:t>
            </a:r>
            <a:r>
              <a:rPr lang="tr-TR" sz="2400" dirty="0">
                <a:solidFill>
                  <a:srgbClr val="000000"/>
                </a:solidFill>
              </a:rPr>
              <a:t>Torbaların rutin aralıklarla değil, sadece kirlendiğinde veya bozulduğunda değiştirilmesi önerilir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(Kanıt: Düşük)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Mesane İrrigasyonu: </a:t>
            </a:r>
            <a:r>
              <a:rPr lang="tr-TR" sz="2400" dirty="0">
                <a:solidFill>
                  <a:srgbClr val="000000"/>
                </a:solidFill>
              </a:rPr>
              <a:t>Enfeksiyonu önlemek için rutin mesane irrigasyonu veya yıkaması ÖNERİLMEZ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(Kanıt: Orta)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0FCA4-D3C7-FB3F-335C-4B828D9A3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8108AE4D-C784-07EC-DC27-A0F900C99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1" y="2338832"/>
            <a:ext cx="7836746" cy="2013035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+mn-lt"/>
              </a:rPr>
              <a:t>BAŞARILI LİTERATÜR ÖRNEKLERİ</a:t>
            </a:r>
            <a:endParaRPr lang="tr-TR" sz="4800" b="1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213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E033DD1B-BE83-753E-ACFB-5238D92B3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88A94229-0016-99C5-F280-38CA538E1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790" y="2006848"/>
            <a:ext cx="10218420" cy="30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Yer ve Klinik: </a:t>
            </a:r>
            <a:r>
              <a:rPr lang="tr-TR" dirty="0">
                <a:solidFill>
                  <a:srgbClr val="000000"/>
                </a:solidFill>
              </a:rPr>
              <a:t>Suudi Arabistan, Riyad, Sultan Bin Abdulaziz İnsani Yardım Şehri (Orta Doğu'nun en büyük rehabilitasyon merkezi, 511 yataklı)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Uygulanan Strateji: </a:t>
            </a:r>
            <a:r>
              <a:rPr lang="tr-TR" dirty="0">
                <a:solidFill>
                  <a:srgbClr val="000000"/>
                </a:solidFill>
              </a:rPr>
              <a:t>Standart demet önlemlerine ek olarak "Hasta ve Aile Katılımı" ön plana çıkarılmış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Eğitim: </a:t>
            </a:r>
            <a:r>
              <a:rPr lang="tr-TR" dirty="0">
                <a:solidFill>
                  <a:srgbClr val="000000"/>
                </a:solidFill>
              </a:rPr>
              <a:t>Personele el hijyeni, aseptik teknik ve bakım eğitimi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Bakım Demeti: Günlük gereklilik değerlendirmesi, kapalı sistemin korunması, torbanın mesane seviyesinin altında ve yerden yüksekte tutulması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4ED1BA9-2149-988D-C301-5AC4E1DF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73" y="192505"/>
            <a:ext cx="8716591" cy="15480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62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A81E1CAA-7DA4-7188-65A9-886D28B44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F40447A3-D5AB-1417-F2F1-0E746B780B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2062" y="2303627"/>
            <a:ext cx="10218420" cy="30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0800" lvl="0" indent="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None/>
            </a:pPr>
            <a:r>
              <a:rPr lang="tr-TR" b="1" dirty="0">
                <a:solidFill>
                  <a:srgbClr val="000000"/>
                </a:solidFill>
              </a:rPr>
              <a:t>Enfeksiyon Hızındaki Değişim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Başlangıç: </a:t>
            </a:r>
            <a:r>
              <a:rPr lang="tr-TR" dirty="0">
                <a:solidFill>
                  <a:srgbClr val="000000"/>
                </a:solidFill>
              </a:rPr>
              <a:t>Kİ-İYE hızı 1000 kateter gününde 1.78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Müdahale Sonrası: </a:t>
            </a:r>
            <a:r>
              <a:rPr lang="tr-TR" dirty="0">
                <a:solidFill>
                  <a:srgbClr val="000000"/>
                </a:solidFill>
              </a:rPr>
              <a:t>Hız 0.25'e kadar gerilemiş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Genel Başarı: </a:t>
            </a:r>
            <a:r>
              <a:rPr lang="tr-TR" dirty="0">
                <a:solidFill>
                  <a:srgbClr val="000000"/>
                </a:solidFill>
              </a:rPr>
              <a:t>Dört yıllık süreçte enfeksiyon hızında %70'in üzerinde kalıcı bir düşüş sağlanmış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Ana Mesaj: </a:t>
            </a:r>
            <a:r>
              <a:rPr lang="tr-TR" dirty="0">
                <a:solidFill>
                  <a:srgbClr val="000000"/>
                </a:solidFill>
              </a:rPr>
              <a:t>Rehabilitasyon merkezleri gibi uzun yatış sürelerinin olduğu yerlerde, hasta ve ailelerinin bakım sürecine aktif katılımını sağlamak (eğitim ve farkındalık), enfeksiyon oranlarını düşürmede kritik bir başarı faktörüdür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E3CD876-2588-F3D5-E0B3-7AF38303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62" y="336885"/>
            <a:ext cx="8716591" cy="15480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85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C99358E6-B89D-0F62-77D9-8711F1BE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317265F4-2A03-0B0B-63B7-494E492A6A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790" y="2006848"/>
            <a:ext cx="10218420" cy="150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dirty="0">
                <a:solidFill>
                  <a:srgbClr val="000000"/>
                </a:solidFill>
              </a:rPr>
              <a:t>Çin, </a:t>
            </a:r>
            <a:r>
              <a:rPr lang="tr-TR" dirty="0" err="1">
                <a:solidFill>
                  <a:srgbClr val="000000"/>
                </a:solidFill>
              </a:rPr>
              <a:t>Xiamen</a:t>
            </a:r>
            <a:r>
              <a:rPr lang="tr-TR" dirty="0">
                <a:solidFill>
                  <a:srgbClr val="000000"/>
                </a:solidFill>
              </a:rPr>
              <a:t> şehrindeki 8 farklı üçüncü basamak hastanenin yoğun bakım üniteleri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Çalışma Tasarımı: </a:t>
            </a:r>
            <a:r>
              <a:rPr lang="tr-TR" dirty="0">
                <a:solidFill>
                  <a:srgbClr val="000000"/>
                </a:solidFill>
              </a:rPr>
              <a:t>Çok merkezli, retrospektif bir çalışma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Müdahale: </a:t>
            </a:r>
            <a:r>
              <a:rPr lang="tr-TR" dirty="0">
                <a:solidFill>
                  <a:srgbClr val="000000"/>
                </a:solidFill>
              </a:rPr>
              <a:t>Standart bakım ile demet temelli müdahale dönemlerinin karşılaştırılması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57F59-1AF5-2D0E-3993-8BF1E94A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94" y="314866"/>
            <a:ext cx="8592749" cy="15099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CE95E84-AA4A-82F0-951D-C1A8678707C1}"/>
              </a:ext>
            </a:extLst>
          </p:cNvPr>
          <p:cNvSpPr txBox="1"/>
          <p:nvPr/>
        </p:nvSpPr>
        <p:spPr>
          <a:xfrm>
            <a:off x="537410" y="3516771"/>
            <a:ext cx="1138187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Kateterizasyon Endikasyonlarının Değerlendirilmesi</a:t>
            </a:r>
          </a:p>
          <a:p>
            <a:r>
              <a:rPr lang="tr-T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Aseptik Teknik: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Kateter takılması sırasında steril teknik ve asepsi kurallarına uyulması</a:t>
            </a:r>
          </a:p>
          <a:p>
            <a:r>
              <a:rPr lang="tr-T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Hijyeni: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İşlem öncesi ve sonrası ile bakım sırasında el hijyeni sağlanması</a:t>
            </a:r>
          </a:p>
          <a:p>
            <a:r>
              <a:rPr lang="tr-T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Alkol Bazlı El Dezenfektanı Erişimi: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yatak başında alkol bazlı el antiseptiği bulundurulması</a:t>
            </a:r>
          </a:p>
          <a:p>
            <a:r>
              <a:rPr lang="tr-T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İzolasyon: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Çoklu ilaca dirençli enfeksiyonu olan hastaların tek kişilik odada izole edilmesi</a:t>
            </a:r>
          </a:p>
          <a:p>
            <a:r>
              <a:rPr lang="tr-T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Çıkarma Gerekliliğinin Değerlendirilmesi: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Kateterin hala gerekli olup olmadığının günlük olarak sorgulanması ve gereksizse çekilmesi</a:t>
            </a:r>
          </a:p>
          <a:p>
            <a:r>
              <a:rPr lang="tr-T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Kayıt: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Hemşirelerin üriner kateter takılı olduğunu günlük olarak kaydetmesi</a:t>
            </a:r>
          </a:p>
          <a:p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Sağlık Eğitimi: Hastalara ve ailelerine kateter bakımı, fiksasyon ve mesane eğitimi konularında eğitim verilmesi</a:t>
            </a:r>
          </a:p>
        </p:txBody>
      </p:sp>
    </p:spTree>
    <p:extLst>
      <p:ext uri="{BB962C8B-B14F-4D97-AF65-F5344CB8AC3E}">
        <p14:creationId xmlns:p14="http://schemas.microsoft.com/office/powerpoint/2010/main" val="6643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46D98365-3435-B8A8-F25B-1F7CCB6D4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F9330905-CFD9-074F-AE08-5112D4273A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790" y="2350167"/>
            <a:ext cx="10218420" cy="316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dirty="0">
                <a:solidFill>
                  <a:srgbClr val="000000"/>
                </a:solidFill>
              </a:rPr>
              <a:t>Müdahale Öncesi: Kİ-İYE hızı 1000 kateter gününde 3.84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dirty="0">
                <a:solidFill>
                  <a:srgbClr val="000000"/>
                </a:solidFill>
              </a:rPr>
              <a:t>Müdahale Sonrası: Hız 1000 kateter gününde 1.31'e düşmüştür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Kullanım Oranı: </a:t>
            </a:r>
            <a:r>
              <a:rPr lang="tr-TR" dirty="0">
                <a:solidFill>
                  <a:srgbClr val="000000"/>
                </a:solidFill>
              </a:rPr>
              <a:t>Üriner kateter kullanım oranı %71.29'dan %62.70'e gerilemiş ve kateterde kalma süreleri kısalmış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b="1" dirty="0">
                <a:solidFill>
                  <a:srgbClr val="000000"/>
                </a:solidFill>
              </a:rPr>
              <a:t>Ana Mesaj: </a:t>
            </a:r>
            <a:r>
              <a:rPr lang="tr-TR" dirty="0">
                <a:solidFill>
                  <a:srgbClr val="000000"/>
                </a:solidFill>
              </a:rPr>
              <a:t>Geniş ölçekli ve çok merkezli uygulamalarda bile demet stratejisi, hem enfeksiyon oranlarını düşürmekte hem de gereksiz kateter kullanımını azaltarak hasta güvenliğini artırmaktadır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93E058-DF16-D504-5B43-398D5149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94" y="314866"/>
            <a:ext cx="8592749" cy="15099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73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6d620c3024_0_1076"/>
          <p:cNvSpPr txBox="1">
            <a:spLocks noGrp="1"/>
          </p:cNvSpPr>
          <p:nvPr>
            <p:ph type="title"/>
          </p:nvPr>
        </p:nvSpPr>
        <p:spPr>
          <a:xfrm>
            <a:off x="483450" y="2062984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tr-TR" sz="4800" b="1" dirty="0">
                <a:solidFill>
                  <a:schemeClr val="bg1"/>
                </a:solidFill>
              </a:rPr>
              <a:t>Enfeksiyon Kontrol Demetleri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951" name="Google Shape;951;g36d620c3024_0_1076"/>
          <p:cNvSpPr txBox="1">
            <a:spLocks noGrp="1"/>
          </p:cNvSpPr>
          <p:nvPr>
            <p:ph type="body" idx="1"/>
          </p:nvPr>
        </p:nvSpPr>
        <p:spPr>
          <a:xfrm>
            <a:off x="4586650" y="1947333"/>
            <a:ext cx="6705000" cy="446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Santral Kateter İlişkili Kan Dolaşımı Enfeksiyonu (SKİ-KDE)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Ventilatör İlişkili Pnömoni (VİP)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dirty="0">
                <a:solidFill>
                  <a:srgbClr val="212121"/>
                </a:solidFill>
              </a:rPr>
              <a:t>Kateter İlişkili Üriner Sistem Enfeksiyonu (Kİ-ÜSE)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tr-TR" sz="3600" b="1" dirty="0">
                <a:solidFill>
                  <a:schemeClr val="accent1"/>
                </a:solidFill>
              </a:rPr>
              <a:t>Cerrahi Alan Enfeksiyonu (CAE) </a:t>
            </a:r>
            <a:endParaRPr sz="36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C163E4-2179-897D-DAF5-EEC35046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242"/>
            <a:ext cx="10271760" cy="1450757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1"/>
                </a:solidFill>
              </a:rPr>
              <a:t>Türkiye’de YBÜ’lerde Güncel SHİE Hızları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545964-E251-FD20-1409-0110233E4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dirty="0">
                <a:solidFill>
                  <a:srgbClr val="000A1E"/>
                </a:solidFill>
              </a:rPr>
              <a:t>SKİ-KDE: </a:t>
            </a:r>
            <a:r>
              <a:rPr lang="tr-TR" dirty="0">
                <a:solidFill>
                  <a:srgbClr val="000A1E"/>
                </a:solidFill>
              </a:rPr>
              <a:t>Eğitim Araştırma Hastaneleri: 1000 kateter gününde 0.5-8.5</a:t>
            </a:r>
          </a:p>
          <a:p>
            <a:pPr algn="just"/>
            <a:r>
              <a:rPr lang="tr-TR" dirty="0">
                <a:solidFill>
                  <a:srgbClr val="000A1E"/>
                </a:solidFill>
              </a:rPr>
              <a:t>                Üniversite Hastaneleri: 1000 kateter gününde 2.9-10</a:t>
            </a:r>
          </a:p>
          <a:p>
            <a:pPr algn="just"/>
            <a:r>
              <a:rPr lang="tr-TR" dirty="0">
                <a:solidFill>
                  <a:srgbClr val="000A1E"/>
                </a:solidFill>
              </a:rPr>
              <a:t>                Özel Hastaneler: 1000 kateter gününde 0.1-3.1</a:t>
            </a:r>
          </a:p>
          <a:p>
            <a:pPr algn="just"/>
            <a:r>
              <a:rPr lang="tr-TR" b="1" dirty="0">
                <a:solidFill>
                  <a:srgbClr val="000A1E"/>
                </a:solidFill>
              </a:rPr>
              <a:t>Kİ-İYE: </a:t>
            </a:r>
            <a:r>
              <a:rPr lang="tr-TR" dirty="0">
                <a:solidFill>
                  <a:srgbClr val="000A1E"/>
                </a:solidFill>
              </a:rPr>
              <a:t>Eğitim Araştırma Hastaneleri: 1000 kateter gününde 0.1-1.5</a:t>
            </a:r>
          </a:p>
          <a:p>
            <a:pPr algn="just"/>
            <a:r>
              <a:rPr lang="tr-TR" dirty="0">
                <a:solidFill>
                  <a:srgbClr val="000A1E"/>
                </a:solidFill>
              </a:rPr>
              <a:t>                Üniversite Hastaneleri: 1000 kateter gününde 0.6-2.2</a:t>
            </a:r>
          </a:p>
          <a:p>
            <a:pPr algn="just"/>
            <a:r>
              <a:rPr lang="tr-TR" dirty="0">
                <a:solidFill>
                  <a:srgbClr val="000A1E"/>
                </a:solidFill>
              </a:rPr>
              <a:t>                Özel Hastaneler: 1000 kateter gününde 0.1-0.9</a:t>
            </a:r>
          </a:p>
          <a:p>
            <a:pPr algn="just"/>
            <a:r>
              <a:rPr lang="tr-TR" b="1" dirty="0">
                <a:solidFill>
                  <a:srgbClr val="000A1E"/>
                </a:solidFill>
              </a:rPr>
              <a:t>VİP /VİO:     </a:t>
            </a:r>
            <a:r>
              <a:rPr lang="tr-TR" dirty="0">
                <a:solidFill>
                  <a:srgbClr val="000A1E"/>
                </a:solidFill>
              </a:rPr>
              <a:t>Eğitim Araştırma Hastaneleri: 1000 ventilatör gününde 0.1-5.8 / 1.3-9.1</a:t>
            </a:r>
          </a:p>
          <a:p>
            <a:pPr algn="just"/>
            <a:r>
              <a:rPr lang="tr-TR" dirty="0">
                <a:solidFill>
                  <a:srgbClr val="000A1E"/>
                </a:solidFill>
              </a:rPr>
              <a:t>                Üniversite Hastaneleri: 1000 ventilatör gününde 3.3-12.2  / 1.3-5.4</a:t>
            </a:r>
          </a:p>
          <a:p>
            <a:pPr algn="just"/>
            <a:r>
              <a:rPr lang="tr-TR" dirty="0">
                <a:solidFill>
                  <a:srgbClr val="000A1E"/>
                </a:solidFill>
              </a:rPr>
              <a:t>                Özel Hastaneler: 1000 ventilatör gününde 0.3-3.0  /  2.3-4.8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101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F9B0F069-A586-D0A6-6630-28A5F10FA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62006C94-DF46-4E3E-20B1-3E7274F86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904" y="260375"/>
            <a:ext cx="8700035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400" b="1" dirty="0">
                <a:solidFill>
                  <a:srgbClr val="7030A0"/>
                </a:solidFill>
              </a:rPr>
              <a:t>Cerrahi Alan Enfeksiyonu (CAE) </a:t>
            </a: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5DD02A8E-C33B-3573-180E-31E180D83F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810" y="2278380"/>
            <a:ext cx="10218420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Cerrahi işlemden sonraki 30 gün (veya implant varsa 90 gün) içinde gelişen enfeksiyon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Hastane enfeksiyonlarının en sık görülen nedenlerinden biridir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Yatış süresini uzatır, yeniden başvuru ve ölüm riskini artırır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Kanıta dayalı stratejilerle CAE'lerin yaklaşık %50'si önlenebilir olduğu tahmin edilmektedir</a:t>
            </a: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8482EB73-7991-27F2-A4C3-2F5372184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04F5CF7C-0A0D-F248-FE59-014570BB7B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6380" y="260375"/>
            <a:ext cx="8290560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rgbClr val="7030A0"/>
                </a:solidFill>
              </a:rPr>
              <a:t>Uluslararası Rehberler – </a:t>
            </a:r>
            <a:br>
              <a:rPr lang="tr-TR" sz="4000" b="1" dirty="0">
                <a:solidFill>
                  <a:srgbClr val="7030A0"/>
                </a:solidFill>
              </a:rPr>
            </a:br>
            <a:r>
              <a:rPr lang="tr-TR" sz="4000" b="1" dirty="0">
                <a:solidFill>
                  <a:srgbClr val="7030A0"/>
                </a:solidFill>
              </a:rPr>
              <a:t>Temel Önlemler</a:t>
            </a: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0943B899-9FB3-15AE-17E1-F27333DA8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3359" y="1773621"/>
            <a:ext cx="9415298" cy="78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accent2"/>
                </a:solidFill>
              </a:rPr>
              <a:t>Antibiyotik Profilaksisi: </a:t>
            </a:r>
            <a:r>
              <a:rPr lang="tr-TR" dirty="0">
                <a:solidFill>
                  <a:srgbClr val="000000"/>
                </a:solidFill>
              </a:rPr>
              <a:t>İnsizyondan önceki 120 dakika içinde uygulanmalı ve cerrahi bitiminden sonra uzatılmamalıdır </a:t>
            </a:r>
            <a:r>
              <a:rPr lang="tr-TR" dirty="0">
                <a:solidFill>
                  <a:srgbClr val="00B0F0"/>
                </a:solidFill>
              </a:rPr>
              <a:t>(CDC: Kategori 1A, DSÖ: Güçlü Öneri)</a:t>
            </a: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accent2"/>
                </a:solidFill>
              </a:rPr>
              <a:t>Kıl Temizliği: </a:t>
            </a:r>
            <a:r>
              <a:rPr lang="tr-TR" dirty="0">
                <a:solidFill>
                  <a:srgbClr val="000000"/>
                </a:solidFill>
              </a:rPr>
              <a:t>Cerrahi alandaki kıllar, zorunlu olmadıkça temizlenmemelidir. Temizlenecekse ameliyat günü kesici (</a:t>
            </a:r>
            <a:r>
              <a:rPr lang="tr-TR" dirty="0" err="1">
                <a:solidFill>
                  <a:srgbClr val="000000"/>
                </a:solidFill>
              </a:rPr>
              <a:t>klipper</a:t>
            </a:r>
            <a:r>
              <a:rPr lang="tr-TR" dirty="0">
                <a:solidFill>
                  <a:srgbClr val="000000"/>
                </a:solidFill>
              </a:rPr>
              <a:t>) kullanılmalıdır </a:t>
            </a:r>
            <a:r>
              <a:rPr lang="tr-TR" dirty="0">
                <a:solidFill>
                  <a:srgbClr val="00B0F0"/>
                </a:solidFill>
              </a:rPr>
              <a:t>(CDC: Kategori 1A, DSÖ: Güçlü Öneri)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accent2"/>
                </a:solidFill>
              </a:rPr>
              <a:t>Cilt Hazırlığı: </a:t>
            </a:r>
            <a:r>
              <a:rPr lang="tr-TR" dirty="0">
                <a:solidFill>
                  <a:srgbClr val="000000"/>
                </a:solidFill>
              </a:rPr>
              <a:t>Alkol bazlı antiseptik solüsyonlar (klorheksidin glukonat gibi) kullanılmalıdır </a:t>
            </a:r>
            <a:r>
              <a:rPr lang="tr-TR" dirty="0">
                <a:solidFill>
                  <a:srgbClr val="00B0F0"/>
                </a:solidFill>
              </a:rPr>
              <a:t>(CDC: Kategori 1A, DSÖ: Güçlü Öneri)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accent2"/>
                </a:solidFill>
              </a:rPr>
              <a:t>Glikoz Kontrolü: </a:t>
            </a:r>
            <a:r>
              <a:rPr lang="tr-TR" dirty="0">
                <a:solidFill>
                  <a:srgbClr val="000000"/>
                </a:solidFill>
              </a:rPr>
              <a:t>Diyabetik olsun olmasın tüm hastalarda perioperatif kan şekeri &lt;200 mg/</a:t>
            </a:r>
            <a:r>
              <a:rPr lang="tr-TR" dirty="0" err="1">
                <a:solidFill>
                  <a:srgbClr val="000000"/>
                </a:solidFill>
              </a:rPr>
              <a:t>dL</a:t>
            </a:r>
            <a:r>
              <a:rPr lang="tr-TR" dirty="0">
                <a:solidFill>
                  <a:srgbClr val="000000"/>
                </a:solidFill>
              </a:rPr>
              <a:t> hedeflenmelidir </a:t>
            </a:r>
            <a:r>
              <a:rPr lang="tr-TR" dirty="0">
                <a:solidFill>
                  <a:srgbClr val="00B0F0"/>
                </a:solidFill>
              </a:rPr>
              <a:t>(CDC: Kategori 1A)</a:t>
            </a:r>
            <a:endParaRPr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C4664D53-7529-7C3F-E1A0-B243ECD1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A50608D6-7DE6-7DA2-3C5C-D953B2789A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6380" y="260375"/>
            <a:ext cx="8290560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tr-TR" sz="4000" b="1" dirty="0">
                <a:solidFill>
                  <a:srgbClr val="7030A0"/>
                </a:solidFill>
              </a:rPr>
              <a:t>Cerrahi Öncesi (Preoperatif) Önlemler</a:t>
            </a: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D1BCA739-3E64-EA3D-05CA-97C77AA0A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4849" y="1821180"/>
            <a:ext cx="11172825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7030A0"/>
                </a:solidFill>
              </a:rPr>
              <a:t>Yatış Süresi: </a:t>
            </a:r>
            <a:r>
              <a:rPr lang="tr-TR" sz="2200" dirty="0">
                <a:solidFill>
                  <a:srgbClr val="000000"/>
                </a:solidFill>
              </a:rPr>
              <a:t>Hastaların operasyon öncesi hastanede yatış süresi mümkün olduğunca kısa tutulmalıdır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7030A0"/>
                </a:solidFill>
              </a:rPr>
              <a:t>Preoperatif Banyo: </a:t>
            </a:r>
            <a:r>
              <a:rPr lang="tr-TR" sz="2200" dirty="0">
                <a:solidFill>
                  <a:srgbClr val="000000"/>
                </a:solidFill>
              </a:rPr>
              <a:t>Hastanın operasyondan önceki gece antimikrobiyal içeren sabun veya normal sabun ile banyo yapması sağlanmalıdır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7030A0"/>
                </a:solidFill>
              </a:rPr>
              <a:t>Kıl Temizliği: </a:t>
            </a:r>
            <a:r>
              <a:rPr lang="tr-TR" sz="2200" dirty="0">
                <a:solidFill>
                  <a:srgbClr val="000000"/>
                </a:solidFill>
              </a:rPr>
              <a:t>Operasyon bölgesindeki kıllar rutin olarak tıraş edilmemelidir. Mutlaka kesilmesi gerekiyorsa; operasyondan hemen önce, operasyon odası dışında ve tıraş makinesi (</a:t>
            </a:r>
            <a:r>
              <a:rPr lang="tr-TR" sz="2200" dirty="0" err="1">
                <a:solidFill>
                  <a:srgbClr val="000000"/>
                </a:solidFill>
              </a:rPr>
              <a:t>klipper</a:t>
            </a:r>
            <a:r>
              <a:rPr lang="tr-TR" sz="2200" dirty="0">
                <a:solidFill>
                  <a:srgbClr val="000000"/>
                </a:solidFill>
              </a:rPr>
              <a:t>) kullanılarak yapılmalı, asla jilet kullanılmamalıdır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7030A0"/>
                </a:solidFill>
              </a:rPr>
              <a:t>Glukoz Kontrolü: </a:t>
            </a:r>
            <a:r>
              <a:rPr lang="tr-TR" sz="2200" dirty="0">
                <a:solidFill>
                  <a:srgbClr val="000000"/>
                </a:solidFill>
              </a:rPr>
              <a:t>Diyabetik hastalarda operasyon öncesi kan şekeri regülasyonu sağlanmalı ve perioperatif dönemde hiperglisemiden (&lt;200 mg/dl) kaçınılmalıdır</a:t>
            </a:r>
            <a:endParaRPr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B65A0140-227D-4FED-3D78-F729F62C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EA9921D1-D91C-7682-70E5-67CD5498AE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6380" y="260375"/>
            <a:ext cx="8290560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rgbClr val="7030A0"/>
                </a:solidFill>
              </a:rPr>
              <a:t>Cerrahi Sırası (İntraoperatif) Önlemler</a:t>
            </a: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5947963B-084A-6BD2-1BFA-829588E3EA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4849" y="1821180"/>
            <a:ext cx="10868025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Antibiyotik Profilaksisi: </a:t>
            </a:r>
            <a:r>
              <a:rPr lang="tr-TR" sz="2400" dirty="0">
                <a:solidFill>
                  <a:srgbClr val="000000"/>
                </a:solidFill>
              </a:rPr>
              <a:t>Sadece endikasyon varlığında, insizyondan önceki 120 dakika içinde uygulanmalıdır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Cilt Antisepsisi: </a:t>
            </a:r>
            <a:r>
              <a:rPr lang="tr-TR" sz="2400" dirty="0">
                <a:solidFill>
                  <a:srgbClr val="000000"/>
                </a:solidFill>
              </a:rPr>
              <a:t>İnsizyon bölgesinde alkol içeren %0.5-2 klorheksidin ile antisepsi sağlanmalı ve antiseptiğin kuruması beklenmeden işleme başlanmamalıdır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Cerrahi El Hijyeni: </a:t>
            </a:r>
            <a:r>
              <a:rPr lang="tr-TR" sz="2400" dirty="0">
                <a:solidFill>
                  <a:srgbClr val="000000"/>
                </a:solidFill>
              </a:rPr>
              <a:t>Cerrahi ekip, antimikrobiyal sabun ile 3-5 dakika süreyle el hijyeni sağlamalıdır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Ortam Kontrolü: </a:t>
            </a:r>
            <a:r>
              <a:rPr lang="tr-TR" sz="2400" dirty="0">
                <a:solidFill>
                  <a:srgbClr val="000000"/>
                </a:solidFill>
              </a:rPr>
              <a:t>Operasyon süresince oda kapıları kapalı tutulmalı, giriş-çıkışlar sınırlandırılmalıdır. Maskeler ağız ve burnu tamamen içine alacak şekilde takılmalıdır</a:t>
            </a: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D3D0DA9D-F89E-0DDE-EFC8-3C98902D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87EF074C-C34F-17C5-8807-F588FB9D0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6380" y="260375"/>
            <a:ext cx="8290560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sz="4000" b="1" dirty="0">
                <a:solidFill>
                  <a:srgbClr val="7030A0"/>
                </a:solidFill>
              </a:rPr>
              <a:t>Cerrahi Sonrası (Postoperatif) Önlemler</a:t>
            </a: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3DEDB2A2-DEA5-13A5-081B-9C2AF102C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4850" y="1821180"/>
            <a:ext cx="10218420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Pansuman Takibi: </a:t>
            </a:r>
            <a:r>
              <a:rPr lang="tr-TR" sz="2400" dirty="0">
                <a:solidFill>
                  <a:srgbClr val="000000"/>
                </a:solidFill>
              </a:rPr>
              <a:t>Primer olarak kapatılan bir insizyon, steril pansuman ile 24-48 saat süreyle kapalı tutulmalıdır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Pansuman Değişimi: </a:t>
            </a:r>
            <a:r>
              <a:rPr lang="tr-TR" sz="2400" dirty="0">
                <a:solidFill>
                  <a:srgbClr val="000000"/>
                </a:solidFill>
              </a:rPr>
              <a:t>Pansuman materyalinde ıslanma veya kirlenme olduğunda, değişim aseptik ilkelere tam uyularak yapılmalıdır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El Hijyeni: </a:t>
            </a:r>
            <a:r>
              <a:rPr lang="tr-TR" sz="2400" dirty="0">
                <a:solidFill>
                  <a:srgbClr val="000000"/>
                </a:solidFill>
              </a:rPr>
              <a:t>İnsizyon bölgesi ile herhangi bir temastan önce ve sonra mutlaka el hijyeni sağlanmalıdır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Asepsi: </a:t>
            </a:r>
            <a:r>
              <a:rPr lang="tr-TR" sz="2400" dirty="0">
                <a:solidFill>
                  <a:srgbClr val="000000"/>
                </a:solidFill>
              </a:rPr>
              <a:t>Tüm bakım süreçlerinde sterilite ve asepsi kuralları korunmalıdır</a:t>
            </a: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036D4-8E4A-EB01-AD6D-2E348C4E8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232FA76F-9DA2-A2D3-E9D3-5D4A03290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1" y="2338832"/>
            <a:ext cx="7836746" cy="2013035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+mn-lt"/>
              </a:rPr>
              <a:t>BAŞARILI LİTERATÜR ÖRNEKLERİ</a:t>
            </a:r>
            <a:endParaRPr lang="tr-TR" sz="4800" b="1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584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28992951-E27D-0A84-402E-5C9A616C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6EED52CD-9811-88D8-92D6-D3D489C146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790" y="2521396"/>
            <a:ext cx="10218420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</a:rPr>
              <a:t>Çalışma Tasarımı:</a:t>
            </a:r>
            <a:r>
              <a:rPr lang="tr-TR" sz="2400" dirty="0">
                <a:solidFill>
                  <a:srgbClr val="000000"/>
                </a:solidFill>
              </a:rPr>
              <a:t> "</a:t>
            </a:r>
            <a:r>
              <a:rPr lang="tr-TR" sz="2400" dirty="0" err="1">
                <a:solidFill>
                  <a:srgbClr val="000000"/>
                </a:solidFill>
              </a:rPr>
              <a:t>Scoping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Review</a:t>
            </a:r>
            <a:r>
              <a:rPr lang="tr-TR" sz="2400" dirty="0">
                <a:solidFill>
                  <a:srgbClr val="000000"/>
                </a:solidFill>
              </a:rPr>
              <a:t>" (Kapsamlı İnceleme)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Kolorektal cerrahide CAE önleme demetlerini inceleyen, 2017-2023 yılları arasındaki 13 güncel çalışma analiz edilmiş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</a:rPr>
              <a:t>Amaç: </a:t>
            </a:r>
            <a:r>
              <a:rPr lang="tr-TR" sz="2400" dirty="0">
                <a:solidFill>
                  <a:srgbClr val="000000"/>
                </a:solidFill>
              </a:rPr>
              <a:t>Kolorektal cerrahide kullanılan bakım demetlerinin içeriğini, uygulama stratejilerini ve enfeksiyon oranlarına olan etkisini haritalamak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F7BC31-292F-76A2-B2F7-F892B99A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85" y="238757"/>
            <a:ext cx="8799737" cy="150828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416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76561A6F-5EF8-6257-9055-6416B66B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50A4E8A6-B6EC-9F8D-E5F7-6836F6DCB4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205" y="2040968"/>
            <a:ext cx="5867508" cy="365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080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tr-TR" sz="1800" b="1" dirty="0">
                <a:solidFill>
                  <a:srgbClr val="000000"/>
                </a:solidFill>
              </a:rPr>
              <a:t>Preoperatif Bileşenler</a:t>
            </a:r>
          </a:p>
          <a:p>
            <a:pPr marL="5080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tr-TR" sz="1800" b="1" dirty="0">
              <a:solidFill>
                <a:srgbClr val="000000"/>
              </a:solidFill>
            </a:endParaRP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Profilaksi: </a:t>
            </a:r>
            <a:r>
              <a:rPr lang="tr-TR" sz="1800" dirty="0">
                <a:solidFill>
                  <a:srgbClr val="000000"/>
                </a:solidFill>
              </a:rPr>
              <a:t>Uygun IV Antibiyotik Profilaksisi 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Bağırsak Hazırlığı: </a:t>
            </a:r>
            <a:r>
              <a:rPr lang="tr-TR" sz="1800" dirty="0">
                <a:solidFill>
                  <a:srgbClr val="000000"/>
                </a:solidFill>
              </a:rPr>
              <a:t>Mekanik Bağırsak Hazırlığı + Oral Antibiyotik kombinasyonu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Vücut Hijyeni: </a:t>
            </a:r>
            <a:r>
              <a:rPr lang="tr-TR" sz="1800" dirty="0">
                <a:solidFill>
                  <a:srgbClr val="000000"/>
                </a:solidFill>
              </a:rPr>
              <a:t>Klorheksidin ile preoperatif duş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Kıl Temizliği: </a:t>
            </a:r>
            <a:r>
              <a:rPr lang="tr-TR" sz="1800" dirty="0">
                <a:solidFill>
                  <a:srgbClr val="000000"/>
                </a:solidFill>
              </a:rPr>
              <a:t>Kılların cerrahi </a:t>
            </a:r>
            <a:r>
              <a:rPr lang="tr-TR" sz="1800" dirty="0" err="1">
                <a:solidFill>
                  <a:srgbClr val="000000"/>
                </a:solidFill>
              </a:rPr>
              <a:t>klipper</a:t>
            </a:r>
            <a:r>
              <a:rPr lang="tr-TR" sz="1800" dirty="0">
                <a:solidFill>
                  <a:srgbClr val="000000"/>
                </a:solidFill>
              </a:rPr>
              <a:t> ile uzaklaştırılması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Beslenme: </a:t>
            </a:r>
            <a:r>
              <a:rPr lang="tr-TR" sz="1800" dirty="0">
                <a:solidFill>
                  <a:srgbClr val="000000"/>
                </a:solidFill>
              </a:rPr>
              <a:t>Karbonhidrat yüklemesi ve </a:t>
            </a:r>
            <a:r>
              <a:rPr lang="tr-TR" sz="1800" dirty="0" err="1">
                <a:solidFill>
                  <a:srgbClr val="000000"/>
                </a:solidFill>
              </a:rPr>
              <a:t>nütrisyonel</a:t>
            </a:r>
            <a:r>
              <a:rPr lang="tr-TR" sz="1800" dirty="0">
                <a:solidFill>
                  <a:srgbClr val="000000"/>
                </a:solidFill>
              </a:rPr>
              <a:t> destek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1FF088-0BDD-6E87-4B9A-2A783AF2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85" y="238757"/>
            <a:ext cx="8799737" cy="150828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2" name="Google Shape;784;g36d620c3024_0_638">
            <a:extLst>
              <a:ext uri="{FF2B5EF4-FFF2-40B4-BE49-F238E27FC236}">
                <a16:creationId xmlns:a16="http://schemas.microsoft.com/office/drawing/2014/main" id="{A0C7B8DE-0492-C5B9-AA31-B49E88AC9CAD}"/>
              </a:ext>
            </a:extLst>
          </p:cNvPr>
          <p:cNvSpPr txBox="1">
            <a:spLocks/>
          </p:cNvSpPr>
          <p:nvPr/>
        </p:nvSpPr>
        <p:spPr>
          <a:xfrm>
            <a:off x="6027713" y="2040968"/>
            <a:ext cx="6084076" cy="365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spcFirstLastPara="1" wrap="square" lIns="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1982C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50000"/>
              </a:lnSpc>
              <a:spcBef>
                <a:spcPts val="0"/>
              </a:spcBef>
              <a:buSzPts val="2800"/>
              <a:buFont typeface="Calibri"/>
              <a:buNone/>
            </a:pPr>
            <a:r>
              <a:rPr lang="tr-TR" sz="1800" b="1" dirty="0">
                <a:solidFill>
                  <a:srgbClr val="000000"/>
                </a:solidFill>
              </a:rPr>
              <a:t>İntraoperatif Bileşenler</a:t>
            </a:r>
          </a:p>
          <a:p>
            <a:pPr marL="50800" indent="0">
              <a:lnSpc>
                <a:spcPct val="150000"/>
              </a:lnSpc>
              <a:spcBef>
                <a:spcPts val="0"/>
              </a:spcBef>
              <a:buSzPts val="2800"/>
              <a:buFont typeface="Calibri"/>
              <a:buNone/>
            </a:pPr>
            <a:endParaRPr lang="tr-TR" sz="1800" b="1" dirty="0">
              <a:solidFill>
                <a:srgbClr val="000000"/>
              </a:solidFill>
            </a:endParaRP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Cilt Antisepsisi:</a:t>
            </a:r>
            <a:r>
              <a:rPr lang="tr-TR" sz="1800" dirty="0">
                <a:solidFill>
                  <a:srgbClr val="000000"/>
                </a:solidFill>
              </a:rPr>
              <a:t> Klorheksidin-alkol ile cerrahi alan temizliği</a:t>
            </a: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Isı Kontrolü: </a:t>
            </a:r>
            <a:r>
              <a:rPr lang="tr-TR" sz="1800" dirty="0" err="1">
                <a:solidFill>
                  <a:srgbClr val="000000"/>
                </a:solidFill>
              </a:rPr>
              <a:t>Normoterminin</a:t>
            </a:r>
            <a:r>
              <a:rPr lang="tr-TR" sz="1800" dirty="0">
                <a:solidFill>
                  <a:srgbClr val="000000"/>
                </a:solidFill>
              </a:rPr>
              <a:t> (&gt;36°C) sürdürülmesi</a:t>
            </a: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Bariyerler: </a:t>
            </a:r>
            <a:r>
              <a:rPr lang="tr-TR" sz="1800" dirty="0">
                <a:solidFill>
                  <a:srgbClr val="000000"/>
                </a:solidFill>
              </a:rPr>
              <a:t>Yara koruyucu kullanımı</a:t>
            </a: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Metabolik Kontrol</a:t>
            </a:r>
            <a:r>
              <a:rPr lang="tr-TR" sz="1800" dirty="0">
                <a:solidFill>
                  <a:srgbClr val="000000"/>
                </a:solidFill>
              </a:rPr>
              <a:t>: </a:t>
            </a:r>
            <a:r>
              <a:rPr lang="tr-TR" sz="1800" dirty="0" err="1">
                <a:solidFill>
                  <a:srgbClr val="000000"/>
                </a:solidFill>
              </a:rPr>
              <a:t>Normoglisemi</a:t>
            </a:r>
            <a:r>
              <a:rPr lang="tr-TR" sz="1800" dirty="0">
                <a:solidFill>
                  <a:srgbClr val="000000"/>
                </a:solidFill>
              </a:rPr>
              <a:t> ve </a:t>
            </a:r>
            <a:r>
              <a:rPr lang="tr-TR" sz="1800" dirty="0" err="1">
                <a:solidFill>
                  <a:srgbClr val="000000"/>
                </a:solidFill>
              </a:rPr>
              <a:t>hiperoksi</a:t>
            </a:r>
            <a:r>
              <a:rPr lang="tr-TR" sz="1800" dirty="0">
                <a:solidFill>
                  <a:srgbClr val="000000"/>
                </a:solidFill>
              </a:rPr>
              <a:t> sağlanması</a:t>
            </a: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1800" b="1" dirty="0">
                <a:solidFill>
                  <a:srgbClr val="000000"/>
                </a:solidFill>
              </a:rPr>
              <a:t>Diğer: </a:t>
            </a:r>
            <a:r>
              <a:rPr lang="tr-TR" sz="1800" dirty="0" err="1">
                <a:solidFill>
                  <a:srgbClr val="000000"/>
                </a:solidFill>
              </a:rPr>
              <a:t>Triklosan</a:t>
            </a:r>
            <a:r>
              <a:rPr lang="tr-TR" sz="1800" dirty="0">
                <a:solidFill>
                  <a:srgbClr val="000000"/>
                </a:solidFill>
              </a:rPr>
              <a:t> kaplı </a:t>
            </a:r>
            <a:r>
              <a:rPr lang="tr-TR" sz="1800" dirty="0" err="1">
                <a:solidFill>
                  <a:srgbClr val="000000"/>
                </a:solidFill>
              </a:rPr>
              <a:t>sütür</a:t>
            </a:r>
            <a:r>
              <a:rPr lang="tr-TR" sz="1800" dirty="0">
                <a:solidFill>
                  <a:srgbClr val="000000"/>
                </a:solidFill>
              </a:rPr>
              <a:t> kullanımı ve yara irrigasyonu</a:t>
            </a:r>
          </a:p>
        </p:txBody>
      </p:sp>
    </p:spTree>
    <p:extLst>
      <p:ext uri="{BB962C8B-B14F-4D97-AF65-F5344CB8AC3E}">
        <p14:creationId xmlns:p14="http://schemas.microsoft.com/office/powerpoint/2010/main" val="18830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5D5F62E4-ECCE-F295-5573-E5F95A84C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7A89342D-D3CC-ED62-725F-52E8BFC47F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790" y="2521396"/>
            <a:ext cx="10218420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Etkililik: </a:t>
            </a:r>
            <a:r>
              <a:rPr lang="tr-TR" sz="2200" dirty="0">
                <a:solidFill>
                  <a:srgbClr val="000000"/>
                </a:solidFill>
              </a:rPr>
              <a:t>Demet uygulamaları sonucunda CAE oranlarında istatistiksel olarak anlamlı düşüşler (%15.4 - %71.4 arası) rapor edilmiş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Uygulama:</a:t>
            </a:r>
            <a:r>
              <a:rPr lang="tr-TR" sz="2200" dirty="0">
                <a:solidFill>
                  <a:srgbClr val="000000"/>
                </a:solidFill>
              </a:rPr>
              <a:t> Demetlerin başarısı, bileşenlerin tek tek uygulanmasından ziyade, "multidisipliner ekip uyumu" ve "standartlaştırılmış protokoller" ile mümkündür</a:t>
            </a:r>
            <a:endParaRPr sz="2200" dirty="0">
              <a:solidFill>
                <a:srgbClr val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FD5431-EEB0-CA82-2DD7-0C9808FC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85" y="238757"/>
            <a:ext cx="8799737" cy="150828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444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DF26EF62-F7C8-2664-BB65-5C8773094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CB8DA1EA-49AF-9A4F-BA80-EC127F533E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790" y="2016070"/>
            <a:ext cx="10627694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0000"/>
                </a:solidFill>
              </a:rPr>
              <a:t>Tek merkezli, randomize kontrollü klinik çalışma, Sezaryen olan 320 kadın dahil edilmiştir</a:t>
            </a:r>
          </a:p>
          <a:p>
            <a:pPr marL="5080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tr-TR" sz="2200" b="1" dirty="0">
                <a:solidFill>
                  <a:srgbClr val="000000"/>
                </a:solidFill>
              </a:rPr>
              <a:t>Uygulanan Demet (5 Temel Parametre)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Profilaksi: </a:t>
            </a:r>
            <a:r>
              <a:rPr lang="tr-TR" sz="2200" dirty="0">
                <a:solidFill>
                  <a:srgbClr val="000000"/>
                </a:solidFill>
              </a:rPr>
              <a:t>Standart profilaksiye ek olarak, insizyondan 60 dk önce </a:t>
            </a:r>
            <a:r>
              <a:rPr lang="tr-TR" sz="2200" dirty="0" err="1">
                <a:solidFill>
                  <a:srgbClr val="000000"/>
                </a:solidFill>
              </a:rPr>
              <a:t>Azitromisin</a:t>
            </a:r>
            <a:r>
              <a:rPr lang="tr-TR" sz="2200" dirty="0">
                <a:solidFill>
                  <a:srgbClr val="000000"/>
                </a:solidFill>
              </a:rPr>
              <a:t> 500 mg IV verilmesi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Cilt Antisepsisi: </a:t>
            </a:r>
            <a:r>
              <a:rPr lang="tr-TR" sz="2200" dirty="0">
                <a:solidFill>
                  <a:srgbClr val="000000"/>
                </a:solidFill>
              </a:rPr>
              <a:t>Klorheksidin (%2) ile cerrahi alan temizliği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Vajinal Hazırlık: </a:t>
            </a:r>
            <a:r>
              <a:rPr lang="tr-TR" sz="2200" dirty="0">
                <a:solidFill>
                  <a:srgbClr val="000000"/>
                </a:solidFill>
              </a:rPr>
              <a:t>Ameliyat öncesi %10 </a:t>
            </a:r>
            <a:r>
              <a:rPr lang="tr-TR" sz="2200" dirty="0" err="1">
                <a:solidFill>
                  <a:srgbClr val="000000"/>
                </a:solidFill>
              </a:rPr>
              <a:t>Povidon</a:t>
            </a:r>
            <a:r>
              <a:rPr lang="tr-TR" sz="2200" dirty="0">
                <a:solidFill>
                  <a:srgbClr val="000000"/>
                </a:solidFill>
              </a:rPr>
              <a:t> İyot ile vajinal temizlik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Kapatma Tekniği: </a:t>
            </a:r>
            <a:r>
              <a:rPr lang="tr-TR" sz="2200" dirty="0">
                <a:solidFill>
                  <a:srgbClr val="000000"/>
                </a:solidFill>
              </a:rPr>
              <a:t>Deri altı yağ dokusunun kalınlığı &gt;2 cm ise </a:t>
            </a:r>
            <a:r>
              <a:rPr lang="tr-TR" sz="2200" dirty="0" err="1">
                <a:solidFill>
                  <a:srgbClr val="000000"/>
                </a:solidFill>
              </a:rPr>
              <a:t>sütüre</a:t>
            </a:r>
            <a:r>
              <a:rPr lang="tr-TR" sz="2200" dirty="0">
                <a:solidFill>
                  <a:srgbClr val="000000"/>
                </a:solidFill>
              </a:rPr>
              <a:t> edilmesi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Pansuman: </a:t>
            </a:r>
            <a:r>
              <a:rPr lang="tr-TR" sz="2200" dirty="0">
                <a:solidFill>
                  <a:srgbClr val="000000"/>
                </a:solidFill>
              </a:rPr>
              <a:t>Yaranın ilk 48 saat kapalı tutulması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8D81782-303E-DC4A-A48A-8C75BC33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88" y="114115"/>
            <a:ext cx="9006485" cy="163447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520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b6e38f26f_0_81"/>
          <p:cNvSpPr txBox="1">
            <a:spLocks noGrp="1"/>
          </p:cNvSpPr>
          <p:nvPr>
            <p:ph type="title"/>
          </p:nvPr>
        </p:nvSpPr>
        <p:spPr>
          <a:xfrm>
            <a:off x="457200" y="2481228"/>
            <a:ext cx="3200400" cy="15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tr-TR" sz="4800" b="1" dirty="0">
                <a:solidFill>
                  <a:schemeClr val="bg1"/>
                </a:solidFill>
              </a:rPr>
              <a:t>Neden İhtiyaç Var?</a:t>
            </a:r>
            <a:endParaRPr sz="4800" b="1" dirty="0">
              <a:solidFill>
                <a:schemeClr val="bg1"/>
              </a:solidFill>
            </a:endParaRPr>
          </a:p>
        </p:txBody>
      </p:sp>
      <p:grpSp>
        <p:nvGrpSpPr>
          <p:cNvPr id="184" name="Google Shape;184;g36b6e38f26f_0_81"/>
          <p:cNvGrpSpPr/>
          <p:nvPr/>
        </p:nvGrpSpPr>
        <p:grpSpPr>
          <a:xfrm>
            <a:off x="4210669" y="55375"/>
            <a:ext cx="7736385" cy="6131507"/>
            <a:chOff x="-160387" y="5979"/>
            <a:chExt cx="10667933" cy="4350747"/>
          </a:xfrm>
        </p:grpSpPr>
        <p:sp>
          <p:nvSpPr>
            <p:cNvPr id="185" name="Google Shape;185;g36b6e38f26f_0_81"/>
            <p:cNvSpPr/>
            <p:nvPr/>
          </p:nvSpPr>
          <p:spPr>
            <a:xfrm>
              <a:off x="3040792" y="870618"/>
              <a:ext cx="6672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6b6e38f26f_0_81"/>
            <p:cNvSpPr txBox="1"/>
            <p:nvPr/>
          </p:nvSpPr>
          <p:spPr>
            <a:xfrm>
              <a:off x="3357014" y="912848"/>
              <a:ext cx="34800" cy="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36b6e38f26f_0_81"/>
            <p:cNvSpPr/>
            <p:nvPr/>
          </p:nvSpPr>
          <p:spPr>
            <a:xfrm>
              <a:off x="8061" y="5979"/>
              <a:ext cx="3034500" cy="1820700"/>
            </a:xfrm>
            <a:prstGeom prst="rect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6b6e38f26f_0_81"/>
            <p:cNvSpPr txBox="1"/>
            <p:nvPr/>
          </p:nvSpPr>
          <p:spPr>
            <a:xfrm>
              <a:off x="-160387" y="5979"/>
              <a:ext cx="3421200" cy="1820700"/>
            </a:xfrm>
            <a:prstGeom prst="rect">
              <a:avLst/>
            </a:prstGeom>
            <a:solidFill>
              <a:srgbClr val="1982C9"/>
            </a:solidFill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tr-TR" sz="3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SHİE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tr-TR" sz="3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önlenmesi </a:t>
              </a:r>
              <a:endParaRPr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36b6e38f26f_0_81"/>
            <p:cNvSpPr/>
            <p:nvPr/>
          </p:nvSpPr>
          <p:spPr>
            <a:xfrm>
              <a:off x="6773265" y="870618"/>
              <a:ext cx="6672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2CBCC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6b6e38f26f_0_81"/>
            <p:cNvSpPr txBox="1"/>
            <p:nvPr/>
          </p:nvSpPr>
          <p:spPr>
            <a:xfrm>
              <a:off x="7089488" y="912848"/>
              <a:ext cx="34800" cy="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36b6e38f26f_0_81"/>
            <p:cNvSpPr/>
            <p:nvPr/>
          </p:nvSpPr>
          <p:spPr>
            <a:xfrm>
              <a:off x="3740534" y="5979"/>
              <a:ext cx="3034500" cy="1820700"/>
            </a:xfrm>
            <a:prstGeom prst="rect">
              <a:avLst/>
            </a:prstGeom>
            <a:gradFill>
              <a:gsLst>
                <a:gs pos="0">
                  <a:srgbClr val="6AC7D3"/>
                </a:gs>
                <a:gs pos="50000">
                  <a:srgbClr val="4CC5D3"/>
                </a:gs>
                <a:gs pos="100000">
                  <a:srgbClr val="3BB3C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6b6e38f26f_0_81"/>
            <p:cNvSpPr txBox="1"/>
            <p:nvPr/>
          </p:nvSpPr>
          <p:spPr>
            <a:xfrm>
              <a:off x="3740534" y="5979"/>
              <a:ext cx="3034500" cy="18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tr-TR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Hastanede yatış süresinde azalma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36b6e38f26f_0_81"/>
            <p:cNvSpPr/>
            <p:nvPr/>
          </p:nvSpPr>
          <p:spPr>
            <a:xfrm>
              <a:off x="1525326" y="1824897"/>
              <a:ext cx="7464900" cy="66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075"/>
                  </a:lnTo>
                  <a:lnTo>
                    <a:pt x="0" y="63075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36b6e38f26f_0_81"/>
            <p:cNvSpPr txBox="1"/>
            <p:nvPr/>
          </p:nvSpPr>
          <p:spPr>
            <a:xfrm>
              <a:off x="5070362" y="2155079"/>
              <a:ext cx="375000" cy="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36b6e38f26f_0_81"/>
            <p:cNvSpPr/>
            <p:nvPr/>
          </p:nvSpPr>
          <p:spPr>
            <a:xfrm>
              <a:off x="7473007" y="5979"/>
              <a:ext cx="3034500" cy="1820700"/>
            </a:xfrm>
            <a:prstGeom prst="rect">
              <a:avLst/>
            </a:prstGeom>
            <a:gradFill>
              <a:gsLst>
                <a:gs pos="0">
                  <a:srgbClr val="66CDAE"/>
                </a:gs>
                <a:gs pos="50000">
                  <a:srgbClr val="47CCA7"/>
                </a:gs>
                <a:gs pos="100000">
                  <a:srgbClr val="37BB9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36b6e38f26f_0_81"/>
            <p:cNvSpPr txBox="1"/>
            <p:nvPr/>
          </p:nvSpPr>
          <p:spPr>
            <a:xfrm>
              <a:off x="7473007" y="5979"/>
              <a:ext cx="3034500" cy="18207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tr-TR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Kaynak kullanımının iyileştirilmesi 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g36b6e38f26f_0_81"/>
            <p:cNvSpPr/>
            <p:nvPr/>
          </p:nvSpPr>
          <p:spPr>
            <a:xfrm>
              <a:off x="3040805" y="3354876"/>
              <a:ext cx="5598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46BA4E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36b6e38f26f_0_81"/>
            <p:cNvSpPr txBox="1"/>
            <p:nvPr/>
          </p:nvSpPr>
          <p:spPr>
            <a:xfrm>
              <a:off x="3357014" y="3431509"/>
              <a:ext cx="34800" cy="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36b6e38f26f_0_81"/>
            <p:cNvSpPr/>
            <p:nvPr/>
          </p:nvSpPr>
          <p:spPr>
            <a:xfrm>
              <a:off x="8061" y="2524640"/>
              <a:ext cx="3034500" cy="1820700"/>
            </a:xfrm>
            <a:prstGeom prst="rect">
              <a:avLst/>
            </a:prstGeom>
            <a:gradFill>
              <a:gsLst>
                <a:gs pos="0">
                  <a:srgbClr val="62C683"/>
                </a:gs>
                <a:gs pos="50000">
                  <a:srgbClr val="43C470"/>
                </a:gs>
                <a:gs pos="100000">
                  <a:srgbClr val="33B56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36b6e38f26f_0_81"/>
            <p:cNvSpPr txBox="1"/>
            <p:nvPr/>
          </p:nvSpPr>
          <p:spPr>
            <a:xfrm>
              <a:off x="8061" y="2524640"/>
              <a:ext cx="3034500" cy="18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tr-TR" sz="3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Morbidite ve mortalitede azalma</a:t>
              </a:r>
              <a:endParaRPr sz="3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36b6e38f26f_0_81"/>
            <p:cNvSpPr/>
            <p:nvPr/>
          </p:nvSpPr>
          <p:spPr>
            <a:xfrm>
              <a:off x="6773263" y="3389272"/>
              <a:ext cx="3132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36b6e38f26f_0_81"/>
            <p:cNvSpPr txBox="1"/>
            <p:nvPr/>
          </p:nvSpPr>
          <p:spPr>
            <a:xfrm>
              <a:off x="7089488" y="3431509"/>
              <a:ext cx="34800" cy="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g36b6e38f26f_0_81"/>
            <p:cNvSpPr/>
            <p:nvPr/>
          </p:nvSpPr>
          <p:spPr>
            <a:xfrm>
              <a:off x="3740534" y="2524640"/>
              <a:ext cx="3034500" cy="1820700"/>
            </a:xfrm>
            <a:prstGeom prst="rect">
              <a:avLst/>
            </a:prstGeom>
            <a:gradFill>
              <a:gsLst>
                <a:gs pos="0">
                  <a:srgbClr val="61C05F"/>
                </a:gs>
                <a:gs pos="50000">
                  <a:srgbClr val="43BD3E"/>
                </a:gs>
                <a:gs pos="100000">
                  <a:srgbClr val="36AC3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6b6e38f26f_0_81"/>
            <p:cNvSpPr txBox="1"/>
            <p:nvPr/>
          </p:nvSpPr>
          <p:spPr>
            <a:xfrm>
              <a:off x="3703128" y="2536026"/>
              <a:ext cx="3067111" cy="18207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tr-TR" sz="3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Bakım maliyetinde azalma</a:t>
              </a:r>
              <a:endParaRPr sz="3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36b6e38f26f_0_81"/>
            <p:cNvSpPr/>
            <p:nvPr/>
          </p:nvSpPr>
          <p:spPr>
            <a:xfrm>
              <a:off x="7473007" y="2524640"/>
              <a:ext cx="3034500" cy="1820700"/>
            </a:xfrm>
            <a:prstGeom prst="rect">
              <a:avLst/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36b6e38f26f_0_81"/>
            <p:cNvSpPr txBox="1"/>
            <p:nvPr/>
          </p:nvSpPr>
          <p:spPr>
            <a:xfrm>
              <a:off x="7086346" y="2524641"/>
              <a:ext cx="3421200" cy="1820700"/>
            </a:xfrm>
            <a:prstGeom prst="rect">
              <a:avLst/>
            </a:prstGeom>
            <a:solidFill>
              <a:srgbClr val="DB784A"/>
            </a:solidFill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tr-TR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Antimikrobiyal direncin azalması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1AC5618D-6280-1DA4-0B40-13F7BCB2A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8FFF7135-2AFF-B514-16BE-F6FCF4D979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4706" y="2234056"/>
            <a:ext cx="10627694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080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tr-TR" sz="2200" dirty="0">
                <a:solidFill>
                  <a:srgbClr val="000000"/>
                </a:solidFill>
              </a:rPr>
              <a:t>Enfeksiyon Hızındaki Değişim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Kontrol Grubu (Standart Bakım): </a:t>
            </a:r>
            <a:r>
              <a:rPr lang="tr-TR" sz="2200" dirty="0">
                <a:solidFill>
                  <a:srgbClr val="000000"/>
                </a:solidFill>
              </a:rPr>
              <a:t>CAE oranı %19.4 (28 vaka)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Müdahale Grubu (Demet): </a:t>
            </a:r>
            <a:r>
              <a:rPr lang="tr-TR" sz="2200" dirty="0">
                <a:solidFill>
                  <a:srgbClr val="000000"/>
                </a:solidFill>
              </a:rPr>
              <a:t>CAE oranı %9.8 (14 vaka)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0000"/>
                </a:solidFill>
              </a:rPr>
              <a:t>Etki: </a:t>
            </a:r>
            <a:r>
              <a:rPr lang="tr-TR" sz="2200" dirty="0">
                <a:solidFill>
                  <a:srgbClr val="000000"/>
                </a:solidFill>
              </a:rPr>
              <a:t>Kanıta dayalı demet uygulamasıyla enfeksiyon oranında %50 azalma (p=0.02) sağlanmış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714027E-8C3C-8196-4890-8E686FD8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88" y="114115"/>
            <a:ext cx="9006485" cy="163447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143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B19A9-55E3-7A4C-939F-427652E38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283F0D46-FCD2-CC7E-9499-3A3F91E5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1" y="2646947"/>
            <a:ext cx="7836746" cy="2310064"/>
          </a:xfr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+mn-lt"/>
              </a:rPr>
              <a:t>UYUM ORANLARININ HESAPLANMASI VE SÜREÇ ÖLÇÜTLERİ</a:t>
            </a:r>
          </a:p>
        </p:txBody>
      </p:sp>
    </p:spTree>
    <p:extLst>
      <p:ext uri="{BB962C8B-B14F-4D97-AF65-F5344CB8AC3E}">
        <p14:creationId xmlns:p14="http://schemas.microsoft.com/office/powerpoint/2010/main" val="2271098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b6e38f26f_0_521"/>
          <p:cNvSpPr txBox="1">
            <a:spLocks noGrp="1"/>
          </p:cNvSpPr>
          <p:nvPr>
            <p:ph type="title"/>
          </p:nvPr>
        </p:nvSpPr>
        <p:spPr>
          <a:xfrm>
            <a:off x="1037802" y="946484"/>
            <a:ext cx="8189494" cy="874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br>
              <a:rPr lang="tr-TR" sz="4000" b="1" dirty="0">
                <a:solidFill>
                  <a:schemeClr val="tx1"/>
                </a:solidFill>
              </a:rPr>
            </a:br>
            <a:br>
              <a:rPr lang="tr-TR" sz="4400" b="1" dirty="0">
                <a:solidFill>
                  <a:schemeClr val="tx1"/>
                </a:solidFill>
              </a:rPr>
            </a:br>
            <a:r>
              <a:rPr lang="tr-TR" sz="4900" b="1" dirty="0">
                <a:solidFill>
                  <a:schemeClr val="tx1"/>
                </a:solidFill>
              </a:rPr>
              <a:t>Demet Uyum Oranı Hesaplama</a:t>
            </a:r>
            <a:br>
              <a:rPr lang="tr-TR" dirty="0">
                <a:solidFill>
                  <a:srgbClr val="000000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467" name="Google Shape;467;g36b6e38f26f_0_521"/>
          <p:cNvSpPr txBox="1">
            <a:spLocks noGrp="1"/>
          </p:cNvSpPr>
          <p:nvPr>
            <p:ph type="body" idx="1"/>
          </p:nvPr>
        </p:nvSpPr>
        <p:spPr>
          <a:xfrm>
            <a:off x="1037802" y="2537100"/>
            <a:ext cx="87201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tr-TR" sz="2400" b="1" dirty="0">
                <a:solidFill>
                  <a:srgbClr val="000000"/>
                </a:solidFill>
              </a:rPr>
              <a:t>Formül: </a:t>
            </a:r>
            <a:r>
              <a:rPr lang="tr-TR" sz="2400" dirty="0">
                <a:solidFill>
                  <a:srgbClr val="000000"/>
                </a:solidFill>
              </a:rPr>
              <a:t>(Tüm bakım bileşenlerinin eksiksiz uygulandığı kateter günü / Toplam kateter günü) x 100</a:t>
            </a:r>
          </a:p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tr-TR"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tr-TR" sz="2400" dirty="0">
                <a:solidFill>
                  <a:srgbClr val="000000"/>
                </a:solidFill>
              </a:rPr>
              <a:t>APIC, sadece "takılma" değil, "bakım" </a:t>
            </a:r>
            <a:r>
              <a:rPr lang="tr-TR" sz="2400" dirty="0" err="1">
                <a:solidFill>
                  <a:srgbClr val="000000"/>
                </a:solidFill>
              </a:rPr>
              <a:t>bundle</a:t>
            </a:r>
            <a:r>
              <a:rPr lang="tr-TR" sz="2400" dirty="0">
                <a:solidFill>
                  <a:srgbClr val="000000"/>
                </a:solidFill>
              </a:rPr>
              <a:t> uyumunun da çok sıkı takip edilmesini önermektedir</a:t>
            </a:r>
            <a:endParaRPr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15304"/>
      </p:ext>
    </p:extLst>
  </p:cSld>
  <p:clrMapOvr>
    <a:masterClrMapping/>
  </p:clrMapOvr>
  <p:transition spd="med">
    <p:push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05101ECF-A7C4-542D-3291-F5DCCCD53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5305CB62-648A-4A9B-ED4C-133D7FFC05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tr-TR" sz="4400" b="1" kern="1200" spc="-5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Süreç</a:t>
            </a:r>
            <a:r>
              <a:rPr lang="tr-TR" sz="4400" b="1" kern="1200" spc="-50" dirty="0">
                <a:solidFill>
                  <a:srgbClr val="636AA2"/>
                </a:solidFill>
                <a:latin typeface="+mn-lt"/>
                <a:ea typeface="+mj-ea"/>
                <a:cs typeface="+mj-cs"/>
              </a:rPr>
              <a:t> </a:t>
            </a:r>
            <a:r>
              <a:rPr lang="tr-TR" sz="4400" b="1" kern="1200" spc="-5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Ölçütleri (SKİ-KDE)</a:t>
            </a:r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" name="Google Shape;512;g36b6e38f26f_0_548">
            <a:extLst>
              <a:ext uri="{FF2B5EF4-FFF2-40B4-BE49-F238E27FC236}">
                <a16:creationId xmlns:a16="http://schemas.microsoft.com/office/drawing/2014/main" id="{84842058-B6C9-BE85-AB19-004DE9DE6C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759" y="1898252"/>
            <a:ext cx="10650929" cy="407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r-TR" sz="1800" b="1" dirty="0">
                <a:solidFill>
                  <a:srgbClr val="7030A0"/>
                </a:solidFill>
              </a:rPr>
              <a:t> Sonuç ölçütleri: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A1E"/>
                </a:solidFill>
              </a:rPr>
              <a:t>Santral kateter kullanım oranı: Santral kateter günü / Hasta günü 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A1E"/>
                </a:solidFill>
              </a:rPr>
              <a:t>SKİ-KDE hızı: SKİ-KDE sayısı / Santral kateter günü x 1000   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r-TR" sz="1800" b="1" dirty="0">
                <a:solidFill>
                  <a:srgbClr val="7030A0"/>
                </a:solidFill>
              </a:rPr>
              <a:t>Süreç Ölçütleri: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A1E"/>
                </a:solidFill>
              </a:rPr>
              <a:t> El hijyenine uyum oranı: Ovma + Yıkama sayısı / Fırsat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A1E"/>
                </a:solidFill>
              </a:rPr>
              <a:t>Kateter takılmasının hemen öncesinde el hijyeni sağlanma oranı: Takılmadan hemen önce el hijyeni sağlanan kateter sayısı / Takılan kateter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A1E"/>
                </a:solidFill>
              </a:rPr>
              <a:t>Uygun alan seçilme oranı: (Toplam takılan kateter sayısı – Takılan </a:t>
            </a:r>
            <a:r>
              <a:rPr lang="tr-TR" sz="1800" dirty="0" err="1">
                <a:solidFill>
                  <a:srgbClr val="000A1E"/>
                </a:solidFill>
              </a:rPr>
              <a:t>femoral</a:t>
            </a:r>
            <a:r>
              <a:rPr lang="tr-TR" sz="1800" dirty="0">
                <a:solidFill>
                  <a:srgbClr val="000A1E"/>
                </a:solidFill>
              </a:rPr>
              <a:t> kateter sayısı) / Toplam takılan kateter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A1E"/>
                </a:solidFill>
              </a:rPr>
              <a:t>Uygun cilt hazırlığı oranı: Uygun cilt hazırlığı yapılarak takılan kateter sayısı / Takılan toplam kateter sayısı x 100 </a:t>
            </a:r>
          </a:p>
        </p:txBody>
      </p:sp>
    </p:spTree>
    <p:extLst>
      <p:ext uri="{BB962C8B-B14F-4D97-AF65-F5344CB8AC3E}">
        <p14:creationId xmlns:p14="http://schemas.microsoft.com/office/powerpoint/2010/main" val="3803365358"/>
      </p:ext>
    </p:extLst>
  </p:cSld>
  <p:clrMapOvr>
    <a:masterClrMapping/>
  </p:clrMapOvr>
  <p:transition spd="med">
    <p:push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EACCF2E8-A7DE-4C09-19E1-FB15BE79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B4D0692A-DEBA-399D-F7D5-E433805D6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tr-TR" sz="4400" b="1" kern="1200" spc="-5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Süreç Ölçütleri (SKİ-KDE)</a:t>
            </a:r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" name="Google Shape;512;g36b6e38f26f_0_548">
            <a:extLst>
              <a:ext uri="{FF2B5EF4-FFF2-40B4-BE49-F238E27FC236}">
                <a16:creationId xmlns:a16="http://schemas.microsoft.com/office/drawing/2014/main" id="{47A9228C-135C-57FE-BFCD-EF0FF1AC3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759" y="1898252"/>
            <a:ext cx="10650929" cy="407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A1E"/>
                </a:solidFill>
              </a:rPr>
              <a:t> </a:t>
            </a:r>
            <a:r>
              <a:rPr lang="tr-TR" sz="1800" b="1" dirty="0">
                <a:solidFill>
                  <a:srgbClr val="000A1E"/>
                </a:solidFill>
              </a:rPr>
              <a:t>Maksimum bariyer önlem oranı: </a:t>
            </a:r>
            <a:r>
              <a:rPr lang="tr-TR" sz="1800" dirty="0">
                <a:solidFill>
                  <a:srgbClr val="000A1E"/>
                </a:solidFill>
              </a:rPr>
              <a:t>Maksimum bariyer önlem alınarak takılan kateter  sayısı / Takılan toplam kateter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Kateter ve bağlantılarına her erişim öncesi el hijyeni uyum oranı: </a:t>
            </a:r>
            <a:r>
              <a:rPr lang="tr-TR" sz="1800" dirty="0">
                <a:solidFill>
                  <a:srgbClr val="000A1E"/>
                </a:solidFill>
              </a:rPr>
              <a:t>Öncesinde el hijyeni  sağlanan erişim sayısı / Toplam erişim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Kateter ve bağlantılarına her erişim sonrasında el hijyeni uyum oranı: </a:t>
            </a:r>
            <a:r>
              <a:rPr lang="tr-TR" sz="1800" dirty="0">
                <a:solidFill>
                  <a:srgbClr val="000A1E"/>
                </a:solidFill>
              </a:rPr>
              <a:t>Sonrasında el  hijyeni sağlanan erişim sayısı / Toplam erişim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Günlük kateter gerekliliğinin değerlendirilme oranı: </a:t>
            </a:r>
            <a:r>
              <a:rPr lang="tr-TR" sz="1800" dirty="0">
                <a:solidFill>
                  <a:srgbClr val="000A1E"/>
                </a:solidFill>
              </a:rPr>
              <a:t>Gerekliliği değerlendirilen kateter günü / Toplam kateter günü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Kateter bağlantı noktalarının uygun dezenfeksiyonunun sağlanma oranı</a:t>
            </a:r>
            <a:r>
              <a:rPr lang="tr-TR" sz="1800" dirty="0">
                <a:solidFill>
                  <a:srgbClr val="000A1E"/>
                </a:solidFill>
              </a:rPr>
              <a:t>: Öncesinde  uygun dezenfeksiyon sağlanan erişim sayısı / Toplam erişim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Uygun pansuman değişimi oranı: </a:t>
            </a:r>
            <a:r>
              <a:rPr lang="tr-TR" sz="1800" dirty="0">
                <a:solidFill>
                  <a:srgbClr val="000A1E"/>
                </a:solidFill>
              </a:rPr>
              <a:t>Uygun pansuman değişimi yapılan kateter sayısı / Toplam kateter sayısı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İnfüzyon setlerinin standart değişim sürelerine uyum oranı: </a:t>
            </a:r>
            <a:r>
              <a:rPr lang="tr-TR" sz="1800" dirty="0">
                <a:solidFill>
                  <a:srgbClr val="000A1E"/>
                </a:solidFill>
              </a:rPr>
              <a:t>Standart sürede değiştirilen infüzyon seti sayısı / Uygulanan infüzyon seti sayısı x 100 </a:t>
            </a:r>
            <a:endParaRPr sz="1800" dirty="0">
              <a:solidFill>
                <a:srgbClr val="000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7205"/>
      </p:ext>
    </p:extLst>
  </p:cSld>
  <p:clrMapOvr>
    <a:masterClrMapping/>
  </p:clrMapOvr>
  <p:transition spd="med">
    <p:push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>
          <a:extLst>
            <a:ext uri="{FF2B5EF4-FFF2-40B4-BE49-F238E27FC236}">
              <a16:creationId xmlns:a16="http://schemas.microsoft.com/office/drawing/2014/main" id="{4228C3CB-032F-A385-1674-CA936A9E0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b6e38f26f_0_548">
            <a:extLst>
              <a:ext uri="{FF2B5EF4-FFF2-40B4-BE49-F238E27FC236}">
                <a16:creationId xmlns:a16="http://schemas.microsoft.com/office/drawing/2014/main" id="{E0DAC996-E580-4101-ADAF-ED6EB847E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800253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tr-TR" sz="4400" b="1" kern="1200" spc="-5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Süreç Ölçütleri (VİP)</a:t>
            </a:r>
            <a:br>
              <a:rPr lang="tr-TR" sz="4400" b="1" dirty="0">
                <a:solidFill>
                  <a:srgbClr val="000A1E"/>
                </a:solidFill>
              </a:rPr>
            </a:br>
            <a:endParaRPr sz="4400" b="1" kern="1200" spc="-50" dirty="0">
              <a:solidFill>
                <a:srgbClr val="636A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" name="Google Shape;512;g36b6e38f26f_0_548">
            <a:extLst>
              <a:ext uri="{FF2B5EF4-FFF2-40B4-BE49-F238E27FC236}">
                <a16:creationId xmlns:a16="http://schemas.microsoft.com/office/drawing/2014/main" id="{6683021D-CB71-69D0-8FA9-58134046E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759" y="1898252"/>
            <a:ext cx="10650929" cy="407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 El hijyenine uyum oranı: </a:t>
            </a:r>
            <a:r>
              <a:rPr lang="tr-TR" sz="1800" dirty="0">
                <a:solidFill>
                  <a:srgbClr val="000A1E"/>
                </a:solidFill>
              </a:rPr>
              <a:t>Ovma + Yıkama sayısı / Fırsat sayısı x 100 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Ventilasyon gerekliliği değerlendirme oranı: </a:t>
            </a:r>
            <a:r>
              <a:rPr lang="tr-TR" sz="1800" dirty="0">
                <a:solidFill>
                  <a:srgbClr val="000A1E"/>
                </a:solidFill>
              </a:rPr>
              <a:t>Ventilasyon gerekliliği  değerlendirilen hasta günü / Ventilatör günü x 100 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Sedasyon tatiline uyum oranı</a:t>
            </a:r>
            <a:r>
              <a:rPr lang="tr-TR" sz="1800" dirty="0">
                <a:solidFill>
                  <a:srgbClr val="000A1E"/>
                </a:solidFill>
              </a:rPr>
              <a:t>: Sedasyon tatili yapılan hasta günü / Ventilatör günü  x 100 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Yatak başının elevasyonuna uyum oranı</a:t>
            </a:r>
            <a:r>
              <a:rPr lang="tr-TR" sz="1800" dirty="0">
                <a:solidFill>
                  <a:srgbClr val="000A1E"/>
                </a:solidFill>
              </a:rPr>
              <a:t>: Yatak başı 30-45 derecede tutulan hasta günü / Ventilatör günü x 100 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Ağız bakımına uyum oranı: </a:t>
            </a:r>
            <a:r>
              <a:rPr lang="tr-TR" sz="1800" dirty="0">
                <a:solidFill>
                  <a:srgbClr val="000A1E"/>
                </a:solidFill>
              </a:rPr>
              <a:t>Steril su ile günlük ağız bakımı (en az 8 saatte bir  olmak üzere günde 3 kez) uygulanan hasta günü / Ventilatör günü x 100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Toplam Uyum Oranı: </a:t>
            </a:r>
            <a:r>
              <a:rPr lang="tr-TR" sz="1800" dirty="0">
                <a:solidFill>
                  <a:srgbClr val="000A1E"/>
                </a:solidFill>
              </a:rPr>
              <a:t>(Tüm 5 bileşenin eksiksiz uygulandığı hasta günü / Toplam ventilatör günü) x 100.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rgbClr val="000A1E"/>
                </a:solidFill>
              </a:rPr>
              <a:t>Önemli: </a:t>
            </a:r>
            <a:r>
              <a:rPr lang="tr-TR" sz="1800" dirty="0">
                <a:solidFill>
                  <a:srgbClr val="000A1E"/>
                </a:solidFill>
              </a:rPr>
              <a:t>Eğer bir hastada sedasyon tatili kontrendike ise (</a:t>
            </a:r>
            <a:r>
              <a:rPr lang="tr-TR" sz="1800" dirty="0" err="1">
                <a:solidFill>
                  <a:srgbClr val="000A1E"/>
                </a:solidFill>
              </a:rPr>
              <a:t>örn</a:t>
            </a:r>
            <a:r>
              <a:rPr lang="tr-TR" sz="1800" dirty="0">
                <a:solidFill>
                  <a:srgbClr val="000A1E"/>
                </a:solidFill>
              </a:rPr>
              <a:t>. ağır ARDS), formda "Uygulanamaz" işaretlenir ve o madde uyumsuzluk olarak sayılmaz</a:t>
            </a:r>
            <a:endParaRPr sz="1800" dirty="0">
              <a:solidFill>
                <a:srgbClr val="000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4187"/>
      </p:ext>
    </p:extLst>
  </p:cSld>
  <p:clrMapOvr>
    <a:masterClrMapping/>
  </p:clrMapOvr>
  <p:transition spd="med">
    <p:push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10AE0F62-5168-CF37-2491-1448E583B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d620c3024_0_638">
            <a:extLst>
              <a:ext uri="{FF2B5EF4-FFF2-40B4-BE49-F238E27FC236}">
                <a16:creationId xmlns:a16="http://schemas.microsoft.com/office/drawing/2014/main" id="{A6961D65-E5BA-9103-1353-B48757EEA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2736" y="260375"/>
            <a:ext cx="8764203" cy="12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tr-TR" b="1" dirty="0">
                <a:solidFill>
                  <a:schemeClr val="tx1"/>
                </a:solidFill>
              </a:rPr>
              <a:t>Süreç Ölçütleri (İYE)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9BC8A281-AEBA-63AD-A721-4FCB0584E1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7895" y="1892550"/>
            <a:ext cx="10218420" cy="30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1700" b="1" dirty="0">
                <a:solidFill>
                  <a:srgbClr val="000000"/>
                </a:solidFill>
              </a:rPr>
              <a:t>El hijyenine uyum oranı: </a:t>
            </a:r>
            <a:r>
              <a:rPr lang="tr-TR" sz="1700" dirty="0">
                <a:solidFill>
                  <a:srgbClr val="000000"/>
                </a:solidFill>
              </a:rPr>
              <a:t>Ovma + Yıkama sayısı / Fırsat sayısı x 100 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1700" b="1" dirty="0">
                <a:solidFill>
                  <a:srgbClr val="000000"/>
                </a:solidFill>
              </a:rPr>
              <a:t>Kateter takılması sırasında gerekliliğinin değerlendirme oranı: </a:t>
            </a:r>
            <a:r>
              <a:rPr lang="tr-TR" sz="1700" dirty="0">
                <a:solidFill>
                  <a:srgbClr val="000000"/>
                </a:solidFill>
              </a:rPr>
              <a:t>Takılırken gerekliliği değerlendirilen kateter sayısı / Takılan kateter sayısı x 100 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1700" b="1" dirty="0">
                <a:solidFill>
                  <a:srgbClr val="000000"/>
                </a:solidFill>
              </a:rPr>
              <a:t>Üriner kateterin el hijyenine ve aseptik tekniğe uygun olarak iki personelle takılma  oranı: </a:t>
            </a:r>
            <a:r>
              <a:rPr lang="tr-TR" sz="1700" dirty="0">
                <a:solidFill>
                  <a:srgbClr val="000000"/>
                </a:solidFill>
              </a:rPr>
              <a:t>El hijyenine ve aseptik tekniğe uygun olarak iki personelle takılan kateter sayısı /  Takılan kateter sayısı x 100 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1700" b="1" dirty="0">
                <a:solidFill>
                  <a:srgbClr val="000000"/>
                </a:solidFill>
              </a:rPr>
              <a:t>Üriner kateter ve toplayıcı sistem bütünlüğünün korunma oranı: </a:t>
            </a:r>
            <a:r>
              <a:rPr lang="tr-TR" sz="1700" dirty="0">
                <a:solidFill>
                  <a:srgbClr val="000000"/>
                </a:solidFill>
              </a:rPr>
              <a:t>Bütünlüğü korunmuş kateter günü / Toplam kateter günü x 100 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1700" b="1" dirty="0">
                <a:solidFill>
                  <a:srgbClr val="000000"/>
                </a:solidFill>
              </a:rPr>
              <a:t>Kateter drenaj sistemi ve torbasının mesane seviyesinin altında ve yerden yüksek tutulma oranı: </a:t>
            </a:r>
            <a:r>
              <a:rPr lang="tr-TR" sz="1700" dirty="0">
                <a:solidFill>
                  <a:srgbClr val="000000"/>
                </a:solidFill>
              </a:rPr>
              <a:t>Mesane seviyesinin altında ve yerden yüksek tutulan kateter drenaj sistemi ve torba günü / Toplam kateter günü x 100 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r>
              <a:rPr lang="tr-TR" sz="1700" b="1" dirty="0">
                <a:solidFill>
                  <a:srgbClr val="000A1E"/>
                </a:solidFill>
              </a:rPr>
              <a:t>Kİ-İYE Demet Uyum Oranı Hesaplama</a:t>
            </a:r>
            <a:r>
              <a:rPr lang="tr-TR" sz="1700" dirty="0">
                <a:solidFill>
                  <a:srgbClr val="000A1E"/>
                </a:solidFill>
              </a:rPr>
              <a:t>: (Tüm bakım bileşenlerinin eksiksiz uygulandığı kateter günü / Toplam kateter günü) x 100</a:t>
            </a:r>
          </a:p>
          <a:p>
            <a:pPr lvl="0" indent="-4064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2800"/>
              <a:buChar char="★"/>
            </a:pPr>
            <a:endParaRPr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6e7bfcdac7_0_1029"/>
          <p:cNvSpPr/>
          <p:nvPr/>
        </p:nvSpPr>
        <p:spPr>
          <a:xfrm>
            <a:off x="0" y="1039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g36e7bfcdac7_0_1029"/>
          <p:cNvSpPr/>
          <p:nvPr/>
        </p:nvSpPr>
        <p:spPr>
          <a:xfrm rot="5400000" flipH="1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g36e7bfcdac7_0_1029"/>
          <p:cNvSpPr/>
          <p:nvPr/>
        </p:nvSpPr>
        <p:spPr>
          <a:xfrm rot="5400000" flipH="1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490"/>
                </a:srgbClr>
              </a:gs>
              <a:gs pos="100000">
                <a:srgbClr val="4472C4">
                  <a:alpha val="45490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g36e7bfcdac7_0_1029"/>
          <p:cNvSpPr/>
          <p:nvPr/>
        </p:nvSpPr>
        <p:spPr>
          <a:xfrm rot="5400000" flipH="1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8235"/>
                </a:srgbClr>
              </a:gs>
              <a:gs pos="2000">
                <a:srgbClr val="4472C4">
                  <a:alpha val="28235"/>
                </a:srgbClr>
              </a:gs>
              <a:gs pos="100000">
                <a:srgbClr val="000000">
                  <a:alpha val="29411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g36e7bfcdac7_0_1029"/>
          <p:cNvSpPr/>
          <p:nvPr/>
        </p:nvSpPr>
        <p:spPr>
          <a:xfrm rot="-967356">
            <a:off x="-500907" y="968177"/>
            <a:ext cx="3897638" cy="4176045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352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g36e7bfcdac7_0_1029"/>
          <p:cNvSpPr/>
          <p:nvPr/>
        </p:nvSpPr>
        <p:spPr>
          <a:xfrm rot="5400000" flipH="1">
            <a:off x="-2030065" y="3301650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588"/>
                </a:srgbClr>
              </a:gs>
              <a:gs pos="100000">
                <a:srgbClr val="8DA9DB">
                  <a:alpha val="10588"/>
                </a:srgbClr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g36e7bfcdac7_0_1029"/>
          <p:cNvSpPr txBox="1">
            <a:spLocks noGrp="1"/>
          </p:cNvSpPr>
          <p:nvPr>
            <p:ph type="title"/>
          </p:nvPr>
        </p:nvSpPr>
        <p:spPr>
          <a:xfrm>
            <a:off x="576813" y="1100666"/>
            <a:ext cx="3115200" cy="307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Calibri"/>
              <a:buNone/>
            </a:pPr>
            <a:r>
              <a:rPr lang="tr-TR" sz="4400" dirty="0">
                <a:solidFill>
                  <a:srgbClr val="FFFFFF"/>
                </a:solidFill>
              </a:rPr>
              <a:t>DEMET</a:t>
            </a:r>
            <a:br>
              <a:rPr lang="tr-TR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tr-TR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tr-TR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4400" dirty="0">
                <a:solidFill>
                  <a:srgbClr val="FFFFFF"/>
                </a:solidFill>
              </a:rPr>
              <a:t>Olmazsa</a:t>
            </a:r>
            <a:r>
              <a:rPr lang="tr-TR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olmazlar</a:t>
            </a:r>
            <a:br>
              <a:rPr lang="tr-TR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>
              <a:solidFill>
                <a:srgbClr val="FFFFFF"/>
              </a:solidFill>
            </a:endParaRPr>
          </a:p>
        </p:txBody>
      </p:sp>
      <p:grpSp>
        <p:nvGrpSpPr>
          <p:cNvPr id="1167" name="Google Shape;1167;g36e7bfcdac7_0_1029"/>
          <p:cNvGrpSpPr/>
          <p:nvPr/>
        </p:nvGrpSpPr>
        <p:grpSpPr>
          <a:xfrm>
            <a:off x="4905052" y="1245445"/>
            <a:ext cx="6666900" cy="4463925"/>
            <a:chOff x="0" y="495005"/>
            <a:chExt cx="6666900" cy="4463925"/>
          </a:xfrm>
        </p:grpSpPr>
        <p:sp>
          <p:nvSpPr>
            <p:cNvPr id="1168" name="Google Shape;1168;g36e7bfcdac7_0_1029"/>
            <p:cNvSpPr/>
            <p:nvPr/>
          </p:nvSpPr>
          <p:spPr>
            <a:xfrm>
              <a:off x="0" y="495005"/>
              <a:ext cx="6666900" cy="679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36e7bfcdac7_0_1029"/>
            <p:cNvSpPr txBox="1"/>
            <p:nvPr/>
          </p:nvSpPr>
          <p:spPr>
            <a:xfrm>
              <a:off x="33155" y="528160"/>
              <a:ext cx="6600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tr-TR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Ya hep ya hiç şeklinde uygulanmalı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g36e7bfcdac7_0_1029"/>
            <p:cNvSpPr/>
            <p:nvPr/>
          </p:nvSpPr>
          <p:spPr>
            <a:xfrm>
              <a:off x="0" y="1251950"/>
              <a:ext cx="6666900" cy="679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AC7D3"/>
                </a:gs>
                <a:gs pos="50000">
                  <a:srgbClr val="4CC5D3"/>
                </a:gs>
                <a:gs pos="100000">
                  <a:srgbClr val="3BB3C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36e7bfcdac7_0_1029"/>
            <p:cNvSpPr txBox="1"/>
            <p:nvPr/>
          </p:nvSpPr>
          <p:spPr>
            <a:xfrm>
              <a:off x="33155" y="1285105"/>
              <a:ext cx="6600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tr-TR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Özdeğerlendirme yapılmalı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g36e7bfcdac7_0_1029"/>
            <p:cNvSpPr/>
            <p:nvPr/>
          </p:nvSpPr>
          <p:spPr>
            <a:xfrm>
              <a:off x="0" y="2008895"/>
              <a:ext cx="6666900" cy="679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6CDAE"/>
                </a:gs>
                <a:gs pos="50000">
                  <a:srgbClr val="47CCA7"/>
                </a:gs>
                <a:gs pos="100000">
                  <a:srgbClr val="37BB9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36e7bfcdac7_0_1029"/>
            <p:cNvSpPr txBox="1"/>
            <p:nvPr/>
          </p:nvSpPr>
          <p:spPr>
            <a:xfrm>
              <a:off x="33155" y="2042050"/>
              <a:ext cx="6600600" cy="612900"/>
            </a:xfrm>
            <a:prstGeom prst="rect">
              <a:avLst/>
            </a:prstGeom>
            <a:solidFill>
              <a:srgbClr val="56A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Çalışan personel standartlara uygun sayıda olmalı 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g36e7bfcdac7_0_1029"/>
            <p:cNvSpPr/>
            <p:nvPr/>
          </p:nvSpPr>
          <p:spPr>
            <a:xfrm>
              <a:off x="0" y="2765840"/>
              <a:ext cx="6666900" cy="679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2C683"/>
                </a:gs>
                <a:gs pos="50000">
                  <a:srgbClr val="43C470"/>
                </a:gs>
                <a:gs pos="100000">
                  <a:srgbClr val="33B56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36e7bfcdac7_0_1029"/>
            <p:cNvSpPr txBox="1"/>
            <p:nvPr/>
          </p:nvSpPr>
          <p:spPr>
            <a:xfrm>
              <a:off x="33155" y="2798995"/>
              <a:ext cx="6600600" cy="612900"/>
            </a:xfrm>
            <a:prstGeom prst="rect">
              <a:avLst/>
            </a:prstGeom>
            <a:solidFill>
              <a:srgbClr val="52CBCC"/>
            </a:solidFill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tr-TR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Ekipman eksiği olmamalı, kolay ulaşabilmeli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g36e7bfcdac7_0_1029"/>
            <p:cNvSpPr/>
            <p:nvPr/>
          </p:nvSpPr>
          <p:spPr>
            <a:xfrm>
              <a:off x="0" y="3522785"/>
              <a:ext cx="6666900" cy="679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1C05F"/>
                </a:gs>
                <a:gs pos="50000">
                  <a:srgbClr val="43BD3E"/>
                </a:gs>
                <a:gs pos="100000">
                  <a:srgbClr val="36AC3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36e7bfcdac7_0_1029"/>
            <p:cNvSpPr txBox="1"/>
            <p:nvPr/>
          </p:nvSpPr>
          <p:spPr>
            <a:xfrm>
              <a:off x="33155" y="3555940"/>
              <a:ext cx="6600600" cy="612900"/>
            </a:xfrm>
            <a:prstGeom prst="rect">
              <a:avLst/>
            </a:prstGeom>
            <a:solidFill>
              <a:srgbClr val="56AEEA"/>
            </a:solidFill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tr-TR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Yönetim desteği olmalı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g36e7bfcdac7_0_1029"/>
            <p:cNvSpPr/>
            <p:nvPr/>
          </p:nvSpPr>
          <p:spPr>
            <a:xfrm>
              <a:off x="0" y="4279730"/>
              <a:ext cx="6666900" cy="679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36e7bfcdac7_0_1029"/>
            <p:cNvSpPr txBox="1"/>
            <p:nvPr/>
          </p:nvSpPr>
          <p:spPr>
            <a:xfrm>
              <a:off x="33155" y="4312885"/>
              <a:ext cx="6600600" cy="612900"/>
            </a:xfrm>
            <a:prstGeom prst="rect">
              <a:avLst/>
            </a:prstGeom>
            <a:solidFill>
              <a:srgbClr val="6AC7D3"/>
            </a:solidFill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tr-TR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Eğitim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0" name="Google Shape;1180;g36e7bfcdac7_0_10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850" y="4435049"/>
            <a:ext cx="3533126" cy="23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97AE94E2-A4B8-5C1C-16B0-D4BE500A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6d620c3024_0_638">
            <a:extLst>
              <a:ext uri="{FF2B5EF4-FFF2-40B4-BE49-F238E27FC236}">
                <a16:creationId xmlns:a16="http://schemas.microsoft.com/office/drawing/2014/main" id="{4010DD3E-FB21-10A9-FAA8-4684998F6A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2153" y="1346537"/>
            <a:ext cx="10627694" cy="2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080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tr-TR" sz="1600" b="1" dirty="0">
                <a:solidFill>
                  <a:srgbClr val="000000"/>
                </a:solidFill>
              </a:rPr>
              <a:t>KAYNAKLAR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100" dirty="0" err="1">
                <a:solidFill>
                  <a:srgbClr val="000A1E"/>
                </a:solidFill>
              </a:rPr>
              <a:t>Ling</a:t>
            </a:r>
            <a:r>
              <a:rPr lang="tr-TR" sz="1100" dirty="0">
                <a:solidFill>
                  <a:srgbClr val="000A1E"/>
                </a:solidFill>
              </a:rPr>
              <a:t> ML, </a:t>
            </a:r>
            <a:r>
              <a:rPr lang="tr-TR" sz="1100" dirty="0" err="1">
                <a:solidFill>
                  <a:srgbClr val="000A1E"/>
                </a:solidFill>
              </a:rPr>
              <a:t>Ching</a:t>
            </a:r>
            <a:r>
              <a:rPr lang="tr-TR" sz="1100" dirty="0">
                <a:solidFill>
                  <a:srgbClr val="000A1E"/>
                </a:solidFill>
              </a:rPr>
              <a:t> P, </a:t>
            </a:r>
            <a:r>
              <a:rPr lang="tr-TR" sz="1100" dirty="0" err="1">
                <a:solidFill>
                  <a:srgbClr val="000A1E"/>
                </a:solidFill>
              </a:rPr>
              <a:t>Apisarnthanarak</a:t>
            </a:r>
            <a:r>
              <a:rPr lang="tr-TR" sz="1100" dirty="0">
                <a:solidFill>
                  <a:srgbClr val="000A1E"/>
                </a:solidFill>
              </a:rPr>
              <a:t> A, </a:t>
            </a:r>
            <a:r>
              <a:rPr lang="tr-TR" sz="1100" dirty="0" err="1">
                <a:solidFill>
                  <a:srgbClr val="000A1E"/>
                </a:solidFill>
              </a:rPr>
              <a:t>Jaggi</a:t>
            </a:r>
            <a:r>
              <a:rPr lang="tr-TR" sz="1100" dirty="0">
                <a:solidFill>
                  <a:srgbClr val="000A1E"/>
                </a:solidFill>
              </a:rPr>
              <a:t> N, Harrington G, </a:t>
            </a:r>
            <a:r>
              <a:rPr lang="tr-TR" sz="1100" dirty="0" err="1">
                <a:solidFill>
                  <a:srgbClr val="000A1E"/>
                </a:solidFill>
              </a:rPr>
              <a:t>Fong</a:t>
            </a:r>
            <a:r>
              <a:rPr lang="tr-TR" sz="1100" dirty="0">
                <a:solidFill>
                  <a:srgbClr val="000A1E"/>
                </a:solidFill>
              </a:rPr>
              <a:t> SM. APSIC </a:t>
            </a:r>
            <a:r>
              <a:rPr lang="tr-TR" sz="1100" dirty="0" err="1">
                <a:solidFill>
                  <a:srgbClr val="000A1E"/>
                </a:solidFill>
              </a:rPr>
              <a:t>guide</a:t>
            </a:r>
            <a:r>
              <a:rPr lang="tr-TR" sz="1100" dirty="0">
                <a:solidFill>
                  <a:srgbClr val="000A1E"/>
                </a:solidFill>
              </a:rPr>
              <a:t> </a:t>
            </a:r>
            <a:r>
              <a:rPr lang="tr-TR" sz="1100" dirty="0" err="1">
                <a:solidFill>
                  <a:srgbClr val="000A1E"/>
                </a:solidFill>
              </a:rPr>
              <a:t>for</a:t>
            </a:r>
            <a:r>
              <a:rPr lang="tr-TR" sz="1100" dirty="0">
                <a:solidFill>
                  <a:srgbClr val="000A1E"/>
                </a:solidFill>
              </a:rPr>
              <a:t> </a:t>
            </a:r>
            <a:r>
              <a:rPr lang="tr-TR" sz="1100" dirty="0" err="1">
                <a:solidFill>
                  <a:srgbClr val="000A1E"/>
                </a:solidFill>
              </a:rPr>
              <a:t>prevention</a:t>
            </a:r>
            <a:r>
              <a:rPr lang="tr-TR" sz="1100" dirty="0">
                <a:solidFill>
                  <a:srgbClr val="000A1E"/>
                </a:solidFill>
              </a:rPr>
              <a:t> of </a:t>
            </a:r>
            <a:r>
              <a:rPr lang="tr-TR" sz="1100" dirty="0" err="1">
                <a:solidFill>
                  <a:srgbClr val="000A1E"/>
                </a:solidFill>
              </a:rPr>
              <a:t>catheter</a:t>
            </a:r>
            <a:r>
              <a:rPr lang="tr-TR" sz="1100" dirty="0">
                <a:solidFill>
                  <a:srgbClr val="000A1E"/>
                </a:solidFill>
              </a:rPr>
              <a:t> </a:t>
            </a:r>
            <a:r>
              <a:rPr lang="tr-TR" sz="1100" dirty="0" err="1">
                <a:solidFill>
                  <a:srgbClr val="000A1E"/>
                </a:solidFill>
              </a:rPr>
              <a:t>associated</a:t>
            </a:r>
            <a:r>
              <a:rPr lang="tr-TR" sz="1100" dirty="0">
                <a:solidFill>
                  <a:srgbClr val="000A1E"/>
                </a:solidFill>
              </a:rPr>
              <a:t> </a:t>
            </a:r>
            <a:r>
              <a:rPr lang="tr-TR" sz="1100" dirty="0" err="1">
                <a:solidFill>
                  <a:srgbClr val="000A1E"/>
                </a:solidFill>
              </a:rPr>
              <a:t>urinary</a:t>
            </a:r>
            <a:r>
              <a:rPr lang="tr-TR" sz="1100" dirty="0">
                <a:solidFill>
                  <a:srgbClr val="000A1E"/>
                </a:solidFill>
              </a:rPr>
              <a:t> </a:t>
            </a:r>
            <a:r>
              <a:rPr lang="tr-TR" sz="1100" dirty="0" err="1">
                <a:solidFill>
                  <a:srgbClr val="000A1E"/>
                </a:solidFill>
              </a:rPr>
              <a:t>tract</a:t>
            </a:r>
            <a:r>
              <a:rPr lang="tr-TR" sz="1100" dirty="0">
                <a:solidFill>
                  <a:srgbClr val="000A1E"/>
                </a:solidFill>
              </a:rPr>
              <a:t> </a:t>
            </a:r>
            <a:r>
              <a:rPr lang="tr-TR" sz="1100" dirty="0" err="1">
                <a:solidFill>
                  <a:srgbClr val="000A1E"/>
                </a:solidFill>
              </a:rPr>
              <a:t>infections</a:t>
            </a:r>
            <a:r>
              <a:rPr lang="tr-TR" sz="1100" dirty="0">
                <a:solidFill>
                  <a:srgbClr val="000A1E"/>
                </a:solidFill>
              </a:rPr>
              <a:t> (</a:t>
            </a:r>
            <a:r>
              <a:rPr lang="tr-TR" sz="1100" dirty="0" err="1">
                <a:solidFill>
                  <a:srgbClr val="000A1E"/>
                </a:solidFill>
              </a:rPr>
              <a:t>CAUTIs</a:t>
            </a:r>
            <a:r>
              <a:rPr lang="tr-TR" sz="1100" dirty="0">
                <a:solidFill>
                  <a:srgbClr val="000A1E"/>
                </a:solidFill>
              </a:rPr>
              <a:t>). </a:t>
            </a:r>
            <a:r>
              <a:rPr lang="tr-TR" sz="1100" i="1" dirty="0" err="1">
                <a:solidFill>
                  <a:srgbClr val="000A1E"/>
                </a:solidFill>
              </a:rPr>
              <a:t>Antimicrob</a:t>
            </a:r>
            <a:r>
              <a:rPr lang="tr-TR" sz="1100" i="1" dirty="0">
                <a:solidFill>
                  <a:srgbClr val="000A1E"/>
                </a:solidFill>
              </a:rPr>
              <a:t> </a:t>
            </a:r>
            <a:r>
              <a:rPr lang="tr-TR" sz="1100" i="1" dirty="0" err="1">
                <a:solidFill>
                  <a:srgbClr val="000A1E"/>
                </a:solidFill>
              </a:rPr>
              <a:t>Resist</a:t>
            </a:r>
            <a:r>
              <a:rPr lang="tr-TR" sz="1100" i="1" dirty="0">
                <a:solidFill>
                  <a:srgbClr val="000A1E"/>
                </a:solidFill>
              </a:rPr>
              <a:t> </a:t>
            </a:r>
            <a:r>
              <a:rPr lang="tr-TR" sz="1100" i="1" dirty="0" err="1">
                <a:solidFill>
                  <a:srgbClr val="000A1E"/>
                </a:solidFill>
              </a:rPr>
              <a:t>Infect</a:t>
            </a:r>
            <a:r>
              <a:rPr lang="tr-TR" sz="1100" i="1" dirty="0">
                <a:solidFill>
                  <a:srgbClr val="000A1E"/>
                </a:solidFill>
              </a:rPr>
              <a:t> Control</a:t>
            </a:r>
            <a:r>
              <a:rPr lang="tr-TR" sz="1100" dirty="0">
                <a:solidFill>
                  <a:srgbClr val="000A1E"/>
                </a:solidFill>
              </a:rPr>
              <a:t>. 2023;12(1):52. 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200" dirty="0">
                <a:solidFill>
                  <a:srgbClr val="000A1E"/>
                </a:solidFill>
                <a:hlinkClick r:id="rId3"/>
              </a:rPr>
              <a:t>https://hsgm.saglik.gov.tr/depo/birimler/bulasici-hastaliklar-ve-erken-uyari-db/Dokumanlar/Sunumlar/DEMET_UYGULAMALARI.pdf</a:t>
            </a:r>
            <a:endParaRPr lang="tr-TR" sz="1200" dirty="0">
              <a:solidFill>
                <a:srgbClr val="000A1E"/>
              </a:solidFill>
            </a:endParaRP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en-US" sz="1200" dirty="0">
                <a:hlinkClick r:id="rId4"/>
              </a:rPr>
              <a:t>https://www.hider.org.tr/kilavuzlar-pdf/uluslararasi/CABSI_Implementation_Guide_006.pdf</a:t>
            </a:r>
            <a:endParaRPr lang="tr-TR" sz="1200" dirty="0"/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200" dirty="0" err="1">
                <a:solidFill>
                  <a:srgbClr val="000A1E"/>
                </a:solidFill>
              </a:rPr>
              <a:t>Berríos-Torres</a:t>
            </a:r>
            <a:r>
              <a:rPr lang="tr-TR" sz="1200" dirty="0">
                <a:solidFill>
                  <a:srgbClr val="000A1E"/>
                </a:solidFill>
              </a:rPr>
              <a:t> SI, </a:t>
            </a:r>
            <a:r>
              <a:rPr lang="tr-TR" sz="1200" dirty="0" err="1">
                <a:solidFill>
                  <a:srgbClr val="000A1E"/>
                </a:solidFill>
              </a:rPr>
              <a:t>Umscheid</a:t>
            </a:r>
            <a:r>
              <a:rPr lang="tr-TR" sz="1200" dirty="0">
                <a:solidFill>
                  <a:srgbClr val="000A1E"/>
                </a:solidFill>
              </a:rPr>
              <a:t> CA, </a:t>
            </a:r>
            <a:r>
              <a:rPr lang="tr-TR" sz="1200" dirty="0" err="1">
                <a:solidFill>
                  <a:srgbClr val="000A1E"/>
                </a:solidFill>
              </a:rPr>
              <a:t>Bratzler</a:t>
            </a:r>
            <a:r>
              <a:rPr lang="tr-TR" sz="1200" dirty="0">
                <a:solidFill>
                  <a:srgbClr val="000A1E"/>
                </a:solidFill>
              </a:rPr>
              <a:t> DW, et al. </a:t>
            </a:r>
            <a:r>
              <a:rPr lang="tr-TR" sz="1200" dirty="0" err="1">
                <a:solidFill>
                  <a:srgbClr val="000A1E"/>
                </a:solidFill>
              </a:rPr>
              <a:t>Centers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for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Disease</a:t>
            </a:r>
            <a:r>
              <a:rPr lang="tr-TR" sz="1200" dirty="0">
                <a:solidFill>
                  <a:srgbClr val="000A1E"/>
                </a:solidFill>
              </a:rPr>
              <a:t> Control </a:t>
            </a:r>
            <a:r>
              <a:rPr lang="tr-TR" sz="1200" dirty="0" err="1">
                <a:solidFill>
                  <a:srgbClr val="000A1E"/>
                </a:solidFill>
              </a:rPr>
              <a:t>and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Prevention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Guideline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for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the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Prevention</a:t>
            </a:r>
            <a:r>
              <a:rPr lang="tr-TR" sz="1200" dirty="0">
                <a:solidFill>
                  <a:srgbClr val="000A1E"/>
                </a:solidFill>
              </a:rPr>
              <a:t> of </a:t>
            </a:r>
            <a:r>
              <a:rPr lang="tr-TR" sz="1200" dirty="0" err="1">
                <a:solidFill>
                  <a:srgbClr val="000A1E"/>
                </a:solidFill>
              </a:rPr>
              <a:t>Surgical</a:t>
            </a:r>
            <a:r>
              <a:rPr lang="tr-TR" sz="1200" dirty="0">
                <a:solidFill>
                  <a:srgbClr val="000A1E"/>
                </a:solidFill>
              </a:rPr>
              <a:t> Site </a:t>
            </a:r>
            <a:r>
              <a:rPr lang="tr-TR" sz="1200" dirty="0" err="1">
                <a:solidFill>
                  <a:srgbClr val="000A1E"/>
                </a:solidFill>
              </a:rPr>
              <a:t>Infection</a:t>
            </a:r>
            <a:r>
              <a:rPr lang="tr-TR" sz="1200" dirty="0">
                <a:solidFill>
                  <a:srgbClr val="000A1E"/>
                </a:solidFill>
              </a:rPr>
              <a:t>, 2017. JAMA </a:t>
            </a:r>
            <a:r>
              <a:rPr lang="tr-TR" sz="1200" dirty="0" err="1">
                <a:solidFill>
                  <a:srgbClr val="000A1E"/>
                </a:solidFill>
              </a:rPr>
              <a:t>Surg</a:t>
            </a:r>
            <a:r>
              <a:rPr lang="tr-TR" sz="1200" dirty="0">
                <a:solidFill>
                  <a:srgbClr val="000A1E"/>
                </a:solidFill>
              </a:rPr>
              <a:t>. 2017;152(8):784-791. doi:10.1001/jamasurg.2017.0904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200" dirty="0" err="1">
                <a:solidFill>
                  <a:srgbClr val="000A1E"/>
                </a:solidFill>
              </a:rPr>
              <a:t>Gould</a:t>
            </a:r>
            <a:r>
              <a:rPr lang="tr-TR" sz="1200" dirty="0">
                <a:solidFill>
                  <a:srgbClr val="000A1E"/>
                </a:solidFill>
              </a:rPr>
              <a:t> CV, </a:t>
            </a:r>
            <a:r>
              <a:rPr lang="tr-TR" sz="1200" dirty="0" err="1">
                <a:solidFill>
                  <a:srgbClr val="000A1E"/>
                </a:solidFill>
              </a:rPr>
              <a:t>Umscheid</a:t>
            </a:r>
            <a:r>
              <a:rPr lang="tr-TR" sz="1200" dirty="0">
                <a:solidFill>
                  <a:srgbClr val="000A1E"/>
                </a:solidFill>
              </a:rPr>
              <a:t> CA, </a:t>
            </a:r>
            <a:r>
              <a:rPr lang="tr-TR" sz="1200" dirty="0" err="1">
                <a:solidFill>
                  <a:srgbClr val="000A1E"/>
                </a:solidFill>
              </a:rPr>
              <a:t>Agarwal</a:t>
            </a:r>
            <a:r>
              <a:rPr lang="tr-TR" sz="1200" dirty="0">
                <a:solidFill>
                  <a:srgbClr val="000A1E"/>
                </a:solidFill>
              </a:rPr>
              <a:t> RK, </a:t>
            </a:r>
            <a:r>
              <a:rPr lang="tr-TR" sz="1200" dirty="0" err="1">
                <a:solidFill>
                  <a:srgbClr val="000A1E"/>
                </a:solidFill>
              </a:rPr>
              <a:t>Kuntz</a:t>
            </a:r>
            <a:r>
              <a:rPr lang="tr-TR" sz="1200" dirty="0">
                <a:solidFill>
                  <a:srgbClr val="000A1E"/>
                </a:solidFill>
              </a:rPr>
              <a:t> G, </a:t>
            </a:r>
            <a:r>
              <a:rPr lang="tr-TR" sz="1200" dirty="0" err="1">
                <a:solidFill>
                  <a:srgbClr val="000A1E"/>
                </a:solidFill>
              </a:rPr>
              <a:t>Pegues</a:t>
            </a:r>
            <a:r>
              <a:rPr lang="tr-TR" sz="1200" dirty="0">
                <a:solidFill>
                  <a:srgbClr val="000A1E"/>
                </a:solidFill>
              </a:rPr>
              <a:t> DA; Healthcare </a:t>
            </a:r>
            <a:r>
              <a:rPr lang="tr-TR" sz="1200" dirty="0" err="1">
                <a:solidFill>
                  <a:srgbClr val="000A1E"/>
                </a:solidFill>
              </a:rPr>
              <a:t>Infection</a:t>
            </a:r>
            <a:r>
              <a:rPr lang="tr-TR" sz="1200" dirty="0">
                <a:solidFill>
                  <a:srgbClr val="000A1E"/>
                </a:solidFill>
              </a:rPr>
              <a:t> Control </a:t>
            </a:r>
            <a:r>
              <a:rPr lang="tr-TR" sz="1200" dirty="0" err="1">
                <a:solidFill>
                  <a:srgbClr val="000A1E"/>
                </a:solidFill>
              </a:rPr>
              <a:t>Practices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Advisory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Committee</a:t>
            </a:r>
            <a:r>
              <a:rPr lang="tr-TR" sz="1200" dirty="0">
                <a:solidFill>
                  <a:srgbClr val="000A1E"/>
                </a:solidFill>
              </a:rPr>
              <a:t>. </a:t>
            </a:r>
            <a:r>
              <a:rPr lang="tr-TR" sz="1200" dirty="0" err="1">
                <a:solidFill>
                  <a:srgbClr val="000A1E"/>
                </a:solidFill>
              </a:rPr>
              <a:t>Guideline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for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prevention</a:t>
            </a:r>
            <a:r>
              <a:rPr lang="tr-TR" sz="1200" dirty="0">
                <a:solidFill>
                  <a:srgbClr val="000A1E"/>
                </a:solidFill>
              </a:rPr>
              <a:t> of </a:t>
            </a:r>
            <a:r>
              <a:rPr lang="tr-TR" sz="1200" dirty="0" err="1">
                <a:solidFill>
                  <a:srgbClr val="000A1E"/>
                </a:solidFill>
              </a:rPr>
              <a:t>catheter-associated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urinary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tract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infections</a:t>
            </a:r>
            <a:r>
              <a:rPr lang="tr-TR" sz="1200" dirty="0">
                <a:solidFill>
                  <a:srgbClr val="000A1E"/>
                </a:solidFill>
              </a:rPr>
              <a:t> 2009. </a:t>
            </a:r>
            <a:r>
              <a:rPr lang="tr-TR" sz="1200" dirty="0" err="1">
                <a:solidFill>
                  <a:srgbClr val="000A1E"/>
                </a:solidFill>
              </a:rPr>
              <a:t>Infect</a:t>
            </a:r>
            <a:r>
              <a:rPr lang="tr-TR" sz="1200" dirty="0">
                <a:solidFill>
                  <a:srgbClr val="000A1E"/>
                </a:solidFill>
              </a:rPr>
              <a:t> Control </a:t>
            </a:r>
            <a:r>
              <a:rPr lang="tr-TR" sz="1200" dirty="0" err="1">
                <a:solidFill>
                  <a:srgbClr val="000A1E"/>
                </a:solidFill>
              </a:rPr>
              <a:t>Hosp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Epidemiol</a:t>
            </a:r>
            <a:r>
              <a:rPr lang="tr-TR" sz="1200" dirty="0">
                <a:solidFill>
                  <a:srgbClr val="000A1E"/>
                </a:solidFill>
              </a:rPr>
              <a:t>. 2010;31(4):319-326. doi:10.1086/651091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200" dirty="0">
                <a:solidFill>
                  <a:srgbClr val="000A1E"/>
                </a:solidFill>
                <a:hlinkClick r:id="rId5"/>
              </a:rPr>
              <a:t>https://hsgm.saglik.gov.tr/media/attachments/2025/07/14/Cok-bilesenli-ulusal-Onlem-paketi-demet-uygulamalari-Iyilestirme-stratejisi.pdf</a:t>
            </a:r>
            <a:endParaRPr lang="tr-TR" sz="1200" dirty="0">
              <a:solidFill>
                <a:srgbClr val="000A1E"/>
              </a:solidFill>
            </a:endParaRP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en-US" sz="1200" dirty="0">
                <a:solidFill>
                  <a:srgbClr val="000A1E"/>
                </a:solidFill>
              </a:rPr>
              <a:t>Global Guidelines for the Prevention of Surgical Site Infection. Geneva: World Health Organization; 2018. Available from: </a:t>
            </a:r>
            <a:r>
              <a:rPr lang="en-US" sz="1200" dirty="0">
                <a:solidFill>
                  <a:srgbClr val="000A1E"/>
                </a:solidFill>
                <a:hlinkClick r:id="rId6"/>
              </a:rPr>
              <a:t>https://www.ncbi.nlm.nih.gov/books/NBK536404/</a:t>
            </a:r>
            <a:endParaRPr lang="tr-TR" sz="1200" dirty="0">
              <a:solidFill>
                <a:srgbClr val="000A1E"/>
              </a:solidFill>
            </a:endParaRP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200" dirty="0">
                <a:solidFill>
                  <a:srgbClr val="000A1E"/>
                </a:solidFill>
              </a:rPr>
              <a:t>Yüce ZT, Alp E. </a:t>
            </a:r>
            <a:r>
              <a:rPr lang="tr-TR" sz="1200" dirty="0" err="1">
                <a:solidFill>
                  <a:srgbClr val="000A1E"/>
                </a:solidFill>
              </a:rPr>
              <a:t>Infection</a:t>
            </a:r>
            <a:r>
              <a:rPr lang="tr-TR" sz="1200" dirty="0">
                <a:solidFill>
                  <a:srgbClr val="000A1E"/>
                </a:solidFill>
              </a:rPr>
              <a:t> Control </a:t>
            </a:r>
            <a:r>
              <a:rPr lang="tr-TR" sz="1200" dirty="0" err="1">
                <a:solidFill>
                  <a:srgbClr val="000A1E"/>
                </a:solidFill>
              </a:rPr>
              <a:t>Bundles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for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the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Prevention</a:t>
            </a:r>
            <a:r>
              <a:rPr lang="tr-TR" sz="1200" dirty="0">
                <a:solidFill>
                  <a:srgbClr val="000A1E"/>
                </a:solidFill>
              </a:rPr>
              <a:t> of </a:t>
            </a:r>
            <a:r>
              <a:rPr lang="tr-TR" sz="1200" dirty="0" err="1">
                <a:solidFill>
                  <a:srgbClr val="000A1E"/>
                </a:solidFill>
              </a:rPr>
              <a:t>Hospital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Infections</a:t>
            </a:r>
            <a:r>
              <a:rPr lang="tr-TR" sz="1200" dirty="0">
                <a:solidFill>
                  <a:srgbClr val="000A1E"/>
                </a:solidFill>
              </a:rPr>
              <a:t>. </a:t>
            </a:r>
            <a:r>
              <a:rPr lang="tr-TR" sz="1200" dirty="0" err="1">
                <a:solidFill>
                  <a:srgbClr val="000A1E"/>
                </a:solidFill>
              </a:rPr>
              <a:t>Mediterr</a:t>
            </a:r>
            <a:r>
              <a:rPr lang="tr-TR" sz="1200" dirty="0">
                <a:solidFill>
                  <a:srgbClr val="000A1E"/>
                </a:solidFill>
              </a:rPr>
              <a:t> J </a:t>
            </a:r>
            <a:r>
              <a:rPr lang="tr-TR" sz="1200" dirty="0" err="1">
                <a:solidFill>
                  <a:srgbClr val="000A1E"/>
                </a:solidFill>
              </a:rPr>
              <a:t>Infect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Microb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Antimicrob</a:t>
            </a:r>
            <a:r>
              <a:rPr lang="tr-TR" sz="1200" dirty="0">
                <a:solidFill>
                  <a:srgbClr val="000A1E"/>
                </a:solidFill>
              </a:rPr>
              <a:t>. 2016;5(5):8-8. doi:10.4274/mjima.2016.8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200" dirty="0">
                <a:solidFill>
                  <a:srgbClr val="000A1E"/>
                </a:solidFill>
              </a:rPr>
              <a:t>Rosenthal VD, </a:t>
            </a:r>
            <a:r>
              <a:rPr lang="tr-TR" sz="1200" dirty="0" err="1">
                <a:solidFill>
                  <a:srgbClr val="000A1E"/>
                </a:solidFill>
              </a:rPr>
              <a:t>Memish</a:t>
            </a:r>
            <a:r>
              <a:rPr lang="tr-TR" sz="1200" dirty="0">
                <a:solidFill>
                  <a:srgbClr val="000A1E"/>
                </a:solidFill>
              </a:rPr>
              <a:t> ZA, </a:t>
            </a:r>
            <a:r>
              <a:rPr lang="tr-TR" sz="1200" dirty="0" err="1">
                <a:solidFill>
                  <a:srgbClr val="000A1E"/>
                </a:solidFill>
              </a:rPr>
              <a:t>Nicastri</a:t>
            </a:r>
            <a:r>
              <a:rPr lang="tr-TR" sz="1200" dirty="0">
                <a:solidFill>
                  <a:srgbClr val="000A1E"/>
                </a:solidFill>
              </a:rPr>
              <a:t> E, Leone S, </a:t>
            </a:r>
            <a:r>
              <a:rPr lang="tr-TR" sz="1200" dirty="0" err="1">
                <a:solidFill>
                  <a:srgbClr val="000A1E"/>
                </a:solidFill>
              </a:rPr>
              <a:t>Bearman</a:t>
            </a:r>
            <a:r>
              <a:rPr lang="tr-TR" sz="1200" dirty="0">
                <a:solidFill>
                  <a:srgbClr val="000A1E"/>
                </a:solidFill>
              </a:rPr>
              <a:t> G. </a:t>
            </a:r>
            <a:r>
              <a:rPr lang="tr-TR" sz="1200" dirty="0" err="1">
                <a:solidFill>
                  <a:srgbClr val="000A1E"/>
                </a:solidFill>
              </a:rPr>
              <a:t>Preventing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catheter-associated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urinary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tract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infections</a:t>
            </a:r>
            <a:r>
              <a:rPr lang="tr-TR" sz="1200" dirty="0">
                <a:solidFill>
                  <a:srgbClr val="000A1E"/>
                </a:solidFill>
              </a:rPr>
              <a:t>: A </a:t>
            </a:r>
            <a:r>
              <a:rPr lang="tr-TR" sz="1200" dirty="0" err="1">
                <a:solidFill>
                  <a:srgbClr val="000A1E"/>
                </a:solidFill>
              </a:rPr>
              <a:t>position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paper</a:t>
            </a:r>
            <a:r>
              <a:rPr lang="tr-TR" sz="1200" dirty="0">
                <a:solidFill>
                  <a:srgbClr val="000A1E"/>
                </a:solidFill>
              </a:rPr>
              <a:t> of </a:t>
            </a:r>
            <a:r>
              <a:rPr lang="tr-TR" sz="1200" dirty="0" err="1">
                <a:solidFill>
                  <a:srgbClr val="000A1E"/>
                </a:solidFill>
              </a:rPr>
              <a:t>the</a:t>
            </a:r>
            <a:r>
              <a:rPr lang="tr-TR" sz="1200" dirty="0">
                <a:solidFill>
                  <a:srgbClr val="000A1E"/>
                </a:solidFill>
              </a:rPr>
              <a:t> International </a:t>
            </a:r>
            <a:r>
              <a:rPr lang="tr-TR" sz="1200" dirty="0" err="1">
                <a:solidFill>
                  <a:srgbClr val="000A1E"/>
                </a:solidFill>
              </a:rPr>
              <a:t>Society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for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Infectious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Diseases</a:t>
            </a:r>
            <a:r>
              <a:rPr lang="tr-TR" sz="1200" dirty="0">
                <a:solidFill>
                  <a:srgbClr val="000A1E"/>
                </a:solidFill>
              </a:rPr>
              <a:t>, 2024 </a:t>
            </a:r>
            <a:r>
              <a:rPr lang="tr-TR" sz="1200" dirty="0" err="1">
                <a:solidFill>
                  <a:srgbClr val="000A1E"/>
                </a:solidFill>
              </a:rPr>
              <a:t>update</a:t>
            </a:r>
            <a:r>
              <a:rPr lang="tr-TR" sz="1200" dirty="0">
                <a:solidFill>
                  <a:srgbClr val="000A1E"/>
                </a:solidFill>
              </a:rPr>
              <a:t>. </a:t>
            </a:r>
            <a:r>
              <a:rPr lang="tr-TR" sz="1200" dirty="0" err="1">
                <a:solidFill>
                  <a:srgbClr val="000A1E"/>
                </a:solidFill>
              </a:rPr>
              <a:t>Int</a:t>
            </a:r>
            <a:r>
              <a:rPr lang="tr-TR" sz="1200" dirty="0">
                <a:solidFill>
                  <a:srgbClr val="000A1E"/>
                </a:solidFill>
              </a:rPr>
              <a:t> J </a:t>
            </a:r>
            <a:r>
              <a:rPr lang="tr-TR" sz="1200" dirty="0" err="1">
                <a:solidFill>
                  <a:srgbClr val="000A1E"/>
                </a:solidFill>
              </a:rPr>
              <a:t>Infect</a:t>
            </a:r>
            <a:r>
              <a:rPr lang="tr-TR" sz="1200" dirty="0">
                <a:solidFill>
                  <a:srgbClr val="000A1E"/>
                </a:solidFill>
              </a:rPr>
              <a:t> </a:t>
            </a:r>
            <a:r>
              <a:rPr lang="tr-TR" sz="1200" dirty="0" err="1">
                <a:solidFill>
                  <a:srgbClr val="000A1E"/>
                </a:solidFill>
              </a:rPr>
              <a:t>Dis</a:t>
            </a:r>
            <a:r>
              <a:rPr lang="tr-TR" sz="1200" dirty="0">
                <a:solidFill>
                  <a:srgbClr val="000A1E"/>
                </a:solidFill>
              </a:rPr>
              <a:t>. 2025;151:107304.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  <a:buAutoNum type="arabicPeriod"/>
            </a:pPr>
            <a:r>
              <a:rPr lang="tr-TR" sz="1200" dirty="0">
                <a:solidFill>
                  <a:srgbClr val="000A1E"/>
                </a:solidFill>
              </a:rPr>
              <a:t>https://www.hider.org.tr/kilavuzlar-pdf/ulusal/sb/Ulusal%20Sa%C4%9Fl%C4%B1k%20Hizmeti%20%C4%B0li%C5%9Fkili%20Enfeksiyonlar%20S%C3%BCrveyans%20A%C4%9F%C4%B1%20(USH%C4%B0ESA)%20%C3%96zet%20Raporu,%202023.pdf </a:t>
            </a:r>
          </a:p>
          <a:p>
            <a:pPr marL="5080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tr-TR" sz="1400" dirty="0">
              <a:solidFill>
                <a:srgbClr val="000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595736"/>
            <a:ext cx="5868376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dirty="0"/>
            </a:b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6000" b="1" dirty="0">
                <a:latin typeface="+mn-lt"/>
              </a:rPr>
            </a:br>
            <a:r>
              <a:rPr lang="tr-TR" sz="6000" b="1" dirty="0">
                <a:solidFill>
                  <a:schemeClr val="accent2"/>
                </a:solidFill>
                <a:latin typeface="+mn-lt"/>
              </a:rPr>
              <a:t>Hazırlayanlar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450680" y="4828899"/>
            <a:ext cx="2566728" cy="30777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Doç. Dr. İlknur ESEN YILDIZ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1026" name="Picture 2" descr="Akademik Personel |">
            <a:extLst>
              <a:ext uri="{FF2B5EF4-FFF2-40B4-BE49-F238E27FC236}">
                <a16:creationId xmlns:a16="http://schemas.microsoft.com/office/drawing/2014/main" id="{359CFB3C-6D49-DEB2-F687-C29AA31B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81" y="1881823"/>
            <a:ext cx="2380926" cy="2696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32829BF-572B-DB42-B243-4EE74DB6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43" y="1881823"/>
            <a:ext cx="2889754" cy="515766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D702DE5-C826-0BF8-ACE0-E6FF48D30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26" y="1974681"/>
            <a:ext cx="2200847" cy="4883319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09E7B85-6106-5B69-BD10-DF939F0DB6D7}"/>
              </a:ext>
            </a:extLst>
          </p:cNvPr>
          <p:cNvSpPr txBox="1"/>
          <p:nvPr/>
        </p:nvSpPr>
        <p:spPr>
          <a:xfrm>
            <a:off x="7936114" y="4798121"/>
            <a:ext cx="413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66D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Hemşire Fadime CALLAK OKU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CE6D18C-FDE2-159B-21BA-74DC04949DE7}"/>
              </a:ext>
            </a:extLst>
          </p:cNvPr>
          <p:cNvSpPr txBox="1"/>
          <p:nvPr/>
        </p:nvSpPr>
        <p:spPr>
          <a:xfrm>
            <a:off x="4255887" y="4767344"/>
            <a:ext cx="2889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66D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Doç. Dr. Zeynep TÜRE YÜCE</a:t>
            </a:r>
          </a:p>
        </p:txBody>
      </p:sp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b6e38f26f_0_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tr-TR" sz="4400" b="1" kern="1200" spc="-50" dirty="0">
                <a:solidFill>
                  <a:schemeClr val="accent1"/>
                </a:solidFill>
              </a:rPr>
              <a:t>Bakım Demetinin Avantajları</a:t>
            </a:r>
            <a:endParaRPr sz="4400" b="1" kern="1200" spc="-50" dirty="0">
              <a:solidFill>
                <a:schemeClr val="accent1"/>
              </a:solidFill>
            </a:endParaRPr>
          </a:p>
        </p:txBody>
      </p:sp>
      <p:grpSp>
        <p:nvGrpSpPr>
          <p:cNvPr id="141" name="Google Shape;141;g36b6e38f26f_0_5"/>
          <p:cNvGrpSpPr/>
          <p:nvPr/>
        </p:nvGrpSpPr>
        <p:grpSpPr>
          <a:xfrm>
            <a:off x="838200" y="1865312"/>
            <a:ext cx="10515675" cy="4271888"/>
            <a:chOff x="0" y="39687"/>
            <a:chExt cx="10515675" cy="4271888"/>
          </a:xfrm>
        </p:grpSpPr>
        <p:sp>
          <p:nvSpPr>
            <p:cNvPr id="142" name="Google Shape;142;g36b6e38f26f_0_5"/>
            <p:cNvSpPr/>
            <p:nvPr/>
          </p:nvSpPr>
          <p:spPr>
            <a:xfrm>
              <a:off x="0" y="39687"/>
              <a:ext cx="3286200" cy="1971600"/>
            </a:xfrm>
            <a:prstGeom prst="rect">
              <a:avLst/>
            </a:prstGeom>
            <a:solidFill>
              <a:srgbClr val="ED7D31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36b6e38f26f_0_5"/>
            <p:cNvSpPr txBox="1"/>
            <p:nvPr/>
          </p:nvSpPr>
          <p:spPr>
            <a:xfrm>
              <a:off x="0" y="39687"/>
              <a:ext cx="3286200" cy="19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rPr lang="tr-TR" sz="2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Geliştirilmesi kolaydır </a:t>
              </a:r>
              <a:endParaRPr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36b6e38f26f_0_5"/>
            <p:cNvSpPr/>
            <p:nvPr/>
          </p:nvSpPr>
          <p:spPr>
            <a:xfrm>
              <a:off x="3614737" y="39687"/>
              <a:ext cx="3286200" cy="1971600"/>
            </a:xfrm>
            <a:prstGeom prst="rect">
              <a:avLst/>
            </a:prstGeom>
            <a:solidFill>
              <a:srgbClr val="DB784A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36b6e38f26f_0_5"/>
            <p:cNvSpPr txBox="1"/>
            <p:nvPr/>
          </p:nvSpPr>
          <p:spPr>
            <a:xfrm>
              <a:off x="3614737" y="39687"/>
              <a:ext cx="3286200" cy="1971600"/>
            </a:xfrm>
            <a:prstGeom prst="rect">
              <a:avLst/>
            </a:prstGeom>
            <a:solidFill>
              <a:srgbClr val="56AEEA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rPr lang="tr-TR" sz="2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Denetim imkanı sağlar</a:t>
              </a:r>
              <a:endParaRPr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g36b6e38f26f_0_5"/>
            <p:cNvSpPr/>
            <p:nvPr/>
          </p:nvSpPr>
          <p:spPr>
            <a:xfrm>
              <a:off x="7229475" y="39687"/>
              <a:ext cx="3286200" cy="1971600"/>
            </a:xfrm>
            <a:prstGeom prst="rect">
              <a:avLst/>
            </a:prstGeom>
            <a:solidFill>
              <a:srgbClr val="CB7C6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36b6e38f26f_0_5"/>
            <p:cNvSpPr txBox="1"/>
            <p:nvPr/>
          </p:nvSpPr>
          <p:spPr>
            <a:xfrm>
              <a:off x="7229475" y="39687"/>
              <a:ext cx="3286200" cy="1971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rPr lang="tr-TR" sz="2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Hasta bakım sonuçlarını iyileştirir </a:t>
              </a:r>
              <a:endParaRPr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36b6e38f26f_0_5"/>
            <p:cNvSpPr/>
            <p:nvPr/>
          </p:nvSpPr>
          <p:spPr>
            <a:xfrm>
              <a:off x="0" y="2339975"/>
              <a:ext cx="3286200" cy="1971600"/>
            </a:xfrm>
            <a:prstGeom prst="rect">
              <a:avLst/>
            </a:prstGeom>
            <a:solidFill>
              <a:srgbClr val="BC857A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36b6e38f26f_0_5"/>
            <p:cNvSpPr txBox="1"/>
            <p:nvPr/>
          </p:nvSpPr>
          <p:spPr>
            <a:xfrm>
              <a:off x="0" y="2339975"/>
              <a:ext cx="3286200" cy="1971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rPr lang="tr-TR" sz="2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Kanıta dayalıdır</a:t>
              </a:r>
              <a:endParaRPr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g36b6e38f26f_0_5"/>
            <p:cNvSpPr/>
            <p:nvPr/>
          </p:nvSpPr>
          <p:spPr>
            <a:xfrm>
              <a:off x="3614737" y="2339975"/>
              <a:ext cx="3286200" cy="1971600"/>
            </a:xfrm>
            <a:prstGeom prst="rect">
              <a:avLst/>
            </a:prstGeom>
            <a:solidFill>
              <a:srgbClr val="AF939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36b6e38f26f_0_5"/>
            <p:cNvSpPr txBox="1"/>
            <p:nvPr/>
          </p:nvSpPr>
          <p:spPr>
            <a:xfrm>
              <a:off x="3614737" y="2339975"/>
              <a:ext cx="3286200" cy="19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rPr lang="tr-TR" sz="2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Ekip çalışmasını teşvik ederek , hasta güvenlik kültürünü geliştirir</a:t>
              </a:r>
              <a:endParaRPr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g36b6e38f26f_0_5"/>
            <p:cNvSpPr/>
            <p:nvPr/>
          </p:nvSpPr>
          <p:spPr>
            <a:xfrm>
              <a:off x="7229475" y="2339975"/>
              <a:ext cx="3286200" cy="1971600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36b6e38f26f_0_5"/>
            <p:cNvSpPr txBox="1"/>
            <p:nvPr/>
          </p:nvSpPr>
          <p:spPr>
            <a:xfrm>
              <a:off x="7229475" y="2339975"/>
              <a:ext cx="3286200" cy="1971600"/>
            </a:xfrm>
            <a:prstGeom prst="rect">
              <a:avLst/>
            </a:prstGeom>
            <a:solidFill>
              <a:srgbClr val="56AEEA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rPr lang="tr-TR" sz="26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Uyum oranlarının geribildirimine bağlı SHİE </a:t>
              </a:r>
              <a:r>
                <a:rPr lang="tr-TR" sz="26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hızının düşürülmesine </a:t>
              </a:r>
              <a:r>
                <a:rPr lang="tr-TR" sz="26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katkı sağlar</a:t>
              </a:r>
              <a:endParaRPr sz="2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>
          <a:extLst>
            <a:ext uri="{FF2B5EF4-FFF2-40B4-BE49-F238E27FC236}">
              <a16:creationId xmlns:a16="http://schemas.microsoft.com/office/drawing/2014/main" id="{FCA58629-5DE3-44AB-00C0-9C06F5E4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b5fe85800_0_132">
            <a:extLst>
              <a:ext uri="{FF2B5EF4-FFF2-40B4-BE49-F238E27FC236}">
                <a16:creationId xmlns:a16="http://schemas.microsoft.com/office/drawing/2014/main" id="{4E07D4FC-2D87-FA5C-AA92-8DD729D54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911" y="194487"/>
            <a:ext cx="10058400" cy="100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</a:pPr>
            <a:r>
              <a:rPr lang="tr-TR" sz="4000" b="1" kern="1200" spc="-5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Çok Bileşenli Strateji (DSÖ Yaklaşımı)</a:t>
            </a:r>
            <a:endParaRPr sz="4000" b="1" kern="1200" spc="-50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9884F4B-A813-2D0E-B311-97E31658E785}"/>
              </a:ext>
            </a:extLst>
          </p:cNvPr>
          <p:cNvSpPr txBox="1"/>
          <p:nvPr/>
        </p:nvSpPr>
        <p:spPr>
          <a:xfrm>
            <a:off x="575911" y="1891523"/>
            <a:ext cx="88488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Sadece teknik önlemler yetmez; davranış değişikliği gerekir</a:t>
            </a:r>
          </a:p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1.Sistem Değişikliği: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Etkin önlemlerin uygulanabilmesi için uygun altyapı, malzeme ve organizasyonel yapı gereklidir</a:t>
            </a:r>
          </a:p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2.Eğitim ve Öğretim: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Sağlık çalışanlarına, enfeksiyon önleme ve kontrolüne yönelik düzenli ve hedefe yönelik eğitimler verilmelidir</a:t>
            </a:r>
          </a:p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İzleme ve Geri Bildirim: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Uygulama süreci ve sonuçlar nicel verilerle izlenmeli, sağlık çalışanlarına zamanında ve yapılandırılmış geri bildirim sağlanmalıdır</a:t>
            </a:r>
          </a:p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Hatırlatıcılar ve İletişim: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Sağlık çalışanlarında uyumu artırmak için posterler, etiketler, bilgi kartları gibi görsel araçlar kullanılmalıdır</a:t>
            </a:r>
          </a:p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Kültür Değişimi: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ortamda enfeksiyon önleme ve kontrolünün önceliklendirilmesi, yönetim desteği ve güçlü bir güvenlik kültür iklimi oluşturulmalıdır</a:t>
            </a:r>
          </a:p>
        </p:txBody>
      </p:sp>
    </p:spTree>
    <p:extLst>
      <p:ext uri="{BB962C8B-B14F-4D97-AF65-F5344CB8AC3E}">
        <p14:creationId xmlns:p14="http://schemas.microsoft.com/office/powerpoint/2010/main" val="18690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>
          <a:extLst>
            <a:ext uri="{FF2B5EF4-FFF2-40B4-BE49-F238E27FC236}">
              <a16:creationId xmlns:a16="http://schemas.microsoft.com/office/drawing/2014/main" id="{815F11AD-ECD9-2F6C-DC8F-501A7DAB5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b5fe85800_0_132">
            <a:extLst>
              <a:ext uri="{FF2B5EF4-FFF2-40B4-BE49-F238E27FC236}">
                <a16:creationId xmlns:a16="http://schemas.microsoft.com/office/drawing/2014/main" id="{68E6F775-6DFE-E67E-45C7-8934ADC7E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</a:pPr>
            <a:r>
              <a:rPr lang="tr-TR" b="1" kern="1200" spc="-50" dirty="0">
                <a:solidFill>
                  <a:schemeClr val="accent1"/>
                </a:solidFill>
              </a:rPr>
              <a:t>Demet Uygulamalarında Temel Prensipler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785C08-0637-BF34-7A4C-B097026EC446}"/>
              </a:ext>
            </a:extLst>
          </p:cNvPr>
          <p:cNvSpPr txBox="1"/>
          <p:nvPr/>
        </p:nvSpPr>
        <p:spPr>
          <a:xfrm>
            <a:off x="6654801" y="2906544"/>
            <a:ext cx="47725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Demetler tek bir kişinin işi değildir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Hekim, hemşire, temizlik personeli, kalite birimi ve yönetim olmak üzere tüm sağlık çalışanları ortak çalışmalıdır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C6249B7C-6C7A-A9F1-EFE2-06208261F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896340"/>
              </p:ext>
            </p:extLst>
          </p:nvPr>
        </p:nvGraphicFramePr>
        <p:xfrm>
          <a:off x="364387" y="1894136"/>
          <a:ext cx="6497732" cy="431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0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Özel 10">
      <a:dk1>
        <a:srgbClr val="0F4C76"/>
      </a:dk1>
      <a:lt1>
        <a:srgbClr val="FFFFFF"/>
      </a:lt1>
      <a:dk2>
        <a:srgbClr val="637052"/>
      </a:dk2>
      <a:lt2>
        <a:srgbClr val="CCDDEA"/>
      </a:lt2>
      <a:accent1>
        <a:srgbClr val="FF9900"/>
      </a:accent1>
      <a:accent2>
        <a:srgbClr val="542378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4389</Words>
  <Application>Microsoft Office PowerPoint</Application>
  <PresentationFormat>Geniş ekran</PresentationFormat>
  <Paragraphs>387</Paragraphs>
  <Slides>69</Slides>
  <Notes>61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5" baseType="lpstr">
      <vt:lpstr>Wingdings</vt:lpstr>
      <vt:lpstr>Noto Sans Symbols</vt:lpstr>
      <vt:lpstr>Calibri</vt:lpstr>
      <vt:lpstr>Lucida Calligraphy</vt:lpstr>
      <vt:lpstr>Arial</vt:lpstr>
      <vt:lpstr>Geçmişe bakış</vt:lpstr>
      <vt:lpstr>PowerPoint Sunusu</vt:lpstr>
      <vt:lpstr>Sunum Planı</vt:lpstr>
      <vt:lpstr>Demet Tanımları</vt:lpstr>
      <vt:lpstr>TEMEL ÖZELLİKLERİ</vt:lpstr>
      <vt:lpstr>Türkiye’de YBÜ’lerde Güncel SHİE Hızları</vt:lpstr>
      <vt:lpstr>Neden İhtiyaç Var?</vt:lpstr>
      <vt:lpstr>Bakım Demetinin Avantajları</vt:lpstr>
      <vt:lpstr>Çok Bileşenli Strateji (DSÖ Yaklaşımı)</vt:lpstr>
      <vt:lpstr>Demet Uygulamalarında Temel Prensipler</vt:lpstr>
      <vt:lpstr>SHİE Önlemede Enfeksiyon Kontrol Demetleri</vt:lpstr>
      <vt:lpstr>Santral Kateter İlişkili Kan Dolaşımı Enfeksiyonu (SKİ-KDE)</vt:lpstr>
      <vt:lpstr>Uluslararası Rehberler - Temel Önlemler ve Kanıt Düzeyleri</vt:lpstr>
      <vt:lpstr>Santral Kateter İlişkili Kan Dolaşımı Enfeksiyonunu Önleme</vt:lpstr>
      <vt:lpstr>T.C. Sağlık Bakanlığı Kateter Takılması Sırasında  SKİ-KDE Önleme Demeti</vt:lpstr>
      <vt:lpstr>T.C. Sağlık Bakanlığı Kateter Bakımı Sırasında  SKİ-KDE Önleme Demeti</vt:lpstr>
      <vt:lpstr>PowerPoint Sunusu</vt:lpstr>
      <vt:lpstr>BAŞARILI LİTERATÜR ÖRNEKLERİ</vt:lpstr>
      <vt:lpstr>PowerPoint Sunusu</vt:lpstr>
      <vt:lpstr>PowerPoint Sunusu</vt:lpstr>
      <vt:lpstr>PowerPoint Sunusu</vt:lpstr>
      <vt:lpstr>PowerPoint Sunusu</vt:lpstr>
      <vt:lpstr>Enfeksiyon Kontrol Demetleri</vt:lpstr>
      <vt:lpstr>Ventilatör İlişkili Pnömoni</vt:lpstr>
      <vt:lpstr>Ventilatör İlişkili Pnömoni Önleme</vt:lpstr>
      <vt:lpstr>Uluslararası Rehberler –  Temel Önlemler</vt:lpstr>
      <vt:lpstr>T.C. Sağlık Bakanlığı VİP Önleme Demedi (5 Temel Bileşen)</vt:lpstr>
      <vt:lpstr>Ek Önlemler  </vt:lpstr>
      <vt:lpstr>PowerPoint Sunusu</vt:lpstr>
      <vt:lpstr>BAŞARILI LİTERATÜR ÖRNEKLERİ</vt:lpstr>
      <vt:lpstr> </vt:lpstr>
      <vt:lpstr> </vt:lpstr>
      <vt:lpstr> </vt:lpstr>
      <vt:lpstr> </vt:lpstr>
      <vt:lpstr> </vt:lpstr>
      <vt:lpstr>Enfeksiyon Kontrol Demetleri</vt:lpstr>
      <vt:lpstr>Kateter İlişkili Üriner Sistem Enfeksiyonu Önleme</vt:lpstr>
      <vt:lpstr>Uluslararası Rehberler - Temel Önlemler ve Kanıt Düzeyleri</vt:lpstr>
      <vt:lpstr>T.C. Sağlık Bakanlığı Kİ-İYE Önleme Demeti</vt:lpstr>
      <vt:lpstr>T.C. Sağlık Bakanlığı Kİ-İYE Önleme Demeti Kateter Takılması</vt:lpstr>
      <vt:lpstr>T.C. Sağlık Bakanlığı Kİ-İYE Önleme Demeti  Kateter Bakımı</vt:lpstr>
      <vt:lpstr>PowerPoint Sunusu</vt:lpstr>
      <vt:lpstr>PowerPoint Sunusu</vt:lpstr>
      <vt:lpstr>Tartışmalı Konular ve Güncel Öneriler</vt:lpstr>
      <vt:lpstr>BAŞARILI LİTERATÜR ÖRNEKLERİ</vt:lpstr>
      <vt:lpstr>PowerPoint Sunusu</vt:lpstr>
      <vt:lpstr>PowerPoint Sunusu</vt:lpstr>
      <vt:lpstr>PowerPoint Sunusu</vt:lpstr>
      <vt:lpstr>PowerPoint Sunusu</vt:lpstr>
      <vt:lpstr>Enfeksiyon Kontrol Demetleri</vt:lpstr>
      <vt:lpstr>Cerrahi Alan Enfeksiyonu (CAE) </vt:lpstr>
      <vt:lpstr>Uluslararası Rehberler –  Temel Önlemler</vt:lpstr>
      <vt:lpstr>Cerrahi Öncesi (Preoperatif) Önlemler</vt:lpstr>
      <vt:lpstr>Cerrahi Sırası (İntraoperatif) Önlemler</vt:lpstr>
      <vt:lpstr>Cerrahi Sonrası (Postoperatif) Önlemler</vt:lpstr>
      <vt:lpstr>BAŞARILI LİTERATÜR ÖRNEKLERİ</vt:lpstr>
      <vt:lpstr>PowerPoint Sunusu</vt:lpstr>
      <vt:lpstr>PowerPoint Sunusu</vt:lpstr>
      <vt:lpstr>PowerPoint Sunusu</vt:lpstr>
      <vt:lpstr>PowerPoint Sunusu</vt:lpstr>
      <vt:lpstr>PowerPoint Sunusu</vt:lpstr>
      <vt:lpstr>UYUM ORANLARININ HESAPLANMASI VE SÜREÇ ÖLÇÜTLERİ</vt:lpstr>
      <vt:lpstr>  Demet Uyum Oranı Hesaplama </vt:lpstr>
      <vt:lpstr>Süreç Ölçütleri (SKİ-KDE) </vt:lpstr>
      <vt:lpstr>Süreç Ölçütleri (SKİ-KDE) </vt:lpstr>
      <vt:lpstr>Süreç Ölçütleri (VİP) </vt:lpstr>
      <vt:lpstr>Süreç Ölçütleri (İYE)</vt:lpstr>
      <vt:lpstr>DEMET   Olmazsa olmazlar </vt:lpstr>
      <vt:lpstr>PowerPoint Sunusu</vt:lpstr>
      <vt:lpstr>                Hazırlayanlar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Aydın Alber Yüce</dc:creator>
  <cp:lastModifiedBy>Aydın Alber Yüce</cp:lastModifiedBy>
  <cp:revision>37</cp:revision>
  <dcterms:created xsi:type="dcterms:W3CDTF">2025-04-30T17:13:23Z</dcterms:created>
  <dcterms:modified xsi:type="dcterms:W3CDTF">2025-12-18T06:50:12Z</dcterms:modified>
</cp:coreProperties>
</file>