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58"/>
  </p:notesMasterIdLst>
  <p:sldIdLst>
    <p:sldId id="256" r:id="rId2"/>
    <p:sldId id="320" r:id="rId3"/>
    <p:sldId id="1238" r:id="rId4"/>
    <p:sldId id="1320" r:id="rId5"/>
    <p:sldId id="1276" r:id="rId6"/>
    <p:sldId id="1189" r:id="rId7"/>
    <p:sldId id="1239" r:id="rId8"/>
    <p:sldId id="1330" r:id="rId9"/>
    <p:sldId id="1279" r:id="rId10"/>
    <p:sldId id="1312" r:id="rId11"/>
    <p:sldId id="1280" r:id="rId12"/>
    <p:sldId id="1241" r:id="rId13"/>
    <p:sldId id="1281" r:id="rId14"/>
    <p:sldId id="1282" r:id="rId15"/>
    <p:sldId id="1284" r:id="rId16"/>
    <p:sldId id="1285" r:id="rId17"/>
    <p:sldId id="1286" r:id="rId18"/>
    <p:sldId id="1288" r:id="rId19"/>
    <p:sldId id="1289" r:id="rId20"/>
    <p:sldId id="1290" r:id="rId21"/>
    <p:sldId id="1291" r:id="rId22"/>
    <p:sldId id="1292" r:id="rId23"/>
    <p:sldId id="1293" r:id="rId24"/>
    <p:sldId id="1360" r:id="rId25"/>
    <p:sldId id="1313" r:id="rId26"/>
    <p:sldId id="1359" r:id="rId27"/>
    <p:sldId id="1314" r:id="rId28"/>
    <p:sldId id="1315" r:id="rId29"/>
    <p:sldId id="1195" r:id="rId30"/>
    <p:sldId id="1296" r:id="rId31"/>
    <p:sldId id="1316" r:id="rId32"/>
    <p:sldId id="1332" r:id="rId33"/>
    <p:sldId id="1297" r:id="rId34"/>
    <p:sldId id="1341" r:id="rId35"/>
    <p:sldId id="1358" r:id="rId36"/>
    <p:sldId id="1298" r:id="rId37"/>
    <p:sldId id="1300" r:id="rId38"/>
    <p:sldId id="1299" r:id="rId39"/>
    <p:sldId id="1301" r:id="rId40"/>
    <p:sldId id="1302" r:id="rId41"/>
    <p:sldId id="1303" r:id="rId42"/>
    <p:sldId id="1304" r:id="rId43"/>
    <p:sldId id="1361" r:id="rId44"/>
    <p:sldId id="1362" r:id="rId45"/>
    <p:sldId id="1305" r:id="rId46"/>
    <p:sldId id="1306" r:id="rId47"/>
    <p:sldId id="265" r:id="rId48"/>
    <p:sldId id="1307" r:id="rId49"/>
    <p:sldId id="1363" r:id="rId50"/>
    <p:sldId id="1308" r:id="rId51"/>
    <p:sldId id="1317" r:id="rId52"/>
    <p:sldId id="1318" r:id="rId53"/>
    <p:sldId id="1309" r:id="rId54"/>
    <p:sldId id="1310" r:id="rId55"/>
    <p:sldId id="1319" r:id="rId56"/>
    <p:sldId id="1260"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36AA2"/>
    <a:srgbClr val="666DA4"/>
    <a:srgbClr val="FF9900"/>
    <a:srgbClr val="B13589"/>
    <a:srgbClr val="F2C79F"/>
    <a:srgbClr val="CC99FF"/>
    <a:srgbClr val="FFCC00"/>
    <a:srgbClr val="FFCC66"/>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0" autoAdjust="0"/>
    <p:restoredTop sz="94637" autoAdjust="0"/>
  </p:normalViewPr>
  <p:slideViewPr>
    <p:cSldViewPr snapToGrid="0">
      <p:cViewPr varScale="1">
        <p:scale>
          <a:sx n="114" d="100"/>
          <a:sy n="114" d="100"/>
        </p:scale>
        <p:origin x="432"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87E7D3-3420-4534-A1E6-1FBECD45C1BE}" type="doc">
      <dgm:prSet loTypeId="urn:microsoft.com/office/officeart/2005/8/layout/process2" loCatId="process" qsTypeId="urn:microsoft.com/office/officeart/2005/8/quickstyle/3d1" qsCatId="3D" csTypeId="urn:microsoft.com/office/officeart/2005/8/colors/accent1_2" csCatId="accent1" phldr="1"/>
      <dgm:spPr/>
      <dgm:t>
        <a:bodyPr/>
        <a:lstStyle/>
        <a:p>
          <a:endParaRPr lang="tr-TR"/>
        </a:p>
      </dgm:t>
    </dgm:pt>
    <dgm:pt modelId="{1447A585-CB66-443C-ADAB-A722E4474D4B}">
      <dgm:prSet custT="1"/>
      <dgm:spPr/>
      <dgm:t>
        <a:bodyPr/>
        <a:lstStyle/>
        <a:p>
          <a:r>
            <a:rPr lang="tr-TR" sz="1800" dirty="0"/>
            <a:t>El hijyeni</a:t>
          </a:r>
        </a:p>
      </dgm:t>
    </dgm:pt>
    <dgm:pt modelId="{ACBA20E3-16B3-4525-A741-D5A9AFA1337D}" type="parTrans" cxnId="{B42DD57E-87AA-46CD-A00F-159769746C4B}">
      <dgm:prSet/>
      <dgm:spPr/>
      <dgm:t>
        <a:bodyPr/>
        <a:lstStyle/>
        <a:p>
          <a:endParaRPr lang="tr-TR"/>
        </a:p>
      </dgm:t>
    </dgm:pt>
    <dgm:pt modelId="{714CD979-7AEF-4E1A-B275-7DA7CB70A8CA}" type="sibTrans" cxnId="{B42DD57E-87AA-46CD-A00F-159769746C4B}">
      <dgm:prSet/>
      <dgm:spPr/>
      <dgm:t>
        <a:bodyPr/>
        <a:lstStyle/>
        <a:p>
          <a:endParaRPr lang="tr-TR"/>
        </a:p>
      </dgm:t>
    </dgm:pt>
    <dgm:pt modelId="{FF78A56A-F27C-4CED-AF67-8731A8520C4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600" dirty="0"/>
            <a:t>Steril paketlerin açılması</a:t>
          </a:r>
        </a:p>
        <a:p>
          <a:pPr marL="0" lvl="0" defTabSz="577850">
            <a:lnSpc>
              <a:spcPct val="90000"/>
            </a:lnSpc>
            <a:spcBef>
              <a:spcPct val="0"/>
            </a:spcBef>
            <a:spcAft>
              <a:spcPct val="35000"/>
            </a:spcAft>
            <a:buNone/>
          </a:pPr>
          <a:endParaRPr lang="tr-TR" sz="1300" dirty="0"/>
        </a:p>
      </dgm:t>
    </dgm:pt>
    <dgm:pt modelId="{32AC2391-267C-47EC-87CA-E1DAA9CA206F}" type="parTrans" cxnId="{A9DAA28A-3BB6-460B-AF7A-1B9BE63CB61A}">
      <dgm:prSet/>
      <dgm:spPr/>
      <dgm:t>
        <a:bodyPr/>
        <a:lstStyle/>
        <a:p>
          <a:endParaRPr lang="tr-TR"/>
        </a:p>
      </dgm:t>
    </dgm:pt>
    <dgm:pt modelId="{3907D825-334C-4D6E-A744-30E5AA1CA19C}" type="sibTrans" cxnId="{A9DAA28A-3BB6-460B-AF7A-1B9BE63CB61A}">
      <dgm:prSet/>
      <dgm:spPr/>
      <dgm:t>
        <a:bodyPr/>
        <a:lstStyle/>
        <a:p>
          <a:endParaRPr lang="tr-TR"/>
        </a:p>
      </dgm:t>
    </dgm:pt>
    <dgm:pt modelId="{8A65BDA0-43E9-4924-AC36-B19F564FDDC2}">
      <dgm:prSet custT="1"/>
      <dgm:spPr/>
      <dgm:t>
        <a:bodyPr/>
        <a:lstStyle/>
        <a:p>
          <a:r>
            <a:rPr lang="tr-TR" sz="1600" dirty="0"/>
            <a:t>Antiseptiklerin cilde uygulanması ve kurumasının beklenmesi</a:t>
          </a:r>
        </a:p>
      </dgm:t>
    </dgm:pt>
    <dgm:pt modelId="{C511BD93-B8DE-495D-8880-B972057E1670}" type="parTrans" cxnId="{CC08AC32-BC54-45ED-A547-BACDB2542AF2}">
      <dgm:prSet/>
      <dgm:spPr/>
      <dgm:t>
        <a:bodyPr/>
        <a:lstStyle/>
        <a:p>
          <a:endParaRPr lang="tr-TR"/>
        </a:p>
      </dgm:t>
    </dgm:pt>
    <dgm:pt modelId="{4AE6BFC0-6E09-4DF4-8AC8-3E10EC27861C}" type="sibTrans" cxnId="{CC08AC32-BC54-45ED-A547-BACDB2542AF2}">
      <dgm:prSet/>
      <dgm:spPr/>
      <dgm:t>
        <a:bodyPr/>
        <a:lstStyle/>
        <a:p>
          <a:endParaRPr lang="tr-TR"/>
        </a:p>
      </dgm:t>
    </dgm:pt>
    <dgm:pt modelId="{E55E6259-1256-4E2D-AD19-024951AFADD1}">
      <dgm:prSet custT="1"/>
      <dgm:spPr/>
      <dgm:t>
        <a:bodyPr/>
        <a:lstStyle/>
        <a:p>
          <a:r>
            <a:rPr lang="tr-TR" sz="1800" dirty="0"/>
            <a:t>Cilt antisepsisi sonrası cilde tekrar temas etmeden </a:t>
          </a:r>
          <a:r>
            <a:rPr lang="tr-TR" sz="1800" dirty="0" err="1"/>
            <a:t>PVK’nın</a:t>
          </a:r>
          <a:r>
            <a:rPr lang="tr-TR" sz="1800" dirty="0"/>
            <a:t> yerleştirilmesi </a:t>
          </a:r>
        </a:p>
      </dgm:t>
    </dgm:pt>
    <dgm:pt modelId="{9E6656CB-2927-4FA2-850B-3D2773C8D573}" type="parTrans" cxnId="{4CD571A7-BDE9-404D-9DD4-9FBAA0FF96A6}">
      <dgm:prSet/>
      <dgm:spPr/>
      <dgm:t>
        <a:bodyPr/>
        <a:lstStyle/>
        <a:p>
          <a:endParaRPr lang="tr-TR"/>
        </a:p>
      </dgm:t>
    </dgm:pt>
    <dgm:pt modelId="{AA78651E-411D-470C-9A6F-AB82D009B447}" type="sibTrans" cxnId="{4CD571A7-BDE9-404D-9DD4-9FBAA0FF96A6}">
      <dgm:prSet/>
      <dgm:spPr/>
      <dgm:t>
        <a:bodyPr/>
        <a:lstStyle/>
        <a:p>
          <a:endParaRPr lang="tr-TR"/>
        </a:p>
      </dgm:t>
    </dgm:pt>
    <dgm:pt modelId="{C74A385B-59CE-4140-8E72-2B57DD406E25}" type="pres">
      <dgm:prSet presAssocID="{9F87E7D3-3420-4534-A1E6-1FBECD45C1BE}" presName="linearFlow" presStyleCnt="0">
        <dgm:presLayoutVars>
          <dgm:resizeHandles val="exact"/>
        </dgm:presLayoutVars>
      </dgm:prSet>
      <dgm:spPr/>
    </dgm:pt>
    <dgm:pt modelId="{DAAEE40A-27A6-4A54-BD84-AAF68611DBBC}" type="pres">
      <dgm:prSet presAssocID="{1447A585-CB66-443C-ADAB-A722E4474D4B}" presName="node" presStyleLbl="node1" presStyleIdx="0" presStyleCnt="4">
        <dgm:presLayoutVars>
          <dgm:bulletEnabled val="1"/>
        </dgm:presLayoutVars>
      </dgm:prSet>
      <dgm:spPr/>
    </dgm:pt>
    <dgm:pt modelId="{4F28AA96-77F1-4132-A25B-8D26F119087E}" type="pres">
      <dgm:prSet presAssocID="{714CD979-7AEF-4E1A-B275-7DA7CB70A8CA}" presName="sibTrans" presStyleLbl="sibTrans2D1" presStyleIdx="0" presStyleCnt="3"/>
      <dgm:spPr/>
    </dgm:pt>
    <dgm:pt modelId="{70A816E7-2F5C-4059-B70D-2B3776523345}" type="pres">
      <dgm:prSet presAssocID="{714CD979-7AEF-4E1A-B275-7DA7CB70A8CA}" presName="connectorText" presStyleLbl="sibTrans2D1" presStyleIdx="0" presStyleCnt="3"/>
      <dgm:spPr/>
    </dgm:pt>
    <dgm:pt modelId="{C493AB50-6248-4E72-83C7-FBAE416A7B55}" type="pres">
      <dgm:prSet presAssocID="{FF78A56A-F27C-4CED-AF67-8731A8520C45}" presName="node" presStyleLbl="node1" presStyleIdx="1" presStyleCnt="4" custScaleX="112436">
        <dgm:presLayoutVars>
          <dgm:bulletEnabled val="1"/>
        </dgm:presLayoutVars>
      </dgm:prSet>
      <dgm:spPr/>
    </dgm:pt>
    <dgm:pt modelId="{15DA777A-A3AA-4F68-A839-A152BAAA9882}" type="pres">
      <dgm:prSet presAssocID="{3907D825-334C-4D6E-A744-30E5AA1CA19C}" presName="sibTrans" presStyleLbl="sibTrans2D1" presStyleIdx="1" presStyleCnt="3"/>
      <dgm:spPr/>
    </dgm:pt>
    <dgm:pt modelId="{E52608FD-4EE9-4271-A634-D2A6C9471EA5}" type="pres">
      <dgm:prSet presAssocID="{3907D825-334C-4D6E-A744-30E5AA1CA19C}" presName="connectorText" presStyleLbl="sibTrans2D1" presStyleIdx="1" presStyleCnt="3"/>
      <dgm:spPr/>
    </dgm:pt>
    <dgm:pt modelId="{B177A862-72C8-4DA4-A51D-2A0CCC198AA2}" type="pres">
      <dgm:prSet presAssocID="{8A65BDA0-43E9-4924-AC36-B19F564FDDC2}" presName="node" presStyleLbl="node1" presStyleIdx="2" presStyleCnt="4" custScaleX="122458">
        <dgm:presLayoutVars>
          <dgm:bulletEnabled val="1"/>
        </dgm:presLayoutVars>
      </dgm:prSet>
      <dgm:spPr/>
    </dgm:pt>
    <dgm:pt modelId="{67206010-989D-49F4-80B3-83AF208929BC}" type="pres">
      <dgm:prSet presAssocID="{4AE6BFC0-6E09-4DF4-8AC8-3E10EC27861C}" presName="sibTrans" presStyleLbl="sibTrans2D1" presStyleIdx="2" presStyleCnt="3"/>
      <dgm:spPr/>
    </dgm:pt>
    <dgm:pt modelId="{4BF730EF-ADED-4681-B6C8-BA3D2EB559F2}" type="pres">
      <dgm:prSet presAssocID="{4AE6BFC0-6E09-4DF4-8AC8-3E10EC27861C}" presName="connectorText" presStyleLbl="sibTrans2D1" presStyleIdx="2" presStyleCnt="3"/>
      <dgm:spPr/>
    </dgm:pt>
    <dgm:pt modelId="{0EF3F1DB-6521-4C14-86C1-4D931C5B321A}" type="pres">
      <dgm:prSet presAssocID="{E55E6259-1256-4E2D-AD19-024951AFADD1}" presName="node" presStyleLbl="node1" presStyleIdx="3" presStyleCnt="4" custScaleX="149843">
        <dgm:presLayoutVars>
          <dgm:bulletEnabled val="1"/>
        </dgm:presLayoutVars>
      </dgm:prSet>
      <dgm:spPr/>
    </dgm:pt>
  </dgm:ptLst>
  <dgm:cxnLst>
    <dgm:cxn modelId="{9E320303-D4DA-4767-9ED2-40427FC5B4FA}" type="presOf" srcId="{8A65BDA0-43E9-4924-AC36-B19F564FDDC2}" destId="{B177A862-72C8-4DA4-A51D-2A0CCC198AA2}" srcOrd="0" destOrd="0" presId="urn:microsoft.com/office/officeart/2005/8/layout/process2"/>
    <dgm:cxn modelId="{CB7F2204-3636-4FEB-8E94-EEDAD12A873D}" type="presOf" srcId="{FF78A56A-F27C-4CED-AF67-8731A8520C45}" destId="{C493AB50-6248-4E72-83C7-FBAE416A7B55}" srcOrd="0" destOrd="0" presId="urn:microsoft.com/office/officeart/2005/8/layout/process2"/>
    <dgm:cxn modelId="{CC47340B-F03C-42A7-A318-7C97B9E186F8}" type="presOf" srcId="{714CD979-7AEF-4E1A-B275-7DA7CB70A8CA}" destId="{4F28AA96-77F1-4132-A25B-8D26F119087E}" srcOrd="0" destOrd="0" presId="urn:microsoft.com/office/officeart/2005/8/layout/process2"/>
    <dgm:cxn modelId="{6D37F213-71C9-4DA1-AEBD-35E3134C0594}" type="presOf" srcId="{E55E6259-1256-4E2D-AD19-024951AFADD1}" destId="{0EF3F1DB-6521-4C14-86C1-4D931C5B321A}" srcOrd="0" destOrd="0" presId="urn:microsoft.com/office/officeart/2005/8/layout/process2"/>
    <dgm:cxn modelId="{E3293625-2E6A-49E0-A6E7-0D5B509E4E83}" type="presOf" srcId="{3907D825-334C-4D6E-A744-30E5AA1CA19C}" destId="{E52608FD-4EE9-4271-A634-D2A6C9471EA5}" srcOrd="1" destOrd="0" presId="urn:microsoft.com/office/officeart/2005/8/layout/process2"/>
    <dgm:cxn modelId="{CC08AC32-BC54-45ED-A547-BACDB2542AF2}" srcId="{9F87E7D3-3420-4534-A1E6-1FBECD45C1BE}" destId="{8A65BDA0-43E9-4924-AC36-B19F564FDDC2}" srcOrd="2" destOrd="0" parTransId="{C511BD93-B8DE-495D-8880-B972057E1670}" sibTransId="{4AE6BFC0-6E09-4DF4-8AC8-3E10EC27861C}"/>
    <dgm:cxn modelId="{E1664034-05EE-470A-AC30-4ACDED43A5EA}" type="presOf" srcId="{9F87E7D3-3420-4534-A1E6-1FBECD45C1BE}" destId="{C74A385B-59CE-4140-8E72-2B57DD406E25}" srcOrd="0" destOrd="0" presId="urn:microsoft.com/office/officeart/2005/8/layout/process2"/>
    <dgm:cxn modelId="{B3D47373-0138-4AD0-A675-F604AC5898F9}" type="presOf" srcId="{4AE6BFC0-6E09-4DF4-8AC8-3E10EC27861C}" destId="{67206010-989D-49F4-80B3-83AF208929BC}" srcOrd="0" destOrd="0" presId="urn:microsoft.com/office/officeart/2005/8/layout/process2"/>
    <dgm:cxn modelId="{B42DD57E-87AA-46CD-A00F-159769746C4B}" srcId="{9F87E7D3-3420-4534-A1E6-1FBECD45C1BE}" destId="{1447A585-CB66-443C-ADAB-A722E4474D4B}" srcOrd="0" destOrd="0" parTransId="{ACBA20E3-16B3-4525-A741-D5A9AFA1337D}" sibTransId="{714CD979-7AEF-4E1A-B275-7DA7CB70A8CA}"/>
    <dgm:cxn modelId="{823D8284-0377-4497-B44E-84E81F3A24D3}" type="presOf" srcId="{1447A585-CB66-443C-ADAB-A722E4474D4B}" destId="{DAAEE40A-27A6-4A54-BD84-AAF68611DBBC}" srcOrd="0" destOrd="0" presId="urn:microsoft.com/office/officeart/2005/8/layout/process2"/>
    <dgm:cxn modelId="{A9DAA28A-3BB6-460B-AF7A-1B9BE63CB61A}" srcId="{9F87E7D3-3420-4534-A1E6-1FBECD45C1BE}" destId="{FF78A56A-F27C-4CED-AF67-8731A8520C45}" srcOrd="1" destOrd="0" parTransId="{32AC2391-267C-47EC-87CA-E1DAA9CA206F}" sibTransId="{3907D825-334C-4D6E-A744-30E5AA1CA19C}"/>
    <dgm:cxn modelId="{4CD571A7-BDE9-404D-9DD4-9FBAA0FF96A6}" srcId="{9F87E7D3-3420-4534-A1E6-1FBECD45C1BE}" destId="{E55E6259-1256-4E2D-AD19-024951AFADD1}" srcOrd="3" destOrd="0" parTransId="{9E6656CB-2927-4FA2-850B-3D2773C8D573}" sibTransId="{AA78651E-411D-470C-9A6F-AB82D009B447}"/>
    <dgm:cxn modelId="{52BC01B7-2076-40A8-9745-47A93B57C2B8}" type="presOf" srcId="{3907D825-334C-4D6E-A744-30E5AA1CA19C}" destId="{15DA777A-A3AA-4F68-A839-A152BAAA9882}" srcOrd="0" destOrd="0" presId="urn:microsoft.com/office/officeart/2005/8/layout/process2"/>
    <dgm:cxn modelId="{788CFFDE-048F-466A-8928-B1138B10D2BF}" type="presOf" srcId="{714CD979-7AEF-4E1A-B275-7DA7CB70A8CA}" destId="{70A816E7-2F5C-4059-B70D-2B3776523345}" srcOrd="1" destOrd="0" presId="urn:microsoft.com/office/officeart/2005/8/layout/process2"/>
    <dgm:cxn modelId="{621527F4-2E2E-4F8B-93FB-064CBC9430CC}" type="presOf" srcId="{4AE6BFC0-6E09-4DF4-8AC8-3E10EC27861C}" destId="{4BF730EF-ADED-4681-B6C8-BA3D2EB559F2}" srcOrd="1" destOrd="0" presId="urn:microsoft.com/office/officeart/2005/8/layout/process2"/>
    <dgm:cxn modelId="{BC0B3F61-5DEE-4AC7-92F2-090DD5311501}" type="presParOf" srcId="{C74A385B-59CE-4140-8E72-2B57DD406E25}" destId="{DAAEE40A-27A6-4A54-BD84-AAF68611DBBC}" srcOrd="0" destOrd="0" presId="urn:microsoft.com/office/officeart/2005/8/layout/process2"/>
    <dgm:cxn modelId="{A09AB084-3A04-4480-A81A-95A9C7F210C5}" type="presParOf" srcId="{C74A385B-59CE-4140-8E72-2B57DD406E25}" destId="{4F28AA96-77F1-4132-A25B-8D26F119087E}" srcOrd="1" destOrd="0" presId="urn:microsoft.com/office/officeart/2005/8/layout/process2"/>
    <dgm:cxn modelId="{6A11B440-5BFC-445E-B485-022CD0BF3804}" type="presParOf" srcId="{4F28AA96-77F1-4132-A25B-8D26F119087E}" destId="{70A816E7-2F5C-4059-B70D-2B3776523345}" srcOrd="0" destOrd="0" presId="urn:microsoft.com/office/officeart/2005/8/layout/process2"/>
    <dgm:cxn modelId="{4A94CE94-7101-47D4-BC1C-143355D48311}" type="presParOf" srcId="{C74A385B-59CE-4140-8E72-2B57DD406E25}" destId="{C493AB50-6248-4E72-83C7-FBAE416A7B55}" srcOrd="2" destOrd="0" presId="urn:microsoft.com/office/officeart/2005/8/layout/process2"/>
    <dgm:cxn modelId="{63141EF3-AB3D-4B4E-B7F8-477F4A208726}" type="presParOf" srcId="{C74A385B-59CE-4140-8E72-2B57DD406E25}" destId="{15DA777A-A3AA-4F68-A839-A152BAAA9882}" srcOrd="3" destOrd="0" presId="urn:microsoft.com/office/officeart/2005/8/layout/process2"/>
    <dgm:cxn modelId="{9B89296A-E364-4EA8-A369-4FF0D4CC655D}" type="presParOf" srcId="{15DA777A-A3AA-4F68-A839-A152BAAA9882}" destId="{E52608FD-4EE9-4271-A634-D2A6C9471EA5}" srcOrd="0" destOrd="0" presId="urn:microsoft.com/office/officeart/2005/8/layout/process2"/>
    <dgm:cxn modelId="{B4F881AB-199A-4BCE-A264-9AFEFCDED19D}" type="presParOf" srcId="{C74A385B-59CE-4140-8E72-2B57DD406E25}" destId="{B177A862-72C8-4DA4-A51D-2A0CCC198AA2}" srcOrd="4" destOrd="0" presId="urn:microsoft.com/office/officeart/2005/8/layout/process2"/>
    <dgm:cxn modelId="{A8D5D485-264F-4220-8B7D-32E8A3560498}" type="presParOf" srcId="{C74A385B-59CE-4140-8E72-2B57DD406E25}" destId="{67206010-989D-49F4-80B3-83AF208929BC}" srcOrd="5" destOrd="0" presId="urn:microsoft.com/office/officeart/2005/8/layout/process2"/>
    <dgm:cxn modelId="{7B06C0EA-8D54-4570-A93D-E2B4F2F76BB4}" type="presParOf" srcId="{67206010-989D-49F4-80B3-83AF208929BC}" destId="{4BF730EF-ADED-4681-B6C8-BA3D2EB559F2}" srcOrd="0" destOrd="0" presId="urn:microsoft.com/office/officeart/2005/8/layout/process2"/>
    <dgm:cxn modelId="{7412C165-612D-4C5A-A950-0BBFC08A10B0}" type="presParOf" srcId="{C74A385B-59CE-4140-8E72-2B57DD406E25}" destId="{0EF3F1DB-6521-4C14-86C1-4D931C5B321A}"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C78253-CFEE-4AB8-82D3-009D6E1CD042}" type="doc">
      <dgm:prSet loTypeId="urn:microsoft.com/office/officeart/2005/8/layout/pList2" loCatId="list" qsTypeId="urn:microsoft.com/office/officeart/2005/8/quickstyle/simple1" qsCatId="simple" csTypeId="urn:microsoft.com/office/officeart/2005/8/colors/accent1_2" csCatId="accent1" phldr="1"/>
      <dgm:spPr/>
    </dgm:pt>
    <dgm:pt modelId="{16F034EA-8F3E-4BB6-9463-E6782A6EDD00}">
      <dgm:prSet phldrT="[Metin]"/>
      <dgm:spPr/>
      <dgm:t>
        <a:bodyPr/>
        <a:lstStyle/>
        <a:p>
          <a:pPr>
            <a:buFont typeface="Wingdings" panose="05000000000000000000" pitchFamily="2" charset="2"/>
            <a:buChar char="q"/>
          </a:pPr>
          <a:r>
            <a:rPr lang="tr-TR" b="1" noProof="0" dirty="0" err="1">
              <a:solidFill>
                <a:srgbClr val="000000"/>
              </a:solidFill>
            </a:rPr>
            <a:t>Parenteral</a:t>
          </a:r>
          <a:r>
            <a:rPr lang="tr-TR" b="1" noProof="0" dirty="0">
              <a:solidFill>
                <a:srgbClr val="000000"/>
              </a:solidFill>
            </a:rPr>
            <a:t> Nütrisyon (TPN/Lipid içeren)</a:t>
          </a:r>
        </a:p>
        <a:p>
          <a:pPr>
            <a:buFont typeface="Wingdings" panose="05000000000000000000" pitchFamily="2" charset="2"/>
            <a:buChar char="q"/>
          </a:pPr>
          <a:r>
            <a:rPr lang="tr-TR" noProof="0" dirty="0">
              <a:solidFill>
                <a:srgbClr val="000000"/>
              </a:solidFill>
            </a:rPr>
            <a:t>Solüsyon ve setler en geç 24 saatte bir değiştirilmelidir.</a:t>
          </a:r>
          <a:endParaRPr lang="tr-TR" dirty="0"/>
        </a:p>
      </dgm:t>
    </dgm:pt>
    <dgm:pt modelId="{225D7820-DAB9-4E7F-B07B-F8A443B125BE}" type="parTrans" cxnId="{59F3DC81-DAFD-4192-9828-00D61584DBC4}">
      <dgm:prSet/>
      <dgm:spPr/>
      <dgm:t>
        <a:bodyPr/>
        <a:lstStyle/>
        <a:p>
          <a:endParaRPr lang="tr-TR"/>
        </a:p>
      </dgm:t>
    </dgm:pt>
    <dgm:pt modelId="{481C4132-6604-4AE6-9B1F-90C17841A2F7}" type="sibTrans" cxnId="{59F3DC81-DAFD-4192-9828-00D61584DBC4}">
      <dgm:prSet/>
      <dgm:spPr/>
      <dgm:t>
        <a:bodyPr/>
        <a:lstStyle/>
        <a:p>
          <a:endParaRPr lang="tr-TR"/>
        </a:p>
      </dgm:t>
    </dgm:pt>
    <dgm:pt modelId="{B365E109-3D68-40B0-B6DA-D97AE2ED280A}">
      <dgm:prSet phldrT="[Metin]"/>
      <dgm:spPr/>
      <dgm:t>
        <a:bodyPr/>
        <a:lstStyle/>
        <a:p>
          <a:pPr>
            <a:buFont typeface="Wingdings" panose="05000000000000000000" pitchFamily="2" charset="2"/>
            <a:buChar char="q"/>
          </a:pPr>
          <a:r>
            <a:rPr lang="tr-TR" b="1" noProof="0" dirty="0">
              <a:solidFill>
                <a:srgbClr val="000000"/>
              </a:solidFill>
            </a:rPr>
            <a:t>Tek Başına Lipid Emülsiyonları </a:t>
          </a:r>
          <a:r>
            <a:rPr lang="tr-TR" noProof="0" dirty="0">
              <a:solidFill>
                <a:srgbClr val="000000"/>
              </a:solidFill>
            </a:rPr>
            <a:t>Setler 12 saatte bir değiştirilmelidir</a:t>
          </a:r>
          <a:endParaRPr lang="tr-TR" dirty="0"/>
        </a:p>
      </dgm:t>
    </dgm:pt>
    <dgm:pt modelId="{DA530E3F-612C-4FC6-9234-D6B2AF827060}" type="parTrans" cxnId="{1B7493EA-6EC4-4A18-9988-34DB67862D12}">
      <dgm:prSet/>
      <dgm:spPr/>
      <dgm:t>
        <a:bodyPr/>
        <a:lstStyle/>
        <a:p>
          <a:endParaRPr lang="tr-TR"/>
        </a:p>
      </dgm:t>
    </dgm:pt>
    <dgm:pt modelId="{36FD311B-96B7-4EDD-B5BB-5F87817BA538}" type="sibTrans" cxnId="{1B7493EA-6EC4-4A18-9988-34DB67862D12}">
      <dgm:prSet/>
      <dgm:spPr/>
      <dgm:t>
        <a:bodyPr/>
        <a:lstStyle/>
        <a:p>
          <a:endParaRPr lang="tr-TR"/>
        </a:p>
      </dgm:t>
    </dgm:pt>
    <dgm:pt modelId="{370B9346-68B9-4A89-84E7-66230B672F7E}">
      <dgm:prSet phldrT="[Metin]"/>
      <dgm:spPr/>
      <dgm:t>
        <a:bodyPr/>
        <a:lstStyle/>
        <a:p>
          <a:pPr>
            <a:buFont typeface="Wingdings" panose="05000000000000000000" pitchFamily="2" charset="2"/>
            <a:buChar char="q"/>
          </a:pPr>
          <a:r>
            <a:rPr lang="tr-TR" b="1" noProof="0" dirty="0">
              <a:solidFill>
                <a:srgbClr val="000000"/>
              </a:solidFill>
            </a:rPr>
            <a:t>Propofol İnfüzyonları</a:t>
          </a:r>
        </a:p>
        <a:p>
          <a:pPr>
            <a:buFont typeface="Wingdings" panose="05000000000000000000" pitchFamily="2" charset="2"/>
            <a:buChar char="q"/>
          </a:pPr>
          <a:r>
            <a:rPr lang="tr-TR" b="1" noProof="0" dirty="0">
              <a:solidFill>
                <a:srgbClr val="000000"/>
              </a:solidFill>
            </a:rPr>
            <a:t> </a:t>
          </a:r>
          <a:r>
            <a:rPr lang="tr-TR" noProof="0" dirty="0">
              <a:solidFill>
                <a:srgbClr val="000000"/>
              </a:solidFill>
            </a:rPr>
            <a:t>Setler, üretici talimatına göre her 6 veya 12 saatte bir değiştirilmelidir</a:t>
          </a:r>
          <a:endParaRPr lang="tr-TR" dirty="0"/>
        </a:p>
      </dgm:t>
    </dgm:pt>
    <dgm:pt modelId="{3122FA90-506D-434B-8598-4413EA3FDC37}" type="parTrans" cxnId="{3923E49C-208B-4B05-AC4C-54FAE4DF9C4D}">
      <dgm:prSet/>
      <dgm:spPr/>
      <dgm:t>
        <a:bodyPr/>
        <a:lstStyle/>
        <a:p>
          <a:endParaRPr lang="tr-TR"/>
        </a:p>
      </dgm:t>
    </dgm:pt>
    <dgm:pt modelId="{1A7587E3-E024-4753-959D-D83A3BC75D83}" type="sibTrans" cxnId="{3923E49C-208B-4B05-AC4C-54FAE4DF9C4D}">
      <dgm:prSet/>
      <dgm:spPr/>
      <dgm:t>
        <a:bodyPr/>
        <a:lstStyle/>
        <a:p>
          <a:endParaRPr lang="tr-TR"/>
        </a:p>
      </dgm:t>
    </dgm:pt>
    <dgm:pt modelId="{42F780BC-EC46-42CA-8D0D-4A75DB72A716}">
      <dgm:prSet phldrT="[Metin]"/>
      <dgm:spPr/>
      <dgm:t>
        <a:bodyPr/>
        <a:lstStyle/>
        <a:p>
          <a:pPr>
            <a:buFont typeface="Wingdings" panose="05000000000000000000" pitchFamily="2" charset="2"/>
            <a:buChar char="q"/>
          </a:pPr>
          <a:r>
            <a:rPr lang="tr-TR" b="1" noProof="0" dirty="0">
              <a:solidFill>
                <a:srgbClr val="000000"/>
              </a:solidFill>
            </a:rPr>
            <a:t>Kan ve Kan Ürünleri </a:t>
          </a:r>
          <a:r>
            <a:rPr lang="tr-TR" noProof="0" dirty="0">
              <a:solidFill>
                <a:srgbClr val="000000"/>
              </a:solidFill>
            </a:rPr>
            <a:t>Transfüzyon seti her ünitenin bitiminde veya en geç 4 saatte bir değiştirilmelidir</a:t>
          </a:r>
          <a:endParaRPr lang="tr-TR" dirty="0"/>
        </a:p>
      </dgm:t>
    </dgm:pt>
    <dgm:pt modelId="{9F651C5F-BEFA-45AB-8A31-54ADB47F208C}" type="parTrans" cxnId="{3C27FBEE-969F-4E25-93E1-765E4A1B6B0A}">
      <dgm:prSet/>
      <dgm:spPr/>
      <dgm:t>
        <a:bodyPr/>
        <a:lstStyle/>
        <a:p>
          <a:endParaRPr lang="tr-TR"/>
        </a:p>
      </dgm:t>
    </dgm:pt>
    <dgm:pt modelId="{80507E1E-EE66-4210-AA5B-4BA8F02BC452}" type="sibTrans" cxnId="{3C27FBEE-969F-4E25-93E1-765E4A1B6B0A}">
      <dgm:prSet/>
      <dgm:spPr/>
      <dgm:t>
        <a:bodyPr/>
        <a:lstStyle/>
        <a:p>
          <a:endParaRPr lang="tr-TR"/>
        </a:p>
      </dgm:t>
    </dgm:pt>
    <dgm:pt modelId="{BAA138C8-D749-4634-86A9-9A5D7DF1E881}" type="pres">
      <dgm:prSet presAssocID="{75C78253-CFEE-4AB8-82D3-009D6E1CD042}" presName="Name0" presStyleCnt="0">
        <dgm:presLayoutVars>
          <dgm:dir/>
          <dgm:resizeHandles val="exact"/>
        </dgm:presLayoutVars>
      </dgm:prSet>
      <dgm:spPr/>
    </dgm:pt>
    <dgm:pt modelId="{FAE77D33-D6D0-48B2-BFC9-318B6DE01EAD}" type="pres">
      <dgm:prSet presAssocID="{75C78253-CFEE-4AB8-82D3-009D6E1CD042}" presName="bkgdShp" presStyleLbl="alignAccFollowNode1" presStyleIdx="0" presStyleCnt="1"/>
      <dgm:spPr/>
    </dgm:pt>
    <dgm:pt modelId="{C545B42F-0160-4CE9-B2EA-5188A50C8B99}" type="pres">
      <dgm:prSet presAssocID="{75C78253-CFEE-4AB8-82D3-009D6E1CD042}" presName="linComp" presStyleCnt="0"/>
      <dgm:spPr/>
    </dgm:pt>
    <dgm:pt modelId="{3D9CB6CE-7C43-4D1A-A89E-D1F37F9C23BB}" type="pres">
      <dgm:prSet presAssocID="{16F034EA-8F3E-4BB6-9463-E6782A6EDD00}" presName="compNode" presStyleCnt="0"/>
      <dgm:spPr/>
    </dgm:pt>
    <dgm:pt modelId="{DF735FB9-7249-431B-A826-B70D26962AC3}" type="pres">
      <dgm:prSet presAssocID="{16F034EA-8F3E-4BB6-9463-E6782A6EDD00}" presName="node" presStyleLbl="node1" presStyleIdx="0" presStyleCnt="4">
        <dgm:presLayoutVars>
          <dgm:bulletEnabled val="1"/>
        </dgm:presLayoutVars>
      </dgm:prSet>
      <dgm:spPr/>
    </dgm:pt>
    <dgm:pt modelId="{EAF54276-0535-4B1B-A25C-B6ECC9D26CC9}" type="pres">
      <dgm:prSet presAssocID="{16F034EA-8F3E-4BB6-9463-E6782A6EDD00}" presName="invisiNode" presStyleLbl="node1" presStyleIdx="0" presStyleCnt="4"/>
      <dgm:spPr/>
    </dgm:pt>
    <dgm:pt modelId="{A05A72B8-F63B-4A1D-BDD4-64FE10B0CDB8}" type="pres">
      <dgm:prSet presAssocID="{16F034EA-8F3E-4BB6-9463-E6782A6EDD00}" presName="imagNode" presStyleLbl="fgImgPlace1" presStyleIdx="0" presStyleCnt="4"/>
      <dgm:spPr>
        <a:blipFill rotWithShape="1">
          <a:blip xmlns:r="http://schemas.openxmlformats.org/officeDocument/2006/relationships" r:embed="rId1"/>
          <a:srcRect/>
          <a:stretch>
            <a:fillRect t="-3000" b="-3000"/>
          </a:stretch>
        </a:blipFill>
      </dgm:spPr>
    </dgm:pt>
    <dgm:pt modelId="{FAC89FC9-7135-4C00-8800-875A1F0719C9}" type="pres">
      <dgm:prSet presAssocID="{481C4132-6604-4AE6-9B1F-90C17841A2F7}" presName="sibTrans" presStyleLbl="sibTrans2D1" presStyleIdx="0" presStyleCnt="0"/>
      <dgm:spPr/>
    </dgm:pt>
    <dgm:pt modelId="{6914ACC2-0BAF-4C9B-9F97-CFA5CC4E2B0B}" type="pres">
      <dgm:prSet presAssocID="{B365E109-3D68-40B0-B6DA-D97AE2ED280A}" presName="compNode" presStyleCnt="0"/>
      <dgm:spPr/>
    </dgm:pt>
    <dgm:pt modelId="{A90A4107-D801-4E51-BCE7-A0EECFC59AF8}" type="pres">
      <dgm:prSet presAssocID="{B365E109-3D68-40B0-B6DA-D97AE2ED280A}" presName="node" presStyleLbl="node1" presStyleIdx="1" presStyleCnt="4">
        <dgm:presLayoutVars>
          <dgm:bulletEnabled val="1"/>
        </dgm:presLayoutVars>
      </dgm:prSet>
      <dgm:spPr/>
    </dgm:pt>
    <dgm:pt modelId="{724C58E5-C62E-494B-925D-ACB066B16D1C}" type="pres">
      <dgm:prSet presAssocID="{B365E109-3D68-40B0-B6DA-D97AE2ED280A}" presName="invisiNode" presStyleLbl="node1" presStyleIdx="1" presStyleCnt="4"/>
      <dgm:spPr/>
    </dgm:pt>
    <dgm:pt modelId="{7363ADF7-12F3-46EB-B312-7667B82762D1}" type="pres">
      <dgm:prSet presAssocID="{B365E109-3D68-40B0-B6DA-D97AE2ED280A}" presName="imagNode" presStyleLbl="fgImgPlace1" presStyleIdx="1" presStyleCnt="4"/>
      <dgm:spPr>
        <a:blipFill rotWithShape="1">
          <a:blip xmlns:r="http://schemas.openxmlformats.org/officeDocument/2006/relationships" r:embed="rId2"/>
          <a:srcRect/>
          <a:stretch>
            <a:fillRect t="-7000" b="-7000"/>
          </a:stretch>
        </a:blipFill>
      </dgm:spPr>
    </dgm:pt>
    <dgm:pt modelId="{2D108D95-A4B3-41BC-BB7E-3BE49B335044}" type="pres">
      <dgm:prSet presAssocID="{36FD311B-96B7-4EDD-B5BB-5F87817BA538}" presName="sibTrans" presStyleLbl="sibTrans2D1" presStyleIdx="0" presStyleCnt="0"/>
      <dgm:spPr/>
    </dgm:pt>
    <dgm:pt modelId="{B7CF2C71-14AC-4420-B016-35C4729A7299}" type="pres">
      <dgm:prSet presAssocID="{370B9346-68B9-4A89-84E7-66230B672F7E}" presName="compNode" presStyleCnt="0"/>
      <dgm:spPr/>
    </dgm:pt>
    <dgm:pt modelId="{C30E4426-9322-4D35-B2B8-EE75F5BB6B43}" type="pres">
      <dgm:prSet presAssocID="{370B9346-68B9-4A89-84E7-66230B672F7E}" presName="node" presStyleLbl="node1" presStyleIdx="2" presStyleCnt="4">
        <dgm:presLayoutVars>
          <dgm:bulletEnabled val="1"/>
        </dgm:presLayoutVars>
      </dgm:prSet>
      <dgm:spPr/>
    </dgm:pt>
    <dgm:pt modelId="{EC98DFFC-9512-4B2C-8010-53E689905040}" type="pres">
      <dgm:prSet presAssocID="{370B9346-68B9-4A89-84E7-66230B672F7E}" presName="invisiNode" presStyleLbl="node1" presStyleIdx="2" presStyleCnt="4"/>
      <dgm:spPr/>
    </dgm:pt>
    <dgm:pt modelId="{2A1C4D0C-DA5C-40D8-994D-A2B399B36010}" type="pres">
      <dgm:prSet presAssocID="{370B9346-68B9-4A89-84E7-66230B672F7E}" presName="imagNode" presStyleLbl="fgImgPlace1" presStyleIdx="2" presStyleCnt="4"/>
      <dgm:spPr>
        <a:blipFill rotWithShape="1">
          <a:blip xmlns:r="http://schemas.openxmlformats.org/officeDocument/2006/relationships" r:embed="rId3"/>
          <a:srcRect/>
          <a:stretch>
            <a:fillRect t="-32000" b="-32000"/>
          </a:stretch>
        </a:blipFill>
      </dgm:spPr>
    </dgm:pt>
    <dgm:pt modelId="{B58B3F54-472A-4EE9-A69E-6F035A785BCF}" type="pres">
      <dgm:prSet presAssocID="{1A7587E3-E024-4753-959D-D83A3BC75D83}" presName="sibTrans" presStyleLbl="sibTrans2D1" presStyleIdx="0" presStyleCnt="0"/>
      <dgm:spPr/>
    </dgm:pt>
    <dgm:pt modelId="{09C584E5-1EC6-4D41-B040-E497059364F0}" type="pres">
      <dgm:prSet presAssocID="{42F780BC-EC46-42CA-8D0D-4A75DB72A716}" presName="compNode" presStyleCnt="0"/>
      <dgm:spPr/>
    </dgm:pt>
    <dgm:pt modelId="{96B80ABC-4BCC-44D4-821F-5BA02058AE9D}" type="pres">
      <dgm:prSet presAssocID="{42F780BC-EC46-42CA-8D0D-4A75DB72A716}" presName="node" presStyleLbl="node1" presStyleIdx="3" presStyleCnt="4">
        <dgm:presLayoutVars>
          <dgm:bulletEnabled val="1"/>
        </dgm:presLayoutVars>
      </dgm:prSet>
      <dgm:spPr/>
    </dgm:pt>
    <dgm:pt modelId="{C11C559C-ABD0-4B54-85DD-69D6C6FCCA27}" type="pres">
      <dgm:prSet presAssocID="{42F780BC-EC46-42CA-8D0D-4A75DB72A716}" presName="invisiNode" presStyleLbl="node1" presStyleIdx="3" presStyleCnt="4"/>
      <dgm:spPr/>
    </dgm:pt>
    <dgm:pt modelId="{47A6AE49-FC0F-4C83-AC31-6C6E51E61BEF}" type="pres">
      <dgm:prSet presAssocID="{42F780BC-EC46-42CA-8D0D-4A75DB72A716}" presName="imagNode" presStyleLbl="fgImgPlace1" presStyleIdx="3" presStyleCnt="4"/>
      <dgm:spPr>
        <a:blipFill rotWithShape="1">
          <a:blip xmlns:r="http://schemas.openxmlformats.org/officeDocument/2006/relationships" r:embed="rId4"/>
          <a:srcRect/>
          <a:stretch>
            <a:fillRect t="-15000" b="-15000"/>
          </a:stretch>
        </a:blipFill>
      </dgm:spPr>
    </dgm:pt>
  </dgm:ptLst>
  <dgm:cxnLst>
    <dgm:cxn modelId="{D9F2EC15-F3C1-458B-86B3-2159689DC2BC}" type="presOf" srcId="{481C4132-6604-4AE6-9B1F-90C17841A2F7}" destId="{FAC89FC9-7135-4C00-8800-875A1F0719C9}" srcOrd="0" destOrd="0" presId="urn:microsoft.com/office/officeart/2005/8/layout/pList2"/>
    <dgm:cxn modelId="{78850B22-0C17-40DA-8A97-FCE34726527A}" type="presOf" srcId="{36FD311B-96B7-4EDD-B5BB-5F87817BA538}" destId="{2D108D95-A4B3-41BC-BB7E-3BE49B335044}" srcOrd="0" destOrd="0" presId="urn:microsoft.com/office/officeart/2005/8/layout/pList2"/>
    <dgm:cxn modelId="{4BFDEB68-3EEB-475D-8A1C-7ADA22211A46}" type="presOf" srcId="{1A7587E3-E024-4753-959D-D83A3BC75D83}" destId="{B58B3F54-472A-4EE9-A69E-6F035A785BCF}" srcOrd="0" destOrd="0" presId="urn:microsoft.com/office/officeart/2005/8/layout/pList2"/>
    <dgm:cxn modelId="{A3379C49-A63F-4412-983A-633CAE28E5E9}" type="presOf" srcId="{75C78253-CFEE-4AB8-82D3-009D6E1CD042}" destId="{BAA138C8-D749-4634-86A9-9A5D7DF1E881}" srcOrd="0" destOrd="0" presId="urn:microsoft.com/office/officeart/2005/8/layout/pList2"/>
    <dgm:cxn modelId="{7947BF75-0146-4907-871D-35545D124DBE}" type="presOf" srcId="{B365E109-3D68-40B0-B6DA-D97AE2ED280A}" destId="{A90A4107-D801-4E51-BCE7-A0EECFC59AF8}" srcOrd="0" destOrd="0" presId="urn:microsoft.com/office/officeart/2005/8/layout/pList2"/>
    <dgm:cxn modelId="{59F3DC81-DAFD-4192-9828-00D61584DBC4}" srcId="{75C78253-CFEE-4AB8-82D3-009D6E1CD042}" destId="{16F034EA-8F3E-4BB6-9463-E6782A6EDD00}" srcOrd="0" destOrd="0" parTransId="{225D7820-DAB9-4E7F-B07B-F8A443B125BE}" sibTransId="{481C4132-6604-4AE6-9B1F-90C17841A2F7}"/>
    <dgm:cxn modelId="{AC7A1085-F357-4CBC-8C28-F83EACF93E24}" type="presOf" srcId="{42F780BC-EC46-42CA-8D0D-4A75DB72A716}" destId="{96B80ABC-4BCC-44D4-821F-5BA02058AE9D}" srcOrd="0" destOrd="0" presId="urn:microsoft.com/office/officeart/2005/8/layout/pList2"/>
    <dgm:cxn modelId="{F4BEF399-3F18-430E-974D-14A28DB128F7}" type="presOf" srcId="{370B9346-68B9-4A89-84E7-66230B672F7E}" destId="{C30E4426-9322-4D35-B2B8-EE75F5BB6B43}" srcOrd="0" destOrd="0" presId="urn:microsoft.com/office/officeart/2005/8/layout/pList2"/>
    <dgm:cxn modelId="{3923E49C-208B-4B05-AC4C-54FAE4DF9C4D}" srcId="{75C78253-CFEE-4AB8-82D3-009D6E1CD042}" destId="{370B9346-68B9-4A89-84E7-66230B672F7E}" srcOrd="2" destOrd="0" parTransId="{3122FA90-506D-434B-8598-4413EA3FDC37}" sibTransId="{1A7587E3-E024-4753-959D-D83A3BC75D83}"/>
    <dgm:cxn modelId="{4CC26CC2-F6EF-44CE-BAA0-37CF8A10FBCE}" type="presOf" srcId="{16F034EA-8F3E-4BB6-9463-E6782A6EDD00}" destId="{DF735FB9-7249-431B-A826-B70D26962AC3}" srcOrd="0" destOrd="0" presId="urn:microsoft.com/office/officeart/2005/8/layout/pList2"/>
    <dgm:cxn modelId="{1B7493EA-6EC4-4A18-9988-34DB67862D12}" srcId="{75C78253-CFEE-4AB8-82D3-009D6E1CD042}" destId="{B365E109-3D68-40B0-B6DA-D97AE2ED280A}" srcOrd="1" destOrd="0" parTransId="{DA530E3F-612C-4FC6-9234-D6B2AF827060}" sibTransId="{36FD311B-96B7-4EDD-B5BB-5F87817BA538}"/>
    <dgm:cxn modelId="{3C27FBEE-969F-4E25-93E1-765E4A1B6B0A}" srcId="{75C78253-CFEE-4AB8-82D3-009D6E1CD042}" destId="{42F780BC-EC46-42CA-8D0D-4A75DB72A716}" srcOrd="3" destOrd="0" parTransId="{9F651C5F-BEFA-45AB-8A31-54ADB47F208C}" sibTransId="{80507E1E-EE66-4210-AA5B-4BA8F02BC452}"/>
    <dgm:cxn modelId="{04D26BAD-5579-451E-9F7A-E00E821EE62E}" type="presParOf" srcId="{BAA138C8-D749-4634-86A9-9A5D7DF1E881}" destId="{FAE77D33-D6D0-48B2-BFC9-318B6DE01EAD}" srcOrd="0" destOrd="0" presId="urn:microsoft.com/office/officeart/2005/8/layout/pList2"/>
    <dgm:cxn modelId="{F8F6A114-0BD7-4BFB-A4D3-2C8726E1104E}" type="presParOf" srcId="{BAA138C8-D749-4634-86A9-9A5D7DF1E881}" destId="{C545B42F-0160-4CE9-B2EA-5188A50C8B99}" srcOrd="1" destOrd="0" presId="urn:microsoft.com/office/officeart/2005/8/layout/pList2"/>
    <dgm:cxn modelId="{9366E6C7-FC35-4C6E-82AF-70DB126BFECB}" type="presParOf" srcId="{C545B42F-0160-4CE9-B2EA-5188A50C8B99}" destId="{3D9CB6CE-7C43-4D1A-A89E-D1F37F9C23BB}" srcOrd="0" destOrd="0" presId="urn:microsoft.com/office/officeart/2005/8/layout/pList2"/>
    <dgm:cxn modelId="{A4BAC9FB-FE74-48F4-A47D-8E2207DFCAE8}" type="presParOf" srcId="{3D9CB6CE-7C43-4D1A-A89E-D1F37F9C23BB}" destId="{DF735FB9-7249-431B-A826-B70D26962AC3}" srcOrd="0" destOrd="0" presId="urn:microsoft.com/office/officeart/2005/8/layout/pList2"/>
    <dgm:cxn modelId="{038D9787-D018-41F9-889F-3B884D83D1EF}" type="presParOf" srcId="{3D9CB6CE-7C43-4D1A-A89E-D1F37F9C23BB}" destId="{EAF54276-0535-4B1B-A25C-B6ECC9D26CC9}" srcOrd="1" destOrd="0" presId="urn:microsoft.com/office/officeart/2005/8/layout/pList2"/>
    <dgm:cxn modelId="{7A7A3B50-09E1-4880-A1D0-5689D97D9E71}" type="presParOf" srcId="{3D9CB6CE-7C43-4D1A-A89E-D1F37F9C23BB}" destId="{A05A72B8-F63B-4A1D-BDD4-64FE10B0CDB8}" srcOrd="2" destOrd="0" presId="urn:microsoft.com/office/officeart/2005/8/layout/pList2"/>
    <dgm:cxn modelId="{B1296262-18E1-40BE-8FB6-71F288F2658A}" type="presParOf" srcId="{C545B42F-0160-4CE9-B2EA-5188A50C8B99}" destId="{FAC89FC9-7135-4C00-8800-875A1F0719C9}" srcOrd="1" destOrd="0" presId="urn:microsoft.com/office/officeart/2005/8/layout/pList2"/>
    <dgm:cxn modelId="{13D8788B-7C24-41C6-A9EA-890FBA5533B4}" type="presParOf" srcId="{C545B42F-0160-4CE9-B2EA-5188A50C8B99}" destId="{6914ACC2-0BAF-4C9B-9F97-CFA5CC4E2B0B}" srcOrd="2" destOrd="0" presId="urn:microsoft.com/office/officeart/2005/8/layout/pList2"/>
    <dgm:cxn modelId="{5F90B1E4-7F1A-4EB8-9772-BF5DE6E18470}" type="presParOf" srcId="{6914ACC2-0BAF-4C9B-9F97-CFA5CC4E2B0B}" destId="{A90A4107-D801-4E51-BCE7-A0EECFC59AF8}" srcOrd="0" destOrd="0" presId="urn:microsoft.com/office/officeart/2005/8/layout/pList2"/>
    <dgm:cxn modelId="{7A7D28BF-805C-4E92-A78C-0DEAE60A5054}" type="presParOf" srcId="{6914ACC2-0BAF-4C9B-9F97-CFA5CC4E2B0B}" destId="{724C58E5-C62E-494B-925D-ACB066B16D1C}" srcOrd="1" destOrd="0" presId="urn:microsoft.com/office/officeart/2005/8/layout/pList2"/>
    <dgm:cxn modelId="{54EFB147-945D-4739-8E71-0AB6EB7E3CDC}" type="presParOf" srcId="{6914ACC2-0BAF-4C9B-9F97-CFA5CC4E2B0B}" destId="{7363ADF7-12F3-46EB-B312-7667B82762D1}" srcOrd="2" destOrd="0" presId="urn:microsoft.com/office/officeart/2005/8/layout/pList2"/>
    <dgm:cxn modelId="{B2A8A5AA-CD82-454C-BEFB-F946991D35EE}" type="presParOf" srcId="{C545B42F-0160-4CE9-B2EA-5188A50C8B99}" destId="{2D108D95-A4B3-41BC-BB7E-3BE49B335044}" srcOrd="3" destOrd="0" presId="urn:microsoft.com/office/officeart/2005/8/layout/pList2"/>
    <dgm:cxn modelId="{DA1EBE2C-FCAD-4DFB-90B4-87C933AC78EA}" type="presParOf" srcId="{C545B42F-0160-4CE9-B2EA-5188A50C8B99}" destId="{B7CF2C71-14AC-4420-B016-35C4729A7299}" srcOrd="4" destOrd="0" presId="urn:microsoft.com/office/officeart/2005/8/layout/pList2"/>
    <dgm:cxn modelId="{E28AC689-FFE7-4990-A703-FF21C0FC2C22}" type="presParOf" srcId="{B7CF2C71-14AC-4420-B016-35C4729A7299}" destId="{C30E4426-9322-4D35-B2B8-EE75F5BB6B43}" srcOrd="0" destOrd="0" presId="urn:microsoft.com/office/officeart/2005/8/layout/pList2"/>
    <dgm:cxn modelId="{F82C4D1E-0639-49AA-81EF-0C8558AAD130}" type="presParOf" srcId="{B7CF2C71-14AC-4420-B016-35C4729A7299}" destId="{EC98DFFC-9512-4B2C-8010-53E689905040}" srcOrd="1" destOrd="0" presId="urn:microsoft.com/office/officeart/2005/8/layout/pList2"/>
    <dgm:cxn modelId="{36E18729-9D8F-401A-A736-9614EF5915F8}" type="presParOf" srcId="{B7CF2C71-14AC-4420-B016-35C4729A7299}" destId="{2A1C4D0C-DA5C-40D8-994D-A2B399B36010}" srcOrd="2" destOrd="0" presId="urn:microsoft.com/office/officeart/2005/8/layout/pList2"/>
    <dgm:cxn modelId="{16E8DBDE-E4B6-406C-982D-574D771EC261}" type="presParOf" srcId="{C545B42F-0160-4CE9-B2EA-5188A50C8B99}" destId="{B58B3F54-472A-4EE9-A69E-6F035A785BCF}" srcOrd="5" destOrd="0" presId="urn:microsoft.com/office/officeart/2005/8/layout/pList2"/>
    <dgm:cxn modelId="{F8310681-787B-40BF-904E-F8E004637B7B}" type="presParOf" srcId="{C545B42F-0160-4CE9-B2EA-5188A50C8B99}" destId="{09C584E5-1EC6-4D41-B040-E497059364F0}" srcOrd="6" destOrd="0" presId="urn:microsoft.com/office/officeart/2005/8/layout/pList2"/>
    <dgm:cxn modelId="{2EFA60A5-CFC8-4CBF-B292-BFB858F58722}" type="presParOf" srcId="{09C584E5-1EC6-4D41-B040-E497059364F0}" destId="{96B80ABC-4BCC-44D4-821F-5BA02058AE9D}" srcOrd="0" destOrd="0" presId="urn:microsoft.com/office/officeart/2005/8/layout/pList2"/>
    <dgm:cxn modelId="{86D3C5F7-9F79-49F0-B3F1-20A212F3D81F}" type="presParOf" srcId="{09C584E5-1EC6-4D41-B040-E497059364F0}" destId="{C11C559C-ABD0-4B54-85DD-69D6C6FCCA27}" srcOrd="1" destOrd="0" presId="urn:microsoft.com/office/officeart/2005/8/layout/pList2"/>
    <dgm:cxn modelId="{57E43D57-EB88-4D32-BCB6-0844402EEF5F}" type="presParOf" srcId="{09C584E5-1EC6-4D41-B040-E497059364F0}" destId="{47A6AE49-FC0F-4C83-AC31-6C6E51E61BE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01F6CE-EE4A-405B-9099-6C68C73CFA1E}" type="doc">
      <dgm:prSet loTypeId="urn:microsoft.com/office/officeart/2005/8/layout/cycle3" loCatId="cycle" qsTypeId="urn:microsoft.com/office/officeart/2005/8/quickstyle/3d3" qsCatId="3D" csTypeId="urn:microsoft.com/office/officeart/2005/8/colors/accent1_1" csCatId="accent1" phldr="1"/>
      <dgm:spPr/>
      <dgm:t>
        <a:bodyPr/>
        <a:lstStyle/>
        <a:p>
          <a:endParaRPr lang="tr-TR"/>
        </a:p>
      </dgm:t>
    </dgm:pt>
    <dgm:pt modelId="{2DE01EC3-82BB-4983-A75E-F523A40B8A54}">
      <dgm:prSet phldrT="[Metin]"/>
      <dgm:spPr>
        <a:xfrm>
          <a:off x="2848012" y="1275"/>
          <a:ext cx="2304975" cy="1152487"/>
        </a:xfrm>
        <a:prstGeom prst="roundRect">
          <a:avLst/>
        </a:prstGeom>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tr-TR" b="1" dirty="0">
              <a:solidFill>
                <a:schemeClr val="tx1"/>
              </a:solidFill>
            </a:rPr>
            <a:t>Sistem değişikliği</a:t>
          </a:r>
        </a:p>
        <a:p>
          <a:pPr>
            <a:buNone/>
          </a:pPr>
          <a:r>
            <a:rPr lang="tr-TR" dirty="0">
              <a:solidFill>
                <a:schemeClr val="tx1"/>
              </a:solidFill>
            </a:rPr>
            <a:t> İstenen uygulamaları desteklemek için ortamı veya süreçleri değiştirmek</a:t>
          </a:r>
          <a:endParaRPr lang="tr-TR" dirty="0">
            <a:solidFill>
              <a:schemeClr val="tx1"/>
            </a:solidFill>
            <a:latin typeface="Century Schoolbook"/>
            <a:ea typeface="+mn-ea"/>
            <a:cs typeface="+mn-cs"/>
          </a:endParaRPr>
        </a:p>
      </dgm:t>
    </dgm:pt>
    <dgm:pt modelId="{FD34779D-E100-4A51-B59B-8912CBFECCA8}" type="parTrans" cxnId="{47CA04EA-F2EB-4143-8784-969FFAB6A66A}">
      <dgm:prSet/>
      <dgm:spPr/>
      <dgm:t>
        <a:bodyPr/>
        <a:lstStyle/>
        <a:p>
          <a:endParaRPr lang="tr-TR"/>
        </a:p>
      </dgm:t>
    </dgm:pt>
    <dgm:pt modelId="{8E9AA308-9813-4206-82F6-812771DF50AF}" type="sibTrans" cxnId="{47CA04EA-F2EB-4143-8784-969FFAB6A66A}">
      <dgm:prSet/>
      <dgm:spPr>
        <a:xfrm>
          <a:off x="1540856" y="-29684"/>
          <a:ext cx="4919287" cy="4919287"/>
        </a:xfrm>
        <a:prstGeom prst="circularArrow">
          <a:avLst>
            <a:gd name="adj1" fmla="val 5544"/>
            <a:gd name="adj2" fmla="val 330680"/>
            <a:gd name="adj3" fmla="val 13774461"/>
            <a:gd name="adj4" fmla="val 17386855"/>
            <a:gd name="adj5" fmla="val 5757"/>
          </a:avLst>
        </a:prstGeom>
        <a:scene3d>
          <a:camera prst="orthographicFront">
            <a:rot lat="0" lon="0" rev="0"/>
          </a:camera>
          <a:lightRig rig="contrasting" dir="t">
            <a:rot lat="0" lon="0" rev="1200000"/>
          </a:lightRig>
        </a:scene3d>
        <a:sp3d z="-300000" prstMaterial="plastic"/>
      </dgm:spPr>
      <dgm:t>
        <a:bodyPr/>
        <a:lstStyle/>
        <a:p>
          <a:endParaRPr lang="tr-TR"/>
        </a:p>
      </dgm:t>
    </dgm:pt>
    <dgm:pt modelId="{DE1A25AF-D50B-48FB-A25C-8AE99DC87A12}">
      <dgm:prSet phldrT="[Metin]"/>
      <dgm:spPr>
        <a:xfrm>
          <a:off x="4843116" y="1450803"/>
          <a:ext cx="2304975" cy="1152487"/>
        </a:xfrm>
        <a:prstGeom prst="roundRect">
          <a:avLst/>
        </a:prstGeom>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tr-TR" b="1" dirty="0">
              <a:solidFill>
                <a:schemeClr val="tx1"/>
              </a:solidFill>
            </a:rPr>
            <a:t>Eğitim ve öğretim </a:t>
          </a:r>
        </a:p>
        <a:p>
          <a:pPr>
            <a:buNone/>
          </a:pPr>
          <a:r>
            <a:rPr lang="tr-TR" dirty="0">
              <a:solidFill>
                <a:schemeClr val="tx1"/>
              </a:solidFill>
            </a:rPr>
            <a:t>Sağlık çalışanlarına bilgi ve beceri sağlamak.</a:t>
          </a:r>
          <a:endParaRPr lang="tr-TR" dirty="0">
            <a:solidFill>
              <a:schemeClr val="tx1"/>
            </a:solidFill>
            <a:latin typeface="Century Schoolbook"/>
            <a:ea typeface="+mn-ea"/>
            <a:cs typeface="+mn-cs"/>
          </a:endParaRPr>
        </a:p>
      </dgm:t>
    </dgm:pt>
    <dgm:pt modelId="{89281B3C-D86D-468C-ADF2-E590B1F3F660}" type="parTrans" cxnId="{039D80C7-2C7B-4EEB-8CA5-8F8E1DE81AF7}">
      <dgm:prSet/>
      <dgm:spPr/>
      <dgm:t>
        <a:bodyPr/>
        <a:lstStyle/>
        <a:p>
          <a:endParaRPr lang="tr-TR"/>
        </a:p>
      </dgm:t>
    </dgm:pt>
    <dgm:pt modelId="{B26B1B0B-68B4-4911-A95F-EF66747A7289}" type="sibTrans" cxnId="{039D80C7-2C7B-4EEB-8CA5-8F8E1DE81AF7}">
      <dgm:prSet/>
      <dgm:spPr/>
      <dgm:t>
        <a:bodyPr/>
        <a:lstStyle/>
        <a:p>
          <a:endParaRPr lang="tr-TR"/>
        </a:p>
      </dgm:t>
    </dgm:pt>
    <dgm:pt modelId="{B62BFDF8-E452-42DA-9675-850AE3B33323}">
      <dgm:prSet phldrT="[Metin]"/>
      <dgm:spPr>
        <a:xfrm>
          <a:off x="4081054" y="3796189"/>
          <a:ext cx="2304975" cy="1152487"/>
        </a:xfrm>
        <a:prstGeom prst="roundRect">
          <a:avLst/>
        </a:prstGeom>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tr-TR" b="1" dirty="0">
              <a:solidFill>
                <a:schemeClr val="tx1"/>
              </a:solidFill>
            </a:rPr>
            <a:t>İzleme ve geri bildirim </a:t>
          </a:r>
        </a:p>
        <a:p>
          <a:pPr>
            <a:buNone/>
          </a:pPr>
          <a:r>
            <a:rPr lang="tr-TR" dirty="0">
              <a:solidFill>
                <a:schemeClr val="tx1"/>
              </a:solidFill>
            </a:rPr>
            <a:t>Uyum ve sonuçları düzenli olarak değerlendirmek ve geri bildirim sağlamak </a:t>
          </a:r>
          <a:endParaRPr lang="tr-TR" dirty="0">
            <a:solidFill>
              <a:schemeClr val="tx1"/>
            </a:solidFill>
            <a:latin typeface="Century Schoolbook"/>
            <a:ea typeface="+mn-ea"/>
            <a:cs typeface="+mn-cs"/>
          </a:endParaRPr>
        </a:p>
      </dgm:t>
    </dgm:pt>
    <dgm:pt modelId="{EED13319-4FCF-4514-B4A8-99B4F38DF97F}" type="parTrans" cxnId="{B1F321DE-37D9-46BC-93F2-EB699266513F}">
      <dgm:prSet/>
      <dgm:spPr/>
      <dgm:t>
        <a:bodyPr/>
        <a:lstStyle/>
        <a:p>
          <a:endParaRPr lang="tr-TR"/>
        </a:p>
      </dgm:t>
    </dgm:pt>
    <dgm:pt modelId="{D68AF106-AB9A-42BD-A9D5-66350D69089F}" type="sibTrans" cxnId="{B1F321DE-37D9-46BC-93F2-EB699266513F}">
      <dgm:prSet/>
      <dgm:spPr/>
      <dgm:t>
        <a:bodyPr/>
        <a:lstStyle/>
        <a:p>
          <a:endParaRPr lang="tr-TR"/>
        </a:p>
      </dgm:t>
    </dgm:pt>
    <dgm:pt modelId="{3649EF9B-0A72-4F79-ACBC-0D676C1977A4}">
      <dgm:prSet phldrT="[Metin]"/>
      <dgm:spPr>
        <a:xfrm>
          <a:off x="1614969" y="3796189"/>
          <a:ext cx="2304975" cy="1152487"/>
        </a:xfrm>
        <a:prstGeom prst="roundRect">
          <a:avLst/>
        </a:prstGeom>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tr-TR" b="1" dirty="0">
              <a:solidFill>
                <a:schemeClr val="tx1"/>
              </a:solidFill>
            </a:rPr>
            <a:t>Hatırlatıcılar ve iletişim</a:t>
          </a:r>
          <a:r>
            <a:rPr lang="tr-TR" dirty="0">
              <a:solidFill>
                <a:schemeClr val="tx1"/>
              </a:solidFill>
            </a:rPr>
            <a:t> Uygulamaları pekiştirmek için hatırlatıcılar ve etkili iletişim kullanmak   </a:t>
          </a:r>
          <a:endParaRPr lang="tr-TR" dirty="0">
            <a:solidFill>
              <a:schemeClr val="tx1"/>
            </a:solidFill>
            <a:latin typeface="Century Schoolbook"/>
            <a:ea typeface="+mn-ea"/>
            <a:cs typeface="+mn-cs"/>
          </a:endParaRPr>
        </a:p>
      </dgm:t>
    </dgm:pt>
    <dgm:pt modelId="{7CBE4752-1606-4D49-ABC1-C9E770CBC3CB}" type="parTrans" cxnId="{602CD27F-01FB-48E5-B5C6-3DD4E3CC0B42}">
      <dgm:prSet/>
      <dgm:spPr/>
      <dgm:t>
        <a:bodyPr/>
        <a:lstStyle/>
        <a:p>
          <a:endParaRPr lang="tr-TR"/>
        </a:p>
      </dgm:t>
    </dgm:pt>
    <dgm:pt modelId="{F4AA1B4C-2532-4251-A00D-988E44DACAA1}" type="sibTrans" cxnId="{602CD27F-01FB-48E5-B5C6-3DD4E3CC0B42}">
      <dgm:prSet/>
      <dgm:spPr/>
      <dgm:t>
        <a:bodyPr/>
        <a:lstStyle/>
        <a:p>
          <a:endParaRPr lang="tr-TR"/>
        </a:p>
      </dgm:t>
    </dgm:pt>
    <dgm:pt modelId="{741AB5E3-9151-4DF1-AF18-8C305F8A64F4}">
      <dgm:prSet phldrT="[Metin]"/>
      <dgm:spPr>
        <a:xfrm>
          <a:off x="852907" y="1450803"/>
          <a:ext cx="2304975" cy="1152487"/>
        </a:xfrm>
        <a:prstGeom prst="roundRect">
          <a:avLst/>
        </a:prstGeom>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tr-TR" b="1" dirty="0">
              <a:solidFill>
                <a:schemeClr val="tx1"/>
              </a:solidFill>
            </a:rPr>
            <a:t>Kültür değişikliği </a:t>
          </a:r>
        </a:p>
        <a:p>
          <a:pPr>
            <a:buNone/>
          </a:pPr>
          <a:r>
            <a:rPr lang="tr-TR" dirty="0">
              <a:solidFill>
                <a:schemeClr val="tx1"/>
              </a:solidFill>
            </a:rPr>
            <a:t>İstenen uygulamaların kurum kültürünün ayrılmaz bir parçası haline geldiği bir ortamı teşvik etmek  </a:t>
          </a:r>
          <a:endParaRPr lang="tr-TR" dirty="0">
            <a:solidFill>
              <a:schemeClr val="tx1"/>
            </a:solidFill>
            <a:latin typeface="Century Schoolbook"/>
            <a:ea typeface="+mn-ea"/>
            <a:cs typeface="+mn-cs"/>
          </a:endParaRPr>
        </a:p>
      </dgm:t>
    </dgm:pt>
    <dgm:pt modelId="{A315EE19-4BF4-4B12-A14A-D875949D83E6}" type="parTrans" cxnId="{D0F3E9F4-6D89-48BF-BC8E-AA8912EFD6B9}">
      <dgm:prSet/>
      <dgm:spPr/>
      <dgm:t>
        <a:bodyPr/>
        <a:lstStyle/>
        <a:p>
          <a:endParaRPr lang="tr-TR"/>
        </a:p>
      </dgm:t>
    </dgm:pt>
    <dgm:pt modelId="{829AFFB8-1780-4F19-84D4-88F70713925B}" type="sibTrans" cxnId="{D0F3E9F4-6D89-48BF-BC8E-AA8912EFD6B9}">
      <dgm:prSet/>
      <dgm:spPr/>
      <dgm:t>
        <a:bodyPr/>
        <a:lstStyle/>
        <a:p>
          <a:endParaRPr lang="tr-TR"/>
        </a:p>
      </dgm:t>
    </dgm:pt>
    <dgm:pt modelId="{36ACAA7F-12D5-4EA0-BD71-A9910FF6FBEB}" type="pres">
      <dgm:prSet presAssocID="{B901F6CE-EE4A-405B-9099-6C68C73CFA1E}" presName="Name0" presStyleCnt="0">
        <dgm:presLayoutVars>
          <dgm:dir/>
          <dgm:resizeHandles val="exact"/>
        </dgm:presLayoutVars>
      </dgm:prSet>
      <dgm:spPr/>
    </dgm:pt>
    <dgm:pt modelId="{08F2830B-CD19-4416-8A12-C203C01D7554}" type="pres">
      <dgm:prSet presAssocID="{B901F6CE-EE4A-405B-9099-6C68C73CFA1E}" presName="cycle" presStyleCnt="0"/>
      <dgm:spPr/>
    </dgm:pt>
    <dgm:pt modelId="{D3540253-F998-4646-B562-F0CED5939318}" type="pres">
      <dgm:prSet presAssocID="{2DE01EC3-82BB-4983-A75E-F523A40B8A54}" presName="nodeFirstNode" presStyleLbl="node1" presStyleIdx="0" presStyleCnt="5">
        <dgm:presLayoutVars>
          <dgm:bulletEnabled val="1"/>
        </dgm:presLayoutVars>
      </dgm:prSet>
      <dgm:spPr/>
    </dgm:pt>
    <dgm:pt modelId="{FA765177-04F1-40C2-9195-D28F992C7970}" type="pres">
      <dgm:prSet presAssocID="{8E9AA308-9813-4206-82F6-812771DF50AF}" presName="sibTransFirstNode" presStyleLbl="bgShp" presStyleIdx="0" presStyleCnt="1"/>
      <dgm:spPr/>
    </dgm:pt>
    <dgm:pt modelId="{8D590834-483F-4139-A197-B49C0BCAEB1F}" type="pres">
      <dgm:prSet presAssocID="{DE1A25AF-D50B-48FB-A25C-8AE99DC87A12}" presName="nodeFollowingNodes" presStyleLbl="node1" presStyleIdx="1" presStyleCnt="5">
        <dgm:presLayoutVars>
          <dgm:bulletEnabled val="1"/>
        </dgm:presLayoutVars>
      </dgm:prSet>
      <dgm:spPr/>
    </dgm:pt>
    <dgm:pt modelId="{722A808E-1117-4B17-BC98-B972F8C41AFD}" type="pres">
      <dgm:prSet presAssocID="{B62BFDF8-E452-42DA-9675-850AE3B33323}" presName="nodeFollowingNodes" presStyleLbl="node1" presStyleIdx="2" presStyleCnt="5">
        <dgm:presLayoutVars>
          <dgm:bulletEnabled val="1"/>
        </dgm:presLayoutVars>
      </dgm:prSet>
      <dgm:spPr/>
    </dgm:pt>
    <dgm:pt modelId="{7BE05950-A9FE-4D6C-B62E-2EEC4373C916}" type="pres">
      <dgm:prSet presAssocID="{3649EF9B-0A72-4F79-ACBC-0D676C1977A4}" presName="nodeFollowingNodes" presStyleLbl="node1" presStyleIdx="3" presStyleCnt="5">
        <dgm:presLayoutVars>
          <dgm:bulletEnabled val="1"/>
        </dgm:presLayoutVars>
      </dgm:prSet>
      <dgm:spPr/>
    </dgm:pt>
    <dgm:pt modelId="{6CC8AFBB-398D-409F-938D-1E9B465560C8}" type="pres">
      <dgm:prSet presAssocID="{741AB5E3-9151-4DF1-AF18-8C305F8A64F4}" presName="nodeFollowingNodes" presStyleLbl="node1" presStyleIdx="4" presStyleCnt="5">
        <dgm:presLayoutVars>
          <dgm:bulletEnabled val="1"/>
        </dgm:presLayoutVars>
      </dgm:prSet>
      <dgm:spPr/>
    </dgm:pt>
  </dgm:ptLst>
  <dgm:cxnLst>
    <dgm:cxn modelId="{9A55B539-8611-44CF-98FF-1926F770492B}" type="presOf" srcId="{B62BFDF8-E452-42DA-9675-850AE3B33323}" destId="{722A808E-1117-4B17-BC98-B972F8C41AFD}" srcOrd="0" destOrd="0" presId="urn:microsoft.com/office/officeart/2005/8/layout/cycle3"/>
    <dgm:cxn modelId="{9BCF4045-B49A-4622-8083-12532FC2BFE6}" type="presOf" srcId="{741AB5E3-9151-4DF1-AF18-8C305F8A64F4}" destId="{6CC8AFBB-398D-409F-938D-1E9B465560C8}" srcOrd="0" destOrd="0" presId="urn:microsoft.com/office/officeart/2005/8/layout/cycle3"/>
    <dgm:cxn modelId="{75CABE4D-2961-4F27-BC37-3536043D4450}" type="presOf" srcId="{8E9AA308-9813-4206-82F6-812771DF50AF}" destId="{FA765177-04F1-40C2-9195-D28F992C7970}" srcOrd="0" destOrd="0" presId="urn:microsoft.com/office/officeart/2005/8/layout/cycle3"/>
    <dgm:cxn modelId="{13BFD072-9F75-4338-BD1A-64C8E3D5A87D}" type="presOf" srcId="{DE1A25AF-D50B-48FB-A25C-8AE99DC87A12}" destId="{8D590834-483F-4139-A197-B49C0BCAEB1F}" srcOrd="0" destOrd="0" presId="urn:microsoft.com/office/officeart/2005/8/layout/cycle3"/>
    <dgm:cxn modelId="{602CD27F-01FB-48E5-B5C6-3DD4E3CC0B42}" srcId="{B901F6CE-EE4A-405B-9099-6C68C73CFA1E}" destId="{3649EF9B-0A72-4F79-ACBC-0D676C1977A4}" srcOrd="3" destOrd="0" parTransId="{7CBE4752-1606-4D49-ABC1-C9E770CBC3CB}" sibTransId="{F4AA1B4C-2532-4251-A00D-988E44DACAA1}"/>
    <dgm:cxn modelId="{14DBB88D-9DC9-467D-94E4-5F2B1322324C}" type="presOf" srcId="{3649EF9B-0A72-4F79-ACBC-0D676C1977A4}" destId="{7BE05950-A9FE-4D6C-B62E-2EEC4373C916}" srcOrd="0" destOrd="0" presId="urn:microsoft.com/office/officeart/2005/8/layout/cycle3"/>
    <dgm:cxn modelId="{A24FA0BB-D352-4199-AFA8-82A4BF145B8B}" type="presOf" srcId="{2DE01EC3-82BB-4983-A75E-F523A40B8A54}" destId="{D3540253-F998-4646-B562-F0CED5939318}" srcOrd="0" destOrd="0" presId="urn:microsoft.com/office/officeart/2005/8/layout/cycle3"/>
    <dgm:cxn modelId="{039D80C7-2C7B-4EEB-8CA5-8F8E1DE81AF7}" srcId="{B901F6CE-EE4A-405B-9099-6C68C73CFA1E}" destId="{DE1A25AF-D50B-48FB-A25C-8AE99DC87A12}" srcOrd="1" destOrd="0" parTransId="{89281B3C-D86D-468C-ADF2-E590B1F3F660}" sibTransId="{B26B1B0B-68B4-4911-A95F-EF66747A7289}"/>
    <dgm:cxn modelId="{7DE83DCB-73E7-41EC-9856-C28A0777EB91}" type="presOf" srcId="{B901F6CE-EE4A-405B-9099-6C68C73CFA1E}" destId="{36ACAA7F-12D5-4EA0-BD71-A9910FF6FBEB}" srcOrd="0" destOrd="0" presId="urn:microsoft.com/office/officeart/2005/8/layout/cycle3"/>
    <dgm:cxn modelId="{B1F321DE-37D9-46BC-93F2-EB699266513F}" srcId="{B901F6CE-EE4A-405B-9099-6C68C73CFA1E}" destId="{B62BFDF8-E452-42DA-9675-850AE3B33323}" srcOrd="2" destOrd="0" parTransId="{EED13319-4FCF-4514-B4A8-99B4F38DF97F}" sibTransId="{D68AF106-AB9A-42BD-A9D5-66350D69089F}"/>
    <dgm:cxn modelId="{47CA04EA-F2EB-4143-8784-969FFAB6A66A}" srcId="{B901F6CE-EE4A-405B-9099-6C68C73CFA1E}" destId="{2DE01EC3-82BB-4983-A75E-F523A40B8A54}" srcOrd="0" destOrd="0" parTransId="{FD34779D-E100-4A51-B59B-8912CBFECCA8}" sibTransId="{8E9AA308-9813-4206-82F6-812771DF50AF}"/>
    <dgm:cxn modelId="{D0F3E9F4-6D89-48BF-BC8E-AA8912EFD6B9}" srcId="{B901F6CE-EE4A-405B-9099-6C68C73CFA1E}" destId="{741AB5E3-9151-4DF1-AF18-8C305F8A64F4}" srcOrd="4" destOrd="0" parTransId="{A315EE19-4BF4-4B12-A14A-D875949D83E6}" sibTransId="{829AFFB8-1780-4F19-84D4-88F70713925B}"/>
    <dgm:cxn modelId="{65BF560F-02D4-458E-94DE-332670300D05}" type="presParOf" srcId="{36ACAA7F-12D5-4EA0-BD71-A9910FF6FBEB}" destId="{08F2830B-CD19-4416-8A12-C203C01D7554}" srcOrd="0" destOrd="0" presId="urn:microsoft.com/office/officeart/2005/8/layout/cycle3"/>
    <dgm:cxn modelId="{04ABB90B-D02A-4BA3-8432-BD523537ECF2}" type="presParOf" srcId="{08F2830B-CD19-4416-8A12-C203C01D7554}" destId="{D3540253-F998-4646-B562-F0CED5939318}" srcOrd="0" destOrd="0" presId="urn:microsoft.com/office/officeart/2005/8/layout/cycle3"/>
    <dgm:cxn modelId="{68F6BEDF-061D-48DF-A996-D4450C337A1A}" type="presParOf" srcId="{08F2830B-CD19-4416-8A12-C203C01D7554}" destId="{FA765177-04F1-40C2-9195-D28F992C7970}" srcOrd="1" destOrd="0" presId="urn:microsoft.com/office/officeart/2005/8/layout/cycle3"/>
    <dgm:cxn modelId="{5DF4376B-02AD-4748-BA29-20F381D3CDF7}" type="presParOf" srcId="{08F2830B-CD19-4416-8A12-C203C01D7554}" destId="{8D590834-483F-4139-A197-B49C0BCAEB1F}" srcOrd="2" destOrd="0" presId="urn:microsoft.com/office/officeart/2005/8/layout/cycle3"/>
    <dgm:cxn modelId="{E8773653-D7EA-4CD5-B36C-E861D75C0A4B}" type="presParOf" srcId="{08F2830B-CD19-4416-8A12-C203C01D7554}" destId="{722A808E-1117-4B17-BC98-B972F8C41AFD}" srcOrd="3" destOrd="0" presId="urn:microsoft.com/office/officeart/2005/8/layout/cycle3"/>
    <dgm:cxn modelId="{5B87B7E9-1D05-46AF-B964-1EE23CEC376C}" type="presParOf" srcId="{08F2830B-CD19-4416-8A12-C203C01D7554}" destId="{7BE05950-A9FE-4D6C-B62E-2EEC4373C916}" srcOrd="4" destOrd="0" presId="urn:microsoft.com/office/officeart/2005/8/layout/cycle3"/>
    <dgm:cxn modelId="{3A353A12-CB30-4638-9FD3-48820928A24B}" type="presParOf" srcId="{08F2830B-CD19-4416-8A12-C203C01D7554}" destId="{6CC8AFBB-398D-409F-938D-1E9B465560C8}"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EE40A-27A6-4A54-BD84-AAF68611DBBC}">
      <dsp:nvSpPr>
        <dsp:cNvPr id="0" name=""/>
        <dsp:cNvSpPr/>
      </dsp:nvSpPr>
      <dsp:spPr>
        <a:xfrm>
          <a:off x="1071153" y="3702"/>
          <a:ext cx="2753208" cy="68830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t>El hijyeni</a:t>
          </a:r>
        </a:p>
      </dsp:txBody>
      <dsp:txXfrm>
        <a:off x="1091313" y="23862"/>
        <a:ext cx="2712888" cy="647982"/>
      </dsp:txXfrm>
    </dsp:sp>
    <dsp:sp modelId="{4F28AA96-77F1-4132-A25B-8D26F119087E}">
      <dsp:nvSpPr>
        <dsp:cNvPr id="0" name=""/>
        <dsp:cNvSpPr/>
      </dsp:nvSpPr>
      <dsp:spPr>
        <a:xfrm rot="5400000">
          <a:off x="2318700" y="709211"/>
          <a:ext cx="258113" cy="309735"/>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tr-TR" sz="1200" kern="1200"/>
        </a:p>
      </dsp:txBody>
      <dsp:txXfrm rot="-5400000">
        <a:off x="2354836" y="735022"/>
        <a:ext cx="185841" cy="180679"/>
      </dsp:txXfrm>
    </dsp:sp>
    <dsp:sp modelId="{C493AB50-6248-4E72-83C7-FBAE416A7B55}">
      <dsp:nvSpPr>
        <dsp:cNvPr id="0" name=""/>
        <dsp:cNvSpPr/>
      </dsp:nvSpPr>
      <dsp:spPr>
        <a:xfrm>
          <a:off x="899958" y="1036155"/>
          <a:ext cx="3095597" cy="68830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600" kern="1200" dirty="0"/>
            <a:t>Steril paketlerin açılması</a:t>
          </a:r>
        </a:p>
        <a:p>
          <a:pPr marL="0" lvl="0" algn="ctr" defTabSz="577850">
            <a:lnSpc>
              <a:spcPct val="90000"/>
            </a:lnSpc>
            <a:spcBef>
              <a:spcPct val="0"/>
            </a:spcBef>
            <a:spcAft>
              <a:spcPct val="35000"/>
            </a:spcAft>
            <a:buNone/>
          </a:pPr>
          <a:endParaRPr lang="tr-TR" sz="1300" kern="1200" dirty="0"/>
        </a:p>
      </dsp:txBody>
      <dsp:txXfrm>
        <a:off x="920118" y="1056315"/>
        <a:ext cx="3055277" cy="647982"/>
      </dsp:txXfrm>
    </dsp:sp>
    <dsp:sp modelId="{15DA777A-A3AA-4F68-A839-A152BAAA9882}">
      <dsp:nvSpPr>
        <dsp:cNvPr id="0" name=""/>
        <dsp:cNvSpPr/>
      </dsp:nvSpPr>
      <dsp:spPr>
        <a:xfrm rot="5400000">
          <a:off x="2318700" y="1741665"/>
          <a:ext cx="258113" cy="309735"/>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tr-TR" sz="1200" kern="1200"/>
        </a:p>
      </dsp:txBody>
      <dsp:txXfrm rot="-5400000">
        <a:off x="2354836" y="1767476"/>
        <a:ext cx="185841" cy="180679"/>
      </dsp:txXfrm>
    </dsp:sp>
    <dsp:sp modelId="{B177A862-72C8-4DA4-A51D-2A0CCC198AA2}">
      <dsp:nvSpPr>
        <dsp:cNvPr id="0" name=""/>
        <dsp:cNvSpPr/>
      </dsp:nvSpPr>
      <dsp:spPr>
        <a:xfrm>
          <a:off x="761995" y="2068608"/>
          <a:ext cx="3371523" cy="68830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t>Antiseptiklerin cilde uygulanması ve kurumasının beklenmesi</a:t>
          </a:r>
        </a:p>
      </dsp:txBody>
      <dsp:txXfrm>
        <a:off x="782155" y="2088768"/>
        <a:ext cx="3331203" cy="647982"/>
      </dsp:txXfrm>
    </dsp:sp>
    <dsp:sp modelId="{67206010-989D-49F4-80B3-83AF208929BC}">
      <dsp:nvSpPr>
        <dsp:cNvPr id="0" name=""/>
        <dsp:cNvSpPr/>
      </dsp:nvSpPr>
      <dsp:spPr>
        <a:xfrm rot="5400000">
          <a:off x="2318700" y="2774118"/>
          <a:ext cx="258113" cy="309735"/>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tr-TR" sz="1200" kern="1200"/>
        </a:p>
      </dsp:txBody>
      <dsp:txXfrm rot="-5400000">
        <a:off x="2354836" y="2799929"/>
        <a:ext cx="185841" cy="180679"/>
      </dsp:txXfrm>
    </dsp:sp>
    <dsp:sp modelId="{0EF3F1DB-6521-4C14-86C1-4D931C5B321A}">
      <dsp:nvSpPr>
        <dsp:cNvPr id="0" name=""/>
        <dsp:cNvSpPr/>
      </dsp:nvSpPr>
      <dsp:spPr>
        <a:xfrm>
          <a:off x="385012" y="3101061"/>
          <a:ext cx="4125489" cy="68830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t>Cilt antisepsisi sonrası cilde tekrar temas etmeden </a:t>
          </a:r>
          <a:r>
            <a:rPr lang="tr-TR" sz="1800" kern="1200" dirty="0" err="1"/>
            <a:t>PVK’nın</a:t>
          </a:r>
          <a:r>
            <a:rPr lang="tr-TR" sz="1800" kern="1200" dirty="0"/>
            <a:t> yerleştirilmesi </a:t>
          </a:r>
        </a:p>
      </dsp:txBody>
      <dsp:txXfrm>
        <a:off x="405172" y="3121221"/>
        <a:ext cx="4085169" cy="647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77D33-D6D0-48B2-BFC9-318B6DE01EAD}">
      <dsp:nvSpPr>
        <dsp:cNvPr id="0" name=""/>
        <dsp:cNvSpPr/>
      </dsp:nvSpPr>
      <dsp:spPr>
        <a:xfrm>
          <a:off x="0" y="0"/>
          <a:ext cx="10058399" cy="1810226"/>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A72B8-F63B-4A1D-BDD4-64FE10B0CDB8}">
      <dsp:nvSpPr>
        <dsp:cNvPr id="0" name=""/>
        <dsp:cNvSpPr/>
      </dsp:nvSpPr>
      <dsp:spPr>
        <a:xfrm>
          <a:off x="304521" y="241363"/>
          <a:ext cx="2197524" cy="1327499"/>
        </a:xfrm>
        <a:prstGeom prst="roundRect">
          <a:avLst>
            <a:gd name="adj" fmla="val 10000"/>
          </a:avLst>
        </a:prstGeom>
        <a:blipFill rotWithShape="1">
          <a:blip xmlns:r="http://schemas.openxmlformats.org/officeDocument/2006/relationships" r:embed="rId1"/>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35FB9-7249-431B-A826-B70D26962AC3}">
      <dsp:nvSpPr>
        <dsp:cNvPr id="0" name=""/>
        <dsp:cNvSpPr/>
      </dsp:nvSpPr>
      <dsp:spPr>
        <a:xfrm rot="10800000">
          <a:off x="304521" y="1810226"/>
          <a:ext cx="2197524" cy="2212498"/>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tr-TR" sz="1800" b="1" kern="1200" noProof="0" dirty="0" err="1">
              <a:solidFill>
                <a:srgbClr val="000000"/>
              </a:solidFill>
            </a:rPr>
            <a:t>Parenteral</a:t>
          </a:r>
          <a:r>
            <a:rPr lang="tr-TR" sz="1800" b="1" kern="1200" noProof="0" dirty="0">
              <a:solidFill>
                <a:srgbClr val="000000"/>
              </a:solidFill>
            </a:rPr>
            <a:t> Nütrisyon (TPN/Lipid içeren)</a:t>
          </a:r>
        </a:p>
        <a:p>
          <a:pPr marL="0" lvl="0" indent="0" algn="ctr" defTabSz="800100">
            <a:lnSpc>
              <a:spcPct val="90000"/>
            </a:lnSpc>
            <a:spcBef>
              <a:spcPct val="0"/>
            </a:spcBef>
            <a:spcAft>
              <a:spcPct val="35000"/>
            </a:spcAft>
            <a:buFont typeface="Wingdings" panose="05000000000000000000" pitchFamily="2" charset="2"/>
            <a:buNone/>
          </a:pPr>
          <a:r>
            <a:rPr lang="tr-TR" sz="1800" kern="1200" noProof="0" dirty="0">
              <a:solidFill>
                <a:srgbClr val="000000"/>
              </a:solidFill>
            </a:rPr>
            <a:t>Solüsyon ve setler en geç 24 saatte bir değiştirilmelidir.</a:t>
          </a:r>
          <a:endParaRPr lang="tr-TR" sz="1800" kern="1200" dirty="0"/>
        </a:p>
      </dsp:txBody>
      <dsp:txXfrm rot="10800000">
        <a:off x="372102" y="1810226"/>
        <a:ext cx="2062362" cy="2144917"/>
      </dsp:txXfrm>
    </dsp:sp>
    <dsp:sp modelId="{7363ADF7-12F3-46EB-B312-7667B82762D1}">
      <dsp:nvSpPr>
        <dsp:cNvPr id="0" name=""/>
        <dsp:cNvSpPr/>
      </dsp:nvSpPr>
      <dsp:spPr>
        <a:xfrm>
          <a:off x="2721799" y="241363"/>
          <a:ext cx="2197524" cy="1327499"/>
        </a:xfrm>
        <a:prstGeom prst="roundRect">
          <a:avLst>
            <a:gd name="adj" fmla="val 10000"/>
          </a:avLst>
        </a:prstGeom>
        <a:blipFill rotWithShape="1">
          <a:blip xmlns:r="http://schemas.openxmlformats.org/officeDocument/2006/relationships" r:embed="rId2"/>
          <a:srcRect/>
          <a:stretch>
            <a:fillRect t="-7000" b="-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0A4107-D801-4E51-BCE7-A0EECFC59AF8}">
      <dsp:nvSpPr>
        <dsp:cNvPr id="0" name=""/>
        <dsp:cNvSpPr/>
      </dsp:nvSpPr>
      <dsp:spPr>
        <a:xfrm rot="10800000">
          <a:off x="2721799" y="1810226"/>
          <a:ext cx="2197524" cy="2212498"/>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tr-TR" sz="1800" b="1" kern="1200" noProof="0" dirty="0">
              <a:solidFill>
                <a:srgbClr val="000000"/>
              </a:solidFill>
            </a:rPr>
            <a:t>Tek Başına Lipid Emülsiyonları </a:t>
          </a:r>
          <a:r>
            <a:rPr lang="tr-TR" sz="1800" kern="1200" noProof="0" dirty="0">
              <a:solidFill>
                <a:srgbClr val="000000"/>
              </a:solidFill>
            </a:rPr>
            <a:t>Setler 12 saatte bir değiştirilmelidir</a:t>
          </a:r>
          <a:endParaRPr lang="tr-TR" sz="1800" kern="1200" dirty="0"/>
        </a:p>
      </dsp:txBody>
      <dsp:txXfrm rot="10800000">
        <a:off x="2789380" y="1810226"/>
        <a:ext cx="2062362" cy="2144917"/>
      </dsp:txXfrm>
    </dsp:sp>
    <dsp:sp modelId="{2A1C4D0C-DA5C-40D8-994D-A2B399B36010}">
      <dsp:nvSpPr>
        <dsp:cNvPr id="0" name=""/>
        <dsp:cNvSpPr/>
      </dsp:nvSpPr>
      <dsp:spPr>
        <a:xfrm>
          <a:off x="5139076" y="241363"/>
          <a:ext cx="2197524" cy="1327499"/>
        </a:xfrm>
        <a:prstGeom prst="roundRect">
          <a:avLst>
            <a:gd name="adj" fmla="val 10000"/>
          </a:avLst>
        </a:prstGeom>
        <a:blipFill rotWithShape="1">
          <a:blip xmlns:r="http://schemas.openxmlformats.org/officeDocument/2006/relationships" r:embed="rId3"/>
          <a:srcRect/>
          <a:stretch>
            <a:fillRect t="-32000" b="-3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0E4426-9322-4D35-B2B8-EE75F5BB6B43}">
      <dsp:nvSpPr>
        <dsp:cNvPr id="0" name=""/>
        <dsp:cNvSpPr/>
      </dsp:nvSpPr>
      <dsp:spPr>
        <a:xfrm rot="10800000">
          <a:off x="5139076" y="1810226"/>
          <a:ext cx="2197524" cy="2212498"/>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tr-TR" sz="1800" b="1" kern="1200" noProof="0" dirty="0">
              <a:solidFill>
                <a:srgbClr val="000000"/>
              </a:solidFill>
            </a:rPr>
            <a:t>Propofol İnfüzyonları</a:t>
          </a:r>
        </a:p>
        <a:p>
          <a:pPr marL="0" lvl="0" indent="0" algn="ctr" defTabSz="800100">
            <a:lnSpc>
              <a:spcPct val="90000"/>
            </a:lnSpc>
            <a:spcBef>
              <a:spcPct val="0"/>
            </a:spcBef>
            <a:spcAft>
              <a:spcPct val="35000"/>
            </a:spcAft>
            <a:buFont typeface="Wingdings" panose="05000000000000000000" pitchFamily="2" charset="2"/>
            <a:buNone/>
          </a:pPr>
          <a:r>
            <a:rPr lang="tr-TR" sz="1800" b="1" kern="1200" noProof="0" dirty="0">
              <a:solidFill>
                <a:srgbClr val="000000"/>
              </a:solidFill>
            </a:rPr>
            <a:t> </a:t>
          </a:r>
          <a:r>
            <a:rPr lang="tr-TR" sz="1800" kern="1200" noProof="0" dirty="0">
              <a:solidFill>
                <a:srgbClr val="000000"/>
              </a:solidFill>
            </a:rPr>
            <a:t>Setler, üretici talimatına göre her 6 veya 12 saatte bir değiştirilmelidir</a:t>
          </a:r>
          <a:endParaRPr lang="tr-TR" sz="1800" kern="1200" dirty="0"/>
        </a:p>
      </dsp:txBody>
      <dsp:txXfrm rot="10800000">
        <a:off x="5206657" y="1810226"/>
        <a:ext cx="2062362" cy="2144917"/>
      </dsp:txXfrm>
    </dsp:sp>
    <dsp:sp modelId="{47A6AE49-FC0F-4C83-AC31-6C6E51E61BEF}">
      <dsp:nvSpPr>
        <dsp:cNvPr id="0" name=""/>
        <dsp:cNvSpPr/>
      </dsp:nvSpPr>
      <dsp:spPr>
        <a:xfrm>
          <a:off x="7556353" y="241363"/>
          <a:ext cx="2197524" cy="1327499"/>
        </a:xfrm>
        <a:prstGeom prst="roundRect">
          <a:avLst>
            <a:gd name="adj" fmla="val 10000"/>
          </a:avLst>
        </a:prstGeom>
        <a:blipFill rotWithShape="1">
          <a:blip xmlns:r="http://schemas.openxmlformats.org/officeDocument/2006/relationships" r:embed="rId4"/>
          <a:srcRect/>
          <a:stretch>
            <a:fillRect t="-15000" b="-1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B80ABC-4BCC-44D4-821F-5BA02058AE9D}">
      <dsp:nvSpPr>
        <dsp:cNvPr id="0" name=""/>
        <dsp:cNvSpPr/>
      </dsp:nvSpPr>
      <dsp:spPr>
        <a:xfrm rot="10800000">
          <a:off x="7556353" y="1810226"/>
          <a:ext cx="2197524" cy="2212498"/>
        </a:xfrm>
        <a:prstGeom prst="round2SameRect">
          <a:avLst>
            <a:gd name="adj1" fmla="val 10500"/>
            <a:gd name="adj2" fmla="val 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tr-TR" sz="1800" b="1" kern="1200" noProof="0" dirty="0">
              <a:solidFill>
                <a:srgbClr val="000000"/>
              </a:solidFill>
            </a:rPr>
            <a:t>Kan ve Kan Ürünleri </a:t>
          </a:r>
          <a:r>
            <a:rPr lang="tr-TR" sz="1800" kern="1200" noProof="0" dirty="0">
              <a:solidFill>
                <a:srgbClr val="000000"/>
              </a:solidFill>
            </a:rPr>
            <a:t>Transfüzyon seti her ünitenin bitiminde veya en geç 4 saatte bir değiştirilmelidir</a:t>
          </a:r>
          <a:endParaRPr lang="tr-TR" sz="1800" kern="1200" dirty="0"/>
        </a:p>
      </dsp:txBody>
      <dsp:txXfrm rot="10800000">
        <a:off x="7623934" y="1810226"/>
        <a:ext cx="2062362" cy="2144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65177-04F1-40C2-9195-D28F992C7970}">
      <dsp:nvSpPr>
        <dsp:cNvPr id="0" name=""/>
        <dsp:cNvSpPr/>
      </dsp:nvSpPr>
      <dsp:spPr>
        <a:xfrm>
          <a:off x="1675299" y="-26614"/>
          <a:ext cx="4307151" cy="4307151"/>
        </a:xfrm>
        <a:prstGeom prst="circularArrow">
          <a:avLst>
            <a:gd name="adj1" fmla="val 5544"/>
            <a:gd name="adj2" fmla="val 330680"/>
            <a:gd name="adj3" fmla="val 13774461"/>
            <a:gd name="adj4" fmla="val 17386855"/>
            <a:gd name="adj5" fmla="val 5757"/>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3540253-F998-4646-B562-F0CED5939318}">
      <dsp:nvSpPr>
        <dsp:cNvPr id="0" name=""/>
        <dsp:cNvSpPr/>
      </dsp:nvSpPr>
      <dsp:spPr>
        <a:xfrm>
          <a:off x="2823047" y="100"/>
          <a:ext cx="2011655" cy="1005827"/>
        </a:xfrm>
        <a:prstGeom prst="roundRect">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rPr>
            <a:t>Sistem değişikliği</a:t>
          </a:r>
        </a:p>
        <a:p>
          <a:pPr marL="0" lvl="0" indent="0" algn="ctr" defTabSz="444500">
            <a:lnSpc>
              <a:spcPct val="90000"/>
            </a:lnSpc>
            <a:spcBef>
              <a:spcPct val="0"/>
            </a:spcBef>
            <a:spcAft>
              <a:spcPct val="35000"/>
            </a:spcAft>
            <a:buNone/>
          </a:pPr>
          <a:r>
            <a:rPr lang="tr-TR" sz="1000" kern="1200" dirty="0">
              <a:solidFill>
                <a:schemeClr val="tx1"/>
              </a:solidFill>
            </a:rPr>
            <a:t> İstenen uygulamaları desteklemek için ortamı veya süreçleri değiştirmek</a:t>
          </a:r>
          <a:endParaRPr lang="tr-TR" sz="1000" kern="1200" dirty="0">
            <a:solidFill>
              <a:schemeClr val="tx1"/>
            </a:solidFill>
            <a:latin typeface="Century Schoolbook"/>
            <a:ea typeface="+mn-ea"/>
            <a:cs typeface="+mn-cs"/>
          </a:endParaRPr>
        </a:p>
      </dsp:txBody>
      <dsp:txXfrm>
        <a:off x="2872147" y="49200"/>
        <a:ext cx="1913455" cy="907627"/>
      </dsp:txXfrm>
    </dsp:sp>
    <dsp:sp modelId="{8D590834-483F-4139-A197-B49C0BCAEB1F}">
      <dsp:nvSpPr>
        <dsp:cNvPr id="0" name=""/>
        <dsp:cNvSpPr/>
      </dsp:nvSpPr>
      <dsp:spPr>
        <a:xfrm>
          <a:off x="4569889" y="1269255"/>
          <a:ext cx="2011655" cy="1005827"/>
        </a:xfrm>
        <a:prstGeom prst="roundRect">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rPr>
            <a:t>Eğitim ve öğretim </a:t>
          </a:r>
        </a:p>
        <a:p>
          <a:pPr marL="0" lvl="0" indent="0" algn="ctr" defTabSz="444500">
            <a:lnSpc>
              <a:spcPct val="90000"/>
            </a:lnSpc>
            <a:spcBef>
              <a:spcPct val="0"/>
            </a:spcBef>
            <a:spcAft>
              <a:spcPct val="35000"/>
            </a:spcAft>
            <a:buNone/>
          </a:pPr>
          <a:r>
            <a:rPr lang="tr-TR" sz="1000" kern="1200" dirty="0">
              <a:solidFill>
                <a:schemeClr val="tx1"/>
              </a:solidFill>
            </a:rPr>
            <a:t>Sağlık çalışanlarına bilgi ve beceri sağlamak.</a:t>
          </a:r>
          <a:endParaRPr lang="tr-TR" sz="1000" kern="1200" dirty="0">
            <a:solidFill>
              <a:schemeClr val="tx1"/>
            </a:solidFill>
            <a:latin typeface="Century Schoolbook"/>
            <a:ea typeface="+mn-ea"/>
            <a:cs typeface="+mn-cs"/>
          </a:endParaRPr>
        </a:p>
      </dsp:txBody>
      <dsp:txXfrm>
        <a:off x="4618989" y="1318355"/>
        <a:ext cx="1913455" cy="907627"/>
      </dsp:txXfrm>
    </dsp:sp>
    <dsp:sp modelId="{722A808E-1117-4B17-BC98-B972F8C41AFD}">
      <dsp:nvSpPr>
        <dsp:cNvPr id="0" name=""/>
        <dsp:cNvSpPr/>
      </dsp:nvSpPr>
      <dsp:spPr>
        <a:xfrm>
          <a:off x="3902655" y="3322791"/>
          <a:ext cx="2011655" cy="1005827"/>
        </a:xfrm>
        <a:prstGeom prst="roundRect">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rPr>
            <a:t>İzleme ve geri bildirim </a:t>
          </a:r>
        </a:p>
        <a:p>
          <a:pPr marL="0" lvl="0" indent="0" algn="ctr" defTabSz="444500">
            <a:lnSpc>
              <a:spcPct val="90000"/>
            </a:lnSpc>
            <a:spcBef>
              <a:spcPct val="0"/>
            </a:spcBef>
            <a:spcAft>
              <a:spcPct val="35000"/>
            </a:spcAft>
            <a:buNone/>
          </a:pPr>
          <a:r>
            <a:rPr lang="tr-TR" sz="1000" kern="1200" dirty="0">
              <a:solidFill>
                <a:schemeClr val="tx1"/>
              </a:solidFill>
            </a:rPr>
            <a:t>Uyum ve sonuçları düzenli olarak değerlendirmek ve geri bildirim sağlamak </a:t>
          </a:r>
          <a:endParaRPr lang="tr-TR" sz="1000" kern="1200" dirty="0">
            <a:solidFill>
              <a:schemeClr val="tx1"/>
            </a:solidFill>
            <a:latin typeface="Century Schoolbook"/>
            <a:ea typeface="+mn-ea"/>
            <a:cs typeface="+mn-cs"/>
          </a:endParaRPr>
        </a:p>
      </dsp:txBody>
      <dsp:txXfrm>
        <a:off x="3951755" y="3371891"/>
        <a:ext cx="1913455" cy="907627"/>
      </dsp:txXfrm>
    </dsp:sp>
    <dsp:sp modelId="{7BE05950-A9FE-4D6C-B62E-2EEC4373C916}">
      <dsp:nvSpPr>
        <dsp:cNvPr id="0" name=""/>
        <dsp:cNvSpPr/>
      </dsp:nvSpPr>
      <dsp:spPr>
        <a:xfrm>
          <a:off x="1743440" y="3322791"/>
          <a:ext cx="2011655" cy="1005827"/>
        </a:xfrm>
        <a:prstGeom prst="roundRect">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rPr>
            <a:t>Hatırlatıcılar ve iletişim</a:t>
          </a:r>
          <a:r>
            <a:rPr lang="tr-TR" sz="1000" kern="1200" dirty="0">
              <a:solidFill>
                <a:schemeClr val="tx1"/>
              </a:solidFill>
            </a:rPr>
            <a:t> Uygulamaları pekiştirmek için hatırlatıcılar ve etkili iletişim kullanmak   </a:t>
          </a:r>
          <a:endParaRPr lang="tr-TR" sz="1000" kern="1200" dirty="0">
            <a:solidFill>
              <a:schemeClr val="tx1"/>
            </a:solidFill>
            <a:latin typeface="Century Schoolbook"/>
            <a:ea typeface="+mn-ea"/>
            <a:cs typeface="+mn-cs"/>
          </a:endParaRPr>
        </a:p>
      </dsp:txBody>
      <dsp:txXfrm>
        <a:off x="1792540" y="3371891"/>
        <a:ext cx="1913455" cy="907627"/>
      </dsp:txXfrm>
    </dsp:sp>
    <dsp:sp modelId="{6CC8AFBB-398D-409F-938D-1E9B465560C8}">
      <dsp:nvSpPr>
        <dsp:cNvPr id="0" name=""/>
        <dsp:cNvSpPr/>
      </dsp:nvSpPr>
      <dsp:spPr>
        <a:xfrm>
          <a:off x="1076205" y="1269255"/>
          <a:ext cx="2011655" cy="1005827"/>
        </a:xfrm>
        <a:prstGeom prst="roundRect">
          <a:avLst/>
        </a:prstGeom>
        <a:solidFill>
          <a:schemeClr val="lt1">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rPr>
            <a:t>Kültür değişikliği </a:t>
          </a:r>
        </a:p>
        <a:p>
          <a:pPr marL="0" lvl="0" indent="0" algn="ctr" defTabSz="444500">
            <a:lnSpc>
              <a:spcPct val="90000"/>
            </a:lnSpc>
            <a:spcBef>
              <a:spcPct val="0"/>
            </a:spcBef>
            <a:spcAft>
              <a:spcPct val="35000"/>
            </a:spcAft>
            <a:buNone/>
          </a:pPr>
          <a:r>
            <a:rPr lang="tr-TR" sz="1000" kern="1200" dirty="0">
              <a:solidFill>
                <a:schemeClr val="tx1"/>
              </a:solidFill>
            </a:rPr>
            <a:t>İstenen uygulamaların kurum kültürünün ayrılmaz bir parçası haline geldiği bir ortamı teşvik etmek  </a:t>
          </a:r>
          <a:endParaRPr lang="tr-TR" sz="1000" kern="1200" dirty="0">
            <a:solidFill>
              <a:schemeClr val="tx1"/>
            </a:solidFill>
            <a:latin typeface="Century Schoolbook"/>
            <a:ea typeface="+mn-ea"/>
            <a:cs typeface="+mn-cs"/>
          </a:endParaRPr>
        </a:p>
      </dsp:txBody>
      <dsp:txXfrm>
        <a:off x="1125305" y="1318355"/>
        <a:ext cx="1913455" cy="9076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AEDC3-A03E-4989-B872-656857FA50AF}" type="datetimeFigureOut">
              <a:rPr lang="tr-TR" smtClean="0"/>
              <a:t>3.10.2025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27F11-E637-4577-96AA-D82CCA085274}" type="slidenum">
              <a:rPr lang="tr-TR" smtClean="0"/>
              <a:t>‹#›</a:t>
            </a:fld>
            <a:endParaRPr lang="tr-TR"/>
          </a:p>
        </p:txBody>
      </p:sp>
    </p:spTree>
    <p:extLst>
      <p:ext uri="{BB962C8B-B14F-4D97-AF65-F5344CB8AC3E}">
        <p14:creationId xmlns:p14="http://schemas.microsoft.com/office/powerpoint/2010/main" val="388795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3.10.2025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9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3.10.2025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113883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3.10.2025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161950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263A697-B6D2-413C-A828-670B4DB2AE09}" type="datetimeFigureOut">
              <a:rPr lang="tr-TR" smtClean="0"/>
              <a:t>3.10.2025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315501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263A697-B6D2-413C-A828-670B4DB2AE09}" type="datetimeFigureOut">
              <a:rPr lang="tr-TR" smtClean="0"/>
              <a:t>3.10.2025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676F515-80A5-400E-AEB3-F921016465E8}"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56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263A697-B6D2-413C-A828-670B4DB2AE09}" type="datetimeFigureOut">
              <a:rPr lang="tr-TR" smtClean="0"/>
              <a:t>3.10.2025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216186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263A697-B6D2-413C-A828-670B4DB2AE09}" type="datetimeFigureOut">
              <a:rPr lang="tr-TR" smtClean="0"/>
              <a:t>3.10.2025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65266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263A697-B6D2-413C-A828-670B4DB2AE09}" type="datetimeFigureOut">
              <a:rPr lang="tr-TR" smtClean="0"/>
              <a:t>3.10.2025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290692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63A697-B6D2-413C-A828-670B4DB2AE09}" type="datetimeFigureOut">
              <a:rPr lang="tr-TR" smtClean="0"/>
              <a:t>3.10.2025</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2706663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263A697-B6D2-413C-A828-670B4DB2AE09}" type="datetimeFigureOut">
              <a:rPr lang="tr-TR" smtClean="0"/>
              <a:t>3.10.2025</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676F515-80A5-400E-AEB3-F921016465E8}" type="slidenum">
              <a:rPr lang="tr-TR" smtClean="0"/>
              <a:t>‹#›</a:t>
            </a:fld>
            <a:endParaRPr lang="tr-TR"/>
          </a:p>
        </p:txBody>
      </p:sp>
    </p:spTree>
    <p:extLst>
      <p:ext uri="{BB962C8B-B14F-4D97-AF65-F5344CB8AC3E}">
        <p14:creationId xmlns:p14="http://schemas.microsoft.com/office/powerpoint/2010/main" val="214869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263A697-B6D2-413C-A828-670B4DB2AE09}" type="datetimeFigureOut">
              <a:rPr lang="tr-TR" smtClean="0"/>
              <a:t>3.10.2025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676F515-80A5-400E-AEB3-F921016465E8}" type="slidenum">
              <a:rPr lang="tr-TR" smtClean="0"/>
              <a:t>‹#›</a:t>
            </a:fld>
            <a:endParaRPr lang="tr-TR"/>
          </a:p>
        </p:txBody>
      </p:sp>
    </p:spTree>
    <p:extLst>
      <p:ext uri="{BB962C8B-B14F-4D97-AF65-F5344CB8AC3E}">
        <p14:creationId xmlns:p14="http://schemas.microsoft.com/office/powerpoint/2010/main" val="110927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63A697-B6D2-413C-A828-670B4DB2AE09}" type="datetimeFigureOut">
              <a:rPr lang="tr-TR" smtClean="0"/>
              <a:t>3.10.2025</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676F515-80A5-400E-AEB3-F921016465E8}"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2290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6083F1E-C431-69C3-782C-BE69576C0251}"/>
              </a:ext>
            </a:extLst>
          </p:cNvPr>
          <p:cNvPicPr>
            <a:picLocks noChangeAspect="1"/>
          </p:cNvPicPr>
          <p:nvPr/>
        </p:nvPicPr>
        <p:blipFill>
          <a:blip r:embed="rId2"/>
          <a:srcRect l="21985" r="19969"/>
          <a:stretch/>
        </p:blipFill>
        <p:spPr>
          <a:xfrm>
            <a:off x="9853592" y="136634"/>
            <a:ext cx="2039841" cy="1382232"/>
          </a:xfrm>
          <a:prstGeom prst="rect">
            <a:avLst/>
          </a:prstGeom>
        </p:spPr>
      </p:pic>
      <p:sp>
        <p:nvSpPr>
          <p:cNvPr id="6" name="Title 5">
            <a:extLst>
              <a:ext uri="{FF2B5EF4-FFF2-40B4-BE49-F238E27FC236}">
                <a16:creationId xmlns:a16="http://schemas.microsoft.com/office/drawing/2014/main" id="{B8FF7F96-8DFF-497E-4969-B82CC49D985A}"/>
              </a:ext>
            </a:extLst>
          </p:cNvPr>
          <p:cNvSpPr>
            <a:spLocks noGrp="1"/>
          </p:cNvSpPr>
          <p:nvPr>
            <p:ph type="ctrTitle"/>
          </p:nvPr>
        </p:nvSpPr>
        <p:spPr>
          <a:xfrm>
            <a:off x="1325553" y="1518866"/>
            <a:ext cx="8528039" cy="2762762"/>
          </a:xfrm>
          <a:solidFill>
            <a:schemeClr val="accent1">
              <a:lumMod val="75000"/>
            </a:schemeClr>
          </a:solidFill>
          <a:ln>
            <a:solidFill>
              <a:schemeClr val="tx1">
                <a:lumMod val="60000"/>
                <a:lumOff val="40000"/>
              </a:schemeClr>
            </a:solidFill>
          </a:ln>
          <a:scene3d>
            <a:camera prst="orthographicFront"/>
            <a:lightRig rig="threePt" dir="t"/>
          </a:scene3d>
          <a:sp3d>
            <a:bevelT w="508000" h="508000"/>
            <a:bevelB w="508000" h="508000"/>
          </a:sp3d>
        </p:spPr>
        <p:txBody>
          <a:bodyPr>
            <a:noAutofit/>
          </a:bodyPr>
          <a:lstStyle/>
          <a:p>
            <a:pPr algn="ctr"/>
            <a:r>
              <a:rPr lang="tr-TR" sz="5400" b="1" dirty="0">
                <a:solidFill>
                  <a:schemeClr val="bg1"/>
                </a:solidFill>
                <a:latin typeface="+mn-lt"/>
              </a:rPr>
              <a:t>PERİFERİK VENÖZ KATETER İLİŞKİLİ ENFEKSİYONLARIN ÖNLENMESİ</a:t>
            </a:r>
            <a:endParaRPr lang="en-GB" sz="5400" b="1" dirty="0">
              <a:solidFill>
                <a:schemeClr val="bg1"/>
              </a:solidFill>
              <a:latin typeface="+mn-lt"/>
            </a:endParaRPr>
          </a:p>
        </p:txBody>
      </p:sp>
      <p:sp>
        <p:nvSpPr>
          <p:cNvPr id="2" name="AutoShape 2" descr="https://d6abm8ozh3xr3.cloudfront.net/img/w/yazi/ogt/el-hijyeni-kapak.webp">
            <a:extLst>
              <a:ext uri="{FF2B5EF4-FFF2-40B4-BE49-F238E27FC236}">
                <a16:creationId xmlns:a16="http://schemas.microsoft.com/office/drawing/2014/main" id="{DBEA433B-7F1D-4B75-932E-DE0C82A348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4" name="Metin kutusu 3">
            <a:extLst>
              <a:ext uri="{FF2B5EF4-FFF2-40B4-BE49-F238E27FC236}">
                <a16:creationId xmlns:a16="http://schemas.microsoft.com/office/drawing/2014/main" id="{658C3306-7053-6319-8FD9-3DA5D925FBF3}"/>
              </a:ext>
            </a:extLst>
          </p:cNvPr>
          <p:cNvSpPr txBox="1"/>
          <p:nvPr/>
        </p:nvSpPr>
        <p:spPr>
          <a:xfrm>
            <a:off x="218114" y="6488668"/>
            <a:ext cx="7508146" cy="369332"/>
          </a:xfrm>
          <a:prstGeom prst="rect">
            <a:avLst/>
          </a:prstGeom>
          <a:noFill/>
        </p:spPr>
        <p:txBody>
          <a:bodyPr wrap="none" rtlCol="0">
            <a:spAutoFit/>
          </a:bodyPr>
          <a:lstStyle/>
          <a:p>
            <a:r>
              <a:rPr lang="tr-TR" b="1" i="1" dirty="0">
                <a:solidFill>
                  <a:schemeClr val="bg1"/>
                </a:solidFill>
              </a:rPr>
              <a:t>Versiyon 1-Hazırlayanlar: Zeynep Türe Yüce – Fadime </a:t>
            </a:r>
            <a:r>
              <a:rPr lang="tr-TR" b="1" i="1" dirty="0" err="1">
                <a:solidFill>
                  <a:schemeClr val="bg1"/>
                </a:solidFill>
              </a:rPr>
              <a:t>Callak</a:t>
            </a:r>
            <a:r>
              <a:rPr lang="tr-TR" b="1" i="1" dirty="0">
                <a:solidFill>
                  <a:schemeClr val="bg1"/>
                </a:solidFill>
              </a:rPr>
              <a:t> Oku –Ekim 2025 </a:t>
            </a:r>
          </a:p>
        </p:txBody>
      </p:sp>
      <p:pic>
        <p:nvPicPr>
          <p:cNvPr id="5" name="Resim 4">
            <a:extLst>
              <a:ext uri="{FF2B5EF4-FFF2-40B4-BE49-F238E27FC236}">
                <a16:creationId xmlns:a16="http://schemas.microsoft.com/office/drawing/2014/main" id="{BEF9282A-9EC5-72CB-4734-D5E7F1E614CC}"/>
              </a:ext>
            </a:extLst>
          </p:cNvPr>
          <p:cNvPicPr>
            <a:picLocks noChangeAspect="1"/>
          </p:cNvPicPr>
          <p:nvPr/>
        </p:nvPicPr>
        <p:blipFill>
          <a:blip r:embed="rId3"/>
          <a:stretch>
            <a:fillRect/>
          </a:stretch>
        </p:blipFill>
        <p:spPr>
          <a:xfrm>
            <a:off x="8189495" y="4460693"/>
            <a:ext cx="2277979" cy="1523012"/>
          </a:xfrm>
          <a:prstGeom prst="rect">
            <a:avLst/>
          </a:prstGeom>
        </p:spPr>
      </p:pic>
      <p:pic>
        <p:nvPicPr>
          <p:cNvPr id="7" name="Resim 6">
            <a:extLst>
              <a:ext uri="{FF2B5EF4-FFF2-40B4-BE49-F238E27FC236}">
                <a16:creationId xmlns:a16="http://schemas.microsoft.com/office/drawing/2014/main" id="{A7D1A6E5-12B3-4F6E-E938-1F89C10A472B}"/>
              </a:ext>
            </a:extLst>
          </p:cNvPr>
          <p:cNvPicPr>
            <a:picLocks noChangeAspect="1"/>
          </p:cNvPicPr>
          <p:nvPr/>
        </p:nvPicPr>
        <p:blipFill>
          <a:blip r:embed="rId4"/>
          <a:stretch>
            <a:fillRect/>
          </a:stretch>
        </p:blipFill>
        <p:spPr>
          <a:xfrm>
            <a:off x="4938712" y="4460692"/>
            <a:ext cx="2619375" cy="1523012"/>
          </a:xfrm>
          <a:prstGeom prst="rect">
            <a:avLst/>
          </a:prstGeom>
        </p:spPr>
      </p:pic>
      <p:pic>
        <p:nvPicPr>
          <p:cNvPr id="8" name="Resim 7">
            <a:extLst>
              <a:ext uri="{FF2B5EF4-FFF2-40B4-BE49-F238E27FC236}">
                <a16:creationId xmlns:a16="http://schemas.microsoft.com/office/drawing/2014/main" id="{64CB2486-C409-A3F7-79BF-F451DF0B2B7F}"/>
              </a:ext>
            </a:extLst>
          </p:cNvPr>
          <p:cNvPicPr>
            <a:picLocks noChangeAspect="1"/>
          </p:cNvPicPr>
          <p:nvPr/>
        </p:nvPicPr>
        <p:blipFill>
          <a:blip r:embed="rId5"/>
          <a:stretch>
            <a:fillRect/>
          </a:stretch>
        </p:blipFill>
        <p:spPr>
          <a:xfrm>
            <a:off x="1826543" y="4350661"/>
            <a:ext cx="2619375" cy="1743075"/>
          </a:xfrm>
          <a:prstGeom prst="rect">
            <a:avLst/>
          </a:prstGeom>
        </p:spPr>
      </p:pic>
    </p:spTree>
    <p:extLst>
      <p:ext uri="{BB962C8B-B14F-4D97-AF65-F5344CB8AC3E}">
        <p14:creationId xmlns:p14="http://schemas.microsoft.com/office/powerpoint/2010/main" val="258558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8EFD9-4DB7-2F41-E349-9E9776B65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69042-940E-FFBF-6DCC-96887A713864}"/>
              </a:ext>
            </a:extLst>
          </p:cNvPr>
          <p:cNvSpPr>
            <a:spLocks noGrp="1"/>
          </p:cNvSpPr>
          <p:nvPr>
            <p:ph type="title"/>
          </p:nvPr>
        </p:nvSpPr>
        <p:spPr>
          <a:xfrm>
            <a:off x="555413" y="298352"/>
            <a:ext cx="10058400" cy="1450757"/>
          </a:xfrm>
        </p:spPr>
        <p:txBody>
          <a:bodyPr>
            <a:normAutofit/>
          </a:bodyPr>
          <a:lstStyle/>
          <a:p>
            <a:r>
              <a:rPr lang="tr-TR" b="1" dirty="0">
                <a:solidFill>
                  <a:srgbClr val="7030A0"/>
                </a:solidFill>
                <a:latin typeface="+mn-lt"/>
              </a:rPr>
              <a:t> </a:t>
            </a:r>
            <a:r>
              <a:rPr lang="tr-TR" b="1" dirty="0">
                <a:solidFill>
                  <a:schemeClr val="accent1"/>
                </a:solidFill>
                <a:latin typeface="+mn-lt"/>
              </a:rPr>
              <a:t>Temel Uygulama Prensipleri</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8914F423-9C7F-4EB5-B04D-A0DFD06507DE}"/>
              </a:ext>
            </a:extLst>
          </p:cNvPr>
          <p:cNvSpPr>
            <a:spLocks noGrp="1"/>
          </p:cNvSpPr>
          <p:nvPr>
            <p:ph idx="1"/>
          </p:nvPr>
        </p:nvSpPr>
        <p:spPr>
          <a:xfrm>
            <a:off x="728164" y="2180609"/>
            <a:ext cx="7845384" cy="3573554"/>
          </a:xfrm>
        </p:spPr>
        <p:txBody>
          <a:bodyPr/>
          <a:lstStyle/>
          <a:p>
            <a:pPr marL="0" indent="0">
              <a:buNone/>
            </a:pPr>
            <a:endParaRPr lang="tr-TR" dirty="0">
              <a:solidFill>
                <a:srgbClr val="000000"/>
              </a:solidFill>
            </a:endParaRPr>
          </a:p>
          <a:p>
            <a:pPr>
              <a:buFont typeface="Wingdings" panose="05000000000000000000" pitchFamily="2" charset="2"/>
              <a:buChar char="q"/>
            </a:pPr>
            <a:r>
              <a:rPr lang="en-GB" sz="2400" dirty="0" err="1">
                <a:solidFill>
                  <a:srgbClr val="000000"/>
                </a:solidFill>
              </a:rPr>
              <a:t>Venöz</a:t>
            </a:r>
            <a:r>
              <a:rPr lang="en-GB" sz="2400" dirty="0">
                <a:solidFill>
                  <a:srgbClr val="000000"/>
                </a:solidFill>
              </a:rPr>
              <a:t> </a:t>
            </a:r>
            <a:r>
              <a:rPr lang="en-GB" sz="2400" dirty="0" err="1">
                <a:solidFill>
                  <a:srgbClr val="000000"/>
                </a:solidFill>
              </a:rPr>
              <a:t>kateter</a:t>
            </a:r>
            <a:r>
              <a:rPr lang="en-GB" sz="2400" dirty="0">
                <a:solidFill>
                  <a:srgbClr val="000000"/>
                </a:solidFill>
              </a:rPr>
              <a:t> </a:t>
            </a:r>
            <a:r>
              <a:rPr lang="en-GB" sz="2400" dirty="0" err="1">
                <a:solidFill>
                  <a:srgbClr val="000000"/>
                </a:solidFill>
              </a:rPr>
              <a:t>takılması</a:t>
            </a:r>
            <a:r>
              <a:rPr lang="en-GB" sz="2400" dirty="0">
                <a:solidFill>
                  <a:srgbClr val="000000"/>
                </a:solidFill>
              </a:rPr>
              <a:t> </a:t>
            </a:r>
            <a:r>
              <a:rPr lang="en-GB" sz="2400" dirty="0" err="1">
                <a:solidFill>
                  <a:srgbClr val="000000"/>
                </a:solidFill>
              </a:rPr>
              <a:t>invaziv</a:t>
            </a:r>
            <a:r>
              <a:rPr lang="en-GB" sz="2400" dirty="0">
                <a:solidFill>
                  <a:srgbClr val="000000"/>
                </a:solidFill>
              </a:rPr>
              <a:t> </a:t>
            </a:r>
            <a:r>
              <a:rPr lang="en-GB" sz="2400" dirty="0" err="1">
                <a:solidFill>
                  <a:srgbClr val="000000"/>
                </a:solidFill>
              </a:rPr>
              <a:t>bir</a:t>
            </a:r>
            <a:r>
              <a:rPr lang="en-GB" sz="2400" dirty="0">
                <a:solidFill>
                  <a:srgbClr val="000000"/>
                </a:solidFill>
              </a:rPr>
              <a:t> </a:t>
            </a:r>
            <a:r>
              <a:rPr lang="en-GB" sz="2400" dirty="0" err="1">
                <a:solidFill>
                  <a:srgbClr val="000000"/>
                </a:solidFill>
              </a:rPr>
              <a:t>işlemdir</a:t>
            </a:r>
            <a:r>
              <a:rPr lang="en-GB" sz="2400" dirty="0">
                <a:solidFill>
                  <a:srgbClr val="000000"/>
                </a:solidFill>
              </a:rPr>
              <a:t> </a:t>
            </a:r>
            <a:r>
              <a:rPr lang="en-GB" sz="2400" dirty="0" err="1">
                <a:solidFill>
                  <a:srgbClr val="000000"/>
                </a:solidFill>
              </a:rPr>
              <a:t>ve</a:t>
            </a:r>
            <a:r>
              <a:rPr lang="en-GB" sz="2400" dirty="0">
                <a:solidFill>
                  <a:srgbClr val="000000"/>
                </a:solidFill>
              </a:rPr>
              <a:t> </a:t>
            </a:r>
            <a:r>
              <a:rPr lang="en-GB" sz="2400" dirty="0" err="1">
                <a:solidFill>
                  <a:srgbClr val="000000"/>
                </a:solidFill>
              </a:rPr>
              <a:t>potansiyel</a:t>
            </a:r>
            <a:r>
              <a:rPr lang="en-GB" sz="2400" dirty="0">
                <a:solidFill>
                  <a:srgbClr val="000000"/>
                </a:solidFill>
              </a:rPr>
              <a:t> </a:t>
            </a:r>
            <a:r>
              <a:rPr lang="en-GB" sz="2400" dirty="0" err="1">
                <a:solidFill>
                  <a:srgbClr val="000000"/>
                </a:solidFill>
              </a:rPr>
              <a:t>olarak</a:t>
            </a:r>
            <a:r>
              <a:rPr lang="en-GB" sz="2400" dirty="0">
                <a:solidFill>
                  <a:srgbClr val="000000"/>
                </a:solidFill>
              </a:rPr>
              <a:t> </a:t>
            </a:r>
            <a:r>
              <a:rPr lang="en-GB" sz="2400" dirty="0" err="1">
                <a:solidFill>
                  <a:srgbClr val="000000"/>
                </a:solidFill>
              </a:rPr>
              <a:t>ciddi</a:t>
            </a:r>
            <a:r>
              <a:rPr lang="en-GB" sz="2400" dirty="0">
                <a:solidFill>
                  <a:srgbClr val="000000"/>
                </a:solidFill>
              </a:rPr>
              <a:t> </a:t>
            </a:r>
            <a:r>
              <a:rPr lang="en-GB" sz="2400" dirty="0" err="1">
                <a:solidFill>
                  <a:srgbClr val="000000"/>
                </a:solidFill>
              </a:rPr>
              <a:t>komplikasyonlara</a:t>
            </a:r>
            <a:r>
              <a:rPr lang="en-GB" sz="2400" dirty="0">
                <a:solidFill>
                  <a:srgbClr val="000000"/>
                </a:solidFill>
              </a:rPr>
              <a:t> </a:t>
            </a:r>
            <a:r>
              <a:rPr lang="en-GB" sz="2400" dirty="0" err="1">
                <a:solidFill>
                  <a:srgbClr val="000000"/>
                </a:solidFill>
              </a:rPr>
              <a:t>neden</a:t>
            </a:r>
            <a:r>
              <a:rPr lang="en-GB" sz="2400" dirty="0">
                <a:solidFill>
                  <a:srgbClr val="000000"/>
                </a:solidFill>
              </a:rPr>
              <a:t> </a:t>
            </a:r>
            <a:r>
              <a:rPr lang="en-GB" sz="2400" dirty="0" err="1">
                <a:solidFill>
                  <a:srgbClr val="000000"/>
                </a:solidFill>
              </a:rPr>
              <a:t>olabilir</a:t>
            </a:r>
            <a:endParaRPr lang="tr-TR" sz="2400" dirty="0">
              <a:solidFill>
                <a:srgbClr val="000000"/>
              </a:solidFill>
            </a:endParaRPr>
          </a:p>
          <a:p>
            <a:pPr>
              <a:buFont typeface="Wingdings" panose="05000000000000000000" pitchFamily="2" charset="2"/>
              <a:buChar char="q"/>
            </a:pPr>
            <a:r>
              <a:rPr lang="en-GB" sz="2400" dirty="0" err="1">
                <a:solidFill>
                  <a:srgbClr val="000000"/>
                </a:solidFill>
              </a:rPr>
              <a:t>Venöz</a:t>
            </a:r>
            <a:r>
              <a:rPr lang="en-GB" sz="2400" dirty="0">
                <a:solidFill>
                  <a:srgbClr val="000000"/>
                </a:solidFill>
              </a:rPr>
              <a:t> </a:t>
            </a:r>
            <a:r>
              <a:rPr lang="en-GB" sz="2400" dirty="0" err="1">
                <a:solidFill>
                  <a:srgbClr val="000000"/>
                </a:solidFill>
              </a:rPr>
              <a:t>kateter</a:t>
            </a:r>
            <a:r>
              <a:rPr lang="en-GB" sz="2400" dirty="0">
                <a:solidFill>
                  <a:srgbClr val="000000"/>
                </a:solidFill>
              </a:rPr>
              <a:t> </a:t>
            </a:r>
            <a:r>
              <a:rPr lang="en-GB" sz="2400" dirty="0" err="1">
                <a:solidFill>
                  <a:srgbClr val="000000"/>
                </a:solidFill>
              </a:rPr>
              <a:t>endikasyonları</a:t>
            </a:r>
            <a:r>
              <a:rPr lang="en-GB" sz="2400" dirty="0">
                <a:solidFill>
                  <a:srgbClr val="000000"/>
                </a:solidFill>
              </a:rPr>
              <a:t> iyi </a:t>
            </a:r>
            <a:r>
              <a:rPr lang="en-GB" sz="2400" dirty="0" err="1">
                <a:solidFill>
                  <a:srgbClr val="000000"/>
                </a:solidFill>
              </a:rPr>
              <a:t>belirlenmeli</a:t>
            </a:r>
            <a:r>
              <a:rPr lang="en-GB" sz="2400" dirty="0">
                <a:solidFill>
                  <a:srgbClr val="000000"/>
                </a:solidFill>
              </a:rPr>
              <a:t>, </a:t>
            </a:r>
            <a:r>
              <a:rPr lang="en-GB" sz="2400" dirty="0" err="1">
                <a:solidFill>
                  <a:srgbClr val="000000"/>
                </a:solidFill>
              </a:rPr>
              <a:t>gereksiz</a:t>
            </a:r>
            <a:r>
              <a:rPr lang="en-GB" sz="2400" dirty="0">
                <a:solidFill>
                  <a:srgbClr val="000000"/>
                </a:solidFill>
              </a:rPr>
              <a:t> </a:t>
            </a:r>
            <a:r>
              <a:rPr lang="en-GB" sz="2400" dirty="0" err="1">
                <a:solidFill>
                  <a:srgbClr val="000000"/>
                </a:solidFill>
              </a:rPr>
              <a:t>kullanımdan</a:t>
            </a:r>
            <a:r>
              <a:rPr lang="en-GB" sz="2400" dirty="0">
                <a:solidFill>
                  <a:srgbClr val="000000"/>
                </a:solidFill>
              </a:rPr>
              <a:t> </a:t>
            </a:r>
            <a:r>
              <a:rPr lang="en-GB" sz="2400" dirty="0" err="1">
                <a:solidFill>
                  <a:srgbClr val="000000"/>
                </a:solidFill>
              </a:rPr>
              <a:t>kaçınılmalıdır</a:t>
            </a:r>
            <a:endParaRPr lang="tr-TR" sz="2400" dirty="0">
              <a:solidFill>
                <a:srgbClr val="000000"/>
              </a:solidFill>
            </a:endParaRPr>
          </a:p>
          <a:p>
            <a:pPr>
              <a:buFont typeface="Wingdings" panose="05000000000000000000" pitchFamily="2" charset="2"/>
              <a:buChar char="q"/>
            </a:pPr>
            <a:r>
              <a:rPr lang="en-GB" sz="2400" dirty="0" err="1">
                <a:solidFill>
                  <a:srgbClr val="000000"/>
                </a:solidFill>
              </a:rPr>
              <a:t>Kateter</a:t>
            </a:r>
            <a:r>
              <a:rPr lang="en-GB" sz="2400" dirty="0">
                <a:solidFill>
                  <a:srgbClr val="000000"/>
                </a:solidFill>
              </a:rPr>
              <a:t> </a:t>
            </a:r>
            <a:r>
              <a:rPr lang="en-GB" sz="2400" dirty="0" err="1">
                <a:solidFill>
                  <a:srgbClr val="000000"/>
                </a:solidFill>
              </a:rPr>
              <a:t>seçimi</a:t>
            </a:r>
            <a:r>
              <a:rPr lang="en-GB" sz="2400" dirty="0">
                <a:solidFill>
                  <a:srgbClr val="000000"/>
                </a:solidFill>
              </a:rPr>
              <a:t> </a:t>
            </a:r>
            <a:r>
              <a:rPr lang="en-GB" sz="2400" dirty="0" err="1">
                <a:solidFill>
                  <a:srgbClr val="000000"/>
                </a:solidFill>
              </a:rPr>
              <a:t>yapılırken</a:t>
            </a:r>
            <a:r>
              <a:rPr lang="en-GB" sz="2400" dirty="0">
                <a:solidFill>
                  <a:srgbClr val="000000"/>
                </a:solidFill>
              </a:rPr>
              <a:t> hasta </a:t>
            </a:r>
            <a:r>
              <a:rPr lang="en-GB" sz="2400" dirty="0" err="1">
                <a:solidFill>
                  <a:srgbClr val="000000"/>
                </a:solidFill>
              </a:rPr>
              <a:t>özellikleri</a:t>
            </a:r>
            <a:r>
              <a:rPr lang="en-GB" sz="2400" dirty="0">
                <a:solidFill>
                  <a:srgbClr val="000000"/>
                </a:solidFill>
              </a:rPr>
              <a:t>, </a:t>
            </a:r>
            <a:r>
              <a:rPr lang="en-GB" sz="2400" dirty="0" err="1">
                <a:solidFill>
                  <a:srgbClr val="000000"/>
                </a:solidFill>
              </a:rPr>
              <a:t>tedavinin</a:t>
            </a:r>
            <a:r>
              <a:rPr lang="en-GB" sz="2400" dirty="0">
                <a:solidFill>
                  <a:srgbClr val="000000"/>
                </a:solidFill>
              </a:rPr>
              <a:t> </a:t>
            </a:r>
            <a:r>
              <a:rPr lang="en-GB" sz="2400" dirty="0" err="1">
                <a:solidFill>
                  <a:srgbClr val="000000"/>
                </a:solidFill>
              </a:rPr>
              <a:t>süresi</a:t>
            </a:r>
            <a:r>
              <a:rPr lang="en-GB" sz="2400" dirty="0">
                <a:solidFill>
                  <a:srgbClr val="000000"/>
                </a:solidFill>
              </a:rPr>
              <a:t> </a:t>
            </a:r>
            <a:r>
              <a:rPr lang="en-GB" sz="2400" dirty="0" err="1">
                <a:solidFill>
                  <a:srgbClr val="000000"/>
                </a:solidFill>
              </a:rPr>
              <a:t>ve</a:t>
            </a:r>
            <a:r>
              <a:rPr lang="en-GB" sz="2400" dirty="0">
                <a:solidFill>
                  <a:srgbClr val="000000"/>
                </a:solidFill>
              </a:rPr>
              <a:t> </a:t>
            </a:r>
            <a:r>
              <a:rPr lang="en-GB" sz="2400" dirty="0" err="1">
                <a:solidFill>
                  <a:srgbClr val="000000"/>
                </a:solidFill>
              </a:rPr>
              <a:t>olası</a:t>
            </a:r>
            <a:r>
              <a:rPr lang="en-GB" sz="2400" dirty="0">
                <a:solidFill>
                  <a:srgbClr val="000000"/>
                </a:solidFill>
              </a:rPr>
              <a:t> </a:t>
            </a:r>
            <a:r>
              <a:rPr lang="en-GB" sz="2400" dirty="0" err="1">
                <a:solidFill>
                  <a:srgbClr val="000000"/>
                </a:solidFill>
              </a:rPr>
              <a:t>komplikasyonlar</a:t>
            </a:r>
            <a:r>
              <a:rPr lang="en-GB" sz="2400" dirty="0">
                <a:solidFill>
                  <a:srgbClr val="000000"/>
                </a:solidFill>
              </a:rPr>
              <a:t> </a:t>
            </a:r>
            <a:r>
              <a:rPr lang="en-GB" sz="2400" dirty="0" err="1">
                <a:solidFill>
                  <a:srgbClr val="000000"/>
                </a:solidFill>
              </a:rPr>
              <a:t>dikkate</a:t>
            </a:r>
            <a:r>
              <a:rPr lang="en-GB" sz="2400" dirty="0">
                <a:solidFill>
                  <a:srgbClr val="000000"/>
                </a:solidFill>
              </a:rPr>
              <a:t> </a:t>
            </a:r>
            <a:r>
              <a:rPr lang="en-GB" sz="2400" dirty="0" err="1">
                <a:solidFill>
                  <a:srgbClr val="000000"/>
                </a:solidFill>
              </a:rPr>
              <a:t>alınmalıdır</a:t>
            </a:r>
            <a:endParaRPr lang="tr-TR" sz="2400" dirty="0">
              <a:solidFill>
                <a:srgbClr val="000000"/>
              </a:solidFill>
            </a:endParaRPr>
          </a:p>
          <a:p>
            <a:pPr>
              <a:buFont typeface="Wingdings" panose="05000000000000000000" pitchFamily="2" charset="2"/>
              <a:buChar char="q"/>
            </a:pPr>
            <a:r>
              <a:rPr lang="tr-TR" sz="2400" dirty="0">
                <a:solidFill>
                  <a:srgbClr val="000000"/>
                </a:solidFill>
              </a:rPr>
              <a:t>Her uygulama öncesi mutlaka kimlik doğrulama yapılmalıdır</a:t>
            </a:r>
          </a:p>
        </p:txBody>
      </p:sp>
      <p:pic>
        <p:nvPicPr>
          <p:cNvPr id="4" name="Resim 2">
            <a:extLst>
              <a:ext uri="{FF2B5EF4-FFF2-40B4-BE49-F238E27FC236}">
                <a16:creationId xmlns:a16="http://schemas.microsoft.com/office/drawing/2014/main" id="{3136C432-0D78-B7D5-BEA1-24DEFDDF709A}"/>
              </a:ext>
            </a:extLst>
          </p:cNvPr>
          <p:cNvPicPr>
            <a:picLocks noChangeAspect="1"/>
          </p:cNvPicPr>
          <p:nvPr/>
        </p:nvPicPr>
        <p:blipFill>
          <a:blip r:embed="rId2"/>
          <a:srcRect l="21985" r="19969"/>
          <a:stretch/>
        </p:blipFill>
        <p:spPr>
          <a:xfrm>
            <a:off x="10074799" y="178229"/>
            <a:ext cx="2039841" cy="1382232"/>
          </a:xfrm>
          <a:prstGeom prst="rect">
            <a:avLst/>
          </a:prstGeom>
        </p:spPr>
      </p:pic>
      <p:pic>
        <p:nvPicPr>
          <p:cNvPr id="8" name="Resim 7">
            <a:extLst>
              <a:ext uri="{FF2B5EF4-FFF2-40B4-BE49-F238E27FC236}">
                <a16:creationId xmlns:a16="http://schemas.microsoft.com/office/drawing/2014/main" id="{2C31DA1B-8740-1C37-F197-42FC9A128019}"/>
              </a:ext>
            </a:extLst>
          </p:cNvPr>
          <p:cNvPicPr>
            <a:picLocks noChangeAspect="1"/>
          </p:cNvPicPr>
          <p:nvPr/>
        </p:nvPicPr>
        <p:blipFill>
          <a:blip r:embed="rId3"/>
          <a:stretch>
            <a:fillRect/>
          </a:stretch>
        </p:blipFill>
        <p:spPr>
          <a:xfrm>
            <a:off x="8440503" y="2333920"/>
            <a:ext cx="3597699" cy="3384906"/>
          </a:xfrm>
          <a:prstGeom prst="rect">
            <a:avLst/>
          </a:prstGeom>
        </p:spPr>
      </p:pic>
    </p:spTree>
    <p:extLst>
      <p:ext uri="{BB962C8B-B14F-4D97-AF65-F5344CB8AC3E}">
        <p14:creationId xmlns:p14="http://schemas.microsoft.com/office/powerpoint/2010/main" val="2443345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CFC5A-FA2C-D224-16C9-7C46B8F27856}"/>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0C1D200E-8448-346F-662A-DC22AD42CB5D}"/>
              </a:ext>
            </a:extLst>
          </p:cNvPr>
          <p:cNvSpPr>
            <a:spLocks noGrp="1"/>
          </p:cNvSpPr>
          <p:nvPr>
            <p:ph type="ctrTitle"/>
          </p:nvPr>
        </p:nvSpPr>
        <p:spPr>
          <a:xfrm>
            <a:off x="1468121" y="2338832"/>
            <a:ext cx="7836746" cy="2013035"/>
          </a:xfrm>
          <a:solidFill>
            <a:srgbClr val="666DA4"/>
          </a:solidFill>
          <a:scene3d>
            <a:camera prst="orthographicFront"/>
            <a:lightRig rig="threePt" dir="t"/>
          </a:scene3d>
          <a:sp3d>
            <a:bevelT w="501650" prst="coolSlant"/>
            <a:bevelB w="495300" h="50800" prst="softRound"/>
          </a:sp3d>
        </p:spPr>
        <p:txBody>
          <a:bodyPr>
            <a:noAutofit/>
          </a:bodyPr>
          <a:lstStyle/>
          <a:p>
            <a:r>
              <a:rPr lang="tr-TR" sz="6000" b="1" dirty="0">
                <a:solidFill>
                  <a:schemeClr val="bg1"/>
                </a:solidFill>
                <a:latin typeface="+mn-lt"/>
              </a:rPr>
              <a:t>KATETER YERLEŞTİRME UYGULAMALARI</a:t>
            </a:r>
          </a:p>
        </p:txBody>
      </p:sp>
      <p:pic>
        <p:nvPicPr>
          <p:cNvPr id="8" name="Resim 7">
            <a:extLst>
              <a:ext uri="{FF2B5EF4-FFF2-40B4-BE49-F238E27FC236}">
                <a16:creationId xmlns:a16="http://schemas.microsoft.com/office/drawing/2014/main" id="{26036C0C-36D7-1A18-CE30-AD8B89C918D5}"/>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2463710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060A5-3B4A-3178-A393-B82B8BA6E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4409F-CF30-3D84-60B7-C9CC0F69EE51}"/>
              </a:ext>
            </a:extLst>
          </p:cNvPr>
          <p:cNvSpPr>
            <a:spLocks noGrp="1"/>
          </p:cNvSpPr>
          <p:nvPr>
            <p:ph type="title"/>
          </p:nvPr>
        </p:nvSpPr>
        <p:spPr/>
        <p:txBody>
          <a:bodyPr>
            <a:normAutofit/>
          </a:bodyPr>
          <a:lstStyle/>
          <a:p>
            <a:r>
              <a:rPr lang="tr-TR" b="1" dirty="0">
                <a:solidFill>
                  <a:srgbClr val="636AA2"/>
                </a:solidFill>
                <a:latin typeface="+mn-lt"/>
              </a:rPr>
              <a:t>Kateter Yerleştirme Sırasında Enfeksiyon Kontrolü</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DC4187BE-43E6-1512-51CC-89C40356CB64}"/>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A6A788A4-1BC1-3B51-F230-2DEFD12D1F97}"/>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16DB12B5-EDB9-ED47-2EDA-90B1FC26A884}"/>
              </a:ext>
            </a:extLst>
          </p:cNvPr>
          <p:cNvSpPr txBox="1"/>
          <p:nvPr/>
        </p:nvSpPr>
        <p:spPr>
          <a:xfrm>
            <a:off x="843280" y="2149254"/>
            <a:ext cx="5063067" cy="369332"/>
          </a:xfrm>
          <a:prstGeom prst="rect">
            <a:avLst/>
          </a:prstGeom>
          <a:noFill/>
        </p:spPr>
        <p:txBody>
          <a:bodyPr wrap="square">
            <a:spAutoFit/>
          </a:bodyPr>
          <a:lstStyle/>
          <a:p>
            <a:endParaRPr lang="tr-TR" sz="1800" dirty="0">
              <a:solidFill>
                <a:srgbClr val="000000"/>
              </a:solidFill>
            </a:endParaRPr>
          </a:p>
        </p:txBody>
      </p:sp>
      <p:sp>
        <p:nvSpPr>
          <p:cNvPr id="6" name="Rectangle 2">
            <a:extLst>
              <a:ext uri="{FF2B5EF4-FFF2-40B4-BE49-F238E27FC236}">
                <a16:creationId xmlns:a16="http://schemas.microsoft.com/office/drawing/2014/main" id="{4D5EECE4-2F65-DCFF-0453-FED401A9E427}"/>
              </a:ext>
            </a:extLst>
          </p:cNvPr>
          <p:cNvSpPr>
            <a:spLocks noChangeArrowheads="1"/>
          </p:cNvSpPr>
          <p:nvPr/>
        </p:nvSpPr>
        <p:spPr bwMode="auto">
          <a:xfrm>
            <a:off x="1097280" y="3005877"/>
            <a:ext cx="645053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buClr>
                <a:srgbClr val="FF9900"/>
              </a:buClr>
              <a:buFont typeface="Wingdings" panose="05000000000000000000" pitchFamily="2" charset="2"/>
              <a:buChar char="q"/>
            </a:pPr>
            <a:r>
              <a:rPr lang="tr-TR" sz="2200" dirty="0">
                <a:solidFill>
                  <a:schemeClr val="bg2">
                    <a:lumMod val="10000"/>
                  </a:schemeClr>
                </a:solidFill>
              </a:rPr>
              <a:t>Kateter yerleştirme, enfeksiyon riskini minimize etmek için kritik bir aşamadır  </a:t>
            </a:r>
          </a:p>
          <a:p>
            <a:pPr marL="342900" lvl="0" indent="-342900">
              <a:buClr>
                <a:srgbClr val="FF9900"/>
              </a:buClr>
              <a:buFont typeface="Wingdings" panose="05000000000000000000" pitchFamily="2" charset="2"/>
              <a:buChar char="q"/>
            </a:pPr>
            <a:r>
              <a:rPr lang="tr-TR" sz="2200" dirty="0">
                <a:solidFill>
                  <a:schemeClr val="bg2">
                    <a:lumMod val="10000"/>
                  </a:schemeClr>
                </a:solidFill>
              </a:rPr>
              <a:t>Uygulanan aseptik teknikler, kateter tipine ve ilişkili enfeksiyon riskine göre farklılık gösterir  </a:t>
            </a:r>
          </a:p>
        </p:txBody>
      </p:sp>
      <p:pic>
        <p:nvPicPr>
          <p:cNvPr id="7" name="Resim 6">
            <a:extLst>
              <a:ext uri="{FF2B5EF4-FFF2-40B4-BE49-F238E27FC236}">
                <a16:creationId xmlns:a16="http://schemas.microsoft.com/office/drawing/2014/main" id="{65DC5FBF-4CFC-AF7C-58DB-DE1BB7408369}"/>
              </a:ext>
            </a:extLst>
          </p:cNvPr>
          <p:cNvPicPr>
            <a:picLocks noChangeAspect="1"/>
          </p:cNvPicPr>
          <p:nvPr/>
        </p:nvPicPr>
        <p:blipFill rotWithShape="1">
          <a:blip r:embed="rId3"/>
          <a:srcRect l="1377"/>
          <a:stretch/>
        </p:blipFill>
        <p:spPr>
          <a:xfrm>
            <a:off x="7801761" y="2032059"/>
            <a:ext cx="3724712" cy="4152900"/>
          </a:xfrm>
          <a:prstGeom prst="rect">
            <a:avLst/>
          </a:prstGeom>
        </p:spPr>
      </p:pic>
    </p:spTree>
    <p:extLst>
      <p:ext uri="{BB962C8B-B14F-4D97-AF65-F5344CB8AC3E}">
        <p14:creationId xmlns:p14="http://schemas.microsoft.com/office/powerpoint/2010/main" val="1117281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5115C-A396-9D60-29E2-F0EF34E1B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74008-4746-7DB6-E5EF-0F68343A8416}"/>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Steril ve Aseptik "Temassız" Yerleştirme Teknikleri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45D54309-F7D4-0168-1523-643113FE0234}"/>
              </a:ext>
            </a:extLst>
          </p:cNvPr>
          <p:cNvSpPr>
            <a:spLocks noGrp="1"/>
          </p:cNvSpPr>
          <p:nvPr>
            <p:ph idx="1"/>
          </p:nvPr>
        </p:nvSpPr>
        <p:spPr/>
        <p:txBody>
          <a:bodyPr/>
          <a:lstStyle/>
          <a:p>
            <a:pPr marL="0" indent="0">
              <a:buNone/>
            </a:pPr>
            <a:endParaRPr lang="tr-TR" dirty="0">
              <a:solidFill>
                <a:srgbClr val="000000"/>
              </a:solidFill>
            </a:endParaRPr>
          </a:p>
          <a:p>
            <a:pPr marL="0" indent="0">
              <a:buNone/>
            </a:pPr>
            <a:endParaRPr lang="en-GB" dirty="0">
              <a:solidFill>
                <a:srgbClr val="000000"/>
              </a:solidFill>
            </a:endParaRPr>
          </a:p>
        </p:txBody>
      </p:sp>
      <p:pic>
        <p:nvPicPr>
          <p:cNvPr id="4" name="Resim 2">
            <a:extLst>
              <a:ext uri="{FF2B5EF4-FFF2-40B4-BE49-F238E27FC236}">
                <a16:creationId xmlns:a16="http://schemas.microsoft.com/office/drawing/2014/main" id="{81513D21-A7FC-AE73-D289-0ACA63BF955A}"/>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E4CBE63B-6CDA-339A-C7C0-06BD7E8A5B03}"/>
              </a:ext>
            </a:extLst>
          </p:cNvPr>
          <p:cNvSpPr txBox="1"/>
          <p:nvPr/>
        </p:nvSpPr>
        <p:spPr>
          <a:xfrm>
            <a:off x="843280" y="2149254"/>
            <a:ext cx="5063067" cy="369332"/>
          </a:xfrm>
          <a:prstGeom prst="rect">
            <a:avLst/>
          </a:prstGeom>
          <a:noFill/>
        </p:spPr>
        <p:txBody>
          <a:bodyPr wrap="square">
            <a:spAutoFit/>
          </a:bodyPr>
          <a:lstStyle/>
          <a:p>
            <a:r>
              <a:rPr lang="tr-TR" b="1" dirty="0">
                <a:solidFill>
                  <a:schemeClr val="accent1"/>
                </a:solidFill>
              </a:rPr>
              <a:t>PICC ve PAC Yerleştirme</a:t>
            </a:r>
            <a:endParaRPr lang="tr-TR" dirty="0">
              <a:solidFill>
                <a:schemeClr val="accent1"/>
              </a:solidFill>
            </a:endParaRPr>
          </a:p>
        </p:txBody>
      </p:sp>
      <p:sp>
        <p:nvSpPr>
          <p:cNvPr id="6" name="Rectangle 2">
            <a:extLst>
              <a:ext uri="{FF2B5EF4-FFF2-40B4-BE49-F238E27FC236}">
                <a16:creationId xmlns:a16="http://schemas.microsoft.com/office/drawing/2014/main" id="{1DCEDDA5-1D50-6671-654E-AA635ED3BF8B}"/>
              </a:ext>
            </a:extLst>
          </p:cNvPr>
          <p:cNvSpPr>
            <a:spLocks noChangeArrowheads="1"/>
          </p:cNvSpPr>
          <p:nvPr/>
        </p:nvSpPr>
        <p:spPr bwMode="auto">
          <a:xfrm>
            <a:off x="843280" y="2822106"/>
            <a:ext cx="553002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tr-TR" sz="2000" dirty="0">
                <a:solidFill>
                  <a:schemeClr val="bg2">
                    <a:lumMod val="10000"/>
                  </a:schemeClr>
                </a:solidFill>
              </a:rPr>
              <a:t>Yetişkinlerde, ergenlerde, çocuklarda ve yenidoğanlarda PYSK ve PAK yerleştirilmesi için </a:t>
            </a:r>
            <a:r>
              <a:rPr lang="tr-TR" sz="2000" b="1" dirty="0">
                <a:solidFill>
                  <a:schemeClr val="bg2">
                    <a:lumMod val="10000"/>
                  </a:schemeClr>
                </a:solidFill>
              </a:rPr>
              <a:t>steril/aseptik teknik</a:t>
            </a:r>
            <a:r>
              <a:rPr lang="tr-TR" sz="2000" dirty="0">
                <a:solidFill>
                  <a:schemeClr val="bg2">
                    <a:lumMod val="10000"/>
                  </a:schemeClr>
                </a:solidFill>
              </a:rPr>
              <a:t> kullanılmasını önermektedir</a:t>
            </a:r>
          </a:p>
          <a:p>
            <a:pPr lvl="0"/>
            <a:endParaRPr lang="tr-TR" sz="2000" dirty="0">
              <a:solidFill>
                <a:schemeClr val="bg2">
                  <a:lumMod val="10000"/>
                </a:schemeClr>
              </a:solidFill>
            </a:endParaRPr>
          </a:p>
          <a:p>
            <a:pPr lvl="0"/>
            <a:r>
              <a:rPr lang="tr-TR" sz="2000" b="1" dirty="0">
                <a:solidFill>
                  <a:schemeClr val="bg2">
                    <a:lumMod val="10000"/>
                  </a:schemeClr>
                </a:solidFill>
              </a:rPr>
              <a:t>Steril Teknik:</a:t>
            </a:r>
            <a:r>
              <a:rPr lang="tr-TR" sz="2000" dirty="0">
                <a:solidFill>
                  <a:schemeClr val="bg2">
                    <a:lumMod val="10000"/>
                  </a:schemeClr>
                </a:solidFill>
              </a:rPr>
              <a:t> Tıbbi maske, steril önlük, steril eldiven ve yerleştirme bölgesini yeterince kapatan steril bir örtü kullanılmasını içerir </a:t>
            </a:r>
          </a:p>
          <a:p>
            <a:pPr marL="342900" lvl="0" indent="-342900">
              <a:buClr>
                <a:srgbClr val="FF9900"/>
              </a:buClr>
              <a:buFont typeface="Wingdings" panose="05000000000000000000" pitchFamily="2" charset="2"/>
              <a:buChar char="q"/>
            </a:pPr>
            <a:endParaRPr lang="tr-TR" sz="2200" dirty="0">
              <a:solidFill>
                <a:schemeClr val="bg2">
                  <a:lumMod val="10000"/>
                </a:schemeClr>
              </a:solidFill>
            </a:endParaRPr>
          </a:p>
        </p:txBody>
      </p:sp>
      <p:pic>
        <p:nvPicPr>
          <p:cNvPr id="7" name="Resim 6">
            <a:extLst>
              <a:ext uri="{FF2B5EF4-FFF2-40B4-BE49-F238E27FC236}">
                <a16:creationId xmlns:a16="http://schemas.microsoft.com/office/drawing/2014/main" id="{0CFADF8B-2716-8897-A766-4A5B5DAA6504}"/>
              </a:ext>
            </a:extLst>
          </p:cNvPr>
          <p:cNvPicPr>
            <a:picLocks noChangeAspect="1"/>
          </p:cNvPicPr>
          <p:nvPr/>
        </p:nvPicPr>
        <p:blipFill>
          <a:blip r:embed="rId3"/>
          <a:stretch>
            <a:fillRect/>
          </a:stretch>
        </p:blipFill>
        <p:spPr>
          <a:xfrm>
            <a:off x="6620819" y="2149254"/>
            <a:ext cx="3773141" cy="3812000"/>
          </a:xfrm>
          <a:prstGeom prst="rect">
            <a:avLst/>
          </a:prstGeom>
        </p:spPr>
      </p:pic>
      <p:pic>
        <p:nvPicPr>
          <p:cNvPr id="11" name="Resim 10">
            <a:extLst>
              <a:ext uri="{FF2B5EF4-FFF2-40B4-BE49-F238E27FC236}">
                <a16:creationId xmlns:a16="http://schemas.microsoft.com/office/drawing/2014/main" id="{073B105E-A7ED-10B5-D5CF-3CC3EFEBE003}"/>
              </a:ext>
            </a:extLst>
          </p:cNvPr>
          <p:cNvPicPr>
            <a:picLocks noChangeAspect="1"/>
          </p:cNvPicPr>
          <p:nvPr/>
        </p:nvPicPr>
        <p:blipFill>
          <a:blip r:embed="rId4"/>
          <a:stretch>
            <a:fillRect/>
          </a:stretch>
        </p:blipFill>
        <p:spPr>
          <a:xfrm>
            <a:off x="9331783" y="4286861"/>
            <a:ext cx="2886075" cy="2495550"/>
          </a:xfrm>
          <a:prstGeom prst="ellipse">
            <a:avLst/>
          </a:prstGeom>
          <a:ln>
            <a:noFill/>
          </a:ln>
          <a:effectLst>
            <a:softEdge rad="112500"/>
          </a:effectLst>
        </p:spPr>
      </p:pic>
    </p:spTree>
    <p:extLst>
      <p:ext uri="{BB962C8B-B14F-4D97-AF65-F5344CB8AC3E}">
        <p14:creationId xmlns:p14="http://schemas.microsoft.com/office/powerpoint/2010/main" val="2684320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EB74-8972-788C-FA58-A07957880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079BF-3B74-E22C-3F5D-0C68752028AA}"/>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Cilt Antisepsi Hazırlıkları</a:t>
            </a:r>
            <a:endParaRPr lang="en-GB" b="1" dirty="0">
              <a:solidFill>
                <a:srgbClr val="636AA2"/>
              </a:solidFill>
              <a:latin typeface="+mn-lt"/>
            </a:endParaRPr>
          </a:p>
        </p:txBody>
      </p:sp>
      <p:pic>
        <p:nvPicPr>
          <p:cNvPr id="4" name="Resim 2">
            <a:extLst>
              <a:ext uri="{FF2B5EF4-FFF2-40B4-BE49-F238E27FC236}">
                <a16:creationId xmlns:a16="http://schemas.microsoft.com/office/drawing/2014/main" id="{AFB68B04-EC2B-EAC6-D0DC-AE1F8B16FE2E}"/>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BBD6D3F3-C887-0B08-1F1A-33E35EB407A7}"/>
              </a:ext>
            </a:extLst>
          </p:cNvPr>
          <p:cNvSpPr txBox="1"/>
          <p:nvPr/>
        </p:nvSpPr>
        <p:spPr>
          <a:xfrm>
            <a:off x="1036052" y="1845734"/>
            <a:ext cx="6836076" cy="523220"/>
          </a:xfrm>
          <a:prstGeom prst="rect">
            <a:avLst/>
          </a:prstGeom>
          <a:noFill/>
        </p:spPr>
        <p:txBody>
          <a:bodyPr wrap="square">
            <a:spAutoFit/>
          </a:bodyPr>
          <a:lstStyle/>
          <a:p>
            <a:r>
              <a:rPr lang="tr-TR" sz="2800" b="1" dirty="0">
                <a:solidFill>
                  <a:schemeClr val="accent1"/>
                </a:solidFill>
              </a:rPr>
              <a:t>Genel Cilt Antisepsisi</a:t>
            </a:r>
          </a:p>
        </p:txBody>
      </p:sp>
      <p:sp>
        <p:nvSpPr>
          <p:cNvPr id="6" name="Rectangle 2">
            <a:extLst>
              <a:ext uri="{FF2B5EF4-FFF2-40B4-BE49-F238E27FC236}">
                <a16:creationId xmlns:a16="http://schemas.microsoft.com/office/drawing/2014/main" id="{A4C2A3B3-F68E-EB02-9B63-2D442D0F29C1}"/>
              </a:ext>
            </a:extLst>
          </p:cNvPr>
          <p:cNvSpPr>
            <a:spLocks noChangeArrowheads="1"/>
          </p:cNvSpPr>
          <p:nvPr/>
        </p:nvSpPr>
        <p:spPr bwMode="auto">
          <a:xfrm>
            <a:off x="1097280" y="2922124"/>
            <a:ext cx="645053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buClr>
                <a:srgbClr val="FF9900"/>
              </a:buClr>
              <a:buFont typeface="Wingdings" panose="05000000000000000000" pitchFamily="2" charset="2"/>
              <a:buChar char="q"/>
            </a:pPr>
            <a:r>
              <a:rPr lang="tr-TR" sz="2400" dirty="0">
                <a:solidFill>
                  <a:srgbClr val="000000"/>
                </a:solidFill>
              </a:rPr>
              <a:t>Tüm PVK, PYSK ve PAK yerleştirmelerinde yeterli cilt antisepsisi her zaman sağlanmalıdır</a:t>
            </a:r>
          </a:p>
          <a:p>
            <a:pPr lvl="0">
              <a:buClr>
                <a:srgbClr val="FF9900"/>
              </a:buClr>
            </a:pPr>
            <a:endParaRPr lang="tr-TR" sz="2400" dirty="0">
              <a:solidFill>
                <a:srgbClr val="000000"/>
              </a:solidFill>
            </a:endParaRPr>
          </a:p>
          <a:p>
            <a:pPr marL="285750" lvl="0" indent="-285750">
              <a:buClr>
                <a:srgbClr val="FF9900"/>
              </a:buClr>
              <a:buFont typeface="Wingdings" panose="05000000000000000000" pitchFamily="2" charset="2"/>
              <a:buChar char="q"/>
            </a:pPr>
            <a:r>
              <a:rPr lang="tr-TR" sz="2400" dirty="0">
                <a:solidFill>
                  <a:srgbClr val="000000"/>
                </a:solidFill>
              </a:rPr>
              <a:t>Yerleştirme sırasında zorluk yaşanırsa ve yerleştirme bölgesine tekrar dokunma ihtiyacı doğarsa, cilt antisepsisi tekrarlanmalıdır</a:t>
            </a:r>
          </a:p>
          <a:p>
            <a:pPr marL="285750" lvl="0" indent="-285750">
              <a:buClr>
                <a:srgbClr val="FF9900"/>
              </a:buClr>
              <a:buFont typeface="Wingdings" panose="05000000000000000000" pitchFamily="2" charset="2"/>
              <a:buChar char="q"/>
            </a:pPr>
            <a:endParaRPr lang="tr-TR" sz="2400" dirty="0">
              <a:solidFill>
                <a:srgbClr val="000000"/>
              </a:solidFill>
            </a:endParaRPr>
          </a:p>
        </p:txBody>
      </p:sp>
      <p:pic>
        <p:nvPicPr>
          <p:cNvPr id="5" name="Resim 4">
            <a:extLst>
              <a:ext uri="{FF2B5EF4-FFF2-40B4-BE49-F238E27FC236}">
                <a16:creationId xmlns:a16="http://schemas.microsoft.com/office/drawing/2014/main" id="{7BB54183-FC15-ED52-5A63-56DB8EF93A18}"/>
              </a:ext>
            </a:extLst>
          </p:cNvPr>
          <p:cNvPicPr>
            <a:picLocks noChangeAspect="1"/>
          </p:cNvPicPr>
          <p:nvPr/>
        </p:nvPicPr>
        <p:blipFill>
          <a:blip r:embed="rId3"/>
          <a:stretch>
            <a:fillRect/>
          </a:stretch>
        </p:blipFill>
        <p:spPr>
          <a:xfrm>
            <a:off x="7872128" y="2634143"/>
            <a:ext cx="4024349" cy="2631958"/>
          </a:xfrm>
          <a:prstGeom prst="rect">
            <a:avLst/>
          </a:prstGeom>
        </p:spPr>
      </p:pic>
    </p:spTree>
    <p:extLst>
      <p:ext uri="{BB962C8B-B14F-4D97-AF65-F5344CB8AC3E}">
        <p14:creationId xmlns:p14="http://schemas.microsoft.com/office/powerpoint/2010/main" val="388378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131D-BF70-DD17-0ADC-6E813CD99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F6262A-0753-EE64-9E14-8F76549075F4}"/>
              </a:ext>
            </a:extLst>
          </p:cNvPr>
          <p:cNvSpPr>
            <a:spLocks noGrp="1"/>
          </p:cNvSpPr>
          <p:nvPr>
            <p:ph type="title"/>
          </p:nvPr>
        </p:nvSpPr>
        <p:spPr>
          <a:xfrm>
            <a:off x="1097280" y="286603"/>
            <a:ext cx="9512913" cy="1450757"/>
          </a:xfrm>
        </p:spPr>
        <p:txBody>
          <a:bodyPr>
            <a:normAutofit/>
          </a:bodyPr>
          <a:lstStyle/>
          <a:p>
            <a:r>
              <a:rPr lang="tr-TR" b="1" dirty="0">
                <a:solidFill>
                  <a:srgbClr val="7030A0"/>
                </a:solidFill>
                <a:latin typeface="+mn-lt"/>
              </a:rPr>
              <a:t> </a:t>
            </a:r>
            <a:r>
              <a:rPr lang="tr-TR" b="1" dirty="0">
                <a:solidFill>
                  <a:srgbClr val="636AA2"/>
                </a:solidFill>
                <a:latin typeface="+mn-lt"/>
              </a:rPr>
              <a:t>Cilt Antisepsi Hazırlıkları</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4407C705-04A2-2BBD-AABA-EAC22061C8C3}"/>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679DE634-A1DF-9A3B-1508-08CF2397FFD2}"/>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0876461F-F25D-856E-BCB9-74A5A6723EE6}"/>
              </a:ext>
            </a:extLst>
          </p:cNvPr>
          <p:cNvSpPr txBox="1"/>
          <p:nvPr/>
        </p:nvSpPr>
        <p:spPr>
          <a:xfrm>
            <a:off x="843280" y="2149254"/>
            <a:ext cx="2059311" cy="830997"/>
          </a:xfrm>
          <a:prstGeom prst="rect">
            <a:avLst/>
          </a:prstGeom>
          <a:noFill/>
        </p:spPr>
        <p:txBody>
          <a:bodyPr wrap="square">
            <a:spAutoFit/>
          </a:bodyPr>
          <a:lstStyle/>
          <a:p>
            <a:r>
              <a:rPr lang="tr-TR" sz="2400" b="1" dirty="0">
                <a:solidFill>
                  <a:schemeClr val="accent1"/>
                </a:solidFill>
              </a:rPr>
              <a:t>Antiseptik Seçimi</a:t>
            </a:r>
            <a:endParaRPr lang="tr-TR" sz="2400" dirty="0">
              <a:solidFill>
                <a:schemeClr val="accent1"/>
              </a:solidFill>
            </a:endParaRPr>
          </a:p>
        </p:txBody>
      </p:sp>
      <p:sp>
        <p:nvSpPr>
          <p:cNvPr id="6" name="Rectangle 2">
            <a:extLst>
              <a:ext uri="{FF2B5EF4-FFF2-40B4-BE49-F238E27FC236}">
                <a16:creationId xmlns:a16="http://schemas.microsoft.com/office/drawing/2014/main" id="{6270BD7D-1C36-E6BC-1A60-B3A3EDD0D656}"/>
              </a:ext>
            </a:extLst>
          </p:cNvPr>
          <p:cNvSpPr>
            <a:spLocks noChangeArrowheads="1"/>
          </p:cNvSpPr>
          <p:nvPr/>
        </p:nvSpPr>
        <p:spPr bwMode="auto">
          <a:xfrm>
            <a:off x="3521242" y="1912859"/>
            <a:ext cx="7827478"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Clr>
                <a:srgbClr val="FF9900"/>
              </a:buClr>
              <a:buFont typeface="Wingdings" panose="05000000000000000000" pitchFamily="2" charset="2"/>
              <a:buChar char="q"/>
            </a:pPr>
            <a:r>
              <a:rPr lang="tr-TR" sz="2000" dirty="0">
                <a:solidFill>
                  <a:srgbClr val="000000"/>
                </a:solidFill>
              </a:rPr>
              <a:t> PVK ve PYSK yerleştirilmeden önce klorheksidin içeren veya içermeyen bir cilt dezenfektanı antiseptiği kullanılmalıdır</a:t>
            </a:r>
          </a:p>
          <a:p>
            <a:pPr marL="285750" indent="-285750">
              <a:buClr>
                <a:srgbClr val="FF9900"/>
              </a:buClr>
              <a:buFont typeface="Wingdings" panose="05000000000000000000" pitchFamily="2" charset="2"/>
              <a:buChar char="q"/>
            </a:pPr>
            <a:r>
              <a:rPr lang="tr-TR" sz="2000" dirty="0">
                <a:solidFill>
                  <a:srgbClr val="000000"/>
                </a:solidFill>
              </a:rPr>
              <a:t>Klorheksidin alerjisi olasılığı göz önünde bulundurulmalıdır</a:t>
            </a:r>
          </a:p>
          <a:p>
            <a:pPr marL="285750" lvl="0" indent="-285750">
              <a:buClr>
                <a:srgbClr val="FF9900"/>
              </a:buClr>
              <a:buFont typeface="Wingdings" panose="05000000000000000000" pitchFamily="2" charset="2"/>
              <a:buChar char="q"/>
            </a:pPr>
            <a:r>
              <a:rPr lang="tr-TR" sz="2000" dirty="0">
                <a:solidFill>
                  <a:srgbClr val="000000"/>
                </a:solidFill>
              </a:rPr>
              <a:t>Etkinlik için % 2’lik klorheksidin konsantrasyonu gereklidir</a:t>
            </a:r>
          </a:p>
          <a:p>
            <a:pPr marL="285750" lvl="0" indent="-285750">
              <a:buClr>
                <a:srgbClr val="FF9900"/>
              </a:buClr>
              <a:buFont typeface="Wingdings" panose="05000000000000000000" pitchFamily="2" charset="2"/>
              <a:buChar char="q"/>
            </a:pPr>
            <a:r>
              <a:rPr lang="tr-TR" sz="2000" dirty="0">
                <a:solidFill>
                  <a:srgbClr val="000000"/>
                </a:solidFill>
              </a:rPr>
              <a:t>Yenidoğanlarda (özellikle 36 haftadan küçük gebelik yaşı olanlarda) %2'den yüksek klorheksidin içeren preparatlardan kaçınılmalıdır (kimyasal dermatit riski)</a:t>
            </a:r>
          </a:p>
          <a:p>
            <a:pPr marL="285750" lvl="0" indent="-285750">
              <a:buClr>
                <a:srgbClr val="FF9900"/>
              </a:buClr>
              <a:buFont typeface="Wingdings" panose="05000000000000000000" pitchFamily="2" charset="2"/>
              <a:buChar char="q"/>
            </a:pPr>
            <a:r>
              <a:rPr lang="tr-TR" sz="2000" dirty="0">
                <a:solidFill>
                  <a:srgbClr val="000000"/>
                </a:solidFill>
              </a:rPr>
              <a:t>Tüm cilt dezenfektanlarının antiseptiklerinin maksimum etki için üretici önerisine göre uygun sürede beklenmelidir</a:t>
            </a:r>
          </a:p>
          <a:p>
            <a:pPr marL="285750" lvl="0" indent="-285750">
              <a:buClr>
                <a:srgbClr val="FF9900"/>
              </a:buClr>
              <a:buFont typeface="Wingdings" panose="05000000000000000000" pitchFamily="2" charset="2"/>
              <a:buChar char="q"/>
            </a:pPr>
            <a:r>
              <a:rPr lang="tr-TR" sz="2000" dirty="0">
                <a:solidFill>
                  <a:srgbClr val="000000"/>
                </a:solidFill>
              </a:rPr>
              <a:t>Alkol içeren klorheksidin solüsyonunun bulunmadığı ya da kontrendikasyon olduğu durumlarda, </a:t>
            </a:r>
            <a:r>
              <a:rPr lang="tr-TR" sz="2000" dirty="0" err="1">
                <a:solidFill>
                  <a:srgbClr val="000000"/>
                </a:solidFill>
              </a:rPr>
              <a:t>povidon</a:t>
            </a:r>
            <a:r>
              <a:rPr lang="tr-TR" sz="2000" dirty="0">
                <a:solidFill>
                  <a:srgbClr val="000000"/>
                </a:solidFill>
              </a:rPr>
              <a:t>-iyodin veya sadece %70’lik alkol kullanılabilir</a:t>
            </a:r>
          </a:p>
          <a:p>
            <a:pPr lvl="0"/>
            <a:endParaRPr lang="tr-TR" dirty="0"/>
          </a:p>
        </p:txBody>
      </p:sp>
      <p:pic>
        <p:nvPicPr>
          <p:cNvPr id="7" name="Resim 6">
            <a:extLst>
              <a:ext uri="{FF2B5EF4-FFF2-40B4-BE49-F238E27FC236}">
                <a16:creationId xmlns:a16="http://schemas.microsoft.com/office/drawing/2014/main" id="{0FF8F12B-7DD2-ECAD-8A68-AE2DA7360D19}"/>
              </a:ext>
            </a:extLst>
          </p:cNvPr>
          <p:cNvPicPr>
            <a:picLocks noChangeAspect="1"/>
          </p:cNvPicPr>
          <p:nvPr/>
        </p:nvPicPr>
        <p:blipFill>
          <a:blip r:embed="rId3"/>
          <a:stretch>
            <a:fillRect/>
          </a:stretch>
        </p:blipFill>
        <p:spPr>
          <a:xfrm>
            <a:off x="766282" y="3457957"/>
            <a:ext cx="1985307" cy="2282572"/>
          </a:xfrm>
          <a:prstGeom prst="rect">
            <a:avLst/>
          </a:prstGeom>
        </p:spPr>
      </p:pic>
    </p:spTree>
    <p:extLst>
      <p:ext uri="{BB962C8B-B14F-4D97-AF65-F5344CB8AC3E}">
        <p14:creationId xmlns:p14="http://schemas.microsoft.com/office/powerpoint/2010/main" val="184109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891FC-FB05-D4E4-B9D9-68F9B3ABB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5893F-CC7F-7857-155F-DA88D810E30B}"/>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Kateter Yerleştirme Eğitimi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4033239B-FA3C-3F43-EE00-975146A39A6B}"/>
              </a:ext>
            </a:extLst>
          </p:cNvPr>
          <p:cNvSpPr>
            <a:spLocks noGrp="1"/>
          </p:cNvSpPr>
          <p:nvPr>
            <p:ph idx="1"/>
          </p:nvPr>
        </p:nvSpPr>
        <p:spPr/>
        <p:txBody>
          <a:bodyPr/>
          <a:lstStyle/>
          <a:p>
            <a:pPr marL="0" indent="0">
              <a:buNone/>
            </a:pPr>
            <a:endParaRPr lang="tr-TR" dirty="0">
              <a:solidFill>
                <a:srgbClr val="000000"/>
              </a:solidFill>
            </a:endParaRPr>
          </a:p>
          <a:p>
            <a:pPr marL="0" indent="0">
              <a:buNone/>
            </a:pPr>
            <a:endParaRPr lang="en-GB" dirty="0">
              <a:solidFill>
                <a:srgbClr val="000000"/>
              </a:solidFill>
            </a:endParaRPr>
          </a:p>
        </p:txBody>
      </p:sp>
      <p:pic>
        <p:nvPicPr>
          <p:cNvPr id="4" name="Resim 2">
            <a:extLst>
              <a:ext uri="{FF2B5EF4-FFF2-40B4-BE49-F238E27FC236}">
                <a16:creationId xmlns:a16="http://schemas.microsoft.com/office/drawing/2014/main" id="{4DD58B65-B9A5-C63D-F906-443902DC3EEF}"/>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C32B4D3F-4EBD-E8F4-E278-A7FBCB2121D9}"/>
              </a:ext>
            </a:extLst>
          </p:cNvPr>
          <p:cNvSpPr>
            <a:spLocks noChangeArrowheads="1"/>
          </p:cNvSpPr>
          <p:nvPr/>
        </p:nvSpPr>
        <p:spPr bwMode="auto">
          <a:xfrm>
            <a:off x="772491" y="2179030"/>
            <a:ext cx="8421843"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buClr>
                <a:srgbClr val="FF9900"/>
              </a:buClr>
              <a:buFont typeface="Wingdings" panose="05000000000000000000" pitchFamily="2" charset="2"/>
              <a:buChar char="q"/>
            </a:pPr>
            <a:r>
              <a:rPr lang="tr-TR" sz="2000" dirty="0">
                <a:solidFill>
                  <a:schemeClr val="bg2">
                    <a:lumMod val="10000"/>
                  </a:schemeClr>
                </a:solidFill>
              </a:rPr>
              <a:t>İntravasküler kateter (PVK, PYSK, PAK) yerleştiren tüm klinisyenler kateter yerleştirme konusunda resmi bir eğitim almalıdır</a:t>
            </a:r>
          </a:p>
          <a:p>
            <a:pPr>
              <a:buClr>
                <a:srgbClr val="FF9900"/>
              </a:buClr>
            </a:pPr>
            <a:r>
              <a:rPr lang="tr-TR" sz="2000" b="1" dirty="0">
                <a:solidFill>
                  <a:schemeClr val="bg2">
                    <a:lumMod val="10000"/>
                  </a:schemeClr>
                </a:solidFill>
              </a:rPr>
              <a:t>     Eğitimin Kapsamı</a:t>
            </a:r>
            <a:endParaRPr lang="tr-TR" sz="2000" dirty="0">
              <a:solidFill>
                <a:schemeClr val="bg2">
                  <a:lumMod val="10000"/>
                </a:schemeClr>
              </a:solidFill>
            </a:endParaRPr>
          </a:p>
          <a:p>
            <a:pPr marL="342900" lvl="0" indent="-342900">
              <a:buClr>
                <a:srgbClr val="FF9900"/>
              </a:buClr>
              <a:buFont typeface="Wingdings" panose="05000000000000000000" pitchFamily="2" charset="2"/>
              <a:buChar char="q"/>
            </a:pPr>
            <a:r>
              <a:rPr lang="tr-TR" sz="2000" dirty="0">
                <a:solidFill>
                  <a:schemeClr val="bg2">
                    <a:lumMod val="10000"/>
                  </a:schemeClr>
                </a:solidFill>
              </a:rPr>
              <a:t>Formal eğitim, hem teorik eğitimi hem de klinik becerilerde gösterilebilir yeterliliği içermelidir</a:t>
            </a:r>
          </a:p>
          <a:p>
            <a:pPr marL="342900" lvl="0" indent="-342900">
              <a:buClr>
                <a:srgbClr val="FF9900"/>
              </a:buClr>
              <a:buFont typeface="Wingdings" panose="05000000000000000000" pitchFamily="2" charset="2"/>
              <a:buChar char="q"/>
            </a:pPr>
            <a:r>
              <a:rPr lang="tr-TR" sz="2000" dirty="0">
                <a:solidFill>
                  <a:schemeClr val="bg2">
                    <a:lumMod val="10000"/>
                  </a:schemeClr>
                </a:solidFill>
              </a:rPr>
              <a:t>Yetişkinlerde PYSK ve PAK yerleştirme için eğitim esas, yenidoğanlarda ise tüm kateter türleri için şarttır</a:t>
            </a:r>
          </a:p>
          <a:p>
            <a:pPr lvl="0">
              <a:buClr>
                <a:srgbClr val="FF9900"/>
              </a:buClr>
            </a:pPr>
            <a:endParaRPr lang="tr-TR" sz="2000" dirty="0">
              <a:solidFill>
                <a:schemeClr val="bg2">
                  <a:lumMod val="10000"/>
                </a:schemeClr>
              </a:solidFill>
            </a:endParaRPr>
          </a:p>
          <a:p>
            <a:pPr lvl="0">
              <a:buClr>
                <a:srgbClr val="FF9900"/>
              </a:buClr>
            </a:pPr>
            <a:r>
              <a:rPr lang="tr-TR" sz="2000" b="1" dirty="0">
                <a:solidFill>
                  <a:schemeClr val="bg2">
                    <a:lumMod val="10000"/>
                  </a:schemeClr>
                </a:solidFill>
              </a:rPr>
              <a:t>     Eğitimin Faydaları</a:t>
            </a:r>
            <a:endParaRPr lang="tr-TR" sz="2000" dirty="0">
              <a:solidFill>
                <a:schemeClr val="bg2">
                  <a:lumMod val="10000"/>
                </a:schemeClr>
              </a:solidFill>
            </a:endParaRPr>
          </a:p>
          <a:p>
            <a:pPr marL="342900" lvl="0" indent="-342900">
              <a:buClr>
                <a:srgbClr val="FF9900"/>
              </a:buClr>
              <a:buFont typeface="Wingdings" panose="05000000000000000000" pitchFamily="2" charset="2"/>
              <a:buChar char="q"/>
            </a:pPr>
            <a:r>
              <a:rPr lang="tr-TR" sz="2000" dirty="0">
                <a:solidFill>
                  <a:schemeClr val="bg2">
                    <a:lumMod val="10000"/>
                  </a:schemeClr>
                </a:solidFill>
              </a:rPr>
              <a:t>Kateter ilişkili kan dolaşımı enfeksiyonları ve flebit riskini azaltır </a:t>
            </a:r>
          </a:p>
          <a:p>
            <a:pPr marL="342900" lvl="0" indent="-342900">
              <a:buClr>
                <a:srgbClr val="FF9900"/>
              </a:buClr>
              <a:buFont typeface="Wingdings" panose="05000000000000000000" pitchFamily="2" charset="2"/>
              <a:buChar char="q"/>
            </a:pPr>
            <a:r>
              <a:rPr lang="tr-TR" sz="2000" dirty="0">
                <a:solidFill>
                  <a:schemeClr val="bg2">
                    <a:lumMod val="10000"/>
                  </a:schemeClr>
                </a:solidFill>
              </a:rPr>
              <a:t>İlk denemede başarılı yerleştirme oranlarını artırarak tekrarlanan denemelerin önüne geçer</a:t>
            </a:r>
          </a:p>
          <a:p>
            <a:pPr marL="342900" lvl="0" indent="-342900">
              <a:buClr>
                <a:srgbClr val="FF9900"/>
              </a:buClr>
              <a:buFont typeface="Wingdings" panose="05000000000000000000" pitchFamily="2" charset="2"/>
              <a:buChar char="q"/>
            </a:pPr>
            <a:r>
              <a:rPr lang="tr-TR" sz="2000" dirty="0">
                <a:solidFill>
                  <a:schemeClr val="bg2">
                    <a:lumMod val="10000"/>
                  </a:schemeClr>
                </a:solidFill>
              </a:rPr>
              <a:t>Sarf malzeme maliyetlerini düşürür ve klinisyenlerin zamanını/stresini azaltır</a:t>
            </a:r>
          </a:p>
        </p:txBody>
      </p:sp>
      <p:pic>
        <p:nvPicPr>
          <p:cNvPr id="9" name="Resim 8">
            <a:extLst>
              <a:ext uri="{FF2B5EF4-FFF2-40B4-BE49-F238E27FC236}">
                <a16:creationId xmlns:a16="http://schemas.microsoft.com/office/drawing/2014/main" id="{9511AF17-AA22-CABF-9133-493CDEB8EEFB}"/>
              </a:ext>
            </a:extLst>
          </p:cNvPr>
          <p:cNvPicPr>
            <a:picLocks noChangeAspect="1"/>
          </p:cNvPicPr>
          <p:nvPr/>
        </p:nvPicPr>
        <p:blipFill>
          <a:blip r:embed="rId3"/>
          <a:stretch>
            <a:fillRect/>
          </a:stretch>
        </p:blipFill>
        <p:spPr>
          <a:xfrm>
            <a:off x="8540928" y="3533424"/>
            <a:ext cx="3573712" cy="2668966"/>
          </a:xfrm>
          <a:prstGeom prst="ellipse">
            <a:avLst/>
          </a:prstGeom>
          <a:ln>
            <a:noFill/>
          </a:ln>
          <a:effectLst>
            <a:softEdge rad="112500"/>
          </a:effectLst>
        </p:spPr>
      </p:pic>
    </p:spTree>
    <p:extLst>
      <p:ext uri="{BB962C8B-B14F-4D97-AF65-F5344CB8AC3E}">
        <p14:creationId xmlns:p14="http://schemas.microsoft.com/office/powerpoint/2010/main" val="3529806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26D46-29DA-056F-F62F-334D4ED60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006A4-BE71-4424-609E-F1CFA758D127}"/>
              </a:ext>
            </a:extLst>
          </p:cNvPr>
          <p:cNvSpPr>
            <a:spLocks noGrp="1"/>
          </p:cNvSpPr>
          <p:nvPr>
            <p:ph type="title"/>
          </p:nvPr>
        </p:nvSpPr>
        <p:spPr>
          <a:xfrm>
            <a:off x="1097280" y="286603"/>
            <a:ext cx="9512913" cy="1450757"/>
          </a:xfrm>
        </p:spPr>
        <p:txBody>
          <a:bodyPr>
            <a:normAutofit/>
          </a:bodyPr>
          <a:lstStyle/>
          <a:p>
            <a:r>
              <a:rPr lang="tr-TR" b="1" dirty="0">
                <a:solidFill>
                  <a:srgbClr val="7030A0"/>
                </a:solidFill>
                <a:latin typeface="+mn-lt"/>
              </a:rPr>
              <a:t> </a:t>
            </a:r>
            <a:r>
              <a:rPr lang="tr-TR" b="1" dirty="0">
                <a:solidFill>
                  <a:srgbClr val="636AA2"/>
                </a:solidFill>
                <a:latin typeface="+mn-lt"/>
              </a:rPr>
              <a:t>Eldiven Kullanımı</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828D40BC-2A32-AE77-5993-9A1268713A7B}"/>
              </a:ext>
            </a:extLst>
          </p:cNvPr>
          <p:cNvSpPr>
            <a:spLocks noGrp="1"/>
          </p:cNvSpPr>
          <p:nvPr>
            <p:ph idx="1"/>
          </p:nvPr>
        </p:nvSpPr>
        <p:spPr/>
        <p:txBody>
          <a:bodyPr/>
          <a:lstStyle/>
          <a:p>
            <a:pPr marL="0" indent="0">
              <a:buNone/>
            </a:pPr>
            <a:endParaRPr lang="tr-TR" dirty="0">
              <a:solidFill>
                <a:srgbClr val="000000"/>
              </a:solidFill>
            </a:endParaRPr>
          </a:p>
          <a:p>
            <a:pPr marL="0" indent="0">
              <a:buNone/>
            </a:pPr>
            <a:endParaRPr lang="en-GB" dirty="0">
              <a:solidFill>
                <a:srgbClr val="000000"/>
              </a:solidFill>
            </a:endParaRPr>
          </a:p>
        </p:txBody>
      </p:sp>
      <p:pic>
        <p:nvPicPr>
          <p:cNvPr id="4" name="Resim 2">
            <a:extLst>
              <a:ext uri="{FF2B5EF4-FFF2-40B4-BE49-F238E27FC236}">
                <a16:creationId xmlns:a16="http://schemas.microsoft.com/office/drawing/2014/main" id="{405F4F3A-896C-A6BC-B5F7-FC438440BCDB}"/>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3A4D0099-E346-3ADE-ECB7-E458255C21E6}"/>
              </a:ext>
            </a:extLst>
          </p:cNvPr>
          <p:cNvSpPr>
            <a:spLocks noChangeArrowheads="1"/>
          </p:cNvSpPr>
          <p:nvPr/>
        </p:nvSpPr>
        <p:spPr bwMode="auto">
          <a:xfrm>
            <a:off x="764102" y="2915184"/>
            <a:ext cx="736122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just">
              <a:buClr>
                <a:srgbClr val="FF9900"/>
              </a:buClr>
              <a:buFont typeface="Wingdings" panose="05000000000000000000" pitchFamily="2" charset="2"/>
              <a:buChar char="q"/>
            </a:pPr>
            <a:r>
              <a:rPr lang="tr-TR" sz="2000" dirty="0">
                <a:solidFill>
                  <a:schemeClr val="bg2">
                    <a:lumMod val="10000"/>
                  </a:schemeClr>
                </a:solidFill>
              </a:rPr>
              <a:t>Yetişkinlerde, ergenlerde veya çocuklarda PVK veya PYSK yerleştiren klinisyenlerin kateter yerleştirme sırasında tek kullanımlık eldiven giymelidir</a:t>
            </a:r>
          </a:p>
          <a:p>
            <a:pPr marL="285750" lvl="0" indent="-285750" algn="just">
              <a:buClr>
                <a:srgbClr val="FF9900"/>
              </a:buClr>
              <a:buFont typeface="Wingdings" panose="05000000000000000000" pitchFamily="2" charset="2"/>
              <a:buChar char="q"/>
            </a:pPr>
            <a:r>
              <a:rPr lang="tr-TR" sz="2000" dirty="0">
                <a:solidFill>
                  <a:schemeClr val="bg2">
                    <a:lumMod val="10000"/>
                  </a:schemeClr>
                </a:solidFill>
              </a:rPr>
              <a:t>Sağlık çalışanları için kesici- delici alet yaralanmalarını azaltarak iş sağlığı ve güvenliği  açısından da fayda sağlar   </a:t>
            </a:r>
          </a:p>
        </p:txBody>
      </p:sp>
      <p:pic>
        <p:nvPicPr>
          <p:cNvPr id="5" name="Resim 4">
            <a:extLst>
              <a:ext uri="{FF2B5EF4-FFF2-40B4-BE49-F238E27FC236}">
                <a16:creationId xmlns:a16="http://schemas.microsoft.com/office/drawing/2014/main" id="{31B26012-8C1C-566F-81CA-08E18693ADAB}"/>
              </a:ext>
            </a:extLst>
          </p:cNvPr>
          <p:cNvPicPr>
            <a:picLocks noChangeAspect="1"/>
          </p:cNvPicPr>
          <p:nvPr/>
        </p:nvPicPr>
        <p:blipFill>
          <a:blip r:embed="rId3"/>
          <a:srcRect l="25099" t="-1307" r="51123" b="1307"/>
          <a:stretch>
            <a:fillRect/>
          </a:stretch>
        </p:blipFill>
        <p:spPr>
          <a:xfrm>
            <a:off x="8295371" y="1737360"/>
            <a:ext cx="2799348" cy="4295775"/>
          </a:xfrm>
          <a:prstGeom prst="rect">
            <a:avLst/>
          </a:prstGeom>
        </p:spPr>
      </p:pic>
    </p:spTree>
    <p:extLst>
      <p:ext uri="{BB962C8B-B14F-4D97-AF65-F5344CB8AC3E}">
        <p14:creationId xmlns:p14="http://schemas.microsoft.com/office/powerpoint/2010/main" val="107468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EE4E9-F59A-DBEA-330B-C407FB557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2AB8D-C383-247E-2763-47194AB38F26}"/>
              </a:ext>
            </a:extLst>
          </p:cNvPr>
          <p:cNvSpPr>
            <a:spLocks noGrp="1"/>
          </p:cNvSpPr>
          <p:nvPr>
            <p:ph type="title"/>
          </p:nvPr>
        </p:nvSpPr>
        <p:spPr>
          <a:xfrm>
            <a:off x="1097280" y="286603"/>
            <a:ext cx="9512913" cy="1450757"/>
          </a:xfrm>
        </p:spPr>
        <p:txBody>
          <a:bodyPr>
            <a:normAutofit/>
          </a:bodyPr>
          <a:lstStyle/>
          <a:p>
            <a:r>
              <a:rPr lang="tr-TR" b="1" dirty="0">
                <a:solidFill>
                  <a:srgbClr val="7030A0"/>
                </a:solidFill>
                <a:latin typeface="+mn-lt"/>
              </a:rPr>
              <a:t> </a:t>
            </a:r>
            <a:r>
              <a:rPr lang="tr-TR" b="1" dirty="0">
                <a:solidFill>
                  <a:srgbClr val="636AA2"/>
                </a:solidFill>
                <a:latin typeface="+mn-lt"/>
              </a:rPr>
              <a:t>Eldiven Kullanımı</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ADE9F487-0E32-3C2A-E2D5-12E9A7EF86DC}"/>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23778C16-9A8E-0BE4-7A30-D82945D0FC6C}"/>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FC8964DA-07F6-1004-F7A7-0BE5A6177AB4}"/>
              </a:ext>
            </a:extLst>
          </p:cNvPr>
          <p:cNvSpPr>
            <a:spLocks noChangeArrowheads="1"/>
          </p:cNvSpPr>
          <p:nvPr/>
        </p:nvSpPr>
        <p:spPr bwMode="auto">
          <a:xfrm>
            <a:off x="764103" y="2761298"/>
            <a:ext cx="768206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000" b="1" dirty="0">
                <a:solidFill>
                  <a:schemeClr val="accent1"/>
                </a:solidFill>
              </a:rPr>
              <a:t>Yenidoğanlarda Eldiven Kullanımı</a:t>
            </a:r>
            <a:endParaRPr lang="tr-TR" sz="2000" dirty="0">
              <a:solidFill>
                <a:schemeClr val="accent1"/>
              </a:solidFill>
            </a:endParaRPr>
          </a:p>
          <a:p>
            <a:pPr marL="285750" lvl="0" indent="-285750">
              <a:buClr>
                <a:srgbClr val="FF9900"/>
              </a:buClr>
              <a:buFont typeface="Wingdings" panose="05000000000000000000" pitchFamily="2" charset="2"/>
              <a:buChar char="q"/>
            </a:pPr>
            <a:r>
              <a:rPr lang="tr-TR" sz="2000" dirty="0">
                <a:solidFill>
                  <a:schemeClr val="bg2">
                    <a:lumMod val="10000"/>
                  </a:schemeClr>
                </a:solidFill>
              </a:rPr>
              <a:t>Yenidoğanlarda PVK veya PYSK yerleştiren klinisyenlerin kateter yerleştirme sırasında tek kullanımlık eldiven kullanmalarını veya hiç eldiven kullanmamalarını önermektedir</a:t>
            </a:r>
          </a:p>
          <a:p>
            <a:pPr marL="285750" lvl="0" indent="-285750">
              <a:buClr>
                <a:srgbClr val="FF9900"/>
              </a:buClr>
              <a:buFont typeface="Wingdings" panose="05000000000000000000" pitchFamily="2" charset="2"/>
              <a:buChar char="q"/>
            </a:pPr>
            <a:r>
              <a:rPr lang="tr-TR" sz="2000" dirty="0">
                <a:solidFill>
                  <a:schemeClr val="bg2">
                    <a:lumMod val="10000"/>
                  </a:schemeClr>
                </a:solidFill>
              </a:rPr>
              <a:t>Yenidoğanlarda kateter yerleştirme zorluğu nedeniyle dokunsal çeviklikteki azalma, yerleştirmeyi zorlaştırabilir  </a:t>
            </a:r>
          </a:p>
        </p:txBody>
      </p:sp>
      <p:pic>
        <p:nvPicPr>
          <p:cNvPr id="5" name="Resim 4">
            <a:extLst>
              <a:ext uri="{FF2B5EF4-FFF2-40B4-BE49-F238E27FC236}">
                <a16:creationId xmlns:a16="http://schemas.microsoft.com/office/drawing/2014/main" id="{7074CB2C-B955-7F26-C803-B64FD6FA1CCC}"/>
              </a:ext>
            </a:extLst>
          </p:cNvPr>
          <p:cNvPicPr>
            <a:picLocks noChangeAspect="1"/>
          </p:cNvPicPr>
          <p:nvPr/>
        </p:nvPicPr>
        <p:blipFill>
          <a:blip r:embed="rId3"/>
          <a:stretch>
            <a:fillRect/>
          </a:stretch>
        </p:blipFill>
        <p:spPr>
          <a:xfrm>
            <a:off x="8645163" y="2486105"/>
            <a:ext cx="2859272" cy="2334970"/>
          </a:xfrm>
          <a:prstGeom prst="rect">
            <a:avLst/>
          </a:prstGeom>
        </p:spPr>
      </p:pic>
    </p:spTree>
    <p:extLst>
      <p:ext uri="{BB962C8B-B14F-4D97-AF65-F5344CB8AC3E}">
        <p14:creationId xmlns:p14="http://schemas.microsoft.com/office/powerpoint/2010/main" val="3769804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65EC6-2F8E-A517-868D-EF8E2EC74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43E2D-F137-DC96-95A1-F1EB884CF222}"/>
              </a:ext>
            </a:extLst>
          </p:cNvPr>
          <p:cNvSpPr>
            <a:spLocks noGrp="1"/>
          </p:cNvSpPr>
          <p:nvPr>
            <p:ph type="title"/>
          </p:nvPr>
        </p:nvSpPr>
        <p:spPr>
          <a:xfrm>
            <a:off x="1097280" y="286603"/>
            <a:ext cx="9512913" cy="1450757"/>
          </a:xfrm>
        </p:spPr>
        <p:txBody>
          <a:bodyPr>
            <a:normAutofit/>
          </a:bodyPr>
          <a:lstStyle/>
          <a:p>
            <a:r>
              <a:rPr lang="tr-TR" b="1" dirty="0">
                <a:solidFill>
                  <a:srgbClr val="7030A0"/>
                </a:solidFill>
                <a:latin typeface="+mn-lt"/>
              </a:rPr>
              <a:t> </a:t>
            </a:r>
            <a:r>
              <a:rPr lang="tr-TR" b="1" dirty="0">
                <a:solidFill>
                  <a:srgbClr val="636AA2"/>
                </a:solidFill>
                <a:latin typeface="+mn-lt"/>
              </a:rPr>
              <a:t>Eldiven Kullanımı</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07E956F3-A021-B2BC-5B41-5103C6B00656}"/>
              </a:ext>
            </a:extLst>
          </p:cNvPr>
          <p:cNvSpPr>
            <a:spLocks noGrp="1"/>
          </p:cNvSpPr>
          <p:nvPr>
            <p:ph idx="1"/>
          </p:nvPr>
        </p:nvSpPr>
        <p:spPr>
          <a:xfrm>
            <a:off x="1097280" y="1845734"/>
            <a:ext cx="7252636" cy="4023360"/>
          </a:xfrm>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33CC3750-26EB-C42E-447C-DE4FA5C2A97D}"/>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CA2BE69B-2F81-FA8D-E223-B9EA7F825449}"/>
              </a:ext>
            </a:extLst>
          </p:cNvPr>
          <p:cNvSpPr>
            <a:spLocks noChangeArrowheads="1"/>
          </p:cNvSpPr>
          <p:nvPr/>
        </p:nvSpPr>
        <p:spPr bwMode="auto">
          <a:xfrm>
            <a:off x="764102" y="2607408"/>
            <a:ext cx="782644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000" b="1" dirty="0">
                <a:solidFill>
                  <a:schemeClr val="accent1"/>
                </a:solidFill>
              </a:rPr>
              <a:t>Steril Eldivenler</a:t>
            </a:r>
            <a:endParaRPr lang="tr-TR" sz="2000" dirty="0">
              <a:solidFill>
                <a:schemeClr val="accent1"/>
              </a:solidFill>
            </a:endParaRPr>
          </a:p>
          <a:p>
            <a:pPr marL="342900" lvl="0" indent="-342900">
              <a:buClr>
                <a:srgbClr val="FF9900"/>
              </a:buClr>
              <a:buFont typeface="Wingdings" panose="05000000000000000000" pitchFamily="2" charset="2"/>
              <a:buChar char="q"/>
            </a:pPr>
            <a:r>
              <a:rPr lang="tr-TR" sz="2000" dirty="0">
                <a:solidFill>
                  <a:srgbClr val="000000"/>
                </a:solidFill>
              </a:rPr>
              <a:t>PYSK veya PAK yerleştiren klinisyenlerin steril olmayan eldivenlere kıyasla tek kullanımlık steril eldiven kullanmaları önerilmektedir  </a:t>
            </a:r>
          </a:p>
          <a:p>
            <a:pPr marL="342900" lvl="0" indent="-342900">
              <a:buClr>
                <a:srgbClr val="FF9900"/>
              </a:buClr>
              <a:buFont typeface="Wingdings" panose="05000000000000000000" pitchFamily="2" charset="2"/>
              <a:buChar char="q"/>
            </a:pPr>
            <a:r>
              <a:rPr lang="tr-TR" sz="2000" b="1" dirty="0">
                <a:solidFill>
                  <a:srgbClr val="000000"/>
                </a:solidFill>
              </a:rPr>
              <a:t>PVK Yerleştirme:</a:t>
            </a:r>
            <a:r>
              <a:rPr lang="tr-TR" sz="2000" dirty="0">
                <a:solidFill>
                  <a:srgbClr val="000000"/>
                </a:solidFill>
              </a:rPr>
              <a:t> Aseptik "</a:t>
            </a:r>
            <a:r>
              <a:rPr lang="tr-TR" sz="2000" dirty="0" err="1">
                <a:solidFill>
                  <a:srgbClr val="000000"/>
                </a:solidFill>
              </a:rPr>
              <a:t>no-touch</a:t>
            </a:r>
            <a:r>
              <a:rPr lang="tr-TR" sz="2000" dirty="0">
                <a:solidFill>
                  <a:srgbClr val="000000"/>
                </a:solidFill>
              </a:rPr>
              <a:t>" tekniğinin adımlarına dikkatlice uyulması koşuluyla steril eldiven kullanılmaması önerilmektedir</a:t>
            </a:r>
          </a:p>
          <a:p>
            <a:pPr marL="342900" lvl="0" indent="-342900">
              <a:buClr>
                <a:srgbClr val="FF9900"/>
              </a:buClr>
              <a:buFont typeface="Wingdings" panose="05000000000000000000" pitchFamily="2" charset="2"/>
              <a:buChar char="q"/>
            </a:pPr>
            <a:r>
              <a:rPr lang="tr-TR" sz="2000" dirty="0">
                <a:solidFill>
                  <a:srgbClr val="000000"/>
                </a:solidFill>
              </a:rPr>
              <a:t>Aseptik "</a:t>
            </a:r>
            <a:r>
              <a:rPr lang="tr-TR" sz="2000" dirty="0" err="1">
                <a:solidFill>
                  <a:srgbClr val="000000"/>
                </a:solidFill>
              </a:rPr>
              <a:t>no-touch</a:t>
            </a:r>
            <a:r>
              <a:rPr lang="tr-TR" sz="2000" dirty="0">
                <a:solidFill>
                  <a:srgbClr val="000000"/>
                </a:solidFill>
              </a:rPr>
              <a:t>" tekniğinin sağlanmasının zor olduğu durumlarda tek kullanımlık steril eldivenler kullanılmalıdır </a:t>
            </a:r>
          </a:p>
        </p:txBody>
      </p:sp>
      <p:pic>
        <p:nvPicPr>
          <p:cNvPr id="7" name="Resim 6">
            <a:extLst>
              <a:ext uri="{FF2B5EF4-FFF2-40B4-BE49-F238E27FC236}">
                <a16:creationId xmlns:a16="http://schemas.microsoft.com/office/drawing/2014/main" id="{85F0665E-EA5B-703D-22CE-2B04962899C1}"/>
              </a:ext>
            </a:extLst>
          </p:cNvPr>
          <p:cNvPicPr>
            <a:picLocks noChangeAspect="1"/>
          </p:cNvPicPr>
          <p:nvPr/>
        </p:nvPicPr>
        <p:blipFill>
          <a:blip r:embed="rId3"/>
          <a:stretch>
            <a:fillRect/>
          </a:stretch>
        </p:blipFill>
        <p:spPr>
          <a:xfrm>
            <a:off x="8590904" y="2102017"/>
            <a:ext cx="2967789" cy="3257550"/>
          </a:xfrm>
          <a:prstGeom prst="rect">
            <a:avLst/>
          </a:prstGeom>
        </p:spPr>
      </p:pic>
    </p:spTree>
    <p:extLst>
      <p:ext uri="{BB962C8B-B14F-4D97-AF65-F5344CB8AC3E}">
        <p14:creationId xmlns:p14="http://schemas.microsoft.com/office/powerpoint/2010/main" val="1285067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9C73-AAC9-73EA-8A86-7392A5D0167A}"/>
              </a:ext>
            </a:extLst>
          </p:cNvPr>
          <p:cNvSpPr>
            <a:spLocks noGrp="1"/>
          </p:cNvSpPr>
          <p:nvPr>
            <p:ph type="title"/>
          </p:nvPr>
        </p:nvSpPr>
        <p:spPr/>
        <p:txBody>
          <a:bodyPr>
            <a:normAutofit/>
          </a:bodyPr>
          <a:lstStyle/>
          <a:p>
            <a:r>
              <a:rPr lang="tr-TR" b="1" dirty="0">
                <a:solidFill>
                  <a:srgbClr val="7030A0"/>
                </a:solidFill>
                <a:latin typeface="+mn-lt"/>
              </a:rPr>
              <a:t>Sunum Planı</a:t>
            </a:r>
            <a:endParaRPr lang="en-GB" b="1" dirty="0">
              <a:solidFill>
                <a:srgbClr val="7030A0"/>
              </a:solidFill>
              <a:latin typeface="+mn-lt"/>
            </a:endParaRPr>
          </a:p>
        </p:txBody>
      </p:sp>
      <p:sp>
        <p:nvSpPr>
          <p:cNvPr id="3" name="Content Placeholder 2">
            <a:extLst>
              <a:ext uri="{FF2B5EF4-FFF2-40B4-BE49-F238E27FC236}">
                <a16:creationId xmlns:a16="http://schemas.microsoft.com/office/drawing/2014/main" id="{00155568-BE6A-443E-39F8-82766297C1F9}"/>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9AB9D62E-0A48-D4C7-333A-4CA8C72130CC}"/>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0" name="Metin kutusu 9">
            <a:extLst>
              <a:ext uri="{FF2B5EF4-FFF2-40B4-BE49-F238E27FC236}">
                <a16:creationId xmlns:a16="http://schemas.microsoft.com/office/drawing/2014/main" id="{7152E6BA-7B1E-4755-D099-6AB2F8E6B4A3}"/>
              </a:ext>
            </a:extLst>
          </p:cNvPr>
          <p:cNvSpPr txBox="1"/>
          <p:nvPr/>
        </p:nvSpPr>
        <p:spPr>
          <a:xfrm>
            <a:off x="5080721" y="1986402"/>
            <a:ext cx="5731810" cy="4199611"/>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
                <a:srgbClr val="FF9900"/>
              </a:buClr>
              <a:buSzTx/>
              <a:tabLst/>
            </a:pPr>
            <a:r>
              <a:rPr kumimoji="0" lang="tr-TR" altLang="tr-TR" sz="2000" b="0" i="0" u="none" strike="noStrike" cap="none" normalizeH="0" baseline="0" dirty="0">
                <a:ln>
                  <a:noFill/>
                </a:ln>
                <a:solidFill>
                  <a:srgbClr val="000000"/>
                </a:solidFill>
                <a:effectLst/>
              </a:rPr>
              <a:t>S</a:t>
            </a:r>
            <a:r>
              <a:rPr lang="tr-TR" altLang="tr-TR" sz="2000" dirty="0">
                <a:solidFill>
                  <a:srgbClr val="000000"/>
                </a:solidFill>
              </a:rPr>
              <a:t>HİE Küresel Yükü</a:t>
            </a:r>
          </a:p>
          <a:p>
            <a:pPr marR="0" lvl="0" algn="l" defTabSz="914400" rtl="0" eaLnBrk="0" fontAlgn="base" latinLnBrk="0" hangingPunct="0">
              <a:lnSpc>
                <a:spcPct val="150000"/>
              </a:lnSpc>
              <a:spcBef>
                <a:spcPct val="0"/>
              </a:spcBef>
              <a:spcAft>
                <a:spcPct val="0"/>
              </a:spcAft>
              <a:buClr>
                <a:srgbClr val="FF9900"/>
              </a:buClr>
              <a:buSzTx/>
              <a:tabLst/>
            </a:pPr>
            <a:r>
              <a:rPr kumimoji="0" lang="tr-TR" altLang="tr-TR" sz="2000" b="0" i="0" u="none" strike="noStrike" cap="none" normalizeH="0" baseline="0" dirty="0">
                <a:ln>
                  <a:noFill/>
                </a:ln>
                <a:solidFill>
                  <a:srgbClr val="000000"/>
                </a:solidFill>
                <a:effectLst/>
              </a:rPr>
              <a:t>Genel İlkeler</a:t>
            </a:r>
          </a:p>
          <a:p>
            <a:pPr marR="0" lvl="0" algn="l" defTabSz="914400" rtl="0" eaLnBrk="0" fontAlgn="base" latinLnBrk="0" hangingPunct="0">
              <a:lnSpc>
                <a:spcPct val="150000"/>
              </a:lnSpc>
              <a:spcBef>
                <a:spcPct val="0"/>
              </a:spcBef>
              <a:spcAft>
                <a:spcPct val="0"/>
              </a:spcAft>
              <a:buClr>
                <a:srgbClr val="FF9900"/>
              </a:buClr>
              <a:buSzTx/>
              <a:tabLst/>
            </a:pPr>
            <a:r>
              <a:rPr lang="tr-TR" altLang="tr-TR" sz="2000" dirty="0">
                <a:solidFill>
                  <a:srgbClr val="000000"/>
                </a:solidFill>
              </a:rPr>
              <a:t>Kateter Yerleştirme Uygulamaları</a:t>
            </a:r>
          </a:p>
          <a:p>
            <a:pPr marR="0" lvl="0" algn="l" defTabSz="914400" rtl="0" eaLnBrk="0" fontAlgn="base" latinLnBrk="0" hangingPunct="0">
              <a:lnSpc>
                <a:spcPct val="150000"/>
              </a:lnSpc>
              <a:spcBef>
                <a:spcPct val="0"/>
              </a:spcBef>
              <a:spcAft>
                <a:spcPct val="0"/>
              </a:spcAft>
              <a:buClr>
                <a:srgbClr val="FF9900"/>
              </a:buClr>
              <a:buSzTx/>
              <a:tabLst/>
            </a:pPr>
            <a:r>
              <a:rPr kumimoji="0" lang="tr-TR" altLang="tr-TR" sz="2000" b="0" i="0" u="none" strike="noStrike" cap="none" normalizeH="0" baseline="0" dirty="0">
                <a:ln>
                  <a:noFill/>
                </a:ln>
                <a:solidFill>
                  <a:srgbClr val="000000"/>
                </a:solidFill>
                <a:effectLst/>
              </a:rPr>
              <a:t>Kateter Bakım Uygulamaları</a:t>
            </a:r>
          </a:p>
          <a:p>
            <a:pPr marR="0" lvl="0" algn="l" defTabSz="914400" rtl="0" eaLnBrk="0" fontAlgn="base" latinLnBrk="0" hangingPunct="0">
              <a:lnSpc>
                <a:spcPct val="150000"/>
              </a:lnSpc>
              <a:spcBef>
                <a:spcPct val="0"/>
              </a:spcBef>
              <a:spcAft>
                <a:spcPct val="0"/>
              </a:spcAft>
              <a:buClr>
                <a:srgbClr val="FF9900"/>
              </a:buClr>
              <a:buSzTx/>
              <a:tabLst/>
            </a:pPr>
            <a:r>
              <a:rPr lang="tr-TR" altLang="tr-TR" sz="2000" dirty="0">
                <a:solidFill>
                  <a:srgbClr val="000000"/>
                </a:solidFill>
              </a:rPr>
              <a:t>Kateter Erişim Uygulamaları</a:t>
            </a:r>
          </a:p>
          <a:p>
            <a:pPr marR="0" lvl="0" algn="l" defTabSz="914400" rtl="0" eaLnBrk="0" fontAlgn="base" latinLnBrk="0" hangingPunct="0">
              <a:lnSpc>
                <a:spcPct val="150000"/>
              </a:lnSpc>
              <a:spcBef>
                <a:spcPct val="0"/>
              </a:spcBef>
              <a:spcAft>
                <a:spcPct val="0"/>
              </a:spcAft>
              <a:buClr>
                <a:srgbClr val="FF9900"/>
              </a:buClr>
              <a:buSzTx/>
              <a:tabLst/>
            </a:pPr>
            <a:r>
              <a:rPr lang="tr-TR" altLang="tr-TR" sz="2000" dirty="0">
                <a:solidFill>
                  <a:srgbClr val="000000"/>
                </a:solidFill>
              </a:rPr>
              <a:t>Kateter Çıkarma Uygulamaları</a:t>
            </a:r>
          </a:p>
          <a:p>
            <a:pPr marR="0" lvl="0" algn="l" defTabSz="914400" rtl="0" eaLnBrk="0" fontAlgn="base" latinLnBrk="0" hangingPunct="0">
              <a:lnSpc>
                <a:spcPct val="150000"/>
              </a:lnSpc>
              <a:spcBef>
                <a:spcPct val="0"/>
              </a:spcBef>
              <a:spcAft>
                <a:spcPct val="0"/>
              </a:spcAft>
              <a:buClr>
                <a:srgbClr val="FF9900"/>
              </a:buClr>
              <a:buSzTx/>
              <a:tabLst/>
            </a:pPr>
            <a:r>
              <a:rPr lang="tr-TR" altLang="tr-TR" sz="2000" dirty="0">
                <a:solidFill>
                  <a:srgbClr val="000000"/>
                </a:solidFill>
              </a:rPr>
              <a:t>Uygun Kateter Seçimi</a:t>
            </a:r>
          </a:p>
          <a:p>
            <a:pPr marR="0" lvl="0" algn="l" defTabSz="914400" rtl="0" eaLnBrk="0" fontAlgn="base" latinLnBrk="0" hangingPunct="0">
              <a:lnSpc>
                <a:spcPct val="150000"/>
              </a:lnSpc>
              <a:spcBef>
                <a:spcPct val="0"/>
              </a:spcBef>
              <a:spcAft>
                <a:spcPct val="0"/>
              </a:spcAft>
              <a:buClr>
                <a:srgbClr val="FF9900"/>
              </a:buClr>
              <a:buSzTx/>
              <a:tabLst/>
            </a:pPr>
            <a:r>
              <a:rPr lang="tr-TR" altLang="tr-TR" sz="2000" dirty="0">
                <a:solidFill>
                  <a:srgbClr val="000000"/>
                </a:solidFill>
              </a:rPr>
              <a:t>Kateter Bakım Demetleri</a:t>
            </a:r>
          </a:p>
          <a:p>
            <a:pPr marR="0" lvl="0" algn="l" defTabSz="914400" rtl="0" eaLnBrk="0" fontAlgn="base" latinLnBrk="0" hangingPunct="0">
              <a:lnSpc>
                <a:spcPct val="150000"/>
              </a:lnSpc>
              <a:spcBef>
                <a:spcPct val="0"/>
              </a:spcBef>
              <a:spcAft>
                <a:spcPct val="0"/>
              </a:spcAft>
              <a:buClr>
                <a:srgbClr val="FF9900"/>
              </a:buClr>
              <a:buSzTx/>
              <a:tabLst/>
            </a:pPr>
            <a:r>
              <a:rPr lang="tr-TR" altLang="tr-TR" sz="2000" dirty="0">
                <a:solidFill>
                  <a:srgbClr val="000000"/>
                </a:solidFill>
              </a:rPr>
              <a:t>Multimodal İyileştirme Stratejileri</a:t>
            </a:r>
            <a:endParaRPr kumimoji="0" lang="tr-TR" altLang="tr-TR" sz="2000" b="0" i="0" u="none" strike="noStrike" cap="none" normalizeH="0" baseline="0" dirty="0">
              <a:ln>
                <a:noFill/>
              </a:ln>
              <a:solidFill>
                <a:srgbClr val="000000"/>
              </a:solidFill>
              <a:effectLst/>
            </a:endParaRPr>
          </a:p>
        </p:txBody>
      </p:sp>
      <p:pic>
        <p:nvPicPr>
          <p:cNvPr id="5" name="Resim 4">
            <a:extLst>
              <a:ext uri="{FF2B5EF4-FFF2-40B4-BE49-F238E27FC236}">
                <a16:creationId xmlns:a16="http://schemas.microsoft.com/office/drawing/2014/main" id="{06FDAA08-952E-87E0-AC4B-59FD171AF66B}"/>
              </a:ext>
            </a:extLst>
          </p:cNvPr>
          <p:cNvPicPr>
            <a:picLocks noChangeAspect="1"/>
          </p:cNvPicPr>
          <p:nvPr/>
        </p:nvPicPr>
        <p:blipFill>
          <a:blip r:embed="rId3"/>
          <a:stretch>
            <a:fillRect/>
          </a:stretch>
        </p:blipFill>
        <p:spPr>
          <a:xfrm>
            <a:off x="189562" y="1845734"/>
            <a:ext cx="4548010" cy="4480948"/>
          </a:xfrm>
          <a:prstGeom prst="rect">
            <a:avLst/>
          </a:prstGeom>
        </p:spPr>
      </p:pic>
    </p:spTree>
    <p:extLst>
      <p:ext uri="{BB962C8B-B14F-4D97-AF65-F5344CB8AC3E}">
        <p14:creationId xmlns:p14="http://schemas.microsoft.com/office/powerpoint/2010/main" val="672109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30AC3-2FE2-9AE6-9BEC-480E663486F3}"/>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34F10058-DD4C-3DA5-9D54-61EE7481FDE5}"/>
              </a:ext>
            </a:extLst>
          </p:cNvPr>
          <p:cNvPicPr>
            <a:picLocks noChangeAspect="1"/>
          </p:cNvPicPr>
          <p:nvPr/>
        </p:nvPicPr>
        <p:blipFill>
          <a:blip r:embed="rId2"/>
          <a:stretch>
            <a:fillRect/>
          </a:stretch>
        </p:blipFill>
        <p:spPr>
          <a:xfrm>
            <a:off x="9538630" y="4020767"/>
            <a:ext cx="2143125" cy="2133600"/>
          </a:xfrm>
          <a:prstGeom prst="rect">
            <a:avLst/>
          </a:prstGeom>
        </p:spPr>
      </p:pic>
      <p:sp>
        <p:nvSpPr>
          <p:cNvPr id="2" name="Title 1">
            <a:extLst>
              <a:ext uri="{FF2B5EF4-FFF2-40B4-BE49-F238E27FC236}">
                <a16:creationId xmlns:a16="http://schemas.microsoft.com/office/drawing/2014/main" id="{1876B0E4-DB93-25D7-7ED6-07B4BB5CA4A6}"/>
              </a:ext>
            </a:extLst>
          </p:cNvPr>
          <p:cNvSpPr>
            <a:spLocks noGrp="1"/>
          </p:cNvSpPr>
          <p:nvPr>
            <p:ph type="title"/>
          </p:nvPr>
        </p:nvSpPr>
        <p:spPr>
          <a:xfrm>
            <a:off x="1097280" y="286603"/>
            <a:ext cx="9512913" cy="1450757"/>
          </a:xfrm>
        </p:spPr>
        <p:txBody>
          <a:bodyPr>
            <a:normAutofit/>
          </a:bodyPr>
          <a:lstStyle/>
          <a:p>
            <a:r>
              <a:rPr lang="fi-FI" b="1" dirty="0">
                <a:solidFill>
                  <a:srgbClr val="636AA2"/>
                </a:solidFill>
                <a:latin typeface="+mn-lt"/>
              </a:rPr>
              <a:t>Standart Yerleştirme Paketi/Kiti Kullanımı</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3DB8E6CD-A081-96AB-AE93-ED8D0B5CDFF0}"/>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5A3A4DE7-EB49-B2BC-7371-3229EEF2C6C7}"/>
              </a:ext>
            </a:extLst>
          </p:cNvPr>
          <p:cNvPicPr>
            <a:picLocks noChangeAspect="1"/>
          </p:cNvPicPr>
          <p:nvPr/>
        </p:nvPicPr>
        <p:blipFill>
          <a:blip r:embed="rId3"/>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EFF927A1-5862-F64B-A507-23F4848FF69A}"/>
              </a:ext>
            </a:extLst>
          </p:cNvPr>
          <p:cNvSpPr>
            <a:spLocks noChangeArrowheads="1"/>
          </p:cNvSpPr>
          <p:nvPr/>
        </p:nvSpPr>
        <p:spPr bwMode="auto">
          <a:xfrm>
            <a:off x="1097280" y="2494008"/>
            <a:ext cx="641523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000" b="1" dirty="0">
                <a:solidFill>
                  <a:srgbClr val="000000"/>
                </a:solidFill>
              </a:rPr>
              <a:t>      </a:t>
            </a:r>
            <a:r>
              <a:rPr lang="tr-TR" sz="2000" b="1" dirty="0">
                <a:solidFill>
                  <a:schemeClr val="accent1"/>
                </a:solidFill>
              </a:rPr>
              <a:t>PICC ve PAC Yerleştirme</a:t>
            </a:r>
          </a:p>
          <a:p>
            <a:pPr>
              <a:buClr>
                <a:srgbClr val="FF9900"/>
              </a:buClr>
            </a:pPr>
            <a:endParaRPr lang="tr-TR" sz="2000" dirty="0">
              <a:solidFill>
                <a:srgbClr val="000000"/>
              </a:solidFill>
            </a:endParaRPr>
          </a:p>
          <a:p>
            <a:pPr marL="342900" lvl="0" indent="-342900">
              <a:buClr>
                <a:srgbClr val="FF9900"/>
              </a:buClr>
              <a:buFont typeface="Wingdings" panose="05000000000000000000" pitchFamily="2" charset="2"/>
              <a:buChar char="q"/>
            </a:pPr>
            <a:r>
              <a:rPr lang="tr-TR" sz="2000" dirty="0">
                <a:solidFill>
                  <a:srgbClr val="000000"/>
                </a:solidFill>
              </a:rPr>
              <a:t>PYSK veya PAK yerleştirirken klinisyenlerin standart bir yerleştirme paketi/kiti kullanmaları şiddetle önerilmektedir</a:t>
            </a:r>
          </a:p>
          <a:p>
            <a:pPr marL="342900" indent="-342900">
              <a:buClr>
                <a:srgbClr val="FF9900"/>
              </a:buClr>
              <a:buFont typeface="Wingdings" panose="05000000000000000000" pitchFamily="2" charset="2"/>
              <a:buChar char="q"/>
            </a:pPr>
            <a:r>
              <a:rPr lang="tr-TR" sz="2000" dirty="0">
                <a:solidFill>
                  <a:srgbClr val="000000"/>
                </a:solidFill>
              </a:rPr>
              <a:t>Çoğu PYSK ve </a:t>
            </a:r>
            <a:r>
              <a:rPr lang="tr-TR" sz="2000" dirty="0" err="1">
                <a:solidFill>
                  <a:srgbClr val="000000"/>
                </a:solidFill>
              </a:rPr>
              <a:t>PAK’ın</a:t>
            </a:r>
            <a:r>
              <a:rPr lang="tr-TR" sz="2000" dirty="0">
                <a:solidFill>
                  <a:srgbClr val="000000"/>
                </a:solidFill>
              </a:rPr>
              <a:t> ambalajı tipik olarak standart, steril, tek kullanımlık bir yerleştirme paketi/kiti içerir</a:t>
            </a:r>
          </a:p>
        </p:txBody>
      </p:sp>
      <p:pic>
        <p:nvPicPr>
          <p:cNvPr id="5" name="Resim 4">
            <a:extLst>
              <a:ext uri="{FF2B5EF4-FFF2-40B4-BE49-F238E27FC236}">
                <a16:creationId xmlns:a16="http://schemas.microsoft.com/office/drawing/2014/main" id="{3DD2762E-5A14-FE8E-E9D4-7CFF2EFB9F81}"/>
              </a:ext>
            </a:extLst>
          </p:cNvPr>
          <p:cNvPicPr>
            <a:picLocks noChangeAspect="1"/>
          </p:cNvPicPr>
          <p:nvPr/>
        </p:nvPicPr>
        <p:blipFill>
          <a:blip r:embed="rId4"/>
          <a:stretch>
            <a:fillRect/>
          </a:stretch>
        </p:blipFill>
        <p:spPr>
          <a:xfrm>
            <a:off x="7594093" y="1560461"/>
            <a:ext cx="2346659" cy="2850124"/>
          </a:xfrm>
          <a:prstGeom prst="rect">
            <a:avLst/>
          </a:prstGeom>
        </p:spPr>
      </p:pic>
    </p:spTree>
    <p:extLst>
      <p:ext uri="{BB962C8B-B14F-4D97-AF65-F5344CB8AC3E}">
        <p14:creationId xmlns:p14="http://schemas.microsoft.com/office/powerpoint/2010/main" val="3065194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94206-E83E-ABE3-7E2E-D7E669CF2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EC72BD-D3B0-7B69-1D48-99644EF54193}"/>
              </a:ext>
            </a:extLst>
          </p:cNvPr>
          <p:cNvSpPr>
            <a:spLocks noGrp="1"/>
          </p:cNvSpPr>
          <p:nvPr>
            <p:ph type="title"/>
          </p:nvPr>
        </p:nvSpPr>
        <p:spPr>
          <a:xfrm>
            <a:off x="1097280" y="286603"/>
            <a:ext cx="9512913" cy="1450757"/>
          </a:xfrm>
        </p:spPr>
        <p:txBody>
          <a:bodyPr>
            <a:normAutofit/>
          </a:bodyPr>
          <a:lstStyle/>
          <a:p>
            <a:r>
              <a:rPr lang="fi-FI" b="1" dirty="0">
                <a:solidFill>
                  <a:srgbClr val="636AA2"/>
                </a:solidFill>
                <a:latin typeface="+mn-lt"/>
              </a:rPr>
              <a:t>Standart Yerleştirme Paketi/Kiti Kullanımı</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FBCE5F35-CDC4-C814-6879-D7EB14726D0A}"/>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B062223A-87E0-B681-8C05-ACD35E48C738}"/>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9CC12B87-B7EB-8733-591B-023043D5FE62}"/>
              </a:ext>
            </a:extLst>
          </p:cNvPr>
          <p:cNvSpPr>
            <a:spLocks noChangeArrowheads="1"/>
          </p:cNvSpPr>
          <p:nvPr/>
        </p:nvSpPr>
        <p:spPr bwMode="auto">
          <a:xfrm>
            <a:off x="683982" y="1914817"/>
            <a:ext cx="8535519"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000" b="1" dirty="0">
                <a:solidFill>
                  <a:schemeClr val="accent1"/>
                </a:solidFill>
              </a:rPr>
              <a:t>PVK Yerleştirme</a:t>
            </a:r>
          </a:p>
          <a:p>
            <a:pPr>
              <a:buClr>
                <a:srgbClr val="FF9900"/>
              </a:buClr>
            </a:pPr>
            <a:endParaRPr lang="tr-TR" sz="2000" dirty="0">
              <a:solidFill>
                <a:srgbClr val="000000"/>
              </a:solidFill>
            </a:endParaRPr>
          </a:p>
          <a:p>
            <a:pPr marL="342900" indent="-342900">
              <a:buClr>
                <a:srgbClr val="FF9900"/>
              </a:buClr>
              <a:buFont typeface="Wingdings" panose="05000000000000000000" pitchFamily="2" charset="2"/>
              <a:buChar char="q"/>
            </a:pPr>
            <a:r>
              <a:rPr lang="tr-TR" sz="2000" dirty="0">
                <a:solidFill>
                  <a:srgbClr val="000000"/>
                </a:solidFill>
              </a:rPr>
              <a:t>PVK yerleştiren klinisyenlerin kateter yerleştirme için standart bir yerleştirme paketi/kiti kullanmaları önerilmektedir  </a:t>
            </a:r>
          </a:p>
          <a:p>
            <a:pPr marL="342900" lvl="0" indent="-342900">
              <a:buClr>
                <a:srgbClr val="FF9900"/>
              </a:buClr>
              <a:buFont typeface="Wingdings" panose="05000000000000000000" pitchFamily="2" charset="2"/>
              <a:buChar char="q"/>
            </a:pPr>
            <a:r>
              <a:rPr lang="tr-TR" sz="2000" dirty="0">
                <a:solidFill>
                  <a:srgbClr val="000000"/>
                </a:solidFill>
              </a:rPr>
              <a:t>Standart bir paketin (yerel olarak hazırlanmış olsa bile) </a:t>
            </a:r>
            <a:r>
              <a:rPr lang="tr-TR" sz="2000" dirty="0" err="1">
                <a:solidFill>
                  <a:srgbClr val="000000"/>
                </a:solidFill>
              </a:rPr>
              <a:t>PVK'ler</a:t>
            </a:r>
            <a:r>
              <a:rPr lang="tr-TR" sz="2000" dirty="0">
                <a:solidFill>
                  <a:srgbClr val="000000"/>
                </a:solidFill>
              </a:rPr>
              <a:t> için olması, prosedürün standardizasyonunu kolaylaştıracaktır</a:t>
            </a:r>
          </a:p>
          <a:p>
            <a:pPr>
              <a:buClr>
                <a:srgbClr val="FF9900"/>
              </a:buClr>
            </a:pPr>
            <a:r>
              <a:rPr lang="tr-TR" sz="2000" b="1" dirty="0">
                <a:solidFill>
                  <a:srgbClr val="000000"/>
                </a:solidFill>
              </a:rPr>
              <a:t>Faydaları</a:t>
            </a:r>
            <a:endParaRPr lang="tr-TR" sz="2000" dirty="0">
              <a:solidFill>
                <a:srgbClr val="000000"/>
              </a:solidFill>
            </a:endParaRPr>
          </a:p>
          <a:p>
            <a:pPr marL="342900" lvl="0" indent="-342900">
              <a:buClr>
                <a:srgbClr val="FF9900"/>
              </a:buClr>
              <a:buFont typeface="Wingdings" panose="05000000000000000000" pitchFamily="2" charset="2"/>
              <a:buChar char="q"/>
            </a:pPr>
            <a:r>
              <a:rPr lang="tr-TR" sz="2000" dirty="0">
                <a:solidFill>
                  <a:srgbClr val="000000"/>
                </a:solidFill>
              </a:rPr>
              <a:t>Malzeme sağlamanın yanı sıra, iş akışını optimize eder ve insan hatasını azaltır</a:t>
            </a:r>
          </a:p>
          <a:p>
            <a:pPr marL="342900" lvl="0" indent="-342900">
              <a:buClr>
                <a:srgbClr val="FF9900"/>
              </a:buClr>
              <a:buFont typeface="Wingdings" panose="05000000000000000000" pitchFamily="2" charset="2"/>
              <a:buChar char="q"/>
            </a:pPr>
            <a:r>
              <a:rPr lang="tr-TR" sz="2000" dirty="0">
                <a:solidFill>
                  <a:srgbClr val="000000"/>
                </a:solidFill>
              </a:rPr>
              <a:t>Tüm gerekli malzemelerin tek bir yerde ve düzenli bir şekilde bulunması, klinisyenlerin prosedür sırasında malzeme arama süresini ortadan kaldırır</a:t>
            </a:r>
          </a:p>
          <a:p>
            <a:pPr marL="342900" lvl="0" indent="-342900">
              <a:buClr>
                <a:srgbClr val="FF9900"/>
              </a:buClr>
              <a:buFont typeface="Wingdings" panose="05000000000000000000" pitchFamily="2" charset="2"/>
              <a:buChar char="q"/>
            </a:pPr>
            <a:r>
              <a:rPr lang="tr-TR" sz="2000" dirty="0">
                <a:solidFill>
                  <a:srgbClr val="000000"/>
                </a:solidFill>
              </a:rPr>
              <a:t>Farklı klinisyenler arasında uygulama tutarlılığını artırır ve eğitim süreçlerini basitleştirir</a:t>
            </a:r>
          </a:p>
          <a:p>
            <a:pPr lvl="0"/>
            <a:endParaRPr lang="tr-TR" dirty="0"/>
          </a:p>
        </p:txBody>
      </p:sp>
      <p:pic>
        <p:nvPicPr>
          <p:cNvPr id="7" name="Resim 1">
            <a:extLst>
              <a:ext uri="{FF2B5EF4-FFF2-40B4-BE49-F238E27FC236}">
                <a16:creationId xmlns:a16="http://schemas.microsoft.com/office/drawing/2014/main" id="{314A90A4-E577-B18D-ED64-7738D3579A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3033727"/>
            <a:ext cx="28194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42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6665-B712-D870-1363-251ECF365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7A9C7-D426-7035-748C-DEB40BC8044A}"/>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Ultrasonografi Rehberliğinde Yerleştirme</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9AB0FCE6-7EB4-CF2F-1D1E-4F992CFC3FFF}"/>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3D3474C0-3C4B-9170-3092-E98A211C36B3}"/>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30C4E407-E0F1-17DB-9D86-443767B6037A}"/>
              </a:ext>
            </a:extLst>
          </p:cNvPr>
          <p:cNvSpPr>
            <a:spLocks noChangeArrowheads="1"/>
          </p:cNvSpPr>
          <p:nvPr/>
        </p:nvSpPr>
        <p:spPr bwMode="auto">
          <a:xfrm>
            <a:off x="716996" y="1845734"/>
            <a:ext cx="851874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000" b="1" dirty="0">
                <a:solidFill>
                  <a:schemeClr val="accent1"/>
                </a:solidFill>
              </a:rPr>
              <a:t>PYSK Yerleştirme</a:t>
            </a:r>
            <a:endParaRPr lang="tr-TR" sz="2000" dirty="0">
              <a:solidFill>
                <a:schemeClr val="accent1"/>
              </a:solidFill>
            </a:endParaRPr>
          </a:p>
          <a:p>
            <a:pPr marL="342900" lvl="0" indent="-342900">
              <a:buClr>
                <a:srgbClr val="FF9900"/>
              </a:buClr>
              <a:buFont typeface="Wingdings" panose="05000000000000000000" pitchFamily="2" charset="2"/>
              <a:buChar char="q"/>
            </a:pPr>
            <a:r>
              <a:rPr lang="tr-TR" sz="2000" dirty="0">
                <a:solidFill>
                  <a:schemeClr val="bg2">
                    <a:lumMod val="10000"/>
                  </a:schemeClr>
                </a:solidFill>
              </a:rPr>
              <a:t>PYSK yerleştirirken ultrasonografi rehberliğinin kullanılmasını önermektedir</a:t>
            </a:r>
          </a:p>
          <a:p>
            <a:pPr marL="342900" lvl="0" indent="-342900">
              <a:buClr>
                <a:srgbClr val="FF9900"/>
              </a:buClr>
              <a:buFont typeface="Wingdings" panose="05000000000000000000" pitchFamily="2" charset="2"/>
              <a:buChar char="q"/>
            </a:pPr>
            <a:r>
              <a:rPr lang="tr-TR" sz="2000" dirty="0">
                <a:solidFill>
                  <a:schemeClr val="bg2">
                    <a:lumMod val="10000"/>
                  </a:schemeClr>
                </a:solidFill>
              </a:rPr>
              <a:t>Ultrasonografi rehberliği, kateter ucunun uygun merkezi vene yönlendirilmesine ve yerleştirme denemelerinin sayısının azaltılmasına yardımcı olur</a:t>
            </a:r>
          </a:p>
          <a:p>
            <a:pPr marL="342900" lvl="0" indent="-342900">
              <a:buClr>
                <a:srgbClr val="FF9900"/>
              </a:buClr>
              <a:buFont typeface="Wingdings" panose="05000000000000000000" pitchFamily="2" charset="2"/>
              <a:buChar char="q"/>
            </a:pPr>
            <a:endParaRPr lang="tr-TR" sz="2000" dirty="0">
              <a:solidFill>
                <a:schemeClr val="bg2">
                  <a:lumMod val="10000"/>
                </a:schemeClr>
              </a:solidFill>
            </a:endParaRPr>
          </a:p>
          <a:p>
            <a:pPr>
              <a:buClr>
                <a:srgbClr val="FF9900"/>
              </a:buClr>
            </a:pPr>
            <a:r>
              <a:rPr lang="tr-TR" sz="2000" b="1" dirty="0">
                <a:solidFill>
                  <a:schemeClr val="accent1"/>
                </a:solidFill>
              </a:rPr>
              <a:t>PVK Yerleştirme</a:t>
            </a:r>
            <a:endParaRPr lang="tr-TR" sz="2000" dirty="0">
              <a:solidFill>
                <a:schemeClr val="accent1"/>
              </a:solidFill>
            </a:endParaRPr>
          </a:p>
          <a:p>
            <a:pPr marL="342900" lvl="0" indent="-342900">
              <a:buClr>
                <a:srgbClr val="FF9900"/>
              </a:buClr>
              <a:buFont typeface="Wingdings" panose="05000000000000000000" pitchFamily="2" charset="2"/>
              <a:buChar char="q"/>
            </a:pPr>
            <a:r>
              <a:rPr lang="tr-TR" sz="2000" dirty="0">
                <a:solidFill>
                  <a:schemeClr val="bg2">
                    <a:lumMod val="10000"/>
                  </a:schemeClr>
                </a:solidFill>
              </a:rPr>
              <a:t>PVK yerleştirirken rutin olarak ultrasonografi rehberliğine gerek yoktur</a:t>
            </a:r>
          </a:p>
          <a:p>
            <a:pPr marL="342900" lvl="0" indent="-342900">
              <a:buClr>
                <a:srgbClr val="FF9900"/>
              </a:buClr>
              <a:buFont typeface="Wingdings" panose="05000000000000000000" pitchFamily="2" charset="2"/>
              <a:buChar char="q"/>
            </a:pPr>
            <a:r>
              <a:rPr lang="tr-TR" sz="2000" b="1" dirty="0">
                <a:solidFill>
                  <a:schemeClr val="bg2">
                    <a:lumMod val="10000"/>
                  </a:schemeClr>
                </a:solidFill>
              </a:rPr>
              <a:t>İstisnai Durumlar:</a:t>
            </a:r>
            <a:r>
              <a:rPr lang="tr-TR" sz="2000" dirty="0">
                <a:solidFill>
                  <a:schemeClr val="bg2">
                    <a:lumMod val="10000"/>
                  </a:schemeClr>
                </a:solidFill>
              </a:rPr>
              <a:t> İntravasküler kanülasyonun zor olabileceği belirli </a:t>
            </a:r>
            <a:r>
              <a:rPr lang="tr-TR" sz="2000" dirty="0">
                <a:solidFill>
                  <a:srgbClr val="000000"/>
                </a:solidFill>
              </a:rPr>
              <a:t>hasta gruplarında (örneğin, intravenöz ilaç kullanıcıları, yanık hastaları, ödemli </a:t>
            </a:r>
            <a:r>
              <a:rPr lang="tr-TR" sz="2000" dirty="0">
                <a:solidFill>
                  <a:schemeClr val="bg2">
                    <a:lumMod val="10000"/>
                  </a:schemeClr>
                </a:solidFill>
              </a:rPr>
              <a:t>hastalar, kemoterapi alan hastalar) PVK yerleştirme için ultrason kullanımı faydalı olabilir</a:t>
            </a:r>
          </a:p>
          <a:p>
            <a:pPr marL="342900" lvl="0" indent="-342900">
              <a:buClr>
                <a:srgbClr val="FF9900"/>
              </a:buClr>
              <a:buFont typeface="Wingdings" panose="05000000000000000000" pitchFamily="2" charset="2"/>
              <a:buChar char="q"/>
            </a:pPr>
            <a:r>
              <a:rPr lang="tr-TR" sz="2000" dirty="0">
                <a:solidFill>
                  <a:schemeClr val="bg2">
                    <a:lumMod val="10000"/>
                  </a:schemeClr>
                </a:solidFill>
              </a:rPr>
              <a:t>Ultrason probunun uygun şekilde temizlenmemesi durumunda enfeksiyon riski artabilir</a:t>
            </a:r>
            <a:endParaRPr lang="tr-TR" dirty="0"/>
          </a:p>
        </p:txBody>
      </p:sp>
      <p:pic>
        <p:nvPicPr>
          <p:cNvPr id="7" name="Resim 6">
            <a:extLst>
              <a:ext uri="{FF2B5EF4-FFF2-40B4-BE49-F238E27FC236}">
                <a16:creationId xmlns:a16="http://schemas.microsoft.com/office/drawing/2014/main" id="{5C240D29-3FD3-6D9B-C374-97C61708417A}"/>
              </a:ext>
            </a:extLst>
          </p:cNvPr>
          <p:cNvPicPr>
            <a:picLocks noChangeAspect="1"/>
          </p:cNvPicPr>
          <p:nvPr/>
        </p:nvPicPr>
        <p:blipFill>
          <a:blip r:embed="rId3"/>
          <a:stretch>
            <a:fillRect/>
          </a:stretch>
        </p:blipFill>
        <p:spPr>
          <a:xfrm>
            <a:off x="9356053" y="1880898"/>
            <a:ext cx="2508279" cy="1995914"/>
          </a:xfrm>
          <a:prstGeom prst="rect">
            <a:avLst/>
          </a:prstGeom>
        </p:spPr>
      </p:pic>
      <p:pic>
        <p:nvPicPr>
          <p:cNvPr id="5" name="Resim 4">
            <a:extLst>
              <a:ext uri="{FF2B5EF4-FFF2-40B4-BE49-F238E27FC236}">
                <a16:creationId xmlns:a16="http://schemas.microsoft.com/office/drawing/2014/main" id="{6D7685D5-3A13-B36E-390E-10B33B39AD92}"/>
              </a:ext>
            </a:extLst>
          </p:cNvPr>
          <p:cNvPicPr>
            <a:picLocks noChangeAspect="1"/>
          </p:cNvPicPr>
          <p:nvPr/>
        </p:nvPicPr>
        <p:blipFill>
          <a:blip r:embed="rId4"/>
          <a:stretch>
            <a:fillRect/>
          </a:stretch>
        </p:blipFill>
        <p:spPr>
          <a:xfrm>
            <a:off x="9356053" y="4084806"/>
            <a:ext cx="2628154" cy="2129292"/>
          </a:xfrm>
          <a:prstGeom prst="rect">
            <a:avLst/>
          </a:prstGeom>
        </p:spPr>
      </p:pic>
    </p:spTree>
    <p:extLst>
      <p:ext uri="{BB962C8B-B14F-4D97-AF65-F5344CB8AC3E}">
        <p14:creationId xmlns:p14="http://schemas.microsoft.com/office/powerpoint/2010/main" val="1757478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72519-F95A-00DB-35CB-5CAFECCE1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DDCDC-2549-7356-10FE-76E2E0E11660}"/>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Yerleştirme Yeri Seçimi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A5ED9871-B911-5521-20F3-4AA9FF02D2F6}"/>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9E3068AB-5D0E-B461-C37D-7B6DFD137B13}"/>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6726A185-2ABA-0C96-7F49-5F2710B655EC}"/>
              </a:ext>
            </a:extLst>
          </p:cNvPr>
          <p:cNvSpPr>
            <a:spLocks noChangeArrowheads="1"/>
          </p:cNvSpPr>
          <p:nvPr/>
        </p:nvSpPr>
        <p:spPr bwMode="auto">
          <a:xfrm>
            <a:off x="952431" y="2272364"/>
            <a:ext cx="584391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000" b="1" dirty="0">
                <a:solidFill>
                  <a:schemeClr val="accent1"/>
                </a:solidFill>
              </a:rPr>
              <a:t>PVK Yerleştirme</a:t>
            </a:r>
          </a:p>
          <a:p>
            <a:pPr>
              <a:buClr>
                <a:srgbClr val="FF9900"/>
              </a:buClr>
            </a:pPr>
            <a:endParaRPr lang="tr-TR" sz="2000" dirty="0">
              <a:solidFill>
                <a:schemeClr val="accent1"/>
              </a:solidFill>
            </a:endParaRPr>
          </a:p>
          <a:p>
            <a:pPr marL="342900" lvl="0" indent="-342900">
              <a:buClr>
                <a:srgbClr val="FF9900"/>
              </a:buClr>
              <a:buFont typeface="Wingdings" panose="05000000000000000000" pitchFamily="2" charset="2"/>
              <a:buChar char="q"/>
            </a:pPr>
            <a:r>
              <a:rPr lang="tr-TR" dirty="0">
                <a:solidFill>
                  <a:srgbClr val="000000"/>
                </a:solidFill>
              </a:rPr>
              <a:t>Üst ekstremitede proksimal bölümüne (</a:t>
            </a:r>
            <a:r>
              <a:rPr lang="tr-TR" dirty="0" err="1">
                <a:solidFill>
                  <a:srgbClr val="000000"/>
                </a:solidFill>
              </a:rPr>
              <a:t>kubital</a:t>
            </a:r>
            <a:r>
              <a:rPr lang="tr-TR" dirty="0">
                <a:solidFill>
                  <a:srgbClr val="000000"/>
                </a:solidFill>
              </a:rPr>
              <a:t> fossa veya üzeri) kıyasla distal kol damarlarının (</a:t>
            </a:r>
            <a:r>
              <a:rPr lang="tr-TR" dirty="0" err="1">
                <a:solidFill>
                  <a:srgbClr val="000000"/>
                </a:solidFill>
              </a:rPr>
              <a:t>kubital</a:t>
            </a:r>
            <a:r>
              <a:rPr lang="tr-TR" dirty="0">
                <a:solidFill>
                  <a:srgbClr val="000000"/>
                </a:solidFill>
              </a:rPr>
              <a:t> </a:t>
            </a:r>
            <a:r>
              <a:rPr lang="tr-TR" dirty="0" err="1">
                <a:solidFill>
                  <a:srgbClr val="000000"/>
                </a:solidFill>
              </a:rPr>
              <a:t>fossanın</a:t>
            </a:r>
            <a:r>
              <a:rPr lang="tr-TR" dirty="0">
                <a:solidFill>
                  <a:srgbClr val="000000"/>
                </a:solidFill>
              </a:rPr>
              <a:t> altı) kullanılmasını önermektedir</a:t>
            </a:r>
          </a:p>
          <a:p>
            <a:pPr lvl="0">
              <a:buClr>
                <a:srgbClr val="FF9900"/>
              </a:buClr>
            </a:pPr>
            <a:endParaRPr lang="tr-TR" dirty="0">
              <a:solidFill>
                <a:srgbClr val="000000"/>
              </a:solidFill>
            </a:endParaRPr>
          </a:p>
          <a:p>
            <a:pPr marL="342900" lvl="0" indent="-342900">
              <a:buClr>
                <a:srgbClr val="FF9900"/>
              </a:buClr>
              <a:buFont typeface="Wingdings" panose="05000000000000000000" pitchFamily="2" charset="2"/>
              <a:buChar char="q"/>
            </a:pPr>
            <a:r>
              <a:rPr lang="tr-TR" b="1" dirty="0">
                <a:solidFill>
                  <a:srgbClr val="000000"/>
                </a:solidFill>
              </a:rPr>
              <a:t>Öncelikli Tercih Edilen Venler:</a:t>
            </a:r>
            <a:r>
              <a:rPr lang="tr-TR" dirty="0">
                <a:solidFill>
                  <a:srgbClr val="000000"/>
                </a:solidFill>
              </a:rPr>
              <a:t> </a:t>
            </a:r>
            <a:r>
              <a:rPr lang="tr-TR" dirty="0" err="1">
                <a:solidFill>
                  <a:srgbClr val="000000"/>
                </a:solidFill>
              </a:rPr>
              <a:t>Sefalik</a:t>
            </a:r>
            <a:r>
              <a:rPr lang="tr-TR" dirty="0">
                <a:solidFill>
                  <a:srgbClr val="000000"/>
                </a:solidFill>
              </a:rPr>
              <a:t> ven, metakarpal, </a:t>
            </a:r>
            <a:r>
              <a:rPr lang="tr-TR" dirty="0" err="1">
                <a:solidFill>
                  <a:srgbClr val="000000"/>
                </a:solidFill>
              </a:rPr>
              <a:t>bazilik</a:t>
            </a:r>
            <a:r>
              <a:rPr lang="tr-TR" dirty="0">
                <a:solidFill>
                  <a:srgbClr val="000000"/>
                </a:solidFill>
              </a:rPr>
              <a:t> venler ve </a:t>
            </a:r>
            <a:r>
              <a:rPr lang="tr-TR" dirty="0" err="1">
                <a:solidFill>
                  <a:srgbClr val="000000"/>
                </a:solidFill>
              </a:rPr>
              <a:t>median</a:t>
            </a:r>
            <a:r>
              <a:rPr lang="tr-TR" dirty="0">
                <a:solidFill>
                  <a:srgbClr val="000000"/>
                </a:solidFill>
              </a:rPr>
              <a:t> </a:t>
            </a:r>
            <a:r>
              <a:rPr lang="tr-TR" dirty="0" err="1">
                <a:solidFill>
                  <a:srgbClr val="000000"/>
                </a:solidFill>
              </a:rPr>
              <a:t>antebrakiyal</a:t>
            </a:r>
            <a:r>
              <a:rPr lang="tr-TR" dirty="0">
                <a:solidFill>
                  <a:srgbClr val="000000"/>
                </a:solidFill>
              </a:rPr>
              <a:t> venler infüzyon için en uygun olanlardır</a:t>
            </a:r>
          </a:p>
          <a:p>
            <a:pPr marL="342900" indent="-342900">
              <a:buClr>
                <a:srgbClr val="FF9900"/>
              </a:buClr>
              <a:buFont typeface="Wingdings" panose="05000000000000000000" pitchFamily="2" charset="2"/>
              <a:buChar char="q"/>
            </a:pPr>
            <a:endParaRPr lang="tr-TR" b="1" dirty="0">
              <a:solidFill>
                <a:srgbClr val="000000"/>
              </a:solidFill>
            </a:endParaRPr>
          </a:p>
          <a:p>
            <a:pPr lvl="0"/>
            <a:endParaRPr lang="tr-TR" sz="1600" dirty="0"/>
          </a:p>
        </p:txBody>
      </p:sp>
      <p:pic>
        <p:nvPicPr>
          <p:cNvPr id="8" name="Resim 7">
            <a:extLst>
              <a:ext uri="{FF2B5EF4-FFF2-40B4-BE49-F238E27FC236}">
                <a16:creationId xmlns:a16="http://schemas.microsoft.com/office/drawing/2014/main" id="{1FA44D9F-7B79-F6E5-0F4F-6F2F9255C652}"/>
              </a:ext>
            </a:extLst>
          </p:cNvPr>
          <p:cNvPicPr>
            <a:picLocks noChangeAspect="1"/>
          </p:cNvPicPr>
          <p:nvPr/>
        </p:nvPicPr>
        <p:blipFill>
          <a:blip r:embed="rId3"/>
          <a:stretch>
            <a:fillRect/>
          </a:stretch>
        </p:blipFill>
        <p:spPr>
          <a:xfrm>
            <a:off x="7248088" y="2152438"/>
            <a:ext cx="4507267" cy="3409950"/>
          </a:xfrm>
          <a:prstGeom prst="rect">
            <a:avLst/>
          </a:prstGeom>
        </p:spPr>
      </p:pic>
    </p:spTree>
    <p:extLst>
      <p:ext uri="{BB962C8B-B14F-4D97-AF65-F5344CB8AC3E}">
        <p14:creationId xmlns:p14="http://schemas.microsoft.com/office/powerpoint/2010/main" val="3112245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72519-F95A-00DB-35CB-5CAFECCE1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DDCDC-2549-7356-10FE-76E2E0E11660}"/>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Yerleştirme Yeri Seçimi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A5ED9871-B911-5521-20F3-4AA9FF02D2F6}"/>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9E3068AB-5D0E-B461-C37D-7B6DFD137B13}"/>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6726A185-2ABA-0C96-7F49-5F2710B655EC}"/>
              </a:ext>
            </a:extLst>
          </p:cNvPr>
          <p:cNvSpPr>
            <a:spLocks noChangeArrowheads="1"/>
          </p:cNvSpPr>
          <p:nvPr/>
        </p:nvSpPr>
        <p:spPr bwMode="auto">
          <a:xfrm>
            <a:off x="1201741" y="1845734"/>
            <a:ext cx="100584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000" b="1" dirty="0">
                <a:solidFill>
                  <a:schemeClr val="accent1"/>
                </a:solidFill>
              </a:rPr>
              <a:t>Dikkat Edilmesi Gerekenler </a:t>
            </a:r>
          </a:p>
          <a:p>
            <a:pPr>
              <a:buClr>
                <a:srgbClr val="FF9900"/>
              </a:buClr>
            </a:pPr>
            <a:endParaRPr lang="tr-TR" sz="2000" b="1" dirty="0">
              <a:solidFill>
                <a:schemeClr val="accent1"/>
              </a:solidFill>
            </a:endParaRPr>
          </a:p>
          <a:p>
            <a:pPr marL="342900" indent="-342900">
              <a:buClr>
                <a:srgbClr val="FF9900"/>
              </a:buClr>
              <a:buFont typeface="Wingdings" panose="05000000000000000000" pitchFamily="2" charset="2"/>
              <a:buChar char="q"/>
            </a:pPr>
            <a:r>
              <a:rPr lang="tr-TR" dirty="0">
                <a:solidFill>
                  <a:srgbClr val="000000"/>
                </a:solidFill>
              </a:rPr>
              <a:t>Distalden başlamak, ilk PVK denemesi başarısız olursa daha proksimal damarları kullanma seçeneğini korur</a:t>
            </a:r>
          </a:p>
          <a:p>
            <a:pPr>
              <a:buClr>
                <a:srgbClr val="FF9900"/>
              </a:buClr>
            </a:pPr>
            <a:endParaRPr lang="tr-TR" dirty="0">
              <a:solidFill>
                <a:srgbClr val="000000"/>
              </a:solidFill>
            </a:endParaRPr>
          </a:p>
          <a:p>
            <a:pPr marL="342900" indent="-342900">
              <a:buClr>
                <a:srgbClr val="FF9900"/>
              </a:buClr>
              <a:buFont typeface="Wingdings" panose="05000000000000000000" pitchFamily="2" charset="2"/>
              <a:buChar char="q"/>
            </a:pPr>
            <a:r>
              <a:rPr lang="tr-TR" dirty="0" err="1">
                <a:solidFill>
                  <a:srgbClr val="000000"/>
                </a:solidFill>
              </a:rPr>
              <a:t>Kubital</a:t>
            </a:r>
            <a:r>
              <a:rPr lang="tr-TR" dirty="0">
                <a:solidFill>
                  <a:srgbClr val="000000"/>
                </a:solidFill>
              </a:rPr>
              <a:t> fossa damarları kan testleri için sıklıkla gerektiği için bu damarlardan kaçınılmalıdır</a:t>
            </a:r>
          </a:p>
          <a:p>
            <a:pPr>
              <a:buClr>
                <a:srgbClr val="FF9900"/>
              </a:buClr>
            </a:pPr>
            <a:endParaRPr lang="tr-TR" dirty="0">
              <a:solidFill>
                <a:srgbClr val="000000"/>
              </a:solidFill>
            </a:endParaRPr>
          </a:p>
          <a:p>
            <a:pPr marL="342900" indent="-342900">
              <a:buClr>
                <a:srgbClr val="FF9900"/>
              </a:buClr>
              <a:buFont typeface="Wingdings" panose="05000000000000000000" pitchFamily="2" charset="2"/>
              <a:buChar char="q"/>
            </a:pPr>
            <a:r>
              <a:rPr lang="tr-TR" dirty="0">
                <a:solidFill>
                  <a:srgbClr val="000000"/>
                </a:solidFill>
              </a:rPr>
              <a:t>IV erişimin hızla sağlanması gereken bazı acil durumlarda ve çok zayıf üst ekstremite venöz erişimi olan yoğun bakım hastalarında alt ekstremite kullanılabilir</a:t>
            </a:r>
            <a:endParaRPr lang="tr-TR" sz="1600" dirty="0">
              <a:solidFill>
                <a:srgbClr val="000000"/>
              </a:solidFill>
            </a:endParaRPr>
          </a:p>
          <a:p>
            <a:pPr lvl="0"/>
            <a:endParaRPr lang="tr-TR" sz="1600" dirty="0"/>
          </a:p>
        </p:txBody>
      </p:sp>
      <p:pic>
        <p:nvPicPr>
          <p:cNvPr id="7" name="Resim 6">
            <a:extLst>
              <a:ext uri="{FF2B5EF4-FFF2-40B4-BE49-F238E27FC236}">
                <a16:creationId xmlns:a16="http://schemas.microsoft.com/office/drawing/2014/main" id="{A6AFF401-2552-F0F6-0340-63421242AE51}"/>
              </a:ext>
            </a:extLst>
          </p:cNvPr>
          <p:cNvPicPr>
            <a:picLocks noChangeAspect="1"/>
          </p:cNvPicPr>
          <p:nvPr/>
        </p:nvPicPr>
        <p:blipFill>
          <a:blip r:embed="rId3"/>
          <a:stretch>
            <a:fillRect/>
          </a:stretch>
        </p:blipFill>
        <p:spPr>
          <a:xfrm>
            <a:off x="2926079" y="4771114"/>
            <a:ext cx="6772275" cy="1544432"/>
          </a:xfrm>
          <a:prstGeom prst="rect">
            <a:avLst/>
          </a:prstGeom>
        </p:spPr>
      </p:pic>
    </p:spTree>
    <p:extLst>
      <p:ext uri="{BB962C8B-B14F-4D97-AF65-F5344CB8AC3E}">
        <p14:creationId xmlns:p14="http://schemas.microsoft.com/office/powerpoint/2010/main" val="70476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478F-1722-1D95-D94E-F7781FF46F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DA71A-A1C7-40BA-47D5-F8AB67A501DA}"/>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Yerleştirme Yeri Seçimi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E6A33C31-E9B4-9959-00A9-C9BCD00F1F3D}"/>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1AC0DB88-DC92-01FB-5231-524D4BE1505E}"/>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D0820D68-DAE3-F45B-70AA-55B849630C21}"/>
              </a:ext>
            </a:extLst>
          </p:cNvPr>
          <p:cNvSpPr>
            <a:spLocks noChangeArrowheads="1"/>
          </p:cNvSpPr>
          <p:nvPr/>
        </p:nvSpPr>
        <p:spPr bwMode="auto">
          <a:xfrm>
            <a:off x="1036320" y="1767528"/>
            <a:ext cx="8604985"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endParaRPr lang="tr-TR" sz="2000" dirty="0">
              <a:solidFill>
                <a:schemeClr val="accent1"/>
              </a:solidFill>
            </a:endParaRPr>
          </a:p>
          <a:p>
            <a:pPr lvl="0"/>
            <a:r>
              <a:rPr lang="tr-TR" sz="2400" b="1" dirty="0">
                <a:solidFill>
                  <a:schemeClr val="accent1"/>
                </a:solidFill>
              </a:rPr>
              <a:t>Kaçınılması Gereken Durumlar</a:t>
            </a:r>
          </a:p>
          <a:p>
            <a:pPr marL="342900" indent="-342900">
              <a:buClr>
                <a:srgbClr val="FF9900"/>
              </a:buClr>
              <a:buFont typeface="Wingdings" panose="05000000000000000000" pitchFamily="2" charset="2"/>
              <a:buChar char="Ø"/>
            </a:pPr>
            <a:r>
              <a:rPr lang="tr-TR" sz="2000" dirty="0">
                <a:solidFill>
                  <a:schemeClr val="bg2">
                    <a:lumMod val="10000"/>
                  </a:schemeClr>
                </a:solidFill>
              </a:rPr>
              <a:t>Hastanın aktif olarak kullanmadığı kol tercih edilmelidir</a:t>
            </a:r>
          </a:p>
          <a:p>
            <a:pPr marL="342900" indent="-342900">
              <a:buClr>
                <a:srgbClr val="FF9900"/>
              </a:buClr>
              <a:buFont typeface="Wingdings" panose="05000000000000000000" pitchFamily="2" charset="2"/>
              <a:buChar char="Ø"/>
            </a:pPr>
            <a:r>
              <a:rPr lang="tr-TR" sz="2000" dirty="0">
                <a:solidFill>
                  <a:schemeClr val="bg2">
                    <a:lumMod val="10000"/>
                  </a:schemeClr>
                </a:solidFill>
              </a:rPr>
              <a:t>Aksiller lenf nodu diseksiyonu geçirmiş hastanın işaretlenmiş kolu kullanılmamalıdır</a:t>
            </a:r>
          </a:p>
          <a:p>
            <a:pPr marL="342900" indent="-342900">
              <a:buClr>
                <a:srgbClr val="FF9900"/>
              </a:buClr>
              <a:buFont typeface="Wingdings" panose="05000000000000000000" pitchFamily="2" charset="2"/>
              <a:buChar char="Ø"/>
            </a:pPr>
            <a:r>
              <a:rPr lang="tr-TR" sz="2000" dirty="0">
                <a:solidFill>
                  <a:schemeClr val="bg2">
                    <a:lumMod val="10000"/>
                  </a:schemeClr>
                </a:solidFill>
              </a:rPr>
              <a:t>Kronik böbrek hastalarında ileride fistül veya greft gerekebileceğinden, el üzeri veya üst ekstremite distali tercih edilmelidir</a:t>
            </a:r>
          </a:p>
          <a:p>
            <a:pPr marL="342900" indent="-342900">
              <a:buClr>
                <a:srgbClr val="FF9900"/>
              </a:buClr>
              <a:buFont typeface="Wingdings" panose="05000000000000000000" pitchFamily="2" charset="2"/>
              <a:buChar char="Ø"/>
            </a:pPr>
            <a:r>
              <a:rPr lang="tr-TR" sz="2000" dirty="0">
                <a:solidFill>
                  <a:schemeClr val="bg2">
                    <a:lumMod val="10000"/>
                  </a:schemeClr>
                </a:solidFill>
              </a:rPr>
              <a:t>Mümkünse </a:t>
            </a:r>
            <a:r>
              <a:rPr lang="tr-TR" sz="2000" dirty="0" err="1">
                <a:solidFill>
                  <a:schemeClr val="bg2">
                    <a:lumMod val="10000"/>
                  </a:schemeClr>
                </a:solidFill>
              </a:rPr>
              <a:t>antekübital</a:t>
            </a:r>
            <a:r>
              <a:rPr lang="tr-TR" sz="2000" dirty="0">
                <a:solidFill>
                  <a:schemeClr val="bg2">
                    <a:lumMod val="10000"/>
                  </a:schemeClr>
                </a:solidFill>
              </a:rPr>
              <a:t> (dirsek içi) damarlar kullanılmamalıdır; bu bölge ileride gerekebilecek periferik yerleşimli santral kateterler için korunmalıdır</a:t>
            </a:r>
          </a:p>
          <a:p>
            <a:pPr marL="342900" indent="-342900">
              <a:buClr>
                <a:srgbClr val="FF9900"/>
              </a:buClr>
              <a:buFont typeface="Wingdings" panose="05000000000000000000" pitchFamily="2" charset="2"/>
              <a:buChar char="Ø"/>
            </a:pPr>
            <a:r>
              <a:rPr lang="tr-TR" sz="2000" dirty="0">
                <a:solidFill>
                  <a:schemeClr val="bg2">
                    <a:lumMod val="10000"/>
                  </a:schemeClr>
                </a:solidFill>
              </a:rPr>
              <a:t>Ayak damarları, tromboemboli riski nedeniyle diğer damarlar uygun olduğu sürece tercih edilmemelidir</a:t>
            </a:r>
          </a:p>
          <a:p>
            <a:pPr marL="342900" indent="-342900">
              <a:buClr>
                <a:srgbClr val="FF9900"/>
              </a:buClr>
              <a:buFont typeface="Wingdings" panose="05000000000000000000" pitchFamily="2" charset="2"/>
              <a:buChar char="Ø"/>
            </a:pPr>
            <a:r>
              <a:rPr lang="tr-TR" sz="2000" dirty="0" err="1">
                <a:solidFill>
                  <a:schemeClr val="bg2">
                    <a:lumMod val="10000"/>
                  </a:schemeClr>
                </a:solidFill>
              </a:rPr>
              <a:t>Skleroze</a:t>
            </a:r>
            <a:r>
              <a:rPr lang="tr-TR" sz="2000" dirty="0">
                <a:solidFill>
                  <a:schemeClr val="bg2">
                    <a:lumMod val="10000"/>
                  </a:schemeClr>
                </a:solidFill>
              </a:rPr>
              <a:t> (sertleşmiş), </a:t>
            </a:r>
            <a:r>
              <a:rPr lang="tr-TR" sz="2000" dirty="0" err="1">
                <a:solidFill>
                  <a:schemeClr val="bg2">
                    <a:lumMod val="10000"/>
                  </a:schemeClr>
                </a:solidFill>
              </a:rPr>
              <a:t>flebitli</a:t>
            </a:r>
            <a:r>
              <a:rPr lang="tr-TR" sz="2000" dirty="0">
                <a:solidFill>
                  <a:schemeClr val="bg2">
                    <a:lumMod val="10000"/>
                  </a:schemeClr>
                </a:solidFill>
              </a:rPr>
              <a:t> veya </a:t>
            </a:r>
            <a:r>
              <a:rPr lang="tr-TR" sz="2000" dirty="0" err="1">
                <a:solidFill>
                  <a:schemeClr val="bg2">
                    <a:lumMod val="10000"/>
                  </a:schemeClr>
                </a:solidFill>
              </a:rPr>
              <a:t>trombozlu</a:t>
            </a:r>
            <a:r>
              <a:rPr lang="tr-TR" sz="2000" dirty="0">
                <a:solidFill>
                  <a:schemeClr val="bg2">
                    <a:lumMod val="10000"/>
                  </a:schemeClr>
                </a:solidFill>
              </a:rPr>
              <a:t> venler kullanılmamalıdır</a:t>
            </a:r>
          </a:p>
        </p:txBody>
      </p:sp>
      <p:pic>
        <p:nvPicPr>
          <p:cNvPr id="5" name="Resim 4">
            <a:extLst>
              <a:ext uri="{FF2B5EF4-FFF2-40B4-BE49-F238E27FC236}">
                <a16:creationId xmlns:a16="http://schemas.microsoft.com/office/drawing/2014/main" id="{0A51120F-D745-AACB-6EA8-178F58AEC44A}"/>
              </a:ext>
            </a:extLst>
          </p:cNvPr>
          <p:cNvPicPr>
            <a:picLocks noChangeAspect="1"/>
          </p:cNvPicPr>
          <p:nvPr/>
        </p:nvPicPr>
        <p:blipFill>
          <a:blip r:embed="rId3"/>
          <a:srcRect l="10803" r="36220"/>
          <a:stretch>
            <a:fillRect/>
          </a:stretch>
        </p:blipFill>
        <p:spPr>
          <a:xfrm>
            <a:off x="9702265" y="2198466"/>
            <a:ext cx="2113954" cy="2920121"/>
          </a:xfrm>
          <a:prstGeom prst="rect">
            <a:avLst/>
          </a:prstGeom>
        </p:spPr>
      </p:pic>
    </p:spTree>
    <p:extLst>
      <p:ext uri="{BB962C8B-B14F-4D97-AF65-F5344CB8AC3E}">
        <p14:creationId xmlns:p14="http://schemas.microsoft.com/office/powerpoint/2010/main" val="3682943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2B5515-0BA6-7E59-FCCB-1E73DB1DBA70}"/>
              </a:ext>
            </a:extLst>
          </p:cNvPr>
          <p:cNvSpPr>
            <a:spLocks noGrp="1"/>
          </p:cNvSpPr>
          <p:nvPr>
            <p:ph type="title"/>
          </p:nvPr>
        </p:nvSpPr>
        <p:spPr/>
        <p:txBody>
          <a:bodyPr/>
          <a:lstStyle/>
          <a:p>
            <a:r>
              <a:rPr lang="tr-TR" b="1" dirty="0">
                <a:solidFill>
                  <a:srgbClr val="636AA2"/>
                </a:solidFill>
                <a:latin typeface="+mn-lt"/>
              </a:rPr>
              <a:t>Kıl Temizliği</a:t>
            </a:r>
          </a:p>
        </p:txBody>
      </p:sp>
      <p:sp>
        <p:nvSpPr>
          <p:cNvPr id="3" name="İçerik Yer Tutucusu 2">
            <a:extLst>
              <a:ext uri="{FF2B5EF4-FFF2-40B4-BE49-F238E27FC236}">
                <a16:creationId xmlns:a16="http://schemas.microsoft.com/office/drawing/2014/main" id="{E1F87074-2D49-42BA-049D-50E3BA72BB63}"/>
              </a:ext>
            </a:extLst>
          </p:cNvPr>
          <p:cNvSpPr>
            <a:spLocks noGrp="1"/>
          </p:cNvSpPr>
          <p:nvPr>
            <p:ph idx="1"/>
          </p:nvPr>
        </p:nvSpPr>
        <p:spPr/>
        <p:txBody>
          <a:bodyPr/>
          <a:lstStyle/>
          <a:p>
            <a:endParaRPr lang="tr-TR" dirty="0"/>
          </a:p>
          <a:p>
            <a:pPr marL="0" indent="0">
              <a:buNone/>
            </a:pPr>
            <a:endParaRPr lang="tr-TR" dirty="0"/>
          </a:p>
        </p:txBody>
      </p:sp>
      <p:pic>
        <p:nvPicPr>
          <p:cNvPr id="4" name="Resim 2">
            <a:extLst>
              <a:ext uri="{FF2B5EF4-FFF2-40B4-BE49-F238E27FC236}">
                <a16:creationId xmlns:a16="http://schemas.microsoft.com/office/drawing/2014/main" id="{3134B5E4-F5C3-43ED-F237-50729B4AB278}"/>
              </a:ext>
            </a:extLst>
          </p:cNvPr>
          <p:cNvPicPr>
            <a:picLocks noChangeAspect="1"/>
          </p:cNvPicPr>
          <p:nvPr/>
        </p:nvPicPr>
        <p:blipFill>
          <a:blip r:embed="rId2"/>
          <a:srcRect l="21985" r="19969"/>
          <a:stretch/>
        </p:blipFill>
        <p:spPr>
          <a:xfrm>
            <a:off x="10074799" y="178229"/>
            <a:ext cx="2039841" cy="1382232"/>
          </a:xfrm>
          <a:prstGeom prst="rect">
            <a:avLst/>
          </a:prstGeom>
        </p:spPr>
      </p:pic>
      <p:pic>
        <p:nvPicPr>
          <p:cNvPr id="6" name="Resim 5">
            <a:extLst>
              <a:ext uri="{FF2B5EF4-FFF2-40B4-BE49-F238E27FC236}">
                <a16:creationId xmlns:a16="http://schemas.microsoft.com/office/drawing/2014/main" id="{0ACD5DCA-FF73-4F44-110F-3EBDB5FB0E68}"/>
              </a:ext>
            </a:extLst>
          </p:cNvPr>
          <p:cNvPicPr>
            <a:picLocks noChangeAspect="1"/>
          </p:cNvPicPr>
          <p:nvPr/>
        </p:nvPicPr>
        <p:blipFill>
          <a:blip r:embed="rId3"/>
          <a:stretch>
            <a:fillRect/>
          </a:stretch>
        </p:blipFill>
        <p:spPr>
          <a:xfrm>
            <a:off x="7775151" y="2095289"/>
            <a:ext cx="1876425" cy="3524250"/>
          </a:xfrm>
          <a:prstGeom prst="rect">
            <a:avLst/>
          </a:prstGeom>
        </p:spPr>
      </p:pic>
      <p:cxnSp>
        <p:nvCxnSpPr>
          <p:cNvPr id="8" name="Düz Bağlayıcı 7">
            <a:extLst>
              <a:ext uri="{FF2B5EF4-FFF2-40B4-BE49-F238E27FC236}">
                <a16:creationId xmlns:a16="http://schemas.microsoft.com/office/drawing/2014/main" id="{F0A0448A-35E6-265A-7BAD-D59ACFEC2D42}"/>
              </a:ext>
            </a:extLst>
          </p:cNvPr>
          <p:cNvCxnSpPr>
            <a:cxnSpLocks/>
          </p:cNvCxnSpPr>
          <p:nvPr/>
        </p:nvCxnSpPr>
        <p:spPr>
          <a:xfrm flipH="1">
            <a:off x="8279934" y="2095289"/>
            <a:ext cx="1371642" cy="3273665"/>
          </a:xfrm>
          <a:prstGeom prst="line">
            <a:avLst/>
          </a:prstGeom>
        </p:spPr>
        <p:style>
          <a:lnRef idx="1">
            <a:schemeClr val="accent5"/>
          </a:lnRef>
          <a:fillRef idx="0">
            <a:schemeClr val="accent5"/>
          </a:fillRef>
          <a:effectRef idx="0">
            <a:schemeClr val="accent5"/>
          </a:effectRef>
          <a:fontRef idx="minor">
            <a:schemeClr val="tx1"/>
          </a:fontRef>
        </p:style>
      </p:cxnSp>
      <p:pic>
        <p:nvPicPr>
          <p:cNvPr id="10" name="Resim 9">
            <a:extLst>
              <a:ext uri="{FF2B5EF4-FFF2-40B4-BE49-F238E27FC236}">
                <a16:creationId xmlns:a16="http://schemas.microsoft.com/office/drawing/2014/main" id="{00F5A67F-11D7-201D-9550-F01D020540D7}"/>
              </a:ext>
            </a:extLst>
          </p:cNvPr>
          <p:cNvPicPr>
            <a:picLocks noChangeAspect="1"/>
          </p:cNvPicPr>
          <p:nvPr/>
        </p:nvPicPr>
        <p:blipFill>
          <a:blip r:embed="rId4"/>
          <a:stretch>
            <a:fillRect/>
          </a:stretch>
        </p:blipFill>
        <p:spPr>
          <a:xfrm>
            <a:off x="9531729" y="3229761"/>
            <a:ext cx="2324308" cy="2855359"/>
          </a:xfrm>
          <a:prstGeom prst="rect">
            <a:avLst/>
          </a:prstGeom>
        </p:spPr>
      </p:pic>
      <p:sp>
        <p:nvSpPr>
          <p:cNvPr id="13" name="Rectangle 2">
            <a:extLst>
              <a:ext uri="{FF2B5EF4-FFF2-40B4-BE49-F238E27FC236}">
                <a16:creationId xmlns:a16="http://schemas.microsoft.com/office/drawing/2014/main" id="{499CC950-72FB-1811-5D6E-78BDFA367C9F}"/>
              </a:ext>
            </a:extLst>
          </p:cNvPr>
          <p:cNvSpPr>
            <a:spLocks noChangeArrowheads="1"/>
          </p:cNvSpPr>
          <p:nvPr/>
        </p:nvSpPr>
        <p:spPr bwMode="auto">
          <a:xfrm>
            <a:off x="1036320" y="2259970"/>
            <a:ext cx="654325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endParaRPr lang="tr-TR" sz="2000" dirty="0">
              <a:solidFill>
                <a:schemeClr val="accent1"/>
              </a:solidFill>
            </a:endParaRPr>
          </a:p>
          <a:p>
            <a:pPr marL="342900" indent="-342900">
              <a:buClr>
                <a:srgbClr val="FF9900"/>
              </a:buClr>
              <a:buFont typeface="Wingdings" panose="05000000000000000000" pitchFamily="2" charset="2"/>
              <a:buChar char="q"/>
            </a:pPr>
            <a:r>
              <a:rPr lang="tr-TR" sz="2000" dirty="0">
                <a:solidFill>
                  <a:srgbClr val="000000"/>
                </a:solidFill>
              </a:rPr>
              <a:t>Kateter takımı için rutin olarak kıl temizliği yapılması önerilmez</a:t>
            </a:r>
          </a:p>
          <a:p>
            <a:pPr marL="342900" indent="-342900">
              <a:buClr>
                <a:srgbClr val="FF9900"/>
              </a:buClr>
              <a:buFont typeface="Wingdings" panose="05000000000000000000" pitchFamily="2" charset="2"/>
              <a:buChar char="q"/>
            </a:pPr>
            <a:r>
              <a:rPr lang="tr-TR" sz="2000" dirty="0">
                <a:solidFill>
                  <a:srgbClr val="000000"/>
                </a:solidFill>
              </a:rPr>
              <a:t>Kateter örtüsünün uygulanmasını kolaylaştırmak için gerekiyorsa, yerleştirme bölgesindeki fazla kıllar; tek kullanımlık makas veya kullan at başlıklı cerrahi </a:t>
            </a:r>
            <a:r>
              <a:rPr lang="tr-TR" sz="2000" dirty="0" err="1">
                <a:solidFill>
                  <a:srgbClr val="000000"/>
                </a:solidFill>
              </a:rPr>
              <a:t>klipper</a:t>
            </a:r>
            <a:r>
              <a:rPr lang="tr-TR" sz="2000" dirty="0">
                <a:solidFill>
                  <a:srgbClr val="000000"/>
                </a:solidFill>
              </a:rPr>
              <a:t> ile yapılabilir</a:t>
            </a:r>
          </a:p>
          <a:p>
            <a:pPr marL="342900" indent="-342900">
              <a:buClr>
                <a:srgbClr val="FF9900"/>
              </a:buClr>
              <a:buFont typeface="Wingdings" panose="05000000000000000000" pitchFamily="2" charset="2"/>
              <a:buChar char="q"/>
            </a:pPr>
            <a:r>
              <a:rPr lang="tr-TR" sz="2000" dirty="0">
                <a:solidFill>
                  <a:srgbClr val="000000"/>
                </a:solidFill>
              </a:rPr>
              <a:t>Enfeksiyon  riskini arttırabileceğinden bölgeyi jilet kullanılmamalı</a:t>
            </a:r>
          </a:p>
        </p:txBody>
      </p:sp>
    </p:spTree>
    <p:extLst>
      <p:ext uri="{BB962C8B-B14F-4D97-AF65-F5344CB8AC3E}">
        <p14:creationId xmlns:p14="http://schemas.microsoft.com/office/powerpoint/2010/main" val="3473453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E05B-FD1D-E4A6-7BD5-687FF5636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E66FE-E668-6338-D626-B5389A98F50E}"/>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Kateter Seçimi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3A057B76-E74F-7E8B-3AB1-03F16BE930B4}"/>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5A0E2D99-EAA1-5A45-D4E2-345F3C8B6C5C}"/>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EBC5DDE6-C33F-05EC-9E61-3329EB854CCC}"/>
              </a:ext>
            </a:extLst>
          </p:cNvPr>
          <p:cNvSpPr>
            <a:spLocks noChangeArrowheads="1"/>
          </p:cNvSpPr>
          <p:nvPr/>
        </p:nvSpPr>
        <p:spPr bwMode="auto">
          <a:xfrm>
            <a:off x="1025135" y="1929806"/>
            <a:ext cx="705066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tr-TR" sz="2400" b="1" dirty="0">
                <a:solidFill>
                  <a:schemeClr val="accent1"/>
                </a:solidFill>
              </a:rPr>
              <a:t>Periferik Venöz Kateter (</a:t>
            </a:r>
            <a:r>
              <a:rPr lang="tr-TR" sz="2400" b="1" dirty="0" err="1">
                <a:solidFill>
                  <a:schemeClr val="accent1"/>
                </a:solidFill>
              </a:rPr>
              <a:t>Branül</a:t>
            </a:r>
            <a:r>
              <a:rPr lang="tr-TR" sz="2400" b="1" dirty="0">
                <a:solidFill>
                  <a:schemeClr val="accent1"/>
                </a:solidFill>
              </a:rPr>
              <a:t>) Seçimi</a:t>
            </a:r>
          </a:p>
          <a:p>
            <a:pPr marL="342900" lvl="0" indent="-342900">
              <a:buClr>
                <a:srgbClr val="FF9900"/>
              </a:buClr>
              <a:buFont typeface="Wingdings" panose="05000000000000000000" pitchFamily="2" charset="2"/>
              <a:buChar char="Ø"/>
            </a:pPr>
            <a:r>
              <a:rPr lang="tr-TR" sz="2000" b="1" dirty="0">
                <a:solidFill>
                  <a:schemeClr val="bg2">
                    <a:lumMod val="10000"/>
                  </a:schemeClr>
                </a:solidFill>
              </a:rPr>
              <a:t>Materyal: </a:t>
            </a:r>
            <a:r>
              <a:rPr lang="tr-TR" sz="2000" dirty="0">
                <a:solidFill>
                  <a:schemeClr val="bg2">
                    <a:lumMod val="10000"/>
                  </a:schemeClr>
                </a:solidFill>
              </a:rPr>
              <a:t>Tromboz ve infeksiyon riski teflon, silikon ve titanyum kateterlerde; polivinil klorür ve polietilen kateterlere göre daha azdır</a:t>
            </a:r>
          </a:p>
          <a:p>
            <a:pPr marL="342900" lvl="0" indent="-342900">
              <a:buClr>
                <a:srgbClr val="FF9900"/>
              </a:buClr>
              <a:buFont typeface="Wingdings" panose="05000000000000000000" pitchFamily="2" charset="2"/>
              <a:buChar char="Ø"/>
            </a:pPr>
            <a:r>
              <a:rPr lang="tr-TR" sz="2000" b="1" dirty="0">
                <a:solidFill>
                  <a:schemeClr val="bg2">
                    <a:lumMod val="10000"/>
                  </a:schemeClr>
                </a:solidFill>
              </a:rPr>
              <a:t>Boyut: </a:t>
            </a:r>
            <a:r>
              <a:rPr lang="tr-TR" sz="2000" dirty="0">
                <a:solidFill>
                  <a:schemeClr val="bg2">
                    <a:lumMod val="10000"/>
                  </a:schemeClr>
                </a:solidFill>
              </a:rPr>
              <a:t>Her zaman damara uygun en küçük kateter numarası ve lümen çapı tercih edilmelidir</a:t>
            </a:r>
          </a:p>
          <a:p>
            <a:pPr lvl="0">
              <a:buClr>
                <a:srgbClr val="FF9900"/>
              </a:buClr>
            </a:pPr>
            <a:r>
              <a:rPr lang="tr-TR" sz="2000" b="1" dirty="0">
                <a:solidFill>
                  <a:schemeClr val="bg2">
                    <a:lumMod val="10000"/>
                  </a:schemeClr>
                </a:solidFill>
              </a:rPr>
              <a:t>Kullanım Amacına Göre Seçim</a:t>
            </a:r>
          </a:p>
          <a:p>
            <a:pPr marL="342900" lvl="0" indent="-342900">
              <a:buClr>
                <a:srgbClr val="FF9900"/>
              </a:buClr>
              <a:buFont typeface="Wingdings" panose="05000000000000000000" pitchFamily="2" charset="2"/>
              <a:buChar char="Ø"/>
            </a:pPr>
            <a:r>
              <a:rPr lang="tr-TR" sz="2000" dirty="0">
                <a:solidFill>
                  <a:schemeClr val="bg2">
                    <a:lumMod val="10000"/>
                  </a:schemeClr>
                </a:solidFill>
              </a:rPr>
              <a:t>Yoğun sıvıların (</a:t>
            </a:r>
            <a:r>
              <a:rPr lang="tr-TR" sz="2000" dirty="0" err="1">
                <a:solidFill>
                  <a:schemeClr val="bg2">
                    <a:lumMod val="10000"/>
                  </a:schemeClr>
                </a:solidFill>
              </a:rPr>
              <a:t>örn</a:t>
            </a:r>
            <a:r>
              <a:rPr lang="tr-TR" sz="2000" dirty="0">
                <a:solidFill>
                  <a:schemeClr val="bg2">
                    <a:lumMod val="10000"/>
                  </a:schemeClr>
                </a:solidFill>
              </a:rPr>
              <a:t>: kan) ve hızlı infüzyonların verilmesi için daha büyük kateterler (14-16 G) kullanılmalıdır</a:t>
            </a:r>
          </a:p>
          <a:p>
            <a:pPr marL="342900" lvl="0" indent="-342900">
              <a:buClr>
                <a:srgbClr val="FF9900"/>
              </a:buClr>
              <a:buFont typeface="Wingdings" panose="05000000000000000000" pitchFamily="2" charset="2"/>
              <a:buChar char="Ø"/>
            </a:pPr>
            <a:r>
              <a:rPr lang="tr-TR" sz="2000" dirty="0">
                <a:solidFill>
                  <a:schemeClr val="bg2">
                    <a:lumMod val="10000"/>
                  </a:schemeClr>
                </a:solidFill>
              </a:rPr>
              <a:t>Hızlı infüzyon gerektirmeyen aralıklı ilaç uygulamaları için ince kateterler (20-24 G) uygundur</a:t>
            </a:r>
          </a:p>
        </p:txBody>
      </p:sp>
      <p:pic>
        <p:nvPicPr>
          <p:cNvPr id="7" name="Resim 6">
            <a:extLst>
              <a:ext uri="{FF2B5EF4-FFF2-40B4-BE49-F238E27FC236}">
                <a16:creationId xmlns:a16="http://schemas.microsoft.com/office/drawing/2014/main" id="{D28C3515-7D1C-80F1-5E45-4FFA7888A223}"/>
              </a:ext>
            </a:extLst>
          </p:cNvPr>
          <p:cNvPicPr>
            <a:picLocks noChangeAspect="1"/>
          </p:cNvPicPr>
          <p:nvPr/>
        </p:nvPicPr>
        <p:blipFill>
          <a:blip r:embed="rId3"/>
          <a:stretch>
            <a:fillRect/>
          </a:stretch>
        </p:blipFill>
        <p:spPr>
          <a:xfrm>
            <a:off x="8147947" y="1732774"/>
            <a:ext cx="3516685" cy="2913614"/>
          </a:xfrm>
          <a:prstGeom prst="rect">
            <a:avLst/>
          </a:prstGeom>
        </p:spPr>
      </p:pic>
      <p:pic>
        <p:nvPicPr>
          <p:cNvPr id="10" name="Resim 9">
            <a:extLst>
              <a:ext uri="{FF2B5EF4-FFF2-40B4-BE49-F238E27FC236}">
                <a16:creationId xmlns:a16="http://schemas.microsoft.com/office/drawing/2014/main" id="{A1763041-05CD-C115-2F3D-8C3DBB0A67BB}"/>
              </a:ext>
            </a:extLst>
          </p:cNvPr>
          <p:cNvPicPr>
            <a:picLocks noChangeAspect="1"/>
          </p:cNvPicPr>
          <p:nvPr/>
        </p:nvPicPr>
        <p:blipFill>
          <a:blip r:embed="rId4"/>
          <a:stretch>
            <a:fillRect/>
          </a:stretch>
        </p:blipFill>
        <p:spPr>
          <a:xfrm>
            <a:off x="8105623" y="4397684"/>
            <a:ext cx="4135137" cy="1803597"/>
          </a:xfrm>
          <a:prstGeom prst="rect">
            <a:avLst/>
          </a:prstGeom>
        </p:spPr>
      </p:pic>
    </p:spTree>
    <p:extLst>
      <p:ext uri="{BB962C8B-B14F-4D97-AF65-F5344CB8AC3E}">
        <p14:creationId xmlns:p14="http://schemas.microsoft.com/office/powerpoint/2010/main" val="278980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070C8-E209-17C9-80C6-E242330A6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D242F-703B-B272-FF69-B213E0EB60E0}"/>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Kateter Seçimi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03BE0325-2CFA-0EF4-79B9-13113C2CC83C}"/>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FFB894C4-182E-EF93-7BC1-75D208C72F01}"/>
              </a:ext>
            </a:extLst>
          </p:cNvPr>
          <p:cNvPicPr>
            <a:picLocks noChangeAspect="1"/>
          </p:cNvPicPr>
          <p:nvPr/>
        </p:nvPicPr>
        <p:blipFill>
          <a:blip r:embed="rId2"/>
          <a:srcRect l="21985" r="19969"/>
          <a:stretch/>
        </p:blipFill>
        <p:spPr>
          <a:xfrm>
            <a:off x="10074799" y="178229"/>
            <a:ext cx="2039841" cy="1382232"/>
          </a:xfrm>
          <a:prstGeom prst="rect">
            <a:avLst/>
          </a:prstGeom>
        </p:spPr>
      </p:pic>
      <p:pic>
        <p:nvPicPr>
          <p:cNvPr id="5" name="Resim 4">
            <a:extLst>
              <a:ext uri="{FF2B5EF4-FFF2-40B4-BE49-F238E27FC236}">
                <a16:creationId xmlns:a16="http://schemas.microsoft.com/office/drawing/2014/main" id="{5254FCF5-0328-C9C2-366C-A351F3A89211}"/>
              </a:ext>
            </a:extLst>
          </p:cNvPr>
          <p:cNvPicPr>
            <a:picLocks noChangeAspect="1"/>
          </p:cNvPicPr>
          <p:nvPr/>
        </p:nvPicPr>
        <p:blipFill>
          <a:blip r:embed="rId3"/>
          <a:stretch>
            <a:fillRect/>
          </a:stretch>
        </p:blipFill>
        <p:spPr>
          <a:xfrm>
            <a:off x="6677025" y="2075305"/>
            <a:ext cx="4324350" cy="3770145"/>
          </a:xfrm>
          <a:prstGeom prst="rect">
            <a:avLst/>
          </a:prstGeom>
        </p:spPr>
      </p:pic>
      <p:graphicFrame>
        <p:nvGraphicFramePr>
          <p:cNvPr id="7" name="Tablo 6">
            <a:extLst>
              <a:ext uri="{FF2B5EF4-FFF2-40B4-BE49-F238E27FC236}">
                <a16:creationId xmlns:a16="http://schemas.microsoft.com/office/drawing/2014/main" id="{CD6D2047-6F16-877E-AABE-E01DCC32A79E}"/>
              </a:ext>
            </a:extLst>
          </p:cNvPr>
          <p:cNvGraphicFramePr>
            <a:graphicFrameLocks noGrp="1"/>
          </p:cNvGraphicFramePr>
          <p:nvPr>
            <p:extLst>
              <p:ext uri="{D42A27DB-BD31-4B8C-83A1-F6EECF244321}">
                <p14:modId xmlns:p14="http://schemas.microsoft.com/office/powerpoint/2010/main" val="3504517954"/>
              </p:ext>
            </p:extLst>
          </p:nvPr>
        </p:nvGraphicFramePr>
        <p:xfrm>
          <a:off x="742216" y="2366211"/>
          <a:ext cx="5554312" cy="3469905"/>
        </p:xfrm>
        <a:graphic>
          <a:graphicData uri="http://schemas.openxmlformats.org/drawingml/2006/table">
            <a:tbl>
              <a:tblPr firstRow="1" bandRow="1">
                <a:tableStyleId>{5C22544A-7EE6-4342-B048-85BDC9FD1C3A}</a:tableStyleId>
              </a:tblPr>
              <a:tblGrid>
                <a:gridCol w="1388578">
                  <a:extLst>
                    <a:ext uri="{9D8B030D-6E8A-4147-A177-3AD203B41FA5}">
                      <a16:colId xmlns:a16="http://schemas.microsoft.com/office/drawing/2014/main" val="3204055789"/>
                    </a:ext>
                  </a:extLst>
                </a:gridCol>
                <a:gridCol w="1388578">
                  <a:extLst>
                    <a:ext uri="{9D8B030D-6E8A-4147-A177-3AD203B41FA5}">
                      <a16:colId xmlns:a16="http://schemas.microsoft.com/office/drawing/2014/main" val="391801032"/>
                    </a:ext>
                  </a:extLst>
                </a:gridCol>
                <a:gridCol w="1388578">
                  <a:extLst>
                    <a:ext uri="{9D8B030D-6E8A-4147-A177-3AD203B41FA5}">
                      <a16:colId xmlns:a16="http://schemas.microsoft.com/office/drawing/2014/main" val="1934989320"/>
                    </a:ext>
                  </a:extLst>
                </a:gridCol>
                <a:gridCol w="1388578">
                  <a:extLst>
                    <a:ext uri="{9D8B030D-6E8A-4147-A177-3AD203B41FA5}">
                      <a16:colId xmlns:a16="http://schemas.microsoft.com/office/drawing/2014/main" val="3660040105"/>
                    </a:ext>
                  </a:extLst>
                </a:gridCol>
              </a:tblGrid>
              <a:tr h="1020561">
                <a:tc>
                  <a:txBody>
                    <a:bodyPr/>
                    <a:lstStyle/>
                    <a:p>
                      <a:pPr>
                        <a:buNone/>
                      </a:pPr>
                      <a:r>
                        <a:rPr lang="tr-TR"/>
                        <a:t>Numara</a:t>
                      </a:r>
                    </a:p>
                  </a:txBody>
                  <a:tcPr anchor="ctr"/>
                </a:tc>
                <a:tc>
                  <a:txBody>
                    <a:bodyPr/>
                    <a:lstStyle/>
                    <a:p>
                      <a:pPr>
                        <a:buNone/>
                      </a:pPr>
                      <a:r>
                        <a:rPr lang="tr-TR"/>
                        <a:t>Renk</a:t>
                      </a:r>
                    </a:p>
                  </a:txBody>
                  <a:tcPr anchor="ctr"/>
                </a:tc>
                <a:tc>
                  <a:txBody>
                    <a:bodyPr/>
                    <a:lstStyle/>
                    <a:p>
                      <a:pPr>
                        <a:buNone/>
                      </a:pPr>
                      <a:r>
                        <a:rPr lang="tr-TR"/>
                        <a:t>Kanül Çapı (mm)</a:t>
                      </a:r>
                    </a:p>
                  </a:txBody>
                  <a:tcPr anchor="ctr"/>
                </a:tc>
                <a:tc>
                  <a:txBody>
                    <a:bodyPr/>
                    <a:lstStyle/>
                    <a:p>
                      <a:pPr>
                        <a:buNone/>
                      </a:pPr>
                      <a:r>
                        <a:rPr lang="tr-TR" dirty="0"/>
                        <a:t>Kanül Uzunluğu (mm)</a:t>
                      </a:r>
                    </a:p>
                  </a:txBody>
                  <a:tcPr anchor="ctr"/>
                </a:tc>
                <a:extLst>
                  <a:ext uri="{0D108BD9-81ED-4DB2-BD59-A6C34878D82A}">
                    <a16:rowId xmlns:a16="http://schemas.microsoft.com/office/drawing/2014/main" val="3237579141"/>
                  </a:ext>
                </a:extLst>
              </a:tr>
              <a:tr h="408224">
                <a:tc>
                  <a:txBody>
                    <a:bodyPr/>
                    <a:lstStyle/>
                    <a:p>
                      <a:pPr>
                        <a:buNone/>
                      </a:pPr>
                      <a:r>
                        <a:rPr lang="tr-TR"/>
                        <a:t>14 G</a:t>
                      </a:r>
                    </a:p>
                  </a:txBody>
                  <a:tcPr anchor="ctr"/>
                </a:tc>
                <a:tc>
                  <a:txBody>
                    <a:bodyPr/>
                    <a:lstStyle/>
                    <a:p>
                      <a:pPr>
                        <a:buNone/>
                      </a:pPr>
                      <a:r>
                        <a:rPr lang="tr-TR"/>
                        <a:t>Turuncu</a:t>
                      </a:r>
                    </a:p>
                  </a:txBody>
                  <a:tcPr anchor="ctr"/>
                </a:tc>
                <a:tc>
                  <a:txBody>
                    <a:bodyPr/>
                    <a:lstStyle/>
                    <a:p>
                      <a:pPr>
                        <a:buNone/>
                      </a:pPr>
                      <a:r>
                        <a:rPr lang="tr-TR"/>
                        <a:t>2.10</a:t>
                      </a:r>
                    </a:p>
                  </a:txBody>
                  <a:tcPr anchor="ctr"/>
                </a:tc>
                <a:tc>
                  <a:txBody>
                    <a:bodyPr/>
                    <a:lstStyle/>
                    <a:p>
                      <a:pPr>
                        <a:buNone/>
                      </a:pPr>
                      <a:r>
                        <a:rPr lang="tr-TR"/>
                        <a:t>45</a:t>
                      </a:r>
                    </a:p>
                  </a:txBody>
                  <a:tcPr anchor="ctr"/>
                </a:tc>
                <a:extLst>
                  <a:ext uri="{0D108BD9-81ED-4DB2-BD59-A6C34878D82A}">
                    <a16:rowId xmlns:a16="http://schemas.microsoft.com/office/drawing/2014/main" val="2896563994"/>
                  </a:ext>
                </a:extLst>
              </a:tr>
              <a:tr h="408224">
                <a:tc>
                  <a:txBody>
                    <a:bodyPr/>
                    <a:lstStyle/>
                    <a:p>
                      <a:pPr>
                        <a:buNone/>
                      </a:pPr>
                      <a:r>
                        <a:rPr lang="tr-TR"/>
                        <a:t>16 G</a:t>
                      </a:r>
                    </a:p>
                  </a:txBody>
                  <a:tcPr anchor="ctr"/>
                </a:tc>
                <a:tc>
                  <a:txBody>
                    <a:bodyPr/>
                    <a:lstStyle/>
                    <a:p>
                      <a:pPr>
                        <a:buNone/>
                      </a:pPr>
                      <a:r>
                        <a:rPr lang="tr-TR"/>
                        <a:t>Gri</a:t>
                      </a:r>
                    </a:p>
                  </a:txBody>
                  <a:tcPr anchor="ctr"/>
                </a:tc>
                <a:tc>
                  <a:txBody>
                    <a:bodyPr/>
                    <a:lstStyle/>
                    <a:p>
                      <a:pPr>
                        <a:buNone/>
                      </a:pPr>
                      <a:r>
                        <a:rPr lang="tr-TR"/>
                        <a:t>1.75</a:t>
                      </a:r>
                    </a:p>
                  </a:txBody>
                  <a:tcPr anchor="ctr"/>
                </a:tc>
                <a:tc>
                  <a:txBody>
                    <a:bodyPr/>
                    <a:lstStyle/>
                    <a:p>
                      <a:pPr>
                        <a:buNone/>
                      </a:pPr>
                      <a:r>
                        <a:rPr lang="tr-TR"/>
                        <a:t>45</a:t>
                      </a:r>
                    </a:p>
                  </a:txBody>
                  <a:tcPr anchor="ctr"/>
                </a:tc>
                <a:extLst>
                  <a:ext uri="{0D108BD9-81ED-4DB2-BD59-A6C34878D82A}">
                    <a16:rowId xmlns:a16="http://schemas.microsoft.com/office/drawing/2014/main" val="1127556557"/>
                  </a:ext>
                </a:extLst>
              </a:tr>
              <a:tr h="408224">
                <a:tc>
                  <a:txBody>
                    <a:bodyPr/>
                    <a:lstStyle/>
                    <a:p>
                      <a:pPr>
                        <a:buNone/>
                      </a:pPr>
                      <a:r>
                        <a:rPr lang="tr-TR"/>
                        <a:t>18 G</a:t>
                      </a:r>
                    </a:p>
                  </a:txBody>
                  <a:tcPr anchor="ctr"/>
                </a:tc>
                <a:tc>
                  <a:txBody>
                    <a:bodyPr/>
                    <a:lstStyle/>
                    <a:p>
                      <a:pPr>
                        <a:buNone/>
                      </a:pPr>
                      <a:r>
                        <a:rPr lang="tr-TR"/>
                        <a:t>Yeşil</a:t>
                      </a:r>
                    </a:p>
                  </a:txBody>
                  <a:tcPr anchor="ctr"/>
                </a:tc>
                <a:tc>
                  <a:txBody>
                    <a:bodyPr/>
                    <a:lstStyle/>
                    <a:p>
                      <a:pPr>
                        <a:buNone/>
                      </a:pPr>
                      <a:r>
                        <a:rPr lang="tr-TR"/>
                        <a:t>1.20</a:t>
                      </a:r>
                    </a:p>
                  </a:txBody>
                  <a:tcPr anchor="ctr"/>
                </a:tc>
                <a:tc>
                  <a:txBody>
                    <a:bodyPr/>
                    <a:lstStyle/>
                    <a:p>
                      <a:pPr>
                        <a:buNone/>
                      </a:pPr>
                      <a:r>
                        <a:rPr lang="tr-TR"/>
                        <a:t>45</a:t>
                      </a:r>
                    </a:p>
                  </a:txBody>
                  <a:tcPr anchor="ctr"/>
                </a:tc>
                <a:extLst>
                  <a:ext uri="{0D108BD9-81ED-4DB2-BD59-A6C34878D82A}">
                    <a16:rowId xmlns:a16="http://schemas.microsoft.com/office/drawing/2014/main" val="1461857758"/>
                  </a:ext>
                </a:extLst>
              </a:tr>
              <a:tr h="408224">
                <a:tc>
                  <a:txBody>
                    <a:bodyPr/>
                    <a:lstStyle/>
                    <a:p>
                      <a:pPr>
                        <a:buNone/>
                      </a:pPr>
                      <a:r>
                        <a:rPr lang="tr-TR"/>
                        <a:t>20 G</a:t>
                      </a:r>
                    </a:p>
                  </a:txBody>
                  <a:tcPr anchor="ctr"/>
                </a:tc>
                <a:tc>
                  <a:txBody>
                    <a:bodyPr/>
                    <a:lstStyle/>
                    <a:p>
                      <a:pPr>
                        <a:buNone/>
                      </a:pPr>
                      <a:r>
                        <a:rPr lang="tr-TR"/>
                        <a:t>Pembe</a:t>
                      </a:r>
                    </a:p>
                  </a:txBody>
                  <a:tcPr anchor="ctr"/>
                </a:tc>
                <a:tc>
                  <a:txBody>
                    <a:bodyPr/>
                    <a:lstStyle/>
                    <a:p>
                      <a:pPr>
                        <a:buNone/>
                      </a:pPr>
                      <a:r>
                        <a:rPr lang="tr-TR"/>
                        <a:t>1.11</a:t>
                      </a:r>
                    </a:p>
                  </a:txBody>
                  <a:tcPr anchor="ctr"/>
                </a:tc>
                <a:tc>
                  <a:txBody>
                    <a:bodyPr/>
                    <a:lstStyle/>
                    <a:p>
                      <a:pPr>
                        <a:buNone/>
                      </a:pPr>
                      <a:r>
                        <a:rPr lang="tr-TR"/>
                        <a:t>32</a:t>
                      </a:r>
                    </a:p>
                  </a:txBody>
                  <a:tcPr anchor="ctr"/>
                </a:tc>
                <a:extLst>
                  <a:ext uri="{0D108BD9-81ED-4DB2-BD59-A6C34878D82A}">
                    <a16:rowId xmlns:a16="http://schemas.microsoft.com/office/drawing/2014/main" val="1348088349"/>
                  </a:ext>
                </a:extLst>
              </a:tr>
              <a:tr h="408224">
                <a:tc>
                  <a:txBody>
                    <a:bodyPr/>
                    <a:lstStyle/>
                    <a:p>
                      <a:pPr>
                        <a:buNone/>
                      </a:pPr>
                      <a:r>
                        <a:rPr lang="tr-TR"/>
                        <a:t>22 G</a:t>
                      </a:r>
                    </a:p>
                  </a:txBody>
                  <a:tcPr anchor="ctr"/>
                </a:tc>
                <a:tc>
                  <a:txBody>
                    <a:bodyPr/>
                    <a:lstStyle/>
                    <a:p>
                      <a:pPr>
                        <a:buNone/>
                      </a:pPr>
                      <a:r>
                        <a:rPr lang="tr-TR"/>
                        <a:t>Mavi</a:t>
                      </a:r>
                    </a:p>
                  </a:txBody>
                  <a:tcPr anchor="ctr"/>
                </a:tc>
                <a:tc>
                  <a:txBody>
                    <a:bodyPr/>
                    <a:lstStyle/>
                    <a:p>
                      <a:pPr>
                        <a:buNone/>
                      </a:pPr>
                      <a:r>
                        <a:rPr lang="tr-TR"/>
                        <a:t>0.80</a:t>
                      </a:r>
                    </a:p>
                  </a:txBody>
                  <a:tcPr anchor="ctr"/>
                </a:tc>
                <a:tc>
                  <a:txBody>
                    <a:bodyPr/>
                    <a:lstStyle/>
                    <a:p>
                      <a:pPr>
                        <a:buNone/>
                      </a:pPr>
                      <a:r>
                        <a:rPr lang="tr-TR"/>
                        <a:t>25</a:t>
                      </a:r>
                    </a:p>
                  </a:txBody>
                  <a:tcPr anchor="ctr"/>
                </a:tc>
                <a:extLst>
                  <a:ext uri="{0D108BD9-81ED-4DB2-BD59-A6C34878D82A}">
                    <a16:rowId xmlns:a16="http://schemas.microsoft.com/office/drawing/2014/main" val="3330122448"/>
                  </a:ext>
                </a:extLst>
              </a:tr>
              <a:tr h="408224">
                <a:tc>
                  <a:txBody>
                    <a:bodyPr/>
                    <a:lstStyle/>
                    <a:p>
                      <a:pPr>
                        <a:buNone/>
                      </a:pPr>
                      <a:r>
                        <a:rPr lang="tr-TR"/>
                        <a:t>24 G</a:t>
                      </a:r>
                    </a:p>
                  </a:txBody>
                  <a:tcPr anchor="ctr"/>
                </a:tc>
                <a:tc>
                  <a:txBody>
                    <a:bodyPr/>
                    <a:lstStyle/>
                    <a:p>
                      <a:pPr>
                        <a:buNone/>
                      </a:pPr>
                      <a:r>
                        <a:rPr lang="tr-TR"/>
                        <a:t>Sarı</a:t>
                      </a:r>
                    </a:p>
                  </a:txBody>
                  <a:tcPr anchor="ctr"/>
                </a:tc>
                <a:tc>
                  <a:txBody>
                    <a:bodyPr/>
                    <a:lstStyle/>
                    <a:p>
                      <a:pPr>
                        <a:buNone/>
                      </a:pPr>
                      <a:r>
                        <a:rPr lang="tr-TR"/>
                        <a:t>0.60</a:t>
                      </a:r>
                    </a:p>
                  </a:txBody>
                  <a:tcPr anchor="ctr"/>
                </a:tc>
                <a:tc>
                  <a:txBody>
                    <a:bodyPr/>
                    <a:lstStyle/>
                    <a:p>
                      <a:pPr>
                        <a:buNone/>
                      </a:pPr>
                      <a:r>
                        <a:rPr lang="tr-TR" dirty="0"/>
                        <a:t>19</a:t>
                      </a:r>
                    </a:p>
                  </a:txBody>
                  <a:tcPr anchor="ctr"/>
                </a:tc>
                <a:extLst>
                  <a:ext uri="{0D108BD9-81ED-4DB2-BD59-A6C34878D82A}">
                    <a16:rowId xmlns:a16="http://schemas.microsoft.com/office/drawing/2014/main" val="1946307781"/>
                  </a:ext>
                </a:extLst>
              </a:tr>
            </a:tbl>
          </a:graphicData>
        </a:graphic>
      </p:graphicFrame>
      <p:sp>
        <p:nvSpPr>
          <p:cNvPr id="9" name="Metin kutusu 8">
            <a:extLst>
              <a:ext uri="{FF2B5EF4-FFF2-40B4-BE49-F238E27FC236}">
                <a16:creationId xmlns:a16="http://schemas.microsoft.com/office/drawing/2014/main" id="{931F1626-4AB3-5B57-0161-C74738F49D15}"/>
              </a:ext>
            </a:extLst>
          </p:cNvPr>
          <p:cNvSpPr txBox="1"/>
          <p:nvPr/>
        </p:nvSpPr>
        <p:spPr>
          <a:xfrm>
            <a:off x="1379621" y="1921307"/>
            <a:ext cx="6096000" cy="369332"/>
          </a:xfrm>
          <a:prstGeom prst="rect">
            <a:avLst/>
          </a:prstGeom>
          <a:noFill/>
        </p:spPr>
        <p:txBody>
          <a:bodyPr wrap="square">
            <a:spAutoFit/>
          </a:bodyPr>
          <a:lstStyle/>
          <a:p>
            <a:r>
              <a:rPr lang="tr-TR" dirty="0"/>
              <a:t>Periferik Venöz Kateterlerin Özellikleri</a:t>
            </a:r>
          </a:p>
        </p:txBody>
      </p:sp>
    </p:spTree>
    <p:extLst>
      <p:ext uri="{BB962C8B-B14F-4D97-AF65-F5344CB8AC3E}">
        <p14:creationId xmlns:p14="http://schemas.microsoft.com/office/powerpoint/2010/main" val="152773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A0C75-45E0-EF7B-60AC-0CE1B0C97517}"/>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1C54DC52-3771-C836-D97D-BB4136B96294}"/>
              </a:ext>
            </a:extLst>
          </p:cNvPr>
          <p:cNvSpPr>
            <a:spLocks noGrp="1"/>
          </p:cNvSpPr>
          <p:nvPr>
            <p:ph type="ctrTitle"/>
          </p:nvPr>
        </p:nvSpPr>
        <p:spPr>
          <a:xfrm>
            <a:off x="1066800" y="1864698"/>
            <a:ext cx="10058400" cy="3566160"/>
          </a:xfrm>
          <a:solidFill>
            <a:schemeClr val="accent2"/>
          </a:solidFill>
          <a:ln>
            <a:solidFill>
              <a:srgbClr val="666DA4"/>
            </a:solidFill>
          </a:ln>
          <a:scene3d>
            <a:camera prst="orthographicFront"/>
            <a:lightRig rig="threePt" dir="t"/>
          </a:scene3d>
          <a:sp3d>
            <a:bevelT w="501650" prst="coolSlant"/>
            <a:bevelB w="495300" h="50800" prst="softRound"/>
          </a:sp3d>
        </p:spPr>
        <p:txBody>
          <a:bodyPr>
            <a:normAutofit/>
          </a:bodyPr>
          <a:lstStyle/>
          <a:p>
            <a:r>
              <a:rPr lang="tr-TR" sz="6000" b="1" dirty="0">
                <a:solidFill>
                  <a:schemeClr val="bg1"/>
                </a:solidFill>
                <a:latin typeface="+mn-lt"/>
              </a:rPr>
              <a:t>KATETER BAKIM UYGULAMALARI</a:t>
            </a:r>
          </a:p>
        </p:txBody>
      </p:sp>
      <p:pic>
        <p:nvPicPr>
          <p:cNvPr id="8" name="Resim 7">
            <a:extLst>
              <a:ext uri="{FF2B5EF4-FFF2-40B4-BE49-F238E27FC236}">
                <a16:creationId xmlns:a16="http://schemas.microsoft.com/office/drawing/2014/main" id="{6837C440-8B6C-0311-A0AC-847DA9CCD2EA}"/>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2029805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36A5-4CD2-BA4A-AEC4-13694F911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8845A-A8E3-112F-BABB-FFDF3F951E7E}"/>
              </a:ext>
            </a:extLst>
          </p:cNvPr>
          <p:cNvSpPr>
            <a:spLocks noGrp="1"/>
          </p:cNvSpPr>
          <p:nvPr>
            <p:ph type="title"/>
          </p:nvPr>
        </p:nvSpPr>
        <p:spPr>
          <a:xfrm>
            <a:off x="1097280" y="309853"/>
            <a:ext cx="8317653" cy="1450757"/>
          </a:xfrm>
        </p:spPr>
        <p:txBody>
          <a:bodyPr>
            <a:normAutofit/>
          </a:bodyPr>
          <a:lstStyle/>
          <a:p>
            <a:r>
              <a:rPr lang="tr-TR" b="1" dirty="0">
                <a:solidFill>
                  <a:srgbClr val="636AA2"/>
                </a:solidFill>
                <a:latin typeface="+mn-lt"/>
              </a:rPr>
              <a:t>Sağlık Hizmeti İlişkili Enfeksiyonların Küresel Yükü</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5F4326D5-A77C-1CA3-D385-F6E9B6805AAC}"/>
              </a:ext>
            </a:extLst>
          </p:cNvPr>
          <p:cNvSpPr>
            <a:spLocks noGrp="1"/>
          </p:cNvSpPr>
          <p:nvPr>
            <p:ph idx="1"/>
          </p:nvPr>
        </p:nvSpPr>
        <p:spPr/>
        <p:txBody>
          <a:bodyPr/>
          <a:lstStyle/>
          <a:p>
            <a:pPr marL="0" indent="0">
              <a:buNone/>
            </a:pPr>
            <a:endParaRPr lang="tr-TR" dirty="0">
              <a:solidFill>
                <a:srgbClr val="000000"/>
              </a:solidFill>
            </a:endParaRPr>
          </a:p>
          <a:p>
            <a:pPr marL="0" indent="0">
              <a:buNone/>
            </a:pPr>
            <a:endParaRPr lang="en-GB" dirty="0">
              <a:solidFill>
                <a:srgbClr val="000000"/>
              </a:solidFill>
            </a:endParaRPr>
          </a:p>
        </p:txBody>
      </p:sp>
      <p:pic>
        <p:nvPicPr>
          <p:cNvPr id="4" name="Resim 2">
            <a:extLst>
              <a:ext uri="{FF2B5EF4-FFF2-40B4-BE49-F238E27FC236}">
                <a16:creationId xmlns:a16="http://schemas.microsoft.com/office/drawing/2014/main" id="{6C1D70F5-5A3A-B26B-7545-550CD8B8D0B6}"/>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B0FC401D-F7D3-64B4-AD12-1BAC0C65EC33}"/>
              </a:ext>
            </a:extLst>
          </p:cNvPr>
          <p:cNvSpPr txBox="1"/>
          <p:nvPr/>
        </p:nvSpPr>
        <p:spPr>
          <a:xfrm>
            <a:off x="843280" y="2149254"/>
            <a:ext cx="5063067" cy="369332"/>
          </a:xfrm>
          <a:prstGeom prst="rect">
            <a:avLst/>
          </a:prstGeom>
          <a:noFill/>
        </p:spPr>
        <p:txBody>
          <a:bodyPr wrap="square">
            <a:spAutoFit/>
          </a:bodyPr>
          <a:lstStyle/>
          <a:p>
            <a:endParaRPr lang="tr-TR" sz="1800" dirty="0">
              <a:solidFill>
                <a:srgbClr val="000000"/>
              </a:solidFill>
            </a:endParaRPr>
          </a:p>
        </p:txBody>
      </p:sp>
      <p:sp>
        <p:nvSpPr>
          <p:cNvPr id="13" name="Rectangle 6">
            <a:extLst>
              <a:ext uri="{FF2B5EF4-FFF2-40B4-BE49-F238E27FC236}">
                <a16:creationId xmlns:a16="http://schemas.microsoft.com/office/drawing/2014/main" id="{7944063F-1DB9-DC84-54D7-91659BA963B9}"/>
              </a:ext>
            </a:extLst>
          </p:cNvPr>
          <p:cNvSpPr>
            <a:spLocks noChangeArrowheads="1"/>
          </p:cNvSpPr>
          <p:nvPr/>
        </p:nvSpPr>
        <p:spPr bwMode="auto">
          <a:xfrm>
            <a:off x="1122354" y="2641696"/>
            <a:ext cx="862565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buClr>
                <a:srgbClr val="FF9900"/>
              </a:buClr>
            </a:pPr>
            <a:r>
              <a:rPr lang="tr-TR" sz="2200" dirty="0">
                <a:solidFill>
                  <a:schemeClr val="bg2">
                    <a:lumMod val="10000"/>
                  </a:schemeClr>
                </a:solidFill>
              </a:rPr>
              <a:t>Sağlık Hizmeti İlişkili Enfeksiyonlar</a:t>
            </a:r>
          </a:p>
          <a:p>
            <a:pPr marL="342900" lvl="0" indent="-342900">
              <a:buClr>
                <a:srgbClr val="FF9900"/>
              </a:buClr>
              <a:buFont typeface="Wingdings" panose="05000000000000000000" pitchFamily="2" charset="2"/>
              <a:buChar char="q"/>
            </a:pPr>
            <a:r>
              <a:rPr lang="tr-TR" sz="2200" dirty="0">
                <a:solidFill>
                  <a:schemeClr val="bg2">
                    <a:lumMod val="10000"/>
                  </a:schemeClr>
                </a:solidFill>
              </a:rPr>
              <a:t>Dünya genelinde sağlık sistemi ve hastalar üzerinde artan bir yük oluşturmakta</a:t>
            </a:r>
          </a:p>
          <a:p>
            <a:pPr marL="342900" lvl="0" indent="-342900">
              <a:buClr>
                <a:srgbClr val="FF9900"/>
              </a:buClr>
              <a:buFont typeface="Wingdings" panose="05000000000000000000" pitchFamily="2" charset="2"/>
              <a:buChar char="q"/>
            </a:pPr>
            <a:r>
              <a:rPr lang="tr-TR" sz="2200" dirty="0">
                <a:solidFill>
                  <a:schemeClr val="bg2">
                    <a:lumMod val="10000"/>
                  </a:schemeClr>
                </a:solidFill>
              </a:rPr>
              <a:t>Sağlık hizmeti sunumunun kalitesini olumsuz etkilemekte </a:t>
            </a:r>
          </a:p>
          <a:p>
            <a:pPr marL="342900" indent="-342900">
              <a:buClr>
                <a:srgbClr val="FF9900"/>
              </a:buClr>
              <a:buFont typeface="Wingdings" panose="05000000000000000000" pitchFamily="2" charset="2"/>
              <a:buChar char="q"/>
            </a:pPr>
            <a:r>
              <a:rPr lang="tr-TR" sz="2200" dirty="0">
                <a:solidFill>
                  <a:schemeClr val="bg2">
                    <a:lumMod val="10000"/>
                  </a:schemeClr>
                </a:solidFill>
              </a:rPr>
              <a:t>Antimikrobiyal dirençli patojenlerin neden olduğu enfeksiyonlar, tedavi seçeneklerini kısıtlayarak maliyeti artırmakta</a:t>
            </a:r>
          </a:p>
          <a:p>
            <a:pPr marL="342900" indent="-342900">
              <a:buClr>
                <a:srgbClr val="FF9900"/>
              </a:buClr>
              <a:buFont typeface="Wingdings" panose="05000000000000000000" pitchFamily="2" charset="2"/>
              <a:buChar char="q"/>
            </a:pPr>
            <a:r>
              <a:rPr lang="tr-TR" sz="2200" dirty="0">
                <a:solidFill>
                  <a:schemeClr val="bg2">
                    <a:lumMod val="10000"/>
                  </a:schemeClr>
                </a:solidFill>
              </a:rPr>
              <a:t>İntravasküler kateterlerin kullanımıyla ilişkili kan dolaşımı enfeksiyonları ve diğer enfeksiyonlar, önlenebilir olmaları nedeniyle büyük önem taşır</a:t>
            </a:r>
          </a:p>
          <a:p>
            <a:pPr lvl="0">
              <a:buClr>
                <a:srgbClr val="FF9900"/>
              </a:buClr>
            </a:pPr>
            <a:endParaRPr lang="tr-TR" sz="2200" dirty="0">
              <a:solidFill>
                <a:schemeClr val="bg2">
                  <a:lumMod val="10000"/>
                </a:schemeClr>
              </a:solidFill>
            </a:endParaRPr>
          </a:p>
        </p:txBody>
      </p:sp>
      <p:pic>
        <p:nvPicPr>
          <p:cNvPr id="7" name="Resim 6">
            <a:extLst>
              <a:ext uri="{FF2B5EF4-FFF2-40B4-BE49-F238E27FC236}">
                <a16:creationId xmlns:a16="http://schemas.microsoft.com/office/drawing/2014/main" id="{21F6B382-4C93-D2E7-74EF-0E4068B1F71C}"/>
              </a:ext>
            </a:extLst>
          </p:cNvPr>
          <p:cNvPicPr>
            <a:picLocks noChangeAspect="1"/>
          </p:cNvPicPr>
          <p:nvPr/>
        </p:nvPicPr>
        <p:blipFill>
          <a:blip r:embed="rId3"/>
          <a:stretch>
            <a:fillRect/>
          </a:stretch>
        </p:blipFill>
        <p:spPr>
          <a:xfrm>
            <a:off x="9705113" y="2843032"/>
            <a:ext cx="2409527" cy="2500755"/>
          </a:xfrm>
          <a:prstGeom prst="rect">
            <a:avLst/>
          </a:prstGeom>
        </p:spPr>
      </p:pic>
    </p:spTree>
    <p:extLst>
      <p:ext uri="{BB962C8B-B14F-4D97-AF65-F5344CB8AC3E}">
        <p14:creationId xmlns:p14="http://schemas.microsoft.com/office/powerpoint/2010/main" val="738722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A7E45-4146-9316-DD64-D2E981A4E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5E5B9-12AE-B2C5-8A7F-8136B4757C5F}"/>
              </a:ext>
            </a:extLst>
          </p:cNvPr>
          <p:cNvSpPr>
            <a:spLocks noGrp="1"/>
          </p:cNvSpPr>
          <p:nvPr>
            <p:ph type="title"/>
          </p:nvPr>
        </p:nvSpPr>
        <p:spPr>
          <a:xfrm>
            <a:off x="1097280" y="286603"/>
            <a:ext cx="9512913" cy="1450757"/>
          </a:xfrm>
        </p:spPr>
        <p:txBody>
          <a:bodyPr>
            <a:normAutofit/>
          </a:bodyPr>
          <a:lstStyle/>
          <a:p>
            <a:r>
              <a:rPr lang="tr-TR" b="1" dirty="0">
                <a:solidFill>
                  <a:srgbClr val="7030A0"/>
                </a:solidFill>
                <a:latin typeface="+mn-lt"/>
              </a:rPr>
              <a:t>Steril Pansuman Protokolleri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C157456B-7646-915A-64C4-C36AE541735C}"/>
              </a:ext>
            </a:extLst>
          </p:cNvPr>
          <p:cNvSpPr>
            <a:spLocks noGrp="1"/>
          </p:cNvSpPr>
          <p:nvPr>
            <p:ph idx="1"/>
          </p:nvPr>
        </p:nvSpPr>
        <p:spPr/>
        <p:txBody>
          <a:bodyPr/>
          <a:lstStyle/>
          <a:p>
            <a:pPr marL="0" indent="0">
              <a:buNone/>
            </a:pPr>
            <a:r>
              <a:rPr lang="tr-TR" dirty="0">
                <a:solidFill>
                  <a:srgbClr val="000000"/>
                </a:solidFill>
              </a:rPr>
              <a:t>Kateter giriş yerinin bakımı, enfeksiyon riskini önlemede sürekli bir koruma sağlamak için önem taşımaktadır</a:t>
            </a: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FCC17186-66B5-6208-3CEB-2785B2E1B6D6}"/>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1D20F839-8A3B-F51F-21FE-2C6D80D66B1D}"/>
              </a:ext>
            </a:extLst>
          </p:cNvPr>
          <p:cNvSpPr>
            <a:spLocks noChangeArrowheads="1"/>
          </p:cNvSpPr>
          <p:nvPr/>
        </p:nvSpPr>
        <p:spPr bwMode="auto">
          <a:xfrm>
            <a:off x="1223404" y="2599529"/>
            <a:ext cx="755987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tr-TR" b="1" dirty="0">
                <a:solidFill>
                  <a:schemeClr val="accent1"/>
                </a:solidFill>
              </a:rPr>
              <a:t>Aseptik "Temassız" Teknik Prosedürü</a:t>
            </a:r>
          </a:p>
          <a:p>
            <a:pPr marL="285750" lvl="0" indent="-285750">
              <a:buClr>
                <a:srgbClr val="FF9900"/>
              </a:buClr>
              <a:buFont typeface="Wingdings" panose="05000000000000000000" pitchFamily="2" charset="2"/>
              <a:buChar char="q"/>
            </a:pPr>
            <a:r>
              <a:rPr lang="tr-TR" sz="2000" dirty="0">
                <a:solidFill>
                  <a:srgbClr val="000000"/>
                </a:solidFill>
              </a:rPr>
              <a:t>El hijyeni</a:t>
            </a:r>
          </a:p>
          <a:p>
            <a:pPr marL="285750" lvl="0" indent="-285750">
              <a:buClr>
                <a:srgbClr val="FF9900"/>
              </a:buClr>
              <a:buFont typeface="Wingdings" panose="05000000000000000000" pitchFamily="2" charset="2"/>
              <a:buChar char="q"/>
            </a:pPr>
            <a:r>
              <a:rPr lang="tr-TR" sz="2000" dirty="0">
                <a:solidFill>
                  <a:srgbClr val="000000"/>
                </a:solidFill>
              </a:rPr>
              <a:t>Çalışma alanının temizlenmesi</a:t>
            </a:r>
          </a:p>
          <a:p>
            <a:pPr marL="285750" lvl="0" indent="-285750">
              <a:buClr>
                <a:srgbClr val="FF9900"/>
              </a:buClr>
              <a:buFont typeface="Wingdings" panose="05000000000000000000" pitchFamily="2" charset="2"/>
              <a:buChar char="q"/>
            </a:pPr>
            <a:r>
              <a:rPr lang="tr-TR" sz="2000" dirty="0">
                <a:solidFill>
                  <a:srgbClr val="000000"/>
                </a:solidFill>
              </a:rPr>
              <a:t>Steril malzemelerin açılması</a:t>
            </a:r>
          </a:p>
          <a:p>
            <a:pPr marL="285750" lvl="0" indent="-285750">
              <a:buClr>
                <a:srgbClr val="FF9900"/>
              </a:buClr>
              <a:buFont typeface="Wingdings" panose="05000000000000000000" pitchFamily="2" charset="2"/>
              <a:buChar char="q"/>
            </a:pPr>
            <a:r>
              <a:rPr lang="tr-TR" sz="2000" dirty="0">
                <a:solidFill>
                  <a:srgbClr val="000000"/>
                </a:solidFill>
              </a:rPr>
              <a:t>Eski pansumanın dikkatlice çıkarılması</a:t>
            </a:r>
          </a:p>
          <a:p>
            <a:pPr marL="285750" lvl="0" indent="-285750">
              <a:buClr>
                <a:srgbClr val="FF9900"/>
              </a:buClr>
              <a:buFont typeface="Wingdings" panose="05000000000000000000" pitchFamily="2" charset="2"/>
              <a:buChar char="q"/>
            </a:pPr>
            <a:r>
              <a:rPr lang="tr-TR" sz="2000" dirty="0">
                <a:solidFill>
                  <a:srgbClr val="000000"/>
                </a:solidFill>
              </a:rPr>
              <a:t>Giriş yerinin temizlenmesi ve antisepsi sağlanması </a:t>
            </a:r>
          </a:p>
          <a:p>
            <a:pPr marL="285750" lvl="0" indent="-285750">
              <a:buClr>
                <a:srgbClr val="FF9900"/>
              </a:buClr>
              <a:buFont typeface="Wingdings" panose="05000000000000000000" pitchFamily="2" charset="2"/>
              <a:buChar char="q"/>
            </a:pPr>
            <a:r>
              <a:rPr lang="tr-TR" sz="2000" dirty="0">
                <a:solidFill>
                  <a:srgbClr val="000000"/>
                </a:solidFill>
              </a:rPr>
              <a:t>Yeni steril pansumanın yerleştirilmesi ve atıkların uygun şekilde imha edilmesi  basamaklarını içerir</a:t>
            </a:r>
          </a:p>
          <a:p>
            <a:endParaRPr lang="tr-TR" dirty="0"/>
          </a:p>
        </p:txBody>
      </p:sp>
      <p:sp>
        <p:nvSpPr>
          <p:cNvPr id="7" name="Metin kutusu 6">
            <a:extLst>
              <a:ext uri="{FF2B5EF4-FFF2-40B4-BE49-F238E27FC236}">
                <a16:creationId xmlns:a16="http://schemas.microsoft.com/office/drawing/2014/main" id="{A2AA0B90-B06C-A819-562E-E8278BF703DE}"/>
              </a:ext>
            </a:extLst>
          </p:cNvPr>
          <p:cNvSpPr txBox="1"/>
          <p:nvPr/>
        </p:nvSpPr>
        <p:spPr>
          <a:xfrm>
            <a:off x="1223405" y="5049919"/>
            <a:ext cx="9653142" cy="707886"/>
          </a:xfrm>
          <a:prstGeom prst="rect">
            <a:avLst/>
          </a:prstGeom>
          <a:noFill/>
        </p:spPr>
        <p:txBody>
          <a:bodyPr wrap="square">
            <a:spAutoFit/>
          </a:bodyPr>
          <a:lstStyle/>
          <a:p>
            <a:pPr lvl="0"/>
            <a:r>
              <a:rPr lang="tr-TR" sz="2000" dirty="0">
                <a:solidFill>
                  <a:srgbClr val="000000"/>
                </a:solidFill>
              </a:rPr>
              <a:t>Şeffaf pansumanların tercih edilmesi, klinisyenlerin pansumanı çıkarmadan enfeksiyon belirtilerini günlük olarak kontrol etmelerini sağlar </a:t>
            </a:r>
          </a:p>
        </p:txBody>
      </p:sp>
      <p:pic>
        <p:nvPicPr>
          <p:cNvPr id="8" name="Resim 7">
            <a:extLst>
              <a:ext uri="{FF2B5EF4-FFF2-40B4-BE49-F238E27FC236}">
                <a16:creationId xmlns:a16="http://schemas.microsoft.com/office/drawing/2014/main" id="{5EE94554-20C6-1A32-D9CF-698085DB821F}"/>
              </a:ext>
            </a:extLst>
          </p:cNvPr>
          <p:cNvPicPr>
            <a:picLocks noChangeAspect="1"/>
          </p:cNvPicPr>
          <p:nvPr/>
        </p:nvPicPr>
        <p:blipFill>
          <a:blip r:embed="rId3"/>
          <a:stretch>
            <a:fillRect/>
          </a:stretch>
        </p:blipFill>
        <p:spPr>
          <a:xfrm>
            <a:off x="9263694" y="2406907"/>
            <a:ext cx="2623506" cy="2643012"/>
          </a:xfrm>
          <a:prstGeom prst="rect">
            <a:avLst/>
          </a:prstGeom>
        </p:spPr>
      </p:pic>
    </p:spTree>
    <p:extLst>
      <p:ext uri="{BB962C8B-B14F-4D97-AF65-F5344CB8AC3E}">
        <p14:creationId xmlns:p14="http://schemas.microsoft.com/office/powerpoint/2010/main" val="4025158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DBB52-6E2D-D0D1-C86C-29D4C653F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D6AB4-1857-0432-0D59-FC124A9DB6F3}"/>
              </a:ext>
            </a:extLst>
          </p:cNvPr>
          <p:cNvSpPr>
            <a:spLocks noGrp="1"/>
          </p:cNvSpPr>
          <p:nvPr>
            <p:ph type="title"/>
          </p:nvPr>
        </p:nvSpPr>
        <p:spPr>
          <a:xfrm>
            <a:off x="1097280" y="286603"/>
            <a:ext cx="9512913" cy="1450757"/>
          </a:xfrm>
        </p:spPr>
        <p:txBody>
          <a:bodyPr>
            <a:normAutofit/>
          </a:bodyPr>
          <a:lstStyle/>
          <a:p>
            <a:r>
              <a:rPr lang="tr-TR" b="1" dirty="0">
                <a:solidFill>
                  <a:srgbClr val="7030A0"/>
                </a:solidFill>
                <a:latin typeface="+mn-lt"/>
              </a:rPr>
              <a:t>Steril Pansuman Protokolleri</a:t>
            </a:r>
            <a:endParaRPr lang="en-GB" b="1" dirty="0">
              <a:solidFill>
                <a:srgbClr val="636AA2"/>
              </a:solidFill>
              <a:latin typeface="+mn-lt"/>
            </a:endParaRPr>
          </a:p>
        </p:txBody>
      </p:sp>
      <p:pic>
        <p:nvPicPr>
          <p:cNvPr id="4" name="Resim 2">
            <a:extLst>
              <a:ext uri="{FF2B5EF4-FFF2-40B4-BE49-F238E27FC236}">
                <a16:creationId xmlns:a16="http://schemas.microsoft.com/office/drawing/2014/main" id="{96CCD29F-08A6-9294-0B59-F153FF5CF371}"/>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4EDC4FF2-8162-F6CF-2F1A-789F28FFF84B}"/>
              </a:ext>
            </a:extLst>
          </p:cNvPr>
          <p:cNvSpPr>
            <a:spLocks noChangeArrowheads="1"/>
          </p:cNvSpPr>
          <p:nvPr/>
        </p:nvSpPr>
        <p:spPr bwMode="auto">
          <a:xfrm>
            <a:off x="1223403" y="2107087"/>
            <a:ext cx="650285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tr-TR" sz="2400" b="1" dirty="0">
                <a:solidFill>
                  <a:schemeClr val="accent1"/>
                </a:solidFill>
              </a:rPr>
              <a:t>Kateter Sonrası Değerlendirme Sıklığı</a:t>
            </a:r>
          </a:p>
          <a:p>
            <a:pPr marL="285750" lvl="0" indent="-285750">
              <a:buClr>
                <a:srgbClr val="FF9900"/>
              </a:buClr>
              <a:buFont typeface="Wingdings" panose="05000000000000000000" pitchFamily="2" charset="2"/>
              <a:buChar char="q"/>
            </a:pPr>
            <a:r>
              <a:rPr lang="tr-TR" sz="2400" dirty="0">
                <a:solidFill>
                  <a:srgbClr val="000000"/>
                </a:solidFill>
              </a:rPr>
              <a:t>Periferik kateterler en az her 8 saatte bir değerlendirilmelidir</a:t>
            </a:r>
          </a:p>
          <a:p>
            <a:pPr marL="285750" lvl="0" indent="-285750">
              <a:buClr>
                <a:srgbClr val="FF9900"/>
              </a:buClr>
              <a:buFont typeface="Wingdings" panose="05000000000000000000" pitchFamily="2" charset="2"/>
              <a:buChar char="q"/>
            </a:pPr>
            <a:r>
              <a:rPr lang="tr-TR" sz="2400" dirty="0">
                <a:solidFill>
                  <a:srgbClr val="000000"/>
                </a:solidFill>
              </a:rPr>
              <a:t>Kritik hastalar, </a:t>
            </a:r>
            <a:r>
              <a:rPr lang="tr-TR" sz="2400" dirty="0" err="1">
                <a:solidFill>
                  <a:srgbClr val="000000"/>
                </a:solidFill>
              </a:rPr>
              <a:t>sedatize</a:t>
            </a:r>
            <a:r>
              <a:rPr lang="tr-TR" sz="2400" dirty="0">
                <a:solidFill>
                  <a:srgbClr val="000000"/>
                </a:solidFill>
              </a:rPr>
              <a:t> edilmiş veya bilişsel eksiklikleri olan hastalar her 1-2 saatte bir değerlendirilmelidir</a:t>
            </a:r>
          </a:p>
          <a:p>
            <a:pPr marL="285750" lvl="0" indent="-285750">
              <a:buClr>
                <a:srgbClr val="FF9900"/>
              </a:buClr>
              <a:buFont typeface="Wingdings" panose="05000000000000000000" pitchFamily="2" charset="2"/>
              <a:buChar char="q"/>
            </a:pPr>
            <a:r>
              <a:rPr lang="tr-TR" sz="2400" dirty="0">
                <a:solidFill>
                  <a:srgbClr val="000000"/>
                </a:solidFill>
              </a:rPr>
              <a:t>Yenidoğan/pediatri hastaları saat başı değerlendirilmelidir</a:t>
            </a:r>
          </a:p>
          <a:p>
            <a:pPr marL="285750" lvl="0" indent="-285750">
              <a:buClr>
                <a:srgbClr val="FF9900"/>
              </a:buClr>
              <a:buFont typeface="Wingdings" panose="05000000000000000000" pitchFamily="2" charset="2"/>
              <a:buChar char="q"/>
            </a:pPr>
            <a:r>
              <a:rPr lang="tr-TR" sz="2400" dirty="0" err="1">
                <a:solidFill>
                  <a:srgbClr val="000000"/>
                </a:solidFill>
              </a:rPr>
              <a:t>Vezikan</a:t>
            </a:r>
            <a:r>
              <a:rPr lang="tr-TR" sz="2400" dirty="0">
                <a:solidFill>
                  <a:srgbClr val="000000"/>
                </a:solidFill>
              </a:rPr>
              <a:t> (doku hasarı yapabilen) ilaçlar alan hastalar daha sık aralıklarla değerlendirilmelidir</a:t>
            </a:r>
            <a:endParaRPr lang="tr-TR" sz="2400" dirty="0"/>
          </a:p>
        </p:txBody>
      </p:sp>
      <p:pic>
        <p:nvPicPr>
          <p:cNvPr id="5" name="Resim 4">
            <a:extLst>
              <a:ext uri="{FF2B5EF4-FFF2-40B4-BE49-F238E27FC236}">
                <a16:creationId xmlns:a16="http://schemas.microsoft.com/office/drawing/2014/main" id="{61E6BA20-0D77-6764-E0C3-E145B1100B3D}"/>
              </a:ext>
            </a:extLst>
          </p:cNvPr>
          <p:cNvPicPr>
            <a:picLocks noChangeAspect="1"/>
          </p:cNvPicPr>
          <p:nvPr/>
        </p:nvPicPr>
        <p:blipFill>
          <a:blip r:embed="rId3"/>
          <a:stretch>
            <a:fillRect/>
          </a:stretch>
        </p:blipFill>
        <p:spPr>
          <a:xfrm>
            <a:off x="8103765" y="2185400"/>
            <a:ext cx="3809539" cy="3629025"/>
          </a:xfrm>
          <a:prstGeom prst="rect">
            <a:avLst/>
          </a:prstGeom>
        </p:spPr>
      </p:pic>
    </p:spTree>
    <p:extLst>
      <p:ext uri="{BB962C8B-B14F-4D97-AF65-F5344CB8AC3E}">
        <p14:creationId xmlns:p14="http://schemas.microsoft.com/office/powerpoint/2010/main" val="655268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958F7E-2D31-F061-5A3B-6D9075896818}"/>
              </a:ext>
            </a:extLst>
          </p:cNvPr>
          <p:cNvSpPr>
            <a:spLocks noGrp="1"/>
          </p:cNvSpPr>
          <p:nvPr>
            <p:ph type="title"/>
          </p:nvPr>
        </p:nvSpPr>
        <p:spPr/>
        <p:txBody>
          <a:bodyPr/>
          <a:lstStyle/>
          <a:p>
            <a:r>
              <a:rPr lang="tr-TR" b="1" dirty="0">
                <a:solidFill>
                  <a:srgbClr val="7030A0"/>
                </a:solidFill>
                <a:latin typeface="+mn-lt"/>
              </a:rPr>
              <a:t>Tedavi Sonrası Sistematik Steril Yıkama</a:t>
            </a:r>
            <a:endParaRPr lang="tr-TR" dirty="0"/>
          </a:p>
        </p:txBody>
      </p:sp>
      <p:sp>
        <p:nvSpPr>
          <p:cNvPr id="3" name="İçerik Yer Tutucusu 2">
            <a:extLst>
              <a:ext uri="{FF2B5EF4-FFF2-40B4-BE49-F238E27FC236}">
                <a16:creationId xmlns:a16="http://schemas.microsoft.com/office/drawing/2014/main" id="{558182F9-7B69-35D0-E804-8434B01B2BF3}"/>
              </a:ext>
            </a:extLst>
          </p:cNvPr>
          <p:cNvSpPr>
            <a:spLocks noGrp="1"/>
          </p:cNvSpPr>
          <p:nvPr>
            <p:ph idx="1"/>
          </p:nvPr>
        </p:nvSpPr>
        <p:spPr>
          <a:xfrm>
            <a:off x="1097280" y="1845733"/>
            <a:ext cx="8222889" cy="4278229"/>
          </a:xfrm>
        </p:spPr>
        <p:txBody>
          <a:bodyPr>
            <a:normAutofit/>
          </a:bodyPr>
          <a:lstStyle/>
          <a:p>
            <a:pPr marL="342900" indent="-342900">
              <a:buFont typeface="Wingdings" panose="05000000000000000000" pitchFamily="2" charset="2"/>
              <a:buChar char="q"/>
            </a:pPr>
            <a:r>
              <a:rPr lang="tr-TR" sz="2000" dirty="0">
                <a:solidFill>
                  <a:srgbClr val="000000"/>
                </a:solidFill>
              </a:rPr>
              <a:t>PVK veya PYSK yoluyla tedavi uygulamasından sonra kateterin uyumlu steril bir sıvı ile yıkanması önerilmektedir</a:t>
            </a:r>
          </a:p>
          <a:p>
            <a:pPr marL="342900" indent="-342900">
              <a:buFont typeface="Wingdings" panose="05000000000000000000" pitchFamily="2" charset="2"/>
              <a:buChar char="q"/>
            </a:pPr>
            <a:r>
              <a:rPr lang="tr-TR" sz="2000" dirty="0">
                <a:solidFill>
                  <a:srgbClr val="000000"/>
                </a:solidFill>
              </a:rPr>
              <a:t>Bu uygulama, sadece kateterin tıkanmasını önlemekle kalmaz, aynı zamanda enfeksiyon riskini de dolaylı olarak etkiler Lümen içinde kan pıhtısı veya ilaç kalıntısı birikimi, bakterilerin çoğalması için bir yüzey oluşturabilir ve biyofilm oluşumuna yol açabilir</a:t>
            </a:r>
            <a:endParaRPr lang="tr-TR" altLang="tr-TR" sz="2000" dirty="0">
              <a:solidFill>
                <a:srgbClr val="000000"/>
              </a:solidFill>
            </a:endParaRPr>
          </a:p>
          <a:p>
            <a:pPr marL="342900" indent="-342900" defTabSz="914400">
              <a:lnSpc>
                <a:spcPct val="90000"/>
              </a:lnSpc>
              <a:spcBef>
                <a:spcPts val="1200"/>
              </a:spcBef>
              <a:spcAft>
                <a:spcPts val="200"/>
              </a:spcAft>
              <a:buClr>
                <a:schemeClr val="accent1"/>
              </a:buClr>
              <a:buSzPct val="100000"/>
              <a:buFont typeface="Wingdings" panose="05000000000000000000" pitchFamily="2" charset="2"/>
              <a:buChar char="q"/>
            </a:pPr>
            <a:r>
              <a:rPr lang="tr-TR" altLang="tr-TR" sz="2000" dirty="0">
                <a:solidFill>
                  <a:srgbClr val="000000"/>
                </a:solidFill>
              </a:rPr>
              <a:t>Kateterde pıhtı oluşumunu önlemek ve açıklığı kontrol etmek için:</a:t>
            </a:r>
          </a:p>
          <a:p>
            <a:pPr marL="800100" lvl="1" indent="-342900" defTabSz="914400">
              <a:lnSpc>
                <a:spcPct val="90000"/>
              </a:lnSpc>
              <a:spcBef>
                <a:spcPts val="1200"/>
              </a:spcBef>
              <a:spcAft>
                <a:spcPts val="200"/>
              </a:spcAft>
              <a:buClr>
                <a:schemeClr val="accent1"/>
              </a:buClr>
              <a:buSzPct val="100000"/>
              <a:buFont typeface="Wingdings" panose="05000000000000000000" pitchFamily="2" charset="2"/>
              <a:buChar char="q"/>
            </a:pPr>
            <a:r>
              <a:rPr lang="tr-TR" altLang="tr-TR" sz="2000" dirty="0">
                <a:solidFill>
                  <a:srgbClr val="000000"/>
                </a:solidFill>
              </a:rPr>
              <a:t>Kateter yerleştirilmesinden sonra</a:t>
            </a:r>
          </a:p>
          <a:p>
            <a:pPr marL="800100" lvl="1" indent="-342900" defTabSz="914400">
              <a:lnSpc>
                <a:spcPct val="90000"/>
              </a:lnSpc>
              <a:spcBef>
                <a:spcPts val="1200"/>
              </a:spcBef>
              <a:spcAft>
                <a:spcPts val="200"/>
              </a:spcAft>
              <a:buClr>
                <a:schemeClr val="accent1"/>
              </a:buClr>
              <a:buSzPct val="100000"/>
              <a:buFont typeface="Wingdings" panose="05000000000000000000" pitchFamily="2" charset="2"/>
              <a:buChar char="q"/>
            </a:pPr>
            <a:r>
              <a:rPr lang="tr-TR" altLang="tr-TR" sz="2000" dirty="0">
                <a:solidFill>
                  <a:srgbClr val="000000"/>
                </a:solidFill>
              </a:rPr>
              <a:t>Kan örneği alınmasından veya transfüzyondan sonra</a:t>
            </a:r>
          </a:p>
          <a:p>
            <a:pPr marL="800100" lvl="1" indent="-342900" defTabSz="914400">
              <a:lnSpc>
                <a:spcPct val="90000"/>
              </a:lnSpc>
              <a:spcBef>
                <a:spcPts val="1200"/>
              </a:spcBef>
              <a:spcAft>
                <a:spcPts val="200"/>
              </a:spcAft>
              <a:buClr>
                <a:schemeClr val="accent1"/>
              </a:buClr>
              <a:buSzPct val="100000"/>
              <a:buFont typeface="Wingdings" panose="05000000000000000000" pitchFamily="2" charset="2"/>
              <a:buChar char="q"/>
            </a:pPr>
            <a:r>
              <a:rPr lang="tr-TR" altLang="tr-TR" sz="2000" dirty="0">
                <a:solidFill>
                  <a:srgbClr val="000000"/>
                </a:solidFill>
              </a:rPr>
              <a:t>Lipidlerden oluşan TPN solüsyonlarından sonra</a:t>
            </a:r>
          </a:p>
          <a:p>
            <a:pPr marL="800100" lvl="1" indent="-342900" defTabSz="914400">
              <a:lnSpc>
                <a:spcPct val="90000"/>
              </a:lnSpc>
              <a:spcBef>
                <a:spcPts val="1200"/>
              </a:spcBef>
              <a:spcAft>
                <a:spcPts val="200"/>
              </a:spcAft>
              <a:buClr>
                <a:schemeClr val="accent1"/>
              </a:buClr>
              <a:buSzPct val="100000"/>
              <a:buFont typeface="Wingdings" panose="05000000000000000000" pitchFamily="2" charset="2"/>
              <a:buChar char="q"/>
            </a:pPr>
            <a:r>
              <a:rPr lang="tr-TR" altLang="tr-TR" sz="2000" dirty="0">
                <a:solidFill>
                  <a:srgbClr val="000000"/>
                </a:solidFill>
              </a:rPr>
              <a:t>İlaç uygulamalarından önce ve sonra DİK </a:t>
            </a:r>
            <a:r>
              <a:rPr lang="tr-TR" altLang="tr-TR" sz="2000" dirty="0" err="1">
                <a:solidFill>
                  <a:srgbClr val="000000"/>
                </a:solidFill>
              </a:rPr>
              <a:t>ler</a:t>
            </a:r>
            <a:r>
              <a:rPr lang="tr-TR" altLang="tr-TR" sz="2000" dirty="0">
                <a:solidFill>
                  <a:srgbClr val="000000"/>
                </a:solidFill>
              </a:rPr>
              <a:t> (%0.9 NaCl) yıkanmalı</a:t>
            </a:r>
          </a:p>
          <a:p>
            <a:endParaRPr lang="tr-TR" dirty="0"/>
          </a:p>
        </p:txBody>
      </p:sp>
      <p:pic>
        <p:nvPicPr>
          <p:cNvPr id="4" name="Picture 6" descr="C:\Users\adminn\Desktop\salon-1-13-kasim-1400-1500-tue-ahin-kafadar-29-638.jpg">
            <a:extLst>
              <a:ext uri="{FF2B5EF4-FFF2-40B4-BE49-F238E27FC236}">
                <a16:creationId xmlns:a16="http://schemas.microsoft.com/office/drawing/2014/main" id="{4672AE8D-0B0C-18E0-B7C5-F97A8B758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96" t="21846" r="50000" b="15404"/>
          <a:stretch>
            <a:fillRect/>
          </a:stretch>
        </p:blipFill>
        <p:spPr bwMode="auto">
          <a:xfrm>
            <a:off x="9320169" y="2743052"/>
            <a:ext cx="2510053" cy="315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9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C64C9-7A07-D5EA-079D-642400DC7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95DBF-3828-6C79-7F47-B780E73881CF}"/>
              </a:ext>
            </a:extLst>
          </p:cNvPr>
          <p:cNvSpPr>
            <a:spLocks noGrp="1"/>
          </p:cNvSpPr>
          <p:nvPr>
            <p:ph type="title"/>
          </p:nvPr>
        </p:nvSpPr>
        <p:spPr>
          <a:xfrm>
            <a:off x="1097280" y="286603"/>
            <a:ext cx="9512913" cy="1450757"/>
          </a:xfrm>
        </p:spPr>
        <p:txBody>
          <a:bodyPr>
            <a:normAutofit/>
          </a:bodyPr>
          <a:lstStyle/>
          <a:p>
            <a:r>
              <a:rPr lang="tr-TR" b="1" dirty="0">
                <a:solidFill>
                  <a:srgbClr val="7030A0"/>
                </a:solidFill>
                <a:latin typeface="+mn-lt"/>
              </a:rPr>
              <a:t>Tedavi Sonrası Sistematik Steril Yıkama</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10CD4840-D206-1D95-DFB5-51CAEB2BC26C}"/>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BB3CAAB1-B001-88DD-6B18-7C36CAABD8E9}"/>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6C0A1A0E-AF7F-A5C3-9C5D-5C3C54C1DF72}"/>
              </a:ext>
            </a:extLst>
          </p:cNvPr>
          <p:cNvSpPr>
            <a:spLocks noChangeArrowheads="1"/>
          </p:cNvSpPr>
          <p:nvPr/>
        </p:nvSpPr>
        <p:spPr bwMode="auto">
          <a:xfrm>
            <a:off x="1097280" y="2253372"/>
            <a:ext cx="7269331"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buClr>
                <a:srgbClr val="FF9900"/>
              </a:buClr>
              <a:buFont typeface="Wingdings" panose="05000000000000000000" pitchFamily="2" charset="2"/>
              <a:buChar char="q"/>
            </a:pPr>
            <a:r>
              <a:rPr lang="tr-TR" sz="2000" b="1" dirty="0">
                <a:solidFill>
                  <a:srgbClr val="000000"/>
                </a:solidFill>
              </a:rPr>
              <a:t>Yıkama Sıvısı Hacmi: </a:t>
            </a:r>
            <a:r>
              <a:rPr lang="tr-TR" sz="2000" dirty="0">
                <a:solidFill>
                  <a:srgbClr val="000000"/>
                </a:solidFill>
              </a:rPr>
              <a:t>Bu hacim, kateter sisteminin iç hacminin (kateter ve ek cihazlar) en az iki katına eşit olmalıdır</a:t>
            </a:r>
          </a:p>
          <a:p>
            <a:pPr marL="742950" lvl="1" indent="-285750">
              <a:buClr>
                <a:srgbClr val="FF9900"/>
              </a:buClr>
              <a:buFont typeface="Wingdings" panose="05000000000000000000" pitchFamily="2" charset="2"/>
              <a:buChar char="q"/>
            </a:pPr>
            <a:r>
              <a:rPr lang="tr-TR" sz="2000" dirty="0">
                <a:solidFill>
                  <a:srgbClr val="000000"/>
                </a:solidFill>
              </a:rPr>
              <a:t>PVK için en az 5 </a:t>
            </a:r>
            <a:r>
              <a:rPr lang="tr-TR" sz="2000" dirty="0" err="1">
                <a:solidFill>
                  <a:srgbClr val="000000"/>
                </a:solidFill>
              </a:rPr>
              <a:t>mL</a:t>
            </a:r>
            <a:r>
              <a:rPr lang="tr-TR" sz="2000" dirty="0">
                <a:solidFill>
                  <a:srgbClr val="000000"/>
                </a:solidFill>
              </a:rPr>
              <a:t> serum fizyolojik kullanılmalı</a:t>
            </a:r>
          </a:p>
          <a:p>
            <a:pPr lvl="1">
              <a:buClr>
                <a:srgbClr val="FF9900"/>
              </a:buClr>
            </a:pPr>
            <a:endParaRPr lang="tr-TR" sz="2000" dirty="0">
              <a:solidFill>
                <a:srgbClr val="000000"/>
              </a:solidFill>
            </a:endParaRPr>
          </a:p>
          <a:p>
            <a:pPr marL="285750" lvl="0" indent="-285750">
              <a:buClr>
                <a:srgbClr val="FF9900"/>
              </a:buClr>
              <a:buFont typeface="Wingdings" panose="05000000000000000000" pitchFamily="2" charset="2"/>
              <a:buChar char="q"/>
            </a:pPr>
            <a:r>
              <a:rPr lang="tr-TR" sz="2000" b="1" dirty="0">
                <a:solidFill>
                  <a:srgbClr val="000000"/>
                </a:solidFill>
              </a:rPr>
              <a:t>Yıkama Tekniği: </a:t>
            </a:r>
            <a:r>
              <a:rPr lang="tr-TR" sz="2000" dirty="0">
                <a:solidFill>
                  <a:srgbClr val="000000"/>
                </a:solidFill>
              </a:rPr>
              <a:t>Katı birikintileri (fibrin, ilaç tortusu) temizlemede daha etkili olduğu için kısa aralıklı, kesik kesik sıvı verme tekniği (</a:t>
            </a:r>
            <a:r>
              <a:rPr lang="tr-TR" sz="2000" dirty="0" err="1">
                <a:solidFill>
                  <a:srgbClr val="000000"/>
                </a:solidFill>
              </a:rPr>
              <a:t>staccato</a:t>
            </a:r>
            <a:r>
              <a:rPr lang="tr-TR" sz="2000" dirty="0">
                <a:solidFill>
                  <a:srgbClr val="000000"/>
                </a:solidFill>
              </a:rPr>
              <a:t>/</a:t>
            </a:r>
            <a:r>
              <a:rPr lang="tr-TR" sz="2000" dirty="0" err="1">
                <a:solidFill>
                  <a:srgbClr val="000000"/>
                </a:solidFill>
              </a:rPr>
              <a:t>pulsatil</a:t>
            </a:r>
            <a:r>
              <a:rPr lang="tr-TR" sz="2000" dirty="0">
                <a:solidFill>
                  <a:srgbClr val="000000"/>
                </a:solidFill>
              </a:rPr>
              <a:t> yıkama) tercih edilebilir</a:t>
            </a:r>
          </a:p>
          <a:p>
            <a:pPr lvl="0">
              <a:buClr>
                <a:srgbClr val="FF9900"/>
              </a:buClr>
            </a:pPr>
            <a:endParaRPr lang="tr-TR" sz="2000" dirty="0">
              <a:solidFill>
                <a:srgbClr val="000000"/>
              </a:solidFill>
            </a:endParaRPr>
          </a:p>
          <a:p>
            <a:pPr marL="285750" lvl="0" indent="-285750">
              <a:buClr>
                <a:srgbClr val="FF9900"/>
              </a:buClr>
              <a:buFont typeface="Wingdings" panose="05000000000000000000" pitchFamily="2" charset="2"/>
              <a:buChar char="q"/>
            </a:pPr>
            <a:r>
              <a:rPr lang="tr-TR" sz="2000" b="1" dirty="0">
                <a:solidFill>
                  <a:srgbClr val="000000"/>
                </a:solidFill>
              </a:rPr>
              <a:t>Enjektör Seçimi: </a:t>
            </a:r>
            <a:r>
              <a:rPr lang="tr-TR" sz="2000" dirty="0">
                <a:solidFill>
                  <a:srgbClr val="000000"/>
                </a:solidFill>
              </a:rPr>
              <a:t>Kateterde yüksek basınç oluşturmamak için 10 </a:t>
            </a:r>
            <a:r>
              <a:rPr lang="tr-TR" sz="2000" dirty="0" err="1">
                <a:solidFill>
                  <a:srgbClr val="000000"/>
                </a:solidFill>
              </a:rPr>
              <a:t>mL'lik</a:t>
            </a:r>
            <a:r>
              <a:rPr lang="tr-TR" sz="2000" dirty="0">
                <a:solidFill>
                  <a:srgbClr val="000000"/>
                </a:solidFill>
              </a:rPr>
              <a:t> veya daha büyük enjektörler kullanılmalıdır</a:t>
            </a:r>
          </a:p>
          <a:p>
            <a:pPr lvl="0"/>
            <a:endParaRPr lang="tr-TR" dirty="0"/>
          </a:p>
          <a:p>
            <a:endParaRPr lang="tr-TR" dirty="0"/>
          </a:p>
        </p:txBody>
      </p:sp>
      <p:pic>
        <p:nvPicPr>
          <p:cNvPr id="8" name="Resim 7">
            <a:extLst>
              <a:ext uri="{FF2B5EF4-FFF2-40B4-BE49-F238E27FC236}">
                <a16:creationId xmlns:a16="http://schemas.microsoft.com/office/drawing/2014/main" id="{4CA9C6E2-DB42-D9D6-5893-FCC41E00B9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925464"/>
            <a:ext cx="31718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a:extLst>
              <a:ext uri="{FF2B5EF4-FFF2-40B4-BE49-F238E27FC236}">
                <a16:creationId xmlns:a16="http://schemas.microsoft.com/office/drawing/2014/main" id="{4C808ED3-239E-DE63-B1E0-008FD7C05FB2}"/>
              </a:ext>
            </a:extLst>
          </p:cNvPr>
          <p:cNvPicPr>
            <a:picLocks noChangeAspect="1"/>
          </p:cNvPicPr>
          <p:nvPr/>
        </p:nvPicPr>
        <p:blipFill rotWithShape="1">
          <a:blip r:embed="rId4">
            <a:extLst>
              <a:ext uri="{28A0092B-C50C-407E-A947-70E740481C1C}">
                <a14:useLocalDpi xmlns:a14="http://schemas.microsoft.com/office/drawing/2010/main" val="0"/>
              </a:ext>
            </a:extLst>
          </a:blip>
          <a:srcRect t="-5602" b="-1"/>
          <a:stretch/>
        </p:blipFill>
        <p:spPr bwMode="auto">
          <a:xfrm>
            <a:off x="8534400" y="3630863"/>
            <a:ext cx="3580240" cy="180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Düz Bağlayıcı 9">
            <a:extLst>
              <a:ext uri="{FF2B5EF4-FFF2-40B4-BE49-F238E27FC236}">
                <a16:creationId xmlns:a16="http://schemas.microsoft.com/office/drawing/2014/main" id="{57293803-0AE6-A592-901D-FF1FC52AAB6F}"/>
              </a:ext>
            </a:extLst>
          </p:cNvPr>
          <p:cNvCxnSpPr/>
          <p:nvPr/>
        </p:nvCxnSpPr>
        <p:spPr>
          <a:xfrm flipH="1">
            <a:off x="9454393" y="1845734"/>
            <a:ext cx="1291904" cy="1918123"/>
          </a:xfrm>
          <a:prstGeom prst="line">
            <a:avLst/>
          </a:prstGeom>
        </p:spPr>
        <p:style>
          <a:lnRef idx="1">
            <a:schemeClr val="accent5"/>
          </a:lnRef>
          <a:fillRef idx="0">
            <a:schemeClr val="accent5"/>
          </a:fillRef>
          <a:effectRef idx="0">
            <a:schemeClr val="accent5"/>
          </a:effectRef>
          <a:fontRef idx="minor">
            <a:schemeClr val="tx1"/>
          </a:fontRef>
        </p:style>
      </p:cxnSp>
      <p:pic>
        <p:nvPicPr>
          <p:cNvPr id="12" name="Resim 4">
            <a:extLst>
              <a:ext uri="{FF2B5EF4-FFF2-40B4-BE49-F238E27FC236}">
                <a16:creationId xmlns:a16="http://schemas.microsoft.com/office/drawing/2014/main" id="{422C5EC8-B744-528B-85B7-1646475A1B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1668" y="5556135"/>
            <a:ext cx="3389688" cy="67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03A2A-45F9-CDC7-A94A-D589B6322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F478C-76DD-9064-CB29-61443ED0008D}"/>
              </a:ext>
            </a:extLst>
          </p:cNvPr>
          <p:cNvSpPr>
            <a:spLocks noGrp="1"/>
          </p:cNvSpPr>
          <p:nvPr>
            <p:ph type="title"/>
          </p:nvPr>
        </p:nvSpPr>
        <p:spPr>
          <a:xfrm>
            <a:off x="941668" y="297832"/>
            <a:ext cx="10058400" cy="1450757"/>
          </a:xfrm>
        </p:spPr>
        <p:txBody>
          <a:bodyPr>
            <a:normAutofit/>
          </a:bodyPr>
          <a:lstStyle/>
          <a:p>
            <a:r>
              <a:rPr lang="tr-TR" b="1" noProof="0" dirty="0">
                <a:solidFill>
                  <a:schemeClr val="accent1"/>
                </a:solidFill>
                <a:latin typeface="+mn-lt"/>
              </a:rPr>
              <a:t> </a:t>
            </a:r>
            <a:r>
              <a:rPr lang="tr-TR" sz="4800" b="1" dirty="0">
                <a:solidFill>
                  <a:srgbClr val="7030A0"/>
                </a:solidFill>
                <a:latin typeface="+mn-lt"/>
              </a:rPr>
              <a:t>Düzenli Değişim Programı ile Kateter Yönetimi</a:t>
            </a:r>
            <a:endParaRPr lang="tr-TR" b="1" noProof="0" dirty="0">
              <a:solidFill>
                <a:srgbClr val="636AA2"/>
              </a:solidFill>
              <a:latin typeface="+mn-lt"/>
            </a:endParaRPr>
          </a:p>
        </p:txBody>
      </p:sp>
      <p:sp>
        <p:nvSpPr>
          <p:cNvPr id="3" name="Content Placeholder 2">
            <a:extLst>
              <a:ext uri="{FF2B5EF4-FFF2-40B4-BE49-F238E27FC236}">
                <a16:creationId xmlns:a16="http://schemas.microsoft.com/office/drawing/2014/main" id="{B5B63907-47FE-7F98-313D-19A260B45599}"/>
              </a:ext>
            </a:extLst>
          </p:cNvPr>
          <p:cNvSpPr>
            <a:spLocks noGrp="1"/>
          </p:cNvSpPr>
          <p:nvPr>
            <p:ph idx="1"/>
          </p:nvPr>
        </p:nvSpPr>
        <p:spPr>
          <a:xfrm>
            <a:off x="1238173" y="2095973"/>
            <a:ext cx="4998720" cy="4023360"/>
          </a:xfrm>
        </p:spPr>
        <p:txBody>
          <a:bodyPr/>
          <a:lstStyle/>
          <a:p>
            <a:pPr marL="0" indent="0">
              <a:buNone/>
            </a:pPr>
            <a:endParaRPr lang="tr-TR" noProof="0" dirty="0">
              <a:solidFill>
                <a:srgbClr val="000000"/>
              </a:solidFill>
            </a:endParaRPr>
          </a:p>
          <a:p>
            <a:pPr marL="0" indent="0">
              <a:buNone/>
            </a:pPr>
            <a:r>
              <a:rPr lang="tr-TR" sz="2000" b="1" dirty="0">
                <a:solidFill>
                  <a:schemeClr val="accent1"/>
                </a:solidFill>
              </a:rPr>
              <a:t>İnfüzyon Setlerinin Düzenli Değişimi</a:t>
            </a:r>
            <a:endParaRPr lang="tr-TR" b="1" noProof="0" dirty="0">
              <a:solidFill>
                <a:srgbClr val="000000"/>
              </a:solidFill>
            </a:endParaRPr>
          </a:p>
          <a:p>
            <a:pPr>
              <a:buFont typeface="Wingdings" panose="05000000000000000000" pitchFamily="2" charset="2"/>
              <a:buChar char="q"/>
            </a:pPr>
            <a:r>
              <a:rPr lang="tr-TR" b="1" noProof="0" dirty="0">
                <a:solidFill>
                  <a:srgbClr val="000000"/>
                </a:solidFill>
              </a:rPr>
              <a:t>İnfüzyon setleri: </a:t>
            </a:r>
            <a:r>
              <a:rPr lang="tr-TR" noProof="0" dirty="0">
                <a:solidFill>
                  <a:srgbClr val="000000"/>
                </a:solidFill>
              </a:rPr>
              <a:t>Kan, kan ürünleri veya lipid içermeyen devamlı infüzyon setleri 7 güne kadar aralıklarla değiştirilebilir (Bu, eski 72-96 saat kuralının bir güncellemesidir!!)</a:t>
            </a:r>
          </a:p>
          <a:p>
            <a:pPr marL="0" indent="0">
              <a:buNone/>
            </a:pPr>
            <a:endParaRPr lang="tr-TR" noProof="0" dirty="0">
              <a:solidFill>
                <a:srgbClr val="000000"/>
              </a:solidFill>
            </a:endParaRPr>
          </a:p>
          <a:p>
            <a:pPr>
              <a:buFont typeface="Wingdings" panose="05000000000000000000" pitchFamily="2" charset="2"/>
              <a:buChar char="q"/>
            </a:pPr>
            <a:r>
              <a:rPr lang="tr-TR" b="1" noProof="0" dirty="0">
                <a:solidFill>
                  <a:srgbClr val="000000"/>
                </a:solidFill>
              </a:rPr>
              <a:t>Aralıklı İnfüzyonlar: </a:t>
            </a:r>
            <a:r>
              <a:rPr lang="tr-TR" noProof="0" dirty="0">
                <a:solidFill>
                  <a:srgbClr val="000000"/>
                </a:solidFill>
              </a:rPr>
              <a:t>Aralıklı olarak kullanılan (takılıp çıkarılan) setler kontaminasyon riski nedeniyle her 24 saatte bir değiştirilmelidir</a:t>
            </a:r>
          </a:p>
        </p:txBody>
      </p:sp>
      <p:pic>
        <p:nvPicPr>
          <p:cNvPr id="4" name="Resim 2">
            <a:extLst>
              <a:ext uri="{FF2B5EF4-FFF2-40B4-BE49-F238E27FC236}">
                <a16:creationId xmlns:a16="http://schemas.microsoft.com/office/drawing/2014/main" id="{6293C501-B212-40AD-7C26-0764CE564ECD}"/>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4778677E-AB97-AEC1-EE2B-03AE01C3999E}"/>
              </a:ext>
            </a:extLst>
          </p:cNvPr>
          <p:cNvSpPr>
            <a:spLocks noChangeArrowheads="1"/>
          </p:cNvSpPr>
          <p:nvPr/>
        </p:nvSpPr>
        <p:spPr bwMode="auto">
          <a:xfrm>
            <a:off x="1066800" y="3922987"/>
            <a:ext cx="10058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b="1" noProof="0" dirty="0">
                <a:solidFill>
                  <a:schemeClr val="bg2">
                    <a:lumMod val="10000"/>
                  </a:schemeClr>
                </a:solidFill>
              </a:rPr>
              <a:t>      </a:t>
            </a:r>
            <a:endParaRPr kumimoji="0" lang="tr-TR" sz="1800" b="0" i="0" u="none" strike="noStrike" cap="none" normalizeH="0" baseline="0" noProof="0" dirty="0">
              <a:ln>
                <a:noFill/>
              </a:ln>
              <a:solidFill>
                <a:schemeClr val="tx1"/>
              </a:solidFill>
              <a:effectLst/>
              <a:latin typeface="Arial" panose="020B0604020202020204" pitchFamily="34" charset="0"/>
            </a:endParaRPr>
          </a:p>
        </p:txBody>
      </p:sp>
      <p:pic>
        <p:nvPicPr>
          <p:cNvPr id="5" name="Resim 4">
            <a:extLst>
              <a:ext uri="{FF2B5EF4-FFF2-40B4-BE49-F238E27FC236}">
                <a16:creationId xmlns:a16="http://schemas.microsoft.com/office/drawing/2014/main" id="{049E43C5-1AAE-959A-FD5E-CF4B4F1B0C9F}"/>
              </a:ext>
            </a:extLst>
          </p:cNvPr>
          <p:cNvPicPr>
            <a:picLocks noChangeAspect="1"/>
          </p:cNvPicPr>
          <p:nvPr/>
        </p:nvPicPr>
        <p:blipFill rotWithShape="1">
          <a:blip r:embed="rId3"/>
          <a:srcRect l="28417" t="29862" r="34840" b="27419"/>
          <a:stretch/>
        </p:blipFill>
        <p:spPr>
          <a:xfrm>
            <a:off x="7508147" y="2519928"/>
            <a:ext cx="3891792" cy="2899360"/>
          </a:xfrm>
          <a:prstGeom prst="rect">
            <a:avLst/>
          </a:prstGeom>
        </p:spPr>
      </p:pic>
    </p:spTree>
    <p:extLst>
      <p:ext uri="{BB962C8B-B14F-4D97-AF65-F5344CB8AC3E}">
        <p14:creationId xmlns:p14="http://schemas.microsoft.com/office/powerpoint/2010/main" val="2262124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0B84C648-5728-291D-1A7A-E0F2A98329CB}"/>
              </a:ext>
            </a:extLst>
          </p:cNvPr>
          <p:cNvGraphicFramePr>
            <a:graphicFrameLocks noGrp="1"/>
          </p:cNvGraphicFramePr>
          <p:nvPr>
            <p:ph idx="1"/>
            <p:extLst>
              <p:ext uri="{D42A27DB-BD31-4B8C-83A1-F6EECF244321}">
                <p14:modId xmlns:p14="http://schemas.microsoft.com/office/powerpoint/2010/main" val="3764783725"/>
              </p:ext>
            </p:extLst>
          </p:nvPr>
        </p:nvGraphicFramePr>
        <p:xfrm>
          <a:off x="1066800" y="2282491"/>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417EE58B-C9FB-1C2D-855E-780C4770BBFA}"/>
              </a:ext>
            </a:extLst>
          </p:cNvPr>
          <p:cNvSpPr txBox="1">
            <a:spLocks/>
          </p:cNvSpPr>
          <p:nvPr/>
        </p:nvSpPr>
        <p:spPr>
          <a:xfrm>
            <a:off x="861270" y="26363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tr-TR" b="1" dirty="0">
                <a:solidFill>
                  <a:schemeClr val="accent1"/>
                </a:solidFill>
                <a:latin typeface="+mn-lt"/>
              </a:rPr>
              <a:t> </a:t>
            </a:r>
            <a:r>
              <a:rPr lang="tr-TR" sz="4800" b="1" dirty="0">
                <a:solidFill>
                  <a:srgbClr val="7030A0"/>
                </a:solidFill>
                <a:latin typeface="+mn-lt"/>
              </a:rPr>
              <a:t>Düzenli Değişim Programı ile Kateter Yönetimi</a:t>
            </a:r>
            <a:endParaRPr lang="tr-TR" b="1" dirty="0">
              <a:solidFill>
                <a:srgbClr val="636AA2"/>
              </a:solidFill>
              <a:latin typeface="+mn-lt"/>
            </a:endParaRPr>
          </a:p>
        </p:txBody>
      </p:sp>
      <p:pic>
        <p:nvPicPr>
          <p:cNvPr id="6" name="Resim 5">
            <a:extLst>
              <a:ext uri="{FF2B5EF4-FFF2-40B4-BE49-F238E27FC236}">
                <a16:creationId xmlns:a16="http://schemas.microsoft.com/office/drawing/2014/main" id="{D0283FF2-0CE9-2581-0183-2B7CC7950E17}"/>
              </a:ext>
            </a:extLst>
          </p:cNvPr>
          <p:cNvPicPr>
            <a:picLocks noChangeAspect="1"/>
          </p:cNvPicPr>
          <p:nvPr/>
        </p:nvPicPr>
        <p:blipFill>
          <a:blip r:embed="rId7"/>
          <a:stretch>
            <a:fillRect/>
          </a:stretch>
        </p:blipFill>
        <p:spPr>
          <a:xfrm>
            <a:off x="9901550" y="201198"/>
            <a:ext cx="2036240" cy="1383912"/>
          </a:xfrm>
          <a:prstGeom prst="rect">
            <a:avLst/>
          </a:prstGeom>
        </p:spPr>
      </p:pic>
      <p:sp>
        <p:nvSpPr>
          <p:cNvPr id="7" name="Metin kutusu 6">
            <a:extLst>
              <a:ext uri="{FF2B5EF4-FFF2-40B4-BE49-F238E27FC236}">
                <a16:creationId xmlns:a16="http://schemas.microsoft.com/office/drawing/2014/main" id="{68BA5938-DB2A-B77C-7CDB-6F54B7B8ABEB}"/>
              </a:ext>
            </a:extLst>
          </p:cNvPr>
          <p:cNvSpPr txBox="1"/>
          <p:nvPr/>
        </p:nvSpPr>
        <p:spPr>
          <a:xfrm>
            <a:off x="1066800" y="1776825"/>
            <a:ext cx="6094602" cy="369332"/>
          </a:xfrm>
          <a:prstGeom prst="rect">
            <a:avLst/>
          </a:prstGeom>
          <a:noFill/>
        </p:spPr>
        <p:txBody>
          <a:bodyPr wrap="square">
            <a:spAutoFit/>
          </a:bodyPr>
          <a:lstStyle/>
          <a:p>
            <a:pPr marL="0" indent="0">
              <a:buNone/>
            </a:pPr>
            <a:r>
              <a:rPr lang="tr-TR" sz="1800" b="1" dirty="0">
                <a:solidFill>
                  <a:schemeClr val="accent1"/>
                </a:solidFill>
              </a:rPr>
              <a:t>İnfüzyon Setlerinin Düzenli Değişimi</a:t>
            </a:r>
          </a:p>
        </p:txBody>
      </p:sp>
    </p:spTree>
    <p:extLst>
      <p:ext uri="{BB962C8B-B14F-4D97-AF65-F5344CB8AC3E}">
        <p14:creationId xmlns:p14="http://schemas.microsoft.com/office/powerpoint/2010/main" val="3521017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77B78-6BE2-E5A6-40A0-CA53D1B7E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D722C-D6FD-302B-4A14-5D8D3B277A16}"/>
              </a:ext>
            </a:extLst>
          </p:cNvPr>
          <p:cNvSpPr>
            <a:spLocks noGrp="1"/>
          </p:cNvSpPr>
          <p:nvPr>
            <p:ph type="title"/>
          </p:nvPr>
        </p:nvSpPr>
        <p:spPr>
          <a:xfrm>
            <a:off x="1097280" y="286603"/>
            <a:ext cx="9512913" cy="1450757"/>
          </a:xfrm>
        </p:spPr>
        <p:txBody>
          <a:bodyPr>
            <a:normAutofit/>
          </a:bodyPr>
          <a:lstStyle/>
          <a:p>
            <a:r>
              <a:rPr lang="tr-TR" sz="4400" b="1" dirty="0">
                <a:solidFill>
                  <a:srgbClr val="7030A0"/>
                </a:solidFill>
                <a:latin typeface="+mn-lt"/>
              </a:rPr>
              <a:t>Düzenli Değişim Programı ile Kateter Yönetimi</a:t>
            </a:r>
            <a:endParaRPr lang="en-GB" sz="4400" b="1" dirty="0">
              <a:solidFill>
                <a:srgbClr val="636AA2"/>
              </a:solidFill>
              <a:latin typeface="+mn-lt"/>
            </a:endParaRPr>
          </a:p>
        </p:txBody>
      </p:sp>
      <p:sp>
        <p:nvSpPr>
          <p:cNvPr id="3" name="Content Placeholder 2">
            <a:extLst>
              <a:ext uri="{FF2B5EF4-FFF2-40B4-BE49-F238E27FC236}">
                <a16:creationId xmlns:a16="http://schemas.microsoft.com/office/drawing/2014/main" id="{DDA3E2C7-60DA-45AB-358C-A3416FB1E86E}"/>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97A2CD01-20D8-5B0B-ED60-7CBF2575EBC2}"/>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9A44CC9A-761C-46CE-A6C7-597594E8EBC4}"/>
              </a:ext>
            </a:extLst>
          </p:cNvPr>
          <p:cNvSpPr>
            <a:spLocks noChangeArrowheads="1"/>
          </p:cNvSpPr>
          <p:nvPr/>
        </p:nvSpPr>
        <p:spPr bwMode="auto">
          <a:xfrm>
            <a:off x="1253884" y="1826088"/>
            <a:ext cx="9745192"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tr-TR" sz="2000" b="1" dirty="0">
                <a:solidFill>
                  <a:schemeClr val="accent1"/>
                </a:solidFill>
              </a:rPr>
              <a:t>İnfüzyon Setlerinin Düzenli Değişimi</a:t>
            </a:r>
          </a:p>
          <a:p>
            <a:endParaRPr lang="tr-TR" sz="2000" dirty="0">
              <a:solidFill>
                <a:schemeClr val="accent1"/>
              </a:solidFill>
            </a:endParaRPr>
          </a:p>
          <a:p>
            <a:pPr marL="342900" lvl="0" indent="-342900">
              <a:buClr>
                <a:srgbClr val="FF9900"/>
              </a:buClr>
              <a:buFont typeface="Wingdings" panose="05000000000000000000" pitchFamily="2" charset="2"/>
              <a:buChar char="q"/>
            </a:pPr>
            <a:r>
              <a:rPr lang="tr-TR" sz="2000" b="1" dirty="0">
                <a:solidFill>
                  <a:srgbClr val="000000"/>
                </a:solidFill>
              </a:rPr>
              <a:t>DSÖ Önerisi:</a:t>
            </a:r>
            <a:r>
              <a:rPr lang="tr-TR" sz="2000" dirty="0">
                <a:solidFill>
                  <a:srgbClr val="000000"/>
                </a:solidFill>
              </a:rPr>
              <a:t> Yetişkinlerde, ergenlerde, çocuklarda ve yenidoğanlarda PVK ve PYSK bakımı için düzenli bir uygulama değişim programı olmasını önermektedir</a:t>
            </a:r>
          </a:p>
          <a:p>
            <a:pPr lvl="0">
              <a:buClr>
                <a:srgbClr val="FF9900"/>
              </a:buClr>
            </a:pPr>
            <a:endParaRPr lang="tr-TR" sz="2000" dirty="0">
              <a:solidFill>
                <a:srgbClr val="000000"/>
              </a:solidFill>
            </a:endParaRPr>
          </a:p>
          <a:p>
            <a:pPr>
              <a:buClr>
                <a:srgbClr val="FF9900"/>
              </a:buClr>
            </a:pPr>
            <a:r>
              <a:rPr lang="tr-TR" sz="2000" b="1" dirty="0">
                <a:solidFill>
                  <a:srgbClr val="000000"/>
                </a:solidFill>
              </a:rPr>
              <a:t>Özel Durumlar</a:t>
            </a:r>
            <a:endParaRPr lang="tr-TR" sz="2000" dirty="0">
              <a:solidFill>
                <a:srgbClr val="000000"/>
              </a:solidFill>
            </a:endParaRPr>
          </a:p>
          <a:p>
            <a:pPr marL="342900" lvl="0" indent="-342900">
              <a:buClr>
                <a:srgbClr val="FF9900"/>
              </a:buClr>
              <a:buFont typeface="Wingdings" panose="05000000000000000000" pitchFamily="2" charset="2"/>
              <a:buChar char="q"/>
            </a:pPr>
            <a:r>
              <a:rPr lang="tr-TR" sz="2000" dirty="0">
                <a:solidFill>
                  <a:srgbClr val="000000"/>
                </a:solidFill>
              </a:rPr>
              <a:t>PYSK veya PVK kan ürünleri, lipidler veya propofol gibi lipid içeren ilaçları uygulamak için kullanılıyorsa, kateter seti ürün uygulamasından sonra değiştirilmelidir</a:t>
            </a:r>
          </a:p>
          <a:p>
            <a:pPr marL="342900" lvl="0" indent="-342900">
              <a:buClr>
                <a:srgbClr val="FF9900"/>
              </a:buClr>
              <a:buFont typeface="Wingdings" panose="05000000000000000000" pitchFamily="2" charset="2"/>
              <a:buChar char="q"/>
            </a:pPr>
            <a:r>
              <a:rPr lang="tr-TR" sz="2000" b="1" dirty="0" err="1">
                <a:solidFill>
                  <a:srgbClr val="000000"/>
                </a:solidFill>
              </a:rPr>
              <a:t>PYSK'ler</a:t>
            </a:r>
            <a:r>
              <a:rPr lang="tr-TR" sz="2000" b="1" dirty="0">
                <a:solidFill>
                  <a:srgbClr val="000000"/>
                </a:solidFill>
              </a:rPr>
              <a:t> için:</a:t>
            </a:r>
            <a:r>
              <a:rPr lang="tr-TR" sz="2000" dirty="0">
                <a:solidFill>
                  <a:srgbClr val="000000"/>
                </a:solidFill>
              </a:rPr>
              <a:t> Uygulama seti 96 saat ila 7 günlük kullanımdan sonra ve bir PYSK değiştirildiğinde değiştirilmelidir  </a:t>
            </a:r>
          </a:p>
          <a:p>
            <a:pPr marL="342900" lvl="0" indent="-342900">
              <a:buClr>
                <a:srgbClr val="FF9900"/>
              </a:buClr>
              <a:buFont typeface="Wingdings" panose="05000000000000000000" pitchFamily="2" charset="2"/>
              <a:buChar char="q"/>
            </a:pPr>
            <a:r>
              <a:rPr lang="tr-TR" sz="2000" b="1" dirty="0" err="1">
                <a:solidFill>
                  <a:srgbClr val="000000"/>
                </a:solidFill>
              </a:rPr>
              <a:t>PVK'ler</a:t>
            </a:r>
            <a:r>
              <a:rPr lang="tr-TR" sz="2000" b="1" dirty="0">
                <a:solidFill>
                  <a:srgbClr val="000000"/>
                </a:solidFill>
              </a:rPr>
              <a:t> için:</a:t>
            </a:r>
            <a:r>
              <a:rPr lang="tr-TR" sz="2000" dirty="0">
                <a:solidFill>
                  <a:srgbClr val="000000"/>
                </a:solidFill>
              </a:rPr>
              <a:t> Uygulama seti bir PVK değiştirildiğinde değiştirilmelidir, ancak bu 7 günlük kullanımdan daha uzun olmamalıdır</a:t>
            </a:r>
          </a:p>
          <a:p>
            <a:endParaRPr lang="tr-TR" dirty="0"/>
          </a:p>
        </p:txBody>
      </p:sp>
    </p:spTree>
    <p:extLst>
      <p:ext uri="{BB962C8B-B14F-4D97-AF65-F5344CB8AC3E}">
        <p14:creationId xmlns:p14="http://schemas.microsoft.com/office/powerpoint/2010/main" val="3197269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8B67E-AB48-31ED-F08C-A20242BD5D2B}"/>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5AC70DFD-3DBE-65C0-D62F-5306C2E225B5}"/>
              </a:ext>
            </a:extLst>
          </p:cNvPr>
          <p:cNvSpPr>
            <a:spLocks noGrp="1"/>
          </p:cNvSpPr>
          <p:nvPr>
            <p:ph type="ctrTitle"/>
          </p:nvPr>
        </p:nvSpPr>
        <p:spPr>
          <a:xfrm>
            <a:off x="1066800" y="1864698"/>
            <a:ext cx="10058400" cy="3566160"/>
          </a:xfrm>
          <a:solidFill>
            <a:schemeClr val="accent1">
              <a:lumMod val="75000"/>
            </a:schemeClr>
          </a:solidFill>
          <a:ln>
            <a:solidFill>
              <a:srgbClr val="666DA4"/>
            </a:solidFill>
          </a:ln>
          <a:scene3d>
            <a:camera prst="orthographicFront"/>
            <a:lightRig rig="threePt" dir="t"/>
          </a:scene3d>
          <a:sp3d>
            <a:bevelT w="501650" prst="coolSlant"/>
            <a:bevelB w="495300" h="50800" prst="softRound"/>
          </a:sp3d>
        </p:spPr>
        <p:txBody>
          <a:bodyPr>
            <a:normAutofit/>
          </a:bodyPr>
          <a:lstStyle/>
          <a:p>
            <a:r>
              <a:rPr lang="tr-TR" sz="6000" b="1" dirty="0">
                <a:solidFill>
                  <a:schemeClr val="bg1"/>
                </a:solidFill>
                <a:latin typeface="+mn-lt"/>
              </a:rPr>
              <a:t>KATETER ERİŞİM UYGULAMALARI</a:t>
            </a:r>
          </a:p>
        </p:txBody>
      </p:sp>
      <p:pic>
        <p:nvPicPr>
          <p:cNvPr id="8" name="Resim 7">
            <a:extLst>
              <a:ext uri="{FF2B5EF4-FFF2-40B4-BE49-F238E27FC236}">
                <a16:creationId xmlns:a16="http://schemas.microsoft.com/office/drawing/2014/main" id="{73C7A426-2A4F-3C0E-AD65-63025735BCDF}"/>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796206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2E0AE-75A5-0467-2832-DE8B4778C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97157-86A2-1B6D-213D-7D5B44638BE7}"/>
              </a:ext>
            </a:extLst>
          </p:cNvPr>
          <p:cNvSpPr>
            <a:spLocks noGrp="1"/>
          </p:cNvSpPr>
          <p:nvPr>
            <p:ph type="title"/>
          </p:nvPr>
        </p:nvSpPr>
        <p:spPr>
          <a:xfrm>
            <a:off x="1097280" y="286603"/>
            <a:ext cx="9512913" cy="1450757"/>
          </a:xfrm>
        </p:spPr>
        <p:txBody>
          <a:bodyPr>
            <a:normAutofit/>
          </a:bodyPr>
          <a:lstStyle/>
          <a:p>
            <a:r>
              <a:rPr lang="tr-TR" b="1" dirty="0">
                <a:solidFill>
                  <a:schemeClr val="accent1"/>
                </a:solidFill>
                <a:latin typeface="+mn-lt"/>
              </a:rPr>
              <a:t>Kateter Erişiminde Enfeksiyon Kontrolü</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55DE0706-B739-0DEE-41D5-E27ABF48D114}"/>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FEB4F4DC-6617-D1E3-B498-8FA54A57774E}"/>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8684E94B-B5C7-7F93-C6A5-300EA03F5DB1}"/>
              </a:ext>
            </a:extLst>
          </p:cNvPr>
          <p:cNvSpPr>
            <a:spLocks noChangeArrowheads="1"/>
          </p:cNvSpPr>
          <p:nvPr/>
        </p:nvSpPr>
        <p:spPr bwMode="auto">
          <a:xfrm>
            <a:off x="1253884" y="2694337"/>
            <a:ext cx="7521148"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tr-TR" sz="2000" b="1" dirty="0">
                <a:solidFill>
                  <a:schemeClr val="accent1"/>
                </a:solidFill>
              </a:rPr>
              <a:t>Kateter Erişiminde Enfeksiyon Kontrolü</a:t>
            </a:r>
          </a:p>
          <a:p>
            <a:pPr marL="342900" indent="-342900">
              <a:buClr>
                <a:srgbClr val="FF9900"/>
              </a:buClr>
              <a:buFont typeface="Wingdings" panose="05000000000000000000" pitchFamily="2" charset="2"/>
              <a:buChar char="q"/>
            </a:pPr>
            <a:endParaRPr lang="tr-TR" sz="2000" dirty="0">
              <a:solidFill>
                <a:schemeClr val="bg2">
                  <a:lumMod val="10000"/>
                </a:schemeClr>
              </a:solidFill>
            </a:endParaRPr>
          </a:p>
          <a:p>
            <a:pPr marL="342900" lvl="0" indent="-342900">
              <a:buClr>
                <a:srgbClr val="FF9900"/>
              </a:buClr>
              <a:buFont typeface="Wingdings" panose="05000000000000000000" pitchFamily="2" charset="2"/>
              <a:buChar char="q"/>
            </a:pPr>
            <a:r>
              <a:rPr lang="tr-TR" sz="2000" dirty="0">
                <a:solidFill>
                  <a:schemeClr val="bg2">
                    <a:lumMod val="10000"/>
                  </a:schemeClr>
                </a:solidFill>
              </a:rPr>
              <a:t>Kateterlere her erişim, potansiyel bir enfeksiyon riski taşır</a:t>
            </a:r>
          </a:p>
          <a:p>
            <a:pPr lvl="0">
              <a:buClr>
                <a:srgbClr val="FF9900"/>
              </a:buClr>
            </a:pPr>
            <a:endParaRPr lang="tr-TR" sz="2000" dirty="0">
              <a:solidFill>
                <a:schemeClr val="bg2">
                  <a:lumMod val="10000"/>
                </a:schemeClr>
              </a:solidFill>
            </a:endParaRPr>
          </a:p>
          <a:p>
            <a:pPr marL="342900" lvl="0" indent="-342900">
              <a:buClr>
                <a:srgbClr val="FF9900"/>
              </a:buClr>
              <a:buFont typeface="Wingdings" panose="05000000000000000000" pitchFamily="2" charset="2"/>
              <a:buChar char="q"/>
            </a:pPr>
            <a:r>
              <a:rPr lang="tr-TR" sz="2000" dirty="0">
                <a:solidFill>
                  <a:schemeClr val="bg2">
                    <a:lumMod val="10000"/>
                  </a:schemeClr>
                </a:solidFill>
              </a:rPr>
              <a:t>Bu nedenle, sıkı aseptik tekniklerin uygulanması hayati öneme sahiptir</a:t>
            </a:r>
          </a:p>
          <a:p>
            <a:endParaRPr lang="tr-TR" dirty="0"/>
          </a:p>
        </p:txBody>
      </p:sp>
      <p:pic>
        <p:nvPicPr>
          <p:cNvPr id="9" name="Resim 8">
            <a:extLst>
              <a:ext uri="{FF2B5EF4-FFF2-40B4-BE49-F238E27FC236}">
                <a16:creationId xmlns:a16="http://schemas.microsoft.com/office/drawing/2014/main" id="{CA129660-33B7-09A3-9B03-55D8F7B1938D}"/>
              </a:ext>
            </a:extLst>
          </p:cNvPr>
          <p:cNvPicPr>
            <a:picLocks noChangeAspect="1"/>
          </p:cNvPicPr>
          <p:nvPr/>
        </p:nvPicPr>
        <p:blipFill>
          <a:blip r:embed="rId3"/>
          <a:stretch>
            <a:fillRect/>
          </a:stretch>
        </p:blipFill>
        <p:spPr>
          <a:xfrm>
            <a:off x="8750949" y="2585963"/>
            <a:ext cx="2187167" cy="2192207"/>
          </a:xfrm>
          <a:prstGeom prst="rect">
            <a:avLst/>
          </a:prstGeom>
        </p:spPr>
      </p:pic>
    </p:spTree>
    <p:extLst>
      <p:ext uri="{BB962C8B-B14F-4D97-AF65-F5344CB8AC3E}">
        <p14:creationId xmlns:p14="http://schemas.microsoft.com/office/powerpoint/2010/main" val="494719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B7247-0863-BA44-D0A2-35ADCB4D2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6B421-E4A6-C47B-96A5-832E13161DDF}"/>
              </a:ext>
            </a:extLst>
          </p:cNvPr>
          <p:cNvSpPr>
            <a:spLocks noGrp="1"/>
          </p:cNvSpPr>
          <p:nvPr>
            <p:ph type="title"/>
          </p:nvPr>
        </p:nvSpPr>
        <p:spPr>
          <a:xfrm>
            <a:off x="1097280" y="286603"/>
            <a:ext cx="9512913" cy="1450757"/>
          </a:xfrm>
        </p:spPr>
        <p:txBody>
          <a:bodyPr>
            <a:normAutofit/>
          </a:bodyPr>
          <a:lstStyle/>
          <a:p>
            <a:r>
              <a:rPr lang="tr-TR" b="1" dirty="0">
                <a:solidFill>
                  <a:schemeClr val="accent1"/>
                </a:solidFill>
                <a:latin typeface="+mn-lt"/>
              </a:rPr>
              <a:t>Steril veya Aseptik Protokol Kullanımı</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CDD5E6E6-62A2-CA5F-6967-E9E95ED534EB}"/>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79AC4DD5-BEEF-3109-5C08-F6FFCD8454B7}"/>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17E240F5-4F3B-E22B-EB75-FA3015981304}"/>
              </a:ext>
            </a:extLst>
          </p:cNvPr>
          <p:cNvSpPr>
            <a:spLocks noChangeArrowheads="1"/>
          </p:cNvSpPr>
          <p:nvPr/>
        </p:nvSpPr>
        <p:spPr bwMode="auto">
          <a:xfrm>
            <a:off x="1223404" y="1804507"/>
            <a:ext cx="827293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tr-TR" sz="2000" dirty="0">
                <a:solidFill>
                  <a:schemeClr val="bg2">
                    <a:lumMod val="10000"/>
                  </a:schemeClr>
                </a:solidFill>
              </a:rPr>
              <a:t>Yetişkinlerde, ergenlerde, çocuklarda ve yenidoğanlarda </a:t>
            </a:r>
            <a:r>
              <a:rPr lang="tr-TR" sz="2000" dirty="0" err="1">
                <a:solidFill>
                  <a:schemeClr val="bg2">
                    <a:lumMod val="10000"/>
                  </a:schemeClr>
                </a:solidFill>
              </a:rPr>
              <a:t>PVK'ler</a:t>
            </a:r>
            <a:r>
              <a:rPr lang="tr-TR" sz="2000" dirty="0">
                <a:solidFill>
                  <a:schemeClr val="bg2">
                    <a:lumMod val="10000"/>
                  </a:schemeClr>
                </a:solidFill>
              </a:rPr>
              <a:t>, </a:t>
            </a:r>
            <a:r>
              <a:rPr lang="tr-TR" sz="2000" dirty="0" err="1">
                <a:solidFill>
                  <a:schemeClr val="bg2">
                    <a:lumMod val="10000"/>
                  </a:schemeClr>
                </a:solidFill>
              </a:rPr>
              <a:t>PYSK'ler</a:t>
            </a:r>
            <a:r>
              <a:rPr lang="tr-TR" sz="2000" dirty="0">
                <a:solidFill>
                  <a:schemeClr val="bg2">
                    <a:lumMod val="10000"/>
                  </a:schemeClr>
                </a:solidFill>
              </a:rPr>
              <a:t> ve </a:t>
            </a:r>
            <a:r>
              <a:rPr lang="tr-TR" sz="2000" dirty="0" err="1">
                <a:solidFill>
                  <a:schemeClr val="bg2">
                    <a:lumMod val="10000"/>
                  </a:schemeClr>
                </a:solidFill>
              </a:rPr>
              <a:t>PAK’lara</a:t>
            </a:r>
            <a:r>
              <a:rPr lang="tr-TR" sz="2000" dirty="0">
                <a:solidFill>
                  <a:schemeClr val="bg2">
                    <a:lumMod val="10000"/>
                  </a:schemeClr>
                </a:solidFill>
              </a:rPr>
              <a:t> erişmek için</a:t>
            </a:r>
            <a:r>
              <a:rPr lang="tr-TR" sz="2000" dirty="0">
                <a:solidFill>
                  <a:srgbClr val="FF0000"/>
                </a:solidFill>
              </a:rPr>
              <a:t> </a:t>
            </a:r>
            <a:r>
              <a:rPr lang="tr-TR" sz="2000" dirty="0">
                <a:solidFill>
                  <a:schemeClr val="bg2">
                    <a:lumMod val="10000"/>
                  </a:schemeClr>
                </a:solidFill>
              </a:rPr>
              <a:t>steril veya aseptik protokol kullanılmasını kesinlikle önermektedir</a:t>
            </a:r>
          </a:p>
          <a:p>
            <a:pPr lvl="0"/>
            <a:endParaRPr lang="tr-TR" sz="2000" dirty="0">
              <a:solidFill>
                <a:schemeClr val="bg2">
                  <a:lumMod val="10000"/>
                </a:schemeClr>
              </a:solidFill>
            </a:endParaRPr>
          </a:p>
          <a:p>
            <a:pPr lvl="0"/>
            <a:r>
              <a:rPr lang="tr-TR" sz="2000" b="1" dirty="0">
                <a:solidFill>
                  <a:schemeClr val="bg2">
                    <a:lumMod val="10000"/>
                  </a:schemeClr>
                </a:solidFill>
              </a:rPr>
              <a:t>Adımlar:</a:t>
            </a:r>
            <a:r>
              <a:rPr lang="tr-TR" sz="2000" dirty="0">
                <a:solidFill>
                  <a:schemeClr val="bg2">
                    <a:lumMod val="10000"/>
                  </a:schemeClr>
                </a:solidFill>
              </a:rPr>
              <a:t> </a:t>
            </a:r>
          </a:p>
          <a:p>
            <a:pPr marL="285750" lvl="0" indent="-285750">
              <a:buClr>
                <a:srgbClr val="FF9900"/>
              </a:buClr>
              <a:buFont typeface="Wingdings" panose="05000000000000000000" pitchFamily="2" charset="2"/>
              <a:buChar char="ü"/>
            </a:pPr>
            <a:r>
              <a:rPr lang="tr-TR" sz="2000" dirty="0">
                <a:solidFill>
                  <a:schemeClr val="bg2">
                    <a:lumMod val="10000"/>
                  </a:schemeClr>
                </a:solidFill>
              </a:rPr>
              <a:t>Çalışma alanının temizlenmesi</a:t>
            </a:r>
          </a:p>
          <a:p>
            <a:pPr marL="285750" lvl="0" indent="-285750">
              <a:buClr>
                <a:srgbClr val="FF9900"/>
              </a:buClr>
              <a:buFont typeface="Wingdings" panose="05000000000000000000" pitchFamily="2" charset="2"/>
              <a:buChar char="ü"/>
            </a:pPr>
            <a:r>
              <a:rPr lang="tr-TR" sz="2000" dirty="0">
                <a:solidFill>
                  <a:schemeClr val="bg2">
                    <a:lumMod val="10000"/>
                  </a:schemeClr>
                </a:solidFill>
              </a:rPr>
              <a:t>El hijyeninin belirli anlarda yapılması</a:t>
            </a:r>
          </a:p>
          <a:p>
            <a:pPr marL="285750" lvl="0" indent="-285750">
              <a:buClr>
                <a:srgbClr val="FF9900"/>
              </a:buClr>
              <a:buFont typeface="Wingdings" panose="05000000000000000000" pitchFamily="2" charset="2"/>
              <a:buChar char="ü"/>
            </a:pPr>
            <a:r>
              <a:rPr lang="tr-TR" sz="2000" dirty="0">
                <a:solidFill>
                  <a:schemeClr val="bg2">
                    <a:lumMod val="10000"/>
                  </a:schemeClr>
                </a:solidFill>
              </a:rPr>
              <a:t>Steril paketlerin iç yüzeylerine dokunmadan açılması</a:t>
            </a:r>
          </a:p>
          <a:p>
            <a:pPr marL="285750" lvl="0" indent="-285750">
              <a:buClr>
                <a:srgbClr val="FF9900"/>
              </a:buClr>
              <a:buFont typeface="Wingdings" panose="05000000000000000000" pitchFamily="2" charset="2"/>
              <a:buChar char="ü"/>
            </a:pPr>
            <a:r>
              <a:rPr lang="tr-TR" sz="2000" dirty="0">
                <a:solidFill>
                  <a:srgbClr val="000000"/>
                </a:solidFill>
              </a:rPr>
              <a:t>Antiseptiklerin uygulanması </a:t>
            </a:r>
            <a:r>
              <a:rPr lang="tr-TR" sz="2000" dirty="0">
                <a:solidFill>
                  <a:schemeClr val="bg2">
                    <a:lumMod val="10000"/>
                  </a:schemeClr>
                </a:solidFill>
              </a:rPr>
              <a:t>ve steril bileşenlere dokunmadan cihazların bağlanması </a:t>
            </a:r>
          </a:p>
          <a:p>
            <a:pPr marL="285750" lvl="0" indent="-285750">
              <a:buFont typeface="Wingdings" panose="05000000000000000000" pitchFamily="2" charset="2"/>
              <a:buChar char="ü"/>
            </a:pPr>
            <a:endParaRPr lang="tr-TR" sz="2000" dirty="0">
              <a:solidFill>
                <a:schemeClr val="bg2">
                  <a:lumMod val="10000"/>
                </a:schemeClr>
              </a:solidFill>
            </a:endParaRPr>
          </a:p>
          <a:p>
            <a:pPr lvl="0"/>
            <a:r>
              <a:rPr lang="tr-TR" sz="2000" dirty="0">
                <a:solidFill>
                  <a:schemeClr val="bg2">
                    <a:lumMod val="10000"/>
                  </a:schemeClr>
                </a:solidFill>
              </a:rPr>
              <a:t>Katetere her erişim, potansiyel bir enfeksiyon riski taşıdığı için, prosedürün her seferinde titizlikle uygulanması gerekmektedir</a:t>
            </a:r>
          </a:p>
          <a:p>
            <a:endParaRPr lang="tr-TR" sz="2000" dirty="0"/>
          </a:p>
        </p:txBody>
      </p:sp>
      <p:pic>
        <p:nvPicPr>
          <p:cNvPr id="7" name="Resim 6">
            <a:extLst>
              <a:ext uri="{FF2B5EF4-FFF2-40B4-BE49-F238E27FC236}">
                <a16:creationId xmlns:a16="http://schemas.microsoft.com/office/drawing/2014/main" id="{655AB078-03EC-61DD-8FA6-74F93A463826}"/>
              </a:ext>
            </a:extLst>
          </p:cNvPr>
          <p:cNvPicPr>
            <a:picLocks noChangeAspect="1"/>
          </p:cNvPicPr>
          <p:nvPr/>
        </p:nvPicPr>
        <p:blipFill>
          <a:blip r:embed="rId3"/>
          <a:stretch>
            <a:fillRect/>
          </a:stretch>
        </p:blipFill>
        <p:spPr>
          <a:xfrm rot="4471405">
            <a:off x="9563450" y="2810312"/>
            <a:ext cx="1795243" cy="2566725"/>
          </a:xfrm>
          <a:prstGeom prst="ellipse">
            <a:avLst/>
          </a:prstGeom>
          <a:ln>
            <a:noFill/>
          </a:ln>
          <a:effectLst>
            <a:softEdge rad="112500"/>
          </a:effectLst>
        </p:spPr>
      </p:pic>
    </p:spTree>
    <p:extLst>
      <p:ext uri="{BB962C8B-B14F-4D97-AF65-F5344CB8AC3E}">
        <p14:creationId xmlns:p14="http://schemas.microsoft.com/office/powerpoint/2010/main" val="126978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36A5-4CD2-BA4A-AEC4-13694F911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8845A-A8E3-112F-BABB-FFDF3F951E7E}"/>
              </a:ext>
            </a:extLst>
          </p:cNvPr>
          <p:cNvSpPr>
            <a:spLocks noGrp="1"/>
          </p:cNvSpPr>
          <p:nvPr>
            <p:ph type="title"/>
          </p:nvPr>
        </p:nvSpPr>
        <p:spPr>
          <a:xfrm>
            <a:off x="1097280" y="309853"/>
            <a:ext cx="8317653" cy="1450757"/>
          </a:xfrm>
        </p:spPr>
        <p:txBody>
          <a:bodyPr>
            <a:normAutofit/>
          </a:bodyPr>
          <a:lstStyle/>
          <a:p>
            <a:r>
              <a:rPr lang="tr-TR" b="1" dirty="0">
                <a:solidFill>
                  <a:srgbClr val="636AA2"/>
                </a:solidFill>
                <a:latin typeface="+mn-lt"/>
              </a:rPr>
              <a:t>Sağlık Hizmeti İlişkili Enfeksiyonların Küresel Yükü</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5F4326D5-A77C-1CA3-D385-F6E9B6805AAC}"/>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6C1D70F5-5A3A-B26B-7545-550CD8B8D0B6}"/>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B0FC401D-F7D3-64B4-AD12-1BAC0C65EC33}"/>
              </a:ext>
            </a:extLst>
          </p:cNvPr>
          <p:cNvSpPr txBox="1"/>
          <p:nvPr/>
        </p:nvSpPr>
        <p:spPr>
          <a:xfrm>
            <a:off x="843280" y="2149254"/>
            <a:ext cx="5063067" cy="369332"/>
          </a:xfrm>
          <a:prstGeom prst="rect">
            <a:avLst/>
          </a:prstGeom>
          <a:noFill/>
        </p:spPr>
        <p:txBody>
          <a:bodyPr wrap="square">
            <a:spAutoFit/>
          </a:bodyPr>
          <a:lstStyle/>
          <a:p>
            <a:endParaRPr lang="tr-TR" sz="1800" dirty="0">
              <a:solidFill>
                <a:srgbClr val="000000"/>
              </a:solidFill>
            </a:endParaRPr>
          </a:p>
        </p:txBody>
      </p:sp>
      <p:sp>
        <p:nvSpPr>
          <p:cNvPr id="13" name="Rectangle 6">
            <a:extLst>
              <a:ext uri="{FF2B5EF4-FFF2-40B4-BE49-F238E27FC236}">
                <a16:creationId xmlns:a16="http://schemas.microsoft.com/office/drawing/2014/main" id="{7944063F-1DB9-DC84-54D7-91659BA963B9}"/>
              </a:ext>
            </a:extLst>
          </p:cNvPr>
          <p:cNvSpPr>
            <a:spLocks noChangeArrowheads="1"/>
          </p:cNvSpPr>
          <p:nvPr/>
        </p:nvSpPr>
        <p:spPr bwMode="auto">
          <a:xfrm>
            <a:off x="1036320" y="2083532"/>
            <a:ext cx="729394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200" b="1" dirty="0">
                <a:solidFill>
                  <a:schemeClr val="bg2">
                    <a:lumMod val="10000"/>
                  </a:schemeClr>
                </a:solidFill>
              </a:rPr>
              <a:t>Periferik Venöz Kateterler (PVK</a:t>
            </a:r>
            <a:r>
              <a:rPr lang="tr-TR" sz="2200" dirty="0">
                <a:solidFill>
                  <a:schemeClr val="bg2">
                    <a:lumMod val="10000"/>
                  </a:schemeClr>
                </a:solidFill>
              </a:rPr>
              <a:t>)</a:t>
            </a:r>
          </a:p>
          <a:p>
            <a:pPr marL="342900" indent="-342900">
              <a:buClr>
                <a:srgbClr val="FF9900"/>
              </a:buClr>
              <a:buFont typeface="Wingdings" panose="05000000000000000000" pitchFamily="2" charset="2"/>
              <a:buChar char="q"/>
            </a:pPr>
            <a:r>
              <a:rPr lang="tr-TR" sz="2200" dirty="0">
                <a:solidFill>
                  <a:schemeClr val="bg2">
                    <a:lumMod val="10000"/>
                  </a:schemeClr>
                </a:solidFill>
              </a:rPr>
              <a:t>Sağlık tesislerinde en yaygın kullanılan invaziv cihazlar</a:t>
            </a:r>
          </a:p>
          <a:p>
            <a:pPr marL="342900" indent="-342900">
              <a:buClr>
                <a:srgbClr val="FF9900"/>
              </a:buClr>
              <a:buFont typeface="Wingdings" panose="05000000000000000000" pitchFamily="2" charset="2"/>
              <a:buChar char="q"/>
            </a:pPr>
            <a:r>
              <a:rPr lang="tr-TR" sz="2200" dirty="0">
                <a:solidFill>
                  <a:schemeClr val="bg2">
                    <a:lumMod val="10000"/>
                  </a:schemeClr>
                </a:solidFill>
              </a:rPr>
              <a:t>Hastanede yatan hastaların %70’inin </a:t>
            </a:r>
            <a:r>
              <a:rPr lang="tr-TR" sz="2200" dirty="0" err="1">
                <a:solidFill>
                  <a:schemeClr val="bg2">
                    <a:lumMod val="10000"/>
                  </a:schemeClr>
                </a:solidFill>
              </a:rPr>
              <a:t>PVK'ye</a:t>
            </a:r>
            <a:r>
              <a:rPr lang="tr-TR" sz="2200" dirty="0">
                <a:solidFill>
                  <a:schemeClr val="bg2">
                    <a:lumMod val="10000"/>
                  </a:schemeClr>
                </a:solidFill>
              </a:rPr>
              <a:t> ihtiyaç duyduğu bilinmekte </a:t>
            </a:r>
          </a:p>
          <a:p>
            <a:pPr marL="342900" lvl="0" indent="-342900">
              <a:buClr>
                <a:srgbClr val="FF9900"/>
              </a:buClr>
              <a:buFont typeface="Wingdings" panose="05000000000000000000" pitchFamily="2" charset="2"/>
              <a:buChar char="q"/>
            </a:pPr>
            <a:r>
              <a:rPr lang="tr-TR" sz="2200" dirty="0" err="1">
                <a:solidFill>
                  <a:schemeClr val="bg2">
                    <a:lumMod val="10000"/>
                  </a:schemeClr>
                </a:solidFill>
              </a:rPr>
              <a:t>PVK’lerle</a:t>
            </a:r>
            <a:r>
              <a:rPr lang="tr-TR" sz="2200" dirty="0">
                <a:solidFill>
                  <a:schemeClr val="bg2">
                    <a:lumMod val="10000"/>
                  </a:schemeClr>
                </a:solidFill>
              </a:rPr>
              <a:t> ilişkili enfeksiyonların küresel yükü potansiyel olarak çok büyüktür</a:t>
            </a:r>
          </a:p>
          <a:p>
            <a:pPr marL="342900" indent="-342900">
              <a:buClr>
                <a:srgbClr val="FF9900"/>
              </a:buClr>
              <a:buFont typeface="Wingdings" panose="05000000000000000000" pitchFamily="2" charset="2"/>
              <a:buChar char="q"/>
            </a:pPr>
            <a:r>
              <a:rPr lang="en-GB" sz="2200" dirty="0">
                <a:solidFill>
                  <a:schemeClr val="bg2">
                    <a:lumMod val="10000"/>
                  </a:schemeClr>
                </a:solidFill>
              </a:rPr>
              <a:t>Komplikasyonlarla </a:t>
            </a:r>
            <a:r>
              <a:rPr lang="tr-TR" sz="2200" dirty="0">
                <a:solidFill>
                  <a:schemeClr val="bg2">
                    <a:lumMod val="10000"/>
                  </a:schemeClr>
                </a:solidFill>
              </a:rPr>
              <a:t>ilgili düzenli kayıt tutulmamasına </a:t>
            </a:r>
            <a:r>
              <a:rPr lang="en-GB" sz="2200" dirty="0">
                <a:solidFill>
                  <a:schemeClr val="bg2">
                    <a:lumMod val="10000"/>
                  </a:schemeClr>
                </a:solidFill>
              </a:rPr>
              <a:t>rağmen, </a:t>
            </a:r>
            <a:r>
              <a:rPr lang="tr-TR" sz="2200" dirty="0">
                <a:solidFill>
                  <a:schemeClr val="bg2">
                    <a:lumMod val="10000"/>
                  </a:schemeClr>
                </a:solidFill>
              </a:rPr>
              <a:t>veriler saniyede</a:t>
            </a:r>
            <a:r>
              <a:rPr lang="en-GB" sz="2200" dirty="0">
                <a:solidFill>
                  <a:schemeClr val="bg2">
                    <a:lumMod val="10000"/>
                  </a:schemeClr>
                </a:solidFill>
              </a:rPr>
              <a:t> 4 </a:t>
            </a:r>
            <a:r>
              <a:rPr lang="en-GB" sz="2200" dirty="0" err="1">
                <a:solidFill>
                  <a:schemeClr val="bg2">
                    <a:lumMod val="10000"/>
                  </a:schemeClr>
                </a:solidFill>
              </a:rPr>
              <a:t>adet</a:t>
            </a:r>
            <a:r>
              <a:rPr lang="en-GB" sz="2200" dirty="0">
                <a:solidFill>
                  <a:schemeClr val="bg2">
                    <a:lumMod val="10000"/>
                  </a:schemeClr>
                </a:solidFill>
              </a:rPr>
              <a:t> </a:t>
            </a:r>
            <a:r>
              <a:rPr lang="tr-TR" sz="2200" dirty="0">
                <a:solidFill>
                  <a:schemeClr val="bg2">
                    <a:lumMod val="10000"/>
                  </a:schemeClr>
                </a:solidFill>
              </a:rPr>
              <a:t>PVK kaynaklı komplikasyon geliştiğini </a:t>
            </a:r>
            <a:r>
              <a:rPr lang="en-GB" sz="2200" dirty="0">
                <a:solidFill>
                  <a:schemeClr val="bg2">
                    <a:lumMod val="10000"/>
                  </a:schemeClr>
                </a:solidFill>
              </a:rPr>
              <a:t>göstermekte</a:t>
            </a:r>
            <a:endParaRPr lang="tr-TR" sz="2200" dirty="0">
              <a:solidFill>
                <a:schemeClr val="bg2">
                  <a:lumMod val="10000"/>
                </a:schemeClr>
              </a:solidFill>
            </a:endParaRPr>
          </a:p>
          <a:p>
            <a:pPr marL="342900" indent="-342900">
              <a:buClr>
                <a:srgbClr val="FF9900"/>
              </a:buClr>
              <a:buFont typeface="Wingdings" panose="05000000000000000000" pitchFamily="2" charset="2"/>
              <a:buChar char="q"/>
            </a:pPr>
            <a:r>
              <a:rPr lang="en-GB" sz="2200" dirty="0">
                <a:solidFill>
                  <a:schemeClr val="bg2">
                    <a:lumMod val="10000"/>
                  </a:schemeClr>
                </a:solidFill>
              </a:rPr>
              <a:t>Bu </a:t>
            </a:r>
            <a:r>
              <a:rPr lang="tr-TR" sz="2200" dirty="0">
                <a:solidFill>
                  <a:schemeClr val="bg2">
                    <a:lumMod val="10000"/>
                  </a:schemeClr>
                </a:solidFill>
              </a:rPr>
              <a:t>komplikasyonların ortalama </a:t>
            </a:r>
            <a:r>
              <a:rPr lang="en-GB" sz="2200" dirty="0">
                <a:solidFill>
                  <a:schemeClr val="bg2">
                    <a:lumMod val="10000"/>
                  </a:schemeClr>
                </a:solidFill>
              </a:rPr>
              <a:t>300 </a:t>
            </a:r>
            <a:r>
              <a:rPr lang="tr-TR" sz="2200" dirty="0">
                <a:solidFill>
                  <a:schemeClr val="bg2">
                    <a:lumMod val="10000"/>
                  </a:schemeClr>
                </a:solidFill>
              </a:rPr>
              <a:t>yataklı bir hastanedeki yıllık maliyetinin </a:t>
            </a:r>
            <a:r>
              <a:rPr lang="en-GB" sz="2200" dirty="0" err="1">
                <a:solidFill>
                  <a:schemeClr val="bg2">
                    <a:lumMod val="10000"/>
                  </a:schemeClr>
                </a:solidFill>
              </a:rPr>
              <a:t>yaklaşık</a:t>
            </a:r>
            <a:r>
              <a:rPr lang="en-GB" sz="2200" dirty="0">
                <a:solidFill>
                  <a:schemeClr val="bg2">
                    <a:lumMod val="10000"/>
                  </a:schemeClr>
                </a:solidFill>
              </a:rPr>
              <a:t> 43 </a:t>
            </a:r>
            <a:r>
              <a:rPr lang="tr-TR" sz="2200" dirty="0">
                <a:solidFill>
                  <a:schemeClr val="bg2">
                    <a:lumMod val="10000"/>
                  </a:schemeClr>
                </a:solidFill>
              </a:rPr>
              <a:t>milyon liraya ulaştığı tahmin edilmekte</a:t>
            </a:r>
          </a:p>
        </p:txBody>
      </p:sp>
      <p:pic>
        <p:nvPicPr>
          <p:cNvPr id="7" name="Resim 6">
            <a:extLst>
              <a:ext uri="{FF2B5EF4-FFF2-40B4-BE49-F238E27FC236}">
                <a16:creationId xmlns:a16="http://schemas.microsoft.com/office/drawing/2014/main" id="{17B09780-DF29-7B04-B827-29B9614F43E0}"/>
              </a:ext>
            </a:extLst>
          </p:cNvPr>
          <p:cNvPicPr>
            <a:picLocks noChangeAspect="1"/>
          </p:cNvPicPr>
          <p:nvPr/>
        </p:nvPicPr>
        <p:blipFill>
          <a:blip r:embed="rId3"/>
          <a:stretch>
            <a:fillRect/>
          </a:stretch>
        </p:blipFill>
        <p:spPr>
          <a:xfrm>
            <a:off x="8391228" y="2068142"/>
            <a:ext cx="3629025" cy="4086225"/>
          </a:xfrm>
          <a:prstGeom prst="rect">
            <a:avLst/>
          </a:prstGeom>
        </p:spPr>
      </p:pic>
    </p:spTree>
    <p:extLst>
      <p:ext uri="{BB962C8B-B14F-4D97-AF65-F5344CB8AC3E}">
        <p14:creationId xmlns:p14="http://schemas.microsoft.com/office/powerpoint/2010/main" val="2324988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3386-DB1D-16CD-CCB8-4363A36001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FD3B3-1DC5-5DE2-1EB2-F79E9AE791AC}"/>
              </a:ext>
            </a:extLst>
          </p:cNvPr>
          <p:cNvSpPr>
            <a:spLocks noGrp="1"/>
          </p:cNvSpPr>
          <p:nvPr>
            <p:ph type="title"/>
          </p:nvPr>
        </p:nvSpPr>
        <p:spPr>
          <a:xfrm>
            <a:off x="1097280" y="286603"/>
            <a:ext cx="9512913" cy="1450757"/>
          </a:xfrm>
        </p:spPr>
        <p:txBody>
          <a:bodyPr>
            <a:normAutofit/>
          </a:bodyPr>
          <a:lstStyle/>
          <a:p>
            <a:r>
              <a:rPr lang="tr-TR" b="1" dirty="0">
                <a:solidFill>
                  <a:schemeClr val="accent1"/>
                </a:solidFill>
                <a:latin typeface="+mn-lt"/>
              </a:rPr>
              <a:t>Kapalı Erişim </a:t>
            </a:r>
            <a:r>
              <a:rPr lang="tr-TR" b="1" dirty="0" err="1">
                <a:solidFill>
                  <a:schemeClr val="accent1"/>
                </a:solidFill>
                <a:latin typeface="+mn-lt"/>
              </a:rPr>
              <a:t>Hub</a:t>
            </a:r>
            <a:r>
              <a:rPr lang="tr-TR" b="1" dirty="0">
                <a:solidFill>
                  <a:schemeClr val="accent1"/>
                </a:solidFill>
                <a:latin typeface="+mn-lt"/>
              </a:rPr>
              <a:t> Sistemleri</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D09277A8-5A33-3905-73C1-629F50DB2AEC}"/>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939CF7CF-4BF4-A5C5-EAE2-E9B6C86AA159}"/>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A20473CA-4A37-5C26-DBB0-DAF8F350FFB1}"/>
              </a:ext>
            </a:extLst>
          </p:cNvPr>
          <p:cNvSpPr>
            <a:spLocks noChangeArrowheads="1"/>
          </p:cNvSpPr>
          <p:nvPr/>
        </p:nvSpPr>
        <p:spPr bwMode="auto">
          <a:xfrm>
            <a:off x="1097280" y="2066222"/>
            <a:ext cx="7188467"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Clr>
                <a:srgbClr val="FF9900"/>
              </a:buClr>
              <a:buFont typeface="Wingdings" panose="05000000000000000000" pitchFamily="2" charset="2"/>
              <a:buChar char="q"/>
            </a:pPr>
            <a:r>
              <a:rPr lang="tr-TR" sz="2000" dirty="0">
                <a:solidFill>
                  <a:schemeClr val="bg2">
                    <a:lumMod val="10000"/>
                  </a:schemeClr>
                </a:solidFill>
              </a:rPr>
              <a:t>Yetişkinlerde, ergenlerde, çocuklarda ve yenidoğanlarda </a:t>
            </a:r>
            <a:r>
              <a:rPr lang="tr-TR" sz="2000" dirty="0" err="1">
                <a:solidFill>
                  <a:schemeClr val="bg2">
                    <a:lumMod val="10000"/>
                  </a:schemeClr>
                </a:solidFill>
              </a:rPr>
              <a:t>PVK'ler</a:t>
            </a:r>
            <a:r>
              <a:rPr lang="tr-TR" sz="2000" dirty="0">
                <a:solidFill>
                  <a:schemeClr val="bg2">
                    <a:lumMod val="10000"/>
                  </a:schemeClr>
                </a:solidFill>
              </a:rPr>
              <a:t> ve </a:t>
            </a:r>
            <a:r>
              <a:rPr lang="tr-TR" sz="2000" dirty="0" err="1">
                <a:solidFill>
                  <a:schemeClr val="bg2">
                    <a:lumMod val="10000"/>
                  </a:schemeClr>
                </a:solidFill>
              </a:rPr>
              <a:t>PYSK'lere</a:t>
            </a:r>
            <a:r>
              <a:rPr lang="tr-TR" sz="2000" dirty="0">
                <a:solidFill>
                  <a:schemeClr val="bg2">
                    <a:lumMod val="10000"/>
                  </a:schemeClr>
                </a:solidFill>
              </a:rPr>
              <a:t> erişmek için kapalı erişim </a:t>
            </a:r>
            <a:r>
              <a:rPr lang="tr-TR" sz="2000" dirty="0" err="1">
                <a:solidFill>
                  <a:schemeClr val="bg2">
                    <a:lumMod val="10000"/>
                  </a:schemeClr>
                </a:solidFill>
              </a:rPr>
              <a:t>hub</a:t>
            </a:r>
            <a:r>
              <a:rPr lang="tr-TR" sz="2000" dirty="0">
                <a:solidFill>
                  <a:schemeClr val="bg2">
                    <a:lumMod val="10000"/>
                  </a:schemeClr>
                </a:solidFill>
              </a:rPr>
              <a:t> sistemi (örneğin, </a:t>
            </a:r>
            <a:r>
              <a:rPr lang="tr-TR" sz="2000" dirty="0" err="1">
                <a:solidFill>
                  <a:schemeClr val="bg2">
                    <a:lumMod val="10000"/>
                  </a:schemeClr>
                </a:solidFill>
              </a:rPr>
              <a:t>luer</a:t>
            </a:r>
            <a:r>
              <a:rPr lang="tr-TR" sz="2000" dirty="0">
                <a:solidFill>
                  <a:schemeClr val="bg2">
                    <a:lumMod val="10000"/>
                  </a:schemeClr>
                </a:solidFill>
              </a:rPr>
              <a:t> kilit) veya açık erişim </a:t>
            </a:r>
            <a:r>
              <a:rPr lang="tr-TR" sz="2000" dirty="0" err="1">
                <a:solidFill>
                  <a:schemeClr val="bg2">
                    <a:lumMod val="10000"/>
                  </a:schemeClr>
                </a:solidFill>
              </a:rPr>
              <a:t>hub</a:t>
            </a:r>
            <a:r>
              <a:rPr lang="tr-TR" sz="2000" dirty="0">
                <a:solidFill>
                  <a:schemeClr val="bg2">
                    <a:lumMod val="10000"/>
                  </a:schemeClr>
                </a:solidFill>
              </a:rPr>
              <a:t> sistemi kullanılmasını önermektedir</a:t>
            </a:r>
          </a:p>
          <a:p>
            <a:pPr marL="342900" lvl="0" indent="-342900">
              <a:buClr>
                <a:srgbClr val="FF9900"/>
              </a:buClr>
              <a:buFont typeface="Wingdings" panose="05000000000000000000" pitchFamily="2" charset="2"/>
              <a:buChar char="q"/>
            </a:pPr>
            <a:r>
              <a:rPr lang="tr-TR" sz="2000" b="1" dirty="0">
                <a:solidFill>
                  <a:schemeClr val="bg2">
                    <a:lumMod val="10000"/>
                  </a:schemeClr>
                </a:solidFill>
              </a:rPr>
              <a:t>Kapalı Erişim </a:t>
            </a:r>
            <a:r>
              <a:rPr lang="tr-TR" sz="2000" b="1" dirty="0" err="1">
                <a:solidFill>
                  <a:schemeClr val="bg2">
                    <a:lumMod val="10000"/>
                  </a:schemeClr>
                </a:solidFill>
              </a:rPr>
              <a:t>Hub</a:t>
            </a:r>
            <a:r>
              <a:rPr lang="tr-TR" sz="2000" b="1" dirty="0">
                <a:solidFill>
                  <a:schemeClr val="bg2">
                    <a:lumMod val="10000"/>
                  </a:schemeClr>
                </a:solidFill>
              </a:rPr>
              <a:t> Sistemleri:</a:t>
            </a:r>
            <a:r>
              <a:rPr lang="tr-TR" sz="2000" dirty="0">
                <a:solidFill>
                  <a:schemeClr val="bg2">
                    <a:lumMod val="10000"/>
                  </a:schemeClr>
                </a:solidFill>
              </a:rPr>
              <a:t> Kan sızıntısını, hava girişini ve patojen giriş riskini azaltmak için tasarlanmıştır ve genellikle iğnesiz bir cihaz kullanır</a:t>
            </a:r>
          </a:p>
          <a:p>
            <a:pPr marL="342900" lvl="0" indent="-342900">
              <a:buClr>
                <a:srgbClr val="FF9900"/>
              </a:buClr>
              <a:buFont typeface="Wingdings" panose="05000000000000000000" pitchFamily="2" charset="2"/>
              <a:buChar char="q"/>
            </a:pPr>
            <a:r>
              <a:rPr lang="tr-TR" sz="2000" b="1" dirty="0">
                <a:solidFill>
                  <a:schemeClr val="bg2">
                    <a:lumMod val="10000"/>
                  </a:schemeClr>
                </a:solidFill>
              </a:rPr>
              <a:t>Açık Erişim </a:t>
            </a:r>
            <a:r>
              <a:rPr lang="tr-TR" sz="2000" b="1" dirty="0" err="1">
                <a:solidFill>
                  <a:schemeClr val="bg2">
                    <a:lumMod val="10000"/>
                  </a:schemeClr>
                </a:solidFill>
              </a:rPr>
              <a:t>Hub</a:t>
            </a:r>
            <a:r>
              <a:rPr lang="tr-TR" sz="2000" b="1" dirty="0">
                <a:solidFill>
                  <a:schemeClr val="bg2">
                    <a:lumMod val="10000"/>
                  </a:schemeClr>
                </a:solidFill>
              </a:rPr>
              <a:t> Sistemleri:</a:t>
            </a:r>
            <a:r>
              <a:rPr lang="tr-TR" sz="2000" dirty="0">
                <a:solidFill>
                  <a:schemeClr val="bg2">
                    <a:lumMod val="10000"/>
                  </a:schemeClr>
                </a:solidFill>
              </a:rPr>
              <a:t> Doğrudan rutin bir şırınga ile erişilebilir ve aseptik protokoller sıkı bir şekilde takip edilmezse kan sızıntısına veya patojen giriş riskinin artmasına yol açabilir</a:t>
            </a:r>
          </a:p>
          <a:p>
            <a:pPr marL="342900" lvl="0" indent="-342900">
              <a:buClr>
                <a:srgbClr val="FF9900"/>
              </a:buClr>
              <a:buFont typeface="Wingdings" panose="05000000000000000000" pitchFamily="2" charset="2"/>
              <a:buChar char="q"/>
            </a:pPr>
            <a:endParaRPr lang="tr-TR" sz="2000" dirty="0">
              <a:solidFill>
                <a:schemeClr val="bg2">
                  <a:lumMod val="10000"/>
                </a:schemeClr>
              </a:solidFill>
            </a:endParaRPr>
          </a:p>
          <a:p>
            <a:pPr marL="342900" lvl="0" indent="-342900">
              <a:buClr>
                <a:srgbClr val="FF9900"/>
              </a:buClr>
              <a:buFont typeface="Wingdings" panose="05000000000000000000" pitchFamily="2" charset="2"/>
              <a:buChar char="q"/>
            </a:pPr>
            <a:r>
              <a:rPr lang="tr-TR" sz="2000" dirty="0">
                <a:solidFill>
                  <a:schemeClr val="bg2">
                    <a:lumMod val="10000"/>
                  </a:schemeClr>
                </a:solidFill>
              </a:rPr>
              <a:t>Kapalı sistemler, sağlık çalışanları için iğne batması yaralanmalarını azaltarak daha fazla güvenlik sağlayabilir</a:t>
            </a:r>
          </a:p>
          <a:p>
            <a:pPr lvl="0"/>
            <a:endParaRPr lang="tr-TR" dirty="0"/>
          </a:p>
        </p:txBody>
      </p:sp>
      <p:pic>
        <p:nvPicPr>
          <p:cNvPr id="5" name="Resim 4">
            <a:extLst>
              <a:ext uri="{FF2B5EF4-FFF2-40B4-BE49-F238E27FC236}">
                <a16:creationId xmlns:a16="http://schemas.microsoft.com/office/drawing/2014/main" id="{A925787F-85AF-394C-5978-FF59C918875C}"/>
              </a:ext>
            </a:extLst>
          </p:cNvPr>
          <p:cNvPicPr>
            <a:picLocks noChangeAspect="1"/>
          </p:cNvPicPr>
          <p:nvPr/>
        </p:nvPicPr>
        <p:blipFill>
          <a:blip r:embed="rId3"/>
          <a:stretch>
            <a:fillRect/>
          </a:stretch>
        </p:blipFill>
        <p:spPr>
          <a:xfrm>
            <a:off x="8285747" y="2542964"/>
            <a:ext cx="3732296" cy="2213520"/>
          </a:xfrm>
          <a:prstGeom prst="rect">
            <a:avLst/>
          </a:prstGeom>
        </p:spPr>
      </p:pic>
    </p:spTree>
    <p:extLst>
      <p:ext uri="{BB962C8B-B14F-4D97-AF65-F5344CB8AC3E}">
        <p14:creationId xmlns:p14="http://schemas.microsoft.com/office/powerpoint/2010/main" val="3781119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B0D4A-0736-CFF2-40A7-205A43F88955}"/>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39849B3E-567C-A0D7-BF3F-5C759F391FEB}"/>
              </a:ext>
            </a:extLst>
          </p:cNvPr>
          <p:cNvSpPr>
            <a:spLocks noGrp="1"/>
          </p:cNvSpPr>
          <p:nvPr>
            <p:ph type="ctrTitle"/>
          </p:nvPr>
        </p:nvSpPr>
        <p:spPr>
          <a:xfrm>
            <a:off x="994610" y="2239780"/>
            <a:ext cx="10058400" cy="2378439"/>
          </a:xfrm>
          <a:solidFill>
            <a:srgbClr val="666DA4"/>
          </a:solidFill>
          <a:ln>
            <a:solidFill>
              <a:srgbClr val="666DA4"/>
            </a:solidFill>
          </a:ln>
          <a:scene3d>
            <a:camera prst="orthographicFront"/>
            <a:lightRig rig="threePt" dir="t"/>
          </a:scene3d>
          <a:sp3d>
            <a:bevelT w="501650" prst="coolSlant"/>
            <a:bevelB w="495300" h="50800" prst="softRound"/>
          </a:sp3d>
        </p:spPr>
        <p:txBody>
          <a:bodyPr>
            <a:normAutofit/>
          </a:bodyPr>
          <a:lstStyle/>
          <a:p>
            <a:r>
              <a:rPr lang="tr-TR" sz="6000" b="1" dirty="0">
                <a:solidFill>
                  <a:schemeClr val="bg1"/>
                </a:solidFill>
                <a:latin typeface="+mn-lt"/>
              </a:rPr>
              <a:t>KATETER ÇIKARMA UYGULAMALARI</a:t>
            </a:r>
          </a:p>
        </p:txBody>
      </p:sp>
      <p:pic>
        <p:nvPicPr>
          <p:cNvPr id="8" name="Resim 7">
            <a:extLst>
              <a:ext uri="{FF2B5EF4-FFF2-40B4-BE49-F238E27FC236}">
                <a16:creationId xmlns:a16="http://schemas.microsoft.com/office/drawing/2014/main" id="{CCC773E7-119C-68B1-5FC9-D692F2C07A1A}"/>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4243319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2C6D0-FF6E-301E-F0C7-DAF42EB615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19585-FDDC-B7B0-236E-BA74E4ECD720}"/>
              </a:ext>
            </a:extLst>
          </p:cNvPr>
          <p:cNvSpPr>
            <a:spLocks noGrp="1"/>
          </p:cNvSpPr>
          <p:nvPr>
            <p:ph type="title"/>
          </p:nvPr>
        </p:nvSpPr>
        <p:spPr>
          <a:xfrm>
            <a:off x="1097280" y="286603"/>
            <a:ext cx="9512913" cy="1450757"/>
          </a:xfrm>
        </p:spPr>
        <p:txBody>
          <a:bodyPr>
            <a:normAutofit/>
          </a:bodyPr>
          <a:lstStyle/>
          <a:p>
            <a:r>
              <a:rPr lang="tr-TR" sz="4400" b="1" dirty="0">
                <a:solidFill>
                  <a:srgbClr val="636AA2"/>
                </a:solidFill>
                <a:latin typeface="+mn-lt"/>
              </a:rPr>
              <a:t>Tanımlanmış Programlara Dayalı veya Klinik Olarak </a:t>
            </a:r>
            <a:r>
              <a:rPr lang="tr-TR" sz="4400" b="1" dirty="0" err="1">
                <a:solidFill>
                  <a:srgbClr val="636AA2"/>
                </a:solidFill>
                <a:latin typeface="+mn-lt"/>
              </a:rPr>
              <a:t>Endike</a:t>
            </a:r>
            <a:r>
              <a:rPr lang="tr-TR" sz="4400" b="1" dirty="0">
                <a:solidFill>
                  <a:srgbClr val="636AA2"/>
                </a:solidFill>
                <a:latin typeface="+mn-lt"/>
              </a:rPr>
              <a:t> Çıkarma</a:t>
            </a:r>
            <a:endParaRPr lang="en-GB" sz="4400" b="1" dirty="0">
              <a:solidFill>
                <a:srgbClr val="636AA2"/>
              </a:solidFill>
              <a:latin typeface="+mn-lt"/>
            </a:endParaRPr>
          </a:p>
        </p:txBody>
      </p:sp>
      <p:sp>
        <p:nvSpPr>
          <p:cNvPr id="3" name="Content Placeholder 2">
            <a:extLst>
              <a:ext uri="{FF2B5EF4-FFF2-40B4-BE49-F238E27FC236}">
                <a16:creationId xmlns:a16="http://schemas.microsoft.com/office/drawing/2014/main" id="{51701509-5D6A-AC83-BDB0-A3BB2ED9A6B7}"/>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C144686C-F2F4-4431-42A3-736E003C04CA}"/>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50C525CC-8F6B-7611-750C-A068E38E9892}"/>
              </a:ext>
            </a:extLst>
          </p:cNvPr>
          <p:cNvSpPr>
            <a:spLocks noChangeArrowheads="1"/>
          </p:cNvSpPr>
          <p:nvPr/>
        </p:nvSpPr>
        <p:spPr bwMode="auto">
          <a:xfrm>
            <a:off x="1097280" y="2204722"/>
            <a:ext cx="974519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buClr>
                <a:srgbClr val="FF9900"/>
              </a:buClr>
              <a:buFont typeface="Wingdings" panose="05000000000000000000" pitchFamily="2" charset="2"/>
              <a:buChar char="q"/>
            </a:pPr>
            <a:r>
              <a:rPr lang="tr-TR" sz="2000" dirty="0">
                <a:solidFill>
                  <a:srgbClr val="000000"/>
                </a:solidFill>
              </a:rPr>
              <a:t>Yetişkinlerde, ergenlerde, çocuklarda ve yenidoğanlarda </a:t>
            </a:r>
            <a:r>
              <a:rPr lang="tr-TR" sz="2000" dirty="0" err="1">
                <a:solidFill>
                  <a:srgbClr val="000000"/>
                </a:solidFill>
              </a:rPr>
              <a:t>PVK'lerin</a:t>
            </a:r>
            <a:r>
              <a:rPr lang="tr-TR" sz="2000" dirty="0">
                <a:solidFill>
                  <a:srgbClr val="000000"/>
                </a:solidFill>
              </a:rPr>
              <a:t> programlı olarak veya klinik olarak </a:t>
            </a:r>
            <a:r>
              <a:rPr lang="tr-TR" sz="2000" dirty="0" err="1">
                <a:solidFill>
                  <a:srgbClr val="000000"/>
                </a:solidFill>
              </a:rPr>
              <a:t>endike</a:t>
            </a:r>
            <a:r>
              <a:rPr lang="tr-TR" sz="2000" dirty="0">
                <a:solidFill>
                  <a:srgbClr val="000000"/>
                </a:solidFill>
              </a:rPr>
              <a:t> çıkarılmasını önermektedir</a:t>
            </a:r>
          </a:p>
          <a:p>
            <a:pPr marL="342900" lvl="0" indent="-342900">
              <a:buClr>
                <a:srgbClr val="FF9900"/>
              </a:buClr>
              <a:buFont typeface="Wingdings" panose="05000000000000000000" pitchFamily="2" charset="2"/>
              <a:buChar char="q"/>
            </a:pPr>
            <a:r>
              <a:rPr lang="tr-TR" sz="2000" dirty="0">
                <a:solidFill>
                  <a:srgbClr val="000000"/>
                </a:solidFill>
              </a:rPr>
              <a:t>En yaygın önerilen PVK çıkarma programı, kateterin 72 ila 96 saatten fazla yerinde kalmamasıdır</a:t>
            </a:r>
          </a:p>
          <a:p>
            <a:pPr lvl="0"/>
            <a:endParaRPr lang="tr-TR" sz="2000" dirty="0">
              <a:solidFill>
                <a:srgbClr val="000000"/>
              </a:solidFill>
            </a:endParaRPr>
          </a:p>
          <a:p>
            <a:r>
              <a:rPr lang="tr-TR" sz="2000" b="1" dirty="0">
                <a:solidFill>
                  <a:srgbClr val="000000"/>
                </a:solidFill>
              </a:rPr>
              <a:t>Günlük Değerlendirme</a:t>
            </a:r>
            <a:endParaRPr lang="tr-TR" sz="2000" dirty="0">
              <a:solidFill>
                <a:srgbClr val="000000"/>
              </a:solidFill>
            </a:endParaRPr>
          </a:p>
          <a:p>
            <a:pPr lvl="0"/>
            <a:r>
              <a:rPr lang="tr-TR" sz="2000" dirty="0">
                <a:solidFill>
                  <a:srgbClr val="000000"/>
                </a:solidFill>
              </a:rPr>
              <a:t>Yetişkinlerde, ergenlerde, çocuklarda ve yenidoğanlarda </a:t>
            </a:r>
            <a:r>
              <a:rPr lang="tr-TR" sz="2000" dirty="0" err="1">
                <a:solidFill>
                  <a:srgbClr val="000000"/>
                </a:solidFill>
              </a:rPr>
              <a:t>PVK'lerin</a:t>
            </a:r>
            <a:r>
              <a:rPr lang="tr-TR" sz="2000" dirty="0">
                <a:solidFill>
                  <a:srgbClr val="000000"/>
                </a:solidFill>
              </a:rPr>
              <a:t> en az günlük olarak, yerleştirme yerindeki  tromboz ve enfeksiyon belirtileri açısından değerlendirilmesini önermektedir  </a:t>
            </a:r>
          </a:p>
          <a:p>
            <a:pPr lvl="0"/>
            <a:endParaRPr lang="tr-TR" sz="2000" dirty="0">
              <a:solidFill>
                <a:srgbClr val="000000"/>
              </a:solidFill>
            </a:endParaRPr>
          </a:p>
          <a:p>
            <a:r>
              <a:rPr lang="tr-TR" sz="2000" b="1" dirty="0">
                <a:solidFill>
                  <a:srgbClr val="000000"/>
                </a:solidFill>
              </a:rPr>
              <a:t>Riskli Hastalar:</a:t>
            </a:r>
            <a:r>
              <a:rPr lang="tr-TR" sz="2000" dirty="0">
                <a:solidFill>
                  <a:srgbClr val="000000"/>
                </a:solidFill>
              </a:rPr>
              <a:t> </a:t>
            </a:r>
            <a:r>
              <a:rPr lang="tr-TR" sz="2000" dirty="0" err="1">
                <a:solidFill>
                  <a:srgbClr val="000000"/>
                </a:solidFill>
              </a:rPr>
              <a:t>İmmünosüpresif</a:t>
            </a:r>
            <a:r>
              <a:rPr lang="tr-TR" sz="2000" dirty="0">
                <a:solidFill>
                  <a:srgbClr val="000000"/>
                </a:solidFill>
              </a:rPr>
              <a:t> hastalar gibi PVK ile ilişkili komplikasyon riski artmış hastalarda programlı PVK çıkarılması tercih edilir</a:t>
            </a:r>
          </a:p>
        </p:txBody>
      </p:sp>
    </p:spTree>
    <p:extLst>
      <p:ext uri="{BB962C8B-B14F-4D97-AF65-F5344CB8AC3E}">
        <p14:creationId xmlns:p14="http://schemas.microsoft.com/office/powerpoint/2010/main" val="2364569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E400-7668-04F4-9951-2D75B7891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A4357-0DE6-6D87-380D-21DC84156960}"/>
              </a:ext>
            </a:extLst>
          </p:cNvPr>
          <p:cNvSpPr>
            <a:spLocks noGrp="1"/>
          </p:cNvSpPr>
          <p:nvPr>
            <p:ph type="title"/>
          </p:nvPr>
        </p:nvSpPr>
        <p:spPr>
          <a:xfrm>
            <a:off x="1097280" y="286603"/>
            <a:ext cx="9512913" cy="1450757"/>
          </a:xfrm>
        </p:spPr>
        <p:txBody>
          <a:bodyPr>
            <a:normAutofit/>
          </a:bodyPr>
          <a:lstStyle/>
          <a:p>
            <a:r>
              <a:rPr lang="tr-TR" sz="4400" b="1" dirty="0">
                <a:solidFill>
                  <a:srgbClr val="636AA2"/>
                </a:solidFill>
                <a:latin typeface="+mn-lt"/>
              </a:rPr>
              <a:t>Tanımlanmış Programlara Dayalı veya Klinik Olarak </a:t>
            </a:r>
            <a:r>
              <a:rPr lang="tr-TR" sz="4400" b="1" dirty="0" err="1">
                <a:solidFill>
                  <a:srgbClr val="636AA2"/>
                </a:solidFill>
                <a:latin typeface="+mn-lt"/>
              </a:rPr>
              <a:t>Endike</a:t>
            </a:r>
            <a:r>
              <a:rPr lang="tr-TR" sz="4400" b="1" dirty="0">
                <a:solidFill>
                  <a:srgbClr val="636AA2"/>
                </a:solidFill>
                <a:latin typeface="+mn-lt"/>
              </a:rPr>
              <a:t> Çıkarma</a:t>
            </a:r>
            <a:endParaRPr lang="en-GB" sz="4400" b="1" dirty="0">
              <a:solidFill>
                <a:srgbClr val="636AA2"/>
              </a:solidFill>
              <a:latin typeface="+mn-lt"/>
            </a:endParaRPr>
          </a:p>
        </p:txBody>
      </p:sp>
      <p:sp>
        <p:nvSpPr>
          <p:cNvPr id="3" name="Content Placeholder 2">
            <a:extLst>
              <a:ext uri="{FF2B5EF4-FFF2-40B4-BE49-F238E27FC236}">
                <a16:creationId xmlns:a16="http://schemas.microsoft.com/office/drawing/2014/main" id="{83788CAA-2F72-CC1E-3312-8E65D67C0B1E}"/>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3AD15388-9475-7FA5-2BAD-C7BFCB8C8152}"/>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70A5FABF-C9D0-E47F-1AB7-A4AF01181B84}"/>
              </a:ext>
            </a:extLst>
          </p:cNvPr>
          <p:cNvSpPr>
            <a:spLocks noChangeArrowheads="1"/>
          </p:cNvSpPr>
          <p:nvPr/>
        </p:nvSpPr>
        <p:spPr bwMode="auto">
          <a:xfrm>
            <a:off x="1036320" y="2156998"/>
            <a:ext cx="97451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buClr>
                <a:srgbClr val="FF9900"/>
              </a:buClr>
            </a:pPr>
            <a:r>
              <a:rPr lang="tr-TR" sz="2000" b="1" dirty="0">
                <a:solidFill>
                  <a:schemeClr val="accent1"/>
                </a:solidFill>
              </a:rPr>
              <a:t>Günlük değerlendirme</a:t>
            </a:r>
          </a:p>
          <a:p>
            <a:pPr marL="342900" lvl="0" indent="-342900">
              <a:buClr>
                <a:srgbClr val="FF9900"/>
              </a:buClr>
              <a:buFont typeface="Wingdings" panose="05000000000000000000" pitchFamily="2" charset="2"/>
              <a:buChar char="q"/>
            </a:pPr>
            <a:r>
              <a:rPr lang="tr-TR" sz="2000" dirty="0">
                <a:solidFill>
                  <a:srgbClr val="000000"/>
                </a:solidFill>
              </a:rPr>
              <a:t>Flebit Skoru</a:t>
            </a:r>
          </a:p>
        </p:txBody>
      </p:sp>
      <p:graphicFrame>
        <p:nvGraphicFramePr>
          <p:cNvPr id="5" name="Tablo 4">
            <a:extLst>
              <a:ext uri="{FF2B5EF4-FFF2-40B4-BE49-F238E27FC236}">
                <a16:creationId xmlns:a16="http://schemas.microsoft.com/office/drawing/2014/main" id="{A7D3A0A2-9C12-F0EC-FD29-3598DFCEE8A3}"/>
              </a:ext>
            </a:extLst>
          </p:cNvPr>
          <p:cNvGraphicFramePr>
            <a:graphicFrameLocks noGrp="1"/>
          </p:cNvGraphicFramePr>
          <p:nvPr>
            <p:extLst>
              <p:ext uri="{D42A27DB-BD31-4B8C-83A1-F6EECF244321}">
                <p14:modId xmlns:p14="http://schemas.microsoft.com/office/powerpoint/2010/main" val="670193219"/>
              </p:ext>
            </p:extLst>
          </p:nvPr>
        </p:nvGraphicFramePr>
        <p:xfrm>
          <a:off x="3519844" y="1770223"/>
          <a:ext cx="8128000" cy="4495800"/>
        </p:xfrm>
        <a:graphic>
          <a:graphicData uri="http://schemas.openxmlformats.org/drawingml/2006/table">
            <a:tbl>
              <a:tblPr firstRow="1" bandRow="1">
                <a:tableStyleId>{5C22544A-7EE6-4342-B048-85BDC9FD1C3A}</a:tableStyleId>
              </a:tblPr>
              <a:tblGrid>
                <a:gridCol w="3210737">
                  <a:extLst>
                    <a:ext uri="{9D8B030D-6E8A-4147-A177-3AD203B41FA5}">
                      <a16:colId xmlns:a16="http://schemas.microsoft.com/office/drawing/2014/main" val="3397305969"/>
                    </a:ext>
                  </a:extLst>
                </a:gridCol>
                <a:gridCol w="853263">
                  <a:extLst>
                    <a:ext uri="{9D8B030D-6E8A-4147-A177-3AD203B41FA5}">
                      <a16:colId xmlns:a16="http://schemas.microsoft.com/office/drawing/2014/main" val="1330680536"/>
                    </a:ext>
                  </a:extLst>
                </a:gridCol>
                <a:gridCol w="2032000">
                  <a:extLst>
                    <a:ext uri="{9D8B030D-6E8A-4147-A177-3AD203B41FA5}">
                      <a16:colId xmlns:a16="http://schemas.microsoft.com/office/drawing/2014/main" val="3733252179"/>
                    </a:ext>
                  </a:extLst>
                </a:gridCol>
                <a:gridCol w="2032000">
                  <a:extLst>
                    <a:ext uri="{9D8B030D-6E8A-4147-A177-3AD203B41FA5}">
                      <a16:colId xmlns:a16="http://schemas.microsoft.com/office/drawing/2014/main" val="1354223502"/>
                    </a:ext>
                  </a:extLst>
                </a:gridCol>
              </a:tblGrid>
              <a:tr h="258093">
                <a:tc>
                  <a:txBody>
                    <a:bodyPr/>
                    <a:lstStyle/>
                    <a:p>
                      <a:r>
                        <a:rPr lang="tr-TR" sz="1100" dirty="0"/>
                        <a:t>Görünüm</a:t>
                      </a:r>
                    </a:p>
                  </a:txBody>
                  <a:tcPr/>
                </a:tc>
                <a:tc>
                  <a:txBody>
                    <a:bodyPr/>
                    <a:lstStyle/>
                    <a:p>
                      <a:r>
                        <a:rPr lang="tr-TR" sz="1100" dirty="0"/>
                        <a:t>Skor</a:t>
                      </a:r>
                    </a:p>
                  </a:txBody>
                  <a:tcPr/>
                </a:tc>
                <a:tc>
                  <a:txBody>
                    <a:bodyPr/>
                    <a:lstStyle/>
                    <a:p>
                      <a:r>
                        <a:rPr lang="tr-TR" sz="1100" dirty="0"/>
                        <a:t>Evre</a:t>
                      </a:r>
                    </a:p>
                  </a:txBody>
                  <a:tcPr/>
                </a:tc>
                <a:tc>
                  <a:txBody>
                    <a:bodyPr/>
                    <a:lstStyle/>
                    <a:p>
                      <a:r>
                        <a:rPr lang="tr-TR" sz="1100" dirty="0"/>
                        <a:t>Öneri</a:t>
                      </a:r>
                    </a:p>
                  </a:txBody>
                  <a:tcPr/>
                </a:tc>
                <a:extLst>
                  <a:ext uri="{0D108BD9-81ED-4DB2-BD59-A6C34878D82A}">
                    <a16:rowId xmlns:a16="http://schemas.microsoft.com/office/drawing/2014/main" val="2427953638"/>
                  </a:ext>
                </a:extLst>
              </a:tr>
              <a:tr h="258093">
                <a:tc>
                  <a:txBody>
                    <a:bodyPr/>
                    <a:lstStyle/>
                    <a:p>
                      <a:r>
                        <a:rPr lang="tr-TR" sz="1100" dirty="0"/>
                        <a:t>IV kateter yeri sağlıklı</a:t>
                      </a:r>
                    </a:p>
                  </a:txBody>
                  <a:tcPr/>
                </a:tc>
                <a:tc>
                  <a:txBody>
                    <a:bodyPr/>
                    <a:lstStyle/>
                    <a:p>
                      <a:r>
                        <a:rPr lang="tr-TR" sz="1100" dirty="0"/>
                        <a:t>0</a:t>
                      </a:r>
                    </a:p>
                  </a:txBody>
                  <a:tcPr/>
                </a:tc>
                <a:tc>
                  <a:txBody>
                    <a:bodyPr/>
                    <a:lstStyle/>
                    <a:p>
                      <a:r>
                        <a:rPr lang="tr-TR" sz="1100" dirty="0"/>
                        <a:t>Flebit bulgusu yok</a:t>
                      </a:r>
                    </a:p>
                  </a:txBody>
                  <a:tcPr/>
                </a:tc>
                <a:tc>
                  <a:txBody>
                    <a:bodyPr/>
                    <a:lstStyle/>
                    <a:p>
                      <a:r>
                        <a:rPr lang="tr-TR" sz="1100" dirty="0"/>
                        <a:t>Kanülü gözle</a:t>
                      </a:r>
                    </a:p>
                  </a:txBody>
                  <a:tcPr/>
                </a:tc>
                <a:extLst>
                  <a:ext uri="{0D108BD9-81ED-4DB2-BD59-A6C34878D82A}">
                    <a16:rowId xmlns:a16="http://schemas.microsoft.com/office/drawing/2014/main" val="1186735839"/>
                  </a:ext>
                </a:extLst>
              </a:tr>
              <a:tr h="556939">
                <a:tc>
                  <a:txBody>
                    <a:bodyPr/>
                    <a:lstStyle/>
                    <a:p>
                      <a:r>
                        <a:rPr lang="tr-TR" sz="1100" dirty="0"/>
                        <a:t>Aşağıdakilerden biri:</a:t>
                      </a:r>
                    </a:p>
                    <a:p>
                      <a:r>
                        <a:rPr lang="tr-TR" sz="1100" dirty="0"/>
                        <a:t>Hafif ağrı </a:t>
                      </a:r>
                    </a:p>
                    <a:p>
                      <a:r>
                        <a:rPr lang="tr-TR" sz="1100" dirty="0"/>
                        <a:t>Hafif kızarıklık</a:t>
                      </a:r>
                    </a:p>
                  </a:txBody>
                  <a:tcPr/>
                </a:tc>
                <a:tc>
                  <a:txBody>
                    <a:bodyPr/>
                    <a:lstStyle/>
                    <a:p>
                      <a:r>
                        <a:rPr lang="tr-TR" sz="1100" dirty="0"/>
                        <a:t>1</a:t>
                      </a:r>
                    </a:p>
                  </a:txBody>
                  <a:tcPr/>
                </a:tc>
                <a:tc>
                  <a:txBody>
                    <a:bodyPr/>
                    <a:lstStyle/>
                    <a:p>
                      <a:r>
                        <a:rPr lang="tr-TR" sz="1100" dirty="0"/>
                        <a:t>Flebitin olası ilk bulguları</a:t>
                      </a:r>
                    </a:p>
                  </a:txBody>
                  <a:tcPr/>
                </a:tc>
                <a:tc>
                  <a:txBody>
                    <a:bodyPr/>
                    <a:lstStyle/>
                    <a:p>
                      <a:r>
                        <a:rPr lang="tr-TR" sz="1100" dirty="0"/>
                        <a:t>Kanülü gözle</a:t>
                      </a:r>
                    </a:p>
                  </a:txBody>
                  <a:tcPr/>
                </a:tc>
                <a:extLst>
                  <a:ext uri="{0D108BD9-81ED-4DB2-BD59-A6C34878D82A}">
                    <a16:rowId xmlns:a16="http://schemas.microsoft.com/office/drawing/2014/main" val="3432560459"/>
                  </a:ext>
                </a:extLst>
              </a:tr>
              <a:tr h="714024">
                <a:tc>
                  <a:txBody>
                    <a:bodyPr/>
                    <a:lstStyle/>
                    <a:p>
                      <a:r>
                        <a:rPr lang="tr-TR" sz="1100" dirty="0"/>
                        <a:t>Aşağıdakilerden ikisi:</a:t>
                      </a:r>
                    </a:p>
                    <a:p>
                      <a:r>
                        <a:rPr lang="tr-TR" sz="1100" dirty="0"/>
                        <a:t>Ağrı </a:t>
                      </a:r>
                    </a:p>
                    <a:p>
                      <a:r>
                        <a:rPr lang="tr-TR" sz="1100" dirty="0" err="1"/>
                        <a:t>Eritem</a:t>
                      </a:r>
                      <a:r>
                        <a:rPr lang="tr-TR" sz="1100" dirty="0"/>
                        <a:t> </a:t>
                      </a:r>
                    </a:p>
                    <a:p>
                      <a:r>
                        <a:rPr lang="tr-TR" sz="1100" dirty="0"/>
                        <a:t>Şişlik</a:t>
                      </a:r>
                    </a:p>
                  </a:txBody>
                  <a:tcPr/>
                </a:tc>
                <a:tc>
                  <a:txBody>
                    <a:bodyPr/>
                    <a:lstStyle/>
                    <a:p>
                      <a:r>
                        <a:rPr lang="tr-TR" sz="1100" dirty="0"/>
                        <a:t>2</a:t>
                      </a:r>
                    </a:p>
                  </a:txBody>
                  <a:tcPr/>
                </a:tc>
                <a:tc>
                  <a:txBody>
                    <a:bodyPr/>
                    <a:lstStyle/>
                    <a:p>
                      <a:r>
                        <a:rPr lang="tr-TR" sz="1100" dirty="0"/>
                        <a:t>Flebitin erken bulgusu</a:t>
                      </a:r>
                    </a:p>
                  </a:txBody>
                  <a:tcPr/>
                </a:tc>
                <a:tc>
                  <a:txBody>
                    <a:bodyPr/>
                    <a:lstStyle/>
                    <a:p>
                      <a:r>
                        <a:rPr lang="tr-TR" sz="1100" dirty="0"/>
                        <a:t>Kanülü değiştir</a:t>
                      </a:r>
                    </a:p>
                  </a:txBody>
                  <a:tcPr/>
                </a:tc>
                <a:extLst>
                  <a:ext uri="{0D108BD9-81ED-4DB2-BD59-A6C34878D82A}">
                    <a16:rowId xmlns:a16="http://schemas.microsoft.com/office/drawing/2014/main" val="3155077379"/>
                  </a:ext>
                </a:extLst>
              </a:tr>
              <a:tr h="556939">
                <a:tc>
                  <a:txBody>
                    <a:bodyPr/>
                    <a:lstStyle/>
                    <a:p>
                      <a:r>
                        <a:rPr lang="tr-TR" sz="1100" dirty="0"/>
                        <a:t>Aşağıdakilerden hepsi: </a:t>
                      </a:r>
                    </a:p>
                    <a:p>
                      <a:r>
                        <a:rPr lang="tr-TR" sz="1100" dirty="0"/>
                        <a:t>Kanül boyunca ağrı </a:t>
                      </a:r>
                      <a:r>
                        <a:rPr lang="tr-TR" sz="1100" dirty="0" err="1"/>
                        <a:t>Eritem</a:t>
                      </a:r>
                      <a:r>
                        <a:rPr lang="tr-TR" sz="1100" dirty="0"/>
                        <a:t> </a:t>
                      </a:r>
                    </a:p>
                    <a:p>
                      <a:r>
                        <a:rPr lang="tr-TR" sz="1100" dirty="0"/>
                        <a:t>Sertlik</a:t>
                      </a:r>
                    </a:p>
                  </a:txBody>
                  <a:tcPr/>
                </a:tc>
                <a:tc>
                  <a:txBody>
                    <a:bodyPr/>
                    <a:lstStyle/>
                    <a:p>
                      <a:r>
                        <a:rPr lang="tr-TR" sz="1100" dirty="0"/>
                        <a:t>3</a:t>
                      </a:r>
                    </a:p>
                  </a:txBody>
                  <a:tcPr/>
                </a:tc>
                <a:tc>
                  <a:txBody>
                    <a:bodyPr/>
                    <a:lstStyle/>
                    <a:p>
                      <a:r>
                        <a:rPr lang="tr-TR" sz="1100" dirty="0"/>
                        <a:t>Flebitin orta evresi </a:t>
                      </a:r>
                    </a:p>
                  </a:txBody>
                  <a:tcPr/>
                </a:tc>
                <a:tc>
                  <a:txBody>
                    <a:bodyPr/>
                    <a:lstStyle/>
                    <a:p>
                      <a:r>
                        <a:rPr lang="tr-TR" sz="1100" dirty="0"/>
                        <a:t>Kanülü değiştir</a:t>
                      </a:r>
                    </a:p>
                    <a:p>
                      <a:r>
                        <a:rPr lang="tr-TR" sz="1100" dirty="0"/>
                        <a:t>Tedaviyi düşün</a:t>
                      </a:r>
                    </a:p>
                  </a:txBody>
                  <a:tcPr/>
                </a:tc>
                <a:extLst>
                  <a:ext uri="{0D108BD9-81ED-4DB2-BD59-A6C34878D82A}">
                    <a16:rowId xmlns:a16="http://schemas.microsoft.com/office/drawing/2014/main" val="2896807407"/>
                  </a:ext>
                </a:extLst>
              </a:tr>
              <a:tr h="871109">
                <a:tc>
                  <a:txBody>
                    <a:bodyPr/>
                    <a:lstStyle/>
                    <a:p>
                      <a:r>
                        <a:rPr lang="tr-TR" sz="1100" dirty="0"/>
                        <a:t>Aşağıdakilerden hepsi, yoğun: </a:t>
                      </a:r>
                    </a:p>
                    <a:p>
                      <a:r>
                        <a:rPr lang="tr-TR" sz="1100" dirty="0"/>
                        <a:t>Kanül boyunca ağrı </a:t>
                      </a:r>
                    </a:p>
                    <a:p>
                      <a:r>
                        <a:rPr lang="tr-TR" sz="1100" dirty="0" err="1"/>
                        <a:t>Eritem</a:t>
                      </a:r>
                      <a:r>
                        <a:rPr lang="tr-TR" sz="1100" dirty="0"/>
                        <a:t> </a:t>
                      </a:r>
                    </a:p>
                    <a:p>
                      <a:r>
                        <a:rPr lang="tr-TR" sz="1100" dirty="0"/>
                        <a:t>Sertlik </a:t>
                      </a:r>
                    </a:p>
                    <a:p>
                      <a:r>
                        <a:rPr lang="tr-TR" sz="1100" dirty="0" err="1"/>
                        <a:t>Palpable</a:t>
                      </a:r>
                      <a:r>
                        <a:rPr lang="tr-TR" sz="1100" dirty="0"/>
                        <a:t> ven</a:t>
                      </a:r>
                    </a:p>
                  </a:txBody>
                  <a:tcPr/>
                </a:tc>
                <a:tc>
                  <a:txBody>
                    <a:bodyPr/>
                    <a:lstStyle/>
                    <a:p>
                      <a:r>
                        <a:rPr lang="tr-TR" sz="1100" dirty="0"/>
                        <a:t>4</a:t>
                      </a:r>
                    </a:p>
                  </a:txBody>
                  <a:tcPr/>
                </a:tc>
                <a:tc>
                  <a:txBody>
                    <a:bodyPr/>
                    <a:lstStyle/>
                    <a:p>
                      <a:r>
                        <a:rPr lang="tr-TR" sz="1100" dirty="0"/>
                        <a:t>Flebitin ileri evresi/Tromboflebit</a:t>
                      </a:r>
                    </a:p>
                  </a:txBody>
                  <a:tcPr/>
                </a:tc>
                <a:tc>
                  <a:txBody>
                    <a:bodyPr/>
                    <a:lstStyle/>
                    <a:p>
                      <a:r>
                        <a:rPr lang="tr-TR" sz="1100" dirty="0"/>
                        <a:t>Kanülü değiştir</a:t>
                      </a:r>
                    </a:p>
                    <a:p>
                      <a:r>
                        <a:rPr lang="tr-TR" sz="1100" dirty="0"/>
                        <a:t>Tedaviyi düşün</a:t>
                      </a:r>
                    </a:p>
                    <a:p>
                      <a:endParaRPr lang="tr-TR" sz="1100" dirty="0"/>
                    </a:p>
                  </a:txBody>
                  <a:tcPr/>
                </a:tc>
                <a:extLst>
                  <a:ext uri="{0D108BD9-81ED-4DB2-BD59-A6C34878D82A}">
                    <a16:rowId xmlns:a16="http://schemas.microsoft.com/office/drawing/2014/main" val="434722141"/>
                  </a:ext>
                </a:extLst>
              </a:tr>
              <a:tr h="1028195">
                <a:tc>
                  <a:txBody>
                    <a:bodyPr/>
                    <a:lstStyle/>
                    <a:p>
                      <a:r>
                        <a:rPr lang="tr-TR" sz="1100" dirty="0"/>
                        <a:t>Aşağıdakilerden hepsi, yoğun: </a:t>
                      </a:r>
                    </a:p>
                    <a:p>
                      <a:r>
                        <a:rPr lang="tr-TR" sz="1100" dirty="0"/>
                        <a:t>Kanül boyunca ağrı</a:t>
                      </a:r>
                    </a:p>
                    <a:p>
                      <a:r>
                        <a:rPr lang="tr-TR" sz="1100" dirty="0" err="1"/>
                        <a:t>Eritem</a:t>
                      </a:r>
                      <a:r>
                        <a:rPr lang="tr-TR" sz="1100" dirty="0"/>
                        <a:t> </a:t>
                      </a:r>
                    </a:p>
                    <a:p>
                      <a:r>
                        <a:rPr lang="tr-TR" sz="1100" dirty="0"/>
                        <a:t>Sertlik </a:t>
                      </a:r>
                    </a:p>
                    <a:p>
                      <a:r>
                        <a:rPr lang="tr-TR" sz="1100" dirty="0" err="1"/>
                        <a:t>Palpable</a:t>
                      </a:r>
                      <a:r>
                        <a:rPr lang="tr-TR" sz="1100" dirty="0"/>
                        <a:t> ven</a:t>
                      </a:r>
                    </a:p>
                    <a:p>
                      <a:r>
                        <a:rPr lang="tr-TR" sz="1100" dirty="0"/>
                        <a:t>Ateş </a:t>
                      </a:r>
                    </a:p>
                  </a:txBody>
                  <a:tcPr/>
                </a:tc>
                <a:tc>
                  <a:txBody>
                    <a:bodyPr/>
                    <a:lstStyle/>
                    <a:p>
                      <a:r>
                        <a:rPr lang="tr-TR" sz="11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a:t>Flebitin ileri evresi/Tromboflebit</a:t>
                      </a:r>
                    </a:p>
                    <a:p>
                      <a:endParaRPr lang="tr-TR" sz="1100" dirty="0"/>
                    </a:p>
                  </a:txBody>
                  <a:tcPr/>
                </a:tc>
                <a:tc>
                  <a:txBody>
                    <a:bodyPr/>
                    <a:lstStyle/>
                    <a:p>
                      <a:r>
                        <a:rPr lang="tr-TR" sz="1100" dirty="0"/>
                        <a:t>Kanülü değiştir</a:t>
                      </a:r>
                    </a:p>
                    <a:p>
                      <a:r>
                        <a:rPr lang="tr-TR" sz="1100" dirty="0"/>
                        <a:t>Tedavi başla</a:t>
                      </a:r>
                    </a:p>
                  </a:txBody>
                  <a:tcPr/>
                </a:tc>
                <a:extLst>
                  <a:ext uri="{0D108BD9-81ED-4DB2-BD59-A6C34878D82A}">
                    <a16:rowId xmlns:a16="http://schemas.microsoft.com/office/drawing/2014/main" val="1110488660"/>
                  </a:ext>
                </a:extLst>
              </a:tr>
            </a:tbl>
          </a:graphicData>
        </a:graphic>
      </p:graphicFrame>
      <p:pic>
        <p:nvPicPr>
          <p:cNvPr id="7" name="Picture 2">
            <a:extLst>
              <a:ext uri="{FF2B5EF4-FFF2-40B4-BE49-F238E27FC236}">
                <a16:creationId xmlns:a16="http://schemas.microsoft.com/office/drawing/2014/main" id="{30AA150B-55E8-5673-CB17-0F6028F72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0" y="3352786"/>
            <a:ext cx="1979278" cy="25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244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0336A-ED1C-1E05-D521-634BCE03A5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0C4D5-2BAD-3A6C-F28B-BF7A7CF524C9}"/>
              </a:ext>
            </a:extLst>
          </p:cNvPr>
          <p:cNvSpPr>
            <a:spLocks noGrp="1"/>
          </p:cNvSpPr>
          <p:nvPr>
            <p:ph type="title"/>
          </p:nvPr>
        </p:nvSpPr>
        <p:spPr>
          <a:xfrm>
            <a:off x="1097280" y="286603"/>
            <a:ext cx="9512913" cy="1450757"/>
          </a:xfrm>
        </p:spPr>
        <p:txBody>
          <a:bodyPr>
            <a:normAutofit/>
          </a:bodyPr>
          <a:lstStyle/>
          <a:p>
            <a:r>
              <a:rPr lang="tr-TR" sz="4400" b="1" dirty="0">
                <a:solidFill>
                  <a:srgbClr val="636AA2"/>
                </a:solidFill>
                <a:latin typeface="+mn-lt"/>
              </a:rPr>
              <a:t>Tanımlanmış Programlara Dayalı veya Klinik Olarak </a:t>
            </a:r>
            <a:r>
              <a:rPr lang="tr-TR" sz="4400" b="1" dirty="0" err="1">
                <a:solidFill>
                  <a:srgbClr val="636AA2"/>
                </a:solidFill>
                <a:latin typeface="+mn-lt"/>
              </a:rPr>
              <a:t>Endike</a:t>
            </a:r>
            <a:r>
              <a:rPr lang="tr-TR" sz="4400" b="1" dirty="0">
                <a:solidFill>
                  <a:srgbClr val="636AA2"/>
                </a:solidFill>
                <a:latin typeface="+mn-lt"/>
              </a:rPr>
              <a:t> Çıkarma</a:t>
            </a:r>
            <a:endParaRPr lang="en-GB" sz="4400" b="1" dirty="0">
              <a:solidFill>
                <a:srgbClr val="636AA2"/>
              </a:solidFill>
              <a:latin typeface="+mn-lt"/>
            </a:endParaRPr>
          </a:p>
        </p:txBody>
      </p:sp>
      <p:sp>
        <p:nvSpPr>
          <p:cNvPr id="3" name="Content Placeholder 2">
            <a:extLst>
              <a:ext uri="{FF2B5EF4-FFF2-40B4-BE49-F238E27FC236}">
                <a16:creationId xmlns:a16="http://schemas.microsoft.com/office/drawing/2014/main" id="{4D1687A2-68D5-1387-ACCB-37E7055550CF}"/>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7DE57933-3D34-EAE7-8D44-C84A658C362C}"/>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7282895A-4F63-5D64-D398-32F47D7C36CC}"/>
              </a:ext>
            </a:extLst>
          </p:cNvPr>
          <p:cNvSpPr>
            <a:spLocks noChangeArrowheads="1"/>
          </p:cNvSpPr>
          <p:nvPr/>
        </p:nvSpPr>
        <p:spPr bwMode="auto">
          <a:xfrm>
            <a:off x="359343" y="2644633"/>
            <a:ext cx="346509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sz="2000" b="1" dirty="0">
                <a:solidFill>
                  <a:schemeClr val="accent1"/>
                </a:solidFill>
              </a:rPr>
              <a:t>Günlük değerlendirme</a:t>
            </a:r>
          </a:p>
          <a:p>
            <a:pPr marL="342900" lvl="0" indent="-342900">
              <a:buClr>
                <a:srgbClr val="FF9900"/>
              </a:buClr>
              <a:buFont typeface="Wingdings" panose="05000000000000000000" pitchFamily="2" charset="2"/>
              <a:buChar char="q"/>
            </a:pPr>
            <a:r>
              <a:rPr lang="tr-TR" sz="2000" dirty="0">
                <a:solidFill>
                  <a:srgbClr val="000000"/>
                </a:solidFill>
              </a:rPr>
              <a:t>İnfiltrasyon/</a:t>
            </a:r>
            <a:r>
              <a:rPr lang="tr-TR" sz="2000" dirty="0" err="1">
                <a:solidFill>
                  <a:srgbClr val="000000"/>
                </a:solidFill>
              </a:rPr>
              <a:t>Ekstravazasyon</a:t>
            </a:r>
            <a:endParaRPr lang="tr-TR" sz="2000" dirty="0">
              <a:solidFill>
                <a:srgbClr val="000000"/>
              </a:solidFill>
            </a:endParaRPr>
          </a:p>
        </p:txBody>
      </p:sp>
      <p:graphicFrame>
        <p:nvGraphicFramePr>
          <p:cNvPr id="5" name="Tablo 4">
            <a:extLst>
              <a:ext uri="{FF2B5EF4-FFF2-40B4-BE49-F238E27FC236}">
                <a16:creationId xmlns:a16="http://schemas.microsoft.com/office/drawing/2014/main" id="{F3950654-903E-EE6A-8B9F-DBE1F4D63E9C}"/>
              </a:ext>
            </a:extLst>
          </p:cNvPr>
          <p:cNvGraphicFramePr>
            <a:graphicFrameLocks noGrp="1"/>
          </p:cNvGraphicFramePr>
          <p:nvPr>
            <p:extLst>
              <p:ext uri="{D42A27DB-BD31-4B8C-83A1-F6EECF244321}">
                <p14:modId xmlns:p14="http://schemas.microsoft.com/office/powerpoint/2010/main" val="2820199447"/>
              </p:ext>
            </p:extLst>
          </p:nvPr>
        </p:nvGraphicFramePr>
        <p:xfrm>
          <a:off x="4315326" y="1845734"/>
          <a:ext cx="7331243" cy="4460240"/>
        </p:xfrm>
        <a:graphic>
          <a:graphicData uri="http://schemas.openxmlformats.org/drawingml/2006/table">
            <a:tbl>
              <a:tblPr firstRow="1" bandRow="1">
                <a:tableStyleId>{5C22544A-7EE6-4342-B048-85BDC9FD1C3A}</a:tableStyleId>
              </a:tblPr>
              <a:tblGrid>
                <a:gridCol w="1649530">
                  <a:extLst>
                    <a:ext uri="{9D8B030D-6E8A-4147-A177-3AD203B41FA5}">
                      <a16:colId xmlns:a16="http://schemas.microsoft.com/office/drawing/2014/main" val="3397305969"/>
                    </a:ext>
                  </a:extLst>
                </a:gridCol>
                <a:gridCol w="5681713">
                  <a:extLst>
                    <a:ext uri="{9D8B030D-6E8A-4147-A177-3AD203B41FA5}">
                      <a16:colId xmlns:a16="http://schemas.microsoft.com/office/drawing/2014/main" val="1330680536"/>
                    </a:ext>
                  </a:extLst>
                </a:gridCol>
              </a:tblGrid>
              <a:tr h="370840">
                <a:tc>
                  <a:txBody>
                    <a:bodyPr/>
                    <a:lstStyle/>
                    <a:p>
                      <a:r>
                        <a:rPr lang="tr-TR" sz="1100" dirty="0"/>
                        <a:t>Evre</a:t>
                      </a:r>
                    </a:p>
                  </a:txBody>
                  <a:tcPr/>
                </a:tc>
                <a:tc>
                  <a:txBody>
                    <a:bodyPr/>
                    <a:lstStyle/>
                    <a:p>
                      <a:r>
                        <a:rPr lang="tr-TR" sz="1100" dirty="0"/>
                        <a:t>Klinik Kriter</a:t>
                      </a:r>
                    </a:p>
                  </a:txBody>
                  <a:tcPr/>
                </a:tc>
                <a:extLst>
                  <a:ext uri="{0D108BD9-81ED-4DB2-BD59-A6C34878D82A}">
                    <a16:rowId xmlns:a16="http://schemas.microsoft.com/office/drawing/2014/main" val="2427953638"/>
                  </a:ext>
                </a:extLst>
              </a:tr>
              <a:tr h="370840">
                <a:tc>
                  <a:txBody>
                    <a:bodyPr/>
                    <a:lstStyle/>
                    <a:p>
                      <a:r>
                        <a:rPr lang="tr-TR" sz="1100" dirty="0"/>
                        <a:t>0</a:t>
                      </a:r>
                    </a:p>
                  </a:txBody>
                  <a:tcPr/>
                </a:tc>
                <a:tc>
                  <a:txBody>
                    <a:bodyPr/>
                    <a:lstStyle/>
                    <a:p>
                      <a:r>
                        <a:rPr lang="tr-TR" sz="1100" dirty="0"/>
                        <a:t>Semptom yok</a:t>
                      </a:r>
                    </a:p>
                  </a:txBody>
                  <a:tcPr/>
                </a:tc>
                <a:extLst>
                  <a:ext uri="{0D108BD9-81ED-4DB2-BD59-A6C34878D82A}">
                    <a16:rowId xmlns:a16="http://schemas.microsoft.com/office/drawing/2014/main" val="1186735839"/>
                  </a:ext>
                </a:extLst>
              </a:tr>
              <a:tr h="370840">
                <a:tc>
                  <a:txBody>
                    <a:bodyPr/>
                    <a:lstStyle/>
                    <a:p>
                      <a:r>
                        <a:rPr lang="tr-TR" sz="1100" dirty="0"/>
                        <a:t>1</a:t>
                      </a:r>
                    </a:p>
                  </a:txBody>
                  <a:tcPr/>
                </a:tc>
                <a:tc>
                  <a:txBody>
                    <a:bodyPr/>
                    <a:lstStyle/>
                    <a:p>
                      <a:r>
                        <a:rPr lang="tr-TR" sz="1100" dirty="0"/>
                        <a:t>Ciltte solukluk </a:t>
                      </a:r>
                    </a:p>
                    <a:p>
                      <a:r>
                        <a:rPr lang="tr-TR" sz="1100" dirty="0"/>
                        <a:t>Ödem &lt; 2.5 cm </a:t>
                      </a:r>
                    </a:p>
                    <a:p>
                      <a:r>
                        <a:rPr lang="tr-TR" sz="1100" dirty="0"/>
                        <a:t>Dokunma ile soğukluk </a:t>
                      </a:r>
                    </a:p>
                    <a:p>
                      <a:r>
                        <a:rPr lang="tr-TR" sz="1100" dirty="0"/>
                        <a:t>Ağrı yok/var</a:t>
                      </a:r>
                    </a:p>
                  </a:txBody>
                  <a:tcPr/>
                </a:tc>
                <a:extLst>
                  <a:ext uri="{0D108BD9-81ED-4DB2-BD59-A6C34878D82A}">
                    <a16:rowId xmlns:a16="http://schemas.microsoft.com/office/drawing/2014/main" val="3432560459"/>
                  </a:ext>
                </a:extLst>
              </a:tr>
              <a:tr h="370840">
                <a:tc>
                  <a:txBody>
                    <a:bodyPr/>
                    <a:lstStyle/>
                    <a:p>
                      <a:r>
                        <a:rPr lang="tr-TR" sz="1100" dirty="0"/>
                        <a:t>2</a:t>
                      </a:r>
                    </a:p>
                  </a:txBody>
                  <a:tcPr/>
                </a:tc>
                <a:tc>
                  <a:txBody>
                    <a:bodyPr/>
                    <a:lstStyle/>
                    <a:p>
                      <a:r>
                        <a:rPr lang="tr-TR" sz="1100" dirty="0"/>
                        <a:t>Ciltte solukluk </a:t>
                      </a:r>
                    </a:p>
                    <a:p>
                      <a:r>
                        <a:rPr lang="tr-TR" sz="1100" dirty="0"/>
                        <a:t>Ödem 2.5-15 cm </a:t>
                      </a:r>
                    </a:p>
                    <a:p>
                      <a:r>
                        <a:rPr lang="tr-TR" sz="1100" dirty="0"/>
                        <a:t>Dokunma ile soğukluk</a:t>
                      </a:r>
                    </a:p>
                    <a:p>
                      <a:r>
                        <a:rPr lang="tr-TR" sz="1100" dirty="0"/>
                        <a:t> Ağrı yok/var</a:t>
                      </a:r>
                    </a:p>
                  </a:txBody>
                  <a:tcPr/>
                </a:tc>
                <a:extLst>
                  <a:ext uri="{0D108BD9-81ED-4DB2-BD59-A6C34878D82A}">
                    <a16:rowId xmlns:a16="http://schemas.microsoft.com/office/drawing/2014/main" val="3155077379"/>
                  </a:ext>
                </a:extLst>
              </a:tr>
              <a:tr h="370840">
                <a:tc>
                  <a:txBody>
                    <a:bodyPr/>
                    <a:lstStyle/>
                    <a:p>
                      <a:r>
                        <a:rPr lang="tr-TR" sz="1100" dirty="0"/>
                        <a:t>3</a:t>
                      </a:r>
                    </a:p>
                  </a:txBody>
                  <a:tcPr/>
                </a:tc>
                <a:tc>
                  <a:txBody>
                    <a:bodyPr/>
                    <a:lstStyle/>
                    <a:p>
                      <a:r>
                        <a:rPr lang="tr-TR" sz="1100" dirty="0"/>
                        <a:t>Ciltte solukluk, </a:t>
                      </a:r>
                      <a:r>
                        <a:rPr lang="tr-TR" sz="1100" dirty="0" err="1"/>
                        <a:t>translüsent</a:t>
                      </a:r>
                      <a:r>
                        <a:rPr lang="tr-TR" sz="1100" dirty="0"/>
                        <a:t> (yarı şeffaf) </a:t>
                      </a:r>
                    </a:p>
                    <a:p>
                      <a:r>
                        <a:rPr lang="tr-TR" sz="1100" dirty="0"/>
                        <a:t>Belirgin ödem &gt; 15 cm </a:t>
                      </a:r>
                    </a:p>
                    <a:p>
                      <a:r>
                        <a:rPr lang="tr-TR" sz="1100" dirty="0"/>
                        <a:t>Dokunma ile soğukluk </a:t>
                      </a:r>
                    </a:p>
                    <a:p>
                      <a:r>
                        <a:rPr lang="tr-TR" sz="1100" dirty="0"/>
                        <a:t>Hafif-orta derecede ağrı </a:t>
                      </a:r>
                    </a:p>
                    <a:p>
                      <a:r>
                        <a:rPr lang="tr-TR" sz="1100" dirty="0"/>
                        <a:t>Olası hissizlik, uyuşukluk</a:t>
                      </a:r>
                    </a:p>
                  </a:txBody>
                  <a:tcPr/>
                </a:tc>
                <a:extLst>
                  <a:ext uri="{0D108BD9-81ED-4DB2-BD59-A6C34878D82A}">
                    <a16:rowId xmlns:a16="http://schemas.microsoft.com/office/drawing/2014/main" val="2896807407"/>
                  </a:ext>
                </a:extLst>
              </a:tr>
              <a:tr h="370840">
                <a:tc>
                  <a:txBody>
                    <a:bodyPr/>
                    <a:lstStyle/>
                    <a:p>
                      <a:r>
                        <a:rPr lang="tr-TR" sz="1100" dirty="0"/>
                        <a:t>4</a:t>
                      </a:r>
                    </a:p>
                  </a:txBody>
                  <a:tcPr/>
                </a:tc>
                <a:tc>
                  <a:txBody>
                    <a:bodyPr/>
                    <a:lstStyle/>
                    <a:p>
                      <a:r>
                        <a:rPr lang="tr-TR" sz="1100" dirty="0"/>
                        <a:t>Ciltte solukluk, </a:t>
                      </a:r>
                      <a:r>
                        <a:rPr lang="tr-TR" sz="1100" dirty="0" err="1"/>
                        <a:t>translüsent</a:t>
                      </a:r>
                      <a:r>
                        <a:rPr lang="tr-TR" sz="1100" dirty="0"/>
                        <a:t> (yarı şeffaf) </a:t>
                      </a:r>
                    </a:p>
                    <a:p>
                      <a:r>
                        <a:rPr lang="tr-TR" sz="1100" dirty="0"/>
                        <a:t>Ciltte gerginlik, sızıntı </a:t>
                      </a:r>
                    </a:p>
                    <a:p>
                      <a:r>
                        <a:rPr lang="tr-TR" sz="1100" dirty="0"/>
                        <a:t>Ciltte solukluk, morarma ve şişlik</a:t>
                      </a:r>
                    </a:p>
                    <a:p>
                      <a:r>
                        <a:rPr lang="tr-TR" sz="1100" dirty="0"/>
                        <a:t> Belirgin ödem &gt; 15 cm </a:t>
                      </a:r>
                    </a:p>
                    <a:p>
                      <a:r>
                        <a:rPr lang="tr-TR" sz="1100" dirty="0"/>
                        <a:t>Derin </a:t>
                      </a:r>
                      <a:r>
                        <a:rPr lang="tr-TR" sz="1100" dirty="0" err="1"/>
                        <a:t>gode</a:t>
                      </a:r>
                      <a:r>
                        <a:rPr lang="tr-TR" sz="1100" dirty="0"/>
                        <a:t> bırakan ödem </a:t>
                      </a:r>
                    </a:p>
                    <a:p>
                      <a:r>
                        <a:rPr lang="tr-TR" sz="1100" dirty="0"/>
                        <a:t>Dolaşım yetmezliği bulguları </a:t>
                      </a:r>
                    </a:p>
                    <a:p>
                      <a:r>
                        <a:rPr lang="tr-TR" sz="1100" dirty="0"/>
                        <a:t>Orta-ağır derecede ağrı </a:t>
                      </a:r>
                      <a:r>
                        <a:rPr lang="tr-TR" sz="1100" dirty="0" err="1"/>
                        <a:t>İrritan</a:t>
                      </a:r>
                      <a:r>
                        <a:rPr lang="tr-TR" sz="1100" dirty="0"/>
                        <a:t> veya </a:t>
                      </a:r>
                      <a:r>
                        <a:rPr lang="tr-TR" sz="1100" dirty="0" err="1"/>
                        <a:t>vezikan</a:t>
                      </a:r>
                      <a:r>
                        <a:rPr lang="tr-TR" sz="1100" dirty="0"/>
                        <a:t> maddenin herhangi bir miktardaki infiltrasyonu</a:t>
                      </a:r>
                    </a:p>
                  </a:txBody>
                  <a:tcPr/>
                </a:tc>
                <a:extLst>
                  <a:ext uri="{0D108BD9-81ED-4DB2-BD59-A6C34878D82A}">
                    <a16:rowId xmlns:a16="http://schemas.microsoft.com/office/drawing/2014/main" val="434722141"/>
                  </a:ext>
                </a:extLst>
              </a:tr>
            </a:tbl>
          </a:graphicData>
        </a:graphic>
      </p:graphicFrame>
      <p:pic>
        <p:nvPicPr>
          <p:cNvPr id="8" name="Resim 7">
            <a:extLst>
              <a:ext uri="{FF2B5EF4-FFF2-40B4-BE49-F238E27FC236}">
                <a16:creationId xmlns:a16="http://schemas.microsoft.com/office/drawing/2014/main" id="{97EB4E4E-C68C-F25E-3B45-DC4B9F113FFD}"/>
              </a:ext>
            </a:extLst>
          </p:cNvPr>
          <p:cNvPicPr>
            <a:picLocks noChangeAspect="1"/>
          </p:cNvPicPr>
          <p:nvPr/>
        </p:nvPicPr>
        <p:blipFill>
          <a:blip r:embed="rId3"/>
          <a:stretch>
            <a:fillRect/>
          </a:stretch>
        </p:blipFill>
        <p:spPr>
          <a:xfrm>
            <a:off x="359343" y="4259791"/>
            <a:ext cx="3829050" cy="1504950"/>
          </a:xfrm>
          <a:prstGeom prst="rect">
            <a:avLst/>
          </a:prstGeom>
        </p:spPr>
      </p:pic>
    </p:spTree>
    <p:extLst>
      <p:ext uri="{BB962C8B-B14F-4D97-AF65-F5344CB8AC3E}">
        <p14:creationId xmlns:p14="http://schemas.microsoft.com/office/powerpoint/2010/main" val="2980893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4401D-FC16-2703-A86D-84AD2815B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51629-C2CF-82B5-BEF1-A81A85145B08}"/>
              </a:ext>
            </a:extLst>
          </p:cNvPr>
          <p:cNvSpPr>
            <a:spLocks noGrp="1"/>
          </p:cNvSpPr>
          <p:nvPr>
            <p:ph type="title"/>
          </p:nvPr>
        </p:nvSpPr>
        <p:spPr>
          <a:xfrm>
            <a:off x="1097280" y="286603"/>
            <a:ext cx="9512913" cy="1450757"/>
          </a:xfrm>
        </p:spPr>
        <p:txBody>
          <a:bodyPr>
            <a:normAutofit/>
          </a:bodyPr>
          <a:lstStyle/>
          <a:p>
            <a:r>
              <a:rPr lang="tr-TR" b="1" dirty="0">
                <a:solidFill>
                  <a:srgbClr val="636AA2"/>
                </a:solidFill>
                <a:latin typeface="+mn-lt"/>
              </a:rPr>
              <a:t>Acil Durumlarda Takılan Kateterlerin Çıkarılması/Değiştirilmesi</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FAFDBEF6-E52C-0B57-72BF-9B1319F6850A}"/>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E07CFC1B-0219-65AB-8B6C-C063EFCD2577}"/>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AA84011F-243E-8104-875A-BBFC14778918}"/>
              </a:ext>
            </a:extLst>
          </p:cNvPr>
          <p:cNvSpPr>
            <a:spLocks noChangeArrowheads="1"/>
          </p:cNvSpPr>
          <p:nvPr/>
        </p:nvSpPr>
        <p:spPr bwMode="auto">
          <a:xfrm>
            <a:off x="1097280" y="1896948"/>
            <a:ext cx="849133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tr-TR" sz="2000" b="1" dirty="0">
                <a:solidFill>
                  <a:schemeClr val="accent1"/>
                </a:solidFill>
              </a:rPr>
              <a:t>Acil </a:t>
            </a:r>
            <a:r>
              <a:rPr lang="tr-TR" sz="2000" b="1" dirty="0" err="1">
                <a:solidFill>
                  <a:schemeClr val="accent1"/>
                </a:solidFill>
              </a:rPr>
              <a:t>PVK'lerin</a:t>
            </a:r>
            <a:r>
              <a:rPr lang="tr-TR" sz="2000" b="1" dirty="0">
                <a:solidFill>
                  <a:schemeClr val="accent1"/>
                </a:solidFill>
              </a:rPr>
              <a:t> Yönetimi</a:t>
            </a:r>
          </a:p>
          <a:p>
            <a:endParaRPr lang="tr-TR" sz="2000" dirty="0"/>
          </a:p>
          <a:p>
            <a:pPr lvl="0"/>
            <a:r>
              <a:rPr lang="tr-TR" sz="2000" dirty="0">
                <a:solidFill>
                  <a:schemeClr val="bg2">
                    <a:lumMod val="10000"/>
                  </a:schemeClr>
                </a:solidFill>
              </a:rPr>
              <a:t>Kontrolsüz/acil durumlarda takılan </a:t>
            </a:r>
            <a:r>
              <a:rPr lang="tr-TR" sz="2000" dirty="0" err="1">
                <a:solidFill>
                  <a:schemeClr val="bg2">
                    <a:lumMod val="10000"/>
                  </a:schemeClr>
                </a:solidFill>
              </a:rPr>
              <a:t>PVK'lerin</a:t>
            </a:r>
            <a:r>
              <a:rPr lang="tr-TR" sz="2000" dirty="0">
                <a:solidFill>
                  <a:schemeClr val="bg2">
                    <a:lumMod val="10000"/>
                  </a:schemeClr>
                </a:solidFill>
              </a:rPr>
              <a:t> yetişkinlerde, ergenlerde, çocuklarda ve yenidoğanlarda mümkün olan en kısa sürede çıkarılmasını/değiştirilmesini önermektedir</a:t>
            </a:r>
          </a:p>
          <a:p>
            <a:pPr lvl="0"/>
            <a:endParaRPr lang="tr-TR" sz="2000" dirty="0">
              <a:solidFill>
                <a:schemeClr val="bg2">
                  <a:lumMod val="10000"/>
                </a:schemeClr>
              </a:solidFill>
            </a:endParaRPr>
          </a:p>
          <a:p>
            <a:pPr marL="342900" lvl="0" indent="-342900">
              <a:buClr>
                <a:srgbClr val="FF9900"/>
              </a:buClr>
              <a:buFont typeface="Wingdings" panose="05000000000000000000" pitchFamily="2" charset="2"/>
              <a:buChar char="q"/>
            </a:pPr>
            <a:r>
              <a:rPr lang="tr-TR" sz="2000" dirty="0" err="1">
                <a:solidFill>
                  <a:schemeClr val="bg2">
                    <a:lumMod val="10000"/>
                  </a:schemeClr>
                </a:solidFill>
              </a:rPr>
              <a:t>PVK'ler</a:t>
            </a:r>
            <a:r>
              <a:rPr lang="tr-TR" sz="2000" dirty="0">
                <a:solidFill>
                  <a:schemeClr val="bg2">
                    <a:lumMod val="10000"/>
                  </a:schemeClr>
                </a:solidFill>
              </a:rPr>
              <a:t>, kontrolsüz/acil yerleştirmeden sonra 24 saat içinde çıkarılmalı/değiştirilmelidir</a:t>
            </a:r>
          </a:p>
          <a:p>
            <a:pPr lvl="0">
              <a:buClr>
                <a:srgbClr val="FF9900"/>
              </a:buClr>
            </a:pPr>
            <a:endParaRPr lang="tr-TR" sz="2000" dirty="0">
              <a:solidFill>
                <a:schemeClr val="bg2">
                  <a:lumMod val="10000"/>
                </a:schemeClr>
              </a:solidFill>
            </a:endParaRPr>
          </a:p>
          <a:p>
            <a:pPr marL="342900" lvl="0" indent="-342900">
              <a:buClr>
                <a:srgbClr val="FF9900"/>
              </a:buClr>
              <a:buFont typeface="Wingdings" panose="05000000000000000000" pitchFamily="2" charset="2"/>
              <a:buChar char="q"/>
            </a:pPr>
            <a:r>
              <a:rPr lang="tr-TR" sz="2000" dirty="0">
                <a:solidFill>
                  <a:schemeClr val="bg2">
                    <a:lumMod val="10000"/>
                  </a:schemeClr>
                </a:solidFill>
              </a:rPr>
              <a:t>Acil durumlarda takılan </a:t>
            </a:r>
            <a:r>
              <a:rPr lang="tr-TR" sz="2000" dirty="0" err="1">
                <a:solidFill>
                  <a:schemeClr val="bg2">
                    <a:lumMod val="10000"/>
                  </a:schemeClr>
                </a:solidFill>
              </a:rPr>
              <a:t>PVK'ler</a:t>
            </a:r>
            <a:r>
              <a:rPr lang="tr-TR" sz="2000" dirty="0">
                <a:solidFill>
                  <a:schemeClr val="bg2">
                    <a:lumMod val="10000"/>
                  </a:schemeClr>
                </a:solidFill>
              </a:rPr>
              <a:t>, aseptik tekniklere tam uyumun zor olabileceği koşullar altında yerleştirildiğinden, artan bir enfeksiyon riski taşıyabilir</a:t>
            </a:r>
          </a:p>
          <a:p>
            <a:pPr lvl="0">
              <a:buClr>
                <a:srgbClr val="FF9900"/>
              </a:buClr>
            </a:pPr>
            <a:endParaRPr lang="tr-TR" sz="2000" dirty="0">
              <a:solidFill>
                <a:schemeClr val="bg2">
                  <a:lumMod val="10000"/>
                </a:schemeClr>
              </a:solidFill>
            </a:endParaRPr>
          </a:p>
          <a:p>
            <a:pPr marL="342900" lvl="0" indent="-342900">
              <a:buClr>
                <a:srgbClr val="FF9900"/>
              </a:buClr>
              <a:buFont typeface="Wingdings" panose="05000000000000000000" pitchFamily="2" charset="2"/>
              <a:buChar char="q"/>
            </a:pPr>
            <a:r>
              <a:rPr lang="tr-TR" sz="2000" dirty="0" err="1">
                <a:solidFill>
                  <a:schemeClr val="bg2">
                    <a:lumMod val="10000"/>
                  </a:schemeClr>
                </a:solidFill>
              </a:rPr>
              <a:t>PYSK'ler</a:t>
            </a:r>
            <a:r>
              <a:rPr lang="tr-TR" sz="2000" dirty="0">
                <a:solidFill>
                  <a:schemeClr val="bg2">
                    <a:lumMod val="10000"/>
                  </a:schemeClr>
                </a:solidFill>
              </a:rPr>
              <a:t> her zaman kontrollü koşullarda takılmalıdır</a:t>
            </a:r>
          </a:p>
        </p:txBody>
      </p:sp>
      <p:pic>
        <p:nvPicPr>
          <p:cNvPr id="7" name="Picture 3" descr="C:\Users\USER\Desktop\indir.jpg">
            <a:extLst>
              <a:ext uri="{FF2B5EF4-FFF2-40B4-BE49-F238E27FC236}">
                <a16:creationId xmlns:a16="http://schemas.microsoft.com/office/drawing/2014/main" id="{A62BD106-0416-7528-10BA-494C5724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2782" y="2759309"/>
            <a:ext cx="2122658" cy="22162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70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1840-4F7A-120D-7938-E24C88E85957}"/>
            </a:ext>
          </a:extLst>
        </p:cNvPr>
        <p:cNvGrpSpPr/>
        <p:nvPr/>
      </p:nvGrpSpPr>
      <p:grpSpPr>
        <a:xfrm>
          <a:off x="0" y="0"/>
          <a:ext cx="0" cy="0"/>
          <a:chOff x="0" y="0"/>
          <a:chExt cx="0" cy="0"/>
        </a:xfrm>
      </p:grpSpPr>
      <p:sp>
        <p:nvSpPr>
          <p:cNvPr id="4" name="Başlık 3">
            <a:extLst>
              <a:ext uri="{FF2B5EF4-FFF2-40B4-BE49-F238E27FC236}">
                <a16:creationId xmlns:a16="http://schemas.microsoft.com/office/drawing/2014/main" id="{FE82369C-5DE5-9305-D80F-91879DEA9F42}"/>
              </a:ext>
            </a:extLst>
          </p:cNvPr>
          <p:cNvSpPr>
            <a:spLocks noGrp="1"/>
          </p:cNvSpPr>
          <p:nvPr>
            <p:ph type="ctrTitle"/>
          </p:nvPr>
        </p:nvSpPr>
        <p:spPr>
          <a:xfrm>
            <a:off x="1066800" y="2337664"/>
            <a:ext cx="10058400" cy="2378715"/>
          </a:xfrm>
          <a:solidFill>
            <a:schemeClr val="accent2"/>
          </a:solidFill>
          <a:ln>
            <a:solidFill>
              <a:srgbClr val="666DA4"/>
            </a:solidFill>
          </a:ln>
          <a:scene3d>
            <a:camera prst="orthographicFront"/>
            <a:lightRig rig="threePt" dir="t"/>
          </a:scene3d>
          <a:sp3d>
            <a:bevelT w="501650" prst="coolSlant"/>
            <a:bevelB w="495300" h="50800" prst="softRound"/>
          </a:sp3d>
        </p:spPr>
        <p:txBody>
          <a:bodyPr>
            <a:normAutofit/>
          </a:bodyPr>
          <a:lstStyle/>
          <a:p>
            <a:r>
              <a:rPr lang="tr-TR" sz="6000" b="1" dirty="0">
                <a:solidFill>
                  <a:schemeClr val="bg1"/>
                </a:solidFill>
                <a:latin typeface="+mn-lt"/>
              </a:rPr>
              <a:t>UYGUN KATETER SEÇİMİ</a:t>
            </a:r>
          </a:p>
        </p:txBody>
      </p:sp>
      <p:pic>
        <p:nvPicPr>
          <p:cNvPr id="8" name="Resim 7">
            <a:extLst>
              <a:ext uri="{FF2B5EF4-FFF2-40B4-BE49-F238E27FC236}">
                <a16:creationId xmlns:a16="http://schemas.microsoft.com/office/drawing/2014/main" id="{5690ADDC-6358-5DCF-AA3A-D021C0B32156}"/>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503734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3116" y="602073"/>
            <a:ext cx="9821642" cy="690574"/>
          </a:xfrm>
          <a:prstGeom prst="rect">
            <a:avLst/>
          </a:prstGeom>
        </p:spPr>
        <p:txBody>
          <a:bodyPr vert="horz" wrap="square" lIns="0" tIns="13335" rIns="0" bIns="0" rtlCol="0">
            <a:spAutoFit/>
          </a:bodyPr>
          <a:lstStyle/>
          <a:p>
            <a:pPr marL="12700">
              <a:lnSpc>
                <a:spcPct val="100000"/>
              </a:lnSpc>
              <a:spcBef>
                <a:spcPts val="105"/>
              </a:spcBef>
            </a:pPr>
            <a:r>
              <a:rPr lang="tr-TR" sz="4400" b="1" dirty="0">
                <a:solidFill>
                  <a:schemeClr val="accent2"/>
                </a:solidFill>
                <a:latin typeface="+mn-lt"/>
              </a:rPr>
              <a:t>Tek </a:t>
            </a:r>
            <a:r>
              <a:rPr lang="tr-TR" sz="4400" b="1" dirty="0" err="1">
                <a:solidFill>
                  <a:schemeClr val="accent2"/>
                </a:solidFill>
                <a:latin typeface="+mn-lt"/>
              </a:rPr>
              <a:t>Lümenli</a:t>
            </a:r>
            <a:r>
              <a:rPr lang="tr-TR" sz="4400" b="1" dirty="0">
                <a:solidFill>
                  <a:schemeClr val="accent2"/>
                </a:solidFill>
                <a:latin typeface="+mn-lt"/>
              </a:rPr>
              <a:t> </a:t>
            </a:r>
            <a:r>
              <a:rPr lang="tr-TR" sz="4400" b="1" dirty="0" err="1">
                <a:solidFill>
                  <a:schemeClr val="accent2"/>
                </a:solidFill>
                <a:latin typeface="+mn-lt"/>
              </a:rPr>
              <a:t>PYSK’ler</a:t>
            </a:r>
            <a:r>
              <a:rPr lang="tr-TR" sz="4400" b="1" dirty="0">
                <a:solidFill>
                  <a:schemeClr val="accent2"/>
                </a:solidFill>
                <a:latin typeface="+mn-lt"/>
              </a:rPr>
              <a:t>/Çok </a:t>
            </a:r>
            <a:r>
              <a:rPr lang="tr-TR" sz="4400" b="1" dirty="0" err="1">
                <a:solidFill>
                  <a:schemeClr val="accent2"/>
                </a:solidFill>
                <a:latin typeface="+mn-lt"/>
              </a:rPr>
              <a:t>Lümenli</a:t>
            </a:r>
            <a:r>
              <a:rPr lang="tr-TR" sz="4400" b="1" dirty="0">
                <a:solidFill>
                  <a:schemeClr val="accent2"/>
                </a:solidFill>
                <a:latin typeface="+mn-lt"/>
              </a:rPr>
              <a:t> </a:t>
            </a:r>
            <a:r>
              <a:rPr lang="tr-TR" sz="4400" b="1" dirty="0" err="1">
                <a:solidFill>
                  <a:schemeClr val="accent2"/>
                </a:solidFill>
                <a:latin typeface="+mn-lt"/>
              </a:rPr>
              <a:t>PYSK'ler</a:t>
            </a:r>
            <a:endParaRPr sz="4400" b="1" spc="-10" dirty="0">
              <a:solidFill>
                <a:schemeClr val="accent2"/>
              </a:solidFill>
              <a:latin typeface="+mn-lt"/>
            </a:endParaRPr>
          </a:p>
        </p:txBody>
      </p:sp>
      <p:sp>
        <p:nvSpPr>
          <p:cNvPr id="3" name="object 3"/>
          <p:cNvSpPr txBox="1"/>
          <p:nvPr/>
        </p:nvSpPr>
        <p:spPr>
          <a:xfrm>
            <a:off x="832272" y="1982083"/>
            <a:ext cx="10288905" cy="3243837"/>
          </a:xfrm>
          <a:prstGeom prst="rect">
            <a:avLst/>
          </a:prstGeom>
        </p:spPr>
        <p:txBody>
          <a:bodyPr vert="horz" wrap="square" lIns="0" tIns="164465" rIns="0" bIns="0" rtlCol="0">
            <a:spAutoFit/>
          </a:bodyPr>
          <a:lstStyle/>
          <a:p>
            <a:r>
              <a:rPr lang="tr-TR" sz="2000" b="1" dirty="0">
                <a:solidFill>
                  <a:schemeClr val="accent1"/>
                </a:solidFill>
              </a:rPr>
              <a:t>PYSK Lümen Sayısı Seçimi</a:t>
            </a:r>
          </a:p>
          <a:p>
            <a:endParaRPr lang="tr-TR" sz="2000" dirty="0"/>
          </a:p>
          <a:p>
            <a:pPr marL="342900" lvl="0" indent="-342900">
              <a:buFont typeface="Wingdings" panose="05000000000000000000" pitchFamily="2" charset="2"/>
              <a:buChar char="q"/>
            </a:pPr>
            <a:r>
              <a:rPr lang="tr-TR" sz="2000" dirty="0">
                <a:solidFill>
                  <a:srgbClr val="000000"/>
                </a:solidFill>
              </a:rPr>
              <a:t>Yetişkinlerde, ergenlerde, çocuklarda ve yenidoğanlarda tek </a:t>
            </a:r>
            <a:r>
              <a:rPr lang="tr-TR" sz="2000" dirty="0" err="1">
                <a:solidFill>
                  <a:srgbClr val="000000"/>
                </a:solidFill>
              </a:rPr>
              <a:t>lümenli</a:t>
            </a:r>
            <a:r>
              <a:rPr lang="tr-TR" sz="2000" dirty="0">
                <a:solidFill>
                  <a:srgbClr val="000000"/>
                </a:solidFill>
              </a:rPr>
              <a:t> </a:t>
            </a:r>
            <a:r>
              <a:rPr lang="tr-TR" sz="2000" dirty="0" err="1">
                <a:solidFill>
                  <a:srgbClr val="000000"/>
                </a:solidFill>
              </a:rPr>
              <a:t>PYSK’ler</a:t>
            </a:r>
            <a:r>
              <a:rPr lang="tr-TR" sz="2000" dirty="0">
                <a:solidFill>
                  <a:srgbClr val="000000"/>
                </a:solidFill>
              </a:rPr>
              <a:t>  kullanılmalıdır</a:t>
            </a:r>
          </a:p>
          <a:p>
            <a:pPr marL="342900" lvl="0" indent="-342900">
              <a:buFont typeface="Wingdings" panose="05000000000000000000" pitchFamily="2" charset="2"/>
              <a:buChar char="q"/>
            </a:pPr>
            <a:r>
              <a:rPr lang="tr-TR" sz="2000" dirty="0">
                <a:solidFill>
                  <a:srgbClr val="000000"/>
                </a:solidFill>
              </a:rPr>
              <a:t>Ancak, birden fazla lümen gerektiren belirli bir klinik neden varsa çok </a:t>
            </a:r>
            <a:r>
              <a:rPr lang="tr-TR" sz="2000" dirty="0" err="1">
                <a:solidFill>
                  <a:srgbClr val="000000"/>
                </a:solidFill>
              </a:rPr>
              <a:t>lümenli</a:t>
            </a:r>
            <a:r>
              <a:rPr lang="tr-TR" sz="2000" dirty="0">
                <a:solidFill>
                  <a:srgbClr val="000000"/>
                </a:solidFill>
              </a:rPr>
              <a:t> PYSK kullanılabilir </a:t>
            </a:r>
          </a:p>
          <a:p>
            <a:pPr lvl="0"/>
            <a:endParaRPr lang="tr-TR" sz="2000" dirty="0">
              <a:solidFill>
                <a:srgbClr val="000000"/>
              </a:solidFill>
            </a:endParaRPr>
          </a:p>
          <a:p>
            <a:r>
              <a:rPr lang="tr-TR" sz="2000" b="1" dirty="0">
                <a:solidFill>
                  <a:srgbClr val="000000"/>
                </a:solidFill>
              </a:rPr>
              <a:t>     Güvenlik ve Riskler</a:t>
            </a:r>
            <a:endParaRPr lang="tr-TR" sz="2000" dirty="0">
              <a:solidFill>
                <a:srgbClr val="000000"/>
              </a:solidFill>
            </a:endParaRPr>
          </a:p>
          <a:p>
            <a:pPr marL="342900" lvl="0" indent="-342900">
              <a:buFont typeface="Wingdings" panose="05000000000000000000" pitchFamily="2" charset="2"/>
              <a:buChar char="q"/>
            </a:pPr>
            <a:r>
              <a:rPr lang="tr-TR" sz="2000" dirty="0">
                <a:solidFill>
                  <a:srgbClr val="000000"/>
                </a:solidFill>
              </a:rPr>
              <a:t>Tek </a:t>
            </a:r>
            <a:r>
              <a:rPr lang="tr-TR" sz="2000" dirty="0" err="1">
                <a:solidFill>
                  <a:srgbClr val="000000"/>
                </a:solidFill>
              </a:rPr>
              <a:t>lümenli</a:t>
            </a:r>
            <a:r>
              <a:rPr lang="tr-TR" sz="2000" dirty="0">
                <a:solidFill>
                  <a:srgbClr val="000000"/>
                </a:solidFill>
              </a:rPr>
              <a:t> </a:t>
            </a:r>
            <a:r>
              <a:rPr lang="tr-TR" sz="2000" dirty="0" err="1">
                <a:solidFill>
                  <a:srgbClr val="000000"/>
                </a:solidFill>
              </a:rPr>
              <a:t>PYSK'ler</a:t>
            </a:r>
            <a:r>
              <a:rPr lang="tr-TR" sz="2000" dirty="0">
                <a:solidFill>
                  <a:srgbClr val="000000"/>
                </a:solidFill>
              </a:rPr>
              <a:t>, kateterle ilişkili enfeksiyonlar ve lümen trombozu riski açısından daha güvenlidir</a:t>
            </a:r>
          </a:p>
          <a:p>
            <a:pPr marL="342900" lvl="0" indent="-342900">
              <a:buFont typeface="Wingdings" panose="05000000000000000000" pitchFamily="2" charset="2"/>
              <a:buChar char="q"/>
            </a:pPr>
            <a:r>
              <a:rPr lang="tr-TR" sz="2000" dirty="0">
                <a:solidFill>
                  <a:srgbClr val="000000"/>
                </a:solidFill>
              </a:rPr>
              <a:t>Daha az lümen, daha az manipülasyon noktası ve dolayısıyla daha düşük kontaminasyon riski anlamına gelir  </a:t>
            </a:r>
          </a:p>
        </p:txBody>
      </p:sp>
      <p:pic>
        <p:nvPicPr>
          <p:cNvPr id="5" name="Resim 2">
            <a:extLst>
              <a:ext uri="{FF2B5EF4-FFF2-40B4-BE49-F238E27FC236}">
                <a16:creationId xmlns:a16="http://schemas.microsoft.com/office/drawing/2014/main" id="{C2890EBE-3D3D-0CF5-2D8D-7B6F489B3610}"/>
              </a:ext>
            </a:extLst>
          </p:cNvPr>
          <p:cNvPicPr>
            <a:picLocks noChangeAspect="1"/>
          </p:cNvPicPr>
          <p:nvPr/>
        </p:nvPicPr>
        <p:blipFill>
          <a:blip r:embed="rId2"/>
          <a:srcRect l="21985" r="19969"/>
          <a:stretch/>
        </p:blipFill>
        <p:spPr>
          <a:xfrm>
            <a:off x="10074799" y="178229"/>
            <a:ext cx="2039841" cy="138223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1FA8D-61E2-1933-D871-7BD7538B8C1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AA0A0BB-F5CC-A9C5-8CD1-5ECA18589A51}"/>
              </a:ext>
            </a:extLst>
          </p:cNvPr>
          <p:cNvSpPr txBox="1">
            <a:spLocks noGrp="1"/>
          </p:cNvSpPr>
          <p:nvPr>
            <p:ph type="title"/>
          </p:nvPr>
        </p:nvSpPr>
        <p:spPr>
          <a:xfrm>
            <a:off x="1135118" y="1080698"/>
            <a:ext cx="9096704" cy="690574"/>
          </a:xfrm>
          <a:prstGeom prst="rect">
            <a:avLst/>
          </a:prstGeom>
        </p:spPr>
        <p:txBody>
          <a:bodyPr vert="horz" wrap="square" lIns="0" tIns="13335" rIns="0" bIns="0" rtlCol="0">
            <a:spAutoFit/>
          </a:bodyPr>
          <a:lstStyle/>
          <a:p>
            <a:pPr marL="12700">
              <a:lnSpc>
                <a:spcPct val="100000"/>
              </a:lnSpc>
              <a:spcBef>
                <a:spcPts val="105"/>
              </a:spcBef>
            </a:pPr>
            <a:r>
              <a:rPr lang="tr-TR" sz="4400" b="1" dirty="0">
                <a:solidFill>
                  <a:schemeClr val="accent2"/>
                </a:solidFill>
                <a:latin typeface="+mn-lt"/>
              </a:rPr>
              <a:t>PYSK /Orta Hat Vasküler Kateterleri</a:t>
            </a:r>
            <a:endParaRPr sz="4400" b="1" spc="-10" dirty="0">
              <a:solidFill>
                <a:schemeClr val="accent2"/>
              </a:solidFill>
              <a:latin typeface="+mn-lt"/>
            </a:endParaRPr>
          </a:p>
        </p:txBody>
      </p:sp>
      <p:sp>
        <p:nvSpPr>
          <p:cNvPr id="3" name="object 3">
            <a:extLst>
              <a:ext uri="{FF2B5EF4-FFF2-40B4-BE49-F238E27FC236}">
                <a16:creationId xmlns:a16="http://schemas.microsoft.com/office/drawing/2014/main" id="{2BCE8472-9212-A927-6508-CB084B8511B1}"/>
              </a:ext>
            </a:extLst>
          </p:cNvPr>
          <p:cNvSpPr txBox="1"/>
          <p:nvPr/>
        </p:nvSpPr>
        <p:spPr>
          <a:xfrm>
            <a:off x="832272" y="1982083"/>
            <a:ext cx="10288905" cy="3551613"/>
          </a:xfrm>
          <a:prstGeom prst="rect">
            <a:avLst/>
          </a:prstGeom>
        </p:spPr>
        <p:txBody>
          <a:bodyPr vert="horz" wrap="square" lIns="0" tIns="164465" rIns="0" bIns="0" rtlCol="0">
            <a:spAutoFit/>
          </a:bodyPr>
          <a:lstStyle/>
          <a:p>
            <a:r>
              <a:rPr lang="tr-TR" sz="2000" b="1" dirty="0">
                <a:solidFill>
                  <a:schemeClr val="accent1"/>
                </a:solidFill>
              </a:rPr>
              <a:t>Uzun Süreli IV Erişim Seçimi</a:t>
            </a:r>
          </a:p>
          <a:p>
            <a:endParaRPr lang="tr-TR" sz="2000" dirty="0"/>
          </a:p>
          <a:p>
            <a:pPr lvl="0"/>
            <a:r>
              <a:rPr lang="tr-TR" sz="2000" b="1" dirty="0">
                <a:solidFill>
                  <a:srgbClr val="000000"/>
                </a:solidFill>
              </a:rPr>
              <a:t>DSÖ Önerisi:</a:t>
            </a:r>
            <a:r>
              <a:rPr lang="tr-TR" sz="2000" dirty="0">
                <a:solidFill>
                  <a:srgbClr val="000000"/>
                </a:solidFill>
              </a:rPr>
              <a:t> Yetişkinlerde, ergenlerde ve çocuklarda uzun süreli intravenöz erişim gerektiren durumlarda PYSK veya OHVK kullanılmasını önermektedir</a:t>
            </a:r>
          </a:p>
          <a:p>
            <a:pPr lvl="0"/>
            <a:endParaRPr lang="tr-TR" sz="2000" dirty="0">
              <a:solidFill>
                <a:srgbClr val="000000"/>
              </a:solidFill>
            </a:endParaRPr>
          </a:p>
          <a:p>
            <a:r>
              <a:rPr lang="tr-TR" sz="2000" b="1" dirty="0">
                <a:solidFill>
                  <a:srgbClr val="000000"/>
                </a:solidFill>
              </a:rPr>
              <a:t>Seçimi Etkileyen Faktörler</a:t>
            </a:r>
            <a:endParaRPr lang="tr-TR" sz="2000" dirty="0">
              <a:solidFill>
                <a:srgbClr val="000000"/>
              </a:solidFill>
            </a:endParaRPr>
          </a:p>
          <a:p>
            <a:pPr lvl="0"/>
            <a:r>
              <a:rPr lang="tr-TR" sz="2000" b="1" dirty="0">
                <a:solidFill>
                  <a:srgbClr val="000000"/>
                </a:solidFill>
              </a:rPr>
              <a:t>Tedavinin Beklenen Süresi:</a:t>
            </a:r>
            <a:r>
              <a:rPr lang="tr-TR" sz="2000" dirty="0">
                <a:solidFill>
                  <a:srgbClr val="000000"/>
                </a:solidFill>
              </a:rPr>
              <a:t> </a:t>
            </a:r>
            <a:r>
              <a:rPr lang="tr-TR" sz="2000" dirty="0" err="1">
                <a:solidFill>
                  <a:srgbClr val="000000"/>
                </a:solidFill>
              </a:rPr>
              <a:t>OHVK'ler</a:t>
            </a:r>
            <a:r>
              <a:rPr lang="tr-TR" sz="2000" dirty="0">
                <a:solidFill>
                  <a:srgbClr val="000000"/>
                </a:solidFill>
              </a:rPr>
              <a:t> genellikle 14 günden az, </a:t>
            </a:r>
            <a:r>
              <a:rPr lang="tr-TR" sz="2000" dirty="0" err="1">
                <a:solidFill>
                  <a:srgbClr val="000000"/>
                </a:solidFill>
              </a:rPr>
              <a:t>PYSK'ler</a:t>
            </a:r>
            <a:r>
              <a:rPr lang="tr-TR" sz="2000" dirty="0">
                <a:solidFill>
                  <a:srgbClr val="000000"/>
                </a:solidFill>
              </a:rPr>
              <a:t> daha uzun süreler için kullanılır  </a:t>
            </a:r>
          </a:p>
          <a:p>
            <a:pPr lvl="0"/>
            <a:r>
              <a:rPr lang="tr-TR" sz="2000" dirty="0">
                <a:solidFill>
                  <a:srgbClr val="000000"/>
                </a:solidFill>
              </a:rPr>
              <a:t>Özellikle venöz toksisite veya irritasyon potansiyeli olan tedavilerde kateter seçimi önem kazanır</a:t>
            </a:r>
          </a:p>
          <a:p>
            <a:pPr lvl="0"/>
            <a:r>
              <a:rPr lang="tr-TR" sz="2000" b="1" dirty="0">
                <a:solidFill>
                  <a:srgbClr val="000000"/>
                </a:solidFill>
              </a:rPr>
              <a:t>Personel ve Kaynak Bulunabilirliği:</a:t>
            </a:r>
            <a:r>
              <a:rPr lang="tr-TR" sz="2000" dirty="0">
                <a:solidFill>
                  <a:srgbClr val="000000"/>
                </a:solidFill>
              </a:rPr>
              <a:t> Uygun eğitimli personelin ve radyoloji kaynaklarının bulunabilirliği de seçimi etkileyen önemli faktörlerdendir</a:t>
            </a:r>
          </a:p>
        </p:txBody>
      </p:sp>
      <p:pic>
        <p:nvPicPr>
          <p:cNvPr id="5" name="Resim 2">
            <a:extLst>
              <a:ext uri="{FF2B5EF4-FFF2-40B4-BE49-F238E27FC236}">
                <a16:creationId xmlns:a16="http://schemas.microsoft.com/office/drawing/2014/main" id="{3EE47EED-4931-CE6A-3375-F77E24DC2CF4}"/>
              </a:ext>
            </a:extLst>
          </p:cNvPr>
          <p:cNvPicPr>
            <a:picLocks noChangeAspect="1"/>
          </p:cNvPicPr>
          <p:nvPr/>
        </p:nvPicPr>
        <p:blipFill>
          <a:blip r:embed="rId2"/>
          <a:srcRect l="21985" r="19969"/>
          <a:stretch/>
        </p:blipFill>
        <p:spPr>
          <a:xfrm>
            <a:off x="10074799" y="178229"/>
            <a:ext cx="2039841" cy="1382232"/>
          </a:xfrm>
          <a:prstGeom prst="rect">
            <a:avLst/>
          </a:prstGeom>
        </p:spPr>
      </p:pic>
    </p:spTree>
    <p:extLst>
      <p:ext uri="{BB962C8B-B14F-4D97-AF65-F5344CB8AC3E}">
        <p14:creationId xmlns:p14="http://schemas.microsoft.com/office/powerpoint/2010/main" val="1264998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0A1D2-4D6F-1AA4-2A9F-9A8931F57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3AE21-00C6-3897-D045-B75039DB1112}"/>
              </a:ext>
            </a:extLst>
          </p:cNvPr>
          <p:cNvSpPr>
            <a:spLocks noGrp="1"/>
          </p:cNvSpPr>
          <p:nvPr>
            <p:ph type="title"/>
          </p:nvPr>
        </p:nvSpPr>
        <p:spPr>
          <a:xfrm>
            <a:off x="878606" y="292337"/>
            <a:ext cx="10058400" cy="1450757"/>
          </a:xfrm>
        </p:spPr>
        <p:txBody>
          <a:bodyPr>
            <a:normAutofit/>
          </a:bodyPr>
          <a:lstStyle/>
          <a:p>
            <a:r>
              <a:rPr lang="tr-TR" b="1" noProof="0" dirty="0">
                <a:solidFill>
                  <a:schemeClr val="accent1"/>
                </a:solidFill>
                <a:latin typeface="+mn-lt"/>
              </a:rPr>
              <a:t> </a:t>
            </a:r>
            <a:r>
              <a:rPr lang="tr-TR" sz="4800" b="1" dirty="0">
                <a:solidFill>
                  <a:schemeClr val="accent2"/>
                </a:solidFill>
                <a:latin typeface="+mn-lt"/>
              </a:rPr>
              <a:t>Kateter Bakım Demetleri</a:t>
            </a:r>
            <a:br>
              <a:rPr lang="tr-TR" b="1" noProof="0" dirty="0">
                <a:solidFill>
                  <a:schemeClr val="accent1"/>
                </a:solidFill>
                <a:latin typeface="+mn-lt"/>
              </a:rPr>
            </a:br>
            <a:r>
              <a:rPr lang="tr-TR" b="1" noProof="0" dirty="0">
                <a:solidFill>
                  <a:schemeClr val="accent1"/>
                </a:solidFill>
                <a:latin typeface="+mn-lt"/>
              </a:rPr>
              <a:t> (Bundle Yaklaşımı)</a:t>
            </a:r>
          </a:p>
        </p:txBody>
      </p:sp>
      <p:sp>
        <p:nvSpPr>
          <p:cNvPr id="3" name="Content Placeholder 2">
            <a:extLst>
              <a:ext uri="{FF2B5EF4-FFF2-40B4-BE49-F238E27FC236}">
                <a16:creationId xmlns:a16="http://schemas.microsoft.com/office/drawing/2014/main" id="{9F23B6FB-13DD-C5CF-8400-2071C9D5FD97}"/>
              </a:ext>
            </a:extLst>
          </p:cNvPr>
          <p:cNvSpPr>
            <a:spLocks noGrp="1"/>
          </p:cNvSpPr>
          <p:nvPr>
            <p:ph idx="1"/>
          </p:nvPr>
        </p:nvSpPr>
        <p:spPr>
          <a:xfrm>
            <a:off x="1147615" y="1876108"/>
            <a:ext cx="5899138" cy="4278229"/>
          </a:xfrm>
        </p:spPr>
        <p:txBody>
          <a:bodyPr/>
          <a:lstStyle/>
          <a:p>
            <a:pPr marL="0" indent="0">
              <a:buNone/>
            </a:pPr>
            <a:endParaRPr lang="tr-TR" noProof="0" dirty="0">
              <a:solidFill>
                <a:srgbClr val="000000"/>
              </a:solidFill>
            </a:endParaRPr>
          </a:p>
          <a:p>
            <a:pPr algn="just">
              <a:buFont typeface="Wingdings" panose="05000000000000000000" pitchFamily="2" charset="2"/>
              <a:buChar char="q"/>
            </a:pPr>
            <a:r>
              <a:rPr lang="tr-TR" b="1" noProof="0" dirty="0">
                <a:solidFill>
                  <a:srgbClr val="000000"/>
                </a:solidFill>
              </a:rPr>
              <a:t>Demet (Bundle) Nedir? </a:t>
            </a:r>
            <a:r>
              <a:rPr lang="tr-TR" noProof="0" dirty="0">
                <a:solidFill>
                  <a:srgbClr val="000000"/>
                </a:solidFill>
              </a:rPr>
              <a:t>Kanıta dayalı, 3-5 temel uygulamanın bir araya getirilmesidir</a:t>
            </a:r>
          </a:p>
          <a:p>
            <a:pPr algn="just">
              <a:buFont typeface="Wingdings" panose="05000000000000000000" pitchFamily="2" charset="2"/>
              <a:buChar char="q"/>
            </a:pPr>
            <a:r>
              <a:rPr lang="tr-TR" b="1" noProof="0" dirty="0">
                <a:solidFill>
                  <a:srgbClr val="000000"/>
                </a:solidFill>
              </a:rPr>
              <a:t>Neden Etkilidir? </a:t>
            </a:r>
            <a:r>
              <a:rPr lang="tr-TR" noProof="0" dirty="0">
                <a:solidFill>
                  <a:srgbClr val="000000"/>
                </a:solidFill>
              </a:rPr>
              <a:t>Birlikte ve güvenilir bir şekilde uygulandığında, tek tek uygulanmalarından daha iyi sonuçlar verirler</a:t>
            </a:r>
          </a:p>
          <a:p>
            <a:pPr algn="just">
              <a:buFont typeface="Wingdings" panose="05000000000000000000" pitchFamily="2" charset="2"/>
              <a:buChar char="q"/>
            </a:pPr>
            <a:r>
              <a:rPr lang="tr-TR" b="1" noProof="0" dirty="0">
                <a:solidFill>
                  <a:srgbClr val="000000"/>
                </a:solidFill>
              </a:rPr>
              <a:t>Temel Bileşenler: </a:t>
            </a:r>
            <a:r>
              <a:rPr lang="tr-TR" noProof="0" dirty="0">
                <a:solidFill>
                  <a:srgbClr val="000000"/>
                </a:solidFill>
              </a:rPr>
              <a:t>Genellikle el hijyeni, maksimum bariyer önlemleri, cilt antisepsisi, uygun bölge seçimi ve gerekliliğin günlük değerlendirilmesini içerir</a:t>
            </a:r>
          </a:p>
        </p:txBody>
      </p:sp>
      <p:pic>
        <p:nvPicPr>
          <p:cNvPr id="4" name="Resim 2">
            <a:extLst>
              <a:ext uri="{FF2B5EF4-FFF2-40B4-BE49-F238E27FC236}">
                <a16:creationId xmlns:a16="http://schemas.microsoft.com/office/drawing/2014/main" id="{0CF6F5C1-81AF-1384-B3CA-C6C18D9A6F40}"/>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AD76170F-7A0C-609A-F29F-C6740E2E6002}"/>
              </a:ext>
            </a:extLst>
          </p:cNvPr>
          <p:cNvSpPr>
            <a:spLocks noChangeArrowheads="1"/>
          </p:cNvSpPr>
          <p:nvPr/>
        </p:nvSpPr>
        <p:spPr bwMode="auto">
          <a:xfrm>
            <a:off x="1066800" y="3922987"/>
            <a:ext cx="10058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b="1" noProof="0" dirty="0">
                <a:solidFill>
                  <a:schemeClr val="bg2">
                    <a:lumMod val="10000"/>
                  </a:schemeClr>
                </a:solidFill>
              </a:rPr>
              <a:t>      </a:t>
            </a:r>
            <a:endParaRPr kumimoji="0" lang="tr-TR" sz="1800" b="0" i="0" u="none" strike="noStrike" cap="none" normalizeH="0" baseline="0" noProof="0" dirty="0">
              <a:ln>
                <a:noFill/>
              </a:ln>
              <a:solidFill>
                <a:schemeClr val="tx1"/>
              </a:solidFill>
              <a:effectLst/>
              <a:latin typeface="Arial" panose="020B0604020202020204" pitchFamily="34" charset="0"/>
            </a:endParaRPr>
          </a:p>
        </p:txBody>
      </p:sp>
      <p:pic>
        <p:nvPicPr>
          <p:cNvPr id="7" name="Resim 6">
            <a:extLst>
              <a:ext uri="{FF2B5EF4-FFF2-40B4-BE49-F238E27FC236}">
                <a16:creationId xmlns:a16="http://schemas.microsoft.com/office/drawing/2014/main" id="{F4508E7F-A488-010E-4D57-940CC55CDD5F}"/>
              </a:ext>
            </a:extLst>
          </p:cNvPr>
          <p:cNvPicPr>
            <a:picLocks noChangeAspect="1"/>
          </p:cNvPicPr>
          <p:nvPr/>
        </p:nvPicPr>
        <p:blipFill>
          <a:blip r:embed="rId3"/>
          <a:stretch>
            <a:fillRect/>
          </a:stretch>
        </p:blipFill>
        <p:spPr>
          <a:xfrm>
            <a:off x="7456426" y="2322876"/>
            <a:ext cx="4182537" cy="3733975"/>
          </a:xfrm>
          <a:prstGeom prst="rect">
            <a:avLst/>
          </a:prstGeom>
        </p:spPr>
      </p:pic>
    </p:spTree>
    <p:extLst>
      <p:ext uri="{BB962C8B-B14F-4D97-AF65-F5344CB8AC3E}">
        <p14:creationId xmlns:p14="http://schemas.microsoft.com/office/powerpoint/2010/main" val="2113991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A1A9-AEE7-3257-31E3-8B86F42C3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13CCA-8806-0A3D-C7B3-F10F93A7C374}"/>
              </a:ext>
            </a:extLst>
          </p:cNvPr>
          <p:cNvSpPr>
            <a:spLocks noGrp="1"/>
          </p:cNvSpPr>
          <p:nvPr>
            <p:ph type="title"/>
          </p:nvPr>
        </p:nvSpPr>
        <p:spPr>
          <a:xfrm>
            <a:off x="1097280" y="309853"/>
            <a:ext cx="8317653" cy="1450757"/>
          </a:xfrm>
        </p:spPr>
        <p:txBody>
          <a:bodyPr>
            <a:normAutofit/>
          </a:bodyPr>
          <a:lstStyle/>
          <a:p>
            <a:r>
              <a:rPr lang="tr-TR" b="1" dirty="0">
                <a:solidFill>
                  <a:srgbClr val="636AA2"/>
                </a:solidFill>
                <a:latin typeface="+mn-lt"/>
              </a:rPr>
              <a:t>DSÖ Kılavuzunun Kapsamı</a:t>
            </a:r>
            <a:endParaRPr lang="en-GB" b="1" dirty="0">
              <a:solidFill>
                <a:srgbClr val="636AA2"/>
              </a:solidFill>
              <a:latin typeface="+mn-lt"/>
            </a:endParaRPr>
          </a:p>
        </p:txBody>
      </p:sp>
      <p:sp>
        <p:nvSpPr>
          <p:cNvPr id="3" name="Content Placeholder 2">
            <a:extLst>
              <a:ext uri="{FF2B5EF4-FFF2-40B4-BE49-F238E27FC236}">
                <a16:creationId xmlns:a16="http://schemas.microsoft.com/office/drawing/2014/main" id="{251D97EC-8017-6FB8-F3F0-6553FBC8090A}"/>
              </a:ext>
            </a:extLst>
          </p:cNvPr>
          <p:cNvSpPr>
            <a:spLocks noGrp="1"/>
          </p:cNvSpPr>
          <p:nvPr>
            <p:ph idx="1"/>
          </p:nvPr>
        </p:nvSpPr>
        <p:spPr>
          <a:xfrm>
            <a:off x="1097280" y="1845734"/>
            <a:ext cx="9054879" cy="3793066"/>
          </a:xfrm>
        </p:spPr>
        <p:txBody>
          <a:bodyPr>
            <a:normAutofit fontScale="85000" lnSpcReduction="20000"/>
          </a:bodyPr>
          <a:lstStyle/>
          <a:p>
            <a:pPr marL="0" indent="0">
              <a:buNone/>
            </a:pPr>
            <a:endParaRPr lang="tr-TR" dirty="0">
              <a:solidFill>
                <a:srgbClr val="000000"/>
              </a:solidFill>
            </a:endParaRPr>
          </a:p>
          <a:p>
            <a:r>
              <a:rPr lang="tr-TR" sz="2400" b="1" dirty="0">
                <a:solidFill>
                  <a:schemeClr val="bg2">
                    <a:lumMod val="10000"/>
                  </a:schemeClr>
                </a:solidFill>
              </a:rPr>
              <a:t>Kapsanan Kateter Tipleri</a:t>
            </a:r>
            <a:endParaRPr lang="tr-TR" sz="2400" dirty="0">
              <a:solidFill>
                <a:schemeClr val="bg2">
                  <a:lumMod val="10000"/>
                </a:schemeClr>
              </a:solidFill>
            </a:endParaRPr>
          </a:p>
          <a:p>
            <a:pPr lvl="0">
              <a:buFont typeface="Wingdings" panose="05000000000000000000" pitchFamily="2" charset="2"/>
              <a:buChar char="Ø"/>
            </a:pPr>
            <a:r>
              <a:rPr lang="tr-TR" sz="2400" dirty="0">
                <a:solidFill>
                  <a:schemeClr val="bg2">
                    <a:lumMod val="10000"/>
                  </a:schemeClr>
                </a:solidFill>
              </a:rPr>
              <a:t>Periferik İntravenöz Kateterler (PVK)   </a:t>
            </a:r>
          </a:p>
          <a:p>
            <a:pPr lvl="0">
              <a:buFont typeface="Wingdings" panose="05000000000000000000" pitchFamily="2" charset="2"/>
              <a:buChar char="Ø"/>
            </a:pPr>
            <a:r>
              <a:rPr lang="tr-TR" sz="2400" dirty="0">
                <a:solidFill>
                  <a:schemeClr val="bg2">
                    <a:lumMod val="10000"/>
                  </a:schemeClr>
                </a:solidFill>
              </a:rPr>
              <a:t>Periferik Olarak Yerleştirilen Santral Kateterler (PYSK)   </a:t>
            </a:r>
          </a:p>
          <a:p>
            <a:pPr lvl="0">
              <a:buFont typeface="Wingdings" panose="05000000000000000000" pitchFamily="2" charset="2"/>
              <a:buChar char="Ø"/>
            </a:pPr>
            <a:r>
              <a:rPr lang="tr-TR" sz="2400" dirty="0">
                <a:solidFill>
                  <a:schemeClr val="bg2">
                    <a:lumMod val="10000"/>
                  </a:schemeClr>
                </a:solidFill>
              </a:rPr>
              <a:t>Periferik Arteriyel Kateterler (PAK)   </a:t>
            </a:r>
          </a:p>
          <a:p>
            <a:pPr lvl="0">
              <a:buFont typeface="Wingdings" panose="05000000000000000000" pitchFamily="2" charset="2"/>
              <a:buChar char="Ø"/>
            </a:pPr>
            <a:r>
              <a:rPr lang="tr-TR" sz="2400" dirty="0">
                <a:solidFill>
                  <a:schemeClr val="bg2">
                    <a:lumMod val="10000"/>
                  </a:schemeClr>
                </a:solidFill>
              </a:rPr>
              <a:t>Orta Hat Vasküler Kateterler (OHVK) (belirli durumlarda)   </a:t>
            </a:r>
          </a:p>
          <a:p>
            <a:r>
              <a:rPr lang="tr-TR" sz="2400" b="1" dirty="0">
                <a:solidFill>
                  <a:schemeClr val="bg2">
                    <a:lumMod val="10000"/>
                  </a:schemeClr>
                </a:solidFill>
              </a:rPr>
              <a:t>Kapsanan Popülasyonlar ve Ortamlar</a:t>
            </a:r>
            <a:endParaRPr lang="tr-TR" sz="2400" dirty="0">
              <a:solidFill>
                <a:schemeClr val="bg2">
                  <a:lumMod val="10000"/>
                </a:schemeClr>
              </a:solidFill>
            </a:endParaRPr>
          </a:p>
          <a:p>
            <a:pPr lvl="0">
              <a:buFont typeface="Wingdings" panose="05000000000000000000" pitchFamily="2" charset="2"/>
              <a:buChar char="Ø"/>
            </a:pPr>
            <a:r>
              <a:rPr lang="tr-TR" sz="2400" b="1" dirty="0">
                <a:solidFill>
                  <a:schemeClr val="bg2">
                    <a:lumMod val="10000"/>
                  </a:schemeClr>
                </a:solidFill>
              </a:rPr>
              <a:t>Hasta Popülasyonları:</a:t>
            </a:r>
            <a:r>
              <a:rPr lang="tr-TR" sz="2400" dirty="0">
                <a:solidFill>
                  <a:schemeClr val="bg2">
                    <a:lumMod val="10000"/>
                  </a:schemeClr>
                </a:solidFill>
              </a:rPr>
              <a:t> Yetişkinler, ergenler-çocuklar ve yenidoğanlar   </a:t>
            </a:r>
          </a:p>
          <a:p>
            <a:pPr lvl="0">
              <a:buFont typeface="Wingdings" panose="05000000000000000000" pitchFamily="2" charset="2"/>
              <a:buChar char="Ø"/>
            </a:pPr>
            <a:r>
              <a:rPr lang="tr-TR" sz="2400" b="1" dirty="0">
                <a:solidFill>
                  <a:schemeClr val="bg2">
                    <a:lumMod val="10000"/>
                  </a:schemeClr>
                </a:solidFill>
              </a:rPr>
              <a:t>Bakım Ortamları:</a:t>
            </a:r>
            <a:r>
              <a:rPr lang="tr-TR" sz="2400" dirty="0">
                <a:solidFill>
                  <a:schemeClr val="bg2">
                    <a:lumMod val="10000"/>
                  </a:schemeClr>
                </a:solidFill>
              </a:rPr>
              <a:t> Akut ve uzun süreli sağlık tesisleri ile birinci basamak sağlık hizmetleri dahil her türlü bakım ortamı</a:t>
            </a: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08D9EBF3-952C-BE96-1131-2549E9C848F2}"/>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F3028691-8518-08E6-6753-9637458C8D99}"/>
              </a:ext>
            </a:extLst>
          </p:cNvPr>
          <p:cNvSpPr txBox="1"/>
          <p:nvPr/>
        </p:nvSpPr>
        <p:spPr>
          <a:xfrm>
            <a:off x="843280" y="2149254"/>
            <a:ext cx="5063067" cy="369332"/>
          </a:xfrm>
          <a:prstGeom prst="rect">
            <a:avLst/>
          </a:prstGeom>
          <a:noFill/>
        </p:spPr>
        <p:txBody>
          <a:bodyPr wrap="square">
            <a:spAutoFit/>
          </a:bodyPr>
          <a:lstStyle/>
          <a:p>
            <a:endParaRPr lang="tr-TR" sz="1800" dirty="0">
              <a:solidFill>
                <a:srgbClr val="000000"/>
              </a:solidFill>
            </a:endParaRPr>
          </a:p>
        </p:txBody>
      </p:sp>
      <p:pic>
        <p:nvPicPr>
          <p:cNvPr id="5" name="Resim 4">
            <a:extLst>
              <a:ext uri="{FF2B5EF4-FFF2-40B4-BE49-F238E27FC236}">
                <a16:creationId xmlns:a16="http://schemas.microsoft.com/office/drawing/2014/main" id="{A840EDBF-CC20-6D2C-DEE2-62D91CF5F177}"/>
              </a:ext>
            </a:extLst>
          </p:cNvPr>
          <p:cNvPicPr>
            <a:picLocks noChangeAspect="1"/>
          </p:cNvPicPr>
          <p:nvPr/>
        </p:nvPicPr>
        <p:blipFill>
          <a:blip r:embed="rId3"/>
          <a:srcRect l="5687" r="11905"/>
          <a:stretch>
            <a:fillRect/>
          </a:stretch>
        </p:blipFill>
        <p:spPr>
          <a:xfrm>
            <a:off x="9971715" y="5301954"/>
            <a:ext cx="2130748" cy="978180"/>
          </a:xfrm>
          <a:prstGeom prst="rect">
            <a:avLst/>
          </a:prstGeom>
        </p:spPr>
      </p:pic>
      <p:pic>
        <p:nvPicPr>
          <p:cNvPr id="7" name="Resim 6">
            <a:extLst>
              <a:ext uri="{FF2B5EF4-FFF2-40B4-BE49-F238E27FC236}">
                <a16:creationId xmlns:a16="http://schemas.microsoft.com/office/drawing/2014/main" id="{691DF48E-90E4-5B15-42BB-D52F7014D819}"/>
              </a:ext>
            </a:extLst>
          </p:cNvPr>
          <p:cNvPicPr>
            <a:picLocks noChangeAspect="1"/>
          </p:cNvPicPr>
          <p:nvPr/>
        </p:nvPicPr>
        <p:blipFill>
          <a:blip r:embed="rId4"/>
          <a:stretch>
            <a:fillRect/>
          </a:stretch>
        </p:blipFill>
        <p:spPr>
          <a:xfrm>
            <a:off x="7620000" y="1845734"/>
            <a:ext cx="2719136" cy="1529514"/>
          </a:xfrm>
          <a:prstGeom prst="rect">
            <a:avLst/>
          </a:prstGeom>
        </p:spPr>
      </p:pic>
      <p:pic>
        <p:nvPicPr>
          <p:cNvPr id="8" name="Resim 7">
            <a:extLst>
              <a:ext uri="{FF2B5EF4-FFF2-40B4-BE49-F238E27FC236}">
                <a16:creationId xmlns:a16="http://schemas.microsoft.com/office/drawing/2014/main" id="{9D48C39D-1EE1-F0B0-FA34-04C61FE5A86E}"/>
              </a:ext>
            </a:extLst>
          </p:cNvPr>
          <p:cNvPicPr>
            <a:picLocks noChangeAspect="1"/>
          </p:cNvPicPr>
          <p:nvPr/>
        </p:nvPicPr>
        <p:blipFill>
          <a:blip r:embed="rId5"/>
          <a:stretch>
            <a:fillRect/>
          </a:stretch>
        </p:blipFill>
        <p:spPr>
          <a:xfrm>
            <a:off x="8627744" y="2810066"/>
            <a:ext cx="2466975" cy="1847850"/>
          </a:xfrm>
          <a:prstGeom prst="rect">
            <a:avLst/>
          </a:prstGeom>
        </p:spPr>
      </p:pic>
      <p:pic>
        <p:nvPicPr>
          <p:cNvPr id="9" name="Resim 8">
            <a:extLst>
              <a:ext uri="{FF2B5EF4-FFF2-40B4-BE49-F238E27FC236}">
                <a16:creationId xmlns:a16="http://schemas.microsoft.com/office/drawing/2014/main" id="{85D6EFE0-3874-7E58-07F0-F4DE4D7FC1B3}"/>
              </a:ext>
            </a:extLst>
          </p:cNvPr>
          <p:cNvPicPr>
            <a:picLocks noChangeAspect="1"/>
          </p:cNvPicPr>
          <p:nvPr/>
        </p:nvPicPr>
        <p:blipFill rotWithShape="1">
          <a:blip r:embed="rId6"/>
          <a:srcRect l="17948" r="3577" b="16798"/>
          <a:stretch/>
        </p:blipFill>
        <p:spPr>
          <a:xfrm>
            <a:off x="10074799" y="3919722"/>
            <a:ext cx="1950917" cy="1382232"/>
          </a:xfrm>
          <a:prstGeom prst="rect">
            <a:avLst/>
          </a:prstGeom>
        </p:spPr>
      </p:pic>
    </p:spTree>
    <p:extLst>
      <p:ext uri="{BB962C8B-B14F-4D97-AF65-F5344CB8AC3E}">
        <p14:creationId xmlns:p14="http://schemas.microsoft.com/office/powerpoint/2010/main" val="91400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68529-A69A-B9CC-E2B8-842014F1245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789577C-4F37-3C8D-3693-DF0239994CE9}"/>
              </a:ext>
            </a:extLst>
          </p:cNvPr>
          <p:cNvSpPr txBox="1">
            <a:spLocks noGrp="1"/>
          </p:cNvSpPr>
          <p:nvPr>
            <p:ph type="title"/>
          </p:nvPr>
        </p:nvSpPr>
        <p:spPr>
          <a:xfrm>
            <a:off x="1135118" y="1080698"/>
            <a:ext cx="9096704" cy="690574"/>
          </a:xfrm>
          <a:prstGeom prst="rect">
            <a:avLst/>
          </a:prstGeom>
        </p:spPr>
        <p:txBody>
          <a:bodyPr vert="horz" wrap="square" lIns="0" tIns="13335" rIns="0" bIns="0" rtlCol="0">
            <a:spAutoFit/>
          </a:bodyPr>
          <a:lstStyle/>
          <a:p>
            <a:pPr marL="12700">
              <a:lnSpc>
                <a:spcPct val="100000"/>
              </a:lnSpc>
              <a:spcBef>
                <a:spcPts val="105"/>
              </a:spcBef>
            </a:pPr>
            <a:r>
              <a:rPr lang="tr-TR" sz="4400" b="1" dirty="0">
                <a:solidFill>
                  <a:schemeClr val="accent2"/>
                </a:solidFill>
                <a:latin typeface="+mn-lt"/>
              </a:rPr>
              <a:t>Kateter Bakım Demetleri</a:t>
            </a:r>
            <a:endParaRPr sz="4400" b="1" spc="-10" dirty="0">
              <a:solidFill>
                <a:schemeClr val="accent2"/>
              </a:solidFill>
              <a:latin typeface="+mn-lt"/>
            </a:endParaRPr>
          </a:p>
        </p:txBody>
      </p:sp>
      <p:sp>
        <p:nvSpPr>
          <p:cNvPr id="3" name="object 3">
            <a:extLst>
              <a:ext uri="{FF2B5EF4-FFF2-40B4-BE49-F238E27FC236}">
                <a16:creationId xmlns:a16="http://schemas.microsoft.com/office/drawing/2014/main" id="{7EFABCBC-1553-A444-76BF-A45BEB54E387}"/>
              </a:ext>
            </a:extLst>
          </p:cNvPr>
          <p:cNvSpPr txBox="1"/>
          <p:nvPr/>
        </p:nvSpPr>
        <p:spPr>
          <a:xfrm>
            <a:off x="832272" y="1982083"/>
            <a:ext cx="7539941" cy="3767057"/>
          </a:xfrm>
          <a:prstGeom prst="rect">
            <a:avLst/>
          </a:prstGeom>
        </p:spPr>
        <p:txBody>
          <a:bodyPr vert="horz" wrap="square" lIns="0" tIns="164465" rIns="0" bIns="0" rtlCol="0">
            <a:spAutoFit/>
          </a:bodyPr>
          <a:lstStyle/>
          <a:p>
            <a:pPr marL="285750" indent="-285750">
              <a:buClr>
                <a:srgbClr val="FF9900"/>
              </a:buClr>
              <a:buFont typeface="Wingdings" panose="05000000000000000000" pitchFamily="2" charset="2"/>
              <a:buChar char="q"/>
            </a:pPr>
            <a:endParaRPr lang="tr-TR" dirty="0">
              <a:solidFill>
                <a:schemeClr val="bg2">
                  <a:lumMod val="10000"/>
                </a:schemeClr>
              </a:solidFill>
            </a:endParaRPr>
          </a:p>
          <a:p>
            <a:pPr>
              <a:buClr>
                <a:srgbClr val="FF9900"/>
              </a:buClr>
            </a:pPr>
            <a:r>
              <a:rPr lang="tr-TR" b="1" dirty="0">
                <a:solidFill>
                  <a:schemeClr val="bg2">
                    <a:lumMod val="10000"/>
                  </a:schemeClr>
                </a:solidFill>
              </a:rPr>
              <a:t>Enfeksiyon Kontrolündeki Rolü</a:t>
            </a:r>
          </a:p>
          <a:p>
            <a:pPr>
              <a:buClr>
                <a:srgbClr val="FF9900"/>
              </a:buClr>
            </a:pPr>
            <a:endParaRPr lang="tr-TR" dirty="0">
              <a:solidFill>
                <a:schemeClr val="bg2">
                  <a:lumMod val="10000"/>
                </a:schemeClr>
              </a:solidFill>
            </a:endParaRPr>
          </a:p>
          <a:p>
            <a:pPr marL="285750" lvl="0" indent="-285750">
              <a:buClr>
                <a:srgbClr val="FF9900"/>
              </a:buClr>
              <a:buFont typeface="Wingdings" panose="05000000000000000000" pitchFamily="2" charset="2"/>
              <a:buChar char="q"/>
            </a:pPr>
            <a:r>
              <a:rPr lang="tr-TR" dirty="0">
                <a:solidFill>
                  <a:schemeClr val="bg2">
                    <a:lumMod val="10000"/>
                  </a:schemeClr>
                </a:solidFill>
              </a:rPr>
              <a:t>Enfeksiyon kontrolünde başarı, tek bir müdahaleden ziyade, birbiriyle ilişkili birden fazla stratejinin eş zamanlı ve tutarlı bir şekilde uygulanmasından gelir.</a:t>
            </a:r>
          </a:p>
          <a:p>
            <a:pPr marL="285750" lvl="0" indent="-285750">
              <a:buClr>
                <a:srgbClr val="FF9900"/>
              </a:buClr>
              <a:buFont typeface="Wingdings" panose="05000000000000000000" pitchFamily="2" charset="2"/>
              <a:buChar char="q"/>
            </a:pPr>
            <a:endParaRPr lang="tr-TR" dirty="0">
              <a:solidFill>
                <a:schemeClr val="bg2">
                  <a:lumMod val="10000"/>
                </a:schemeClr>
              </a:solidFill>
            </a:endParaRPr>
          </a:p>
          <a:p>
            <a:pPr marL="285750" lvl="0" indent="-285750">
              <a:buClr>
                <a:srgbClr val="FF9900"/>
              </a:buClr>
              <a:buFont typeface="Wingdings" panose="05000000000000000000" pitchFamily="2" charset="2"/>
              <a:buChar char="q"/>
            </a:pPr>
            <a:r>
              <a:rPr lang="tr-TR" dirty="0">
                <a:solidFill>
                  <a:schemeClr val="bg2">
                    <a:lumMod val="10000"/>
                  </a:schemeClr>
                </a:solidFill>
              </a:rPr>
              <a:t>Bakım paketleri, klinisyenlerin karmaşık bir dizi adımı ezberlemesini gerektirmek yerine, bir "kontrol listesi" veya "iş akışı" sağlayarak uyumu kolaylaştırır </a:t>
            </a:r>
          </a:p>
          <a:p>
            <a:pPr lvl="0">
              <a:buClr>
                <a:srgbClr val="FF9900"/>
              </a:buClr>
            </a:pPr>
            <a:endParaRPr lang="tr-TR" dirty="0">
              <a:solidFill>
                <a:schemeClr val="bg2">
                  <a:lumMod val="10000"/>
                </a:schemeClr>
              </a:solidFill>
            </a:endParaRPr>
          </a:p>
          <a:p>
            <a:pPr marL="285750" lvl="0" indent="-285750">
              <a:buClr>
                <a:srgbClr val="FF9900"/>
              </a:buClr>
              <a:buFont typeface="Wingdings" panose="05000000000000000000" pitchFamily="2" charset="2"/>
              <a:buChar char="q"/>
            </a:pPr>
            <a:r>
              <a:rPr lang="tr-TR" dirty="0">
                <a:solidFill>
                  <a:schemeClr val="bg2">
                    <a:lumMod val="10000"/>
                  </a:schemeClr>
                </a:solidFill>
              </a:rPr>
              <a:t>Literatürde, PVK ve PYSK bakım paketlerinin rutin uygulamaya kıyasla istatistiksel olarak anlamlı fayda sağladığına dair çalışmalar bulunmaktadır</a:t>
            </a:r>
          </a:p>
          <a:p>
            <a:endParaRPr lang="tr-TR" dirty="0"/>
          </a:p>
        </p:txBody>
      </p:sp>
      <p:pic>
        <p:nvPicPr>
          <p:cNvPr id="5" name="Resim 2">
            <a:extLst>
              <a:ext uri="{FF2B5EF4-FFF2-40B4-BE49-F238E27FC236}">
                <a16:creationId xmlns:a16="http://schemas.microsoft.com/office/drawing/2014/main" id="{E9EF26B7-7C68-DCA3-8215-1C7F32CE8F8A}"/>
              </a:ext>
            </a:extLst>
          </p:cNvPr>
          <p:cNvPicPr>
            <a:picLocks noChangeAspect="1"/>
          </p:cNvPicPr>
          <p:nvPr/>
        </p:nvPicPr>
        <p:blipFill>
          <a:blip r:embed="rId2"/>
          <a:srcRect l="21985" r="19969"/>
          <a:stretch/>
        </p:blipFill>
        <p:spPr>
          <a:xfrm>
            <a:off x="10074799" y="178229"/>
            <a:ext cx="2039841" cy="1382232"/>
          </a:xfrm>
          <a:prstGeom prst="rect">
            <a:avLst/>
          </a:prstGeom>
        </p:spPr>
      </p:pic>
      <p:pic>
        <p:nvPicPr>
          <p:cNvPr id="6" name="Resim 5">
            <a:extLst>
              <a:ext uri="{FF2B5EF4-FFF2-40B4-BE49-F238E27FC236}">
                <a16:creationId xmlns:a16="http://schemas.microsoft.com/office/drawing/2014/main" id="{A60AE7C8-CEF9-9C80-41AD-9F2A41A7BADC}"/>
              </a:ext>
            </a:extLst>
          </p:cNvPr>
          <p:cNvPicPr>
            <a:picLocks noChangeAspect="1"/>
          </p:cNvPicPr>
          <p:nvPr/>
        </p:nvPicPr>
        <p:blipFill>
          <a:blip r:embed="rId3"/>
          <a:stretch>
            <a:fillRect/>
          </a:stretch>
        </p:blipFill>
        <p:spPr>
          <a:xfrm>
            <a:off x="8372213" y="3210637"/>
            <a:ext cx="3405141" cy="2133151"/>
          </a:xfrm>
          <a:prstGeom prst="rect">
            <a:avLst/>
          </a:prstGeom>
        </p:spPr>
      </p:pic>
    </p:spTree>
    <p:extLst>
      <p:ext uri="{BB962C8B-B14F-4D97-AF65-F5344CB8AC3E}">
        <p14:creationId xmlns:p14="http://schemas.microsoft.com/office/powerpoint/2010/main" val="4062343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2A53A-D608-F170-3C17-5AB37717AA0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E623324-43FF-6743-08AB-4EF1240E0D9F}"/>
              </a:ext>
            </a:extLst>
          </p:cNvPr>
          <p:cNvSpPr txBox="1">
            <a:spLocks noGrp="1"/>
          </p:cNvSpPr>
          <p:nvPr>
            <p:ph type="title"/>
          </p:nvPr>
        </p:nvSpPr>
        <p:spPr>
          <a:xfrm>
            <a:off x="1135118" y="1080698"/>
            <a:ext cx="9096704" cy="690574"/>
          </a:xfrm>
          <a:prstGeom prst="rect">
            <a:avLst/>
          </a:prstGeom>
        </p:spPr>
        <p:txBody>
          <a:bodyPr vert="horz" wrap="square" lIns="0" tIns="13335" rIns="0" bIns="0" rtlCol="0">
            <a:spAutoFit/>
          </a:bodyPr>
          <a:lstStyle/>
          <a:p>
            <a:pPr marL="12700">
              <a:lnSpc>
                <a:spcPct val="100000"/>
              </a:lnSpc>
              <a:spcBef>
                <a:spcPts val="105"/>
              </a:spcBef>
            </a:pPr>
            <a:r>
              <a:rPr lang="tr-TR" sz="4400" b="1" dirty="0">
                <a:solidFill>
                  <a:schemeClr val="accent2"/>
                </a:solidFill>
                <a:latin typeface="+mn-lt"/>
              </a:rPr>
              <a:t>Kateter Bakım Demetleri</a:t>
            </a:r>
            <a:endParaRPr sz="4400" b="1" spc="-10" dirty="0">
              <a:solidFill>
                <a:schemeClr val="accent2"/>
              </a:solidFill>
              <a:latin typeface="+mn-lt"/>
            </a:endParaRPr>
          </a:p>
        </p:txBody>
      </p:sp>
      <p:sp>
        <p:nvSpPr>
          <p:cNvPr id="3" name="object 3">
            <a:extLst>
              <a:ext uri="{FF2B5EF4-FFF2-40B4-BE49-F238E27FC236}">
                <a16:creationId xmlns:a16="http://schemas.microsoft.com/office/drawing/2014/main" id="{2AF8ADFE-601B-D10E-365B-9B4CFD726358}"/>
              </a:ext>
            </a:extLst>
          </p:cNvPr>
          <p:cNvSpPr txBox="1"/>
          <p:nvPr/>
        </p:nvSpPr>
        <p:spPr>
          <a:xfrm>
            <a:off x="832272" y="1982083"/>
            <a:ext cx="10288905" cy="720069"/>
          </a:xfrm>
          <a:prstGeom prst="rect">
            <a:avLst/>
          </a:prstGeom>
        </p:spPr>
        <p:txBody>
          <a:bodyPr vert="horz" wrap="square" lIns="0" tIns="164465" rIns="0" bIns="0" rtlCol="0">
            <a:spAutoFit/>
          </a:bodyPr>
          <a:lstStyle/>
          <a:p>
            <a:endParaRPr lang="tr-TR" dirty="0">
              <a:solidFill>
                <a:schemeClr val="accent1"/>
              </a:solidFill>
            </a:endParaRPr>
          </a:p>
          <a:p>
            <a:endParaRPr lang="tr-TR" dirty="0"/>
          </a:p>
        </p:txBody>
      </p:sp>
      <p:pic>
        <p:nvPicPr>
          <p:cNvPr id="5" name="Resim 2">
            <a:extLst>
              <a:ext uri="{FF2B5EF4-FFF2-40B4-BE49-F238E27FC236}">
                <a16:creationId xmlns:a16="http://schemas.microsoft.com/office/drawing/2014/main" id="{FEBE38A9-3A4C-E8B9-32B1-9E7C64B90C2A}"/>
              </a:ext>
            </a:extLst>
          </p:cNvPr>
          <p:cNvPicPr>
            <a:picLocks noChangeAspect="1"/>
          </p:cNvPicPr>
          <p:nvPr/>
        </p:nvPicPr>
        <p:blipFill>
          <a:blip r:embed="rId2"/>
          <a:srcRect l="21985" r="19969"/>
          <a:stretch/>
        </p:blipFill>
        <p:spPr>
          <a:xfrm>
            <a:off x="10074799" y="178229"/>
            <a:ext cx="2039841" cy="1382232"/>
          </a:xfrm>
          <a:prstGeom prst="rect">
            <a:avLst/>
          </a:prstGeom>
        </p:spPr>
      </p:pic>
      <p:graphicFrame>
        <p:nvGraphicFramePr>
          <p:cNvPr id="6" name="Tablo 5">
            <a:extLst>
              <a:ext uri="{FF2B5EF4-FFF2-40B4-BE49-F238E27FC236}">
                <a16:creationId xmlns:a16="http://schemas.microsoft.com/office/drawing/2014/main" id="{88A5EDFC-7F11-C3AA-37AB-DCD340D13EDC}"/>
              </a:ext>
            </a:extLst>
          </p:cNvPr>
          <p:cNvGraphicFramePr>
            <a:graphicFrameLocks noGrp="1"/>
          </p:cNvGraphicFramePr>
          <p:nvPr>
            <p:extLst>
              <p:ext uri="{D42A27DB-BD31-4B8C-83A1-F6EECF244321}">
                <p14:modId xmlns:p14="http://schemas.microsoft.com/office/powerpoint/2010/main" val="3263768941"/>
              </p:ext>
            </p:extLst>
          </p:nvPr>
        </p:nvGraphicFramePr>
        <p:xfrm>
          <a:off x="1334167" y="2259708"/>
          <a:ext cx="9462169" cy="3708400"/>
        </p:xfrm>
        <a:graphic>
          <a:graphicData uri="http://schemas.openxmlformats.org/drawingml/2006/table">
            <a:tbl>
              <a:tblPr firstRow="1" bandRow="1">
                <a:tableStyleId>{5C22544A-7EE6-4342-B048-85BDC9FD1C3A}</a:tableStyleId>
              </a:tblPr>
              <a:tblGrid>
                <a:gridCol w="9462169">
                  <a:extLst>
                    <a:ext uri="{9D8B030D-6E8A-4147-A177-3AD203B41FA5}">
                      <a16:colId xmlns:a16="http://schemas.microsoft.com/office/drawing/2014/main" val="932932711"/>
                    </a:ext>
                  </a:extLst>
                </a:gridCol>
              </a:tblGrid>
              <a:tr h="370840">
                <a:tc>
                  <a:txBody>
                    <a:bodyPr/>
                    <a:lstStyle/>
                    <a:p>
                      <a:r>
                        <a:rPr lang="tr-TR" dirty="0"/>
                        <a:t>PVK ile ilişkili infeksiyonun önlenmesi için takma sırasında uygulanacak önlem paketi</a:t>
                      </a:r>
                    </a:p>
                  </a:txBody>
                  <a:tcPr/>
                </a:tc>
                <a:extLst>
                  <a:ext uri="{0D108BD9-81ED-4DB2-BD59-A6C34878D82A}">
                    <a16:rowId xmlns:a16="http://schemas.microsoft.com/office/drawing/2014/main" val="1746317535"/>
                  </a:ext>
                </a:extLst>
              </a:tr>
              <a:tr h="370840">
                <a:tc>
                  <a:txBody>
                    <a:bodyPr/>
                    <a:lstStyle/>
                    <a:p>
                      <a:r>
                        <a:rPr lang="tr-TR" dirty="0"/>
                        <a:t>Ünite:                                       Tarih:                                               Takan kişi:</a:t>
                      </a:r>
                    </a:p>
                  </a:txBody>
                  <a:tcPr/>
                </a:tc>
                <a:extLst>
                  <a:ext uri="{0D108BD9-81ED-4DB2-BD59-A6C34878D82A}">
                    <a16:rowId xmlns:a16="http://schemas.microsoft.com/office/drawing/2014/main" val="801639100"/>
                  </a:ext>
                </a:extLst>
              </a:tr>
              <a:tr h="370840">
                <a:tc>
                  <a:txBody>
                    <a:bodyPr/>
                    <a:lstStyle/>
                    <a:p>
                      <a:r>
                        <a:rPr lang="tr-TR" dirty="0"/>
                        <a:t>Hasta </a:t>
                      </a:r>
                      <a:r>
                        <a:rPr lang="tr-TR" dirty="0" err="1"/>
                        <a:t>no</a:t>
                      </a:r>
                      <a:r>
                        <a:rPr lang="tr-TR" dirty="0"/>
                        <a:t>:                     Takılma bölgesi:                           Kaçıncı denemede takıldı: </a:t>
                      </a:r>
                    </a:p>
                  </a:txBody>
                  <a:tcPr/>
                </a:tc>
                <a:extLst>
                  <a:ext uri="{0D108BD9-81ED-4DB2-BD59-A6C34878D82A}">
                    <a16:rowId xmlns:a16="http://schemas.microsoft.com/office/drawing/2014/main" val="1502078418"/>
                  </a:ext>
                </a:extLst>
              </a:tr>
              <a:tr h="370840">
                <a:tc>
                  <a:txBody>
                    <a:bodyPr/>
                    <a:lstStyle/>
                    <a:p>
                      <a:r>
                        <a:rPr lang="tr-TR" dirty="0"/>
                        <a:t>PVK takılması gerekli mi?</a:t>
                      </a:r>
                    </a:p>
                  </a:txBody>
                  <a:tcPr/>
                </a:tc>
                <a:extLst>
                  <a:ext uri="{0D108BD9-81ED-4DB2-BD59-A6C34878D82A}">
                    <a16:rowId xmlns:a16="http://schemas.microsoft.com/office/drawing/2014/main" val="3972896831"/>
                  </a:ext>
                </a:extLst>
              </a:tr>
              <a:tr h="370840">
                <a:tc>
                  <a:txBody>
                    <a:bodyPr/>
                    <a:lstStyle/>
                    <a:p>
                      <a:r>
                        <a:rPr lang="tr-TR" dirty="0"/>
                        <a:t>PVK takılmadan hemen önce el hijyeni sağlandı mı? </a:t>
                      </a:r>
                    </a:p>
                  </a:txBody>
                  <a:tcPr/>
                </a:tc>
                <a:extLst>
                  <a:ext uri="{0D108BD9-81ED-4DB2-BD59-A6C34878D82A}">
                    <a16:rowId xmlns:a16="http://schemas.microsoft.com/office/drawing/2014/main" val="99308302"/>
                  </a:ext>
                </a:extLst>
              </a:tr>
              <a:tr h="370840">
                <a:tc>
                  <a:txBody>
                    <a:bodyPr/>
                    <a:lstStyle/>
                    <a:p>
                      <a:r>
                        <a:rPr lang="tr-TR" dirty="0"/>
                        <a:t>İşlem öncesi cilt antisepsisi sağlandı mı ve yeterli süre beklendi mi? </a:t>
                      </a:r>
                    </a:p>
                  </a:txBody>
                  <a:tcPr/>
                </a:tc>
                <a:extLst>
                  <a:ext uri="{0D108BD9-81ED-4DB2-BD59-A6C34878D82A}">
                    <a16:rowId xmlns:a16="http://schemas.microsoft.com/office/drawing/2014/main" val="4243286871"/>
                  </a:ext>
                </a:extLst>
              </a:tr>
              <a:tr h="370840">
                <a:tc>
                  <a:txBody>
                    <a:bodyPr/>
                    <a:lstStyle/>
                    <a:p>
                      <a:r>
                        <a:rPr lang="tr-TR" dirty="0"/>
                        <a:t>PVK takma prosedürü süresince aseptik tekniğe uyuldu mu? </a:t>
                      </a:r>
                    </a:p>
                  </a:txBody>
                  <a:tcPr/>
                </a:tc>
                <a:extLst>
                  <a:ext uri="{0D108BD9-81ED-4DB2-BD59-A6C34878D82A}">
                    <a16:rowId xmlns:a16="http://schemas.microsoft.com/office/drawing/2014/main" val="2247276318"/>
                  </a:ext>
                </a:extLst>
              </a:tr>
              <a:tr h="370840">
                <a:tc>
                  <a:txBody>
                    <a:bodyPr/>
                    <a:lstStyle/>
                    <a:p>
                      <a:r>
                        <a:rPr lang="tr-TR" dirty="0"/>
                        <a:t>Kateterin yerinde olduğunu doğrulamak için yıkama yapıldı mı? </a:t>
                      </a:r>
                    </a:p>
                  </a:txBody>
                  <a:tcPr/>
                </a:tc>
                <a:extLst>
                  <a:ext uri="{0D108BD9-81ED-4DB2-BD59-A6C34878D82A}">
                    <a16:rowId xmlns:a16="http://schemas.microsoft.com/office/drawing/2014/main" val="3259342257"/>
                  </a:ext>
                </a:extLst>
              </a:tr>
              <a:tr h="370840">
                <a:tc>
                  <a:txBody>
                    <a:bodyPr/>
                    <a:lstStyle/>
                    <a:p>
                      <a:r>
                        <a:rPr lang="tr-TR" dirty="0"/>
                        <a:t>Kateter yeri uygun şekilde kapama örtüleri ile kapatıldı mı? </a:t>
                      </a:r>
                    </a:p>
                  </a:txBody>
                  <a:tcPr/>
                </a:tc>
                <a:extLst>
                  <a:ext uri="{0D108BD9-81ED-4DB2-BD59-A6C34878D82A}">
                    <a16:rowId xmlns:a16="http://schemas.microsoft.com/office/drawing/2014/main" val="3106947797"/>
                  </a:ext>
                </a:extLst>
              </a:tr>
              <a:tr h="370840">
                <a:tc>
                  <a:txBody>
                    <a:bodyPr/>
                    <a:lstStyle/>
                    <a:p>
                      <a:r>
                        <a:rPr lang="tr-TR" dirty="0"/>
                        <a:t>Eylem planı/Açıklamalar:</a:t>
                      </a:r>
                    </a:p>
                  </a:txBody>
                  <a:tcPr/>
                </a:tc>
                <a:extLst>
                  <a:ext uri="{0D108BD9-81ED-4DB2-BD59-A6C34878D82A}">
                    <a16:rowId xmlns:a16="http://schemas.microsoft.com/office/drawing/2014/main" val="83032170"/>
                  </a:ext>
                </a:extLst>
              </a:tr>
            </a:tbl>
          </a:graphicData>
        </a:graphic>
      </p:graphicFrame>
    </p:spTree>
    <p:extLst>
      <p:ext uri="{BB962C8B-B14F-4D97-AF65-F5344CB8AC3E}">
        <p14:creationId xmlns:p14="http://schemas.microsoft.com/office/powerpoint/2010/main" val="1402601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5EBB1-005B-672A-EB30-C98EE4246CB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C0C3F43-E693-7B90-479A-97AB97D9A7F8}"/>
              </a:ext>
            </a:extLst>
          </p:cNvPr>
          <p:cNvSpPr txBox="1">
            <a:spLocks noGrp="1"/>
          </p:cNvSpPr>
          <p:nvPr>
            <p:ph type="title"/>
          </p:nvPr>
        </p:nvSpPr>
        <p:spPr>
          <a:xfrm>
            <a:off x="1135118" y="1080698"/>
            <a:ext cx="9096704" cy="690574"/>
          </a:xfrm>
          <a:prstGeom prst="rect">
            <a:avLst/>
          </a:prstGeom>
        </p:spPr>
        <p:txBody>
          <a:bodyPr vert="horz" wrap="square" lIns="0" tIns="13335" rIns="0" bIns="0" rtlCol="0">
            <a:spAutoFit/>
          </a:bodyPr>
          <a:lstStyle/>
          <a:p>
            <a:pPr marL="12700">
              <a:lnSpc>
                <a:spcPct val="100000"/>
              </a:lnSpc>
              <a:spcBef>
                <a:spcPts val="105"/>
              </a:spcBef>
            </a:pPr>
            <a:r>
              <a:rPr lang="tr-TR" sz="4400" b="1" dirty="0">
                <a:solidFill>
                  <a:schemeClr val="accent2"/>
                </a:solidFill>
                <a:latin typeface="+mn-lt"/>
              </a:rPr>
              <a:t>Kateter Bakım Demetleri</a:t>
            </a:r>
            <a:endParaRPr sz="4400" b="1" spc="-10" dirty="0">
              <a:solidFill>
                <a:schemeClr val="accent2"/>
              </a:solidFill>
              <a:latin typeface="+mn-lt"/>
            </a:endParaRPr>
          </a:p>
        </p:txBody>
      </p:sp>
      <p:sp>
        <p:nvSpPr>
          <p:cNvPr id="3" name="object 3">
            <a:extLst>
              <a:ext uri="{FF2B5EF4-FFF2-40B4-BE49-F238E27FC236}">
                <a16:creationId xmlns:a16="http://schemas.microsoft.com/office/drawing/2014/main" id="{3B5CAA7F-EFA8-CDC3-37BC-24C884CE13D6}"/>
              </a:ext>
            </a:extLst>
          </p:cNvPr>
          <p:cNvSpPr txBox="1"/>
          <p:nvPr/>
        </p:nvSpPr>
        <p:spPr>
          <a:xfrm>
            <a:off x="832272" y="1982083"/>
            <a:ext cx="10288905" cy="720069"/>
          </a:xfrm>
          <a:prstGeom prst="rect">
            <a:avLst/>
          </a:prstGeom>
        </p:spPr>
        <p:txBody>
          <a:bodyPr vert="horz" wrap="square" lIns="0" tIns="164465" rIns="0" bIns="0" rtlCol="0">
            <a:spAutoFit/>
          </a:bodyPr>
          <a:lstStyle/>
          <a:p>
            <a:endParaRPr lang="tr-TR" dirty="0">
              <a:solidFill>
                <a:schemeClr val="accent1"/>
              </a:solidFill>
            </a:endParaRPr>
          </a:p>
          <a:p>
            <a:endParaRPr lang="tr-TR" dirty="0"/>
          </a:p>
        </p:txBody>
      </p:sp>
      <p:pic>
        <p:nvPicPr>
          <p:cNvPr id="5" name="Resim 2">
            <a:extLst>
              <a:ext uri="{FF2B5EF4-FFF2-40B4-BE49-F238E27FC236}">
                <a16:creationId xmlns:a16="http://schemas.microsoft.com/office/drawing/2014/main" id="{269D1022-91BB-71CD-CE76-F59C018E61EF}"/>
              </a:ext>
            </a:extLst>
          </p:cNvPr>
          <p:cNvPicPr>
            <a:picLocks noChangeAspect="1"/>
          </p:cNvPicPr>
          <p:nvPr/>
        </p:nvPicPr>
        <p:blipFill>
          <a:blip r:embed="rId2"/>
          <a:srcRect l="21985" r="19969"/>
          <a:stretch/>
        </p:blipFill>
        <p:spPr>
          <a:xfrm>
            <a:off x="10074799" y="178229"/>
            <a:ext cx="2039841" cy="1382232"/>
          </a:xfrm>
          <a:prstGeom prst="rect">
            <a:avLst/>
          </a:prstGeom>
        </p:spPr>
      </p:pic>
      <p:graphicFrame>
        <p:nvGraphicFramePr>
          <p:cNvPr id="6" name="Tablo 5">
            <a:extLst>
              <a:ext uri="{FF2B5EF4-FFF2-40B4-BE49-F238E27FC236}">
                <a16:creationId xmlns:a16="http://schemas.microsoft.com/office/drawing/2014/main" id="{FBEAA610-F93A-3A35-856C-A77723BA51E7}"/>
              </a:ext>
            </a:extLst>
          </p:cNvPr>
          <p:cNvGraphicFramePr>
            <a:graphicFrameLocks noGrp="1"/>
          </p:cNvGraphicFramePr>
          <p:nvPr>
            <p:extLst>
              <p:ext uri="{D42A27DB-BD31-4B8C-83A1-F6EECF244321}">
                <p14:modId xmlns:p14="http://schemas.microsoft.com/office/powerpoint/2010/main" val="3896324308"/>
              </p:ext>
            </p:extLst>
          </p:nvPr>
        </p:nvGraphicFramePr>
        <p:xfrm>
          <a:off x="1363579" y="2259708"/>
          <a:ext cx="9432757" cy="2966720"/>
        </p:xfrm>
        <a:graphic>
          <a:graphicData uri="http://schemas.openxmlformats.org/drawingml/2006/table">
            <a:tbl>
              <a:tblPr firstRow="1" bandRow="1">
                <a:tableStyleId>{5C22544A-7EE6-4342-B048-85BDC9FD1C3A}</a:tableStyleId>
              </a:tblPr>
              <a:tblGrid>
                <a:gridCol w="5093368">
                  <a:extLst>
                    <a:ext uri="{9D8B030D-6E8A-4147-A177-3AD203B41FA5}">
                      <a16:colId xmlns:a16="http://schemas.microsoft.com/office/drawing/2014/main" val="932932711"/>
                    </a:ext>
                  </a:extLst>
                </a:gridCol>
                <a:gridCol w="553453">
                  <a:extLst>
                    <a:ext uri="{9D8B030D-6E8A-4147-A177-3AD203B41FA5}">
                      <a16:colId xmlns:a16="http://schemas.microsoft.com/office/drawing/2014/main" val="3556301126"/>
                    </a:ext>
                  </a:extLst>
                </a:gridCol>
                <a:gridCol w="641684">
                  <a:extLst>
                    <a:ext uri="{9D8B030D-6E8A-4147-A177-3AD203B41FA5}">
                      <a16:colId xmlns:a16="http://schemas.microsoft.com/office/drawing/2014/main" val="2740723974"/>
                    </a:ext>
                  </a:extLst>
                </a:gridCol>
                <a:gridCol w="673769">
                  <a:extLst>
                    <a:ext uri="{9D8B030D-6E8A-4147-A177-3AD203B41FA5}">
                      <a16:colId xmlns:a16="http://schemas.microsoft.com/office/drawing/2014/main" val="255595395"/>
                    </a:ext>
                  </a:extLst>
                </a:gridCol>
                <a:gridCol w="697831">
                  <a:extLst>
                    <a:ext uri="{9D8B030D-6E8A-4147-A177-3AD203B41FA5}">
                      <a16:colId xmlns:a16="http://schemas.microsoft.com/office/drawing/2014/main" val="2914717904"/>
                    </a:ext>
                  </a:extLst>
                </a:gridCol>
                <a:gridCol w="641684">
                  <a:extLst>
                    <a:ext uri="{9D8B030D-6E8A-4147-A177-3AD203B41FA5}">
                      <a16:colId xmlns:a16="http://schemas.microsoft.com/office/drawing/2014/main" val="1543703336"/>
                    </a:ext>
                  </a:extLst>
                </a:gridCol>
                <a:gridCol w="1130968">
                  <a:extLst>
                    <a:ext uri="{9D8B030D-6E8A-4147-A177-3AD203B41FA5}">
                      <a16:colId xmlns:a16="http://schemas.microsoft.com/office/drawing/2014/main" val="3183426409"/>
                    </a:ext>
                  </a:extLst>
                </a:gridCol>
              </a:tblGrid>
              <a:tr h="370840">
                <a:tc gridSpan="7">
                  <a:txBody>
                    <a:bodyPr/>
                    <a:lstStyle/>
                    <a:p>
                      <a:r>
                        <a:rPr lang="tr-TR" dirty="0"/>
                        <a:t>PVK ile ilişkili infeksiyonun önlenmesi için bakım sırasında uygulanacak önlem paketi</a:t>
                      </a: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746317535"/>
                  </a:ext>
                </a:extLst>
              </a:tr>
              <a:tr h="370840">
                <a:tc>
                  <a:txBody>
                    <a:bodyPr/>
                    <a:lstStyle/>
                    <a:p>
                      <a:r>
                        <a:rPr lang="tr-TR" dirty="0"/>
                        <a:t>PVK günü</a:t>
                      </a:r>
                    </a:p>
                  </a:txBody>
                  <a:tcPr/>
                </a:tc>
                <a:tc>
                  <a:txBody>
                    <a:bodyPr/>
                    <a:lstStyle/>
                    <a:p>
                      <a:r>
                        <a:rPr lang="tr-TR" dirty="0"/>
                        <a:t>1</a:t>
                      </a:r>
                    </a:p>
                  </a:txBody>
                  <a:tcPr/>
                </a:tc>
                <a:tc>
                  <a:txBody>
                    <a:bodyPr/>
                    <a:lstStyle/>
                    <a:p>
                      <a:r>
                        <a:rPr lang="tr-TR" dirty="0"/>
                        <a:t>2</a:t>
                      </a:r>
                    </a:p>
                  </a:txBody>
                  <a:tcPr/>
                </a:tc>
                <a:tc>
                  <a:txBody>
                    <a:bodyPr/>
                    <a:lstStyle/>
                    <a:p>
                      <a:r>
                        <a:rPr lang="tr-TR" dirty="0"/>
                        <a:t>3</a:t>
                      </a:r>
                    </a:p>
                  </a:txBody>
                  <a:tcPr/>
                </a:tc>
                <a:tc>
                  <a:txBody>
                    <a:bodyPr/>
                    <a:lstStyle/>
                    <a:p>
                      <a:r>
                        <a:rPr lang="tr-TR" dirty="0"/>
                        <a:t>4</a:t>
                      </a:r>
                    </a:p>
                  </a:txBody>
                  <a:tcPr/>
                </a:tc>
                <a:tc>
                  <a:txBody>
                    <a:bodyPr/>
                    <a:lstStyle/>
                    <a:p>
                      <a:r>
                        <a:rPr lang="tr-TR" dirty="0"/>
                        <a:t>5</a:t>
                      </a:r>
                    </a:p>
                  </a:txBody>
                  <a:tcPr/>
                </a:tc>
                <a:tc>
                  <a:txBody>
                    <a:bodyPr/>
                    <a:lstStyle/>
                    <a:p>
                      <a:r>
                        <a:rPr lang="tr-TR" dirty="0"/>
                        <a:t>6</a:t>
                      </a:r>
                    </a:p>
                  </a:txBody>
                  <a:tcPr/>
                </a:tc>
                <a:extLst>
                  <a:ext uri="{0D108BD9-81ED-4DB2-BD59-A6C34878D82A}">
                    <a16:rowId xmlns:a16="http://schemas.microsoft.com/office/drawing/2014/main" val="801639100"/>
                  </a:ext>
                </a:extLst>
              </a:tr>
              <a:tr h="370840">
                <a:tc>
                  <a:txBody>
                    <a:bodyPr/>
                    <a:lstStyle/>
                    <a:p>
                      <a:r>
                        <a:rPr lang="tr-TR" dirty="0"/>
                        <a:t>PVK gerekli mi? </a:t>
                      </a: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extLst>
                  <a:ext uri="{0D108BD9-81ED-4DB2-BD59-A6C34878D82A}">
                    <a16:rowId xmlns:a16="http://schemas.microsoft.com/office/drawing/2014/main" val="1502078418"/>
                  </a:ext>
                </a:extLst>
              </a:tr>
              <a:tr h="370840">
                <a:tc>
                  <a:txBody>
                    <a:bodyPr/>
                    <a:lstStyle/>
                    <a:p>
                      <a:r>
                        <a:rPr lang="tr-TR" dirty="0"/>
                        <a:t>El hijyeni sağlandı mı? </a:t>
                      </a: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extLst>
                  <a:ext uri="{0D108BD9-81ED-4DB2-BD59-A6C34878D82A}">
                    <a16:rowId xmlns:a16="http://schemas.microsoft.com/office/drawing/2014/main" val="3972896831"/>
                  </a:ext>
                </a:extLst>
              </a:tr>
              <a:tr h="370840">
                <a:tc>
                  <a:txBody>
                    <a:bodyPr/>
                    <a:lstStyle/>
                    <a:p>
                      <a:r>
                        <a:rPr lang="tr-TR" dirty="0"/>
                        <a:t>Flebit skoru (günlük)</a:t>
                      </a: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extLst>
                  <a:ext uri="{0D108BD9-81ED-4DB2-BD59-A6C34878D82A}">
                    <a16:rowId xmlns:a16="http://schemas.microsoft.com/office/drawing/2014/main" val="99308302"/>
                  </a:ext>
                </a:extLst>
              </a:tr>
              <a:tr h="370840">
                <a:tc>
                  <a:txBody>
                    <a:bodyPr/>
                    <a:lstStyle/>
                    <a:p>
                      <a:r>
                        <a:rPr lang="tr-TR" dirty="0"/>
                        <a:t>Kateter kapama örtüsü sağlam mı? </a:t>
                      </a: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extLst>
                  <a:ext uri="{0D108BD9-81ED-4DB2-BD59-A6C34878D82A}">
                    <a16:rowId xmlns:a16="http://schemas.microsoft.com/office/drawing/2014/main" val="4243286871"/>
                  </a:ext>
                </a:extLst>
              </a:tr>
              <a:tr h="370840">
                <a:tc>
                  <a:txBody>
                    <a:bodyPr/>
                    <a:lstStyle/>
                    <a:p>
                      <a:r>
                        <a:rPr lang="tr-TR" dirty="0"/>
                        <a:t>Kateter </a:t>
                      </a:r>
                      <a:r>
                        <a:rPr lang="tr-TR" dirty="0" err="1"/>
                        <a:t>hub’ı</a:t>
                      </a:r>
                      <a:r>
                        <a:rPr lang="tr-TR" dirty="0"/>
                        <a:t> işlem öncesi dezenfekte edildi mi? </a:t>
                      </a: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extLst>
                  <a:ext uri="{0D108BD9-81ED-4DB2-BD59-A6C34878D82A}">
                    <a16:rowId xmlns:a16="http://schemas.microsoft.com/office/drawing/2014/main" val="2247276318"/>
                  </a:ext>
                </a:extLst>
              </a:tr>
              <a:tr h="370840">
                <a:tc>
                  <a:txBody>
                    <a:bodyPr/>
                    <a:lstStyle/>
                    <a:p>
                      <a:r>
                        <a:rPr lang="tr-TR" dirty="0"/>
                        <a:t>Eylem planı/Açıklamalar:</a:t>
                      </a: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extLst>
                  <a:ext uri="{0D108BD9-81ED-4DB2-BD59-A6C34878D82A}">
                    <a16:rowId xmlns:a16="http://schemas.microsoft.com/office/drawing/2014/main" val="3259342257"/>
                  </a:ext>
                </a:extLst>
              </a:tr>
            </a:tbl>
          </a:graphicData>
        </a:graphic>
      </p:graphicFrame>
    </p:spTree>
    <p:extLst>
      <p:ext uri="{BB962C8B-B14F-4D97-AF65-F5344CB8AC3E}">
        <p14:creationId xmlns:p14="http://schemas.microsoft.com/office/powerpoint/2010/main" val="1299820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4AC7B-F01C-CA8B-F689-B872B69271F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0D7E09B-0E51-ABCA-58AE-49F8EFF9FD81}"/>
              </a:ext>
            </a:extLst>
          </p:cNvPr>
          <p:cNvSpPr txBox="1">
            <a:spLocks noGrp="1"/>
          </p:cNvSpPr>
          <p:nvPr>
            <p:ph type="title"/>
          </p:nvPr>
        </p:nvSpPr>
        <p:spPr>
          <a:xfrm>
            <a:off x="1135118" y="1080698"/>
            <a:ext cx="9096704" cy="690574"/>
          </a:xfrm>
          <a:prstGeom prst="rect">
            <a:avLst/>
          </a:prstGeom>
        </p:spPr>
        <p:txBody>
          <a:bodyPr vert="horz" wrap="square" lIns="0" tIns="13335" rIns="0" bIns="0" rtlCol="0">
            <a:spAutoFit/>
          </a:bodyPr>
          <a:lstStyle/>
          <a:p>
            <a:pPr marL="12700">
              <a:lnSpc>
                <a:spcPct val="100000"/>
              </a:lnSpc>
              <a:spcBef>
                <a:spcPts val="105"/>
              </a:spcBef>
            </a:pPr>
            <a:r>
              <a:rPr lang="tr-TR" sz="4400" b="1" dirty="0">
                <a:solidFill>
                  <a:schemeClr val="accent2"/>
                </a:solidFill>
                <a:latin typeface="+mn-lt"/>
              </a:rPr>
              <a:t>Multimodal İyileştirme Stratejisi (MMIS)</a:t>
            </a:r>
            <a:endParaRPr sz="4400" b="1" spc="-10" dirty="0">
              <a:solidFill>
                <a:schemeClr val="accent2"/>
              </a:solidFill>
              <a:latin typeface="+mn-lt"/>
            </a:endParaRPr>
          </a:p>
        </p:txBody>
      </p:sp>
      <p:sp>
        <p:nvSpPr>
          <p:cNvPr id="3" name="object 3">
            <a:extLst>
              <a:ext uri="{FF2B5EF4-FFF2-40B4-BE49-F238E27FC236}">
                <a16:creationId xmlns:a16="http://schemas.microsoft.com/office/drawing/2014/main" id="{9824B72C-6921-266E-F464-070135899021}"/>
              </a:ext>
            </a:extLst>
          </p:cNvPr>
          <p:cNvSpPr txBox="1"/>
          <p:nvPr/>
        </p:nvSpPr>
        <p:spPr>
          <a:xfrm>
            <a:off x="681271" y="2295153"/>
            <a:ext cx="4838686" cy="3797835"/>
          </a:xfrm>
          <a:prstGeom prst="rect">
            <a:avLst/>
          </a:prstGeom>
        </p:spPr>
        <p:txBody>
          <a:bodyPr vert="horz" wrap="square" lIns="0" tIns="164465" rIns="0" bIns="0" rtlCol="0">
            <a:spAutoFit/>
          </a:bodyPr>
          <a:lstStyle/>
          <a:p>
            <a:r>
              <a:rPr lang="tr-TR" sz="2000" b="1" dirty="0">
                <a:solidFill>
                  <a:schemeClr val="accent1"/>
                </a:solidFill>
              </a:rPr>
              <a:t>Tanımı</a:t>
            </a:r>
          </a:p>
          <a:p>
            <a:pPr marL="285750" lvl="0" indent="-285750">
              <a:buClr>
                <a:srgbClr val="FF9900"/>
              </a:buClr>
              <a:buFont typeface="Wingdings" panose="05000000000000000000" pitchFamily="2" charset="2"/>
              <a:buChar char="q"/>
            </a:pPr>
            <a:r>
              <a:rPr lang="tr-TR" dirty="0">
                <a:solidFill>
                  <a:schemeClr val="bg2">
                    <a:lumMod val="10000"/>
                  </a:schemeClr>
                </a:solidFill>
              </a:rPr>
              <a:t>DSÖ, enfeksiyon önleme ve kontrol müdahalelerini uygulamanın en etkili yolu olarak Multimodal İyileştirme Stratejilerini kabul etmektedir</a:t>
            </a:r>
          </a:p>
          <a:p>
            <a:pPr lvl="0">
              <a:buClr>
                <a:srgbClr val="FF9900"/>
              </a:buClr>
            </a:pPr>
            <a:endParaRPr lang="tr-TR" dirty="0">
              <a:solidFill>
                <a:schemeClr val="bg2">
                  <a:lumMod val="10000"/>
                </a:schemeClr>
              </a:solidFill>
            </a:endParaRPr>
          </a:p>
          <a:p>
            <a:pPr marL="285750" lvl="0" indent="-285750">
              <a:buClr>
                <a:srgbClr val="FF9900"/>
              </a:buClr>
              <a:buFont typeface="Wingdings" panose="05000000000000000000" pitchFamily="2" charset="2"/>
              <a:buChar char="q"/>
            </a:pPr>
            <a:r>
              <a:rPr lang="tr-TR" dirty="0">
                <a:solidFill>
                  <a:schemeClr val="bg2">
                    <a:lumMod val="10000"/>
                  </a:schemeClr>
                </a:solidFill>
              </a:rPr>
              <a:t>MMIS, müdahalelerin uygulanmasını iyileştirmenin bir yoludur ve sistem, kurumsal iklim ve davranışta ölçülebilir sonuç iyileştirmesi için gerekli değişiklikleri sağlamayı amaçlar</a:t>
            </a:r>
          </a:p>
          <a:p>
            <a:pPr lvl="0"/>
            <a:endParaRPr lang="tr-TR" dirty="0">
              <a:solidFill>
                <a:schemeClr val="bg2">
                  <a:lumMod val="10000"/>
                </a:schemeClr>
              </a:solidFill>
            </a:endParaRPr>
          </a:p>
          <a:p>
            <a:pPr lvl="0"/>
            <a:r>
              <a:rPr lang="tr-TR" dirty="0"/>
              <a:t>   </a:t>
            </a:r>
          </a:p>
          <a:p>
            <a:endParaRPr lang="tr-TR" dirty="0"/>
          </a:p>
        </p:txBody>
      </p:sp>
      <p:pic>
        <p:nvPicPr>
          <p:cNvPr id="5" name="Resim 2">
            <a:extLst>
              <a:ext uri="{FF2B5EF4-FFF2-40B4-BE49-F238E27FC236}">
                <a16:creationId xmlns:a16="http://schemas.microsoft.com/office/drawing/2014/main" id="{AB1A0714-9AD4-46A2-7FD5-3D4576613291}"/>
              </a:ext>
            </a:extLst>
          </p:cNvPr>
          <p:cNvPicPr>
            <a:picLocks noChangeAspect="1"/>
          </p:cNvPicPr>
          <p:nvPr/>
        </p:nvPicPr>
        <p:blipFill>
          <a:blip r:embed="rId2"/>
          <a:srcRect l="21985" r="19969"/>
          <a:stretch/>
        </p:blipFill>
        <p:spPr>
          <a:xfrm>
            <a:off x="10074799" y="178229"/>
            <a:ext cx="2039841" cy="1382232"/>
          </a:xfrm>
          <a:prstGeom prst="rect">
            <a:avLst/>
          </a:prstGeom>
        </p:spPr>
      </p:pic>
      <p:graphicFrame>
        <p:nvGraphicFramePr>
          <p:cNvPr id="6" name="İçerik Yer Tutucusu 4">
            <a:extLst>
              <a:ext uri="{FF2B5EF4-FFF2-40B4-BE49-F238E27FC236}">
                <a16:creationId xmlns:a16="http://schemas.microsoft.com/office/drawing/2014/main" id="{6E1BC7E1-F9AA-17E2-0042-F2C1FA4CE2DD}"/>
              </a:ext>
            </a:extLst>
          </p:cNvPr>
          <p:cNvGraphicFramePr>
            <a:graphicFrameLocks/>
          </p:cNvGraphicFramePr>
          <p:nvPr>
            <p:extLst>
              <p:ext uri="{D42A27DB-BD31-4B8C-83A1-F6EECF244321}">
                <p14:modId xmlns:p14="http://schemas.microsoft.com/office/powerpoint/2010/main" val="1307984042"/>
              </p:ext>
            </p:extLst>
          </p:nvPr>
        </p:nvGraphicFramePr>
        <p:xfrm>
          <a:off x="5101904" y="1853967"/>
          <a:ext cx="7657751" cy="4328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5736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E96E-51D1-4831-63DA-180F32DE6EB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A0361B3-9A22-6E17-6D73-932BB3D06177}"/>
              </a:ext>
            </a:extLst>
          </p:cNvPr>
          <p:cNvSpPr txBox="1">
            <a:spLocks noGrp="1"/>
          </p:cNvSpPr>
          <p:nvPr>
            <p:ph type="title"/>
          </p:nvPr>
        </p:nvSpPr>
        <p:spPr>
          <a:xfrm>
            <a:off x="1135118" y="1080698"/>
            <a:ext cx="9096704" cy="690574"/>
          </a:xfrm>
          <a:prstGeom prst="rect">
            <a:avLst/>
          </a:prstGeom>
        </p:spPr>
        <p:txBody>
          <a:bodyPr vert="horz" wrap="square" lIns="0" tIns="13335" rIns="0" bIns="0" rtlCol="0">
            <a:spAutoFit/>
          </a:bodyPr>
          <a:lstStyle/>
          <a:p>
            <a:pPr marL="12700">
              <a:lnSpc>
                <a:spcPct val="100000"/>
              </a:lnSpc>
              <a:spcBef>
                <a:spcPts val="105"/>
              </a:spcBef>
            </a:pPr>
            <a:r>
              <a:rPr lang="tr-TR" sz="4400" b="1" dirty="0">
                <a:solidFill>
                  <a:srgbClr val="FF9900"/>
                </a:solidFill>
                <a:latin typeface="+mn-lt"/>
              </a:rPr>
              <a:t> </a:t>
            </a:r>
            <a:r>
              <a:rPr lang="tr-TR" sz="4400" b="1" dirty="0">
                <a:solidFill>
                  <a:schemeClr val="accent2"/>
                </a:solidFill>
                <a:latin typeface="+mn-lt"/>
              </a:rPr>
              <a:t>Sonuç ve Önemli Mesajlar</a:t>
            </a:r>
            <a:endParaRPr sz="4400" b="1" spc="-10" dirty="0">
              <a:solidFill>
                <a:schemeClr val="accent2"/>
              </a:solidFill>
              <a:latin typeface="+mn-lt"/>
            </a:endParaRPr>
          </a:p>
        </p:txBody>
      </p:sp>
      <p:sp>
        <p:nvSpPr>
          <p:cNvPr id="3" name="object 3">
            <a:extLst>
              <a:ext uri="{FF2B5EF4-FFF2-40B4-BE49-F238E27FC236}">
                <a16:creationId xmlns:a16="http://schemas.microsoft.com/office/drawing/2014/main" id="{C4A849BE-13E9-8272-EB66-0C940540D94C}"/>
              </a:ext>
            </a:extLst>
          </p:cNvPr>
          <p:cNvSpPr txBox="1"/>
          <p:nvPr/>
        </p:nvSpPr>
        <p:spPr>
          <a:xfrm>
            <a:off x="951548" y="2462930"/>
            <a:ext cx="9031352" cy="2628284"/>
          </a:xfrm>
          <a:prstGeom prst="rect">
            <a:avLst/>
          </a:prstGeom>
        </p:spPr>
        <p:txBody>
          <a:bodyPr vert="horz" wrap="square" lIns="0" tIns="164465" rIns="0" bIns="0" rtlCol="0">
            <a:spAutoFit/>
          </a:bodyPr>
          <a:lstStyle/>
          <a:p>
            <a:pPr marL="285750" lvl="0" indent="-285750" algn="just">
              <a:buClr>
                <a:srgbClr val="FF9900"/>
              </a:buClr>
              <a:buFont typeface="Wingdings" panose="05000000000000000000" pitchFamily="2" charset="2"/>
              <a:buChar char="q"/>
            </a:pPr>
            <a:r>
              <a:rPr lang="tr-TR" sz="2000" dirty="0">
                <a:solidFill>
                  <a:srgbClr val="000000"/>
                </a:solidFill>
              </a:rPr>
              <a:t>Enfeksiyon önleme, çok yönlü bir yaklaşım gerektirir</a:t>
            </a:r>
          </a:p>
          <a:p>
            <a:pPr lvl="0" algn="just">
              <a:buClr>
                <a:srgbClr val="FF9900"/>
              </a:buClr>
            </a:pPr>
            <a:endParaRPr lang="tr-TR" sz="2000" dirty="0">
              <a:solidFill>
                <a:srgbClr val="000000"/>
              </a:solidFill>
            </a:endParaRPr>
          </a:p>
          <a:p>
            <a:pPr marL="285750" lvl="0" indent="-285750" algn="just">
              <a:buClr>
                <a:srgbClr val="FF9900"/>
              </a:buClr>
              <a:buFont typeface="Wingdings" panose="05000000000000000000" pitchFamily="2" charset="2"/>
              <a:buChar char="q"/>
            </a:pPr>
            <a:r>
              <a:rPr lang="tr-TR" sz="2000" dirty="0">
                <a:solidFill>
                  <a:srgbClr val="000000"/>
                </a:solidFill>
              </a:rPr>
              <a:t>Eğitim, el hijyeni ve aseptik teknik, enfeksiyon kontrolünün temel taşlarıdır</a:t>
            </a:r>
          </a:p>
          <a:p>
            <a:pPr lvl="0" algn="just">
              <a:buClr>
                <a:srgbClr val="FF9900"/>
              </a:buClr>
            </a:pPr>
            <a:endParaRPr lang="tr-TR" sz="2000" dirty="0">
              <a:solidFill>
                <a:srgbClr val="000000"/>
              </a:solidFill>
            </a:endParaRPr>
          </a:p>
          <a:p>
            <a:pPr marL="285750" lvl="0" indent="-285750" algn="just">
              <a:buClr>
                <a:srgbClr val="FF9900"/>
              </a:buClr>
              <a:buFont typeface="Wingdings" panose="05000000000000000000" pitchFamily="2" charset="2"/>
              <a:buChar char="q"/>
            </a:pPr>
            <a:r>
              <a:rPr lang="tr-TR" sz="2000" dirty="0">
                <a:solidFill>
                  <a:srgbClr val="000000"/>
                </a:solidFill>
              </a:rPr>
              <a:t>Kateter yönetiminde hasta merkezli ve risk adaptasyonlu bir yaklaşım benimsenmelidir</a:t>
            </a:r>
          </a:p>
          <a:p>
            <a:pPr lvl="0" algn="just">
              <a:buClr>
                <a:srgbClr val="FF9900"/>
              </a:buClr>
            </a:pPr>
            <a:endParaRPr lang="tr-TR" sz="2000" dirty="0">
              <a:solidFill>
                <a:srgbClr val="000000"/>
              </a:solidFill>
            </a:endParaRPr>
          </a:p>
          <a:p>
            <a:pPr marL="285750" lvl="0" indent="-285750" algn="just">
              <a:buClr>
                <a:srgbClr val="FF9900"/>
              </a:buClr>
              <a:buFont typeface="Wingdings" panose="05000000000000000000" pitchFamily="2" charset="2"/>
              <a:buChar char="q"/>
            </a:pPr>
            <a:r>
              <a:rPr lang="tr-TR" sz="2000" dirty="0">
                <a:solidFill>
                  <a:srgbClr val="000000"/>
                </a:solidFill>
              </a:rPr>
              <a:t>Sürekli izleme, değerlendirme ve kalite iyileştirme döngüleri vazgeçilmezdir</a:t>
            </a:r>
          </a:p>
        </p:txBody>
      </p:sp>
      <p:pic>
        <p:nvPicPr>
          <p:cNvPr id="5" name="Resim 2">
            <a:extLst>
              <a:ext uri="{FF2B5EF4-FFF2-40B4-BE49-F238E27FC236}">
                <a16:creationId xmlns:a16="http://schemas.microsoft.com/office/drawing/2014/main" id="{44C46C12-ADCD-D5C3-5FF6-5E05CD873BE5}"/>
              </a:ext>
            </a:extLst>
          </p:cNvPr>
          <p:cNvPicPr>
            <a:picLocks noChangeAspect="1"/>
          </p:cNvPicPr>
          <p:nvPr/>
        </p:nvPicPr>
        <p:blipFill>
          <a:blip r:embed="rId2"/>
          <a:srcRect l="21985" r="19969"/>
          <a:stretch/>
        </p:blipFill>
        <p:spPr>
          <a:xfrm>
            <a:off x="10074799" y="178229"/>
            <a:ext cx="2039841" cy="1382232"/>
          </a:xfrm>
          <a:prstGeom prst="rect">
            <a:avLst/>
          </a:prstGeom>
        </p:spPr>
      </p:pic>
    </p:spTree>
    <p:extLst>
      <p:ext uri="{BB962C8B-B14F-4D97-AF65-F5344CB8AC3E}">
        <p14:creationId xmlns:p14="http://schemas.microsoft.com/office/powerpoint/2010/main" val="3366251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7CAB6-E1A9-1A36-0E40-419B06A1B5A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690D481-4026-738B-8FBC-A4F604DFF8F0}"/>
              </a:ext>
            </a:extLst>
          </p:cNvPr>
          <p:cNvSpPr txBox="1">
            <a:spLocks noGrp="1"/>
          </p:cNvSpPr>
          <p:nvPr>
            <p:ph type="title"/>
          </p:nvPr>
        </p:nvSpPr>
        <p:spPr>
          <a:xfrm>
            <a:off x="1135118" y="1080698"/>
            <a:ext cx="9096704" cy="690574"/>
          </a:xfrm>
          <a:prstGeom prst="rect">
            <a:avLst/>
          </a:prstGeom>
        </p:spPr>
        <p:txBody>
          <a:bodyPr vert="horz" wrap="square" lIns="0" tIns="13335" rIns="0" bIns="0" rtlCol="0">
            <a:spAutoFit/>
          </a:bodyPr>
          <a:lstStyle/>
          <a:p>
            <a:pPr marL="12700">
              <a:lnSpc>
                <a:spcPct val="100000"/>
              </a:lnSpc>
              <a:spcBef>
                <a:spcPts val="105"/>
              </a:spcBef>
            </a:pPr>
            <a:r>
              <a:rPr lang="tr-TR" sz="4400" b="1" dirty="0">
                <a:solidFill>
                  <a:srgbClr val="FF9900"/>
                </a:solidFill>
                <a:latin typeface="+mn-lt"/>
              </a:rPr>
              <a:t> </a:t>
            </a:r>
            <a:r>
              <a:rPr lang="tr-TR" sz="4400" b="1" dirty="0">
                <a:solidFill>
                  <a:schemeClr val="accent2"/>
                </a:solidFill>
                <a:latin typeface="+mn-lt"/>
              </a:rPr>
              <a:t>Kaynaklar</a:t>
            </a:r>
            <a:endParaRPr sz="4400" b="1" spc="-10" dirty="0">
              <a:solidFill>
                <a:schemeClr val="accent2"/>
              </a:solidFill>
              <a:latin typeface="+mn-lt"/>
            </a:endParaRPr>
          </a:p>
        </p:txBody>
      </p:sp>
      <p:sp>
        <p:nvSpPr>
          <p:cNvPr id="3" name="object 3">
            <a:extLst>
              <a:ext uri="{FF2B5EF4-FFF2-40B4-BE49-F238E27FC236}">
                <a16:creationId xmlns:a16="http://schemas.microsoft.com/office/drawing/2014/main" id="{F00B0C8A-1A77-92B2-0129-413BF4717829}"/>
              </a:ext>
            </a:extLst>
          </p:cNvPr>
          <p:cNvSpPr txBox="1"/>
          <p:nvPr/>
        </p:nvSpPr>
        <p:spPr>
          <a:xfrm>
            <a:off x="951547" y="2462930"/>
            <a:ext cx="10288905" cy="1274067"/>
          </a:xfrm>
          <a:prstGeom prst="rect">
            <a:avLst/>
          </a:prstGeom>
        </p:spPr>
        <p:txBody>
          <a:bodyPr vert="horz" wrap="square" lIns="0" tIns="164465" rIns="0" bIns="0" rtlCol="0">
            <a:spAutoFit/>
          </a:bodyPr>
          <a:lstStyle/>
          <a:p>
            <a:pPr marL="285750" lvl="0" indent="-285750" algn="just">
              <a:buClr>
                <a:srgbClr val="FF9900"/>
              </a:buClr>
              <a:buFont typeface="Wingdings" panose="05000000000000000000" pitchFamily="2" charset="2"/>
              <a:buChar char="q"/>
            </a:pPr>
            <a:r>
              <a:rPr lang="tr-TR" dirty="0">
                <a:solidFill>
                  <a:srgbClr val="000000"/>
                </a:solidFill>
              </a:rPr>
              <a:t>Ulusal Damar Erişimi Yönetimi Rehberi 2019. Hastane İnfeksiyonları Dergisi 2019;23(Ek 1):1-54.</a:t>
            </a:r>
          </a:p>
          <a:p>
            <a:pPr marL="285750" lvl="0" indent="-285750" algn="just">
              <a:buClr>
                <a:srgbClr val="FF9900"/>
              </a:buClr>
              <a:buFont typeface="Wingdings" panose="05000000000000000000" pitchFamily="2" charset="2"/>
              <a:buChar char="q"/>
            </a:pPr>
            <a:r>
              <a:rPr lang="en-US" dirty="0">
                <a:solidFill>
                  <a:srgbClr val="000000"/>
                </a:solidFill>
              </a:rPr>
              <a:t>Guidelines for the prevention of bloodstream infections and other infections associated with the use of intravascular catheters. Part I: peripheral catheters. Geneva: World Health Organization; 2024. </a:t>
            </a:r>
            <a:r>
              <a:rPr lang="en-US" dirty="0" err="1">
                <a:solidFill>
                  <a:srgbClr val="000000"/>
                </a:solidFill>
              </a:rPr>
              <a:t>Licence</a:t>
            </a:r>
            <a:r>
              <a:rPr lang="en-US" dirty="0">
                <a:solidFill>
                  <a:srgbClr val="000000"/>
                </a:solidFill>
              </a:rPr>
              <a:t>: CC BY-NC-SA 3.0 IGO.</a:t>
            </a:r>
            <a:endParaRPr lang="tr-TR" dirty="0">
              <a:solidFill>
                <a:srgbClr val="000000"/>
              </a:solidFill>
            </a:endParaRPr>
          </a:p>
        </p:txBody>
      </p:sp>
      <p:pic>
        <p:nvPicPr>
          <p:cNvPr id="5" name="Resim 2">
            <a:extLst>
              <a:ext uri="{FF2B5EF4-FFF2-40B4-BE49-F238E27FC236}">
                <a16:creationId xmlns:a16="http://schemas.microsoft.com/office/drawing/2014/main" id="{62669D26-2FBD-0FAA-E71A-FB60EE3808C8}"/>
              </a:ext>
            </a:extLst>
          </p:cNvPr>
          <p:cNvPicPr>
            <a:picLocks noChangeAspect="1"/>
          </p:cNvPicPr>
          <p:nvPr/>
        </p:nvPicPr>
        <p:blipFill>
          <a:blip r:embed="rId2"/>
          <a:srcRect l="21985" r="19969"/>
          <a:stretch/>
        </p:blipFill>
        <p:spPr>
          <a:xfrm>
            <a:off x="10074799" y="178229"/>
            <a:ext cx="2039841" cy="1382232"/>
          </a:xfrm>
          <a:prstGeom prst="rect">
            <a:avLst/>
          </a:prstGeom>
        </p:spPr>
      </p:pic>
    </p:spTree>
    <p:extLst>
      <p:ext uri="{BB962C8B-B14F-4D97-AF65-F5344CB8AC3E}">
        <p14:creationId xmlns:p14="http://schemas.microsoft.com/office/powerpoint/2010/main" val="2976716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84EE-548B-5C95-C898-21A850914625}"/>
            </a:ext>
          </a:extLst>
        </p:cNvPr>
        <p:cNvGrpSpPr/>
        <p:nvPr/>
      </p:nvGrpSpPr>
      <p:grpSpPr>
        <a:xfrm>
          <a:off x="0" y="0"/>
          <a:ext cx="0" cy="0"/>
          <a:chOff x="0" y="0"/>
          <a:chExt cx="0" cy="0"/>
        </a:xfrm>
      </p:grpSpPr>
      <p:pic>
        <p:nvPicPr>
          <p:cNvPr id="4" name="Resim 2">
            <a:extLst>
              <a:ext uri="{FF2B5EF4-FFF2-40B4-BE49-F238E27FC236}">
                <a16:creationId xmlns:a16="http://schemas.microsoft.com/office/drawing/2014/main" id="{3E190F10-685B-BA15-29B8-FC4446BD2047}"/>
              </a:ext>
            </a:extLst>
          </p:cNvPr>
          <p:cNvPicPr>
            <a:picLocks noChangeAspect="1"/>
          </p:cNvPicPr>
          <p:nvPr/>
        </p:nvPicPr>
        <p:blipFill>
          <a:blip r:embed="rId2"/>
          <a:srcRect l="21985" r="19969"/>
          <a:stretch/>
        </p:blipFill>
        <p:spPr>
          <a:xfrm>
            <a:off x="10152159" y="184666"/>
            <a:ext cx="2039841" cy="1382232"/>
          </a:xfrm>
          <a:prstGeom prst="rect">
            <a:avLst/>
          </a:prstGeom>
        </p:spPr>
      </p:pic>
      <p:sp>
        <p:nvSpPr>
          <p:cNvPr id="2" name="Title 1">
            <a:extLst>
              <a:ext uri="{FF2B5EF4-FFF2-40B4-BE49-F238E27FC236}">
                <a16:creationId xmlns:a16="http://schemas.microsoft.com/office/drawing/2014/main" id="{F116F740-0298-ABCC-7304-953F8D9E8294}"/>
              </a:ext>
            </a:extLst>
          </p:cNvPr>
          <p:cNvSpPr>
            <a:spLocks noGrp="1"/>
          </p:cNvSpPr>
          <p:nvPr>
            <p:ph type="title"/>
          </p:nvPr>
        </p:nvSpPr>
        <p:spPr>
          <a:xfrm>
            <a:off x="1160909" y="595736"/>
            <a:ext cx="8314267" cy="1035889"/>
          </a:xfrm>
        </p:spPr>
        <p:txBody>
          <a:bodyPr>
            <a:normAutofit fontScale="90000"/>
          </a:bodyPr>
          <a:lstStyle/>
          <a:p>
            <a:r>
              <a:rPr lang="tr-TR" sz="4400" b="1" dirty="0">
                <a:solidFill>
                  <a:srgbClr val="5E67A0"/>
                </a:solidFill>
                <a:latin typeface="+mn-lt"/>
              </a:rPr>
              <a:t> </a:t>
            </a:r>
            <a:br>
              <a:rPr lang="tr-TR" sz="4400" b="1" dirty="0">
                <a:solidFill>
                  <a:srgbClr val="5E67A0"/>
                </a:solidFill>
                <a:latin typeface="+mn-lt"/>
              </a:rPr>
            </a:br>
            <a:br>
              <a:rPr lang="tr-TR" sz="4400" b="1" dirty="0">
                <a:solidFill>
                  <a:srgbClr val="5E67A0"/>
                </a:solidFill>
                <a:latin typeface="+mn-lt"/>
              </a:rPr>
            </a:br>
            <a:br>
              <a:rPr lang="tr-TR" sz="4400" b="1" dirty="0">
                <a:solidFill>
                  <a:srgbClr val="5E67A0"/>
                </a:solidFill>
                <a:latin typeface="+mn-lt"/>
              </a:rPr>
            </a:br>
            <a:br>
              <a:rPr lang="tr-TR" sz="4400" dirty="0"/>
            </a:br>
            <a:br>
              <a:rPr lang="tr-TR" sz="4400" dirty="0"/>
            </a:br>
            <a:r>
              <a:rPr lang="tr-TR" sz="4400" b="1" dirty="0">
                <a:latin typeface="+mn-lt"/>
              </a:rPr>
              <a:t> </a:t>
            </a: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4400" b="1" dirty="0">
                <a:latin typeface="+mn-lt"/>
              </a:rPr>
            </a:br>
            <a:br>
              <a:rPr lang="tr-TR" sz="6000" b="1" dirty="0">
                <a:latin typeface="+mn-lt"/>
              </a:rPr>
            </a:br>
            <a:r>
              <a:rPr lang="tr-TR" sz="6000" b="1" dirty="0">
                <a:solidFill>
                  <a:schemeClr val="accent2"/>
                </a:solidFill>
                <a:latin typeface="+mn-lt"/>
              </a:rPr>
              <a:t>Hazırlayanlar</a:t>
            </a:r>
            <a:endParaRPr lang="en-GB" sz="4400" b="1" dirty="0">
              <a:solidFill>
                <a:schemeClr val="accent2"/>
              </a:solidFill>
              <a:latin typeface="+mn-lt"/>
            </a:endParaRPr>
          </a:p>
        </p:txBody>
      </p:sp>
      <p:sp>
        <p:nvSpPr>
          <p:cNvPr id="3" name="Rectangle 1">
            <a:extLst>
              <a:ext uri="{FF2B5EF4-FFF2-40B4-BE49-F238E27FC236}">
                <a16:creationId xmlns:a16="http://schemas.microsoft.com/office/drawing/2014/main" id="{A385E51D-9116-A536-EFBB-474295068822}"/>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80AF366E-D6D9-A069-2935-05649ACFA726}"/>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7" name="Metin kutusu 6"/>
          <p:cNvSpPr txBox="1"/>
          <p:nvPr/>
        </p:nvSpPr>
        <p:spPr>
          <a:xfrm>
            <a:off x="2193315" y="4782997"/>
            <a:ext cx="2646622" cy="369332"/>
          </a:xfrm>
          <a:prstGeom prst="rect">
            <a:avLst/>
          </a:prstGeom>
          <a:noFill/>
          <a:effectLst>
            <a:outerShdw blurRad="152400" dist="317500" dir="5400000" sx="90000" sy="-19000" rotWithShape="0">
              <a:prstClr val="black">
                <a:alpha val="15000"/>
              </a:prstClr>
            </a:outerShdw>
          </a:effectLst>
        </p:spPr>
        <p:txBody>
          <a:bodyPr wrap="none" rtlCol="0">
            <a:spAutoFit/>
          </a:bodyPr>
          <a:lstStyle/>
          <a:p>
            <a:r>
              <a:rPr lang="tr-TR" b="1" dirty="0">
                <a:solidFill>
                  <a:srgbClr val="666DA4"/>
                </a:solidFill>
              </a:rPr>
              <a:t>Doç. Dr. Zeynep Türe Yüce</a:t>
            </a:r>
          </a:p>
        </p:txBody>
      </p:sp>
      <p:sp>
        <p:nvSpPr>
          <p:cNvPr id="9" name="Metin kutusu 8"/>
          <p:cNvSpPr txBox="1"/>
          <p:nvPr/>
        </p:nvSpPr>
        <p:spPr>
          <a:xfrm>
            <a:off x="370324" y="5858613"/>
            <a:ext cx="11695830" cy="338554"/>
          </a:xfrm>
          <a:prstGeom prst="rect">
            <a:avLst/>
          </a:prstGeom>
          <a:noFill/>
        </p:spPr>
        <p:txBody>
          <a:bodyPr wrap="none" rtlCol="0">
            <a:spAutoFit/>
          </a:bodyPr>
          <a:lstStyle/>
          <a:p>
            <a:r>
              <a:rPr lang="tr-TR" sz="1600" b="1" dirty="0">
                <a:solidFill>
                  <a:srgbClr val="7030A0"/>
                </a:solidFill>
                <a:latin typeface="Lucida Calligraphy" panose="03010101010101010101" pitchFamily="66" charset="0"/>
              </a:rPr>
              <a:t>Türk Hastane </a:t>
            </a:r>
            <a:r>
              <a:rPr lang="tr-TR" sz="1600" b="1" dirty="0" err="1">
                <a:solidFill>
                  <a:srgbClr val="7030A0"/>
                </a:solidFill>
                <a:latin typeface="Lucida Calligraphy" panose="03010101010101010101" pitchFamily="66" charset="0"/>
              </a:rPr>
              <a:t>İnfeksiyonları</a:t>
            </a:r>
            <a:r>
              <a:rPr lang="tr-TR" sz="1600" b="1" dirty="0">
                <a:solidFill>
                  <a:srgbClr val="7030A0"/>
                </a:solidFill>
                <a:latin typeface="Lucida Calligraphy" panose="03010101010101010101" pitchFamily="66" charset="0"/>
              </a:rPr>
              <a:t> ve Kontrolü Derneği Olarak Eğitime Katkılarından Dolayı Teşekkür Ederiz</a:t>
            </a:r>
          </a:p>
        </p:txBody>
      </p:sp>
      <p:pic>
        <p:nvPicPr>
          <p:cNvPr id="8" name="Resim 7">
            <a:extLst>
              <a:ext uri="{FF2B5EF4-FFF2-40B4-BE49-F238E27FC236}">
                <a16:creationId xmlns:a16="http://schemas.microsoft.com/office/drawing/2014/main" id="{85B4B81C-DA58-A654-31C1-F2099C7A78C5}"/>
              </a:ext>
            </a:extLst>
          </p:cNvPr>
          <p:cNvPicPr>
            <a:picLocks noChangeAspect="1"/>
          </p:cNvPicPr>
          <p:nvPr/>
        </p:nvPicPr>
        <p:blipFill>
          <a:blip r:embed="rId3"/>
          <a:srcRect r="12110"/>
          <a:stretch>
            <a:fillRect/>
          </a:stretch>
        </p:blipFill>
        <p:spPr>
          <a:xfrm>
            <a:off x="2084884" y="1967006"/>
            <a:ext cx="2755053" cy="24790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Resim 4">
            <a:extLst>
              <a:ext uri="{FF2B5EF4-FFF2-40B4-BE49-F238E27FC236}">
                <a16:creationId xmlns:a16="http://schemas.microsoft.com/office/drawing/2014/main" id="{26F13C76-453F-8CF7-C234-9962E8B23DA3}"/>
              </a:ext>
            </a:extLst>
          </p:cNvPr>
          <p:cNvPicPr>
            <a:picLocks noChangeAspect="1"/>
          </p:cNvPicPr>
          <p:nvPr/>
        </p:nvPicPr>
        <p:blipFill>
          <a:blip r:embed="rId4"/>
          <a:stretch>
            <a:fillRect/>
          </a:stretch>
        </p:blipFill>
        <p:spPr>
          <a:xfrm>
            <a:off x="6347167" y="1920172"/>
            <a:ext cx="2163170" cy="2432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a:extLst>
              <a:ext uri="{FF2B5EF4-FFF2-40B4-BE49-F238E27FC236}">
                <a16:creationId xmlns:a16="http://schemas.microsoft.com/office/drawing/2014/main" id="{DF16FA71-5549-235A-ACC8-6A42FE84368C}"/>
              </a:ext>
            </a:extLst>
          </p:cNvPr>
          <p:cNvSpPr txBox="1"/>
          <p:nvPr/>
        </p:nvSpPr>
        <p:spPr>
          <a:xfrm>
            <a:off x="6218239" y="4782997"/>
            <a:ext cx="2789097" cy="369332"/>
          </a:xfrm>
          <a:prstGeom prst="rect">
            <a:avLst/>
          </a:prstGeom>
          <a:noFill/>
          <a:effectLst>
            <a:outerShdw blurRad="152400" dist="317500" dir="5400000" sx="90000" sy="-19000" rotWithShape="0">
              <a:prstClr val="black">
                <a:alpha val="15000"/>
              </a:prstClr>
            </a:outerShdw>
          </a:effectLst>
        </p:spPr>
        <p:txBody>
          <a:bodyPr wrap="none" rtlCol="0">
            <a:spAutoFit/>
          </a:bodyPr>
          <a:lstStyle/>
          <a:p>
            <a:r>
              <a:rPr lang="tr-TR" b="1" dirty="0">
                <a:solidFill>
                  <a:srgbClr val="666DA4"/>
                </a:solidFill>
              </a:rPr>
              <a:t>Hemşire Fadime </a:t>
            </a:r>
            <a:r>
              <a:rPr lang="tr-TR" b="1" dirty="0" err="1">
                <a:solidFill>
                  <a:srgbClr val="666DA4"/>
                </a:solidFill>
              </a:rPr>
              <a:t>Callak</a:t>
            </a:r>
            <a:r>
              <a:rPr lang="tr-TR" b="1" dirty="0">
                <a:solidFill>
                  <a:srgbClr val="666DA4"/>
                </a:solidFill>
              </a:rPr>
              <a:t> Oku</a:t>
            </a:r>
          </a:p>
        </p:txBody>
      </p:sp>
    </p:spTree>
    <p:extLst>
      <p:ext uri="{BB962C8B-B14F-4D97-AF65-F5344CB8AC3E}">
        <p14:creationId xmlns:p14="http://schemas.microsoft.com/office/powerpoint/2010/main" val="3996717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64CEFECE-661A-CC8F-945E-AF7247F13E71}"/>
              </a:ext>
            </a:extLst>
          </p:cNvPr>
          <p:cNvSpPr>
            <a:spLocks noGrp="1"/>
          </p:cNvSpPr>
          <p:nvPr>
            <p:ph type="ctrTitle"/>
          </p:nvPr>
        </p:nvSpPr>
        <p:spPr>
          <a:xfrm>
            <a:off x="1468121" y="2338832"/>
            <a:ext cx="7836746" cy="2013035"/>
          </a:xfrm>
          <a:solidFill>
            <a:srgbClr val="FF9900"/>
          </a:solidFill>
          <a:scene3d>
            <a:camera prst="orthographicFront"/>
            <a:lightRig rig="threePt" dir="t"/>
          </a:scene3d>
          <a:sp3d>
            <a:bevelT w="501650" prst="coolSlant"/>
            <a:bevelB w="495300" h="50800" prst="softRound"/>
          </a:sp3d>
        </p:spPr>
        <p:txBody>
          <a:bodyPr>
            <a:normAutofit/>
          </a:bodyPr>
          <a:lstStyle/>
          <a:p>
            <a:r>
              <a:rPr lang="tr-TR" sz="7200" b="1" dirty="0">
                <a:solidFill>
                  <a:schemeClr val="bg1"/>
                </a:solidFill>
                <a:latin typeface="+mn-lt"/>
              </a:rPr>
              <a:t>GENEL İLKELER</a:t>
            </a:r>
          </a:p>
        </p:txBody>
      </p:sp>
      <p:pic>
        <p:nvPicPr>
          <p:cNvPr id="8" name="Resim 7">
            <a:extLst>
              <a:ext uri="{FF2B5EF4-FFF2-40B4-BE49-F238E27FC236}">
                <a16:creationId xmlns:a16="http://schemas.microsoft.com/office/drawing/2014/main" id="{1571A4E9-E17E-3934-CD02-F728926578DF}"/>
              </a:ext>
            </a:extLst>
          </p:cNvPr>
          <p:cNvPicPr>
            <a:picLocks noChangeAspect="1"/>
          </p:cNvPicPr>
          <p:nvPr/>
        </p:nvPicPr>
        <p:blipFill>
          <a:blip r:embed="rId2"/>
          <a:srcRect l="21985" r="19969"/>
          <a:stretch/>
        </p:blipFill>
        <p:spPr>
          <a:xfrm>
            <a:off x="9853592" y="136634"/>
            <a:ext cx="2039841" cy="1382232"/>
          </a:xfrm>
          <a:prstGeom prst="rect">
            <a:avLst/>
          </a:prstGeom>
        </p:spPr>
      </p:pic>
    </p:spTree>
    <p:extLst>
      <p:ext uri="{BB962C8B-B14F-4D97-AF65-F5344CB8AC3E}">
        <p14:creationId xmlns:p14="http://schemas.microsoft.com/office/powerpoint/2010/main" val="361740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0A1D2-4D6F-1AA4-2A9F-9A8931F57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3AE21-00C6-3897-D045-B75039DB1112}"/>
              </a:ext>
            </a:extLst>
          </p:cNvPr>
          <p:cNvSpPr>
            <a:spLocks noGrp="1"/>
          </p:cNvSpPr>
          <p:nvPr>
            <p:ph type="title"/>
          </p:nvPr>
        </p:nvSpPr>
        <p:spPr>
          <a:xfrm>
            <a:off x="555413" y="298352"/>
            <a:ext cx="10058400" cy="1450757"/>
          </a:xfrm>
        </p:spPr>
        <p:txBody>
          <a:bodyPr>
            <a:normAutofit/>
          </a:bodyPr>
          <a:lstStyle/>
          <a:p>
            <a:r>
              <a:rPr lang="tr-TR" b="1" dirty="0">
                <a:solidFill>
                  <a:srgbClr val="7030A0"/>
                </a:solidFill>
                <a:latin typeface="+mn-lt"/>
              </a:rPr>
              <a:t> </a:t>
            </a:r>
            <a:r>
              <a:rPr lang="tr-TR" b="1" dirty="0">
                <a:solidFill>
                  <a:schemeClr val="accent1"/>
                </a:solidFill>
                <a:latin typeface="+mn-lt"/>
              </a:rPr>
              <a:t>Eğitim-Öğretim, Sürekli Değerlendirme</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9F23B6FB-13DD-C5CF-8400-2071C9D5FD97}"/>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0CF6F5C1-81AF-1384-B3CA-C6C18D9A6F40}"/>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5D6E5C3D-059D-A631-39B2-E38686B34BC6}"/>
              </a:ext>
            </a:extLst>
          </p:cNvPr>
          <p:cNvSpPr txBox="1"/>
          <p:nvPr/>
        </p:nvSpPr>
        <p:spPr>
          <a:xfrm>
            <a:off x="843280" y="2149254"/>
            <a:ext cx="5063067" cy="369332"/>
          </a:xfrm>
          <a:prstGeom prst="rect">
            <a:avLst/>
          </a:prstGeom>
          <a:noFill/>
        </p:spPr>
        <p:txBody>
          <a:bodyPr wrap="square">
            <a:spAutoFit/>
          </a:bodyPr>
          <a:lstStyle/>
          <a:p>
            <a:endParaRPr lang="tr-TR" sz="1800" dirty="0">
              <a:solidFill>
                <a:srgbClr val="000000"/>
              </a:solidFill>
            </a:endParaRPr>
          </a:p>
        </p:txBody>
      </p:sp>
      <p:sp>
        <p:nvSpPr>
          <p:cNvPr id="6" name="Rectangle 2">
            <a:extLst>
              <a:ext uri="{FF2B5EF4-FFF2-40B4-BE49-F238E27FC236}">
                <a16:creationId xmlns:a16="http://schemas.microsoft.com/office/drawing/2014/main" id="{AD76170F-7A0C-609A-F29F-C6740E2E6002}"/>
              </a:ext>
            </a:extLst>
          </p:cNvPr>
          <p:cNvSpPr>
            <a:spLocks noChangeArrowheads="1"/>
          </p:cNvSpPr>
          <p:nvPr/>
        </p:nvSpPr>
        <p:spPr bwMode="auto">
          <a:xfrm>
            <a:off x="681249" y="1845734"/>
            <a:ext cx="671691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b="1" dirty="0">
                <a:solidFill>
                  <a:schemeClr val="bg2">
                    <a:lumMod val="10000"/>
                  </a:schemeClr>
                </a:solidFill>
              </a:rPr>
              <a:t>      </a:t>
            </a:r>
            <a:r>
              <a:rPr lang="tr-TR" sz="2200" b="1" dirty="0">
                <a:solidFill>
                  <a:schemeClr val="bg2">
                    <a:lumMod val="10000"/>
                  </a:schemeClr>
                </a:solidFill>
              </a:rPr>
              <a:t>Eğitim ve Öğretim</a:t>
            </a:r>
            <a:endParaRPr lang="tr-TR" sz="2200" dirty="0">
              <a:solidFill>
                <a:schemeClr val="bg2">
                  <a:lumMod val="10000"/>
                </a:schemeClr>
              </a:solidFill>
            </a:endParaRPr>
          </a:p>
          <a:p>
            <a:pPr marL="285750" lvl="0" indent="-285750">
              <a:buClr>
                <a:srgbClr val="FF9900"/>
              </a:buClr>
              <a:buFont typeface="Wingdings" panose="05000000000000000000" pitchFamily="2" charset="2"/>
              <a:buChar char="Ø"/>
            </a:pPr>
            <a:r>
              <a:rPr lang="tr-TR" sz="2200" dirty="0">
                <a:solidFill>
                  <a:schemeClr val="bg2">
                    <a:lumMod val="10000"/>
                  </a:schemeClr>
                </a:solidFill>
              </a:rPr>
              <a:t>Tüm klinisyenler, intravasküler kateter (PVK, PYSK, PAK) kullanımı endikasyonları, doğru kullanım prosedürleri ve kateterle ilişkili enfeksiyonları önlemek için uygun enfeksiyon kontrol önlemleri konusunda kapsamlı bir şekilde eğitilmelidir</a:t>
            </a:r>
          </a:p>
          <a:p>
            <a:pPr marL="285750" lvl="0" indent="-285750">
              <a:buClr>
                <a:srgbClr val="FF9900"/>
              </a:buClr>
              <a:buFont typeface="Wingdings" panose="05000000000000000000" pitchFamily="2" charset="2"/>
              <a:buChar char="Ø"/>
            </a:pPr>
            <a:endParaRPr lang="tr-TR" sz="2200" dirty="0">
              <a:solidFill>
                <a:schemeClr val="bg2">
                  <a:lumMod val="10000"/>
                </a:schemeClr>
              </a:solidFill>
            </a:endParaRPr>
          </a:p>
          <a:p>
            <a:pPr>
              <a:buClr>
                <a:srgbClr val="FF9900"/>
              </a:buClr>
            </a:pPr>
            <a:r>
              <a:rPr lang="tr-TR" sz="2200" b="1" dirty="0">
                <a:solidFill>
                  <a:schemeClr val="bg2">
                    <a:lumMod val="10000"/>
                  </a:schemeClr>
                </a:solidFill>
              </a:rPr>
              <a:t>     Sürekli Değerlendirme</a:t>
            </a:r>
            <a:endParaRPr lang="tr-TR" sz="2200" dirty="0">
              <a:solidFill>
                <a:schemeClr val="bg2">
                  <a:lumMod val="10000"/>
                </a:schemeClr>
              </a:solidFill>
            </a:endParaRPr>
          </a:p>
          <a:p>
            <a:pPr marL="285750" lvl="0" indent="-285750">
              <a:buClr>
                <a:srgbClr val="FF9900"/>
              </a:buClr>
              <a:buFont typeface="Wingdings" panose="05000000000000000000" pitchFamily="2" charset="2"/>
              <a:buChar char="Ø"/>
            </a:pPr>
            <a:r>
              <a:rPr lang="tr-TR" sz="2200" dirty="0">
                <a:solidFill>
                  <a:schemeClr val="bg2">
                    <a:lumMod val="10000"/>
                  </a:schemeClr>
                </a:solidFill>
              </a:rPr>
              <a:t>Klinisyenlerin intravasküler kateterleri uygun şekilde yönetmeyle ilgili bilgi ve yönergelere bağlılıkları düzenli olarak değerlendirilmelidir</a:t>
            </a:r>
          </a:p>
          <a:p>
            <a:pPr marL="285750" lvl="0" indent="-285750">
              <a:buClr>
                <a:srgbClr val="FF9900"/>
              </a:buClr>
              <a:buFont typeface="Wingdings" panose="05000000000000000000" pitchFamily="2" charset="2"/>
              <a:buChar char="Ø"/>
            </a:pPr>
            <a:r>
              <a:rPr lang="tr-TR" sz="2200" dirty="0">
                <a:solidFill>
                  <a:schemeClr val="bg2">
                    <a:lumMod val="10000"/>
                  </a:schemeClr>
                </a:solidFill>
              </a:rPr>
              <a:t>Düzenli değerlendirmeler, hem teorik bilgi hem de pratik beceri testlerini içermelidir</a:t>
            </a:r>
          </a:p>
        </p:txBody>
      </p:sp>
      <p:pic>
        <p:nvPicPr>
          <p:cNvPr id="7" name="Resim 6">
            <a:extLst>
              <a:ext uri="{FF2B5EF4-FFF2-40B4-BE49-F238E27FC236}">
                <a16:creationId xmlns:a16="http://schemas.microsoft.com/office/drawing/2014/main" id="{C251EF14-63D5-5D65-98B6-790D5172D023}"/>
              </a:ext>
            </a:extLst>
          </p:cNvPr>
          <p:cNvPicPr>
            <a:picLocks noChangeAspect="1"/>
          </p:cNvPicPr>
          <p:nvPr/>
        </p:nvPicPr>
        <p:blipFill>
          <a:blip r:embed="rId3"/>
          <a:stretch>
            <a:fillRect/>
          </a:stretch>
        </p:blipFill>
        <p:spPr>
          <a:xfrm>
            <a:off x="7716722" y="2591178"/>
            <a:ext cx="4411900" cy="2795471"/>
          </a:xfrm>
          <a:prstGeom prst="rect">
            <a:avLst/>
          </a:prstGeom>
        </p:spPr>
      </p:pic>
    </p:spTree>
    <p:extLst>
      <p:ext uri="{BB962C8B-B14F-4D97-AF65-F5344CB8AC3E}">
        <p14:creationId xmlns:p14="http://schemas.microsoft.com/office/powerpoint/2010/main" val="77699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1DCE1-5C24-757D-4C8A-F7D296B7D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786F9-04C7-B449-BEDC-B2768CCEA02E}"/>
              </a:ext>
            </a:extLst>
          </p:cNvPr>
          <p:cNvSpPr>
            <a:spLocks noGrp="1"/>
          </p:cNvSpPr>
          <p:nvPr>
            <p:ph type="title"/>
          </p:nvPr>
        </p:nvSpPr>
        <p:spPr>
          <a:xfrm>
            <a:off x="862841" y="268959"/>
            <a:ext cx="10058400" cy="1450757"/>
          </a:xfrm>
        </p:spPr>
        <p:txBody>
          <a:bodyPr>
            <a:normAutofit/>
          </a:bodyPr>
          <a:lstStyle/>
          <a:p>
            <a:r>
              <a:rPr lang="tr-TR" b="1" noProof="0" dirty="0">
                <a:solidFill>
                  <a:schemeClr val="accent1"/>
                </a:solidFill>
                <a:latin typeface="+mn-lt"/>
              </a:rPr>
              <a:t> </a:t>
            </a:r>
            <a:r>
              <a:rPr lang="tr-TR" b="1" dirty="0">
                <a:solidFill>
                  <a:schemeClr val="accent1"/>
                </a:solidFill>
                <a:latin typeface="+mn-lt"/>
              </a:rPr>
              <a:t>El Hijyeni ve Beş Endikasyonu</a:t>
            </a:r>
            <a:endParaRPr lang="tr-TR" b="1" noProof="0" dirty="0">
              <a:solidFill>
                <a:srgbClr val="636AA2"/>
              </a:solidFill>
              <a:latin typeface="+mn-lt"/>
            </a:endParaRPr>
          </a:p>
        </p:txBody>
      </p:sp>
      <p:sp>
        <p:nvSpPr>
          <p:cNvPr id="3" name="Content Placeholder 2">
            <a:extLst>
              <a:ext uri="{FF2B5EF4-FFF2-40B4-BE49-F238E27FC236}">
                <a16:creationId xmlns:a16="http://schemas.microsoft.com/office/drawing/2014/main" id="{32187D00-BF48-5583-AFFE-F4A9EFCD7F4C}"/>
              </a:ext>
            </a:extLst>
          </p:cNvPr>
          <p:cNvSpPr>
            <a:spLocks noGrp="1"/>
          </p:cNvSpPr>
          <p:nvPr>
            <p:ph idx="1"/>
          </p:nvPr>
        </p:nvSpPr>
        <p:spPr>
          <a:xfrm>
            <a:off x="1097280" y="1845734"/>
            <a:ext cx="6330215" cy="4023360"/>
          </a:xfrm>
        </p:spPr>
        <p:txBody>
          <a:bodyPr/>
          <a:lstStyle/>
          <a:p>
            <a:pPr marL="0" indent="0">
              <a:buNone/>
            </a:pPr>
            <a:endParaRPr lang="tr-TR" noProof="0" dirty="0">
              <a:solidFill>
                <a:srgbClr val="000000"/>
              </a:solidFill>
            </a:endParaRPr>
          </a:p>
          <a:p>
            <a:pPr>
              <a:buFont typeface="Wingdings" panose="05000000000000000000" pitchFamily="2" charset="2"/>
              <a:buChar char="q"/>
            </a:pPr>
            <a:r>
              <a:rPr lang="tr-TR" b="1" noProof="0" dirty="0">
                <a:solidFill>
                  <a:srgbClr val="000000"/>
                </a:solidFill>
              </a:rPr>
              <a:t>Temel Kural: </a:t>
            </a:r>
            <a:r>
              <a:rPr lang="tr-TR" noProof="0" dirty="0">
                <a:solidFill>
                  <a:srgbClr val="000000"/>
                </a:solidFill>
              </a:rPr>
              <a:t>Kateter takılmasından veya herhangi bir manipülasyondan hemen önce ve sonra el hijyeni uygulanmalıdır</a:t>
            </a:r>
          </a:p>
          <a:p>
            <a:pPr>
              <a:buFont typeface="Wingdings" panose="05000000000000000000" pitchFamily="2" charset="2"/>
              <a:buChar char="q"/>
            </a:pPr>
            <a:r>
              <a:rPr lang="tr-TR" b="1" noProof="0" dirty="0">
                <a:solidFill>
                  <a:srgbClr val="000000"/>
                </a:solidFill>
              </a:rPr>
              <a:t>Yöntem: </a:t>
            </a:r>
            <a:r>
              <a:rPr lang="tr-TR" noProof="0" dirty="0">
                <a:solidFill>
                  <a:srgbClr val="000000"/>
                </a:solidFill>
              </a:rPr>
              <a:t>Alkol bazlı el antiseptiği veya gözle görülür kirlenme varsa su ve sabun kullanılmalıdır</a:t>
            </a:r>
          </a:p>
          <a:p>
            <a:pPr>
              <a:buFont typeface="Wingdings" panose="05000000000000000000" pitchFamily="2" charset="2"/>
              <a:buChar char="q"/>
            </a:pPr>
            <a:r>
              <a:rPr lang="tr-TR" b="1" noProof="0" dirty="0">
                <a:solidFill>
                  <a:srgbClr val="000000"/>
                </a:solidFill>
              </a:rPr>
              <a:t>Eldiven Kullanımı El Hijyeninin Yerini Tutmaz: </a:t>
            </a:r>
            <a:r>
              <a:rPr lang="tr-TR" noProof="0" dirty="0">
                <a:solidFill>
                  <a:srgbClr val="000000"/>
                </a:solidFill>
              </a:rPr>
              <a:t>Eldiven giymeden önce ve çıkardıktan sonra mutlaka el hijyeni sağlanmalıdır</a:t>
            </a:r>
          </a:p>
        </p:txBody>
      </p:sp>
      <p:pic>
        <p:nvPicPr>
          <p:cNvPr id="4" name="Resim 2">
            <a:extLst>
              <a:ext uri="{FF2B5EF4-FFF2-40B4-BE49-F238E27FC236}">
                <a16:creationId xmlns:a16="http://schemas.microsoft.com/office/drawing/2014/main" id="{44688B19-608C-52F9-933F-B645B53A47C0}"/>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6" name="Rectangle 2">
            <a:extLst>
              <a:ext uri="{FF2B5EF4-FFF2-40B4-BE49-F238E27FC236}">
                <a16:creationId xmlns:a16="http://schemas.microsoft.com/office/drawing/2014/main" id="{1E1E1F29-A890-0ECF-0CDE-E5D6EBF9C777}"/>
              </a:ext>
            </a:extLst>
          </p:cNvPr>
          <p:cNvSpPr>
            <a:spLocks noChangeArrowheads="1"/>
          </p:cNvSpPr>
          <p:nvPr/>
        </p:nvSpPr>
        <p:spPr bwMode="auto">
          <a:xfrm>
            <a:off x="1066800" y="3922987"/>
            <a:ext cx="10058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FF9900"/>
              </a:buClr>
            </a:pPr>
            <a:r>
              <a:rPr lang="tr-TR" b="1" noProof="0" dirty="0">
                <a:solidFill>
                  <a:schemeClr val="bg2">
                    <a:lumMod val="10000"/>
                  </a:schemeClr>
                </a:solidFill>
              </a:rPr>
              <a:t>      </a:t>
            </a:r>
            <a:endParaRPr kumimoji="0" lang="tr-TR" sz="1800" b="0" i="0" u="none" strike="noStrike" cap="none" normalizeH="0" baseline="0" noProof="0" dirty="0">
              <a:ln>
                <a:noFill/>
              </a:ln>
              <a:solidFill>
                <a:schemeClr val="tx1"/>
              </a:solidFill>
              <a:effectLst/>
              <a:latin typeface="Arial" panose="020B0604020202020204" pitchFamily="34" charset="0"/>
            </a:endParaRPr>
          </a:p>
        </p:txBody>
      </p:sp>
      <p:pic>
        <p:nvPicPr>
          <p:cNvPr id="7" name="Resim 6">
            <a:extLst>
              <a:ext uri="{FF2B5EF4-FFF2-40B4-BE49-F238E27FC236}">
                <a16:creationId xmlns:a16="http://schemas.microsoft.com/office/drawing/2014/main" id="{DD8CE1D6-F734-E69A-749F-881992AA73EE}"/>
              </a:ext>
            </a:extLst>
          </p:cNvPr>
          <p:cNvPicPr>
            <a:picLocks noChangeAspect="1"/>
          </p:cNvPicPr>
          <p:nvPr/>
        </p:nvPicPr>
        <p:blipFill>
          <a:blip r:embed="rId3"/>
          <a:srcRect l="16703" t="20234" r="15232" b="36375"/>
          <a:stretch>
            <a:fillRect/>
          </a:stretch>
        </p:blipFill>
        <p:spPr>
          <a:xfrm>
            <a:off x="7072963" y="2109969"/>
            <a:ext cx="4082717" cy="3626035"/>
          </a:xfrm>
          <a:prstGeom prst="rect">
            <a:avLst/>
          </a:prstGeom>
        </p:spPr>
      </p:pic>
      <p:sp>
        <p:nvSpPr>
          <p:cNvPr id="8" name="Oval 7">
            <a:extLst>
              <a:ext uri="{FF2B5EF4-FFF2-40B4-BE49-F238E27FC236}">
                <a16:creationId xmlns:a16="http://schemas.microsoft.com/office/drawing/2014/main" id="{8AED2350-101F-A020-BFEA-001CB4C07526}"/>
              </a:ext>
            </a:extLst>
          </p:cNvPr>
          <p:cNvSpPr/>
          <p:nvPr/>
        </p:nvSpPr>
        <p:spPr>
          <a:xfrm>
            <a:off x="8473440" y="2181726"/>
            <a:ext cx="1636294" cy="1168641"/>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ln>
                <a:solidFill>
                  <a:schemeClr val="accent5"/>
                </a:solidFill>
              </a:ln>
            </a:endParaRPr>
          </a:p>
        </p:txBody>
      </p:sp>
    </p:spTree>
    <p:extLst>
      <p:ext uri="{BB962C8B-B14F-4D97-AF65-F5344CB8AC3E}">
        <p14:creationId xmlns:p14="http://schemas.microsoft.com/office/powerpoint/2010/main" val="969178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D75-1C88-8F04-C4EC-F16B3F1B9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68002-0697-14D0-1658-746D03BC70E8}"/>
              </a:ext>
            </a:extLst>
          </p:cNvPr>
          <p:cNvSpPr>
            <a:spLocks noGrp="1"/>
          </p:cNvSpPr>
          <p:nvPr>
            <p:ph type="title"/>
          </p:nvPr>
        </p:nvSpPr>
        <p:spPr>
          <a:xfrm>
            <a:off x="555413" y="298352"/>
            <a:ext cx="10058400" cy="1450757"/>
          </a:xfrm>
        </p:spPr>
        <p:txBody>
          <a:bodyPr>
            <a:normAutofit/>
          </a:bodyPr>
          <a:lstStyle/>
          <a:p>
            <a:r>
              <a:rPr lang="tr-TR" b="1" dirty="0">
                <a:solidFill>
                  <a:srgbClr val="7030A0"/>
                </a:solidFill>
                <a:latin typeface="+mn-lt"/>
              </a:rPr>
              <a:t> </a:t>
            </a:r>
            <a:r>
              <a:rPr lang="tr-TR" b="1" dirty="0">
                <a:solidFill>
                  <a:schemeClr val="accent1"/>
                </a:solidFill>
                <a:latin typeface="+mn-lt"/>
              </a:rPr>
              <a:t>Aseptik "Temassız" Teknik</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1FE1661D-4360-AFC7-B64E-B4953C0A3FDE}"/>
              </a:ext>
            </a:extLst>
          </p:cNvPr>
          <p:cNvSpPr>
            <a:spLocks noGrp="1"/>
          </p:cNvSpPr>
          <p:nvPr>
            <p:ph idx="1"/>
          </p:nvPr>
        </p:nvSpPr>
        <p:spPr/>
        <p:txBody>
          <a:bodyPr/>
          <a:lstStyle/>
          <a:p>
            <a:pPr marL="0" indent="0">
              <a:buNone/>
            </a:pPr>
            <a:endParaRPr lang="tr-TR" dirty="0">
              <a:solidFill>
                <a:srgbClr val="000000"/>
              </a:solidFill>
            </a:endParaRPr>
          </a:p>
          <a:p>
            <a:pPr>
              <a:buFont typeface="Wingdings" panose="05000000000000000000" pitchFamily="2" charset="2"/>
              <a:buChar char="q"/>
            </a:pPr>
            <a:endParaRPr lang="en-GB" dirty="0">
              <a:solidFill>
                <a:srgbClr val="000000"/>
              </a:solidFill>
            </a:endParaRPr>
          </a:p>
        </p:txBody>
      </p:sp>
      <p:pic>
        <p:nvPicPr>
          <p:cNvPr id="4" name="Resim 2">
            <a:extLst>
              <a:ext uri="{FF2B5EF4-FFF2-40B4-BE49-F238E27FC236}">
                <a16:creationId xmlns:a16="http://schemas.microsoft.com/office/drawing/2014/main" id="{A72D9A56-4671-BC60-AFE0-1E09EFDAFD6F}"/>
              </a:ext>
            </a:extLst>
          </p:cNvPr>
          <p:cNvPicPr>
            <a:picLocks noChangeAspect="1"/>
          </p:cNvPicPr>
          <p:nvPr/>
        </p:nvPicPr>
        <p:blipFill>
          <a:blip r:embed="rId2"/>
          <a:srcRect l="21985" r="19969"/>
          <a:stretch/>
        </p:blipFill>
        <p:spPr>
          <a:xfrm>
            <a:off x="10074799" y="178229"/>
            <a:ext cx="2039841" cy="1382232"/>
          </a:xfrm>
          <a:prstGeom prst="rect">
            <a:avLst/>
          </a:prstGeom>
        </p:spPr>
      </p:pic>
      <p:sp>
        <p:nvSpPr>
          <p:cNvPr id="18" name="Metin kutusu 17">
            <a:extLst>
              <a:ext uri="{FF2B5EF4-FFF2-40B4-BE49-F238E27FC236}">
                <a16:creationId xmlns:a16="http://schemas.microsoft.com/office/drawing/2014/main" id="{B7D3D39C-BFB6-3221-7C6D-4504056F6A68}"/>
              </a:ext>
            </a:extLst>
          </p:cNvPr>
          <p:cNvSpPr txBox="1"/>
          <p:nvPr/>
        </p:nvSpPr>
        <p:spPr>
          <a:xfrm>
            <a:off x="843280" y="2149254"/>
            <a:ext cx="5063067" cy="369332"/>
          </a:xfrm>
          <a:prstGeom prst="rect">
            <a:avLst/>
          </a:prstGeom>
          <a:noFill/>
        </p:spPr>
        <p:txBody>
          <a:bodyPr wrap="square">
            <a:spAutoFit/>
          </a:bodyPr>
          <a:lstStyle/>
          <a:p>
            <a:endParaRPr lang="tr-TR" sz="1800" dirty="0">
              <a:solidFill>
                <a:srgbClr val="000000"/>
              </a:solidFill>
            </a:endParaRPr>
          </a:p>
        </p:txBody>
      </p:sp>
      <p:sp>
        <p:nvSpPr>
          <p:cNvPr id="6" name="Rectangle 2">
            <a:extLst>
              <a:ext uri="{FF2B5EF4-FFF2-40B4-BE49-F238E27FC236}">
                <a16:creationId xmlns:a16="http://schemas.microsoft.com/office/drawing/2014/main" id="{D753BAE3-933D-751C-D973-10973990BDEE}"/>
              </a:ext>
            </a:extLst>
          </p:cNvPr>
          <p:cNvSpPr>
            <a:spLocks noChangeArrowheads="1"/>
          </p:cNvSpPr>
          <p:nvPr/>
        </p:nvSpPr>
        <p:spPr bwMode="auto">
          <a:xfrm>
            <a:off x="1097280" y="2020990"/>
            <a:ext cx="580884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buClr>
                <a:srgbClr val="FF9900"/>
              </a:buClr>
              <a:buFont typeface="Wingdings" panose="05000000000000000000" pitchFamily="2" charset="2"/>
              <a:buChar char="q"/>
            </a:pPr>
            <a:r>
              <a:rPr lang="tr-TR" sz="2200" dirty="0">
                <a:solidFill>
                  <a:schemeClr val="bg2">
                    <a:lumMod val="10000"/>
                  </a:schemeClr>
                </a:solidFill>
              </a:rPr>
              <a:t>Kateterle ilişkili enfeksiyonları önlemek için aseptik "temassız" teknik konusunda uygun şekilde eğitim verilmelidir</a:t>
            </a:r>
          </a:p>
          <a:p>
            <a:pPr marL="342900" lvl="0" indent="-342900">
              <a:buClr>
                <a:srgbClr val="FF9900"/>
              </a:buClr>
              <a:buFont typeface="Wingdings" panose="05000000000000000000" pitchFamily="2" charset="2"/>
              <a:buChar char="q"/>
            </a:pPr>
            <a:r>
              <a:rPr lang="tr-TR" sz="2200" dirty="0">
                <a:solidFill>
                  <a:schemeClr val="bg2">
                    <a:lumMod val="10000"/>
                  </a:schemeClr>
                </a:solidFill>
              </a:rPr>
              <a:t>Doğru teknik kateterin doğrudan kontaminasyonunu önleme ve enfeksiyon riskini azaltmada kritik bir rol oynar</a:t>
            </a:r>
          </a:p>
          <a:p>
            <a:pPr marL="342900" lvl="0" indent="-342900">
              <a:buClr>
                <a:srgbClr val="FF9900"/>
              </a:buClr>
              <a:buFont typeface="Wingdings" panose="05000000000000000000" pitchFamily="2" charset="2"/>
              <a:buChar char="q"/>
            </a:pPr>
            <a:r>
              <a:rPr lang="tr-TR" sz="2200" dirty="0">
                <a:solidFill>
                  <a:schemeClr val="bg2">
                    <a:lumMod val="10000"/>
                  </a:schemeClr>
                </a:solidFill>
              </a:rPr>
              <a:t>Başarısı, klinisyenin manuel becerisine ve prosedürün her aşamasında gösterdiği dikkate bağlıdır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Diyagram 7">
            <a:extLst>
              <a:ext uri="{FF2B5EF4-FFF2-40B4-BE49-F238E27FC236}">
                <a16:creationId xmlns:a16="http://schemas.microsoft.com/office/drawing/2014/main" id="{A9EB1CEE-F9B1-4E04-1C79-45B30B9676E6}"/>
              </a:ext>
            </a:extLst>
          </p:cNvPr>
          <p:cNvGraphicFramePr/>
          <p:nvPr>
            <p:extLst>
              <p:ext uri="{D42A27DB-BD31-4B8C-83A1-F6EECF244321}">
                <p14:modId xmlns:p14="http://schemas.microsoft.com/office/powerpoint/2010/main" val="2127913896"/>
              </p:ext>
            </p:extLst>
          </p:nvPr>
        </p:nvGraphicFramePr>
        <p:xfrm>
          <a:off x="7160126" y="2076028"/>
          <a:ext cx="4895515" cy="3793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5047612"/>
      </p:ext>
    </p:extLst>
  </p:cSld>
  <p:clrMapOvr>
    <a:masterClrMapping/>
  </p:clrMapOvr>
</p:sld>
</file>

<file path=ppt/theme/theme1.xml><?xml version="1.0" encoding="utf-8"?>
<a:theme xmlns:a="http://schemas.openxmlformats.org/drawingml/2006/main" name="Geçmişe bakış">
  <a:themeElements>
    <a:clrScheme name="Özel 22">
      <a:dk1>
        <a:srgbClr val="0F4C76"/>
      </a:dk1>
      <a:lt1>
        <a:sysClr val="window" lastClr="FFFFFF"/>
      </a:lt1>
      <a:dk2>
        <a:srgbClr val="637052"/>
      </a:dk2>
      <a:lt2>
        <a:srgbClr val="CCDDEA"/>
      </a:lt2>
      <a:accent1>
        <a:srgbClr val="FF9933"/>
      </a:accent1>
      <a:accent2>
        <a:srgbClr val="660066"/>
      </a:accent2>
      <a:accent3>
        <a:srgbClr val="865640"/>
      </a:accent3>
      <a:accent4>
        <a:srgbClr val="9B8357"/>
      </a:accent4>
      <a:accent5>
        <a:srgbClr val="FF000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HİDER POWERPOİNT ŞABLONU (1)" id="{958E88EB-2B7A-4D38-9FEF-BCE4E8ADE412}" vid="{D8C05706-E3DD-4AA0-B90A-1937CBBF10C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HİDER Slayt Şablonu - Kopya</Template>
  <TotalTime>7341</TotalTime>
  <Words>3232</Words>
  <Application>Microsoft Office PowerPoint</Application>
  <PresentationFormat>Geniş ekran</PresentationFormat>
  <Paragraphs>465</Paragraphs>
  <Slides>56</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56</vt:i4>
      </vt:variant>
    </vt:vector>
  </HeadingPairs>
  <TitlesOfParts>
    <vt:vector size="63" baseType="lpstr">
      <vt:lpstr>Arial</vt:lpstr>
      <vt:lpstr>Calibri</vt:lpstr>
      <vt:lpstr>Calibri Light</vt:lpstr>
      <vt:lpstr>Century Schoolbook</vt:lpstr>
      <vt:lpstr>Lucida Calligraphy</vt:lpstr>
      <vt:lpstr>Wingdings</vt:lpstr>
      <vt:lpstr>Geçmişe bakış</vt:lpstr>
      <vt:lpstr>PERİFERİK VENÖZ KATETER İLİŞKİLİ ENFEKSİYONLARIN ÖNLENMESİ</vt:lpstr>
      <vt:lpstr>Sunum Planı</vt:lpstr>
      <vt:lpstr>Sağlık Hizmeti İlişkili Enfeksiyonların Küresel Yükü</vt:lpstr>
      <vt:lpstr>Sağlık Hizmeti İlişkili Enfeksiyonların Küresel Yükü</vt:lpstr>
      <vt:lpstr>DSÖ Kılavuzunun Kapsamı</vt:lpstr>
      <vt:lpstr>GENEL İLKELER</vt:lpstr>
      <vt:lpstr> Eğitim-Öğretim, Sürekli Değerlendirme</vt:lpstr>
      <vt:lpstr> El Hijyeni ve Beş Endikasyonu</vt:lpstr>
      <vt:lpstr> Aseptik "Temassız" Teknik</vt:lpstr>
      <vt:lpstr> Temel Uygulama Prensipleri</vt:lpstr>
      <vt:lpstr>KATETER YERLEŞTİRME UYGULAMALARI</vt:lpstr>
      <vt:lpstr>Kateter Yerleştirme Sırasında Enfeksiyon Kontrolü</vt:lpstr>
      <vt:lpstr>Steril ve Aseptik "Temassız" Yerleştirme Teknikleri</vt:lpstr>
      <vt:lpstr>Cilt Antisepsi Hazırlıkları</vt:lpstr>
      <vt:lpstr> Cilt Antisepsi Hazırlıkları</vt:lpstr>
      <vt:lpstr>Kateter Yerleştirme Eğitimi</vt:lpstr>
      <vt:lpstr> Eldiven Kullanımı</vt:lpstr>
      <vt:lpstr> Eldiven Kullanımı</vt:lpstr>
      <vt:lpstr> Eldiven Kullanımı</vt:lpstr>
      <vt:lpstr>Standart Yerleştirme Paketi/Kiti Kullanımı</vt:lpstr>
      <vt:lpstr>Standart Yerleştirme Paketi/Kiti Kullanımı</vt:lpstr>
      <vt:lpstr>Ultrasonografi Rehberliğinde Yerleştirme</vt:lpstr>
      <vt:lpstr>Yerleştirme Yeri Seçimi</vt:lpstr>
      <vt:lpstr>Yerleştirme Yeri Seçimi</vt:lpstr>
      <vt:lpstr>Yerleştirme Yeri Seçimi</vt:lpstr>
      <vt:lpstr>Kıl Temizliği</vt:lpstr>
      <vt:lpstr>Kateter Seçimi</vt:lpstr>
      <vt:lpstr>Kateter Seçimi</vt:lpstr>
      <vt:lpstr>KATETER BAKIM UYGULAMALARI</vt:lpstr>
      <vt:lpstr>Steril Pansuman Protokolleri</vt:lpstr>
      <vt:lpstr>Steril Pansuman Protokolleri</vt:lpstr>
      <vt:lpstr>Tedavi Sonrası Sistematik Steril Yıkama</vt:lpstr>
      <vt:lpstr>Tedavi Sonrası Sistematik Steril Yıkama</vt:lpstr>
      <vt:lpstr> Düzenli Değişim Programı ile Kateter Yönetimi</vt:lpstr>
      <vt:lpstr>PowerPoint Sunusu</vt:lpstr>
      <vt:lpstr>Düzenli Değişim Programı ile Kateter Yönetimi</vt:lpstr>
      <vt:lpstr>KATETER ERİŞİM UYGULAMALARI</vt:lpstr>
      <vt:lpstr>Kateter Erişiminde Enfeksiyon Kontrolü</vt:lpstr>
      <vt:lpstr>Steril veya Aseptik Protokol Kullanımı</vt:lpstr>
      <vt:lpstr>Kapalı Erişim Hub Sistemleri</vt:lpstr>
      <vt:lpstr>KATETER ÇIKARMA UYGULAMALARI</vt:lpstr>
      <vt:lpstr>Tanımlanmış Programlara Dayalı veya Klinik Olarak Endike Çıkarma</vt:lpstr>
      <vt:lpstr>Tanımlanmış Programlara Dayalı veya Klinik Olarak Endike Çıkarma</vt:lpstr>
      <vt:lpstr>Tanımlanmış Programlara Dayalı veya Klinik Olarak Endike Çıkarma</vt:lpstr>
      <vt:lpstr>Acil Durumlarda Takılan Kateterlerin Çıkarılması/Değiştirilmesi</vt:lpstr>
      <vt:lpstr>UYGUN KATETER SEÇİMİ</vt:lpstr>
      <vt:lpstr>Tek Lümenli PYSK’ler/Çok Lümenli PYSK'ler</vt:lpstr>
      <vt:lpstr>PYSK /Orta Hat Vasküler Kateterleri</vt:lpstr>
      <vt:lpstr> Kateter Bakım Demetleri  (Bundle Yaklaşımı)</vt:lpstr>
      <vt:lpstr>Kateter Bakım Demetleri</vt:lpstr>
      <vt:lpstr>Kateter Bakım Demetleri</vt:lpstr>
      <vt:lpstr>Kateter Bakım Demetleri</vt:lpstr>
      <vt:lpstr>Multimodal İyileştirme Stratejisi (MMIS)</vt:lpstr>
      <vt:lpstr> Sonuç ve Önemli Mesajlar</vt:lpstr>
      <vt:lpstr> Kaynaklar</vt:lpstr>
      <vt:lpstr>                Hazırlayanlar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Hijyeni</dc:title>
  <dc:creator>Aydın Alber Yüce</dc:creator>
  <cp:lastModifiedBy>k103151</cp:lastModifiedBy>
  <cp:revision>94</cp:revision>
  <dcterms:created xsi:type="dcterms:W3CDTF">2025-04-30T17:13:23Z</dcterms:created>
  <dcterms:modified xsi:type="dcterms:W3CDTF">2025-10-03T08:03:15Z</dcterms:modified>
</cp:coreProperties>
</file>