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8"/>
  </p:notesMasterIdLst>
  <p:sldIdLst>
    <p:sldId id="256" r:id="rId2"/>
    <p:sldId id="305" r:id="rId3"/>
    <p:sldId id="1189" r:id="rId4"/>
    <p:sldId id="371" r:id="rId5"/>
    <p:sldId id="1190" r:id="rId6"/>
    <p:sldId id="301" r:id="rId7"/>
    <p:sldId id="302" r:id="rId8"/>
    <p:sldId id="330" r:id="rId9"/>
    <p:sldId id="306" r:id="rId10"/>
    <p:sldId id="1191" r:id="rId11"/>
    <p:sldId id="307" r:id="rId12"/>
    <p:sldId id="308" r:id="rId13"/>
    <p:sldId id="309" r:id="rId14"/>
    <p:sldId id="337" r:id="rId15"/>
    <p:sldId id="338" r:id="rId16"/>
    <p:sldId id="310" r:id="rId17"/>
    <p:sldId id="1261" r:id="rId18"/>
    <p:sldId id="1262" r:id="rId19"/>
    <p:sldId id="1195" r:id="rId20"/>
    <p:sldId id="333" r:id="rId21"/>
    <p:sldId id="334" r:id="rId22"/>
    <p:sldId id="336" r:id="rId23"/>
    <p:sldId id="335" r:id="rId24"/>
    <p:sldId id="340" r:id="rId25"/>
    <p:sldId id="341" r:id="rId26"/>
    <p:sldId id="1196" r:id="rId27"/>
    <p:sldId id="344" r:id="rId28"/>
    <p:sldId id="345" r:id="rId29"/>
    <p:sldId id="346" r:id="rId30"/>
    <p:sldId id="347" r:id="rId31"/>
    <p:sldId id="357" r:id="rId32"/>
    <p:sldId id="350" r:id="rId33"/>
    <p:sldId id="322" r:id="rId34"/>
    <p:sldId id="323" r:id="rId35"/>
    <p:sldId id="324" r:id="rId36"/>
    <p:sldId id="325" r:id="rId37"/>
    <p:sldId id="326" r:id="rId38"/>
    <p:sldId id="1197" r:id="rId39"/>
    <p:sldId id="348" r:id="rId40"/>
    <p:sldId id="349" r:id="rId41"/>
    <p:sldId id="311" r:id="rId42"/>
    <p:sldId id="313" r:id="rId43"/>
    <p:sldId id="358" r:id="rId44"/>
    <p:sldId id="359" r:id="rId45"/>
    <p:sldId id="360" r:id="rId46"/>
    <p:sldId id="361" r:id="rId47"/>
    <p:sldId id="362" r:id="rId48"/>
    <p:sldId id="363" r:id="rId49"/>
    <p:sldId id="1198" r:id="rId50"/>
    <p:sldId id="364" r:id="rId51"/>
    <p:sldId id="366" r:id="rId52"/>
    <p:sldId id="367" r:id="rId53"/>
    <p:sldId id="368" r:id="rId54"/>
    <p:sldId id="299" r:id="rId55"/>
    <p:sldId id="329" r:id="rId56"/>
    <p:sldId id="1260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4C4A7DB-3C7C-4186-81D9-F3D40D344BBD}">
          <p14:sldIdLst>
            <p14:sldId id="256"/>
            <p14:sldId id="305"/>
            <p14:sldId id="1189"/>
            <p14:sldId id="371"/>
            <p14:sldId id="1190"/>
            <p14:sldId id="301"/>
            <p14:sldId id="302"/>
            <p14:sldId id="330"/>
            <p14:sldId id="306"/>
            <p14:sldId id="1191"/>
            <p14:sldId id="307"/>
            <p14:sldId id="308"/>
            <p14:sldId id="309"/>
            <p14:sldId id="337"/>
            <p14:sldId id="338"/>
            <p14:sldId id="310"/>
            <p14:sldId id="1261"/>
            <p14:sldId id="1262"/>
            <p14:sldId id="1195"/>
            <p14:sldId id="333"/>
            <p14:sldId id="334"/>
            <p14:sldId id="336"/>
            <p14:sldId id="335"/>
            <p14:sldId id="340"/>
            <p14:sldId id="341"/>
            <p14:sldId id="1196"/>
            <p14:sldId id="344"/>
            <p14:sldId id="345"/>
            <p14:sldId id="346"/>
            <p14:sldId id="347"/>
            <p14:sldId id="357"/>
            <p14:sldId id="350"/>
            <p14:sldId id="322"/>
            <p14:sldId id="323"/>
            <p14:sldId id="324"/>
            <p14:sldId id="325"/>
            <p14:sldId id="326"/>
            <p14:sldId id="1197"/>
            <p14:sldId id="348"/>
            <p14:sldId id="349"/>
            <p14:sldId id="311"/>
            <p14:sldId id="313"/>
            <p14:sldId id="358"/>
            <p14:sldId id="359"/>
            <p14:sldId id="360"/>
            <p14:sldId id="361"/>
            <p14:sldId id="362"/>
            <p14:sldId id="363"/>
            <p14:sldId id="1198"/>
            <p14:sldId id="364"/>
            <p14:sldId id="366"/>
            <p14:sldId id="367"/>
            <p14:sldId id="368"/>
            <p14:sldId id="299"/>
            <p14:sldId id="329"/>
            <p14:sldId id="1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00"/>
    <a:srgbClr val="FF9933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CAA2-52AB-47A5-A932-0D246E08F7AF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75B6-F01C-4F88-BFED-650DECED74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43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75B6-F01C-4F88-BFED-650DECED740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2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5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0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8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6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pPr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cil-leukaemia.com/images/ecil-10/ECIL_10_-_bacterial_group_final_recommendations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hastaneler.erciyes.edu.tr/EditorUpload/Files/e43958a5-0897-4a99-b214-b9428bd7d6ff.pdf" TargetMode="External"/><Relationship Id="rId2" Type="http://schemas.openxmlformats.org/officeDocument/2006/relationships/hyperlink" Target="https://www.cdc.gov/healthcare-associated-infections/media/pdfs/CDC-PocketGuide-5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928237" y="397892"/>
            <a:ext cx="2039841" cy="13822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8FF7F96-8DFF-497E-4969-B82CC49D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469" y="1850633"/>
            <a:ext cx="10058400" cy="1760313"/>
          </a:xfrm>
        </p:spPr>
        <p:txBody>
          <a:bodyPr>
            <a:noAutofit/>
          </a:bodyPr>
          <a:lstStyle/>
          <a:p>
            <a:pPr algn="ctr"/>
            <a:br>
              <a:rPr lang="tr-TR" sz="4400" b="1" dirty="0">
                <a:solidFill>
                  <a:schemeClr val="accent2"/>
                </a:solidFill>
              </a:rPr>
            </a:b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2F0C360-91C8-C9C3-BBB4-7F55A5E7B71B}"/>
              </a:ext>
            </a:extLst>
          </p:cNvPr>
          <p:cNvSpPr txBox="1"/>
          <p:nvPr/>
        </p:nvSpPr>
        <p:spPr>
          <a:xfrm>
            <a:off x="330199" y="6323168"/>
            <a:ext cx="1179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Ocak 2026 Versiyon 1-Hazırlayan: Doç. Dr. Gülşen İskender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24E1AA0-8472-6789-9913-299EB5C4597A}"/>
              </a:ext>
            </a:extLst>
          </p:cNvPr>
          <p:cNvSpPr txBox="1">
            <a:spLocks/>
          </p:cNvSpPr>
          <p:nvPr/>
        </p:nvSpPr>
        <p:spPr>
          <a:xfrm>
            <a:off x="757322" y="1754550"/>
            <a:ext cx="9249314" cy="2737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0" h="508000"/>
            <a:bevelB w="508000" h="5080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chemeClr val="bg1"/>
                </a:solidFill>
                <a:latin typeface="+mn-lt"/>
              </a:rPr>
              <a:t>HEMATOLOJİ VE ONKOLOJİ HASTALARINDA ENFEKSİYON KONTROLÜ VE ÖNLENMESİ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B5293-AFAD-16EC-BC08-3CAB261B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70C60BE3-992B-04AD-A3E7-1548026B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21" y="1727200"/>
            <a:ext cx="10058400" cy="2929467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 fontScale="90000"/>
          </a:bodyPr>
          <a:lstStyle/>
          <a:p>
            <a:pPr algn="ctr"/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r>
              <a:rPr lang="tr-TR" sz="5400" b="1" dirty="0">
                <a:solidFill>
                  <a:schemeClr val="bg1"/>
                </a:solidFill>
                <a:latin typeface="+mn-lt"/>
              </a:rPr>
              <a:t>Temel Enfeksiyon Kontrol Önlemleri</a:t>
            </a: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endParaRPr lang="tr-TR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4EBF7D1-8D4C-E7DA-171F-4F92E771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17" y="615938"/>
            <a:ext cx="10058400" cy="145075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Temel Enfeksiyon Kontrol Önlemleri: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06" y="1845734"/>
            <a:ext cx="10926147" cy="43092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El hijyeni (en etkili önleyici yöntem)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İzolasyon önlemleri (maruz kalma türüne bağlı olarak önlük, eldiven, maske ve göz koruması kullanımı)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Uygun havalandırma (HEPA filtre, pozitif basınçlı odalar)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Profilaktik antibiyotik kullanımı (</a:t>
            </a:r>
            <a:r>
              <a:rPr lang="tr-TR" sz="2400" dirty="0" err="1">
                <a:solidFill>
                  <a:srgbClr val="000000"/>
                </a:solidFill>
              </a:rPr>
              <a:t>antibakteriyal</a:t>
            </a:r>
            <a:r>
              <a:rPr lang="tr-TR" sz="2400" dirty="0">
                <a:solidFill>
                  <a:srgbClr val="000000"/>
                </a:solidFill>
              </a:rPr>
              <a:t>, </a:t>
            </a:r>
            <a:r>
              <a:rPr lang="tr-TR" sz="2400" dirty="0" err="1">
                <a:solidFill>
                  <a:srgbClr val="000000"/>
                </a:solidFill>
              </a:rPr>
              <a:t>antifungal</a:t>
            </a:r>
            <a:r>
              <a:rPr lang="tr-TR" sz="2400" dirty="0">
                <a:solidFill>
                  <a:srgbClr val="000000"/>
                </a:solidFill>
              </a:rPr>
              <a:t> ve antiviral)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İnvaziv cihazla (santral venöz kateter, üriner kateter, vb.) ilişkili enfeksiyonların önlenmesi prensiplerine dayanmaktadır.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463502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7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49" y="256851"/>
            <a:ext cx="10058400" cy="145075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El Hijyeni</a:t>
            </a:r>
            <a:br>
              <a:rPr lang="tr-TR" sz="4400" b="1" dirty="0">
                <a:solidFill>
                  <a:srgbClr val="7030A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40" y="1786468"/>
            <a:ext cx="5038393" cy="1820202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Enfeksiyon kontrol programının temelini oluşturmaktadır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2006 yılında DSÖ, el hijyeninin uygulanması gereken önemli durumları tanımlamıştır: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75362" y="177991"/>
            <a:ext cx="1906571" cy="138223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51" y="1845734"/>
            <a:ext cx="6385115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702" y="639437"/>
            <a:ext cx="10058400" cy="1131650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r>
              <a:rPr lang="tr-TR" sz="4400" b="1" dirty="0">
                <a:solidFill>
                  <a:schemeClr val="accent1"/>
                </a:solidFill>
                <a:latin typeface="+mn-lt"/>
              </a:rPr>
              <a:t>El Hijyeni</a:t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771087"/>
            <a:ext cx="9670248" cy="463904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Normal sabun ve suyla el yıkamak, geçici gram-negatif basillerin neredeyse tamamını 10 saniye içinde ortadan kaldırır</a:t>
            </a:r>
            <a:endParaRPr lang="tr-TR" sz="24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highlight>
                  <a:srgbClr val="FFFFFF"/>
                </a:highlight>
              </a:rPr>
              <a:t> Alkol bazlı antiseptikler, su ve normal sabuna göre üstün etkinlik göstermiştir (</a:t>
            </a:r>
            <a:r>
              <a:rPr lang="tr-TR" sz="2400" i="1" dirty="0">
                <a:solidFill>
                  <a:srgbClr val="000000"/>
                </a:solidFill>
                <a:highlight>
                  <a:srgbClr val="FFFFFF"/>
                </a:highlight>
              </a:rPr>
              <a:t>C. </a:t>
            </a:r>
            <a:r>
              <a:rPr lang="tr-TR" sz="2400" i="1" dirty="0" err="1">
                <a:solidFill>
                  <a:srgbClr val="000000"/>
                </a:solidFill>
                <a:highlight>
                  <a:srgbClr val="FFFFFF"/>
                </a:highlight>
              </a:rPr>
              <a:t>difficile</a:t>
            </a:r>
            <a:r>
              <a:rPr lang="tr-TR" sz="2400" i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tr-TR" sz="2400" dirty="0">
                <a:solidFill>
                  <a:srgbClr val="000000"/>
                </a:solidFill>
                <a:highlight>
                  <a:srgbClr val="FFFFFF"/>
                </a:highlight>
              </a:rPr>
              <a:t>veya </a:t>
            </a:r>
            <a:r>
              <a:rPr lang="tr-TR" sz="2400" dirty="0" err="1">
                <a:solidFill>
                  <a:srgbClr val="000000"/>
                </a:solidFill>
                <a:highlight>
                  <a:srgbClr val="FFFFFF"/>
                </a:highlight>
              </a:rPr>
              <a:t>norovirüs</a:t>
            </a:r>
            <a:r>
              <a:rPr lang="tr-TR" sz="2400" dirty="0">
                <a:solidFill>
                  <a:srgbClr val="000000"/>
                </a:solidFill>
                <a:highlight>
                  <a:srgbClr val="FFFFFF"/>
                </a:highlight>
              </a:rPr>
              <a:t> dışında)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Kullanılan ürün ne olursa olsun, el yıkama enfeksiyonun önlenmesi için önemli bir yöntemdir ve hastalar, ziyaretçiler ve sağlık çalışanları tarafından uygulanmalıdır</a:t>
            </a:r>
            <a:endParaRPr lang="tr-TR" sz="24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Kanser merkezlerindeki sağlık çalışanları, patojenlerin bulaşmasıyla ilişkilendirildiği için yapay tırnak ve uzun tırnak kullanmaktan kaçınmalıdır</a:t>
            </a: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463502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094" y="346682"/>
            <a:ext cx="6379832" cy="186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94" y="2337955"/>
            <a:ext cx="6435813" cy="19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94" y="4459861"/>
            <a:ext cx="6435813" cy="16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9723" y="2442489"/>
            <a:ext cx="3508311" cy="18627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7795" y="4455754"/>
            <a:ext cx="3544471" cy="17893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348333" y="1018408"/>
            <a:ext cx="35458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1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48333" y="3229225"/>
            <a:ext cx="35458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2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48333" y="5440043"/>
            <a:ext cx="30168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3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 flipH="1">
            <a:off x="7449722" y="2450109"/>
            <a:ext cx="359999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4 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7558593" y="4422300"/>
            <a:ext cx="251128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5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7293647" y="206386"/>
            <a:ext cx="3887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Su ve Sabunla El Yıkama Tekniği</a:t>
            </a:r>
          </a:p>
          <a:p>
            <a:r>
              <a:rPr lang="tr-TR" sz="2400" dirty="0">
                <a:solidFill>
                  <a:srgbClr val="000000"/>
                </a:solidFill>
              </a:rPr>
              <a:t>Ellere 3-5 ml sabun alınır </a:t>
            </a:r>
          </a:p>
          <a:p>
            <a:r>
              <a:rPr lang="tr-TR" sz="2400" dirty="0">
                <a:solidFill>
                  <a:srgbClr val="000000"/>
                </a:solidFill>
              </a:rPr>
              <a:t>En az 15-20 </a:t>
            </a:r>
            <a:r>
              <a:rPr lang="tr-TR" sz="2400" dirty="0" err="1">
                <a:solidFill>
                  <a:srgbClr val="000000"/>
                </a:solidFill>
              </a:rPr>
              <a:t>sn</a:t>
            </a:r>
            <a:r>
              <a:rPr lang="tr-TR" sz="2400" dirty="0">
                <a:solidFill>
                  <a:srgbClr val="000000"/>
                </a:solidFill>
              </a:rPr>
              <a:t> süre ile eller ovalanır</a:t>
            </a:r>
            <a:endParaRPr lang="tr-TR" sz="2400" b="1" dirty="0">
              <a:solidFill>
                <a:srgbClr val="000000"/>
              </a:solidFill>
            </a:endParaRPr>
          </a:p>
        </p:txBody>
      </p:sp>
      <p:pic>
        <p:nvPicPr>
          <p:cNvPr id="13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985" r="19969"/>
          <a:stretch/>
        </p:blipFill>
        <p:spPr>
          <a:xfrm>
            <a:off x="10382710" y="8936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062" y="561569"/>
            <a:ext cx="5020191" cy="25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062" y="3647624"/>
            <a:ext cx="5020191" cy="243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kdörtgen 3"/>
          <p:cNvSpPr/>
          <p:nvPr/>
        </p:nvSpPr>
        <p:spPr>
          <a:xfrm>
            <a:off x="6445924" y="1824081"/>
            <a:ext cx="51800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1"/>
                </a:solidFill>
              </a:rPr>
              <a:t>Hijyenik El Ovma</a:t>
            </a:r>
          </a:p>
          <a:p>
            <a:r>
              <a:rPr lang="tr-TR" sz="2400" dirty="0">
                <a:solidFill>
                  <a:srgbClr val="000000"/>
                </a:solidFill>
              </a:rPr>
              <a:t>Ellere 3-5 ml Alkol bazlı el antiseptiği alınır </a:t>
            </a:r>
          </a:p>
          <a:p>
            <a:r>
              <a:rPr lang="tr-TR" sz="2400" dirty="0">
                <a:solidFill>
                  <a:srgbClr val="000000"/>
                </a:solidFill>
              </a:rPr>
              <a:t>En az 15-20 </a:t>
            </a:r>
            <a:r>
              <a:rPr lang="tr-TR" sz="2400" dirty="0" err="1">
                <a:solidFill>
                  <a:srgbClr val="000000"/>
                </a:solidFill>
              </a:rPr>
              <a:t>sn</a:t>
            </a:r>
            <a:r>
              <a:rPr lang="tr-TR" sz="2400" dirty="0">
                <a:solidFill>
                  <a:srgbClr val="000000"/>
                </a:solidFill>
              </a:rPr>
              <a:t> süre ile eller ovalanır</a:t>
            </a:r>
            <a:endParaRPr lang="tr-TR" sz="2400" b="1" dirty="0">
              <a:solidFill>
                <a:srgbClr val="000000"/>
              </a:solidFill>
            </a:endParaRPr>
          </a:p>
          <a:p>
            <a:endParaRPr lang="tr-TR" sz="2400" dirty="0"/>
          </a:p>
          <a:p>
            <a:endParaRPr lang="tr-TR" sz="3600" b="1" dirty="0">
              <a:solidFill>
                <a:srgbClr val="7030A0"/>
              </a:solidFill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10280072" y="18358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9377" y="239950"/>
            <a:ext cx="8570237" cy="145075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El Hijyeni</a:t>
            </a:r>
            <a:endParaRPr lang="tr-TR" sz="44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77" y="2089250"/>
            <a:ext cx="5783911" cy="18899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  <p:sp>
        <p:nvSpPr>
          <p:cNvPr id="5" name="Dikdörtgen 4"/>
          <p:cNvSpPr/>
          <p:nvPr/>
        </p:nvSpPr>
        <p:spPr>
          <a:xfrm>
            <a:off x="1201783" y="4377717"/>
            <a:ext cx="9666514" cy="175432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000000"/>
                </a:solidFill>
              </a:rPr>
              <a:t>Pittet</a:t>
            </a:r>
            <a:r>
              <a:rPr lang="tr-TR" sz="2400" dirty="0">
                <a:solidFill>
                  <a:srgbClr val="000000"/>
                </a:solidFill>
              </a:rPr>
              <a:t> ve </a:t>
            </a:r>
            <a:r>
              <a:rPr lang="tr-TR" sz="2400" dirty="0" err="1">
                <a:solidFill>
                  <a:srgbClr val="000000"/>
                </a:solidFill>
              </a:rPr>
              <a:t>ark.ları</a:t>
            </a:r>
            <a:r>
              <a:rPr lang="tr-TR" sz="2400" dirty="0">
                <a:solidFill>
                  <a:srgbClr val="000000"/>
                </a:solidFill>
              </a:rPr>
              <a:t> tarafından yapılan bu çalışmada; el yıkama uyumunun %48'den %66'ya yükselmesinin hastane kaynaklı enfeksiyon oranında %40'lık bir azalmaya neden olduğu gösterilmiştir.</a:t>
            </a: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152159" y="308475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5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C02B-AEA2-57D6-A944-4791D2CEB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3A2A19-6AB0-6868-A141-E9018FFA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02" y="639437"/>
            <a:ext cx="10058400" cy="1131650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dirty="0">
                <a:solidFill>
                  <a:srgbClr val="000000"/>
                </a:solidFill>
              </a:rPr>
            </a:br>
            <a:r>
              <a:rPr lang="tr-TR" sz="4400" b="1" dirty="0">
                <a:solidFill>
                  <a:schemeClr val="accent1"/>
                </a:solidFill>
                <a:latin typeface="+mn-lt"/>
              </a:rPr>
              <a:t>Cilt-Ağız Bakımı</a:t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6F8C45-FE20-32C8-C95E-12C2A8D3DF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79" y="1771087"/>
            <a:ext cx="9988731" cy="463904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Ağız ve dişler günlük muayene edilmeli,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Günde 4-6 kez (özellikle yemek sonrası ) steril su, serum fizyolojik veya sodyum bikarbonat ile gargara yapılmalı,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Günde en az 2 kez dişler yumuşak fırça ile fırçalanmalı (doku bütünlüğünü bozmadan diş ipi kullanabilir),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rgbClr val="000000"/>
                </a:solidFill>
              </a:rPr>
              <a:t>Mukozit</a:t>
            </a:r>
            <a:r>
              <a:rPr lang="tr-TR" sz="2400" dirty="0">
                <a:solidFill>
                  <a:srgbClr val="000000"/>
                </a:solidFill>
              </a:rPr>
              <a:t> oluşma riski nedeniyle ortodontik cihaz kullanılmamalıdır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Kemoterapi öncesi hasta mutlaka diş hekimi tarafından muayene edilmeli, diş tedavisi gerekli ise müdahale yapıldıktan 10-15 gün sonra kemoterapi başlanmalıdır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7997DC4B-7553-76B2-C18B-5CD748EC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463502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95F6-1133-890B-20F4-FDC08612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170E51-0660-0F1D-11D8-279466A2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02" y="639437"/>
            <a:ext cx="10058400" cy="1131650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dirty="0">
                <a:solidFill>
                  <a:srgbClr val="000000"/>
                </a:solidFill>
              </a:rPr>
            </a:br>
            <a:r>
              <a:rPr lang="tr-TR" sz="4400" b="1" dirty="0">
                <a:solidFill>
                  <a:schemeClr val="accent1"/>
                </a:solidFill>
                <a:latin typeface="+mn-lt"/>
              </a:rPr>
              <a:t>Cilt-Ağız Bakımı</a:t>
            </a:r>
            <a:br>
              <a:rPr lang="tr-TR" sz="4400" dirty="0">
                <a:solidFill>
                  <a:srgbClr val="7030A0"/>
                </a:solidFill>
              </a:rPr>
            </a:br>
            <a:endParaRPr lang="tr-TR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245D8A-3EFA-F613-4933-D7FCB1B725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771087"/>
            <a:ext cx="9670248" cy="4639043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Cilt bütünlüğünü korumak ve enfeksiyon riskini azaltmak için perine temizliği önemli,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Hasta her dışkılama sonrası perine bölgesi cilde zarar vermeyecek şekilde dikkatle temizlenmeli,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Kadın hastalarda dışkı kontaminasyonu ve üriner sistem enfeksiyonlarını önlemek için perine temizliği mutlaka önden arkaya doğru yapılmalı,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Vajinal irritasyona, servikal ve vajinal </a:t>
            </a:r>
            <a:r>
              <a:rPr lang="tr-TR" sz="2400" dirty="0" err="1">
                <a:solidFill>
                  <a:srgbClr val="000000"/>
                </a:solidFill>
              </a:rPr>
              <a:t>absorbsiyona</a:t>
            </a:r>
            <a:r>
              <a:rPr lang="tr-TR" sz="2400" dirty="0">
                <a:solidFill>
                  <a:srgbClr val="000000"/>
                </a:solidFill>
              </a:rPr>
              <a:t> izin verilmemeli,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Rektal termometre, lavman ve fitil kullanılmamalı, rektal muayene yapılmamalıdır</a:t>
            </a: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75C78AFD-A6A4-381D-FAF4-71907907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463502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0C75-45E0-EF7B-60AC-0CE1B0C9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C54DC52-3771-C836-D97D-BB4136B9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64698"/>
            <a:ext cx="10058400" cy="2419435"/>
          </a:xfrm>
          <a:solidFill>
            <a:srgbClr val="666DA4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+mn-lt"/>
              </a:rPr>
              <a:t>İzolasyon Önlemleri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837C440-8B6C-0311-A0AC-847DA9CC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6" y="248483"/>
            <a:ext cx="9131905" cy="145075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7030A0"/>
                </a:solidFill>
                <a:latin typeface="+mn-lt"/>
              </a:rPr>
              <a:t>Sunum Planı</a:t>
            </a:r>
            <a:endParaRPr lang="en-GB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372" y="1844005"/>
            <a:ext cx="7763070" cy="43871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Giriş ve Tarihçe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Kanser Hastalarında Risk Faktörleri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Temel Enfeksiyon Kontrol Önlemleri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İzolasyon Önlemleri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Hastane Ortamı ve Koruyucu Önlemler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Profilaksi ve Tedavi Yönetimi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Özel Gruplar ve Eğitim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35512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4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54" y="1014320"/>
            <a:ext cx="10058400" cy="1057004"/>
          </a:xfrm>
        </p:spPr>
        <p:txBody>
          <a:bodyPr>
            <a:noAutofit/>
          </a:bodyPr>
          <a:lstStyle/>
          <a:p>
            <a:r>
              <a:rPr lang="tr-TR" sz="4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tr-TR" sz="4900" b="1" dirty="0">
                <a:solidFill>
                  <a:srgbClr val="666DA4"/>
                </a:solidFill>
                <a:latin typeface="+mn-lt"/>
              </a:rPr>
              <a:t>İzolasyon Önlemleri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48" y="1943706"/>
            <a:ext cx="10467219" cy="42229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Patojen mikroorganizmalarla enfekte veya kolonize hastalardan, diğer hastalara, sağlık personeline, ziyaretçilere ve çevreye mikroorganizmaların bulaşını engellemek için uygulanır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b="1" dirty="0">
                <a:solidFill>
                  <a:srgbClr val="7030A0"/>
                </a:solidFill>
              </a:rPr>
              <a:t>İzolasyon önlemleri iki gruba ayrılır;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b="1" dirty="0">
                <a:solidFill>
                  <a:srgbClr val="000000"/>
                </a:solidFill>
              </a:rPr>
              <a:t>Standart önlemleri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 Bulaş yoluna yönelik izolasyon önlemleri: Standart önlemlere ek olarak alınan önlemler</a:t>
            </a:r>
          </a:p>
          <a:p>
            <a:pPr marL="384048" lvl="2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Temas izolasyon önlemleri</a:t>
            </a:r>
          </a:p>
          <a:p>
            <a:pPr marL="384048" lvl="2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Damlacık izolasyon önlemleri</a:t>
            </a:r>
          </a:p>
          <a:p>
            <a:pPr marL="384048" lvl="2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Solunum (Hava yolu) izolasyon önlemleri</a:t>
            </a:r>
          </a:p>
          <a:p>
            <a:pPr marL="384048" lvl="2" indent="0">
              <a:lnSpc>
                <a:spcPct val="100000"/>
              </a:lnSpc>
              <a:buNone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364047" y="236246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230619"/>
            <a:ext cx="10058400" cy="1450757"/>
          </a:xfrm>
        </p:spPr>
        <p:txBody>
          <a:bodyPr>
            <a:norm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İzolasyon Önlemleri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3170" y="1828317"/>
            <a:ext cx="10627566" cy="448042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3500" b="1" dirty="0">
                <a:solidFill>
                  <a:srgbClr val="7030A0"/>
                </a:solidFill>
              </a:rPr>
              <a:t>Standart önlemler: </a:t>
            </a:r>
            <a:r>
              <a:rPr lang="tr-TR" sz="3500" dirty="0">
                <a:solidFill>
                  <a:schemeClr val="bg2">
                    <a:lumMod val="10000"/>
                  </a:schemeClr>
                </a:solidFill>
              </a:rPr>
              <a:t>Bütün hastalara bakım verirken uygulanmalıdır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000000"/>
                </a:solidFill>
              </a:rPr>
              <a:t>Sağlam deriye dokunmadan önce ve sonra el hijyeni uygulanmalıdır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000000"/>
                </a:solidFill>
              </a:rPr>
              <a:t>Mukoza, enfekte materyal, bütünlüğü bozulmuş deriye temastan önce el hijyeni sağlanmalı, eldiven giyilmeli, işlem bitince eldiven çıkarılıp el hijyeni sağlanmalıdır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000000"/>
                </a:solidFill>
              </a:rPr>
              <a:t>Hastanın kan veya vücut sıvılarıyla temas edilme ihtimali varsa tam kişisel koruyucu ekipman (KKE) kullanılmalıdır: eldiven, maske, gözlük/siperlik, önlük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00"/>
                </a:solidFill>
              </a:rPr>
              <a:t>KKE giyinme sırası: önlük, maske, gözlük/siperlik, eldiven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00"/>
                </a:solidFill>
              </a:rPr>
              <a:t>KKE çıkarma sırası: eldiven, gözlük/siperlik, önlük, maske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8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10700" y="23061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9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4" y="625151"/>
            <a:ext cx="9607074" cy="524380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46806" y="17663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74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946151"/>
            <a:ext cx="10058400" cy="949829"/>
          </a:xfrm>
        </p:spPr>
        <p:txBody>
          <a:bodyPr>
            <a:normAutofit fontScale="90000"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Temas İzolasyon Önlemleri </a:t>
            </a:r>
            <a:br>
              <a:rPr lang="tr-TR" sz="4900" b="1" dirty="0">
                <a:solidFill>
                  <a:srgbClr val="666DA4"/>
                </a:solidFill>
                <a:latin typeface="+mn-lt"/>
              </a:rPr>
            </a:br>
            <a:endParaRPr lang="tr-TR" sz="4900" b="1" dirty="0">
              <a:solidFill>
                <a:srgbClr val="666DA4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823" y="2175932"/>
            <a:ext cx="5815320" cy="407553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9600" dirty="0">
                <a:solidFill>
                  <a:srgbClr val="000000"/>
                </a:solidFill>
              </a:rPr>
              <a:t>Çok ilaca dirençli (ÇİD) mikroorganizma ile enfekte/kolonize hastalardan bulaşı engellemek için uygulanır (ÇİD Gram negatifler, MRSA, VRE,…);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 Hastalar özel bir odaya yerleştirilmeli veya </a:t>
            </a:r>
            <a:r>
              <a:rPr lang="tr-TR" sz="9600" dirty="0" err="1">
                <a:solidFill>
                  <a:srgbClr val="000000"/>
                </a:solidFill>
              </a:rPr>
              <a:t>kohortlanmalıdır</a:t>
            </a:r>
            <a:endParaRPr lang="tr-TR" sz="9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Hasta odasına girerken KKE kullanılmalıdır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Odadan çıkmadan önce KKE uygun şekilde çıkarılıp atık torbasına atılmalı ve el hijyeni sağlanmalıdır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Odadan çıktıktan sonra el hijyeni sağlanmalıdır</a:t>
            </a:r>
            <a:endParaRPr lang="tr-TR" sz="9600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43" y="2083255"/>
            <a:ext cx="5815320" cy="407553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233420" y="147988"/>
            <a:ext cx="2039841" cy="13822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680" y="5096407"/>
            <a:ext cx="1615580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4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854033"/>
            <a:ext cx="10058400" cy="982896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666DA4"/>
                </a:solidFill>
                <a:latin typeface="+mn-lt"/>
              </a:rPr>
              <a:t>Damlacık İzolasyon Önlemleri </a:t>
            </a:r>
            <a:br>
              <a:rPr lang="tr-TR" sz="4400" b="1" dirty="0">
                <a:solidFill>
                  <a:srgbClr val="666DA4"/>
                </a:solidFill>
                <a:latin typeface="+mn-lt"/>
              </a:rPr>
            </a:br>
            <a:endParaRPr lang="tr-TR" sz="4400" b="1" dirty="0">
              <a:solidFill>
                <a:srgbClr val="666DA4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7067" y="2184400"/>
            <a:ext cx="6477000" cy="41262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Büyük partiküllü (&gt; 5µm) damlacıklarla bulaşan mikroorganizmalarla enfekte/kolonize hastalara yönelik uygulanır (İnvazif </a:t>
            </a:r>
            <a:r>
              <a:rPr lang="tr-TR" sz="9600" i="1" dirty="0">
                <a:solidFill>
                  <a:srgbClr val="000000"/>
                </a:solidFill>
              </a:rPr>
              <a:t>H </a:t>
            </a:r>
            <a:r>
              <a:rPr lang="tr-TR" sz="9600" i="1" dirty="0" err="1">
                <a:solidFill>
                  <a:srgbClr val="000000"/>
                </a:solidFill>
              </a:rPr>
              <a:t>influenzae</a:t>
            </a:r>
            <a:r>
              <a:rPr lang="tr-TR" sz="9600" i="1" dirty="0">
                <a:solidFill>
                  <a:srgbClr val="000000"/>
                </a:solidFill>
              </a:rPr>
              <a:t> </a:t>
            </a:r>
            <a:r>
              <a:rPr lang="tr-TR" sz="9600" dirty="0">
                <a:solidFill>
                  <a:srgbClr val="000000"/>
                </a:solidFill>
              </a:rPr>
              <a:t>tip b, dirençli </a:t>
            </a:r>
            <a:r>
              <a:rPr lang="tr-TR" sz="9600" dirty="0" err="1">
                <a:solidFill>
                  <a:srgbClr val="000000"/>
                </a:solidFill>
              </a:rPr>
              <a:t>pnömokok</a:t>
            </a:r>
            <a:r>
              <a:rPr lang="tr-TR" sz="9600" dirty="0">
                <a:solidFill>
                  <a:srgbClr val="000000"/>
                </a:solidFill>
              </a:rPr>
              <a:t>, </a:t>
            </a:r>
            <a:r>
              <a:rPr lang="tr-TR" sz="9600" dirty="0" err="1">
                <a:solidFill>
                  <a:srgbClr val="000000"/>
                </a:solidFill>
              </a:rPr>
              <a:t>meningokok</a:t>
            </a:r>
            <a:r>
              <a:rPr lang="tr-TR" sz="9600" dirty="0">
                <a:solidFill>
                  <a:srgbClr val="000000"/>
                </a:solidFill>
              </a:rPr>
              <a:t>, boğmaca,…)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 Bulaş kaynak ve duyarlı kişi arasında yakın mesafede (≤1 m) iken olur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 Hastalar özel bir odaya yerleştirilmeli veya yataklar arası mesafe en az 1 metre olmalı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Hasta odasına girerken ve hastaya &lt;1 metre yaklaşırken mutlaka CERRAHİ MASKE kullanılmalı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233420" y="147988"/>
            <a:ext cx="2039841" cy="13822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599" y="2259819"/>
            <a:ext cx="5281883" cy="351582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759" y="4978513"/>
            <a:ext cx="1577477" cy="1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8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145" y="448733"/>
            <a:ext cx="10058400" cy="101217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666DA4"/>
                </a:solidFill>
                <a:latin typeface="+mn-lt"/>
              </a:rPr>
              <a:t>Solunum (Hava Yolu) İzolasyonu </a:t>
            </a:r>
            <a:br>
              <a:rPr lang="tr-TR" sz="4400" dirty="0">
                <a:solidFill>
                  <a:schemeClr val="accent1"/>
                </a:solidFill>
                <a:latin typeface="+mn-lt"/>
              </a:rPr>
            </a:br>
            <a:endParaRPr lang="tr-TR" sz="4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145" y="1701799"/>
            <a:ext cx="6738188" cy="455292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9600" dirty="0">
                <a:solidFill>
                  <a:srgbClr val="000000"/>
                </a:solidFill>
              </a:rPr>
              <a:t>Küçük partiküller(&lt;5µm) ile bulaşan mikroorganizmalara yönelik uygulanır (Tüberküloz, kızamık, </a:t>
            </a:r>
            <a:r>
              <a:rPr lang="tr-TR" sz="9600" dirty="0" err="1">
                <a:solidFill>
                  <a:srgbClr val="000000"/>
                </a:solidFill>
              </a:rPr>
              <a:t>suçiçeği,vb</a:t>
            </a:r>
            <a:r>
              <a:rPr lang="tr-TR" sz="9600" dirty="0">
                <a:solidFill>
                  <a:srgbClr val="000000"/>
                </a:solidFill>
              </a:rPr>
              <a:t>.);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 Partiküller küçük olduğu için havada asılı kalır ve hava akımıyla çok uzak mesafelere kadar gidebilirler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Hava akımı koridordan odaya olmalı (negatif basınç)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Saatte 6-12 kez hava değişimi sağlanmalı, odadan dışarı hava çıkıyorsa filtre edilmeli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Oda kapısı kapalı tutulmalıdır, hasta oda dışına çıkarılması gerekiyorsa cerrahi maske takılmalı</a:t>
            </a:r>
          </a:p>
          <a:p>
            <a:pPr marL="285750" indent="-285750">
              <a:buFontTx/>
              <a:buChar char="-"/>
            </a:pPr>
            <a:r>
              <a:rPr lang="tr-TR" sz="9600" dirty="0">
                <a:solidFill>
                  <a:srgbClr val="000000"/>
                </a:solidFill>
              </a:rPr>
              <a:t>Hasta odasına girerken KKE ve N95 maske takılmalıdır</a:t>
            </a:r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233420" y="147988"/>
            <a:ext cx="2039841" cy="13822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667" y="1918548"/>
            <a:ext cx="4675500" cy="38850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80" y="5212559"/>
            <a:ext cx="1077686" cy="10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0AC6-3B07-EB29-027F-E2B366705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D8CF6DC7-6C3D-C282-B046-CFBCDFD5D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402369"/>
            <a:ext cx="10058400" cy="1919902"/>
          </a:xfrm>
          <a:solidFill>
            <a:schemeClr val="accent2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Hastane Ortamı ve Koruyucu Önlemler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DFA1D29-36E1-AD91-56CF-EDA0EB56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58" y="691088"/>
            <a:ext cx="10058400" cy="1382232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2"/>
                </a:solidFill>
                <a:latin typeface="+mn-lt"/>
              </a:rPr>
              <a:t>Uygun Havalandırma ve Koruyucu Çevre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tr-TR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58" y="1838369"/>
            <a:ext cx="10712925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Koruyucu hastane ortamları, hematolojik </a:t>
            </a:r>
            <a:r>
              <a:rPr lang="tr-TR" sz="2400" dirty="0" err="1">
                <a:solidFill>
                  <a:srgbClr val="000000"/>
                </a:solidFill>
              </a:rPr>
              <a:t>maligniteli</a:t>
            </a:r>
            <a:r>
              <a:rPr lang="tr-TR" sz="2400" dirty="0">
                <a:solidFill>
                  <a:srgbClr val="000000"/>
                </a:solidFill>
              </a:rPr>
              <a:t> hastalarda, özellikle lösemi hastalarında veya hematopoetik kök hücre nakil (HKHN) alıcılarında enfeksiyonların önlemesinde, önemli rol oynamaktadır.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 izolasyon odalarında, &gt; 0,3 </a:t>
            </a:r>
            <a:r>
              <a:rPr lang="el-GR" sz="2400" dirty="0">
                <a:solidFill>
                  <a:srgbClr val="000000"/>
                </a:solidFill>
              </a:rPr>
              <a:t>μ</a:t>
            </a:r>
            <a:r>
              <a:rPr lang="tr-TR" sz="2400" dirty="0">
                <a:solidFill>
                  <a:srgbClr val="000000"/>
                </a:solidFill>
              </a:rPr>
              <a:t>m partikülleri uzaklaştıran HEPA filtreleme ve </a:t>
            </a:r>
            <a:r>
              <a:rPr lang="tr-TR" sz="2400" dirty="0" err="1">
                <a:solidFill>
                  <a:srgbClr val="000000"/>
                </a:solidFill>
              </a:rPr>
              <a:t>laminer</a:t>
            </a:r>
            <a:r>
              <a:rPr lang="tr-TR" sz="2400" dirty="0">
                <a:solidFill>
                  <a:srgbClr val="000000"/>
                </a:solidFill>
              </a:rPr>
              <a:t> hava akışı uygulanmalıdır.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 odaları ve koridor arasında pozitif hava basıncı ile sürekli basınç izlemi yapılmalıdır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Kapılar kendiliğinden kapanmalı ve odalarda iyi yalıtım yapılmış olmalıdır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Hastalar ve sağlık çalışanları inşaat alanlarından küf enfeksiyonu riski nedeniyle uzak durmalıdır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01370" y="30088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7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40" y="564713"/>
            <a:ext cx="10058400" cy="1444306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br>
              <a:rPr lang="tr-TR" sz="4400" b="1" dirty="0">
                <a:solidFill>
                  <a:srgbClr val="7030A0"/>
                </a:solidFill>
              </a:rPr>
            </a:br>
            <a:r>
              <a:rPr lang="tr-TR" sz="4400" b="1" dirty="0">
                <a:solidFill>
                  <a:schemeClr val="accent2"/>
                </a:solidFill>
                <a:latin typeface="+mn-lt"/>
              </a:rPr>
              <a:t>Uygun Havalandırma ve Koruyucu Çevre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140" y="2158033"/>
            <a:ext cx="11119325" cy="40959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İnşaat, yenileme ve onarım faaliyetleri sırasında, </a:t>
            </a:r>
            <a:r>
              <a:rPr lang="tr-TR" sz="2400" i="1" dirty="0" err="1">
                <a:solidFill>
                  <a:srgbClr val="000000"/>
                </a:solidFill>
              </a:rPr>
              <a:t>Aspergillus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spp</a:t>
            </a:r>
            <a:r>
              <a:rPr lang="tr-TR" sz="2400" dirty="0">
                <a:solidFill>
                  <a:srgbClr val="000000"/>
                </a:solidFill>
              </a:rPr>
              <a:t>. ve diğer patojenik küflerin ortamda bulunma riski yüksek olduğundan kurumsal düzeyde özel önlemler alınmalı ve inşaat alanları ile hasta alanları arasında uygun bariyer sistemleri uygulanmalıdır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İnşaat alanında ve çevresinde toz ve partikülleri kontrol altına almak ve temizlemek için personel ve ekipman sağlanmalıdır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Hastane su sistemleri, sağlık hizmetiyle ilişkili enfeksiyonların kaynağı olabilmektedir (</a:t>
            </a:r>
            <a:r>
              <a:rPr lang="tr-TR" sz="2400" dirty="0" err="1">
                <a:solidFill>
                  <a:srgbClr val="000000"/>
                </a:solidFill>
              </a:rPr>
              <a:t>Örn</a:t>
            </a:r>
            <a:r>
              <a:rPr lang="tr-TR" sz="2400" dirty="0">
                <a:solidFill>
                  <a:srgbClr val="000000"/>
                </a:solidFill>
              </a:rPr>
              <a:t>; </a:t>
            </a:r>
            <a:r>
              <a:rPr lang="tr-TR" sz="2400" i="1" dirty="0" err="1">
                <a:solidFill>
                  <a:srgbClr val="000000"/>
                </a:solidFill>
              </a:rPr>
              <a:t>Pseudomonas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enfeksiyonları, </a:t>
            </a:r>
            <a:r>
              <a:rPr lang="tr-TR" sz="2400" dirty="0" err="1">
                <a:solidFill>
                  <a:srgbClr val="000000"/>
                </a:solidFill>
              </a:rPr>
              <a:t>lejyonelloz</a:t>
            </a:r>
            <a:r>
              <a:rPr lang="tr-TR" sz="2400" dirty="0">
                <a:solidFill>
                  <a:srgbClr val="000000"/>
                </a:solidFill>
              </a:rPr>
              <a:t>, </a:t>
            </a:r>
            <a:r>
              <a:rPr lang="tr-TR" sz="2400" dirty="0" err="1">
                <a:solidFill>
                  <a:srgbClr val="000000"/>
                </a:solidFill>
              </a:rPr>
              <a:t>kriptosporidiyoz</a:t>
            </a:r>
            <a:r>
              <a:rPr lang="tr-TR" sz="2400" dirty="0">
                <a:solidFill>
                  <a:srgbClr val="000000"/>
                </a:solidFill>
              </a:rPr>
              <a:t> ve atipik mikobakteriler), dolaysıyla rutin su sistemi kontrollerinin yapılması gerekmektedir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502537" y="236246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643" y="1025333"/>
            <a:ext cx="10058400" cy="1057004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2"/>
                </a:solidFill>
                <a:latin typeface="+mn-lt"/>
              </a:rPr>
              <a:t>Çevresel Temizlik</a:t>
            </a:r>
            <a:br>
              <a:rPr lang="tr-TR" sz="4400" b="1" dirty="0">
                <a:solidFill>
                  <a:srgbClr val="7030A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2" y="1881912"/>
            <a:ext cx="11392678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Hastane ortamı çeşitli patojenler için rezervuar görevi yapmakta ve bulaşmasına aracılık etmektedir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Çevresel temizlik ve dezenfeksiyon uygulamalarının hastane kaynaklı enfeksiyonlarının gelişiminin önlenmesinde önemli rolü vardır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Hastane ortamı ve sağlık hizmetleriyle sürekli temas halinde olan kanser hastaları için bu rol son derece önemlidir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Kuru, cansız yüzeylerde, mikroorganizmaların hayatta kalma süreleri sıcaklığa, nem oranına ve yüzey tipine göre değişir; virüsler için birkaç gün (&gt;12 gün), MRSA için 2 ay ve VRE için 36 aya kadar olduğu bildirilmiştir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0031" y="33421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4CEFECE-661A-CC8F-945E-AF7247F13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21" y="2331023"/>
            <a:ext cx="10058400" cy="1941340"/>
          </a:xfr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chemeClr val="bg1"/>
                </a:solidFill>
                <a:latin typeface="+mn-lt"/>
              </a:rPr>
              <a:t>Giriş ve Tarihçe</a:t>
            </a: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endParaRPr lang="tr-TR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71A4E9-E17E-3934-CD02-F728926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004"/>
            <a:ext cx="10058400" cy="1057004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2"/>
                </a:solidFill>
                <a:latin typeface="+mn-lt"/>
              </a:rPr>
              <a:t>Çevresel Temizlik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2015067"/>
            <a:ext cx="10916886" cy="42924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Çevresel temizlik genellikle manuel yöntemle, </a:t>
            </a:r>
            <a:r>
              <a:rPr lang="tr-TR" sz="2400" dirty="0" err="1">
                <a:solidFill>
                  <a:srgbClr val="000000"/>
                </a:solidFill>
              </a:rPr>
              <a:t>hipokloröz</a:t>
            </a:r>
            <a:r>
              <a:rPr lang="tr-TR" sz="2400" dirty="0">
                <a:solidFill>
                  <a:srgbClr val="000000"/>
                </a:solidFill>
              </a:rPr>
              <a:t> asit, hidrojen peroksit ve </a:t>
            </a:r>
            <a:r>
              <a:rPr lang="tr-TR" sz="2400" dirty="0" err="1">
                <a:solidFill>
                  <a:srgbClr val="000000"/>
                </a:solidFill>
              </a:rPr>
              <a:t>parasetik</a:t>
            </a:r>
            <a:r>
              <a:rPr lang="tr-TR" sz="2400" dirty="0">
                <a:solidFill>
                  <a:srgbClr val="000000"/>
                </a:solidFill>
              </a:rPr>
              <a:t> asit gibi dezenfektan maddeler kullanılarak yapılır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Yapılan çalışmalar; manuel temizliğin, temizlik personeli ve hemşirelerin eğitimine ve uygun miktarda dezenfektan solüsyonu kullanımına bağlı olduğunu, yüzeylerin yalnızca yaklaşık %47'sinin uygun şekilde dezenfekte edildiğini göstermektedir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Çevre temizliğinde; hidrojen peroksit </a:t>
            </a:r>
            <a:r>
              <a:rPr lang="tr-TR" sz="2400" dirty="0" err="1">
                <a:solidFill>
                  <a:srgbClr val="000000"/>
                </a:solidFill>
              </a:rPr>
              <a:t>aerosol</a:t>
            </a:r>
            <a:r>
              <a:rPr lang="tr-TR" sz="2400" dirty="0">
                <a:solidFill>
                  <a:srgbClr val="000000"/>
                </a:solidFill>
              </a:rPr>
              <a:t> ve buhar sistemleri gibi otomatik sistemler de kullanılabilir. Bu uygulamaların; </a:t>
            </a:r>
            <a:r>
              <a:rPr lang="tr-TR" sz="2400" i="1" dirty="0">
                <a:solidFill>
                  <a:srgbClr val="000000"/>
                </a:solidFill>
              </a:rPr>
              <a:t>MRSA, C. </a:t>
            </a:r>
            <a:r>
              <a:rPr lang="tr-TR" sz="2400" i="1" dirty="0" err="1">
                <a:solidFill>
                  <a:srgbClr val="000000"/>
                </a:solidFill>
              </a:rPr>
              <a:t>difficile</a:t>
            </a:r>
            <a:r>
              <a:rPr lang="tr-TR" sz="2400" i="1" dirty="0">
                <a:solidFill>
                  <a:srgbClr val="000000"/>
                </a:solidFill>
              </a:rPr>
              <a:t> ve </a:t>
            </a:r>
            <a:r>
              <a:rPr lang="tr-TR" sz="2400" i="1" dirty="0" err="1">
                <a:solidFill>
                  <a:srgbClr val="000000"/>
                </a:solidFill>
              </a:rPr>
              <a:t>Mycobacterium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i="1" dirty="0" err="1">
                <a:solidFill>
                  <a:srgbClr val="000000"/>
                </a:solidFill>
              </a:rPr>
              <a:t>tuberculosis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üzerinde etkili olduğu gösterilmiştir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Ayrıca </a:t>
            </a:r>
            <a:r>
              <a:rPr lang="tr-TR" sz="2400" dirty="0" err="1">
                <a:solidFill>
                  <a:srgbClr val="000000"/>
                </a:solidFill>
              </a:rPr>
              <a:t>portable</a:t>
            </a:r>
            <a:r>
              <a:rPr lang="tr-TR" sz="2400" dirty="0">
                <a:solidFill>
                  <a:srgbClr val="000000"/>
                </a:solidFill>
              </a:rPr>
              <a:t> UV ışıklı </a:t>
            </a:r>
            <a:r>
              <a:rPr lang="tr-TR" sz="2400" dirty="0" err="1">
                <a:solidFill>
                  <a:srgbClr val="000000"/>
                </a:solidFill>
              </a:rPr>
              <a:t>germisidal</a:t>
            </a:r>
            <a:r>
              <a:rPr lang="tr-TR" sz="2400" dirty="0">
                <a:solidFill>
                  <a:srgbClr val="000000"/>
                </a:solidFill>
              </a:rPr>
              <a:t> cihazlar (PX-UV) da güvenli, kullanımı kolay ve etkilidir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48024" y="30088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50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2411"/>
            <a:ext cx="10058400" cy="1057004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2"/>
                </a:solidFill>
                <a:latin typeface="+mn-lt"/>
              </a:rPr>
              <a:t>Çevresel Temizlik</a:t>
            </a:r>
            <a:br>
              <a:rPr lang="tr-TR" sz="4400" dirty="0">
                <a:latin typeface="+mn-lt"/>
              </a:rPr>
            </a:br>
            <a:endParaRPr lang="en-GB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53" y="1689651"/>
            <a:ext cx="11392678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Hasta odaları günlük olarak temizlenmelidir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Sık temas edilen yüzeyler (Kapı kolları gibi) günde  ≥2 kez temizlenmelidir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Temas izolasyonu uygulanan hastalarda kullanılan cihazlar diğer hastalarla paylaşılmamalıdır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Paylaşılan cihazlar her kullanım sonrası temizlenmelidir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 odalarında </a:t>
            </a:r>
            <a:r>
              <a:rPr lang="tr-TR" sz="2400" dirty="0" err="1">
                <a:solidFill>
                  <a:srgbClr val="000000"/>
                </a:solidFill>
              </a:rPr>
              <a:t>fungal</a:t>
            </a:r>
            <a:r>
              <a:rPr lang="tr-TR" sz="2400" dirty="0">
                <a:solidFill>
                  <a:srgbClr val="000000"/>
                </a:solidFill>
              </a:rPr>
              <a:t> enfeksiyon riski nedeniyle canlı bitki varlığı önerilmemektedir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rgbClr val="000000"/>
                </a:solidFill>
              </a:rPr>
              <a:t>Kontamine</a:t>
            </a:r>
            <a:r>
              <a:rPr lang="tr-TR" sz="2400" dirty="0">
                <a:solidFill>
                  <a:srgbClr val="000000"/>
                </a:solidFill>
              </a:rPr>
              <a:t> tekstil ayrı toplanmalıdır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Tıbbi atık–evsel atık ayrımı yapılmalıdır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Kesici-delici alet güvenliği sağlanmalıdır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354717" y="30088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7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2474"/>
            <a:ext cx="10058400" cy="1382232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r>
              <a:rPr lang="tr-TR" sz="4400" b="1" dirty="0">
                <a:solidFill>
                  <a:schemeClr val="accent2"/>
                </a:solidFill>
                <a:latin typeface="+mn-lt"/>
              </a:rPr>
              <a:t>İnvaziv Araçlarla İlişkili Enfeksiyonlar</a:t>
            </a:r>
            <a:br>
              <a:rPr lang="tr-TR" sz="4400" b="1" i="1" dirty="0">
                <a:solidFill>
                  <a:srgbClr val="7030A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203" y="1866983"/>
            <a:ext cx="10943791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Kanser hastalarında invaziv tıbbi araçların kullanımı ( özellikle santral kateterler, kalıcı idrar kateterleri ve endotrakeal tüpler) hastane kaynaklı enfeksiyonlar açısından önemli risk oluşturmaktadır.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İnvaziv</a:t>
            </a:r>
            <a:r>
              <a:rPr lang="tr-TR" sz="2400" b="1" dirty="0">
                <a:solidFill>
                  <a:srgbClr val="000000"/>
                </a:solidFill>
              </a:rPr>
              <a:t> araç uygulanırken gerekenler;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Uzman ekip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Steril teknik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   - Sıkı bariyer önlemleri (steril örtü, steril eldiven, önlük, maske)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   - </a:t>
            </a:r>
            <a:r>
              <a:rPr lang="tr-TR" sz="2400" dirty="0" err="1">
                <a:solidFill>
                  <a:srgbClr val="000000"/>
                </a:solidFill>
              </a:rPr>
              <a:t>Klorheksidinli</a:t>
            </a:r>
            <a:r>
              <a:rPr lang="tr-TR" sz="2400" dirty="0">
                <a:solidFill>
                  <a:srgbClr val="000000"/>
                </a:solidFill>
              </a:rPr>
              <a:t> solüsyonla cilt antisepsisi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   - İlgili demet uygulamaları, düzenli kontrol ve takip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392040" y="24490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9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4067"/>
            <a:ext cx="10058400" cy="1822541"/>
          </a:xfrm>
        </p:spPr>
        <p:txBody>
          <a:bodyPr>
            <a:noAutofit/>
          </a:bodyPr>
          <a:lstStyle/>
          <a:p>
            <a:r>
              <a:rPr lang="tr-TR" sz="4400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tr-TR" sz="4400" dirty="0">
                <a:solidFill>
                  <a:schemeClr val="accent1"/>
                </a:solidFill>
                <a:latin typeface="+mn-lt"/>
              </a:rPr>
            </a:br>
            <a:br>
              <a:rPr lang="tr-TR" sz="4400" dirty="0">
                <a:solidFill>
                  <a:schemeClr val="accent1"/>
                </a:solidFill>
                <a:latin typeface="+mn-lt"/>
              </a:rPr>
            </a:br>
            <a:r>
              <a:rPr lang="tr-TR" sz="4400" b="1" dirty="0">
                <a:solidFill>
                  <a:schemeClr val="accent2"/>
                </a:solidFill>
                <a:latin typeface="+mn-lt"/>
              </a:rPr>
              <a:t>Çoklu İlaç Dirençli (ÇİD) Gram negatif Mikroorganizmalara karşı önlemler</a:t>
            </a:r>
            <a:br>
              <a:rPr lang="tr-TR" sz="4400" i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550"/>
            <a:ext cx="10824754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Kanser hastaları özellikle uzun süreli nötropeni atakları olan hematolojik </a:t>
            </a:r>
            <a:r>
              <a:rPr lang="tr-TR" sz="2400" dirty="0" err="1">
                <a:solidFill>
                  <a:srgbClr val="000000"/>
                </a:solidFill>
              </a:rPr>
              <a:t>maligniteli</a:t>
            </a:r>
            <a:r>
              <a:rPr lang="tr-TR" sz="2400" dirty="0">
                <a:solidFill>
                  <a:srgbClr val="000000"/>
                </a:solidFill>
              </a:rPr>
              <a:t> ve hematopoetik kök hücre nakil hastaları ÇİD enfeksiyon ve komplikasyonları açısından yüksek risk altındalar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ÇİD mikroorganizmalarla enfeksiyonlarında ölüm oranı yüksektir ve %80'e varan ölüm oranları bildirilmiştir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ÇİD gram negatif bakterilerin yüksek oranda görüldüğü durumlarda, demet müdahalelerin uygulanması önerilir;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- El hijyeni        -Temas önlemleri   - Çevresel temizlik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-Hastalarda ÇİD mikroorganizma kolonizasyon taraması (kabul ve sonrasında haftalık olarak)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0031" y="299227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9299"/>
            <a:ext cx="10058400" cy="1740639"/>
          </a:xfrm>
        </p:spPr>
        <p:txBody>
          <a:bodyPr>
            <a:noAutofit/>
          </a:bodyPr>
          <a:lstStyle/>
          <a:p>
            <a:r>
              <a:rPr lang="tr-TR" sz="4400" b="1" dirty="0" err="1">
                <a:solidFill>
                  <a:schemeClr val="accent2"/>
                </a:solidFill>
                <a:latin typeface="+mn-lt"/>
              </a:rPr>
              <a:t>Vankomisin</a:t>
            </a:r>
            <a:r>
              <a:rPr lang="tr-TR" sz="4400" b="1" dirty="0">
                <a:solidFill>
                  <a:schemeClr val="accent2"/>
                </a:solidFill>
                <a:latin typeface="+mn-lt"/>
              </a:rPr>
              <a:t> Dirençli Enterokoklara (VRE) Karşı Önlemler</a:t>
            </a:r>
            <a:br>
              <a:rPr lang="tr-TR" sz="4400" i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45267"/>
            <a:ext cx="10058400" cy="39622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 err="1">
                <a:solidFill>
                  <a:srgbClr val="000000"/>
                </a:solidFill>
              </a:rPr>
              <a:t>VRE’ler</a:t>
            </a:r>
            <a:r>
              <a:rPr lang="tr-TR" sz="2400" dirty="0">
                <a:solidFill>
                  <a:srgbClr val="000000"/>
                </a:solidFill>
              </a:rPr>
              <a:t> genelde patojenitesi düşük mikroorganizmalardır ve enfeksiyondan çok kolonizasyona neden olmaktalar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Hematolojik </a:t>
            </a:r>
            <a:r>
              <a:rPr lang="tr-TR" sz="2400" dirty="0" err="1">
                <a:solidFill>
                  <a:srgbClr val="000000"/>
                </a:solidFill>
              </a:rPr>
              <a:t>maligniteli</a:t>
            </a:r>
            <a:r>
              <a:rPr lang="tr-TR" sz="2400" dirty="0">
                <a:solidFill>
                  <a:srgbClr val="000000"/>
                </a:solidFill>
              </a:rPr>
              <a:t> hastalarda, hastaneye yatışta ve haftalık olarak rektal sürüntü ile aktif VRE sürveyansı yapılması önerilmektedir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VRE saptanması durumunda temas izolasyon önlemlerinin uygulanması, hastane içi bulaşı ve VRE kaynaklı hastane enfeksiyonlarının sıklığını azalttığı gösterilmiştir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10701" y="245576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4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52969"/>
            <a:ext cx="10058400" cy="1057004"/>
          </a:xfrm>
        </p:spPr>
        <p:txBody>
          <a:bodyPr>
            <a:noAutofit/>
          </a:bodyPr>
          <a:lstStyle/>
          <a:p>
            <a:r>
              <a:rPr lang="tr-TR" sz="4400" b="1" i="1" dirty="0" err="1">
                <a:solidFill>
                  <a:schemeClr val="accent2"/>
                </a:solidFill>
                <a:latin typeface="+mn-lt"/>
              </a:rPr>
              <a:t>Clostridoides</a:t>
            </a:r>
            <a:r>
              <a:rPr lang="tr-TR" sz="44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tr-TR" sz="4400" b="1" i="1" dirty="0" err="1">
                <a:solidFill>
                  <a:schemeClr val="accent2"/>
                </a:solidFill>
                <a:latin typeface="+mn-lt"/>
              </a:rPr>
              <a:t>difficile’ye</a:t>
            </a:r>
            <a:r>
              <a:rPr lang="tr-TR" sz="44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tr-TR" sz="4400" b="1" dirty="0">
                <a:solidFill>
                  <a:schemeClr val="accent2"/>
                </a:solidFill>
                <a:latin typeface="+mn-lt"/>
              </a:rPr>
              <a:t>Karşı Önlemler</a:t>
            </a:r>
            <a:br>
              <a:rPr lang="tr-TR" sz="4400" b="1" dirty="0">
                <a:solidFill>
                  <a:srgbClr val="FF000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787" y="1909973"/>
            <a:ext cx="11374086" cy="42855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300" dirty="0">
                <a:solidFill>
                  <a:srgbClr val="000000"/>
                </a:solidFill>
              </a:rPr>
              <a:t>Antimikrobiyal kullanımından kaynaklanan normal bağırsak mikrobiyotasındaki değişiklikler </a:t>
            </a:r>
            <a:r>
              <a:rPr lang="tr-TR" sz="2300" i="1" dirty="0" err="1">
                <a:solidFill>
                  <a:srgbClr val="000000"/>
                </a:solidFill>
              </a:rPr>
              <a:t>Clostridoides</a:t>
            </a:r>
            <a:r>
              <a:rPr lang="tr-TR" sz="2300" i="1" dirty="0">
                <a:solidFill>
                  <a:srgbClr val="000000"/>
                </a:solidFill>
              </a:rPr>
              <a:t> </a:t>
            </a:r>
            <a:r>
              <a:rPr lang="tr-TR" sz="2300" i="1" dirty="0" err="1">
                <a:solidFill>
                  <a:srgbClr val="000000"/>
                </a:solidFill>
              </a:rPr>
              <a:t>difficile</a:t>
            </a:r>
            <a:r>
              <a:rPr lang="tr-TR" sz="2300" i="1" dirty="0">
                <a:solidFill>
                  <a:srgbClr val="000000"/>
                </a:solidFill>
              </a:rPr>
              <a:t> </a:t>
            </a:r>
            <a:r>
              <a:rPr lang="tr-TR" sz="2300" dirty="0">
                <a:solidFill>
                  <a:srgbClr val="000000"/>
                </a:solidFill>
              </a:rPr>
              <a:t>enfeksiyonu  için uygun ortamı yaratır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i="1" dirty="0">
                <a:solidFill>
                  <a:srgbClr val="000000"/>
                </a:solidFill>
              </a:rPr>
              <a:t> C. </a:t>
            </a:r>
            <a:r>
              <a:rPr lang="tr-TR" sz="2300" i="1" dirty="0" err="1">
                <a:solidFill>
                  <a:srgbClr val="000000"/>
                </a:solidFill>
              </a:rPr>
              <a:t>difficile</a:t>
            </a:r>
            <a:r>
              <a:rPr lang="tr-TR" sz="2300" i="1" dirty="0">
                <a:solidFill>
                  <a:srgbClr val="000000"/>
                </a:solidFill>
              </a:rPr>
              <a:t> </a:t>
            </a:r>
            <a:r>
              <a:rPr lang="tr-TR" sz="2300" dirty="0">
                <a:solidFill>
                  <a:srgbClr val="000000"/>
                </a:solidFill>
              </a:rPr>
              <a:t>sporlarının neden olduğu çevresel kontaminasyon, hastalara bulaşmada ve sonrasında enfeksiyonlarda önemli bir rol oynar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</a:rPr>
              <a:t>El hijyeni uygulamasında su ve sabun kullanılmalıdır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</a:rPr>
              <a:t> </a:t>
            </a:r>
            <a:r>
              <a:rPr lang="tr-TR" sz="2300" i="1" dirty="0">
                <a:solidFill>
                  <a:srgbClr val="000000"/>
                </a:solidFill>
              </a:rPr>
              <a:t>C. </a:t>
            </a:r>
            <a:r>
              <a:rPr lang="tr-TR" sz="2300" i="1" dirty="0" err="1">
                <a:solidFill>
                  <a:srgbClr val="000000"/>
                </a:solidFill>
              </a:rPr>
              <a:t>difficile</a:t>
            </a:r>
            <a:r>
              <a:rPr lang="tr-TR" sz="2300" dirty="0" err="1">
                <a:solidFill>
                  <a:srgbClr val="000000"/>
                </a:solidFill>
              </a:rPr>
              <a:t>‘nin</a:t>
            </a:r>
            <a:r>
              <a:rPr lang="tr-TR" sz="2300" dirty="0">
                <a:solidFill>
                  <a:srgbClr val="000000"/>
                </a:solidFill>
              </a:rPr>
              <a:t> çevreye ve diğer hastalara bulaşını engellemek için;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300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	- </a:t>
            </a:r>
            <a:r>
              <a:rPr lang="tr-TR" dirty="0" err="1">
                <a:solidFill>
                  <a:srgbClr val="000000"/>
                </a:solidFill>
              </a:rPr>
              <a:t>Enfekte</a:t>
            </a:r>
            <a:r>
              <a:rPr lang="tr-TR" dirty="0">
                <a:solidFill>
                  <a:srgbClr val="000000"/>
                </a:solidFill>
              </a:rPr>
              <a:t> hastalara temas izolasyonu uygulanması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000000"/>
                </a:solidFill>
              </a:rPr>
              <a:t>	 - Hastalara bakım veren tüm personelin önlük ve eldiven giymesi, ellerini sabun ve suyla yıkanması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000000"/>
                </a:solidFill>
              </a:rPr>
              <a:t>	- Yüzeylerin 1:10 oranında seyreltilmiş sodyum hipoklorit ile temizlenmesi önerilir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0032" y="30088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0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4641"/>
            <a:ext cx="10058400" cy="1057004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chemeClr val="accent2"/>
                </a:solidFill>
                <a:latin typeface="+mn-lt"/>
              </a:rPr>
              <a:t>Viral Enfeksiyonlara Karşı Önlemler</a:t>
            </a:r>
            <a:br>
              <a:rPr lang="tr-TR" sz="4400" i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2006600"/>
            <a:ext cx="10967686" cy="41889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300" dirty="0">
                <a:solidFill>
                  <a:srgbClr val="000000"/>
                </a:solidFill>
              </a:rPr>
              <a:t>Solunum yolu viral enfeksiyonları, kanser hastalarında yüksek morbidite ve mortaliteye neden olmaktadır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</a:rPr>
              <a:t> Solunum yolu virüsleri, solunum sekresyonlarına maruz kalma yoluyla yayılır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</a:rPr>
              <a:t> Damlacık yoluyla bulaşma, havada asılı kalmayan (çapı &gt;5 </a:t>
            </a:r>
            <a:r>
              <a:rPr lang="el-GR" sz="2300" dirty="0">
                <a:solidFill>
                  <a:srgbClr val="000000"/>
                </a:solidFill>
              </a:rPr>
              <a:t>μ</a:t>
            </a:r>
            <a:r>
              <a:rPr lang="tr-TR" sz="2300" dirty="0">
                <a:solidFill>
                  <a:srgbClr val="000000"/>
                </a:solidFill>
              </a:rPr>
              <a:t>m) partiküllerle; hava yoluyla bulaşma ise havada uzun süre asılı kalan (çapı ≤5 </a:t>
            </a:r>
            <a:r>
              <a:rPr lang="el-GR" sz="2300" dirty="0">
                <a:solidFill>
                  <a:srgbClr val="000000"/>
                </a:solidFill>
              </a:rPr>
              <a:t>μ</a:t>
            </a:r>
            <a:r>
              <a:rPr lang="tr-TR" sz="2300" dirty="0">
                <a:solidFill>
                  <a:srgbClr val="000000"/>
                </a:solidFill>
              </a:rPr>
              <a:t>m) partiküllerle meydana gelir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</a:rPr>
              <a:t> Solunum yolu virüslerinin yayılması, bariyer önlemleri ve el yıkama gibi hijyenik önlemlerle önlenebilir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</a:rPr>
              <a:t> Solunum yolu viral enfeksiyonu olan sağlık çalışanları ve ziyaretçiler, enfeksiyon belirtileri geçene kadar bağışıklık sistemi zayıflamış hastalarla doğrudan temastan kaçınmalıdır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0031" y="28660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0583"/>
            <a:ext cx="9392152" cy="1723706"/>
          </a:xfrm>
        </p:spPr>
        <p:txBody>
          <a:bodyPr>
            <a:noAutofit/>
          </a:bodyPr>
          <a:lstStyle/>
          <a:p>
            <a:r>
              <a:rPr lang="tr-TR" sz="4400" b="1" dirty="0" err="1">
                <a:solidFill>
                  <a:schemeClr val="accent2"/>
                </a:solidFill>
                <a:latin typeface="+mn-lt"/>
              </a:rPr>
              <a:t>Gastrointestinal</a:t>
            </a:r>
            <a:r>
              <a:rPr lang="tr-TR" sz="4400" b="1" dirty="0">
                <a:solidFill>
                  <a:schemeClr val="accent2"/>
                </a:solidFill>
                <a:latin typeface="+mn-lt"/>
              </a:rPr>
              <a:t> Viral Enfeksiyonlara Karşı Önlemler</a:t>
            </a:r>
            <a:br>
              <a:rPr lang="tr-TR" sz="4400" i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67" y="2497667"/>
            <a:ext cx="10518952" cy="31411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 err="1">
                <a:solidFill>
                  <a:srgbClr val="000000"/>
                </a:solidFill>
              </a:rPr>
              <a:t>Gastrointestinal</a:t>
            </a:r>
            <a:r>
              <a:rPr lang="tr-TR" sz="2400" dirty="0">
                <a:solidFill>
                  <a:srgbClr val="000000"/>
                </a:solidFill>
              </a:rPr>
              <a:t> virüsler genellikle </a:t>
            </a:r>
            <a:r>
              <a:rPr lang="tr-TR" sz="2400" dirty="0" err="1">
                <a:solidFill>
                  <a:srgbClr val="000000"/>
                </a:solidFill>
              </a:rPr>
              <a:t>fekal</a:t>
            </a:r>
            <a:r>
              <a:rPr lang="tr-TR" sz="2400" dirty="0">
                <a:solidFill>
                  <a:srgbClr val="000000"/>
                </a:solidFill>
              </a:rPr>
              <a:t>-oral yolla bulaşır, ancak hava yoluyla bulaş vakaları da tespit edilmiştir (</a:t>
            </a:r>
            <a:r>
              <a:rPr lang="tr-TR" sz="2400" dirty="0" err="1">
                <a:solidFill>
                  <a:srgbClr val="000000"/>
                </a:solidFill>
              </a:rPr>
              <a:t>örn</a:t>
            </a:r>
            <a:r>
              <a:rPr lang="tr-TR" sz="2400" dirty="0">
                <a:solidFill>
                  <a:srgbClr val="000000"/>
                </a:solidFill>
              </a:rPr>
              <a:t>; </a:t>
            </a:r>
            <a:r>
              <a:rPr lang="tr-TR" sz="2400" dirty="0" err="1">
                <a:solidFill>
                  <a:srgbClr val="000000"/>
                </a:solidFill>
              </a:rPr>
              <a:t>Norwalk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like</a:t>
            </a:r>
            <a:r>
              <a:rPr lang="tr-TR" sz="2400" dirty="0">
                <a:solidFill>
                  <a:srgbClr val="000000"/>
                </a:solidFill>
              </a:rPr>
              <a:t> virüs)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Bu </a:t>
            </a:r>
            <a:r>
              <a:rPr lang="tr-TR" sz="2400" dirty="0" err="1">
                <a:solidFill>
                  <a:srgbClr val="000000"/>
                </a:solidFill>
              </a:rPr>
              <a:t>mikoorganizmalar</a:t>
            </a:r>
            <a:r>
              <a:rPr lang="tr-TR" sz="2400" dirty="0">
                <a:solidFill>
                  <a:srgbClr val="000000"/>
                </a:solidFill>
              </a:rPr>
              <a:t> gözeneksiz yüzeylerde birkaç gün hayatta kalabilir ve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Bu mikroorganizmalardan kaynaklanan enfeksiyonlar, temas izolasyon önlemleri ve çevresel temizlik de dahil olmak üzere sıkı enfeksiyon kontrol önlemleri ile kontrol altına alınabilir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58952" y="189593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4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A6BC4-6F92-41CD-E02E-9B04728D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9782997B-8B20-2EB2-54FC-3F13A4FB7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141" y="2101669"/>
            <a:ext cx="10058400" cy="3479800"/>
          </a:xfrm>
          <a:solidFill>
            <a:schemeClr val="accent1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 fontScale="90000"/>
          </a:bodyPr>
          <a:lstStyle/>
          <a:p>
            <a:pPr algn="ctr"/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r>
              <a:rPr lang="tr-TR" sz="5400" b="1" dirty="0">
                <a:solidFill>
                  <a:schemeClr val="bg1"/>
                </a:solidFill>
                <a:latin typeface="+mn-lt"/>
              </a:rPr>
              <a:t>Profilaksi ve Tedavi Yönetimi</a:t>
            </a: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endParaRPr lang="tr-TR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3AD166B-4097-A894-EE81-A1C8EECC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3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6" y="342588"/>
            <a:ext cx="9328695" cy="125294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Antibiyotik ve </a:t>
            </a:r>
            <a:r>
              <a:rPr lang="tr-TR" sz="4400" b="1" dirty="0" err="1">
                <a:solidFill>
                  <a:schemeClr val="accent1"/>
                </a:solidFill>
                <a:latin typeface="+mn-lt"/>
              </a:rPr>
              <a:t>Antifungal</a:t>
            </a:r>
            <a:r>
              <a:rPr lang="tr-TR" sz="4400" b="1" dirty="0">
                <a:solidFill>
                  <a:schemeClr val="accent1"/>
                </a:solidFill>
                <a:latin typeface="+mn-lt"/>
              </a:rPr>
              <a:t> Profilaksi </a:t>
            </a: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72" y="1845734"/>
            <a:ext cx="10646229" cy="4433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 </a:t>
            </a:r>
            <a:endParaRPr lang="tr-TR" sz="2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Genellikle </a:t>
            </a:r>
            <a:r>
              <a:rPr lang="tr-TR" sz="2400" dirty="0" err="1">
                <a:solidFill>
                  <a:srgbClr val="000000"/>
                </a:solidFill>
              </a:rPr>
              <a:t>miyeloablatif</a:t>
            </a:r>
            <a:r>
              <a:rPr lang="tr-TR" sz="2400" dirty="0">
                <a:solidFill>
                  <a:srgbClr val="000000"/>
                </a:solidFill>
              </a:rPr>
              <a:t> tedavi gören ve şiddetli nötropeni gelişen kanser hastalarında ve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hematopoetik kök hücre nakli </a:t>
            </a:r>
            <a:r>
              <a:rPr lang="tr-TR" sz="2400" dirty="0">
                <a:solidFill>
                  <a:srgbClr val="000000"/>
                </a:solidFill>
              </a:rPr>
              <a:t>sonrası erken dönemde antibiyotik profilaksi (</a:t>
            </a:r>
            <a:r>
              <a:rPr lang="tr-TR" sz="2400" dirty="0" err="1">
                <a:solidFill>
                  <a:srgbClr val="000000"/>
                </a:solidFill>
              </a:rPr>
              <a:t>kinolon</a:t>
            </a:r>
            <a:r>
              <a:rPr lang="tr-TR" sz="2400" dirty="0">
                <a:solidFill>
                  <a:srgbClr val="000000"/>
                </a:solidFill>
              </a:rPr>
              <a:t> grubu ilaçlar) uygulanır.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Kinolon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profilaksisi</a:t>
            </a:r>
            <a:r>
              <a:rPr lang="tr-TR" sz="2400" dirty="0">
                <a:solidFill>
                  <a:srgbClr val="000000"/>
                </a:solidFill>
              </a:rPr>
              <a:t>, özellikle antibiyotik kullanımının yönetimi ile </a:t>
            </a:r>
            <a:r>
              <a:rPr lang="tr-TR" sz="2400" dirty="0" err="1">
                <a:solidFill>
                  <a:srgbClr val="000000"/>
                </a:solidFill>
              </a:rPr>
              <a:t>kinolonlara</a:t>
            </a:r>
            <a:r>
              <a:rPr lang="tr-TR" sz="2400" dirty="0">
                <a:solidFill>
                  <a:srgbClr val="000000"/>
                </a:solidFill>
              </a:rPr>
              <a:t> karşı yerel duyarlılıklar ve </a:t>
            </a:r>
            <a:r>
              <a:rPr lang="tr-TR" sz="2400" i="1" dirty="0">
                <a:solidFill>
                  <a:srgbClr val="000000"/>
                </a:solidFill>
              </a:rPr>
              <a:t>C. </a:t>
            </a:r>
            <a:r>
              <a:rPr lang="tr-TR" sz="2400" i="1" dirty="0" err="1">
                <a:solidFill>
                  <a:srgbClr val="000000"/>
                </a:solidFill>
              </a:rPr>
              <a:t>difficile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koliti riski açısından sürekli olarak yeniden değerlendirilmelidir.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277946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1587-4CA2-5407-3330-ED6175B6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3626-B213-6009-C99B-492F1306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248483"/>
            <a:ext cx="10058400" cy="145075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+mn-lt"/>
              </a:rPr>
              <a:t>Giriş ve Tarihçe</a:t>
            </a:r>
            <a:endParaRPr lang="en-GB" sz="4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4899-7D63-C0A3-B0BC-1A263D91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844005"/>
            <a:ext cx="7763070" cy="43871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000000"/>
                </a:solidFill>
              </a:rPr>
              <a:t>Hipokrat (MÖ 460-377), "Hava, Su ve Mekanlar Üzerine" adlı eserinde, çevremizin insan hastalıkları üzerindeki etkilerini ilk kez ortaya koymuş ve hastalıkları; iklim, su, yaşam biçimleri ve beslenmenin özelliklerine bağlamıştır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</a:rPr>
              <a:t> İki bin yıl sonra, 1800'lerde, </a:t>
            </a:r>
            <a:r>
              <a:rPr lang="tr-TR" sz="2800" dirty="0" err="1">
                <a:solidFill>
                  <a:srgbClr val="000000"/>
                </a:solidFill>
              </a:rPr>
              <a:t>Ignaz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 err="1">
                <a:solidFill>
                  <a:srgbClr val="000000"/>
                </a:solidFill>
              </a:rPr>
              <a:t>Semmelweis</a:t>
            </a:r>
            <a:r>
              <a:rPr lang="tr-TR" sz="2800" dirty="0">
                <a:solidFill>
                  <a:srgbClr val="000000"/>
                </a:solidFill>
              </a:rPr>
              <a:t> (1818-1865 MS), aseptik tekniklerin yaygın kullanımı ve doktorların hastalar arasında ellerini klor çözeltisiyle temizlenmesiyle lohusa ölümlerinde dramatik bir azalma sağlamıştır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8636EB86-9235-170F-5B05-3C0310A6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355128"/>
            <a:ext cx="2039841" cy="138223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DA5E104-5E8A-4013-FD77-7F1BE0449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7" y="1844005"/>
            <a:ext cx="3300355" cy="200933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976E4B-A460-E4ED-A17D-272E2EF2B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391" y="4039290"/>
            <a:ext cx="3356111" cy="21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1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31" y="707782"/>
            <a:ext cx="10058400" cy="125294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Antibiyotik ve </a:t>
            </a:r>
            <a:r>
              <a:rPr lang="tr-TR" sz="4400" b="1" dirty="0" err="1">
                <a:solidFill>
                  <a:schemeClr val="accent1"/>
                </a:solidFill>
                <a:latin typeface="+mn-lt"/>
              </a:rPr>
              <a:t>Antifungal</a:t>
            </a:r>
            <a:r>
              <a:rPr lang="tr-TR" sz="4400" b="1" dirty="0">
                <a:solidFill>
                  <a:schemeClr val="accent1"/>
                </a:solidFill>
                <a:latin typeface="+mn-lt"/>
              </a:rPr>
              <a:t> Profilaksi 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531" y="1960730"/>
            <a:ext cx="10646229" cy="4433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 err="1">
                <a:solidFill>
                  <a:srgbClr val="000000"/>
                </a:solidFill>
              </a:rPr>
              <a:t>Fungal</a:t>
            </a:r>
            <a:r>
              <a:rPr lang="tr-TR" sz="2400" dirty="0">
                <a:solidFill>
                  <a:srgbClr val="000000"/>
                </a:solidFill>
              </a:rPr>
              <a:t> enfeksiyonlara karşı profilaksi, çoğunlukla hematolojik malignitesi olan ve indüksiyon kemoterapisi alan hastalar ve nakli alıcılarında </a:t>
            </a:r>
            <a:r>
              <a:rPr lang="tr-TR" sz="2400" i="1" dirty="0" err="1">
                <a:solidFill>
                  <a:srgbClr val="000000"/>
                </a:solidFill>
              </a:rPr>
              <a:t>Candida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spp</a:t>
            </a:r>
            <a:r>
              <a:rPr lang="tr-TR" sz="2400" dirty="0">
                <a:solidFill>
                  <a:srgbClr val="000000"/>
                </a:solidFill>
              </a:rPr>
              <a:t>. ve </a:t>
            </a:r>
            <a:r>
              <a:rPr lang="tr-TR" sz="2400" i="1" dirty="0" err="1">
                <a:solidFill>
                  <a:srgbClr val="000000"/>
                </a:solidFill>
              </a:rPr>
              <a:t>Aspergillus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spp</a:t>
            </a:r>
            <a:r>
              <a:rPr lang="tr-TR" sz="2400" dirty="0">
                <a:solidFill>
                  <a:srgbClr val="000000"/>
                </a:solidFill>
              </a:rPr>
              <a:t>. enfeksiyonlarının sıklığını azaltmak amacıyla kullanılır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Konakçı risk faktörleri ve uygulanan malignite tedavisine göre; </a:t>
            </a:r>
            <a:r>
              <a:rPr lang="tr-TR" sz="2400" dirty="0" err="1">
                <a:solidFill>
                  <a:srgbClr val="000000"/>
                </a:solidFill>
              </a:rPr>
              <a:t>antifungal</a:t>
            </a:r>
            <a:r>
              <a:rPr lang="tr-TR" sz="2400" dirty="0">
                <a:solidFill>
                  <a:srgbClr val="000000"/>
                </a:solidFill>
              </a:rPr>
              <a:t> profilaksi (</a:t>
            </a:r>
            <a:r>
              <a:rPr lang="tr-TR" sz="2400" dirty="0" err="1">
                <a:solidFill>
                  <a:srgbClr val="000000"/>
                </a:solidFill>
              </a:rPr>
              <a:t>örn</a:t>
            </a:r>
            <a:r>
              <a:rPr lang="tr-TR" sz="2400" dirty="0">
                <a:solidFill>
                  <a:srgbClr val="000000"/>
                </a:solidFill>
              </a:rPr>
              <a:t>; flukonazol veya küf etkili </a:t>
            </a:r>
            <a:r>
              <a:rPr lang="tr-TR" sz="2400" dirty="0" err="1">
                <a:solidFill>
                  <a:srgbClr val="000000"/>
                </a:solidFill>
              </a:rPr>
              <a:t>triazoller</a:t>
            </a:r>
            <a:r>
              <a:rPr lang="tr-TR" sz="2400" dirty="0">
                <a:solidFill>
                  <a:srgbClr val="000000"/>
                </a:solidFill>
              </a:rPr>
              <a:t>) veya </a:t>
            </a:r>
            <a:r>
              <a:rPr lang="tr-TR" sz="2400" dirty="0" err="1">
                <a:solidFill>
                  <a:srgbClr val="000000"/>
                </a:solidFill>
              </a:rPr>
              <a:t>preemptif</a:t>
            </a:r>
            <a:r>
              <a:rPr lang="tr-TR" sz="2400" dirty="0">
                <a:solidFill>
                  <a:srgbClr val="000000"/>
                </a:solidFill>
              </a:rPr>
              <a:t> tedavi yaklaşımları (</a:t>
            </a:r>
            <a:r>
              <a:rPr lang="tr-TR" sz="2400" dirty="0" err="1">
                <a:solidFill>
                  <a:srgbClr val="000000"/>
                </a:solidFill>
              </a:rPr>
              <a:t>örn</a:t>
            </a:r>
            <a:r>
              <a:rPr lang="tr-TR" sz="2400" dirty="0">
                <a:solidFill>
                  <a:srgbClr val="000000"/>
                </a:solidFill>
              </a:rPr>
              <a:t>; </a:t>
            </a:r>
            <a:r>
              <a:rPr lang="tr-TR" sz="2400" dirty="0" err="1">
                <a:solidFill>
                  <a:srgbClr val="000000"/>
                </a:solidFill>
              </a:rPr>
              <a:t>galaktomannan</a:t>
            </a:r>
            <a:r>
              <a:rPr lang="tr-TR" sz="2400" dirty="0">
                <a:solidFill>
                  <a:srgbClr val="000000"/>
                </a:solidFill>
              </a:rPr>
              <a:t>, b-D-glukan testleri ve göğüs-sinüs bilgisayar tomografi sonuçlarına göre) uygulanır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Küf etkili </a:t>
            </a:r>
            <a:r>
              <a:rPr lang="tr-TR" sz="2400" dirty="0" err="1">
                <a:solidFill>
                  <a:srgbClr val="000000"/>
                </a:solidFill>
              </a:rPr>
              <a:t>antifungal</a:t>
            </a:r>
            <a:r>
              <a:rPr lang="tr-TR" sz="2400" dirty="0">
                <a:solidFill>
                  <a:srgbClr val="000000"/>
                </a:solidFill>
              </a:rPr>
              <a:t> profilaksi; greft- </a:t>
            </a:r>
            <a:r>
              <a:rPr lang="tr-TR" sz="2400" dirty="0" err="1">
                <a:solidFill>
                  <a:srgbClr val="000000"/>
                </a:solidFill>
              </a:rPr>
              <a:t>versus</a:t>
            </a:r>
            <a:r>
              <a:rPr lang="tr-TR" sz="2400" dirty="0">
                <a:solidFill>
                  <a:srgbClr val="000000"/>
                </a:solidFill>
              </a:rPr>
              <a:t>- host hastalığı olan </a:t>
            </a:r>
            <a:r>
              <a:rPr lang="tr-TR" sz="2400" dirty="0" err="1">
                <a:solidFill>
                  <a:srgbClr val="000000"/>
                </a:solidFill>
              </a:rPr>
              <a:t>allojenik</a:t>
            </a:r>
            <a:r>
              <a:rPr lang="tr-TR" sz="2400" dirty="0">
                <a:solidFill>
                  <a:srgbClr val="000000"/>
                </a:solidFill>
              </a:rPr>
              <a:t> hematopoetik kök hücre nakli alıcıları, uzun süreli nötropenik akut </a:t>
            </a:r>
            <a:r>
              <a:rPr lang="tr-TR" sz="2400" dirty="0" err="1">
                <a:solidFill>
                  <a:srgbClr val="000000"/>
                </a:solidFill>
              </a:rPr>
              <a:t>miyeloid</a:t>
            </a:r>
            <a:r>
              <a:rPr lang="tr-TR" sz="2400" dirty="0">
                <a:solidFill>
                  <a:srgbClr val="000000"/>
                </a:solidFill>
              </a:rPr>
              <a:t> lösemi hastaları veya indüksiyon kemoterapisi alan hastalarda </a:t>
            </a:r>
            <a:r>
              <a:rPr lang="tr-TR" sz="2400" dirty="0" err="1">
                <a:solidFill>
                  <a:srgbClr val="000000"/>
                </a:solidFill>
              </a:rPr>
              <a:t>endikedir</a:t>
            </a: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305265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17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8498"/>
            <a:ext cx="10058400" cy="125294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Beslenme Prensipleri</a:t>
            </a: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256" y="2104006"/>
            <a:ext cx="10646229" cy="4433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ABD Tarım Bakanlığı'nın kanser hastaları için gıda güvenliği önerileri şunlardır: </a:t>
            </a:r>
            <a:endParaRPr lang="tr-TR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 	1. Yalnızca pastörize meyve suları ve süt ürünleri tüketimi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2. Yiyeceklere temas etmeden, hazırlamadan ve tüketmeden önce elleri ılık, 	sabunlu suyla yıkamak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3. Son kullanma tarihi geçmemiş yiyecekleri tüketmek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4. Çiğ et, balık ve tavuktaki, suyun diğer yiyeceklere bulaşmaması için 	   	dikkatlice sarılmış kaplarda saklamak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2400" i="1" dirty="0">
                <a:solidFill>
                  <a:srgbClr val="7030A0"/>
                </a:solidFill>
              </a:rPr>
              <a:t>Bu öneriler taze meyve ve sebzeleri kısıtlamamaktadır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57354" y="30593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5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6218"/>
            <a:ext cx="10058400" cy="125294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Beslenme Prensipleri</a:t>
            </a:r>
            <a:br>
              <a:rPr lang="tr-TR" sz="4400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90" y="2164948"/>
            <a:ext cx="10646229" cy="4433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Genellikle daha sıkı kısıtlamalar hematopoetik kök hücre nakli alıcıları ve nötropenik hastalar için uygulanır</a:t>
            </a:r>
            <a:endParaRPr lang="tr-TR" sz="2400" dirty="0">
              <a:solidFill>
                <a:srgbClr val="FF0000"/>
              </a:solidFill>
            </a:endParaRP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           1. Çiğ meyve ve sebzelerden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2. Az pişmiş etlerden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3. Pastörize edilmemiş süt ve peynirlerden ve 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4. Kuyu suyu tüketiminden kaçınmayı içerir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Ancak, katı diyet kısıtlamalarının enfeksiyon komplikasyonları riskini azalttığına dair net bir kanıt bulunmamaktadır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363426" y="25928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65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33" y="240912"/>
            <a:ext cx="6198567" cy="1382231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br>
              <a:rPr lang="tr-TR" sz="4400" b="1" dirty="0">
                <a:solidFill>
                  <a:schemeClr val="accent1"/>
                </a:solidFill>
                <a:latin typeface="+mn-lt"/>
              </a:rPr>
            </a:br>
            <a:r>
              <a:rPr lang="tr-TR" sz="4400" b="1" dirty="0">
                <a:solidFill>
                  <a:schemeClr val="accent1"/>
                </a:solidFill>
                <a:latin typeface="+mn-lt"/>
              </a:rPr>
              <a:t>Aşılama</a:t>
            </a: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65" y="1976362"/>
            <a:ext cx="10941595" cy="43497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Hematoloji ve onkoloji hastalarında enfeksiyonların önlenmesinde tamamlayıcı ve etkili bir stratejidir.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7030A0"/>
                </a:solidFill>
              </a:rPr>
              <a:t> </a:t>
            </a:r>
            <a:r>
              <a:rPr lang="tr-TR" sz="2400" b="1" dirty="0" err="1">
                <a:solidFill>
                  <a:srgbClr val="7030A0"/>
                </a:solidFill>
              </a:rPr>
              <a:t>İnaktif</a:t>
            </a:r>
            <a:r>
              <a:rPr lang="tr-TR" sz="2400" b="1" dirty="0">
                <a:solidFill>
                  <a:srgbClr val="7030A0"/>
                </a:solidFill>
              </a:rPr>
              <a:t> aşılar 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Genellikle kanser hastalarına güvenle uygulanabilir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Hastalar ideal olarak, sitotoksik/</a:t>
            </a:r>
            <a:r>
              <a:rPr lang="tr-TR" sz="2400" dirty="0" err="1">
                <a:solidFill>
                  <a:srgbClr val="000000"/>
                </a:solidFill>
              </a:rPr>
              <a:t>immünsupresif</a:t>
            </a:r>
            <a:r>
              <a:rPr lang="tr-TR" sz="2400" dirty="0">
                <a:solidFill>
                  <a:srgbClr val="000000"/>
                </a:solidFill>
              </a:rPr>
              <a:t>  tedaviden az 2 hafta önce aşılanmalıdır. Bu mümkün değilse, kürler arasında aşılama yapılır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Ciddi </a:t>
            </a:r>
            <a:r>
              <a:rPr lang="tr-TR" sz="2400" dirty="0" err="1">
                <a:solidFill>
                  <a:srgbClr val="000000"/>
                </a:solidFill>
              </a:rPr>
              <a:t>hipogamaglobulinemisi</a:t>
            </a:r>
            <a:r>
              <a:rPr lang="tr-TR" sz="2400" dirty="0">
                <a:solidFill>
                  <a:srgbClr val="000000"/>
                </a:solidFill>
              </a:rPr>
              <a:t> olan veya aktif olarak </a:t>
            </a:r>
            <a:r>
              <a:rPr lang="tr-TR" sz="2400" dirty="0" err="1">
                <a:solidFill>
                  <a:srgbClr val="000000"/>
                </a:solidFill>
              </a:rPr>
              <a:t>rituksimab</a:t>
            </a:r>
            <a:r>
              <a:rPr lang="tr-TR" sz="2400" dirty="0">
                <a:solidFill>
                  <a:srgbClr val="000000"/>
                </a:solidFill>
              </a:rPr>
              <a:t> alan ya da son 12 ay içinde </a:t>
            </a:r>
            <a:r>
              <a:rPr lang="tr-TR" sz="2400" dirty="0" err="1">
                <a:solidFill>
                  <a:srgbClr val="000000"/>
                </a:solidFill>
              </a:rPr>
              <a:t>rituksimab</a:t>
            </a:r>
            <a:r>
              <a:rPr lang="tr-TR" sz="2400" dirty="0">
                <a:solidFill>
                  <a:srgbClr val="000000"/>
                </a:solidFill>
              </a:rPr>
              <a:t> tedavisi almış olan hastalarda </a:t>
            </a:r>
            <a:r>
              <a:rPr lang="tr-TR" sz="2400" dirty="0" err="1">
                <a:solidFill>
                  <a:srgbClr val="000000"/>
                </a:solidFill>
              </a:rPr>
              <a:t>inaktif</a:t>
            </a:r>
            <a:r>
              <a:rPr lang="tr-TR" sz="2400" dirty="0">
                <a:solidFill>
                  <a:srgbClr val="000000"/>
                </a:solidFill>
              </a:rPr>
              <a:t> aşılara karşı yanıt oranları düşük olmaktadır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38693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1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03525"/>
            <a:ext cx="10058400" cy="1057004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Aşılama</a:t>
            </a:r>
            <a:endParaRPr lang="en-GB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4706"/>
            <a:ext cx="10868297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b="1" dirty="0">
                <a:solidFill>
                  <a:srgbClr val="7030A0"/>
                </a:solidFill>
              </a:rPr>
              <a:t>Canlı aşılar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Kemoterapi veya radyoterapi alan hastalarda, tedavinin kesilmesinden sonra en az 3 ay boyunca ve yeterli bağışıklık oluşuncaya kadar canlı aşı yapılmamalıdır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Canlı aşılar, CAR- T hücre tedavisi ve monoklonal antikorlar gibi </a:t>
            </a:r>
            <a:r>
              <a:rPr lang="tr-TR" sz="2400" dirty="0" err="1">
                <a:solidFill>
                  <a:srgbClr val="000000"/>
                </a:solidFill>
              </a:rPr>
              <a:t>immünsupresif</a:t>
            </a:r>
            <a:r>
              <a:rPr lang="tr-TR" sz="2400" dirty="0">
                <a:solidFill>
                  <a:srgbClr val="000000"/>
                </a:solidFill>
              </a:rPr>
              <a:t> alan hastalarda tedavi sırasında ve en az 6-12 aylık bir süre boyunca kontrendikedir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Bu hastalarda aşıya immün yanıt da düşüktür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61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75" y="997494"/>
            <a:ext cx="8766215" cy="307065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58902" y="4068146"/>
            <a:ext cx="11243388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b="1" dirty="0"/>
              <a:t>Özel </a:t>
            </a:r>
            <a:r>
              <a:rPr lang="tr-TR" sz="2000" b="1" dirty="0" err="1"/>
              <a:t>endikasyonda</a:t>
            </a:r>
            <a:r>
              <a:rPr lang="tr-TR" sz="2000" b="1" dirty="0"/>
              <a:t>/isteğe bağlı yapılan aşılar:</a:t>
            </a:r>
          </a:p>
          <a:p>
            <a:pPr>
              <a:lnSpc>
                <a:spcPct val="150000"/>
              </a:lnSpc>
              <a:buNone/>
            </a:pPr>
            <a:r>
              <a:rPr lang="tr-TR" dirty="0"/>
              <a:t>- </a:t>
            </a:r>
            <a:r>
              <a:rPr lang="en-US" b="1" dirty="0" err="1">
                <a:solidFill>
                  <a:srgbClr val="000000"/>
                </a:solidFill>
              </a:rPr>
              <a:t>Haemophilus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Influenzae</a:t>
            </a:r>
            <a:r>
              <a:rPr lang="en-US" b="1" dirty="0">
                <a:solidFill>
                  <a:srgbClr val="000000"/>
                </a:solidFill>
              </a:rPr>
              <a:t> Tip b </a:t>
            </a:r>
            <a:r>
              <a:rPr lang="en-US" b="1" dirty="0" err="1">
                <a:solidFill>
                  <a:srgbClr val="000000"/>
                </a:solidFill>
              </a:rPr>
              <a:t>Aşısı</a:t>
            </a:r>
            <a:r>
              <a:rPr lang="tr-TR" dirty="0">
                <a:solidFill>
                  <a:srgbClr val="000000"/>
                </a:solidFill>
              </a:rPr>
              <a:t>; </a:t>
            </a:r>
            <a:r>
              <a:rPr lang="tr-TR" dirty="0" err="1">
                <a:solidFill>
                  <a:srgbClr val="000000"/>
                </a:solidFill>
              </a:rPr>
              <a:t>splenektomi</a:t>
            </a:r>
            <a:r>
              <a:rPr lang="tr-TR" dirty="0">
                <a:solidFill>
                  <a:srgbClr val="000000"/>
                </a:solidFill>
              </a:rPr>
              <a:t> öncesi /sonrası </a:t>
            </a:r>
            <a:r>
              <a:rPr lang="tr-TR" dirty="0" err="1">
                <a:solidFill>
                  <a:srgbClr val="000000"/>
                </a:solidFill>
              </a:rPr>
              <a:t>endikedir</a:t>
            </a:r>
            <a:r>
              <a:rPr lang="tr-TR" dirty="0">
                <a:solidFill>
                  <a:srgbClr val="000000"/>
                </a:solidFill>
              </a:rPr>
              <a:t>, kemoterapi öncesi isteğe bağlıdır.	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</a:rPr>
              <a:t>- </a:t>
            </a:r>
            <a:r>
              <a:rPr lang="tr-TR" b="1" dirty="0" err="1">
                <a:solidFill>
                  <a:srgbClr val="000000"/>
                </a:solidFill>
              </a:rPr>
              <a:t>Meningokok</a:t>
            </a:r>
            <a:r>
              <a:rPr lang="tr-TR" b="1" dirty="0">
                <a:solidFill>
                  <a:srgbClr val="000000"/>
                </a:solidFill>
              </a:rPr>
              <a:t> aşısı; </a:t>
            </a:r>
            <a:r>
              <a:rPr lang="tr-TR" dirty="0">
                <a:solidFill>
                  <a:srgbClr val="000000"/>
                </a:solidFill>
              </a:rPr>
              <a:t>Kalıcı </a:t>
            </a:r>
            <a:r>
              <a:rPr lang="tr-TR" dirty="0" err="1">
                <a:solidFill>
                  <a:srgbClr val="000000"/>
                </a:solidFill>
              </a:rPr>
              <a:t>kompleman</a:t>
            </a:r>
            <a:r>
              <a:rPr lang="tr-TR" dirty="0">
                <a:solidFill>
                  <a:srgbClr val="000000"/>
                </a:solidFill>
              </a:rPr>
              <a:t> eksikliği, </a:t>
            </a:r>
            <a:r>
              <a:rPr lang="tr-TR" dirty="0" err="1">
                <a:solidFill>
                  <a:srgbClr val="000000"/>
                </a:solidFill>
              </a:rPr>
              <a:t>Eculizumab</a:t>
            </a:r>
            <a:r>
              <a:rPr lang="tr-TR" dirty="0">
                <a:solidFill>
                  <a:srgbClr val="000000"/>
                </a:solidFill>
              </a:rPr>
              <a:t> gibi </a:t>
            </a:r>
            <a:r>
              <a:rPr lang="tr-TR" dirty="0" err="1">
                <a:solidFill>
                  <a:srgbClr val="000000"/>
                </a:solidFill>
              </a:rPr>
              <a:t>kompleman</a:t>
            </a:r>
            <a:r>
              <a:rPr lang="tr-TR" dirty="0">
                <a:solidFill>
                  <a:srgbClr val="000000"/>
                </a:solidFill>
              </a:rPr>
              <a:t> inhibitörü kullananlar, </a:t>
            </a:r>
            <a:r>
              <a:rPr lang="tr-TR" dirty="0" err="1">
                <a:solidFill>
                  <a:srgbClr val="000000"/>
                </a:solidFill>
              </a:rPr>
              <a:t>aspleni</a:t>
            </a:r>
            <a:r>
              <a:rPr lang="tr-TR" dirty="0">
                <a:solidFill>
                  <a:srgbClr val="000000"/>
                </a:solidFill>
              </a:rPr>
              <a:t>/</a:t>
            </a:r>
            <a:r>
              <a:rPr lang="tr-TR" dirty="0" err="1">
                <a:solidFill>
                  <a:srgbClr val="000000"/>
                </a:solidFill>
              </a:rPr>
              <a:t>splenektomi</a:t>
            </a:r>
            <a:endParaRPr lang="tr-TR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</a:rPr>
              <a:t>- </a:t>
            </a:r>
            <a:r>
              <a:rPr lang="tr-TR" b="1" dirty="0" err="1">
                <a:solidFill>
                  <a:srgbClr val="000000"/>
                </a:solidFill>
              </a:rPr>
              <a:t>Rekombinant</a:t>
            </a:r>
            <a:r>
              <a:rPr lang="tr-TR" b="1" dirty="0">
                <a:solidFill>
                  <a:srgbClr val="000000"/>
                </a:solidFill>
              </a:rPr>
              <a:t> zona Aşısı (</a:t>
            </a:r>
            <a:r>
              <a:rPr lang="tr-TR" b="1" dirty="0" err="1">
                <a:solidFill>
                  <a:srgbClr val="000000"/>
                </a:solidFill>
              </a:rPr>
              <a:t>aRZV</a:t>
            </a:r>
            <a:r>
              <a:rPr lang="tr-TR" b="1" dirty="0">
                <a:solidFill>
                  <a:srgbClr val="000000"/>
                </a:solidFill>
              </a:rPr>
              <a:t>); </a:t>
            </a:r>
            <a:r>
              <a:rPr lang="tr-TR" dirty="0">
                <a:solidFill>
                  <a:srgbClr val="000000"/>
                </a:solidFill>
              </a:rPr>
              <a:t>CDC, ≥ 50 yaş hastalar ve zona riski yüksek olan ≥18 hastalar için öneriyor.</a:t>
            </a:r>
          </a:p>
          <a:p>
            <a:pPr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53115" y="4544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err="1">
                <a:solidFill>
                  <a:schemeClr val="accent2"/>
                </a:solidFill>
              </a:rPr>
              <a:t>Maligniteli</a:t>
            </a:r>
            <a:r>
              <a:rPr lang="tr-TR" sz="2400" b="1" dirty="0">
                <a:solidFill>
                  <a:schemeClr val="accent2"/>
                </a:solidFill>
              </a:rPr>
              <a:t> yetişkin hastalarda önerilen aşılar</a:t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3415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02" y="662474"/>
            <a:ext cx="10058400" cy="1233158"/>
          </a:xfrm>
        </p:spPr>
        <p:txBody>
          <a:bodyPr>
            <a:noAutofit/>
          </a:bodyPr>
          <a:lstStyle/>
          <a:p>
            <a:br>
              <a:rPr lang="tr-TR" sz="4400" b="1" dirty="0">
                <a:solidFill>
                  <a:srgbClr val="000000"/>
                </a:solidFill>
              </a:rPr>
            </a:br>
            <a:br>
              <a:rPr lang="tr-TR" sz="4400" b="1" dirty="0">
                <a:solidFill>
                  <a:srgbClr val="000000"/>
                </a:solidFill>
              </a:rPr>
            </a:br>
            <a:br>
              <a:rPr lang="tr-TR" sz="4400" b="1" dirty="0">
                <a:solidFill>
                  <a:srgbClr val="000000"/>
                </a:solidFill>
              </a:rPr>
            </a:br>
            <a:br>
              <a:rPr lang="tr-TR" sz="4400" b="1" dirty="0">
                <a:solidFill>
                  <a:srgbClr val="000000"/>
                </a:solidFill>
              </a:rPr>
            </a:br>
            <a:r>
              <a:rPr lang="tr-TR" sz="4400" b="1" dirty="0">
                <a:solidFill>
                  <a:schemeClr val="accent1"/>
                </a:solidFill>
                <a:latin typeface="+mn-lt"/>
              </a:rPr>
              <a:t>Aşılama</a:t>
            </a:r>
            <a:br>
              <a:rPr lang="tr-TR" sz="4400" i="1" dirty="0">
                <a:solidFill>
                  <a:srgbClr val="FF000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46" y="1895632"/>
            <a:ext cx="11032885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b="1" dirty="0">
                <a:solidFill>
                  <a:srgbClr val="7030A0"/>
                </a:solidFill>
              </a:rPr>
              <a:t>Hematopoetik kök hücre nakli öncesi aşılama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tr-TR" sz="2400" dirty="0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tr-TR" sz="2400" dirty="0" err="1">
                <a:solidFill>
                  <a:srgbClr val="000000"/>
                </a:solidFill>
              </a:rPr>
              <a:t>stanın</a:t>
            </a:r>
            <a:r>
              <a:rPr lang="tr-TR" sz="2400" dirty="0">
                <a:solidFill>
                  <a:srgbClr val="000000"/>
                </a:solidFill>
              </a:rPr>
              <a:t> ha</a:t>
            </a:r>
            <a:r>
              <a:rPr lang="en-US" sz="2400" dirty="0" err="1">
                <a:solidFill>
                  <a:srgbClr val="000000"/>
                </a:solidFill>
              </a:rPr>
              <a:t>lihazırda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bağışıklık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sistemi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baskılanmış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değilse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bağışıklığı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yeterli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bireyler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için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   </a:t>
            </a:r>
            <a:r>
              <a:rPr lang="en-US" sz="2400" dirty="0" err="1">
                <a:solidFill>
                  <a:srgbClr val="000000"/>
                </a:solidFill>
              </a:rPr>
              <a:t>belirtilen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tr-TR" sz="2400" b="1" dirty="0">
                <a:solidFill>
                  <a:srgbClr val="000000"/>
                </a:solidFill>
              </a:rPr>
              <a:t>rutin </a:t>
            </a:r>
            <a:r>
              <a:rPr lang="en-US" sz="2400" b="1" dirty="0" err="1">
                <a:solidFill>
                  <a:srgbClr val="000000"/>
                </a:solidFill>
              </a:rPr>
              <a:t>aşıları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o</a:t>
            </a:r>
            <a:r>
              <a:rPr lang="en-US" sz="2400" dirty="0" err="1">
                <a:solidFill>
                  <a:srgbClr val="000000"/>
                </a:solidFill>
              </a:rPr>
              <a:t>lmalıdır</a:t>
            </a:r>
            <a:endParaRPr lang="tr-TR" sz="24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tr-TR" sz="2400" b="1" dirty="0">
                <a:solidFill>
                  <a:srgbClr val="7030A0"/>
                </a:solidFill>
              </a:rPr>
              <a:t>Alıcı ve </a:t>
            </a:r>
            <a:r>
              <a:rPr lang="tr-TR" sz="2400" b="1" dirty="0" err="1">
                <a:solidFill>
                  <a:srgbClr val="7030A0"/>
                </a:solidFill>
              </a:rPr>
              <a:t>donör</a:t>
            </a:r>
            <a:r>
              <a:rPr lang="tr-TR" sz="2400" b="1" dirty="0">
                <a:solidFill>
                  <a:srgbClr val="7030A0"/>
                </a:solidFill>
              </a:rPr>
              <a:t> aşılaması: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b="1" dirty="0">
                <a:solidFill>
                  <a:srgbClr val="000000"/>
                </a:solidFill>
              </a:rPr>
              <a:t>	- İ</a:t>
            </a:r>
            <a:r>
              <a:rPr lang="en-US" sz="2400" b="1" dirty="0" err="1">
                <a:solidFill>
                  <a:srgbClr val="000000"/>
                </a:solidFill>
              </a:rPr>
              <a:t>naktif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aşılar</a:t>
            </a:r>
            <a:r>
              <a:rPr lang="tr-TR" sz="2400" b="1" dirty="0">
                <a:solidFill>
                  <a:srgbClr val="000000"/>
                </a:solidFill>
              </a:rPr>
              <a:t>/</a:t>
            </a:r>
            <a:r>
              <a:rPr lang="tr-TR" sz="2400" b="1" dirty="0" err="1">
                <a:solidFill>
                  <a:srgbClr val="000000"/>
                </a:solidFill>
              </a:rPr>
              <a:t>rapel</a:t>
            </a:r>
            <a:r>
              <a:rPr lang="tr-TR" sz="2400" b="1" dirty="0">
                <a:solidFill>
                  <a:srgbClr val="000000"/>
                </a:solidFill>
              </a:rPr>
              <a:t> dozları: </a:t>
            </a:r>
            <a:r>
              <a:rPr lang="tr-TR" sz="2400" dirty="0">
                <a:solidFill>
                  <a:srgbClr val="000000"/>
                </a:solidFill>
              </a:rPr>
              <a:t>N</a:t>
            </a:r>
            <a:r>
              <a:rPr lang="en-US" sz="2400" dirty="0" err="1">
                <a:solidFill>
                  <a:srgbClr val="000000"/>
                </a:solidFill>
              </a:rPr>
              <a:t>akil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hazırlığından</a:t>
            </a:r>
            <a:r>
              <a:rPr lang="tr-TR" sz="2400" dirty="0">
                <a:solidFill>
                  <a:srgbClr val="000000"/>
                </a:solidFill>
              </a:rPr>
              <a:t>/ k</a:t>
            </a:r>
            <a:r>
              <a:rPr lang="en-US" sz="2400" dirty="0" err="1">
                <a:solidFill>
                  <a:srgbClr val="000000"/>
                </a:solidFill>
              </a:rPr>
              <a:t>ök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hücre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toplanmasından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tr-TR" sz="2400" dirty="0">
              <a:solidFill>
                <a:srgbClr val="000000"/>
              </a:solidFill>
            </a:endParaRP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	2 </a:t>
            </a:r>
            <a:r>
              <a:rPr lang="en-US" sz="2400" dirty="0" err="1">
                <a:solidFill>
                  <a:srgbClr val="000000"/>
                </a:solidFill>
              </a:rPr>
              <a:t>hafta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önce</a:t>
            </a:r>
            <a:r>
              <a:rPr lang="tr-TR" sz="2400" dirty="0">
                <a:solidFill>
                  <a:srgbClr val="000000"/>
                </a:solidFill>
              </a:rPr>
              <a:t>, 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b="1" dirty="0">
                <a:solidFill>
                  <a:srgbClr val="000000"/>
                </a:solidFill>
              </a:rPr>
              <a:t>	- C</a:t>
            </a:r>
            <a:r>
              <a:rPr lang="en-US" sz="2400" b="1" dirty="0" err="1">
                <a:solidFill>
                  <a:srgbClr val="000000"/>
                </a:solidFill>
              </a:rPr>
              <a:t>anlı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aşılar</a:t>
            </a:r>
            <a:r>
              <a:rPr lang="tr-TR" sz="2400" b="1" dirty="0">
                <a:solidFill>
                  <a:srgbClr val="000000"/>
                </a:solidFill>
              </a:rPr>
              <a:t>: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N</a:t>
            </a:r>
            <a:r>
              <a:rPr lang="en-US" sz="2400" dirty="0" err="1">
                <a:solidFill>
                  <a:srgbClr val="000000"/>
                </a:solidFill>
              </a:rPr>
              <a:t>akilden</a:t>
            </a:r>
            <a:r>
              <a:rPr lang="tr-TR" sz="2400" dirty="0">
                <a:solidFill>
                  <a:srgbClr val="000000"/>
                </a:solidFill>
              </a:rPr>
              <a:t>/ k</a:t>
            </a:r>
            <a:r>
              <a:rPr lang="en-US" sz="2400" dirty="0" err="1">
                <a:solidFill>
                  <a:srgbClr val="000000"/>
                </a:solidFill>
              </a:rPr>
              <a:t>ök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hücre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toplanmasından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az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hafta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önce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uygulanmalıdır</a:t>
            </a:r>
            <a:endParaRPr lang="tr-TR" sz="2400" dirty="0">
              <a:solidFill>
                <a:srgbClr val="000000"/>
              </a:solidFill>
            </a:endParaRPr>
          </a:p>
          <a:p>
            <a:pPr marL="201168" lvl="1" indent="0">
              <a:lnSpc>
                <a:spcPct val="150000"/>
              </a:lnSpc>
              <a:buNone/>
            </a:pPr>
            <a:endParaRPr lang="tr-TR" sz="24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0032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2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74" y="932027"/>
            <a:ext cx="6843589" cy="1057004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1"/>
                </a:solidFill>
                <a:latin typeface="+mn-lt"/>
              </a:rPr>
              <a:t>Aşılama</a:t>
            </a:r>
            <a:br>
              <a:rPr lang="tr-TR" sz="4400" i="1" dirty="0">
                <a:solidFill>
                  <a:schemeClr val="accent1"/>
                </a:solidFill>
                <a:latin typeface="+mn-lt"/>
              </a:rPr>
            </a:br>
            <a:endParaRPr lang="en-GB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874" y="2151645"/>
            <a:ext cx="10984619" cy="40438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b="1" dirty="0">
                <a:solidFill>
                  <a:srgbClr val="7030A0"/>
                </a:solidFill>
              </a:rPr>
              <a:t>Hematopoetik kök hücre nakli sonrası aşılama 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- HKHN alıcıları </a:t>
            </a:r>
            <a:r>
              <a:rPr lang="en-US" sz="2400" dirty="0">
                <a:solidFill>
                  <a:srgbClr val="000000"/>
                </a:solidFill>
              </a:rPr>
              <a:t>“hi</a:t>
            </a:r>
            <a:r>
              <a:rPr lang="tr-TR" sz="2400" dirty="0">
                <a:solidFill>
                  <a:srgbClr val="000000"/>
                </a:solidFill>
              </a:rPr>
              <a:t>ç </a:t>
            </a:r>
            <a:r>
              <a:rPr lang="en-US" sz="2400" dirty="0" err="1">
                <a:solidFill>
                  <a:srgbClr val="000000"/>
                </a:solidFill>
              </a:rPr>
              <a:t>aşılanmamış</a:t>
            </a:r>
            <a:r>
              <a:rPr lang="en-US" sz="2400" dirty="0">
                <a:solidFill>
                  <a:srgbClr val="000000"/>
                </a:solidFill>
              </a:rPr>
              <a:t>” </a:t>
            </a:r>
            <a:r>
              <a:rPr lang="tr-TR" sz="2400" dirty="0">
                <a:solidFill>
                  <a:srgbClr val="000000"/>
                </a:solidFill>
              </a:rPr>
              <a:t>sayılıp,</a:t>
            </a:r>
            <a:r>
              <a:rPr lang="en-US" sz="2400" dirty="0">
                <a:solidFill>
                  <a:srgbClr val="000000"/>
                </a:solidFill>
              </a:rPr>
              <a:t> tam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yeniden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aşılama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programı</a:t>
            </a:r>
            <a:r>
              <a:rPr lang="tr-TR" sz="2400" dirty="0" err="1">
                <a:solidFill>
                  <a:srgbClr val="000000"/>
                </a:solidFill>
              </a:rPr>
              <a:t>na</a:t>
            </a:r>
            <a:r>
              <a:rPr lang="tr-TR" sz="2400" dirty="0">
                <a:solidFill>
                  <a:srgbClr val="000000"/>
                </a:solidFill>
              </a:rPr>
              <a:t> alınmalıdır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tr-TR" sz="2400" dirty="0">
                <a:solidFill>
                  <a:srgbClr val="000000"/>
                </a:solidFill>
              </a:rPr>
              <a:t>Otolog veya </a:t>
            </a:r>
            <a:r>
              <a:rPr lang="tr-TR" sz="2400" dirty="0" err="1">
                <a:solidFill>
                  <a:srgbClr val="000000"/>
                </a:solidFill>
              </a:rPr>
              <a:t>allojenik</a:t>
            </a:r>
            <a:r>
              <a:rPr lang="tr-TR" sz="2400" dirty="0">
                <a:solidFill>
                  <a:srgbClr val="000000"/>
                </a:solidFill>
              </a:rPr>
              <a:t> KHN alıcıları arasında önerilen aşı programlarında fark yoktur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tr-TR" sz="2400" dirty="0">
                <a:solidFill>
                  <a:srgbClr val="000000"/>
                </a:solidFill>
              </a:rPr>
              <a:t>Genellikle </a:t>
            </a:r>
            <a:r>
              <a:rPr lang="tr-TR" sz="2400" dirty="0" err="1">
                <a:solidFill>
                  <a:srgbClr val="000000"/>
                </a:solidFill>
              </a:rPr>
              <a:t>inaktif</a:t>
            </a:r>
            <a:r>
              <a:rPr lang="tr-TR" sz="2400" dirty="0">
                <a:solidFill>
                  <a:srgbClr val="000000"/>
                </a:solidFill>
              </a:rPr>
              <a:t> aşılar nakil sonrası 3.- 6. aydan, canlı aşılar ise 24. aydan sonra uygulanmaya başlanır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10701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5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61258" y="5828189"/>
            <a:ext cx="11784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NCCN Clinical Practice Guidelines in Oncology (NCCN Guidelines) for Prevention and Treatment of Cancer-Related Infections,</a:t>
            </a:r>
            <a:r>
              <a:rPr lang="tr-TR" sz="1600" dirty="0"/>
              <a:t> </a:t>
            </a:r>
            <a:r>
              <a:rPr lang="tr-TR" sz="1600" dirty="0" err="1"/>
              <a:t>Version</a:t>
            </a:r>
            <a:r>
              <a:rPr lang="tr-TR" sz="1600" dirty="0"/>
              <a:t> 3.2024.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58" y="165669"/>
            <a:ext cx="8214250" cy="55633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15329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32FB2-256D-2D58-2ED6-3264BC2D1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756CB8C-83CA-9355-3C21-A348BD227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64698"/>
            <a:ext cx="10058400" cy="2419435"/>
          </a:xfrm>
          <a:solidFill>
            <a:srgbClr val="666DA4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+mn-lt"/>
              </a:rPr>
              <a:t>Özel Gruplar ve Eğitim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240B621-B970-6614-EC21-F35662C8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7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A52EA-FC3A-3F1E-F96D-E3F0B154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303177C-8E56-5845-78B4-60607E1AE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621" y="1727200"/>
            <a:ext cx="10058400" cy="2545163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 fontScale="90000"/>
          </a:bodyPr>
          <a:lstStyle/>
          <a:p>
            <a:pPr algn="ctr"/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r>
              <a:rPr lang="tr-TR" sz="5400" b="1" dirty="0">
                <a:solidFill>
                  <a:schemeClr val="bg1"/>
                </a:solidFill>
                <a:latin typeface="+mn-lt"/>
              </a:rPr>
              <a:t>Kanser Hastalarında Risk Faktörleri</a:t>
            </a:r>
            <a:br>
              <a:rPr lang="tr-TR" sz="5400" b="1" dirty="0">
                <a:solidFill>
                  <a:schemeClr val="bg1"/>
                </a:solidFill>
                <a:latin typeface="+mn-lt"/>
              </a:rPr>
            </a:br>
            <a:endParaRPr lang="tr-TR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9A3A787-EE4F-3B43-BCCD-6D1C87F8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44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1094641"/>
            <a:ext cx="10058400" cy="1057004"/>
          </a:xfrm>
        </p:spPr>
        <p:txBody>
          <a:bodyPr>
            <a:no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Personel Sağlığı ve Eğitimi</a:t>
            </a:r>
            <a:br>
              <a:rPr lang="tr-TR" sz="4400" i="1" dirty="0">
                <a:solidFill>
                  <a:srgbClr val="FF000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921934"/>
            <a:ext cx="10253134" cy="40425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Sağlık personeline KKE kullanımı, el hijyeni ve izolasyon önlemleri konusunda sürekli eğitim verilmeli ve uygulamalar Enfeksiyon Kontrol Ekibi tarafından denetlenmelidir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Sağlık personelinin yaşa uygun şema ile aşılanması sağlanmalıdır (influenza, COVİD-19, KKKA, suçiçeği)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Solunum yolu enfeksiyon belirtileri olan sağlık personeli nötropenik hastalara bakım vermemelidir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Hematoloji ve onkoloji kliniklerinde çalışan sağlık personeli, suçiçeği, kızamık ve kızamıkçık antikorları açısından tetkik edilmeli, antikor negatif olanlara aşılama yapılmalıdır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7030A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95" y="850511"/>
            <a:ext cx="10058400" cy="1330914"/>
          </a:xfrm>
        </p:spPr>
        <p:txBody>
          <a:bodyPr>
            <a:no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Hasta Yakınları ve Bakıcıları</a:t>
            </a:r>
            <a:br>
              <a:rPr lang="tr-TR" sz="4900" b="1" dirty="0">
                <a:solidFill>
                  <a:srgbClr val="666DA4"/>
                </a:solidFill>
                <a:latin typeface="+mn-lt"/>
              </a:rPr>
            </a:br>
            <a:endParaRPr lang="en-GB" sz="4900" b="1" dirty="0">
              <a:solidFill>
                <a:srgbClr val="666DA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66" y="1845735"/>
            <a:ext cx="10674273" cy="4572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Hasta yakınları ve bakıcılarına el hijyeni, KKE kullanımı, çevre temizliği, ortamın uygun havalandırması, nötropenik diyet ve nötropenik ateş konusunda eğitimi verilmelidir.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 yakınları ve bakıcıları yaşa uygun şema ile aşılanmalıdır.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Solunum yolu enfeksiyon belirtileri olan hasta yakınları ve bakıcılarının maske kullanması ve mümkünse iyileşene kadar </a:t>
            </a:r>
            <a:r>
              <a:rPr lang="tr-TR" sz="2400" dirty="0" err="1">
                <a:solidFill>
                  <a:srgbClr val="000000"/>
                </a:solidFill>
              </a:rPr>
              <a:t>nötropenik</a:t>
            </a:r>
            <a:r>
              <a:rPr lang="tr-TR" sz="2400" dirty="0">
                <a:solidFill>
                  <a:srgbClr val="000000"/>
                </a:solidFill>
              </a:rPr>
              <a:t> kanser hastası ile temas etmemeleri önerilmektedir.</a:t>
            </a:r>
            <a:endParaRPr lang="tr-TR" sz="2400" dirty="0">
              <a:solidFill>
                <a:srgbClr val="7030A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0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013835"/>
            <a:ext cx="9489562" cy="1128232"/>
          </a:xfrm>
        </p:spPr>
        <p:txBody>
          <a:bodyPr>
            <a:noAutofit/>
          </a:bodyPr>
          <a:lstStyle/>
          <a:p>
            <a:pPr algn="ctr"/>
            <a:r>
              <a:rPr lang="tr-TR" sz="4900" b="1" dirty="0">
                <a:solidFill>
                  <a:srgbClr val="666DA4"/>
                </a:solidFill>
                <a:latin typeface="+mn-lt"/>
              </a:rPr>
              <a:t>Ayaktan İzlenen Kanser Hastaları</a:t>
            </a:r>
            <a:br>
              <a:rPr lang="tr-TR" sz="4400" i="1" dirty="0">
                <a:solidFill>
                  <a:srgbClr val="FF0000"/>
                </a:solidFill>
              </a:rPr>
            </a:b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57" y="2142067"/>
            <a:ext cx="10434286" cy="383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CDC tarafından ayakta tedavi gören kanser hastalarında enfeksiyonların önlemesine yönelik kılavuz yayınlanmıştır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Ayaktan izlenen hematoloji onkoloji hastalarına; kişisel hijyen, el hijyeni, maske kullanımı, nötropenik diyet, Kalabalık ortamlardan, canlı bitkilerden, tozlu ve inşaat alanlarından uzak durmaları konusunda eğitim verilmelidir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Hastalar aşılama programlarına uymaları konusunda uyarılmalıdır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Ayaktan izlenen hematoloji onkoloji hastalarına nötropenik ateş belirtileri konusunda eğitim verilmeli, bu belirtiler ortaya çıktığında vakit kaybetmeden sağlık kuruluşuna başvurmaları konusunda uyarılarda bulunulmalıdır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240911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7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35" y="459067"/>
            <a:ext cx="8549762" cy="1607722"/>
          </a:xfrm>
        </p:spPr>
        <p:txBody>
          <a:bodyPr>
            <a:noAutofit/>
          </a:bodyPr>
          <a:lstStyle/>
          <a:p>
            <a:r>
              <a:rPr lang="tr-TR" sz="4900" b="1" dirty="0">
                <a:solidFill>
                  <a:srgbClr val="666DA4"/>
                </a:solidFill>
                <a:latin typeface="+mn-lt"/>
              </a:rPr>
              <a:t>Antibiyotik Yönetimi</a:t>
            </a:r>
            <a:br>
              <a:rPr lang="tr-TR" sz="4900" b="1" dirty="0">
                <a:solidFill>
                  <a:srgbClr val="666DA4"/>
                </a:solidFill>
                <a:latin typeface="+mn-lt"/>
              </a:rPr>
            </a:br>
            <a:endParaRPr lang="en-GB" sz="4900" b="1" dirty="0">
              <a:solidFill>
                <a:srgbClr val="666DA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35" y="1992086"/>
            <a:ext cx="10732174" cy="44133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>
                <a:solidFill>
                  <a:srgbClr val="000000"/>
                </a:solidFill>
              </a:rPr>
              <a:t>Antimikrobiyal yönetiminin temel amacı, antibiyotik kullanımını optimize etmek, ilaç güvenliğini artırmak, antibiyotiklerin aşırı kullanımını ve antimikrobiyal direnci önlemektir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Kanser hastalarında enfeksiyon riskinin yüksek olması, ÇİD ve </a:t>
            </a:r>
            <a:r>
              <a:rPr lang="tr-TR" sz="2400" i="1" dirty="0" err="1">
                <a:solidFill>
                  <a:srgbClr val="000000"/>
                </a:solidFill>
              </a:rPr>
              <a:t>C.difficile</a:t>
            </a:r>
            <a:r>
              <a:rPr lang="tr-TR" sz="2400" i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riskinin artması nedeniyle, antimikrobiyal yönetiminin rolü ve önemi giderek artmaktadır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Farklı merkezler tarafından kullanılan çeşitli stratejiler arasında antimikrobiyal </a:t>
            </a:r>
            <a:r>
              <a:rPr lang="tr-TR" sz="2400" dirty="0" err="1">
                <a:solidFill>
                  <a:srgbClr val="000000"/>
                </a:solidFill>
              </a:rPr>
              <a:t>döngüleme</a:t>
            </a:r>
            <a:r>
              <a:rPr lang="tr-TR" sz="2400" dirty="0">
                <a:solidFill>
                  <a:srgbClr val="000000"/>
                </a:solidFill>
              </a:rPr>
              <a:t>, antimikrobiyal kısıtlamalar ve bilgisayar tabanlı programlar yer almaktadır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Son yıllarda kullanımı yaygınlaşan mültipleks PCR panelleri, antimikrobiyal direnç genlerinin tespiti, </a:t>
            </a:r>
            <a:r>
              <a:rPr lang="tr-TR" sz="2400" dirty="0" err="1">
                <a:solidFill>
                  <a:srgbClr val="000000"/>
                </a:solidFill>
              </a:rPr>
              <a:t>zol</a:t>
            </a:r>
            <a:r>
              <a:rPr lang="tr-TR" sz="2400" dirty="0">
                <a:solidFill>
                  <a:srgbClr val="000000"/>
                </a:solidFill>
              </a:rPr>
              <a:t> seviyesi takibi ve </a:t>
            </a:r>
            <a:r>
              <a:rPr lang="tr-TR" sz="2400" dirty="0" err="1">
                <a:solidFill>
                  <a:srgbClr val="000000"/>
                </a:solidFill>
              </a:rPr>
              <a:t>galaktomannan</a:t>
            </a:r>
            <a:r>
              <a:rPr lang="tr-TR" sz="2400" dirty="0">
                <a:solidFill>
                  <a:srgbClr val="000000"/>
                </a:solidFill>
              </a:rPr>
              <a:t> tetkikleri gibi yöntemler uygun antimikrobiyal tedavi planlamasında yardımcı olmuştur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29727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64A1-792D-D1A3-C49C-94F5E563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2"/>
                </a:solidFill>
              </a:rPr>
              <a:t>Kaynaklar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42E4-8A28-CDB0-3B25-CDA4A8A0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World Health Organization. SAVE LIVES: Clean Your Hands: WHO’s global annual call to action for health workers. Geneva, Switzerland: World Health Organization; 2017. who.int/</a:t>
            </a:r>
            <a:r>
              <a:rPr lang="en-US" sz="1600" dirty="0" err="1">
                <a:solidFill>
                  <a:srgbClr val="000000"/>
                </a:solidFill>
              </a:rPr>
              <a:t>gpsc</a:t>
            </a:r>
            <a:r>
              <a:rPr lang="en-US" sz="1600" dirty="0">
                <a:solidFill>
                  <a:srgbClr val="000000"/>
                </a:solidFill>
              </a:rPr>
              <a:t>/5may/</a:t>
            </a:r>
            <a:r>
              <a:rPr lang="en-US" sz="1600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00"/>
                </a:solidFill>
              </a:rPr>
              <a:t>. Accessed October 5, 2017.</a:t>
            </a:r>
            <a:endParaRPr lang="tr-TR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Boyce JM. Update on hand hygiene. Am J Infect Control. 2013;41(5 </a:t>
            </a:r>
            <a:r>
              <a:rPr lang="en-US" sz="1600" dirty="0" err="1">
                <a:solidFill>
                  <a:srgbClr val="000000"/>
                </a:solidFill>
              </a:rPr>
              <a:t>suppl</a:t>
            </a:r>
            <a:r>
              <a:rPr lang="en-US" sz="1600" dirty="0">
                <a:solidFill>
                  <a:srgbClr val="000000"/>
                </a:solidFill>
              </a:rPr>
              <a:t>):S94-S96.</a:t>
            </a:r>
            <a:endParaRPr lang="tr-TR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Food Safety and Inspection Service, US Department of Agriculture. Food Safety for People with Cancer. Washington, DC: US Department of Agriculture; 2006. </a:t>
            </a:r>
            <a:r>
              <a:rPr lang="en-US" sz="1600" dirty="0" err="1">
                <a:solidFill>
                  <a:srgbClr val="000000"/>
                </a:solidFill>
              </a:rPr>
              <a:t>fsis</a:t>
            </a:r>
            <a:r>
              <a:rPr lang="en-US" sz="1600" dirty="0">
                <a:solidFill>
                  <a:srgbClr val="000000"/>
                </a:solidFill>
              </a:rPr>
              <a:t>. usda.gov/PDF/</a:t>
            </a:r>
            <a:r>
              <a:rPr lang="en-US" sz="1600" dirty="0" err="1">
                <a:solidFill>
                  <a:srgbClr val="000000"/>
                </a:solidFill>
              </a:rPr>
              <a:t>Food_Safety_for_People</a:t>
            </a:r>
            <a:r>
              <a:rPr lang="en-US" sz="1600" dirty="0">
                <a:solidFill>
                  <a:srgbClr val="000000"/>
                </a:solidFill>
              </a:rPr>
              <a:t>_ with_Cancer.pdf. Accessed August 21, 2017.</a:t>
            </a:r>
            <a:endParaRPr lang="tr-TR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1600" dirty="0" err="1">
                <a:solidFill>
                  <a:srgbClr val="000000"/>
                </a:solidFill>
              </a:rPr>
              <a:t>Tomblyn</a:t>
            </a:r>
            <a:r>
              <a:rPr lang="tr-TR" sz="1600" dirty="0">
                <a:solidFill>
                  <a:srgbClr val="000000"/>
                </a:solidFill>
              </a:rPr>
              <a:t> M, </a:t>
            </a:r>
            <a:r>
              <a:rPr lang="tr-TR" sz="1600" dirty="0" err="1">
                <a:solidFill>
                  <a:srgbClr val="000000"/>
                </a:solidFill>
              </a:rPr>
              <a:t>Chiller</a:t>
            </a:r>
            <a:r>
              <a:rPr lang="tr-TR" sz="1600" dirty="0">
                <a:solidFill>
                  <a:srgbClr val="000000"/>
                </a:solidFill>
              </a:rPr>
              <a:t> T, </a:t>
            </a:r>
            <a:r>
              <a:rPr lang="tr-TR" sz="1600" dirty="0" err="1">
                <a:solidFill>
                  <a:srgbClr val="000000"/>
                </a:solidFill>
              </a:rPr>
              <a:t>Einsele</a:t>
            </a:r>
            <a:r>
              <a:rPr lang="tr-TR" sz="1600" dirty="0">
                <a:solidFill>
                  <a:srgbClr val="000000"/>
                </a:solidFill>
              </a:rPr>
              <a:t> H, et al. </a:t>
            </a:r>
            <a:r>
              <a:rPr lang="tr-TR" sz="1600" dirty="0" err="1">
                <a:solidFill>
                  <a:srgbClr val="000000"/>
                </a:solidFill>
              </a:rPr>
              <a:t>Guidelines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for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preventing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infectious</a:t>
            </a:r>
            <a:r>
              <a:rPr lang="tr-TR" sz="1600" dirty="0">
                <a:solidFill>
                  <a:srgbClr val="000000"/>
                </a:solidFill>
              </a:rPr>
              <a:t> com </a:t>
            </a:r>
            <a:r>
              <a:rPr lang="tr-TR" sz="1600" dirty="0" err="1">
                <a:solidFill>
                  <a:srgbClr val="000000"/>
                </a:solidFill>
              </a:rPr>
              <a:t>plications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among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hematopoietic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cell</a:t>
            </a:r>
            <a:r>
              <a:rPr lang="tr-TR" sz="1600" dirty="0">
                <a:solidFill>
                  <a:srgbClr val="000000"/>
                </a:solidFill>
              </a:rPr>
              <a:t> trans </a:t>
            </a:r>
            <a:r>
              <a:rPr lang="tr-TR" sz="1600" dirty="0" err="1">
                <a:solidFill>
                  <a:srgbClr val="000000"/>
                </a:solidFill>
              </a:rPr>
              <a:t>plant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recipients</a:t>
            </a:r>
            <a:r>
              <a:rPr lang="tr-TR" sz="1600" dirty="0">
                <a:solidFill>
                  <a:srgbClr val="000000"/>
                </a:solidFill>
              </a:rPr>
              <a:t>: a global </a:t>
            </a:r>
            <a:r>
              <a:rPr lang="tr-TR" sz="1600" dirty="0" err="1">
                <a:solidFill>
                  <a:srgbClr val="000000"/>
                </a:solidFill>
              </a:rPr>
              <a:t>perspective</a:t>
            </a:r>
            <a:r>
              <a:rPr lang="tr-TR" sz="1600" dirty="0">
                <a:solidFill>
                  <a:srgbClr val="000000"/>
                </a:solidFill>
              </a:rPr>
              <a:t>. </a:t>
            </a:r>
            <a:r>
              <a:rPr lang="tr-TR" sz="1600" dirty="0" err="1">
                <a:solidFill>
                  <a:srgbClr val="000000"/>
                </a:solidFill>
              </a:rPr>
              <a:t>Preface</a:t>
            </a:r>
            <a:r>
              <a:rPr lang="tr-TR" sz="1600" dirty="0">
                <a:solidFill>
                  <a:srgbClr val="000000"/>
                </a:solidFill>
              </a:rPr>
              <a:t> Bone </a:t>
            </a:r>
            <a:r>
              <a:rPr lang="tr-TR" sz="1600" dirty="0" err="1">
                <a:solidFill>
                  <a:srgbClr val="000000"/>
                </a:solidFill>
              </a:rPr>
              <a:t>Marrow</a:t>
            </a:r>
            <a:r>
              <a:rPr lang="tr-TR" sz="1600" dirty="0">
                <a:solidFill>
                  <a:srgbClr val="000000"/>
                </a:solidFill>
              </a:rPr>
              <a:t> Transplant. 2009;44: 453-455.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Boyce JM. Modern technologies for improving cleaning and disinfection of environmental surfaces in hospitals [serial online]. </a:t>
            </a:r>
            <a:r>
              <a:rPr lang="en-US" sz="1600" dirty="0" err="1">
                <a:solidFill>
                  <a:srgbClr val="000000"/>
                </a:solidFill>
              </a:rPr>
              <a:t>Antimicrob</a:t>
            </a:r>
            <a:r>
              <a:rPr lang="en-US" sz="1600" dirty="0">
                <a:solidFill>
                  <a:srgbClr val="000000"/>
                </a:solidFill>
              </a:rPr>
              <a:t> Resist Infect Control. 2016;5:10.</a:t>
            </a:r>
            <a:endParaRPr lang="tr-TR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rgbClr val="000000"/>
                </a:solidFill>
                <a:hlinkClick r:id="rId2"/>
              </a:rPr>
              <a:t>https://ecil-leukaemia.com/images/ecil-10/ECIL_10_-_bacterial_group_final_recommendations.pdf</a:t>
            </a:r>
            <a:endParaRPr lang="tr-TR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1600" dirty="0">
                <a:solidFill>
                  <a:srgbClr val="000000"/>
                </a:solidFill>
              </a:rPr>
              <a:t>Marks PJ, </a:t>
            </a:r>
            <a:r>
              <a:rPr lang="tr-TR" sz="1600" dirty="0" err="1">
                <a:solidFill>
                  <a:srgbClr val="000000"/>
                </a:solidFill>
              </a:rPr>
              <a:t>Vipond</a:t>
            </a:r>
            <a:r>
              <a:rPr lang="tr-TR" sz="1600" dirty="0">
                <a:solidFill>
                  <a:srgbClr val="000000"/>
                </a:solidFill>
              </a:rPr>
              <a:t> IB, </a:t>
            </a:r>
            <a:r>
              <a:rPr lang="tr-TR" sz="1600" dirty="0" err="1">
                <a:solidFill>
                  <a:srgbClr val="000000"/>
                </a:solidFill>
              </a:rPr>
              <a:t>Carlisle</a:t>
            </a:r>
            <a:r>
              <a:rPr lang="tr-TR" sz="1600" dirty="0">
                <a:solidFill>
                  <a:srgbClr val="000000"/>
                </a:solidFill>
              </a:rPr>
              <a:t> D, </a:t>
            </a:r>
            <a:r>
              <a:rPr lang="tr-TR" sz="1600" dirty="0" err="1">
                <a:solidFill>
                  <a:srgbClr val="000000"/>
                </a:solidFill>
              </a:rPr>
              <a:t>Deakin</a:t>
            </a:r>
            <a:r>
              <a:rPr lang="tr-TR" sz="1600" dirty="0">
                <a:solidFill>
                  <a:srgbClr val="000000"/>
                </a:solidFill>
              </a:rPr>
              <a:t> D, </a:t>
            </a:r>
            <a:r>
              <a:rPr lang="tr-TR" sz="1600" dirty="0" err="1">
                <a:solidFill>
                  <a:srgbClr val="000000"/>
                </a:solidFill>
              </a:rPr>
              <a:t>Fey</a:t>
            </a:r>
            <a:r>
              <a:rPr lang="tr-TR" sz="1600" dirty="0">
                <a:solidFill>
                  <a:srgbClr val="000000"/>
                </a:solidFill>
              </a:rPr>
              <a:t> RE, </a:t>
            </a:r>
            <a:r>
              <a:rPr lang="tr-TR" sz="1600" dirty="0" err="1">
                <a:solidFill>
                  <a:srgbClr val="000000"/>
                </a:solidFill>
              </a:rPr>
              <a:t>Caul</a:t>
            </a:r>
            <a:r>
              <a:rPr lang="tr-TR" sz="1600" dirty="0">
                <a:solidFill>
                  <a:srgbClr val="000000"/>
                </a:solidFill>
              </a:rPr>
              <a:t> EO. </a:t>
            </a:r>
            <a:r>
              <a:rPr lang="tr-TR" sz="1600" dirty="0" err="1">
                <a:solidFill>
                  <a:srgbClr val="000000"/>
                </a:solidFill>
              </a:rPr>
              <a:t>Evidence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for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airborne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transmission</a:t>
            </a:r>
            <a:r>
              <a:rPr lang="tr-TR" sz="1600" dirty="0">
                <a:solidFill>
                  <a:srgbClr val="000000"/>
                </a:solidFill>
              </a:rPr>
              <a:t> of </a:t>
            </a:r>
            <a:r>
              <a:rPr lang="tr-TR" sz="1600" dirty="0" err="1">
                <a:solidFill>
                  <a:srgbClr val="000000"/>
                </a:solidFill>
              </a:rPr>
              <a:t>Norwalk-like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virus</a:t>
            </a:r>
            <a:r>
              <a:rPr lang="tr-TR" sz="1600" dirty="0">
                <a:solidFill>
                  <a:srgbClr val="000000"/>
                </a:solidFill>
              </a:rPr>
              <a:t> (NLV) in a hotel </a:t>
            </a:r>
            <a:r>
              <a:rPr lang="tr-TR" sz="1600" dirty="0" err="1">
                <a:solidFill>
                  <a:srgbClr val="000000"/>
                </a:solidFill>
              </a:rPr>
              <a:t>restaurant</a:t>
            </a:r>
            <a:r>
              <a:rPr lang="tr-TR" sz="1600" dirty="0">
                <a:solidFill>
                  <a:srgbClr val="000000"/>
                </a:solidFill>
              </a:rPr>
              <a:t>. </a:t>
            </a:r>
            <a:r>
              <a:rPr lang="tr-TR" sz="1600" dirty="0" err="1">
                <a:solidFill>
                  <a:srgbClr val="000000"/>
                </a:solidFill>
              </a:rPr>
              <a:t>Epidemiol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Infect</a:t>
            </a:r>
            <a:r>
              <a:rPr lang="tr-TR" sz="1600" dirty="0">
                <a:solidFill>
                  <a:srgbClr val="000000"/>
                </a:solidFill>
              </a:rPr>
              <a:t>. 2000;124:481-487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16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76CCA110-908E-71BB-FC3F-443A387A04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35512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9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2"/>
                </a:solidFill>
              </a:rPr>
              <a:t>Kaynaklar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72732"/>
            <a:ext cx="10058400" cy="38963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0000"/>
                </a:solidFill>
              </a:rPr>
              <a:t>Sammon J, Trinh VQ, Ravi P, et al. Health care-associated infections after </a:t>
            </a:r>
            <a:r>
              <a:rPr lang="en-US" sz="1800">
                <a:solidFill>
                  <a:srgbClr val="000000"/>
                </a:solidFill>
              </a:rPr>
              <a:t>major cancer </a:t>
            </a:r>
            <a:r>
              <a:rPr lang="en-US" sz="1800" dirty="0">
                <a:solidFill>
                  <a:srgbClr val="000000"/>
                </a:solidFill>
              </a:rPr>
              <a:t>surgery: temporal trends, patterns of care, and effect on mortality. Cancer. 2013;119:2317-232</a:t>
            </a:r>
            <a:endParaRPr lang="tr-TR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rgbClr val="000000"/>
                </a:solidFill>
              </a:rPr>
              <a:t>basic-infection-control-prevention-plan-2011-508.pdf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rgbClr val="000000"/>
                </a:solidFill>
                <a:hlinkClick r:id="rId2"/>
              </a:rPr>
              <a:t>https://www.cdc.gov/healthcare-associated-infections/media/pdfs/CDC-PocketGuide-508.pdf</a:t>
            </a:r>
            <a:endParaRPr lang="tr-TR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rgbClr val="000000"/>
                </a:solidFill>
                <a:hlinkClick r:id="rId3"/>
              </a:rPr>
              <a:t>https://hastaneler.erciyes.edu.tr/EditorUpload/Files/e43958a5-0897-4a99-b214-b9428bd7d6ff.pdf</a:t>
            </a:r>
            <a:endParaRPr lang="tr-TR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Ariza-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Heredia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EJ,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Chemaly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RF. Update on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infection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control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practices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in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cancer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hospitals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. CA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Cancer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 J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Clin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. 2018 Sep;68(5):340-355. </a:t>
            </a:r>
            <a:r>
              <a:rPr lang="tr-TR" sz="18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tr-TR" sz="1800" dirty="0">
                <a:solidFill>
                  <a:srgbClr val="212121"/>
                </a:solidFill>
                <a:latin typeface="BlinkMacSystemFont"/>
              </a:rPr>
              <a:t>: 10.3322/caac.21462 </a:t>
            </a:r>
            <a:endParaRPr lang="tr-TR" sz="1800" dirty="0"/>
          </a:p>
          <a:p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76CCA110-908E-71BB-FC3F-443A387A04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9944170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3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3E190F10-685B-BA15-29B8-FC4446BD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52159" y="184666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 dirty="0">
                <a:latin typeface="+mn-lt"/>
              </a:rPr>
            </a:br>
            <a:r>
              <a:rPr lang="tr-TR" sz="6000" b="1" dirty="0">
                <a:solidFill>
                  <a:schemeClr val="accent2"/>
                </a:solidFill>
                <a:latin typeface="+mn-lt"/>
              </a:rPr>
              <a:t>Hazırlayanlar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15243" y="4776335"/>
            <a:ext cx="251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Gülşen İskender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A29551A-1E2E-8590-4266-DCF89D229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80" y="2033480"/>
            <a:ext cx="2309920" cy="230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47" y="218869"/>
            <a:ext cx="10058400" cy="1450757"/>
          </a:xfrm>
        </p:spPr>
        <p:txBody>
          <a:bodyPr>
            <a:normAutofit/>
          </a:bodyPr>
          <a:lstStyle/>
          <a:p>
            <a:endParaRPr lang="en-GB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788023"/>
            <a:ext cx="10646229" cy="430925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 Kanser alanındaki tedaviler son yıllarda hızla gelişmektedir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/>
              <a:t> </a:t>
            </a:r>
            <a:r>
              <a:rPr lang="tr-TR" sz="9600" dirty="0">
                <a:solidFill>
                  <a:srgbClr val="000000"/>
                </a:solidFill>
              </a:rPr>
              <a:t>Kanser hastalarında immünosupresyon; hastalık, kemoterapi ve destek tedavilerine bağlı olarak gelişir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 Enfeksiyonlar, gelişen </a:t>
            </a:r>
            <a:r>
              <a:rPr lang="tr-TR" sz="9600" dirty="0" err="1">
                <a:solidFill>
                  <a:srgbClr val="000000"/>
                </a:solidFill>
              </a:rPr>
              <a:t>immünosupresyon</a:t>
            </a:r>
            <a:r>
              <a:rPr lang="tr-TR" sz="9600" dirty="0">
                <a:solidFill>
                  <a:srgbClr val="000000"/>
                </a:solidFill>
              </a:rPr>
              <a:t> nedeniyle, kanser ve kanser tedavisinin en sık görülen komplikasyonları olup, </a:t>
            </a:r>
            <a:r>
              <a:rPr lang="es-ES" sz="9600" dirty="0">
                <a:solidFill>
                  <a:srgbClr val="000000"/>
                </a:solidFill>
              </a:rPr>
              <a:t>morbidite ve mortalitenin başlıca nedenidir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 Sağlıklı bireylerde ağır seyretmeyen enfeksiyonlar, bağışıklık sistemi zayıflamış kanserli bireylerde ağır olabilir</a:t>
            </a:r>
            <a:endParaRPr lang="tr-TR" sz="7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463502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98" y="286603"/>
            <a:ext cx="10058400" cy="1450757"/>
          </a:xfrm>
        </p:spPr>
        <p:txBody>
          <a:bodyPr>
            <a:normAutofit/>
          </a:bodyPr>
          <a:lstStyle/>
          <a:p>
            <a:pPr algn="ctr"/>
            <a:endParaRPr lang="en-GB" sz="4400" b="1" dirty="0">
              <a:solidFill>
                <a:srgbClr val="5E67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6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Antimikrobiyal direncin giderek yaygınlaşmasıyla birlikte, kanser hastalarında enfeksiyon önleme ve kontrol önlemlerinin güçlendirilmesine duyulan ihtiyaç artırmaktadır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 Bağışıklık sistemi zayıflamış kanser hastaları için enfeksiyon kontrol stratejileri, modern onkolojik bakımın temel bir parçasıdır ve çok yönlü bir yaklaşımı içerir;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Hasta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Sağlık bakımı ortamı (sağlık tesisleri)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 Toplum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Sağlık çalışanları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355128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59" y="463502"/>
            <a:ext cx="10058400" cy="1661631"/>
          </a:xfrm>
        </p:spPr>
        <p:txBody>
          <a:bodyPr>
            <a:normAutofit fontScale="90000"/>
          </a:bodyPr>
          <a:lstStyle/>
          <a:p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r>
              <a:rPr lang="tr-TR" sz="4400" b="1" dirty="0">
                <a:solidFill>
                  <a:srgbClr val="7030A0"/>
                </a:solidFill>
                <a:latin typeface="+mn-lt"/>
              </a:rPr>
              <a:t>                                                                                </a:t>
            </a: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r>
              <a:rPr lang="tr-TR" sz="4400" b="1" dirty="0">
                <a:solidFill>
                  <a:srgbClr val="7030A0"/>
                </a:solidFill>
                <a:latin typeface="+mn-lt"/>
              </a:rPr>
              <a:t>Kanser Hastalarında Sık Görülen Enfeksiyon Etkenleri</a:t>
            </a:r>
            <a:br>
              <a:rPr lang="tr-TR" sz="4400" b="1" dirty="0">
                <a:solidFill>
                  <a:srgbClr val="7030A0"/>
                </a:solidFill>
                <a:latin typeface="+mn-lt"/>
              </a:rPr>
            </a:br>
            <a:endParaRPr lang="en-GB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6" y="1797354"/>
            <a:ext cx="10646229" cy="4309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tr-TR" sz="9600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Gram negatif bakteriler (Enterobacterales, </a:t>
            </a:r>
            <a:r>
              <a:rPr lang="tr-TR" sz="9600" i="1" dirty="0" err="1">
                <a:solidFill>
                  <a:srgbClr val="000000"/>
                </a:solidFill>
              </a:rPr>
              <a:t>Pseudomonas</a:t>
            </a:r>
            <a:r>
              <a:rPr lang="tr-TR" sz="9600" i="1" dirty="0">
                <a:solidFill>
                  <a:srgbClr val="000000"/>
                </a:solidFill>
              </a:rPr>
              <a:t> </a:t>
            </a:r>
            <a:r>
              <a:rPr lang="tr-TR" sz="9600" i="1" dirty="0" err="1">
                <a:solidFill>
                  <a:srgbClr val="000000"/>
                </a:solidFill>
              </a:rPr>
              <a:t>aeruginosa</a:t>
            </a:r>
            <a:r>
              <a:rPr lang="tr-TR" sz="9600" i="1" dirty="0">
                <a:solidFill>
                  <a:srgbClr val="000000"/>
                </a:solidFill>
              </a:rPr>
              <a:t>,…</a:t>
            </a:r>
            <a:r>
              <a:rPr lang="tr-TR" sz="96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Gram pozitif bakteriler (koagülaz-negatif stafilokoklar, </a:t>
            </a:r>
            <a:r>
              <a:rPr lang="tr-TR" sz="9600" i="1" dirty="0">
                <a:solidFill>
                  <a:srgbClr val="000000"/>
                </a:solidFill>
              </a:rPr>
              <a:t>S. </a:t>
            </a:r>
            <a:r>
              <a:rPr lang="tr-TR" sz="9600" i="1" dirty="0" err="1">
                <a:solidFill>
                  <a:srgbClr val="000000"/>
                </a:solidFill>
              </a:rPr>
              <a:t>aureus</a:t>
            </a:r>
            <a:r>
              <a:rPr lang="tr-TR" sz="9600" i="1" dirty="0">
                <a:solidFill>
                  <a:srgbClr val="000000"/>
                </a:solidFill>
              </a:rPr>
              <a:t>,…</a:t>
            </a:r>
            <a:r>
              <a:rPr lang="tr-TR" sz="96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 err="1">
                <a:solidFill>
                  <a:srgbClr val="000000"/>
                </a:solidFill>
              </a:rPr>
              <a:t>Fungal</a:t>
            </a:r>
            <a:r>
              <a:rPr lang="tr-TR" sz="9600" dirty="0">
                <a:solidFill>
                  <a:srgbClr val="000000"/>
                </a:solidFill>
              </a:rPr>
              <a:t> patojenler (</a:t>
            </a:r>
            <a:r>
              <a:rPr lang="tr-TR" sz="9600" i="1" dirty="0" err="1">
                <a:solidFill>
                  <a:srgbClr val="000000"/>
                </a:solidFill>
              </a:rPr>
              <a:t>Candida</a:t>
            </a:r>
            <a:r>
              <a:rPr lang="tr-TR" sz="9600" i="1" dirty="0">
                <a:solidFill>
                  <a:srgbClr val="000000"/>
                </a:solidFill>
              </a:rPr>
              <a:t> </a:t>
            </a:r>
            <a:r>
              <a:rPr lang="tr-TR" sz="9600" i="1" dirty="0" err="1">
                <a:solidFill>
                  <a:srgbClr val="000000"/>
                </a:solidFill>
              </a:rPr>
              <a:t>spp</a:t>
            </a:r>
            <a:r>
              <a:rPr lang="tr-TR" sz="9600" dirty="0">
                <a:solidFill>
                  <a:srgbClr val="000000"/>
                </a:solidFill>
              </a:rPr>
              <a:t>., </a:t>
            </a:r>
            <a:r>
              <a:rPr lang="tr-TR" sz="9600" i="1" dirty="0" err="1">
                <a:solidFill>
                  <a:srgbClr val="000000"/>
                </a:solidFill>
              </a:rPr>
              <a:t>Aspergillus</a:t>
            </a:r>
            <a:r>
              <a:rPr lang="tr-TR" sz="9600" i="1" dirty="0">
                <a:solidFill>
                  <a:srgbClr val="000000"/>
                </a:solidFill>
              </a:rPr>
              <a:t> </a:t>
            </a:r>
            <a:r>
              <a:rPr lang="tr-TR" sz="9600" i="1" dirty="0" err="1">
                <a:solidFill>
                  <a:srgbClr val="000000"/>
                </a:solidFill>
              </a:rPr>
              <a:t>spp</a:t>
            </a:r>
            <a:r>
              <a:rPr lang="tr-TR" sz="9600" i="1" dirty="0">
                <a:solidFill>
                  <a:srgbClr val="000000"/>
                </a:solidFill>
              </a:rPr>
              <a:t>., </a:t>
            </a:r>
            <a:r>
              <a:rPr lang="tr-TR" sz="9600" i="1" dirty="0" err="1">
                <a:solidFill>
                  <a:srgbClr val="000000"/>
                </a:solidFill>
              </a:rPr>
              <a:t>Mucorales</a:t>
            </a:r>
            <a:r>
              <a:rPr lang="tr-TR" sz="9600" i="1" dirty="0">
                <a:solidFill>
                  <a:srgbClr val="000000"/>
                </a:solidFill>
              </a:rPr>
              <a:t>,…</a:t>
            </a:r>
            <a:r>
              <a:rPr lang="tr-TR" sz="96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tr-TR" sz="9600" dirty="0">
                <a:solidFill>
                  <a:srgbClr val="000000"/>
                </a:solidFill>
              </a:rPr>
              <a:t>Viral etkenler (</a:t>
            </a:r>
            <a:r>
              <a:rPr lang="tr-TR" sz="9600" i="1" dirty="0">
                <a:solidFill>
                  <a:srgbClr val="000000"/>
                </a:solidFill>
              </a:rPr>
              <a:t>HSV, CMV, influenza, RSV,…</a:t>
            </a:r>
            <a:r>
              <a:rPr lang="tr-TR" sz="96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429362" y="463502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99" y="166224"/>
            <a:ext cx="10058400" cy="4387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7030A0"/>
                </a:solidFill>
              </a:rPr>
              <a:t>Kanserle Yaşayan Hastalarda Enfeksiyon Kontrolü ve Önlenmesinin Önemli Yönleri</a:t>
            </a: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355128"/>
            <a:ext cx="2039841" cy="13822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632" y="1046244"/>
            <a:ext cx="6157494" cy="50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678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Özel 21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00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İDER Slayt Şablonu" id="{8E389AED-5F01-4677-AB47-A89CD3748487}" vid="{0D891226-0BC2-40E7-BE83-1D1964FCC6F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3C2BBC-C7AC-43C3-876A-6F0E39870286}">
  <we:reference id="wa200001409" version="2.0.0.0" store="tr-TR" storeType="OMEX"/>
  <we:alternateReferences>
    <we:reference id="WA200001409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2933</TotalTime>
  <Words>3456</Words>
  <Application>Microsoft Office PowerPoint</Application>
  <PresentationFormat>Geniş ekran</PresentationFormat>
  <Paragraphs>264</Paragraphs>
  <Slides>56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3" baseType="lpstr">
      <vt:lpstr>Arial</vt:lpstr>
      <vt:lpstr>BlinkMacSystemFont</vt:lpstr>
      <vt:lpstr>Calibri</vt:lpstr>
      <vt:lpstr>Calibri Light</vt:lpstr>
      <vt:lpstr>Lucida Calligraphy</vt:lpstr>
      <vt:lpstr>Wingdings</vt:lpstr>
      <vt:lpstr>Geçmişe bakış</vt:lpstr>
      <vt:lpstr> </vt:lpstr>
      <vt:lpstr>Sunum Planı</vt:lpstr>
      <vt:lpstr>Giriş ve Tarihçe </vt:lpstr>
      <vt:lpstr>Giriş ve Tarihçe</vt:lpstr>
      <vt:lpstr>  Kanser Hastalarında Risk Faktörleri </vt:lpstr>
      <vt:lpstr>PowerPoint Sunusu</vt:lpstr>
      <vt:lpstr>PowerPoint Sunusu</vt:lpstr>
      <vt:lpstr>                                                                                          Kanser Hastalarında Sık Görülen Enfeksiyon Etkenleri </vt:lpstr>
      <vt:lpstr>PowerPoint Sunusu</vt:lpstr>
      <vt:lpstr>      Temel Enfeksiyon Kontrol Önlemleri  </vt:lpstr>
      <vt:lpstr>Temel Enfeksiyon Kontrol Önlemleri: </vt:lpstr>
      <vt:lpstr>El Hijyeni </vt:lpstr>
      <vt:lpstr>    El Hijyeni </vt:lpstr>
      <vt:lpstr>PowerPoint Sunusu</vt:lpstr>
      <vt:lpstr>PowerPoint Sunusu</vt:lpstr>
      <vt:lpstr>El Hijyeni</vt:lpstr>
      <vt:lpstr>     Cilt-Ağız Bakımı </vt:lpstr>
      <vt:lpstr>     Cilt-Ağız Bakımı </vt:lpstr>
      <vt:lpstr>İzolasyon Önlemleri</vt:lpstr>
      <vt:lpstr> İzolasyon Önlemleri </vt:lpstr>
      <vt:lpstr>İzolasyon Önlemleri</vt:lpstr>
      <vt:lpstr>PowerPoint Sunusu</vt:lpstr>
      <vt:lpstr>Temas İzolasyon Önlemleri  </vt:lpstr>
      <vt:lpstr>Damlacık İzolasyon Önlemleri  </vt:lpstr>
      <vt:lpstr>Solunum (Hava Yolu) İzolasyonu  </vt:lpstr>
      <vt:lpstr>Hastane Ortamı ve Koruyucu Önlemler</vt:lpstr>
      <vt:lpstr>Uygun Havalandırma ve Koruyucu Çevre </vt:lpstr>
      <vt:lpstr>    Uygun Havalandırma ve Koruyucu Çevre </vt:lpstr>
      <vt:lpstr>Çevresel Temizlik </vt:lpstr>
      <vt:lpstr>Çevresel Temizlik </vt:lpstr>
      <vt:lpstr>Çevresel Temizlik </vt:lpstr>
      <vt:lpstr> İnvaziv Araçlarla İlişkili Enfeksiyonlar </vt:lpstr>
      <vt:lpstr>   Çoklu İlaç Dirençli (ÇİD) Gram negatif Mikroorganizmalara karşı önlemler </vt:lpstr>
      <vt:lpstr>Vankomisin Dirençli Enterokoklara (VRE) Karşı Önlemler </vt:lpstr>
      <vt:lpstr>Clostridoides difficile’ye Karşı Önlemler </vt:lpstr>
      <vt:lpstr>Viral Enfeksiyonlara Karşı Önlemler </vt:lpstr>
      <vt:lpstr>Gastrointestinal Viral Enfeksiyonlara Karşı Önlemler </vt:lpstr>
      <vt:lpstr>               Profilaksi ve Tedavi Yönetimi   </vt:lpstr>
      <vt:lpstr>Antibiyotik ve Antifungal Profilaksi </vt:lpstr>
      <vt:lpstr>Antibiyotik ve Antifungal Profilaksi  </vt:lpstr>
      <vt:lpstr>Beslenme Prensipleri </vt:lpstr>
      <vt:lpstr>Beslenme Prensipleri </vt:lpstr>
      <vt:lpstr>  Aşılama</vt:lpstr>
      <vt:lpstr>Aşılama</vt:lpstr>
      <vt:lpstr>PowerPoint Sunusu</vt:lpstr>
      <vt:lpstr>    Aşılama </vt:lpstr>
      <vt:lpstr>Aşılama </vt:lpstr>
      <vt:lpstr>PowerPoint Sunusu</vt:lpstr>
      <vt:lpstr>Özel Gruplar ve Eğitim</vt:lpstr>
      <vt:lpstr>Personel Sağlığı ve Eğitimi </vt:lpstr>
      <vt:lpstr>Hasta Yakınları ve Bakıcıları </vt:lpstr>
      <vt:lpstr>Ayaktan İzlenen Kanser Hastaları </vt:lpstr>
      <vt:lpstr>Antibiyotik Yönetimi </vt:lpstr>
      <vt:lpstr>Kaynaklar</vt:lpstr>
      <vt:lpstr>Kaynaklar</vt:lpstr>
      <vt:lpstr>                Hazırlayanlar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HİDER POWERPOİNT ŞABLON</dc:title>
  <dc:creator>Aydın Alber Yüce</dc:creator>
  <cp:lastModifiedBy>HUAWEİ</cp:lastModifiedBy>
  <cp:revision>267</cp:revision>
  <dcterms:created xsi:type="dcterms:W3CDTF">2025-04-30T17:13:23Z</dcterms:created>
  <dcterms:modified xsi:type="dcterms:W3CDTF">2026-01-16T11:51:32Z</dcterms:modified>
</cp:coreProperties>
</file>