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8"/>
  </p:notesMasterIdLst>
  <p:sldIdLst>
    <p:sldId id="256" r:id="rId2"/>
    <p:sldId id="1279" r:id="rId3"/>
    <p:sldId id="1238" r:id="rId4"/>
    <p:sldId id="1258" r:id="rId5"/>
    <p:sldId id="1239" r:id="rId6"/>
    <p:sldId id="1281" r:id="rId7"/>
    <p:sldId id="1280" r:id="rId8"/>
    <p:sldId id="292" r:id="rId9"/>
    <p:sldId id="293" r:id="rId10"/>
    <p:sldId id="1189" r:id="rId11"/>
    <p:sldId id="1240" r:id="rId12"/>
    <p:sldId id="263" r:id="rId13"/>
    <p:sldId id="265" r:id="rId14"/>
    <p:sldId id="294" r:id="rId15"/>
    <p:sldId id="1195" r:id="rId16"/>
    <p:sldId id="1282" r:id="rId17"/>
    <p:sldId id="306" r:id="rId18"/>
    <p:sldId id="1285" r:id="rId19"/>
    <p:sldId id="1242" r:id="rId20"/>
    <p:sldId id="1243" r:id="rId21"/>
    <p:sldId id="271" r:id="rId22"/>
    <p:sldId id="1287" r:id="rId23"/>
    <p:sldId id="1286" r:id="rId24"/>
    <p:sldId id="1288" r:id="rId25"/>
    <p:sldId id="1289" r:id="rId26"/>
    <p:sldId id="1290" r:id="rId27"/>
    <p:sldId id="1291" r:id="rId28"/>
    <p:sldId id="1245" r:id="rId29"/>
    <p:sldId id="1244" r:id="rId30"/>
    <p:sldId id="1292" r:id="rId31"/>
    <p:sldId id="1293" r:id="rId32"/>
    <p:sldId id="273" r:id="rId33"/>
    <p:sldId id="274" r:id="rId34"/>
    <p:sldId id="272" r:id="rId35"/>
    <p:sldId id="1283" r:id="rId36"/>
    <p:sldId id="1284" r:id="rId37"/>
    <p:sldId id="1246" r:id="rId38"/>
    <p:sldId id="280" r:id="rId39"/>
    <p:sldId id="1247" r:id="rId40"/>
    <p:sldId id="1248" r:id="rId41"/>
    <p:sldId id="1249" r:id="rId42"/>
    <p:sldId id="1250" r:id="rId43"/>
    <p:sldId id="1251" r:id="rId44"/>
    <p:sldId id="1294" r:id="rId45"/>
    <p:sldId id="1259" r:id="rId46"/>
    <p:sldId id="126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DA4"/>
    <a:srgbClr val="000000"/>
    <a:srgbClr val="FF9900"/>
    <a:srgbClr val="B13589"/>
    <a:srgbClr val="636AA2"/>
    <a:srgbClr val="F2C79F"/>
    <a:srgbClr val="CC99FF"/>
    <a:srgbClr val="FFCC00"/>
    <a:srgbClr val="FFCC6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3" autoAdjust="0"/>
    <p:restoredTop sz="94637" autoAdjust="0"/>
  </p:normalViewPr>
  <p:slideViewPr>
    <p:cSldViewPr snapToGrid="0">
      <p:cViewPr varScale="1">
        <p:scale>
          <a:sx n="90" d="100"/>
          <a:sy n="90" d="100"/>
        </p:scale>
        <p:origin x="336" y="-1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ynep Türe Yüce" userId="822a104811018f63" providerId="LiveId" clId="{62981433-9F27-457B-8993-8B4ECE367FFF}"/>
    <pc:docChg chg="modSld">
      <pc:chgData name="Zeynep Türe Yüce" userId="822a104811018f63" providerId="LiveId" clId="{62981433-9F27-457B-8993-8B4ECE367FFF}" dt="2026-06-30T14:42:00.766" v="18" actId="20577"/>
      <pc:docMkLst>
        <pc:docMk/>
      </pc:docMkLst>
      <pc:sldChg chg="modSp mod">
        <pc:chgData name="Zeynep Türe Yüce" userId="822a104811018f63" providerId="LiveId" clId="{62981433-9F27-457B-8993-8B4ECE367FFF}" dt="2026-06-30T14:35:20.536" v="12" actId="20577"/>
        <pc:sldMkLst>
          <pc:docMk/>
          <pc:sldMk cId="2585583616" sldId="256"/>
        </pc:sldMkLst>
        <pc:spChg chg="mod">
          <ac:chgData name="Zeynep Türe Yüce" userId="822a104811018f63" providerId="LiveId" clId="{62981433-9F27-457B-8993-8B4ECE367FFF}" dt="2026-06-30T14:35:20.536" v="12" actId="20577"/>
          <ac:spMkLst>
            <pc:docMk/>
            <pc:sldMk cId="2585583616" sldId="256"/>
            <ac:spMk id="6" creationId="{B8FF7F96-8DFF-497E-4969-B82CC49D985A}"/>
          </ac:spMkLst>
        </pc:spChg>
      </pc:sldChg>
      <pc:sldChg chg="modSp mod">
        <pc:chgData name="Zeynep Türe Yüce" userId="822a104811018f63" providerId="LiveId" clId="{62981433-9F27-457B-8993-8B4ECE367FFF}" dt="2026-06-30T14:42:00.766" v="18" actId="20577"/>
        <pc:sldMkLst>
          <pc:docMk/>
          <pc:sldMk cId="2029805883" sldId="1195"/>
        </pc:sldMkLst>
        <pc:spChg chg="mod">
          <ac:chgData name="Zeynep Türe Yüce" userId="822a104811018f63" providerId="LiveId" clId="{62981433-9F27-457B-8993-8B4ECE367FFF}" dt="2026-06-30T14:42:00.766" v="18" actId="20577"/>
          <ac:spMkLst>
            <pc:docMk/>
            <pc:sldMk cId="2029805883" sldId="1195"/>
            <ac:spMk id="4" creationId="{1C54DC52-3771-C836-D97D-BB4136B96294}"/>
          </ac:spMkLst>
        </pc:spChg>
      </pc:sldChg>
      <pc:sldChg chg="modSp mod">
        <pc:chgData name="Zeynep Türe Yüce" userId="822a104811018f63" providerId="LiveId" clId="{62981433-9F27-457B-8993-8B4ECE367FFF}" dt="2026-06-30T14:39:33.498" v="16" actId="20577"/>
        <pc:sldMkLst>
          <pc:docMk/>
          <pc:sldMk cId="776990716" sldId="1239"/>
        </pc:sldMkLst>
        <pc:spChg chg="mod">
          <ac:chgData name="Zeynep Türe Yüce" userId="822a104811018f63" providerId="LiveId" clId="{62981433-9F27-457B-8993-8B4ECE367FFF}" dt="2026-06-30T14:39:33.498" v="16" actId="20577"/>
          <ac:spMkLst>
            <pc:docMk/>
            <pc:sldMk cId="776990716" sldId="1239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EDC3-A03E-4989-B872-656857FA50AF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27F11-E637-4577-96AA-D82CCA0852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95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7F11-E637-4577-96AA-D82CCA08527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39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>
              <a:highlight>
                <a:srgbClr val="FFFF00"/>
              </a:highligh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7F11-E637-4577-96AA-D82CCA08527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76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83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5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01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86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6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92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6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6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27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63A697-B6D2-413C-A828-670B4DB2AE09}" type="datetimeFigureOut">
              <a:rPr lang="tr-TR" smtClean="0"/>
              <a:t>30.06.2026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2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jg/toc/2006/09000" TargetMode="External"/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cdc.gov/infection-control/hcp/disinfection-sterilization/references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8FF7F96-8DFF-497E-4969-B82CC49D9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974" y="1325335"/>
            <a:ext cx="8528039" cy="2297096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508000" h="508000"/>
            <a:bevelB w="508000" h="508000"/>
          </a:sp3d>
        </p:spPr>
        <p:txBody>
          <a:bodyPr>
            <a:noAutofit/>
          </a:bodyPr>
          <a:lstStyle/>
          <a:p>
            <a:pPr algn="ctr"/>
            <a:r>
              <a:rPr lang="tr-TR" sz="4800" b="1">
                <a:solidFill>
                  <a:schemeClr val="bg1"/>
                </a:solidFill>
                <a:latin typeface="+mn-lt"/>
              </a:rPr>
              <a:t>ENDOSKOPLARIN DEKONTAMİNASYONU </a:t>
            </a:r>
            <a:r>
              <a:rPr lang="tr-TR" sz="4800" b="1" dirty="0">
                <a:solidFill>
                  <a:schemeClr val="bg1"/>
                </a:solidFill>
                <a:latin typeface="+mn-lt"/>
              </a:rPr>
              <a:t>VE  ENFEKSİYON KONTROLÜ </a:t>
            </a:r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AutoShape 2" descr="https://d6abm8ozh3xr3.cloudfront.net/img/w/yazi/ogt/el-hijyeni-kapak.webp">
            <a:extLst>
              <a:ext uri="{FF2B5EF4-FFF2-40B4-BE49-F238E27FC236}">
                <a16:creationId xmlns:a16="http://schemas.microsoft.com/office/drawing/2014/main" id="{DBEA433B-7F1D-4B75-932E-DE0C82A34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5" name="Picture 2" descr="endoskopi hastanede. doktor holding endoskop gastroskopi önce - kolonoskopi stok fotoğraflar ve resim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38" y="4173598"/>
            <a:ext cx="5035062" cy="18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ctor proctologist holding endoscope during colonoscopy. probe colonoscope. doctor gastroenterologist with probe to perform gastroscopy and colonoscopy - kolonoskopi stok fotoğraflar ve resim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73598"/>
            <a:ext cx="4865077" cy="18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82F6E0A-DB4A-C9D6-570E-4FDA3BB39686}"/>
              </a:ext>
            </a:extLst>
          </p:cNvPr>
          <p:cNvSpPr txBox="1"/>
          <p:nvPr/>
        </p:nvSpPr>
        <p:spPr>
          <a:xfrm>
            <a:off x="245533" y="6433235"/>
            <a:ext cx="782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Versiyon -1    Haziran 2026      Hazırlayan: Ayşe Yolcu</a:t>
            </a:r>
          </a:p>
        </p:txBody>
      </p:sp>
    </p:spTree>
    <p:extLst>
      <p:ext uri="{BB962C8B-B14F-4D97-AF65-F5344CB8AC3E}">
        <p14:creationId xmlns:p14="http://schemas.microsoft.com/office/powerpoint/2010/main" val="258558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4CEFECE-661A-CC8F-945E-AF7247F13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854" y="2220298"/>
            <a:ext cx="10058400" cy="2698835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7200" b="1" dirty="0">
                <a:solidFill>
                  <a:schemeClr val="bg1"/>
                </a:solidFill>
                <a:latin typeface="+mn-lt"/>
              </a:rPr>
              <a:t>ENDOSKOPLARIN SINIFLANDIRILMASI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571A4E9-E17E-3934-CD02-F72892657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9BDE1C-9500-BCBD-9679-2CEF0F70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rgbClr val="FF9900"/>
                </a:solidFill>
                <a:latin typeface="+mn-lt"/>
              </a:rPr>
              <a:t>Endoskoplar, hastanın vücut boşluğuna giren kısmının (</a:t>
            </a:r>
            <a:r>
              <a:rPr lang="tr-TR" sz="2800" b="1" dirty="0" err="1">
                <a:solidFill>
                  <a:srgbClr val="FF9900"/>
                </a:solidFill>
                <a:latin typeface="+mn-lt"/>
              </a:rPr>
              <a:t>distal</a:t>
            </a:r>
            <a:r>
              <a:rPr lang="tr-TR" sz="2800" b="1" dirty="0">
                <a:solidFill>
                  <a:srgbClr val="FF9900"/>
                </a:solidFill>
                <a:latin typeface="+mn-lt"/>
              </a:rPr>
              <a:t> kısımlarının) özelliklerine göre sınıflandırılır</a:t>
            </a:r>
            <a:endParaRPr lang="tr-TR" sz="2800" b="1" i="1" dirty="0">
              <a:solidFill>
                <a:srgbClr val="FF9900"/>
              </a:solidFill>
              <a:latin typeface="+mn-lt"/>
            </a:endParaRP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C8046FCB-AFD4-80B8-DADF-92604ED8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097280" y="1845734"/>
            <a:ext cx="6077243" cy="4023360"/>
          </a:xfrm>
        </p:spPr>
        <p:txBody>
          <a:bodyPr/>
          <a:lstStyle/>
          <a:p>
            <a:pPr algn="just"/>
            <a:r>
              <a:rPr lang="tr-TR" b="1" dirty="0">
                <a:solidFill>
                  <a:srgbClr val="000000"/>
                </a:solidFill>
              </a:rPr>
              <a:t>Bükülebilir endoskoplar: </a:t>
            </a:r>
            <a:r>
              <a:rPr lang="tr-TR" dirty="0">
                <a:solidFill>
                  <a:srgbClr val="000000"/>
                </a:solidFill>
              </a:rPr>
              <a:t>Endoskoplar fiber optik cam yapılar ve mercek sistemlerinden oluşan bir veya birden fazla </a:t>
            </a:r>
            <a:r>
              <a:rPr lang="tr-TR" dirty="0" err="1">
                <a:solidFill>
                  <a:srgbClr val="000000"/>
                </a:solidFill>
              </a:rPr>
              <a:t>lümenli</a:t>
            </a:r>
            <a:r>
              <a:rPr lang="tr-TR" dirty="0">
                <a:solidFill>
                  <a:srgbClr val="000000"/>
                </a:solidFill>
              </a:rPr>
              <a:t> kompleks yapılı cihazlardır. Kontrol gövdesi, aydınlatma sistemi, optik bölümü, mekanik kısım, çalışma ve </a:t>
            </a:r>
            <a:r>
              <a:rPr lang="tr-TR" dirty="0" err="1">
                <a:solidFill>
                  <a:srgbClr val="000000"/>
                </a:solidFill>
              </a:rPr>
              <a:t>irrigasyon</a:t>
            </a:r>
            <a:r>
              <a:rPr lang="tr-TR" dirty="0">
                <a:solidFill>
                  <a:srgbClr val="000000"/>
                </a:solidFill>
              </a:rPr>
              <a:t> kanallarından oluşur.</a:t>
            </a:r>
          </a:p>
          <a:p>
            <a:pPr algn="just"/>
            <a:r>
              <a:rPr lang="tr-TR" b="1" dirty="0">
                <a:solidFill>
                  <a:srgbClr val="000000"/>
                </a:solidFill>
              </a:rPr>
              <a:t>Bükülemez endoskoplar (teleskoplar): </a:t>
            </a:r>
            <a:r>
              <a:rPr lang="tr-TR" dirty="0">
                <a:solidFill>
                  <a:srgbClr val="000000"/>
                </a:solidFill>
              </a:rPr>
              <a:t>İnce metal bir tüpe yerleştirilmiş minik merceklerden ve fiber kanallardan oluşur. Lensler oldukça hassastır ve hasarlara toleransı azdır. Fiberler küçük darbeler ve zorlama sonucu zarar görebilirler.</a:t>
            </a:r>
          </a:p>
          <a:p>
            <a:pPr algn="just"/>
            <a:r>
              <a:rPr lang="tr-TR" b="1" dirty="0">
                <a:solidFill>
                  <a:srgbClr val="000000"/>
                </a:solidFill>
              </a:rPr>
              <a:t>Yarı bükülebilir endoskoplar: </a:t>
            </a:r>
            <a:r>
              <a:rPr lang="tr-TR" dirty="0" err="1">
                <a:solidFill>
                  <a:srgbClr val="000000"/>
                </a:solidFill>
              </a:rPr>
              <a:t>Rijit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skopların</a:t>
            </a:r>
            <a:r>
              <a:rPr lang="tr-TR" dirty="0">
                <a:solidFill>
                  <a:srgbClr val="000000"/>
                </a:solidFill>
              </a:rPr>
              <a:t> tam olarak ulaşamadıkları bölgelerde görüntü alabilmek için hareketli uca sahip, sert görünümlü esnek metalli teleskoplardır</a:t>
            </a:r>
            <a:r>
              <a:rPr lang="tr-TR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098" name="Picture 2" descr="endoskop-türlerini-esnek-sert-açıklayı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00" y="1845734"/>
            <a:ext cx="32513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8231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812" y="476859"/>
            <a:ext cx="9325188" cy="925638"/>
          </a:xfrm>
          <a:prstGeom prst="rect">
            <a:avLst/>
          </a:prstGeom>
        </p:spPr>
        <p:txBody>
          <a:bodyPr vert="horz" wrap="square" lIns="0" tIns="307086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05"/>
              </a:spcBef>
            </a:pPr>
            <a:r>
              <a:rPr lang="tr-TR" sz="4000" b="1" dirty="0" err="1">
                <a:solidFill>
                  <a:schemeClr val="accent1"/>
                </a:solidFill>
                <a:latin typeface="+mn-lt"/>
              </a:rPr>
              <a:t>Spaulding</a:t>
            </a:r>
            <a:r>
              <a:rPr lang="tr-TR" sz="4000" b="1" dirty="0">
                <a:solidFill>
                  <a:schemeClr val="accent1"/>
                </a:solidFill>
                <a:latin typeface="+mn-lt"/>
              </a:rPr>
              <a:t> Sınıflaması</a:t>
            </a:r>
            <a:endParaRPr sz="4000" b="1" spc="-1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4" name="Resim 2">
            <a:extLst>
              <a:ext uri="{FF2B5EF4-FFF2-40B4-BE49-F238E27FC236}">
                <a16:creationId xmlns:a16="http://schemas.microsoft.com/office/drawing/2014/main" id="{6039EE65-0A2F-2159-04BC-174F88F276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62371"/>
              </p:ext>
            </p:extLst>
          </p:nvPr>
        </p:nvGraphicFramePr>
        <p:xfrm>
          <a:off x="1096963" y="2778156"/>
          <a:ext cx="10058400" cy="2026504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194446490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30196642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293737301"/>
                    </a:ext>
                  </a:extLst>
                </a:gridCol>
              </a:tblGrid>
              <a:tr h="506626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0000"/>
                          </a:solidFill>
                        </a:rPr>
                        <a:t>Risk düzeyi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0000"/>
                          </a:solidFill>
                        </a:rPr>
                        <a:t>Temas ettiği bölge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0000"/>
                          </a:solidFill>
                        </a:rPr>
                        <a:t>Gerekli işlem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76779"/>
                  </a:ext>
                </a:extLst>
              </a:tr>
              <a:tr h="506626"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000000"/>
                          </a:solidFill>
                        </a:rPr>
                        <a:t>Düşük risk (noncritical)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000000"/>
                          </a:solidFill>
                        </a:rPr>
                        <a:t>Sağlam deri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0000"/>
                          </a:solidFill>
                        </a:rPr>
                        <a:t>Düşük/orta düzey dezenfeksiyon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713634"/>
                  </a:ext>
                </a:extLst>
              </a:tr>
              <a:tr h="506626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0000"/>
                          </a:solidFill>
                        </a:rPr>
                        <a:t>Orta risk (</a:t>
                      </a:r>
                      <a:r>
                        <a:rPr lang="tr-TR" dirty="0" err="1">
                          <a:solidFill>
                            <a:srgbClr val="000000"/>
                          </a:solidFill>
                        </a:rPr>
                        <a:t>semicritical</a:t>
                      </a:r>
                      <a:r>
                        <a:rPr lang="tr-TR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0000"/>
                          </a:solidFill>
                        </a:rPr>
                        <a:t>Mukoza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000000"/>
                          </a:solidFill>
                        </a:rPr>
                        <a:t>Yüksek düzey dezenfeksiyon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980878"/>
                  </a:ext>
                </a:extLst>
              </a:tr>
              <a:tr h="506626"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000000"/>
                          </a:solidFill>
                        </a:rPr>
                        <a:t>Yüksek risk (critical)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000000"/>
                          </a:solidFill>
                        </a:rPr>
                        <a:t>Steril doku veya damar sistemi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0000"/>
                          </a:solidFill>
                        </a:rPr>
                        <a:t>Sterilizasyon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363725"/>
                  </a:ext>
                </a:extLst>
              </a:tr>
            </a:tbl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96963" y="1961889"/>
            <a:ext cx="83920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FF9900"/>
                </a:solidFill>
                <a:effectLst/>
                <a:latin typeface="Arial" panose="020B0604020202020204" pitchFamily="34" charset="0"/>
              </a:rPr>
              <a:t>Spaulding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Arial" panose="020B0604020202020204" pitchFamily="34" charset="0"/>
              </a:rPr>
              <a:t> sınıflamasına göre enfeksiyon riski arttıkça işlem gereksinimi de artar: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78" y="317186"/>
            <a:ext cx="936413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4400" b="1" dirty="0">
                <a:solidFill>
                  <a:schemeClr val="accent1"/>
                </a:solidFill>
                <a:latin typeface="+mn-lt"/>
              </a:rPr>
              <a:t>Endoskopik İşlemlerin </a:t>
            </a:r>
            <a:br>
              <a:rPr lang="tr-TR" sz="4400" b="1" dirty="0">
                <a:solidFill>
                  <a:schemeClr val="accent1"/>
                </a:solidFill>
                <a:latin typeface="+mn-lt"/>
              </a:rPr>
            </a:br>
            <a:r>
              <a:rPr lang="tr-TR" sz="4400" b="1" dirty="0">
                <a:solidFill>
                  <a:schemeClr val="accent1"/>
                </a:solidFill>
                <a:latin typeface="+mn-lt"/>
              </a:rPr>
              <a:t>Sınıflandırılması</a:t>
            </a:r>
            <a:endParaRPr sz="4400" b="1" spc="-1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580943"/>
          </a:xfrm>
        </p:spPr>
        <p:txBody>
          <a:bodyPr/>
          <a:lstStyle/>
          <a:p>
            <a:r>
              <a:rPr lang="sv-SE" dirty="0"/>
              <a:t>Risk açısından endoskopik</a:t>
            </a:r>
            <a:r>
              <a:rPr lang="tr-TR" dirty="0"/>
              <a:t> işlemler </a:t>
            </a:r>
            <a:r>
              <a:rPr lang="sv-SE" dirty="0"/>
              <a:t>yüksek ve orta derecede riskli olarak kategorize edil</a:t>
            </a:r>
            <a:r>
              <a:rPr lang="tr-TR" dirty="0"/>
              <a:t>ir.</a:t>
            </a: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C2890EBE-3D3D-0CF5-2D8D-7B6F489B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97278" y="2167466"/>
            <a:ext cx="101916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0000"/>
                </a:solidFill>
              </a:rPr>
              <a:t>Yüksek riskli işlemler</a:t>
            </a:r>
            <a:r>
              <a:rPr lang="tr-TR" sz="2000" dirty="0">
                <a:solidFill>
                  <a:srgbClr val="000000"/>
                </a:solidFill>
              </a:rPr>
              <a:t>: Derinin delindiği ve steril boşluklara girilen işlemlerdir (</a:t>
            </a:r>
            <a:r>
              <a:rPr lang="tr-TR" sz="2000" dirty="0" err="1">
                <a:solidFill>
                  <a:srgbClr val="000000"/>
                </a:solidFill>
              </a:rPr>
              <a:t>artroskop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laparoskop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vb</a:t>
            </a:r>
            <a:r>
              <a:rPr lang="tr-TR" sz="2000" dirty="0">
                <a:solidFill>
                  <a:srgbClr val="000000"/>
                </a:solidFill>
              </a:rPr>
              <a:t>). Bu işlemlerde kullanılan endoskoplar kritik cihaz sınıfında yer alır, kullanım öncesi steril edilmelidir. Steril vücut boşluklarına giren bu tıbbi cihazların sterilizasyonu, uygun temizleme işlemlerinden sonra üretici talimatlarına göre yapılır.</a:t>
            </a:r>
          </a:p>
          <a:p>
            <a:pPr algn="just"/>
            <a:r>
              <a:rPr lang="tr-TR" sz="2000" dirty="0">
                <a:solidFill>
                  <a:srgbClr val="000000"/>
                </a:solidFill>
              </a:rPr>
              <a:t>     </a:t>
            </a:r>
            <a:r>
              <a:rPr lang="tr-TR" sz="2000" b="1" dirty="0">
                <a:solidFill>
                  <a:srgbClr val="000000"/>
                </a:solidFill>
              </a:rPr>
              <a:t>Yüksek riskli işlemlerde, </a:t>
            </a:r>
            <a:r>
              <a:rPr lang="tr-TR" sz="2000" dirty="0">
                <a:solidFill>
                  <a:srgbClr val="000000"/>
                </a:solidFill>
              </a:rPr>
              <a:t>cihaz üzerinde canlı mikroorganizma bulunması ciddi enfeksiyonlara    	neden olabilir. </a:t>
            </a:r>
          </a:p>
          <a:p>
            <a:pPr algn="just"/>
            <a:endParaRPr lang="tr-TR" sz="2000" dirty="0">
              <a:solidFill>
                <a:srgbClr val="000000"/>
              </a:solidFill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Yüksek riskli işlemlerde </a:t>
            </a:r>
            <a:r>
              <a:rPr lang="tr-TR" sz="2000" dirty="0">
                <a:solidFill>
                  <a:srgbClr val="000000"/>
                </a:solidFill>
              </a:rPr>
              <a:t>hedef;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      Tüm mikroorganizmaların, bakteri sporları dahil tamamen yok edilmesidir.</a:t>
            </a:r>
          </a:p>
          <a:p>
            <a:pPr algn="just"/>
            <a:endParaRPr lang="tr-TR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0000"/>
                </a:solidFill>
              </a:rPr>
              <a:t>Orta derece riskli işlemler: </a:t>
            </a:r>
            <a:r>
              <a:rPr lang="tr-TR" sz="2000" dirty="0">
                <a:solidFill>
                  <a:srgbClr val="000000"/>
                </a:solidFill>
              </a:rPr>
              <a:t>Sağlam mukoz membranları ilgilendiren işlemlerdir (</a:t>
            </a:r>
            <a:r>
              <a:rPr lang="tr-TR" sz="2000" dirty="0" err="1">
                <a:solidFill>
                  <a:srgbClr val="000000"/>
                </a:solidFill>
              </a:rPr>
              <a:t>kolonoskop</a:t>
            </a:r>
            <a:r>
              <a:rPr lang="tr-TR" sz="2000" dirty="0">
                <a:solidFill>
                  <a:srgbClr val="000000"/>
                </a:solidFill>
              </a:rPr>
              <a:t>, gastroskop, </a:t>
            </a:r>
            <a:r>
              <a:rPr lang="tr-TR" sz="2000" dirty="0" err="1">
                <a:solidFill>
                  <a:srgbClr val="000000"/>
                </a:solidFill>
              </a:rPr>
              <a:t>bronkoskop</a:t>
            </a:r>
            <a:r>
              <a:rPr lang="tr-TR" sz="2000" dirty="0">
                <a:solidFill>
                  <a:srgbClr val="000000"/>
                </a:solidFill>
              </a:rPr>
              <a:t> vb.). Bu işlemlerde kullanılan endoskoplar yarı kritik malzeme sınıfında yer alır, kullanımda yüksek düzey dezenfeksiyon uygulanmalıdır</a:t>
            </a:r>
          </a:p>
          <a:p>
            <a:endParaRPr lang="tr-T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5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414" y="555524"/>
            <a:ext cx="10058400" cy="1155265"/>
          </a:xfrm>
          <a:prstGeom prst="rect">
            <a:avLst/>
          </a:prstGeom>
        </p:spPr>
        <p:txBody>
          <a:bodyPr vert="horz" wrap="square" lIns="0" tIns="473532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105"/>
              </a:spcBef>
            </a:pP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Endoskopların Dekontaminasyonu</a:t>
            </a:r>
            <a:endParaRPr sz="4400" b="1" spc="-1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90AE20C-1759-A9A3-79E4-E20CAFD06E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213338" y="2200145"/>
            <a:ext cx="63304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</a:rPr>
              <a:t>Zarflı virüsler → Vejetatif bakteriler → Funguslar → Zarfsız virüsler ve mikobakteriler → Sporlar → </a:t>
            </a:r>
            <a:r>
              <a:rPr lang="tr-TR" sz="2000" dirty="0" err="1">
                <a:solidFill>
                  <a:srgbClr val="000000"/>
                </a:solidFill>
              </a:rPr>
              <a:t>Prionlar</a:t>
            </a:r>
            <a:endParaRPr lang="tr-TR" sz="2000" dirty="0">
              <a:solidFill>
                <a:srgbClr val="000000"/>
              </a:solidFill>
            </a:endParaRPr>
          </a:p>
          <a:p>
            <a:endParaRPr lang="tr-TR" sz="2000" dirty="0">
              <a:solidFill>
                <a:srgbClr val="000000"/>
              </a:solidFill>
            </a:endParaRPr>
          </a:p>
          <a:p>
            <a:endParaRPr lang="tr-TR" sz="2000" dirty="0">
              <a:solidFill>
                <a:srgbClr val="000000"/>
              </a:solidFill>
            </a:endParaRPr>
          </a:p>
          <a:p>
            <a:endParaRPr lang="tr-TR" sz="2000" dirty="0">
              <a:solidFill>
                <a:srgbClr val="000000"/>
              </a:solidFill>
            </a:endParaRPr>
          </a:p>
          <a:p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b="1" dirty="0">
                <a:solidFill>
                  <a:srgbClr val="000000"/>
                </a:solidFill>
              </a:rPr>
              <a:t>Endoskoplar gibi kritik olmayan ancak yüksek riskli tıbbi cihazlarda genellikle yüksek düzey dezenfeksiyon uygulanır</a:t>
            </a:r>
            <a:r>
              <a:rPr lang="tr-TR" sz="2000" dirty="0">
                <a:solidFill>
                  <a:srgbClr val="000000"/>
                </a:solidFill>
              </a:rPr>
              <a:t>, çünkü </a:t>
            </a:r>
            <a:r>
              <a:rPr lang="tr-TR" sz="2000" dirty="0" err="1">
                <a:solidFill>
                  <a:srgbClr val="000000"/>
                </a:solidFill>
              </a:rPr>
              <a:t>mikobakteriler</a:t>
            </a:r>
            <a:r>
              <a:rPr lang="tr-TR" sz="2000" dirty="0">
                <a:solidFill>
                  <a:srgbClr val="000000"/>
                </a:solidFill>
              </a:rPr>
              <a:t> ve birçok virüsün de elimine edilmesi gerekir.</a:t>
            </a:r>
          </a:p>
        </p:txBody>
      </p:sp>
      <p:pic>
        <p:nvPicPr>
          <p:cNvPr id="12290" name="Picture 2" descr="Endoskopi Nedir? Nasıl Yapılır? - Medicana Sağlık Grub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0145"/>
            <a:ext cx="3552092" cy="25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2BCB8A3-C1F0-3D39-BC7B-5F1B6C7F47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366" t="25702" r="7140" b="24817"/>
          <a:stretch/>
        </p:blipFill>
        <p:spPr>
          <a:xfrm>
            <a:off x="1344167" y="2870793"/>
            <a:ext cx="4855465" cy="8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0C75-45E0-EF7B-60AC-0CE1B0C9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1C54DC52-3771-C836-D97D-BB4136B9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12" y="1786544"/>
            <a:ext cx="10058400" cy="3566160"/>
          </a:xfrm>
          <a:solidFill>
            <a:srgbClr val="666DA4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chemeClr val="bg1"/>
                </a:solidFill>
                <a:latin typeface="+mn-lt"/>
              </a:rPr>
              <a:t>ENDOSKOP</a:t>
            </a:r>
            <a:br>
              <a:rPr lang="tr-TR" sz="6000" b="1" dirty="0">
                <a:solidFill>
                  <a:schemeClr val="bg1"/>
                </a:solidFill>
                <a:latin typeface="+mn-lt"/>
              </a:rPr>
            </a:br>
            <a:r>
              <a:rPr lang="tr-TR" sz="6000" b="1" dirty="0">
                <a:solidFill>
                  <a:schemeClr val="bg1"/>
                </a:solidFill>
                <a:latin typeface="+mn-lt"/>
              </a:rPr>
              <a:t>DEKONTAMİNASYONU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837C440-8B6C-0311-A0AC-847DA9CCD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rgbClr val="FF9900"/>
                </a:solidFill>
                <a:latin typeface="+mn-lt"/>
              </a:rPr>
              <a:t>Endoskopların Yeniden Kullanıma Hazırlanmasında Temel Prensipler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1036320" y="1989675"/>
            <a:ext cx="10058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Üretici firma talimatları ile kurum prosedürleri birlikte dikkate alınmalıdır.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Her aşama, standartlaştırılmış yazılı prosedürlere göre uygulanmalıdır.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Tüm işlemler kayıt altına alınmalı ve izlenebilirlik sağlanmalıdır.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Yeniden işleme süreci, eğitimli ve yetkilendirilmiş personel tarafından yürütülmelidir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54024" y="3242733"/>
            <a:ext cx="962933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Otomatik Endoskop Yıkama ve Dezenfeksiyon Cihazlarının bakım ve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validasyonları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yapılmalıdır.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Süreçler periyodik olarak denetlenmelidir.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Dezenfektan konsantrasyonları düzenli olarak kontrol edilmelidir.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000000"/>
                </a:solidFill>
              </a:rPr>
              <a:t>Endoskopik işlem, dekontaminasyon olanakları yeterli olan alanlarda yapılmalıdır.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FF9900"/>
                </a:solidFill>
              </a:rPr>
              <a:t>TEMİZLİK → YÜKSEK DÜZEY DEZENFEKSİYON → DURULAMA → KURUTMA → UYGUN SAKLAMA </a:t>
            </a:r>
            <a:r>
              <a:rPr lang="tr-TR" sz="2000" dirty="0">
                <a:solidFill>
                  <a:srgbClr val="000000"/>
                </a:solidFill>
              </a:rPr>
              <a:t>basamakları eksiksiz ve standart şekilde uygulanmalıdır.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8" name="Resim 2">
            <a:extLst>
              <a:ext uri="{FF2B5EF4-FFF2-40B4-BE49-F238E27FC236}">
                <a16:creationId xmlns:a16="http://schemas.microsoft.com/office/drawing/2014/main" id="{C2890EBE-3D3D-0CF5-2D8D-7B6F489B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11720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2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E59F4A-4DD5-94E0-8CF8-E9B25ECB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8842587" cy="1000330"/>
          </a:xfrm>
        </p:spPr>
        <p:txBody>
          <a:bodyPr>
            <a:normAutofit fontScale="90000"/>
          </a:bodyPr>
          <a:lstStyle/>
          <a:p>
            <a:r>
              <a:rPr lang="tr-TR" sz="5400" b="1" dirty="0">
                <a:solidFill>
                  <a:srgbClr val="666DA4"/>
                </a:solidFill>
                <a:latin typeface="+mn-lt"/>
              </a:rPr>
              <a:t>Endoskop </a:t>
            </a:r>
            <a:r>
              <a:rPr lang="tr-TR" sz="5400" b="1" dirty="0" err="1">
                <a:solidFill>
                  <a:srgbClr val="666DA4"/>
                </a:solidFill>
                <a:latin typeface="+mn-lt"/>
              </a:rPr>
              <a:t>Dekontaminasyon</a:t>
            </a:r>
            <a:r>
              <a:rPr lang="tr-TR" sz="5400" b="1" dirty="0">
                <a:solidFill>
                  <a:srgbClr val="666DA4"/>
                </a:solidFill>
                <a:latin typeface="+mn-lt"/>
              </a:rPr>
              <a:t> Alanı</a:t>
            </a:r>
            <a:endParaRPr lang="en-GB" sz="5400" b="1" dirty="0">
              <a:solidFill>
                <a:srgbClr val="666DA4"/>
              </a:solidFill>
              <a:latin typeface="+mn-lt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K</a:t>
            </a:r>
            <a:r>
              <a:rPr lang="tr-TR" dirty="0">
                <a:solidFill>
                  <a:srgbClr val="000000"/>
                </a:solidFill>
              </a:rPr>
              <a:t>irli ve temiz işlemlerin fiziksel olarak ayrıldığı,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Tek yönlü iş akışının sağlandığı, yeterli havalandırma ve aydınlatmaya sahip,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El hijyeni olanakları bulunan,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Endoskopların temizlenmesi,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Yüksek düzey dezenfeksiyonu,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Kurutulması ve yeniden kullanıma hazırlanması işlemlerinin güvenli şekilde yürütüldüğü özel çalışma alanıdır.</a:t>
            </a:r>
          </a:p>
          <a:p>
            <a:pPr marL="0" indent="0">
              <a:buNone/>
            </a:pPr>
            <a:r>
              <a:rPr lang="tr-TR" dirty="0">
                <a:solidFill>
                  <a:srgbClr val="000000"/>
                </a:solidFill>
              </a:rPr>
              <a:t>Alanın tasarımı çapraz kontaminasyonu önleyecek şekilde düzenlenmeli; personel güvenliği, enfeksiyon kontrolü ve izlenebilirlik ilkeleri doğrultusunda yönetilmelidir.</a:t>
            </a:r>
          </a:p>
        </p:txBody>
      </p:sp>
    </p:spTree>
    <p:extLst>
      <p:ext uri="{BB962C8B-B14F-4D97-AF65-F5344CB8AC3E}">
        <p14:creationId xmlns:p14="http://schemas.microsoft.com/office/powerpoint/2010/main" val="218142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900" b="1" dirty="0">
                <a:solidFill>
                  <a:srgbClr val="666DA4"/>
                </a:solidFill>
                <a:latin typeface="+mn-lt"/>
              </a:rPr>
              <a:t>Endoskop </a:t>
            </a:r>
            <a:r>
              <a:rPr lang="tr-TR" sz="4900" b="1" dirty="0" err="1">
                <a:solidFill>
                  <a:srgbClr val="666DA4"/>
                </a:solidFill>
                <a:latin typeface="+mn-lt"/>
              </a:rPr>
              <a:t>Dekontaminasyon</a:t>
            </a:r>
            <a:r>
              <a:rPr lang="tr-TR" sz="4900" b="1" dirty="0">
                <a:solidFill>
                  <a:srgbClr val="666DA4"/>
                </a:solidFill>
                <a:latin typeface="+mn-lt"/>
              </a:rPr>
              <a:t> Alanı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AF21D69-B3CD-FFD0-A756-106B8057A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91766"/>
            <a:ext cx="6112412" cy="418043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94AE9E3-366B-6380-9B98-270F4BEFF0BE}"/>
              </a:ext>
            </a:extLst>
          </p:cNvPr>
          <p:cNvSpPr txBox="1"/>
          <p:nvPr/>
        </p:nvSpPr>
        <p:spPr>
          <a:xfrm>
            <a:off x="6998677" y="3481818"/>
            <a:ext cx="43504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i="1" dirty="0">
                <a:solidFill>
                  <a:schemeClr val="accent2"/>
                </a:solidFill>
              </a:rPr>
              <a:t>Yıllık 2000 üzerinde endoskopik işlem uygulayan hastanelerde merkezi endoskop dekontaminasyon ünitesi kurulması önerilmektedir</a:t>
            </a:r>
          </a:p>
        </p:txBody>
      </p:sp>
      <p:pic>
        <p:nvPicPr>
          <p:cNvPr id="6" name="Resim 2">
            <a:extLst>
              <a:ext uri="{FF2B5EF4-FFF2-40B4-BE49-F238E27FC236}">
                <a16:creationId xmlns:a16="http://schemas.microsoft.com/office/drawing/2014/main" id="{C967F097-C7ED-45A9-351F-6FB4B2E916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135760" y="202728"/>
            <a:ext cx="1762592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8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88602-E1D0-AA91-E2BE-7A7C292A7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id="{C967F097-C7ED-45A9-351F-6FB4B2E9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AA6ABA-039E-AE60-624C-24F95D57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19" y="406728"/>
            <a:ext cx="9365149" cy="1295400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666DA4"/>
                </a:solidFill>
                <a:latin typeface="+mn-lt"/>
              </a:rPr>
              <a:t>Endoskop </a:t>
            </a:r>
            <a:r>
              <a:rPr lang="tr-TR" sz="4400" b="1" dirty="0" err="1">
                <a:solidFill>
                  <a:srgbClr val="666DA4"/>
                </a:solidFill>
                <a:latin typeface="+mn-lt"/>
              </a:rPr>
              <a:t>Dekontaminasyon</a:t>
            </a:r>
            <a:r>
              <a:rPr lang="tr-TR" sz="4400" b="1" dirty="0">
                <a:solidFill>
                  <a:srgbClr val="666DA4"/>
                </a:solidFill>
                <a:latin typeface="+mn-lt"/>
              </a:rPr>
              <a:t> Basamakları</a:t>
            </a:r>
            <a:endParaRPr lang="en-GB" sz="4400" b="1" dirty="0">
              <a:solidFill>
                <a:srgbClr val="666DA4"/>
              </a:solidFill>
              <a:latin typeface="+mn-lt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6217920" y="2919045"/>
            <a:ext cx="4937760" cy="19870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Endoskop dekontaminasyonunun başarısı, özellikle </a:t>
            </a:r>
            <a:r>
              <a:rPr lang="tr-TR" sz="2400" b="1" dirty="0">
                <a:solidFill>
                  <a:srgbClr val="000000"/>
                </a:solidFill>
              </a:rPr>
              <a:t>manuel temizlik ve kanal fırçalama işlemlerinin eksiksiz yapılmasına</a:t>
            </a:r>
            <a:r>
              <a:rPr lang="tr-TR" sz="2400" dirty="0">
                <a:solidFill>
                  <a:srgbClr val="000000"/>
                </a:solidFill>
              </a:rPr>
              <a:t> bağlıdır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Bu nedenle yüksek düzey dezenfeksiyon işleminden önce tüm kanalların etkin şekilde temizlenmesi zorunludur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45F2ACF7-4715-C569-8BDA-BE350CF0A8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9031" b="2811"/>
          <a:stretch/>
        </p:blipFill>
        <p:spPr>
          <a:xfrm>
            <a:off x="1097280" y="1845735"/>
            <a:ext cx="5120640" cy="38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Sunum Planı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7152E6BA-7B1E-4755-D099-6AB2F8E6B4A3}"/>
              </a:ext>
            </a:extLst>
          </p:cNvPr>
          <p:cNvSpPr txBox="1"/>
          <p:nvPr/>
        </p:nvSpPr>
        <p:spPr>
          <a:xfrm>
            <a:off x="1097280" y="1845734"/>
            <a:ext cx="856488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800" dirty="0">
                <a:solidFill>
                  <a:srgbClr val="000000"/>
                </a:solidFill>
              </a:rPr>
              <a:t>Endoskop tanımı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Endoskop ilişkili enfeksiyonlar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Endoskopların</a:t>
            </a:r>
            <a:r>
              <a:rPr kumimoji="0" lang="tr-TR" altLang="tr-TR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sınıflandırılması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800" dirty="0">
                <a:solidFill>
                  <a:srgbClr val="000000"/>
                </a:solidFill>
              </a:rPr>
              <a:t>Endoskop aksesuarları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800" dirty="0">
                <a:solidFill>
                  <a:srgbClr val="000000"/>
                </a:solidFill>
              </a:rPr>
              <a:t>Endoskop </a:t>
            </a:r>
            <a:r>
              <a:rPr lang="tr-TR" altLang="tr-TR" sz="2800" dirty="0" err="1">
                <a:solidFill>
                  <a:srgbClr val="000000"/>
                </a:solidFill>
              </a:rPr>
              <a:t>dekontaminasyon</a:t>
            </a:r>
            <a:r>
              <a:rPr lang="tr-TR" altLang="tr-TR" sz="2800" dirty="0">
                <a:solidFill>
                  <a:srgbClr val="000000"/>
                </a:solidFill>
              </a:rPr>
              <a:t> alanları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Manuel</a:t>
            </a:r>
            <a:r>
              <a:rPr kumimoji="0" lang="tr-TR" altLang="tr-TR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endoskop dekontaminasyon işlemlerinde dikkat edilmesi gerekenler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800" dirty="0" err="1">
                <a:solidFill>
                  <a:srgbClr val="000000"/>
                </a:solidFill>
              </a:rPr>
              <a:t>Dezenfektör</a:t>
            </a:r>
            <a:r>
              <a:rPr lang="tr-TR" altLang="tr-TR" sz="2800" dirty="0">
                <a:solidFill>
                  <a:srgbClr val="000000"/>
                </a:solidFill>
              </a:rPr>
              <a:t> cihazı ile </a:t>
            </a:r>
            <a:r>
              <a:rPr lang="tr-TR" altLang="tr-TR" sz="2800" dirty="0" err="1">
                <a:solidFill>
                  <a:srgbClr val="000000"/>
                </a:solidFill>
              </a:rPr>
              <a:t>dekontaminasyon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800" dirty="0">
                <a:solidFill>
                  <a:srgbClr val="000000"/>
                </a:solidFill>
              </a:rPr>
              <a:t>Endoskopların kontrolü ve mikrobiyolojik kontroller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823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1875D-68AE-8510-1C3D-46FAE4B95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id="{52EF3652-FA2B-F7D7-262F-DDDFEF8F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7024B7-E8F2-1B9E-7062-D091BCDD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105053" cy="1450757"/>
          </a:xfrm>
        </p:spPr>
        <p:txBody>
          <a:bodyPr>
            <a:normAutofit fontScale="90000"/>
          </a:bodyPr>
          <a:lstStyle/>
          <a:p>
            <a:r>
              <a:rPr lang="tr-TR" sz="5400" b="1" dirty="0">
                <a:solidFill>
                  <a:srgbClr val="666DA4"/>
                </a:solidFill>
                <a:latin typeface="+mn-lt"/>
              </a:rPr>
              <a:t>Endoskop </a:t>
            </a:r>
            <a:r>
              <a:rPr lang="tr-TR" sz="5400" b="1" dirty="0" err="1">
                <a:solidFill>
                  <a:srgbClr val="666DA4"/>
                </a:solidFill>
                <a:latin typeface="+mn-lt"/>
              </a:rPr>
              <a:t>Dekontaminasyon</a:t>
            </a:r>
            <a:r>
              <a:rPr lang="tr-TR" sz="5400" b="1" dirty="0">
                <a:solidFill>
                  <a:srgbClr val="666DA4"/>
                </a:solidFill>
                <a:latin typeface="+mn-lt"/>
              </a:rPr>
              <a:t> Basamakları</a:t>
            </a:r>
            <a:endParaRPr lang="en-GB" sz="5400" b="1" dirty="0">
              <a:solidFill>
                <a:srgbClr val="666DA4"/>
              </a:solidFill>
              <a:latin typeface="+mn-lt"/>
            </a:endParaRPr>
          </a:p>
        </p:txBody>
      </p:sp>
      <p:pic>
        <p:nvPicPr>
          <p:cNvPr id="1026" name="Picture 2" descr="https://www.avmservices.org.uk/wp-content/uploads/2023/09/61ae0d8f2042d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3" y="1845734"/>
            <a:ext cx="6576647" cy="37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1354014" y="1845734"/>
            <a:ext cx="9478109" cy="402336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Ön Temizlik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Transfer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Kaçak Testi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Manuel Temizlik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Durulama-Kurutma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Dezenfeksiyon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Durulama-Kurutma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Alkol ile Kurutma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Transfer-Depolama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Süreç Kontrolü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557806"/>
            <a:ext cx="4262120" cy="1179554"/>
          </a:xfrm>
          <a:prstGeom prst="rect">
            <a:avLst/>
          </a:prstGeom>
        </p:spPr>
        <p:txBody>
          <a:bodyPr vert="horz" wrap="square" lIns="0" tIns="421386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5"/>
              </a:spcBef>
            </a:pPr>
            <a:r>
              <a:rPr lang="tr-TR" sz="4900" b="1" dirty="0">
                <a:solidFill>
                  <a:srgbClr val="666DA4"/>
                </a:solidFill>
                <a:latin typeface="+mn-lt"/>
              </a:rPr>
              <a:t>Ön Temizlik</a:t>
            </a:r>
            <a:endParaRPr sz="4900" b="1" dirty="0">
              <a:solidFill>
                <a:srgbClr val="666DA4"/>
              </a:solidFill>
              <a:latin typeface="+mn-lt"/>
            </a:endParaRPr>
          </a:p>
        </p:txBody>
      </p:sp>
      <p:pic>
        <p:nvPicPr>
          <p:cNvPr id="6" name="Resim 2">
            <a:extLst>
              <a:ext uri="{FF2B5EF4-FFF2-40B4-BE49-F238E27FC236}">
                <a16:creationId xmlns:a16="http://schemas.microsoft.com/office/drawing/2014/main" id="{A99DB12E-D8CF-EB3F-DFBF-732034B1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24770"/>
            <a:ext cx="2039841" cy="138223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230922" y="2082613"/>
            <a:ext cx="6277709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İşlem sonrası, endoskop henüz ışık kaynağına takılıyken yatak başında/kullanım noktasında gerçekleştirin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Skopun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dış yüzeyinin tamamı tek kullanımlık, tercihen enzimatik solüsyon ya da temiz su ile nemlendirilmiş mendil/gazlı bez ile proksimalden distal uca doğru silin </a:t>
            </a:r>
          </a:p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Skop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kanallarından </a:t>
            </a:r>
            <a:r>
              <a:rPr lang="tr-TR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enzimatik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solüsyon ve temiz su geçirerek kanalları temizleyin, sonrasında tüm kanallardan hava geçişi sağlayarak fazla sıvıyı uzaklaştırın</a:t>
            </a:r>
          </a:p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Kanaldan </a:t>
            </a:r>
            <a:r>
              <a:rPr lang="tr-TR" sz="2000" dirty="0" err="1">
                <a:solidFill>
                  <a:srgbClr val="000000"/>
                </a:solidFill>
              </a:rPr>
              <a:t>debris</a:t>
            </a:r>
            <a:r>
              <a:rPr lang="tr-TR" sz="2000" dirty="0">
                <a:solidFill>
                  <a:srgbClr val="000000"/>
                </a:solidFill>
              </a:rPr>
              <a:t> gelmediği görülene kadar </a:t>
            </a:r>
            <a:r>
              <a:rPr lang="tr-TR" sz="2000" dirty="0" err="1">
                <a:solidFill>
                  <a:srgbClr val="000000"/>
                </a:solidFill>
              </a:rPr>
              <a:t>aspirasyon</a:t>
            </a:r>
            <a:r>
              <a:rPr lang="tr-TR" sz="2000" dirty="0">
                <a:solidFill>
                  <a:srgbClr val="000000"/>
                </a:solidFill>
              </a:rPr>
              <a:t> işlemine devam edin.</a:t>
            </a:r>
          </a:p>
        </p:txBody>
      </p:sp>
      <p:sp>
        <p:nvSpPr>
          <p:cNvPr id="13" name="AutoShape 4" descr="Endoscope Reprocessing | STERIS"/>
          <p:cNvSpPr>
            <a:spLocks noChangeAspect="1" noChangeArrowheads="1"/>
          </p:cNvSpPr>
          <p:nvPr/>
        </p:nvSpPr>
        <p:spPr bwMode="auto">
          <a:xfrm>
            <a:off x="8493369" y="2082613"/>
            <a:ext cx="2321169" cy="31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4" name="Picture 6" descr="Endoscope Reprocessing | STE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8" y="2082613"/>
            <a:ext cx="3541542" cy="379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7885" y="332986"/>
            <a:ext cx="10058400" cy="1450757"/>
          </a:xfrm>
        </p:spPr>
        <p:txBody>
          <a:bodyPr>
            <a:normAutofit/>
          </a:bodyPr>
          <a:lstStyle/>
          <a:p>
            <a:pPr marL="167005">
              <a:lnSpc>
                <a:spcPct val="100000"/>
              </a:lnSpc>
              <a:spcBef>
                <a:spcPts val="105"/>
              </a:spcBef>
            </a:pPr>
            <a:r>
              <a:rPr lang="tr-TR" sz="4900" b="1" dirty="0">
                <a:solidFill>
                  <a:srgbClr val="666DA4"/>
                </a:solidFill>
                <a:latin typeface="+mn-lt"/>
              </a:rPr>
              <a:t>Transfer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1288" y="1943425"/>
            <a:ext cx="7415444" cy="3917202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Ön </a:t>
            </a:r>
            <a:r>
              <a:rPr lang="tr-T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temizlik işlemi sonrası </a:t>
            </a:r>
            <a:r>
              <a:rPr lang="tr-TR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skobu</a:t>
            </a:r>
            <a:r>
              <a:rPr lang="tr-T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ışık kaynağından/video işlemciden ayırın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Çevreyle temas etmesini engelleyecek şekilde ağzı kapalı, </a:t>
            </a:r>
            <a:r>
              <a:rPr lang="tr-TR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skobun</a:t>
            </a:r>
            <a:r>
              <a:rPr lang="tr-T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zarar görmesini engelleyecek özellikte ve üzerinde </a:t>
            </a:r>
            <a:r>
              <a:rPr lang="tr-TR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skobun</a:t>
            </a:r>
            <a:r>
              <a:rPr lang="tr-T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kirli olduğunu belirten uyarı etiketi ile transferini sağlayın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00"/>
                </a:solidFill>
              </a:rPr>
              <a:t>Kullanımdan sonra mümkün olan en kısa sürede dekontaminasyon alanına gönderin.</a:t>
            </a:r>
            <a:r>
              <a:rPr lang="tr-TR" sz="2400" dirty="0">
                <a:solidFill>
                  <a:srgbClr val="000000"/>
                </a:solidFill>
              </a:rPr>
              <a:t> Bekletilmesi </a:t>
            </a:r>
            <a:r>
              <a:rPr lang="tr-TR" sz="2400" dirty="0" err="1">
                <a:solidFill>
                  <a:srgbClr val="000000"/>
                </a:solidFill>
              </a:rPr>
              <a:t>biyofilm</a:t>
            </a:r>
            <a:r>
              <a:rPr lang="tr-TR" sz="2400" dirty="0">
                <a:solidFill>
                  <a:srgbClr val="000000"/>
                </a:solidFill>
              </a:rPr>
              <a:t> oluşumu ve temizleme zorluğu riskini artırır.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 Taşıma kaplarını her kullanımdan sonra </a:t>
            </a:r>
            <a:r>
              <a:rPr lang="tr-TR" sz="2400" dirty="0" err="1">
                <a:solidFill>
                  <a:srgbClr val="000000"/>
                </a:solidFill>
              </a:rPr>
              <a:t>dekontamine</a:t>
            </a:r>
            <a:r>
              <a:rPr lang="tr-TR" sz="2400" dirty="0">
                <a:solidFill>
                  <a:srgbClr val="000000"/>
                </a:solidFill>
              </a:rPr>
              <a:t> edin.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A99DB12E-D8CF-EB3F-DFBF-732034B1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793445" y="286603"/>
            <a:ext cx="2039841" cy="1382232"/>
          </a:xfrm>
          <a:prstGeom prst="rect">
            <a:avLst/>
          </a:prstGeom>
        </p:spPr>
      </p:pic>
      <p:pic>
        <p:nvPicPr>
          <p:cNvPr id="5" name="Picture 2" descr="Oasis Scope Transport | Cygnus Medical 800.990.7489">
            <a:extLst>
              <a:ext uri="{FF2B5EF4-FFF2-40B4-BE49-F238E27FC236}">
                <a16:creationId xmlns:a16="http://schemas.microsoft.com/office/drawing/2014/main" id="{538AA4F5-EAE5-E7F6-7D9A-1749625B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27" y="2596896"/>
            <a:ext cx="2768191" cy="218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1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8803" y="426737"/>
            <a:ext cx="10058400" cy="1450757"/>
          </a:xfrm>
        </p:spPr>
        <p:txBody>
          <a:bodyPr>
            <a:normAutofit/>
          </a:bodyPr>
          <a:lstStyle/>
          <a:p>
            <a:pPr marL="167005">
              <a:lnSpc>
                <a:spcPct val="100000"/>
              </a:lnSpc>
              <a:spcBef>
                <a:spcPts val="105"/>
              </a:spcBef>
            </a:pPr>
            <a:r>
              <a:rPr lang="tr-TR" sz="4900" b="1" dirty="0">
                <a:solidFill>
                  <a:srgbClr val="666DA4"/>
                </a:solidFill>
                <a:latin typeface="+mn-lt"/>
              </a:rPr>
              <a:t>Kaçak Testi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51241"/>
            <a:ext cx="7690104" cy="4023360"/>
          </a:xfrm>
        </p:spPr>
        <p:txBody>
          <a:bodyPr>
            <a:normAutofit lnSpcReduction="10000"/>
          </a:bodyPr>
          <a:lstStyle/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Her kullanımdan sonra ve temizleme solüsyonuna batırılmadan önce gözle muayene ve kaçak testi yapın.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 </a:t>
            </a:r>
            <a:r>
              <a:rPr lang="tr-TR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Dış yüzeyi ve mercek kısmını bütünlüğünde bozulma olup olmadığı yönünde kontrol edin.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Kaçak testi için bu amaçla tasarlanmış “kaçak test cihazı” kullanılması önerilir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Tüm kanalların bütünlüğünü kontrol etmek için bir kaçak/sızıntı testi yapın.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Skobun</a:t>
            </a:r>
            <a:r>
              <a:rPr lang="tr-TR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bütünlüğünde bozulma ya da kaçak/sızıntı tespit edilmesi durumunda </a:t>
            </a:r>
            <a:r>
              <a:rPr lang="tr-TR" sz="2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dekontaminasyon</a:t>
            </a:r>
            <a:r>
              <a:rPr lang="tr-TR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işlemi gerçekleştirmeden ilgili birimle iletişime geçin. </a:t>
            </a:r>
          </a:p>
          <a:p>
            <a:pPr>
              <a:buClr>
                <a:srgbClr val="666DA4"/>
              </a:buClr>
              <a:buFont typeface="Wingdings" panose="05000000000000000000" pitchFamily="2" charset="2"/>
              <a:buChar char="Ø"/>
            </a:pP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A99DB12E-D8CF-EB3F-DFBF-732034B1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740691" y="320865"/>
            <a:ext cx="2039841" cy="1382232"/>
          </a:xfrm>
          <a:prstGeom prst="rect">
            <a:avLst/>
          </a:prstGeom>
        </p:spPr>
      </p:pic>
      <p:pic>
        <p:nvPicPr>
          <p:cNvPr id="5" name="Picture 2" descr="Endoskop kaçak test cihazı, Olympus Fuji Pentax endoskopi ortak kullanım,  endoskop sızıntı testi - AliExpress">
            <a:extLst>
              <a:ext uri="{FF2B5EF4-FFF2-40B4-BE49-F238E27FC236}">
                <a16:creationId xmlns:a16="http://schemas.microsoft.com/office/drawing/2014/main" id="{138FE8EE-AAE5-DCF3-2C9F-23CC5945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539" y="2389686"/>
            <a:ext cx="2280304" cy="27857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3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900" b="1" dirty="0">
                <a:solidFill>
                  <a:srgbClr val="666DA4"/>
                </a:solidFill>
                <a:latin typeface="+mn-lt"/>
              </a:rPr>
              <a:t>Manuel Temizlik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6341012" cy="40233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Üretici firma önerilerine göre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enzimatik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solüsyonunuzu hazırlayın.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Skobunuzun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ayrılabilir parçalarını ayırın, koruyucu kapakların takıldığını kontrol edin.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Skobunuzu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ayrılabilir parçalarını tüm yüzeyleri solüsyona maruz kalacak şekilde hazırlanan solüsyona daldırın.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Mümkünse tek kullanımlık yumuşak fırçalar ile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skobunuzun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kanallarını, dış yüzeyini ve ayrılabilir parçalarını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enzimatik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solüsyon içerisindeyken fırçalayın.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A99DB12E-D8CF-EB3F-DFBF-732034B1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740691" y="320865"/>
            <a:ext cx="2023417" cy="1382232"/>
          </a:xfrm>
          <a:prstGeom prst="rect">
            <a:avLst/>
          </a:prstGeom>
        </p:spPr>
      </p:pic>
      <p:pic>
        <p:nvPicPr>
          <p:cNvPr id="4098" name="Picture 2" descr="How To Clean The Endoscope? AOQ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42" y="2145322"/>
            <a:ext cx="3226937" cy="37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6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900" b="1" dirty="0">
                <a:solidFill>
                  <a:srgbClr val="666DA4"/>
                </a:solidFill>
                <a:latin typeface="+mn-lt"/>
              </a:rPr>
              <a:t>Manuel Temizlik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95560" cy="40233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Fırçanın her seferinde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skopun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distal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ucundan çıkmasını sağlayın ve fırçalama işlemine kanallardan organik madde gelmediği görülene kadar devam edin.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Bir enjektör yardımıyla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skop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kanallarından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enzimatik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solüsyon geçişini sağlayın.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Skop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ayrılabilir parçalarının üretici firma önerilerine göre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enzimatik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solüsyonu içerisinde kalmasını sağlayın.</a:t>
            </a:r>
          </a:p>
          <a:p>
            <a:r>
              <a:rPr lang="tr-TR" dirty="0"/>
              <a:t>                </a:t>
            </a:r>
          </a:p>
          <a:p>
            <a:endParaRPr lang="tr-TR" dirty="0"/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A99DB12E-D8CF-EB3F-DFBF-732034B1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740691" y="320865"/>
            <a:ext cx="2023417" cy="138223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5F180D0-CE03-2609-0D30-A779E1777F9D}"/>
              </a:ext>
            </a:extLst>
          </p:cNvPr>
          <p:cNvSpPr txBox="1"/>
          <p:nvPr/>
        </p:nvSpPr>
        <p:spPr>
          <a:xfrm>
            <a:off x="3198641" y="4407862"/>
            <a:ext cx="5855677" cy="1200329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0" h="12065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</a:rPr>
              <a:t>Mekanik temizlik ile bakteri yükü &gt;4log azaltılmakta</a:t>
            </a:r>
          </a:p>
          <a:p>
            <a:pPr marL="0" indent="0">
              <a:buNone/>
            </a:pPr>
            <a:endParaRPr lang="tr-T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</a:rPr>
              <a:t>Dezenfeksiyon ve sterilizasyonun etkinliğini azaltacak organik ve inorganik kirler temizlenir</a:t>
            </a:r>
          </a:p>
        </p:txBody>
      </p:sp>
    </p:spTree>
    <p:extLst>
      <p:ext uri="{BB962C8B-B14F-4D97-AF65-F5344CB8AC3E}">
        <p14:creationId xmlns:p14="http://schemas.microsoft.com/office/powerpoint/2010/main" val="4261505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900" b="1" dirty="0">
                <a:solidFill>
                  <a:srgbClr val="666DA4"/>
                </a:solidFill>
                <a:latin typeface="+mn-lt"/>
              </a:rPr>
              <a:t>Durulama/ Kurutma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5769864" cy="402336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Skopun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dış yüzeyini, iç kanallarını ve ayrılabilir parçalarını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enzimatik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solüsyon artığı kalmayacak şekilde akan temiz suyla durulayın.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Durulama işlemi sonrası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skobun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dış yüzeyini ve ayrılabilir parçalarını temiz, tüy bırakmayan bezle, kanallarını ise </a:t>
            </a:r>
            <a:r>
              <a:rPr lang="tr-T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basınçlı hava kullanarak kurutun.</a:t>
            </a:r>
          </a:p>
          <a:p>
            <a:pPr marL="0" indent="0">
              <a:buNone/>
            </a:pPr>
            <a:endParaRPr lang="tr-TR" b="1" dirty="0">
              <a:solidFill>
                <a:schemeClr val="accent2"/>
              </a:solidFill>
            </a:endParaRPr>
          </a:p>
          <a:p>
            <a:endParaRPr lang="tr-TR" dirty="0"/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A99DB12E-D8CF-EB3F-DFBF-732034B1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740691" y="320865"/>
            <a:ext cx="2023417" cy="1382232"/>
          </a:xfrm>
          <a:prstGeom prst="rect">
            <a:avLst/>
          </a:prstGeom>
        </p:spPr>
      </p:pic>
      <p:pic>
        <p:nvPicPr>
          <p:cNvPr id="6" name="Picture 2" descr="Nouvelles">
            <a:extLst>
              <a:ext uri="{FF2B5EF4-FFF2-40B4-BE49-F238E27FC236}">
                <a16:creationId xmlns:a16="http://schemas.microsoft.com/office/drawing/2014/main" id="{0FE69F71-DCFF-9B1B-D4BF-3B624A9C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10" y="2215662"/>
            <a:ext cx="3433435" cy="339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892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900" b="1" dirty="0">
                <a:solidFill>
                  <a:srgbClr val="666DA4"/>
                </a:solidFill>
                <a:latin typeface="+mn-lt"/>
              </a:rPr>
              <a:t>Manuel Dezenfeksiyon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A99DB12E-D8CF-EB3F-DFBF-732034B1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95693" y="320865"/>
            <a:ext cx="1881554" cy="1382232"/>
          </a:xfrm>
          <a:prstGeom prst="rect">
            <a:avLst/>
          </a:prstGeom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BCA4601-0416-57A6-2118-D5B60BF5B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056"/>
          <a:stretch/>
        </p:blipFill>
        <p:spPr>
          <a:xfrm>
            <a:off x="8596091" y="2004646"/>
            <a:ext cx="2559589" cy="4026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ikdörtgen 5"/>
          <p:cNvSpPr/>
          <p:nvPr/>
        </p:nvSpPr>
        <p:spPr>
          <a:xfrm>
            <a:off x="1241778" y="1737361"/>
            <a:ext cx="7022991" cy="374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Üretici firma önerilerine göre dezenfektan solüsyonunuzu hazırlayın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Kurulanan 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skop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ayrılabilir parçalarını tüm yüzeyleri dezenfektana maruz kalacak şekilde daldırın.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Tüm kanallardan hava kabarcıkları kalmayıncaya kadar dezenfektan geçirin.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Skop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ayrılabilir parçalarının üretici firma önerilerine göre dezenfektan içerisinde kalmasını sağlayın, temas süresi boyunca dezenfektan küveti/kabının ağzını kapalı tutun.</a:t>
            </a:r>
            <a:endParaRPr lang="tr-TR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Üretici firma önerilerine göre </a:t>
            </a:r>
            <a:r>
              <a:rPr lang="tr-T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temas süresini zaman ölçer ile takip edin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tanımlanan süreden kısa ya da uzun süre dezenfektan ile maruziyeti engelleyin.</a:t>
            </a:r>
          </a:p>
        </p:txBody>
      </p:sp>
    </p:spTree>
    <p:extLst>
      <p:ext uri="{BB962C8B-B14F-4D97-AF65-F5344CB8AC3E}">
        <p14:creationId xmlns:p14="http://schemas.microsoft.com/office/powerpoint/2010/main" val="4638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9695-0199-321D-60B2-E756122CD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5D80C022-EFC5-3490-BD0D-BC9406B64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867" y="2104945"/>
            <a:ext cx="10058400" cy="2283969"/>
          </a:xfrm>
          <a:solidFill>
            <a:schemeClr val="accent2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bg1"/>
                </a:solidFill>
              </a:rPr>
              <a:t> </a:t>
            </a:r>
            <a:r>
              <a:rPr lang="tr-TR" sz="6000" b="1" dirty="0">
                <a:solidFill>
                  <a:schemeClr val="bg1"/>
                </a:solidFill>
                <a:latin typeface="+mn-lt"/>
              </a:rPr>
              <a:t>Dezenfeksiyon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73DC2B2-43CB-CC11-3822-C95CD4E8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10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CD469-14B1-6F1B-A9C1-0FB08F9A2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id="{24F4C585-1BBB-8C11-8159-1912C4D0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60523" y="202728"/>
            <a:ext cx="2373923" cy="138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2E85C-F83A-0BBE-75DE-D3B8E434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630" y="474785"/>
            <a:ext cx="8133894" cy="124850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400" b="1" dirty="0" err="1">
                <a:solidFill>
                  <a:srgbClr val="7030A0"/>
                </a:solidFill>
                <a:latin typeface="+mn-lt"/>
              </a:rPr>
              <a:t>Dezenfektör</a:t>
            </a:r>
            <a:r>
              <a:rPr lang="tr-TR" sz="5400" b="1" dirty="0">
                <a:solidFill>
                  <a:srgbClr val="B13589"/>
                </a:solidFill>
                <a:latin typeface="+mn-lt"/>
              </a:rPr>
              <a:t> </a:t>
            </a:r>
            <a:r>
              <a:rPr lang="tr-TR" sz="5400" b="1" dirty="0">
                <a:solidFill>
                  <a:srgbClr val="7030A0"/>
                </a:solidFill>
                <a:latin typeface="+mn-lt"/>
              </a:rPr>
              <a:t>Cihazı İle Dezenfeksiyon</a:t>
            </a:r>
            <a:endParaRPr lang="en-GB" sz="5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32569" y="1757857"/>
            <a:ext cx="53858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Endoskop </a:t>
            </a:r>
            <a:r>
              <a:rPr lang="tr-TR" sz="2000" dirty="0" err="1">
                <a:solidFill>
                  <a:srgbClr val="000000"/>
                </a:solidFill>
              </a:rPr>
              <a:t>dezenfektöre</a:t>
            </a:r>
            <a:r>
              <a:rPr lang="tr-TR" sz="2000" dirty="0">
                <a:solidFill>
                  <a:srgbClr val="000000"/>
                </a:solidFill>
              </a:rPr>
              <a:t> uygun şekilde yerleştirin.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Tüm kanallara kanal yıkayıcı aparatlar takılarak cihaz bağlantısı yapın.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Endoskopun tüm kanallarından dezenfektan ve durulama suyu geçecek şekilde dezenfeksiyon döngüsünün tamamlanmasını bekleyin. Sıcaklığa dikkat edin.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 makineye girmeden önce ön filtre ve bakteri filtrelerinden geçirilmelidir.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Filtreleri üretici firmanın önerdiği aralıklarla değiştirin ve izleyin.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AutoShape 2" descr="Endoskop Yıkama ve Dezenfeksiyon Cihazı Nedir? - Detro Healthcare - Detrox  Hijyen ve Dezenfektan Ürünleri"/>
          <p:cNvSpPr>
            <a:spLocks noChangeAspect="1" noChangeArrowheads="1"/>
          </p:cNvSpPr>
          <p:nvPr/>
        </p:nvSpPr>
        <p:spPr bwMode="auto">
          <a:xfrm>
            <a:off x="7367955" y="2655277"/>
            <a:ext cx="2747204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6" name="Picture 12" descr="Liquid Chemical Sterilization of an End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08" y="2274838"/>
            <a:ext cx="4149969" cy="35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9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C36A5-4CD2-BA4A-AEC4-13694F91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845A-A8E3-112F-BABB-FFDF3F95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168" y="286603"/>
            <a:ext cx="9977511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Endoskopi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26D5-A77C-1CA3-D385-F6E9B6805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6C1D70F5-5A3A-B26B-7545-550CD8B8D0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B0FC401D-F7D3-64B4-AD12-1BAC0C65EC33}"/>
              </a:ext>
            </a:extLst>
          </p:cNvPr>
          <p:cNvSpPr txBox="1"/>
          <p:nvPr/>
        </p:nvSpPr>
        <p:spPr>
          <a:xfrm>
            <a:off x="1178168" y="2112658"/>
            <a:ext cx="703314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Modern tıbbın önemli tanı ve tedavi yöntemlerinden biri olan endoskopi, vücudun iç organlarını doğrudan görüntülemeye imkan tanıyan minimal invaziv bir uygulamadır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endParaRPr lang="tr-TR" sz="24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Bu işlem sadece tanısal amaçlarla kullanılmakla kalmaz, aynı zamanda tedavi edici (</a:t>
            </a:r>
            <a:r>
              <a:rPr lang="tr-TR" sz="2400" dirty="0" err="1">
                <a:solidFill>
                  <a:srgbClr val="000000"/>
                </a:solidFill>
              </a:rPr>
              <a:t>terapötik</a:t>
            </a:r>
            <a:r>
              <a:rPr lang="tr-TR" sz="2400" dirty="0">
                <a:solidFill>
                  <a:srgbClr val="000000"/>
                </a:solidFill>
              </a:rPr>
              <a:t>) özelliklere de sahiptir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44063F-1DB9-DC84-54D7-91659BA96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169" y="3584019"/>
            <a:ext cx="100759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 descr="Cabi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27" y="2112658"/>
            <a:ext cx="3391144" cy="38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22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145324"/>
            <a:ext cx="10213848" cy="400858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Buharı, makineden uygun havalandırma sistemi ile uzaklaştırın.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Dezenfektan tankı bulunan cihazlarda, tank içindeki dezenfektan tekrar kullanıyorsa MEK kontrolü yapın.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Bütün cihazların kendini dezenfekte edeceği bir döngüye (self-dezenfeksiyon) gereksinimi vardır. Ancak pek çok makinedeki self-dezenfeksiyon seçeneği tüm parçalara ve ölü boşluklara ulaşmayarak </a:t>
            </a:r>
            <a:r>
              <a:rPr lang="tr-TR" sz="3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kontaminasyona</a:t>
            </a:r>
            <a:r>
              <a:rPr lang="tr-TR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neden olabilir.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Özellikle </a:t>
            </a:r>
            <a:r>
              <a:rPr lang="tr-TR" sz="3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atipik</a:t>
            </a:r>
            <a:r>
              <a:rPr lang="tr-TR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mikobakteri</a:t>
            </a:r>
            <a:r>
              <a:rPr lang="tr-TR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bazı bakteri türleri </a:t>
            </a:r>
            <a:r>
              <a:rPr lang="tr-TR" sz="3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glutaraldehite</a:t>
            </a:r>
            <a:r>
              <a:rPr lang="tr-TR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karşı direnç geliştirebilir. Bu tip </a:t>
            </a:r>
            <a:r>
              <a:rPr lang="tr-TR" sz="3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kolonizasyonların</a:t>
            </a:r>
            <a:r>
              <a:rPr lang="tr-TR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önlenmesi için klor, saf alkol veya peroksit bileşikleri makinelerin self dezenfeksiyonunda kullanılabilir. Isı ile dezenfeksiyon uygun bir seçenektir.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srgbClr val="000000"/>
                </a:solidFill>
              </a:rPr>
              <a:t>Her yıkama döngüsünde en az bir kez kaçak testi yapın.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endParaRPr lang="tr-TR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24F4C585-1BBB-8C11-8159-1912C4D0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60523" y="202728"/>
            <a:ext cx="2373923" cy="13822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E12E85C-F83A-0BBE-75DE-D3B8E434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41867"/>
            <a:ext cx="8539089" cy="104309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5400" b="1" dirty="0" err="1">
                <a:solidFill>
                  <a:srgbClr val="7030A0"/>
                </a:solidFill>
                <a:latin typeface="+mn-lt"/>
              </a:rPr>
              <a:t>Dezenfektör</a:t>
            </a:r>
            <a:r>
              <a:rPr lang="tr-TR" sz="5400" b="1" dirty="0">
                <a:solidFill>
                  <a:srgbClr val="7030A0"/>
                </a:solidFill>
                <a:latin typeface="+mn-lt"/>
              </a:rPr>
              <a:t> Cihazı İle Dezenfeksiyon</a:t>
            </a:r>
            <a:endParaRPr lang="en-GB" sz="5400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6044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Durulama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497666"/>
            <a:ext cx="10058400" cy="3371427"/>
          </a:xfrm>
        </p:spPr>
        <p:txBody>
          <a:bodyPr/>
          <a:lstStyle/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Dezenfeksiyon sonrası tüm kanalları ve endoskopun dış yüzeyini demineralize su ile durulayın.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Durulamanın akan su ile yapılamadığı durumlarda durulama suyunu her işlemden sonra yenileyin.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Kullanılan kapları temizleyin ve dezenfekte edin.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Son durulamanın </a:t>
            </a:r>
            <a:r>
              <a:rPr lang="tr-TR" sz="2200" dirty="0" err="1">
                <a:solidFill>
                  <a:srgbClr val="000000"/>
                </a:solidFill>
              </a:rPr>
              <a:t>demineralize</a:t>
            </a:r>
            <a:r>
              <a:rPr lang="tr-TR" sz="2200" dirty="0">
                <a:solidFill>
                  <a:srgbClr val="000000"/>
                </a:solidFill>
              </a:rPr>
              <a:t> su ile yapılamadığı durumlarda üretici firmanın onayı ile endoskop kanallarından %70’lik alkol geçirin.</a:t>
            </a:r>
          </a:p>
          <a:p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24F4C585-1BBB-8C11-8159-1912C4D0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60523" y="202728"/>
            <a:ext cx="2373923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8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672" y="895028"/>
            <a:ext cx="892132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2780" algn="l"/>
              </a:tabLst>
            </a:pPr>
            <a:r>
              <a:rPr lang="tr-TR" sz="4400" b="1" dirty="0">
                <a:solidFill>
                  <a:srgbClr val="7030A0"/>
                </a:solidFill>
                <a:latin typeface="+mn-lt"/>
              </a:rPr>
              <a:t>Kurutma</a:t>
            </a:r>
            <a:endParaRPr sz="4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" name="Resim 2">
            <a:extLst>
              <a:ext uri="{FF2B5EF4-FFF2-40B4-BE49-F238E27FC236}">
                <a16:creationId xmlns:a16="http://schemas.microsoft.com/office/drawing/2014/main" id="{CEBBD495-C29A-069B-7013-AFF353FE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111672" y="2074985"/>
            <a:ext cx="8054906" cy="387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0000"/>
                </a:solidFill>
              </a:rPr>
              <a:t>Kurutma, enfeksiyonların önlenmesinde en kritik basamaklardan biridir</a:t>
            </a:r>
            <a:endParaRPr lang="tr-TR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Endoskop kanallarını yıkadıktan sonra filtre edilmiş basınçlı hava vererek kurutun.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Bütün kanallardaki akış hızını ölçecek ve basınç değişikliği olduğunda sesli uyarı verecek bir düzenek olmalıdır.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rgbClr val="000000"/>
                </a:solidFill>
              </a:rPr>
              <a:t>Skobun</a:t>
            </a:r>
            <a:r>
              <a:rPr lang="tr-TR" sz="2000" dirty="0">
                <a:solidFill>
                  <a:srgbClr val="000000"/>
                </a:solidFill>
              </a:rPr>
              <a:t> dış yüzeyini ve ayrılabilir parçalarını %70 etil ya da </a:t>
            </a:r>
            <a:r>
              <a:rPr lang="tr-TR" sz="2000" dirty="0" err="1">
                <a:solidFill>
                  <a:srgbClr val="000000"/>
                </a:solidFill>
              </a:rPr>
              <a:t>isopropil</a:t>
            </a:r>
            <a:r>
              <a:rPr lang="tr-TR" sz="2000" dirty="0">
                <a:solidFill>
                  <a:srgbClr val="000000"/>
                </a:solidFill>
              </a:rPr>
              <a:t> alkol ile nemlendirilmiş steril, tüy bırakmayan bezle, kanallarından ise alkol geçirerek kurutun.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tr-T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000" b="1" dirty="0">
              <a:solidFill>
                <a:schemeClr val="accent2"/>
              </a:solidFill>
            </a:endParaRPr>
          </a:p>
        </p:txBody>
      </p:sp>
      <p:pic>
        <p:nvPicPr>
          <p:cNvPr id="3076" name="Picture 4" descr="SOMED - IYI'lerin firması SOMED Yeni konsept ürünümüz Kurutmalı Endoskop  Dolabı Yeni tasarım ve kullanıcı dostu arayüzü ile satışlarımız başlamıştır  Hadi tanışalım 😎 www.somed.com.tr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2198077"/>
            <a:ext cx="2143125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0383" y="868789"/>
            <a:ext cx="98323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2780" algn="l"/>
              </a:tabLst>
            </a:pPr>
            <a:r>
              <a:rPr lang="tr-TR" sz="4400" b="1" dirty="0">
                <a:solidFill>
                  <a:srgbClr val="7030A0"/>
                </a:solidFill>
                <a:latin typeface="Calibri" panose="020F0502020204030204"/>
              </a:rPr>
              <a:t>İşlem Kaydı/Süreç Kontrol</a:t>
            </a:r>
            <a:endParaRPr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0383" y="1993987"/>
            <a:ext cx="10088749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Dezenfeksiyon döngüsünün tüm basamakları kayıt edilmeli ve mümkünse yazılı çıktı olarak işleme ait veri alınmalıdır. </a:t>
            </a:r>
          </a:p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Kullanılan kimyasalların etkinlik kontrolü üretici firma önerisine uygun olarak yapılmalı  ve kayıt altına alınmalıdır.</a:t>
            </a:r>
          </a:p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</a:rPr>
              <a:t>Dekontaminasyon</a:t>
            </a:r>
            <a:r>
              <a:rPr lang="tr-TR" sz="2400" dirty="0">
                <a:solidFill>
                  <a:srgbClr val="000000"/>
                </a:solidFill>
              </a:rPr>
              <a:t> işleminde görevli çalışanların düzenli olarak eğitimleri yapılmalı ve kayıt altına alınmalıdır.</a:t>
            </a:r>
          </a:p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</a:rPr>
              <a:t>Dekontaminasyon</a:t>
            </a:r>
            <a:r>
              <a:rPr lang="tr-TR" sz="2400" dirty="0">
                <a:solidFill>
                  <a:srgbClr val="000000"/>
                </a:solidFill>
              </a:rPr>
              <a:t> süreçlerine dair kontrol formları oluşturarak periyodik aralıklarla süreç kontrolü sağlanmalı ve tespit edilen eksiklik/aksaklıklara yönelik iyileştirme çalışmaları planlanmalıdır.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Resim 2">
            <a:extLst>
              <a:ext uri="{FF2B5EF4-FFF2-40B4-BE49-F238E27FC236}">
                <a16:creationId xmlns:a16="http://schemas.microsoft.com/office/drawing/2014/main" id="{16798181-B2A3-E399-9308-CE79BE40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2">
            <a:extLst>
              <a:ext uri="{FF2B5EF4-FFF2-40B4-BE49-F238E27FC236}">
                <a16:creationId xmlns:a16="http://schemas.microsoft.com/office/drawing/2014/main" id="{6BFC07DE-5A71-9A4B-1277-046422AE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Endoskop Yıkayıcı </a:t>
            </a:r>
            <a:r>
              <a:rPr lang="tr-TR" b="1" dirty="0" err="1">
                <a:solidFill>
                  <a:srgbClr val="7030A0"/>
                </a:solidFill>
                <a:latin typeface="+mn-lt"/>
              </a:rPr>
              <a:t>Dezenfektörlerin</a:t>
            </a:r>
            <a:r>
              <a:rPr lang="tr-TR" b="1" dirty="0">
                <a:solidFill>
                  <a:srgbClr val="7030A0"/>
                </a:solidFill>
                <a:latin typeface="+mn-lt"/>
              </a:rPr>
              <a:t> Avantajları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 rot="10800000" flipV="1">
            <a:off x="1097280" y="1927789"/>
            <a:ext cx="10058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ISO 15883 standardına uygun bir endoskop yıkayıcı-</a:t>
            </a:r>
            <a:r>
              <a:rPr kumimoji="0" lang="tr-TR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dezenfektör</a:t>
            </a:r>
            <a: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cihazı kullanılması önerilir.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Bu cihazlar sayesinde temizlik ve dezenfeksiyon işlemleri her seferinde aynı şekilde ve standartlara uygun yapılır.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Sağlık personelinin kirli (</a:t>
            </a:r>
            <a:r>
              <a:rPr kumimoji="0" lang="tr-TR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kontamine</a:t>
            </a:r>
            <a: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) endoskoplarla doğrudan temas etmesi ve dezenfektan kimyasallara maruz kalması azalır.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Otomasyon sayesinde personelin endoskop temizliğine harcadığı süre azalır ve iş yükü hafifler.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Endoskopların yeniden kullanıma hazırlanmasında otomatik yıkayıcı-</a:t>
            </a:r>
            <a:r>
              <a:rPr lang="tr-TR" sz="2000" dirty="0" err="1">
                <a:solidFill>
                  <a:srgbClr val="000000"/>
                </a:solidFill>
              </a:rPr>
              <a:t>dezenfektör</a:t>
            </a:r>
            <a:r>
              <a:rPr lang="tr-TR" sz="2000" dirty="0">
                <a:solidFill>
                  <a:srgbClr val="000000"/>
                </a:solidFill>
              </a:rPr>
              <a:t> sistemleri, hem güvenlik hem de kalite açısından manuel (elle) temizlemeye göre daha</a:t>
            </a:r>
            <a: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avantajlıdır.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463040" y="4980540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Ancak bu, ön temizliğin tamamen ortadan kalktığı anlamına gelmez; endoskop kullanım sonrası ilk kaba temizliği yine belirli prosedürlere göre yapılmalıdır.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9900"/>
                </a:solidFill>
                <a:latin typeface="+mn-lt"/>
              </a:rPr>
              <a:t>Endoskop Aksesuarları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97280" y="1856285"/>
            <a:ext cx="10058400" cy="402336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Endoskop </a:t>
            </a:r>
            <a:r>
              <a:rPr lang="tr-TR" sz="2400" dirty="0" err="1">
                <a:solidFill>
                  <a:srgbClr val="000000"/>
                </a:solidFill>
              </a:rPr>
              <a:t>irrigasyonu</a:t>
            </a:r>
            <a:r>
              <a:rPr lang="tr-TR" sz="2400" dirty="0">
                <a:solidFill>
                  <a:srgbClr val="000000"/>
                </a:solidFill>
              </a:rPr>
              <a:t> için kullanılan şişe ve bağlantı hortumları günde bir kez temizlenmeli ve steril edilmelidir.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 Şişelere steril su konmalıdır.</a:t>
            </a:r>
          </a:p>
          <a:p>
            <a:pPr marL="0" indent="0" algn="just">
              <a:buNone/>
            </a:pPr>
            <a:r>
              <a:rPr lang="tr-TR" sz="2400" b="1" dirty="0">
                <a:solidFill>
                  <a:srgbClr val="FF9900"/>
                </a:solidFill>
              </a:rPr>
              <a:t>Tek Kullanımlık Malzemeler: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Steril halde ve kullanıma hazır durumda olmalıdır.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Steril ambalajının açılması durumunda derhal kullanılmalı ve kullanıldıktan sonra uygun biçimde atılmalıdır.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Bu malzemeler çok dar ve uzun </a:t>
            </a:r>
            <a:r>
              <a:rPr lang="tr-TR" sz="2400" dirty="0" err="1">
                <a:solidFill>
                  <a:srgbClr val="000000"/>
                </a:solidFill>
              </a:rPr>
              <a:t>lümenli</a:t>
            </a:r>
            <a:r>
              <a:rPr lang="tr-TR" sz="2400" dirty="0">
                <a:solidFill>
                  <a:srgbClr val="000000"/>
                </a:solidFill>
              </a:rPr>
              <a:t> olduğundan sterilizasyona uygun değildir.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9900"/>
                </a:solidFill>
              </a:rPr>
              <a:t>TEK KULLANIMLIK MALZEMELERİN TEKRAR KULLANILMASI ÖNERİLMEZ!</a:t>
            </a:r>
          </a:p>
        </p:txBody>
      </p:sp>
      <p:pic>
        <p:nvPicPr>
          <p:cNvPr id="8" name="Resim 2">
            <a:extLst>
              <a:ext uri="{FF2B5EF4-FFF2-40B4-BE49-F238E27FC236}">
                <a16:creationId xmlns:a16="http://schemas.microsoft.com/office/drawing/2014/main" id="{C2890EBE-3D3D-0CF5-2D8D-7B6F489B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86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9900"/>
                </a:solidFill>
                <a:latin typeface="+mn-lt"/>
              </a:rPr>
              <a:t>Endoskop Aksesuarları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9900"/>
                </a:solidFill>
              </a:rPr>
              <a:t>Tekrar Kullanılabilir Aksesuarlar </a:t>
            </a:r>
          </a:p>
          <a:p>
            <a:pPr marL="0" indent="0">
              <a:buNone/>
            </a:pPr>
            <a:r>
              <a:rPr lang="tr-TR" dirty="0">
                <a:solidFill>
                  <a:srgbClr val="000000"/>
                </a:solidFill>
              </a:rPr>
              <a:t>Tekrar kullanılabilir malzemeler öncelikle etkin bir şekilde temizlenmeli ve steril edilmelidir.</a:t>
            </a:r>
          </a:p>
          <a:p>
            <a:pPr marL="0" indent="0">
              <a:buNone/>
            </a:pPr>
            <a:r>
              <a:rPr lang="tr-TR" dirty="0">
                <a:solidFill>
                  <a:srgbClr val="000000"/>
                </a:solidFill>
              </a:rPr>
              <a:t>Bazı tıbbi cihazlar veya aksesuarlar, yapısal özellikleri nedeniyle rutin sterilizasyon yöntemlerine dayanamayabilir.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9900"/>
                </a:solidFill>
              </a:rPr>
              <a:t>Balon </a:t>
            </a:r>
            <a:r>
              <a:rPr lang="tr-TR" dirty="0" err="1">
                <a:solidFill>
                  <a:srgbClr val="FF9900"/>
                </a:solidFill>
              </a:rPr>
              <a:t>dilatasyon</a:t>
            </a:r>
            <a:r>
              <a:rPr lang="tr-TR" dirty="0">
                <a:solidFill>
                  <a:srgbClr val="FF9900"/>
                </a:solidFill>
              </a:rPr>
              <a:t> </a:t>
            </a:r>
            <a:r>
              <a:rPr lang="tr-TR" dirty="0" err="1">
                <a:solidFill>
                  <a:srgbClr val="FF9900"/>
                </a:solidFill>
              </a:rPr>
              <a:t>kateterleri</a:t>
            </a:r>
            <a:r>
              <a:rPr lang="tr-TR" dirty="0">
                <a:solidFill>
                  <a:srgbClr val="FF99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9900"/>
                </a:solidFill>
              </a:rPr>
              <a:t>Buji </a:t>
            </a:r>
            <a:r>
              <a:rPr lang="tr-TR" dirty="0" err="1">
                <a:solidFill>
                  <a:srgbClr val="FF9900"/>
                </a:solidFill>
              </a:rPr>
              <a:t>dilatörleri</a:t>
            </a:r>
            <a:r>
              <a:rPr lang="tr-TR" dirty="0">
                <a:solidFill>
                  <a:srgbClr val="FF99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9900"/>
                </a:solidFill>
              </a:rPr>
              <a:t>Isıya duyarlı özel aksesuarlar </a:t>
            </a:r>
            <a:r>
              <a:rPr lang="tr-TR" dirty="0">
                <a:solidFill>
                  <a:srgbClr val="000000"/>
                </a:solidFill>
              </a:rPr>
              <a:t>için sterilizasyon teknik olarak mümkün olmayabilir.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900" dirty="0">
              <a:solidFill>
                <a:srgbClr val="FF99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010912" cy="4023360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Bu gibi durumlarda CDC kılavuzu, cihazın kapsamlı temizliğinin ardından </a:t>
            </a:r>
            <a:r>
              <a:rPr lang="tr-TR" b="1" dirty="0">
                <a:solidFill>
                  <a:schemeClr val="tx1"/>
                </a:solidFill>
              </a:rPr>
              <a:t>yüksek düzey dezenfeksiyon </a:t>
            </a:r>
            <a:r>
              <a:rPr lang="tr-TR" dirty="0">
                <a:solidFill>
                  <a:schemeClr val="tx1"/>
                </a:solidFill>
              </a:rPr>
              <a:t>uygulanmasını önermektedir.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Yüksek düzey dezenfeksiyon; vejetatif bakteriler, mikobakteriler, mantarlar ve virüslerin tamamına yakınını elimine eder ve uygun koşullarda bazı bakteri sporlarına karşı da etkili olabilir.</a:t>
            </a:r>
          </a:p>
          <a:p>
            <a:endParaRPr lang="tr-TR" dirty="0"/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C2890EBE-3D3D-0CF5-2D8D-7B6F489B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2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E53A-5B7D-8E19-F4F8-44F93EFCA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F0199918-EB50-BD00-C512-A43592DF4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933" y="2130345"/>
            <a:ext cx="10058400" cy="2283969"/>
          </a:xfrm>
          <a:solidFill>
            <a:schemeClr val="accent1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chemeClr val="bg1"/>
                </a:solidFill>
                <a:latin typeface="+mn-lt"/>
              </a:rPr>
              <a:t> MİKROBİYOLOJİK KONTROL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6D6BDC9-9A12-1E84-623F-E8E4B74F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81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E038AE2-E2C1-F3A5-B3DF-66E33C30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97280" y="2303586"/>
            <a:ext cx="7168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</a:rPr>
              <a:t>Endoskopların iç kısımlarında;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Soyulma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Çatlama 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Bükülme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Bağlantı hasarı veya kırılma gibi sebepler enfeksiyon kaynağı olabilir ve bu durumu rutin kaçak-sızıntı testleri ile saptamak çoğunlukla mümkün olmaz.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45787" cy="1450757"/>
          </a:xfrm>
        </p:spPr>
        <p:txBody>
          <a:bodyPr/>
          <a:lstStyle/>
          <a:p>
            <a:r>
              <a:rPr lang="tr-TR" b="1" dirty="0">
                <a:solidFill>
                  <a:srgbClr val="FF9900"/>
                </a:solidFill>
                <a:latin typeface="+mn-lt"/>
              </a:rPr>
              <a:t>Endoskopların Mikrobiyolojik Kontrolü</a:t>
            </a:r>
            <a:endParaRPr lang="tr-TR" dirty="0">
              <a:latin typeface="+mn-lt"/>
            </a:endParaRPr>
          </a:p>
        </p:txBody>
      </p:sp>
      <p:pic>
        <p:nvPicPr>
          <p:cNvPr id="7170" name="Picture 2" descr="Mikrobiyolojik Analizleri - EURO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52" y="2258320"/>
            <a:ext cx="3235568" cy="28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5DAB5-8936-1800-527B-C2484CFAB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ABA4B2-EA66-D805-CFE6-F1BA5CAFC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754" y="-95013"/>
            <a:ext cx="8546123" cy="1832373"/>
          </a:xfrm>
          <a:prstGeom prst="rect">
            <a:avLst/>
          </a:prstGeom>
        </p:spPr>
        <p:txBody>
          <a:bodyPr vert="horz" wrap="square" lIns="0" tIns="473532" rIns="0" bIns="0" rtlCol="0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4400" b="1" dirty="0">
                <a:solidFill>
                  <a:srgbClr val="FF9900"/>
                </a:solidFill>
                <a:latin typeface="+mn-lt"/>
              </a:rPr>
              <a:t>Endoskopların Mikrobiyolojik Kontrolü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FCADFEEA-ADD8-7EA3-3670-BBC58E8FFF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8" name="İçerik Yer Tutucusu 5"/>
          <p:cNvSpPr>
            <a:spLocks noGrp="1"/>
          </p:cNvSpPr>
          <p:nvPr>
            <p:ph sz="half" idx="4294967295"/>
          </p:nvPr>
        </p:nvSpPr>
        <p:spPr>
          <a:xfrm>
            <a:off x="1195754" y="2180493"/>
            <a:ext cx="6013938" cy="29854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Kan, protein ve organik atıkların endoskop kanallarının içinde veya üzerinde kuruması,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 Yıkama aşamalarının usulüne uygun olmadan yapılması,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Uygun olmayan dezenfektan kullanılması,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</a:rPr>
              <a:t>Dezenfeksiyon süresinin yetersiz olması,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000000"/>
                </a:solidFill>
              </a:rPr>
              <a:t>Dezenfektörün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kontamine</a:t>
            </a:r>
            <a:r>
              <a:rPr lang="tr-TR" dirty="0">
                <a:solidFill>
                  <a:srgbClr val="000000"/>
                </a:solidFill>
              </a:rPr>
              <a:t> olması dezenfeksiyon işleminde başarısızlığa neden olur.</a:t>
            </a:r>
          </a:p>
          <a:p>
            <a:endParaRPr lang="tr-TR" sz="1800" dirty="0">
              <a:solidFill>
                <a:schemeClr val="tx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95754" y="5165908"/>
            <a:ext cx="10270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9900"/>
                </a:solidFill>
              </a:rPr>
              <a:t>Endoskopların mikrobiyolojik kontrolü bu durumların saptanması için en iyi yöntemdir.</a:t>
            </a:r>
          </a:p>
        </p:txBody>
      </p:sp>
      <p:pic>
        <p:nvPicPr>
          <p:cNvPr id="8194" name="Picture 2" descr="Mikrobiyoloji Analizi Nedir? Mikrobiyoloji Laboratuvarı - AEM Laboratuvar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30" y="2166003"/>
            <a:ext cx="3746489" cy="24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0404E-41A4-7402-2A05-68E54E882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4BC010D9-3BB6-1055-C1F2-B0714AF01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434" y="2342101"/>
            <a:ext cx="10058400" cy="2283969"/>
          </a:xfrm>
          <a:solidFill>
            <a:schemeClr val="accent2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FF9900"/>
              </a:buClr>
            </a:pPr>
            <a:r>
              <a:rPr lang="tr-TR" sz="4400" b="1" dirty="0">
                <a:solidFill>
                  <a:schemeClr val="bg1"/>
                </a:solidFill>
                <a:latin typeface="+mn-lt"/>
              </a:rPr>
              <a:t>Endoskop İlişkili Enfeksiyonlar</a:t>
            </a:r>
            <a:endParaRPr lang="tr-TR" altLang="tr-TR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A2CD021-31D5-240B-9828-0C72AFE11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04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2E0BD-6502-86B5-3946-55A02D96E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DC87182-9640-3BE5-A8AE-EB71ACEFDA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582095"/>
            <a:ext cx="7953587" cy="1155265"/>
          </a:xfrm>
          <a:prstGeom prst="rect">
            <a:avLst/>
          </a:prstGeom>
        </p:spPr>
        <p:txBody>
          <a:bodyPr vert="horz" wrap="square" lIns="0" tIns="473532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spc="0" dirty="0">
                <a:solidFill>
                  <a:srgbClr val="FF9933"/>
                </a:solidFill>
                <a:latin typeface="+mn-lt"/>
                <a:ea typeface="+mn-ea"/>
                <a:cs typeface="+mn-cs"/>
              </a:rPr>
              <a:t>Mikrobiyolojik İnceleme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FEC560EE-FA3C-196F-2CE3-E9DEF121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97280" y="1934308"/>
            <a:ext cx="9957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Hasta florasından kaynaklanan ve/veya ortam, cihaz, personel kaynaklı mikrobiyolojik </a:t>
            </a:r>
            <a:r>
              <a:rPr lang="tr-TR" sz="2400" dirty="0" err="1">
                <a:solidFill>
                  <a:srgbClr val="000000"/>
                </a:solidFill>
              </a:rPr>
              <a:t>kontaminasyonların</a:t>
            </a:r>
            <a:r>
              <a:rPr lang="tr-TR" sz="2400" dirty="0">
                <a:solidFill>
                  <a:srgbClr val="000000"/>
                </a:solidFill>
              </a:rPr>
              <a:t> varlığı değerlendirilir. 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Genel üretim besiyerinde üreyen aerobik bakteriler aranır.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</a:rPr>
              <a:t>Dezenfektörlerin</a:t>
            </a:r>
            <a:r>
              <a:rPr lang="tr-TR" sz="2400" dirty="0">
                <a:solidFill>
                  <a:srgbClr val="000000"/>
                </a:solidFill>
              </a:rPr>
              <a:t>, </a:t>
            </a:r>
            <a:r>
              <a:rPr lang="tr-TR" sz="2400" dirty="0" err="1">
                <a:solidFill>
                  <a:srgbClr val="000000"/>
                </a:solidFill>
              </a:rPr>
              <a:t>bronkoskopların</a:t>
            </a:r>
            <a:r>
              <a:rPr lang="tr-TR" sz="2400" dirty="0">
                <a:solidFill>
                  <a:srgbClr val="000000"/>
                </a:solidFill>
              </a:rPr>
              <a:t> ve </a:t>
            </a:r>
            <a:r>
              <a:rPr lang="tr-TR" sz="2400" dirty="0" err="1">
                <a:solidFill>
                  <a:srgbClr val="000000"/>
                </a:solidFill>
              </a:rPr>
              <a:t>duodenoskopların</a:t>
            </a:r>
            <a:r>
              <a:rPr lang="tr-TR" sz="2400" dirty="0">
                <a:solidFill>
                  <a:srgbClr val="000000"/>
                </a:solidFill>
              </a:rPr>
              <a:t> düzenli aralıklarla kontrol edilmesi gerekir.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Rutin testler arasında </a:t>
            </a:r>
            <a:r>
              <a:rPr lang="tr-TR" sz="2400" b="1" dirty="0">
                <a:solidFill>
                  <a:srgbClr val="000000"/>
                </a:solidFill>
              </a:rPr>
              <a:t>3-4 aydan fazla süre olmaması önerilir.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Yıl sonunda her endoskopun en az bir kez örneklemeye girdiğinden emin olunmalıdır.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Örnek alma, kültür yapma ve test sonuçlarının değerlendirilmesi </a:t>
            </a:r>
            <a:r>
              <a:rPr lang="tr-TR" sz="2400" dirty="0" err="1">
                <a:solidFill>
                  <a:srgbClr val="000000"/>
                </a:solidFill>
              </a:rPr>
              <a:t>endoskopistler</a:t>
            </a:r>
            <a:r>
              <a:rPr lang="tr-TR" sz="2400" dirty="0">
                <a:solidFill>
                  <a:srgbClr val="000000"/>
                </a:solidFill>
              </a:rPr>
              <a:t>, endoskopi hemşireleri, EKK ve mikrobiyologlar ile işbirliği içerisinde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833208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3F868-18DF-21EC-CB1A-01C59D080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4A92791-C915-FB17-1364-D044D61575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95013"/>
            <a:ext cx="7953587" cy="1832373"/>
          </a:xfrm>
          <a:prstGeom prst="rect">
            <a:avLst/>
          </a:prstGeom>
        </p:spPr>
        <p:txBody>
          <a:bodyPr vert="horz" wrap="square" lIns="0" tIns="473532" rIns="0" bIns="0" rtlCol="0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4400" b="1" dirty="0">
                <a:solidFill>
                  <a:srgbClr val="FF9900"/>
                </a:solidFill>
                <a:latin typeface="+mn-lt"/>
              </a:rPr>
              <a:t>Endoskop Kanallarından Kültür İçin Sıvı Örneklerinin Alınması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A15A998F-3538-3BF1-B3F7-CB7E5646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62228" y="1982230"/>
            <a:ext cx="10067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Steril bir enjektöre 20 ml steril serum fizyolojik doldurulur. 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Tüm kanalların yıkanması için uygun bağlantı adaptörleri yerleştirilir (</a:t>
            </a:r>
            <a:r>
              <a:rPr lang="tr-TR" sz="2800" dirty="0" err="1">
                <a:solidFill>
                  <a:srgbClr val="000000"/>
                </a:solidFill>
              </a:rPr>
              <a:t>aspirasyon</a:t>
            </a:r>
            <a:r>
              <a:rPr lang="tr-TR" sz="2800" dirty="0">
                <a:solidFill>
                  <a:srgbClr val="000000"/>
                </a:solidFill>
              </a:rPr>
              <a:t>, biyopsi, hava/su kanalı, </a:t>
            </a:r>
            <a:r>
              <a:rPr lang="tr-TR" sz="2800" dirty="0" err="1">
                <a:solidFill>
                  <a:srgbClr val="000000"/>
                </a:solidFill>
              </a:rPr>
              <a:t>duodenoskop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elevatör</a:t>
            </a:r>
            <a:r>
              <a:rPr lang="tr-TR" sz="2800" dirty="0">
                <a:solidFill>
                  <a:srgbClr val="000000"/>
                </a:solidFill>
              </a:rPr>
              <a:t> kanalı)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Endoskop sedyenin üzerine yatırılır ve </a:t>
            </a:r>
            <a:r>
              <a:rPr lang="tr-TR" sz="2800" dirty="0" err="1">
                <a:solidFill>
                  <a:srgbClr val="000000"/>
                </a:solidFill>
              </a:rPr>
              <a:t>distal</a:t>
            </a:r>
            <a:r>
              <a:rPr lang="tr-TR" sz="2800" dirty="0">
                <a:solidFill>
                  <a:srgbClr val="000000"/>
                </a:solidFill>
              </a:rPr>
              <a:t> ucu steril numune kabına tutularak enjektör ile 5 ml serum fizyolojik biyopsi kanalından hızlıca verilir.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Endoskop yukarı kaldırılarak kanallardaki tüm suyun steril numune kabına aktarılması sağlanır.</a:t>
            </a:r>
          </a:p>
        </p:txBody>
      </p:sp>
    </p:spTree>
    <p:extLst>
      <p:ext uri="{BB962C8B-B14F-4D97-AF65-F5344CB8AC3E}">
        <p14:creationId xmlns:p14="http://schemas.microsoft.com/office/powerpoint/2010/main" val="66685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611CC-1E48-C0D3-1A61-546BC62D2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9EAC95D-F086-36FF-471C-E166F6C05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95013"/>
            <a:ext cx="7953587" cy="1832373"/>
          </a:xfrm>
          <a:prstGeom prst="rect">
            <a:avLst/>
          </a:prstGeom>
        </p:spPr>
        <p:txBody>
          <a:bodyPr vert="horz" wrap="square" lIns="0" tIns="473532" rIns="0" bIns="0" rtlCol="0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4400" b="1" dirty="0">
                <a:solidFill>
                  <a:srgbClr val="FF9900"/>
                </a:solidFill>
                <a:latin typeface="+mn-lt"/>
              </a:rPr>
              <a:t>Endoskop Kanallarından Kültür Fırça İle Örnek Alınması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0C56D2CF-FC5F-755B-229B-395B7B74D5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48508" y="1899138"/>
            <a:ext cx="9971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rgbClr val="000000"/>
                </a:solidFill>
              </a:rPr>
              <a:t>Kanallarda </a:t>
            </a:r>
            <a:r>
              <a:rPr lang="tr-TR" sz="2800" dirty="0" err="1">
                <a:solidFill>
                  <a:srgbClr val="000000"/>
                </a:solidFill>
              </a:rPr>
              <a:t>biyofilm</a:t>
            </a:r>
            <a:r>
              <a:rPr lang="tr-TR" sz="2800" dirty="0">
                <a:solidFill>
                  <a:srgbClr val="000000"/>
                </a:solidFill>
              </a:rPr>
              <a:t> tabakasının varlığında kanallardan sadece su geçirilerek alınan kültür yeterli olmayabilir. Bu durumda fırça kullanmak daha uygun bir kültür yöntemidir.</a:t>
            </a:r>
          </a:p>
          <a:p>
            <a:pPr algn="just"/>
            <a:endParaRPr lang="tr-TR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Steril endoskop fırçası biyopsi kanalından geçirilir ve fırçanın </a:t>
            </a:r>
            <a:r>
              <a:rPr lang="tr-TR" sz="2800" dirty="0" err="1">
                <a:solidFill>
                  <a:srgbClr val="000000"/>
                </a:solidFill>
              </a:rPr>
              <a:t>distal</a:t>
            </a:r>
            <a:r>
              <a:rPr lang="tr-TR" sz="2800" dirty="0">
                <a:solidFill>
                  <a:srgbClr val="000000"/>
                </a:solidFill>
              </a:rPr>
              <a:t> uçtan çıktığı görülür. Fırça lümen içinde bir kaç defa ileri-geri çekilir. 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 err="1">
                <a:solidFill>
                  <a:srgbClr val="000000"/>
                </a:solidFill>
              </a:rPr>
              <a:t>Distal</a:t>
            </a:r>
            <a:r>
              <a:rPr lang="tr-TR" sz="2800" dirty="0">
                <a:solidFill>
                  <a:srgbClr val="000000"/>
                </a:solidFill>
              </a:rPr>
              <a:t> uçtan çıkan fırçanın yaklaşık 1 </a:t>
            </a:r>
            <a:r>
              <a:rPr lang="tr-TR" sz="2800" dirty="0" err="1">
                <a:solidFill>
                  <a:srgbClr val="000000"/>
                </a:solidFill>
              </a:rPr>
              <a:t>cm’lik</a:t>
            </a:r>
            <a:r>
              <a:rPr lang="tr-TR" sz="2800" dirty="0">
                <a:solidFill>
                  <a:srgbClr val="000000"/>
                </a:solidFill>
              </a:rPr>
              <a:t> kısmı steril makas ile kesilerek steril numune kabına alınır. 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Numune kabı etiketlenerek laboratuvara gönderilir.</a:t>
            </a:r>
          </a:p>
        </p:txBody>
      </p:sp>
    </p:spTree>
    <p:extLst>
      <p:ext uri="{BB962C8B-B14F-4D97-AF65-F5344CB8AC3E}">
        <p14:creationId xmlns:p14="http://schemas.microsoft.com/office/powerpoint/2010/main" val="414048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0AE67-2786-5AA8-3732-BF62767F1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417F41-2D13-7476-7DE6-9F007F8635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95013"/>
            <a:ext cx="7953587" cy="1832373"/>
          </a:xfrm>
          <a:prstGeom prst="rect">
            <a:avLst/>
          </a:prstGeom>
        </p:spPr>
        <p:txBody>
          <a:bodyPr vert="horz" wrap="square" lIns="0" tIns="473532" rIns="0" bIns="0" rtlCol="0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4400" b="1" dirty="0">
                <a:solidFill>
                  <a:srgbClr val="FF9900"/>
                </a:solidFill>
                <a:latin typeface="+mn-lt"/>
              </a:rPr>
              <a:t>Endoskopların Diğer Yüzeylerinden </a:t>
            </a:r>
            <a:r>
              <a:rPr lang="tr-TR" sz="4400" b="1" dirty="0" err="1">
                <a:solidFill>
                  <a:srgbClr val="FF9900"/>
                </a:solidFill>
                <a:latin typeface="+mn-lt"/>
              </a:rPr>
              <a:t>Sürüntü</a:t>
            </a:r>
            <a:r>
              <a:rPr lang="tr-TR" sz="4400" b="1" dirty="0">
                <a:solidFill>
                  <a:srgbClr val="FF9900"/>
                </a:solidFill>
                <a:latin typeface="+mn-lt"/>
              </a:rPr>
              <a:t> Kültürü Alınması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A82A67CC-A41B-4E09-9CB3-3C8A5AB6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97280" y="2268416"/>
            <a:ext cx="7607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Kültür almak için steril </a:t>
            </a:r>
            <a:r>
              <a:rPr lang="tr-TR" sz="2800" dirty="0" err="1">
                <a:solidFill>
                  <a:srgbClr val="000000"/>
                </a:solidFill>
              </a:rPr>
              <a:t>eküvyon</a:t>
            </a:r>
            <a:r>
              <a:rPr lang="tr-TR" sz="2800" dirty="0">
                <a:solidFill>
                  <a:srgbClr val="000000"/>
                </a:solidFill>
              </a:rPr>
              <a:t> kullanılır. 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İşlem öncesi </a:t>
            </a:r>
            <a:r>
              <a:rPr lang="tr-TR" sz="2800" dirty="0" err="1">
                <a:solidFill>
                  <a:srgbClr val="000000"/>
                </a:solidFill>
              </a:rPr>
              <a:t>eküvyon</a:t>
            </a:r>
            <a:r>
              <a:rPr lang="tr-TR" sz="2800" dirty="0">
                <a:solidFill>
                  <a:srgbClr val="000000"/>
                </a:solidFill>
              </a:rPr>
              <a:t> ucu steril serum fizyolojik ile nemlendirilir. 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Her bölgenin kültürü farklı bir </a:t>
            </a:r>
            <a:r>
              <a:rPr lang="tr-TR" sz="2800" dirty="0" err="1">
                <a:solidFill>
                  <a:srgbClr val="000000"/>
                </a:solidFill>
              </a:rPr>
              <a:t>eküvyon</a:t>
            </a:r>
            <a:r>
              <a:rPr lang="tr-TR" sz="2800" dirty="0">
                <a:solidFill>
                  <a:srgbClr val="000000"/>
                </a:solidFill>
              </a:rPr>
              <a:t> ile alınır. 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Kültür için; </a:t>
            </a:r>
            <a:r>
              <a:rPr lang="tr-TR" sz="2800" dirty="0" err="1">
                <a:solidFill>
                  <a:srgbClr val="000000"/>
                </a:solidFill>
              </a:rPr>
              <a:t>distal</a:t>
            </a:r>
            <a:r>
              <a:rPr lang="tr-TR" sz="2800" dirty="0">
                <a:solidFill>
                  <a:srgbClr val="000000"/>
                </a:solidFill>
              </a:rPr>
              <a:t> uç, </a:t>
            </a:r>
            <a:r>
              <a:rPr lang="tr-TR" sz="2800" dirty="0" err="1">
                <a:solidFill>
                  <a:srgbClr val="000000"/>
                </a:solidFill>
              </a:rPr>
              <a:t>aspirasyon</a:t>
            </a:r>
            <a:r>
              <a:rPr lang="tr-TR" sz="2800" dirty="0">
                <a:solidFill>
                  <a:srgbClr val="000000"/>
                </a:solidFill>
              </a:rPr>
              <a:t> ve hava/su valf girişleri, biyopsi kapak girişleri, </a:t>
            </a:r>
            <a:r>
              <a:rPr lang="tr-TR" sz="2800" dirty="0" err="1">
                <a:solidFill>
                  <a:srgbClr val="000000"/>
                </a:solidFill>
              </a:rPr>
              <a:t>duodenoskop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elevatörü</a:t>
            </a:r>
            <a:r>
              <a:rPr lang="tr-TR" sz="2800" dirty="0">
                <a:solidFill>
                  <a:srgbClr val="000000"/>
                </a:solidFill>
              </a:rPr>
              <a:t> gibi bölgeler seçilebilir.</a:t>
            </a:r>
          </a:p>
        </p:txBody>
      </p:sp>
      <p:pic>
        <p:nvPicPr>
          <p:cNvPr id="9218" name="Picture 2" descr="Besiyersiz Eküvyon Çubuğu (Transport Swab Microcult) 100 A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88" y="2392074"/>
            <a:ext cx="3096285" cy="25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63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0AE67-2786-5AA8-3732-BF62767F1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417F41-2D13-7476-7DE6-9F007F8635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95013"/>
            <a:ext cx="7953587" cy="1832373"/>
          </a:xfrm>
          <a:prstGeom prst="rect">
            <a:avLst/>
          </a:prstGeom>
        </p:spPr>
        <p:txBody>
          <a:bodyPr vert="horz" wrap="square" lIns="0" tIns="473532" rIns="0" bIns="0" rtlCol="0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4400" b="1" dirty="0" err="1">
                <a:solidFill>
                  <a:srgbClr val="FF9900"/>
                </a:solidFill>
                <a:latin typeface="+mn-lt"/>
              </a:rPr>
              <a:t>İrrigasyon</a:t>
            </a:r>
            <a:r>
              <a:rPr lang="tr-TR" sz="4400" b="1" dirty="0">
                <a:solidFill>
                  <a:srgbClr val="FF9900"/>
                </a:solidFill>
                <a:latin typeface="+mn-lt"/>
              </a:rPr>
              <a:t> Şişeleri Sıvı Örneğinden Kültür Alınması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A82A67CC-A41B-4E09-9CB3-3C8A5AB6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02728"/>
            <a:ext cx="2039841" cy="138223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97280" y="2039815"/>
            <a:ext cx="6684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Kullanıma hazır şişeler test edilmelidir. 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Sıvı, su şişesinin bağlayıcı hortumundan geçirilerek alınır.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97280" y="3547060"/>
            <a:ext cx="7314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9900"/>
                </a:solidFill>
              </a:rPr>
              <a:t>Son Durulama Suyu Örneğinden Kültür Alınması</a:t>
            </a:r>
          </a:p>
        </p:txBody>
      </p:sp>
      <p:sp>
        <p:nvSpPr>
          <p:cNvPr id="8" name="Dikdörtgen 7"/>
          <p:cNvSpPr/>
          <p:nvPr/>
        </p:nvSpPr>
        <p:spPr>
          <a:xfrm rot="10800000" flipV="1">
            <a:off x="1256947" y="4496707"/>
            <a:ext cx="6981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Su örneği steril enjektör ile alınır.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</a:rPr>
              <a:t>2x100 ml suyun test edilmesi önerilmektedir</a:t>
            </a:r>
          </a:p>
        </p:txBody>
      </p:sp>
      <p:pic>
        <p:nvPicPr>
          <p:cNvPr id="10242" name="Picture 2" descr="ENDOSKOPİ ÜNİTESİ Endoskop Dekontaminasyo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51" y="2426210"/>
            <a:ext cx="3182815" cy="25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04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09A22-F2CB-EF60-63FF-D101FD3F6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FBB091-11A2-A56C-089F-1A2A2F947A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676608"/>
            <a:ext cx="10058400" cy="1060752"/>
          </a:xfrm>
          <a:prstGeom prst="rect">
            <a:avLst/>
          </a:prstGeom>
        </p:spPr>
        <p:txBody>
          <a:bodyPr vert="horz" wrap="square" lIns="0" tIns="318973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105"/>
              </a:spcBef>
            </a:pPr>
            <a:r>
              <a:rPr lang="tr-TR" b="1" spc="-10" dirty="0">
                <a:solidFill>
                  <a:schemeClr val="accent2"/>
                </a:solidFill>
                <a:latin typeface="+mn-lt"/>
              </a:rPr>
              <a:t>Kaynaklar</a:t>
            </a:r>
            <a:endParaRPr b="1" spc="-1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D4A0B59-1F85-3B4E-7F1B-0529F28EF2BA}"/>
              </a:ext>
            </a:extLst>
          </p:cNvPr>
          <p:cNvSpPr txBox="1"/>
          <p:nvPr/>
        </p:nvSpPr>
        <p:spPr>
          <a:xfrm>
            <a:off x="1121912" y="2277334"/>
            <a:ext cx="9751600" cy="35221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tr-TR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https://www.aorn.org/outpatient-surgery/article/standardize-flexible-endoscope-reprocessing-2024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  <a:hlinkClick r:id="rId2"/>
              </a:rPr>
              <a:t>https://www.ncbi.nlm.nih.gov/</a:t>
            </a:r>
            <a:r>
              <a:rPr lang="tr-TR" sz="2000" dirty="0">
                <a:solidFill>
                  <a:srgbClr val="000000"/>
                </a:solidFill>
              </a:rPr>
              <a:t>https://doi.org/10.1016/B978-0-323-41509-5.00004-9 /4</a:t>
            </a:r>
            <a:r>
              <a:rPr lang="en-US" sz="2000" dirty="0">
                <a:solidFill>
                  <a:srgbClr val="000000"/>
                </a:solidFill>
              </a:rPr>
              <a:t> - Cleaning and Disinfecting Gastrointestinal Endoscopy Equipment</a:t>
            </a:r>
            <a:endParaRPr lang="tr-TR" sz="20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A</a:t>
            </a:r>
            <a:r>
              <a:rPr lang="en-US" sz="2000" i="1" dirty="0" err="1">
                <a:solidFill>
                  <a:srgbClr val="000000"/>
                </a:solidFill>
              </a:rPr>
              <a:t>merican</a:t>
            </a:r>
            <a:r>
              <a:rPr lang="en-US" sz="2000" i="1" dirty="0">
                <a:solidFill>
                  <a:srgbClr val="000000"/>
                </a:solidFill>
              </a:rPr>
              <a:t> Journal of Gastroenterology </a:t>
            </a:r>
            <a:r>
              <a:rPr lang="en-US" sz="2000" u="sng" dirty="0">
                <a:solidFill>
                  <a:srgbClr val="000000"/>
                </a:solidFill>
                <a:hlinkClick r:id="rId3"/>
              </a:rPr>
              <a:t>101(9):p 2147-2154, September 2006.</a:t>
            </a:r>
            <a:r>
              <a:rPr lang="tr-TR" sz="2000" u="sng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Inconsistencies in Endoscope-Reprocessing and Infection-Control Guidelines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u="sng" dirty="0">
                <a:solidFill>
                  <a:srgbClr val="000000"/>
                </a:solidFill>
                <a:hlinkClick r:id="rId4"/>
              </a:rPr>
              <a:t>https://www.cdc.gov/infection-control/hcp/disinfection-sterilization/references.html</a:t>
            </a:r>
            <a:endParaRPr lang="tr-TR" sz="2000" u="sng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Decontamination and reprocessing of medical devices for health-care facilities. 2016. (https://www.who. </a:t>
            </a:r>
            <a:r>
              <a:rPr lang="en-US" sz="2000" dirty="0" err="1">
                <a:solidFill>
                  <a:srgbClr val="000000"/>
                </a:solidFill>
              </a:rPr>
              <a:t>int</a:t>
            </a:r>
            <a:r>
              <a:rPr lang="en-US" sz="2000" dirty="0">
                <a:solidFill>
                  <a:srgbClr val="000000"/>
                </a:solidFill>
              </a:rPr>
              <a:t>/publications/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/item/9789241549851.</a:t>
            </a:r>
            <a:endParaRPr lang="tr-TR" sz="20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</a:rPr>
              <a:t>DAS Rehberi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F5093DB-D00B-5619-29FA-0D57449184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4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84EE-548B-5C95-C898-21A85091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id="{3E190F10-685B-BA15-29B8-FC4446BD2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52159" y="184666"/>
            <a:ext cx="2039841" cy="138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6F740-0298-ABCC-7304-953F8D9E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9" y="595736"/>
            <a:ext cx="8314267" cy="103588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5E67A0"/>
                </a:solidFill>
                <a:latin typeface="+mn-lt"/>
              </a:rPr>
              <a:t> </a:t>
            </a: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dirty="0"/>
            </a:br>
            <a:br>
              <a:rPr lang="tr-TR" sz="4400" dirty="0"/>
            </a:br>
            <a:r>
              <a:rPr lang="tr-TR" sz="4400" b="1" dirty="0">
                <a:latin typeface="+mn-lt"/>
              </a:rPr>
              <a:t> </a:t>
            </a: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6000" b="1">
                <a:latin typeface="+mn-lt"/>
              </a:rPr>
            </a:br>
            <a:r>
              <a:rPr lang="tr-TR" sz="6000" b="1">
                <a:solidFill>
                  <a:schemeClr val="accent2"/>
                </a:solidFill>
                <a:latin typeface="+mn-lt"/>
              </a:rPr>
              <a:t>Hazırlayan</a:t>
            </a:r>
            <a:endParaRPr lang="en-GB" sz="4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385E51D-9116-A536-EFBB-47429506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AF366E-D6D9-A069-2935-05649ACF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139898" y="5224425"/>
            <a:ext cx="1839286" cy="36933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rgbClr val="666DA4"/>
                </a:solidFill>
              </a:rPr>
              <a:t>Hemş</a:t>
            </a:r>
            <a:r>
              <a:rPr lang="tr-TR" b="1" dirty="0">
                <a:solidFill>
                  <a:srgbClr val="666DA4"/>
                </a:solidFill>
              </a:rPr>
              <a:t>. Ayşe Yolcu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70324" y="5858613"/>
            <a:ext cx="11695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Türk Hastane </a:t>
            </a:r>
            <a:r>
              <a:rPr lang="tr-TR" sz="1600" b="1" dirty="0" err="1">
                <a:solidFill>
                  <a:srgbClr val="7030A0"/>
                </a:solidFill>
                <a:latin typeface="Lucida Calligraphy" panose="03010101010101010101" pitchFamily="66" charset="0"/>
              </a:rPr>
              <a:t>İnfeksiyonları</a:t>
            </a:r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 ve Kontrolü Derneği Olarak Eğitime Katkılarından Dolayı Teşekkür Ederiz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BD81F8A-D901-C564-483A-7C577CA41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4" y="2294467"/>
            <a:ext cx="2286000" cy="2665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671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A1D2-4D6F-1AA4-2A9F-9A8931F5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AE21-00C6-3897-D045-B75039DB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263527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 Enfeksiyon Riski Nasıl Ortaya Çıkar?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0CF6F5C1-81AF-1384-B3CA-C6C18D9A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D6E5C3D-059D-A631-39B2-E38686B34BC6}"/>
              </a:ext>
            </a:extLst>
          </p:cNvPr>
          <p:cNvSpPr txBox="1"/>
          <p:nvPr/>
        </p:nvSpPr>
        <p:spPr>
          <a:xfrm>
            <a:off x="1529080" y="2141111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213849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Endoskop kullanımı; tıp alanına yeni işlemler, aletler ve aksesuarların girmesiyle önemli ölçüde artmıştır.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Kontamine endoskoplara bağlı, sağlık hizmeti ilişkili enfeksiyonlar ve salgınlar bildirilmiştir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Bu vakaların çoğunluğu, dekontaminasyon işlem basamaklarında izlenmesi gereken kurallara uyulmamasından kaynaklanmaktadır</a:t>
            </a:r>
          </a:p>
        </p:txBody>
      </p:sp>
    </p:spTree>
    <p:extLst>
      <p:ext uri="{BB962C8B-B14F-4D97-AF65-F5344CB8AC3E}">
        <p14:creationId xmlns:p14="http://schemas.microsoft.com/office/powerpoint/2010/main" val="77699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Enfeksiyon Riski Nasıl Ortaya Çıkar?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97280" y="2042836"/>
            <a:ext cx="7047732" cy="377274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600" dirty="0">
                <a:solidFill>
                  <a:srgbClr val="000000"/>
                </a:solidFill>
              </a:rPr>
              <a:t>Endoskoplar karmaşık yapıya sahiptir; uzun kanalları, valfleri ve dar lümenleri vardır. Kullanım sırasında kan, mukus ve mikroorganizmalar bu kanallarda birikebilir. Yetersiz temizlik veya dezenfeksiyon;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srgbClr val="000000"/>
                </a:solidFill>
              </a:rPr>
              <a:t>Bakteri, virüs ve mantarların hastadan hastaya taşınmasına,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srgbClr val="000000"/>
                </a:solidFill>
              </a:rPr>
              <a:t>Salgınlara,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srgbClr val="000000"/>
                </a:solidFill>
              </a:rPr>
              <a:t>Sağlık hizmeti ilişkili enfeksiyonlara neden olabilir.</a:t>
            </a:r>
          </a:p>
          <a:p>
            <a:endParaRPr lang="tr-TR" dirty="0"/>
          </a:p>
        </p:txBody>
      </p:sp>
      <p:pic>
        <p:nvPicPr>
          <p:cNvPr id="1026" name="Picture 2" descr="https://www.endotamendoskopi.com/fileSource/kolonoskopi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44" y="2724297"/>
            <a:ext cx="35337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Enfeksiyon Riski Nasıl Ortaya Çıkar?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446866"/>
            <a:ext cx="10058400" cy="342222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Endoskopik işlemlerin zaman zaman </a:t>
            </a:r>
            <a:r>
              <a:rPr lang="tr-TR" sz="2200" dirty="0" err="1">
                <a:solidFill>
                  <a:srgbClr val="000000"/>
                </a:solidFill>
              </a:rPr>
              <a:t>eksojen</a:t>
            </a:r>
            <a:r>
              <a:rPr lang="tr-TR" sz="2200" dirty="0">
                <a:solidFill>
                  <a:srgbClr val="000000"/>
                </a:solidFill>
              </a:rPr>
              <a:t> ve </a:t>
            </a:r>
            <a:r>
              <a:rPr lang="tr-TR" sz="2200" dirty="0" err="1">
                <a:solidFill>
                  <a:srgbClr val="000000"/>
                </a:solidFill>
              </a:rPr>
              <a:t>endojen</a:t>
            </a:r>
            <a:r>
              <a:rPr lang="tr-TR" sz="2200" dirty="0">
                <a:solidFill>
                  <a:srgbClr val="000000"/>
                </a:solidFill>
              </a:rPr>
              <a:t> enfeksiyonlara neden oldukları bildirilmiştir.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 Endoskopların yeniden kullanıma hazırlanmasında uygun temizlik, dezenfeksiyon ve/veya sterilizasyon kurallarına uyulmalıdır.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 Kompleks yapılı ve pahalı olan endoskoplar için </a:t>
            </a:r>
            <a:r>
              <a:rPr lang="tr-TR" sz="2200" dirty="0" err="1">
                <a:solidFill>
                  <a:srgbClr val="000000"/>
                </a:solidFill>
              </a:rPr>
              <a:t>dekontaminasyon</a:t>
            </a:r>
            <a:r>
              <a:rPr lang="tr-TR" sz="2200" dirty="0">
                <a:solidFill>
                  <a:srgbClr val="000000"/>
                </a:solidFill>
              </a:rPr>
              <a:t> işlemlerinin, tıbbi cihazlara zarar vermeden yapılması önemlidir.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Yeniden kullanıma hazırlarken uygulanacak yöntemlerin endoskopik işlemlerin risk durumuna ve endoskopların tipine ve cinsine göre belirlenmesi gerekmektedir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C8046FCB-AFD4-80B8-DADF-92604ED8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977497" y="35512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1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112" y="520540"/>
            <a:ext cx="10058400" cy="1216820"/>
          </a:xfrm>
          <a:prstGeom prst="rect">
            <a:avLst/>
          </a:prstGeom>
        </p:spPr>
        <p:txBody>
          <a:bodyPr vert="horz" wrap="square" lIns="0" tIns="473532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105"/>
              </a:spcBef>
            </a:pPr>
            <a:r>
              <a:rPr lang="tr-TR" b="1" spc="-10" dirty="0">
                <a:solidFill>
                  <a:schemeClr val="accent2"/>
                </a:solidFill>
                <a:latin typeface="+mn-lt"/>
              </a:rPr>
              <a:t>Etkenler</a:t>
            </a:r>
            <a:endParaRPr b="1" spc="-1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D903B8-198F-DB56-C009-A01E6610B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48508" y="2136339"/>
            <a:ext cx="9907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Enterik Gram negatif bakteriler (</a:t>
            </a:r>
            <a:r>
              <a:rPr lang="tr-TR" sz="2400" i="1" dirty="0">
                <a:solidFill>
                  <a:srgbClr val="000000"/>
                </a:solidFill>
              </a:rPr>
              <a:t>Salmonella </a:t>
            </a:r>
            <a:r>
              <a:rPr lang="tr-TR" sz="2400" i="1" dirty="0" err="1">
                <a:solidFill>
                  <a:srgbClr val="000000"/>
                </a:solidFill>
              </a:rPr>
              <a:t>spp</a:t>
            </a:r>
            <a:r>
              <a:rPr lang="tr-TR" sz="2400" i="1" dirty="0">
                <a:solidFill>
                  <a:srgbClr val="000000"/>
                </a:solidFill>
              </a:rPr>
              <a:t>., E.coli</a:t>
            </a:r>
            <a:r>
              <a:rPr lang="tr-TR" sz="2400" dirty="0">
                <a:solidFill>
                  <a:srgbClr val="000000"/>
                </a:solidFill>
              </a:rPr>
              <a:t>, vb.)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i="1" dirty="0" err="1">
                <a:solidFill>
                  <a:srgbClr val="000000"/>
                </a:solidFill>
              </a:rPr>
              <a:t>Mycobacterium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i="1" dirty="0" err="1">
                <a:solidFill>
                  <a:srgbClr val="000000"/>
                </a:solidFill>
              </a:rPr>
              <a:t>tuberculosis</a:t>
            </a:r>
            <a:endParaRPr lang="tr-TR" sz="2400" i="1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</a:rPr>
              <a:t>Atipik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mikobakteriler</a:t>
            </a:r>
            <a:r>
              <a:rPr lang="tr-TR" sz="2400" dirty="0">
                <a:solidFill>
                  <a:srgbClr val="000000"/>
                </a:solidFill>
              </a:rPr>
              <a:t> (çeşme suyu ve otomatik yıkama makinelerinin </a:t>
            </a:r>
            <a:r>
              <a:rPr lang="tr-TR" sz="2400" dirty="0" err="1">
                <a:solidFill>
                  <a:srgbClr val="000000"/>
                </a:solidFill>
              </a:rPr>
              <a:t>kolonizasyonu</a:t>
            </a:r>
            <a:r>
              <a:rPr lang="tr-TR" sz="24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i="1" dirty="0" err="1">
                <a:solidFill>
                  <a:srgbClr val="000000"/>
                </a:solidFill>
              </a:rPr>
              <a:t>Pseudomonas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i="1" dirty="0" err="1">
                <a:solidFill>
                  <a:srgbClr val="000000"/>
                </a:solidFill>
              </a:rPr>
              <a:t>aeruginosa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(çeşme suyu ve otomatik yıkama makinelerinin </a:t>
            </a:r>
            <a:r>
              <a:rPr lang="tr-TR" sz="2400" dirty="0" err="1">
                <a:solidFill>
                  <a:srgbClr val="000000"/>
                </a:solidFill>
              </a:rPr>
              <a:t>kolonizasyonu</a:t>
            </a:r>
            <a:r>
              <a:rPr lang="tr-TR" sz="24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i="1" dirty="0" err="1">
                <a:solidFill>
                  <a:srgbClr val="000000"/>
                </a:solidFill>
              </a:rPr>
              <a:t>Helicobacter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i="1" dirty="0" err="1">
                <a:solidFill>
                  <a:srgbClr val="000000"/>
                </a:solidFill>
              </a:rPr>
              <a:t>pylori</a:t>
            </a:r>
            <a:endParaRPr lang="tr-TR" sz="2400" i="1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Virüsler (HBV, HIV, HCV)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</a:rPr>
              <a:t>Diğerleri (</a:t>
            </a:r>
            <a:r>
              <a:rPr lang="tr-TR" sz="2400" dirty="0" err="1">
                <a:solidFill>
                  <a:srgbClr val="000000"/>
                </a:solidFill>
              </a:rPr>
              <a:t>Cryptosporidia</a:t>
            </a:r>
            <a:r>
              <a:rPr lang="tr-TR" sz="2400" dirty="0">
                <a:solidFill>
                  <a:srgbClr val="000000"/>
                </a:solidFill>
              </a:rPr>
              <a:t>, </a:t>
            </a:r>
            <a:r>
              <a:rPr lang="tr-TR" sz="2400" dirty="0" err="1">
                <a:solidFill>
                  <a:srgbClr val="000000"/>
                </a:solidFill>
              </a:rPr>
              <a:t>Microsporidia</a:t>
            </a:r>
            <a:r>
              <a:rPr lang="tr-TR" sz="2400" dirty="0">
                <a:solidFill>
                  <a:srgbClr val="000000"/>
                </a:solidFill>
              </a:rPr>
              <a:t>, </a:t>
            </a:r>
            <a:r>
              <a:rPr lang="tr-TR" sz="2400" dirty="0" err="1">
                <a:solidFill>
                  <a:srgbClr val="000000"/>
                </a:solidFill>
              </a:rPr>
              <a:t>Giardia,prion</a:t>
            </a:r>
            <a:r>
              <a:rPr lang="tr-TR" sz="24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493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800" y="89086"/>
            <a:ext cx="82804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altLang="tr-TR" b="1" dirty="0">
                <a:solidFill>
                  <a:srgbClr val="7030A0"/>
                </a:solidFill>
                <a:latin typeface="+mn-lt"/>
              </a:rPr>
              <a:t>Mikroorganizmalar ve Dezenfektanlara Duyarlılık</a:t>
            </a:r>
            <a:endParaRPr b="1" spc="-1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37D779F-D84C-EF61-DBAE-4D006BF6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42593" t="36695" r="10755" b="12818"/>
          <a:stretch/>
        </p:blipFill>
        <p:spPr>
          <a:xfrm>
            <a:off x="6066691" y="2031466"/>
            <a:ext cx="5134708" cy="392972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10800000" flipV="1">
            <a:off x="1320799" y="2031466"/>
            <a:ext cx="474589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Sterilizasyon + özel prosedür</a:t>
            </a: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 → </a:t>
            </a:r>
            <a:r>
              <a:rPr lang="tr-TR" alt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Prionlar</a:t>
            </a: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 için gereklidir.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Kimyasal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sterilant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/ Sterilizasyon</a:t>
            </a: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 → Sporlar dahil tüm mikroorganizmaları ortadan kaldırır.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Yüksek düzey dezenfektan</a:t>
            </a: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 → </a:t>
            </a:r>
            <a:r>
              <a:rPr lang="tr-TR" alt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Mikobakterileri</a:t>
            </a: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 ve çoğu virüsü de yok eder.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Orta düzey dezenfektan</a:t>
            </a: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 → Bunlara ek olarak mantarlara karşı etkilidir. </a:t>
            </a:r>
            <a:endParaRPr kumimoji="0" lang="tr-TR" altLang="tr-TR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Düşük düzey dezenfektan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→ Zarflı virüsler ve çoğu bakteriyi öldürür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877300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Özel 22">
      <a:dk1>
        <a:srgbClr val="0F4C76"/>
      </a:dk1>
      <a:lt1>
        <a:sysClr val="window" lastClr="FFFFFF"/>
      </a:lt1>
      <a:dk2>
        <a:srgbClr val="637052"/>
      </a:dk2>
      <a:lt2>
        <a:srgbClr val="CCDDEA"/>
      </a:lt2>
      <a:accent1>
        <a:srgbClr val="FF9933"/>
      </a:accent1>
      <a:accent2>
        <a:srgbClr val="660066"/>
      </a:accent2>
      <a:accent3>
        <a:srgbClr val="865640"/>
      </a:accent3>
      <a:accent4>
        <a:srgbClr val="9B8357"/>
      </a:accent4>
      <a:accent5>
        <a:srgbClr val="FF000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İDER POWERPOİNT ŞABLONU (1)" id="{958E88EB-2B7A-4D38-9FEF-BCE4E8ADE412}" vid="{D8C05706-E3DD-4AA0-B90A-1937CBBF10C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HİDER Slayt Şablonu - Kopya</Template>
  <TotalTime>6103</TotalTime>
  <Words>2582</Words>
  <Application>Microsoft Office PowerPoint</Application>
  <PresentationFormat>Geniş ekran</PresentationFormat>
  <Paragraphs>261</Paragraphs>
  <Slides>46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Lucida Calligraphy</vt:lpstr>
      <vt:lpstr>Wingdings</vt:lpstr>
      <vt:lpstr>Geçmişe bakış</vt:lpstr>
      <vt:lpstr>ENDOSKOPLARIN DEKONTAMİNASYONU VE  ENFEKSİYON KONTROLÜ </vt:lpstr>
      <vt:lpstr>Sunum Planı</vt:lpstr>
      <vt:lpstr>Endoskopi</vt:lpstr>
      <vt:lpstr>Endoskop İlişkili Enfeksiyonlar</vt:lpstr>
      <vt:lpstr> Enfeksiyon Riski Nasıl Ortaya Çıkar?</vt:lpstr>
      <vt:lpstr>Enfeksiyon Riski Nasıl Ortaya Çıkar?</vt:lpstr>
      <vt:lpstr>Enfeksiyon Riski Nasıl Ortaya Çıkar?</vt:lpstr>
      <vt:lpstr>Etkenler</vt:lpstr>
      <vt:lpstr>Mikroorganizmalar ve Dezenfektanlara Duyarlılık</vt:lpstr>
      <vt:lpstr>ENDOSKOPLARIN SINIFLANDIRILMASI</vt:lpstr>
      <vt:lpstr>Endoskoplar, hastanın vücut boşluğuna giren kısmının (distal kısımlarının) özelliklerine göre sınıflandırılır</vt:lpstr>
      <vt:lpstr>Spaulding Sınıflaması</vt:lpstr>
      <vt:lpstr>Endoskopik İşlemlerin  Sınıflandırılması</vt:lpstr>
      <vt:lpstr>Endoskopların Dekontaminasyonu</vt:lpstr>
      <vt:lpstr>ENDOSKOP DEKONTAMİNASYONU</vt:lpstr>
      <vt:lpstr>Endoskopların Yeniden Kullanıma Hazırlanmasında Temel Prensipler</vt:lpstr>
      <vt:lpstr>Endoskop Dekontaminasyon Alanı</vt:lpstr>
      <vt:lpstr>Endoskop Dekontaminasyon Alanı</vt:lpstr>
      <vt:lpstr>Endoskop Dekontaminasyon Basamakları</vt:lpstr>
      <vt:lpstr>Endoskop Dekontaminasyon Basamakları</vt:lpstr>
      <vt:lpstr>Ön Temizlik</vt:lpstr>
      <vt:lpstr>Transfer</vt:lpstr>
      <vt:lpstr>Kaçak Testi</vt:lpstr>
      <vt:lpstr>Manuel Temizlik</vt:lpstr>
      <vt:lpstr>Manuel Temizlik</vt:lpstr>
      <vt:lpstr>Durulama/ Kurutma</vt:lpstr>
      <vt:lpstr>Manuel Dezenfeksiyon</vt:lpstr>
      <vt:lpstr> Dezenfeksiyon</vt:lpstr>
      <vt:lpstr>Dezenfektör Cihazı İle Dezenfeksiyon</vt:lpstr>
      <vt:lpstr>Dezenfektör Cihazı İle Dezenfeksiyon</vt:lpstr>
      <vt:lpstr>Durulama</vt:lpstr>
      <vt:lpstr>Kurutma</vt:lpstr>
      <vt:lpstr>İşlem Kaydı/Süreç Kontrol</vt:lpstr>
      <vt:lpstr>Endoskop Yıkayıcı Dezenfektörlerin Avantajları</vt:lpstr>
      <vt:lpstr>Endoskop Aksesuarları</vt:lpstr>
      <vt:lpstr>Endoskop Aksesuarları</vt:lpstr>
      <vt:lpstr> MİKROBİYOLOJİK KONTROL</vt:lpstr>
      <vt:lpstr>Endoskopların Mikrobiyolojik Kontrolü</vt:lpstr>
      <vt:lpstr>Endoskopların Mikrobiyolojik Kontrolü</vt:lpstr>
      <vt:lpstr>Mikrobiyolojik İnceleme</vt:lpstr>
      <vt:lpstr>Endoskop Kanallarından Kültür İçin Sıvı Örneklerinin Alınması</vt:lpstr>
      <vt:lpstr>Endoskop Kanallarından Kültür Fırça İle Örnek Alınması</vt:lpstr>
      <vt:lpstr>Endoskopların Diğer Yüzeylerinden Sürüntü Kültürü Alınması</vt:lpstr>
      <vt:lpstr>İrrigasyon Şişeleri Sıvı Örneğinden Kültür Alınması</vt:lpstr>
      <vt:lpstr>Kaynaklar</vt:lpstr>
      <vt:lpstr>                Hazırlayan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Hijyeni</dc:title>
  <dc:creator>Aydın Alber Yüce</dc:creator>
  <cp:lastModifiedBy>Zeynep Türe Yüce</cp:lastModifiedBy>
  <cp:revision>281</cp:revision>
  <dcterms:created xsi:type="dcterms:W3CDTF">2025-04-30T17:13:23Z</dcterms:created>
  <dcterms:modified xsi:type="dcterms:W3CDTF">2026-06-30T14:42:09Z</dcterms:modified>
</cp:coreProperties>
</file>