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2"/>
  </p:notesMasterIdLst>
  <p:sldIdLst>
    <p:sldId id="256" r:id="rId2"/>
    <p:sldId id="300" r:id="rId3"/>
    <p:sldId id="301" r:id="rId4"/>
    <p:sldId id="340" r:id="rId5"/>
    <p:sldId id="302" r:id="rId6"/>
    <p:sldId id="341" r:id="rId7"/>
    <p:sldId id="342" r:id="rId8"/>
    <p:sldId id="343" r:id="rId9"/>
    <p:sldId id="344" r:id="rId10"/>
    <p:sldId id="348" r:id="rId11"/>
    <p:sldId id="346" r:id="rId12"/>
    <p:sldId id="349" r:id="rId13"/>
    <p:sldId id="350" r:id="rId14"/>
    <p:sldId id="354" r:id="rId15"/>
    <p:sldId id="353" r:id="rId16"/>
    <p:sldId id="352" r:id="rId17"/>
    <p:sldId id="351" r:id="rId18"/>
    <p:sldId id="355" r:id="rId19"/>
    <p:sldId id="320" r:id="rId20"/>
    <p:sldId id="326" r:id="rId21"/>
    <p:sldId id="333" r:id="rId22"/>
    <p:sldId id="334" r:id="rId23"/>
    <p:sldId id="335" r:id="rId24"/>
    <p:sldId id="356" r:id="rId25"/>
    <p:sldId id="357" r:id="rId26"/>
    <p:sldId id="358" r:id="rId27"/>
    <p:sldId id="359" r:id="rId28"/>
    <p:sldId id="366" r:id="rId29"/>
    <p:sldId id="367" r:id="rId30"/>
    <p:sldId id="368" r:id="rId31"/>
    <p:sldId id="361" r:id="rId32"/>
    <p:sldId id="362" r:id="rId33"/>
    <p:sldId id="365" r:id="rId34"/>
    <p:sldId id="363" r:id="rId35"/>
    <p:sldId id="339" r:id="rId36"/>
    <p:sldId id="369" r:id="rId37"/>
    <p:sldId id="372" r:id="rId38"/>
    <p:sldId id="371" r:id="rId39"/>
    <p:sldId id="370" r:id="rId40"/>
    <p:sldId id="373"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F88"/>
    <a:srgbClr val="97299A"/>
    <a:srgbClr val="FF9933"/>
    <a:srgbClr val="FF9900"/>
    <a:srgbClr val="FFCC99"/>
    <a:srgbClr val="FF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93AF1-6004-4928-BF53-649549DF9737}" v="133" dt="2025-12-20T22:54:32.304"/>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375BD-D1FF-488C-A67A-3C01550343AA}" type="doc">
      <dgm:prSet loTypeId="urn:microsoft.com/office/officeart/2005/8/layout/chevron1" loCatId="process" qsTypeId="urn:microsoft.com/office/officeart/2005/8/quickstyle/simple1" qsCatId="simple" csTypeId="urn:microsoft.com/office/officeart/2005/8/colors/colorful1" csCatId="colorful" phldr="1"/>
      <dgm:spPr/>
    </dgm:pt>
    <dgm:pt modelId="{194A206A-6C72-47CC-A654-8D321882EE35}">
      <dgm:prSet phldrT="[Metin]" custT="1"/>
      <dgm:spPr/>
      <dgm:t>
        <a:bodyPr/>
        <a:lstStyle/>
        <a:p>
          <a:r>
            <a:rPr lang="tr-TR" sz="2400" dirty="0">
              <a:solidFill>
                <a:srgbClr val="000000"/>
              </a:solidFill>
            </a:rPr>
            <a:t>İlk çıkış               11 Ağustos 2005</a:t>
          </a:r>
        </a:p>
      </dgm:t>
    </dgm:pt>
    <dgm:pt modelId="{DDF84269-BAAE-440A-A171-DAA7154BCA2E}" type="parTrans" cxnId="{258DC817-5124-4514-A450-0CEC9ACB794D}">
      <dgm:prSet/>
      <dgm:spPr/>
      <dgm:t>
        <a:bodyPr/>
        <a:lstStyle/>
        <a:p>
          <a:endParaRPr lang="tr-TR"/>
        </a:p>
      </dgm:t>
    </dgm:pt>
    <dgm:pt modelId="{7F0F418A-5E8F-469F-B4C9-4885494D3079}" type="sibTrans" cxnId="{258DC817-5124-4514-A450-0CEC9ACB794D}">
      <dgm:prSet/>
      <dgm:spPr/>
      <dgm:t>
        <a:bodyPr/>
        <a:lstStyle/>
        <a:p>
          <a:endParaRPr lang="tr-TR"/>
        </a:p>
      </dgm:t>
    </dgm:pt>
    <dgm:pt modelId="{274250A8-59FD-4901-8B1C-EFDC0BCE8FFF}">
      <dgm:prSet phldrT="[Metin]" custT="1"/>
      <dgm:spPr/>
      <dgm:t>
        <a:bodyPr/>
        <a:lstStyle/>
        <a:p>
          <a:r>
            <a:rPr lang="tr-TR" sz="2400" dirty="0">
              <a:solidFill>
                <a:srgbClr val="000000"/>
              </a:solidFill>
            </a:rPr>
            <a:t>1. Değişiklik      25 Haziran 2011</a:t>
          </a:r>
        </a:p>
      </dgm:t>
    </dgm:pt>
    <dgm:pt modelId="{72BEDACD-0C4F-4323-BC9F-E9B4DD81F3BF}" type="parTrans" cxnId="{F90DD0AB-07DE-4824-9C78-43452D3F231F}">
      <dgm:prSet/>
      <dgm:spPr/>
      <dgm:t>
        <a:bodyPr/>
        <a:lstStyle/>
        <a:p>
          <a:endParaRPr lang="tr-TR"/>
        </a:p>
      </dgm:t>
    </dgm:pt>
    <dgm:pt modelId="{03E4A3CF-57BD-4047-AD3F-F301F2F04679}" type="sibTrans" cxnId="{F90DD0AB-07DE-4824-9C78-43452D3F231F}">
      <dgm:prSet/>
      <dgm:spPr/>
      <dgm:t>
        <a:bodyPr/>
        <a:lstStyle/>
        <a:p>
          <a:endParaRPr lang="tr-TR"/>
        </a:p>
      </dgm:t>
    </dgm:pt>
    <dgm:pt modelId="{479A5F55-A39C-4B33-82F4-C15E90C077A0}">
      <dgm:prSet phldrT="[Metin]" custT="1"/>
      <dgm:spPr/>
      <dgm:t>
        <a:bodyPr/>
        <a:lstStyle/>
        <a:p>
          <a:r>
            <a:rPr lang="tr-TR" sz="2400" dirty="0">
              <a:solidFill>
                <a:srgbClr val="000000"/>
              </a:solidFill>
            </a:rPr>
            <a:t>2. Değişiklik           18 Aralık 2025</a:t>
          </a:r>
        </a:p>
      </dgm:t>
    </dgm:pt>
    <dgm:pt modelId="{7F2B4042-830C-44E2-9021-5705FB76174B}" type="parTrans" cxnId="{EF4FA3DD-A1B2-46C3-96DF-893746DA3C4D}">
      <dgm:prSet/>
      <dgm:spPr/>
      <dgm:t>
        <a:bodyPr/>
        <a:lstStyle/>
        <a:p>
          <a:endParaRPr lang="tr-TR"/>
        </a:p>
      </dgm:t>
    </dgm:pt>
    <dgm:pt modelId="{9E3EC6DB-55B3-4193-AA12-42628B8709EB}" type="sibTrans" cxnId="{EF4FA3DD-A1B2-46C3-96DF-893746DA3C4D}">
      <dgm:prSet/>
      <dgm:spPr/>
      <dgm:t>
        <a:bodyPr/>
        <a:lstStyle/>
        <a:p>
          <a:endParaRPr lang="tr-TR"/>
        </a:p>
      </dgm:t>
    </dgm:pt>
    <dgm:pt modelId="{EF0B5C06-7E43-4184-89B0-B02E547D2EA3}" type="pres">
      <dgm:prSet presAssocID="{EE2375BD-D1FF-488C-A67A-3C01550343AA}" presName="Name0" presStyleCnt="0">
        <dgm:presLayoutVars>
          <dgm:dir/>
          <dgm:animLvl val="lvl"/>
          <dgm:resizeHandles val="exact"/>
        </dgm:presLayoutVars>
      </dgm:prSet>
      <dgm:spPr/>
    </dgm:pt>
    <dgm:pt modelId="{EB46C4FF-73DB-4C1B-83AB-080E2F8E27A6}" type="pres">
      <dgm:prSet presAssocID="{194A206A-6C72-47CC-A654-8D321882EE35}" presName="parTxOnly" presStyleLbl="node1" presStyleIdx="0" presStyleCnt="3">
        <dgm:presLayoutVars>
          <dgm:chMax val="0"/>
          <dgm:chPref val="0"/>
          <dgm:bulletEnabled val="1"/>
        </dgm:presLayoutVars>
      </dgm:prSet>
      <dgm:spPr/>
    </dgm:pt>
    <dgm:pt modelId="{37CE202A-022F-424A-8B07-46893F93030D}" type="pres">
      <dgm:prSet presAssocID="{7F0F418A-5E8F-469F-B4C9-4885494D3079}" presName="parTxOnlySpace" presStyleCnt="0"/>
      <dgm:spPr/>
    </dgm:pt>
    <dgm:pt modelId="{41E54AA1-5123-426A-806B-49897ED5DB5F}" type="pres">
      <dgm:prSet presAssocID="{274250A8-59FD-4901-8B1C-EFDC0BCE8FFF}" presName="parTxOnly" presStyleLbl="node1" presStyleIdx="1" presStyleCnt="3">
        <dgm:presLayoutVars>
          <dgm:chMax val="0"/>
          <dgm:chPref val="0"/>
          <dgm:bulletEnabled val="1"/>
        </dgm:presLayoutVars>
      </dgm:prSet>
      <dgm:spPr/>
    </dgm:pt>
    <dgm:pt modelId="{BF960F80-86BB-45BC-82CB-38B5BF1491C3}" type="pres">
      <dgm:prSet presAssocID="{03E4A3CF-57BD-4047-AD3F-F301F2F04679}" presName="parTxOnlySpace" presStyleCnt="0"/>
      <dgm:spPr/>
    </dgm:pt>
    <dgm:pt modelId="{929A39C8-12F7-49BD-8D28-BB5F090C67C0}" type="pres">
      <dgm:prSet presAssocID="{479A5F55-A39C-4B33-82F4-C15E90C077A0}" presName="parTxOnly" presStyleLbl="node1" presStyleIdx="2" presStyleCnt="3">
        <dgm:presLayoutVars>
          <dgm:chMax val="0"/>
          <dgm:chPref val="0"/>
          <dgm:bulletEnabled val="1"/>
        </dgm:presLayoutVars>
      </dgm:prSet>
      <dgm:spPr/>
    </dgm:pt>
  </dgm:ptLst>
  <dgm:cxnLst>
    <dgm:cxn modelId="{258DC817-5124-4514-A450-0CEC9ACB794D}" srcId="{EE2375BD-D1FF-488C-A67A-3C01550343AA}" destId="{194A206A-6C72-47CC-A654-8D321882EE35}" srcOrd="0" destOrd="0" parTransId="{DDF84269-BAAE-440A-A171-DAA7154BCA2E}" sibTransId="{7F0F418A-5E8F-469F-B4C9-4885494D3079}"/>
    <dgm:cxn modelId="{50F9C081-A852-4DC3-8CB4-E541A0867838}" type="presOf" srcId="{194A206A-6C72-47CC-A654-8D321882EE35}" destId="{EB46C4FF-73DB-4C1B-83AB-080E2F8E27A6}" srcOrd="0" destOrd="0" presId="urn:microsoft.com/office/officeart/2005/8/layout/chevron1"/>
    <dgm:cxn modelId="{A3E2D893-28B3-4D12-8DED-BBA07D5F4B3E}" type="presOf" srcId="{EE2375BD-D1FF-488C-A67A-3C01550343AA}" destId="{EF0B5C06-7E43-4184-89B0-B02E547D2EA3}" srcOrd="0" destOrd="0" presId="urn:microsoft.com/office/officeart/2005/8/layout/chevron1"/>
    <dgm:cxn modelId="{22208A96-6602-43F9-A3F1-2669FEE8867B}" type="presOf" srcId="{479A5F55-A39C-4B33-82F4-C15E90C077A0}" destId="{929A39C8-12F7-49BD-8D28-BB5F090C67C0}" srcOrd="0" destOrd="0" presId="urn:microsoft.com/office/officeart/2005/8/layout/chevron1"/>
    <dgm:cxn modelId="{F90DD0AB-07DE-4824-9C78-43452D3F231F}" srcId="{EE2375BD-D1FF-488C-A67A-3C01550343AA}" destId="{274250A8-59FD-4901-8B1C-EFDC0BCE8FFF}" srcOrd="1" destOrd="0" parTransId="{72BEDACD-0C4F-4323-BC9F-E9B4DD81F3BF}" sibTransId="{03E4A3CF-57BD-4047-AD3F-F301F2F04679}"/>
    <dgm:cxn modelId="{C44604D3-1F22-464B-9F5B-5FD1F7E4F490}" type="presOf" srcId="{274250A8-59FD-4901-8B1C-EFDC0BCE8FFF}" destId="{41E54AA1-5123-426A-806B-49897ED5DB5F}" srcOrd="0" destOrd="0" presId="urn:microsoft.com/office/officeart/2005/8/layout/chevron1"/>
    <dgm:cxn modelId="{EF4FA3DD-A1B2-46C3-96DF-893746DA3C4D}" srcId="{EE2375BD-D1FF-488C-A67A-3C01550343AA}" destId="{479A5F55-A39C-4B33-82F4-C15E90C077A0}" srcOrd="2" destOrd="0" parTransId="{7F2B4042-830C-44E2-9021-5705FB76174B}" sibTransId="{9E3EC6DB-55B3-4193-AA12-42628B8709EB}"/>
    <dgm:cxn modelId="{7C706247-30B6-44B4-97AD-10C4CD8E681C}" type="presParOf" srcId="{EF0B5C06-7E43-4184-89B0-B02E547D2EA3}" destId="{EB46C4FF-73DB-4C1B-83AB-080E2F8E27A6}" srcOrd="0" destOrd="0" presId="urn:microsoft.com/office/officeart/2005/8/layout/chevron1"/>
    <dgm:cxn modelId="{4E6E7229-5A3C-40D0-B3D4-FC6B14B320E8}" type="presParOf" srcId="{EF0B5C06-7E43-4184-89B0-B02E547D2EA3}" destId="{37CE202A-022F-424A-8B07-46893F93030D}" srcOrd="1" destOrd="0" presId="urn:microsoft.com/office/officeart/2005/8/layout/chevron1"/>
    <dgm:cxn modelId="{B373FC00-34DE-4195-A076-9D5BF180DDEB}" type="presParOf" srcId="{EF0B5C06-7E43-4184-89B0-B02E547D2EA3}" destId="{41E54AA1-5123-426A-806B-49897ED5DB5F}" srcOrd="2" destOrd="0" presId="urn:microsoft.com/office/officeart/2005/8/layout/chevron1"/>
    <dgm:cxn modelId="{F43AAACE-7ADB-42AD-807E-58B1E1664926}" type="presParOf" srcId="{EF0B5C06-7E43-4184-89B0-B02E547D2EA3}" destId="{BF960F80-86BB-45BC-82CB-38B5BF1491C3}" srcOrd="3" destOrd="0" presId="urn:microsoft.com/office/officeart/2005/8/layout/chevron1"/>
    <dgm:cxn modelId="{DC5A8B20-ED52-4236-9B5B-7DE0821A7D74}" type="presParOf" srcId="{EF0B5C06-7E43-4184-89B0-B02E547D2EA3}" destId="{929A39C8-12F7-49BD-8D28-BB5F090C67C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3C7C5-CE15-4209-88FD-0EA29D5372D0}"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0B137F16-4C8C-4A4D-9B82-C0EAEE67C278}">
      <dgm:prSet phldrT="[Metin]"/>
      <dgm:spPr/>
      <dgm:t>
        <a:bodyPr/>
        <a:lstStyle/>
        <a:p>
          <a:r>
            <a:rPr lang="tr-TR" dirty="0"/>
            <a:t>2005</a:t>
          </a:r>
        </a:p>
      </dgm:t>
    </dgm:pt>
    <dgm:pt modelId="{BCFC5AB5-AE3B-4198-98A2-D3BBBF49E359}" type="parTrans" cxnId="{CE30ED16-3282-4E3D-9CD2-BEFFB19BAA24}">
      <dgm:prSet/>
      <dgm:spPr/>
      <dgm:t>
        <a:bodyPr/>
        <a:lstStyle/>
        <a:p>
          <a:endParaRPr lang="tr-TR"/>
        </a:p>
      </dgm:t>
    </dgm:pt>
    <dgm:pt modelId="{61A4BA0B-62CC-4655-8C2B-F5200140816C}" type="sibTrans" cxnId="{CE30ED16-3282-4E3D-9CD2-BEFFB19BAA24}">
      <dgm:prSet/>
      <dgm:spPr/>
      <dgm:t>
        <a:bodyPr/>
        <a:lstStyle/>
        <a:p>
          <a:endParaRPr lang="tr-TR"/>
        </a:p>
      </dgm:t>
    </dgm:pt>
    <dgm:pt modelId="{F70FBED8-8E8B-44B6-AEA3-E9469318CD28}">
      <dgm:prSet phldrT="[Metin]"/>
      <dgm:spPr>
        <a:solidFill>
          <a:schemeClr val="bg2"/>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Özel sektöre ait bütün yataklı tedavi kurumları</a:t>
          </a:r>
          <a:endParaRPr lang="tr-TR" dirty="0"/>
        </a:p>
      </dgm:t>
    </dgm:pt>
    <dgm:pt modelId="{96536489-81A3-4D01-8D0B-057DB4642555}" type="parTrans" cxnId="{AD4A637A-1D3C-438A-AB5F-E3AAA9B256E5}">
      <dgm:prSet/>
      <dgm:spPr/>
      <dgm:t>
        <a:bodyPr/>
        <a:lstStyle/>
        <a:p>
          <a:endParaRPr lang="tr-TR"/>
        </a:p>
      </dgm:t>
    </dgm:pt>
    <dgm:pt modelId="{3297C15A-B289-4BBE-8BCB-819520D8EF2B}" type="sibTrans" cxnId="{AD4A637A-1D3C-438A-AB5F-E3AAA9B256E5}">
      <dgm:prSet/>
      <dgm:spPr/>
      <dgm:t>
        <a:bodyPr/>
        <a:lstStyle/>
        <a:p>
          <a:endParaRPr lang="tr-TR"/>
        </a:p>
      </dgm:t>
    </dgm:pt>
    <dgm:pt modelId="{98AB9F38-027E-4EB8-B64E-CD7BFE83C8AF}">
      <dgm:prSet phldrT="[Metin]"/>
      <dgm:spPr>
        <a:solidFill>
          <a:schemeClr val="tx2">
            <a:lumMod val="20000"/>
            <a:lumOff val="80000"/>
          </a:schemeClr>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Üniversitelere ait hastanelerde yönetimden sorumlu dekanlığı </a:t>
          </a:r>
          <a:endParaRPr lang="tr-TR" dirty="0"/>
        </a:p>
      </dgm:t>
    </dgm:pt>
    <dgm:pt modelId="{BEAA76C0-7385-4F55-BA5D-F3F63A3B1A96}" type="parTrans" cxnId="{FBBEF644-1D16-46BE-A374-A703F2DF02DE}">
      <dgm:prSet/>
      <dgm:spPr/>
      <dgm:t>
        <a:bodyPr/>
        <a:lstStyle/>
        <a:p>
          <a:endParaRPr lang="tr-TR"/>
        </a:p>
      </dgm:t>
    </dgm:pt>
    <dgm:pt modelId="{A3B311A3-6F3D-49C8-8FF0-B7811CF368D9}" type="sibTrans" cxnId="{FBBEF644-1D16-46BE-A374-A703F2DF02DE}">
      <dgm:prSet/>
      <dgm:spPr/>
      <dgm:t>
        <a:bodyPr/>
        <a:lstStyle/>
        <a:p>
          <a:endParaRPr lang="tr-TR"/>
        </a:p>
      </dgm:t>
    </dgm:pt>
    <dgm:pt modelId="{5FB89352-0F39-4DF9-8F9D-6BEF2C40FC62}">
      <dgm:prSet phldrT="[Metin]"/>
      <dgm:spPr>
        <a:solidFill>
          <a:schemeClr val="accent1">
            <a:lumMod val="20000"/>
            <a:lumOff val="80000"/>
          </a:schemeClr>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Üniversitelere ait hastanelerde, yönetimden sorumlu dekan veya başhekimi</a:t>
          </a:r>
          <a:endParaRPr lang="tr-TR" dirty="0"/>
        </a:p>
      </dgm:t>
    </dgm:pt>
    <dgm:pt modelId="{7DF0DBDC-89F4-4929-AB2E-C831740BA716}" type="parTrans" cxnId="{17EF2C34-CA0B-44A1-82E2-026D76C550EA}">
      <dgm:prSet/>
      <dgm:spPr/>
      <dgm:t>
        <a:bodyPr/>
        <a:lstStyle/>
        <a:p>
          <a:endParaRPr lang="tr-TR"/>
        </a:p>
      </dgm:t>
    </dgm:pt>
    <dgm:pt modelId="{8AADC88F-9D60-4824-B7C5-B710FCF20790}" type="sibTrans" cxnId="{17EF2C34-CA0B-44A1-82E2-026D76C550EA}">
      <dgm:prSet/>
      <dgm:spPr/>
      <dgm:t>
        <a:bodyPr/>
        <a:lstStyle/>
        <a:p>
          <a:endParaRPr lang="tr-TR"/>
        </a:p>
      </dgm:t>
    </dgm:pt>
    <dgm:pt modelId="{51727ACE-72F4-4DB9-8600-20912923BF1B}">
      <dgm:prSet phldrT="[Metin]"/>
      <dgm:spPr/>
      <dgm:t>
        <a:bodyPr/>
        <a:lstStyle/>
        <a:p>
          <a:r>
            <a:rPr lang="tr-TR" dirty="0"/>
            <a:t>2025</a:t>
          </a:r>
        </a:p>
      </dgm:t>
    </dgm:pt>
    <dgm:pt modelId="{473368F0-A350-4041-97EF-C6F5AEFFA92A}" type="parTrans" cxnId="{73FBE132-4948-41C5-9E2B-C21368FB7DDA}">
      <dgm:prSet/>
      <dgm:spPr/>
      <dgm:t>
        <a:bodyPr/>
        <a:lstStyle/>
        <a:p>
          <a:endParaRPr lang="tr-TR"/>
        </a:p>
      </dgm:t>
    </dgm:pt>
    <dgm:pt modelId="{608C9C92-435C-473A-BC85-1E959FE236BE}" type="sibTrans" cxnId="{73FBE132-4948-41C5-9E2B-C21368FB7DDA}">
      <dgm:prSet/>
      <dgm:spPr/>
      <dgm:t>
        <a:bodyPr/>
        <a:lstStyle/>
        <a:p>
          <a:endParaRPr lang="tr-TR"/>
        </a:p>
      </dgm:t>
    </dgm:pt>
    <dgm:pt modelId="{9FDFD16E-8BE2-4D27-97CF-C1351D8DE674}">
      <dgm:prSet phldrT="[Metin]"/>
      <dgm:spPr>
        <a:solidFill>
          <a:schemeClr val="bg2"/>
        </a:solidFill>
      </dgm:spPr>
      <dgm:t>
        <a:bodyPr/>
        <a:lstStyle/>
        <a:p>
          <a:r>
            <a:rPr lang="tr-TR" altLang="tr-TR" dirty="0">
              <a:solidFill>
                <a:srgbClr val="000000"/>
              </a:solidFill>
              <a:latin typeface="Times New Roman" panose="02020603050405020304" pitchFamily="18" charset="0"/>
              <a:cs typeface="Times New Roman" panose="02020603050405020304" pitchFamily="18" charset="0"/>
            </a:rPr>
            <a:t>Gerçek kişilere veya özel hukuk tüzel kişilerine ait yataklı sağlık tesisi</a:t>
          </a:r>
          <a:endParaRPr lang="tr-TR" dirty="0"/>
        </a:p>
      </dgm:t>
    </dgm:pt>
    <dgm:pt modelId="{EC4E1259-06E6-491D-A4EF-08B50B49CFC9}" type="parTrans" cxnId="{606324C4-4791-41EF-B42E-135F6D01E6AC}">
      <dgm:prSet/>
      <dgm:spPr/>
      <dgm:t>
        <a:bodyPr/>
        <a:lstStyle/>
        <a:p>
          <a:endParaRPr lang="tr-TR"/>
        </a:p>
      </dgm:t>
    </dgm:pt>
    <dgm:pt modelId="{561EBACF-05CA-4356-A53D-10E19274AF19}" type="sibTrans" cxnId="{606324C4-4791-41EF-B42E-135F6D01E6AC}">
      <dgm:prSet/>
      <dgm:spPr/>
      <dgm:t>
        <a:bodyPr/>
        <a:lstStyle/>
        <a:p>
          <a:endParaRPr lang="tr-TR"/>
        </a:p>
      </dgm:t>
    </dgm:pt>
    <dgm:pt modelId="{6E513DDA-E3CA-4149-B281-DFB5909D9AAD}">
      <dgm:prSet phldrT="[Metin]"/>
      <dgm:spPr>
        <a:solidFill>
          <a:schemeClr val="tx2">
            <a:lumMod val="20000"/>
            <a:lumOff val="80000"/>
          </a:schemeClr>
        </a:solidFill>
      </dgm:spPr>
      <dgm:t>
        <a:bodyPr/>
        <a:lstStyle/>
        <a:p>
          <a:r>
            <a:rPr lang="tr-TR" altLang="tr-TR" dirty="0">
              <a:solidFill>
                <a:srgbClr val="000000"/>
              </a:solidFill>
              <a:latin typeface="Times New Roman" panose="02020603050405020304" pitchFamily="18" charset="0"/>
              <a:cs typeface="Times New Roman" panose="02020603050405020304" pitchFamily="18" charset="0"/>
            </a:rPr>
            <a:t>Sağlık uygulama ve araştırma merkezleri/üniversite hastanelerinde merkez müdürlüğü/başhekimliği</a:t>
          </a:r>
          <a:endParaRPr lang="tr-TR" dirty="0"/>
        </a:p>
      </dgm:t>
    </dgm:pt>
    <dgm:pt modelId="{11CE6FE7-EBBD-4E75-A43A-BAB76EF8D84D}" type="parTrans" cxnId="{0C68F134-0067-46EB-95AF-1C2AFF6C1E59}">
      <dgm:prSet/>
      <dgm:spPr/>
      <dgm:t>
        <a:bodyPr/>
        <a:lstStyle/>
        <a:p>
          <a:endParaRPr lang="tr-TR"/>
        </a:p>
      </dgm:t>
    </dgm:pt>
    <dgm:pt modelId="{F5AF27DD-45D0-4E78-AE10-D788D5AC7929}" type="sibTrans" cxnId="{0C68F134-0067-46EB-95AF-1C2AFF6C1E59}">
      <dgm:prSet/>
      <dgm:spPr/>
      <dgm:t>
        <a:bodyPr/>
        <a:lstStyle/>
        <a:p>
          <a:endParaRPr lang="tr-TR"/>
        </a:p>
      </dgm:t>
    </dgm:pt>
    <dgm:pt modelId="{04897292-ECD2-4870-B4A5-688753F35380}">
      <dgm:prSet phldrT="[Metin]"/>
      <dgm:spPr>
        <a:solidFill>
          <a:schemeClr val="accent1">
            <a:lumMod val="20000"/>
            <a:lumOff val="80000"/>
          </a:schemeClr>
        </a:solidFill>
      </dgm:spPr>
      <dgm:t>
        <a:bodyPr/>
        <a:lstStyle/>
        <a:p>
          <a:r>
            <a:rPr lang="tr-TR" altLang="tr-TR" dirty="0">
              <a:solidFill>
                <a:srgbClr val="000000"/>
              </a:solidFill>
              <a:latin typeface="Times New Roman" panose="02020603050405020304" pitchFamily="18" charset="0"/>
              <a:cs typeface="Times New Roman" panose="02020603050405020304" pitchFamily="18" charset="0"/>
            </a:rPr>
            <a:t>Sağlık uygulama ve araştırma merkezleri/üniversite hastanelerinde yönetimden sorumlu merkez müdürünü/başhekimi</a:t>
          </a:r>
          <a:endParaRPr lang="tr-TR" dirty="0"/>
        </a:p>
      </dgm:t>
    </dgm:pt>
    <dgm:pt modelId="{658E2169-7150-4BF8-8882-75DA7E657523}" type="parTrans" cxnId="{358674A1-1283-43C1-A82A-8CEB0BD64662}">
      <dgm:prSet/>
      <dgm:spPr/>
      <dgm:t>
        <a:bodyPr/>
        <a:lstStyle/>
        <a:p>
          <a:endParaRPr lang="tr-TR"/>
        </a:p>
      </dgm:t>
    </dgm:pt>
    <dgm:pt modelId="{A2875AE2-4F39-4628-B9D2-332C40288517}" type="sibTrans" cxnId="{358674A1-1283-43C1-A82A-8CEB0BD64662}">
      <dgm:prSet/>
      <dgm:spPr/>
      <dgm:t>
        <a:bodyPr/>
        <a:lstStyle/>
        <a:p>
          <a:endParaRPr lang="tr-TR"/>
        </a:p>
      </dgm:t>
    </dgm:pt>
    <dgm:pt modelId="{AF40CF3E-14D4-4FE5-B449-0FEE82E4860A}">
      <dgm:prSet phldrT="[Metin]"/>
      <dgm:spPr>
        <a:solidFill>
          <a:schemeClr val="accent1">
            <a:lumMod val="20000"/>
            <a:lumOff val="80000"/>
          </a:schemeClr>
        </a:solidFill>
      </dgm:spPr>
      <dgm:t>
        <a:bodyPr/>
        <a:lstStyle/>
        <a:p>
          <a:r>
            <a:rPr lang="tr-TR" altLang="tr-TR" dirty="0">
              <a:solidFill>
                <a:srgbClr val="000000"/>
              </a:solidFill>
              <a:latin typeface="Times New Roman" panose="02020603050405020304" pitchFamily="18" charset="0"/>
              <a:cs typeface="Times New Roman" panose="02020603050405020304" pitchFamily="18" charset="0"/>
            </a:rPr>
            <a:t>Koordinatör başhekimlik olan yataklı tedavi kurumlarında koordinatör başhekimi,</a:t>
          </a:r>
          <a:endParaRPr lang="tr-TR" dirty="0"/>
        </a:p>
      </dgm:t>
    </dgm:pt>
    <dgm:pt modelId="{1C8FB608-245B-44FE-9B6B-F0C262024BA2}" type="parTrans" cxnId="{4105F005-5F51-429E-BF5D-8341482ED3C7}">
      <dgm:prSet/>
      <dgm:spPr/>
      <dgm:t>
        <a:bodyPr/>
        <a:lstStyle/>
        <a:p>
          <a:endParaRPr lang="tr-TR"/>
        </a:p>
      </dgm:t>
    </dgm:pt>
    <dgm:pt modelId="{3B24E555-0991-4A01-86D8-0BBBC7409FDC}" type="sibTrans" cxnId="{4105F005-5F51-429E-BF5D-8341482ED3C7}">
      <dgm:prSet/>
      <dgm:spPr/>
      <dgm:t>
        <a:bodyPr/>
        <a:lstStyle/>
        <a:p>
          <a:endParaRPr lang="tr-TR"/>
        </a:p>
      </dgm:t>
    </dgm:pt>
    <dgm:pt modelId="{8B741CB6-D928-42EA-8F02-DF67580C1C41}">
      <dgm:prSet phldrT="[Metin]"/>
      <dgm:spPr>
        <a:solidFill>
          <a:schemeClr val="accent2">
            <a:lumMod val="20000"/>
            <a:lumOff val="80000"/>
          </a:schemeClr>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Hastane Enfeksiyonu</a:t>
          </a:r>
          <a:endParaRPr lang="tr-TR" dirty="0"/>
        </a:p>
      </dgm:t>
    </dgm:pt>
    <dgm:pt modelId="{05B24DFC-4DF1-49C0-9206-2E74B67B2A46}" type="parTrans" cxnId="{FFED1C4B-B985-41E4-8B25-CC42F16AC166}">
      <dgm:prSet/>
      <dgm:spPr/>
      <dgm:t>
        <a:bodyPr/>
        <a:lstStyle/>
        <a:p>
          <a:endParaRPr lang="tr-TR"/>
        </a:p>
      </dgm:t>
    </dgm:pt>
    <dgm:pt modelId="{B8C1E579-0579-406D-A019-FC92D90440FD}" type="sibTrans" cxnId="{FFED1C4B-B985-41E4-8B25-CC42F16AC166}">
      <dgm:prSet/>
      <dgm:spPr/>
      <dgm:t>
        <a:bodyPr/>
        <a:lstStyle/>
        <a:p>
          <a:endParaRPr lang="tr-TR"/>
        </a:p>
      </dgm:t>
    </dgm:pt>
    <dgm:pt modelId="{C6DA978C-B6D9-48AD-8A3B-B81BE36E5792}">
      <dgm:prSet phldrT="[Metin]"/>
      <dgm:spPr>
        <a:solidFill>
          <a:schemeClr val="accent1">
            <a:lumMod val="20000"/>
            <a:lumOff val="80000"/>
          </a:schemeClr>
        </a:solidFill>
      </dgm:spPr>
      <dgm:t>
        <a:bodyPr/>
        <a:lstStyle/>
        <a:p>
          <a:r>
            <a:rPr lang="tr-TR" dirty="0"/>
            <a:t>-</a:t>
          </a:r>
        </a:p>
      </dgm:t>
    </dgm:pt>
    <dgm:pt modelId="{8B2987D4-D560-4159-9003-16BD7EADF665}" type="parTrans" cxnId="{0470CD8D-10A0-4D23-A47E-E615A27C4CF4}">
      <dgm:prSet/>
      <dgm:spPr/>
      <dgm:t>
        <a:bodyPr/>
        <a:lstStyle/>
        <a:p>
          <a:endParaRPr lang="tr-TR"/>
        </a:p>
      </dgm:t>
    </dgm:pt>
    <dgm:pt modelId="{063A8108-3E2E-4217-9001-9FED7612A96E}" type="sibTrans" cxnId="{0470CD8D-10A0-4D23-A47E-E615A27C4CF4}">
      <dgm:prSet/>
      <dgm:spPr/>
      <dgm:t>
        <a:bodyPr/>
        <a:lstStyle/>
        <a:p>
          <a:endParaRPr lang="tr-TR"/>
        </a:p>
      </dgm:t>
    </dgm:pt>
    <dgm:pt modelId="{2274980F-7DF9-4AFA-A03C-29C9A41A8B77}">
      <dgm:prSet phldrT="[Metin]"/>
      <dgm:spPr>
        <a:solidFill>
          <a:schemeClr val="accent2">
            <a:lumMod val="20000"/>
            <a:lumOff val="80000"/>
          </a:schemeClr>
        </a:solidFill>
      </dgm:spPr>
      <dgm:t>
        <a:bodyPr/>
        <a:lstStyle/>
        <a:p>
          <a:r>
            <a:rPr lang="tr-TR" altLang="tr-TR" dirty="0">
              <a:solidFill>
                <a:srgbClr val="000000"/>
              </a:solidFill>
              <a:latin typeface="Times New Roman" panose="02020603050405020304" pitchFamily="18" charset="0"/>
              <a:cs typeface="Times New Roman" panose="02020603050405020304" pitchFamily="18" charset="0"/>
            </a:rPr>
            <a:t>Sağlık hizmeti ile ilişkili enfeksiyon</a:t>
          </a:r>
          <a:endParaRPr lang="tr-TR" dirty="0"/>
        </a:p>
      </dgm:t>
    </dgm:pt>
    <dgm:pt modelId="{A0CDEB44-9D49-416B-9B33-0FF7639210CA}" type="parTrans" cxnId="{6501760E-70A4-4010-A0A6-898143F5D3A7}">
      <dgm:prSet/>
      <dgm:spPr/>
      <dgm:t>
        <a:bodyPr/>
        <a:lstStyle/>
        <a:p>
          <a:endParaRPr lang="tr-TR"/>
        </a:p>
      </dgm:t>
    </dgm:pt>
    <dgm:pt modelId="{683AF89D-718D-4AA5-8D12-62AC16EE9468}" type="sibTrans" cxnId="{6501760E-70A4-4010-A0A6-898143F5D3A7}">
      <dgm:prSet/>
      <dgm:spPr/>
      <dgm:t>
        <a:bodyPr/>
        <a:lstStyle/>
        <a:p>
          <a:endParaRPr lang="tr-TR"/>
        </a:p>
      </dgm:t>
    </dgm:pt>
    <dgm:pt modelId="{20798866-684D-4E57-A233-C67E169D328A}">
      <dgm:prSet phldrT="[Metin]"/>
      <dgm:spPr>
        <a:solidFill>
          <a:schemeClr val="accent6">
            <a:lumMod val="20000"/>
            <a:lumOff val="80000"/>
          </a:schemeClr>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a:t>
          </a:r>
          <a:endParaRPr lang="tr-TR" dirty="0"/>
        </a:p>
      </dgm:t>
    </dgm:pt>
    <dgm:pt modelId="{441C0734-5899-42B7-8FF2-F61C873A8090}" type="parTrans" cxnId="{0669D4C6-25F1-4E3F-A084-998DC038BC88}">
      <dgm:prSet/>
      <dgm:spPr/>
      <dgm:t>
        <a:bodyPr/>
        <a:lstStyle/>
        <a:p>
          <a:endParaRPr lang="tr-TR"/>
        </a:p>
      </dgm:t>
    </dgm:pt>
    <dgm:pt modelId="{B6764BA1-FD90-4AFE-B633-28D709C1AB0A}" type="sibTrans" cxnId="{0669D4C6-25F1-4E3F-A084-998DC038BC88}">
      <dgm:prSet/>
      <dgm:spPr/>
      <dgm:t>
        <a:bodyPr/>
        <a:lstStyle/>
        <a:p>
          <a:endParaRPr lang="tr-TR"/>
        </a:p>
      </dgm:t>
    </dgm:pt>
    <dgm:pt modelId="{BF15E141-4977-49DC-8EB3-AAC4693AF4CD}">
      <dgm:prSet phldrT="[Metin]"/>
      <dgm:spPr>
        <a:solidFill>
          <a:schemeClr val="accent6">
            <a:lumMod val="20000"/>
            <a:lumOff val="80000"/>
          </a:schemeClr>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 (Faaliyetler eklenerek kapsamı genişletildi)</a:t>
          </a:r>
          <a:endParaRPr lang="tr-TR" dirty="0"/>
        </a:p>
      </dgm:t>
    </dgm:pt>
    <dgm:pt modelId="{2640F875-89E6-410D-ABE4-BF3CC0B82499}" type="parTrans" cxnId="{87B80803-EAB4-4923-867D-A03437862C9D}">
      <dgm:prSet/>
      <dgm:spPr/>
      <dgm:t>
        <a:bodyPr/>
        <a:lstStyle/>
        <a:p>
          <a:endParaRPr lang="tr-TR"/>
        </a:p>
      </dgm:t>
    </dgm:pt>
    <dgm:pt modelId="{0EF5EBCE-635A-4191-845F-E79A32431D52}" type="sibTrans" cxnId="{87B80803-EAB4-4923-867D-A03437862C9D}">
      <dgm:prSet/>
      <dgm:spPr/>
      <dgm:t>
        <a:bodyPr/>
        <a:lstStyle/>
        <a:p>
          <a:endParaRPr lang="tr-TR"/>
        </a:p>
      </dgm:t>
    </dgm:pt>
    <dgm:pt modelId="{F83EEC30-2B34-4C6F-B9FD-6A8B4B1EE49D}">
      <dgm:prSet phldrT="[Metin]"/>
      <dgm:spPr>
        <a:solidFill>
          <a:schemeClr val="bg1">
            <a:lumMod val="95000"/>
          </a:schemeClr>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Eğitim hastanelerinde klinik şefi veya koordinatör şef ya da görevlendireceği uzmanı</a:t>
          </a:r>
          <a:endParaRPr lang="tr-TR" dirty="0"/>
        </a:p>
      </dgm:t>
    </dgm:pt>
    <dgm:pt modelId="{F092653B-39CF-4D11-9E40-424B4BC3292F}" type="parTrans" cxnId="{1A2263B5-0E6D-4806-B941-95BE2A8A0545}">
      <dgm:prSet/>
      <dgm:spPr/>
      <dgm:t>
        <a:bodyPr/>
        <a:lstStyle/>
        <a:p>
          <a:endParaRPr lang="tr-TR"/>
        </a:p>
      </dgm:t>
    </dgm:pt>
    <dgm:pt modelId="{AAA5CCB9-5632-4AB9-991C-40104457655F}" type="sibTrans" cxnId="{1A2263B5-0E6D-4806-B941-95BE2A8A0545}">
      <dgm:prSet/>
      <dgm:spPr/>
      <dgm:t>
        <a:bodyPr/>
        <a:lstStyle/>
        <a:p>
          <a:endParaRPr lang="tr-TR"/>
        </a:p>
      </dgm:t>
    </dgm:pt>
    <dgm:pt modelId="{6D977927-4C70-4356-BE9B-74217319B097}">
      <dgm:prSet phldrT="[Metin]"/>
      <dgm:spPr>
        <a:solidFill>
          <a:schemeClr val="bg1">
            <a:lumMod val="95000"/>
          </a:schemeClr>
        </a:solidFill>
      </dgm:spPr>
      <dgm:t>
        <a:bodyPr/>
        <a:lstStyle/>
        <a:p>
          <a:r>
            <a:rPr lang="tr-TR" altLang="tr-TR" dirty="0">
              <a:solidFill>
                <a:srgbClr val="000000"/>
              </a:solidFill>
              <a:latin typeface="Times New Roman" panose="02020603050405020304" pitchFamily="18" charset="0"/>
              <a:cs typeface="Times New Roman" panose="02020603050405020304" pitchFamily="18" charset="0"/>
            </a:rPr>
            <a:t>Eğitim ve araştırma hastanelerinde eğitim sorumlusu ya da idari sorumludan birini ya da yerine görevlendireceği uzmanı</a:t>
          </a:r>
          <a:endParaRPr lang="tr-TR" dirty="0"/>
        </a:p>
      </dgm:t>
    </dgm:pt>
    <dgm:pt modelId="{61B18B28-E2F7-4F97-BD65-B0E9F63AE5CF}" type="parTrans" cxnId="{BF0F7E99-8B40-4809-BB1E-49A136304671}">
      <dgm:prSet/>
      <dgm:spPr/>
      <dgm:t>
        <a:bodyPr/>
        <a:lstStyle/>
        <a:p>
          <a:endParaRPr lang="tr-TR"/>
        </a:p>
      </dgm:t>
    </dgm:pt>
    <dgm:pt modelId="{72FEF37A-B26C-4106-85B8-69268CF82F96}" type="sibTrans" cxnId="{BF0F7E99-8B40-4809-BB1E-49A136304671}">
      <dgm:prSet/>
      <dgm:spPr/>
      <dgm:t>
        <a:bodyPr/>
        <a:lstStyle/>
        <a:p>
          <a:endParaRPr lang="tr-TR"/>
        </a:p>
      </dgm:t>
    </dgm:pt>
    <dgm:pt modelId="{C6E4B351-E49B-4A90-960B-762777F21639}">
      <dgm:prSet phldrT="[Metin]"/>
      <dgm:spPr>
        <a:solidFill>
          <a:schemeClr val="bg1">
            <a:lumMod val="95000"/>
          </a:schemeClr>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Diğer yataklı tedavi kurumlarında ise, başhekim tarafından görevlendirilecek uzmanı,</a:t>
          </a:r>
          <a:endParaRPr lang="tr-TR" dirty="0"/>
        </a:p>
      </dgm:t>
    </dgm:pt>
    <dgm:pt modelId="{B2A72A06-7B3D-4C11-A8A9-0DA16AA3BBCA}" type="parTrans" cxnId="{0B4BB026-097D-4557-AC71-E70C01AB1CC3}">
      <dgm:prSet/>
      <dgm:spPr/>
      <dgm:t>
        <a:bodyPr/>
        <a:lstStyle/>
        <a:p>
          <a:endParaRPr lang="tr-TR"/>
        </a:p>
      </dgm:t>
    </dgm:pt>
    <dgm:pt modelId="{E263F0AD-D092-4C20-8E3F-85EBB0A333AB}" type="sibTrans" cxnId="{0B4BB026-097D-4557-AC71-E70C01AB1CC3}">
      <dgm:prSet/>
      <dgm:spPr/>
      <dgm:t>
        <a:bodyPr/>
        <a:lstStyle/>
        <a:p>
          <a:endParaRPr lang="tr-TR"/>
        </a:p>
      </dgm:t>
    </dgm:pt>
    <dgm:pt modelId="{612B22B1-D555-48E9-AD6F-460E2D826390}">
      <dgm:prSet phldrT="[Metin]"/>
      <dgm:spPr>
        <a:solidFill>
          <a:schemeClr val="bg1">
            <a:lumMod val="95000"/>
          </a:schemeClr>
        </a:solidFill>
      </dgm:spPr>
      <dgm:t>
        <a:bodyPr/>
        <a:lstStyle/>
        <a:p>
          <a:pPr>
            <a:buNone/>
          </a:pPr>
          <a:r>
            <a:rPr lang="tr-TR" altLang="tr-TR" dirty="0">
              <a:solidFill>
                <a:srgbClr val="000000"/>
              </a:solidFill>
              <a:latin typeface="Times New Roman" panose="02020603050405020304" pitchFamily="18" charset="0"/>
              <a:cs typeface="Times New Roman" panose="02020603050405020304" pitchFamily="18" charset="0"/>
            </a:rPr>
            <a:t>Diğer yataklı tedavi kurumlarında yönetici tarafından görevlendirilecek uzmanı,</a:t>
          </a:r>
          <a:endParaRPr lang="tr-TR" dirty="0"/>
        </a:p>
      </dgm:t>
    </dgm:pt>
    <dgm:pt modelId="{2648FE16-B98C-4957-9594-FCC2943F8A8A}" type="parTrans" cxnId="{B40DC36E-F79D-4C36-AC3E-59EBD417087D}">
      <dgm:prSet/>
      <dgm:spPr/>
      <dgm:t>
        <a:bodyPr/>
        <a:lstStyle/>
        <a:p>
          <a:endParaRPr lang="tr-TR"/>
        </a:p>
      </dgm:t>
    </dgm:pt>
    <dgm:pt modelId="{E870D77D-5B17-42D9-A270-941035B604E0}" type="sibTrans" cxnId="{B40DC36E-F79D-4C36-AC3E-59EBD417087D}">
      <dgm:prSet/>
      <dgm:spPr/>
      <dgm:t>
        <a:bodyPr/>
        <a:lstStyle/>
        <a:p>
          <a:endParaRPr lang="tr-TR"/>
        </a:p>
      </dgm:t>
    </dgm:pt>
    <dgm:pt modelId="{105ACBC0-4A20-41E3-9795-7332EF4C4D9C}">
      <dgm:prSet phldrT="[Metin]"/>
      <dgm:spPr>
        <a:solidFill>
          <a:schemeClr val="accent4">
            <a:lumMod val="20000"/>
            <a:lumOff val="80000"/>
          </a:schemeClr>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Mikrobiyoloji ve Klinik Mikrobiyoloji Laboratuvarı Temsilcisi</a:t>
          </a:r>
          <a:endParaRPr lang="tr-TR" dirty="0"/>
        </a:p>
      </dgm:t>
    </dgm:pt>
    <dgm:pt modelId="{FF5E76BC-5F48-4B8A-9357-BE7FCB76D70B}" type="parTrans" cxnId="{C36094C9-4B80-401D-B042-92A85A5D3621}">
      <dgm:prSet/>
      <dgm:spPr/>
      <dgm:t>
        <a:bodyPr/>
        <a:lstStyle/>
        <a:p>
          <a:endParaRPr lang="tr-TR"/>
        </a:p>
      </dgm:t>
    </dgm:pt>
    <dgm:pt modelId="{03341E81-1FA7-488E-8508-78FB927A0698}" type="sibTrans" cxnId="{C36094C9-4B80-401D-B042-92A85A5D3621}">
      <dgm:prSet/>
      <dgm:spPr/>
      <dgm:t>
        <a:bodyPr/>
        <a:lstStyle/>
        <a:p>
          <a:endParaRPr lang="tr-TR"/>
        </a:p>
      </dgm:t>
    </dgm:pt>
    <dgm:pt modelId="{C0EAC879-AA33-4406-B6EF-F078A69AA305}">
      <dgm:prSet phldrT="[Metin]"/>
      <dgm:spPr>
        <a:solidFill>
          <a:schemeClr val="accent4">
            <a:lumMod val="20000"/>
            <a:lumOff val="80000"/>
          </a:schemeClr>
        </a:solidFill>
      </dgm:spPr>
      <dgm:t>
        <a:bodyPr/>
        <a:lstStyle/>
        <a:p>
          <a:r>
            <a:rPr lang="tr-TR" altLang="tr-TR" dirty="0">
              <a:solidFill>
                <a:srgbClr val="000000"/>
              </a:solidFill>
              <a:latin typeface="Times New Roman" panose="02020603050405020304" pitchFamily="18" charset="0"/>
              <a:cs typeface="Times New Roman" panose="02020603050405020304" pitchFamily="18" charset="0"/>
            </a:rPr>
            <a:t>Tıbbi mikrobiyoloji laboratuvarı temsilcisi</a:t>
          </a:r>
          <a:endParaRPr lang="tr-TR" dirty="0"/>
        </a:p>
      </dgm:t>
    </dgm:pt>
    <dgm:pt modelId="{C0B067A3-3CC7-4F3E-817F-EEAF605719B3}" type="parTrans" cxnId="{BC5ECF07-CC01-4E6E-8EAD-4659D8DD24A3}">
      <dgm:prSet/>
      <dgm:spPr/>
      <dgm:t>
        <a:bodyPr/>
        <a:lstStyle/>
        <a:p>
          <a:endParaRPr lang="tr-TR"/>
        </a:p>
      </dgm:t>
    </dgm:pt>
    <dgm:pt modelId="{B355C396-6698-44EC-8A13-7E16091A03B5}" type="sibTrans" cxnId="{BC5ECF07-CC01-4E6E-8EAD-4659D8DD24A3}">
      <dgm:prSet/>
      <dgm:spPr/>
      <dgm:t>
        <a:bodyPr/>
        <a:lstStyle/>
        <a:p>
          <a:endParaRPr lang="tr-TR"/>
        </a:p>
      </dgm:t>
    </dgm:pt>
    <dgm:pt modelId="{0F20B4B6-A2EC-4E7D-B85E-BB174D5F8BEC}" type="pres">
      <dgm:prSet presAssocID="{48D3C7C5-CE15-4209-88FD-0EA29D5372D0}" presName="layout" presStyleCnt="0">
        <dgm:presLayoutVars>
          <dgm:chMax/>
          <dgm:chPref/>
          <dgm:dir/>
          <dgm:resizeHandles/>
        </dgm:presLayoutVars>
      </dgm:prSet>
      <dgm:spPr/>
    </dgm:pt>
    <dgm:pt modelId="{DAE63A58-B7C2-4F7E-B0A3-A82518887598}" type="pres">
      <dgm:prSet presAssocID="{0B137F16-4C8C-4A4D-9B82-C0EAEE67C278}" presName="root" presStyleCnt="0">
        <dgm:presLayoutVars>
          <dgm:chMax/>
          <dgm:chPref/>
        </dgm:presLayoutVars>
      </dgm:prSet>
      <dgm:spPr/>
    </dgm:pt>
    <dgm:pt modelId="{2A9C23B1-23CE-4C59-B556-17F9E2AF67AA}" type="pres">
      <dgm:prSet presAssocID="{0B137F16-4C8C-4A4D-9B82-C0EAEE67C278}" presName="rootComposite" presStyleCnt="0">
        <dgm:presLayoutVars/>
      </dgm:prSet>
      <dgm:spPr/>
    </dgm:pt>
    <dgm:pt modelId="{A6DE5FC1-5B1F-4CD1-BFED-8534DD7BEDD6}" type="pres">
      <dgm:prSet presAssocID="{0B137F16-4C8C-4A4D-9B82-C0EAEE67C278}" presName="ParentAccent" presStyleLbl="alignNode1" presStyleIdx="0" presStyleCnt="2"/>
      <dgm:spPr/>
    </dgm:pt>
    <dgm:pt modelId="{5B4D0CED-EA2C-4537-AF07-D1DB727060E7}" type="pres">
      <dgm:prSet presAssocID="{0B137F16-4C8C-4A4D-9B82-C0EAEE67C278}" presName="ParentSmallAccent" presStyleLbl="fgAcc1" presStyleIdx="0" presStyleCnt="2"/>
      <dgm:spPr/>
    </dgm:pt>
    <dgm:pt modelId="{029C25A5-F3B9-4093-9BD9-1A690B93DCB8}" type="pres">
      <dgm:prSet presAssocID="{0B137F16-4C8C-4A4D-9B82-C0EAEE67C278}" presName="Parent" presStyleLbl="revTx" presStyleIdx="0" presStyleCnt="20" custScaleY="65613">
        <dgm:presLayoutVars>
          <dgm:chMax/>
          <dgm:chPref val="4"/>
          <dgm:bulletEnabled val="1"/>
        </dgm:presLayoutVars>
      </dgm:prSet>
      <dgm:spPr/>
    </dgm:pt>
    <dgm:pt modelId="{B7205B3B-C9B9-4DAA-93B9-E0AF38F9E106}" type="pres">
      <dgm:prSet presAssocID="{0B137F16-4C8C-4A4D-9B82-C0EAEE67C278}" presName="childShape" presStyleCnt="0">
        <dgm:presLayoutVars>
          <dgm:chMax val="0"/>
          <dgm:chPref val="0"/>
        </dgm:presLayoutVars>
      </dgm:prSet>
      <dgm:spPr/>
    </dgm:pt>
    <dgm:pt modelId="{6EDC3E2C-B309-4880-9057-F669935333B2}" type="pres">
      <dgm:prSet presAssocID="{F70FBED8-8E8B-44B6-AEA3-E9469318CD28}" presName="childComposite" presStyleCnt="0">
        <dgm:presLayoutVars>
          <dgm:chMax val="0"/>
          <dgm:chPref val="0"/>
        </dgm:presLayoutVars>
      </dgm:prSet>
      <dgm:spPr/>
    </dgm:pt>
    <dgm:pt modelId="{E5DE2047-4072-440A-9A7E-160B51418927}" type="pres">
      <dgm:prSet presAssocID="{F70FBED8-8E8B-44B6-AEA3-E9469318CD28}" presName="ChildAccent" presStyleLbl="solidFgAcc1" presStyleIdx="0" presStyleCnt="18"/>
      <dgm:spPr/>
    </dgm:pt>
    <dgm:pt modelId="{63B4612B-45FD-42DF-B676-0CE2E57F9024}" type="pres">
      <dgm:prSet presAssocID="{F70FBED8-8E8B-44B6-AEA3-E9469318CD28}" presName="Child" presStyleLbl="revTx" presStyleIdx="1" presStyleCnt="20">
        <dgm:presLayoutVars>
          <dgm:chMax val="0"/>
          <dgm:chPref val="0"/>
          <dgm:bulletEnabled val="1"/>
        </dgm:presLayoutVars>
      </dgm:prSet>
      <dgm:spPr/>
    </dgm:pt>
    <dgm:pt modelId="{74440FF9-E56E-4C43-BEB1-03F4C90EC994}" type="pres">
      <dgm:prSet presAssocID="{98AB9F38-027E-4EB8-B64E-CD7BFE83C8AF}" presName="childComposite" presStyleCnt="0">
        <dgm:presLayoutVars>
          <dgm:chMax val="0"/>
          <dgm:chPref val="0"/>
        </dgm:presLayoutVars>
      </dgm:prSet>
      <dgm:spPr/>
    </dgm:pt>
    <dgm:pt modelId="{2D274A5F-431C-4DBF-9D45-2AC62FD2BF85}" type="pres">
      <dgm:prSet presAssocID="{98AB9F38-027E-4EB8-B64E-CD7BFE83C8AF}" presName="ChildAccent" presStyleLbl="solidFgAcc1" presStyleIdx="1" presStyleCnt="18"/>
      <dgm:spPr/>
    </dgm:pt>
    <dgm:pt modelId="{184C8440-8DB0-4A3B-82D3-4962DBAE85A6}" type="pres">
      <dgm:prSet presAssocID="{98AB9F38-027E-4EB8-B64E-CD7BFE83C8AF}" presName="Child" presStyleLbl="revTx" presStyleIdx="2" presStyleCnt="20">
        <dgm:presLayoutVars>
          <dgm:chMax val="0"/>
          <dgm:chPref val="0"/>
          <dgm:bulletEnabled val="1"/>
        </dgm:presLayoutVars>
      </dgm:prSet>
      <dgm:spPr/>
    </dgm:pt>
    <dgm:pt modelId="{B3AE1C16-893F-49A9-96F2-27707F681DE0}" type="pres">
      <dgm:prSet presAssocID="{5FB89352-0F39-4DF9-8F9D-6BEF2C40FC62}" presName="childComposite" presStyleCnt="0">
        <dgm:presLayoutVars>
          <dgm:chMax val="0"/>
          <dgm:chPref val="0"/>
        </dgm:presLayoutVars>
      </dgm:prSet>
      <dgm:spPr/>
    </dgm:pt>
    <dgm:pt modelId="{591581A7-2468-4653-BF88-51F4AE0B9230}" type="pres">
      <dgm:prSet presAssocID="{5FB89352-0F39-4DF9-8F9D-6BEF2C40FC62}" presName="ChildAccent" presStyleLbl="solidFgAcc1" presStyleIdx="2" presStyleCnt="18"/>
      <dgm:spPr/>
    </dgm:pt>
    <dgm:pt modelId="{F94FE72F-2A28-4BF8-9AA6-B132C8EACC40}" type="pres">
      <dgm:prSet presAssocID="{5FB89352-0F39-4DF9-8F9D-6BEF2C40FC62}" presName="Child" presStyleLbl="revTx" presStyleIdx="3" presStyleCnt="20">
        <dgm:presLayoutVars>
          <dgm:chMax val="0"/>
          <dgm:chPref val="0"/>
          <dgm:bulletEnabled val="1"/>
        </dgm:presLayoutVars>
      </dgm:prSet>
      <dgm:spPr/>
    </dgm:pt>
    <dgm:pt modelId="{A15CBFDA-3B65-4B23-A1E6-60388CE4F5DA}" type="pres">
      <dgm:prSet presAssocID="{C6DA978C-B6D9-48AD-8A3B-B81BE36E5792}" presName="childComposite" presStyleCnt="0">
        <dgm:presLayoutVars>
          <dgm:chMax val="0"/>
          <dgm:chPref val="0"/>
        </dgm:presLayoutVars>
      </dgm:prSet>
      <dgm:spPr/>
    </dgm:pt>
    <dgm:pt modelId="{AF3CAFE5-8C9A-4D73-9133-701C97BD36A8}" type="pres">
      <dgm:prSet presAssocID="{C6DA978C-B6D9-48AD-8A3B-B81BE36E5792}" presName="ChildAccent" presStyleLbl="solidFgAcc1" presStyleIdx="3" presStyleCnt="18"/>
      <dgm:spPr/>
    </dgm:pt>
    <dgm:pt modelId="{B941AE0D-7427-4EBA-8345-8F750CDBEF30}" type="pres">
      <dgm:prSet presAssocID="{C6DA978C-B6D9-48AD-8A3B-B81BE36E5792}" presName="Child" presStyleLbl="revTx" presStyleIdx="4" presStyleCnt="20">
        <dgm:presLayoutVars>
          <dgm:chMax val="0"/>
          <dgm:chPref val="0"/>
          <dgm:bulletEnabled val="1"/>
        </dgm:presLayoutVars>
      </dgm:prSet>
      <dgm:spPr/>
    </dgm:pt>
    <dgm:pt modelId="{AC76C6E9-26D2-4905-91E0-0F18C7511BAB}" type="pres">
      <dgm:prSet presAssocID="{8B741CB6-D928-42EA-8F02-DF67580C1C41}" presName="childComposite" presStyleCnt="0">
        <dgm:presLayoutVars>
          <dgm:chMax val="0"/>
          <dgm:chPref val="0"/>
        </dgm:presLayoutVars>
      </dgm:prSet>
      <dgm:spPr/>
    </dgm:pt>
    <dgm:pt modelId="{C49712F8-F7E3-407E-A62C-02BE6A4D4B45}" type="pres">
      <dgm:prSet presAssocID="{8B741CB6-D928-42EA-8F02-DF67580C1C41}" presName="ChildAccent" presStyleLbl="solidFgAcc1" presStyleIdx="4" presStyleCnt="18"/>
      <dgm:spPr/>
    </dgm:pt>
    <dgm:pt modelId="{23BCB6CE-377C-4DFA-B6A9-0889256A35EE}" type="pres">
      <dgm:prSet presAssocID="{8B741CB6-D928-42EA-8F02-DF67580C1C41}" presName="Child" presStyleLbl="revTx" presStyleIdx="5" presStyleCnt="20">
        <dgm:presLayoutVars>
          <dgm:chMax val="0"/>
          <dgm:chPref val="0"/>
          <dgm:bulletEnabled val="1"/>
        </dgm:presLayoutVars>
      </dgm:prSet>
      <dgm:spPr/>
    </dgm:pt>
    <dgm:pt modelId="{9478BF55-DD27-4189-A816-6367C054E52D}" type="pres">
      <dgm:prSet presAssocID="{20798866-684D-4E57-A233-C67E169D328A}" presName="childComposite" presStyleCnt="0">
        <dgm:presLayoutVars>
          <dgm:chMax val="0"/>
          <dgm:chPref val="0"/>
        </dgm:presLayoutVars>
      </dgm:prSet>
      <dgm:spPr/>
    </dgm:pt>
    <dgm:pt modelId="{050A6AFA-1671-44FE-B71D-6FB52FA6374C}" type="pres">
      <dgm:prSet presAssocID="{20798866-684D-4E57-A233-C67E169D328A}" presName="ChildAccent" presStyleLbl="solidFgAcc1" presStyleIdx="5" presStyleCnt="18"/>
      <dgm:spPr/>
    </dgm:pt>
    <dgm:pt modelId="{0C50A59F-2560-4D26-898F-49C779281832}" type="pres">
      <dgm:prSet presAssocID="{20798866-684D-4E57-A233-C67E169D328A}" presName="Child" presStyleLbl="revTx" presStyleIdx="6" presStyleCnt="20">
        <dgm:presLayoutVars>
          <dgm:chMax val="0"/>
          <dgm:chPref val="0"/>
          <dgm:bulletEnabled val="1"/>
        </dgm:presLayoutVars>
      </dgm:prSet>
      <dgm:spPr/>
    </dgm:pt>
    <dgm:pt modelId="{2C3869A5-C1A3-4224-8D54-6EBF73E73F6F}" type="pres">
      <dgm:prSet presAssocID="{F83EEC30-2B34-4C6F-B9FD-6A8B4B1EE49D}" presName="childComposite" presStyleCnt="0">
        <dgm:presLayoutVars>
          <dgm:chMax val="0"/>
          <dgm:chPref val="0"/>
        </dgm:presLayoutVars>
      </dgm:prSet>
      <dgm:spPr/>
    </dgm:pt>
    <dgm:pt modelId="{850B333C-D4C0-430F-BC5F-466591476131}" type="pres">
      <dgm:prSet presAssocID="{F83EEC30-2B34-4C6F-B9FD-6A8B4B1EE49D}" presName="ChildAccent" presStyleLbl="solidFgAcc1" presStyleIdx="6" presStyleCnt="18"/>
      <dgm:spPr/>
    </dgm:pt>
    <dgm:pt modelId="{91078EFE-084F-4A72-AD06-054D2DAA0BED}" type="pres">
      <dgm:prSet presAssocID="{F83EEC30-2B34-4C6F-B9FD-6A8B4B1EE49D}" presName="Child" presStyleLbl="revTx" presStyleIdx="7" presStyleCnt="20">
        <dgm:presLayoutVars>
          <dgm:chMax val="0"/>
          <dgm:chPref val="0"/>
          <dgm:bulletEnabled val="1"/>
        </dgm:presLayoutVars>
      </dgm:prSet>
      <dgm:spPr/>
    </dgm:pt>
    <dgm:pt modelId="{903D6499-4877-4F68-964F-776BE401E8E2}" type="pres">
      <dgm:prSet presAssocID="{C6E4B351-E49B-4A90-960B-762777F21639}" presName="childComposite" presStyleCnt="0">
        <dgm:presLayoutVars>
          <dgm:chMax val="0"/>
          <dgm:chPref val="0"/>
        </dgm:presLayoutVars>
      </dgm:prSet>
      <dgm:spPr/>
    </dgm:pt>
    <dgm:pt modelId="{A4F2F914-D1DA-459F-A5DB-B674FD9357D0}" type="pres">
      <dgm:prSet presAssocID="{C6E4B351-E49B-4A90-960B-762777F21639}" presName="ChildAccent" presStyleLbl="solidFgAcc1" presStyleIdx="7" presStyleCnt="18"/>
      <dgm:spPr/>
    </dgm:pt>
    <dgm:pt modelId="{451F704F-3B2F-4646-84AA-49F82AE08D2A}" type="pres">
      <dgm:prSet presAssocID="{C6E4B351-E49B-4A90-960B-762777F21639}" presName="Child" presStyleLbl="revTx" presStyleIdx="8" presStyleCnt="20">
        <dgm:presLayoutVars>
          <dgm:chMax val="0"/>
          <dgm:chPref val="0"/>
          <dgm:bulletEnabled val="1"/>
        </dgm:presLayoutVars>
      </dgm:prSet>
      <dgm:spPr/>
    </dgm:pt>
    <dgm:pt modelId="{6C0DE024-2D73-4A8A-BCDE-B6F8106DD317}" type="pres">
      <dgm:prSet presAssocID="{105ACBC0-4A20-41E3-9795-7332EF4C4D9C}" presName="childComposite" presStyleCnt="0">
        <dgm:presLayoutVars>
          <dgm:chMax val="0"/>
          <dgm:chPref val="0"/>
        </dgm:presLayoutVars>
      </dgm:prSet>
      <dgm:spPr/>
    </dgm:pt>
    <dgm:pt modelId="{65324C35-719B-4F63-B3E5-00EA73415D03}" type="pres">
      <dgm:prSet presAssocID="{105ACBC0-4A20-41E3-9795-7332EF4C4D9C}" presName="ChildAccent" presStyleLbl="solidFgAcc1" presStyleIdx="8" presStyleCnt="18"/>
      <dgm:spPr/>
    </dgm:pt>
    <dgm:pt modelId="{BFDD7C76-3779-4DEF-912A-3FC015E86EDD}" type="pres">
      <dgm:prSet presAssocID="{105ACBC0-4A20-41E3-9795-7332EF4C4D9C}" presName="Child" presStyleLbl="revTx" presStyleIdx="9" presStyleCnt="20">
        <dgm:presLayoutVars>
          <dgm:chMax val="0"/>
          <dgm:chPref val="0"/>
          <dgm:bulletEnabled val="1"/>
        </dgm:presLayoutVars>
      </dgm:prSet>
      <dgm:spPr/>
    </dgm:pt>
    <dgm:pt modelId="{FC468E4F-16C4-432F-A864-BB677CF18DE8}" type="pres">
      <dgm:prSet presAssocID="{51727ACE-72F4-4DB9-8600-20912923BF1B}" presName="root" presStyleCnt="0">
        <dgm:presLayoutVars>
          <dgm:chMax/>
          <dgm:chPref/>
        </dgm:presLayoutVars>
      </dgm:prSet>
      <dgm:spPr/>
    </dgm:pt>
    <dgm:pt modelId="{79AA9090-C529-489B-ADBD-1754537F1AE0}" type="pres">
      <dgm:prSet presAssocID="{51727ACE-72F4-4DB9-8600-20912923BF1B}" presName="rootComposite" presStyleCnt="0">
        <dgm:presLayoutVars/>
      </dgm:prSet>
      <dgm:spPr/>
    </dgm:pt>
    <dgm:pt modelId="{BAAD8FA3-4E62-45BD-8EA4-AFC30ECC5E91}" type="pres">
      <dgm:prSet presAssocID="{51727ACE-72F4-4DB9-8600-20912923BF1B}" presName="ParentAccent" presStyleLbl="alignNode1" presStyleIdx="1" presStyleCnt="2"/>
      <dgm:spPr/>
    </dgm:pt>
    <dgm:pt modelId="{850F252F-1CC1-4230-A352-BFF04A50D4B0}" type="pres">
      <dgm:prSet presAssocID="{51727ACE-72F4-4DB9-8600-20912923BF1B}" presName="ParentSmallAccent" presStyleLbl="fgAcc1" presStyleIdx="1" presStyleCnt="2"/>
      <dgm:spPr/>
    </dgm:pt>
    <dgm:pt modelId="{9171E447-F65B-4E4D-A291-A36550D09D1A}" type="pres">
      <dgm:prSet presAssocID="{51727ACE-72F4-4DB9-8600-20912923BF1B}" presName="Parent" presStyleLbl="revTx" presStyleIdx="10" presStyleCnt="20" custScaleY="61075">
        <dgm:presLayoutVars>
          <dgm:chMax/>
          <dgm:chPref val="4"/>
          <dgm:bulletEnabled val="1"/>
        </dgm:presLayoutVars>
      </dgm:prSet>
      <dgm:spPr/>
    </dgm:pt>
    <dgm:pt modelId="{19CB0B40-8CA5-4766-8623-D9A9E2EBF14E}" type="pres">
      <dgm:prSet presAssocID="{51727ACE-72F4-4DB9-8600-20912923BF1B}" presName="childShape" presStyleCnt="0">
        <dgm:presLayoutVars>
          <dgm:chMax val="0"/>
          <dgm:chPref val="0"/>
        </dgm:presLayoutVars>
      </dgm:prSet>
      <dgm:spPr/>
    </dgm:pt>
    <dgm:pt modelId="{268B60EE-5EBD-495D-8382-BA4C078140A8}" type="pres">
      <dgm:prSet presAssocID="{9FDFD16E-8BE2-4D27-97CF-C1351D8DE674}" presName="childComposite" presStyleCnt="0">
        <dgm:presLayoutVars>
          <dgm:chMax val="0"/>
          <dgm:chPref val="0"/>
        </dgm:presLayoutVars>
      </dgm:prSet>
      <dgm:spPr/>
    </dgm:pt>
    <dgm:pt modelId="{3A9A175C-F151-444D-BAFB-E29AC66C7A0D}" type="pres">
      <dgm:prSet presAssocID="{9FDFD16E-8BE2-4D27-97CF-C1351D8DE674}" presName="ChildAccent" presStyleLbl="solidFgAcc1" presStyleIdx="9" presStyleCnt="18"/>
      <dgm:spPr/>
    </dgm:pt>
    <dgm:pt modelId="{39105492-0A0F-487C-A12A-E96A782C5222}" type="pres">
      <dgm:prSet presAssocID="{9FDFD16E-8BE2-4D27-97CF-C1351D8DE674}" presName="Child" presStyleLbl="revTx" presStyleIdx="11" presStyleCnt="20">
        <dgm:presLayoutVars>
          <dgm:chMax val="0"/>
          <dgm:chPref val="0"/>
          <dgm:bulletEnabled val="1"/>
        </dgm:presLayoutVars>
      </dgm:prSet>
      <dgm:spPr/>
    </dgm:pt>
    <dgm:pt modelId="{FE9ED4BA-1DCA-4691-930F-7F1C3A1779CB}" type="pres">
      <dgm:prSet presAssocID="{6E513DDA-E3CA-4149-B281-DFB5909D9AAD}" presName="childComposite" presStyleCnt="0">
        <dgm:presLayoutVars>
          <dgm:chMax val="0"/>
          <dgm:chPref val="0"/>
        </dgm:presLayoutVars>
      </dgm:prSet>
      <dgm:spPr/>
    </dgm:pt>
    <dgm:pt modelId="{CAE464F6-CDB5-4F80-BC2B-DE2A9226FC99}" type="pres">
      <dgm:prSet presAssocID="{6E513DDA-E3CA-4149-B281-DFB5909D9AAD}" presName="ChildAccent" presStyleLbl="solidFgAcc1" presStyleIdx="10" presStyleCnt="18"/>
      <dgm:spPr/>
    </dgm:pt>
    <dgm:pt modelId="{AB2B87AE-D893-4F0C-8565-F19C3E34DBA2}" type="pres">
      <dgm:prSet presAssocID="{6E513DDA-E3CA-4149-B281-DFB5909D9AAD}" presName="Child" presStyleLbl="revTx" presStyleIdx="12" presStyleCnt="20">
        <dgm:presLayoutVars>
          <dgm:chMax val="0"/>
          <dgm:chPref val="0"/>
          <dgm:bulletEnabled val="1"/>
        </dgm:presLayoutVars>
      </dgm:prSet>
      <dgm:spPr/>
    </dgm:pt>
    <dgm:pt modelId="{2BFAB869-5CCA-4E73-AB48-9D51F6792DC3}" type="pres">
      <dgm:prSet presAssocID="{04897292-ECD2-4870-B4A5-688753F35380}" presName="childComposite" presStyleCnt="0">
        <dgm:presLayoutVars>
          <dgm:chMax val="0"/>
          <dgm:chPref val="0"/>
        </dgm:presLayoutVars>
      </dgm:prSet>
      <dgm:spPr/>
    </dgm:pt>
    <dgm:pt modelId="{ED04D586-5664-4F34-BE18-A21634735472}" type="pres">
      <dgm:prSet presAssocID="{04897292-ECD2-4870-B4A5-688753F35380}" presName="ChildAccent" presStyleLbl="solidFgAcc1" presStyleIdx="11" presStyleCnt="18"/>
      <dgm:spPr/>
    </dgm:pt>
    <dgm:pt modelId="{D1540504-9E74-417C-A406-C05A32668B05}" type="pres">
      <dgm:prSet presAssocID="{04897292-ECD2-4870-B4A5-688753F35380}" presName="Child" presStyleLbl="revTx" presStyleIdx="13" presStyleCnt="20">
        <dgm:presLayoutVars>
          <dgm:chMax val="0"/>
          <dgm:chPref val="0"/>
          <dgm:bulletEnabled val="1"/>
        </dgm:presLayoutVars>
      </dgm:prSet>
      <dgm:spPr/>
    </dgm:pt>
    <dgm:pt modelId="{65421666-2CDD-4F27-8DDC-7D4D17E46921}" type="pres">
      <dgm:prSet presAssocID="{AF40CF3E-14D4-4FE5-B449-0FEE82E4860A}" presName="childComposite" presStyleCnt="0">
        <dgm:presLayoutVars>
          <dgm:chMax val="0"/>
          <dgm:chPref val="0"/>
        </dgm:presLayoutVars>
      </dgm:prSet>
      <dgm:spPr/>
    </dgm:pt>
    <dgm:pt modelId="{66A18131-D3F3-4ADF-B03A-0BBF013652ED}" type="pres">
      <dgm:prSet presAssocID="{AF40CF3E-14D4-4FE5-B449-0FEE82E4860A}" presName="ChildAccent" presStyleLbl="solidFgAcc1" presStyleIdx="12" presStyleCnt="18"/>
      <dgm:spPr/>
    </dgm:pt>
    <dgm:pt modelId="{FADBA0D8-F5BA-405A-8504-8655D9E30200}" type="pres">
      <dgm:prSet presAssocID="{AF40CF3E-14D4-4FE5-B449-0FEE82E4860A}" presName="Child" presStyleLbl="revTx" presStyleIdx="14" presStyleCnt="20">
        <dgm:presLayoutVars>
          <dgm:chMax val="0"/>
          <dgm:chPref val="0"/>
          <dgm:bulletEnabled val="1"/>
        </dgm:presLayoutVars>
      </dgm:prSet>
      <dgm:spPr/>
    </dgm:pt>
    <dgm:pt modelId="{A6873350-7A3A-44F2-BF58-DE08D12CE758}" type="pres">
      <dgm:prSet presAssocID="{2274980F-7DF9-4AFA-A03C-29C9A41A8B77}" presName="childComposite" presStyleCnt="0">
        <dgm:presLayoutVars>
          <dgm:chMax val="0"/>
          <dgm:chPref val="0"/>
        </dgm:presLayoutVars>
      </dgm:prSet>
      <dgm:spPr/>
    </dgm:pt>
    <dgm:pt modelId="{BB37560E-BB1B-4E51-B2BF-970CC416AABF}" type="pres">
      <dgm:prSet presAssocID="{2274980F-7DF9-4AFA-A03C-29C9A41A8B77}" presName="ChildAccent" presStyleLbl="solidFgAcc1" presStyleIdx="13" presStyleCnt="18"/>
      <dgm:spPr/>
    </dgm:pt>
    <dgm:pt modelId="{F5C01B24-4D58-4C08-8A52-F021B997FFDD}" type="pres">
      <dgm:prSet presAssocID="{2274980F-7DF9-4AFA-A03C-29C9A41A8B77}" presName="Child" presStyleLbl="revTx" presStyleIdx="15" presStyleCnt="20">
        <dgm:presLayoutVars>
          <dgm:chMax val="0"/>
          <dgm:chPref val="0"/>
          <dgm:bulletEnabled val="1"/>
        </dgm:presLayoutVars>
      </dgm:prSet>
      <dgm:spPr/>
    </dgm:pt>
    <dgm:pt modelId="{0BE21685-BC19-4959-BB25-0F92C8FF1FDC}" type="pres">
      <dgm:prSet presAssocID="{BF15E141-4977-49DC-8EB3-AAC4693AF4CD}" presName="childComposite" presStyleCnt="0">
        <dgm:presLayoutVars>
          <dgm:chMax val="0"/>
          <dgm:chPref val="0"/>
        </dgm:presLayoutVars>
      </dgm:prSet>
      <dgm:spPr/>
    </dgm:pt>
    <dgm:pt modelId="{8422E15C-8543-42DB-AB9F-1CD3203FA343}" type="pres">
      <dgm:prSet presAssocID="{BF15E141-4977-49DC-8EB3-AAC4693AF4CD}" presName="ChildAccent" presStyleLbl="solidFgAcc1" presStyleIdx="14" presStyleCnt="18"/>
      <dgm:spPr/>
    </dgm:pt>
    <dgm:pt modelId="{43DD01CF-5B34-404E-88A7-37F60108A25A}" type="pres">
      <dgm:prSet presAssocID="{BF15E141-4977-49DC-8EB3-AAC4693AF4CD}" presName="Child" presStyleLbl="revTx" presStyleIdx="16" presStyleCnt="20">
        <dgm:presLayoutVars>
          <dgm:chMax val="0"/>
          <dgm:chPref val="0"/>
          <dgm:bulletEnabled val="1"/>
        </dgm:presLayoutVars>
      </dgm:prSet>
      <dgm:spPr/>
    </dgm:pt>
    <dgm:pt modelId="{37127D1E-08FC-4C77-B74D-BC36E3ADE7D3}" type="pres">
      <dgm:prSet presAssocID="{6D977927-4C70-4356-BE9B-74217319B097}" presName="childComposite" presStyleCnt="0">
        <dgm:presLayoutVars>
          <dgm:chMax val="0"/>
          <dgm:chPref val="0"/>
        </dgm:presLayoutVars>
      </dgm:prSet>
      <dgm:spPr/>
    </dgm:pt>
    <dgm:pt modelId="{82D2C6D6-D26D-4917-BE1C-E6386546EA58}" type="pres">
      <dgm:prSet presAssocID="{6D977927-4C70-4356-BE9B-74217319B097}" presName="ChildAccent" presStyleLbl="solidFgAcc1" presStyleIdx="15" presStyleCnt="18"/>
      <dgm:spPr/>
    </dgm:pt>
    <dgm:pt modelId="{A715C175-6227-42F7-B8D0-8694A374CCDA}" type="pres">
      <dgm:prSet presAssocID="{6D977927-4C70-4356-BE9B-74217319B097}" presName="Child" presStyleLbl="revTx" presStyleIdx="17" presStyleCnt="20">
        <dgm:presLayoutVars>
          <dgm:chMax val="0"/>
          <dgm:chPref val="0"/>
          <dgm:bulletEnabled val="1"/>
        </dgm:presLayoutVars>
      </dgm:prSet>
      <dgm:spPr/>
    </dgm:pt>
    <dgm:pt modelId="{ACB823A6-D845-44A0-BF84-7A0102EEAC97}" type="pres">
      <dgm:prSet presAssocID="{612B22B1-D555-48E9-AD6F-460E2D826390}" presName="childComposite" presStyleCnt="0">
        <dgm:presLayoutVars>
          <dgm:chMax val="0"/>
          <dgm:chPref val="0"/>
        </dgm:presLayoutVars>
      </dgm:prSet>
      <dgm:spPr/>
    </dgm:pt>
    <dgm:pt modelId="{A2A737DE-657E-406F-9971-DDCC519E36AD}" type="pres">
      <dgm:prSet presAssocID="{612B22B1-D555-48E9-AD6F-460E2D826390}" presName="ChildAccent" presStyleLbl="solidFgAcc1" presStyleIdx="16" presStyleCnt="18"/>
      <dgm:spPr/>
    </dgm:pt>
    <dgm:pt modelId="{46A41562-C213-44A6-AAB8-2BDF9F97B1D4}" type="pres">
      <dgm:prSet presAssocID="{612B22B1-D555-48E9-AD6F-460E2D826390}" presName="Child" presStyleLbl="revTx" presStyleIdx="18" presStyleCnt="20">
        <dgm:presLayoutVars>
          <dgm:chMax val="0"/>
          <dgm:chPref val="0"/>
          <dgm:bulletEnabled val="1"/>
        </dgm:presLayoutVars>
      </dgm:prSet>
      <dgm:spPr/>
    </dgm:pt>
    <dgm:pt modelId="{87DD9E21-9E7E-429F-AA7C-C4E90C28C922}" type="pres">
      <dgm:prSet presAssocID="{C0EAC879-AA33-4406-B6EF-F078A69AA305}" presName="childComposite" presStyleCnt="0">
        <dgm:presLayoutVars>
          <dgm:chMax val="0"/>
          <dgm:chPref val="0"/>
        </dgm:presLayoutVars>
      </dgm:prSet>
      <dgm:spPr/>
    </dgm:pt>
    <dgm:pt modelId="{315232F7-11AC-49F6-ACDE-17F8ED3B8110}" type="pres">
      <dgm:prSet presAssocID="{C0EAC879-AA33-4406-B6EF-F078A69AA305}" presName="ChildAccent" presStyleLbl="solidFgAcc1" presStyleIdx="17" presStyleCnt="18"/>
      <dgm:spPr/>
    </dgm:pt>
    <dgm:pt modelId="{6B8F36FB-87E4-4BA4-9982-1F166979B114}" type="pres">
      <dgm:prSet presAssocID="{C0EAC879-AA33-4406-B6EF-F078A69AA305}" presName="Child" presStyleLbl="revTx" presStyleIdx="19" presStyleCnt="20">
        <dgm:presLayoutVars>
          <dgm:chMax val="0"/>
          <dgm:chPref val="0"/>
          <dgm:bulletEnabled val="1"/>
        </dgm:presLayoutVars>
      </dgm:prSet>
      <dgm:spPr/>
    </dgm:pt>
  </dgm:ptLst>
  <dgm:cxnLst>
    <dgm:cxn modelId="{87B80803-EAB4-4923-867D-A03437862C9D}" srcId="{51727ACE-72F4-4DB9-8600-20912923BF1B}" destId="{BF15E141-4977-49DC-8EB3-AAC4693AF4CD}" srcOrd="5" destOrd="0" parTransId="{2640F875-89E6-410D-ABE4-BF3CC0B82499}" sibTransId="{0EF5EBCE-635A-4191-845F-E79A32431D52}"/>
    <dgm:cxn modelId="{4105F005-5F51-429E-BF5D-8341482ED3C7}" srcId="{51727ACE-72F4-4DB9-8600-20912923BF1B}" destId="{AF40CF3E-14D4-4FE5-B449-0FEE82E4860A}" srcOrd="3" destOrd="0" parTransId="{1C8FB608-245B-44FE-9B6B-F0C262024BA2}" sibTransId="{3B24E555-0991-4A01-86D8-0BBBC7409FDC}"/>
    <dgm:cxn modelId="{BC5ECF07-CC01-4E6E-8EAD-4659D8DD24A3}" srcId="{51727ACE-72F4-4DB9-8600-20912923BF1B}" destId="{C0EAC879-AA33-4406-B6EF-F078A69AA305}" srcOrd="8" destOrd="0" parTransId="{C0B067A3-3CC7-4F3E-817F-EEAF605719B3}" sibTransId="{B355C396-6698-44EC-8A13-7E16091A03B5}"/>
    <dgm:cxn modelId="{1F5DCB09-3FC3-4507-813F-E0479EA8E93F}" type="presOf" srcId="{8B741CB6-D928-42EA-8F02-DF67580C1C41}" destId="{23BCB6CE-377C-4DFA-B6A9-0889256A35EE}" srcOrd="0" destOrd="0" presId="urn:microsoft.com/office/officeart/2008/layout/SquareAccentList"/>
    <dgm:cxn modelId="{6501760E-70A4-4010-A0A6-898143F5D3A7}" srcId="{51727ACE-72F4-4DB9-8600-20912923BF1B}" destId="{2274980F-7DF9-4AFA-A03C-29C9A41A8B77}" srcOrd="4" destOrd="0" parTransId="{A0CDEB44-9D49-416B-9B33-0FF7639210CA}" sibTransId="{683AF89D-718D-4AA5-8D12-62AC16EE9468}"/>
    <dgm:cxn modelId="{CE0B1516-145C-4DCD-934B-8095FB7B9DD0}" type="presOf" srcId="{C0EAC879-AA33-4406-B6EF-F078A69AA305}" destId="{6B8F36FB-87E4-4BA4-9982-1F166979B114}" srcOrd="0" destOrd="0" presId="urn:microsoft.com/office/officeart/2008/layout/SquareAccentList"/>
    <dgm:cxn modelId="{CE30ED16-3282-4E3D-9CD2-BEFFB19BAA24}" srcId="{48D3C7C5-CE15-4209-88FD-0EA29D5372D0}" destId="{0B137F16-4C8C-4A4D-9B82-C0EAEE67C278}" srcOrd="0" destOrd="0" parTransId="{BCFC5AB5-AE3B-4198-98A2-D3BBBF49E359}" sibTransId="{61A4BA0B-62CC-4655-8C2B-F5200140816C}"/>
    <dgm:cxn modelId="{0B4BB026-097D-4557-AC71-E70C01AB1CC3}" srcId="{0B137F16-4C8C-4A4D-9B82-C0EAEE67C278}" destId="{C6E4B351-E49B-4A90-960B-762777F21639}" srcOrd="7" destOrd="0" parTransId="{B2A72A06-7B3D-4C11-A8A9-0DA16AA3BBCA}" sibTransId="{E263F0AD-D092-4C20-8E3F-85EBB0A333AB}"/>
    <dgm:cxn modelId="{73FBE132-4948-41C5-9E2B-C21368FB7DDA}" srcId="{48D3C7C5-CE15-4209-88FD-0EA29D5372D0}" destId="{51727ACE-72F4-4DB9-8600-20912923BF1B}" srcOrd="1" destOrd="0" parTransId="{473368F0-A350-4041-97EF-C6F5AEFFA92A}" sibTransId="{608C9C92-435C-473A-BC85-1E959FE236BE}"/>
    <dgm:cxn modelId="{17EF2C34-CA0B-44A1-82E2-026D76C550EA}" srcId="{0B137F16-4C8C-4A4D-9B82-C0EAEE67C278}" destId="{5FB89352-0F39-4DF9-8F9D-6BEF2C40FC62}" srcOrd="2" destOrd="0" parTransId="{7DF0DBDC-89F4-4929-AB2E-C831740BA716}" sibTransId="{8AADC88F-9D60-4824-B7C5-B710FCF20790}"/>
    <dgm:cxn modelId="{0C68F134-0067-46EB-95AF-1C2AFF6C1E59}" srcId="{51727ACE-72F4-4DB9-8600-20912923BF1B}" destId="{6E513DDA-E3CA-4149-B281-DFB5909D9AAD}" srcOrd="1" destOrd="0" parTransId="{11CE6FE7-EBBD-4E75-A43A-BAB76EF8D84D}" sibTransId="{F5AF27DD-45D0-4E78-AE10-D788D5AC7929}"/>
    <dgm:cxn modelId="{46582935-F56A-4FF8-B03C-50DF938C6BD5}" type="presOf" srcId="{2274980F-7DF9-4AFA-A03C-29C9A41A8B77}" destId="{F5C01B24-4D58-4C08-8A52-F021B997FFDD}" srcOrd="0" destOrd="0" presId="urn:microsoft.com/office/officeart/2008/layout/SquareAccentList"/>
    <dgm:cxn modelId="{A2D1763A-C3D0-4B87-B547-6E4D02E7822E}" type="presOf" srcId="{9FDFD16E-8BE2-4D27-97CF-C1351D8DE674}" destId="{39105492-0A0F-487C-A12A-E96A782C5222}" srcOrd="0" destOrd="0" presId="urn:microsoft.com/office/officeart/2008/layout/SquareAccentList"/>
    <dgm:cxn modelId="{F2D0105F-B95B-4F99-A3C1-F2AA9B18A8AE}" type="presOf" srcId="{98AB9F38-027E-4EB8-B64E-CD7BFE83C8AF}" destId="{184C8440-8DB0-4A3B-82D3-4962DBAE85A6}" srcOrd="0" destOrd="0" presId="urn:microsoft.com/office/officeart/2008/layout/SquareAccentList"/>
    <dgm:cxn modelId="{7DDB815F-BA80-456A-9108-16BBD6CF77D5}" type="presOf" srcId="{6E513DDA-E3CA-4149-B281-DFB5909D9AAD}" destId="{AB2B87AE-D893-4F0C-8565-F19C3E34DBA2}" srcOrd="0" destOrd="0" presId="urn:microsoft.com/office/officeart/2008/layout/SquareAccentList"/>
    <dgm:cxn modelId="{FBBEF644-1D16-46BE-A374-A703F2DF02DE}" srcId="{0B137F16-4C8C-4A4D-9B82-C0EAEE67C278}" destId="{98AB9F38-027E-4EB8-B64E-CD7BFE83C8AF}" srcOrd="1" destOrd="0" parTransId="{BEAA76C0-7385-4F55-BA5D-F3F63A3B1A96}" sibTransId="{A3B311A3-6F3D-49C8-8FF0-B7811CF368D9}"/>
    <dgm:cxn modelId="{FFED1C4B-B985-41E4-8B25-CC42F16AC166}" srcId="{0B137F16-4C8C-4A4D-9B82-C0EAEE67C278}" destId="{8B741CB6-D928-42EA-8F02-DF67580C1C41}" srcOrd="4" destOrd="0" parTransId="{05B24DFC-4DF1-49C0-9206-2E74B67B2A46}" sibTransId="{B8C1E579-0579-406D-A019-FC92D90440FD}"/>
    <dgm:cxn modelId="{B40DC36E-F79D-4C36-AC3E-59EBD417087D}" srcId="{51727ACE-72F4-4DB9-8600-20912923BF1B}" destId="{612B22B1-D555-48E9-AD6F-460E2D826390}" srcOrd="7" destOrd="0" parTransId="{2648FE16-B98C-4957-9594-FCC2943F8A8A}" sibTransId="{E870D77D-5B17-42D9-A270-941035B604E0}"/>
    <dgm:cxn modelId="{87461150-6126-4F6F-BD5B-D5C38708B9C7}" type="presOf" srcId="{AF40CF3E-14D4-4FE5-B449-0FEE82E4860A}" destId="{FADBA0D8-F5BA-405A-8504-8655D9E30200}" srcOrd="0" destOrd="0" presId="urn:microsoft.com/office/officeart/2008/layout/SquareAccentList"/>
    <dgm:cxn modelId="{12A30E52-3A88-49BD-A929-C63700C159EA}" type="presOf" srcId="{04897292-ECD2-4870-B4A5-688753F35380}" destId="{D1540504-9E74-417C-A406-C05A32668B05}" srcOrd="0" destOrd="0" presId="urn:microsoft.com/office/officeart/2008/layout/SquareAccentList"/>
    <dgm:cxn modelId="{AD4A637A-1D3C-438A-AB5F-E3AAA9B256E5}" srcId="{0B137F16-4C8C-4A4D-9B82-C0EAEE67C278}" destId="{F70FBED8-8E8B-44B6-AEA3-E9469318CD28}" srcOrd="0" destOrd="0" parTransId="{96536489-81A3-4D01-8D0B-057DB4642555}" sibTransId="{3297C15A-B289-4BBE-8BCB-819520D8EF2B}"/>
    <dgm:cxn modelId="{ECFC5580-91C1-4380-8DA5-94F09277C8CD}" type="presOf" srcId="{20798866-684D-4E57-A233-C67E169D328A}" destId="{0C50A59F-2560-4D26-898F-49C779281832}" srcOrd="0" destOrd="0" presId="urn:microsoft.com/office/officeart/2008/layout/SquareAccentList"/>
    <dgm:cxn modelId="{00DFB887-E27A-417C-8634-719C53255B4A}" type="presOf" srcId="{F83EEC30-2B34-4C6F-B9FD-6A8B4B1EE49D}" destId="{91078EFE-084F-4A72-AD06-054D2DAA0BED}" srcOrd="0" destOrd="0" presId="urn:microsoft.com/office/officeart/2008/layout/SquareAccentList"/>
    <dgm:cxn modelId="{0470CD8D-10A0-4D23-A47E-E615A27C4CF4}" srcId="{0B137F16-4C8C-4A4D-9B82-C0EAEE67C278}" destId="{C6DA978C-B6D9-48AD-8A3B-B81BE36E5792}" srcOrd="3" destOrd="0" parTransId="{8B2987D4-D560-4159-9003-16BD7EADF665}" sibTransId="{063A8108-3E2E-4217-9001-9FED7612A96E}"/>
    <dgm:cxn modelId="{F455538F-8CCB-4DE5-9736-BD446B0B0155}" type="presOf" srcId="{BF15E141-4977-49DC-8EB3-AAC4693AF4CD}" destId="{43DD01CF-5B34-404E-88A7-37F60108A25A}" srcOrd="0" destOrd="0" presId="urn:microsoft.com/office/officeart/2008/layout/SquareAccentList"/>
    <dgm:cxn modelId="{EA252C93-FD49-4C0E-A0BF-1CBA6561110D}" type="presOf" srcId="{51727ACE-72F4-4DB9-8600-20912923BF1B}" destId="{9171E447-F65B-4E4D-A291-A36550D09D1A}" srcOrd="0" destOrd="0" presId="urn:microsoft.com/office/officeart/2008/layout/SquareAccentList"/>
    <dgm:cxn modelId="{BF0F7E99-8B40-4809-BB1E-49A136304671}" srcId="{51727ACE-72F4-4DB9-8600-20912923BF1B}" destId="{6D977927-4C70-4356-BE9B-74217319B097}" srcOrd="6" destOrd="0" parTransId="{61B18B28-E2F7-4F97-BD65-B0E9F63AE5CF}" sibTransId="{72FEF37A-B26C-4106-85B8-69268CF82F96}"/>
    <dgm:cxn modelId="{358674A1-1283-43C1-A82A-8CEB0BD64662}" srcId="{51727ACE-72F4-4DB9-8600-20912923BF1B}" destId="{04897292-ECD2-4870-B4A5-688753F35380}" srcOrd="2" destOrd="0" parTransId="{658E2169-7150-4BF8-8882-75DA7E657523}" sibTransId="{A2875AE2-4F39-4628-B9D2-332C40288517}"/>
    <dgm:cxn modelId="{C89E7EA4-4961-429C-9629-66955587F43F}" type="presOf" srcId="{0B137F16-4C8C-4A4D-9B82-C0EAEE67C278}" destId="{029C25A5-F3B9-4093-9BD9-1A690B93DCB8}" srcOrd="0" destOrd="0" presId="urn:microsoft.com/office/officeart/2008/layout/SquareAccentList"/>
    <dgm:cxn modelId="{8AD099A5-D087-4DE5-934C-1D424FC49B12}" type="presOf" srcId="{C6DA978C-B6D9-48AD-8A3B-B81BE36E5792}" destId="{B941AE0D-7427-4EBA-8345-8F750CDBEF30}" srcOrd="0" destOrd="0" presId="urn:microsoft.com/office/officeart/2008/layout/SquareAccentList"/>
    <dgm:cxn modelId="{1A2263B5-0E6D-4806-B941-95BE2A8A0545}" srcId="{0B137F16-4C8C-4A4D-9B82-C0EAEE67C278}" destId="{F83EEC30-2B34-4C6F-B9FD-6A8B4B1EE49D}" srcOrd="6" destOrd="0" parTransId="{F092653B-39CF-4D11-9E40-424B4BC3292F}" sibTransId="{AAA5CCB9-5632-4AB9-991C-40104457655F}"/>
    <dgm:cxn modelId="{17D4F7B6-6F70-403B-B402-1A7933E6FD6D}" type="presOf" srcId="{612B22B1-D555-48E9-AD6F-460E2D826390}" destId="{46A41562-C213-44A6-AAB8-2BDF9F97B1D4}" srcOrd="0" destOrd="0" presId="urn:microsoft.com/office/officeart/2008/layout/SquareAccentList"/>
    <dgm:cxn modelId="{82FA47C1-6531-4E05-9497-2E091734C9FE}" type="presOf" srcId="{6D977927-4C70-4356-BE9B-74217319B097}" destId="{A715C175-6227-42F7-B8D0-8694A374CCDA}" srcOrd="0" destOrd="0" presId="urn:microsoft.com/office/officeart/2008/layout/SquareAccentList"/>
    <dgm:cxn modelId="{606324C4-4791-41EF-B42E-135F6D01E6AC}" srcId="{51727ACE-72F4-4DB9-8600-20912923BF1B}" destId="{9FDFD16E-8BE2-4D27-97CF-C1351D8DE674}" srcOrd="0" destOrd="0" parTransId="{EC4E1259-06E6-491D-A4EF-08B50B49CFC9}" sibTransId="{561EBACF-05CA-4356-A53D-10E19274AF19}"/>
    <dgm:cxn modelId="{0669D4C6-25F1-4E3F-A084-998DC038BC88}" srcId="{0B137F16-4C8C-4A4D-9B82-C0EAEE67C278}" destId="{20798866-684D-4E57-A233-C67E169D328A}" srcOrd="5" destOrd="0" parTransId="{441C0734-5899-42B7-8FF2-F61C873A8090}" sibTransId="{B6764BA1-FD90-4AFE-B633-28D709C1AB0A}"/>
    <dgm:cxn modelId="{C36094C9-4B80-401D-B042-92A85A5D3621}" srcId="{0B137F16-4C8C-4A4D-9B82-C0EAEE67C278}" destId="{105ACBC0-4A20-41E3-9795-7332EF4C4D9C}" srcOrd="8" destOrd="0" parTransId="{FF5E76BC-5F48-4B8A-9357-BE7FCB76D70B}" sibTransId="{03341E81-1FA7-488E-8508-78FB927A0698}"/>
    <dgm:cxn modelId="{FF409FD1-D28A-48D1-A484-B08D3BB9442D}" type="presOf" srcId="{48D3C7C5-CE15-4209-88FD-0EA29D5372D0}" destId="{0F20B4B6-A2EC-4E7D-B85E-BB174D5F8BEC}" srcOrd="0" destOrd="0" presId="urn:microsoft.com/office/officeart/2008/layout/SquareAccentList"/>
    <dgm:cxn modelId="{1E78B9D2-DDC1-4F94-9EBF-7C2999B703B0}" type="presOf" srcId="{105ACBC0-4A20-41E3-9795-7332EF4C4D9C}" destId="{BFDD7C76-3779-4DEF-912A-3FC015E86EDD}" srcOrd="0" destOrd="0" presId="urn:microsoft.com/office/officeart/2008/layout/SquareAccentList"/>
    <dgm:cxn modelId="{31F810DC-BC9F-46A5-872E-669D4A66DC00}" type="presOf" srcId="{5FB89352-0F39-4DF9-8F9D-6BEF2C40FC62}" destId="{F94FE72F-2A28-4BF8-9AA6-B132C8EACC40}" srcOrd="0" destOrd="0" presId="urn:microsoft.com/office/officeart/2008/layout/SquareAccentList"/>
    <dgm:cxn modelId="{060394E2-CE66-4083-89C4-9831E830D7E2}" type="presOf" srcId="{C6E4B351-E49B-4A90-960B-762777F21639}" destId="{451F704F-3B2F-4646-84AA-49F82AE08D2A}" srcOrd="0" destOrd="0" presId="urn:microsoft.com/office/officeart/2008/layout/SquareAccentList"/>
    <dgm:cxn modelId="{0AD0E5EE-2031-493B-816C-E1460259C659}" type="presOf" srcId="{F70FBED8-8E8B-44B6-AEA3-E9469318CD28}" destId="{63B4612B-45FD-42DF-B676-0CE2E57F9024}" srcOrd="0" destOrd="0" presId="urn:microsoft.com/office/officeart/2008/layout/SquareAccentList"/>
    <dgm:cxn modelId="{040BB635-8897-471F-BDA2-9D0AABE0A1A7}" type="presParOf" srcId="{0F20B4B6-A2EC-4E7D-B85E-BB174D5F8BEC}" destId="{DAE63A58-B7C2-4F7E-B0A3-A82518887598}" srcOrd="0" destOrd="0" presId="urn:microsoft.com/office/officeart/2008/layout/SquareAccentList"/>
    <dgm:cxn modelId="{040D0B30-D318-4F90-B458-55EDC3219BF4}" type="presParOf" srcId="{DAE63A58-B7C2-4F7E-B0A3-A82518887598}" destId="{2A9C23B1-23CE-4C59-B556-17F9E2AF67AA}" srcOrd="0" destOrd="0" presId="urn:microsoft.com/office/officeart/2008/layout/SquareAccentList"/>
    <dgm:cxn modelId="{DE1791CC-D12C-4EB0-9BEA-9F94401869C0}" type="presParOf" srcId="{2A9C23B1-23CE-4C59-B556-17F9E2AF67AA}" destId="{A6DE5FC1-5B1F-4CD1-BFED-8534DD7BEDD6}" srcOrd="0" destOrd="0" presId="urn:microsoft.com/office/officeart/2008/layout/SquareAccentList"/>
    <dgm:cxn modelId="{91D67097-F250-4FB1-9059-DF2EAF863218}" type="presParOf" srcId="{2A9C23B1-23CE-4C59-B556-17F9E2AF67AA}" destId="{5B4D0CED-EA2C-4537-AF07-D1DB727060E7}" srcOrd="1" destOrd="0" presId="urn:microsoft.com/office/officeart/2008/layout/SquareAccentList"/>
    <dgm:cxn modelId="{9C0AC645-17AD-4FF0-8003-57887D0599B4}" type="presParOf" srcId="{2A9C23B1-23CE-4C59-B556-17F9E2AF67AA}" destId="{029C25A5-F3B9-4093-9BD9-1A690B93DCB8}" srcOrd="2" destOrd="0" presId="urn:microsoft.com/office/officeart/2008/layout/SquareAccentList"/>
    <dgm:cxn modelId="{0BE66017-6D57-4588-82DE-4D7B1822C928}" type="presParOf" srcId="{DAE63A58-B7C2-4F7E-B0A3-A82518887598}" destId="{B7205B3B-C9B9-4DAA-93B9-E0AF38F9E106}" srcOrd="1" destOrd="0" presId="urn:microsoft.com/office/officeart/2008/layout/SquareAccentList"/>
    <dgm:cxn modelId="{55FDD2ED-7CB7-436A-999E-FEE7EA232CDA}" type="presParOf" srcId="{B7205B3B-C9B9-4DAA-93B9-E0AF38F9E106}" destId="{6EDC3E2C-B309-4880-9057-F669935333B2}" srcOrd="0" destOrd="0" presId="urn:microsoft.com/office/officeart/2008/layout/SquareAccentList"/>
    <dgm:cxn modelId="{805C33B1-0DCB-4132-9038-16FD8EDE986B}" type="presParOf" srcId="{6EDC3E2C-B309-4880-9057-F669935333B2}" destId="{E5DE2047-4072-440A-9A7E-160B51418927}" srcOrd="0" destOrd="0" presId="urn:microsoft.com/office/officeart/2008/layout/SquareAccentList"/>
    <dgm:cxn modelId="{13FFDF81-9A4C-404B-8D5E-D5AD1BCEC577}" type="presParOf" srcId="{6EDC3E2C-B309-4880-9057-F669935333B2}" destId="{63B4612B-45FD-42DF-B676-0CE2E57F9024}" srcOrd="1" destOrd="0" presId="urn:microsoft.com/office/officeart/2008/layout/SquareAccentList"/>
    <dgm:cxn modelId="{BED3AE06-534E-4C68-8C3E-1BA688DA92E3}" type="presParOf" srcId="{B7205B3B-C9B9-4DAA-93B9-E0AF38F9E106}" destId="{74440FF9-E56E-4C43-BEB1-03F4C90EC994}" srcOrd="1" destOrd="0" presId="urn:microsoft.com/office/officeart/2008/layout/SquareAccentList"/>
    <dgm:cxn modelId="{E92D313A-B4AA-4F4A-A3C6-4764060EBB7E}" type="presParOf" srcId="{74440FF9-E56E-4C43-BEB1-03F4C90EC994}" destId="{2D274A5F-431C-4DBF-9D45-2AC62FD2BF85}" srcOrd="0" destOrd="0" presId="urn:microsoft.com/office/officeart/2008/layout/SquareAccentList"/>
    <dgm:cxn modelId="{71C7C252-5CF5-4CB6-B807-4D70E1595072}" type="presParOf" srcId="{74440FF9-E56E-4C43-BEB1-03F4C90EC994}" destId="{184C8440-8DB0-4A3B-82D3-4962DBAE85A6}" srcOrd="1" destOrd="0" presId="urn:microsoft.com/office/officeart/2008/layout/SquareAccentList"/>
    <dgm:cxn modelId="{9BAB77AE-BE51-49B8-943D-C87A35E5F7F7}" type="presParOf" srcId="{B7205B3B-C9B9-4DAA-93B9-E0AF38F9E106}" destId="{B3AE1C16-893F-49A9-96F2-27707F681DE0}" srcOrd="2" destOrd="0" presId="urn:microsoft.com/office/officeart/2008/layout/SquareAccentList"/>
    <dgm:cxn modelId="{728628F1-3B9E-4115-9C0A-A8DA66BE017E}" type="presParOf" srcId="{B3AE1C16-893F-49A9-96F2-27707F681DE0}" destId="{591581A7-2468-4653-BF88-51F4AE0B9230}" srcOrd="0" destOrd="0" presId="urn:microsoft.com/office/officeart/2008/layout/SquareAccentList"/>
    <dgm:cxn modelId="{3BAB26FB-2147-47E8-B512-3533EECB3465}" type="presParOf" srcId="{B3AE1C16-893F-49A9-96F2-27707F681DE0}" destId="{F94FE72F-2A28-4BF8-9AA6-B132C8EACC40}" srcOrd="1" destOrd="0" presId="urn:microsoft.com/office/officeart/2008/layout/SquareAccentList"/>
    <dgm:cxn modelId="{0EF1EB8A-0471-4FE4-AB9A-174A666C66B3}" type="presParOf" srcId="{B7205B3B-C9B9-4DAA-93B9-E0AF38F9E106}" destId="{A15CBFDA-3B65-4B23-A1E6-60388CE4F5DA}" srcOrd="3" destOrd="0" presId="urn:microsoft.com/office/officeart/2008/layout/SquareAccentList"/>
    <dgm:cxn modelId="{41E0D987-3C02-4E94-86A1-FFC6A71E9F36}" type="presParOf" srcId="{A15CBFDA-3B65-4B23-A1E6-60388CE4F5DA}" destId="{AF3CAFE5-8C9A-4D73-9133-701C97BD36A8}" srcOrd="0" destOrd="0" presId="urn:microsoft.com/office/officeart/2008/layout/SquareAccentList"/>
    <dgm:cxn modelId="{5474FE9A-14D7-490B-A29A-D9A40D7641A1}" type="presParOf" srcId="{A15CBFDA-3B65-4B23-A1E6-60388CE4F5DA}" destId="{B941AE0D-7427-4EBA-8345-8F750CDBEF30}" srcOrd="1" destOrd="0" presId="urn:microsoft.com/office/officeart/2008/layout/SquareAccentList"/>
    <dgm:cxn modelId="{EF9D5E52-0597-4738-855A-B0FFBA79B64D}" type="presParOf" srcId="{B7205B3B-C9B9-4DAA-93B9-E0AF38F9E106}" destId="{AC76C6E9-26D2-4905-91E0-0F18C7511BAB}" srcOrd="4" destOrd="0" presId="urn:microsoft.com/office/officeart/2008/layout/SquareAccentList"/>
    <dgm:cxn modelId="{94437206-7521-40BD-B179-D35499A3771D}" type="presParOf" srcId="{AC76C6E9-26D2-4905-91E0-0F18C7511BAB}" destId="{C49712F8-F7E3-407E-A62C-02BE6A4D4B45}" srcOrd="0" destOrd="0" presId="urn:microsoft.com/office/officeart/2008/layout/SquareAccentList"/>
    <dgm:cxn modelId="{DBC89A0D-C3DA-42D8-A12C-5A897448431F}" type="presParOf" srcId="{AC76C6E9-26D2-4905-91E0-0F18C7511BAB}" destId="{23BCB6CE-377C-4DFA-B6A9-0889256A35EE}" srcOrd="1" destOrd="0" presId="urn:microsoft.com/office/officeart/2008/layout/SquareAccentList"/>
    <dgm:cxn modelId="{A14F14FA-BC63-4607-8C33-C1CBC75A5E74}" type="presParOf" srcId="{B7205B3B-C9B9-4DAA-93B9-E0AF38F9E106}" destId="{9478BF55-DD27-4189-A816-6367C054E52D}" srcOrd="5" destOrd="0" presId="urn:microsoft.com/office/officeart/2008/layout/SquareAccentList"/>
    <dgm:cxn modelId="{18AC0AEF-487A-497C-8938-58293FB125D9}" type="presParOf" srcId="{9478BF55-DD27-4189-A816-6367C054E52D}" destId="{050A6AFA-1671-44FE-B71D-6FB52FA6374C}" srcOrd="0" destOrd="0" presId="urn:microsoft.com/office/officeart/2008/layout/SquareAccentList"/>
    <dgm:cxn modelId="{E373D3C7-B320-42E0-B019-64A20E037AAD}" type="presParOf" srcId="{9478BF55-DD27-4189-A816-6367C054E52D}" destId="{0C50A59F-2560-4D26-898F-49C779281832}" srcOrd="1" destOrd="0" presId="urn:microsoft.com/office/officeart/2008/layout/SquareAccentList"/>
    <dgm:cxn modelId="{5584D3F3-31C8-408B-8EC6-AB8D5C7FC152}" type="presParOf" srcId="{B7205B3B-C9B9-4DAA-93B9-E0AF38F9E106}" destId="{2C3869A5-C1A3-4224-8D54-6EBF73E73F6F}" srcOrd="6" destOrd="0" presId="urn:microsoft.com/office/officeart/2008/layout/SquareAccentList"/>
    <dgm:cxn modelId="{5FD13C7C-4717-4412-8328-8C43E44D3EFE}" type="presParOf" srcId="{2C3869A5-C1A3-4224-8D54-6EBF73E73F6F}" destId="{850B333C-D4C0-430F-BC5F-466591476131}" srcOrd="0" destOrd="0" presId="urn:microsoft.com/office/officeart/2008/layout/SquareAccentList"/>
    <dgm:cxn modelId="{CDA73637-A27F-4A67-AC09-04B46B71D12B}" type="presParOf" srcId="{2C3869A5-C1A3-4224-8D54-6EBF73E73F6F}" destId="{91078EFE-084F-4A72-AD06-054D2DAA0BED}" srcOrd="1" destOrd="0" presId="urn:microsoft.com/office/officeart/2008/layout/SquareAccentList"/>
    <dgm:cxn modelId="{9C3F2DE0-588F-415F-80D1-10536DAE2D26}" type="presParOf" srcId="{B7205B3B-C9B9-4DAA-93B9-E0AF38F9E106}" destId="{903D6499-4877-4F68-964F-776BE401E8E2}" srcOrd="7" destOrd="0" presId="urn:microsoft.com/office/officeart/2008/layout/SquareAccentList"/>
    <dgm:cxn modelId="{42C97082-D516-48BF-85AC-13468F364767}" type="presParOf" srcId="{903D6499-4877-4F68-964F-776BE401E8E2}" destId="{A4F2F914-D1DA-459F-A5DB-B674FD9357D0}" srcOrd="0" destOrd="0" presId="urn:microsoft.com/office/officeart/2008/layout/SquareAccentList"/>
    <dgm:cxn modelId="{FFB2FB34-4E11-4E62-8558-051811139BC9}" type="presParOf" srcId="{903D6499-4877-4F68-964F-776BE401E8E2}" destId="{451F704F-3B2F-4646-84AA-49F82AE08D2A}" srcOrd="1" destOrd="0" presId="urn:microsoft.com/office/officeart/2008/layout/SquareAccentList"/>
    <dgm:cxn modelId="{F06CFE12-AD5D-448B-BCED-6CF3F37A568D}" type="presParOf" srcId="{B7205B3B-C9B9-4DAA-93B9-E0AF38F9E106}" destId="{6C0DE024-2D73-4A8A-BCDE-B6F8106DD317}" srcOrd="8" destOrd="0" presId="urn:microsoft.com/office/officeart/2008/layout/SquareAccentList"/>
    <dgm:cxn modelId="{5923C250-0EC9-43A6-BD98-664854219FE2}" type="presParOf" srcId="{6C0DE024-2D73-4A8A-BCDE-B6F8106DD317}" destId="{65324C35-719B-4F63-B3E5-00EA73415D03}" srcOrd="0" destOrd="0" presId="urn:microsoft.com/office/officeart/2008/layout/SquareAccentList"/>
    <dgm:cxn modelId="{F1BA7CE7-F454-4EE5-B709-C670EE123D27}" type="presParOf" srcId="{6C0DE024-2D73-4A8A-BCDE-B6F8106DD317}" destId="{BFDD7C76-3779-4DEF-912A-3FC015E86EDD}" srcOrd="1" destOrd="0" presId="urn:microsoft.com/office/officeart/2008/layout/SquareAccentList"/>
    <dgm:cxn modelId="{B8B58A93-DFF6-4068-A0A6-E684FBE9A004}" type="presParOf" srcId="{0F20B4B6-A2EC-4E7D-B85E-BB174D5F8BEC}" destId="{FC468E4F-16C4-432F-A864-BB677CF18DE8}" srcOrd="1" destOrd="0" presId="urn:microsoft.com/office/officeart/2008/layout/SquareAccentList"/>
    <dgm:cxn modelId="{65DEFB94-FB35-41C0-853B-E3CB64BF8F15}" type="presParOf" srcId="{FC468E4F-16C4-432F-A864-BB677CF18DE8}" destId="{79AA9090-C529-489B-ADBD-1754537F1AE0}" srcOrd="0" destOrd="0" presId="urn:microsoft.com/office/officeart/2008/layout/SquareAccentList"/>
    <dgm:cxn modelId="{804CE124-939A-4F41-9C0D-62D7CF71F482}" type="presParOf" srcId="{79AA9090-C529-489B-ADBD-1754537F1AE0}" destId="{BAAD8FA3-4E62-45BD-8EA4-AFC30ECC5E91}" srcOrd="0" destOrd="0" presId="urn:microsoft.com/office/officeart/2008/layout/SquareAccentList"/>
    <dgm:cxn modelId="{E1527CCF-9506-4BDC-8371-AA71DF51420C}" type="presParOf" srcId="{79AA9090-C529-489B-ADBD-1754537F1AE0}" destId="{850F252F-1CC1-4230-A352-BFF04A50D4B0}" srcOrd="1" destOrd="0" presId="urn:microsoft.com/office/officeart/2008/layout/SquareAccentList"/>
    <dgm:cxn modelId="{B12C0CA5-4279-4C5A-93FC-1D67E1A3EF81}" type="presParOf" srcId="{79AA9090-C529-489B-ADBD-1754537F1AE0}" destId="{9171E447-F65B-4E4D-A291-A36550D09D1A}" srcOrd="2" destOrd="0" presId="urn:microsoft.com/office/officeart/2008/layout/SquareAccentList"/>
    <dgm:cxn modelId="{82673811-6112-4EB3-8125-2BDE6A8E74F6}" type="presParOf" srcId="{FC468E4F-16C4-432F-A864-BB677CF18DE8}" destId="{19CB0B40-8CA5-4766-8623-D9A9E2EBF14E}" srcOrd="1" destOrd="0" presId="urn:microsoft.com/office/officeart/2008/layout/SquareAccentList"/>
    <dgm:cxn modelId="{6DE931B1-620A-45E6-93A4-874B14376135}" type="presParOf" srcId="{19CB0B40-8CA5-4766-8623-D9A9E2EBF14E}" destId="{268B60EE-5EBD-495D-8382-BA4C078140A8}" srcOrd="0" destOrd="0" presId="urn:microsoft.com/office/officeart/2008/layout/SquareAccentList"/>
    <dgm:cxn modelId="{91CD3AC3-5D43-445B-A68A-1ECF5B252012}" type="presParOf" srcId="{268B60EE-5EBD-495D-8382-BA4C078140A8}" destId="{3A9A175C-F151-444D-BAFB-E29AC66C7A0D}" srcOrd="0" destOrd="0" presId="urn:microsoft.com/office/officeart/2008/layout/SquareAccentList"/>
    <dgm:cxn modelId="{5CF1B1A6-CCBF-4F46-8419-C667FD51CEB2}" type="presParOf" srcId="{268B60EE-5EBD-495D-8382-BA4C078140A8}" destId="{39105492-0A0F-487C-A12A-E96A782C5222}" srcOrd="1" destOrd="0" presId="urn:microsoft.com/office/officeart/2008/layout/SquareAccentList"/>
    <dgm:cxn modelId="{261323A1-5C5C-4E6F-BEE8-7436E7F8058F}" type="presParOf" srcId="{19CB0B40-8CA5-4766-8623-D9A9E2EBF14E}" destId="{FE9ED4BA-1DCA-4691-930F-7F1C3A1779CB}" srcOrd="1" destOrd="0" presId="urn:microsoft.com/office/officeart/2008/layout/SquareAccentList"/>
    <dgm:cxn modelId="{391B6D13-F9E3-4C26-B8FA-DBEDCF1DAD98}" type="presParOf" srcId="{FE9ED4BA-1DCA-4691-930F-7F1C3A1779CB}" destId="{CAE464F6-CDB5-4F80-BC2B-DE2A9226FC99}" srcOrd="0" destOrd="0" presId="urn:microsoft.com/office/officeart/2008/layout/SquareAccentList"/>
    <dgm:cxn modelId="{9F9C12E9-28AC-43A1-B65A-4D006BC2826E}" type="presParOf" srcId="{FE9ED4BA-1DCA-4691-930F-7F1C3A1779CB}" destId="{AB2B87AE-D893-4F0C-8565-F19C3E34DBA2}" srcOrd="1" destOrd="0" presId="urn:microsoft.com/office/officeart/2008/layout/SquareAccentList"/>
    <dgm:cxn modelId="{FF30E68C-7819-40D2-9C4A-DF43860B8CC2}" type="presParOf" srcId="{19CB0B40-8CA5-4766-8623-D9A9E2EBF14E}" destId="{2BFAB869-5CCA-4E73-AB48-9D51F6792DC3}" srcOrd="2" destOrd="0" presId="urn:microsoft.com/office/officeart/2008/layout/SquareAccentList"/>
    <dgm:cxn modelId="{376A414F-8AD6-473F-8FFC-C2A23112DEB4}" type="presParOf" srcId="{2BFAB869-5CCA-4E73-AB48-9D51F6792DC3}" destId="{ED04D586-5664-4F34-BE18-A21634735472}" srcOrd="0" destOrd="0" presId="urn:microsoft.com/office/officeart/2008/layout/SquareAccentList"/>
    <dgm:cxn modelId="{56E403CE-EFC5-4436-8EAC-39996ED75A4E}" type="presParOf" srcId="{2BFAB869-5CCA-4E73-AB48-9D51F6792DC3}" destId="{D1540504-9E74-417C-A406-C05A32668B05}" srcOrd="1" destOrd="0" presId="urn:microsoft.com/office/officeart/2008/layout/SquareAccentList"/>
    <dgm:cxn modelId="{6B2FEDEC-6918-4AAB-A720-12D88F8E9B99}" type="presParOf" srcId="{19CB0B40-8CA5-4766-8623-D9A9E2EBF14E}" destId="{65421666-2CDD-4F27-8DDC-7D4D17E46921}" srcOrd="3" destOrd="0" presId="urn:microsoft.com/office/officeart/2008/layout/SquareAccentList"/>
    <dgm:cxn modelId="{0B4B9A60-D2FC-4B3D-9F03-B9FFAD695545}" type="presParOf" srcId="{65421666-2CDD-4F27-8DDC-7D4D17E46921}" destId="{66A18131-D3F3-4ADF-B03A-0BBF013652ED}" srcOrd="0" destOrd="0" presId="urn:microsoft.com/office/officeart/2008/layout/SquareAccentList"/>
    <dgm:cxn modelId="{CF5A7B3D-F903-4472-8BA7-EC6F4BFD04A2}" type="presParOf" srcId="{65421666-2CDD-4F27-8DDC-7D4D17E46921}" destId="{FADBA0D8-F5BA-405A-8504-8655D9E30200}" srcOrd="1" destOrd="0" presId="urn:microsoft.com/office/officeart/2008/layout/SquareAccentList"/>
    <dgm:cxn modelId="{0B1F45A7-54CB-4881-BE34-E353333B1060}" type="presParOf" srcId="{19CB0B40-8CA5-4766-8623-D9A9E2EBF14E}" destId="{A6873350-7A3A-44F2-BF58-DE08D12CE758}" srcOrd="4" destOrd="0" presId="urn:microsoft.com/office/officeart/2008/layout/SquareAccentList"/>
    <dgm:cxn modelId="{CF9DDDFF-BBDB-4B7E-B0DA-4C6C3192EC08}" type="presParOf" srcId="{A6873350-7A3A-44F2-BF58-DE08D12CE758}" destId="{BB37560E-BB1B-4E51-B2BF-970CC416AABF}" srcOrd="0" destOrd="0" presId="urn:microsoft.com/office/officeart/2008/layout/SquareAccentList"/>
    <dgm:cxn modelId="{18924315-3479-4EDA-8C1F-FF1385424A49}" type="presParOf" srcId="{A6873350-7A3A-44F2-BF58-DE08D12CE758}" destId="{F5C01B24-4D58-4C08-8A52-F021B997FFDD}" srcOrd="1" destOrd="0" presId="urn:microsoft.com/office/officeart/2008/layout/SquareAccentList"/>
    <dgm:cxn modelId="{A31E99B1-1473-4F97-8E72-A9EB17C94091}" type="presParOf" srcId="{19CB0B40-8CA5-4766-8623-D9A9E2EBF14E}" destId="{0BE21685-BC19-4959-BB25-0F92C8FF1FDC}" srcOrd="5" destOrd="0" presId="urn:microsoft.com/office/officeart/2008/layout/SquareAccentList"/>
    <dgm:cxn modelId="{34A40FD4-209C-441E-9CD3-FCDA751D0433}" type="presParOf" srcId="{0BE21685-BC19-4959-BB25-0F92C8FF1FDC}" destId="{8422E15C-8543-42DB-AB9F-1CD3203FA343}" srcOrd="0" destOrd="0" presId="urn:microsoft.com/office/officeart/2008/layout/SquareAccentList"/>
    <dgm:cxn modelId="{D2AB2E6F-CDC4-4471-92AC-4F6F59174F9B}" type="presParOf" srcId="{0BE21685-BC19-4959-BB25-0F92C8FF1FDC}" destId="{43DD01CF-5B34-404E-88A7-37F60108A25A}" srcOrd="1" destOrd="0" presId="urn:microsoft.com/office/officeart/2008/layout/SquareAccentList"/>
    <dgm:cxn modelId="{E4AE38D7-B73C-406D-856F-BA431D5C16D5}" type="presParOf" srcId="{19CB0B40-8CA5-4766-8623-D9A9E2EBF14E}" destId="{37127D1E-08FC-4C77-B74D-BC36E3ADE7D3}" srcOrd="6" destOrd="0" presId="urn:microsoft.com/office/officeart/2008/layout/SquareAccentList"/>
    <dgm:cxn modelId="{F9A6B28F-268D-4E81-8D35-61DA3161ACDC}" type="presParOf" srcId="{37127D1E-08FC-4C77-B74D-BC36E3ADE7D3}" destId="{82D2C6D6-D26D-4917-BE1C-E6386546EA58}" srcOrd="0" destOrd="0" presId="urn:microsoft.com/office/officeart/2008/layout/SquareAccentList"/>
    <dgm:cxn modelId="{FA036515-AC95-445A-801D-0FD1C8C2F487}" type="presParOf" srcId="{37127D1E-08FC-4C77-B74D-BC36E3ADE7D3}" destId="{A715C175-6227-42F7-B8D0-8694A374CCDA}" srcOrd="1" destOrd="0" presId="urn:microsoft.com/office/officeart/2008/layout/SquareAccentList"/>
    <dgm:cxn modelId="{AD65DEFD-95E9-44F7-988E-3C59E4165E53}" type="presParOf" srcId="{19CB0B40-8CA5-4766-8623-D9A9E2EBF14E}" destId="{ACB823A6-D845-44A0-BF84-7A0102EEAC97}" srcOrd="7" destOrd="0" presId="urn:microsoft.com/office/officeart/2008/layout/SquareAccentList"/>
    <dgm:cxn modelId="{D1EFEA6B-E2BB-4225-8D47-91F9C02C0F55}" type="presParOf" srcId="{ACB823A6-D845-44A0-BF84-7A0102EEAC97}" destId="{A2A737DE-657E-406F-9971-DDCC519E36AD}" srcOrd="0" destOrd="0" presId="urn:microsoft.com/office/officeart/2008/layout/SquareAccentList"/>
    <dgm:cxn modelId="{4C057440-8D57-4230-8786-BDA4665397F7}" type="presParOf" srcId="{ACB823A6-D845-44A0-BF84-7A0102EEAC97}" destId="{46A41562-C213-44A6-AAB8-2BDF9F97B1D4}" srcOrd="1" destOrd="0" presId="urn:microsoft.com/office/officeart/2008/layout/SquareAccentList"/>
    <dgm:cxn modelId="{3C894850-417E-4B56-A944-0FC4FF51A81C}" type="presParOf" srcId="{19CB0B40-8CA5-4766-8623-D9A9E2EBF14E}" destId="{87DD9E21-9E7E-429F-AA7C-C4E90C28C922}" srcOrd="8" destOrd="0" presId="urn:microsoft.com/office/officeart/2008/layout/SquareAccentList"/>
    <dgm:cxn modelId="{22F1E982-B250-427F-A459-81128E2FF4D7}" type="presParOf" srcId="{87DD9E21-9E7E-429F-AA7C-C4E90C28C922}" destId="{315232F7-11AC-49F6-ACDE-17F8ED3B8110}" srcOrd="0" destOrd="0" presId="urn:microsoft.com/office/officeart/2008/layout/SquareAccentList"/>
    <dgm:cxn modelId="{230601EF-B68F-465C-90BF-5A412E8D1CA8}" type="presParOf" srcId="{87DD9E21-9E7E-429F-AA7C-C4E90C28C922}" destId="{6B8F36FB-87E4-4BA4-9982-1F166979B114}"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D3C7C5-CE15-4209-88FD-0EA29D5372D0}"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0B137F16-4C8C-4A4D-9B82-C0EAEE67C278}">
      <dgm:prSet phldrT="[Metin]"/>
      <dgm:spPr/>
      <dgm:t>
        <a:bodyPr/>
        <a:lstStyle/>
        <a:p>
          <a:r>
            <a:rPr lang="tr-TR" dirty="0"/>
            <a:t>2005</a:t>
          </a:r>
        </a:p>
      </dgm:t>
    </dgm:pt>
    <dgm:pt modelId="{BCFC5AB5-AE3B-4198-98A2-D3BBBF49E359}" type="parTrans" cxnId="{CE30ED16-3282-4E3D-9CD2-BEFFB19BAA24}">
      <dgm:prSet/>
      <dgm:spPr/>
      <dgm:t>
        <a:bodyPr/>
        <a:lstStyle/>
        <a:p>
          <a:endParaRPr lang="tr-TR"/>
        </a:p>
      </dgm:t>
    </dgm:pt>
    <dgm:pt modelId="{61A4BA0B-62CC-4655-8C2B-F5200140816C}" type="sibTrans" cxnId="{CE30ED16-3282-4E3D-9CD2-BEFFB19BAA24}">
      <dgm:prSet/>
      <dgm:spPr/>
      <dgm:t>
        <a:bodyPr/>
        <a:lstStyle/>
        <a:p>
          <a:endParaRPr lang="tr-TR"/>
        </a:p>
      </dgm:t>
    </dgm:pt>
    <dgm:pt modelId="{F70FBED8-8E8B-44B6-AEA3-E9469318CD28}">
      <dgm:prSet phldrT="[Metin]"/>
      <dgm:spPr>
        <a:solidFill>
          <a:schemeClr val="bg2"/>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 düzenli olarak yılda en az üç defa toplanır.</a:t>
          </a:r>
          <a:endParaRPr lang="tr-TR" dirty="0"/>
        </a:p>
      </dgm:t>
    </dgm:pt>
    <dgm:pt modelId="{96536489-81A3-4D01-8D0B-057DB4642555}" type="parTrans" cxnId="{AD4A637A-1D3C-438A-AB5F-E3AAA9B256E5}">
      <dgm:prSet/>
      <dgm:spPr/>
      <dgm:t>
        <a:bodyPr/>
        <a:lstStyle/>
        <a:p>
          <a:endParaRPr lang="tr-TR"/>
        </a:p>
      </dgm:t>
    </dgm:pt>
    <dgm:pt modelId="{3297C15A-B289-4BBE-8BCB-819520D8EF2B}" type="sibTrans" cxnId="{AD4A637A-1D3C-438A-AB5F-E3AAA9B256E5}">
      <dgm:prSet/>
      <dgm:spPr/>
      <dgm:t>
        <a:bodyPr/>
        <a:lstStyle/>
        <a:p>
          <a:endParaRPr lang="tr-TR"/>
        </a:p>
      </dgm:t>
    </dgm:pt>
    <dgm:pt modelId="{98AB9F38-027E-4EB8-B64E-CD7BFE83C8AF}">
      <dgm:prSet phldrT="[Metin]"/>
      <dgm:spPr>
        <a:solidFill>
          <a:schemeClr val="tx2">
            <a:lumMod val="20000"/>
            <a:lumOff val="80000"/>
          </a:schemeClr>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komitesinin üyeleri üç yıl süre ile görevlendirilir</a:t>
          </a:r>
          <a:endParaRPr lang="tr-TR" dirty="0"/>
        </a:p>
      </dgm:t>
    </dgm:pt>
    <dgm:pt modelId="{BEAA76C0-7385-4F55-BA5D-F3F63A3B1A96}" type="parTrans" cxnId="{FBBEF644-1D16-46BE-A374-A703F2DF02DE}">
      <dgm:prSet/>
      <dgm:spPr/>
      <dgm:t>
        <a:bodyPr/>
        <a:lstStyle/>
        <a:p>
          <a:endParaRPr lang="tr-TR"/>
        </a:p>
      </dgm:t>
    </dgm:pt>
    <dgm:pt modelId="{A3B311A3-6F3D-49C8-8FF0-B7811CF368D9}" type="sibTrans" cxnId="{FBBEF644-1D16-46BE-A374-A703F2DF02DE}">
      <dgm:prSet/>
      <dgm:spPr/>
      <dgm:t>
        <a:bodyPr/>
        <a:lstStyle/>
        <a:p>
          <a:endParaRPr lang="tr-TR"/>
        </a:p>
      </dgm:t>
    </dgm:pt>
    <dgm:pt modelId="{51727ACE-72F4-4DB9-8600-20912923BF1B}">
      <dgm:prSet phldrT="[Metin]"/>
      <dgm:spPr/>
      <dgm:t>
        <a:bodyPr/>
        <a:lstStyle/>
        <a:p>
          <a:r>
            <a:rPr lang="tr-TR" dirty="0"/>
            <a:t>2025</a:t>
          </a:r>
        </a:p>
      </dgm:t>
    </dgm:pt>
    <dgm:pt modelId="{473368F0-A350-4041-97EF-C6F5AEFFA92A}" type="parTrans" cxnId="{73FBE132-4948-41C5-9E2B-C21368FB7DDA}">
      <dgm:prSet/>
      <dgm:spPr/>
      <dgm:t>
        <a:bodyPr/>
        <a:lstStyle/>
        <a:p>
          <a:endParaRPr lang="tr-TR"/>
        </a:p>
      </dgm:t>
    </dgm:pt>
    <dgm:pt modelId="{608C9C92-435C-473A-BC85-1E959FE236BE}" type="sibTrans" cxnId="{73FBE132-4948-41C5-9E2B-C21368FB7DDA}">
      <dgm:prSet/>
      <dgm:spPr/>
      <dgm:t>
        <a:bodyPr/>
        <a:lstStyle/>
        <a:p>
          <a:endParaRPr lang="tr-TR"/>
        </a:p>
      </dgm:t>
    </dgm:pt>
    <dgm:pt modelId="{9FDFD16E-8BE2-4D27-97CF-C1351D8DE674}">
      <dgm:prSet phldrT="[Metin]" custT="1"/>
      <dgm:spPr>
        <a:solidFill>
          <a:schemeClr val="bg2"/>
        </a:solidFill>
      </dgm:spPr>
      <dgm:t>
        <a:bodyPr/>
        <a:lstStyle/>
        <a:p>
          <a:pPr marL="0" lvl="0" indent="0" algn="l" defTabSz="755650">
            <a:lnSpc>
              <a:spcPct val="90000"/>
            </a:lnSpc>
            <a:spcBef>
              <a:spcPct val="0"/>
            </a:spcBef>
            <a:spcAft>
              <a:spcPct val="35000"/>
            </a:spcAft>
            <a:buNone/>
          </a:pPr>
          <a:r>
            <a:rPr kumimoji="0" lang="tr-TR" altLang="tr-TR" sz="13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Yoğun bakım ünitesi bulunan yataklı tedavi kurumlarında düzenli olarak üçer aylık dönemler halinde yılda en az dört kez, </a:t>
          </a:r>
          <a:endParaRPr kumimoji="0" lang="tr-TR" sz="13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endParaRPr>
        </a:p>
      </dgm:t>
    </dgm:pt>
    <dgm:pt modelId="{EC4E1259-06E6-491D-A4EF-08B50B49CFC9}" type="parTrans" cxnId="{606324C4-4791-41EF-B42E-135F6D01E6AC}">
      <dgm:prSet/>
      <dgm:spPr/>
      <dgm:t>
        <a:bodyPr/>
        <a:lstStyle/>
        <a:p>
          <a:endParaRPr lang="tr-TR"/>
        </a:p>
      </dgm:t>
    </dgm:pt>
    <dgm:pt modelId="{561EBACF-05CA-4356-A53D-10E19274AF19}" type="sibTrans" cxnId="{606324C4-4791-41EF-B42E-135F6D01E6AC}">
      <dgm:prSet/>
      <dgm:spPr/>
      <dgm:t>
        <a:bodyPr/>
        <a:lstStyle/>
        <a:p>
          <a:endParaRPr lang="tr-TR"/>
        </a:p>
      </dgm:t>
    </dgm:pt>
    <dgm:pt modelId="{6E513DDA-E3CA-4149-B281-DFB5909D9AAD}">
      <dgm:prSet phldrT="[Metin]" custT="1"/>
      <dgm:spPr>
        <a:solidFill>
          <a:schemeClr val="tx2">
            <a:lumMod val="20000"/>
            <a:lumOff val="80000"/>
          </a:schemeClr>
        </a:solidFill>
      </dgm:spPr>
      <dgm:t>
        <a:bodyPr/>
        <a:lstStyle/>
        <a:p>
          <a:pPr marL="0" lvl="0" indent="0" algn="l" defTabSz="755650">
            <a:lnSpc>
              <a:spcPct val="90000"/>
            </a:lnSpc>
            <a:spcBef>
              <a:spcPct val="0"/>
            </a:spcBef>
            <a:spcAft>
              <a:spcPct val="35000"/>
            </a:spcAft>
            <a:buNone/>
          </a:pPr>
          <a:r>
            <a:rPr kumimoji="0" lang="tr-TR" altLang="tr-TR" sz="13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Enfeksiyon kontrol komitesinin üyeleri dört yıl süre ile görevlendirilir.</a:t>
          </a:r>
          <a:endParaRPr kumimoji="0" lang="tr-TR" sz="13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endParaRPr>
        </a:p>
      </dgm:t>
    </dgm:pt>
    <dgm:pt modelId="{11CE6FE7-EBBD-4E75-A43A-BAB76EF8D84D}" type="parTrans" cxnId="{0C68F134-0067-46EB-95AF-1C2AFF6C1E59}">
      <dgm:prSet/>
      <dgm:spPr/>
      <dgm:t>
        <a:bodyPr/>
        <a:lstStyle/>
        <a:p>
          <a:endParaRPr lang="tr-TR"/>
        </a:p>
      </dgm:t>
    </dgm:pt>
    <dgm:pt modelId="{F5AF27DD-45D0-4E78-AE10-D788D5AC7929}" type="sibTrans" cxnId="{0C68F134-0067-46EB-95AF-1C2AFF6C1E59}">
      <dgm:prSet/>
      <dgm:spPr/>
      <dgm:t>
        <a:bodyPr/>
        <a:lstStyle/>
        <a:p>
          <a:endParaRPr lang="tr-TR"/>
        </a:p>
      </dgm:t>
    </dgm:pt>
    <dgm:pt modelId="{F83EEC30-2B34-4C6F-B9FD-6A8B4B1EE49D}">
      <dgm:prSet phldrT="[Metin]"/>
      <dgm:spPr>
        <a:solidFill>
          <a:schemeClr val="accent1">
            <a:lumMod val="20000"/>
            <a:lumOff val="80000"/>
          </a:schemeClr>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Komite kararları, karar defterine yazılır ve toplantıya katılan üyelerce imzalanır.</a:t>
          </a:r>
          <a:endParaRPr lang="tr-TR" dirty="0"/>
        </a:p>
      </dgm:t>
    </dgm:pt>
    <dgm:pt modelId="{F092653B-39CF-4D11-9E40-424B4BC3292F}" type="parTrans" cxnId="{1A2263B5-0E6D-4806-B941-95BE2A8A0545}">
      <dgm:prSet/>
      <dgm:spPr/>
      <dgm:t>
        <a:bodyPr/>
        <a:lstStyle/>
        <a:p>
          <a:endParaRPr lang="tr-TR"/>
        </a:p>
      </dgm:t>
    </dgm:pt>
    <dgm:pt modelId="{AAA5CCB9-5632-4AB9-991C-40104457655F}" type="sibTrans" cxnId="{1A2263B5-0E6D-4806-B941-95BE2A8A0545}">
      <dgm:prSet/>
      <dgm:spPr/>
      <dgm:t>
        <a:bodyPr/>
        <a:lstStyle/>
        <a:p>
          <a:endParaRPr lang="tr-TR"/>
        </a:p>
      </dgm:t>
    </dgm:pt>
    <dgm:pt modelId="{6D977927-4C70-4356-BE9B-74217319B097}">
      <dgm:prSet phldrT="[Metin]"/>
      <dgm:spPr>
        <a:solidFill>
          <a:schemeClr val="accent1">
            <a:lumMod val="20000"/>
            <a:lumOff val="80000"/>
          </a:schemeClr>
        </a:solidFill>
      </dgm:spPr>
      <dgm:t>
        <a:bodyPr/>
        <a:lstStyle/>
        <a:p>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Komite kararları fiziki veya dijital ortamda toplantıya katılan üyelerce imzalanır.</a:t>
          </a:r>
          <a:endParaRPr lang="tr-TR" dirty="0"/>
        </a:p>
      </dgm:t>
    </dgm:pt>
    <dgm:pt modelId="{61B18B28-E2F7-4F97-BD65-B0E9F63AE5CF}" type="parTrans" cxnId="{BF0F7E99-8B40-4809-BB1E-49A136304671}">
      <dgm:prSet/>
      <dgm:spPr/>
      <dgm:t>
        <a:bodyPr/>
        <a:lstStyle/>
        <a:p>
          <a:endParaRPr lang="tr-TR"/>
        </a:p>
      </dgm:t>
    </dgm:pt>
    <dgm:pt modelId="{72FEF37A-B26C-4106-85B8-69268CF82F96}" type="sibTrans" cxnId="{BF0F7E99-8B40-4809-BB1E-49A136304671}">
      <dgm:prSet/>
      <dgm:spPr/>
      <dgm:t>
        <a:bodyPr/>
        <a:lstStyle/>
        <a:p>
          <a:endParaRPr lang="tr-TR"/>
        </a:p>
      </dgm:t>
    </dgm:pt>
    <dgm:pt modelId="{C6E4B351-E49B-4A90-960B-762777F21639}">
      <dgm:prSet phldrT="[Metin]"/>
      <dgm:spPr>
        <a:solidFill>
          <a:schemeClr val="accent1">
            <a:lumMod val="20000"/>
            <a:lumOff val="80000"/>
          </a:schemeClr>
        </a:solidFill>
      </dgm:spPr>
      <dgm:t>
        <a:bodyPr/>
        <a:lstStyle/>
        <a:p>
          <a:r>
            <a:rPr lang="tr-TR" dirty="0"/>
            <a:t>-</a:t>
          </a:r>
        </a:p>
      </dgm:t>
    </dgm:pt>
    <dgm:pt modelId="{B2A72A06-7B3D-4C11-A8A9-0DA16AA3BBCA}" type="parTrans" cxnId="{0B4BB026-097D-4557-AC71-E70C01AB1CC3}">
      <dgm:prSet/>
      <dgm:spPr/>
      <dgm:t>
        <a:bodyPr/>
        <a:lstStyle/>
        <a:p>
          <a:endParaRPr lang="tr-TR"/>
        </a:p>
      </dgm:t>
    </dgm:pt>
    <dgm:pt modelId="{E263F0AD-D092-4C20-8E3F-85EBB0A333AB}" type="sibTrans" cxnId="{0B4BB026-097D-4557-AC71-E70C01AB1CC3}">
      <dgm:prSet/>
      <dgm:spPr/>
      <dgm:t>
        <a:bodyPr/>
        <a:lstStyle/>
        <a:p>
          <a:endParaRPr lang="tr-TR"/>
        </a:p>
      </dgm:t>
    </dgm:pt>
    <dgm:pt modelId="{612B22B1-D555-48E9-AD6F-460E2D826390}">
      <dgm:prSet phldrT="[Metin]"/>
      <dgm:spPr>
        <a:solidFill>
          <a:schemeClr val="accent1">
            <a:lumMod val="20000"/>
            <a:lumOff val="80000"/>
          </a:schemeClr>
        </a:solidFill>
      </dgm:spPr>
      <dgm:t>
        <a:bodyPr/>
        <a:lstStyle/>
        <a:p>
          <a:pPr>
            <a:buNone/>
          </a:pPr>
          <a:r>
            <a:rPr kumimoji="0" lang="tr-TR" altLang="tr-TR"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Fiziki ve dijital ortamda oluşturulan tüm kararlar, ilgili mevzuata uygun şekilde saklanır ve izlenebilirlik esaslarına göre korunur.</a:t>
          </a:r>
          <a:endParaRPr lang="tr-TR" dirty="0"/>
        </a:p>
      </dgm:t>
    </dgm:pt>
    <dgm:pt modelId="{2648FE16-B98C-4957-9594-FCC2943F8A8A}" type="parTrans" cxnId="{B40DC36E-F79D-4C36-AC3E-59EBD417087D}">
      <dgm:prSet/>
      <dgm:spPr/>
      <dgm:t>
        <a:bodyPr/>
        <a:lstStyle/>
        <a:p>
          <a:endParaRPr lang="tr-TR"/>
        </a:p>
      </dgm:t>
    </dgm:pt>
    <dgm:pt modelId="{E870D77D-5B17-42D9-A270-941035B604E0}" type="sibTrans" cxnId="{B40DC36E-F79D-4C36-AC3E-59EBD417087D}">
      <dgm:prSet/>
      <dgm:spPr/>
      <dgm:t>
        <a:bodyPr/>
        <a:lstStyle/>
        <a:p>
          <a:endParaRPr lang="tr-TR"/>
        </a:p>
      </dgm:t>
    </dgm:pt>
    <dgm:pt modelId="{8757C254-8806-48C7-9022-F290BB6660CC}">
      <dgm:prSet phldrT="[Metin]"/>
      <dgm:spPr>
        <a:solidFill>
          <a:schemeClr val="bg2"/>
        </a:solidFill>
      </dgm:spPr>
      <dgm:t>
        <a:bodyPr/>
        <a:lstStyle/>
        <a:p>
          <a:r>
            <a:rPr lang="tr-TR" dirty="0"/>
            <a:t>-</a:t>
          </a:r>
        </a:p>
      </dgm:t>
    </dgm:pt>
    <dgm:pt modelId="{A28F6713-68E5-4D4E-B140-71806D727E7F}" type="parTrans" cxnId="{B11C16DE-D31E-438A-A9E4-A00F27B97631}">
      <dgm:prSet/>
      <dgm:spPr/>
      <dgm:t>
        <a:bodyPr/>
        <a:lstStyle/>
        <a:p>
          <a:endParaRPr lang="tr-TR"/>
        </a:p>
      </dgm:t>
    </dgm:pt>
    <dgm:pt modelId="{5BD52401-E916-4AED-B21E-52A9F540510D}" type="sibTrans" cxnId="{B11C16DE-D31E-438A-A9E4-A00F27B97631}">
      <dgm:prSet/>
      <dgm:spPr/>
      <dgm:t>
        <a:bodyPr/>
        <a:lstStyle/>
        <a:p>
          <a:endParaRPr lang="tr-TR"/>
        </a:p>
      </dgm:t>
    </dgm:pt>
    <dgm:pt modelId="{48FAC239-5EEB-4386-9197-3458366F2AE9}">
      <dgm:prSet phldrT="[Metin]" custT="1"/>
      <dgm:spPr>
        <a:solidFill>
          <a:schemeClr val="bg2"/>
        </a:solidFill>
      </dgm:spPr>
      <dgm:t>
        <a:bodyPr/>
        <a:lstStyle/>
        <a:p>
          <a:pPr marL="0" lvl="0" indent="0" algn="l" defTabSz="755650">
            <a:lnSpc>
              <a:spcPct val="90000"/>
            </a:lnSpc>
            <a:spcBef>
              <a:spcPct val="0"/>
            </a:spcBef>
            <a:spcAft>
              <a:spcPct val="35000"/>
            </a:spcAft>
            <a:buNone/>
          </a:pPr>
          <a:r>
            <a:rPr kumimoji="0" lang="tr-TR" altLang="tr-TR" sz="13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Yoğun bakım ünitesi olmayan kurumlarda ise yılda en az iki kez toplanır.</a:t>
          </a:r>
          <a:endParaRPr kumimoji="0" lang="tr-TR" sz="13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endParaRPr>
        </a:p>
      </dgm:t>
    </dgm:pt>
    <dgm:pt modelId="{3380E15E-BFBC-4E98-977B-A669BE80D926}" type="parTrans" cxnId="{E4753B82-6B81-4290-B085-712071CF0D4C}">
      <dgm:prSet/>
      <dgm:spPr/>
      <dgm:t>
        <a:bodyPr/>
        <a:lstStyle/>
        <a:p>
          <a:endParaRPr lang="tr-TR"/>
        </a:p>
      </dgm:t>
    </dgm:pt>
    <dgm:pt modelId="{DF1193BB-1C91-4B18-8B5B-75FC70BBF026}" type="sibTrans" cxnId="{E4753B82-6B81-4290-B085-712071CF0D4C}">
      <dgm:prSet/>
      <dgm:spPr/>
      <dgm:t>
        <a:bodyPr/>
        <a:lstStyle/>
        <a:p>
          <a:endParaRPr lang="tr-TR"/>
        </a:p>
      </dgm:t>
    </dgm:pt>
    <dgm:pt modelId="{0F20B4B6-A2EC-4E7D-B85E-BB174D5F8BEC}" type="pres">
      <dgm:prSet presAssocID="{48D3C7C5-CE15-4209-88FD-0EA29D5372D0}" presName="layout" presStyleCnt="0">
        <dgm:presLayoutVars>
          <dgm:chMax/>
          <dgm:chPref/>
          <dgm:dir/>
          <dgm:resizeHandles/>
        </dgm:presLayoutVars>
      </dgm:prSet>
      <dgm:spPr/>
    </dgm:pt>
    <dgm:pt modelId="{DAE63A58-B7C2-4F7E-B0A3-A82518887598}" type="pres">
      <dgm:prSet presAssocID="{0B137F16-4C8C-4A4D-9B82-C0EAEE67C278}" presName="root" presStyleCnt="0">
        <dgm:presLayoutVars>
          <dgm:chMax/>
          <dgm:chPref/>
        </dgm:presLayoutVars>
      </dgm:prSet>
      <dgm:spPr/>
    </dgm:pt>
    <dgm:pt modelId="{2A9C23B1-23CE-4C59-B556-17F9E2AF67AA}" type="pres">
      <dgm:prSet presAssocID="{0B137F16-4C8C-4A4D-9B82-C0EAEE67C278}" presName="rootComposite" presStyleCnt="0">
        <dgm:presLayoutVars/>
      </dgm:prSet>
      <dgm:spPr/>
    </dgm:pt>
    <dgm:pt modelId="{A6DE5FC1-5B1F-4CD1-BFED-8534DD7BEDD6}" type="pres">
      <dgm:prSet presAssocID="{0B137F16-4C8C-4A4D-9B82-C0EAEE67C278}" presName="ParentAccent" presStyleLbl="alignNode1" presStyleIdx="0" presStyleCnt="2"/>
      <dgm:spPr/>
    </dgm:pt>
    <dgm:pt modelId="{5B4D0CED-EA2C-4537-AF07-D1DB727060E7}" type="pres">
      <dgm:prSet presAssocID="{0B137F16-4C8C-4A4D-9B82-C0EAEE67C278}" presName="ParentSmallAccent" presStyleLbl="fgAcc1" presStyleIdx="0" presStyleCnt="2"/>
      <dgm:spPr/>
    </dgm:pt>
    <dgm:pt modelId="{029C25A5-F3B9-4093-9BD9-1A690B93DCB8}" type="pres">
      <dgm:prSet presAssocID="{0B137F16-4C8C-4A4D-9B82-C0EAEE67C278}" presName="Parent" presStyleLbl="revTx" presStyleIdx="0" presStyleCnt="12" custScaleY="65613">
        <dgm:presLayoutVars>
          <dgm:chMax/>
          <dgm:chPref val="4"/>
          <dgm:bulletEnabled val="1"/>
        </dgm:presLayoutVars>
      </dgm:prSet>
      <dgm:spPr/>
    </dgm:pt>
    <dgm:pt modelId="{B7205B3B-C9B9-4DAA-93B9-E0AF38F9E106}" type="pres">
      <dgm:prSet presAssocID="{0B137F16-4C8C-4A4D-9B82-C0EAEE67C278}" presName="childShape" presStyleCnt="0">
        <dgm:presLayoutVars>
          <dgm:chMax val="0"/>
          <dgm:chPref val="0"/>
        </dgm:presLayoutVars>
      </dgm:prSet>
      <dgm:spPr/>
    </dgm:pt>
    <dgm:pt modelId="{6EDC3E2C-B309-4880-9057-F669935333B2}" type="pres">
      <dgm:prSet presAssocID="{F70FBED8-8E8B-44B6-AEA3-E9469318CD28}" presName="childComposite" presStyleCnt="0">
        <dgm:presLayoutVars>
          <dgm:chMax val="0"/>
          <dgm:chPref val="0"/>
        </dgm:presLayoutVars>
      </dgm:prSet>
      <dgm:spPr/>
    </dgm:pt>
    <dgm:pt modelId="{E5DE2047-4072-440A-9A7E-160B51418927}" type="pres">
      <dgm:prSet presAssocID="{F70FBED8-8E8B-44B6-AEA3-E9469318CD28}" presName="ChildAccent" presStyleLbl="solidFgAcc1" presStyleIdx="0" presStyleCnt="10"/>
      <dgm:spPr/>
    </dgm:pt>
    <dgm:pt modelId="{63B4612B-45FD-42DF-B676-0CE2E57F9024}" type="pres">
      <dgm:prSet presAssocID="{F70FBED8-8E8B-44B6-AEA3-E9469318CD28}" presName="Child" presStyleLbl="revTx" presStyleIdx="1" presStyleCnt="12">
        <dgm:presLayoutVars>
          <dgm:chMax val="0"/>
          <dgm:chPref val="0"/>
          <dgm:bulletEnabled val="1"/>
        </dgm:presLayoutVars>
      </dgm:prSet>
      <dgm:spPr/>
    </dgm:pt>
    <dgm:pt modelId="{483204DD-F782-4EAF-9375-0B25498B5629}" type="pres">
      <dgm:prSet presAssocID="{8757C254-8806-48C7-9022-F290BB6660CC}" presName="childComposite" presStyleCnt="0">
        <dgm:presLayoutVars>
          <dgm:chMax val="0"/>
          <dgm:chPref val="0"/>
        </dgm:presLayoutVars>
      </dgm:prSet>
      <dgm:spPr/>
    </dgm:pt>
    <dgm:pt modelId="{0B3372C7-4D39-4B39-9C6C-3B3565212B5A}" type="pres">
      <dgm:prSet presAssocID="{8757C254-8806-48C7-9022-F290BB6660CC}" presName="ChildAccent" presStyleLbl="solidFgAcc1" presStyleIdx="1" presStyleCnt="10"/>
      <dgm:spPr/>
    </dgm:pt>
    <dgm:pt modelId="{80851392-4DBD-4231-BB0D-6EC1EE83FF36}" type="pres">
      <dgm:prSet presAssocID="{8757C254-8806-48C7-9022-F290BB6660CC}" presName="Child" presStyleLbl="revTx" presStyleIdx="2" presStyleCnt="12">
        <dgm:presLayoutVars>
          <dgm:chMax val="0"/>
          <dgm:chPref val="0"/>
          <dgm:bulletEnabled val="1"/>
        </dgm:presLayoutVars>
      </dgm:prSet>
      <dgm:spPr/>
    </dgm:pt>
    <dgm:pt modelId="{74440FF9-E56E-4C43-BEB1-03F4C90EC994}" type="pres">
      <dgm:prSet presAssocID="{98AB9F38-027E-4EB8-B64E-CD7BFE83C8AF}" presName="childComposite" presStyleCnt="0">
        <dgm:presLayoutVars>
          <dgm:chMax val="0"/>
          <dgm:chPref val="0"/>
        </dgm:presLayoutVars>
      </dgm:prSet>
      <dgm:spPr/>
    </dgm:pt>
    <dgm:pt modelId="{2D274A5F-431C-4DBF-9D45-2AC62FD2BF85}" type="pres">
      <dgm:prSet presAssocID="{98AB9F38-027E-4EB8-B64E-CD7BFE83C8AF}" presName="ChildAccent" presStyleLbl="solidFgAcc1" presStyleIdx="2" presStyleCnt="10"/>
      <dgm:spPr/>
    </dgm:pt>
    <dgm:pt modelId="{184C8440-8DB0-4A3B-82D3-4962DBAE85A6}" type="pres">
      <dgm:prSet presAssocID="{98AB9F38-027E-4EB8-B64E-CD7BFE83C8AF}" presName="Child" presStyleLbl="revTx" presStyleIdx="3" presStyleCnt="12">
        <dgm:presLayoutVars>
          <dgm:chMax val="0"/>
          <dgm:chPref val="0"/>
          <dgm:bulletEnabled val="1"/>
        </dgm:presLayoutVars>
      </dgm:prSet>
      <dgm:spPr/>
    </dgm:pt>
    <dgm:pt modelId="{2C3869A5-C1A3-4224-8D54-6EBF73E73F6F}" type="pres">
      <dgm:prSet presAssocID="{F83EEC30-2B34-4C6F-B9FD-6A8B4B1EE49D}" presName="childComposite" presStyleCnt="0">
        <dgm:presLayoutVars>
          <dgm:chMax val="0"/>
          <dgm:chPref val="0"/>
        </dgm:presLayoutVars>
      </dgm:prSet>
      <dgm:spPr/>
    </dgm:pt>
    <dgm:pt modelId="{850B333C-D4C0-430F-BC5F-466591476131}" type="pres">
      <dgm:prSet presAssocID="{F83EEC30-2B34-4C6F-B9FD-6A8B4B1EE49D}" presName="ChildAccent" presStyleLbl="solidFgAcc1" presStyleIdx="3" presStyleCnt="10"/>
      <dgm:spPr/>
    </dgm:pt>
    <dgm:pt modelId="{91078EFE-084F-4A72-AD06-054D2DAA0BED}" type="pres">
      <dgm:prSet presAssocID="{F83EEC30-2B34-4C6F-B9FD-6A8B4B1EE49D}" presName="Child" presStyleLbl="revTx" presStyleIdx="4" presStyleCnt="12">
        <dgm:presLayoutVars>
          <dgm:chMax val="0"/>
          <dgm:chPref val="0"/>
          <dgm:bulletEnabled val="1"/>
        </dgm:presLayoutVars>
      </dgm:prSet>
      <dgm:spPr/>
    </dgm:pt>
    <dgm:pt modelId="{903D6499-4877-4F68-964F-776BE401E8E2}" type="pres">
      <dgm:prSet presAssocID="{C6E4B351-E49B-4A90-960B-762777F21639}" presName="childComposite" presStyleCnt="0">
        <dgm:presLayoutVars>
          <dgm:chMax val="0"/>
          <dgm:chPref val="0"/>
        </dgm:presLayoutVars>
      </dgm:prSet>
      <dgm:spPr/>
    </dgm:pt>
    <dgm:pt modelId="{A4F2F914-D1DA-459F-A5DB-B674FD9357D0}" type="pres">
      <dgm:prSet presAssocID="{C6E4B351-E49B-4A90-960B-762777F21639}" presName="ChildAccent" presStyleLbl="solidFgAcc1" presStyleIdx="4" presStyleCnt="10"/>
      <dgm:spPr/>
    </dgm:pt>
    <dgm:pt modelId="{451F704F-3B2F-4646-84AA-49F82AE08D2A}" type="pres">
      <dgm:prSet presAssocID="{C6E4B351-E49B-4A90-960B-762777F21639}" presName="Child" presStyleLbl="revTx" presStyleIdx="5" presStyleCnt="12">
        <dgm:presLayoutVars>
          <dgm:chMax val="0"/>
          <dgm:chPref val="0"/>
          <dgm:bulletEnabled val="1"/>
        </dgm:presLayoutVars>
      </dgm:prSet>
      <dgm:spPr/>
    </dgm:pt>
    <dgm:pt modelId="{FC468E4F-16C4-432F-A864-BB677CF18DE8}" type="pres">
      <dgm:prSet presAssocID="{51727ACE-72F4-4DB9-8600-20912923BF1B}" presName="root" presStyleCnt="0">
        <dgm:presLayoutVars>
          <dgm:chMax/>
          <dgm:chPref/>
        </dgm:presLayoutVars>
      </dgm:prSet>
      <dgm:spPr/>
    </dgm:pt>
    <dgm:pt modelId="{79AA9090-C529-489B-ADBD-1754537F1AE0}" type="pres">
      <dgm:prSet presAssocID="{51727ACE-72F4-4DB9-8600-20912923BF1B}" presName="rootComposite" presStyleCnt="0">
        <dgm:presLayoutVars/>
      </dgm:prSet>
      <dgm:spPr/>
    </dgm:pt>
    <dgm:pt modelId="{BAAD8FA3-4E62-45BD-8EA4-AFC30ECC5E91}" type="pres">
      <dgm:prSet presAssocID="{51727ACE-72F4-4DB9-8600-20912923BF1B}" presName="ParentAccent" presStyleLbl="alignNode1" presStyleIdx="1" presStyleCnt="2"/>
      <dgm:spPr/>
    </dgm:pt>
    <dgm:pt modelId="{850F252F-1CC1-4230-A352-BFF04A50D4B0}" type="pres">
      <dgm:prSet presAssocID="{51727ACE-72F4-4DB9-8600-20912923BF1B}" presName="ParentSmallAccent" presStyleLbl="fgAcc1" presStyleIdx="1" presStyleCnt="2"/>
      <dgm:spPr/>
    </dgm:pt>
    <dgm:pt modelId="{9171E447-F65B-4E4D-A291-A36550D09D1A}" type="pres">
      <dgm:prSet presAssocID="{51727ACE-72F4-4DB9-8600-20912923BF1B}" presName="Parent" presStyleLbl="revTx" presStyleIdx="6" presStyleCnt="12" custScaleY="61075">
        <dgm:presLayoutVars>
          <dgm:chMax/>
          <dgm:chPref val="4"/>
          <dgm:bulletEnabled val="1"/>
        </dgm:presLayoutVars>
      </dgm:prSet>
      <dgm:spPr/>
    </dgm:pt>
    <dgm:pt modelId="{19CB0B40-8CA5-4766-8623-D9A9E2EBF14E}" type="pres">
      <dgm:prSet presAssocID="{51727ACE-72F4-4DB9-8600-20912923BF1B}" presName="childShape" presStyleCnt="0">
        <dgm:presLayoutVars>
          <dgm:chMax val="0"/>
          <dgm:chPref val="0"/>
        </dgm:presLayoutVars>
      </dgm:prSet>
      <dgm:spPr/>
    </dgm:pt>
    <dgm:pt modelId="{268B60EE-5EBD-495D-8382-BA4C078140A8}" type="pres">
      <dgm:prSet presAssocID="{9FDFD16E-8BE2-4D27-97CF-C1351D8DE674}" presName="childComposite" presStyleCnt="0">
        <dgm:presLayoutVars>
          <dgm:chMax val="0"/>
          <dgm:chPref val="0"/>
        </dgm:presLayoutVars>
      </dgm:prSet>
      <dgm:spPr/>
    </dgm:pt>
    <dgm:pt modelId="{3A9A175C-F151-444D-BAFB-E29AC66C7A0D}" type="pres">
      <dgm:prSet presAssocID="{9FDFD16E-8BE2-4D27-97CF-C1351D8DE674}" presName="ChildAccent" presStyleLbl="solidFgAcc1" presStyleIdx="5" presStyleCnt="10"/>
      <dgm:spPr/>
    </dgm:pt>
    <dgm:pt modelId="{39105492-0A0F-487C-A12A-E96A782C5222}" type="pres">
      <dgm:prSet presAssocID="{9FDFD16E-8BE2-4D27-97CF-C1351D8DE674}" presName="Child" presStyleLbl="revTx" presStyleIdx="7" presStyleCnt="12">
        <dgm:presLayoutVars>
          <dgm:chMax val="0"/>
          <dgm:chPref val="0"/>
          <dgm:bulletEnabled val="1"/>
        </dgm:presLayoutVars>
      </dgm:prSet>
      <dgm:spPr/>
    </dgm:pt>
    <dgm:pt modelId="{76BE6A5A-15C5-46D6-86BC-06069DDC6288}" type="pres">
      <dgm:prSet presAssocID="{48FAC239-5EEB-4386-9197-3458366F2AE9}" presName="childComposite" presStyleCnt="0">
        <dgm:presLayoutVars>
          <dgm:chMax val="0"/>
          <dgm:chPref val="0"/>
        </dgm:presLayoutVars>
      </dgm:prSet>
      <dgm:spPr/>
    </dgm:pt>
    <dgm:pt modelId="{E5935C86-6975-46DB-948F-2094E2AC27BD}" type="pres">
      <dgm:prSet presAssocID="{48FAC239-5EEB-4386-9197-3458366F2AE9}" presName="ChildAccent" presStyleLbl="solidFgAcc1" presStyleIdx="6" presStyleCnt="10"/>
      <dgm:spPr/>
    </dgm:pt>
    <dgm:pt modelId="{0EC2DDDF-294B-4481-875F-4CBC8318EBD0}" type="pres">
      <dgm:prSet presAssocID="{48FAC239-5EEB-4386-9197-3458366F2AE9}" presName="Child" presStyleLbl="revTx" presStyleIdx="8" presStyleCnt="12">
        <dgm:presLayoutVars>
          <dgm:chMax val="0"/>
          <dgm:chPref val="0"/>
          <dgm:bulletEnabled val="1"/>
        </dgm:presLayoutVars>
      </dgm:prSet>
      <dgm:spPr/>
    </dgm:pt>
    <dgm:pt modelId="{FE9ED4BA-1DCA-4691-930F-7F1C3A1779CB}" type="pres">
      <dgm:prSet presAssocID="{6E513DDA-E3CA-4149-B281-DFB5909D9AAD}" presName="childComposite" presStyleCnt="0">
        <dgm:presLayoutVars>
          <dgm:chMax val="0"/>
          <dgm:chPref val="0"/>
        </dgm:presLayoutVars>
      </dgm:prSet>
      <dgm:spPr/>
    </dgm:pt>
    <dgm:pt modelId="{CAE464F6-CDB5-4F80-BC2B-DE2A9226FC99}" type="pres">
      <dgm:prSet presAssocID="{6E513DDA-E3CA-4149-B281-DFB5909D9AAD}" presName="ChildAccent" presStyleLbl="solidFgAcc1" presStyleIdx="7" presStyleCnt="10"/>
      <dgm:spPr/>
    </dgm:pt>
    <dgm:pt modelId="{AB2B87AE-D893-4F0C-8565-F19C3E34DBA2}" type="pres">
      <dgm:prSet presAssocID="{6E513DDA-E3CA-4149-B281-DFB5909D9AAD}" presName="Child" presStyleLbl="revTx" presStyleIdx="9" presStyleCnt="12">
        <dgm:presLayoutVars>
          <dgm:chMax val="0"/>
          <dgm:chPref val="0"/>
          <dgm:bulletEnabled val="1"/>
        </dgm:presLayoutVars>
      </dgm:prSet>
      <dgm:spPr/>
    </dgm:pt>
    <dgm:pt modelId="{37127D1E-08FC-4C77-B74D-BC36E3ADE7D3}" type="pres">
      <dgm:prSet presAssocID="{6D977927-4C70-4356-BE9B-74217319B097}" presName="childComposite" presStyleCnt="0">
        <dgm:presLayoutVars>
          <dgm:chMax val="0"/>
          <dgm:chPref val="0"/>
        </dgm:presLayoutVars>
      </dgm:prSet>
      <dgm:spPr/>
    </dgm:pt>
    <dgm:pt modelId="{82D2C6D6-D26D-4917-BE1C-E6386546EA58}" type="pres">
      <dgm:prSet presAssocID="{6D977927-4C70-4356-BE9B-74217319B097}" presName="ChildAccent" presStyleLbl="solidFgAcc1" presStyleIdx="8" presStyleCnt="10"/>
      <dgm:spPr/>
    </dgm:pt>
    <dgm:pt modelId="{A715C175-6227-42F7-B8D0-8694A374CCDA}" type="pres">
      <dgm:prSet presAssocID="{6D977927-4C70-4356-BE9B-74217319B097}" presName="Child" presStyleLbl="revTx" presStyleIdx="10" presStyleCnt="12">
        <dgm:presLayoutVars>
          <dgm:chMax val="0"/>
          <dgm:chPref val="0"/>
          <dgm:bulletEnabled val="1"/>
        </dgm:presLayoutVars>
      </dgm:prSet>
      <dgm:spPr/>
    </dgm:pt>
    <dgm:pt modelId="{ACB823A6-D845-44A0-BF84-7A0102EEAC97}" type="pres">
      <dgm:prSet presAssocID="{612B22B1-D555-48E9-AD6F-460E2D826390}" presName="childComposite" presStyleCnt="0">
        <dgm:presLayoutVars>
          <dgm:chMax val="0"/>
          <dgm:chPref val="0"/>
        </dgm:presLayoutVars>
      </dgm:prSet>
      <dgm:spPr/>
    </dgm:pt>
    <dgm:pt modelId="{A2A737DE-657E-406F-9971-DDCC519E36AD}" type="pres">
      <dgm:prSet presAssocID="{612B22B1-D555-48E9-AD6F-460E2D826390}" presName="ChildAccent" presStyleLbl="solidFgAcc1" presStyleIdx="9" presStyleCnt="10"/>
      <dgm:spPr/>
    </dgm:pt>
    <dgm:pt modelId="{46A41562-C213-44A6-AAB8-2BDF9F97B1D4}" type="pres">
      <dgm:prSet presAssocID="{612B22B1-D555-48E9-AD6F-460E2D826390}" presName="Child" presStyleLbl="revTx" presStyleIdx="11" presStyleCnt="12">
        <dgm:presLayoutVars>
          <dgm:chMax val="0"/>
          <dgm:chPref val="0"/>
          <dgm:bulletEnabled val="1"/>
        </dgm:presLayoutVars>
      </dgm:prSet>
      <dgm:spPr/>
    </dgm:pt>
  </dgm:ptLst>
  <dgm:cxnLst>
    <dgm:cxn modelId="{CE30ED16-3282-4E3D-9CD2-BEFFB19BAA24}" srcId="{48D3C7C5-CE15-4209-88FD-0EA29D5372D0}" destId="{0B137F16-4C8C-4A4D-9B82-C0EAEE67C278}" srcOrd="0" destOrd="0" parTransId="{BCFC5AB5-AE3B-4198-98A2-D3BBBF49E359}" sibTransId="{61A4BA0B-62CC-4655-8C2B-F5200140816C}"/>
    <dgm:cxn modelId="{0B4BB026-097D-4557-AC71-E70C01AB1CC3}" srcId="{0B137F16-4C8C-4A4D-9B82-C0EAEE67C278}" destId="{C6E4B351-E49B-4A90-960B-762777F21639}" srcOrd="4" destOrd="0" parTransId="{B2A72A06-7B3D-4C11-A8A9-0DA16AA3BBCA}" sibTransId="{E263F0AD-D092-4C20-8E3F-85EBB0A333AB}"/>
    <dgm:cxn modelId="{73FBE132-4948-41C5-9E2B-C21368FB7DDA}" srcId="{48D3C7C5-CE15-4209-88FD-0EA29D5372D0}" destId="{51727ACE-72F4-4DB9-8600-20912923BF1B}" srcOrd="1" destOrd="0" parTransId="{473368F0-A350-4041-97EF-C6F5AEFFA92A}" sibTransId="{608C9C92-435C-473A-BC85-1E959FE236BE}"/>
    <dgm:cxn modelId="{0C68F134-0067-46EB-95AF-1C2AFF6C1E59}" srcId="{51727ACE-72F4-4DB9-8600-20912923BF1B}" destId="{6E513DDA-E3CA-4149-B281-DFB5909D9AAD}" srcOrd="2" destOrd="0" parTransId="{11CE6FE7-EBBD-4E75-A43A-BAB76EF8D84D}" sibTransId="{F5AF27DD-45D0-4E78-AE10-D788D5AC7929}"/>
    <dgm:cxn modelId="{A2D1763A-C3D0-4B87-B547-6E4D02E7822E}" type="presOf" srcId="{9FDFD16E-8BE2-4D27-97CF-C1351D8DE674}" destId="{39105492-0A0F-487C-A12A-E96A782C5222}" srcOrd="0" destOrd="0" presId="urn:microsoft.com/office/officeart/2008/layout/SquareAccentList"/>
    <dgm:cxn modelId="{F2D0105F-B95B-4F99-A3C1-F2AA9B18A8AE}" type="presOf" srcId="{98AB9F38-027E-4EB8-B64E-CD7BFE83C8AF}" destId="{184C8440-8DB0-4A3B-82D3-4962DBAE85A6}" srcOrd="0" destOrd="0" presId="urn:microsoft.com/office/officeart/2008/layout/SquareAccentList"/>
    <dgm:cxn modelId="{7DDB815F-BA80-456A-9108-16BBD6CF77D5}" type="presOf" srcId="{6E513DDA-E3CA-4149-B281-DFB5909D9AAD}" destId="{AB2B87AE-D893-4F0C-8565-F19C3E34DBA2}" srcOrd="0" destOrd="0" presId="urn:microsoft.com/office/officeart/2008/layout/SquareAccentList"/>
    <dgm:cxn modelId="{FBBEF644-1D16-46BE-A374-A703F2DF02DE}" srcId="{0B137F16-4C8C-4A4D-9B82-C0EAEE67C278}" destId="{98AB9F38-027E-4EB8-B64E-CD7BFE83C8AF}" srcOrd="2" destOrd="0" parTransId="{BEAA76C0-7385-4F55-BA5D-F3F63A3B1A96}" sibTransId="{A3B311A3-6F3D-49C8-8FF0-B7811CF368D9}"/>
    <dgm:cxn modelId="{B40DC36E-F79D-4C36-AC3E-59EBD417087D}" srcId="{51727ACE-72F4-4DB9-8600-20912923BF1B}" destId="{612B22B1-D555-48E9-AD6F-460E2D826390}" srcOrd="4" destOrd="0" parTransId="{2648FE16-B98C-4957-9594-FCC2943F8A8A}" sibTransId="{E870D77D-5B17-42D9-A270-941035B604E0}"/>
    <dgm:cxn modelId="{AD4A637A-1D3C-438A-AB5F-E3AAA9B256E5}" srcId="{0B137F16-4C8C-4A4D-9B82-C0EAEE67C278}" destId="{F70FBED8-8E8B-44B6-AEA3-E9469318CD28}" srcOrd="0" destOrd="0" parTransId="{96536489-81A3-4D01-8D0B-057DB4642555}" sibTransId="{3297C15A-B289-4BBE-8BCB-819520D8EF2B}"/>
    <dgm:cxn modelId="{E4753B82-6B81-4290-B085-712071CF0D4C}" srcId="{51727ACE-72F4-4DB9-8600-20912923BF1B}" destId="{48FAC239-5EEB-4386-9197-3458366F2AE9}" srcOrd="1" destOrd="0" parTransId="{3380E15E-BFBC-4E98-977B-A669BE80D926}" sibTransId="{DF1193BB-1C91-4B18-8B5B-75FC70BBF026}"/>
    <dgm:cxn modelId="{00DFB887-E27A-417C-8634-719C53255B4A}" type="presOf" srcId="{F83EEC30-2B34-4C6F-B9FD-6A8B4B1EE49D}" destId="{91078EFE-084F-4A72-AD06-054D2DAA0BED}" srcOrd="0" destOrd="0" presId="urn:microsoft.com/office/officeart/2008/layout/SquareAccentList"/>
    <dgm:cxn modelId="{76266590-FB7F-48ED-9C56-9687B58E3255}" type="presOf" srcId="{48FAC239-5EEB-4386-9197-3458366F2AE9}" destId="{0EC2DDDF-294B-4481-875F-4CBC8318EBD0}" srcOrd="0" destOrd="0" presId="urn:microsoft.com/office/officeart/2008/layout/SquareAccentList"/>
    <dgm:cxn modelId="{EA252C93-FD49-4C0E-A0BF-1CBA6561110D}" type="presOf" srcId="{51727ACE-72F4-4DB9-8600-20912923BF1B}" destId="{9171E447-F65B-4E4D-A291-A36550D09D1A}" srcOrd="0" destOrd="0" presId="urn:microsoft.com/office/officeart/2008/layout/SquareAccentList"/>
    <dgm:cxn modelId="{BF0F7E99-8B40-4809-BB1E-49A136304671}" srcId="{51727ACE-72F4-4DB9-8600-20912923BF1B}" destId="{6D977927-4C70-4356-BE9B-74217319B097}" srcOrd="3" destOrd="0" parTransId="{61B18B28-E2F7-4F97-BD65-B0E9F63AE5CF}" sibTransId="{72FEF37A-B26C-4106-85B8-69268CF82F96}"/>
    <dgm:cxn modelId="{C89E7EA4-4961-429C-9629-66955587F43F}" type="presOf" srcId="{0B137F16-4C8C-4A4D-9B82-C0EAEE67C278}" destId="{029C25A5-F3B9-4093-9BD9-1A690B93DCB8}" srcOrd="0" destOrd="0" presId="urn:microsoft.com/office/officeart/2008/layout/SquareAccentList"/>
    <dgm:cxn modelId="{1A2263B5-0E6D-4806-B941-95BE2A8A0545}" srcId="{0B137F16-4C8C-4A4D-9B82-C0EAEE67C278}" destId="{F83EEC30-2B34-4C6F-B9FD-6A8B4B1EE49D}" srcOrd="3" destOrd="0" parTransId="{F092653B-39CF-4D11-9E40-424B4BC3292F}" sibTransId="{AAA5CCB9-5632-4AB9-991C-40104457655F}"/>
    <dgm:cxn modelId="{17D4F7B6-6F70-403B-B402-1A7933E6FD6D}" type="presOf" srcId="{612B22B1-D555-48E9-AD6F-460E2D826390}" destId="{46A41562-C213-44A6-AAB8-2BDF9F97B1D4}" srcOrd="0" destOrd="0" presId="urn:microsoft.com/office/officeart/2008/layout/SquareAccentList"/>
    <dgm:cxn modelId="{82FA47C1-6531-4E05-9497-2E091734C9FE}" type="presOf" srcId="{6D977927-4C70-4356-BE9B-74217319B097}" destId="{A715C175-6227-42F7-B8D0-8694A374CCDA}" srcOrd="0" destOrd="0" presId="urn:microsoft.com/office/officeart/2008/layout/SquareAccentList"/>
    <dgm:cxn modelId="{606324C4-4791-41EF-B42E-135F6D01E6AC}" srcId="{51727ACE-72F4-4DB9-8600-20912923BF1B}" destId="{9FDFD16E-8BE2-4D27-97CF-C1351D8DE674}" srcOrd="0" destOrd="0" parTransId="{EC4E1259-06E6-491D-A4EF-08B50B49CFC9}" sibTransId="{561EBACF-05CA-4356-A53D-10E19274AF19}"/>
    <dgm:cxn modelId="{FF409FD1-D28A-48D1-A484-B08D3BB9442D}" type="presOf" srcId="{48D3C7C5-CE15-4209-88FD-0EA29D5372D0}" destId="{0F20B4B6-A2EC-4E7D-B85E-BB174D5F8BEC}" srcOrd="0" destOrd="0" presId="urn:microsoft.com/office/officeart/2008/layout/SquareAccentList"/>
    <dgm:cxn modelId="{B11C16DE-D31E-438A-A9E4-A00F27B97631}" srcId="{0B137F16-4C8C-4A4D-9B82-C0EAEE67C278}" destId="{8757C254-8806-48C7-9022-F290BB6660CC}" srcOrd="1" destOrd="0" parTransId="{A28F6713-68E5-4D4E-B140-71806D727E7F}" sibTransId="{5BD52401-E916-4AED-B21E-52A9F540510D}"/>
    <dgm:cxn modelId="{060394E2-CE66-4083-89C4-9831E830D7E2}" type="presOf" srcId="{C6E4B351-E49B-4A90-960B-762777F21639}" destId="{451F704F-3B2F-4646-84AA-49F82AE08D2A}" srcOrd="0" destOrd="0" presId="urn:microsoft.com/office/officeart/2008/layout/SquareAccentList"/>
    <dgm:cxn modelId="{E47F83E7-F8F1-4A5D-9891-49F21EA47D7D}" type="presOf" srcId="{8757C254-8806-48C7-9022-F290BB6660CC}" destId="{80851392-4DBD-4231-BB0D-6EC1EE83FF36}" srcOrd="0" destOrd="0" presId="urn:microsoft.com/office/officeart/2008/layout/SquareAccentList"/>
    <dgm:cxn modelId="{0AD0E5EE-2031-493B-816C-E1460259C659}" type="presOf" srcId="{F70FBED8-8E8B-44B6-AEA3-E9469318CD28}" destId="{63B4612B-45FD-42DF-B676-0CE2E57F9024}" srcOrd="0" destOrd="0" presId="urn:microsoft.com/office/officeart/2008/layout/SquareAccentList"/>
    <dgm:cxn modelId="{040BB635-8897-471F-BDA2-9D0AABE0A1A7}" type="presParOf" srcId="{0F20B4B6-A2EC-4E7D-B85E-BB174D5F8BEC}" destId="{DAE63A58-B7C2-4F7E-B0A3-A82518887598}" srcOrd="0" destOrd="0" presId="urn:microsoft.com/office/officeart/2008/layout/SquareAccentList"/>
    <dgm:cxn modelId="{040D0B30-D318-4F90-B458-55EDC3219BF4}" type="presParOf" srcId="{DAE63A58-B7C2-4F7E-B0A3-A82518887598}" destId="{2A9C23B1-23CE-4C59-B556-17F9E2AF67AA}" srcOrd="0" destOrd="0" presId="urn:microsoft.com/office/officeart/2008/layout/SquareAccentList"/>
    <dgm:cxn modelId="{DE1791CC-D12C-4EB0-9BEA-9F94401869C0}" type="presParOf" srcId="{2A9C23B1-23CE-4C59-B556-17F9E2AF67AA}" destId="{A6DE5FC1-5B1F-4CD1-BFED-8534DD7BEDD6}" srcOrd="0" destOrd="0" presId="urn:microsoft.com/office/officeart/2008/layout/SquareAccentList"/>
    <dgm:cxn modelId="{91D67097-F250-4FB1-9059-DF2EAF863218}" type="presParOf" srcId="{2A9C23B1-23CE-4C59-B556-17F9E2AF67AA}" destId="{5B4D0CED-EA2C-4537-AF07-D1DB727060E7}" srcOrd="1" destOrd="0" presId="urn:microsoft.com/office/officeart/2008/layout/SquareAccentList"/>
    <dgm:cxn modelId="{9C0AC645-17AD-4FF0-8003-57887D0599B4}" type="presParOf" srcId="{2A9C23B1-23CE-4C59-B556-17F9E2AF67AA}" destId="{029C25A5-F3B9-4093-9BD9-1A690B93DCB8}" srcOrd="2" destOrd="0" presId="urn:microsoft.com/office/officeart/2008/layout/SquareAccentList"/>
    <dgm:cxn modelId="{0BE66017-6D57-4588-82DE-4D7B1822C928}" type="presParOf" srcId="{DAE63A58-B7C2-4F7E-B0A3-A82518887598}" destId="{B7205B3B-C9B9-4DAA-93B9-E0AF38F9E106}" srcOrd="1" destOrd="0" presId="urn:microsoft.com/office/officeart/2008/layout/SquareAccentList"/>
    <dgm:cxn modelId="{55FDD2ED-7CB7-436A-999E-FEE7EA232CDA}" type="presParOf" srcId="{B7205B3B-C9B9-4DAA-93B9-E0AF38F9E106}" destId="{6EDC3E2C-B309-4880-9057-F669935333B2}" srcOrd="0" destOrd="0" presId="urn:microsoft.com/office/officeart/2008/layout/SquareAccentList"/>
    <dgm:cxn modelId="{805C33B1-0DCB-4132-9038-16FD8EDE986B}" type="presParOf" srcId="{6EDC3E2C-B309-4880-9057-F669935333B2}" destId="{E5DE2047-4072-440A-9A7E-160B51418927}" srcOrd="0" destOrd="0" presId="urn:microsoft.com/office/officeart/2008/layout/SquareAccentList"/>
    <dgm:cxn modelId="{13FFDF81-9A4C-404B-8D5E-D5AD1BCEC577}" type="presParOf" srcId="{6EDC3E2C-B309-4880-9057-F669935333B2}" destId="{63B4612B-45FD-42DF-B676-0CE2E57F9024}" srcOrd="1" destOrd="0" presId="urn:microsoft.com/office/officeart/2008/layout/SquareAccentList"/>
    <dgm:cxn modelId="{0BA42DBB-1110-4647-B2CC-6378CE1D82B5}" type="presParOf" srcId="{B7205B3B-C9B9-4DAA-93B9-E0AF38F9E106}" destId="{483204DD-F782-4EAF-9375-0B25498B5629}" srcOrd="1" destOrd="0" presId="urn:microsoft.com/office/officeart/2008/layout/SquareAccentList"/>
    <dgm:cxn modelId="{33B453AB-3199-40B0-B4F4-0ADC36E2DD3A}" type="presParOf" srcId="{483204DD-F782-4EAF-9375-0B25498B5629}" destId="{0B3372C7-4D39-4B39-9C6C-3B3565212B5A}" srcOrd="0" destOrd="0" presId="urn:microsoft.com/office/officeart/2008/layout/SquareAccentList"/>
    <dgm:cxn modelId="{E9026F90-6970-42BF-93BF-554AFAE0CF78}" type="presParOf" srcId="{483204DD-F782-4EAF-9375-0B25498B5629}" destId="{80851392-4DBD-4231-BB0D-6EC1EE83FF36}" srcOrd="1" destOrd="0" presId="urn:microsoft.com/office/officeart/2008/layout/SquareAccentList"/>
    <dgm:cxn modelId="{BED3AE06-534E-4C68-8C3E-1BA688DA92E3}" type="presParOf" srcId="{B7205B3B-C9B9-4DAA-93B9-E0AF38F9E106}" destId="{74440FF9-E56E-4C43-BEB1-03F4C90EC994}" srcOrd="2" destOrd="0" presId="urn:microsoft.com/office/officeart/2008/layout/SquareAccentList"/>
    <dgm:cxn modelId="{E92D313A-B4AA-4F4A-A3C6-4764060EBB7E}" type="presParOf" srcId="{74440FF9-E56E-4C43-BEB1-03F4C90EC994}" destId="{2D274A5F-431C-4DBF-9D45-2AC62FD2BF85}" srcOrd="0" destOrd="0" presId="urn:microsoft.com/office/officeart/2008/layout/SquareAccentList"/>
    <dgm:cxn modelId="{71C7C252-5CF5-4CB6-B807-4D70E1595072}" type="presParOf" srcId="{74440FF9-E56E-4C43-BEB1-03F4C90EC994}" destId="{184C8440-8DB0-4A3B-82D3-4962DBAE85A6}" srcOrd="1" destOrd="0" presId="urn:microsoft.com/office/officeart/2008/layout/SquareAccentList"/>
    <dgm:cxn modelId="{5584D3F3-31C8-408B-8EC6-AB8D5C7FC152}" type="presParOf" srcId="{B7205B3B-C9B9-4DAA-93B9-E0AF38F9E106}" destId="{2C3869A5-C1A3-4224-8D54-6EBF73E73F6F}" srcOrd="3" destOrd="0" presId="urn:microsoft.com/office/officeart/2008/layout/SquareAccentList"/>
    <dgm:cxn modelId="{5FD13C7C-4717-4412-8328-8C43E44D3EFE}" type="presParOf" srcId="{2C3869A5-C1A3-4224-8D54-6EBF73E73F6F}" destId="{850B333C-D4C0-430F-BC5F-466591476131}" srcOrd="0" destOrd="0" presId="urn:microsoft.com/office/officeart/2008/layout/SquareAccentList"/>
    <dgm:cxn modelId="{CDA73637-A27F-4A67-AC09-04B46B71D12B}" type="presParOf" srcId="{2C3869A5-C1A3-4224-8D54-6EBF73E73F6F}" destId="{91078EFE-084F-4A72-AD06-054D2DAA0BED}" srcOrd="1" destOrd="0" presId="urn:microsoft.com/office/officeart/2008/layout/SquareAccentList"/>
    <dgm:cxn modelId="{9C3F2DE0-588F-415F-80D1-10536DAE2D26}" type="presParOf" srcId="{B7205B3B-C9B9-4DAA-93B9-E0AF38F9E106}" destId="{903D6499-4877-4F68-964F-776BE401E8E2}" srcOrd="4" destOrd="0" presId="urn:microsoft.com/office/officeart/2008/layout/SquareAccentList"/>
    <dgm:cxn modelId="{42C97082-D516-48BF-85AC-13468F364767}" type="presParOf" srcId="{903D6499-4877-4F68-964F-776BE401E8E2}" destId="{A4F2F914-D1DA-459F-A5DB-B674FD9357D0}" srcOrd="0" destOrd="0" presId="urn:microsoft.com/office/officeart/2008/layout/SquareAccentList"/>
    <dgm:cxn modelId="{FFB2FB34-4E11-4E62-8558-051811139BC9}" type="presParOf" srcId="{903D6499-4877-4F68-964F-776BE401E8E2}" destId="{451F704F-3B2F-4646-84AA-49F82AE08D2A}" srcOrd="1" destOrd="0" presId="urn:microsoft.com/office/officeart/2008/layout/SquareAccentList"/>
    <dgm:cxn modelId="{B8B58A93-DFF6-4068-A0A6-E684FBE9A004}" type="presParOf" srcId="{0F20B4B6-A2EC-4E7D-B85E-BB174D5F8BEC}" destId="{FC468E4F-16C4-432F-A864-BB677CF18DE8}" srcOrd="1" destOrd="0" presId="urn:microsoft.com/office/officeart/2008/layout/SquareAccentList"/>
    <dgm:cxn modelId="{65DEFB94-FB35-41C0-853B-E3CB64BF8F15}" type="presParOf" srcId="{FC468E4F-16C4-432F-A864-BB677CF18DE8}" destId="{79AA9090-C529-489B-ADBD-1754537F1AE0}" srcOrd="0" destOrd="0" presId="urn:microsoft.com/office/officeart/2008/layout/SquareAccentList"/>
    <dgm:cxn modelId="{804CE124-939A-4F41-9C0D-62D7CF71F482}" type="presParOf" srcId="{79AA9090-C529-489B-ADBD-1754537F1AE0}" destId="{BAAD8FA3-4E62-45BD-8EA4-AFC30ECC5E91}" srcOrd="0" destOrd="0" presId="urn:microsoft.com/office/officeart/2008/layout/SquareAccentList"/>
    <dgm:cxn modelId="{E1527CCF-9506-4BDC-8371-AA71DF51420C}" type="presParOf" srcId="{79AA9090-C529-489B-ADBD-1754537F1AE0}" destId="{850F252F-1CC1-4230-A352-BFF04A50D4B0}" srcOrd="1" destOrd="0" presId="urn:microsoft.com/office/officeart/2008/layout/SquareAccentList"/>
    <dgm:cxn modelId="{B12C0CA5-4279-4C5A-93FC-1D67E1A3EF81}" type="presParOf" srcId="{79AA9090-C529-489B-ADBD-1754537F1AE0}" destId="{9171E447-F65B-4E4D-A291-A36550D09D1A}" srcOrd="2" destOrd="0" presId="urn:microsoft.com/office/officeart/2008/layout/SquareAccentList"/>
    <dgm:cxn modelId="{82673811-6112-4EB3-8125-2BDE6A8E74F6}" type="presParOf" srcId="{FC468E4F-16C4-432F-A864-BB677CF18DE8}" destId="{19CB0B40-8CA5-4766-8623-D9A9E2EBF14E}" srcOrd="1" destOrd="0" presId="urn:microsoft.com/office/officeart/2008/layout/SquareAccentList"/>
    <dgm:cxn modelId="{6DE931B1-620A-45E6-93A4-874B14376135}" type="presParOf" srcId="{19CB0B40-8CA5-4766-8623-D9A9E2EBF14E}" destId="{268B60EE-5EBD-495D-8382-BA4C078140A8}" srcOrd="0" destOrd="0" presId="urn:microsoft.com/office/officeart/2008/layout/SquareAccentList"/>
    <dgm:cxn modelId="{91CD3AC3-5D43-445B-A68A-1ECF5B252012}" type="presParOf" srcId="{268B60EE-5EBD-495D-8382-BA4C078140A8}" destId="{3A9A175C-F151-444D-BAFB-E29AC66C7A0D}" srcOrd="0" destOrd="0" presId="urn:microsoft.com/office/officeart/2008/layout/SquareAccentList"/>
    <dgm:cxn modelId="{5CF1B1A6-CCBF-4F46-8419-C667FD51CEB2}" type="presParOf" srcId="{268B60EE-5EBD-495D-8382-BA4C078140A8}" destId="{39105492-0A0F-487C-A12A-E96A782C5222}" srcOrd="1" destOrd="0" presId="urn:microsoft.com/office/officeart/2008/layout/SquareAccentList"/>
    <dgm:cxn modelId="{C5C352D6-FB3B-4166-84AA-731297AC7C03}" type="presParOf" srcId="{19CB0B40-8CA5-4766-8623-D9A9E2EBF14E}" destId="{76BE6A5A-15C5-46D6-86BC-06069DDC6288}" srcOrd="1" destOrd="0" presId="urn:microsoft.com/office/officeart/2008/layout/SquareAccentList"/>
    <dgm:cxn modelId="{8CEF96AD-4924-4D57-BB3E-087D3E71F631}" type="presParOf" srcId="{76BE6A5A-15C5-46D6-86BC-06069DDC6288}" destId="{E5935C86-6975-46DB-948F-2094E2AC27BD}" srcOrd="0" destOrd="0" presId="urn:microsoft.com/office/officeart/2008/layout/SquareAccentList"/>
    <dgm:cxn modelId="{BF82BA3F-376C-4877-A239-E68A4F3C5765}" type="presParOf" srcId="{76BE6A5A-15C5-46D6-86BC-06069DDC6288}" destId="{0EC2DDDF-294B-4481-875F-4CBC8318EBD0}" srcOrd="1" destOrd="0" presId="urn:microsoft.com/office/officeart/2008/layout/SquareAccentList"/>
    <dgm:cxn modelId="{261323A1-5C5C-4E6F-BEE8-7436E7F8058F}" type="presParOf" srcId="{19CB0B40-8CA5-4766-8623-D9A9E2EBF14E}" destId="{FE9ED4BA-1DCA-4691-930F-7F1C3A1779CB}" srcOrd="2" destOrd="0" presId="urn:microsoft.com/office/officeart/2008/layout/SquareAccentList"/>
    <dgm:cxn modelId="{391B6D13-F9E3-4C26-B8FA-DBEDCF1DAD98}" type="presParOf" srcId="{FE9ED4BA-1DCA-4691-930F-7F1C3A1779CB}" destId="{CAE464F6-CDB5-4F80-BC2B-DE2A9226FC99}" srcOrd="0" destOrd="0" presId="urn:microsoft.com/office/officeart/2008/layout/SquareAccentList"/>
    <dgm:cxn modelId="{9F9C12E9-28AC-43A1-B65A-4D006BC2826E}" type="presParOf" srcId="{FE9ED4BA-1DCA-4691-930F-7F1C3A1779CB}" destId="{AB2B87AE-D893-4F0C-8565-F19C3E34DBA2}" srcOrd="1" destOrd="0" presId="urn:microsoft.com/office/officeart/2008/layout/SquareAccentList"/>
    <dgm:cxn modelId="{E4AE38D7-B73C-406D-856F-BA431D5C16D5}" type="presParOf" srcId="{19CB0B40-8CA5-4766-8623-D9A9E2EBF14E}" destId="{37127D1E-08FC-4C77-B74D-BC36E3ADE7D3}" srcOrd="3" destOrd="0" presId="urn:microsoft.com/office/officeart/2008/layout/SquareAccentList"/>
    <dgm:cxn modelId="{F9A6B28F-268D-4E81-8D35-61DA3161ACDC}" type="presParOf" srcId="{37127D1E-08FC-4C77-B74D-BC36E3ADE7D3}" destId="{82D2C6D6-D26D-4917-BE1C-E6386546EA58}" srcOrd="0" destOrd="0" presId="urn:microsoft.com/office/officeart/2008/layout/SquareAccentList"/>
    <dgm:cxn modelId="{FA036515-AC95-445A-801D-0FD1C8C2F487}" type="presParOf" srcId="{37127D1E-08FC-4C77-B74D-BC36E3ADE7D3}" destId="{A715C175-6227-42F7-B8D0-8694A374CCDA}" srcOrd="1" destOrd="0" presId="urn:microsoft.com/office/officeart/2008/layout/SquareAccentList"/>
    <dgm:cxn modelId="{AD65DEFD-95E9-44F7-988E-3C59E4165E53}" type="presParOf" srcId="{19CB0B40-8CA5-4766-8623-D9A9E2EBF14E}" destId="{ACB823A6-D845-44A0-BF84-7A0102EEAC97}" srcOrd="4" destOrd="0" presId="urn:microsoft.com/office/officeart/2008/layout/SquareAccentList"/>
    <dgm:cxn modelId="{D1EFEA6B-E2BB-4225-8D47-91F9C02C0F55}" type="presParOf" srcId="{ACB823A6-D845-44A0-BF84-7A0102EEAC97}" destId="{A2A737DE-657E-406F-9971-DDCC519E36AD}" srcOrd="0" destOrd="0" presId="urn:microsoft.com/office/officeart/2008/layout/SquareAccentList"/>
    <dgm:cxn modelId="{4C057440-8D57-4230-8786-BDA4665397F7}" type="presParOf" srcId="{ACB823A6-D845-44A0-BF84-7A0102EEAC97}" destId="{46A41562-C213-44A6-AAB8-2BDF9F97B1D4}"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2D9E59-4727-49F3-8579-E1C0207CAF1B}"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tr-TR"/>
        </a:p>
      </dgm:t>
    </dgm:pt>
    <dgm:pt modelId="{08D1A8E3-0E80-4CFC-AFFD-28C7643322C6}">
      <dgm:prSet phldrT="[Metin]"/>
      <dgm:spPr/>
      <dgm:t>
        <a:bodyPr/>
        <a:lstStyle/>
        <a:p>
          <a:r>
            <a:rPr lang="tr-TR" dirty="0">
              <a:solidFill>
                <a:srgbClr val="000000"/>
              </a:solidFill>
            </a:rPr>
            <a:t>2005</a:t>
          </a:r>
        </a:p>
      </dgm:t>
    </dgm:pt>
    <dgm:pt modelId="{EF455627-6C15-47F8-AF75-52385E945703}" type="parTrans" cxnId="{B612E20B-6370-467C-A546-03A5DBCBFCC3}">
      <dgm:prSet/>
      <dgm:spPr/>
      <dgm:t>
        <a:bodyPr/>
        <a:lstStyle/>
        <a:p>
          <a:endParaRPr lang="tr-TR">
            <a:solidFill>
              <a:srgbClr val="000000"/>
            </a:solidFill>
          </a:endParaRPr>
        </a:p>
      </dgm:t>
    </dgm:pt>
    <dgm:pt modelId="{8DD12EE3-9E9A-4B91-AF24-A1810F02E8B4}" type="sibTrans" cxnId="{B612E20B-6370-467C-A546-03A5DBCBFCC3}">
      <dgm:prSet/>
      <dgm:spPr/>
      <dgm:t>
        <a:bodyPr/>
        <a:lstStyle/>
        <a:p>
          <a:endParaRPr lang="tr-TR">
            <a:solidFill>
              <a:srgbClr val="000000"/>
            </a:solidFill>
          </a:endParaRPr>
        </a:p>
      </dgm:t>
    </dgm:pt>
    <dgm:pt modelId="{DE5F4CC0-9484-4CBC-A2F8-1F6B3E003F96}">
      <dgm:prSet phldrT="[Metin]" custT="1"/>
      <dgm:spPr/>
      <dgm:t>
        <a:bodyPr/>
        <a:lstStyle/>
        <a:p>
          <a:r>
            <a:rPr kumimoji="0" lang="tr-TR" altLang="tr-TR" sz="1200" b="1" i="0" u="none" strike="noStrike" cap="none" normalizeH="0" baseline="0" dirty="0">
              <a:ln/>
              <a:solidFill>
                <a:srgbClr val="000000"/>
              </a:solidFill>
              <a:effectLst/>
              <a:latin typeface="Times New Roman" panose="02020603050405020304" pitchFamily="18" charset="0"/>
              <a:cs typeface="Times New Roman" panose="02020603050405020304" pitchFamily="18" charset="0"/>
            </a:rPr>
            <a:t>Madde 13 — </a:t>
          </a:r>
          <a:r>
            <a:rPr kumimoji="0" lang="tr-TR" altLang="tr-TR" sz="1200" b="0" i="0" u="none" strike="noStrike" cap="none" normalizeH="0" baseline="0" dirty="0">
              <a:ln/>
              <a:solidFill>
                <a:srgbClr val="000000"/>
              </a:solidFill>
              <a:effectLst/>
              <a:highlight>
                <a:srgbClr val="FFFF00"/>
              </a:highlight>
              <a:latin typeface="Times New Roman" panose="02020603050405020304" pitchFamily="18" charset="0"/>
              <a:cs typeface="Times New Roman" panose="02020603050405020304" pitchFamily="18" charset="0"/>
            </a:rPr>
            <a:t>Başhemşirelik tarafından, tercihen yüksek okul mezunu, bilgisayar kullanmayı bilen ve Bakanlık tarafından onaylanmış enfeksiyon kontrol hemşireliği sertifikasına sahip hemşireler arasından seçilir </a:t>
          </a:r>
          <a:r>
            <a:rPr kumimoji="0" lang="tr-TR" altLang="tr-TR" sz="1200" b="0" i="0" u="none" strike="noStrike" cap="none" normalizeH="0" baseline="0" dirty="0">
              <a:ln/>
              <a:solidFill>
                <a:srgbClr val="000000"/>
              </a:solidFill>
              <a:effectLst/>
              <a:latin typeface="Times New Roman" panose="02020603050405020304" pitchFamily="18" charset="0"/>
              <a:cs typeface="Times New Roman" panose="02020603050405020304" pitchFamily="18" charset="0"/>
            </a:rPr>
            <a:t>ve enfeksiyon kontrol komitesine bağlı olarak çalışır. </a:t>
          </a:r>
          <a:r>
            <a:rPr kumimoji="0" lang="tr-TR" altLang="tr-TR" sz="1200" b="0" i="0" u="none" strike="noStrike" cap="none" normalizeH="0" baseline="0" dirty="0">
              <a:ln/>
              <a:solidFill>
                <a:srgbClr val="000000"/>
              </a:solidFill>
              <a:effectLst/>
              <a:highlight>
                <a:srgbClr val="FFFF00"/>
              </a:highlight>
              <a:latin typeface="Times New Roman" panose="02020603050405020304" pitchFamily="18" charset="0"/>
              <a:cs typeface="Times New Roman" panose="02020603050405020304" pitchFamily="18" charset="0"/>
            </a:rPr>
            <a:t>Her iki yüz elli yatak için bir enfeksiyon kontrol hemşiresi görevlendirilmesi zorunludur.</a:t>
          </a:r>
          <a:endParaRPr lang="tr-TR" sz="1200" dirty="0">
            <a:solidFill>
              <a:srgbClr val="000000"/>
            </a:solidFill>
            <a:highlight>
              <a:srgbClr val="FFFF00"/>
            </a:highlight>
          </a:endParaRPr>
        </a:p>
      </dgm:t>
    </dgm:pt>
    <dgm:pt modelId="{058D4CBA-7AE6-4F1E-917B-83E74F6BCB6E}" type="parTrans" cxnId="{CC465B20-21B1-47A1-99D6-9B9C52957748}">
      <dgm:prSet/>
      <dgm:spPr/>
      <dgm:t>
        <a:bodyPr/>
        <a:lstStyle/>
        <a:p>
          <a:endParaRPr lang="tr-TR">
            <a:solidFill>
              <a:srgbClr val="000000"/>
            </a:solidFill>
          </a:endParaRPr>
        </a:p>
      </dgm:t>
    </dgm:pt>
    <dgm:pt modelId="{87E5F544-A7FF-4C0F-AF7C-560A746A0313}" type="sibTrans" cxnId="{CC465B20-21B1-47A1-99D6-9B9C52957748}">
      <dgm:prSet/>
      <dgm:spPr/>
      <dgm:t>
        <a:bodyPr/>
        <a:lstStyle/>
        <a:p>
          <a:endParaRPr lang="tr-TR">
            <a:solidFill>
              <a:srgbClr val="000000"/>
            </a:solidFill>
          </a:endParaRPr>
        </a:p>
      </dgm:t>
    </dgm:pt>
    <dgm:pt modelId="{B2DB35A5-BA3E-4A9D-8B83-4AD9968D372D}">
      <dgm:prSet phldrT="[Metin]"/>
      <dgm:spPr/>
      <dgm:t>
        <a:bodyPr/>
        <a:lstStyle/>
        <a:p>
          <a:r>
            <a:rPr lang="tr-TR" dirty="0">
              <a:solidFill>
                <a:srgbClr val="000000"/>
              </a:solidFill>
            </a:rPr>
            <a:t>2011</a:t>
          </a:r>
        </a:p>
      </dgm:t>
    </dgm:pt>
    <dgm:pt modelId="{2CDFB55D-6BCA-4ACE-85DE-36CCC5D8EBE8}" type="parTrans" cxnId="{8B710153-BB90-4575-B049-95AD8727C2C3}">
      <dgm:prSet/>
      <dgm:spPr/>
      <dgm:t>
        <a:bodyPr/>
        <a:lstStyle/>
        <a:p>
          <a:endParaRPr lang="tr-TR">
            <a:solidFill>
              <a:srgbClr val="000000"/>
            </a:solidFill>
          </a:endParaRPr>
        </a:p>
      </dgm:t>
    </dgm:pt>
    <dgm:pt modelId="{45F98888-5046-46BE-B15C-2C1172B4019A}" type="sibTrans" cxnId="{8B710153-BB90-4575-B049-95AD8727C2C3}">
      <dgm:prSet/>
      <dgm:spPr/>
      <dgm:t>
        <a:bodyPr/>
        <a:lstStyle/>
        <a:p>
          <a:endParaRPr lang="tr-TR">
            <a:solidFill>
              <a:srgbClr val="000000"/>
            </a:solidFill>
          </a:endParaRPr>
        </a:p>
      </dgm:t>
    </dgm:pt>
    <dgm:pt modelId="{9A3CA5F2-8990-479A-8508-BC231E40405F}">
      <dgm:prSet phldrT="[Metin]" custT="1"/>
      <dgm:spPr/>
      <dgm:t>
        <a:bodyPr/>
        <a:lstStyle/>
        <a:p>
          <a:r>
            <a:rPr lang="tr-TR" sz="1200" b="1" i="0" dirty="0">
              <a:solidFill>
                <a:srgbClr val="000000"/>
              </a:solidFill>
              <a:latin typeface="Times New Roman" panose="02020603050405020304" pitchFamily="18" charset="0"/>
              <a:cs typeface="Times New Roman" panose="02020603050405020304" pitchFamily="18" charset="0"/>
            </a:rPr>
            <a:t>MADDE 1 –</a:t>
          </a:r>
          <a:r>
            <a:rPr lang="tr-TR" sz="1200" b="0" i="0" dirty="0">
              <a:solidFill>
                <a:srgbClr val="000000"/>
              </a:solidFill>
              <a:latin typeface="Times New Roman" panose="02020603050405020304" pitchFamily="18" charset="0"/>
              <a:cs typeface="Times New Roman" panose="02020603050405020304" pitchFamily="18" charset="0"/>
            </a:rPr>
            <a:t> 11/8/2005 tarihli ve 25903 sayılı Resmî </a:t>
          </a:r>
          <a:r>
            <a:rPr lang="tr-TR" sz="1200" b="0" i="0" dirty="0" err="1">
              <a:solidFill>
                <a:srgbClr val="000000"/>
              </a:solidFill>
              <a:latin typeface="Times New Roman" panose="02020603050405020304" pitchFamily="18" charset="0"/>
              <a:cs typeface="Times New Roman" panose="02020603050405020304" pitchFamily="18" charset="0"/>
            </a:rPr>
            <a:t>Gazete’de</a:t>
          </a:r>
          <a:r>
            <a:rPr lang="tr-TR" sz="1200" b="0" i="0" dirty="0">
              <a:solidFill>
                <a:srgbClr val="000000"/>
              </a:solidFill>
              <a:latin typeface="Times New Roman" panose="02020603050405020304" pitchFamily="18" charset="0"/>
              <a:cs typeface="Times New Roman" panose="02020603050405020304" pitchFamily="18" charset="0"/>
            </a:rPr>
            <a:t> yayımlanan Yataklı Tedavi Kurumları Enfeksiyon Kontrol Yönetmeliğinin 13 üncü maddesinin birinci fıkrasının ikinci cümlesi aşağıdaki şekilde değiştirilmiştir.</a:t>
          </a:r>
          <a:endParaRPr lang="tr-TR" sz="1200" dirty="0">
            <a:solidFill>
              <a:srgbClr val="000000"/>
            </a:solidFill>
            <a:latin typeface="Times New Roman" panose="02020603050405020304" pitchFamily="18" charset="0"/>
            <a:cs typeface="Times New Roman" panose="02020603050405020304" pitchFamily="18" charset="0"/>
          </a:endParaRPr>
        </a:p>
      </dgm:t>
    </dgm:pt>
    <dgm:pt modelId="{356BC32E-0D1A-45B1-A4AA-A04E7A7A2EBC}" type="parTrans" cxnId="{01A1BB2F-0AA6-49E5-AD9A-9CC1B1C07060}">
      <dgm:prSet/>
      <dgm:spPr/>
      <dgm:t>
        <a:bodyPr/>
        <a:lstStyle/>
        <a:p>
          <a:endParaRPr lang="tr-TR">
            <a:solidFill>
              <a:srgbClr val="000000"/>
            </a:solidFill>
          </a:endParaRPr>
        </a:p>
      </dgm:t>
    </dgm:pt>
    <dgm:pt modelId="{D55AF8B4-DFB0-4C72-8905-6940FABB338A}" type="sibTrans" cxnId="{01A1BB2F-0AA6-49E5-AD9A-9CC1B1C07060}">
      <dgm:prSet/>
      <dgm:spPr/>
      <dgm:t>
        <a:bodyPr/>
        <a:lstStyle/>
        <a:p>
          <a:endParaRPr lang="tr-TR">
            <a:solidFill>
              <a:srgbClr val="000000"/>
            </a:solidFill>
          </a:endParaRPr>
        </a:p>
      </dgm:t>
    </dgm:pt>
    <dgm:pt modelId="{4AAE0677-778B-4881-861F-98DC1AD3D060}">
      <dgm:prSet phldrT="[Metin]" custT="1"/>
      <dgm:spPr/>
      <dgm:t>
        <a:bodyPr/>
        <a:lstStyle/>
        <a:p>
          <a:pPr marL="0" lvl="0" indent="0" algn="l" defTabSz="1600200">
            <a:lnSpc>
              <a:spcPct val="90000"/>
            </a:lnSpc>
            <a:spcBef>
              <a:spcPct val="0"/>
            </a:spcBef>
            <a:spcAft>
              <a:spcPct val="35000"/>
            </a:spcAft>
            <a:buNone/>
          </a:pPr>
          <a:r>
            <a:rPr lang="tr-TR" sz="3600" kern="1200" dirty="0">
              <a:solidFill>
                <a:srgbClr val="000000"/>
              </a:solidFill>
              <a:latin typeface="Calibri" panose="020F0502020204030204"/>
              <a:ea typeface="+mn-ea"/>
              <a:cs typeface="+mn-cs"/>
            </a:rPr>
            <a:t>2025</a:t>
          </a:r>
        </a:p>
      </dgm:t>
    </dgm:pt>
    <dgm:pt modelId="{D61A6685-A06A-4CB8-BAEF-EF852DA053BA}" type="parTrans" cxnId="{88A24351-E4D9-440F-BA0C-C6360A50CA6D}">
      <dgm:prSet/>
      <dgm:spPr/>
      <dgm:t>
        <a:bodyPr/>
        <a:lstStyle/>
        <a:p>
          <a:endParaRPr lang="tr-TR">
            <a:solidFill>
              <a:srgbClr val="000000"/>
            </a:solidFill>
          </a:endParaRPr>
        </a:p>
      </dgm:t>
    </dgm:pt>
    <dgm:pt modelId="{0F436835-8E2F-470B-A4CB-02CD97FB898B}" type="sibTrans" cxnId="{88A24351-E4D9-440F-BA0C-C6360A50CA6D}">
      <dgm:prSet/>
      <dgm:spPr/>
      <dgm:t>
        <a:bodyPr/>
        <a:lstStyle/>
        <a:p>
          <a:endParaRPr lang="tr-TR">
            <a:solidFill>
              <a:srgbClr val="000000"/>
            </a:solidFill>
          </a:endParaRPr>
        </a:p>
      </dgm:t>
    </dgm:pt>
    <dgm:pt modelId="{7166CDAF-5BEA-4B0C-B453-E2D56FD1245D}">
      <dgm:prSet phldrT="[Metin]" custT="1"/>
      <dgm:spPr/>
      <dgm:t>
        <a:bodyPr/>
        <a:lstStyle/>
        <a:p>
          <a:pPr marL="57150" lvl="1" indent="0" algn="l" defTabSz="400050">
            <a:lnSpc>
              <a:spcPct val="90000"/>
            </a:lnSpc>
            <a:spcBef>
              <a:spcPct val="0"/>
            </a:spcBef>
            <a:spcAft>
              <a:spcPct val="15000"/>
            </a:spcAft>
          </a:pPr>
          <a:r>
            <a:rPr lang="tr-TR" sz="1200" b="1" i="0" kern="1200" dirty="0">
              <a:solidFill>
                <a:srgbClr val="000000"/>
              </a:solidFill>
              <a:latin typeface="Times New Roman" panose="02020603050405020304" pitchFamily="18" charset="0"/>
              <a:ea typeface="+mn-ea"/>
              <a:cs typeface="Times New Roman" panose="02020603050405020304" pitchFamily="18" charset="0"/>
            </a:rPr>
            <a:t>MADDE 12- (1) </a:t>
          </a:r>
          <a:r>
            <a:rPr lang="tr-TR" sz="1200" b="0" i="0" kern="1200" dirty="0">
              <a:solidFill>
                <a:srgbClr val="000000"/>
              </a:solidFill>
              <a:latin typeface="Times New Roman" panose="02020603050405020304" pitchFamily="18" charset="0"/>
              <a:ea typeface="+mn-ea"/>
              <a:cs typeface="Times New Roman" panose="02020603050405020304" pitchFamily="18" charset="0"/>
            </a:rPr>
            <a:t>Enfeksiyon kontrol hemşiresi, </a:t>
          </a:r>
          <a:r>
            <a:rPr lang="tr-TR" sz="1200" b="0" i="0" kern="1200" dirty="0">
              <a:solidFill>
                <a:srgbClr val="000000"/>
              </a:solidFill>
              <a:highlight>
                <a:srgbClr val="FFFF00"/>
              </a:highlight>
              <a:latin typeface="Times New Roman" panose="02020603050405020304" pitchFamily="18" charset="0"/>
              <a:ea typeface="+mn-ea"/>
              <a:cs typeface="Times New Roman" panose="02020603050405020304" pitchFamily="18" charset="0"/>
            </a:rPr>
            <a:t>enfeksiyon kontrol komitesinin önerisi ve sağlık bakım hizmetleri müdürü onayı ile yönetim tarafından, lisans mezunu ve tercihen Bakanlık tarafından onaylanmış enfeksiyon kontrol hemşireliği sertifikasına sahip hemşireler arasından seçilir </a:t>
          </a:r>
          <a:r>
            <a:rPr lang="tr-TR" sz="1200" b="0" i="0" kern="1200" dirty="0">
              <a:solidFill>
                <a:srgbClr val="000000"/>
              </a:solidFill>
              <a:latin typeface="Times New Roman" panose="02020603050405020304" pitchFamily="18" charset="0"/>
              <a:ea typeface="+mn-ea"/>
              <a:cs typeface="Times New Roman" panose="02020603050405020304" pitchFamily="18" charset="0"/>
            </a:rPr>
            <a:t>ve enfeksiyon kontrol komitesine bağlı olarak çalışır.</a:t>
          </a:r>
        </a:p>
      </dgm:t>
    </dgm:pt>
    <dgm:pt modelId="{360A75B0-06C1-4E81-9FC3-0E7F70BA86F6}" type="parTrans" cxnId="{5DAF760A-E60E-4057-BDA7-A8AE5095EC6D}">
      <dgm:prSet/>
      <dgm:spPr/>
      <dgm:t>
        <a:bodyPr/>
        <a:lstStyle/>
        <a:p>
          <a:endParaRPr lang="tr-TR">
            <a:solidFill>
              <a:srgbClr val="000000"/>
            </a:solidFill>
          </a:endParaRPr>
        </a:p>
      </dgm:t>
    </dgm:pt>
    <dgm:pt modelId="{983D32BD-C7D9-45EF-B4FD-A95E30621AA8}" type="sibTrans" cxnId="{5DAF760A-E60E-4057-BDA7-A8AE5095EC6D}">
      <dgm:prSet/>
      <dgm:spPr/>
      <dgm:t>
        <a:bodyPr/>
        <a:lstStyle/>
        <a:p>
          <a:endParaRPr lang="tr-TR">
            <a:solidFill>
              <a:srgbClr val="000000"/>
            </a:solidFill>
          </a:endParaRPr>
        </a:p>
      </dgm:t>
    </dgm:pt>
    <dgm:pt modelId="{D33F553D-0BA0-4445-A613-0E13F25D4541}">
      <dgm:prSet custT="1"/>
      <dgm:spPr/>
      <dgm:t>
        <a:bodyPr/>
        <a:lstStyle/>
        <a:p>
          <a:r>
            <a:rPr kumimoji="0" lang="tr-TR" altLang="tr-TR" sz="1200" b="0" i="0" u="none" strike="noStrike" cap="none" normalizeH="0" baseline="0" dirty="0">
              <a:ln/>
              <a:solidFill>
                <a:srgbClr val="000000"/>
              </a:solidFill>
              <a:effectLst/>
              <a:latin typeface="Times New Roman" panose="02020603050405020304" pitchFamily="18" charset="0"/>
              <a:cs typeface="Times New Roman" panose="02020603050405020304" pitchFamily="18" charset="0"/>
            </a:rPr>
            <a:t>Bakanlıkça sertifikalandırılan enfeksiyon kontrol hemşireleri, enfeksiyon kontrol komitesince aksi yönde bir teklif getirilmediği sürece, </a:t>
          </a:r>
          <a:r>
            <a:rPr kumimoji="0" lang="tr-TR" altLang="tr-TR" sz="1200" b="0" i="0" u="none" strike="noStrike" cap="none" normalizeH="0" baseline="0" dirty="0">
              <a:ln/>
              <a:solidFill>
                <a:srgbClr val="000000"/>
              </a:solidFill>
              <a:effectLst/>
              <a:highlight>
                <a:srgbClr val="FFFF00"/>
              </a:highlight>
              <a:latin typeface="Times New Roman" panose="02020603050405020304" pitchFamily="18" charset="0"/>
              <a:cs typeface="Times New Roman" panose="02020603050405020304" pitchFamily="18" charset="0"/>
            </a:rPr>
            <a:t>en az beş yıl süre ile bu görevi yürütür. </a:t>
          </a:r>
          <a:r>
            <a:rPr kumimoji="0" lang="tr-TR" altLang="tr-TR" sz="1200" b="0" i="0" u="none" strike="noStrike" cap="none" normalizeH="0" baseline="0" dirty="0">
              <a:ln/>
              <a:solidFill>
                <a:srgbClr val="000000"/>
              </a:solidFill>
              <a:effectLst/>
              <a:latin typeface="Times New Roman" panose="02020603050405020304" pitchFamily="18" charset="0"/>
              <a:cs typeface="Times New Roman" panose="02020603050405020304" pitchFamily="18" charset="0"/>
            </a:rPr>
            <a:t>Yönetim tarafından, yerine aynı nitelikleri haiz bir hemşire görevlendirilmeden, bu görevlerini bırakamazlar. Enfeksiyon kontrol hemşirelerine, nöbet hizmetleri de dahil olmak üzere, enfeksiyon kontrolü dışında ilave bir görev verilemez.</a:t>
          </a:r>
          <a:endParaRPr kumimoji="0" lang="tr-TR" altLang="tr-TR" sz="1200" b="0" i="0" u="none" strike="noStrike" cap="none" normalizeH="0" baseline="0" dirty="0">
            <a:ln/>
            <a:solidFill>
              <a:srgbClr val="000000"/>
            </a:solidFill>
            <a:effectLst/>
          </a:endParaRPr>
        </a:p>
      </dgm:t>
    </dgm:pt>
    <dgm:pt modelId="{F743FD22-E2DD-4DD0-BC99-315E223693F5}" type="parTrans" cxnId="{B03E8CC3-9455-4143-9E17-F396FE17807C}">
      <dgm:prSet/>
      <dgm:spPr/>
      <dgm:t>
        <a:bodyPr/>
        <a:lstStyle/>
        <a:p>
          <a:endParaRPr lang="tr-TR">
            <a:solidFill>
              <a:srgbClr val="000000"/>
            </a:solidFill>
          </a:endParaRPr>
        </a:p>
      </dgm:t>
    </dgm:pt>
    <dgm:pt modelId="{EBDB8AF1-AF8D-4A76-8758-716E72436B86}" type="sibTrans" cxnId="{B03E8CC3-9455-4143-9E17-F396FE17807C}">
      <dgm:prSet/>
      <dgm:spPr/>
      <dgm:t>
        <a:bodyPr/>
        <a:lstStyle/>
        <a:p>
          <a:endParaRPr lang="tr-TR">
            <a:solidFill>
              <a:srgbClr val="000000"/>
            </a:solidFill>
          </a:endParaRPr>
        </a:p>
      </dgm:t>
    </dgm:pt>
    <dgm:pt modelId="{5F3DF4DD-A9B0-4675-B30E-4756C749DB15}">
      <dgm:prSet custT="1"/>
      <dgm:spPr/>
      <dgm:t>
        <a:bodyPr/>
        <a:lstStyle/>
        <a:p>
          <a:r>
            <a:rPr lang="tr-TR" sz="1200" b="0" i="0">
              <a:solidFill>
                <a:srgbClr val="000000"/>
              </a:solidFill>
              <a:highlight>
                <a:srgbClr val="FFFF00"/>
              </a:highlight>
              <a:latin typeface="Times New Roman" panose="02020603050405020304" pitchFamily="18" charset="0"/>
              <a:cs typeface="Times New Roman" panose="02020603050405020304" pitchFamily="18" charset="0"/>
            </a:rPr>
            <a:t>“Yıllık ortalama yatak doluluk oranı dikkate alınarak her yüz elli dolu yatak için bir enfeksiyon kontrol hemşiresi görevlendirilmesi zorunludur.”</a:t>
          </a:r>
          <a:endParaRPr lang="tr-TR" sz="1200" b="0" i="0" dirty="0">
            <a:solidFill>
              <a:srgbClr val="000000"/>
            </a:solidFill>
            <a:highlight>
              <a:srgbClr val="FFFF00"/>
            </a:highlight>
            <a:latin typeface="Times New Roman" panose="02020603050405020304" pitchFamily="18" charset="0"/>
            <a:cs typeface="Times New Roman" panose="02020603050405020304" pitchFamily="18" charset="0"/>
          </a:endParaRPr>
        </a:p>
      </dgm:t>
    </dgm:pt>
    <dgm:pt modelId="{7041D798-0648-4F53-9CE8-24D4E6298BE4}" type="parTrans" cxnId="{AF020590-CC55-4DEA-83BB-381319C6C1D9}">
      <dgm:prSet/>
      <dgm:spPr/>
      <dgm:t>
        <a:bodyPr/>
        <a:lstStyle/>
        <a:p>
          <a:endParaRPr lang="tr-TR">
            <a:solidFill>
              <a:srgbClr val="000000"/>
            </a:solidFill>
          </a:endParaRPr>
        </a:p>
      </dgm:t>
    </dgm:pt>
    <dgm:pt modelId="{08A26A20-F4C2-44F1-AFFA-56E40057EAA1}" type="sibTrans" cxnId="{AF020590-CC55-4DEA-83BB-381319C6C1D9}">
      <dgm:prSet/>
      <dgm:spPr/>
      <dgm:t>
        <a:bodyPr/>
        <a:lstStyle/>
        <a:p>
          <a:endParaRPr lang="tr-TR">
            <a:solidFill>
              <a:srgbClr val="000000"/>
            </a:solidFill>
          </a:endParaRPr>
        </a:p>
      </dgm:t>
    </dgm:pt>
    <dgm:pt modelId="{DD55D092-B80D-4952-AF35-43DAAF446DF5}">
      <dgm:prSet custT="1"/>
      <dgm:spPr/>
      <dgm:t>
        <a:bodyPr/>
        <a:lstStyle/>
        <a:p>
          <a:pPr marL="57150" lvl="1" indent="0" algn="l" defTabSz="400050">
            <a:lnSpc>
              <a:spcPct val="90000"/>
            </a:lnSpc>
            <a:spcBef>
              <a:spcPct val="0"/>
            </a:spcBef>
            <a:spcAft>
              <a:spcPct val="15000"/>
            </a:spcAft>
          </a:pPr>
          <a:r>
            <a:rPr lang="tr-TR" sz="1200" b="0" i="0" kern="1200" dirty="0">
              <a:solidFill>
                <a:srgbClr val="000000"/>
              </a:solidFill>
              <a:latin typeface="Times New Roman" panose="02020603050405020304" pitchFamily="18" charset="0"/>
              <a:ea typeface="+mn-ea"/>
              <a:cs typeface="Times New Roman" panose="02020603050405020304" pitchFamily="18" charset="0"/>
            </a:rPr>
            <a:t>(2)  </a:t>
          </a:r>
          <a:r>
            <a:rPr lang="tr-TR" sz="1200" b="0" i="0" kern="1200" dirty="0">
              <a:solidFill>
                <a:srgbClr val="000000"/>
              </a:solidFill>
              <a:highlight>
                <a:srgbClr val="FFFF00"/>
              </a:highlight>
              <a:latin typeface="Times New Roman" panose="02020603050405020304" pitchFamily="18" charset="0"/>
              <a:ea typeface="+mn-ea"/>
              <a:cs typeface="Times New Roman" panose="02020603050405020304" pitchFamily="18" charset="0"/>
            </a:rPr>
            <a:t>Yataklı tedavi kurumlarında, kurum yatak sayısına göre her yüz elli yatak için bir enfeksiyon kontrol hemşiresi; ayrıca kurum yatak sayısından bağımsız olarak yoğun bakım yatak sayısı elli ve üzeri olan hastaneler için her elli yoğun bakım yatak sayısı için bir enfeksiyon kontrol hemşiresi daha görevlendirilmesi zorunludur. Yoğun bakım yatak sayısı ellinin üzerinde olan kurumlarda, yoğun bakım yatak sayısı elliye bölündüğünde kalan sayı yirmi beş ve üzerinde ise ayrıca bir enfeksiyon kontrol hemşiresi daha görevlendirilmesi zorunludur.</a:t>
          </a:r>
        </a:p>
      </dgm:t>
    </dgm:pt>
    <dgm:pt modelId="{5B0BDAFF-59EF-4205-8592-C7EFA1F1744B}" type="parTrans" cxnId="{30D854B4-FC28-4367-AE19-1305487DB9A8}">
      <dgm:prSet/>
      <dgm:spPr/>
      <dgm:t>
        <a:bodyPr/>
        <a:lstStyle/>
        <a:p>
          <a:endParaRPr lang="tr-TR">
            <a:solidFill>
              <a:srgbClr val="000000"/>
            </a:solidFill>
          </a:endParaRPr>
        </a:p>
      </dgm:t>
    </dgm:pt>
    <dgm:pt modelId="{400D7CA8-E5D0-4E95-8648-9D6AF01A1B6C}" type="sibTrans" cxnId="{30D854B4-FC28-4367-AE19-1305487DB9A8}">
      <dgm:prSet/>
      <dgm:spPr/>
      <dgm:t>
        <a:bodyPr/>
        <a:lstStyle/>
        <a:p>
          <a:endParaRPr lang="tr-TR">
            <a:solidFill>
              <a:srgbClr val="000000"/>
            </a:solidFill>
          </a:endParaRPr>
        </a:p>
      </dgm:t>
    </dgm:pt>
    <dgm:pt modelId="{E06D408B-AAA5-4931-932F-A9AF368BE269}">
      <dgm:prSet custT="1"/>
      <dgm:spPr/>
      <dgm:t>
        <a:bodyPr/>
        <a:lstStyle/>
        <a:p>
          <a:pPr marL="57150" lvl="1" indent="0" algn="l" defTabSz="400050">
            <a:lnSpc>
              <a:spcPct val="90000"/>
            </a:lnSpc>
            <a:spcBef>
              <a:spcPct val="0"/>
            </a:spcBef>
            <a:spcAft>
              <a:spcPct val="15000"/>
            </a:spcAft>
          </a:pPr>
          <a:r>
            <a:rPr lang="tr-TR" sz="1200" b="0" i="0" kern="1200" dirty="0">
              <a:solidFill>
                <a:srgbClr val="000000"/>
              </a:solidFill>
              <a:latin typeface="Times New Roman" panose="02020603050405020304" pitchFamily="18" charset="0"/>
              <a:ea typeface="+mn-ea"/>
              <a:cs typeface="Times New Roman" panose="02020603050405020304" pitchFamily="18" charset="0"/>
            </a:rPr>
            <a:t>(3) Bakanlıkça sertifikalandırılan enfeksiyon kontrol hemşireleri, enfeksiyon kontrol komitesince aksi yönde bir teklif getirilmediği sürece, </a:t>
          </a:r>
          <a:r>
            <a:rPr lang="tr-TR" sz="1200" b="0" i="0" kern="1200" dirty="0">
              <a:solidFill>
                <a:srgbClr val="000000"/>
              </a:solidFill>
              <a:highlight>
                <a:srgbClr val="FFFF00"/>
              </a:highlight>
              <a:latin typeface="Times New Roman" panose="02020603050405020304" pitchFamily="18" charset="0"/>
              <a:ea typeface="+mn-ea"/>
              <a:cs typeface="Times New Roman" panose="02020603050405020304" pitchFamily="18" charset="0"/>
            </a:rPr>
            <a:t>en az yedi yıl süre ile bu görevi yürütür.</a:t>
          </a:r>
          <a:r>
            <a:rPr lang="tr-TR" sz="1200" b="0" i="0" kern="1200" dirty="0">
              <a:solidFill>
                <a:srgbClr val="000000"/>
              </a:solidFill>
              <a:latin typeface="Times New Roman" panose="02020603050405020304" pitchFamily="18" charset="0"/>
              <a:ea typeface="+mn-ea"/>
              <a:cs typeface="Times New Roman" panose="02020603050405020304" pitchFamily="18" charset="0"/>
            </a:rPr>
            <a:t> Enfeksiyon kontrol hemşirelerine nöbet hizmetleri de dahil olmak üzere, enfeksiyon önleme ve kontrolü dışında ilave görev verilemez.</a:t>
          </a:r>
        </a:p>
      </dgm:t>
    </dgm:pt>
    <dgm:pt modelId="{1EA5E5C6-2A35-4CF3-9170-79B82E2EB98B}" type="parTrans" cxnId="{FED975CF-8C2D-4E21-8F32-C4C169591FF0}">
      <dgm:prSet/>
      <dgm:spPr/>
      <dgm:t>
        <a:bodyPr/>
        <a:lstStyle/>
        <a:p>
          <a:endParaRPr lang="tr-TR">
            <a:solidFill>
              <a:srgbClr val="000000"/>
            </a:solidFill>
          </a:endParaRPr>
        </a:p>
      </dgm:t>
    </dgm:pt>
    <dgm:pt modelId="{3D335EB4-E187-4DA1-8964-AEF3AFF6DCAE}" type="sibTrans" cxnId="{FED975CF-8C2D-4E21-8F32-C4C169591FF0}">
      <dgm:prSet/>
      <dgm:spPr/>
      <dgm:t>
        <a:bodyPr/>
        <a:lstStyle/>
        <a:p>
          <a:endParaRPr lang="tr-TR">
            <a:solidFill>
              <a:srgbClr val="000000"/>
            </a:solidFill>
          </a:endParaRPr>
        </a:p>
      </dgm:t>
    </dgm:pt>
    <dgm:pt modelId="{188D0EBC-97E8-469F-B6E5-78E70D6DAAB4}" type="pres">
      <dgm:prSet presAssocID="{752D9E59-4727-49F3-8579-E1C0207CAF1B}" presName="Name0" presStyleCnt="0">
        <dgm:presLayoutVars>
          <dgm:dir/>
          <dgm:resizeHandles val="exact"/>
        </dgm:presLayoutVars>
      </dgm:prSet>
      <dgm:spPr/>
    </dgm:pt>
    <dgm:pt modelId="{6F255F7A-81B1-4F9D-B8F6-C74BD2758C6C}" type="pres">
      <dgm:prSet presAssocID="{08D1A8E3-0E80-4CFC-AFFD-28C7643322C6}" presName="node" presStyleLbl="node1" presStyleIdx="0" presStyleCnt="3">
        <dgm:presLayoutVars>
          <dgm:bulletEnabled val="1"/>
        </dgm:presLayoutVars>
      </dgm:prSet>
      <dgm:spPr/>
    </dgm:pt>
    <dgm:pt modelId="{941254F1-A600-47AA-9FEB-EB52A6A418B4}" type="pres">
      <dgm:prSet presAssocID="{8DD12EE3-9E9A-4B91-AF24-A1810F02E8B4}" presName="sibTrans" presStyleLbl="sibTrans2D1" presStyleIdx="0" presStyleCnt="2"/>
      <dgm:spPr/>
    </dgm:pt>
    <dgm:pt modelId="{E608117C-DAE7-4578-9A98-A9F17F318A7F}" type="pres">
      <dgm:prSet presAssocID="{8DD12EE3-9E9A-4B91-AF24-A1810F02E8B4}" presName="connectorText" presStyleLbl="sibTrans2D1" presStyleIdx="0" presStyleCnt="2"/>
      <dgm:spPr/>
    </dgm:pt>
    <dgm:pt modelId="{98C3D460-B93F-48C1-A3B5-2C0FE7C9F33B}" type="pres">
      <dgm:prSet presAssocID="{B2DB35A5-BA3E-4A9D-8B83-4AD9968D372D}" presName="node" presStyleLbl="node1" presStyleIdx="1" presStyleCnt="3">
        <dgm:presLayoutVars>
          <dgm:bulletEnabled val="1"/>
        </dgm:presLayoutVars>
      </dgm:prSet>
      <dgm:spPr/>
    </dgm:pt>
    <dgm:pt modelId="{D9B99E55-FFE4-4E58-A2C7-00B78F22A740}" type="pres">
      <dgm:prSet presAssocID="{45F98888-5046-46BE-B15C-2C1172B4019A}" presName="sibTrans" presStyleLbl="sibTrans2D1" presStyleIdx="1" presStyleCnt="2"/>
      <dgm:spPr/>
    </dgm:pt>
    <dgm:pt modelId="{623BC191-55C4-4E13-ACE3-421DAA2A900A}" type="pres">
      <dgm:prSet presAssocID="{45F98888-5046-46BE-B15C-2C1172B4019A}" presName="connectorText" presStyleLbl="sibTrans2D1" presStyleIdx="1" presStyleCnt="2"/>
      <dgm:spPr/>
    </dgm:pt>
    <dgm:pt modelId="{27DBEE4B-07E4-4AC6-BEEB-68D94EC48C6D}" type="pres">
      <dgm:prSet presAssocID="{4AAE0677-778B-4881-861F-98DC1AD3D060}" presName="node" presStyleLbl="node1" presStyleIdx="2" presStyleCnt="3" custScaleX="133328">
        <dgm:presLayoutVars>
          <dgm:bulletEnabled val="1"/>
        </dgm:presLayoutVars>
      </dgm:prSet>
      <dgm:spPr/>
    </dgm:pt>
  </dgm:ptLst>
  <dgm:cxnLst>
    <dgm:cxn modelId="{5DAF760A-E60E-4057-BDA7-A8AE5095EC6D}" srcId="{4AAE0677-778B-4881-861F-98DC1AD3D060}" destId="{7166CDAF-5BEA-4B0C-B453-E2D56FD1245D}" srcOrd="0" destOrd="0" parTransId="{360A75B0-06C1-4E81-9FC3-0E7F70BA86F6}" sibTransId="{983D32BD-C7D9-45EF-B4FD-A95E30621AA8}"/>
    <dgm:cxn modelId="{B612E20B-6370-467C-A546-03A5DBCBFCC3}" srcId="{752D9E59-4727-49F3-8579-E1C0207CAF1B}" destId="{08D1A8E3-0E80-4CFC-AFFD-28C7643322C6}" srcOrd="0" destOrd="0" parTransId="{EF455627-6C15-47F8-AF75-52385E945703}" sibTransId="{8DD12EE3-9E9A-4B91-AF24-A1810F02E8B4}"/>
    <dgm:cxn modelId="{BF2CF50F-65E6-47C6-B340-B771BE01E307}" type="presOf" srcId="{08D1A8E3-0E80-4CFC-AFFD-28C7643322C6}" destId="{6F255F7A-81B1-4F9D-B8F6-C74BD2758C6C}" srcOrd="0" destOrd="0" presId="urn:microsoft.com/office/officeart/2005/8/layout/process1"/>
    <dgm:cxn modelId="{CC465B20-21B1-47A1-99D6-9B9C52957748}" srcId="{08D1A8E3-0E80-4CFC-AFFD-28C7643322C6}" destId="{DE5F4CC0-9484-4CBC-A2F8-1F6B3E003F96}" srcOrd="0" destOrd="0" parTransId="{058D4CBA-7AE6-4F1E-917B-83E74F6BCB6E}" sibTransId="{87E5F544-A7FF-4C0F-AF7C-560A746A0313}"/>
    <dgm:cxn modelId="{01A1BB2F-0AA6-49E5-AD9A-9CC1B1C07060}" srcId="{B2DB35A5-BA3E-4A9D-8B83-4AD9968D372D}" destId="{9A3CA5F2-8990-479A-8508-BC231E40405F}" srcOrd="0" destOrd="0" parTransId="{356BC32E-0D1A-45B1-A4AA-A04E7A7A2EBC}" sibTransId="{D55AF8B4-DFB0-4C72-8905-6940FABB338A}"/>
    <dgm:cxn modelId="{2313F739-E74F-4CFF-95BC-4F3CB6E72A25}" type="presOf" srcId="{DE5F4CC0-9484-4CBC-A2F8-1F6B3E003F96}" destId="{6F255F7A-81B1-4F9D-B8F6-C74BD2758C6C}" srcOrd="0" destOrd="1" presId="urn:microsoft.com/office/officeart/2005/8/layout/process1"/>
    <dgm:cxn modelId="{16103065-4DEE-4542-8E68-848B23FA12C0}" type="presOf" srcId="{45F98888-5046-46BE-B15C-2C1172B4019A}" destId="{623BC191-55C4-4E13-ACE3-421DAA2A900A}" srcOrd="1" destOrd="0" presId="urn:microsoft.com/office/officeart/2005/8/layout/process1"/>
    <dgm:cxn modelId="{012AE769-55B9-4F21-8974-347CE812C08C}" type="presOf" srcId="{DD55D092-B80D-4952-AF35-43DAAF446DF5}" destId="{27DBEE4B-07E4-4AC6-BEEB-68D94EC48C6D}" srcOrd="0" destOrd="2" presId="urn:microsoft.com/office/officeart/2005/8/layout/process1"/>
    <dgm:cxn modelId="{207D8E4C-CCA0-40A5-8BC5-74E0EDEFF8C9}" type="presOf" srcId="{45F98888-5046-46BE-B15C-2C1172B4019A}" destId="{D9B99E55-FFE4-4E58-A2C7-00B78F22A740}" srcOrd="0" destOrd="0" presId="urn:microsoft.com/office/officeart/2005/8/layout/process1"/>
    <dgm:cxn modelId="{324D096D-7CD1-485B-9A52-D061A137FF5C}" type="presOf" srcId="{752D9E59-4727-49F3-8579-E1C0207CAF1B}" destId="{188D0EBC-97E8-469F-B6E5-78E70D6DAAB4}" srcOrd="0" destOrd="0" presId="urn:microsoft.com/office/officeart/2005/8/layout/process1"/>
    <dgm:cxn modelId="{C7A41D4D-C409-48E2-ADC3-EEE15252E5D6}" type="presOf" srcId="{8DD12EE3-9E9A-4B91-AF24-A1810F02E8B4}" destId="{941254F1-A600-47AA-9FEB-EB52A6A418B4}" srcOrd="0" destOrd="0" presId="urn:microsoft.com/office/officeart/2005/8/layout/process1"/>
    <dgm:cxn modelId="{88A24351-E4D9-440F-BA0C-C6360A50CA6D}" srcId="{752D9E59-4727-49F3-8579-E1C0207CAF1B}" destId="{4AAE0677-778B-4881-861F-98DC1AD3D060}" srcOrd="2" destOrd="0" parTransId="{D61A6685-A06A-4CB8-BAEF-EF852DA053BA}" sibTransId="{0F436835-8E2F-470B-A4CB-02CD97FB898B}"/>
    <dgm:cxn modelId="{8B710153-BB90-4575-B049-95AD8727C2C3}" srcId="{752D9E59-4727-49F3-8579-E1C0207CAF1B}" destId="{B2DB35A5-BA3E-4A9D-8B83-4AD9968D372D}" srcOrd="1" destOrd="0" parTransId="{2CDFB55D-6BCA-4ACE-85DE-36CCC5D8EBE8}" sibTransId="{45F98888-5046-46BE-B15C-2C1172B4019A}"/>
    <dgm:cxn modelId="{6E69FA57-EE85-46BD-98FA-36FF3D1D0036}" type="presOf" srcId="{8DD12EE3-9E9A-4B91-AF24-A1810F02E8B4}" destId="{E608117C-DAE7-4578-9A98-A9F17F318A7F}" srcOrd="1" destOrd="0" presId="urn:microsoft.com/office/officeart/2005/8/layout/process1"/>
    <dgm:cxn modelId="{CE141D8C-A08D-4420-8212-B63C625274A6}" type="presOf" srcId="{4AAE0677-778B-4881-861F-98DC1AD3D060}" destId="{27DBEE4B-07E4-4AC6-BEEB-68D94EC48C6D}" srcOrd="0" destOrd="0" presId="urn:microsoft.com/office/officeart/2005/8/layout/process1"/>
    <dgm:cxn modelId="{AF020590-CC55-4DEA-83BB-381319C6C1D9}" srcId="{B2DB35A5-BA3E-4A9D-8B83-4AD9968D372D}" destId="{5F3DF4DD-A9B0-4675-B30E-4756C749DB15}" srcOrd="1" destOrd="0" parTransId="{7041D798-0648-4F53-9CE8-24D4E6298BE4}" sibTransId="{08A26A20-F4C2-44F1-AFFA-56E40057EAA1}"/>
    <dgm:cxn modelId="{4AC5109B-A464-4112-8E97-0500BAEA70B7}" type="presOf" srcId="{D33F553D-0BA0-4445-A613-0E13F25D4541}" destId="{6F255F7A-81B1-4F9D-B8F6-C74BD2758C6C}" srcOrd="0" destOrd="2" presId="urn:microsoft.com/office/officeart/2005/8/layout/process1"/>
    <dgm:cxn modelId="{045991A2-39C7-4795-B31E-46BAAD93BB7B}" type="presOf" srcId="{9A3CA5F2-8990-479A-8508-BC231E40405F}" destId="{98C3D460-B93F-48C1-A3B5-2C0FE7C9F33B}" srcOrd="0" destOrd="1" presId="urn:microsoft.com/office/officeart/2005/8/layout/process1"/>
    <dgm:cxn modelId="{6C23BAAB-28D6-40B7-B494-5451B93FA155}" type="presOf" srcId="{5F3DF4DD-A9B0-4675-B30E-4756C749DB15}" destId="{98C3D460-B93F-48C1-A3B5-2C0FE7C9F33B}" srcOrd="0" destOrd="2" presId="urn:microsoft.com/office/officeart/2005/8/layout/process1"/>
    <dgm:cxn modelId="{D0391DB3-9608-487F-B26B-1529D488B26F}" type="presOf" srcId="{B2DB35A5-BA3E-4A9D-8B83-4AD9968D372D}" destId="{98C3D460-B93F-48C1-A3B5-2C0FE7C9F33B}" srcOrd="0" destOrd="0" presId="urn:microsoft.com/office/officeart/2005/8/layout/process1"/>
    <dgm:cxn modelId="{30D854B4-FC28-4367-AE19-1305487DB9A8}" srcId="{4AAE0677-778B-4881-861F-98DC1AD3D060}" destId="{DD55D092-B80D-4952-AF35-43DAAF446DF5}" srcOrd="1" destOrd="0" parTransId="{5B0BDAFF-59EF-4205-8592-C7EFA1F1744B}" sibTransId="{400D7CA8-E5D0-4E95-8648-9D6AF01A1B6C}"/>
    <dgm:cxn modelId="{B03E8CC3-9455-4143-9E17-F396FE17807C}" srcId="{08D1A8E3-0E80-4CFC-AFFD-28C7643322C6}" destId="{D33F553D-0BA0-4445-A613-0E13F25D4541}" srcOrd="1" destOrd="0" parTransId="{F743FD22-E2DD-4DD0-BC99-315E223693F5}" sibTransId="{EBDB8AF1-AF8D-4A76-8758-716E72436B86}"/>
    <dgm:cxn modelId="{FED975CF-8C2D-4E21-8F32-C4C169591FF0}" srcId="{4AAE0677-778B-4881-861F-98DC1AD3D060}" destId="{E06D408B-AAA5-4931-932F-A9AF368BE269}" srcOrd="2" destOrd="0" parTransId="{1EA5E5C6-2A35-4CF3-9170-79B82E2EB98B}" sibTransId="{3D335EB4-E187-4DA1-8964-AEF3AFF6DCAE}"/>
    <dgm:cxn modelId="{8FC736E6-84E6-41B0-91D4-ACD245A4DEB0}" type="presOf" srcId="{E06D408B-AAA5-4931-932F-A9AF368BE269}" destId="{27DBEE4B-07E4-4AC6-BEEB-68D94EC48C6D}" srcOrd="0" destOrd="3" presId="urn:microsoft.com/office/officeart/2005/8/layout/process1"/>
    <dgm:cxn modelId="{3DB059FB-16A9-4E85-AAC9-47D09EC3E143}" type="presOf" srcId="{7166CDAF-5BEA-4B0C-B453-E2D56FD1245D}" destId="{27DBEE4B-07E4-4AC6-BEEB-68D94EC48C6D}" srcOrd="0" destOrd="1" presId="urn:microsoft.com/office/officeart/2005/8/layout/process1"/>
    <dgm:cxn modelId="{6C0AEC41-DBBA-410C-8A67-F04CC8FCFC36}" type="presParOf" srcId="{188D0EBC-97E8-469F-B6E5-78E70D6DAAB4}" destId="{6F255F7A-81B1-4F9D-B8F6-C74BD2758C6C}" srcOrd="0" destOrd="0" presId="urn:microsoft.com/office/officeart/2005/8/layout/process1"/>
    <dgm:cxn modelId="{9EFB2A6C-6E58-4F1B-B7ED-EA4CBDA9D833}" type="presParOf" srcId="{188D0EBC-97E8-469F-B6E5-78E70D6DAAB4}" destId="{941254F1-A600-47AA-9FEB-EB52A6A418B4}" srcOrd="1" destOrd="0" presId="urn:microsoft.com/office/officeart/2005/8/layout/process1"/>
    <dgm:cxn modelId="{9D79450C-8179-47F7-9661-E9B3189F27BA}" type="presParOf" srcId="{941254F1-A600-47AA-9FEB-EB52A6A418B4}" destId="{E608117C-DAE7-4578-9A98-A9F17F318A7F}" srcOrd="0" destOrd="0" presId="urn:microsoft.com/office/officeart/2005/8/layout/process1"/>
    <dgm:cxn modelId="{22C8169C-36FA-449B-B514-968CB5CFC490}" type="presParOf" srcId="{188D0EBC-97E8-469F-B6E5-78E70D6DAAB4}" destId="{98C3D460-B93F-48C1-A3B5-2C0FE7C9F33B}" srcOrd="2" destOrd="0" presId="urn:microsoft.com/office/officeart/2005/8/layout/process1"/>
    <dgm:cxn modelId="{49E0C70D-F5A0-4BA3-9339-2CCB30AEE3F7}" type="presParOf" srcId="{188D0EBC-97E8-469F-B6E5-78E70D6DAAB4}" destId="{D9B99E55-FFE4-4E58-A2C7-00B78F22A740}" srcOrd="3" destOrd="0" presId="urn:microsoft.com/office/officeart/2005/8/layout/process1"/>
    <dgm:cxn modelId="{C469BB1E-38FB-42E0-9193-1206A7C38322}" type="presParOf" srcId="{D9B99E55-FFE4-4E58-A2C7-00B78F22A740}" destId="{623BC191-55C4-4E13-ACE3-421DAA2A900A}" srcOrd="0" destOrd="0" presId="urn:microsoft.com/office/officeart/2005/8/layout/process1"/>
    <dgm:cxn modelId="{B8A9033D-BFB1-43C2-A4DA-A8F7CF0D564D}" type="presParOf" srcId="{188D0EBC-97E8-469F-B6E5-78E70D6DAAB4}" destId="{27DBEE4B-07E4-4AC6-BEEB-68D94EC48C6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6C4FF-73DB-4C1B-83AB-080E2F8E27A6}">
      <dsp:nvSpPr>
        <dsp:cNvPr id="0" name=""/>
        <dsp:cNvSpPr/>
      </dsp:nvSpPr>
      <dsp:spPr>
        <a:xfrm>
          <a:off x="3080" y="1424994"/>
          <a:ext cx="3753370" cy="150134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rgbClr val="000000"/>
              </a:solidFill>
            </a:rPr>
            <a:t>İlk çıkış               11 Ağustos 2005</a:t>
          </a:r>
        </a:p>
      </dsp:txBody>
      <dsp:txXfrm>
        <a:off x="753754" y="1424994"/>
        <a:ext cx="2252022" cy="1501348"/>
      </dsp:txXfrm>
    </dsp:sp>
    <dsp:sp modelId="{41E54AA1-5123-426A-806B-49897ED5DB5F}">
      <dsp:nvSpPr>
        <dsp:cNvPr id="0" name=""/>
        <dsp:cNvSpPr/>
      </dsp:nvSpPr>
      <dsp:spPr>
        <a:xfrm>
          <a:off x="3381114" y="1424994"/>
          <a:ext cx="3753370" cy="150134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rgbClr val="000000"/>
              </a:solidFill>
            </a:rPr>
            <a:t>1. Değişiklik      25 Haziran 2011</a:t>
          </a:r>
        </a:p>
      </dsp:txBody>
      <dsp:txXfrm>
        <a:off x="4131788" y="1424994"/>
        <a:ext cx="2252022" cy="1501348"/>
      </dsp:txXfrm>
    </dsp:sp>
    <dsp:sp modelId="{929A39C8-12F7-49BD-8D28-BB5F090C67C0}">
      <dsp:nvSpPr>
        <dsp:cNvPr id="0" name=""/>
        <dsp:cNvSpPr/>
      </dsp:nvSpPr>
      <dsp:spPr>
        <a:xfrm>
          <a:off x="6759148" y="1424994"/>
          <a:ext cx="3753370" cy="150134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tr-TR" sz="2400" kern="1200" dirty="0">
              <a:solidFill>
                <a:srgbClr val="000000"/>
              </a:solidFill>
            </a:rPr>
            <a:t>2. Değişiklik           18 Aralık 2025</a:t>
          </a:r>
        </a:p>
      </dsp:txBody>
      <dsp:txXfrm>
        <a:off x="7509822" y="1424994"/>
        <a:ext cx="2252022" cy="1501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E5FC1-5B1F-4CD1-BFED-8534DD7BEDD6}">
      <dsp:nvSpPr>
        <dsp:cNvPr id="0" name=""/>
        <dsp:cNvSpPr/>
      </dsp:nvSpPr>
      <dsp:spPr>
        <a:xfrm>
          <a:off x="1913452" y="628983"/>
          <a:ext cx="3594066" cy="4228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D0CED-EA2C-4537-AF07-D1DB727060E7}">
      <dsp:nvSpPr>
        <dsp:cNvPr id="0" name=""/>
        <dsp:cNvSpPr/>
      </dsp:nvSpPr>
      <dsp:spPr>
        <a:xfrm>
          <a:off x="1913452" y="787782"/>
          <a:ext cx="264033" cy="26403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9C25A5-F3B9-4093-9BD9-1A690B93DCB8}">
      <dsp:nvSpPr>
        <dsp:cNvPr id="0" name=""/>
        <dsp:cNvSpPr/>
      </dsp:nvSpPr>
      <dsp:spPr>
        <a:xfrm>
          <a:off x="1913452" y="0"/>
          <a:ext cx="3594066" cy="498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tr-TR" sz="2800" kern="1200" dirty="0"/>
            <a:t>2005</a:t>
          </a:r>
        </a:p>
      </dsp:txBody>
      <dsp:txXfrm>
        <a:off x="1913452" y="0"/>
        <a:ext cx="3594066" cy="498385"/>
      </dsp:txXfrm>
    </dsp:sp>
    <dsp:sp modelId="{E5DE2047-4072-440A-9A7E-160B51418927}">
      <dsp:nvSpPr>
        <dsp:cNvPr id="0" name=""/>
        <dsp:cNvSpPr/>
      </dsp:nvSpPr>
      <dsp:spPr>
        <a:xfrm>
          <a:off x="1913452" y="1403235"/>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4612B-45FD-42DF-B676-0CE2E57F9024}">
      <dsp:nvSpPr>
        <dsp:cNvPr id="0" name=""/>
        <dsp:cNvSpPr/>
      </dsp:nvSpPr>
      <dsp:spPr>
        <a:xfrm>
          <a:off x="2165037" y="1227525"/>
          <a:ext cx="3342481" cy="615446"/>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kumimoji="0" lang="tr-TR" altLang="tr-TR" sz="11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Özel sektöre ait bütün yataklı tedavi kurumları</a:t>
          </a:r>
          <a:endParaRPr lang="tr-TR" sz="1100" kern="1200" dirty="0"/>
        </a:p>
      </dsp:txBody>
      <dsp:txXfrm>
        <a:off x="2165037" y="1227525"/>
        <a:ext cx="3342481" cy="615446"/>
      </dsp:txXfrm>
    </dsp:sp>
    <dsp:sp modelId="{2D274A5F-431C-4DBF-9D45-2AC62FD2BF85}">
      <dsp:nvSpPr>
        <dsp:cNvPr id="0" name=""/>
        <dsp:cNvSpPr/>
      </dsp:nvSpPr>
      <dsp:spPr>
        <a:xfrm>
          <a:off x="1913452" y="2018681"/>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4C8440-8DB0-4A3B-82D3-4962DBAE85A6}">
      <dsp:nvSpPr>
        <dsp:cNvPr id="0" name=""/>
        <dsp:cNvSpPr/>
      </dsp:nvSpPr>
      <dsp:spPr>
        <a:xfrm>
          <a:off x="2165037" y="1842971"/>
          <a:ext cx="3342481" cy="615446"/>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kumimoji="0" lang="tr-TR" altLang="tr-TR" sz="11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Üniversitelere ait hastanelerde yönetimden sorumlu dekanlığı </a:t>
          </a:r>
          <a:endParaRPr lang="tr-TR" sz="1100" kern="1200" dirty="0"/>
        </a:p>
      </dsp:txBody>
      <dsp:txXfrm>
        <a:off x="2165037" y="1842971"/>
        <a:ext cx="3342481" cy="615446"/>
      </dsp:txXfrm>
    </dsp:sp>
    <dsp:sp modelId="{591581A7-2468-4653-BF88-51F4AE0B9230}">
      <dsp:nvSpPr>
        <dsp:cNvPr id="0" name=""/>
        <dsp:cNvSpPr/>
      </dsp:nvSpPr>
      <dsp:spPr>
        <a:xfrm>
          <a:off x="1913452" y="2634128"/>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4FE72F-2A28-4BF8-9AA6-B132C8EACC40}">
      <dsp:nvSpPr>
        <dsp:cNvPr id="0" name=""/>
        <dsp:cNvSpPr/>
      </dsp:nvSpPr>
      <dsp:spPr>
        <a:xfrm>
          <a:off x="2165037" y="2458418"/>
          <a:ext cx="3342481" cy="61544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kumimoji="0" lang="tr-TR" altLang="tr-TR" sz="11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Üniversitelere ait hastanelerde, yönetimden sorumlu dekan veya başhekimi</a:t>
          </a:r>
          <a:endParaRPr lang="tr-TR" sz="1100" kern="1200" dirty="0"/>
        </a:p>
      </dsp:txBody>
      <dsp:txXfrm>
        <a:off x="2165037" y="2458418"/>
        <a:ext cx="3342481" cy="615446"/>
      </dsp:txXfrm>
    </dsp:sp>
    <dsp:sp modelId="{AF3CAFE5-8C9A-4D73-9133-701C97BD36A8}">
      <dsp:nvSpPr>
        <dsp:cNvPr id="0" name=""/>
        <dsp:cNvSpPr/>
      </dsp:nvSpPr>
      <dsp:spPr>
        <a:xfrm>
          <a:off x="1913452" y="3249574"/>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41AE0D-7427-4EBA-8345-8F750CDBEF30}">
      <dsp:nvSpPr>
        <dsp:cNvPr id="0" name=""/>
        <dsp:cNvSpPr/>
      </dsp:nvSpPr>
      <dsp:spPr>
        <a:xfrm>
          <a:off x="2165037" y="3073864"/>
          <a:ext cx="3342481" cy="61544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tr-TR" sz="1100" kern="1200" dirty="0"/>
            <a:t>-</a:t>
          </a:r>
        </a:p>
      </dsp:txBody>
      <dsp:txXfrm>
        <a:off x="2165037" y="3073864"/>
        <a:ext cx="3342481" cy="615446"/>
      </dsp:txXfrm>
    </dsp:sp>
    <dsp:sp modelId="{C49712F8-F7E3-407E-A62C-02BE6A4D4B45}">
      <dsp:nvSpPr>
        <dsp:cNvPr id="0" name=""/>
        <dsp:cNvSpPr/>
      </dsp:nvSpPr>
      <dsp:spPr>
        <a:xfrm>
          <a:off x="1913452" y="3865021"/>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BCB6CE-377C-4DFA-B6A9-0889256A35EE}">
      <dsp:nvSpPr>
        <dsp:cNvPr id="0" name=""/>
        <dsp:cNvSpPr/>
      </dsp:nvSpPr>
      <dsp:spPr>
        <a:xfrm>
          <a:off x="2165037" y="3689311"/>
          <a:ext cx="3342481" cy="615446"/>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kumimoji="0" lang="tr-TR" altLang="tr-TR" sz="11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Hastane Enfeksiyonu</a:t>
          </a:r>
          <a:endParaRPr lang="tr-TR" sz="1100" kern="1200" dirty="0"/>
        </a:p>
      </dsp:txBody>
      <dsp:txXfrm>
        <a:off x="2165037" y="3689311"/>
        <a:ext cx="3342481" cy="615446"/>
      </dsp:txXfrm>
    </dsp:sp>
    <dsp:sp modelId="{050A6AFA-1671-44FE-B71D-6FB52FA6374C}">
      <dsp:nvSpPr>
        <dsp:cNvPr id="0" name=""/>
        <dsp:cNvSpPr/>
      </dsp:nvSpPr>
      <dsp:spPr>
        <a:xfrm>
          <a:off x="1913452" y="4480468"/>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50A59F-2560-4D26-898F-49C779281832}">
      <dsp:nvSpPr>
        <dsp:cNvPr id="0" name=""/>
        <dsp:cNvSpPr/>
      </dsp:nvSpPr>
      <dsp:spPr>
        <a:xfrm>
          <a:off x="2165037" y="4304758"/>
          <a:ext cx="3342481" cy="615446"/>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kumimoji="0" lang="tr-TR" altLang="tr-TR" sz="11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a:t>
          </a:r>
          <a:endParaRPr lang="tr-TR" sz="1100" kern="1200" dirty="0"/>
        </a:p>
      </dsp:txBody>
      <dsp:txXfrm>
        <a:off x="2165037" y="4304758"/>
        <a:ext cx="3342481" cy="615446"/>
      </dsp:txXfrm>
    </dsp:sp>
    <dsp:sp modelId="{850B333C-D4C0-430F-BC5F-466591476131}">
      <dsp:nvSpPr>
        <dsp:cNvPr id="0" name=""/>
        <dsp:cNvSpPr/>
      </dsp:nvSpPr>
      <dsp:spPr>
        <a:xfrm>
          <a:off x="1913452" y="5095914"/>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078EFE-084F-4A72-AD06-054D2DAA0BED}">
      <dsp:nvSpPr>
        <dsp:cNvPr id="0" name=""/>
        <dsp:cNvSpPr/>
      </dsp:nvSpPr>
      <dsp:spPr>
        <a:xfrm>
          <a:off x="2165037" y="4920204"/>
          <a:ext cx="3342481" cy="615446"/>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kumimoji="0" lang="tr-TR" altLang="tr-TR" sz="11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Eğitim hastanelerinde klinik şefi veya koordinatör şef ya da görevlendireceği uzmanı</a:t>
          </a:r>
          <a:endParaRPr lang="tr-TR" sz="1100" kern="1200" dirty="0"/>
        </a:p>
      </dsp:txBody>
      <dsp:txXfrm>
        <a:off x="2165037" y="4920204"/>
        <a:ext cx="3342481" cy="615446"/>
      </dsp:txXfrm>
    </dsp:sp>
    <dsp:sp modelId="{A4F2F914-D1DA-459F-A5DB-B674FD9357D0}">
      <dsp:nvSpPr>
        <dsp:cNvPr id="0" name=""/>
        <dsp:cNvSpPr/>
      </dsp:nvSpPr>
      <dsp:spPr>
        <a:xfrm>
          <a:off x="1913452" y="5711361"/>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1F704F-3B2F-4646-84AA-49F82AE08D2A}">
      <dsp:nvSpPr>
        <dsp:cNvPr id="0" name=""/>
        <dsp:cNvSpPr/>
      </dsp:nvSpPr>
      <dsp:spPr>
        <a:xfrm>
          <a:off x="2165037" y="5535651"/>
          <a:ext cx="3342481" cy="615446"/>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kumimoji="0" lang="tr-TR" altLang="tr-TR" sz="11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Diğer yataklı tedavi kurumlarında ise, başhekim tarafından görevlendirilecek uzmanı,</a:t>
          </a:r>
          <a:endParaRPr lang="tr-TR" sz="1100" kern="1200" dirty="0"/>
        </a:p>
      </dsp:txBody>
      <dsp:txXfrm>
        <a:off x="2165037" y="5535651"/>
        <a:ext cx="3342481" cy="615446"/>
      </dsp:txXfrm>
    </dsp:sp>
    <dsp:sp modelId="{65324C35-719B-4F63-B3E5-00EA73415D03}">
      <dsp:nvSpPr>
        <dsp:cNvPr id="0" name=""/>
        <dsp:cNvSpPr/>
      </dsp:nvSpPr>
      <dsp:spPr>
        <a:xfrm>
          <a:off x="1913452" y="6326807"/>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DD7C76-3779-4DEF-912A-3FC015E86EDD}">
      <dsp:nvSpPr>
        <dsp:cNvPr id="0" name=""/>
        <dsp:cNvSpPr/>
      </dsp:nvSpPr>
      <dsp:spPr>
        <a:xfrm>
          <a:off x="2165037" y="6151097"/>
          <a:ext cx="3342481" cy="615446"/>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kumimoji="0" lang="tr-TR" altLang="tr-TR" sz="11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Mikrobiyoloji ve Klinik Mikrobiyoloji Laboratuvarı Temsilcisi</a:t>
          </a:r>
          <a:endParaRPr lang="tr-TR" sz="1100" kern="1200" dirty="0"/>
        </a:p>
      </dsp:txBody>
      <dsp:txXfrm>
        <a:off x="2165037" y="6151097"/>
        <a:ext cx="3342481" cy="615446"/>
      </dsp:txXfrm>
    </dsp:sp>
    <dsp:sp modelId="{BAAD8FA3-4E62-45BD-8EA4-AFC30ECC5E91}">
      <dsp:nvSpPr>
        <dsp:cNvPr id="0" name=""/>
        <dsp:cNvSpPr/>
      </dsp:nvSpPr>
      <dsp:spPr>
        <a:xfrm>
          <a:off x="5687222" y="611749"/>
          <a:ext cx="3594066" cy="4228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F252F-1CC1-4230-A352-BFF04A50D4B0}">
      <dsp:nvSpPr>
        <dsp:cNvPr id="0" name=""/>
        <dsp:cNvSpPr/>
      </dsp:nvSpPr>
      <dsp:spPr>
        <a:xfrm>
          <a:off x="5687222" y="770547"/>
          <a:ext cx="264033" cy="26403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71E447-F65B-4E4D-A291-A36550D09D1A}">
      <dsp:nvSpPr>
        <dsp:cNvPr id="0" name=""/>
        <dsp:cNvSpPr/>
      </dsp:nvSpPr>
      <dsp:spPr>
        <a:xfrm>
          <a:off x="5687222" y="0"/>
          <a:ext cx="3594066" cy="46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tr-TR" sz="2800" kern="1200" dirty="0"/>
            <a:t>2025</a:t>
          </a:r>
        </a:p>
      </dsp:txBody>
      <dsp:txXfrm>
        <a:off x="5687222" y="0"/>
        <a:ext cx="3594066" cy="463915"/>
      </dsp:txXfrm>
    </dsp:sp>
    <dsp:sp modelId="{3A9A175C-F151-444D-BAFB-E29AC66C7A0D}">
      <dsp:nvSpPr>
        <dsp:cNvPr id="0" name=""/>
        <dsp:cNvSpPr/>
      </dsp:nvSpPr>
      <dsp:spPr>
        <a:xfrm>
          <a:off x="5687222" y="1386000"/>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05492-0A0F-487C-A12A-E96A782C5222}">
      <dsp:nvSpPr>
        <dsp:cNvPr id="0" name=""/>
        <dsp:cNvSpPr/>
      </dsp:nvSpPr>
      <dsp:spPr>
        <a:xfrm>
          <a:off x="5938806" y="1210290"/>
          <a:ext cx="3342481" cy="615446"/>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tr-TR" altLang="tr-TR" sz="1100" kern="1200" dirty="0">
              <a:solidFill>
                <a:srgbClr val="000000"/>
              </a:solidFill>
              <a:latin typeface="Times New Roman" panose="02020603050405020304" pitchFamily="18" charset="0"/>
              <a:cs typeface="Times New Roman" panose="02020603050405020304" pitchFamily="18" charset="0"/>
            </a:rPr>
            <a:t>Gerçek kişilere veya özel hukuk tüzel kişilerine ait yataklı sağlık tesisi</a:t>
          </a:r>
          <a:endParaRPr lang="tr-TR" sz="1100" kern="1200" dirty="0"/>
        </a:p>
      </dsp:txBody>
      <dsp:txXfrm>
        <a:off x="5938806" y="1210290"/>
        <a:ext cx="3342481" cy="615446"/>
      </dsp:txXfrm>
    </dsp:sp>
    <dsp:sp modelId="{CAE464F6-CDB5-4F80-BC2B-DE2A9226FC99}">
      <dsp:nvSpPr>
        <dsp:cNvPr id="0" name=""/>
        <dsp:cNvSpPr/>
      </dsp:nvSpPr>
      <dsp:spPr>
        <a:xfrm>
          <a:off x="5687222" y="2001446"/>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2B87AE-D893-4F0C-8565-F19C3E34DBA2}">
      <dsp:nvSpPr>
        <dsp:cNvPr id="0" name=""/>
        <dsp:cNvSpPr/>
      </dsp:nvSpPr>
      <dsp:spPr>
        <a:xfrm>
          <a:off x="5938806" y="1825736"/>
          <a:ext cx="3342481" cy="615446"/>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tr-TR" altLang="tr-TR" sz="1100" kern="1200" dirty="0">
              <a:solidFill>
                <a:srgbClr val="000000"/>
              </a:solidFill>
              <a:latin typeface="Times New Roman" panose="02020603050405020304" pitchFamily="18" charset="0"/>
              <a:cs typeface="Times New Roman" panose="02020603050405020304" pitchFamily="18" charset="0"/>
            </a:rPr>
            <a:t>Sağlık uygulama ve araştırma merkezleri/üniversite hastanelerinde merkez müdürlüğü/başhekimliği</a:t>
          </a:r>
          <a:endParaRPr lang="tr-TR" sz="1100" kern="1200" dirty="0"/>
        </a:p>
      </dsp:txBody>
      <dsp:txXfrm>
        <a:off x="5938806" y="1825736"/>
        <a:ext cx="3342481" cy="615446"/>
      </dsp:txXfrm>
    </dsp:sp>
    <dsp:sp modelId="{ED04D586-5664-4F34-BE18-A21634735472}">
      <dsp:nvSpPr>
        <dsp:cNvPr id="0" name=""/>
        <dsp:cNvSpPr/>
      </dsp:nvSpPr>
      <dsp:spPr>
        <a:xfrm>
          <a:off x="5687222" y="2616893"/>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540504-9E74-417C-A406-C05A32668B05}">
      <dsp:nvSpPr>
        <dsp:cNvPr id="0" name=""/>
        <dsp:cNvSpPr/>
      </dsp:nvSpPr>
      <dsp:spPr>
        <a:xfrm>
          <a:off x="5938806" y="2441183"/>
          <a:ext cx="3342481" cy="61544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tr-TR" altLang="tr-TR" sz="1100" kern="1200" dirty="0">
              <a:solidFill>
                <a:srgbClr val="000000"/>
              </a:solidFill>
              <a:latin typeface="Times New Roman" panose="02020603050405020304" pitchFamily="18" charset="0"/>
              <a:cs typeface="Times New Roman" panose="02020603050405020304" pitchFamily="18" charset="0"/>
            </a:rPr>
            <a:t>Sağlık uygulama ve araştırma merkezleri/üniversite hastanelerinde yönetimden sorumlu merkez müdürünü/başhekimi</a:t>
          </a:r>
          <a:endParaRPr lang="tr-TR" sz="1100" kern="1200" dirty="0"/>
        </a:p>
      </dsp:txBody>
      <dsp:txXfrm>
        <a:off x="5938806" y="2441183"/>
        <a:ext cx="3342481" cy="615446"/>
      </dsp:txXfrm>
    </dsp:sp>
    <dsp:sp modelId="{66A18131-D3F3-4ADF-B03A-0BBF013652ED}">
      <dsp:nvSpPr>
        <dsp:cNvPr id="0" name=""/>
        <dsp:cNvSpPr/>
      </dsp:nvSpPr>
      <dsp:spPr>
        <a:xfrm>
          <a:off x="5687222" y="3232340"/>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DBA0D8-F5BA-405A-8504-8655D9E30200}">
      <dsp:nvSpPr>
        <dsp:cNvPr id="0" name=""/>
        <dsp:cNvSpPr/>
      </dsp:nvSpPr>
      <dsp:spPr>
        <a:xfrm>
          <a:off x="5938806" y="3056630"/>
          <a:ext cx="3342481" cy="61544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tr-TR" altLang="tr-TR" sz="1100" kern="1200" dirty="0">
              <a:solidFill>
                <a:srgbClr val="000000"/>
              </a:solidFill>
              <a:latin typeface="Times New Roman" panose="02020603050405020304" pitchFamily="18" charset="0"/>
              <a:cs typeface="Times New Roman" panose="02020603050405020304" pitchFamily="18" charset="0"/>
            </a:rPr>
            <a:t>Koordinatör başhekimlik olan yataklı tedavi kurumlarında koordinatör başhekimi,</a:t>
          </a:r>
          <a:endParaRPr lang="tr-TR" sz="1100" kern="1200" dirty="0"/>
        </a:p>
      </dsp:txBody>
      <dsp:txXfrm>
        <a:off x="5938806" y="3056630"/>
        <a:ext cx="3342481" cy="615446"/>
      </dsp:txXfrm>
    </dsp:sp>
    <dsp:sp modelId="{BB37560E-BB1B-4E51-B2BF-970CC416AABF}">
      <dsp:nvSpPr>
        <dsp:cNvPr id="0" name=""/>
        <dsp:cNvSpPr/>
      </dsp:nvSpPr>
      <dsp:spPr>
        <a:xfrm>
          <a:off x="5687222" y="3847786"/>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C01B24-4D58-4C08-8A52-F021B997FFDD}">
      <dsp:nvSpPr>
        <dsp:cNvPr id="0" name=""/>
        <dsp:cNvSpPr/>
      </dsp:nvSpPr>
      <dsp:spPr>
        <a:xfrm>
          <a:off x="5938806" y="3672076"/>
          <a:ext cx="3342481" cy="615446"/>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tr-TR" altLang="tr-TR" sz="1100" kern="1200" dirty="0">
              <a:solidFill>
                <a:srgbClr val="000000"/>
              </a:solidFill>
              <a:latin typeface="Times New Roman" panose="02020603050405020304" pitchFamily="18" charset="0"/>
              <a:cs typeface="Times New Roman" panose="02020603050405020304" pitchFamily="18" charset="0"/>
            </a:rPr>
            <a:t>Sağlık hizmeti ile ilişkili enfeksiyon</a:t>
          </a:r>
          <a:endParaRPr lang="tr-TR" sz="1100" kern="1200" dirty="0"/>
        </a:p>
      </dsp:txBody>
      <dsp:txXfrm>
        <a:off x="5938806" y="3672076"/>
        <a:ext cx="3342481" cy="615446"/>
      </dsp:txXfrm>
    </dsp:sp>
    <dsp:sp modelId="{8422E15C-8543-42DB-AB9F-1CD3203FA343}">
      <dsp:nvSpPr>
        <dsp:cNvPr id="0" name=""/>
        <dsp:cNvSpPr/>
      </dsp:nvSpPr>
      <dsp:spPr>
        <a:xfrm>
          <a:off x="5687222" y="4463233"/>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DD01CF-5B34-404E-88A7-37F60108A25A}">
      <dsp:nvSpPr>
        <dsp:cNvPr id="0" name=""/>
        <dsp:cNvSpPr/>
      </dsp:nvSpPr>
      <dsp:spPr>
        <a:xfrm>
          <a:off x="5938806" y="4287523"/>
          <a:ext cx="3342481" cy="615446"/>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kumimoji="0" lang="tr-TR" altLang="tr-TR" sz="11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 (Faaliyetler eklenerek kapsamı genişletildi)</a:t>
          </a:r>
          <a:endParaRPr lang="tr-TR" sz="1100" kern="1200" dirty="0"/>
        </a:p>
      </dsp:txBody>
      <dsp:txXfrm>
        <a:off x="5938806" y="4287523"/>
        <a:ext cx="3342481" cy="615446"/>
      </dsp:txXfrm>
    </dsp:sp>
    <dsp:sp modelId="{82D2C6D6-D26D-4917-BE1C-E6386546EA58}">
      <dsp:nvSpPr>
        <dsp:cNvPr id="0" name=""/>
        <dsp:cNvSpPr/>
      </dsp:nvSpPr>
      <dsp:spPr>
        <a:xfrm>
          <a:off x="5687222" y="5078679"/>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15C175-6227-42F7-B8D0-8694A374CCDA}">
      <dsp:nvSpPr>
        <dsp:cNvPr id="0" name=""/>
        <dsp:cNvSpPr/>
      </dsp:nvSpPr>
      <dsp:spPr>
        <a:xfrm>
          <a:off x="5938806" y="4902969"/>
          <a:ext cx="3342481" cy="615446"/>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tr-TR" altLang="tr-TR" sz="1100" kern="1200" dirty="0">
              <a:solidFill>
                <a:srgbClr val="000000"/>
              </a:solidFill>
              <a:latin typeface="Times New Roman" panose="02020603050405020304" pitchFamily="18" charset="0"/>
              <a:cs typeface="Times New Roman" panose="02020603050405020304" pitchFamily="18" charset="0"/>
            </a:rPr>
            <a:t>Eğitim ve araştırma hastanelerinde eğitim sorumlusu ya da idari sorumludan birini ya da yerine görevlendireceği uzmanı</a:t>
          </a:r>
          <a:endParaRPr lang="tr-TR" sz="1100" kern="1200" dirty="0"/>
        </a:p>
      </dsp:txBody>
      <dsp:txXfrm>
        <a:off x="5938806" y="4902969"/>
        <a:ext cx="3342481" cy="615446"/>
      </dsp:txXfrm>
    </dsp:sp>
    <dsp:sp modelId="{A2A737DE-657E-406F-9971-DDCC519E36AD}">
      <dsp:nvSpPr>
        <dsp:cNvPr id="0" name=""/>
        <dsp:cNvSpPr/>
      </dsp:nvSpPr>
      <dsp:spPr>
        <a:xfrm>
          <a:off x="5687222" y="5694126"/>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A41562-C213-44A6-AAB8-2BDF9F97B1D4}">
      <dsp:nvSpPr>
        <dsp:cNvPr id="0" name=""/>
        <dsp:cNvSpPr/>
      </dsp:nvSpPr>
      <dsp:spPr>
        <a:xfrm>
          <a:off x="5938806" y="5518416"/>
          <a:ext cx="3342481" cy="615446"/>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tr-TR" altLang="tr-TR" sz="1100" kern="1200" dirty="0">
              <a:solidFill>
                <a:srgbClr val="000000"/>
              </a:solidFill>
              <a:latin typeface="Times New Roman" panose="02020603050405020304" pitchFamily="18" charset="0"/>
              <a:cs typeface="Times New Roman" panose="02020603050405020304" pitchFamily="18" charset="0"/>
            </a:rPr>
            <a:t>Diğer yataklı tedavi kurumlarında yönetici tarafından görevlendirilecek uzmanı,</a:t>
          </a:r>
          <a:endParaRPr lang="tr-TR" sz="1100" kern="1200" dirty="0"/>
        </a:p>
      </dsp:txBody>
      <dsp:txXfrm>
        <a:off x="5938806" y="5518416"/>
        <a:ext cx="3342481" cy="615446"/>
      </dsp:txXfrm>
    </dsp:sp>
    <dsp:sp modelId="{315232F7-11AC-49F6-ACDE-17F8ED3B8110}">
      <dsp:nvSpPr>
        <dsp:cNvPr id="0" name=""/>
        <dsp:cNvSpPr/>
      </dsp:nvSpPr>
      <dsp:spPr>
        <a:xfrm>
          <a:off x="5687222" y="6309572"/>
          <a:ext cx="264026" cy="2640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8F36FB-87E4-4BA4-9982-1F166979B114}">
      <dsp:nvSpPr>
        <dsp:cNvPr id="0" name=""/>
        <dsp:cNvSpPr/>
      </dsp:nvSpPr>
      <dsp:spPr>
        <a:xfrm>
          <a:off x="5938806" y="6133862"/>
          <a:ext cx="3342481" cy="615446"/>
        </a:xfrm>
        <a:prstGeom prst="rect">
          <a:avLst/>
        </a:prstGeom>
        <a:solidFill>
          <a:schemeClr val="accent4">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tr-TR" altLang="tr-TR" sz="1100" kern="1200" dirty="0">
              <a:solidFill>
                <a:srgbClr val="000000"/>
              </a:solidFill>
              <a:latin typeface="Times New Roman" panose="02020603050405020304" pitchFamily="18" charset="0"/>
              <a:cs typeface="Times New Roman" panose="02020603050405020304" pitchFamily="18" charset="0"/>
            </a:rPr>
            <a:t>Tıbbi mikrobiyoloji laboratuvarı temsilcisi</a:t>
          </a:r>
          <a:endParaRPr lang="tr-TR" sz="1100" kern="1200" dirty="0"/>
        </a:p>
      </dsp:txBody>
      <dsp:txXfrm>
        <a:off x="5938806" y="6133862"/>
        <a:ext cx="3342481" cy="615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E5FC1-5B1F-4CD1-BFED-8534DD7BEDD6}">
      <dsp:nvSpPr>
        <dsp:cNvPr id="0" name=""/>
        <dsp:cNvSpPr/>
      </dsp:nvSpPr>
      <dsp:spPr>
        <a:xfrm>
          <a:off x="888140" y="746444"/>
          <a:ext cx="4265247" cy="5017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D0CED-EA2C-4537-AF07-D1DB727060E7}">
      <dsp:nvSpPr>
        <dsp:cNvPr id="0" name=""/>
        <dsp:cNvSpPr/>
      </dsp:nvSpPr>
      <dsp:spPr>
        <a:xfrm>
          <a:off x="888140" y="934898"/>
          <a:ext cx="313340" cy="3133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9C25A5-F3B9-4093-9BD9-1A690B93DCB8}">
      <dsp:nvSpPr>
        <dsp:cNvPr id="0" name=""/>
        <dsp:cNvSpPr/>
      </dsp:nvSpPr>
      <dsp:spPr>
        <a:xfrm>
          <a:off x="888140" y="0"/>
          <a:ext cx="4265247" cy="591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l" defTabSz="1466850">
            <a:lnSpc>
              <a:spcPct val="90000"/>
            </a:lnSpc>
            <a:spcBef>
              <a:spcPct val="0"/>
            </a:spcBef>
            <a:spcAft>
              <a:spcPct val="35000"/>
            </a:spcAft>
            <a:buNone/>
          </a:pPr>
          <a:r>
            <a:rPr lang="tr-TR" sz="3300" kern="1200" dirty="0"/>
            <a:t>2005</a:t>
          </a:r>
        </a:p>
      </dsp:txBody>
      <dsp:txXfrm>
        <a:off x="888140" y="0"/>
        <a:ext cx="4265247" cy="591457"/>
      </dsp:txXfrm>
    </dsp:sp>
    <dsp:sp modelId="{E5DE2047-4072-440A-9A7E-160B51418927}">
      <dsp:nvSpPr>
        <dsp:cNvPr id="0" name=""/>
        <dsp:cNvSpPr/>
      </dsp:nvSpPr>
      <dsp:spPr>
        <a:xfrm>
          <a:off x="888140" y="1665285"/>
          <a:ext cx="313332" cy="3133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4612B-45FD-42DF-B676-0CE2E57F9024}">
      <dsp:nvSpPr>
        <dsp:cNvPr id="0" name=""/>
        <dsp:cNvSpPr/>
      </dsp:nvSpPr>
      <dsp:spPr>
        <a:xfrm>
          <a:off x="1186707" y="1456762"/>
          <a:ext cx="3966680" cy="730379"/>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kumimoji="0" lang="tr-TR" altLang="tr-TR" sz="13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 düzenli olarak yılda en az üç defa toplanır.</a:t>
          </a:r>
          <a:endParaRPr lang="tr-TR" sz="1300" kern="1200" dirty="0"/>
        </a:p>
      </dsp:txBody>
      <dsp:txXfrm>
        <a:off x="1186707" y="1456762"/>
        <a:ext cx="3966680" cy="730379"/>
      </dsp:txXfrm>
    </dsp:sp>
    <dsp:sp modelId="{0B3372C7-4D39-4B39-9C6C-3B3565212B5A}">
      <dsp:nvSpPr>
        <dsp:cNvPr id="0" name=""/>
        <dsp:cNvSpPr/>
      </dsp:nvSpPr>
      <dsp:spPr>
        <a:xfrm>
          <a:off x="888140" y="2395665"/>
          <a:ext cx="313332" cy="3133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851392-4DBD-4231-BB0D-6EC1EE83FF36}">
      <dsp:nvSpPr>
        <dsp:cNvPr id="0" name=""/>
        <dsp:cNvSpPr/>
      </dsp:nvSpPr>
      <dsp:spPr>
        <a:xfrm>
          <a:off x="1186707" y="2187141"/>
          <a:ext cx="3966680" cy="730379"/>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tr-TR" sz="1300" kern="1200" dirty="0"/>
            <a:t>-</a:t>
          </a:r>
        </a:p>
      </dsp:txBody>
      <dsp:txXfrm>
        <a:off x="1186707" y="2187141"/>
        <a:ext cx="3966680" cy="730379"/>
      </dsp:txXfrm>
    </dsp:sp>
    <dsp:sp modelId="{2D274A5F-431C-4DBF-9D45-2AC62FD2BF85}">
      <dsp:nvSpPr>
        <dsp:cNvPr id="0" name=""/>
        <dsp:cNvSpPr/>
      </dsp:nvSpPr>
      <dsp:spPr>
        <a:xfrm>
          <a:off x="888140" y="3126044"/>
          <a:ext cx="313332" cy="3133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4C8440-8DB0-4A3B-82D3-4962DBAE85A6}">
      <dsp:nvSpPr>
        <dsp:cNvPr id="0" name=""/>
        <dsp:cNvSpPr/>
      </dsp:nvSpPr>
      <dsp:spPr>
        <a:xfrm>
          <a:off x="1186707" y="2917521"/>
          <a:ext cx="3966680" cy="730379"/>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kumimoji="0" lang="tr-TR" altLang="tr-TR" sz="13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komitesinin üyeleri üç yıl süre ile görevlendirilir</a:t>
          </a:r>
          <a:endParaRPr lang="tr-TR" sz="1300" kern="1200" dirty="0"/>
        </a:p>
      </dsp:txBody>
      <dsp:txXfrm>
        <a:off x="1186707" y="2917521"/>
        <a:ext cx="3966680" cy="730379"/>
      </dsp:txXfrm>
    </dsp:sp>
    <dsp:sp modelId="{850B333C-D4C0-430F-BC5F-466591476131}">
      <dsp:nvSpPr>
        <dsp:cNvPr id="0" name=""/>
        <dsp:cNvSpPr/>
      </dsp:nvSpPr>
      <dsp:spPr>
        <a:xfrm>
          <a:off x="888140" y="3856424"/>
          <a:ext cx="313332" cy="3133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078EFE-084F-4A72-AD06-054D2DAA0BED}">
      <dsp:nvSpPr>
        <dsp:cNvPr id="0" name=""/>
        <dsp:cNvSpPr/>
      </dsp:nvSpPr>
      <dsp:spPr>
        <a:xfrm>
          <a:off x="1186707" y="3647900"/>
          <a:ext cx="3966680" cy="730379"/>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kumimoji="0" lang="tr-TR" altLang="tr-TR" sz="13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Komite kararları, karar defterine yazılır ve toplantıya katılan üyelerce imzalanır.</a:t>
          </a:r>
          <a:endParaRPr lang="tr-TR" sz="1300" kern="1200" dirty="0"/>
        </a:p>
      </dsp:txBody>
      <dsp:txXfrm>
        <a:off x="1186707" y="3647900"/>
        <a:ext cx="3966680" cy="730379"/>
      </dsp:txXfrm>
    </dsp:sp>
    <dsp:sp modelId="{A4F2F914-D1DA-459F-A5DB-B674FD9357D0}">
      <dsp:nvSpPr>
        <dsp:cNvPr id="0" name=""/>
        <dsp:cNvSpPr/>
      </dsp:nvSpPr>
      <dsp:spPr>
        <a:xfrm>
          <a:off x="888140" y="4586803"/>
          <a:ext cx="313332" cy="3133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1F704F-3B2F-4646-84AA-49F82AE08D2A}">
      <dsp:nvSpPr>
        <dsp:cNvPr id="0" name=""/>
        <dsp:cNvSpPr/>
      </dsp:nvSpPr>
      <dsp:spPr>
        <a:xfrm>
          <a:off x="1186707" y="4378280"/>
          <a:ext cx="3966680" cy="730379"/>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tr-TR" sz="1300" kern="1200" dirty="0"/>
            <a:t>-</a:t>
          </a:r>
        </a:p>
      </dsp:txBody>
      <dsp:txXfrm>
        <a:off x="1186707" y="4378280"/>
        <a:ext cx="3966680" cy="730379"/>
      </dsp:txXfrm>
    </dsp:sp>
    <dsp:sp modelId="{BAAD8FA3-4E62-45BD-8EA4-AFC30ECC5E91}">
      <dsp:nvSpPr>
        <dsp:cNvPr id="0" name=""/>
        <dsp:cNvSpPr/>
      </dsp:nvSpPr>
      <dsp:spPr>
        <a:xfrm>
          <a:off x="5366650" y="725991"/>
          <a:ext cx="4265247" cy="5017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F252F-1CC1-4230-A352-BFF04A50D4B0}">
      <dsp:nvSpPr>
        <dsp:cNvPr id="0" name=""/>
        <dsp:cNvSpPr/>
      </dsp:nvSpPr>
      <dsp:spPr>
        <a:xfrm>
          <a:off x="5366650" y="914444"/>
          <a:ext cx="313340" cy="3133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71E447-F65B-4E4D-A291-A36550D09D1A}">
      <dsp:nvSpPr>
        <dsp:cNvPr id="0" name=""/>
        <dsp:cNvSpPr/>
      </dsp:nvSpPr>
      <dsp:spPr>
        <a:xfrm>
          <a:off x="5366650" y="0"/>
          <a:ext cx="4265247" cy="55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l" defTabSz="1466850">
            <a:lnSpc>
              <a:spcPct val="90000"/>
            </a:lnSpc>
            <a:spcBef>
              <a:spcPct val="0"/>
            </a:spcBef>
            <a:spcAft>
              <a:spcPct val="35000"/>
            </a:spcAft>
            <a:buNone/>
          </a:pPr>
          <a:r>
            <a:rPr lang="tr-TR" sz="3300" kern="1200" dirty="0"/>
            <a:t>2025</a:t>
          </a:r>
        </a:p>
      </dsp:txBody>
      <dsp:txXfrm>
        <a:off x="5366650" y="0"/>
        <a:ext cx="4265247" cy="550550"/>
      </dsp:txXfrm>
    </dsp:sp>
    <dsp:sp modelId="{3A9A175C-F151-444D-BAFB-E29AC66C7A0D}">
      <dsp:nvSpPr>
        <dsp:cNvPr id="0" name=""/>
        <dsp:cNvSpPr/>
      </dsp:nvSpPr>
      <dsp:spPr>
        <a:xfrm>
          <a:off x="5366650" y="1644832"/>
          <a:ext cx="313332" cy="3133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05492-0A0F-487C-A12A-E96A782C5222}">
      <dsp:nvSpPr>
        <dsp:cNvPr id="0" name=""/>
        <dsp:cNvSpPr/>
      </dsp:nvSpPr>
      <dsp:spPr>
        <a:xfrm>
          <a:off x="5665218" y="1436308"/>
          <a:ext cx="3966680" cy="730379"/>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755650">
            <a:lnSpc>
              <a:spcPct val="90000"/>
            </a:lnSpc>
            <a:spcBef>
              <a:spcPct val="0"/>
            </a:spcBef>
            <a:spcAft>
              <a:spcPct val="35000"/>
            </a:spcAft>
            <a:buNone/>
          </a:pPr>
          <a:r>
            <a:rPr kumimoji="0" lang="tr-TR" altLang="tr-TR" sz="13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Yoğun bakım ünitesi bulunan yataklı tedavi kurumlarında düzenli olarak üçer aylık dönemler halinde yılda en az dört kez, </a:t>
          </a:r>
          <a:endParaRPr kumimoji="0" lang="tr-TR" sz="13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endParaRPr>
        </a:p>
      </dsp:txBody>
      <dsp:txXfrm>
        <a:off x="5665218" y="1436308"/>
        <a:ext cx="3966680" cy="730379"/>
      </dsp:txXfrm>
    </dsp:sp>
    <dsp:sp modelId="{E5935C86-6975-46DB-948F-2094E2AC27BD}">
      <dsp:nvSpPr>
        <dsp:cNvPr id="0" name=""/>
        <dsp:cNvSpPr/>
      </dsp:nvSpPr>
      <dsp:spPr>
        <a:xfrm>
          <a:off x="5366650" y="2375211"/>
          <a:ext cx="313332" cy="3133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C2DDDF-294B-4481-875F-4CBC8318EBD0}">
      <dsp:nvSpPr>
        <dsp:cNvPr id="0" name=""/>
        <dsp:cNvSpPr/>
      </dsp:nvSpPr>
      <dsp:spPr>
        <a:xfrm>
          <a:off x="5665218" y="2166688"/>
          <a:ext cx="3966680" cy="730379"/>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755650">
            <a:lnSpc>
              <a:spcPct val="90000"/>
            </a:lnSpc>
            <a:spcBef>
              <a:spcPct val="0"/>
            </a:spcBef>
            <a:spcAft>
              <a:spcPct val="35000"/>
            </a:spcAft>
            <a:buNone/>
          </a:pPr>
          <a:r>
            <a:rPr kumimoji="0" lang="tr-TR" altLang="tr-TR" sz="13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Yoğun bakım ünitesi olmayan kurumlarda ise yılda en az iki kez toplanır.</a:t>
          </a:r>
          <a:endParaRPr kumimoji="0" lang="tr-TR" sz="13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endParaRPr>
        </a:p>
      </dsp:txBody>
      <dsp:txXfrm>
        <a:off x="5665218" y="2166688"/>
        <a:ext cx="3966680" cy="730379"/>
      </dsp:txXfrm>
    </dsp:sp>
    <dsp:sp modelId="{CAE464F6-CDB5-4F80-BC2B-DE2A9226FC99}">
      <dsp:nvSpPr>
        <dsp:cNvPr id="0" name=""/>
        <dsp:cNvSpPr/>
      </dsp:nvSpPr>
      <dsp:spPr>
        <a:xfrm>
          <a:off x="5366650" y="3105591"/>
          <a:ext cx="313332" cy="3133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2B87AE-D893-4F0C-8565-F19C3E34DBA2}">
      <dsp:nvSpPr>
        <dsp:cNvPr id="0" name=""/>
        <dsp:cNvSpPr/>
      </dsp:nvSpPr>
      <dsp:spPr>
        <a:xfrm>
          <a:off x="5665218" y="2897067"/>
          <a:ext cx="3966680" cy="730379"/>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755650">
            <a:lnSpc>
              <a:spcPct val="90000"/>
            </a:lnSpc>
            <a:spcBef>
              <a:spcPct val="0"/>
            </a:spcBef>
            <a:spcAft>
              <a:spcPct val="35000"/>
            </a:spcAft>
            <a:buNone/>
          </a:pPr>
          <a:r>
            <a:rPr kumimoji="0" lang="tr-TR" altLang="tr-TR" sz="13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Enfeksiyon kontrol komitesinin üyeleri dört yıl süre ile görevlendirilir.</a:t>
          </a:r>
          <a:endParaRPr kumimoji="0" lang="tr-TR" sz="13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endParaRPr>
        </a:p>
      </dsp:txBody>
      <dsp:txXfrm>
        <a:off x="5665218" y="2897067"/>
        <a:ext cx="3966680" cy="730379"/>
      </dsp:txXfrm>
    </dsp:sp>
    <dsp:sp modelId="{82D2C6D6-D26D-4917-BE1C-E6386546EA58}">
      <dsp:nvSpPr>
        <dsp:cNvPr id="0" name=""/>
        <dsp:cNvSpPr/>
      </dsp:nvSpPr>
      <dsp:spPr>
        <a:xfrm>
          <a:off x="5366650" y="3835970"/>
          <a:ext cx="313332" cy="3133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15C175-6227-42F7-B8D0-8694A374CCDA}">
      <dsp:nvSpPr>
        <dsp:cNvPr id="0" name=""/>
        <dsp:cNvSpPr/>
      </dsp:nvSpPr>
      <dsp:spPr>
        <a:xfrm>
          <a:off x="5665218" y="3627447"/>
          <a:ext cx="3966680" cy="730379"/>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kumimoji="0" lang="tr-TR" altLang="tr-TR" sz="13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Komite kararları fiziki veya dijital ortamda toplantıya katılan üyelerce imzalanır.</a:t>
          </a:r>
          <a:endParaRPr lang="tr-TR" sz="1300" kern="1200" dirty="0"/>
        </a:p>
      </dsp:txBody>
      <dsp:txXfrm>
        <a:off x="5665218" y="3627447"/>
        <a:ext cx="3966680" cy="730379"/>
      </dsp:txXfrm>
    </dsp:sp>
    <dsp:sp modelId="{A2A737DE-657E-406F-9971-DDCC519E36AD}">
      <dsp:nvSpPr>
        <dsp:cNvPr id="0" name=""/>
        <dsp:cNvSpPr/>
      </dsp:nvSpPr>
      <dsp:spPr>
        <a:xfrm>
          <a:off x="5366650" y="4566350"/>
          <a:ext cx="313332" cy="3133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A41562-C213-44A6-AAB8-2BDF9F97B1D4}">
      <dsp:nvSpPr>
        <dsp:cNvPr id="0" name=""/>
        <dsp:cNvSpPr/>
      </dsp:nvSpPr>
      <dsp:spPr>
        <a:xfrm>
          <a:off x="5665218" y="4357826"/>
          <a:ext cx="3966680" cy="730379"/>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kumimoji="0" lang="tr-TR" altLang="tr-TR" sz="1300" b="0" i="0" u="none" strike="noStrike" kern="1200" cap="none" normalizeH="0" baseline="0" dirty="0">
              <a:ln>
                <a:noFill/>
              </a:ln>
              <a:solidFill>
                <a:srgbClr val="000000"/>
              </a:solidFill>
              <a:effectLst/>
              <a:latin typeface="Times New Roman" panose="02020603050405020304" pitchFamily="18" charset="0"/>
              <a:cs typeface="Times New Roman" panose="02020603050405020304" pitchFamily="18" charset="0"/>
            </a:rPr>
            <a:t>Fiziki ve dijital ortamda oluşturulan tüm kararlar, ilgili mevzuata uygun şekilde saklanır ve izlenebilirlik esaslarına göre korunur.</a:t>
          </a:r>
          <a:endParaRPr lang="tr-TR" sz="1300" kern="1200" dirty="0"/>
        </a:p>
      </dsp:txBody>
      <dsp:txXfrm>
        <a:off x="5665218" y="4357826"/>
        <a:ext cx="3966680" cy="7303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55F7A-81B1-4F9D-B8F6-C74BD2758C6C}">
      <dsp:nvSpPr>
        <dsp:cNvPr id="0" name=""/>
        <dsp:cNvSpPr/>
      </dsp:nvSpPr>
      <dsp:spPr>
        <a:xfrm>
          <a:off x="11000" y="0"/>
          <a:ext cx="2703356" cy="552190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1600200">
            <a:lnSpc>
              <a:spcPct val="90000"/>
            </a:lnSpc>
            <a:spcBef>
              <a:spcPct val="0"/>
            </a:spcBef>
            <a:spcAft>
              <a:spcPct val="35000"/>
            </a:spcAft>
            <a:buNone/>
          </a:pPr>
          <a:r>
            <a:rPr lang="tr-TR" sz="3600" kern="1200" dirty="0">
              <a:solidFill>
                <a:srgbClr val="000000"/>
              </a:solidFill>
            </a:rPr>
            <a:t>2005</a:t>
          </a:r>
        </a:p>
        <a:p>
          <a:pPr marL="114300" lvl="1" indent="-114300" algn="l" defTabSz="533400">
            <a:lnSpc>
              <a:spcPct val="90000"/>
            </a:lnSpc>
            <a:spcBef>
              <a:spcPct val="0"/>
            </a:spcBef>
            <a:spcAft>
              <a:spcPct val="15000"/>
            </a:spcAft>
            <a:buChar char="•"/>
          </a:pPr>
          <a:r>
            <a:rPr kumimoji="0" lang="tr-TR" altLang="tr-TR" sz="1200" b="1" i="0" u="none" strike="noStrike" kern="1200" cap="none" normalizeH="0" baseline="0" dirty="0">
              <a:ln/>
              <a:solidFill>
                <a:srgbClr val="000000"/>
              </a:solidFill>
              <a:effectLst/>
              <a:latin typeface="Times New Roman" panose="02020603050405020304" pitchFamily="18" charset="0"/>
              <a:cs typeface="Times New Roman" panose="02020603050405020304" pitchFamily="18" charset="0"/>
            </a:rPr>
            <a:t>Madde 13 — </a:t>
          </a:r>
          <a:r>
            <a:rPr kumimoji="0" lang="tr-TR" altLang="tr-TR" sz="1200" b="0" i="0" u="none" strike="noStrike" kern="1200" cap="none" normalizeH="0" baseline="0" dirty="0">
              <a:ln/>
              <a:solidFill>
                <a:srgbClr val="000000"/>
              </a:solidFill>
              <a:effectLst/>
              <a:highlight>
                <a:srgbClr val="FFFF00"/>
              </a:highlight>
              <a:latin typeface="Times New Roman" panose="02020603050405020304" pitchFamily="18" charset="0"/>
              <a:cs typeface="Times New Roman" panose="02020603050405020304" pitchFamily="18" charset="0"/>
            </a:rPr>
            <a:t>Başhemşirelik tarafından, tercihen yüksek okul mezunu, bilgisayar kullanmayı bilen ve Bakanlık tarafından onaylanmış enfeksiyon kontrol hemşireliği sertifikasına sahip hemşireler arasından seçilir </a:t>
          </a:r>
          <a:r>
            <a:rPr kumimoji="0" lang="tr-TR" altLang="tr-TR" sz="1200" b="0" i="0" u="none" strike="noStrike" kern="1200" cap="none" normalizeH="0" baseline="0" dirty="0">
              <a:ln/>
              <a:solidFill>
                <a:srgbClr val="000000"/>
              </a:solidFill>
              <a:effectLst/>
              <a:latin typeface="Times New Roman" panose="02020603050405020304" pitchFamily="18" charset="0"/>
              <a:cs typeface="Times New Roman" panose="02020603050405020304" pitchFamily="18" charset="0"/>
            </a:rPr>
            <a:t>ve enfeksiyon kontrol komitesine bağlı olarak çalışır. </a:t>
          </a:r>
          <a:r>
            <a:rPr kumimoji="0" lang="tr-TR" altLang="tr-TR" sz="1200" b="0" i="0" u="none" strike="noStrike" kern="1200" cap="none" normalizeH="0" baseline="0" dirty="0">
              <a:ln/>
              <a:solidFill>
                <a:srgbClr val="000000"/>
              </a:solidFill>
              <a:effectLst/>
              <a:highlight>
                <a:srgbClr val="FFFF00"/>
              </a:highlight>
              <a:latin typeface="Times New Roman" panose="02020603050405020304" pitchFamily="18" charset="0"/>
              <a:cs typeface="Times New Roman" panose="02020603050405020304" pitchFamily="18" charset="0"/>
            </a:rPr>
            <a:t>Her iki yüz elli yatak için bir enfeksiyon kontrol hemşiresi görevlendirilmesi zorunludur.</a:t>
          </a:r>
          <a:endParaRPr lang="tr-TR" sz="1200" kern="1200" dirty="0">
            <a:solidFill>
              <a:srgbClr val="000000"/>
            </a:solidFill>
            <a:highlight>
              <a:srgbClr val="FFFF00"/>
            </a:highlight>
          </a:endParaRPr>
        </a:p>
        <a:p>
          <a:pPr marL="114300" lvl="1" indent="-114300" algn="l" defTabSz="533400">
            <a:lnSpc>
              <a:spcPct val="90000"/>
            </a:lnSpc>
            <a:spcBef>
              <a:spcPct val="0"/>
            </a:spcBef>
            <a:spcAft>
              <a:spcPct val="15000"/>
            </a:spcAft>
            <a:buChar char="•"/>
          </a:pPr>
          <a:r>
            <a:rPr kumimoji="0" lang="tr-TR" altLang="tr-TR" sz="1200" b="0" i="0" u="none" strike="noStrike" kern="1200" cap="none" normalizeH="0" baseline="0" dirty="0">
              <a:ln/>
              <a:solidFill>
                <a:srgbClr val="000000"/>
              </a:solidFill>
              <a:effectLst/>
              <a:latin typeface="Times New Roman" panose="02020603050405020304" pitchFamily="18" charset="0"/>
              <a:cs typeface="Times New Roman" panose="02020603050405020304" pitchFamily="18" charset="0"/>
            </a:rPr>
            <a:t>Bakanlıkça sertifikalandırılan enfeksiyon kontrol hemşireleri, enfeksiyon kontrol komitesince aksi yönde bir teklif getirilmediği sürece, </a:t>
          </a:r>
          <a:r>
            <a:rPr kumimoji="0" lang="tr-TR" altLang="tr-TR" sz="1200" b="0" i="0" u="none" strike="noStrike" kern="1200" cap="none" normalizeH="0" baseline="0" dirty="0">
              <a:ln/>
              <a:solidFill>
                <a:srgbClr val="000000"/>
              </a:solidFill>
              <a:effectLst/>
              <a:highlight>
                <a:srgbClr val="FFFF00"/>
              </a:highlight>
              <a:latin typeface="Times New Roman" panose="02020603050405020304" pitchFamily="18" charset="0"/>
              <a:cs typeface="Times New Roman" panose="02020603050405020304" pitchFamily="18" charset="0"/>
            </a:rPr>
            <a:t>en az beş yıl süre ile bu görevi yürütür. </a:t>
          </a:r>
          <a:r>
            <a:rPr kumimoji="0" lang="tr-TR" altLang="tr-TR" sz="1200" b="0" i="0" u="none" strike="noStrike" kern="1200" cap="none" normalizeH="0" baseline="0" dirty="0">
              <a:ln/>
              <a:solidFill>
                <a:srgbClr val="000000"/>
              </a:solidFill>
              <a:effectLst/>
              <a:latin typeface="Times New Roman" panose="02020603050405020304" pitchFamily="18" charset="0"/>
              <a:cs typeface="Times New Roman" panose="02020603050405020304" pitchFamily="18" charset="0"/>
            </a:rPr>
            <a:t>Yönetim tarafından, yerine aynı nitelikleri haiz bir hemşire görevlendirilmeden, bu görevlerini bırakamazlar. Enfeksiyon kontrol hemşirelerine, nöbet hizmetleri de dahil olmak üzere, enfeksiyon kontrolü dışında ilave bir görev verilemez.</a:t>
          </a:r>
          <a:endParaRPr kumimoji="0" lang="tr-TR" altLang="tr-TR" sz="1200" b="0" i="0" u="none" strike="noStrike" kern="1200" cap="none" normalizeH="0" baseline="0" dirty="0">
            <a:ln/>
            <a:solidFill>
              <a:srgbClr val="000000"/>
            </a:solidFill>
            <a:effectLst/>
          </a:endParaRPr>
        </a:p>
      </dsp:txBody>
      <dsp:txXfrm>
        <a:off x="90179" y="79179"/>
        <a:ext cx="2544998" cy="5363551"/>
      </dsp:txXfrm>
    </dsp:sp>
    <dsp:sp modelId="{941254F1-A600-47AA-9FEB-EB52A6A418B4}">
      <dsp:nvSpPr>
        <dsp:cNvPr id="0" name=""/>
        <dsp:cNvSpPr/>
      </dsp:nvSpPr>
      <dsp:spPr>
        <a:xfrm>
          <a:off x="2984692" y="2425738"/>
          <a:ext cx="573111" cy="67043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tr-TR" sz="2800" kern="1200">
            <a:solidFill>
              <a:srgbClr val="000000"/>
            </a:solidFill>
          </a:endParaRPr>
        </a:p>
      </dsp:txBody>
      <dsp:txXfrm>
        <a:off x="2984692" y="2559824"/>
        <a:ext cx="401178" cy="402260"/>
      </dsp:txXfrm>
    </dsp:sp>
    <dsp:sp modelId="{98C3D460-B93F-48C1-A3B5-2C0FE7C9F33B}">
      <dsp:nvSpPr>
        <dsp:cNvPr id="0" name=""/>
        <dsp:cNvSpPr/>
      </dsp:nvSpPr>
      <dsp:spPr>
        <a:xfrm>
          <a:off x="3795699" y="0"/>
          <a:ext cx="2703356" cy="552190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1600200">
            <a:lnSpc>
              <a:spcPct val="90000"/>
            </a:lnSpc>
            <a:spcBef>
              <a:spcPct val="0"/>
            </a:spcBef>
            <a:spcAft>
              <a:spcPct val="35000"/>
            </a:spcAft>
            <a:buNone/>
          </a:pPr>
          <a:r>
            <a:rPr lang="tr-TR" sz="3600" kern="1200" dirty="0">
              <a:solidFill>
                <a:srgbClr val="000000"/>
              </a:solidFill>
            </a:rPr>
            <a:t>2011</a:t>
          </a:r>
        </a:p>
        <a:p>
          <a:pPr marL="114300" lvl="1" indent="-114300" algn="l" defTabSz="533400">
            <a:lnSpc>
              <a:spcPct val="90000"/>
            </a:lnSpc>
            <a:spcBef>
              <a:spcPct val="0"/>
            </a:spcBef>
            <a:spcAft>
              <a:spcPct val="15000"/>
            </a:spcAft>
            <a:buChar char="•"/>
          </a:pPr>
          <a:r>
            <a:rPr lang="tr-TR" sz="1200" b="1" i="0" kern="1200" dirty="0">
              <a:solidFill>
                <a:srgbClr val="000000"/>
              </a:solidFill>
              <a:latin typeface="Times New Roman" panose="02020603050405020304" pitchFamily="18" charset="0"/>
              <a:cs typeface="Times New Roman" panose="02020603050405020304" pitchFamily="18" charset="0"/>
            </a:rPr>
            <a:t>MADDE 1 –</a:t>
          </a:r>
          <a:r>
            <a:rPr lang="tr-TR" sz="1200" b="0" i="0" kern="1200" dirty="0">
              <a:solidFill>
                <a:srgbClr val="000000"/>
              </a:solidFill>
              <a:latin typeface="Times New Roman" panose="02020603050405020304" pitchFamily="18" charset="0"/>
              <a:cs typeface="Times New Roman" panose="02020603050405020304" pitchFamily="18" charset="0"/>
            </a:rPr>
            <a:t> 11/8/2005 tarihli ve 25903 sayılı Resmî </a:t>
          </a:r>
          <a:r>
            <a:rPr lang="tr-TR" sz="1200" b="0" i="0" kern="1200" dirty="0" err="1">
              <a:solidFill>
                <a:srgbClr val="000000"/>
              </a:solidFill>
              <a:latin typeface="Times New Roman" panose="02020603050405020304" pitchFamily="18" charset="0"/>
              <a:cs typeface="Times New Roman" panose="02020603050405020304" pitchFamily="18" charset="0"/>
            </a:rPr>
            <a:t>Gazete’de</a:t>
          </a:r>
          <a:r>
            <a:rPr lang="tr-TR" sz="1200" b="0" i="0" kern="1200" dirty="0">
              <a:solidFill>
                <a:srgbClr val="000000"/>
              </a:solidFill>
              <a:latin typeface="Times New Roman" panose="02020603050405020304" pitchFamily="18" charset="0"/>
              <a:cs typeface="Times New Roman" panose="02020603050405020304" pitchFamily="18" charset="0"/>
            </a:rPr>
            <a:t> yayımlanan Yataklı Tedavi Kurumları Enfeksiyon Kontrol Yönetmeliğinin 13 üncü maddesinin birinci fıkrasının ikinci cümlesi aşağıdaki şekilde değiştirilmiştir.</a:t>
          </a:r>
          <a:endParaRPr lang="tr-TR" sz="1200" kern="1200" dirty="0">
            <a:solidFill>
              <a:srgbClr val="000000"/>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tr-TR" sz="1200" b="0" i="0" kern="1200">
              <a:solidFill>
                <a:srgbClr val="000000"/>
              </a:solidFill>
              <a:highlight>
                <a:srgbClr val="FFFF00"/>
              </a:highlight>
              <a:latin typeface="Times New Roman" panose="02020603050405020304" pitchFamily="18" charset="0"/>
              <a:cs typeface="Times New Roman" panose="02020603050405020304" pitchFamily="18" charset="0"/>
            </a:rPr>
            <a:t>“Yıllık ortalama yatak doluluk oranı dikkate alınarak her yüz elli dolu yatak için bir enfeksiyon kontrol hemşiresi görevlendirilmesi zorunludur.”</a:t>
          </a:r>
          <a:endParaRPr lang="tr-TR" sz="1200" b="0" i="0" kern="1200" dirty="0">
            <a:solidFill>
              <a:srgbClr val="000000"/>
            </a:solidFill>
            <a:highlight>
              <a:srgbClr val="FFFF00"/>
            </a:highlight>
            <a:latin typeface="Times New Roman" panose="02020603050405020304" pitchFamily="18" charset="0"/>
            <a:cs typeface="Times New Roman" panose="02020603050405020304" pitchFamily="18" charset="0"/>
          </a:endParaRPr>
        </a:p>
      </dsp:txBody>
      <dsp:txXfrm>
        <a:off x="3874878" y="79179"/>
        <a:ext cx="2544998" cy="5363551"/>
      </dsp:txXfrm>
    </dsp:sp>
    <dsp:sp modelId="{D9B99E55-FFE4-4E58-A2C7-00B78F22A740}">
      <dsp:nvSpPr>
        <dsp:cNvPr id="0" name=""/>
        <dsp:cNvSpPr/>
      </dsp:nvSpPr>
      <dsp:spPr>
        <a:xfrm>
          <a:off x="6769391" y="2425738"/>
          <a:ext cx="573111" cy="67043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tr-TR" sz="2800" kern="1200">
            <a:solidFill>
              <a:srgbClr val="000000"/>
            </a:solidFill>
          </a:endParaRPr>
        </a:p>
      </dsp:txBody>
      <dsp:txXfrm>
        <a:off x="6769391" y="2559824"/>
        <a:ext cx="401178" cy="402260"/>
      </dsp:txXfrm>
    </dsp:sp>
    <dsp:sp modelId="{27DBEE4B-07E4-4AC6-BEEB-68D94EC48C6D}">
      <dsp:nvSpPr>
        <dsp:cNvPr id="0" name=""/>
        <dsp:cNvSpPr/>
      </dsp:nvSpPr>
      <dsp:spPr>
        <a:xfrm>
          <a:off x="7580397" y="0"/>
          <a:ext cx="3604330" cy="552190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kern="1200" dirty="0">
              <a:solidFill>
                <a:srgbClr val="000000"/>
              </a:solidFill>
              <a:latin typeface="Calibri" panose="020F0502020204030204"/>
              <a:ea typeface="+mn-ea"/>
              <a:cs typeface="+mn-cs"/>
            </a:rPr>
            <a:t>2025</a:t>
          </a:r>
        </a:p>
        <a:p>
          <a:pPr marL="57150" lvl="1" indent="0" algn="l" defTabSz="400050">
            <a:lnSpc>
              <a:spcPct val="90000"/>
            </a:lnSpc>
            <a:spcBef>
              <a:spcPct val="0"/>
            </a:spcBef>
            <a:spcAft>
              <a:spcPct val="15000"/>
            </a:spcAft>
            <a:buChar char="•"/>
          </a:pPr>
          <a:r>
            <a:rPr lang="tr-TR" sz="1200" b="1" i="0" kern="1200" dirty="0">
              <a:solidFill>
                <a:srgbClr val="000000"/>
              </a:solidFill>
              <a:latin typeface="Times New Roman" panose="02020603050405020304" pitchFamily="18" charset="0"/>
              <a:ea typeface="+mn-ea"/>
              <a:cs typeface="Times New Roman" panose="02020603050405020304" pitchFamily="18" charset="0"/>
            </a:rPr>
            <a:t>MADDE 12- (1) </a:t>
          </a:r>
          <a:r>
            <a:rPr lang="tr-TR" sz="1200" b="0" i="0" kern="1200" dirty="0">
              <a:solidFill>
                <a:srgbClr val="000000"/>
              </a:solidFill>
              <a:latin typeface="Times New Roman" panose="02020603050405020304" pitchFamily="18" charset="0"/>
              <a:ea typeface="+mn-ea"/>
              <a:cs typeface="Times New Roman" panose="02020603050405020304" pitchFamily="18" charset="0"/>
            </a:rPr>
            <a:t>Enfeksiyon kontrol hemşiresi, </a:t>
          </a:r>
          <a:r>
            <a:rPr lang="tr-TR" sz="1200" b="0" i="0" kern="1200" dirty="0">
              <a:solidFill>
                <a:srgbClr val="000000"/>
              </a:solidFill>
              <a:highlight>
                <a:srgbClr val="FFFF00"/>
              </a:highlight>
              <a:latin typeface="Times New Roman" panose="02020603050405020304" pitchFamily="18" charset="0"/>
              <a:ea typeface="+mn-ea"/>
              <a:cs typeface="Times New Roman" panose="02020603050405020304" pitchFamily="18" charset="0"/>
            </a:rPr>
            <a:t>enfeksiyon kontrol komitesinin önerisi ve sağlık bakım hizmetleri müdürü onayı ile yönetim tarafından, lisans mezunu ve tercihen Bakanlık tarafından onaylanmış enfeksiyon kontrol hemşireliği sertifikasına sahip hemşireler arasından seçilir </a:t>
          </a:r>
          <a:r>
            <a:rPr lang="tr-TR" sz="1200" b="0" i="0" kern="1200" dirty="0">
              <a:solidFill>
                <a:srgbClr val="000000"/>
              </a:solidFill>
              <a:latin typeface="Times New Roman" panose="02020603050405020304" pitchFamily="18" charset="0"/>
              <a:ea typeface="+mn-ea"/>
              <a:cs typeface="Times New Roman" panose="02020603050405020304" pitchFamily="18" charset="0"/>
            </a:rPr>
            <a:t>ve enfeksiyon kontrol komitesine bağlı olarak çalışır.</a:t>
          </a:r>
        </a:p>
        <a:p>
          <a:pPr marL="57150" lvl="1" indent="0" algn="l" defTabSz="400050">
            <a:lnSpc>
              <a:spcPct val="90000"/>
            </a:lnSpc>
            <a:spcBef>
              <a:spcPct val="0"/>
            </a:spcBef>
            <a:spcAft>
              <a:spcPct val="15000"/>
            </a:spcAft>
            <a:buChar char="•"/>
          </a:pPr>
          <a:r>
            <a:rPr lang="tr-TR" sz="1200" b="0" i="0" kern="1200" dirty="0">
              <a:solidFill>
                <a:srgbClr val="000000"/>
              </a:solidFill>
              <a:latin typeface="Times New Roman" panose="02020603050405020304" pitchFamily="18" charset="0"/>
              <a:ea typeface="+mn-ea"/>
              <a:cs typeface="Times New Roman" panose="02020603050405020304" pitchFamily="18" charset="0"/>
            </a:rPr>
            <a:t>(2)  </a:t>
          </a:r>
          <a:r>
            <a:rPr lang="tr-TR" sz="1200" b="0" i="0" kern="1200" dirty="0">
              <a:solidFill>
                <a:srgbClr val="000000"/>
              </a:solidFill>
              <a:highlight>
                <a:srgbClr val="FFFF00"/>
              </a:highlight>
              <a:latin typeface="Times New Roman" panose="02020603050405020304" pitchFamily="18" charset="0"/>
              <a:ea typeface="+mn-ea"/>
              <a:cs typeface="Times New Roman" panose="02020603050405020304" pitchFamily="18" charset="0"/>
            </a:rPr>
            <a:t>Yataklı tedavi kurumlarında, kurum yatak sayısına göre her yüz elli yatak için bir enfeksiyon kontrol hemşiresi; ayrıca kurum yatak sayısından bağımsız olarak yoğun bakım yatak sayısı elli ve üzeri olan hastaneler için her elli yoğun bakım yatak sayısı için bir enfeksiyon kontrol hemşiresi daha görevlendirilmesi zorunludur. Yoğun bakım yatak sayısı ellinin üzerinde olan kurumlarda, yoğun bakım yatak sayısı elliye bölündüğünde kalan sayı yirmi beş ve üzerinde ise ayrıca bir enfeksiyon kontrol hemşiresi daha görevlendirilmesi zorunludur.</a:t>
          </a:r>
        </a:p>
        <a:p>
          <a:pPr marL="57150" lvl="1" indent="0" algn="l" defTabSz="400050">
            <a:lnSpc>
              <a:spcPct val="90000"/>
            </a:lnSpc>
            <a:spcBef>
              <a:spcPct val="0"/>
            </a:spcBef>
            <a:spcAft>
              <a:spcPct val="15000"/>
            </a:spcAft>
            <a:buChar char="•"/>
          </a:pPr>
          <a:r>
            <a:rPr lang="tr-TR" sz="1200" b="0" i="0" kern="1200" dirty="0">
              <a:solidFill>
                <a:srgbClr val="000000"/>
              </a:solidFill>
              <a:latin typeface="Times New Roman" panose="02020603050405020304" pitchFamily="18" charset="0"/>
              <a:ea typeface="+mn-ea"/>
              <a:cs typeface="Times New Roman" panose="02020603050405020304" pitchFamily="18" charset="0"/>
            </a:rPr>
            <a:t>(3) Bakanlıkça sertifikalandırılan enfeksiyon kontrol hemşireleri, enfeksiyon kontrol komitesince aksi yönde bir teklif getirilmediği sürece, </a:t>
          </a:r>
          <a:r>
            <a:rPr lang="tr-TR" sz="1200" b="0" i="0" kern="1200" dirty="0">
              <a:solidFill>
                <a:srgbClr val="000000"/>
              </a:solidFill>
              <a:highlight>
                <a:srgbClr val="FFFF00"/>
              </a:highlight>
              <a:latin typeface="Times New Roman" panose="02020603050405020304" pitchFamily="18" charset="0"/>
              <a:ea typeface="+mn-ea"/>
              <a:cs typeface="Times New Roman" panose="02020603050405020304" pitchFamily="18" charset="0"/>
            </a:rPr>
            <a:t>en az yedi yıl süre ile bu görevi yürütür.</a:t>
          </a:r>
          <a:r>
            <a:rPr lang="tr-TR" sz="1200" b="0" i="0" kern="1200" dirty="0">
              <a:solidFill>
                <a:srgbClr val="000000"/>
              </a:solidFill>
              <a:latin typeface="Times New Roman" panose="02020603050405020304" pitchFamily="18" charset="0"/>
              <a:ea typeface="+mn-ea"/>
              <a:cs typeface="Times New Roman" panose="02020603050405020304" pitchFamily="18" charset="0"/>
            </a:rPr>
            <a:t> Enfeksiyon kontrol hemşirelerine nöbet hizmetleri de dahil olmak üzere, enfeksiyon önleme ve kontrolü dışında ilave görev verilemez.</a:t>
          </a:r>
        </a:p>
      </dsp:txBody>
      <dsp:txXfrm>
        <a:off x="7685964" y="105567"/>
        <a:ext cx="3393196" cy="53107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4CADF-17DF-467C-B2E0-C740A085FB8E}" type="datetimeFigureOut">
              <a:rPr lang="tr-TR" smtClean="0"/>
              <a:t>26.12.2025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FCC18-74B9-49A8-BAFD-9A62B6FC48ED}" type="slidenum">
              <a:rPr lang="tr-TR" smtClean="0"/>
              <a:t>‹#›</a:t>
            </a:fld>
            <a:endParaRPr lang="tr-TR"/>
          </a:p>
        </p:txBody>
      </p:sp>
    </p:spTree>
    <p:extLst>
      <p:ext uri="{BB962C8B-B14F-4D97-AF65-F5344CB8AC3E}">
        <p14:creationId xmlns:p14="http://schemas.microsoft.com/office/powerpoint/2010/main" val="176895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A24090-8F7E-11A7-D349-0358793DEC8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2F7FFE3-D228-A8EC-AFAD-4BF69BEC02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23177A1-30E6-6C8A-3478-3EC58177D077}"/>
              </a:ext>
            </a:extLst>
          </p:cNvPr>
          <p:cNvSpPr>
            <a:spLocks noGrp="1"/>
          </p:cNvSpPr>
          <p:nvPr>
            <p:ph type="dt" sz="half" idx="10"/>
          </p:nvPr>
        </p:nvSpPr>
        <p:spPr/>
        <p:txBody>
          <a:bodyPr/>
          <a:lstStyle/>
          <a:p>
            <a:fld id="{6263A697-B6D2-413C-A828-670B4DB2AE09}" type="datetimeFigureOut">
              <a:rPr lang="tr-TR" smtClean="0"/>
              <a:t>26.12.2025</a:t>
            </a:fld>
            <a:endParaRPr lang="tr-TR"/>
          </a:p>
        </p:txBody>
      </p:sp>
      <p:sp>
        <p:nvSpPr>
          <p:cNvPr id="5" name="Alt Bilgi Yer Tutucusu 4">
            <a:extLst>
              <a:ext uri="{FF2B5EF4-FFF2-40B4-BE49-F238E27FC236}">
                <a16:creationId xmlns:a16="http://schemas.microsoft.com/office/drawing/2014/main" id="{973A98FC-ED9B-7152-119E-CA25C786F2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BDAEB6C-2E6D-E358-12B0-14AE977166C7}"/>
              </a:ext>
            </a:extLst>
          </p:cNvPr>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250429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8B7FA0-9C3D-46BD-0F98-112DB44A991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06F2837-ACE5-05B6-A27E-E8AF506F2EB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8A3EA2-A5F0-7BD4-5B04-4B0E5F61A8CF}"/>
              </a:ext>
            </a:extLst>
          </p:cNvPr>
          <p:cNvSpPr>
            <a:spLocks noGrp="1"/>
          </p:cNvSpPr>
          <p:nvPr>
            <p:ph type="dt" sz="half" idx="10"/>
          </p:nvPr>
        </p:nvSpPr>
        <p:spPr/>
        <p:txBody>
          <a:bodyPr/>
          <a:lstStyle/>
          <a:p>
            <a:fld id="{6263A697-B6D2-413C-A828-670B4DB2AE09}" type="datetimeFigureOut">
              <a:rPr lang="tr-TR" smtClean="0"/>
              <a:t>26.12.2025</a:t>
            </a:fld>
            <a:endParaRPr lang="tr-TR"/>
          </a:p>
        </p:txBody>
      </p:sp>
      <p:sp>
        <p:nvSpPr>
          <p:cNvPr id="5" name="Alt Bilgi Yer Tutucusu 4">
            <a:extLst>
              <a:ext uri="{FF2B5EF4-FFF2-40B4-BE49-F238E27FC236}">
                <a16:creationId xmlns:a16="http://schemas.microsoft.com/office/drawing/2014/main" id="{DC836817-37EB-BF2D-F866-4EEF641CD0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951D34-FC79-166F-42ED-B74B5C5FB771}"/>
              </a:ext>
            </a:extLst>
          </p:cNvPr>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214911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EF5F9A4-67BB-033E-2FE4-6AE9957D777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9D35570-0028-8846-DA5E-B54ACB45EF9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7C1298E-ED3C-A849-B57E-7BBD41C01139}"/>
              </a:ext>
            </a:extLst>
          </p:cNvPr>
          <p:cNvSpPr>
            <a:spLocks noGrp="1"/>
          </p:cNvSpPr>
          <p:nvPr>
            <p:ph type="dt" sz="half" idx="10"/>
          </p:nvPr>
        </p:nvSpPr>
        <p:spPr/>
        <p:txBody>
          <a:bodyPr/>
          <a:lstStyle/>
          <a:p>
            <a:fld id="{6263A697-B6D2-413C-A828-670B4DB2AE09}" type="datetimeFigureOut">
              <a:rPr lang="tr-TR" smtClean="0"/>
              <a:t>26.12.2025</a:t>
            </a:fld>
            <a:endParaRPr lang="tr-TR"/>
          </a:p>
        </p:txBody>
      </p:sp>
      <p:sp>
        <p:nvSpPr>
          <p:cNvPr id="5" name="Alt Bilgi Yer Tutucusu 4">
            <a:extLst>
              <a:ext uri="{FF2B5EF4-FFF2-40B4-BE49-F238E27FC236}">
                <a16:creationId xmlns:a16="http://schemas.microsoft.com/office/drawing/2014/main" id="{5EBF8A55-7F04-BC60-E8C8-BE3A66DE6C2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FD8DFA-217F-2045-9861-6A2FCAFDDC20}"/>
              </a:ext>
            </a:extLst>
          </p:cNvPr>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70684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D8DF83-0D0E-DB7C-2754-56E56AC022B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8A926BA-A071-3F11-6D80-6259816302B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66A77C6-ABBE-F860-F9EC-0832C7051A8C}"/>
              </a:ext>
            </a:extLst>
          </p:cNvPr>
          <p:cNvSpPr>
            <a:spLocks noGrp="1"/>
          </p:cNvSpPr>
          <p:nvPr>
            <p:ph type="dt" sz="half" idx="10"/>
          </p:nvPr>
        </p:nvSpPr>
        <p:spPr/>
        <p:txBody>
          <a:bodyPr/>
          <a:lstStyle/>
          <a:p>
            <a:fld id="{6263A697-B6D2-413C-A828-670B4DB2AE09}" type="datetimeFigureOut">
              <a:rPr lang="tr-TR" smtClean="0"/>
              <a:t>26.12.2025</a:t>
            </a:fld>
            <a:endParaRPr lang="tr-TR"/>
          </a:p>
        </p:txBody>
      </p:sp>
      <p:sp>
        <p:nvSpPr>
          <p:cNvPr id="5" name="Alt Bilgi Yer Tutucusu 4">
            <a:extLst>
              <a:ext uri="{FF2B5EF4-FFF2-40B4-BE49-F238E27FC236}">
                <a16:creationId xmlns:a16="http://schemas.microsoft.com/office/drawing/2014/main" id="{208D34F7-2CCC-D3EA-EEA8-B09218EC1C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4DC105D-8647-1329-89EA-4B61C1BC3044}"/>
              </a:ext>
            </a:extLst>
          </p:cNvPr>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275868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74DB2A-C67A-85F8-AB15-04F3654286E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D4C4C1D-7313-A88F-0E58-460C8B3BDF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4D344B3-48C6-0C61-3285-52208AA08FF1}"/>
              </a:ext>
            </a:extLst>
          </p:cNvPr>
          <p:cNvSpPr>
            <a:spLocks noGrp="1"/>
          </p:cNvSpPr>
          <p:nvPr>
            <p:ph type="dt" sz="half" idx="10"/>
          </p:nvPr>
        </p:nvSpPr>
        <p:spPr/>
        <p:txBody>
          <a:bodyPr/>
          <a:lstStyle/>
          <a:p>
            <a:fld id="{6263A697-B6D2-413C-A828-670B4DB2AE09}" type="datetimeFigureOut">
              <a:rPr lang="tr-TR" smtClean="0"/>
              <a:t>26.12.2025</a:t>
            </a:fld>
            <a:endParaRPr lang="tr-TR"/>
          </a:p>
        </p:txBody>
      </p:sp>
      <p:sp>
        <p:nvSpPr>
          <p:cNvPr id="5" name="Alt Bilgi Yer Tutucusu 4">
            <a:extLst>
              <a:ext uri="{FF2B5EF4-FFF2-40B4-BE49-F238E27FC236}">
                <a16:creationId xmlns:a16="http://schemas.microsoft.com/office/drawing/2014/main" id="{1EEE71BC-AF35-395B-09C8-848240D3AB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DB58C57-BE4A-F6B9-45F8-A0A554E2B75E}"/>
              </a:ext>
            </a:extLst>
          </p:cNvPr>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349486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6AEFD8-6D99-C6BC-E3C4-5E8A7191B26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781029C-9D95-E71E-523A-FF8F03E6F99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9F1FBE4-CA39-4F07-2878-15E93E93726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B099D79-CDA4-9013-E609-9F43DAAB7A31}"/>
              </a:ext>
            </a:extLst>
          </p:cNvPr>
          <p:cNvSpPr>
            <a:spLocks noGrp="1"/>
          </p:cNvSpPr>
          <p:nvPr>
            <p:ph type="dt" sz="half" idx="10"/>
          </p:nvPr>
        </p:nvSpPr>
        <p:spPr/>
        <p:txBody>
          <a:bodyPr/>
          <a:lstStyle/>
          <a:p>
            <a:fld id="{6263A697-B6D2-413C-A828-670B4DB2AE09}" type="datetimeFigureOut">
              <a:rPr lang="tr-TR" smtClean="0"/>
              <a:t>26.12.2025</a:t>
            </a:fld>
            <a:endParaRPr lang="tr-TR"/>
          </a:p>
        </p:txBody>
      </p:sp>
      <p:sp>
        <p:nvSpPr>
          <p:cNvPr id="6" name="Alt Bilgi Yer Tutucusu 5">
            <a:extLst>
              <a:ext uri="{FF2B5EF4-FFF2-40B4-BE49-F238E27FC236}">
                <a16:creationId xmlns:a16="http://schemas.microsoft.com/office/drawing/2014/main" id="{12F9CD77-8B3C-4807-021A-F09975C8F0B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F88E865-CBDF-DDD3-1A0E-C1FD3BC776B8}"/>
              </a:ext>
            </a:extLst>
          </p:cNvPr>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110211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022076-FF9D-5B1B-D5F2-793404E236B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A1A1EC7-A53A-A2C3-FA66-8980E9567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F3145B6-D0DF-1C9E-5358-6744467758F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EA33914-C1A5-343C-9DCB-A46BF6E4E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2E11CC6-4600-CD8D-D669-14F5C56EB83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2040AA2-B2FA-90FF-F186-E65495BDB0FA}"/>
              </a:ext>
            </a:extLst>
          </p:cNvPr>
          <p:cNvSpPr>
            <a:spLocks noGrp="1"/>
          </p:cNvSpPr>
          <p:nvPr>
            <p:ph type="dt" sz="half" idx="10"/>
          </p:nvPr>
        </p:nvSpPr>
        <p:spPr/>
        <p:txBody>
          <a:bodyPr/>
          <a:lstStyle/>
          <a:p>
            <a:fld id="{6263A697-B6D2-413C-A828-670B4DB2AE09}" type="datetimeFigureOut">
              <a:rPr lang="tr-TR" smtClean="0"/>
              <a:t>26.12.2025</a:t>
            </a:fld>
            <a:endParaRPr lang="tr-TR"/>
          </a:p>
        </p:txBody>
      </p:sp>
      <p:sp>
        <p:nvSpPr>
          <p:cNvPr id="8" name="Alt Bilgi Yer Tutucusu 7">
            <a:extLst>
              <a:ext uri="{FF2B5EF4-FFF2-40B4-BE49-F238E27FC236}">
                <a16:creationId xmlns:a16="http://schemas.microsoft.com/office/drawing/2014/main" id="{809449F2-FA6B-1A56-28E9-AB92FCB8453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BE52E89-8E9C-0620-4952-C4F513B7CA72}"/>
              </a:ext>
            </a:extLst>
          </p:cNvPr>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199854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924730-0FF4-2905-10E5-665AC0A7C8D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457FBED-2F3C-86B1-D74B-E342F6165176}"/>
              </a:ext>
            </a:extLst>
          </p:cNvPr>
          <p:cNvSpPr>
            <a:spLocks noGrp="1"/>
          </p:cNvSpPr>
          <p:nvPr>
            <p:ph type="dt" sz="half" idx="10"/>
          </p:nvPr>
        </p:nvSpPr>
        <p:spPr/>
        <p:txBody>
          <a:bodyPr/>
          <a:lstStyle/>
          <a:p>
            <a:fld id="{6263A697-B6D2-413C-A828-670B4DB2AE09}" type="datetimeFigureOut">
              <a:rPr lang="tr-TR" smtClean="0"/>
              <a:t>26.12.2025</a:t>
            </a:fld>
            <a:endParaRPr lang="tr-TR"/>
          </a:p>
        </p:txBody>
      </p:sp>
      <p:sp>
        <p:nvSpPr>
          <p:cNvPr id="4" name="Alt Bilgi Yer Tutucusu 3">
            <a:extLst>
              <a:ext uri="{FF2B5EF4-FFF2-40B4-BE49-F238E27FC236}">
                <a16:creationId xmlns:a16="http://schemas.microsoft.com/office/drawing/2014/main" id="{6D95EABC-E4D6-41B5-6E91-19365009283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E92CC93-FCD7-424E-97F6-24A49A6D1BAA}"/>
              </a:ext>
            </a:extLst>
          </p:cNvPr>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324293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D209CD2-0CC6-2B72-5111-F14A7C968E0C}"/>
              </a:ext>
            </a:extLst>
          </p:cNvPr>
          <p:cNvSpPr>
            <a:spLocks noGrp="1"/>
          </p:cNvSpPr>
          <p:nvPr>
            <p:ph type="dt" sz="half" idx="10"/>
          </p:nvPr>
        </p:nvSpPr>
        <p:spPr/>
        <p:txBody>
          <a:bodyPr/>
          <a:lstStyle/>
          <a:p>
            <a:fld id="{6263A697-B6D2-413C-A828-670B4DB2AE09}" type="datetimeFigureOut">
              <a:rPr lang="tr-TR" smtClean="0"/>
              <a:t>26.12.2025</a:t>
            </a:fld>
            <a:endParaRPr lang="tr-TR"/>
          </a:p>
        </p:txBody>
      </p:sp>
      <p:sp>
        <p:nvSpPr>
          <p:cNvPr id="3" name="Alt Bilgi Yer Tutucusu 2">
            <a:extLst>
              <a:ext uri="{FF2B5EF4-FFF2-40B4-BE49-F238E27FC236}">
                <a16:creationId xmlns:a16="http://schemas.microsoft.com/office/drawing/2014/main" id="{A9CEEE7F-19B1-6138-685A-175BFE7979E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1B666DD-7839-49C8-8CB8-F624ABB566BD}"/>
              </a:ext>
            </a:extLst>
          </p:cNvPr>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404592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55478E-FA36-4DBF-E0D5-FB516D2A4B5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F0C300E-ADF7-08EB-6813-1F8F5456E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632E603-9F2C-D3C7-3FAB-9A5CB05D5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F65E1C-9264-C25A-17DF-5FDD99CD5970}"/>
              </a:ext>
            </a:extLst>
          </p:cNvPr>
          <p:cNvSpPr>
            <a:spLocks noGrp="1"/>
          </p:cNvSpPr>
          <p:nvPr>
            <p:ph type="dt" sz="half" idx="10"/>
          </p:nvPr>
        </p:nvSpPr>
        <p:spPr/>
        <p:txBody>
          <a:bodyPr/>
          <a:lstStyle/>
          <a:p>
            <a:fld id="{6263A697-B6D2-413C-A828-670B4DB2AE09}" type="datetimeFigureOut">
              <a:rPr lang="tr-TR" smtClean="0"/>
              <a:t>26.12.2025</a:t>
            </a:fld>
            <a:endParaRPr lang="tr-TR"/>
          </a:p>
        </p:txBody>
      </p:sp>
      <p:sp>
        <p:nvSpPr>
          <p:cNvPr id="6" name="Alt Bilgi Yer Tutucusu 5">
            <a:extLst>
              <a:ext uri="{FF2B5EF4-FFF2-40B4-BE49-F238E27FC236}">
                <a16:creationId xmlns:a16="http://schemas.microsoft.com/office/drawing/2014/main" id="{19126965-2427-7787-4662-252DEEC4CC4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A625C42-D850-DCD9-8C81-3711C7A0B183}"/>
              </a:ext>
            </a:extLst>
          </p:cNvPr>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224571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E760A8-9EE5-C44F-17E0-8A2D10040A1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15BFDA3-6E46-0248-EDC4-3A8690830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D8B781E1-606A-AFED-E2A8-AADE3918B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334AAA1-66C3-2635-5911-C4A3BD96244F}"/>
              </a:ext>
            </a:extLst>
          </p:cNvPr>
          <p:cNvSpPr>
            <a:spLocks noGrp="1"/>
          </p:cNvSpPr>
          <p:nvPr>
            <p:ph type="dt" sz="half" idx="10"/>
          </p:nvPr>
        </p:nvSpPr>
        <p:spPr/>
        <p:txBody>
          <a:bodyPr/>
          <a:lstStyle/>
          <a:p>
            <a:fld id="{6263A697-B6D2-413C-A828-670B4DB2AE09}" type="datetimeFigureOut">
              <a:rPr lang="tr-TR" smtClean="0"/>
              <a:t>26.12.2025</a:t>
            </a:fld>
            <a:endParaRPr lang="tr-TR"/>
          </a:p>
        </p:txBody>
      </p:sp>
      <p:sp>
        <p:nvSpPr>
          <p:cNvPr id="6" name="Alt Bilgi Yer Tutucusu 5">
            <a:extLst>
              <a:ext uri="{FF2B5EF4-FFF2-40B4-BE49-F238E27FC236}">
                <a16:creationId xmlns:a16="http://schemas.microsoft.com/office/drawing/2014/main" id="{CD141D74-7954-0189-C04F-279C01643D4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6A3E2FA-DDBC-A568-5AB4-5220577590BD}"/>
              </a:ext>
            </a:extLst>
          </p:cNvPr>
          <p:cNvSpPr>
            <a:spLocks noGrp="1"/>
          </p:cNvSpPr>
          <p:nvPr>
            <p:ph type="sldNum" sz="quarter" idx="12"/>
          </p:nvPr>
        </p:nvSpPr>
        <p:spPr/>
        <p:txBody>
          <a:bodyPr/>
          <a:lstStyle/>
          <a:p>
            <a:fld id="{9676F515-80A5-400E-AEB3-F921016465E8}" type="slidenum">
              <a:rPr lang="tr-TR" smtClean="0"/>
              <a:t>‹#›</a:t>
            </a:fld>
            <a:endParaRPr lang="tr-TR"/>
          </a:p>
        </p:txBody>
      </p:sp>
    </p:spTree>
    <p:extLst>
      <p:ext uri="{BB962C8B-B14F-4D97-AF65-F5344CB8AC3E}">
        <p14:creationId xmlns:p14="http://schemas.microsoft.com/office/powerpoint/2010/main" val="4124273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1F88AFF-22B9-AB25-C150-C65A5A9240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E2B51DD-B7A3-092A-0522-2C7DC1B0C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D1C1043-CADA-960B-C701-77FA56BAB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3A697-B6D2-413C-A828-670B4DB2AE09}" type="datetimeFigureOut">
              <a:rPr lang="tr-TR" smtClean="0"/>
              <a:t>26.12.2025</a:t>
            </a:fld>
            <a:endParaRPr lang="tr-TR"/>
          </a:p>
        </p:txBody>
      </p:sp>
      <p:sp>
        <p:nvSpPr>
          <p:cNvPr id="5" name="Alt Bilgi Yer Tutucusu 4">
            <a:extLst>
              <a:ext uri="{FF2B5EF4-FFF2-40B4-BE49-F238E27FC236}">
                <a16:creationId xmlns:a16="http://schemas.microsoft.com/office/drawing/2014/main" id="{6670EF45-D930-ACCE-6B73-E9371E7C2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95538D8-083B-F94D-3ABD-922AA58E2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6F515-80A5-400E-AEB3-F921016465E8}" type="slidenum">
              <a:rPr lang="tr-TR" smtClean="0"/>
              <a:t>‹#›</a:t>
            </a:fld>
            <a:endParaRPr lang="tr-TR"/>
          </a:p>
        </p:txBody>
      </p:sp>
    </p:spTree>
    <p:extLst>
      <p:ext uri="{BB962C8B-B14F-4D97-AF65-F5344CB8AC3E}">
        <p14:creationId xmlns:p14="http://schemas.microsoft.com/office/powerpoint/2010/main" val="107086016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6083F1E-C431-69C3-782C-BE69576C0251}"/>
              </a:ext>
            </a:extLst>
          </p:cNvPr>
          <p:cNvPicPr>
            <a:picLocks noChangeAspect="1"/>
          </p:cNvPicPr>
          <p:nvPr/>
        </p:nvPicPr>
        <p:blipFill>
          <a:blip r:embed="rId2"/>
          <a:srcRect l="21985" r="19969"/>
          <a:stretch/>
        </p:blipFill>
        <p:spPr>
          <a:xfrm>
            <a:off x="9853592" y="136634"/>
            <a:ext cx="2039841" cy="1382232"/>
          </a:xfrm>
          <a:prstGeom prst="rect">
            <a:avLst/>
          </a:prstGeom>
        </p:spPr>
      </p:pic>
      <p:sp>
        <p:nvSpPr>
          <p:cNvPr id="6" name="Title 5">
            <a:extLst>
              <a:ext uri="{FF2B5EF4-FFF2-40B4-BE49-F238E27FC236}">
                <a16:creationId xmlns:a16="http://schemas.microsoft.com/office/drawing/2014/main" id="{B8FF7F96-8DFF-497E-4969-B82CC49D985A}"/>
              </a:ext>
            </a:extLst>
          </p:cNvPr>
          <p:cNvSpPr>
            <a:spLocks noGrp="1"/>
          </p:cNvSpPr>
          <p:nvPr>
            <p:ph type="ctrTitle"/>
          </p:nvPr>
        </p:nvSpPr>
        <p:spPr>
          <a:xfrm>
            <a:off x="1066800" y="1205266"/>
            <a:ext cx="10058400" cy="2922846"/>
          </a:xfrm>
        </p:spPr>
        <p:txBody>
          <a:bodyPr>
            <a:noAutofit/>
          </a:bodyPr>
          <a:lstStyle/>
          <a:p>
            <a:r>
              <a:rPr lang="tr-TR" sz="6000" dirty="0">
                <a:solidFill>
                  <a:srgbClr val="97299A"/>
                </a:solidFill>
              </a:rPr>
              <a:t>Yataklı Tedavi Kurumlarında Enfeksiyon Kontrol Yönetmeliği: 2005’ten 2025’e Değişenler</a:t>
            </a:r>
            <a:endParaRPr lang="en-GB" sz="6000" b="1" dirty="0">
              <a:solidFill>
                <a:srgbClr val="97299A"/>
              </a:solidFill>
            </a:endParaRPr>
          </a:p>
        </p:txBody>
      </p:sp>
      <p:sp>
        <p:nvSpPr>
          <p:cNvPr id="7" name="Subtitle 6">
            <a:extLst>
              <a:ext uri="{FF2B5EF4-FFF2-40B4-BE49-F238E27FC236}">
                <a16:creationId xmlns:a16="http://schemas.microsoft.com/office/drawing/2014/main" id="{4FB2C6C2-E8F7-C3E3-B96F-AE6F302610F1}"/>
              </a:ext>
            </a:extLst>
          </p:cNvPr>
          <p:cNvSpPr>
            <a:spLocks noGrp="1"/>
          </p:cNvSpPr>
          <p:nvPr>
            <p:ph type="subTitle" idx="1"/>
          </p:nvPr>
        </p:nvSpPr>
        <p:spPr>
          <a:xfrm>
            <a:off x="1151709" y="4180611"/>
            <a:ext cx="10058400" cy="2032266"/>
          </a:xfrm>
        </p:spPr>
        <p:txBody>
          <a:bodyPr>
            <a:normAutofit fontScale="92500" lnSpcReduction="10000"/>
          </a:bodyPr>
          <a:lstStyle/>
          <a:p>
            <a:r>
              <a:rPr lang="tr-TR" dirty="0">
                <a:solidFill>
                  <a:schemeClr val="accent1"/>
                </a:solidFill>
              </a:rPr>
              <a:t>Doç. Dr. Müge Ayhan</a:t>
            </a:r>
          </a:p>
          <a:p>
            <a:r>
              <a:rPr lang="tr-TR" dirty="0">
                <a:solidFill>
                  <a:schemeClr val="accent1"/>
                </a:solidFill>
              </a:rPr>
              <a:t>Ankara Yıldırım Beyazıt Üniversitesi, Ankara Bilkent Şehir Hastanesi</a:t>
            </a:r>
          </a:p>
          <a:p>
            <a:r>
              <a:rPr lang="tr-TR" dirty="0">
                <a:solidFill>
                  <a:schemeClr val="accent1"/>
                </a:solidFill>
              </a:rPr>
              <a:t>Enfeksiyon Hastalıkları Kliniği</a:t>
            </a:r>
          </a:p>
          <a:p>
            <a:r>
              <a:rPr lang="tr-TR" dirty="0" err="1">
                <a:solidFill>
                  <a:schemeClr val="accent1"/>
                </a:solidFill>
              </a:rPr>
              <a:t>Hem.Fadime</a:t>
            </a:r>
            <a:r>
              <a:rPr lang="tr-TR" dirty="0">
                <a:solidFill>
                  <a:schemeClr val="accent1"/>
                </a:solidFill>
              </a:rPr>
              <a:t> </a:t>
            </a:r>
            <a:r>
              <a:rPr lang="tr-TR" dirty="0" err="1">
                <a:solidFill>
                  <a:schemeClr val="accent1"/>
                </a:solidFill>
              </a:rPr>
              <a:t>Callak</a:t>
            </a:r>
            <a:r>
              <a:rPr lang="tr-TR" dirty="0">
                <a:solidFill>
                  <a:schemeClr val="accent1"/>
                </a:solidFill>
              </a:rPr>
              <a:t> Oku</a:t>
            </a:r>
          </a:p>
          <a:p>
            <a:r>
              <a:rPr lang="tr-TR" dirty="0">
                <a:solidFill>
                  <a:schemeClr val="accent1"/>
                </a:solidFill>
              </a:rPr>
              <a:t>Etlik Şehir Hastanesi, Enfeksiyon Kontrol Komitesi</a:t>
            </a:r>
            <a:endParaRPr lang="en-GB" dirty="0">
              <a:solidFill>
                <a:schemeClr val="accent1"/>
              </a:solidFill>
            </a:endParaRPr>
          </a:p>
        </p:txBody>
      </p:sp>
    </p:spTree>
    <p:extLst>
      <p:ext uri="{BB962C8B-B14F-4D97-AF65-F5344CB8AC3E}">
        <p14:creationId xmlns:p14="http://schemas.microsoft.com/office/powerpoint/2010/main" val="2585583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3EA83444-BBAF-CC1A-B85C-9047F7DBE331}"/>
              </a:ext>
            </a:extLst>
          </p:cNvPr>
          <p:cNvGraphicFramePr>
            <a:graphicFrameLocks noGrp="1"/>
          </p:cNvGraphicFramePr>
          <p:nvPr>
            <p:ph sz="half" idx="2"/>
            <p:extLst>
              <p:ext uri="{D42A27DB-BD31-4B8C-83A1-F6EECF244321}">
                <p14:modId xmlns:p14="http://schemas.microsoft.com/office/powerpoint/2010/main" val="2237038724"/>
              </p:ext>
            </p:extLst>
          </p:nvPr>
        </p:nvGraphicFramePr>
        <p:xfrm>
          <a:off x="603681" y="0"/>
          <a:ext cx="11194741" cy="677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088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5F904C-5C07-629D-0BDB-7DE67FC56F86}"/>
              </a:ext>
            </a:extLst>
          </p:cNvPr>
          <p:cNvSpPr>
            <a:spLocks noGrp="1"/>
          </p:cNvSpPr>
          <p:nvPr>
            <p:ph type="title"/>
          </p:nvPr>
        </p:nvSpPr>
        <p:spPr>
          <a:xfrm>
            <a:off x="749299" y="136771"/>
            <a:ext cx="10515600" cy="1325563"/>
          </a:xfrm>
        </p:spPr>
        <p:txBody>
          <a:bodyPr/>
          <a:lstStyle/>
          <a:p>
            <a:r>
              <a:rPr lang="tr-TR" dirty="0"/>
              <a:t>Tanımlar</a:t>
            </a:r>
          </a:p>
        </p:txBody>
      </p:sp>
      <p:sp>
        <p:nvSpPr>
          <p:cNvPr id="3" name="Metin Yer Tutucusu 2">
            <a:extLst>
              <a:ext uri="{FF2B5EF4-FFF2-40B4-BE49-F238E27FC236}">
                <a16:creationId xmlns:a16="http://schemas.microsoft.com/office/drawing/2014/main" id="{263E9B45-1ED3-C674-7801-01BBB7584480}"/>
              </a:ext>
            </a:extLst>
          </p:cNvPr>
          <p:cNvSpPr>
            <a:spLocks noGrp="1"/>
          </p:cNvSpPr>
          <p:nvPr>
            <p:ph type="body" idx="1"/>
          </p:nvPr>
        </p:nvSpPr>
        <p:spPr>
          <a:xfrm>
            <a:off x="849312" y="1050378"/>
            <a:ext cx="5157787" cy="823912"/>
          </a:xfrm>
        </p:spPr>
        <p:txBody>
          <a:bodyPr/>
          <a:lstStyle/>
          <a:p>
            <a:r>
              <a:rPr lang="tr-TR" dirty="0"/>
              <a:t>2005’ten 2025’e yeri değişenler</a:t>
            </a:r>
          </a:p>
        </p:txBody>
      </p:sp>
      <p:sp>
        <p:nvSpPr>
          <p:cNvPr id="4" name="İçerik Yer Tutucusu 3">
            <a:extLst>
              <a:ext uri="{FF2B5EF4-FFF2-40B4-BE49-F238E27FC236}">
                <a16:creationId xmlns:a16="http://schemas.microsoft.com/office/drawing/2014/main" id="{3B580555-F0BF-30E4-47C6-A85F99A69EA3}"/>
              </a:ext>
            </a:extLst>
          </p:cNvPr>
          <p:cNvSpPr>
            <a:spLocks noGrp="1"/>
          </p:cNvSpPr>
          <p:nvPr>
            <p:ph sz="half" idx="2"/>
          </p:nvPr>
        </p:nvSpPr>
        <p:spPr>
          <a:xfrm>
            <a:off x="434559" y="2492137"/>
            <a:ext cx="5157787" cy="3869092"/>
          </a:xfrm>
          <a:ln>
            <a:solidFill>
              <a:srgbClr val="004F88"/>
            </a:solidFill>
          </a:ln>
        </p:spPr>
        <p:txBody>
          <a:bodyPr>
            <a:normAutofit/>
          </a:bodyPr>
          <a:lstStyle/>
          <a:p>
            <a:r>
              <a:rPr lang="tr-TR" altLang="tr-TR" sz="1300" dirty="0">
                <a:solidFill>
                  <a:srgbClr val="000000"/>
                </a:solidFill>
                <a:cs typeface="Times New Roman" panose="02020603050405020304" pitchFamily="18" charset="0"/>
              </a:rPr>
              <a:t>Cerrahi tıp temsilcisi: Tercihen genel cerrahi uzmanı olmak üzere; sağlık uygulama ve araştırma merkezleri/üniversite hastanelerinde ana bilim dalı başkanını ya da yerine görevlendireceği uzmanı, eğitim ve araştırma hastanelerinde </a:t>
            </a:r>
            <a:r>
              <a:rPr lang="tr-TR" altLang="tr-TR" sz="1300" dirty="0">
                <a:solidFill>
                  <a:srgbClr val="000000"/>
                </a:solidFill>
                <a:highlight>
                  <a:srgbClr val="FFFF00"/>
                </a:highlight>
                <a:cs typeface="Times New Roman" panose="02020603050405020304" pitchFamily="18" charset="0"/>
              </a:rPr>
              <a:t>eğitim sorumlusu ya da idari sorumludan birini ya da yerine görevlendireceği uzman</a:t>
            </a:r>
            <a:r>
              <a:rPr lang="tr-TR" altLang="tr-TR" sz="1300" dirty="0">
                <a:solidFill>
                  <a:srgbClr val="000000"/>
                </a:solidFill>
                <a:cs typeface="Times New Roman" panose="02020603050405020304" pitchFamily="18" charset="0"/>
              </a:rPr>
              <a:t>ı, diğer yataklı tedavi kurumlarında yönetici tarafından görevlendirilecek uzmanı,</a:t>
            </a:r>
          </a:p>
          <a:p>
            <a:r>
              <a:rPr lang="tr-TR" altLang="tr-TR" sz="1300" dirty="0">
                <a:solidFill>
                  <a:srgbClr val="000000"/>
                </a:solidFill>
                <a:cs typeface="Times New Roman" panose="02020603050405020304" pitchFamily="18" charset="0"/>
              </a:rPr>
              <a:t> Dahili tıp temsilcisi: Tercihen iç hastalıkları uzmanı olmak üzere; sağlık uygulama ve araştırma merkezleri/üniversite hastanelerinde ana bilim dalı veya bilim dalı başkanını ya da yerine görevlendireceği uzmanı, eğitim ve araştırma hastanelerinde </a:t>
            </a:r>
            <a:r>
              <a:rPr lang="tr-TR" altLang="tr-TR" sz="1300" dirty="0">
                <a:solidFill>
                  <a:srgbClr val="000000"/>
                </a:solidFill>
                <a:highlight>
                  <a:srgbClr val="FFFF00"/>
                </a:highlight>
                <a:cs typeface="Times New Roman" panose="02020603050405020304" pitchFamily="18" charset="0"/>
              </a:rPr>
              <a:t>eğitim sorumlusu ya da idari sorumludan birini veya yerine görevlendireceği uzmanı</a:t>
            </a:r>
            <a:r>
              <a:rPr lang="tr-TR" altLang="tr-TR" sz="1300" dirty="0">
                <a:solidFill>
                  <a:srgbClr val="000000"/>
                </a:solidFill>
                <a:cs typeface="Times New Roman" panose="02020603050405020304" pitchFamily="18" charset="0"/>
              </a:rPr>
              <a:t>, diğer yataklı tedavi kurumlarında yönetici tarafından görevlendirilecek uzmanı,</a:t>
            </a:r>
            <a:endParaRPr lang="tr-TR" altLang="tr-TR" sz="1300" dirty="0"/>
          </a:p>
          <a:p>
            <a:endParaRPr lang="tr-TR" altLang="tr-TR" sz="1300" dirty="0"/>
          </a:p>
          <a:p>
            <a:pPr marL="0" indent="0">
              <a:buNone/>
            </a:pPr>
            <a:endParaRPr lang="tr-TR" sz="1300" dirty="0"/>
          </a:p>
        </p:txBody>
      </p:sp>
      <p:sp>
        <p:nvSpPr>
          <p:cNvPr id="5" name="Metin Yer Tutucusu 4">
            <a:extLst>
              <a:ext uri="{FF2B5EF4-FFF2-40B4-BE49-F238E27FC236}">
                <a16:creationId xmlns:a16="http://schemas.microsoft.com/office/drawing/2014/main" id="{19A91A8C-47BB-EB38-E165-F2114A654B66}"/>
              </a:ext>
            </a:extLst>
          </p:cNvPr>
          <p:cNvSpPr>
            <a:spLocks noGrp="1"/>
          </p:cNvSpPr>
          <p:nvPr>
            <p:ph type="body" sz="quarter" idx="3"/>
          </p:nvPr>
        </p:nvSpPr>
        <p:spPr>
          <a:xfrm>
            <a:off x="6259513" y="1031837"/>
            <a:ext cx="5183188" cy="823912"/>
          </a:xfrm>
        </p:spPr>
        <p:txBody>
          <a:bodyPr/>
          <a:lstStyle/>
          <a:p>
            <a:r>
              <a:rPr lang="tr-TR" dirty="0"/>
              <a:t>2025’te yeni eklenenler</a:t>
            </a:r>
          </a:p>
        </p:txBody>
      </p:sp>
      <p:sp>
        <p:nvSpPr>
          <p:cNvPr id="6" name="İçerik Yer Tutucusu 5">
            <a:extLst>
              <a:ext uri="{FF2B5EF4-FFF2-40B4-BE49-F238E27FC236}">
                <a16:creationId xmlns:a16="http://schemas.microsoft.com/office/drawing/2014/main" id="{E2060603-0C99-49AE-6A49-D42F87285119}"/>
              </a:ext>
            </a:extLst>
          </p:cNvPr>
          <p:cNvSpPr>
            <a:spLocks noGrp="1"/>
          </p:cNvSpPr>
          <p:nvPr>
            <p:ph sz="quarter" idx="4"/>
          </p:nvPr>
        </p:nvSpPr>
        <p:spPr>
          <a:xfrm>
            <a:off x="5944772" y="2024425"/>
            <a:ext cx="5812669" cy="4179810"/>
          </a:xfrm>
        </p:spPr>
        <p:txBody>
          <a:bodyPr>
            <a:noAutofit/>
          </a:bodyPr>
          <a:lstStyle/>
          <a:p>
            <a:r>
              <a:rPr lang="tr-TR" altLang="tr-TR" sz="1300" dirty="0">
                <a:solidFill>
                  <a:srgbClr val="000000"/>
                </a:solidFill>
                <a:highlight>
                  <a:srgbClr val="FFFF00"/>
                </a:highlight>
                <a:cs typeface="Times New Roman" panose="02020603050405020304" pitchFamily="18" charset="0"/>
              </a:rPr>
              <a:t>Çocuk sağlığı ve hastalıkları temsilcisi: </a:t>
            </a:r>
            <a:r>
              <a:rPr lang="tr-TR" altLang="tr-TR" sz="1300" dirty="0">
                <a:solidFill>
                  <a:srgbClr val="000000"/>
                </a:solidFill>
                <a:cs typeface="Times New Roman" panose="02020603050405020304" pitchFamily="18" charset="0"/>
              </a:rPr>
              <a:t>Çocuk enfeksiyon hastalıkları uzmanlık alanından; sağlık uygulama ve araştırma merkezleri/üniversite hastanelerinde bilim dalı başkanını ya da yerine görevlendireceği uzmanı, eğitim ve araştırma hastanelerinde eğitim sorumlusu ya da idari sorumludan birini ya da yerine görevlendireceği uzmanı, yoksa çocuk sağlığı ve hastalıkları uzmanını, diğer yataklı tedavi kurumlarında yönetici tarafından görevlendirilecek uzmanı,</a:t>
            </a:r>
          </a:p>
          <a:p>
            <a:r>
              <a:rPr lang="tr-TR" altLang="tr-TR" sz="1300" dirty="0">
                <a:solidFill>
                  <a:srgbClr val="000000"/>
                </a:solidFill>
                <a:highlight>
                  <a:srgbClr val="FFFF00"/>
                </a:highlight>
                <a:cs typeface="Times New Roman" panose="02020603050405020304" pitchFamily="18" charset="0"/>
              </a:rPr>
              <a:t>Hastane müdürü: </a:t>
            </a:r>
            <a:r>
              <a:rPr lang="tr-TR" altLang="tr-TR" sz="1300" dirty="0">
                <a:solidFill>
                  <a:srgbClr val="000000"/>
                </a:solidFill>
                <a:cs typeface="Times New Roman" panose="02020603050405020304" pitchFamily="18" charset="0"/>
              </a:rPr>
              <a:t>Ev idaresi müdürlüğü, idari mali hizmetler müdürlüğü, kalite destek hizmetleri birimi, teknik hizmetler, destek hizmetleri, otelcilik hizmetleri gibi yataklı tedavi kurumlarında temizlik, dezenfeksiyon, sanitasyon, atık yönetimi, yemek dağıtımı, çamaşır yıkama ve yardımcı hizmetlerin ilgili mevzuata uygun olarak yapılmasını sağlayan ve denetleyen idareciyi,</a:t>
            </a:r>
            <a:endParaRPr lang="tr-TR" altLang="tr-TR" sz="1300" dirty="0"/>
          </a:p>
          <a:p>
            <a:r>
              <a:rPr lang="tr-TR" altLang="tr-TR" sz="1300" dirty="0">
                <a:solidFill>
                  <a:srgbClr val="000000"/>
                </a:solidFill>
                <a:highlight>
                  <a:srgbClr val="FFFF00"/>
                </a:highlight>
                <a:cs typeface="Times New Roman" panose="02020603050405020304" pitchFamily="18" charset="0"/>
              </a:rPr>
              <a:t>İşyeri sağlık ve güvenlik birimi: </a:t>
            </a:r>
            <a:r>
              <a:rPr lang="tr-TR" altLang="tr-TR" sz="1300" dirty="0">
                <a:solidFill>
                  <a:srgbClr val="000000"/>
                </a:solidFill>
                <a:cs typeface="Times New Roman" panose="02020603050405020304" pitchFamily="18" charset="0"/>
              </a:rPr>
              <a:t>İşyerinde iş sağlığı ve güvenliği hizmetlerini yürütmek üzere kurulan, gerekli donanım ve personele sahip olan birimi,</a:t>
            </a:r>
          </a:p>
          <a:p>
            <a:r>
              <a:rPr lang="tr-TR" altLang="tr-TR" sz="1300" dirty="0">
                <a:solidFill>
                  <a:srgbClr val="000000"/>
                </a:solidFill>
                <a:highlight>
                  <a:srgbClr val="FFFF00"/>
                </a:highlight>
                <a:cs typeface="Times New Roman" panose="02020603050405020304" pitchFamily="18" charset="0"/>
              </a:rPr>
              <a:t>Sağlık bakım hizmetleri müdürü: </a:t>
            </a:r>
            <a:r>
              <a:rPr lang="tr-TR" altLang="tr-TR" sz="1300" dirty="0">
                <a:solidFill>
                  <a:srgbClr val="000000"/>
                </a:solidFill>
                <a:cs typeface="Times New Roman" panose="02020603050405020304" pitchFamily="18" charset="0"/>
              </a:rPr>
              <a:t>Yataklı tedavi kurumlarında hemşirelik hizmetlerinden sorumlu idareciyi,</a:t>
            </a:r>
            <a:endParaRPr lang="tr-TR" altLang="tr-TR" sz="1300" dirty="0"/>
          </a:p>
          <a:p>
            <a:r>
              <a:rPr lang="tr-TR" altLang="tr-TR" sz="1300" dirty="0">
                <a:solidFill>
                  <a:srgbClr val="000000"/>
                </a:solidFill>
                <a:highlight>
                  <a:srgbClr val="FFFF00"/>
                </a:highlight>
                <a:cs typeface="Times New Roman" panose="02020603050405020304" pitchFamily="18" charset="0"/>
              </a:rPr>
              <a:t>USHİESA:</a:t>
            </a:r>
            <a:r>
              <a:rPr lang="tr-TR" altLang="tr-TR" sz="1300" dirty="0">
                <a:solidFill>
                  <a:srgbClr val="000000"/>
                </a:solidFill>
                <a:cs typeface="Times New Roman" panose="02020603050405020304" pitchFamily="18" charset="0"/>
              </a:rPr>
              <a:t> Ulusal Sağlık Hizmeti ile İlişkili Enfeksiyonlar </a:t>
            </a:r>
            <a:r>
              <a:rPr lang="tr-TR" altLang="tr-TR" sz="1300" dirty="0" err="1">
                <a:solidFill>
                  <a:srgbClr val="000000"/>
                </a:solidFill>
                <a:cs typeface="Times New Roman" panose="02020603050405020304" pitchFamily="18" charset="0"/>
              </a:rPr>
              <a:t>Sürveyans</a:t>
            </a:r>
            <a:r>
              <a:rPr lang="tr-TR" altLang="tr-TR" sz="1300" dirty="0">
                <a:solidFill>
                  <a:srgbClr val="000000"/>
                </a:solidFill>
                <a:cs typeface="Times New Roman" panose="02020603050405020304" pitchFamily="18" charset="0"/>
              </a:rPr>
              <a:t> Ağını,</a:t>
            </a:r>
            <a:endParaRPr lang="tr-TR" altLang="tr-TR" sz="1300" dirty="0"/>
          </a:p>
          <a:p>
            <a:r>
              <a:rPr lang="tr-TR" altLang="tr-TR" sz="1300" dirty="0">
                <a:solidFill>
                  <a:srgbClr val="000000"/>
                </a:solidFill>
                <a:highlight>
                  <a:srgbClr val="FFFF00"/>
                </a:highlight>
                <a:cs typeface="Times New Roman" panose="02020603050405020304" pitchFamily="18" charset="0"/>
              </a:rPr>
              <a:t>Yoğun bakım temsilcisi: </a:t>
            </a:r>
            <a:r>
              <a:rPr lang="tr-TR" altLang="tr-TR" sz="1300" dirty="0">
                <a:solidFill>
                  <a:srgbClr val="000000"/>
                </a:solidFill>
                <a:cs typeface="Times New Roman" panose="02020603050405020304" pitchFamily="18" charset="0"/>
              </a:rPr>
              <a:t>Sağlık uygulama ve araştırma merkezleri/üniversite hastanelerinde ilgili yoğun bakım bilim dalı başkanını ya da yerine görevlendireceği uzmanı, eğitim ve araştırma hastanelerinde klinik sorumlusu ya da yerine görevlendireceği varsa ilgili yoğun bakım uzmanını, yoksa tam zamanlı olarak yoğun bakımda çalışan hekimi, diğer yataklı tedavi kurumlarında yönetici tarafından görevlendirilecek varsa ilgili yoğun bakım uzmanını ya da tam zamanlı olarak yoğun bakımda çalışan hekimi,</a:t>
            </a:r>
            <a:endParaRPr lang="tr-TR" altLang="tr-TR" sz="1300" dirty="0"/>
          </a:p>
          <a:p>
            <a:endParaRPr lang="tr-TR" sz="1300" dirty="0"/>
          </a:p>
        </p:txBody>
      </p:sp>
      <p:sp>
        <p:nvSpPr>
          <p:cNvPr id="7" name="Dikdörtgen: Köşeleri Yuvarlatılmış 6">
            <a:extLst>
              <a:ext uri="{FF2B5EF4-FFF2-40B4-BE49-F238E27FC236}">
                <a16:creationId xmlns:a16="http://schemas.microsoft.com/office/drawing/2014/main" id="{F103A5C9-8E06-6671-F680-24E865409802}"/>
              </a:ext>
            </a:extLst>
          </p:cNvPr>
          <p:cNvSpPr/>
          <p:nvPr/>
        </p:nvSpPr>
        <p:spPr>
          <a:xfrm>
            <a:off x="603681" y="5164776"/>
            <a:ext cx="4678532" cy="985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Madde 5’ten </a:t>
            </a:r>
          </a:p>
          <a:p>
            <a:pPr algn="ctr"/>
            <a:r>
              <a:rPr lang="tr-TR" dirty="0"/>
              <a:t>Madde 4 Tanımlar Bölümüne alındı.</a:t>
            </a:r>
          </a:p>
        </p:txBody>
      </p:sp>
    </p:spTree>
    <p:extLst>
      <p:ext uri="{BB962C8B-B14F-4D97-AF65-F5344CB8AC3E}">
        <p14:creationId xmlns:p14="http://schemas.microsoft.com/office/powerpoint/2010/main" val="411190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dirty="0"/>
              <a:t>Enfeksiyon Kontrol Komitesinin Teşkili</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811209" y="522934"/>
            <a:ext cx="5157787"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244555" y="522934"/>
            <a:ext cx="5183188" cy="823912"/>
          </a:xfrm>
        </p:spPr>
        <p:txBody>
          <a:bodyPr/>
          <a:lstStyle/>
          <a:p>
            <a:r>
              <a:rPr lang="tr-TR" dirty="0"/>
              <a:t>2025</a:t>
            </a:r>
          </a:p>
        </p:txBody>
      </p:sp>
      <p:sp>
        <p:nvSpPr>
          <p:cNvPr id="6" name="Rectangle 2">
            <a:extLst>
              <a:ext uri="{FF2B5EF4-FFF2-40B4-BE49-F238E27FC236}">
                <a16:creationId xmlns:a16="http://schemas.microsoft.com/office/drawing/2014/main" id="{5439177A-CFFC-307C-3B33-A4FAAB387838}"/>
              </a:ext>
            </a:extLst>
          </p:cNvPr>
          <p:cNvSpPr>
            <a:spLocks noGrp="1" noChangeArrowheads="1"/>
          </p:cNvSpPr>
          <p:nvPr>
            <p:ph sz="half" idx="2"/>
          </p:nvPr>
        </p:nvSpPr>
        <p:spPr bwMode="auto">
          <a:xfrm>
            <a:off x="438150" y="1345863"/>
            <a:ext cx="5048250" cy="5355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Madde 5 — </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 aşağıdaki üyelerden oluşur:</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Yöneticinin görevlendireceği bir başhekim yardımcısı veya dekan yardımcısı,</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Enfeksiyon hastalıkları ve klinik mikrobiyoloji kliniği veya anabilim dalı temsilcisi, çocuk hastanelerinde çocuk enfeksiyon hastalıkları yan dal uzmanı, çocuk enfeksiyon hastalıkları yan dal uzmanı yoksa çocuk sağlığı ve hastalıkları uzmanlık dalından, üniversite hastanelerinde anabilim dalı veya bilim dalı başkanı ya da yerine görevlendireceği bir uzman, eğitim hastanelerinde klinik şefi veya koordinatör şef ya da yerine görevlendireceği bir uzman, diğer yataklı tedavi kurumlarında ise, yönetici tarafından görevlendirilecek bir uzman,</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 Dahili tıp bilim dallarından tercihen iç hastalıkları uzmanı; üniversite hastanelerinde anabilim dalı başkanı ya da yerine görevlendireceği bir uzman, eğitim hastanelerinde klinik şefi veya koordinatör şef ya da yerine görevlendireceği bir uzman, diğer yataklı tedavi kurumlarında ise, yönetici tarafından görevlendirilecek bir uzman,</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 Cerrahi tıp bilim dallarından tercihen genel cerrahi uzmanı; üniversite hastanelerinde anabilim dalı başkanı ya da yerine görevlendireceği bir uzman, eğitim hastanelerinde klinik şefi veya koordinatör şef ya da yerine görevlendireceği bir uzman, diğer yataklı tedavi kurumlarında ise, yönetici tarafından görevlendirilecek bir uzman,</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 Mikrobiyoloji ve klinik mikrobiyoloji laboratuvarı temsilcisi,</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f) Başhemşire veya hemşirelik hizmetleri müdürü,</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 Enfeksiyon kontrol hekimi,</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 Enfeksiyon kontrol hemşiresi,</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ı) Eczane sorumlusu,</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 Hastane müdürü,</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ve (g) bentlerinde belirtilen görevler aynı kişi tarafından yürütülebilir. Yataklı tedavi kurumunun şartlarına ve karşılaştığı problemlere göre, enfeksiyon kontrol komitesinin önerileri doğrultusunda, yönetim tarafından, diğer klinik şefleri veya anabilim dalı başkanları, ünite sorumluları ve idari birim temsilcileri de enfeksiyon kontrol komitesinde görevlendirilebilir. Bu üyeler, ilgili bölümlerin görüşü de alınmak suretiyle, tercihen hastane enfeksiyonları konusunda eğitim almış olan personel arasından seçilir.</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Bütün yataklı tedavi kurumlarında enfeksiyon kontrol komitesi oluşturulması zorunludur. İki yüzden az yatağı olan yataklı tedavi kurumlarında enfeksiyon hastalıkları ve klinik mikrobiyoloji uzmanı yoksa, tam gün çalışmak üzere enfeksiyon kontrol hemşiresi görevlendirilmesi kaydıyla, diğer mevcut üyelerden oluşan bir enfeksiyon kontrol komitesi teşkil edilir. Enfeksiyon kontrol hekimliği için aynı il sınırları içinde bulunan bir yataklı tedavi kurumunda görevli enfeksiyon kontrol hekiminden danışmanlık hizmeti alınır. 11 inci maddede belirtilen şartları taşıyan bir uzman doktor en fazla iki farklı yataklı tedavi kurumunda enfeksiyon kontrol hekimliği hizmeti verebilir.</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Enfeksiyon kontrol komitesinin fiziki mekan, bilgisayar, teknik donanım, araç-gereç, sarf malzemeleri ve personel gibi ihtiyaçları, yataklı tedavi kurumunun imkanları ölçüsünde, Yönetim tarafından karşılanır.</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4D264518-B7A7-B179-7842-0CB32B2EBF07}"/>
              </a:ext>
            </a:extLst>
          </p:cNvPr>
          <p:cNvSpPr>
            <a:spLocks noGrp="1" noChangeArrowheads="1"/>
          </p:cNvSpPr>
          <p:nvPr>
            <p:ph sz="quarter" idx="4"/>
          </p:nvPr>
        </p:nvSpPr>
        <p:spPr bwMode="auto">
          <a:xfrm>
            <a:off x="6096000" y="1761168"/>
            <a:ext cx="5048250" cy="46628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5- </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Yataklı tedavi kurumlarında enfeksiyon kontrol komitesi oluşturulması zorunludur.</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Enfeksiyon kontrol komitesi aşağıdaki üyelerden oluşur:</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Yönetici veya yöneticinin görevlendireceği bir veya birden fazla başhekim yardımcısı/merkez müdür yardımcısı.</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Enfeksiyon hastalıkları ve klinik mikrobiyoloji temsilcisi.</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 Çocuk sağlığı ve hastalıkları temsilcisi.</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ç) Dahili tıp temsilcisi.</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Cerrahi tıp temsilcisi.</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 Erişkin yoğun bakım, çocuk yoğun bakım veya yenidoğan yoğun bakım olan yataklı tedavi kurumlarında her birinden en az birer yoğun bakım temsilcisi.</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 Bulunması halinde epidemiyoloji yan dal uzmanı.</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  Tıbbi mikrobiyoloji laboratuvarı temsilcisi.</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ğ) Sağlık bakım hizmetleri müdürü.</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 Enfeksiyon kontrol hekimi.</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ı) Enfeksiyon kontrol hemşiresi.</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 Eczane sorumlusu.</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j) Hastane müdürü.</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 Kalite yönetim sorumlusu.</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 İşyeri sağlık ve güvenlik birimi temsilcisi.</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İkinci fıkranın (b) ve (h) bentlerinde belirtilen temsilciler aynı kişi olabilir.</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 Enfeksiyon kontrol komitesinin önerileri doğrultusunda yönetim tarafından, ana bilim dalı ya da bilim dalı başkanları, eğitim sorumluları, idari sorumlular, ünite sorumluları ve idari birim temsilcileri de enfeksiyon kontrol komitesinde görevlendirilebilir.</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 Enfeksiyon kontrol komitesinin kurulduğu yataklı tedavi kurumunda enfeksiyon hastalıkları ve klinik mikrobiyoloji uzmanı bulunmaması halinde, enfeksiyon kontrol hekimliği için aynı il sınırları içinde bulunan bir yataklı tedavi kurumunda görevli enfeksiyon kontrol hekiminden danışmanlık hizmeti alınır.</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 Kurum toplam yatak sayısı yüz ellinin üzerinde olan yataklı tedavi kurumlarında enfeksiyon kontrol komitesinin muhabere işlerini yürütmek üzere bağlı olduğu idari amirin ve enfeksiyon kontrol komitesi başkanının uygun görüşü ve yönetici onayı ile tam zamanlı bir tıbbi sekreter görevlendirilir. Ayrıca yatak sayısı yedi yüz elli ve üzeri olan kurumlarda ihtiyaca göre daha fazla sayıda tıbbi sekreter görevlendirilebilir.</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1384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dirty="0"/>
              <a:t>Enfeksiyon Kontrol Komitesinin Teşkili</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438150" y="863435"/>
            <a:ext cx="5157787"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570292" y="903927"/>
            <a:ext cx="5183188" cy="823912"/>
          </a:xfrm>
        </p:spPr>
        <p:txBody>
          <a:bodyPr/>
          <a:lstStyle/>
          <a:p>
            <a:r>
              <a:rPr lang="tr-TR" dirty="0"/>
              <a:t>2025</a:t>
            </a:r>
          </a:p>
        </p:txBody>
      </p:sp>
      <p:sp>
        <p:nvSpPr>
          <p:cNvPr id="6" name="Rectangle 2">
            <a:extLst>
              <a:ext uri="{FF2B5EF4-FFF2-40B4-BE49-F238E27FC236}">
                <a16:creationId xmlns:a16="http://schemas.microsoft.com/office/drawing/2014/main" id="{5439177A-CFFC-307C-3B33-A4FAAB387838}"/>
              </a:ext>
            </a:extLst>
          </p:cNvPr>
          <p:cNvSpPr>
            <a:spLocks noGrp="1" noChangeArrowheads="1"/>
          </p:cNvSpPr>
          <p:nvPr>
            <p:ph sz="half" idx="2"/>
          </p:nvPr>
        </p:nvSpPr>
        <p:spPr bwMode="auto">
          <a:xfrm>
            <a:off x="438150" y="1745974"/>
            <a:ext cx="5252436" cy="45550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Madde 5 — </a:t>
            </a: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 aşağıdaki üyelerden oluşur:</a:t>
            </a:r>
            <a:endParaRPr kumimoji="0" lang="tr-TR" altLang="tr-TR"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Yöneticinin görevlendireceği </a:t>
            </a:r>
            <a:r>
              <a:rPr kumimoji="0" lang="tr-TR" altLang="tr-TR" sz="10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bir </a:t>
            </a: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başhekim yardımcısı veya dekan yardımcısı,</a:t>
            </a:r>
            <a:endParaRPr kumimoji="0" lang="tr-TR" altLang="tr-TR"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Enfeksiyon hastalıkları ve klinik mikrobiyoloji kliniği veya anabilim dalı temsilcisi, çocuk hastanelerinde çocuk enfeksiyon hastalıkları yan dal uzmanı, çocuk enfeksiyon hastalıkları yan dal uzmanı yoksa çocuk sağlığı ve hastalıkları uzmanlık dalından, üniversite hastanelerinde anabilim dalı veya bilim dalı başkanı ya da yerine görevlendireceği bir uzman, eğitim hastanelerinde klinik şefi veya koordinatör şef ya da yerine görevlendireceği bir uzman, diğer yataklı tedavi kurumlarında ise, yönetici tarafından görevlendirilecek bir uzman,</a:t>
            </a:r>
            <a:endParaRPr kumimoji="0" lang="tr-TR" altLang="tr-TR"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 Dahili tıp bilim dallarından tercihen iç hastalıkları uzmanı; üniversite hastanelerinde anabilim dalı başkanı ya da yerine görevlendireceği bir uzman, eğitim hastanelerinde klinik şefi veya koordinatör şef ya da yerine görevlendireceği bir uzman, diğer yataklı tedavi kurumlarında ise, yönetici tarafından görevlendirilecek bir uzman,</a:t>
            </a:r>
            <a:endParaRPr kumimoji="0" lang="tr-TR" altLang="tr-TR"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 Cerrahi tıp bilim dallarından tercihen genel cerrahi uzmanı; üniversite hastanelerinde anabilim dalı başkanı ya da yerine görevlendireceği bir uzman, eğitim hastanelerinde klinik şefi veya koordinatör şef ya da yerine görevlendireceği bir uzman, diğer yataklı tedavi kurumlarında ise, yönetici tarafından görevlendirilecek bir uzman,</a:t>
            </a:r>
            <a:endParaRPr kumimoji="0" lang="tr-TR" altLang="tr-TR"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 </a:t>
            </a:r>
            <a:r>
              <a:rPr kumimoji="0" lang="tr-TR" altLang="tr-TR" sz="10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Mikrobiyoloji ve klinik mikrobiyoloji laboratuvarı temsilcisi,</a:t>
            </a:r>
            <a:endParaRPr kumimoji="0" lang="tr-TR" altLang="tr-TR" sz="900" b="0" i="0" u="none" strike="noStrike" cap="none" normalizeH="0" baseline="0" dirty="0">
              <a:ln>
                <a:noFill/>
              </a:ln>
              <a:solidFill>
                <a:schemeClr val="tx1"/>
              </a:solidFill>
              <a:effectLst/>
              <a:highlight>
                <a:srgbClr val="FFFF00"/>
              </a:highligh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f) </a:t>
            </a:r>
            <a:r>
              <a:rPr kumimoji="0" lang="tr-TR" altLang="tr-TR" sz="10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Başhemşire veya hemşirelik hizmetleri müdürü,</a:t>
            </a:r>
            <a:endParaRPr kumimoji="0" lang="tr-TR" altLang="tr-TR" sz="900" b="0" i="0" u="none" strike="noStrike" cap="none" normalizeH="0" baseline="0" dirty="0">
              <a:ln>
                <a:noFill/>
              </a:ln>
              <a:solidFill>
                <a:schemeClr val="tx1"/>
              </a:solidFill>
              <a:effectLst/>
              <a:highlight>
                <a:srgbClr val="FFFF00"/>
              </a:highligh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 Enfeksiyon kontrol hekimi,</a:t>
            </a:r>
            <a:endParaRPr kumimoji="0" lang="tr-TR" altLang="tr-TR"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 Enfeksiyon kontrol hemşiresi,</a:t>
            </a:r>
            <a:endParaRPr kumimoji="0" lang="tr-TR" altLang="tr-TR"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ı) Eczane sorumlusu,</a:t>
            </a:r>
            <a:endParaRPr kumimoji="0" lang="tr-TR" altLang="tr-TR"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 Hastane müdürü,</a:t>
            </a:r>
            <a:endParaRPr kumimoji="0" lang="tr-TR" altLang="tr-TR"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ve (g) bentlerinde belirtilen görevler aynı kişi tarafından </a:t>
            </a:r>
            <a:r>
              <a:rPr kumimoji="0" lang="tr-TR" altLang="tr-TR" sz="1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yürütülebilir.Yataklı</a:t>
            </a: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tedavi kurumunun şartlarına ve karşılaştığı problemlere göre, enfeksiyon kontrol komitesinin önerileri doğrultusunda, yönetim tarafından, diğer klinik şefleri veya anabilim dalı başkanları, ünite sorumluları ve idari birim temsilcileri de enfeksiyon kontrol komitesinde görevlendirilebilir. </a:t>
            </a:r>
            <a:r>
              <a:rPr kumimoji="0" lang="tr-TR" altLang="tr-TR" sz="10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Bu üyeler, ilgili bölümlerin görüşü de alınmak suretiyle, tercihen hastane enfeksiyonları konusunda eğitim almış olan personel arasından seçilir</a:t>
            </a: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tr-TR" altLang="tr-TR" sz="900" b="0" i="0" u="none" strike="noStrike" cap="none" normalizeH="0" baseline="0" dirty="0">
              <a:ln>
                <a:noFill/>
              </a:ln>
              <a:solidFill>
                <a:schemeClr val="tx1"/>
              </a:solidFill>
              <a:effectLst/>
            </a:endParaRPr>
          </a:p>
        </p:txBody>
      </p:sp>
      <p:sp>
        <p:nvSpPr>
          <p:cNvPr id="8" name="Rectangle 4">
            <a:extLst>
              <a:ext uri="{FF2B5EF4-FFF2-40B4-BE49-F238E27FC236}">
                <a16:creationId xmlns:a16="http://schemas.microsoft.com/office/drawing/2014/main" id="{4D264518-B7A7-B179-7842-0CB32B2EBF07}"/>
              </a:ext>
            </a:extLst>
          </p:cNvPr>
          <p:cNvSpPr>
            <a:spLocks noGrp="1" noChangeArrowheads="1"/>
          </p:cNvSpPr>
          <p:nvPr>
            <p:ph sz="quarter" idx="4"/>
          </p:nvPr>
        </p:nvSpPr>
        <p:spPr bwMode="auto">
          <a:xfrm>
            <a:off x="6570292" y="1880625"/>
            <a:ext cx="5048250" cy="42857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05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5- </a:t>
            </a:r>
            <a:endParaRPr kumimoji="0" lang="tr-TR" altLang="tr-TR" sz="10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Enfeksiyon kontrol komitesi aşağıdaki üyelerden oluşur:</a:t>
            </a:r>
            <a:endParaRPr kumimoji="0" lang="tr-TR" altLang="tr-TR" sz="10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Yönetici veya yöneticinin görevlendireceği </a:t>
            </a:r>
            <a:r>
              <a:rPr kumimoji="0" lang="tr-TR" altLang="tr-TR" sz="105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bir veya birden fazla</a:t>
            </a: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başhekim yardımcısı/merkez müdür yardımcısı.</a:t>
            </a:r>
            <a:endParaRPr kumimoji="0" lang="tr-TR" altLang="tr-TR" sz="10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Enfeksiyon hastalıkları ve klinik mikrobiyoloji temsilcisi.</a:t>
            </a:r>
            <a:endParaRPr kumimoji="0" lang="tr-TR" altLang="tr-TR" sz="10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c) Çocuk sağlığı ve hastalıkları temsilcisi.</a:t>
            </a:r>
            <a:endParaRPr kumimoji="0" lang="tr-TR" altLang="tr-TR" sz="1000" b="0"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ç) Dahili tıp temsilcisi.</a:t>
            </a:r>
            <a:endParaRPr kumimoji="0" lang="tr-TR" altLang="tr-TR" sz="10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Cerrahi tıp temsilcisi.</a:t>
            </a:r>
            <a:endParaRPr kumimoji="0" lang="tr-TR" altLang="tr-TR" sz="10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e) Erişkin yoğun bakım, çocuk yoğun bakım veya yenidoğan yoğun bakım olan yataklı tedavi kurumlarında her birinden en az birer yoğun bakım temsilcisi.</a:t>
            </a:r>
            <a:endParaRPr kumimoji="0" lang="tr-TR" altLang="tr-TR" sz="1000" b="0"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f) Bulunması halinde epidemiyoloji yan dal uzmanı.</a:t>
            </a:r>
            <a:endParaRPr kumimoji="0" lang="tr-TR" altLang="tr-TR" sz="1000" b="0"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g)  Tıbbi mikrobiyoloji laboratuvarı temsilcisi</a:t>
            </a: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tr-TR" altLang="tr-TR" sz="10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ğ) Sağlık bakım hizmetleri müdürü.</a:t>
            </a:r>
            <a:endParaRPr kumimoji="0" lang="tr-TR" altLang="tr-TR" sz="1000" b="0"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 Enfeksiyon kontrol hekimi.</a:t>
            </a:r>
            <a:endParaRPr kumimoji="0" lang="tr-TR" altLang="tr-TR" sz="10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ı) Enfeksiyon kontrol hemşiresi.</a:t>
            </a:r>
            <a:endParaRPr kumimoji="0" lang="tr-TR" altLang="tr-TR" sz="10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 Eczane sorumlusu.</a:t>
            </a:r>
            <a:endParaRPr kumimoji="0" lang="tr-TR" altLang="tr-TR" sz="10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j) Hastane müdürü.</a:t>
            </a:r>
            <a:endParaRPr kumimoji="0" lang="tr-TR" altLang="tr-TR" sz="10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k) Kalite yönetim sorumlusu.</a:t>
            </a:r>
            <a:endParaRPr kumimoji="0" lang="tr-TR" altLang="tr-TR" sz="1000" b="0"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l) İşyeri sağlık ve güvenlik birimi temsilcisi.</a:t>
            </a:r>
            <a:endParaRPr kumimoji="0" lang="tr-TR" altLang="tr-TR" sz="1000" b="0"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İkinci fıkranın (b) ve (h) bentlerinde belirtilen temsilciler aynı kişi olabilir.</a:t>
            </a:r>
            <a:endParaRPr kumimoji="0" lang="tr-TR" altLang="tr-TR" sz="10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5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 Enfeksiyon kontrol komitesinin önerileri doğrultusunda yönetim tarafından, ana bilim dalı ya da bilim dalı başkanları, eğitim sorumluları, idari sorumlular, ünite sorumluları ve idari birim temsilcileri de enfeksiyon kontrol komitesinde görevlendirilebilir.</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79456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dirty="0"/>
              <a:t>Enfeksiyon Kontrol Komitesinin Teşkili</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695799" y="1271424"/>
            <a:ext cx="5157787"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457620" y="3976348"/>
            <a:ext cx="5183188" cy="823912"/>
          </a:xfrm>
        </p:spPr>
        <p:txBody>
          <a:bodyPr/>
          <a:lstStyle/>
          <a:p>
            <a:r>
              <a:rPr lang="tr-TR" dirty="0"/>
              <a:t>2025</a:t>
            </a:r>
          </a:p>
        </p:txBody>
      </p:sp>
      <p:sp>
        <p:nvSpPr>
          <p:cNvPr id="6" name="Rectangle 2">
            <a:extLst>
              <a:ext uri="{FF2B5EF4-FFF2-40B4-BE49-F238E27FC236}">
                <a16:creationId xmlns:a16="http://schemas.microsoft.com/office/drawing/2014/main" id="{5439177A-CFFC-307C-3B33-A4FAAB387838}"/>
              </a:ext>
            </a:extLst>
          </p:cNvPr>
          <p:cNvSpPr>
            <a:spLocks noGrp="1" noChangeArrowheads="1"/>
          </p:cNvSpPr>
          <p:nvPr>
            <p:ph sz="half" idx="2"/>
          </p:nvPr>
        </p:nvSpPr>
        <p:spPr bwMode="auto">
          <a:xfrm>
            <a:off x="571315" y="2125813"/>
            <a:ext cx="5048250" cy="954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Madde 5 —</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tr-TR" altLang="tr-TR" sz="14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Bütün yataklı tedavi kurumlarında enfeksiyon kontrol komitesi oluşturulması zorunludur.</a:t>
            </a:r>
            <a:endParaRPr kumimoji="0" lang="tr-TR" altLang="tr-TR" sz="36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A8D5CB65-4415-38B0-B1C8-B1816D449664}"/>
              </a:ext>
            </a:extLst>
          </p:cNvPr>
          <p:cNvSpPr>
            <a:spLocks noGrp="1" noChangeArrowheads="1"/>
          </p:cNvSpPr>
          <p:nvPr>
            <p:ph sz="quarter" idx="4"/>
          </p:nvPr>
        </p:nvSpPr>
        <p:spPr bwMode="auto">
          <a:xfrm>
            <a:off x="6384877" y="5090408"/>
            <a:ext cx="4967335"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5- </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Yataklı tedavi kurumlarında enfeksiyon kontrol komitesi oluşturulması zorunludur.</a:t>
            </a:r>
            <a:endParaRPr kumimoji="0" lang="tr-TR" altLang="tr-TR" sz="1200" b="0" i="0" u="none" strike="noStrike" cap="none" normalizeH="0" baseline="0" dirty="0">
              <a:ln>
                <a:noFill/>
              </a:ln>
              <a:solidFill>
                <a:schemeClr val="tx1"/>
              </a:solidFill>
              <a:effectLst/>
            </a:endParaRPr>
          </a:p>
        </p:txBody>
      </p:sp>
      <p:sp>
        <p:nvSpPr>
          <p:cNvPr id="7" name="Ok: Aşağı Bükülü 6">
            <a:extLst>
              <a:ext uri="{FF2B5EF4-FFF2-40B4-BE49-F238E27FC236}">
                <a16:creationId xmlns:a16="http://schemas.microsoft.com/office/drawing/2014/main" id="{5ABF5256-68EB-BB9E-D87D-91E08710A148}"/>
              </a:ext>
            </a:extLst>
          </p:cNvPr>
          <p:cNvSpPr/>
          <p:nvPr/>
        </p:nvSpPr>
        <p:spPr>
          <a:xfrm rot="5400000">
            <a:off x="6140388" y="2896199"/>
            <a:ext cx="1867270" cy="730188"/>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rgbClr val="FF0000"/>
              </a:solidFill>
            </a:endParaRPr>
          </a:p>
        </p:txBody>
      </p:sp>
      <p:sp>
        <p:nvSpPr>
          <p:cNvPr id="8" name="Açıklama Balonu: Çizgi 7">
            <a:extLst>
              <a:ext uri="{FF2B5EF4-FFF2-40B4-BE49-F238E27FC236}">
                <a16:creationId xmlns:a16="http://schemas.microsoft.com/office/drawing/2014/main" id="{D47EE024-9D6D-C728-8A68-8ABF4D54D560}"/>
              </a:ext>
            </a:extLst>
          </p:cNvPr>
          <p:cNvSpPr/>
          <p:nvPr/>
        </p:nvSpPr>
        <p:spPr>
          <a:xfrm>
            <a:off x="292963" y="4539978"/>
            <a:ext cx="4687409" cy="1519926"/>
          </a:xfrm>
          <a:prstGeom prst="borderCallout1">
            <a:avLst>
              <a:gd name="adj1" fmla="val 91971"/>
              <a:gd name="adj2" fmla="val 128176"/>
              <a:gd name="adj3" fmla="val 57769"/>
              <a:gd name="adj4" fmla="val 101993"/>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FF0000"/>
                </a:solidFill>
              </a:rPr>
              <a:t>Vurgu Artırıldı</a:t>
            </a:r>
          </a:p>
        </p:txBody>
      </p:sp>
    </p:spTree>
    <p:extLst>
      <p:ext uri="{BB962C8B-B14F-4D97-AF65-F5344CB8AC3E}">
        <p14:creationId xmlns:p14="http://schemas.microsoft.com/office/powerpoint/2010/main" val="3133336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dirty="0"/>
              <a:t>Enfeksiyon Kontrol Komitesinin Teşkili</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551192" y="1013972"/>
            <a:ext cx="5157787"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933460" y="3904479"/>
            <a:ext cx="4847208" cy="823912"/>
          </a:xfrm>
        </p:spPr>
        <p:txBody>
          <a:bodyPr/>
          <a:lstStyle/>
          <a:p>
            <a:r>
              <a:rPr lang="tr-TR" dirty="0"/>
              <a:t>2025</a:t>
            </a:r>
          </a:p>
        </p:txBody>
      </p:sp>
      <p:sp>
        <p:nvSpPr>
          <p:cNvPr id="6" name="Rectangle 2">
            <a:extLst>
              <a:ext uri="{FF2B5EF4-FFF2-40B4-BE49-F238E27FC236}">
                <a16:creationId xmlns:a16="http://schemas.microsoft.com/office/drawing/2014/main" id="{5439177A-CFFC-307C-3B33-A4FAAB387838}"/>
              </a:ext>
            </a:extLst>
          </p:cNvPr>
          <p:cNvSpPr>
            <a:spLocks noGrp="1" noChangeArrowheads="1"/>
          </p:cNvSpPr>
          <p:nvPr>
            <p:ph sz="half" idx="2"/>
          </p:nvPr>
        </p:nvSpPr>
        <p:spPr bwMode="auto">
          <a:xfrm>
            <a:off x="551192" y="1845842"/>
            <a:ext cx="5048250"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Madde 5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indent="0" algn="just">
              <a:lnSpc>
                <a:spcPct val="100000"/>
              </a:lnSpc>
              <a:buNone/>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İki yüzden az yatağı olan yataklı tedavi kurumlarında enfeksiyon hastalıkları ve klinik mikrobiyoloji uzmanı yoksa, tam gün çalışmak üzere enfeksiyon kontrol hemşiresi görevlendirilmesi kaydıyla, diğer mevcut üyelerden oluşan bir enfeksiyon kontrol komitesi teşkil edilir. Enfeksiyon kontrol hekimliği için aynı il sınırları içinde bulunan bir yataklı tedavi kurumunda görevli enfeksiyon kontrol hekiminden danışmanlık hizmeti alınır. 11 inci maddede belirtilen şartları taşıyan bir uzman doktor en fazla iki farklı yataklı tedavi kurumunda enfeksiyon kontrol hekimliği hizmeti verebilir.</a:t>
            </a:r>
            <a:endParaRPr kumimoji="0" lang="tr-TR" altLang="tr-TR" sz="1100" b="0" i="0" u="none" strike="noStrike" cap="none" normalizeH="0" baseline="0" dirty="0">
              <a:ln>
                <a:noFill/>
              </a:ln>
              <a:solidFill>
                <a:schemeClr val="tx1"/>
              </a:solidFill>
              <a:effectLst/>
            </a:endParaRPr>
          </a:p>
        </p:txBody>
      </p:sp>
      <p:sp>
        <p:nvSpPr>
          <p:cNvPr id="4" name="Rectangle 1">
            <a:extLst>
              <a:ext uri="{FF2B5EF4-FFF2-40B4-BE49-F238E27FC236}">
                <a16:creationId xmlns:a16="http://schemas.microsoft.com/office/drawing/2014/main" id="{A8D5CB65-4415-38B0-B1C8-B1816D449664}"/>
              </a:ext>
            </a:extLst>
          </p:cNvPr>
          <p:cNvSpPr>
            <a:spLocks noGrp="1" noChangeArrowheads="1"/>
          </p:cNvSpPr>
          <p:nvPr>
            <p:ph sz="quarter" idx="4"/>
          </p:nvPr>
        </p:nvSpPr>
        <p:spPr bwMode="auto">
          <a:xfrm>
            <a:off x="6933460" y="4767242"/>
            <a:ext cx="4847208" cy="1384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algn="just">
              <a:lnSpc>
                <a:spcPct val="100000"/>
              </a:lnSpc>
              <a:buNone/>
            </a:pPr>
            <a:r>
              <a:rPr lang="tr-TR" altLang="tr-TR" sz="1200" dirty="0">
                <a:solidFill>
                  <a:srgbClr val="000000"/>
                </a:solidFill>
                <a:latin typeface="Times New Roman" panose="02020603050405020304" pitchFamily="18" charset="0"/>
                <a:cs typeface="Times New Roman" panose="02020603050405020304" pitchFamily="18" charset="0"/>
              </a:rPr>
              <a:t>MADDE 5- </a:t>
            </a:r>
          </a:p>
          <a:p>
            <a:pPr marL="0" algn="just">
              <a:lnSpc>
                <a:spcPct val="100000"/>
              </a:lnSpc>
              <a:buNone/>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 Enfeksiyon kontrol komitesinin kurulduğu yataklı tedavi kurumunda enfeksiyon hastalıkları ve klinik mikrobiyoloji uzmanı bulunmaması halinde, enfeksiyon kontrol hekimliği için aynı il sınırları içinde bulunan bir yataklı tedavi kurumunda görevli enfeksiyon kontrol hekiminden danışmanlık hizmeti alınır.</a:t>
            </a:r>
            <a:endParaRPr kumimoji="0" lang="tr-TR" altLang="tr-TR" sz="11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p:txBody>
      </p:sp>
      <p:sp>
        <p:nvSpPr>
          <p:cNvPr id="7" name="Ok: Aşağı Bükülü 6">
            <a:extLst>
              <a:ext uri="{FF2B5EF4-FFF2-40B4-BE49-F238E27FC236}">
                <a16:creationId xmlns:a16="http://schemas.microsoft.com/office/drawing/2014/main" id="{5ABF5256-68EB-BB9E-D87D-91E08710A148}"/>
              </a:ext>
            </a:extLst>
          </p:cNvPr>
          <p:cNvSpPr/>
          <p:nvPr/>
        </p:nvSpPr>
        <p:spPr>
          <a:xfrm rot="5400000">
            <a:off x="6575394" y="2606598"/>
            <a:ext cx="1867270" cy="730188"/>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rgbClr val="FF0000"/>
              </a:solidFill>
            </a:endParaRPr>
          </a:p>
        </p:txBody>
      </p:sp>
      <p:sp>
        <p:nvSpPr>
          <p:cNvPr id="8" name="Açıklama Balonu: Çizgi 7">
            <a:extLst>
              <a:ext uri="{FF2B5EF4-FFF2-40B4-BE49-F238E27FC236}">
                <a16:creationId xmlns:a16="http://schemas.microsoft.com/office/drawing/2014/main" id="{683FFD06-5D12-7099-8245-F0F314C6E0E4}"/>
              </a:ext>
            </a:extLst>
          </p:cNvPr>
          <p:cNvSpPr/>
          <p:nvPr/>
        </p:nvSpPr>
        <p:spPr>
          <a:xfrm>
            <a:off x="292963" y="4216893"/>
            <a:ext cx="5048250" cy="2531133"/>
          </a:xfrm>
          <a:prstGeom prst="borderCallout1">
            <a:avLst>
              <a:gd name="adj1" fmla="val 74871"/>
              <a:gd name="adj2" fmla="val 129407"/>
              <a:gd name="adj3" fmla="val 57769"/>
              <a:gd name="adj4" fmla="val 101993"/>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rgbClr val="FF0000"/>
                </a:solidFill>
                <a:latin typeface="Times New Roman" panose="02020603050405020304" pitchFamily="18" charset="0"/>
                <a:cs typeface="Times New Roman" panose="02020603050405020304" pitchFamily="18" charset="0"/>
              </a:rPr>
              <a:t>Değişime istinaden ????</a:t>
            </a:r>
          </a:p>
          <a:p>
            <a:endParaRPr lang="tr-TR" sz="1600"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Tam gün çalışmak üzere enfeksiyon kontrol hemşiresi görevlendirilmesi kaydıyla</a:t>
            </a:r>
          </a:p>
          <a:p>
            <a:pPr marL="285750" indent="-285750">
              <a:buFont typeface="Wingdings" panose="05000000000000000000" pitchFamily="2" charset="2"/>
              <a:buChar char="ü"/>
            </a:pP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Diğer mevcut üyelerden oluşan bir enfeksiyon kontrol komitesi teşkil edilir</a:t>
            </a:r>
          </a:p>
          <a:p>
            <a:pPr marL="285750" indent="-285750">
              <a:buFont typeface="Wingdings" panose="05000000000000000000" pitchFamily="2" charset="2"/>
              <a:buChar char="ü"/>
            </a:pP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Belirtilen şartları taşıyan bir uzman doktor en fazla iki farklı yataklı tedavi kurumunda enfeksiyon kontrol hekimliği hizmeti verebilir. (2025 Madde 10 2. fıkraya taşınmıştır.)</a:t>
            </a:r>
          </a:p>
        </p:txBody>
      </p:sp>
    </p:spTree>
    <p:extLst>
      <p:ext uri="{BB962C8B-B14F-4D97-AF65-F5344CB8AC3E}">
        <p14:creationId xmlns:p14="http://schemas.microsoft.com/office/powerpoint/2010/main" val="91817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dirty="0"/>
              <a:t>Enfeksiyon Kontrol Komitesinin Teşkili</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695799" y="1271424"/>
            <a:ext cx="5157787"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457620" y="3976348"/>
            <a:ext cx="5183188" cy="823912"/>
          </a:xfrm>
        </p:spPr>
        <p:txBody>
          <a:bodyPr/>
          <a:lstStyle/>
          <a:p>
            <a:r>
              <a:rPr lang="tr-TR" dirty="0"/>
              <a:t>2025</a:t>
            </a:r>
          </a:p>
        </p:txBody>
      </p:sp>
      <p:sp>
        <p:nvSpPr>
          <p:cNvPr id="6" name="Rectangle 2">
            <a:extLst>
              <a:ext uri="{FF2B5EF4-FFF2-40B4-BE49-F238E27FC236}">
                <a16:creationId xmlns:a16="http://schemas.microsoft.com/office/drawing/2014/main" id="{5439177A-CFFC-307C-3B33-A4FAAB387838}"/>
              </a:ext>
            </a:extLst>
          </p:cNvPr>
          <p:cNvSpPr>
            <a:spLocks noGrp="1" noChangeArrowheads="1"/>
          </p:cNvSpPr>
          <p:nvPr>
            <p:ph sz="half" idx="2"/>
          </p:nvPr>
        </p:nvSpPr>
        <p:spPr bwMode="auto">
          <a:xfrm>
            <a:off x="571315" y="2372034"/>
            <a:ext cx="504825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 içerisinde tıbbi sekreter görevlendirmesine dair bir madde yer almamaktadır</a:t>
            </a:r>
            <a:endParaRPr kumimoji="0" lang="tr-TR" altLang="tr-TR" sz="320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A8D5CB65-4415-38B0-B1C8-B1816D449664}"/>
              </a:ext>
            </a:extLst>
          </p:cNvPr>
          <p:cNvSpPr>
            <a:spLocks noGrp="1" noChangeArrowheads="1"/>
          </p:cNvSpPr>
          <p:nvPr>
            <p:ph sz="quarter" idx="4"/>
          </p:nvPr>
        </p:nvSpPr>
        <p:spPr bwMode="auto">
          <a:xfrm>
            <a:off x="6384877" y="4859575"/>
            <a:ext cx="4967335" cy="12003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algn="just">
              <a:lnSpc>
                <a:spcPct val="100000"/>
              </a:lnSpc>
              <a:buNone/>
            </a:pPr>
            <a:r>
              <a:rPr kumimoji="0" lang="tr-TR" altLang="tr-TR" sz="1200" b="1"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MADDE 5- </a:t>
            </a:r>
            <a:r>
              <a:rPr kumimoji="0" lang="tr-TR" altLang="tr-TR" sz="12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(6) Kurum toplam yatak sayısı yüz ellinin üzerinde olan yataklı tedavi kurumlarında enfeksiyon kontrol komitesinin muhabere işlerini yürütmek üzere bağlı olduğu idari amirin ve enfeksiyon kontrol komitesi başkanının uygun görüşü ve yönetici onayı ile tam zamanlı bir tıbbi sekreter görevlendirilir. Ayrıca yatak sayısı yedi yüz elli ve üzeri olan kurumlarda ihtiyaca göre daha fazla sayıda tıbbi sekreter görevlendirilebilir.</a:t>
            </a:r>
            <a:endParaRPr kumimoji="0" lang="tr-TR" altLang="tr-TR" sz="3200" b="0" i="0" u="none" strike="noStrike" cap="none" normalizeH="0" baseline="0" dirty="0">
              <a:ln>
                <a:noFill/>
              </a:ln>
              <a:solidFill>
                <a:schemeClr val="tx1"/>
              </a:solidFill>
              <a:effectLst/>
              <a:highlight>
                <a:srgbClr val="FFFF00"/>
              </a:highlight>
            </a:endParaRPr>
          </a:p>
        </p:txBody>
      </p:sp>
      <p:sp>
        <p:nvSpPr>
          <p:cNvPr id="7" name="Ok: Aşağı Bükülü 6">
            <a:extLst>
              <a:ext uri="{FF2B5EF4-FFF2-40B4-BE49-F238E27FC236}">
                <a16:creationId xmlns:a16="http://schemas.microsoft.com/office/drawing/2014/main" id="{5ABF5256-68EB-BB9E-D87D-91E08710A148}"/>
              </a:ext>
            </a:extLst>
          </p:cNvPr>
          <p:cNvSpPr/>
          <p:nvPr/>
        </p:nvSpPr>
        <p:spPr>
          <a:xfrm rot="5400000">
            <a:off x="6850602" y="3171407"/>
            <a:ext cx="1867270" cy="730188"/>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rgbClr val="FF0000"/>
              </a:solidFill>
            </a:endParaRPr>
          </a:p>
        </p:txBody>
      </p:sp>
      <p:sp>
        <p:nvSpPr>
          <p:cNvPr id="8" name="Açıklama Balonu: Çizgi 7">
            <a:extLst>
              <a:ext uri="{FF2B5EF4-FFF2-40B4-BE49-F238E27FC236}">
                <a16:creationId xmlns:a16="http://schemas.microsoft.com/office/drawing/2014/main" id="{832EFD0E-18AB-8315-F4A1-82E7D4C3E085}"/>
              </a:ext>
            </a:extLst>
          </p:cNvPr>
          <p:cNvSpPr/>
          <p:nvPr/>
        </p:nvSpPr>
        <p:spPr>
          <a:xfrm>
            <a:off x="292963" y="4539978"/>
            <a:ext cx="4687409" cy="1519926"/>
          </a:xfrm>
          <a:prstGeom prst="borderCallout1">
            <a:avLst>
              <a:gd name="adj1" fmla="val 91971"/>
              <a:gd name="adj2" fmla="val 128176"/>
              <a:gd name="adj3" fmla="val 57769"/>
              <a:gd name="adj4" fmla="val 101993"/>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rgbClr val="000000"/>
                </a:solidFill>
              </a:rPr>
              <a:t>İlgili maddeye istinaden;</a:t>
            </a:r>
          </a:p>
          <a:p>
            <a:pPr marL="285750" indent="-285750">
              <a:buFont typeface="Wingdings" panose="05000000000000000000" pitchFamily="2" charset="2"/>
              <a:buChar char="ü"/>
            </a:pPr>
            <a:r>
              <a:rPr lang="tr-TR" sz="1600" dirty="0">
                <a:solidFill>
                  <a:srgbClr val="000000"/>
                </a:solidFill>
              </a:rPr>
              <a:t>Yatak sayısı 150 üzerinde olan kurumlarda 1</a:t>
            </a:r>
          </a:p>
          <a:p>
            <a:pPr marL="285750" indent="-285750">
              <a:buFont typeface="Wingdings" panose="05000000000000000000" pitchFamily="2" charset="2"/>
              <a:buChar char="ü"/>
            </a:pPr>
            <a:r>
              <a:rPr lang="tr-TR" altLang="tr-TR" sz="1600" dirty="0">
                <a:solidFill>
                  <a:srgbClr val="000000"/>
                </a:solidFill>
              </a:rPr>
              <a:t>Yatak sayısı yedi yüz elli ve üzeri olan kurumlarda ihtiyaca göre daha fazla sayıda tıbbi sekreter</a:t>
            </a:r>
            <a:endParaRPr lang="tr-TR" sz="1600" dirty="0">
              <a:solidFill>
                <a:srgbClr val="000000"/>
              </a:solidFill>
            </a:endParaRPr>
          </a:p>
        </p:txBody>
      </p:sp>
    </p:spTree>
    <p:extLst>
      <p:ext uri="{BB962C8B-B14F-4D97-AF65-F5344CB8AC3E}">
        <p14:creationId xmlns:p14="http://schemas.microsoft.com/office/powerpoint/2010/main" val="201309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dirty="0"/>
              <a:t>Enfeksiyon Kontrol Komitesinin Teşkili</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695799" y="1271424"/>
            <a:ext cx="5157787"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457620" y="3976348"/>
            <a:ext cx="5183188" cy="823912"/>
          </a:xfrm>
        </p:spPr>
        <p:txBody>
          <a:bodyPr/>
          <a:lstStyle/>
          <a:p>
            <a:r>
              <a:rPr lang="tr-TR" dirty="0"/>
              <a:t>2025</a:t>
            </a:r>
          </a:p>
        </p:txBody>
      </p:sp>
      <p:sp>
        <p:nvSpPr>
          <p:cNvPr id="6" name="Rectangle 2">
            <a:extLst>
              <a:ext uri="{FF2B5EF4-FFF2-40B4-BE49-F238E27FC236}">
                <a16:creationId xmlns:a16="http://schemas.microsoft.com/office/drawing/2014/main" id="{5439177A-CFFC-307C-3B33-A4FAAB387838}"/>
              </a:ext>
            </a:extLst>
          </p:cNvPr>
          <p:cNvSpPr>
            <a:spLocks noGrp="1" noChangeArrowheads="1"/>
          </p:cNvSpPr>
          <p:nvPr>
            <p:ph sz="half" idx="2"/>
          </p:nvPr>
        </p:nvSpPr>
        <p:spPr bwMode="auto">
          <a:xfrm>
            <a:off x="571315" y="2095035"/>
            <a:ext cx="5048250"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Madde 5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12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Enfeksiyon kontrol komitesinin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fiziki mekan, bilgisayar, teknik donanım, araç-gereç, sarf malzemeleri ve personel gibi ihtiyaçları, yataklı tedavi </a:t>
            </a:r>
            <a:r>
              <a:rPr kumimoji="0" lang="tr-TR" altLang="tr-TR" sz="12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kurumunun imkanları ölçüsünde</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Yönetim tarafından karşılanır.</a:t>
            </a:r>
            <a:endParaRPr kumimoji="0" lang="tr-TR" altLang="tr-TR" sz="32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A8D5CB65-4415-38B0-B1C8-B1816D449664}"/>
              </a:ext>
            </a:extLst>
          </p:cNvPr>
          <p:cNvSpPr>
            <a:spLocks noGrp="1" noChangeArrowheads="1"/>
          </p:cNvSpPr>
          <p:nvPr>
            <p:ph sz="quarter" idx="4"/>
          </p:nvPr>
        </p:nvSpPr>
        <p:spPr bwMode="auto">
          <a:xfrm>
            <a:off x="6384877" y="4951908"/>
            <a:ext cx="4967335" cy="1015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lang="tr-TR" altLang="tr-TR" sz="1200" b="1" dirty="0">
                <a:solidFill>
                  <a:srgbClr val="000000"/>
                </a:solidFill>
                <a:latin typeface="Times New Roman" panose="02020603050405020304" pitchFamily="18" charset="0"/>
                <a:cs typeface="Times New Roman" panose="02020603050405020304" pitchFamily="18" charset="0"/>
              </a:rPr>
              <a:t>Fiziki şartlar</a:t>
            </a:r>
          </a:p>
          <a:p>
            <a:pPr marL="0" marR="0" lvl="0" indent="358775" algn="just" defTabSz="914400" rtl="0" eaLnBrk="0" fontAlgn="base" latinLnBrk="0" hangingPunct="0">
              <a:lnSpc>
                <a:spcPct val="100000"/>
              </a:lnSpc>
              <a:spcBef>
                <a:spcPct val="0"/>
              </a:spcBef>
              <a:spcAft>
                <a:spcPct val="0"/>
              </a:spcAft>
              <a:buClrTx/>
              <a:buSzTx/>
              <a:buFontTx/>
              <a:buNone/>
              <a:tabLst/>
            </a:pPr>
            <a:r>
              <a:rPr lang="tr-TR" altLang="tr-TR" sz="1200" dirty="0">
                <a:solidFill>
                  <a:srgbClr val="000000"/>
                </a:solidFill>
                <a:latin typeface="Times New Roman" panose="02020603050405020304" pitchFamily="18" charset="0"/>
                <a:cs typeface="Times New Roman" panose="02020603050405020304" pitchFamily="18" charset="0"/>
              </a:rPr>
              <a:t>MADDE 15- (1) </a:t>
            </a:r>
            <a:r>
              <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rPr>
              <a:t>Enfeksiyon kontrol ekibinin faaliyetlerini yürütmek üzere enfeksiyon kontrol hemşirelerine yönetim tarafından oda tahsis edilir. Bilgisayar dahil gerekli teknik donanım ve kırtasiye malzemesi her personel </a:t>
            </a:r>
            <a:r>
              <a:rPr lang="tr-TR" altLang="tr-TR" sz="1200" dirty="0">
                <a:solidFill>
                  <a:srgbClr val="000000"/>
                </a:solidFill>
                <a:latin typeface="Times New Roman" panose="02020603050405020304" pitchFamily="18" charset="0"/>
                <a:cs typeface="Times New Roman" panose="02020603050405020304" pitchFamily="18" charset="0"/>
              </a:rPr>
              <a:t>için sağlanır.</a:t>
            </a:r>
          </a:p>
        </p:txBody>
      </p:sp>
      <p:sp>
        <p:nvSpPr>
          <p:cNvPr id="7" name="Ok: Aşağı Bükülü 6">
            <a:extLst>
              <a:ext uri="{FF2B5EF4-FFF2-40B4-BE49-F238E27FC236}">
                <a16:creationId xmlns:a16="http://schemas.microsoft.com/office/drawing/2014/main" id="{5ABF5256-68EB-BB9E-D87D-91E08710A148}"/>
              </a:ext>
            </a:extLst>
          </p:cNvPr>
          <p:cNvSpPr/>
          <p:nvPr/>
        </p:nvSpPr>
        <p:spPr>
          <a:xfrm rot="5400000">
            <a:off x="6850602" y="3171407"/>
            <a:ext cx="1867270" cy="730188"/>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345126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dirty="0"/>
              <a:t>Enfeksiyon Kontrol Komitesinin Çalışma Şekli</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378152" y="942177"/>
            <a:ext cx="4954430"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244555" y="899858"/>
            <a:ext cx="5183188" cy="823912"/>
          </a:xfrm>
        </p:spPr>
        <p:txBody>
          <a:bodyPr/>
          <a:lstStyle/>
          <a:p>
            <a:r>
              <a:rPr lang="tr-TR" dirty="0"/>
              <a:t>2025</a:t>
            </a:r>
          </a:p>
        </p:txBody>
      </p:sp>
      <p:sp>
        <p:nvSpPr>
          <p:cNvPr id="8" name="Rectangle 4">
            <a:extLst>
              <a:ext uri="{FF2B5EF4-FFF2-40B4-BE49-F238E27FC236}">
                <a16:creationId xmlns:a16="http://schemas.microsoft.com/office/drawing/2014/main" id="{4D264518-B7A7-B179-7842-0CB32B2EBF07}"/>
              </a:ext>
            </a:extLst>
          </p:cNvPr>
          <p:cNvSpPr>
            <a:spLocks noGrp="1" noChangeArrowheads="1"/>
          </p:cNvSpPr>
          <p:nvPr>
            <p:ph sz="quarter" idx="4"/>
          </p:nvPr>
        </p:nvSpPr>
        <p:spPr bwMode="auto">
          <a:xfrm>
            <a:off x="6244555" y="1760193"/>
            <a:ext cx="5048250" cy="43858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Çalışma Usulü</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9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7- </a:t>
            </a: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a:t>
            </a:r>
            <a:r>
              <a:rPr lang="tr-TR" altLang="tr-TR" sz="1000" dirty="0">
                <a:solidFill>
                  <a:srgbClr val="000000"/>
                </a:solidFill>
                <a:latin typeface="Times New Roman" panose="02020603050405020304" pitchFamily="18" charset="0"/>
                <a:cs typeface="Times New Roman" panose="02020603050405020304" pitchFamily="18" charset="0"/>
              </a:rPr>
              <a:t>Enfeksiyon kontrol komitesi, enfeksiyon önleme ve kontrolünde en üst karar organı olarak çalışır. </a:t>
            </a:r>
            <a:r>
              <a:rPr kumimoji="0" lang="tr-TR" altLang="tr-TR" sz="1000" b="1"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Yoğun bakım ünitesi bulunan yataklı tedavi kurumlarında düzenli olarak üçer aylık dönemler halinde yılda en az dört kez, yoğun bakım ünitesi olmayan kurumlarda ise yılda en az iki kez toplanır. </a:t>
            </a: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Olağanüstü durumlarda enfeksiyon kontrol komitesi, başkanın davetiyle veya üyelerden birinin başkanlığa yapacağı başvuru ve başkanın uygun görmesiyle toplanabilir.</a:t>
            </a:r>
            <a:endParaRPr kumimoji="0" lang="tr-TR" altLang="tr-TR" sz="9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(2) Enfeksiyon kontrol komitesinin üyeleri dört yıl süre ile görevlendirilir.</a:t>
            </a:r>
            <a:endParaRPr kumimoji="0" lang="tr-TR" altLang="tr-TR" sz="900" b="1"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Enfeksiyon kontrol komitesi başkanlığını, enfeksiyon hastalıkları ve klinik mikrobiyoloji temsilcisi yürütür. Enfeksiyon hastalıkları ve klinik mikrobiyoloji temsilcisinin katılamadığı veya enfeksiyon hastalıkları ve klinik mikrobiyoloji temsilcisinin bulunmadığı kurumlarda başkanlık görevini komitede görevli yönetici yürütür.</a:t>
            </a:r>
            <a:endParaRPr kumimoji="0" lang="tr-TR" altLang="tr-TR" sz="9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 Enfeksiyon kontrol komitesinin üyeleri, enfeksiyon kontrol ekibi tarafından hazırlanan ve kendilerine önceden sunulan gündemi görüşmek üzere toplanır. Enfeksiyon kontrol ekibi tarafından toplantı yeri, tarihi, saati ve gündemini içeren toplantı daveti yönetime sunulur. Yönetim tarafından toplantı tarihi ve gündemi toplantıdan en az iki gün önce üyelere bildirilir.</a:t>
            </a:r>
            <a:endParaRPr kumimoji="0" lang="tr-TR" altLang="tr-TR" sz="9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 </a:t>
            </a:r>
            <a:r>
              <a:rPr kumimoji="0" lang="tr-TR" altLang="tr-TR" sz="10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Herhangi bir sebeple olağan ya da olağanüstü toplantılara katılamayacak olan üyeler, yazılı mazeretlerini yönetime bildirir.</a:t>
            </a:r>
            <a:endParaRPr kumimoji="0" lang="tr-TR" altLang="tr-TR" sz="900" b="0"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 Enfeksiyon kontrol komitesi, üye tam sayısının salt çoğunluğuyla toplanır ve katılanların oy çokluğu ile karar alır. Oylarda eşitlik olması halinde, başkanın taraf olduğu görüş kararlaştırılmış sayılır. </a:t>
            </a:r>
            <a:r>
              <a:rPr kumimoji="0" lang="tr-TR" altLang="tr-TR" sz="10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Komite kararları fiziki veya dijital ortamda toplantıya katılan üyelerce imzalanır.</a:t>
            </a: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Karara karşı olanlar, karşı görüş gerekçesini yazılı olarak belirtmek suretiyle karara imza atarlar. </a:t>
            </a:r>
            <a:r>
              <a:rPr kumimoji="0" lang="tr-TR" altLang="tr-TR" sz="10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Fiziki ve dijital ortamda oluşturulan tüm kararlar, ilgili mevzuata uygun şekilde saklanır ve izlenebilirlik esaslarına göre korunur.</a:t>
            </a:r>
            <a:endParaRPr kumimoji="0" lang="tr-TR" altLang="tr-TR" sz="900" b="0"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 Enfeksiyon kontrol komitesinin yıllık çalışma raporu, enfeksiyon kontrol ekibi tarafından hazırlanır ve enfeksiyon kontrol komitesinde görüşüldükten sonra yönetime sunulur.</a:t>
            </a:r>
            <a:endParaRPr kumimoji="0" lang="tr-TR" altLang="tr-TR" sz="2000" b="0" i="0" u="none" strike="noStrike" cap="none" normalizeH="0" baseline="0" dirty="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039A1DA2-7FA9-2BE0-4F39-45D4E8D8A84F}"/>
              </a:ext>
            </a:extLst>
          </p:cNvPr>
          <p:cNvSpPr>
            <a:spLocks noGrp="1" noChangeArrowheads="1"/>
          </p:cNvSpPr>
          <p:nvPr>
            <p:ph sz="half" idx="2"/>
          </p:nvPr>
        </p:nvSpPr>
        <p:spPr bwMode="auto">
          <a:xfrm>
            <a:off x="378152" y="1844831"/>
            <a:ext cx="4954430" cy="43242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Çalışma Şekli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6 — </a:t>
            </a: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 enfeksiyon kontrolünde en üst karar organı olarak çalışır ve </a:t>
            </a:r>
            <a:r>
              <a:rPr kumimoji="0" lang="tr-TR" altLang="tr-TR" sz="11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düzenli olarak yılda en az üç defa toplanır</a:t>
            </a: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tr-TR" altLang="tr-TR"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11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Enfeksiyon kontrol komitesinin üyeleri üç yıl süre ile görevlendirilir. </a:t>
            </a: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 başkanlığını, enfeksiyon hastalıkları ve klinik mikrobiyoloji kliniği veya anabilim dalı temsilcisi yürütür. Enfeksiyon hastalıkları ve klinik mikrobiyoloji kliniği veya anabilim dalı temsilcisinin katılamadığı toplantılarda başkanlık görevini komitede görevli başhekim yardımcısı veya dekan yardımcısı yürütür.</a:t>
            </a:r>
            <a:endParaRPr kumimoji="0" lang="tr-TR" altLang="tr-TR"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Enfeksiyon kontrol komitesinin üyeleri, enfeksiyon kontrol ekibi tarafından hazırlanan ve kendilerine önceden sunulan gündemi görüşmek üzere toplanır. Toplantı daveti; toplantı yeri, tarihi, saati ve gündemi ile birlikte, toplantıdan en az iki gün önce üyelere bildirilir. Olağanüstü durumlarda enfeksiyon kontrol komitesi, başkanın davetiyle veya üyelerden birinin başkanlığa yapacağı başvuru ve başkanın uygun görmesiyle toplanabilir. </a:t>
            </a:r>
            <a:r>
              <a:rPr kumimoji="0" lang="tr-TR" altLang="tr-TR" sz="11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Herhangi bir sebeple, olağan ya da olağanüstü toplantılara katılamayacak olan üyeler, başkana yazılı mazeret bildirmekle yükümlüdür.</a:t>
            </a:r>
            <a:endParaRPr kumimoji="0" lang="tr-TR" altLang="tr-TR" sz="1050" b="0" i="0" u="none" strike="noStrike" cap="none" normalizeH="0" baseline="0" dirty="0">
              <a:ln>
                <a:noFill/>
              </a:ln>
              <a:solidFill>
                <a:schemeClr val="tx1"/>
              </a:solidFill>
              <a:effectLst/>
              <a:highlight>
                <a:srgbClr val="FFFF00"/>
              </a:highligh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Enfeksiyon kontrol komitesi, üye tam sayısının salt çoğunluğuyla toplanır ve katılanların oy çokluğu ile karar alır. Oylarda eşitlik olması halinde, başkanın taraf olduğu görüş kararlaştırılmış sayılır. </a:t>
            </a:r>
            <a:r>
              <a:rPr kumimoji="0" lang="tr-TR" altLang="tr-TR" sz="11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Komite kararları, karar defterine yazılır ve toplantıya katılan üyelerce imzalanır.</a:t>
            </a: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Karara karşı olanlar, karşı görüş gerekçesini yazılı olarak belirtmek suretiyle karara imza atarlar.</a:t>
            </a:r>
            <a:endParaRPr kumimoji="0" lang="tr-TR" altLang="tr-TR"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Enfeksiyon kontrol komitesinin yıllık çalışma raporu, enfeksiyon kontrol ekibi tarafından hazırlanır ve </a:t>
            </a:r>
            <a:r>
              <a:rPr kumimoji="0" lang="tr-TR" altLang="tr-TR" sz="11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Komite’de</a:t>
            </a: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görüşüldükten sonra Yönetim’e sunulur.</a:t>
            </a:r>
            <a:endParaRPr kumimoji="0" lang="tr-TR" altLang="tr-T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128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6">
            <a:extLst>
              <a:ext uri="{FF2B5EF4-FFF2-40B4-BE49-F238E27FC236}">
                <a16:creationId xmlns:a16="http://schemas.microsoft.com/office/drawing/2014/main" id="{E3357464-183D-E619-2429-A039C7500653}"/>
              </a:ext>
            </a:extLst>
          </p:cNvPr>
          <p:cNvGraphicFramePr>
            <a:graphicFrameLocks/>
          </p:cNvGraphicFramePr>
          <p:nvPr>
            <p:extLst>
              <p:ext uri="{D42A27DB-BD31-4B8C-83A1-F6EECF244321}">
                <p14:modId xmlns:p14="http://schemas.microsoft.com/office/powerpoint/2010/main" val="2522867202"/>
              </p:ext>
            </p:extLst>
          </p:nvPr>
        </p:nvGraphicFramePr>
        <p:xfrm>
          <a:off x="727970" y="1341525"/>
          <a:ext cx="10520039" cy="5113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Başlık 1">
            <a:extLst>
              <a:ext uri="{FF2B5EF4-FFF2-40B4-BE49-F238E27FC236}">
                <a16:creationId xmlns:a16="http://schemas.microsoft.com/office/drawing/2014/main" id="{14DBE005-3510-C949-AA3F-E713807916AF}"/>
              </a:ext>
            </a:extLst>
          </p:cNvPr>
          <p:cNvSpPr>
            <a:spLocks noGrp="1"/>
          </p:cNvSpPr>
          <p:nvPr>
            <p:ph type="title"/>
          </p:nvPr>
        </p:nvSpPr>
        <p:spPr>
          <a:xfrm>
            <a:off x="960899" y="402937"/>
            <a:ext cx="10515600" cy="753461"/>
          </a:xfrm>
        </p:spPr>
        <p:txBody>
          <a:bodyPr/>
          <a:lstStyle/>
          <a:p>
            <a:r>
              <a:rPr lang="tr-TR" dirty="0"/>
              <a:t>Enfeksiyon Kontrol Komitesinin Çalışma Şekli</a:t>
            </a:r>
          </a:p>
        </p:txBody>
      </p:sp>
    </p:spTree>
    <p:extLst>
      <p:ext uri="{BB962C8B-B14F-4D97-AF65-F5344CB8AC3E}">
        <p14:creationId xmlns:p14="http://schemas.microsoft.com/office/powerpoint/2010/main" val="330809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C9686F-4196-20CF-CCFC-6BBB3D9BAEA0}"/>
              </a:ext>
            </a:extLst>
          </p:cNvPr>
          <p:cNvSpPr>
            <a:spLocks noGrp="1"/>
          </p:cNvSpPr>
          <p:nvPr>
            <p:ph type="title"/>
          </p:nvPr>
        </p:nvSpPr>
        <p:spPr>
          <a:xfrm>
            <a:off x="838200" y="365125"/>
            <a:ext cx="10515600" cy="2029732"/>
          </a:xfrm>
        </p:spPr>
        <p:txBody>
          <a:bodyPr>
            <a:normAutofit/>
          </a:bodyPr>
          <a:lstStyle/>
          <a:p>
            <a:r>
              <a:rPr lang="tr-TR" sz="4800" dirty="0">
                <a:solidFill>
                  <a:srgbClr val="0070C0"/>
                </a:solidFill>
              </a:rPr>
              <a:t>Sunumun Amacı</a:t>
            </a:r>
            <a:br>
              <a:rPr lang="tr-TR" dirty="0"/>
            </a:br>
            <a:endParaRPr lang="tr-TR" dirty="0"/>
          </a:p>
        </p:txBody>
      </p:sp>
      <p:sp>
        <p:nvSpPr>
          <p:cNvPr id="3" name="İçerik Yer Tutucusu 2">
            <a:extLst>
              <a:ext uri="{FF2B5EF4-FFF2-40B4-BE49-F238E27FC236}">
                <a16:creationId xmlns:a16="http://schemas.microsoft.com/office/drawing/2014/main" id="{05DFBEC9-114F-7C3F-C127-C041BA70BD0E}"/>
              </a:ext>
            </a:extLst>
          </p:cNvPr>
          <p:cNvSpPr>
            <a:spLocks noGrp="1"/>
          </p:cNvSpPr>
          <p:nvPr>
            <p:ph idx="1"/>
          </p:nvPr>
        </p:nvSpPr>
        <p:spPr>
          <a:xfrm>
            <a:off x="838200" y="2506662"/>
            <a:ext cx="10515600" cy="3986213"/>
          </a:xfrm>
        </p:spPr>
        <p:txBody>
          <a:bodyPr/>
          <a:lstStyle/>
          <a:p>
            <a:pPr marL="0" lvl="0" indent="0" eaLnBrk="0" fontAlgn="base" hangingPunct="0">
              <a:lnSpc>
                <a:spcPct val="100000"/>
              </a:lnSpc>
              <a:spcBef>
                <a:spcPct val="0"/>
              </a:spcBef>
              <a:spcAft>
                <a:spcPct val="0"/>
              </a:spcAft>
              <a:buClrTx/>
              <a:buSzTx/>
              <a:buFontTx/>
              <a:buChar char="•"/>
            </a:pPr>
            <a:r>
              <a:rPr lang="tr-TR" altLang="tr-TR" sz="3600" dirty="0">
                <a:solidFill>
                  <a:srgbClr val="000000"/>
                </a:solidFill>
                <a:latin typeface="Calibri" panose="020F0502020204030204" pitchFamily="34" charset="0"/>
                <a:ea typeface="Calibri" panose="020F0502020204030204" pitchFamily="34" charset="0"/>
                <a:cs typeface="Calibri" panose="020F0502020204030204" pitchFamily="34" charset="0"/>
              </a:rPr>
              <a:t> 2005 tarihli yönetmelik ile 2025 yılında yayımlanan yeni yönetmeliğin karşılaştırılması</a:t>
            </a:r>
          </a:p>
          <a:p>
            <a:pPr marL="0" lvl="0" indent="0" eaLnBrk="0" fontAlgn="base" hangingPunct="0">
              <a:lnSpc>
                <a:spcPct val="100000"/>
              </a:lnSpc>
              <a:spcBef>
                <a:spcPct val="0"/>
              </a:spcBef>
              <a:spcAft>
                <a:spcPct val="0"/>
              </a:spcAft>
              <a:buClrTx/>
              <a:buSzTx/>
              <a:buFontTx/>
              <a:buChar char="•"/>
            </a:pPr>
            <a:endParaRPr lang="tr-TR" altLang="tr-TR" sz="3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ClrTx/>
              <a:buSzTx/>
              <a:buFontTx/>
              <a:buChar char="•"/>
            </a:pPr>
            <a:r>
              <a:rPr lang="tr-TR" altLang="tr-TR" sz="3600" dirty="0">
                <a:solidFill>
                  <a:srgbClr val="000000"/>
                </a:solidFill>
                <a:latin typeface="Calibri" panose="020F0502020204030204" pitchFamily="34" charset="0"/>
                <a:ea typeface="Calibri" panose="020F0502020204030204" pitchFamily="34" charset="0"/>
                <a:cs typeface="Calibri" panose="020F0502020204030204" pitchFamily="34" charset="0"/>
              </a:rPr>
              <a:t> Temel yapısal ve kavramsal değişikliklerin özetlenmesi</a:t>
            </a:r>
          </a:p>
          <a:p>
            <a:pPr marL="0" lvl="0" indent="0" eaLnBrk="0" fontAlgn="base" hangingPunct="0">
              <a:lnSpc>
                <a:spcPct val="100000"/>
              </a:lnSpc>
              <a:spcBef>
                <a:spcPct val="0"/>
              </a:spcBef>
              <a:spcAft>
                <a:spcPct val="0"/>
              </a:spcAft>
              <a:buClrTx/>
              <a:buSzTx/>
              <a:buFontTx/>
              <a:buChar char="•"/>
            </a:pPr>
            <a:endParaRPr lang="tr-TR" altLang="tr-TR" sz="3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ClrTx/>
              <a:buSzTx/>
              <a:buFontTx/>
              <a:buChar char="•"/>
            </a:pPr>
            <a:r>
              <a:rPr lang="tr-TR" altLang="tr-TR" sz="3600" dirty="0">
                <a:solidFill>
                  <a:srgbClr val="000000"/>
                </a:solidFill>
                <a:latin typeface="Calibri" panose="020F0502020204030204" pitchFamily="34" charset="0"/>
                <a:ea typeface="Calibri" panose="020F0502020204030204" pitchFamily="34" charset="0"/>
                <a:cs typeface="Calibri" panose="020F0502020204030204" pitchFamily="34" charset="0"/>
              </a:rPr>
              <a:t> Sahadaki uygulamalara olası etkilerin vurgulanması</a:t>
            </a:r>
          </a:p>
          <a:p>
            <a:endParaRPr lang="tr-TR" dirty="0"/>
          </a:p>
        </p:txBody>
      </p:sp>
    </p:spTree>
    <p:extLst>
      <p:ext uri="{BB962C8B-B14F-4D97-AF65-F5344CB8AC3E}">
        <p14:creationId xmlns:p14="http://schemas.microsoft.com/office/powerpoint/2010/main" val="4225551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1ACE40-598B-21AA-6D24-6C80AC39A66E}"/>
              </a:ext>
            </a:extLst>
          </p:cNvPr>
          <p:cNvSpPr>
            <a:spLocks noGrp="1"/>
          </p:cNvSpPr>
          <p:nvPr>
            <p:ph type="title"/>
          </p:nvPr>
        </p:nvSpPr>
        <p:spPr/>
        <p:txBody>
          <a:bodyPr>
            <a:normAutofit/>
          </a:bodyPr>
          <a:lstStyle/>
          <a:p>
            <a:r>
              <a:rPr lang="tr-TR" sz="4400" dirty="0"/>
              <a:t>Enfeksiyon Kontrol Komitesi-Görev, Yetki Sorumluluklar</a:t>
            </a:r>
          </a:p>
        </p:txBody>
      </p:sp>
      <p:sp>
        <p:nvSpPr>
          <p:cNvPr id="4" name="Rectangle 1">
            <a:extLst>
              <a:ext uri="{FF2B5EF4-FFF2-40B4-BE49-F238E27FC236}">
                <a16:creationId xmlns:a16="http://schemas.microsoft.com/office/drawing/2014/main" id="{4A8FB265-6943-3AA8-5269-B22841AE4E8C}"/>
              </a:ext>
            </a:extLst>
          </p:cNvPr>
          <p:cNvSpPr>
            <a:spLocks noGrp="1" noChangeArrowheads="1"/>
          </p:cNvSpPr>
          <p:nvPr>
            <p:ph idx="1"/>
          </p:nvPr>
        </p:nvSpPr>
        <p:spPr bwMode="auto">
          <a:xfrm>
            <a:off x="544285" y="2011742"/>
            <a:ext cx="10842173"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7 —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komitesinin görev, yetki ve sorumlulukları şunlardır:</a:t>
            </a:r>
            <a:endParaRPr lang="tr-TR" altLang="tr-TR" sz="1100"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Bilimsel esaslar çerçevesinde, yataklı tedavi kurumunun özelliklerine ve şartlarına uygun bir enfeksiyon kontrol programı belirleyerek uygulamak, </a:t>
            </a:r>
            <a:r>
              <a:rPr kumimoji="0" lang="tr-TR" altLang="tr-TR" sz="12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Yönetime ve ilgili bölümlere bu konuda öneriler sunmak</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lang="tr-TR" altLang="tr-TR" sz="1100"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Güncel ulusal ve uluslararası kılavuzları dikkate alarak yataklı tedavi kurumunda uygulanması gereken enfeksiyon kontrol standartlarını yazılı hale getirmek, bunları gerektikçe güncellemek,</a:t>
            </a:r>
            <a:r>
              <a:rPr kumimoji="0" lang="tr-TR" altLang="tr-TR" sz="1100" b="0" i="0" u="none" strike="noStrike" cap="none" normalizeH="0" baseline="0" dirty="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lang="tr-TR" altLang="tr-TR" sz="1100" dirty="0">
                <a:latin typeface="Times New Roman" panose="02020603050405020304" pitchFamily="18" charset="0"/>
                <a:cs typeface="Times New Roman" panose="02020603050405020304" pitchFamily="18" charset="0"/>
              </a:rPr>
              <a:t>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 Yataklı tedavi kurumunda çalışan personele, bu standartları uygulayabilmeleri için devamlı hizmet içi eğitim verilmesini sağlamak ve uygulamaları denetlemek,</a:t>
            </a:r>
            <a:r>
              <a:rPr kumimoji="0" lang="tr-TR" altLang="tr-TR" sz="1100" b="0" i="0" u="none" strike="noStrike" cap="none" normalizeH="0" baseline="0" dirty="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r>
              <a:rPr lang="tr-TR" altLang="tr-TR" sz="1100" dirty="0">
                <a:latin typeface="Times New Roman" panose="02020603050405020304" pitchFamily="18" charset="0"/>
                <a:cs typeface="Times New Roman" panose="02020603050405020304" pitchFamily="18" charset="0"/>
              </a:rPr>
              <a:t>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Yataklı tedavi kurumunun ihtiyaçlarına ve şartlarına uygun bir </a:t>
            </a:r>
            <a:r>
              <a:rPr kumimoji="0" lang="tr-TR" altLang="tr-TR"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programı geliştirmek ve çalışmalarının sürekliliğini sağlamak,</a:t>
            </a:r>
            <a:endParaRPr kumimoji="0" lang="tr-TR" altLang="tr-TR"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 Hastane enfeksiyonu yönünden, öncelik taşıyan bölümleri saptayarak ve bulgulara göre harekete geçerek, hastane enfeksiyon kontrol programı için hedefler koymak, her yılın sonunda hedeflere ne ölçüde ulaşıldığını değerlendirmek ve yıllık çalışma raporunda bu değerlendirmelere yer vermek,</a:t>
            </a:r>
            <a:endParaRPr kumimoji="0" lang="tr-TR" altLang="tr-TR"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tr-TR" altLang="tr-TR" sz="1200" dirty="0">
                <a:solidFill>
                  <a:srgbClr val="000000"/>
                </a:solidFill>
                <a:latin typeface="Times New Roman" panose="02020603050405020304" pitchFamily="18" charset="0"/>
                <a:cs typeface="Times New Roman" panose="02020603050405020304" pitchFamily="18" charset="0"/>
              </a:rPr>
              <a:t>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 Antibiyotik, dezenfeksiyon, antisepsi, sterilizasyon araç ve gereçlerin, enfeksiyon kontrolü ile ilgili diğer demirbaş ve sarf malzeme alımlarında, ilgili komisyonlara görüş bildirmek; görev alanı ile ilgili hususlarda, yataklı tedavi kurumunun inşaat ve tadilat kararları ile ilgili olarak gerektiğinde Yönetime görüş bildirmek,</a:t>
            </a:r>
            <a:endParaRPr kumimoji="0" lang="tr-TR" altLang="tr-TR"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 Hastalar veya yataklı tedavi kurumu personeli için tehdit oluşturan bir enfeksiyon riskinin belirlenmesi durumunda, gerekli incelemeleri yapmak, izolasyon tedbirlerini belirlemek, izlemek ve böyle bir riskin varlığının saptanması durumunda, ilgili bölüme hasta alımının kısıtlanması veya gerektiğinde durdurulması hususunda karar almak,</a:t>
            </a:r>
            <a:endParaRPr kumimoji="0" lang="tr-TR" altLang="tr-TR"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 </a:t>
            </a:r>
            <a:r>
              <a:rPr kumimoji="0" lang="tr-TR" altLang="tr-TR"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verilerini ve eczaneden alınan antibiyotik tüketim verilerini dikkate alarak, antibiyotik kullanım politikalarını belirlemek, uygulanmasını izlemek ve yönlendirmek,</a:t>
            </a:r>
            <a:endParaRPr kumimoji="0" lang="tr-TR" altLang="tr-TR"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ı) Sterilizasyon, antisepsi ve dezenfeksiyon işlemlerinin ilkelerini ve dezenfektanların seçimi ile ilgili standartları belirlemek, standartlara uygun kullanımını denetlemek,</a:t>
            </a:r>
            <a:endParaRPr kumimoji="0" lang="tr-TR" altLang="tr-TR"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 Üç ayda bir olmak üzere, hastane enfeksiyonu hızları, etkenleri ve direnç paternlerini içeren </a:t>
            </a:r>
            <a:r>
              <a:rPr kumimoji="0" lang="tr-TR" altLang="tr-TR"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raporunu hazırlamak ve ilgili bölümlere iletilmek üzere Yönetime bildirmek,</a:t>
            </a:r>
            <a:endParaRPr kumimoji="0" lang="tr-TR" altLang="tr-TR"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j) Enfeksiyon kontrol ekibi tarafından hazırlanan yıllık faaliyet değerlendirme sonuçlarını Yönetime sunmak,</a:t>
            </a:r>
            <a:endParaRPr kumimoji="0" lang="tr-TR" altLang="tr-TR"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 Enfeksiyon kontrol ekibi tarafından iletilen sorunlar ve çözüm önerileri konusunda karar almak ve Yönetime iletmek</a:t>
            </a:r>
            <a:endParaRPr kumimoji="0" lang="tr-TR" altLang="tr-TR"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Enfeksiyon kontrol komitesi, görev alanı ile ilgili olarak, gerekli gördüğü durumlarda çalışma grupları oluşturabilir.</a:t>
            </a:r>
            <a:endParaRPr kumimoji="0" lang="tr-TR" altLang="tr-TR" sz="3200" b="0" i="0" u="none" strike="noStrike" cap="none" normalizeH="0" baseline="0" dirty="0">
              <a:ln>
                <a:noFill/>
              </a:ln>
              <a:solidFill>
                <a:schemeClr val="tx1"/>
              </a:solidFill>
              <a:effectLst/>
              <a:latin typeface="Arial" panose="020B0604020202020204" pitchFamily="34" charset="0"/>
            </a:endParaRPr>
          </a:p>
        </p:txBody>
      </p:sp>
      <p:sp>
        <p:nvSpPr>
          <p:cNvPr id="5" name="Dikdörtgen 4">
            <a:extLst>
              <a:ext uri="{FF2B5EF4-FFF2-40B4-BE49-F238E27FC236}">
                <a16:creationId xmlns:a16="http://schemas.microsoft.com/office/drawing/2014/main" id="{B338C0BB-3792-B2EA-FEC4-E9AA156A9342}"/>
              </a:ext>
            </a:extLst>
          </p:cNvPr>
          <p:cNvSpPr/>
          <p:nvPr/>
        </p:nvSpPr>
        <p:spPr>
          <a:xfrm>
            <a:off x="9982201" y="1273807"/>
            <a:ext cx="1404257" cy="36671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2005</a:t>
            </a:r>
          </a:p>
        </p:txBody>
      </p:sp>
    </p:spTree>
    <p:extLst>
      <p:ext uri="{BB962C8B-B14F-4D97-AF65-F5344CB8AC3E}">
        <p14:creationId xmlns:p14="http://schemas.microsoft.com/office/powerpoint/2010/main" val="3022769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4222-3CD5-58EA-E96F-57C945CE410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A843EA2-47E5-1740-090D-6209D33A127B}"/>
              </a:ext>
            </a:extLst>
          </p:cNvPr>
          <p:cNvSpPr>
            <a:spLocks noGrp="1"/>
          </p:cNvSpPr>
          <p:nvPr>
            <p:ph type="title"/>
          </p:nvPr>
        </p:nvSpPr>
        <p:spPr>
          <a:xfrm>
            <a:off x="358806" y="108552"/>
            <a:ext cx="10515600" cy="1325563"/>
          </a:xfrm>
        </p:spPr>
        <p:txBody>
          <a:bodyPr>
            <a:normAutofit/>
          </a:bodyPr>
          <a:lstStyle/>
          <a:p>
            <a:r>
              <a:rPr lang="tr-TR" sz="4400" dirty="0"/>
              <a:t>Enfeksiyon Kontrol Komitesi-Görev, Yetki Sorumluluklar</a:t>
            </a:r>
          </a:p>
        </p:txBody>
      </p:sp>
      <p:sp>
        <p:nvSpPr>
          <p:cNvPr id="4" name="Rectangle 1">
            <a:extLst>
              <a:ext uri="{FF2B5EF4-FFF2-40B4-BE49-F238E27FC236}">
                <a16:creationId xmlns:a16="http://schemas.microsoft.com/office/drawing/2014/main" id="{2D40177A-A3B8-EA68-608D-A83E69296583}"/>
              </a:ext>
            </a:extLst>
          </p:cNvPr>
          <p:cNvSpPr>
            <a:spLocks noGrp="1" noChangeArrowheads="1"/>
          </p:cNvSpPr>
          <p:nvPr>
            <p:ph idx="1"/>
          </p:nvPr>
        </p:nvSpPr>
        <p:spPr bwMode="auto">
          <a:xfrm>
            <a:off x="244928" y="1434115"/>
            <a:ext cx="11702143"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6-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Enfeksiyon kontrol komitesinin görev ve yetkileri şunlardır:</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Bilimsel esaslar çerçevesinde, yataklı tedavi kurumunun özelliklerine ve şartlarına uygun bir enfeksiyon kontrol programı belirlemek, </a:t>
            </a:r>
            <a:r>
              <a:rPr kumimoji="0" lang="tr-TR" altLang="tr-TR" sz="12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yönetimin onayı ile birlikte uygulanmak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üzere ilgili bölümlere iletmek ve takibini yapmak.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Güncel ulusal ve uluslararası rehberleri dikkate alarak yataklı tedavi kurumunda uygulanması gereken enfeksiyon önleme ve kontrol standartlarını yazılı hale getirmek ve bunları gerektiğinde güncellemek.</a:t>
            </a:r>
          </a:p>
          <a:p>
            <a:pPr marR="0" lvl="0" indent="-228600" algn="just" defTabSz="914400" rtl="0" eaLnBrk="0" fontAlgn="base" latinLnBrk="0" hangingPunct="0">
              <a:lnSpc>
                <a:spcPct val="100000"/>
              </a:lnSpc>
              <a:spcBef>
                <a:spcPct val="0"/>
              </a:spcBef>
              <a:spcAft>
                <a:spcPct val="0"/>
              </a:spcAft>
              <a:buClrTx/>
              <a:buSzTx/>
              <a:buFontTx/>
              <a:buAutoNum type="alphaLcParenR"/>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 Yataklı tedavi kurumunda çalışan personele, (b) bendinde yer alan standartları uygulayabilmeleri için hizmet içi eğitim verilmesini sağlamak ve uygulamaları denetlemek.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ç) </a:t>
            </a:r>
            <a:r>
              <a:rPr kumimoji="0" lang="tr-TR" altLang="tr-TR" sz="12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Bakanlıkça oluşturulan ulusal sağlık hizmeti ile ilişkili enfeksiyonlar </a:t>
            </a:r>
            <a:r>
              <a:rPr kumimoji="0" lang="tr-TR" altLang="tr-TR" sz="1200" b="0" i="0" u="none" strike="noStrike" cap="none" normalizeH="0" baseline="0" dirty="0" err="1">
                <a:ln>
                  <a:noFill/>
                </a:ln>
                <a:solidFill>
                  <a:srgbClr val="000000"/>
                </a:solidFill>
                <a:effectLst/>
                <a:highlight>
                  <a:srgbClr val="FFFF00"/>
                </a:highlight>
                <a:latin typeface="Times New Roman" panose="02020603050405020304" pitchFamily="18" charset="0"/>
                <a:cs typeface="Times New Roman" panose="02020603050405020304" pitchFamily="18" charset="0"/>
              </a:rPr>
              <a:t>sürveyans</a:t>
            </a:r>
            <a:r>
              <a:rPr kumimoji="0" lang="tr-TR" altLang="tr-TR" sz="12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 standartları doğrultusunda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yataklı tedavi kurumunun ihtiyaç ve şartlarını dikkate alarak </a:t>
            </a:r>
            <a:r>
              <a:rPr kumimoji="0" lang="tr-TR" altLang="tr-TR"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sürveyansı</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planlamak  ve sürekliliğini sağlamak.</a:t>
            </a:r>
            <a:endParaRPr lang="tr-TR" altLang="tr-TR" sz="1200" dirty="0"/>
          </a:p>
          <a:p>
            <a:pPr marL="0" marR="0" lvl="0" indent="0" algn="just" defTabSz="914400" rtl="0" eaLnBrk="0" fontAlgn="base" latinLnBrk="0" hangingPunct="0">
              <a:lnSpc>
                <a:spcPct val="100000"/>
              </a:lnSpc>
              <a:spcBef>
                <a:spcPct val="0"/>
              </a:spcBef>
              <a:spcAft>
                <a:spcPct val="0"/>
              </a:spcAft>
              <a:buClrTx/>
              <a:buSzTx/>
              <a:buNone/>
              <a:tabLst/>
            </a:pPr>
            <a:endPar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a:t>
            </a:r>
            <a:r>
              <a:rPr kumimoji="0" lang="tr-TR" altLang="tr-TR"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verilerinin analizine göre öncelikleri saptamak, enfeksiyon kontrol programı ve hedeflerini belirlemek, yıl sonunda hedeflere ulaşma düzeyini içeren yıllık çalışma raporunu yönetime sunmak.</a:t>
            </a:r>
            <a:endParaRPr lang="tr-TR" altLang="tr-TR" sz="1200" dirty="0"/>
          </a:p>
          <a:p>
            <a:pPr marL="0" marR="0" lvl="0" indent="0" algn="just" defTabSz="914400" rtl="0" eaLnBrk="0" fontAlgn="base" latinLnBrk="0" hangingPunct="0">
              <a:lnSpc>
                <a:spcPct val="100000"/>
              </a:lnSpc>
              <a:spcBef>
                <a:spcPct val="0"/>
              </a:spcBef>
              <a:spcAft>
                <a:spcPct val="0"/>
              </a:spcAft>
              <a:buClrTx/>
              <a:buSzTx/>
              <a:buNone/>
              <a:tabLst/>
            </a:pPr>
            <a:endPar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 Enfeksiyon önleme ve kontrolüyle ilgili antiseptik, dezenfektan, antibiyotik gibi demirbaş ve sarf malzemelerin alımları ve sterilizasyon süreçleri gibi konularda ilgili komisyonlara görüş bildirmek.</a:t>
            </a:r>
            <a:endParaRPr lang="tr-TR" altLang="tr-TR" sz="1200" dirty="0"/>
          </a:p>
          <a:p>
            <a:pPr marL="0" marR="0" lvl="0" indent="0" algn="just" defTabSz="914400" rtl="0" eaLnBrk="0" fontAlgn="base" latinLnBrk="0" hangingPunct="0">
              <a:lnSpc>
                <a:spcPct val="100000"/>
              </a:lnSpc>
              <a:spcBef>
                <a:spcPct val="0"/>
              </a:spcBef>
              <a:spcAft>
                <a:spcPct val="0"/>
              </a:spcAft>
              <a:buClrTx/>
              <a:buSzTx/>
              <a:buNone/>
              <a:tabLst/>
            </a:pPr>
            <a:endPar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 </a:t>
            </a:r>
            <a:r>
              <a:rPr kumimoji="0" lang="tr-TR" altLang="tr-TR" sz="12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Yönetim tarafından görüş istenen ve enfeksiyonlara neden olabilecek her türlü inşaat ve tadilat planları ile ilgili öneride bulunmak.</a:t>
            </a:r>
            <a:endParaRPr lang="tr-TR" altLang="tr-TR" sz="1200" dirty="0">
              <a:highlight>
                <a:srgbClr val="FFFF00"/>
              </a:highlight>
            </a:endParaRPr>
          </a:p>
          <a:p>
            <a:pPr marL="0" marR="0" lvl="0" indent="0" algn="just" defTabSz="914400" rtl="0" eaLnBrk="0" fontAlgn="base" latinLnBrk="0" hangingPunct="0">
              <a:lnSpc>
                <a:spcPct val="100000"/>
              </a:lnSpc>
              <a:spcBef>
                <a:spcPct val="0"/>
              </a:spcBef>
              <a:spcAft>
                <a:spcPct val="0"/>
              </a:spcAft>
              <a:buClrTx/>
              <a:buSzTx/>
              <a:buNone/>
              <a:tabLst/>
            </a:pPr>
            <a:endPar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 Hastalar, ziyaretçiler ve kurum çalışanları için tehdit oluşturan bir enfeksiyon riskinin belirlenmesi durumunda gerekli incelemeleri yapmak, izolasyon önlemlerini belirlemek, gerektiğinde ilgili bölüme hasta ve ziyaretçi alımının kısıtlanması veya durdurulması hususunda karar almak ve uygulamaları takip etmek.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latin typeface="Times New Roman" panose="02020603050405020304" pitchFamily="18" charset="0"/>
                <a:cs typeface="Times New Roman" panose="02020603050405020304" pitchFamily="18" charset="0"/>
              </a:rPr>
              <a:t>ğ) </a:t>
            </a:r>
            <a:r>
              <a:rPr lang="tr-TR" altLang="tr-TR" sz="1200" dirty="0" err="1">
                <a:solidFill>
                  <a:srgbClr val="000000"/>
                </a:solidFill>
                <a:latin typeface="Times New Roman" panose="02020603050405020304" pitchFamily="18" charset="0"/>
                <a:cs typeface="Times New Roman" panose="02020603050405020304" pitchFamily="18" charset="0"/>
              </a:rPr>
              <a:t>Sürveyans</a:t>
            </a:r>
            <a:r>
              <a:rPr lang="tr-TR" altLang="tr-TR" sz="1200" dirty="0">
                <a:solidFill>
                  <a:srgbClr val="000000"/>
                </a:solidFill>
                <a:latin typeface="Times New Roman" panose="02020603050405020304" pitchFamily="18" charset="0"/>
                <a:cs typeface="Times New Roman" panose="02020603050405020304" pitchFamily="18" charset="0"/>
              </a:rPr>
              <a:t> verilerini ve eczaneden alınan antibiyotik kullanım verileri sonuçlarına göre antimikrobiyal yönetim politikalarını belirlemek, antibiyotik kullanım uygulamalarını değerlendirerek analiz etmek, çözüm önerileriyle birlikte yönetime raporlamak.</a:t>
            </a:r>
            <a:endParaRPr lang="tr-TR" altLang="tr-TR" sz="1200" dirty="0"/>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latin typeface="Times New Roman" panose="02020603050405020304" pitchFamily="18" charset="0"/>
                <a:cs typeface="Times New Roman" panose="02020603050405020304" pitchFamily="18" charset="0"/>
              </a:rPr>
              <a:t>h) Sterilizasyon, antisepsi ve dezenfeksiyon ilkelerini belirlemek ve antiseptik ve dezenfektanların standartlara uygun kullanımını denetlemek.</a:t>
            </a:r>
            <a:endParaRPr lang="tr-TR" altLang="tr-TR" sz="1200" dirty="0"/>
          </a:p>
        </p:txBody>
      </p:sp>
      <p:sp>
        <p:nvSpPr>
          <p:cNvPr id="7" name="Dikdörtgen 6">
            <a:extLst>
              <a:ext uri="{FF2B5EF4-FFF2-40B4-BE49-F238E27FC236}">
                <a16:creationId xmlns:a16="http://schemas.microsoft.com/office/drawing/2014/main" id="{687A72EE-4091-2052-376B-AB00E32AF784}"/>
              </a:ext>
            </a:extLst>
          </p:cNvPr>
          <p:cNvSpPr/>
          <p:nvPr/>
        </p:nvSpPr>
        <p:spPr>
          <a:xfrm>
            <a:off x="10172277" y="1342584"/>
            <a:ext cx="1404257" cy="366712"/>
          </a:xfrm>
          <a:prstGeom prst="rect">
            <a:avLst/>
          </a:prstGeom>
          <a:solidFill>
            <a:srgbClr val="9729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2025</a:t>
            </a:r>
          </a:p>
        </p:txBody>
      </p:sp>
    </p:spTree>
    <p:extLst>
      <p:ext uri="{BB962C8B-B14F-4D97-AF65-F5344CB8AC3E}">
        <p14:creationId xmlns:p14="http://schemas.microsoft.com/office/powerpoint/2010/main" val="3461418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6175D-3375-8E07-7CFF-D6F7E41A23C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024B4BDF-1FF4-FE58-34C5-5859A57D9211}"/>
              </a:ext>
            </a:extLst>
          </p:cNvPr>
          <p:cNvSpPr>
            <a:spLocks noGrp="1" noChangeArrowheads="1"/>
          </p:cNvSpPr>
          <p:nvPr>
            <p:ph idx="1"/>
          </p:nvPr>
        </p:nvSpPr>
        <p:spPr bwMode="auto">
          <a:xfrm>
            <a:off x="348343" y="1906641"/>
            <a:ext cx="1159328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defTabSz="914400" rtl="0" eaLnBrk="0" fontAlgn="base" latinLnBrk="0" hangingPunct="0">
              <a:lnSpc>
                <a:spcPct val="100000"/>
              </a:lnSpc>
              <a:spcBef>
                <a:spcPct val="0"/>
              </a:spcBef>
              <a:spcAft>
                <a:spcPct val="0"/>
              </a:spcAft>
              <a:buClrTx/>
              <a:buSzTx/>
              <a:buFontTx/>
              <a:buNone/>
              <a:tabLst/>
            </a:pPr>
            <a:r>
              <a:rPr kumimoji="0" lang="tr-TR" altLang="tr-TR" sz="12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 Ulusal sağlık hizmeti ile ilişkili enfeksiyonlar </a:t>
            </a:r>
            <a:r>
              <a:rPr kumimoji="0" lang="tr-TR" altLang="tr-TR" sz="120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a:t>
            </a:r>
            <a:r>
              <a:rPr kumimoji="0" lang="tr-TR" altLang="tr-TR" sz="12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standartlarına uygun olarak toplanan verilerin </a:t>
            </a:r>
            <a:r>
              <a:rPr kumimoji="0" lang="tr-TR" altLang="tr-TR" sz="1200" i="0" u="none" strike="noStrike" cap="none" normalizeH="0" baseline="0" dirty="0" err="1">
                <a:ln>
                  <a:noFill/>
                </a:ln>
                <a:solidFill>
                  <a:srgbClr val="000000"/>
                </a:solidFill>
                <a:effectLst/>
                <a:highlight>
                  <a:srgbClr val="FFFF00"/>
                </a:highlight>
                <a:latin typeface="Times New Roman" panose="02020603050405020304" pitchFamily="18" charset="0"/>
                <a:cs typeface="Times New Roman" panose="02020603050405020304" pitchFamily="18" charset="0"/>
              </a:rPr>
              <a:t>USHİESA’ya</a:t>
            </a:r>
            <a:r>
              <a:rPr kumimoji="0" lang="tr-TR" altLang="tr-TR" sz="120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 zamanında girilmesini sağlamak </a:t>
            </a:r>
            <a:r>
              <a:rPr kumimoji="0" lang="tr-TR" altLang="tr-TR" sz="12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ve enfeksiyon kontrol ekibince hazırlanan sağlık hizmeti ile ilişkili enfeksiyonlar, etkenleri, direnç paternleri ve geri bildirimleri içeren </a:t>
            </a:r>
            <a:r>
              <a:rPr kumimoji="0" lang="tr-TR" altLang="tr-TR" sz="120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a:t>
            </a:r>
            <a:r>
              <a:rPr kumimoji="0" lang="tr-TR" altLang="tr-TR" sz="12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raporunu üç ayda bir ilgili bölümlere iletilmek üzere yönetime bildirmek.</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200" b="1" i="0" u="none" strike="noStrike" cap="none" normalizeH="0" baseline="0" dirty="0">
              <a:ln>
                <a:noFill/>
              </a:ln>
              <a:solidFill>
                <a:schemeClr val="tx1"/>
              </a:solidFill>
              <a:effectLst/>
              <a:highlight>
                <a:srgbClr val="FFFF00"/>
              </a:highlight>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 Enfeksiyon kontrol ekibi tarafından hazırlanan yıllık çalışma raporu ve sonuçlarını değerlendirmek, analiz etmek ve önerilerle birlikte yönetime sunmak.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j) Sağlık hizmeti ile ilişkili enfeksiyon </a:t>
            </a:r>
            <a:r>
              <a:rPr kumimoji="0" lang="tr-TR" altLang="tr-TR"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verilerinin analizine göre öncelik taşıyan bölümlerin sorumluları ile birlikte enfeksiyon kontrol programı için hedefler koymak ve her yılın sonunda ilgili birim sorumlu hekim ve hemşiresi ile birlikte hedef ulaşma oranlarını değerlendirmek ve yıllık çalışma raporunda bu değerlendirmelere yer vererek yönetime sunmak.</a:t>
            </a:r>
            <a:endParaRPr lang="tr-TR" altLang="tr-TR" sz="1200" dirty="0"/>
          </a:p>
          <a:p>
            <a:pPr marL="0" marR="0" lvl="0" indent="0" algn="just" defTabSz="914400" rtl="0" eaLnBrk="0" fontAlgn="base" latinLnBrk="0" hangingPunct="0">
              <a:lnSpc>
                <a:spcPct val="100000"/>
              </a:lnSpc>
              <a:spcBef>
                <a:spcPct val="0"/>
              </a:spcBef>
              <a:spcAft>
                <a:spcPct val="0"/>
              </a:spcAft>
              <a:buClrTx/>
              <a:buSzTx/>
              <a:buNone/>
              <a:tabLst/>
            </a:pPr>
            <a:endPar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k) Enfeksiyon kontrol ekip veya ekiplerinin komite planları doğrultusunda çalışmasını sağlamak.</a:t>
            </a:r>
            <a:endParaRPr lang="tr-TR" altLang="tr-TR" sz="1200" dirty="0">
              <a:highlight>
                <a:srgbClr val="FFFF00"/>
              </a:highlight>
            </a:endParaRPr>
          </a:p>
          <a:p>
            <a:pPr marL="0" marR="0" lvl="0" indent="0" algn="just" defTabSz="914400" rtl="0" eaLnBrk="0" fontAlgn="base" latinLnBrk="0" hangingPunct="0">
              <a:lnSpc>
                <a:spcPct val="100000"/>
              </a:lnSpc>
              <a:spcBef>
                <a:spcPct val="0"/>
              </a:spcBef>
              <a:spcAft>
                <a:spcPct val="0"/>
              </a:spcAft>
              <a:buClrTx/>
              <a:buSzTx/>
              <a:buNone/>
              <a:tabLst/>
            </a:pPr>
            <a:endPar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 Enfeksiyon kontrol ekibi ve komitedeki diğer üyeler tarafından iletilen sorunlar ve çözüm önerileri konusunda karar almak ve yönetime yazılı olarak iletmek ve uygulamaları takip etmek.</a:t>
            </a:r>
            <a:endParaRPr lang="tr-TR" altLang="tr-TR" sz="1200" dirty="0"/>
          </a:p>
          <a:p>
            <a:pPr marL="0" marR="0" lvl="0" indent="0" algn="just" defTabSz="914400" rtl="0" eaLnBrk="0" fontAlgn="base" latinLnBrk="0" hangingPunct="0">
              <a:lnSpc>
                <a:spcPct val="100000"/>
              </a:lnSpc>
              <a:spcBef>
                <a:spcPct val="0"/>
              </a:spcBef>
              <a:spcAft>
                <a:spcPct val="0"/>
              </a:spcAft>
              <a:buClrTx/>
              <a:buSzTx/>
              <a:buNone/>
              <a:tabLst/>
            </a:pPr>
            <a:endPar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m) Mesleğe bağlı enfeksiyon risklerine karşı bağışıklama ve profilaksi gibi personele yönelik koruyucu önlemlerin alınmasını sağlamak.</a:t>
            </a:r>
            <a:endParaRPr lang="tr-TR" altLang="tr-TR" sz="1200" dirty="0">
              <a:highlight>
                <a:srgbClr val="FFFF00"/>
              </a:highlight>
            </a:endParaRPr>
          </a:p>
          <a:p>
            <a:pPr marL="0" marR="0" lvl="0" indent="0" algn="just" defTabSz="914400" rtl="0" eaLnBrk="0" fontAlgn="base" latinLnBrk="0" hangingPunct="0">
              <a:lnSpc>
                <a:spcPct val="100000"/>
              </a:lnSpc>
              <a:spcBef>
                <a:spcPct val="0"/>
              </a:spcBef>
              <a:spcAft>
                <a:spcPct val="0"/>
              </a:spcAft>
              <a:buClrTx/>
              <a:buSzTx/>
              <a:buNone/>
              <a:tabLst/>
            </a:pPr>
            <a:endParaRPr kumimoji="0" lang="tr-TR" altLang="tr-TR" sz="1200" b="1"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kumimoji="0" lang="tr-TR" altLang="tr-TR" sz="120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n) Enfeksiyonla ilgili akut halk sağlığı tehdidi olabilecek olay saptanması durumunda yönetime yazılı olarak bildirmek.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rPr>
              <a:t>o) Enfeksiyon kontrol komitesi üyelerinin branşları kapsamında; eczane sorumlusu için akılcı antibiyotik kullanımı ile aseptik ilaç hazırlama ve muhafaza, tıbbi mikrobiyoloji laboratuvarı temsilcisi için kültür alma yöntemleri, cerrahi tıp temsilcisi için cerrahi antibiyotik profilaksisi gibi enfeksiyon önleme ve kontrolüne yönelik konularda yataklı tedavi kurum personeline eğitim vermek.</a:t>
            </a:r>
            <a:endParaRPr lang="tr-TR" altLang="tr-TR" sz="1200" dirty="0">
              <a:highlight>
                <a:srgbClr val="FFFF00"/>
              </a:highlight>
            </a:endParaRP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rPr>
              <a:t>ö) Yataklı tedavi kurumlarında lejyoner hastalığı kontrolü için yapılan uygulamalara danışmanlık  vermek.</a:t>
            </a:r>
            <a:endParaRPr lang="tr-TR" altLang="tr-TR" sz="1200" dirty="0">
              <a:highlight>
                <a:srgbClr val="FFFF00"/>
              </a:highlight>
            </a:endParaRP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rPr>
              <a:t>p) Hastane havalandırma sistemi, hastane temizliği, su sistemleri, çamaşırhane, mutfak, atık yönetimi gibi destek hizmetlerinde enfeksiyon önleme ve kontrolüne yönelik faaliyetlerin yürütülmesini sağlamak.</a:t>
            </a:r>
            <a:endParaRPr lang="tr-TR" altLang="tr-TR" sz="1200" dirty="0">
              <a:highlight>
                <a:srgbClr val="FFFF00"/>
              </a:highlight>
            </a:endParaRPr>
          </a:p>
        </p:txBody>
      </p:sp>
      <p:sp>
        <p:nvSpPr>
          <p:cNvPr id="6" name="Dikdörtgen 5">
            <a:extLst>
              <a:ext uri="{FF2B5EF4-FFF2-40B4-BE49-F238E27FC236}">
                <a16:creationId xmlns:a16="http://schemas.microsoft.com/office/drawing/2014/main" id="{05B6465D-4B77-0D92-EA8C-BDE13394DD1B}"/>
              </a:ext>
            </a:extLst>
          </p:cNvPr>
          <p:cNvSpPr/>
          <p:nvPr/>
        </p:nvSpPr>
        <p:spPr>
          <a:xfrm>
            <a:off x="10243458" y="1203394"/>
            <a:ext cx="1404257" cy="366712"/>
          </a:xfrm>
          <a:prstGeom prst="rect">
            <a:avLst/>
          </a:prstGeom>
          <a:solidFill>
            <a:srgbClr val="9729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2025</a:t>
            </a:r>
          </a:p>
        </p:txBody>
      </p:sp>
      <p:sp>
        <p:nvSpPr>
          <p:cNvPr id="7" name="Başlık 1">
            <a:extLst>
              <a:ext uri="{FF2B5EF4-FFF2-40B4-BE49-F238E27FC236}">
                <a16:creationId xmlns:a16="http://schemas.microsoft.com/office/drawing/2014/main" id="{00781784-EE3E-0591-8EF1-E3842938EE63}"/>
              </a:ext>
            </a:extLst>
          </p:cNvPr>
          <p:cNvSpPr>
            <a:spLocks noGrp="1"/>
          </p:cNvSpPr>
          <p:nvPr>
            <p:ph type="title"/>
          </p:nvPr>
        </p:nvSpPr>
        <p:spPr>
          <a:xfrm>
            <a:off x="358806" y="108552"/>
            <a:ext cx="10515600" cy="1325563"/>
          </a:xfrm>
        </p:spPr>
        <p:txBody>
          <a:bodyPr>
            <a:normAutofit/>
          </a:bodyPr>
          <a:lstStyle/>
          <a:p>
            <a:r>
              <a:rPr lang="tr-TR" sz="4400" dirty="0"/>
              <a:t>Enfeksiyon Kontrol Komitesi-Görev, Yetki Sorumluluklar</a:t>
            </a:r>
          </a:p>
        </p:txBody>
      </p:sp>
    </p:spTree>
    <p:extLst>
      <p:ext uri="{BB962C8B-B14F-4D97-AF65-F5344CB8AC3E}">
        <p14:creationId xmlns:p14="http://schemas.microsoft.com/office/powerpoint/2010/main" val="2995349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ED59D-E80C-0068-E398-A73A576375E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F14C9FB-074E-2889-3F40-C068295CC536}"/>
              </a:ext>
            </a:extLst>
          </p:cNvPr>
          <p:cNvSpPr>
            <a:spLocks noGrp="1"/>
          </p:cNvSpPr>
          <p:nvPr>
            <p:ph type="title"/>
          </p:nvPr>
        </p:nvSpPr>
        <p:spPr>
          <a:xfrm>
            <a:off x="780346" y="637268"/>
            <a:ext cx="10972800" cy="1325563"/>
          </a:xfrm>
        </p:spPr>
        <p:txBody>
          <a:bodyPr>
            <a:normAutofit/>
          </a:bodyPr>
          <a:lstStyle/>
          <a:p>
            <a:r>
              <a:rPr lang="tr-TR" sz="4400" dirty="0"/>
              <a:t>Enfeksiyon Kontrol Komitesinin Görev ve Yetkiler</a:t>
            </a:r>
          </a:p>
        </p:txBody>
      </p:sp>
      <p:sp>
        <p:nvSpPr>
          <p:cNvPr id="3" name="Rectangle 1">
            <a:extLst>
              <a:ext uri="{FF2B5EF4-FFF2-40B4-BE49-F238E27FC236}">
                <a16:creationId xmlns:a16="http://schemas.microsoft.com/office/drawing/2014/main" id="{38CB6837-2EBE-706B-B099-81123F1EF475}"/>
              </a:ext>
            </a:extLst>
          </p:cNvPr>
          <p:cNvSpPr>
            <a:spLocks noGrp="1" noChangeArrowheads="1"/>
          </p:cNvSpPr>
          <p:nvPr>
            <p:ph idx="1"/>
          </p:nvPr>
        </p:nvSpPr>
        <p:spPr bwMode="auto">
          <a:xfrm>
            <a:off x="780346" y="3552113"/>
            <a:ext cx="104733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(2) Enfeksiyon kontrol komitesi, kurumlarındaki enfeksiyon önleme ve kontrol faaliyetleri ile ilgili tüm çalışmalardan sorumludur.</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400" b="1"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Enfeksiyon kontrol komitesi </a:t>
            </a:r>
            <a:r>
              <a:rPr kumimoji="0" lang="tr-TR" altLang="tr-TR" sz="1400" b="1"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birden fazla enfeksiyon kontrol ekibi oluşturabilir </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ve gerektiğinde görev alanı ile ilgili olarak çalışma grupları oluşturur.</a:t>
            </a:r>
            <a:endParaRPr kumimoji="0" lang="tr-TR" altLang="tr-TR" sz="1400" b="0" i="0" u="none" strike="noStrike" cap="none" normalizeH="0" baseline="0" dirty="0">
              <a:ln>
                <a:noFill/>
              </a:ln>
              <a:solidFill>
                <a:schemeClr val="tx1"/>
              </a:solidFill>
              <a:effectLst/>
              <a:latin typeface="Arial" panose="020B0604020202020204" pitchFamily="34" charset="0"/>
            </a:endParaRPr>
          </a:p>
        </p:txBody>
      </p:sp>
      <p:sp>
        <p:nvSpPr>
          <p:cNvPr id="5" name="Dikdörtgen 4">
            <a:extLst>
              <a:ext uri="{FF2B5EF4-FFF2-40B4-BE49-F238E27FC236}">
                <a16:creationId xmlns:a16="http://schemas.microsoft.com/office/drawing/2014/main" id="{74B0E747-A36E-919F-CA7F-FE84CA11799D}"/>
              </a:ext>
            </a:extLst>
          </p:cNvPr>
          <p:cNvSpPr/>
          <p:nvPr/>
        </p:nvSpPr>
        <p:spPr>
          <a:xfrm>
            <a:off x="10156372" y="2085137"/>
            <a:ext cx="1404257" cy="366712"/>
          </a:xfrm>
          <a:prstGeom prst="rect">
            <a:avLst/>
          </a:prstGeom>
          <a:solidFill>
            <a:srgbClr val="9729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2025</a:t>
            </a:r>
          </a:p>
        </p:txBody>
      </p:sp>
    </p:spTree>
    <p:extLst>
      <p:ext uri="{BB962C8B-B14F-4D97-AF65-F5344CB8AC3E}">
        <p14:creationId xmlns:p14="http://schemas.microsoft.com/office/powerpoint/2010/main" val="3015993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dirty="0"/>
              <a:t>Enfeksiyon Kontrol Komitesinin Teşkili</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695799" y="1271424"/>
            <a:ext cx="5157787"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094412" y="4138798"/>
            <a:ext cx="5183188" cy="823912"/>
          </a:xfrm>
        </p:spPr>
        <p:txBody>
          <a:bodyPr/>
          <a:lstStyle/>
          <a:p>
            <a:r>
              <a:rPr lang="tr-TR" dirty="0"/>
              <a:t>2025</a:t>
            </a:r>
          </a:p>
        </p:txBody>
      </p:sp>
      <p:sp>
        <p:nvSpPr>
          <p:cNvPr id="4" name="Rectangle 1">
            <a:extLst>
              <a:ext uri="{FF2B5EF4-FFF2-40B4-BE49-F238E27FC236}">
                <a16:creationId xmlns:a16="http://schemas.microsoft.com/office/drawing/2014/main" id="{A8D5CB65-4415-38B0-B1C8-B1816D449664}"/>
              </a:ext>
            </a:extLst>
          </p:cNvPr>
          <p:cNvSpPr>
            <a:spLocks noGrp="1" noChangeArrowheads="1"/>
          </p:cNvSpPr>
          <p:nvPr>
            <p:ph sz="quarter" idx="4"/>
          </p:nvPr>
        </p:nvSpPr>
        <p:spPr bwMode="auto">
          <a:xfrm>
            <a:off x="6094412" y="4962710"/>
            <a:ext cx="4967335" cy="1077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a:lnSpc>
                <a:spcPct val="100000"/>
              </a:lnSpc>
              <a:buNone/>
            </a:pPr>
            <a:r>
              <a:rPr lang="tr-TR" sz="1600" dirty="0">
                <a:solidFill>
                  <a:srgbClr val="000000"/>
                </a:solidFill>
                <a:latin typeface="Times New Roman" panose="02020603050405020304" pitchFamily="18" charset="0"/>
                <a:cs typeface="Times New Roman" panose="02020603050405020304" pitchFamily="18" charset="0"/>
              </a:rPr>
              <a:t>Faaliyet alanları başlığı kaldırılmış;</a:t>
            </a:r>
          </a:p>
          <a:p>
            <a:pPr marL="0" lvl="0">
              <a:lnSpc>
                <a:spcPct val="100000"/>
              </a:lnSpc>
              <a:buNone/>
            </a:pPr>
            <a:r>
              <a:rPr lang="tr-TR" sz="1600" dirty="0">
                <a:solidFill>
                  <a:srgbClr val="000000"/>
                </a:solidFill>
                <a:latin typeface="Times New Roman" panose="02020603050405020304" pitchFamily="18" charset="0"/>
                <a:cs typeface="Times New Roman" panose="02020603050405020304" pitchFamily="18" charset="0"/>
              </a:rPr>
              <a:t>Enfeksiyon Kontrol Komitesi-Görev ve Yetkileri başlığı altında </a:t>
            </a:r>
            <a:r>
              <a:rPr lang="tr-TR" altLang="tr-TR" sz="1600" dirty="0">
                <a:solidFill>
                  <a:srgbClr val="000000"/>
                </a:solidFill>
                <a:latin typeface="Times New Roman" panose="02020603050405020304" pitchFamily="18" charset="0"/>
                <a:cs typeface="Times New Roman" panose="02020603050405020304" pitchFamily="18" charset="0"/>
              </a:rPr>
              <a:t>MADDE 6 içerisinde detaylandırılarak yer verilmiştir.</a:t>
            </a:r>
          </a:p>
        </p:txBody>
      </p:sp>
      <p:sp>
        <p:nvSpPr>
          <p:cNvPr id="7" name="Ok: Aşağı Bükülü 6">
            <a:extLst>
              <a:ext uri="{FF2B5EF4-FFF2-40B4-BE49-F238E27FC236}">
                <a16:creationId xmlns:a16="http://schemas.microsoft.com/office/drawing/2014/main" id="{5ABF5256-68EB-BB9E-D87D-91E08710A148}"/>
              </a:ext>
            </a:extLst>
          </p:cNvPr>
          <p:cNvSpPr/>
          <p:nvPr/>
        </p:nvSpPr>
        <p:spPr>
          <a:xfrm rot="5400000">
            <a:off x="5962835" y="3089575"/>
            <a:ext cx="1867270" cy="730188"/>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rgbClr val="FF0000"/>
              </a:solidFill>
            </a:endParaRPr>
          </a:p>
        </p:txBody>
      </p:sp>
      <p:sp>
        <p:nvSpPr>
          <p:cNvPr id="14" name="Rectangle 5">
            <a:extLst>
              <a:ext uri="{FF2B5EF4-FFF2-40B4-BE49-F238E27FC236}">
                <a16:creationId xmlns:a16="http://schemas.microsoft.com/office/drawing/2014/main" id="{50E41D87-BB42-A97A-71AD-BD2B5404DEFC}"/>
              </a:ext>
            </a:extLst>
          </p:cNvPr>
          <p:cNvSpPr>
            <a:spLocks noChangeArrowheads="1"/>
          </p:cNvSpPr>
          <p:nvPr/>
        </p:nvSpPr>
        <p:spPr bwMode="auto">
          <a:xfrm>
            <a:off x="633655" y="2095336"/>
            <a:ext cx="4763968" cy="22467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Faaliyet alanları</a:t>
            </a: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Madde 8 —</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Enfeksiyon kontrol komitesinin faaliyet alanları şunlardır:</a:t>
            </a: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a:t>
            </a:r>
            <a:r>
              <a:rPr kumimoji="0" lang="tr-TR" altLang="tr-TR"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ve kayıt,</a:t>
            </a: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Antibiyotik kullanımının kontrolü,</a:t>
            </a: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 Dezenfeksiyon, antisepsi, sterilizasyon,</a:t>
            </a: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 Sağlık çalışanlarının meslek enfeksiyonları,</a:t>
            </a: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 Hastane temizliği, çamaşırhane, mutfak, atık yönetimi gibi destek hizmetlerinin hastane enfeksiyonları yönünden kontrolü.</a:t>
            </a:r>
            <a:endParaRPr kumimoji="0" lang="tr-TR" altLang="tr-TR"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0196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dirty="0"/>
              <a:t>Enfeksiyon Kontrol Komitesi Kararları</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695799" y="1271424"/>
            <a:ext cx="5157787"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094412" y="4138798"/>
            <a:ext cx="5183188" cy="823912"/>
          </a:xfrm>
        </p:spPr>
        <p:txBody>
          <a:bodyPr/>
          <a:lstStyle/>
          <a:p>
            <a:r>
              <a:rPr lang="tr-TR" dirty="0"/>
              <a:t>2025</a:t>
            </a:r>
          </a:p>
        </p:txBody>
      </p:sp>
      <p:sp>
        <p:nvSpPr>
          <p:cNvPr id="4" name="Rectangle 1">
            <a:extLst>
              <a:ext uri="{FF2B5EF4-FFF2-40B4-BE49-F238E27FC236}">
                <a16:creationId xmlns:a16="http://schemas.microsoft.com/office/drawing/2014/main" id="{A8D5CB65-4415-38B0-B1C8-B1816D449664}"/>
              </a:ext>
            </a:extLst>
          </p:cNvPr>
          <p:cNvSpPr>
            <a:spLocks noGrp="1" noChangeArrowheads="1"/>
          </p:cNvSpPr>
          <p:nvPr>
            <p:ph sz="quarter" idx="4"/>
          </p:nvPr>
        </p:nvSpPr>
        <p:spPr bwMode="auto">
          <a:xfrm>
            <a:off x="6094412" y="4962710"/>
            <a:ext cx="4967335" cy="1077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 kararları</a:t>
            </a:r>
            <a:endParaRPr kumimoji="0" lang="tr-TR" altLang="tr-TR" sz="14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8- </a:t>
            </a:r>
            <a:r>
              <a:rPr kumimoji="0" lang="tr-TR" altLang="tr-TR"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Enfeksiyon kontrol komitesi kararları bağlayıcıdır. </a:t>
            </a:r>
            <a:r>
              <a:rPr kumimoji="0" lang="tr-TR" altLang="tr-TR" sz="16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Yönetim, enfeksiyon kontrol komitesi kararlarının uygulanması için gerekli tedbirleri alır.</a:t>
            </a:r>
            <a:endParaRPr kumimoji="0" lang="tr-TR" altLang="tr-TR" sz="4000" b="0"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7" name="Ok: Aşağı Bükülü 6">
            <a:extLst>
              <a:ext uri="{FF2B5EF4-FFF2-40B4-BE49-F238E27FC236}">
                <a16:creationId xmlns:a16="http://schemas.microsoft.com/office/drawing/2014/main" id="{5ABF5256-68EB-BB9E-D87D-91E08710A148}"/>
              </a:ext>
            </a:extLst>
          </p:cNvPr>
          <p:cNvSpPr/>
          <p:nvPr/>
        </p:nvSpPr>
        <p:spPr>
          <a:xfrm rot="5400000">
            <a:off x="5962835" y="3089575"/>
            <a:ext cx="1867270" cy="730188"/>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rgbClr val="FF0000"/>
              </a:solidFill>
            </a:endParaRPr>
          </a:p>
        </p:txBody>
      </p:sp>
      <p:sp>
        <p:nvSpPr>
          <p:cNvPr id="14" name="Rectangle 5">
            <a:extLst>
              <a:ext uri="{FF2B5EF4-FFF2-40B4-BE49-F238E27FC236}">
                <a16:creationId xmlns:a16="http://schemas.microsoft.com/office/drawing/2014/main" id="{50E41D87-BB42-A97A-71AD-BD2B5404DEFC}"/>
              </a:ext>
            </a:extLst>
          </p:cNvPr>
          <p:cNvSpPr>
            <a:spLocks noChangeArrowheads="1"/>
          </p:cNvSpPr>
          <p:nvPr/>
        </p:nvSpPr>
        <p:spPr bwMode="auto">
          <a:xfrm>
            <a:off x="633655" y="2526223"/>
            <a:ext cx="4763968" cy="1384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Enfeksiyon kontrol komitesinin kararları</a:t>
            </a: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Madde 9 —</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Enfeksiyon kontrol komitesince alınan kararlar uygulanmak üzere Yönetime iletilir. </a:t>
            </a:r>
            <a:r>
              <a:rPr kumimoji="0" lang="tr-TR" altLang="tr-TR" sz="14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Bu kararlar, Yönetim ve yataklı tedavi kurumunun bütün personeli için bağlayıcıdır. Bu kararlara uyulmaması halinde doğacak sonuçlardan ilgililer sorumludur.</a:t>
            </a:r>
            <a:endParaRPr kumimoji="0" lang="tr-TR" altLang="tr-TR" sz="1200" b="0" i="0" u="none" strike="noStrike" cap="none" normalizeH="0" baseline="0" dirty="0">
              <a:ln>
                <a:noFill/>
              </a:ln>
              <a:solidFill>
                <a:schemeClr val="tx1"/>
              </a:solidFill>
              <a:effectLst/>
              <a:highlight>
                <a:srgbClr val="FFFF00"/>
              </a:highlight>
            </a:endParaRPr>
          </a:p>
        </p:txBody>
      </p:sp>
    </p:spTree>
    <p:extLst>
      <p:ext uri="{BB962C8B-B14F-4D97-AF65-F5344CB8AC3E}">
        <p14:creationId xmlns:p14="http://schemas.microsoft.com/office/powerpoint/2010/main" val="1432777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altLang="tr-TR" sz="4400" b="1" dirty="0">
                <a:solidFill>
                  <a:schemeClr val="tx1"/>
                </a:solidFill>
                <a:cs typeface="Times New Roman" panose="02020603050405020304" pitchFamily="18" charset="0"/>
              </a:rPr>
              <a:t>Enfeksiyon Kontrol Ekibi</a:t>
            </a:r>
            <a:endParaRPr lang="tr-TR" dirty="0"/>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406896" y="586534"/>
            <a:ext cx="4954430"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018028" y="366384"/>
            <a:ext cx="5183188" cy="823912"/>
          </a:xfrm>
        </p:spPr>
        <p:txBody>
          <a:bodyPr/>
          <a:lstStyle/>
          <a:p>
            <a:r>
              <a:rPr lang="tr-TR" dirty="0"/>
              <a:t>2025</a:t>
            </a:r>
          </a:p>
        </p:txBody>
      </p:sp>
      <p:sp>
        <p:nvSpPr>
          <p:cNvPr id="8" name="Rectangle 4">
            <a:extLst>
              <a:ext uri="{FF2B5EF4-FFF2-40B4-BE49-F238E27FC236}">
                <a16:creationId xmlns:a16="http://schemas.microsoft.com/office/drawing/2014/main" id="{4D264518-B7A7-B179-7842-0CB32B2EBF07}"/>
              </a:ext>
            </a:extLst>
          </p:cNvPr>
          <p:cNvSpPr>
            <a:spLocks noGrp="1" noChangeArrowheads="1"/>
          </p:cNvSpPr>
          <p:nvPr>
            <p:ph sz="quarter" idx="4"/>
          </p:nvPr>
        </p:nvSpPr>
        <p:spPr bwMode="auto">
          <a:xfrm>
            <a:off x="5557421" y="1194911"/>
            <a:ext cx="6400800" cy="56630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algn="just">
              <a:lnSpc>
                <a:spcPct val="100000"/>
              </a:lnSpc>
              <a:buClrTx/>
              <a:buSzTx/>
              <a:buNone/>
            </a:pPr>
            <a:r>
              <a:rPr lang="tr-TR" sz="1000" b="1" dirty="0">
                <a:solidFill>
                  <a:srgbClr val="000000"/>
                </a:solidFill>
                <a:highlight>
                  <a:srgbClr val="FFFF00"/>
                </a:highlight>
                <a:latin typeface="Times New Roman" panose="02020603050405020304" pitchFamily="18" charset="0"/>
                <a:cs typeface="Times New Roman" panose="02020603050405020304" pitchFamily="18" charset="0"/>
              </a:rPr>
              <a:t>MADDE 9- </a:t>
            </a:r>
            <a:r>
              <a:rPr lang="tr-TR" sz="1000" dirty="0">
                <a:solidFill>
                  <a:srgbClr val="000000"/>
                </a:solidFill>
                <a:highlight>
                  <a:srgbClr val="FFFF00"/>
                </a:highlight>
                <a:latin typeface="Times New Roman" panose="02020603050405020304" pitchFamily="18" charset="0"/>
                <a:cs typeface="Times New Roman" panose="02020603050405020304" pitchFamily="18" charset="0"/>
              </a:rPr>
              <a:t>(1) Enfeksiyon kontrol ekibinin görev ve yetkileri şunlardır:</a:t>
            </a:r>
          </a:p>
          <a:p>
            <a:pPr marL="0" lvl="0" algn="just">
              <a:lnSpc>
                <a:spcPct val="100000"/>
              </a:lnSpc>
              <a:buClrTx/>
              <a:buSzTx/>
              <a:buNone/>
            </a:pPr>
            <a:endParaRPr lang="tr-TR" sz="1000" dirty="0">
              <a:solidFill>
                <a:srgbClr val="000000"/>
              </a:solidFill>
              <a:highlight>
                <a:srgbClr val="FFFF00"/>
              </a:highlight>
              <a:latin typeface="Times New Roman" panose="02020603050405020304" pitchFamily="18" charset="0"/>
              <a:cs typeface="Times New Roman" panose="02020603050405020304" pitchFamily="18" charset="0"/>
            </a:endParaRPr>
          </a:p>
          <a:p>
            <a:pPr marL="0" lvl="0" algn="just">
              <a:lnSpc>
                <a:spcPct val="100000"/>
              </a:lnSpc>
              <a:buClrTx/>
              <a:buSzTx/>
              <a:buNone/>
            </a:pPr>
            <a:r>
              <a:rPr lang="tr-TR" altLang="tr-TR" sz="1000" dirty="0">
                <a:solidFill>
                  <a:srgbClr val="000000"/>
                </a:solidFill>
                <a:highlight>
                  <a:srgbClr val="FFFF00"/>
                </a:highlight>
                <a:latin typeface="Times New Roman" panose="02020603050405020304" pitchFamily="18" charset="0"/>
                <a:cs typeface="Times New Roman" panose="02020603050405020304" pitchFamily="18" charset="0"/>
              </a:rPr>
              <a:t>a</a:t>
            </a:r>
            <a:r>
              <a:rPr kumimoji="0" lang="tr-TR" altLang="tr-TR" sz="100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 Güncel ulusal ve uluslararası rehberlere uygun olarak enfeksiyon önleme ve kontrolüne yönelik uygulamaları sürdürmek ve gerektiğinde yeni uygulamalar belirlemek.</a:t>
            </a:r>
          </a:p>
          <a:p>
            <a:pPr marL="0" lvl="0" algn="just">
              <a:lnSpc>
                <a:spcPct val="100000"/>
              </a:lnSpc>
              <a:buClrTx/>
              <a:buSzTx/>
              <a:buNone/>
            </a:pPr>
            <a:endParaRPr kumimoji="0" lang="tr-TR" altLang="tr-TR" sz="1000"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a:t>
            </a:r>
            <a:r>
              <a:rPr kumimoji="0" lang="tr-TR" altLang="tr-TR" sz="100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a:t>
            </a:r>
            <a:r>
              <a:rPr kumimoji="0" lang="tr-TR" altLang="tr-TR" sz="10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verilerini değerlendirmek, sorunları saptamak ve çözüm önerilerini enfeksiyon kontrol komitesine sunmak.</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00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c) Ulusal sağlık hizmeti ile ilişkili enfeksiyonlar </a:t>
            </a:r>
            <a:r>
              <a:rPr kumimoji="0" lang="tr-TR" altLang="tr-TR" sz="1000" i="0" u="none" strike="noStrike" cap="none" normalizeH="0" baseline="0" dirty="0" err="1">
                <a:ln>
                  <a:noFill/>
                </a:ln>
                <a:solidFill>
                  <a:srgbClr val="000000"/>
                </a:solidFill>
                <a:effectLst/>
                <a:highlight>
                  <a:srgbClr val="FFFF00"/>
                </a:highlight>
                <a:latin typeface="Times New Roman" panose="02020603050405020304" pitchFamily="18" charset="0"/>
                <a:cs typeface="Times New Roman" panose="02020603050405020304" pitchFamily="18" charset="0"/>
              </a:rPr>
              <a:t>sürveyans</a:t>
            </a:r>
            <a:r>
              <a:rPr kumimoji="0" lang="tr-TR" altLang="tr-TR" sz="100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 standartlarına uygun olarak toplanan verilerin standartlara uygun şekilde </a:t>
            </a:r>
            <a:r>
              <a:rPr kumimoji="0" lang="tr-TR" altLang="tr-TR" sz="1000" i="0" u="none" strike="noStrike" cap="none" normalizeH="0" baseline="0" dirty="0" err="1">
                <a:ln>
                  <a:noFill/>
                </a:ln>
                <a:solidFill>
                  <a:srgbClr val="000000"/>
                </a:solidFill>
                <a:effectLst/>
                <a:highlight>
                  <a:srgbClr val="FFFF00"/>
                </a:highlight>
                <a:latin typeface="Times New Roman" panose="02020603050405020304" pitchFamily="18" charset="0"/>
                <a:cs typeface="Times New Roman" panose="02020603050405020304" pitchFamily="18" charset="0"/>
              </a:rPr>
              <a:t>USHİESA’ya</a:t>
            </a:r>
            <a:r>
              <a:rPr kumimoji="0" lang="tr-TR" altLang="tr-TR" sz="100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 zamanında girilmesini sağlamak; üç ayda bir olmak üzere sağlık hizmeti ile ilişkili enfeksiyonlar, etkenleri, direnç paternleri ve geri bildirimleri içeren </a:t>
            </a:r>
            <a:r>
              <a:rPr kumimoji="0" lang="tr-TR" altLang="tr-TR" sz="1000" i="0" u="none" strike="noStrike" cap="none" normalizeH="0" baseline="0" dirty="0" err="1">
                <a:ln>
                  <a:noFill/>
                </a:ln>
                <a:solidFill>
                  <a:srgbClr val="000000"/>
                </a:solidFill>
                <a:effectLst/>
                <a:highlight>
                  <a:srgbClr val="FFFF00"/>
                </a:highlight>
                <a:latin typeface="Times New Roman" panose="02020603050405020304" pitchFamily="18" charset="0"/>
                <a:cs typeface="Times New Roman" panose="02020603050405020304" pitchFamily="18" charset="0"/>
              </a:rPr>
              <a:t>sürveyans</a:t>
            </a:r>
            <a:r>
              <a:rPr kumimoji="0" lang="tr-TR" altLang="tr-TR" sz="100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 raporunu hazırlamak ve enfeksiyon kontrol komitesine bildirmek.</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000"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ç) Personelin mesleğe bağlı enfeksiyon ile ilgili risklerine yönelik bağışıklama ve profilaksi gibi koruyucu önlemlerin alınması için enfeksiyon kontrol komitesine önerilerde bulunmak.</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00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a:t>
            </a:r>
            <a:r>
              <a:rPr kumimoji="0" lang="tr-TR" altLang="tr-TR" sz="100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a:t>
            </a:r>
            <a:r>
              <a:rPr kumimoji="0" lang="tr-TR" altLang="tr-TR" sz="10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verilerini ve eczaneden alınan antibiyotik kullanım verilerini dikkate alarak, antibiyotik kullanım uygulamalarını izlemek, yönlendirmek ve enfeksiyon kontrol komitesine bilgi vermek.</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000"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 Sterilizasyon, antisepsi ve dezenfeksiyon işlemlerini denetlemek, </a:t>
            </a:r>
            <a:r>
              <a:rPr kumimoji="0" lang="tr-TR" altLang="tr-TR" sz="100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denetim raporunu enfeksiyon kontrol komitesine sunmak.</a:t>
            </a:r>
          </a:p>
          <a:p>
            <a:pPr marL="0" marR="0" lvl="0" indent="358775" algn="just" defTabSz="914400" rtl="0" eaLnBrk="0" fontAlgn="base" latinLnBrk="0" hangingPunct="0">
              <a:lnSpc>
                <a:spcPct val="100000"/>
              </a:lnSpc>
              <a:spcBef>
                <a:spcPct val="0"/>
              </a:spcBef>
              <a:spcAft>
                <a:spcPct val="0"/>
              </a:spcAft>
              <a:buClrTx/>
              <a:buSzTx/>
              <a:buFontTx/>
              <a:buNone/>
              <a:tabLst/>
            </a:pPr>
            <a:endParaRPr kumimoji="0" lang="tr-TR" altLang="tr-TR" sz="100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endParaRPr>
          </a:p>
          <a:p>
            <a:pPr marL="0" lvl="0" indent="358775" algn="just" eaLnBrk="0" fontAlgn="base" hangingPunct="0">
              <a:lnSpc>
                <a:spcPct val="100000"/>
              </a:lnSpc>
              <a:spcBef>
                <a:spcPct val="0"/>
              </a:spcBef>
              <a:spcAft>
                <a:spcPct val="0"/>
              </a:spcAft>
              <a:buClrTx/>
              <a:buSzTx/>
              <a:buNone/>
            </a:pPr>
            <a:r>
              <a:rPr lang="tr-TR" altLang="tr-TR" sz="1000" dirty="0">
                <a:solidFill>
                  <a:srgbClr val="000000"/>
                </a:solidFill>
                <a:highlight>
                  <a:srgbClr val="FFFF00"/>
                </a:highlight>
                <a:latin typeface="Times New Roman" panose="02020603050405020304" pitchFamily="18" charset="0"/>
                <a:cs typeface="Times New Roman" panose="02020603050405020304" pitchFamily="18" charset="0"/>
              </a:rPr>
              <a:t>f) Salgın şüphesi olduğunda inceleme yapmak, salgın varlığında gerekli çalışmaları yürütmek.</a:t>
            </a:r>
          </a:p>
          <a:p>
            <a:pPr marL="0" lvl="0" indent="358775" algn="just" eaLnBrk="0" fontAlgn="base" hangingPunct="0">
              <a:lnSpc>
                <a:spcPct val="100000"/>
              </a:lnSpc>
              <a:spcBef>
                <a:spcPct val="0"/>
              </a:spcBef>
              <a:spcAft>
                <a:spcPct val="0"/>
              </a:spcAft>
              <a:buClrTx/>
              <a:buSzTx/>
              <a:buNone/>
            </a:pPr>
            <a:endParaRPr lang="tr-TR" altLang="tr-TR" sz="800" dirty="0">
              <a:solidFill>
                <a:schemeClr val="tx1"/>
              </a:solidFill>
              <a:highlight>
                <a:srgbClr val="FFFF00"/>
              </a:highlight>
            </a:endParaRPr>
          </a:p>
          <a:p>
            <a:pPr marL="0" lvl="0" indent="358775" algn="just" eaLnBrk="0" fontAlgn="base" hangingPunct="0">
              <a:lnSpc>
                <a:spcPct val="100000"/>
              </a:lnSpc>
              <a:spcBef>
                <a:spcPct val="0"/>
              </a:spcBef>
              <a:spcAft>
                <a:spcPct val="0"/>
              </a:spcAft>
              <a:buClrTx/>
              <a:buSzTx/>
              <a:buNone/>
            </a:pPr>
            <a:r>
              <a:rPr lang="tr-TR" altLang="tr-TR" sz="1000" dirty="0">
                <a:solidFill>
                  <a:srgbClr val="000000"/>
                </a:solidFill>
                <a:highlight>
                  <a:srgbClr val="FFFF00"/>
                </a:highlight>
                <a:latin typeface="Times New Roman" panose="02020603050405020304" pitchFamily="18" charset="0"/>
                <a:cs typeface="Times New Roman" panose="02020603050405020304" pitchFamily="18" charset="0"/>
              </a:rPr>
              <a:t>g) Enfeksiyon önleme ve kontrol amacıyla ilgili idari birimlerle koordinasyon halinde hastane temizliği, havalandırma ve su sistemleri, mutfak, çamaşırhane ve atık yönetimi gibi destek hizmetlerine ilişkin alanları altı ayda bir olmak üzere yılda iki kere denetlemek, denetleme sonuçlarını enfeksiyon kontrol komitesine sunmak.</a:t>
            </a:r>
          </a:p>
          <a:p>
            <a:pPr marL="0" lvl="0" indent="358775" algn="just" eaLnBrk="0" fontAlgn="base" hangingPunct="0">
              <a:lnSpc>
                <a:spcPct val="100000"/>
              </a:lnSpc>
              <a:spcBef>
                <a:spcPct val="0"/>
              </a:spcBef>
              <a:spcAft>
                <a:spcPct val="0"/>
              </a:spcAft>
              <a:buClrTx/>
              <a:buSzTx/>
              <a:buNone/>
            </a:pPr>
            <a:endParaRPr lang="tr-TR" altLang="tr-TR" sz="800" dirty="0">
              <a:solidFill>
                <a:schemeClr val="tx1"/>
              </a:solidFill>
              <a:highlight>
                <a:srgbClr val="FFFF00"/>
              </a:highlight>
            </a:endParaRPr>
          </a:p>
          <a:p>
            <a:pPr marL="0" lvl="0" indent="358775" algn="just" eaLnBrk="0" fontAlgn="base" hangingPunct="0">
              <a:lnSpc>
                <a:spcPct val="100000"/>
              </a:lnSpc>
              <a:spcBef>
                <a:spcPct val="0"/>
              </a:spcBef>
              <a:spcAft>
                <a:spcPct val="0"/>
              </a:spcAft>
              <a:buClrTx/>
              <a:buSzTx/>
              <a:buNone/>
            </a:pPr>
            <a:r>
              <a:rPr lang="tr-TR" altLang="tr-TR" sz="1000" dirty="0">
                <a:solidFill>
                  <a:srgbClr val="000000"/>
                </a:solidFill>
                <a:highlight>
                  <a:srgbClr val="FFFF00"/>
                </a:highlight>
                <a:latin typeface="Times New Roman" panose="02020603050405020304" pitchFamily="18" charset="0"/>
                <a:cs typeface="Times New Roman" panose="02020603050405020304" pitchFamily="18" charset="0"/>
              </a:rPr>
              <a:t>ğ) Sağlık hizmeti ile ilişkili enfeksiyonların görülme riskinin yüksek olduğu yoğun bakım, yenidoğan, palyatif bakım, hematoloji ve onkoloji gibi klinikleri, diyaliz ünitelerini, sterilizasyon, ameliyathane ve endoskopi gibi girişimsel işlemlerin yapıldığı birimlerini altı ayda bir olmak üzere yılda iki kere enfeksiyon önleme ve kontrolü yönünden denetlemek ve denetleme sonuçlarını enfeksiyon kontrol komitesine sunmak.</a:t>
            </a:r>
          </a:p>
          <a:p>
            <a:pPr marL="0" lvl="0" indent="358775" algn="just" eaLnBrk="0" fontAlgn="base" hangingPunct="0">
              <a:lnSpc>
                <a:spcPct val="100000"/>
              </a:lnSpc>
              <a:spcBef>
                <a:spcPct val="0"/>
              </a:spcBef>
              <a:spcAft>
                <a:spcPct val="0"/>
              </a:spcAft>
              <a:buClrTx/>
              <a:buSzTx/>
              <a:buNone/>
            </a:pPr>
            <a:endParaRPr lang="tr-TR" altLang="tr-TR" sz="800" dirty="0">
              <a:solidFill>
                <a:schemeClr val="tx1"/>
              </a:solidFill>
              <a:highlight>
                <a:srgbClr val="FFFF00"/>
              </a:highlight>
            </a:endParaRPr>
          </a:p>
          <a:p>
            <a:pPr marL="0" lvl="0" indent="358775" algn="just" eaLnBrk="0" fontAlgn="base" hangingPunct="0">
              <a:lnSpc>
                <a:spcPct val="100000"/>
              </a:lnSpc>
              <a:spcBef>
                <a:spcPct val="0"/>
              </a:spcBef>
              <a:spcAft>
                <a:spcPct val="0"/>
              </a:spcAft>
              <a:buClrTx/>
              <a:buSzTx/>
              <a:buNone/>
            </a:pPr>
            <a:r>
              <a:rPr lang="tr-TR" altLang="tr-TR" sz="1000" dirty="0">
                <a:solidFill>
                  <a:srgbClr val="000000"/>
                </a:solidFill>
                <a:latin typeface="Times New Roman" panose="02020603050405020304" pitchFamily="18" charset="0"/>
                <a:cs typeface="Times New Roman" panose="02020603050405020304" pitchFamily="18" charset="0"/>
              </a:rPr>
              <a:t>h) Yıllık çalışma raporu taslağını hazırlamak ve enfeksiyon kontrol komitesine sunmak.</a:t>
            </a:r>
          </a:p>
          <a:p>
            <a:pPr marL="0" lvl="0" indent="358775" algn="just" eaLnBrk="0" fontAlgn="base" hangingPunct="0">
              <a:lnSpc>
                <a:spcPct val="100000"/>
              </a:lnSpc>
              <a:spcBef>
                <a:spcPct val="0"/>
              </a:spcBef>
              <a:spcAft>
                <a:spcPct val="0"/>
              </a:spcAft>
              <a:buClrTx/>
              <a:buSzTx/>
              <a:buNone/>
            </a:pPr>
            <a:endParaRPr lang="tr-TR" altLang="tr-TR" sz="800" dirty="0">
              <a:solidFill>
                <a:schemeClr val="tx1"/>
              </a:solidFill>
            </a:endParaRPr>
          </a:p>
          <a:p>
            <a:pPr marL="0" lvl="0" indent="358775" algn="just" eaLnBrk="0" fontAlgn="base" hangingPunct="0">
              <a:lnSpc>
                <a:spcPct val="100000"/>
              </a:lnSpc>
              <a:spcBef>
                <a:spcPct val="0"/>
              </a:spcBef>
              <a:spcAft>
                <a:spcPct val="0"/>
              </a:spcAft>
              <a:buClrTx/>
              <a:buSzTx/>
              <a:buNone/>
            </a:pPr>
            <a:r>
              <a:rPr lang="tr-TR" altLang="tr-TR" sz="1000" dirty="0">
                <a:solidFill>
                  <a:srgbClr val="000000"/>
                </a:solidFill>
                <a:latin typeface="Times New Roman" panose="02020603050405020304" pitchFamily="18" charset="0"/>
                <a:cs typeface="Times New Roman" panose="02020603050405020304" pitchFamily="18" charset="0"/>
              </a:rPr>
              <a:t>ı) Enfeksiyon kontrol komitesi toplantılarının gündemini belirlemek ve sekretaryasını yürütmek.</a:t>
            </a:r>
            <a:endParaRPr lang="tr-TR" altLang="tr-TR" sz="1600" dirty="0">
              <a:solidFill>
                <a:schemeClr val="tx1"/>
              </a:solidFill>
              <a:latin typeface="Arial" panose="020B0604020202020204" pitchFamily="34" charset="0"/>
            </a:endParaRPr>
          </a:p>
        </p:txBody>
      </p:sp>
      <p:sp>
        <p:nvSpPr>
          <p:cNvPr id="10" name="Rectangle 3">
            <a:extLst>
              <a:ext uri="{FF2B5EF4-FFF2-40B4-BE49-F238E27FC236}">
                <a16:creationId xmlns:a16="http://schemas.microsoft.com/office/drawing/2014/main" id="{039A1DA2-7FA9-2BE0-4F39-45D4E8D8A84F}"/>
              </a:ext>
            </a:extLst>
          </p:cNvPr>
          <p:cNvSpPr>
            <a:spLocks noGrp="1" noChangeArrowheads="1"/>
          </p:cNvSpPr>
          <p:nvPr>
            <p:ph sz="half" idx="2"/>
          </p:nvPr>
        </p:nvSpPr>
        <p:spPr bwMode="auto">
          <a:xfrm>
            <a:off x="324886" y="1555469"/>
            <a:ext cx="4557832" cy="44165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just">
              <a:lnSpc>
                <a:spcPct val="100000"/>
              </a:lnSpc>
              <a:buClrTx/>
              <a:buSzTx/>
              <a:buNone/>
            </a:pPr>
            <a:r>
              <a:rPr lang="tr-TR" altLang="tr-TR" sz="1100" b="1" dirty="0">
                <a:solidFill>
                  <a:srgbClr val="000000"/>
                </a:solidFill>
                <a:latin typeface="Times New Roman" panose="02020603050405020304" pitchFamily="18" charset="0"/>
                <a:cs typeface="Times New Roman" panose="02020603050405020304" pitchFamily="18" charset="0"/>
              </a:rPr>
              <a:t>MADDE 10- </a:t>
            </a:r>
            <a:r>
              <a:rPr lang="tr-TR" altLang="tr-TR" sz="1100" dirty="0">
                <a:solidFill>
                  <a:srgbClr val="000000"/>
                </a:solidFill>
                <a:latin typeface="Times New Roman" panose="02020603050405020304" pitchFamily="18" charset="0"/>
                <a:cs typeface="Times New Roman" panose="02020603050405020304" pitchFamily="18" charset="0"/>
              </a:rPr>
              <a:t>Enfeksiyon kontrol ekibinin görev, yetki ve sorumlulukları şunlardır:</a:t>
            </a:r>
          </a:p>
          <a:p>
            <a:pPr marL="0" lvl="0" indent="0" algn="just">
              <a:lnSpc>
                <a:spcPct val="100000"/>
              </a:lnSpc>
              <a:buClrTx/>
              <a:buSzTx/>
              <a:buNone/>
            </a:pPr>
            <a:endParaRPr lang="tr-TR" altLang="tr-TR" sz="900" dirty="0"/>
          </a:p>
          <a:p>
            <a:pPr marL="0" lvl="0" indent="0" algn="just">
              <a:lnSpc>
                <a:spcPct val="100000"/>
              </a:lnSpc>
              <a:buClrTx/>
              <a:buSzTx/>
              <a:buNone/>
            </a:pPr>
            <a:r>
              <a:rPr lang="tr-TR" altLang="tr-TR" sz="1100" dirty="0">
                <a:solidFill>
                  <a:srgbClr val="000000"/>
                </a:solidFill>
                <a:latin typeface="Times New Roman" panose="02020603050405020304" pitchFamily="18" charset="0"/>
                <a:cs typeface="Times New Roman" panose="02020603050405020304" pitchFamily="18" charset="0"/>
              </a:rPr>
              <a:t>a) </a:t>
            </a:r>
            <a:r>
              <a:rPr lang="tr-TR" altLang="tr-TR" sz="1100" dirty="0" err="1">
                <a:solidFill>
                  <a:srgbClr val="000000"/>
                </a:solidFill>
                <a:latin typeface="Times New Roman" panose="02020603050405020304" pitchFamily="18" charset="0"/>
                <a:cs typeface="Times New Roman" panose="02020603050405020304" pitchFamily="18" charset="0"/>
              </a:rPr>
              <a:t>Sürveyans</a:t>
            </a:r>
            <a:r>
              <a:rPr lang="tr-TR" altLang="tr-TR" sz="1100" dirty="0">
                <a:solidFill>
                  <a:srgbClr val="000000"/>
                </a:solidFill>
                <a:latin typeface="Times New Roman" panose="02020603050405020304" pitchFamily="18" charset="0"/>
                <a:cs typeface="Times New Roman" panose="02020603050405020304" pitchFamily="18" charset="0"/>
              </a:rPr>
              <a:t> verilerini değerlendirmek ve sorunları saptayarak, üretilen çözüm önerilerini enfeksiyon kontrol komitesine sunmak,</a:t>
            </a:r>
          </a:p>
          <a:p>
            <a:pPr marL="0" lvl="0" indent="0" algn="just">
              <a:lnSpc>
                <a:spcPct val="100000"/>
              </a:lnSpc>
              <a:buClrTx/>
              <a:buSzTx/>
              <a:buNone/>
            </a:pPr>
            <a:endParaRPr lang="tr-TR" altLang="tr-TR" sz="900" dirty="0"/>
          </a:p>
          <a:p>
            <a:pPr marL="0" lvl="0" indent="0" algn="just">
              <a:lnSpc>
                <a:spcPct val="100000"/>
              </a:lnSpc>
              <a:buClrTx/>
              <a:buSzTx/>
              <a:buNone/>
            </a:pPr>
            <a:r>
              <a:rPr lang="tr-TR" altLang="tr-TR" sz="1100" dirty="0">
                <a:solidFill>
                  <a:srgbClr val="000000"/>
                </a:solidFill>
                <a:latin typeface="Times New Roman" panose="02020603050405020304" pitchFamily="18" charset="0"/>
                <a:cs typeface="Times New Roman" panose="02020603050405020304" pitchFamily="18" charset="0"/>
              </a:rPr>
              <a:t>b) Personelin mesleğe bağlı enfeksiyon ile ilgili risklerini takip etmek, koruyucu tıbbî önerilerde bulunmak, gerekli durumlarda bağışıklama ve profilaksi programlarını düzenlemek ve uygulamak üzere enfeksiyon kontrol komitesine teklifte bulunmak,</a:t>
            </a:r>
          </a:p>
          <a:p>
            <a:pPr marL="0" lvl="0" indent="0" algn="just">
              <a:lnSpc>
                <a:spcPct val="100000"/>
              </a:lnSpc>
              <a:buClrTx/>
              <a:buSzTx/>
              <a:buNone/>
            </a:pPr>
            <a:endParaRPr lang="tr-TR" altLang="tr-TR" sz="900" dirty="0"/>
          </a:p>
          <a:p>
            <a:pPr marL="0" lvl="0" indent="0" algn="just">
              <a:lnSpc>
                <a:spcPct val="100000"/>
              </a:lnSpc>
              <a:buClrTx/>
              <a:buSzTx/>
              <a:buNone/>
            </a:pPr>
            <a:r>
              <a:rPr lang="tr-TR" altLang="tr-TR" sz="1100" dirty="0">
                <a:solidFill>
                  <a:srgbClr val="000000"/>
                </a:solidFill>
                <a:latin typeface="Times New Roman" panose="02020603050405020304" pitchFamily="18" charset="0"/>
                <a:cs typeface="Times New Roman" panose="02020603050405020304" pitchFamily="18" charset="0"/>
              </a:rPr>
              <a:t>c) </a:t>
            </a:r>
            <a:r>
              <a:rPr lang="tr-TR" altLang="tr-TR" sz="1100" dirty="0" err="1">
                <a:solidFill>
                  <a:srgbClr val="000000"/>
                </a:solidFill>
                <a:latin typeface="Times New Roman" panose="02020603050405020304" pitchFamily="18" charset="0"/>
                <a:cs typeface="Times New Roman" panose="02020603050405020304" pitchFamily="18" charset="0"/>
              </a:rPr>
              <a:t>Sürveyans</a:t>
            </a:r>
            <a:r>
              <a:rPr lang="tr-TR" altLang="tr-TR" sz="1100" dirty="0">
                <a:solidFill>
                  <a:srgbClr val="000000"/>
                </a:solidFill>
                <a:latin typeface="Times New Roman" panose="02020603050405020304" pitchFamily="18" charset="0"/>
                <a:cs typeface="Times New Roman" panose="02020603050405020304" pitchFamily="18" charset="0"/>
              </a:rPr>
              <a:t> verilerini ve eczaneden alınan antibiyotik tüketim verilerini kullanarak, yataklı tedavi kurumlarındaki antibiyotik kullanımını izlemek, yönlendirmek ve enfeksiyon kontrol komitesine bilgi vermek,</a:t>
            </a:r>
          </a:p>
          <a:p>
            <a:pPr marL="0" lvl="0" indent="0" algn="just">
              <a:lnSpc>
                <a:spcPct val="100000"/>
              </a:lnSpc>
              <a:buClrTx/>
              <a:buSzTx/>
              <a:buNone/>
            </a:pPr>
            <a:endParaRPr lang="tr-TR" altLang="tr-TR" sz="900" dirty="0"/>
          </a:p>
          <a:p>
            <a:pPr marL="0" lvl="0" indent="0" algn="just">
              <a:lnSpc>
                <a:spcPct val="100000"/>
              </a:lnSpc>
              <a:buClrTx/>
              <a:buSzTx/>
              <a:buNone/>
            </a:pPr>
            <a:r>
              <a:rPr lang="tr-TR" altLang="tr-TR" sz="1100" dirty="0">
                <a:solidFill>
                  <a:srgbClr val="000000"/>
                </a:solidFill>
                <a:latin typeface="Times New Roman" panose="02020603050405020304" pitchFamily="18" charset="0"/>
                <a:cs typeface="Times New Roman" panose="02020603050405020304" pitchFamily="18" charset="0"/>
              </a:rPr>
              <a:t>d) Sterilizasyon, antisepsi ve dezenfeksiyon işlemlerini denetlemek,</a:t>
            </a:r>
          </a:p>
          <a:p>
            <a:pPr marL="0" lvl="0" indent="0" algn="just">
              <a:lnSpc>
                <a:spcPct val="100000"/>
              </a:lnSpc>
              <a:buClrTx/>
              <a:buSzTx/>
              <a:buNone/>
            </a:pPr>
            <a:endParaRPr lang="tr-TR" altLang="tr-TR" sz="900" dirty="0"/>
          </a:p>
          <a:p>
            <a:pPr marL="0" lvl="0" indent="0" algn="just">
              <a:lnSpc>
                <a:spcPct val="100000"/>
              </a:lnSpc>
              <a:buClrTx/>
              <a:buSzTx/>
              <a:buNone/>
            </a:pPr>
            <a:r>
              <a:rPr lang="tr-TR" altLang="tr-TR" sz="1100" dirty="0">
                <a:solidFill>
                  <a:srgbClr val="000000"/>
                </a:solidFill>
                <a:latin typeface="Times New Roman" panose="02020603050405020304" pitchFamily="18" charset="0"/>
                <a:cs typeface="Times New Roman" panose="02020603050405020304" pitchFamily="18" charset="0"/>
              </a:rPr>
              <a:t>e) İlgili idari birimlerle koordinasyon halinde hastane temizliği, mutfak, çamaşırhane ve atık yönetimi ilkelerini belirlemek ve denetimini yapmak,</a:t>
            </a:r>
          </a:p>
          <a:p>
            <a:pPr marL="0" lvl="0" indent="0" algn="just">
              <a:lnSpc>
                <a:spcPct val="100000"/>
              </a:lnSpc>
              <a:buClrTx/>
              <a:buSzTx/>
              <a:buNone/>
            </a:pPr>
            <a:endParaRPr lang="tr-TR" altLang="tr-TR" sz="900" dirty="0"/>
          </a:p>
          <a:p>
            <a:pPr marL="0" lvl="0" indent="0" algn="just">
              <a:lnSpc>
                <a:spcPct val="100000"/>
              </a:lnSpc>
              <a:buClrTx/>
              <a:buSzTx/>
              <a:buNone/>
            </a:pPr>
            <a:r>
              <a:rPr lang="tr-TR" altLang="tr-TR" sz="1100" dirty="0">
                <a:solidFill>
                  <a:srgbClr val="000000"/>
                </a:solidFill>
                <a:latin typeface="Times New Roman" panose="02020603050405020304" pitchFamily="18" charset="0"/>
                <a:cs typeface="Times New Roman" panose="02020603050405020304" pitchFamily="18" charset="0"/>
              </a:rPr>
              <a:t>f) Yıllık çalışma ön raporunu hazırlamak ve enfeksiyon kontrol komitesine sunmak,</a:t>
            </a:r>
          </a:p>
          <a:p>
            <a:pPr marL="0" lvl="0" indent="0" algn="just">
              <a:lnSpc>
                <a:spcPct val="100000"/>
              </a:lnSpc>
              <a:buClrTx/>
              <a:buSzTx/>
              <a:buNone/>
            </a:pPr>
            <a:endParaRPr lang="tr-TR" altLang="tr-TR" sz="900" dirty="0"/>
          </a:p>
          <a:p>
            <a:pPr marL="0" lvl="0" indent="0" algn="just">
              <a:lnSpc>
                <a:spcPct val="100000"/>
              </a:lnSpc>
              <a:buClrTx/>
              <a:buSzTx/>
              <a:buNone/>
            </a:pPr>
            <a:r>
              <a:rPr lang="tr-TR" altLang="tr-TR" sz="1100" dirty="0">
                <a:solidFill>
                  <a:srgbClr val="000000"/>
                </a:solidFill>
                <a:latin typeface="Times New Roman" panose="02020603050405020304" pitchFamily="18" charset="0"/>
                <a:cs typeface="Times New Roman" panose="02020603050405020304" pitchFamily="18" charset="0"/>
              </a:rPr>
              <a:t>g)Enfeksiyon kontrol komitesinin gündemini belirlemek ve sekreteryasını yürütmek.</a:t>
            </a:r>
          </a:p>
          <a:p>
            <a:pPr marL="0" lvl="0" indent="0" algn="just">
              <a:lnSpc>
                <a:spcPct val="100000"/>
              </a:lnSpc>
              <a:buClrTx/>
              <a:buSzTx/>
              <a:buNone/>
            </a:pPr>
            <a:endParaRPr lang="tr-TR" altLang="tr-TR" sz="2000" dirty="0"/>
          </a:p>
        </p:txBody>
      </p:sp>
    </p:spTree>
    <p:extLst>
      <p:ext uri="{BB962C8B-B14F-4D97-AF65-F5344CB8AC3E}">
        <p14:creationId xmlns:p14="http://schemas.microsoft.com/office/powerpoint/2010/main" val="1765719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altLang="tr-TR" sz="4400" b="1" dirty="0">
                <a:solidFill>
                  <a:schemeClr val="tx1"/>
                </a:solidFill>
                <a:cs typeface="Times New Roman" panose="02020603050405020304" pitchFamily="18" charset="0"/>
              </a:rPr>
              <a:t>Enfeksiyon Kontrol Ekibi</a:t>
            </a:r>
            <a:endParaRPr lang="tr-TR" dirty="0"/>
          </a:p>
        </p:txBody>
      </p:sp>
      <p:sp>
        <p:nvSpPr>
          <p:cNvPr id="4" name="Rectangle 1">
            <a:extLst>
              <a:ext uri="{FF2B5EF4-FFF2-40B4-BE49-F238E27FC236}">
                <a16:creationId xmlns:a16="http://schemas.microsoft.com/office/drawing/2014/main" id="{A8D5CB65-4415-38B0-B1C8-B1816D449664}"/>
              </a:ext>
            </a:extLst>
          </p:cNvPr>
          <p:cNvSpPr>
            <a:spLocks noGrp="1" noChangeArrowheads="1"/>
          </p:cNvSpPr>
          <p:nvPr>
            <p:ph sz="quarter" idx="4"/>
          </p:nvPr>
        </p:nvSpPr>
        <p:spPr bwMode="auto">
          <a:xfrm>
            <a:off x="4263283" y="2515226"/>
            <a:ext cx="7393098" cy="3754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71500" indent="-571500">
              <a:lnSpc>
                <a:spcPct val="100000"/>
              </a:lnSpc>
              <a:buFont typeface="Wingdings" panose="05000000000000000000" pitchFamily="2" charset="2"/>
              <a:buChar char="ü"/>
            </a:pPr>
            <a:r>
              <a:rPr lang="tr-TR" altLang="tr-TR" sz="1400" dirty="0">
                <a:solidFill>
                  <a:srgbClr val="000000"/>
                </a:solidFill>
                <a:latin typeface="Times New Roman" panose="02020603050405020304" pitchFamily="18" charset="0"/>
                <a:cs typeface="Times New Roman" panose="02020603050405020304" pitchFamily="18" charset="0"/>
              </a:rPr>
              <a:t>Güncel ulusal ve uluslararası rehberlere uygun olarak enfeksiyon önleme ve kontrolüne yönelik uygulamaları sürdürmek ve gerektiğinde yeni uygulamalar belirlemek.</a:t>
            </a:r>
          </a:p>
          <a:p>
            <a:pPr marL="571500" indent="-571500">
              <a:lnSpc>
                <a:spcPct val="100000"/>
              </a:lnSpc>
              <a:buFont typeface="Wingdings" panose="05000000000000000000" pitchFamily="2" charset="2"/>
              <a:buChar char="ü"/>
            </a:pPr>
            <a:endParaRPr lang="tr-TR" altLang="tr-TR" sz="1400" dirty="0">
              <a:solidFill>
                <a:srgbClr val="000000"/>
              </a:solidFill>
              <a:latin typeface="Times New Roman" panose="02020603050405020304" pitchFamily="18" charset="0"/>
              <a:cs typeface="Times New Roman" panose="02020603050405020304" pitchFamily="18" charset="0"/>
            </a:endParaRPr>
          </a:p>
          <a:p>
            <a:pPr marL="571500" indent="-571500">
              <a:lnSpc>
                <a:spcPct val="100000"/>
              </a:lnSpc>
              <a:buFont typeface="Wingdings" panose="05000000000000000000" pitchFamily="2" charset="2"/>
              <a:buChar char="ü"/>
            </a:pPr>
            <a:r>
              <a:rPr lang="tr-TR" altLang="tr-TR" sz="1400" dirty="0">
                <a:solidFill>
                  <a:srgbClr val="000000"/>
                </a:solidFill>
                <a:latin typeface="Times New Roman" panose="02020603050405020304" pitchFamily="18" charset="0"/>
                <a:cs typeface="Times New Roman" panose="02020603050405020304" pitchFamily="18" charset="0"/>
              </a:rPr>
              <a:t>Ulusal sağlık hizmeti ile ilişkili enfeksiyonlar </a:t>
            </a:r>
            <a:r>
              <a:rPr lang="tr-TR" altLang="tr-TR" sz="1400" dirty="0" err="1">
                <a:solidFill>
                  <a:srgbClr val="000000"/>
                </a:solidFill>
                <a:latin typeface="Times New Roman" panose="02020603050405020304" pitchFamily="18" charset="0"/>
                <a:cs typeface="Times New Roman" panose="02020603050405020304" pitchFamily="18" charset="0"/>
              </a:rPr>
              <a:t>sürveyans</a:t>
            </a:r>
            <a:r>
              <a:rPr lang="tr-TR" altLang="tr-TR" sz="1400" dirty="0">
                <a:solidFill>
                  <a:srgbClr val="000000"/>
                </a:solidFill>
                <a:latin typeface="Times New Roman" panose="02020603050405020304" pitchFamily="18" charset="0"/>
                <a:cs typeface="Times New Roman" panose="02020603050405020304" pitchFamily="18" charset="0"/>
              </a:rPr>
              <a:t> standartlarına uygun olarak toplanan verilerin standartlara uygun şekilde </a:t>
            </a:r>
            <a:r>
              <a:rPr lang="tr-TR" altLang="tr-TR" sz="1400" dirty="0" err="1">
                <a:solidFill>
                  <a:srgbClr val="000000"/>
                </a:solidFill>
                <a:highlight>
                  <a:srgbClr val="FFFF00"/>
                </a:highlight>
                <a:latin typeface="Times New Roman" panose="02020603050405020304" pitchFamily="18" charset="0"/>
                <a:cs typeface="Times New Roman" panose="02020603050405020304" pitchFamily="18" charset="0"/>
              </a:rPr>
              <a:t>USHİESA’ya</a:t>
            </a:r>
            <a:r>
              <a:rPr lang="tr-TR" altLang="tr-TR" sz="1400" dirty="0">
                <a:solidFill>
                  <a:srgbClr val="000000"/>
                </a:solidFill>
                <a:highlight>
                  <a:srgbClr val="FFFF00"/>
                </a:highlight>
                <a:latin typeface="Times New Roman" panose="02020603050405020304" pitchFamily="18" charset="0"/>
                <a:cs typeface="Times New Roman" panose="02020603050405020304" pitchFamily="18" charset="0"/>
              </a:rPr>
              <a:t> zamanında girilmesini sağlamak</a:t>
            </a:r>
          </a:p>
          <a:p>
            <a:pPr marL="571500" indent="-571500">
              <a:lnSpc>
                <a:spcPct val="100000"/>
              </a:lnSpc>
              <a:buFont typeface="Wingdings" panose="05000000000000000000" pitchFamily="2" charset="2"/>
              <a:buChar char="ü"/>
            </a:pPr>
            <a:endParaRPr lang="tr-TR" altLang="tr-TR" sz="1400" dirty="0">
              <a:solidFill>
                <a:srgbClr val="000000"/>
              </a:solidFill>
              <a:latin typeface="Times New Roman" panose="02020603050405020304" pitchFamily="18" charset="0"/>
              <a:cs typeface="Times New Roman" panose="02020603050405020304" pitchFamily="18" charset="0"/>
            </a:endParaRPr>
          </a:p>
          <a:p>
            <a:pPr marL="571500" indent="-571500">
              <a:lnSpc>
                <a:spcPct val="100000"/>
              </a:lnSpc>
              <a:buFont typeface="Wingdings" panose="05000000000000000000" pitchFamily="2" charset="2"/>
              <a:buChar char="ü"/>
            </a:pPr>
            <a:r>
              <a:rPr lang="tr-TR" altLang="tr-TR" sz="1400" dirty="0">
                <a:solidFill>
                  <a:srgbClr val="000000"/>
                </a:solidFill>
                <a:latin typeface="Times New Roman" panose="02020603050405020304" pitchFamily="18" charset="0"/>
                <a:cs typeface="Times New Roman" panose="02020603050405020304" pitchFamily="18" charset="0"/>
              </a:rPr>
              <a:t>Salgın şüphesi olduğunda inceleme yapmak, salgın varlığında gerekli çalışmaları yürütmek.</a:t>
            </a:r>
          </a:p>
          <a:p>
            <a:pPr marL="0" indent="0">
              <a:lnSpc>
                <a:spcPct val="100000"/>
              </a:lnSpc>
              <a:buNone/>
            </a:pPr>
            <a:endParaRPr lang="tr-TR" altLang="tr-TR" sz="1400" dirty="0">
              <a:solidFill>
                <a:srgbClr val="000000"/>
              </a:solidFill>
              <a:latin typeface="Times New Roman" panose="02020603050405020304" pitchFamily="18" charset="0"/>
              <a:cs typeface="Times New Roman" panose="02020603050405020304" pitchFamily="18" charset="0"/>
            </a:endParaRPr>
          </a:p>
          <a:p>
            <a:pPr marL="571500" marR="0" lvl="0" indent="-5715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tr-TR" altLang="tr-TR" sz="14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Destek hizmetlerine yönelik alanların (</a:t>
            </a:r>
            <a:r>
              <a:rPr lang="tr-TR" altLang="tr-TR" sz="1400" dirty="0">
                <a:solidFill>
                  <a:srgbClr val="000000"/>
                </a:solidFill>
                <a:latin typeface="Times New Roman" panose="02020603050405020304" pitchFamily="18" charset="0"/>
                <a:cs typeface="Times New Roman" panose="02020603050405020304" pitchFamily="18" charset="0"/>
              </a:rPr>
              <a:t>hastane temizliği, havalandırma ve su sistemleri, mutfak, çamaşırhane ve atık yönetimi gibi </a:t>
            </a:r>
            <a:r>
              <a:rPr kumimoji="0" lang="tr-TR" altLang="tr-TR" sz="14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denetim sıklığı </a:t>
            </a:r>
            <a:r>
              <a:rPr lang="tr-TR" altLang="tr-TR" sz="1400" b="1" dirty="0">
                <a:solidFill>
                  <a:srgbClr val="000000"/>
                </a:solidFill>
                <a:highlight>
                  <a:srgbClr val="FFFF00"/>
                </a:highlight>
                <a:latin typeface="Times New Roman" panose="02020603050405020304" pitchFamily="18" charset="0"/>
                <a:cs typeface="Times New Roman" panose="02020603050405020304" pitchFamily="18" charset="0"/>
              </a:rPr>
              <a:t>altı ayda bir olmak üzere yılda iki kere </a:t>
            </a:r>
          </a:p>
          <a:p>
            <a:pPr marL="0" marR="0" lvl="0" indent="0" defTabSz="914400" rtl="0" eaLnBrk="0" fontAlgn="base" latinLnBrk="0" hangingPunct="0">
              <a:lnSpc>
                <a:spcPct val="100000"/>
              </a:lnSpc>
              <a:spcBef>
                <a:spcPct val="0"/>
              </a:spcBef>
              <a:spcAft>
                <a:spcPct val="0"/>
              </a:spcAft>
              <a:buClrTx/>
              <a:buSzTx/>
              <a:buNone/>
              <a:tabLst/>
            </a:pPr>
            <a:endParaRPr lang="tr-TR" altLang="tr-TR" sz="1400" b="1" dirty="0">
              <a:solidFill>
                <a:srgbClr val="000000"/>
              </a:solidFill>
              <a:highlight>
                <a:srgbClr val="FFFF00"/>
              </a:highlight>
              <a:latin typeface="Times New Roman" panose="02020603050405020304" pitchFamily="18" charset="0"/>
              <a:cs typeface="Times New Roman" panose="02020603050405020304" pitchFamily="18" charset="0"/>
            </a:endParaRPr>
          </a:p>
          <a:p>
            <a:pPr marL="571500" indent="-571500">
              <a:lnSpc>
                <a:spcPct val="100000"/>
              </a:lnSpc>
              <a:buFont typeface="Wingdings" panose="05000000000000000000" pitchFamily="2" charset="2"/>
              <a:buChar char="ü"/>
            </a:pPr>
            <a:r>
              <a:rPr lang="tr-TR" altLang="tr-TR" sz="1400" dirty="0">
                <a:solidFill>
                  <a:srgbClr val="000000"/>
                </a:solidFill>
                <a:latin typeface="Times New Roman" panose="02020603050405020304" pitchFamily="18" charset="0"/>
                <a:cs typeface="Times New Roman" panose="02020603050405020304" pitchFamily="18" charset="0"/>
              </a:rPr>
              <a:t>Sağlık hizmeti ile ilişkili enfeksiyonların görülme riskinin yüksek olduğu yoğun bakım, yenidoğan, palyatif bakım, hematoloji ve onkoloji gibi klinikleri, diyaliz ünitelerini, sterilizasyon, ameliyathane ve endoskopi gibi girişimsel işlemlerin yapıldığı birimlerini </a:t>
            </a:r>
            <a:r>
              <a:rPr kumimoji="0" lang="tr-TR" altLang="tr-TR" sz="14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denetim sıklığı </a:t>
            </a:r>
            <a:r>
              <a:rPr lang="tr-TR" altLang="tr-TR" sz="1400" b="1" dirty="0">
                <a:solidFill>
                  <a:srgbClr val="000000"/>
                </a:solidFill>
                <a:highlight>
                  <a:srgbClr val="FFFF00"/>
                </a:highlight>
                <a:latin typeface="Times New Roman" panose="02020603050405020304" pitchFamily="18" charset="0"/>
                <a:cs typeface="Times New Roman" panose="02020603050405020304" pitchFamily="18" charset="0"/>
              </a:rPr>
              <a:t>altı ayda bir olmak üzere yılda iki kere </a:t>
            </a:r>
          </a:p>
          <a:p>
            <a:pPr marL="571500" indent="-571500">
              <a:lnSpc>
                <a:spcPct val="100000"/>
              </a:lnSpc>
              <a:buFont typeface="Wingdings" panose="05000000000000000000" pitchFamily="2" charset="2"/>
              <a:buChar char="ü"/>
            </a:pPr>
            <a:endParaRPr lang="tr-TR" altLang="tr-TR" sz="1400" b="1" dirty="0">
              <a:solidFill>
                <a:srgbClr val="000000"/>
              </a:solidFill>
              <a:highlight>
                <a:srgbClr val="FFFF00"/>
              </a:highlight>
              <a:latin typeface="Times New Roman" panose="02020603050405020304" pitchFamily="18" charset="0"/>
              <a:cs typeface="Times New Roman" panose="02020603050405020304" pitchFamily="18" charset="0"/>
            </a:endParaRPr>
          </a:p>
        </p:txBody>
      </p:sp>
      <p:sp>
        <p:nvSpPr>
          <p:cNvPr id="8" name="Metin Yer Tutucusu 7">
            <a:extLst>
              <a:ext uri="{FF2B5EF4-FFF2-40B4-BE49-F238E27FC236}">
                <a16:creationId xmlns:a16="http://schemas.microsoft.com/office/drawing/2014/main" id="{881FDBD0-9DC2-40EE-E435-9DB9CC9975E9}"/>
              </a:ext>
            </a:extLst>
          </p:cNvPr>
          <p:cNvSpPr>
            <a:spLocks noGrp="1"/>
          </p:cNvSpPr>
          <p:nvPr>
            <p:ph type="body" idx="1"/>
          </p:nvPr>
        </p:nvSpPr>
        <p:spPr>
          <a:xfrm>
            <a:off x="836612" y="1265248"/>
            <a:ext cx="3229361" cy="823912"/>
          </a:xfrm>
          <a:ln>
            <a:solidFill>
              <a:schemeClr val="accent1"/>
            </a:solidFill>
          </a:ln>
        </p:spPr>
        <p:txBody>
          <a:bodyPr/>
          <a:lstStyle/>
          <a:p>
            <a:pPr algn="ctr"/>
            <a:r>
              <a:rPr lang="tr-TR" dirty="0">
                <a:solidFill>
                  <a:srgbClr val="000000"/>
                </a:solidFill>
              </a:rPr>
              <a:t>Yenilikler</a:t>
            </a:r>
          </a:p>
        </p:txBody>
      </p:sp>
      <p:sp>
        <p:nvSpPr>
          <p:cNvPr id="11" name="Ok: Sol Yukarı 10">
            <a:extLst>
              <a:ext uri="{FF2B5EF4-FFF2-40B4-BE49-F238E27FC236}">
                <a16:creationId xmlns:a16="http://schemas.microsoft.com/office/drawing/2014/main" id="{BDF40657-80F0-74B9-77BA-DB65E4B8E061}"/>
              </a:ext>
            </a:extLst>
          </p:cNvPr>
          <p:cNvSpPr/>
          <p:nvPr/>
        </p:nvSpPr>
        <p:spPr>
          <a:xfrm flipH="1">
            <a:off x="2610035" y="2192784"/>
            <a:ext cx="656948" cy="242360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45435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dirty="0"/>
              <a:t>Enfeksiyon Kontrol Hekimi</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378152" y="942177"/>
            <a:ext cx="4954430"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244555" y="899858"/>
            <a:ext cx="5183188" cy="823912"/>
          </a:xfrm>
        </p:spPr>
        <p:txBody>
          <a:bodyPr/>
          <a:lstStyle/>
          <a:p>
            <a:r>
              <a:rPr lang="tr-TR" dirty="0"/>
              <a:t>2025</a:t>
            </a:r>
          </a:p>
        </p:txBody>
      </p:sp>
      <p:sp>
        <p:nvSpPr>
          <p:cNvPr id="8" name="Rectangle 4">
            <a:extLst>
              <a:ext uri="{FF2B5EF4-FFF2-40B4-BE49-F238E27FC236}">
                <a16:creationId xmlns:a16="http://schemas.microsoft.com/office/drawing/2014/main" id="{4D264518-B7A7-B179-7842-0CB32B2EBF07}"/>
              </a:ext>
            </a:extLst>
          </p:cNvPr>
          <p:cNvSpPr>
            <a:spLocks noGrp="1" noChangeArrowheads="1"/>
          </p:cNvSpPr>
          <p:nvPr>
            <p:ph sz="quarter" idx="4"/>
          </p:nvPr>
        </p:nvSpPr>
        <p:spPr bwMode="auto">
          <a:xfrm>
            <a:off x="6379493" y="1982450"/>
            <a:ext cx="5048250" cy="37548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10- (1) </a:t>
            </a:r>
            <a:r>
              <a:rPr kumimoji="0" lang="tr-TR" altLang="tr-TR" sz="14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hekimi, enfeksiyon hastalıkları ve klinik mikrobiyoloji uzmanlarından, </a:t>
            </a:r>
            <a:r>
              <a:rPr kumimoji="0" lang="tr-TR" altLang="tr-TR" sz="140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tercihen epidemiyoloji ve sağlık hizmeti ile ilişkili enfeksiyonların önlenmesi ve kontrolünde deneyimli olanlar </a:t>
            </a:r>
            <a:r>
              <a:rPr kumimoji="0" lang="tr-TR" altLang="tr-TR" sz="14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arasından seçilir. Yataklı tedavi kurumunun bulunduğu belediye sınırları içinde enfeksiyon </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hastalıkları ve klinik mikrobiyoloji uzmanı bulunmaması halinde, enfeksiyon kontrol hekimliği görevini tercihen iç hastalıkları uzmanı veya çocuk sağlığı ve hastalıkları uzmanı olmak üzere dahili branşlardan bir uzman hekim yürütür.</a:t>
            </a:r>
            <a:endParaRPr kumimoji="0" lang="tr-TR" altLang="tr-TR" sz="12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a:t>
            </a:r>
            <a:r>
              <a:rPr kumimoji="0" lang="tr-TR" altLang="tr-TR" sz="14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Birinci fıkrada belirtilen şartları taşıyan bir uzman hekim en fazla iki farklı yataklı tedavi kurumunda enfeksiyon kontrol hekimliği hizmeti verebilir.</a:t>
            </a:r>
            <a:endParaRPr kumimoji="0" lang="tr-TR" altLang="tr-TR" sz="1200" b="0" i="0" u="none" strike="noStrike" cap="none" normalizeH="0" baseline="0" dirty="0">
              <a:ln>
                <a:noFill/>
              </a:ln>
              <a:solidFill>
                <a:schemeClr val="tx1"/>
              </a:solidFill>
              <a:effectLst/>
              <a:highlight>
                <a:srgbClr val="FFFF00"/>
              </a:highligh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a:t>
            </a:r>
            <a:r>
              <a:rPr kumimoji="0" lang="tr-TR" altLang="tr-TR" sz="14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Enfeksiyon kontrol komitesinin uygun görmesi durumunda yataklı tedavi kurumunda birden fazla enfeksiyon kontrol hekimi görevlendirilebilir.</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Bu durumda enfeksiyon kontrol hekimlerinin görev dağılımı, enfeksiyon kontrol komitesince yapılır.</a:t>
            </a:r>
            <a:endParaRPr kumimoji="0" lang="tr-TR" altLang="tr-TR" sz="3600" b="0" i="0" u="none" strike="noStrike" cap="none" normalizeH="0" baseline="0" dirty="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039A1DA2-7FA9-2BE0-4F39-45D4E8D8A84F}"/>
              </a:ext>
            </a:extLst>
          </p:cNvPr>
          <p:cNvSpPr>
            <a:spLocks noGrp="1" noChangeArrowheads="1"/>
          </p:cNvSpPr>
          <p:nvPr>
            <p:ph sz="half" idx="2"/>
          </p:nvPr>
        </p:nvSpPr>
        <p:spPr bwMode="auto">
          <a:xfrm>
            <a:off x="482927" y="1982450"/>
            <a:ext cx="4954430" cy="289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Madde 11 — </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hekimi, enfeksiyon hastalıkları ve klinik mikrobiyoloji uzmanlarından, </a:t>
            </a:r>
            <a:r>
              <a:rPr kumimoji="0" lang="tr-TR" altLang="tr-TR" sz="14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tercihen hastane enfeksiyonları ve epidemiyolojisi konusunda ulusal veya uluslararası sertifikaya sahip olanlar arasından seçilir. </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Yataklı tedavi kurumunun bulunduğu belediye sınırları içerisinde enfeksiyon hastalıkları ve klinik mikrobiyoloji uzmanı bulunmaması halinde, enfeksiyon kontrol hekimliği görevini dahili branşlardan bir uzman doktor tercihen iç hastalıkları uzmanı veya çocuk sağlığı ve hastalıkları uzmanı yürütür.</a:t>
            </a: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14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Yatak sayısı binden fazla olan yataklı tedavi kurumlarında, birden fazla enfeksiyon kontrol hekimi görevlendirilebilir. </a:t>
            </a: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Bu durumda, enfeksiyon kontrol hekimlerinin görev dağılımı, enfeksiyon kontrol komitesince yapılır.</a:t>
            </a:r>
            <a:endParaRPr kumimoji="0" lang="tr-TR" altLang="tr-TR"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56352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altLang="tr-TR" sz="4400" b="1" dirty="0">
                <a:solidFill>
                  <a:schemeClr val="tx1"/>
                </a:solidFill>
                <a:cs typeface="Times New Roman" panose="02020603050405020304" pitchFamily="18" charset="0"/>
              </a:rPr>
              <a:t>Enfeksiyon Kontrol Hekimi</a:t>
            </a:r>
            <a:endParaRPr lang="tr-TR" dirty="0"/>
          </a:p>
        </p:txBody>
      </p:sp>
      <p:sp>
        <p:nvSpPr>
          <p:cNvPr id="4" name="Rectangle 1">
            <a:extLst>
              <a:ext uri="{FF2B5EF4-FFF2-40B4-BE49-F238E27FC236}">
                <a16:creationId xmlns:a16="http://schemas.microsoft.com/office/drawing/2014/main" id="{A8D5CB65-4415-38B0-B1C8-B1816D449664}"/>
              </a:ext>
            </a:extLst>
          </p:cNvPr>
          <p:cNvSpPr>
            <a:spLocks noGrp="1" noChangeArrowheads="1"/>
          </p:cNvSpPr>
          <p:nvPr>
            <p:ph sz="quarter" idx="4"/>
          </p:nvPr>
        </p:nvSpPr>
        <p:spPr bwMode="auto">
          <a:xfrm>
            <a:off x="3959114" y="2527730"/>
            <a:ext cx="7737586" cy="31393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lgn="l" defTabSz="400050">
              <a:lnSpc>
                <a:spcPct val="90000"/>
              </a:lnSpc>
              <a:spcBef>
                <a:spcPct val="0"/>
              </a:spcBef>
              <a:spcAft>
                <a:spcPct val="15000"/>
              </a:spcAft>
              <a:buFont typeface="Wingdings" panose="05000000000000000000" pitchFamily="2" charset="2"/>
              <a:buChar char="ü"/>
            </a:pPr>
            <a:r>
              <a:rPr lang="tr-TR" altLang="tr-TR" sz="2000" dirty="0">
                <a:solidFill>
                  <a:srgbClr val="000000"/>
                </a:solidFill>
                <a:latin typeface="Times New Roman" panose="02020603050405020304" pitchFamily="18" charset="0"/>
                <a:cs typeface="Times New Roman" panose="02020603050405020304" pitchFamily="18" charset="0"/>
              </a:rPr>
              <a:t>U</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lusal veya uluslararası sertifika ifadesi yerine </a:t>
            </a:r>
          </a:p>
          <a:p>
            <a:pPr marL="0" lvl="0" indent="0" algn="l" defTabSz="400050">
              <a:lnSpc>
                <a:spcPct val="90000"/>
              </a:lnSpc>
              <a:spcBef>
                <a:spcPct val="0"/>
              </a:spcBef>
              <a:spcAft>
                <a:spcPct val="15000"/>
              </a:spcAft>
              <a:buNone/>
            </a:pPr>
            <a:endPar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lvl="0" indent="0" algn="l" defTabSz="400050">
              <a:lnSpc>
                <a:spcPct val="90000"/>
              </a:lnSpc>
              <a:spcBef>
                <a:spcPct val="0"/>
              </a:spcBef>
              <a:spcAft>
                <a:spcPct val="15000"/>
              </a:spcAft>
              <a:buNone/>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tr-TR" altLang="tr-TR" sz="200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tercihen epidemiyoloji ve sağlık hizmeti ile ilişkili enfeksiyonların önlenmesi ve kontrolünde deneyimli olanlar» ifadesi</a:t>
            </a:r>
          </a:p>
          <a:p>
            <a:pPr marL="285750" lvl="0" indent="-285750" algn="l" defTabSz="400050">
              <a:lnSpc>
                <a:spcPct val="90000"/>
              </a:lnSpc>
              <a:spcBef>
                <a:spcPct val="0"/>
              </a:spcBef>
              <a:spcAft>
                <a:spcPct val="15000"/>
              </a:spcAft>
              <a:buFont typeface="Wingdings" panose="05000000000000000000" pitchFamily="2" charset="2"/>
              <a:buChar char="ü"/>
            </a:pPr>
            <a:endParaRPr lang="tr-TR" altLang="tr-TR" sz="2000" b="0" dirty="0">
              <a:solidFill>
                <a:srgbClr val="000000"/>
              </a:solidFill>
              <a:latin typeface="Times New Roman" panose="02020603050405020304" pitchFamily="18" charset="0"/>
              <a:cs typeface="Times New Roman" panose="02020603050405020304" pitchFamily="18" charset="0"/>
            </a:endParaRPr>
          </a:p>
          <a:p>
            <a:pPr marL="285750" lvl="0" indent="-285750" algn="l" defTabSz="400050">
              <a:lnSpc>
                <a:spcPct val="90000"/>
              </a:lnSpc>
              <a:spcBef>
                <a:spcPct val="0"/>
              </a:spcBef>
              <a:spcAft>
                <a:spcPct val="15000"/>
              </a:spcAft>
              <a:buFont typeface="Wingdings" panose="05000000000000000000" pitchFamily="2" charset="2"/>
              <a:buChar char="ü"/>
            </a:pP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«Yatak sayısı binden fazla olan yataklı tedavi kurumlarında, birden fazla enfeksiyon kontrol hekimi görevlendirilebilir» ifadesi yerine</a:t>
            </a:r>
          </a:p>
          <a:p>
            <a:pPr marL="0" lvl="0" indent="0" algn="l" defTabSz="400050">
              <a:lnSpc>
                <a:spcPct val="90000"/>
              </a:lnSpc>
              <a:spcBef>
                <a:spcPct val="0"/>
              </a:spcBef>
              <a:spcAft>
                <a:spcPct val="15000"/>
              </a:spcAft>
              <a:buNone/>
            </a:pPr>
            <a:endPar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lvl="0" indent="0" algn="l" defTabSz="400050">
              <a:lnSpc>
                <a:spcPct val="90000"/>
              </a:lnSpc>
              <a:spcBef>
                <a:spcPct val="0"/>
              </a:spcBef>
              <a:spcAft>
                <a:spcPct val="15000"/>
              </a:spcAft>
              <a:buNone/>
            </a:pPr>
            <a:r>
              <a:rPr lang="tr-TR" altLang="tr-TR" sz="2000" dirty="0">
                <a:solidFill>
                  <a:srgbClr val="000000"/>
                </a:solidFill>
                <a:latin typeface="Times New Roman" panose="02020603050405020304" pitchFamily="18" charset="0"/>
                <a:cs typeface="Times New Roman" panose="02020603050405020304" pitchFamily="18" charset="0"/>
              </a:rPr>
              <a:t>«</a:t>
            </a:r>
            <a:r>
              <a:rPr kumimoji="0" lang="tr-TR" altLang="tr-TR"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komitesi uygunluğu ile birden fazla enfeksiyon kontrol hekimi görevlendirilebilir» ifadesi</a:t>
            </a:r>
            <a:endParaRPr lang="tr-TR" sz="2000" b="0" i="0" kern="1200" dirty="0">
              <a:solidFill>
                <a:srgbClr val="000000"/>
              </a:solidFill>
              <a:latin typeface="Times New Roman" panose="02020603050405020304" pitchFamily="18" charset="0"/>
              <a:cs typeface="Times New Roman" panose="02020603050405020304" pitchFamily="18" charset="0"/>
            </a:endParaRPr>
          </a:p>
        </p:txBody>
      </p:sp>
      <p:sp>
        <p:nvSpPr>
          <p:cNvPr id="8" name="Metin Yer Tutucusu 7">
            <a:extLst>
              <a:ext uri="{FF2B5EF4-FFF2-40B4-BE49-F238E27FC236}">
                <a16:creationId xmlns:a16="http://schemas.microsoft.com/office/drawing/2014/main" id="{881FDBD0-9DC2-40EE-E435-9DB9CC9975E9}"/>
              </a:ext>
            </a:extLst>
          </p:cNvPr>
          <p:cNvSpPr>
            <a:spLocks noGrp="1"/>
          </p:cNvSpPr>
          <p:nvPr>
            <p:ph type="body" idx="1"/>
          </p:nvPr>
        </p:nvSpPr>
        <p:spPr>
          <a:xfrm>
            <a:off x="570282" y="1137483"/>
            <a:ext cx="3229361" cy="625696"/>
          </a:xfrm>
          <a:ln>
            <a:solidFill>
              <a:schemeClr val="accent1"/>
            </a:solidFill>
          </a:ln>
        </p:spPr>
        <p:txBody>
          <a:bodyPr/>
          <a:lstStyle/>
          <a:p>
            <a:pPr algn="ctr"/>
            <a:r>
              <a:rPr lang="tr-TR" dirty="0">
                <a:solidFill>
                  <a:srgbClr val="000000"/>
                </a:solidFill>
              </a:rPr>
              <a:t>Yenilikler</a:t>
            </a:r>
          </a:p>
        </p:txBody>
      </p:sp>
      <p:sp>
        <p:nvSpPr>
          <p:cNvPr id="11" name="Ok: Sol Yukarı 10">
            <a:extLst>
              <a:ext uri="{FF2B5EF4-FFF2-40B4-BE49-F238E27FC236}">
                <a16:creationId xmlns:a16="http://schemas.microsoft.com/office/drawing/2014/main" id="{BDF40657-80F0-74B9-77BA-DB65E4B8E061}"/>
              </a:ext>
            </a:extLst>
          </p:cNvPr>
          <p:cNvSpPr/>
          <p:nvPr/>
        </p:nvSpPr>
        <p:spPr>
          <a:xfrm flipH="1">
            <a:off x="1766656" y="1873188"/>
            <a:ext cx="656948" cy="242360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0936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C295C2-26E1-E761-69A5-1DE54DED12F0}"/>
              </a:ext>
            </a:extLst>
          </p:cNvPr>
          <p:cNvSpPr>
            <a:spLocks noGrp="1"/>
          </p:cNvSpPr>
          <p:nvPr>
            <p:ph type="title"/>
          </p:nvPr>
        </p:nvSpPr>
        <p:spPr/>
        <p:txBody>
          <a:bodyPr/>
          <a:lstStyle/>
          <a:p>
            <a:r>
              <a:rPr lang="tr-TR" dirty="0">
                <a:latin typeface="Calibri" panose="020F0502020204030204" pitchFamily="34" charset="0"/>
                <a:ea typeface="Calibri" panose="020F0502020204030204" pitchFamily="34" charset="0"/>
                <a:cs typeface="Calibri" panose="020F0502020204030204" pitchFamily="34" charset="0"/>
              </a:rPr>
              <a:t>Neden Yeni Yönetmelik?</a:t>
            </a:r>
            <a:endParaRPr lang="tr-TR" dirty="0"/>
          </a:p>
        </p:txBody>
      </p:sp>
      <p:sp>
        <p:nvSpPr>
          <p:cNvPr id="3" name="İçerik Yer Tutucusu 2">
            <a:extLst>
              <a:ext uri="{FF2B5EF4-FFF2-40B4-BE49-F238E27FC236}">
                <a16:creationId xmlns:a16="http://schemas.microsoft.com/office/drawing/2014/main" id="{B0CDC92F-5DFD-04BA-569B-E397815DA178}"/>
              </a:ext>
            </a:extLst>
          </p:cNvPr>
          <p:cNvSpPr>
            <a:spLocks noGrp="1"/>
          </p:cNvSpPr>
          <p:nvPr>
            <p:ph idx="1"/>
          </p:nvPr>
        </p:nvSpPr>
        <p:spPr>
          <a:xfrm>
            <a:off x="838200" y="1825625"/>
            <a:ext cx="7204969" cy="4351338"/>
          </a:xfrm>
        </p:spPr>
        <p:txBody>
          <a:bodyPr>
            <a:normAutofit fontScale="85000" lnSpcReduction="20000"/>
          </a:bodyPr>
          <a:lstStyle/>
          <a:p>
            <a:pPr marL="0" lvl="0" indent="0" eaLnBrk="0" fontAlgn="base" hangingPunct="0">
              <a:lnSpc>
                <a:spcPct val="100000"/>
              </a:lnSpc>
              <a:spcBef>
                <a:spcPct val="0"/>
              </a:spcBef>
              <a:spcAft>
                <a:spcPct val="0"/>
              </a:spcAft>
              <a:buClrTx/>
              <a:buSzTx/>
              <a:buFontTx/>
              <a:buChar char="•"/>
            </a:pPr>
            <a:r>
              <a:rPr lang="tr-TR" altLang="tr-TR" sz="3200" dirty="0">
                <a:solidFill>
                  <a:srgbClr val="000000"/>
                </a:solidFill>
                <a:latin typeface="Calibri" panose="020F0502020204030204" pitchFamily="34" charset="0"/>
                <a:ea typeface="Calibri" panose="020F0502020204030204" pitchFamily="34" charset="0"/>
                <a:cs typeface="Calibri" panose="020F0502020204030204" pitchFamily="34" charset="0"/>
              </a:rPr>
              <a:t> Sağlık hizmetlerinin karmaşıklığında</a:t>
            </a:r>
          </a:p>
          <a:p>
            <a:pPr marL="0" lvl="0" indent="0" eaLnBrk="0" fontAlgn="base" hangingPunct="0">
              <a:lnSpc>
                <a:spcPct val="100000"/>
              </a:lnSpc>
              <a:spcBef>
                <a:spcPct val="0"/>
              </a:spcBef>
              <a:spcAft>
                <a:spcPct val="0"/>
              </a:spcAft>
              <a:buClrTx/>
              <a:buSzTx/>
              <a:buNone/>
            </a:pPr>
            <a:endParaRPr lang="tr-TR" altLang="tr-TR"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ClrTx/>
              <a:buSzTx/>
              <a:buFontTx/>
              <a:buChar char="•"/>
            </a:pPr>
            <a:r>
              <a:rPr lang="tr-TR" altLang="tr-TR" sz="3200" dirty="0">
                <a:solidFill>
                  <a:srgbClr val="000000"/>
                </a:solidFill>
                <a:latin typeface="Calibri" panose="020F0502020204030204" pitchFamily="34" charset="0"/>
                <a:ea typeface="Calibri" panose="020F0502020204030204" pitchFamily="34" charset="0"/>
                <a:cs typeface="Calibri" panose="020F0502020204030204" pitchFamily="34" charset="0"/>
              </a:rPr>
              <a:t> Enfeksiyon Kontrolünün etki alanındaki (yeni eklenen alanlar, hizmetler)</a:t>
            </a:r>
          </a:p>
          <a:p>
            <a:pPr marL="0" lvl="0" indent="0" eaLnBrk="0" fontAlgn="base" hangingPunct="0">
              <a:lnSpc>
                <a:spcPct val="100000"/>
              </a:lnSpc>
              <a:spcBef>
                <a:spcPct val="0"/>
              </a:spcBef>
              <a:spcAft>
                <a:spcPct val="0"/>
              </a:spcAft>
              <a:buClrTx/>
              <a:buSzTx/>
              <a:buNone/>
            </a:pPr>
            <a:endParaRPr lang="tr-TR" altLang="tr-TR"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ClrTx/>
              <a:buSzTx/>
              <a:buFontTx/>
              <a:buChar char="•"/>
            </a:pPr>
            <a:r>
              <a:rPr lang="tr-TR" altLang="tr-TR" sz="3200" dirty="0">
                <a:solidFill>
                  <a:srgbClr val="000000"/>
                </a:solidFill>
                <a:latin typeface="Calibri" panose="020F0502020204030204" pitchFamily="34" charset="0"/>
                <a:ea typeface="Calibri" panose="020F0502020204030204" pitchFamily="34" charset="0"/>
                <a:cs typeface="Calibri" panose="020F0502020204030204" pitchFamily="34" charset="0"/>
              </a:rPr>
              <a:t> Sağlık hizmeti ile ilişkili enfeksiyonların öneminde (s</a:t>
            </a:r>
            <a:r>
              <a:rPr lang="tr-TR" altLang="tr-TR" sz="32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ayı/ hız/direnç)</a:t>
            </a:r>
          </a:p>
          <a:p>
            <a:pPr marL="0" lvl="0" indent="0" eaLnBrk="0" fontAlgn="base" hangingPunct="0">
              <a:lnSpc>
                <a:spcPct val="100000"/>
              </a:lnSpc>
              <a:spcBef>
                <a:spcPct val="0"/>
              </a:spcBef>
              <a:spcAft>
                <a:spcPct val="0"/>
              </a:spcAft>
              <a:buClrTx/>
              <a:buSzTx/>
              <a:buNone/>
            </a:pPr>
            <a:endParaRPr lang="tr-TR" altLang="tr-TR"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ClrTx/>
              <a:buSzTx/>
              <a:buFontTx/>
              <a:buChar char="•"/>
            </a:pPr>
            <a:r>
              <a:rPr lang="tr-TR" altLang="tr-TR" sz="3200" dirty="0">
                <a:solidFill>
                  <a:srgbClr val="000000"/>
                </a:solidFill>
                <a:latin typeface="Calibri" panose="020F0502020204030204" pitchFamily="34" charset="0"/>
                <a:ea typeface="Calibri" panose="020F0502020204030204" pitchFamily="34" charset="0"/>
                <a:cs typeface="Calibri" panose="020F0502020204030204" pitchFamily="34" charset="0"/>
              </a:rPr>
              <a:t> Ulusal </a:t>
            </a:r>
            <a:r>
              <a:rPr lang="tr-TR" altLang="tr-TR" sz="3200" dirty="0" err="1">
                <a:solidFill>
                  <a:srgbClr val="000000"/>
                </a:solidFill>
                <a:latin typeface="Calibri" panose="020F0502020204030204" pitchFamily="34" charset="0"/>
                <a:ea typeface="Calibri" panose="020F0502020204030204" pitchFamily="34" charset="0"/>
                <a:cs typeface="Calibri" panose="020F0502020204030204" pitchFamily="34" charset="0"/>
              </a:rPr>
              <a:t>sürveyans</a:t>
            </a:r>
            <a:r>
              <a:rPr lang="tr-TR" altLang="tr-TR" sz="3200" dirty="0">
                <a:solidFill>
                  <a:srgbClr val="000000"/>
                </a:solidFill>
                <a:latin typeface="Calibri" panose="020F0502020204030204" pitchFamily="34" charset="0"/>
                <a:ea typeface="Calibri" panose="020F0502020204030204" pitchFamily="34" charset="0"/>
                <a:cs typeface="Calibri" panose="020F0502020204030204" pitchFamily="34" charset="0"/>
              </a:rPr>
              <a:t> sistemimizin kapsamında</a:t>
            </a:r>
          </a:p>
          <a:p>
            <a:pPr marL="0" lvl="0" indent="0" eaLnBrk="0" fontAlgn="base" hangingPunct="0">
              <a:lnSpc>
                <a:spcPct val="100000"/>
              </a:lnSpc>
              <a:spcBef>
                <a:spcPct val="0"/>
              </a:spcBef>
              <a:spcAft>
                <a:spcPct val="0"/>
              </a:spcAft>
              <a:buClrTx/>
              <a:buSzTx/>
              <a:buNone/>
            </a:pPr>
            <a:endParaRPr lang="tr-TR" altLang="tr-TR"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ClrTx/>
              <a:buSzTx/>
              <a:buFontTx/>
              <a:buChar char="•"/>
            </a:pPr>
            <a:r>
              <a:rPr lang="tr-TR" altLang="tr-TR" sz="3200" dirty="0">
                <a:solidFill>
                  <a:srgbClr val="000000"/>
                </a:solidFill>
                <a:latin typeface="Calibri" panose="020F0502020204030204" pitchFamily="34" charset="0"/>
                <a:ea typeface="Calibri" panose="020F0502020204030204" pitchFamily="34" charset="0"/>
                <a:cs typeface="Calibri" panose="020F0502020204030204" pitchFamily="34" charset="0"/>
              </a:rPr>
              <a:t> Antimikrobiyal direnç ve kalite–güvenlik yaklaşımının benimsenmesinde</a:t>
            </a:r>
          </a:p>
          <a:p>
            <a:endParaRPr lang="tr-TR" dirty="0"/>
          </a:p>
        </p:txBody>
      </p:sp>
      <p:sp>
        <p:nvSpPr>
          <p:cNvPr id="4" name="Ok: Yukarı 3">
            <a:extLst>
              <a:ext uri="{FF2B5EF4-FFF2-40B4-BE49-F238E27FC236}">
                <a16:creationId xmlns:a16="http://schemas.microsoft.com/office/drawing/2014/main" id="{A28B1D57-17B2-F48E-0BF0-008C7EBB1DB7}"/>
              </a:ext>
            </a:extLst>
          </p:cNvPr>
          <p:cNvSpPr/>
          <p:nvPr/>
        </p:nvSpPr>
        <p:spPr>
          <a:xfrm>
            <a:off x="9454719" y="1603683"/>
            <a:ext cx="914400" cy="42536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tr-TR" sz="4000" dirty="0"/>
              <a:t>ARTIŞ</a:t>
            </a:r>
          </a:p>
        </p:txBody>
      </p:sp>
    </p:spTree>
    <p:extLst>
      <p:ext uri="{BB962C8B-B14F-4D97-AF65-F5344CB8AC3E}">
        <p14:creationId xmlns:p14="http://schemas.microsoft.com/office/powerpoint/2010/main" val="2387746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altLang="tr-TR" sz="4400" b="1" dirty="0">
                <a:solidFill>
                  <a:schemeClr val="tx1"/>
                </a:solidFill>
                <a:cs typeface="Times New Roman" panose="02020603050405020304" pitchFamily="18" charset="0"/>
              </a:rPr>
              <a:t>Enfeksiyon Kontrol Hekiminin Görevleri</a:t>
            </a:r>
            <a:endParaRPr lang="tr-TR" dirty="0"/>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300999" y="884552"/>
            <a:ext cx="4954430"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018028" y="884552"/>
            <a:ext cx="5183188" cy="823912"/>
          </a:xfrm>
        </p:spPr>
        <p:txBody>
          <a:bodyPr/>
          <a:lstStyle/>
          <a:p>
            <a:r>
              <a:rPr lang="tr-TR" dirty="0"/>
              <a:t>2025</a:t>
            </a:r>
          </a:p>
        </p:txBody>
      </p:sp>
      <p:sp>
        <p:nvSpPr>
          <p:cNvPr id="8" name="Rectangle 4">
            <a:extLst>
              <a:ext uri="{FF2B5EF4-FFF2-40B4-BE49-F238E27FC236}">
                <a16:creationId xmlns:a16="http://schemas.microsoft.com/office/drawing/2014/main" id="{4D264518-B7A7-B179-7842-0CB32B2EBF07}"/>
              </a:ext>
            </a:extLst>
          </p:cNvPr>
          <p:cNvSpPr>
            <a:spLocks noGrp="1" noChangeArrowheads="1"/>
          </p:cNvSpPr>
          <p:nvPr>
            <p:ph sz="quarter" idx="4"/>
          </p:nvPr>
        </p:nvSpPr>
        <p:spPr bwMode="auto">
          <a:xfrm>
            <a:off x="6094412" y="1813891"/>
            <a:ext cx="5862221" cy="47089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lang="tr-TR" altLang="tr-TR" sz="1200" b="1" dirty="0">
                <a:solidFill>
                  <a:srgbClr val="000000"/>
                </a:solidFill>
                <a:latin typeface="Times New Roman" panose="02020603050405020304" pitchFamily="18" charset="0"/>
                <a:cs typeface="Times New Roman" panose="02020603050405020304" pitchFamily="18" charset="0"/>
              </a:rPr>
              <a:t>MADDE 11- (1) </a:t>
            </a:r>
            <a:r>
              <a:rPr lang="tr-TR" altLang="tr-TR" sz="1200" dirty="0">
                <a:solidFill>
                  <a:srgbClr val="000000"/>
                </a:solidFill>
                <a:latin typeface="Times New Roman" panose="02020603050405020304" pitchFamily="18" charset="0"/>
                <a:cs typeface="Times New Roman" panose="02020603050405020304" pitchFamily="18" charset="0"/>
              </a:rPr>
              <a:t>Enfeksiyon kontrol hekiminin görev ve yetkileri şunlardır:</a:t>
            </a: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latin typeface="Times New Roman" panose="02020603050405020304" pitchFamily="18" charset="0"/>
                <a:cs typeface="Times New Roman" panose="02020603050405020304" pitchFamily="18" charset="0"/>
              </a:rPr>
              <a:t>a) En az haftada bir enfeksiyon kontrol hemşireleri ile bir araya gelerek çalışmaları değerlendirmek, </a:t>
            </a:r>
            <a:r>
              <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rPr>
              <a:t>enfeksiyon kontrol hemşirelerine danışmanlık yapmak.</a:t>
            </a:r>
          </a:p>
          <a:p>
            <a:pPr marR="0" lvl="0" indent="-228600" algn="just" defTabSz="914400" rtl="0" eaLnBrk="0" fontAlgn="base" latinLnBrk="0" hangingPunct="0">
              <a:lnSpc>
                <a:spcPct val="100000"/>
              </a:lnSpc>
              <a:spcBef>
                <a:spcPct val="0"/>
              </a:spcBef>
              <a:spcAft>
                <a:spcPct val="0"/>
              </a:spcAft>
              <a:buClrTx/>
              <a:buSzTx/>
              <a:buFontTx/>
              <a:buAutoNum type="alphaLcParenR"/>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latin typeface="Times New Roman" panose="02020603050405020304" pitchFamily="18" charset="0"/>
                <a:cs typeface="Times New Roman" panose="02020603050405020304" pitchFamily="18" charset="0"/>
              </a:rPr>
              <a:t>b) Enfeksiyon kontrol hemşireleri tarafından yürütülen çalışmaları ve hizmet içi eğitim programını denetlemek.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latin typeface="Times New Roman" panose="02020603050405020304" pitchFamily="18" charset="0"/>
                <a:cs typeface="Times New Roman" panose="02020603050405020304" pitchFamily="18" charset="0"/>
              </a:rPr>
              <a:t>c) Yataklı tedavi kurumu personeline enfeksiyon önleme ve kontrolü konusunda enfeksiyon kontrol komitesinin programı çerçevesinde eğitim vermek.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latin typeface="Times New Roman" panose="02020603050405020304" pitchFamily="18" charset="0"/>
                <a:cs typeface="Times New Roman" panose="02020603050405020304" pitchFamily="18" charset="0"/>
              </a:rPr>
              <a:t>ç) </a:t>
            </a:r>
            <a:r>
              <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rPr>
              <a:t>Ulusal sağlık hizmeti ile ilişkili enfeksiyonlar </a:t>
            </a:r>
            <a:r>
              <a:rPr lang="tr-TR" altLang="tr-TR" sz="1200" dirty="0" err="1">
                <a:solidFill>
                  <a:srgbClr val="000000"/>
                </a:solidFill>
                <a:highlight>
                  <a:srgbClr val="FFFF00"/>
                </a:highlight>
                <a:latin typeface="Times New Roman" panose="02020603050405020304" pitchFamily="18" charset="0"/>
                <a:cs typeface="Times New Roman" panose="02020603050405020304" pitchFamily="18" charset="0"/>
              </a:rPr>
              <a:t>sürveyans</a:t>
            </a:r>
            <a:r>
              <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rPr>
              <a:t> standartlarına uygun olarak toplanan verilerin, </a:t>
            </a:r>
            <a:r>
              <a:rPr lang="tr-TR" altLang="tr-TR" sz="1200" dirty="0" err="1">
                <a:solidFill>
                  <a:srgbClr val="000000"/>
                </a:solidFill>
                <a:highlight>
                  <a:srgbClr val="FFFF00"/>
                </a:highlight>
                <a:latin typeface="Times New Roman" panose="02020603050405020304" pitchFamily="18" charset="0"/>
                <a:cs typeface="Times New Roman" panose="02020603050405020304" pitchFamily="18" charset="0"/>
              </a:rPr>
              <a:t>USHİESA’ya</a:t>
            </a:r>
            <a:r>
              <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rPr>
              <a:t> zamanında girilmesini takip etmek.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latin typeface="Times New Roman" panose="02020603050405020304" pitchFamily="18" charset="0"/>
                <a:cs typeface="Times New Roman" panose="02020603050405020304" pitchFamily="18" charset="0"/>
              </a:rPr>
              <a:t>d) </a:t>
            </a:r>
            <a:r>
              <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rPr>
              <a:t>Enfeksiyon kontrol ekibi ile </a:t>
            </a:r>
            <a:r>
              <a:rPr lang="tr-TR" altLang="tr-TR" sz="1200" dirty="0" err="1">
                <a:solidFill>
                  <a:srgbClr val="000000"/>
                </a:solidFill>
                <a:highlight>
                  <a:srgbClr val="FFFF00"/>
                </a:highlight>
                <a:latin typeface="Times New Roman" panose="02020603050405020304" pitchFamily="18" charset="0"/>
                <a:cs typeface="Times New Roman" panose="02020603050405020304" pitchFamily="18" charset="0"/>
              </a:rPr>
              <a:t>sürveyans</a:t>
            </a:r>
            <a:r>
              <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rPr>
              <a:t> verilerini düzenli olarak değerlendirmek, yorumlamak, enfeksiyonların önlenmesi ve kontrolüne yönelik planlamalar yapmak.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latin typeface="Times New Roman" panose="02020603050405020304" pitchFamily="18" charset="0"/>
                <a:cs typeface="Times New Roman" panose="02020603050405020304" pitchFamily="18" charset="0"/>
              </a:rPr>
              <a:t>e) Enfeksiyon kontrol programlarının geliştirilmesi ve uygulanmasında görev almak.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latin typeface="Times New Roman" panose="02020603050405020304" pitchFamily="18" charset="0"/>
                <a:cs typeface="Times New Roman" panose="02020603050405020304" pitchFamily="18" charset="0"/>
              </a:rPr>
              <a:t>f) </a:t>
            </a:r>
            <a:r>
              <a:rPr lang="tr-TR" altLang="tr-TR" sz="1200" dirty="0">
                <a:solidFill>
                  <a:srgbClr val="000000"/>
                </a:solidFill>
                <a:highlight>
                  <a:srgbClr val="FFFF00"/>
                </a:highlight>
                <a:latin typeface="Times New Roman" panose="02020603050405020304" pitchFamily="18" charset="0"/>
                <a:cs typeface="Times New Roman" panose="02020603050405020304" pitchFamily="18" charset="0"/>
              </a:rPr>
              <a:t>Salgın şüphesi olduğunda inceleme başlatmak ve enfeksiyon kontrol ekibini bilgilendirmek.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200" dirty="0">
                <a:solidFill>
                  <a:srgbClr val="000000"/>
                </a:solidFill>
                <a:latin typeface="Times New Roman" panose="02020603050405020304" pitchFamily="18" charset="0"/>
                <a:cs typeface="Times New Roman" panose="02020603050405020304" pitchFamily="18" charset="0"/>
              </a:rPr>
              <a:t>g) Yataklı tedavi kurumlarında enfeksiyon kontrol önlemlerine yönelik tespit edilen sorunları, ilgili birimlere ve enfeksiyon kontrol komitesine iletmek; bu birimlerde enfeksiyon kontrol önlemlerinin oluşturulması, uygulanması ve değerlendirilmesine yönelik önerilerde bulunmak.</a:t>
            </a:r>
          </a:p>
        </p:txBody>
      </p:sp>
      <p:sp>
        <p:nvSpPr>
          <p:cNvPr id="10" name="Rectangle 3">
            <a:extLst>
              <a:ext uri="{FF2B5EF4-FFF2-40B4-BE49-F238E27FC236}">
                <a16:creationId xmlns:a16="http://schemas.microsoft.com/office/drawing/2014/main" id="{039A1DA2-7FA9-2BE0-4F39-45D4E8D8A84F}"/>
              </a:ext>
            </a:extLst>
          </p:cNvPr>
          <p:cNvSpPr>
            <a:spLocks noGrp="1" noChangeArrowheads="1"/>
          </p:cNvSpPr>
          <p:nvPr>
            <p:ph sz="half" idx="2"/>
          </p:nvPr>
        </p:nvSpPr>
        <p:spPr bwMode="auto">
          <a:xfrm>
            <a:off x="300999" y="1882081"/>
            <a:ext cx="5080626" cy="4524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12 — </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hekiminin görevleri şunlardır:</a:t>
            </a:r>
            <a:endParaRPr kumimoji="0" lang="tr-TR" altLang="tr-TR" sz="1200" b="0" i="0" u="none" strike="noStrike" cap="none" normalizeH="0" baseline="0" dirty="0">
              <a:ln>
                <a:noFill/>
              </a:ln>
              <a:solidFill>
                <a:schemeClr val="tx1"/>
              </a:solidFill>
              <a:effectLst/>
            </a:endParaRPr>
          </a:p>
          <a:p>
            <a:pPr marR="0" lvl="0" algn="just" defTabSz="914400" rtl="0" eaLnBrk="0" fontAlgn="base" latinLnBrk="0" hangingPunct="0">
              <a:lnSpc>
                <a:spcPct val="100000"/>
              </a:lnSpc>
              <a:spcBef>
                <a:spcPct val="0"/>
              </a:spcBef>
              <a:spcAft>
                <a:spcPct val="0"/>
              </a:spcAft>
              <a:buClrTx/>
              <a:buSzTx/>
              <a:buFontTx/>
              <a:buAutoNum type="alphaLcParenR"/>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 az haftada bir kere enfeksiyon kontrol hemşireleri ile bir araya gelerek çalışmaları değerlendirmek, </a:t>
            </a:r>
            <a:r>
              <a:rPr kumimoji="0" lang="tr-TR" altLang="tr-TR" sz="12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gerekli görülen her durumda enfeksiyon kontrol hemşiresine tıbbî direktif ve tavsiye vermek,</a:t>
            </a:r>
          </a:p>
          <a:p>
            <a:pPr marR="0" lvl="0" algn="just" defTabSz="914400" rtl="0" eaLnBrk="0" fontAlgn="base" latinLnBrk="0" hangingPunct="0">
              <a:lnSpc>
                <a:spcPct val="100000"/>
              </a:lnSpc>
              <a:spcBef>
                <a:spcPct val="0"/>
              </a:spcBef>
              <a:spcAft>
                <a:spcPct val="0"/>
              </a:spcAft>
              <a:buClrTx/>
              <a:buSzTx/>
              <a:buFontTx/>
              <a:buAutoNum type="alphaLcParenR"/>
              <a:tabLst/>
            </a:pP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Enfeksiyon kontrol hemşireleri tarafından yürütülen çalışmaları ve </a:t>
            </a:r>
            <a:r>
              <a:rPr kumimoji="0" lang="tr-TR" altLang="tr-TR"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hizmetiçi</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eğitim programını denetlemek,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 Yataklı tedavi kurumu personeline hastane enfeksiyonları konusunda Enfeksiyon Kontrol Komitesinin programları çerçevesinde eğitim vermek,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a:t>
            </a:r>
            <a:r>
              <a:rPr kumimoji="0" lang="tr-TR" altLang="tr-TR"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a:t>
            </a: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verilerini düzenli olarak gözden geçirip, sonuçlarını yorumlayarak, periyodik olarak enfeksiyon kontrol ekibine bilgi vermek ve enfeksiyon kontrol komitesinin toplantılarında bu verileri sunmak,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 Enfeksiyon kontrol programlarının geliştirilmesi ve uygulanmasında görev almak,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 Hastane enfeksiyonu salgını şüphesi olduğunda, bunun kaynağını aramaya ve sorunu çözmeye yönelik çalışmaları başlatmak ve yürütmek,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 Bölümlerle ilgili sorunları o birimlere iletmek, bu birimlerin kontrol tedbirlerinin oluşturulması, uygulanması ve değerlendirilmesine katılımlarını sağlamak.</a:t>
            </a:r>
            <a:endParaRPr kumimoji="0" lang="tr-TR" altLang="tr-TR"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112404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dirty="0"/>
              <a:t>Enfeksiyon Kontrol Hemşiresi</a:t>
            </a:r>
          </a:p>
        </p:txBody>
      </p:sp>
      <p:graphicFrame>
        <p:nvGraphicFramePr>
          <p:cNvPr id="4" name="Diyagram 3">
            <a:extLst>
              <a:ext uri="{FF2B5EF4-FFF2-40B4-BE49-F238E27FC236}">
                <a16:creationId xmlns:a16="http://schemas.microsoft.com/office/drawing/2014/main" id="{D5B7CB89-9E16-6B54-2BFE-0E8B3346400B}"/>
              </a:ext>
            </a:extLst>
          </p:cNvPr>
          <p:cNvGraphicFramePr/>
          <p:nvPr>
            <p:extLst>
              <p:ext uri="{D42A27DB-BD31-4B8C-83A1-F6EECF244321}">
                <p14:modId xmlns:p14="http://schemas.microsoft.com/office/powerpoint/2010/main" val="249517224"/>
              </p:ext>
            </p:extLst>
          </p:nvPr>
        </p:nvGraphicFramePr>
        <p:xfrm>
          <a:off x="407386" y="1136342"/>
          <a:ext cx="11195729" cy="5521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150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altLang="tr-TR" sz="4400" b="1" dirty="0">
                <a:solidFill>
                  <a:schemeClr val="tx1"/>
                </a:solidFill>
                <a:cs typeface="Times New Roman" panose="02020603050405020304" pitchFamily="18" charset="0"/>
              </a:rPr>
              <a:t>Enfeksiyon Kontrol Hemşiresi</a:t>
            </a:r>
            <a:endParaRPr lang="tr-TR" dirty="0"/>
          </a:p>
        </p:txBody>
      </p:sp>
      <p:sp>
        <p:nvSpPr>
          <p:cNvPr id="4" name="Rectangle 1">
            <a:extLst>
              <a:ext uri="{FF2B5EF4-FFF2-40B4-BE49-F238E27FC236}">
                <a16:creationId xmlns:a16="http://schemas.microsoft.com/office/drawing/2014/main" id="{A8D5CB65-4415-38B0-B1C8-B1816D449664}"/>
              </a:ext>
            </a:extLst>
          </p:cNvPr>
          <p:cNvSpPr>
            <a:spLocks noGrp="1" noChangeArrowheads="1"/>
          </p:cNvSpPr>
          <p:nvPr>
            <p:ph sz="quarter" idx="4"/>
          </p:nvPr>
        </p:nvSpPr>
        <p:spPr bwMode="auto">
          <a:xfrm>
            <a:off x="4263283" y="2116656"/>
            <a:ext cx="7393098" cy="45520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lgn="l" defTabSz="400050">
              <a:lnSpc>
                <a:spcPct val="90000"/>
              </a:lnSpc>
              <a:spcBef>
                <a:spcPct val="0"/>
              </a:spcBef>
              <a:spcAft>
                <a:spcPct val="15000"/>
              </a:spcAft>
              <a:buFont typeface="Wingdings" panose="05000000000000000000" pitchFamily="2" charset="2"/>
              <a:buChar char="ü"/>
            </a:pPr>
            <a:r>
              <a:rPr lang="tr-TR" sz="1400" b="0" i="0" kern="1200" dirty="0">
                <a:solidFill>
                  <a:srgbClr val="000000"/>
                </a:solidFill>
                <a:latin typeface="Times New Roman" panose="02020603050405020304" pitchFamily="18" charset="0"/>
                <a:ea typeface="+mn-ea"/>
                <a:cs typeface="Times New Roman" panose="02020603050405020304" pitchFamily="18" charset="0"/>
              </a:rPr>
              <a:t>Enfeksiyon kontrol komitesinin önerisi ve sağlık bakım hizmetleri müdürü onayı ile yönetim tarafından, </a:t>
            </a:r>
          </a:p>
          <a:p>
            <a:pPr marL="0" lvl="0" indent="0" algn="l" defTabSz="400050">
              <a:lnSpc>
                <a:spcPct val="90000"/>
              </a:lnSpc>
              <a:spcBef>
                <a:spcPct val="0"/>
              </a:spcBef>
              <a:spcAft>
                <a:spcPct val="15000"/>
              </a:spcAft>
              <a:buNone/>
            </a:pPr>
            <a:endParaRPr lang="tr-TR" sz="1400" b="0" i="0" kern="1200" dirty="0">
              <a:solidFill>
                <a:srgbClr val="000000"/>
              </a:solidFill>
              <a:latin typeface="Times New Roman" panose="02020603050405020304" pitchFamily="18" charset="0"/>
              <a:ea typeface="+mn-ea"/>
              <a:cs typeface="Times New Roman" panose="02020603050405020304" pitchFamily="18" charset="0"/>
            </a:endParaRPr>
          </a:p>
          <a:p>
            <a:pPr marL="285750" lvl="0" indent="-285750" algn="l" defTabSz="400050">
              <a:lnSpc>
                <a:spcPct val="90000"/>
              </a:lnSpc>
              <a:spcBef>
                <a:spcPct val="0"/>
              </a:spcBef>
              <a:spcAft>
                <a:spcPct val="15000"/>
              </a:spcAft>
              <a:buFont typeface="Wingdings" panose="05000000000000000000" pitchFamily="2" charset="2"/>
              <a:buChar char="ü"/>
            </a:pPr>
            <a:r>
              <a:rPr lang="tr-TR" sz="1400" dirty="0">
                <a:solidFill>
                  <a:srgbClr val="000000"/>
                </a:solidFill>
                <a:latin typeface="Times New Roman" panose="02020603050405020304" pitchFamily="18" charset="0"/>
                <a:cs typeface="Times New Roman" panose="02020603050405020304" pitchFamily="18" charset="0"/>
              </a:rPr>
              <a:t>L</a:t>
            </a:r>
            <a:r>
              <a:rPr lang="tr-TR" sz="1400" b="0" i="0" kern="1200" dirty="0">
                <a:solidFill>
                  <a:srgbClr val="000000"/>
                </a:solidFill>
                <a:latin typeface="Times New Roman" panose="02020603050405020304" pitchFamily="18" charset="0"/>
                <a:ea typeface="+mn-ea"/>
                <a:cs typeface="Times New Roman" panose="02020603050405020304" pitchFamily="18" charset="0"/>
              </a:rPr>
              <a:t>isans mezunu </a:t>
            </a:r>
          </a:p>
          <a:p>
            <a:pPr marL="0" lvl="0" indent="0" algn="l" defTabSz="400050">
              <a:lnSpc>
                <a:spcPct val="90000"/>
              </a:lnSpc>
              <a:spcBef>
                <a:spcPct val="0"/>
              </a:spcBef>
              <a:spcAft>
                <a:spcPct val="15000"/>
              </a:spcAft>
              <a:buNone/>
            </a:pPr>
            <a:endParaRPr lang="tr-TR" sz="1400" b="0" i="0" kern="1200" dirty="0">
              <a:solidFill>
                <a:srgbClr val="000000"/>
              </a:solidFill>
              <a:latin typeface="Times New Roman" panose="02020603050405020304" pitchFamily="18" charset="0"/>
              <a:ea typeface="+mn-ea"/>
              <a:cs typeface="Times New Roman" panose="02020603050405020304" pitchFamily="18" charset="0"/>
            </a:endParaRPr>
          </a:p>
          <a:p>
            <a:pPr marL="285750" lvl="0" indent="-285750" algn="l" defTabSz="400050">
              <a:lnSpc>
                <a:spcPct val="90000"/>
              </a:lnSpc>
              <a:spcBef>
                <a:spcPct val="0"/>
              </a:spcBef>
              <a:spcAft>
                <a:spcPct val="15000"/>
              </a:spcAft>
              <a:buFont typeface="Wingdings" panose="05000000000000000000" pitchFamily="2" charset="2"/>
              <a:buChar char="ü"/>
            </a:pPr>
            <a:r>
              <a:rPr lang="tr-TR" sz="1400" dirty="0">
                <a:solidFill>
                  <a:srgbClr val="000000"/>
                </a:solidFill>
                <a:latin typeface="Times New Roman" panose="02020603050405020304" pitchFamily="18" charset="0"/>
                <a:cs typeface="Times New Roman" panose="02020603050405020304" pitchFamily="18" charset="0"/>
              </a:rPr>
              <a:t>T</a:t>
            </a:r>
            <a:r>
              <a:rPr lang="tr-TR" sz="1400" b="0" i="0" kern="1200" dirty="0">
                <a:solidFill>
                  <a:srgbClr val="000000"/>
                </a:solidFill>
                <a:latin typeface="Times New Roman" panose="02020603050405020304" pitchFamily="18" charset="0"/>
                <a:ea typeface="+mn-ea"/>
                <a:cs typeface="Times New Roman" panose="02020603050405020304" pitchFamily="18" charset="0"/>
              </a:rPr>
              <a:t>ercihen Bakanlık tarafından onaylanmış enfeksiyon kontrol hemşireliği sertifikasına sahip hemşireler arasından seçilir </a:t>
            </a:r>
          </a:p>
          <a:p>
            <a:pPr marL="0" lvl="0" indent="0" algn="l" defTabSz="400050">
              <a:lnSpc>
                <a:spcPct val="90000"/>
              </a:lnSpc>
              <a:spcBef>
                <a:spcPct val="0"/>
              </a:spcBef>
              <a:spcAft>
                <a:spcPct val="15000"/>
              </a:spcAft>
              <a:buNone/>
            </a:pPr>
            <a:endParaRPr lang="tr-TR" sz="1400" b="0" i="0" kern="1200" dirty="0">
              <a:solidFill>
                <a:srgbClr val="000000"/>
              </a:solidFill>
              <a:latin typeface="Times New Roman" panose="02020603050405020304" pitchFamily="18" charset="0"/>
              <a:ea typeface="+mn-ea"/>
              <a:cs typeface="Times New Roman" panose="02020603050405020304" pitchFamily="18" charset="0"/>
            </a:endParaRPr>
          </a:p>
          <a:p>
            <a:pPr marL="285750" lvl="0" indent="-285750" algn="l" defTabSz="400050">
              <a:lnSpc>
                <a:spcPct val="90000"/>
              </a:lnSpc>
              <a:spcBef>
                <a:spcPct val="0"/>
              </a:spcBef>
              <a:spcAft>
                <a:spcPct val="15000"/>
              </a:spcAft>
              <a:buFont typeface="Wingdings" panose="05000000000000000000" pitchFamily="2" charset="2"/>
              <a:buChar char="ü"/>
            </a:pPr>
            <a:r>
              <a:rPr lang="tr-TR" sz="1400" b="0" i="0" kern="1200" dirty="0">
                <a:solidFill>
                  <a:srgbClr val="000000"/>
                </a:solidFill>
                <a:latin typeface="Times New Roman" panose="02020603050405020304" pitchFamily="18" charset="0"/>
                <a:ea typeface="+mn-ea"/>
                <a:cs typeface="Times New Roman" panose="02020603050405020304" pitchFamily="18" charset="0"/>
              </a:rPr>
              <a:t>Yataklı tedavi kurumlarında, kurum yatak sayısına göre her yüz elli yatak için bir enfeksiyon kontrol hemşiresi; </a:t>
            </a:r>
          </a:p>
          <a:p>
            <a:pPr marL="0" lvl="0" indent="0" algn="l" defTabSz="400050">
              <a:lnSpc>
                <a:spcPct val="90000"/>
              </a:lnSpc>
              <a:spcBef>
                <a:spcPct val="0"/>
              </a:spcBef>
              <a:spcAft>
                <a:spcPct val="15000"/>
              </a:spcAft>
              <a:buNone/>
            </a:pPr>
            <a:endParaRPr lang="tr-TR" sz="1400" b="0" i="0" kern="1200" dirty="0">
              <a:solidFill>
                <a:srgbClr val="000000"/>
              </a:solidFill>
              <a:latin typeface="Times New Roman" panose="02020603050405020304" pitchFamily="18" charset="0"/>
              <a:ea typeface="+mn-ea"/>
              <a:cs typeface="Times New Roman" panose="02020603050405020304" pitchFamily="18" charset="0"/>
            </a:endParaRPr>
          </a:p>
          <a:p>
            <a:pPr marL="285750" lvl="0" indent="-285750" algn="l" defTabSz="400050">
              <a:lnSpc>
                <a:spcPct val="90000"/>
              </a:lnSpc>
              <a:spcBef>
                <a:spcPct val="0"/>
              </a:spcBef>
              <a:spcAft>
                <a:spcPct val="15000"/>
              </a:spcAft>
              <a:buFont typeface="Wingdings" panose="05000000000000000000" pitchFamily="2" charset="2"/>
              <a:buChar char="ü"/>
            </a:pPr>
            <a:r>
              <a:rPr lang="tr-TR" sz="1400" dirty="0">
                <a:solidFill>
                  <a:srgbClr val="000000"/>
                </a:solidFill>
                <a:latin typeface="Times New Roman" panose="02020603050405020304" pitchFamily="18" charset="0"/>
                <a:cs typeface="Times New Roman" panose="02020603050405020304" pitchFamily="18" charset="0"/>
              </a:rPr>
              <a:t>K</a:t>
            </a:r>
            <a:r>
              <a:rPr lang="tr-TR" sz="1400" b="0" i="0" kern="1200" dirty="0">
                <a:solidFill>
                  <a:srgbClr val="000000"/>
                </a:solidFill>
                <a:latin typeface="Times New Roman" panose="02020603050405020304" pitchFamily="18" charset="0"/>
                <a:ea typeface="+mn-ea"/>
                <a:cs typeface="Times New Roman" panose="02020603050405020304" pitchFamily="18" charset="0"/>
              </a:rPr>
              <a:t>urum yatak sayısından bağımsız olarak yoğun bakım yatak sayısı elli ve üzeri olan hastaneler için her elli yoğun bakım yatak sayısı için bir enfeksiyon kontrol hemşiresi daha görevlendirilmesi zorunludur. </a:t>
            </a:r>
          </a:p>
          <a:p>
            <a:pPr marL="0" lvl="0" indent="0" algn="l" defTabSz="400050">
              <a:lnSpc>
                <a:spcPct val="90000"/>
              </a:lnSpc>
              <a:spcBef>
                <a:spcPct val="0"/>
              </a:spcBef>
              <a:spcAft>
                <a:spcPct val="15000"/>
              </a:spcAft>
              <a:buNone/>
            </a:pPr>
            <a:endParaRPr lang="tr-TR" sz="1400" b="0" i="0" kern="1200" dirty="0">
              <a:solidFill>
                <a:srgbClr val="000000"/>
              </a:solidFill>
              <a:latin typeface="Times New Roman" panose="02020603050405020304" pitchFamily="18" charset="0"/>
              <a:ea typeface="+mn-ea"/>
              <a:cs typeface="Times New Roman" panose="02020603050405020304" pitchFamily="18" charset="0"/>
            </a:endParaRPr>
          </a:p>
          <a:p>
            <a:pPr marL="285750" lvl="0" indent="-285750" algn="l" defTabSz="400050">
              <a:lnSpc>
                <a:spcPct val="90000"/>
              </a:lnSpc>
              <a:spcBef>
                <a:spcPct val="0"/>
              </a:spcBef>
              <a:spcAft>
                <a:spcPct val="15000"/>
              </a:spcAft>
              <a:buFont typeface="Wingdings" panose="05000000000000000000" pitchFamily="2" charset="2"/>
              <a:buChar char="ü"/>
            </a:pPr>
            <a:r>
              <a:rPr lang="tr-TR" sz="1400" b="0" i="0" kern="1200" dirty="0">
                <a:solidFill>
                  <a:srgbClr val="000000"/>
                </a:solidFill>
                <a:latin typeface="Times New Roman" panose="02020603050405020304" pitchFamily="18" charset="0"/>
                <a:ea typeface="+mn-ea"/>
                <a:cs typeface="Times New Roman" panose="02020603050405020304" pitchFamily="18" charset="0"/>
              </a:rPr>
              <a:t>Yoğun bakım yatak sayısı ellinin üzerinde olan kurumlarda, yoğun bakım yatak sayısı elliye bölündüğünde kalan sayı yirmi beş ve üzerinde ise ayrıca bir enfeksiyon kontrol hemşiresi daha görevlendirilmesi zorunludur.</a:t>
            </a:r>
          </a:p>
          <a:p>
            <a:pPr marL="0" lvl="0" indent="0" algn="l" defTabSz="400050">
              <a:lnSpc>
                <a:spcPct val="90000"/>
              </a:lnSpc>
              <a:spcBef>
                <a:spcPct val="0"/>
              </a:spcBef>
              <a:spcAft>
                <a:spcPct val="15000"/>
              </a:spcAft>
              <a:buNone/>
            </a:pPr>
            <a:endParaRPr lang="tr-TR" sz="1400" b="0" i="0" kern="1200" dirty="0">
              <a:solidFill>
                <a:srgbClr val="000000"/>
              </a:solidFill>
              <a:latin typeface="Times New Roman" panose="02020603050405020304" pitchFamily="18" charset="0"/>
              <a:ea typeface="+mn-ea"/>
              <a:cs typeface="Times New Roman" panose="02020603050405020304" pitchFamily="18" charset="0"/>
            </a:endParaRPr>
          </a:p>
          <a:p>
            <a:pPr marL="285750" lvl="0" indent="-285750" algn="l" defTabSz="400050">
              <a:lnSpc>
                <a:spcPct val="90000"/>
              </a:lnSpc>
              <a:spcBef>
                <a:spcPct val="0"/>
              </a:spcBef>
              <a:spcAft>
                <a:spcPct val="15000"/>
              </a:spcAft>
              <a:buFont typeface="Wingdings" panose="05000000000000000000" pitchFamily="2" charset="2"/>
              <a:buChar char="ü"/>
            </a:pPr>
            <a:r>
              <a:rPr lang="tr-TR" sz="1400" b="0" i="0" kern="1200" dirty="0">
                <a:solidFill>
                  <a:srgbClr val="000000"/>
                </a:solidFill>
                <a:latin typeface="Times New Roman" panose="02020603050405020304" pitchFamily="18" charset="0"/>
                <a:ea typeface="+mn-ea"/>
                <a:cs typeface="Times New Roman" panose="02020603050405020304" pitchFamily="18" charset="0"/>
              </a:rPr>
              <a:t>Bakanlıkça sertifikalandırılan enfeksiyon kontrol hemşireleri, enfeksiyon kontrol komitesince aksi yönde bir teklif getirilmediği sürece, en az yedi yıl süre ile bu görevi yürütür. </a:t>
            </a:r>
          </a:p>
        </p:txBody>
      </p:sp>
      <p:sp>
        <p:nvSpPr>
          <p:cNvPr id="8" name="Metin Yer Tutucusu 7">
            <a:extLst>
              <a:ext uri="{FF2B5EF4-FFF2-40B4-BE49-F238E27FC236}">
                <a16:creationId xmlns:a16="http://schemas.microsoft.com/office/drawing/2014/main" id="{881FDBD0-9DC2-40EE-E435-9DB9CC9975E9}"/>
              </a:ext>
            </a:extLst>
          </p:cNvPr>
          <p:cNvSpPr>
            <a:spLocks noGrp="1"/>
          </p:cNvSpPr>
          <p:nvPr>
            <p:ph type="body" idx="1"/>
          </p:nvPr>
        </p:nvSpPr>
        <p:spPr>
          <a:xfrm>
            <a:off x="570282" y="1137483"/>
            <a:ext cx="3229361" cy="625696"/>
          </a:xfrm>
          <a:ln>
            <a:solidFill>
              <a:schemeClr val="accent1"/>
            </a:solidFill>
          </a:ln>
        </p:spPr>
        <p:txBody>
          <a:bodyPr/>
          <a:lstStyle/>
          <a:p>
            <a:pPr algn="ctr"/>
            <a:r>
              <a:rPr lang="tr-TR" dirty="0">
                <a:solidFill>
                  <a:srgbClr val="000000"/>
                </a:solidFill>
              </a:rPr>
              <a:t>Yenilikler</a:t>
            </a:r>
          </a:p>
        </p:txBody>
      </p:sp>
      <p:sp>
        <p:nvSpPr>
          <p:cNvPr id="11" name="Ok: Sol Yukarı 10">
            <a:extLst>
              <a:ext uri="{FF2B5EF4-FFF2-40B4-BE49-F238E27FC236}">
                <a16:creationId xmlns:a16="http://schemas.microsoft.com/office/drawing/2014/main" id="{BDF40657-80F0-74B9-77BA-DB65E4B8E061}"/>
              </a:ext>
            </a:extLst>
          </p:cNvPr>
          <p:cNvSpPr/>
          <p:nvPr/>
        </p:nvSpPr>
        <p:spPr>
          <a:xfrm flipH="1">
            <a:off x="1766656" y="1873188"/>
            <a:ext cx="656948" cy="242360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4200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altLang="tr-TR" sz="4400" b="1" dirty="0">
                <a:solidFill>
                  <a:schemeClr val="tx1"/>
                </a:solidFill>
                <a:cs typeface="Times New Roman" panose="02020603050405020304" pitchFamily="18" charset="0"/>
              </a:rPr>
              <a:t>Enfeksiyon Kontrol Hemşiresi</a:t>
            </a:r>
            <a:endParaRPr lang="tr-TR" dirty="0"/>
          </a:p>
        </p:txBody>
      </p:sp>
      <p:sp>
        <p:nvSpPr>
          <p:cNvPr id="4" name="Rectangle 1">
            <a:extLst>
              <a:ext uri="{FF2B5EF4-FFF2-40B4-BE49-F238E27FC236}">
                <a16:creationId xmlns:a16="http://schemas.microsoft.com/office/drawing/2014/main" id="{A8D5CB65-4415-38B0-B1C8-B1816D449664}"/>
              </a:ext>
            </a:extLst>
          </p:cNvPr>
          <p:cNvSpPr>
            <a:spLocks noGrp="1" noChangeArrowheads="1"/>
          </p:cNvSpPr>
          <p:nvPr>
            <p:ph sz="quarter" idx="4"/>
          </p:nvPr>
        </p:nvSpPr>
        <p:spPr bwMode="auto">
          <a:xfrm>
            <a:off x="3634633" y="2720747"/>
            <a:ext cx="3347192" cy="34578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l" defTabSz="400050">
              <a:lnSpc>
                <a:spcPct val="90000"/>
              </a:lnSpc>
              <a:spcBef>
                <a:spcPct val="0"/>
              </a:spcBef>
              <a:spcAft>
                <a:spcPct val="15000"/>
              </a:spcAft>
              <a:buNone/>
            </a:pPr>
            <a:r>
              <a:rPr lang="tr-TR" sz="1800" b="0" i="0" kern="1200" dirty="0">
                <a:solidFill>
                  <a:srgbClr val="000000"/>
                </a:solidFill>
                <a:latin typeface="Times New Roman" panose="02020603050405020304" pitchFamily="18" charset="0"/>
                <a:ea typeface="+mn-ea"/>
                <a:cs typeface="Times New Roman" panose="02020603050405020304" pitchFamily="18" charset="0"/>
              </a:rPr>
              <a:t>A Hastanesi</a:t>
            </a:r>
          </a:p>
          <a:p>
            <a:pPr marL="285750" lvl="0" indent="-285750" algn="l" defTabSz="400050">
              <a:lnSpc>
                <a:spcPct val="90000"/>
              </a:lnSpc>
              <a:spcBef>
                <a:spcPct val="0"/>
              </a:spcBef>
              <a:spcAft>
                <a:spcPct val="15000"/>
              </a:spcAft>
              <a:buFont typeface="Wingdings" panose="05000000000000000000" pitchFamily="2" charset="2"/>
              <a:buChar char="ü"/>
            </a:pPr>
            <a:r>
              <a:rPr lang="tr-TR" sz="1800" b="0" i="0" kern="1200" dirty="0">
                <a:solidFill>
                  <a:srgbClr val="000000"/>
                </a:solidFill>
                <a:latin typeface="Times New Roman" panose="02020603050405020304" pitchFamily="18" charset="0"/>
                <a:ea typeface="+mn-ea"/>
                <a:cs typeface="Times New Roman" panose="02020603050405020304" pitchFamily="18" charset="0"/>
              </a:rPr>
              <a:t>Kurum Yatak Sayısı:1075</a:t>
            </a:r>
          </a:p>
          <a:p>
            <a:pPr marL="285750" lvl="0" indent="-285750" algn="l" defTabSz="400050">
              <a:lnSpc>
                <a:spcPct val="90000"/>
              </a:lnSpc>
              <a:spcBef>
                <a:spcPct val="0"/>
              </a:spcBef>
              <a:spcAft>
                <a:spcPct val="15000"/>
              </a:spcAft>
              <a:buFont typeface="Wingdings" panose="05000000000000000000" pitchFamily="2" charset="2"/>
              <a:buChar char="ü"/>
            </a:pPr>
            <a:r>
              <a:rPr lang="tr-TR" sz="1800" dirty="0">
                <a:solidFill>
                  <a:srgbClr val="000000"/>
                </a:solidFill>
                <a:latin typeface="Times New Roman" panose="02020603050405020304" pitchFamily="18" charset="0"/>
                <a:cs typeface="Times New Roman" panose="02020603050405020304" pitchFamily="18" charset="0"/>
              </a:rPr>
              <a:t>Kurum YBÜ Yatak Sayısı:475</a:t>
            </a:r>
          </a:p>
          <a:p>
            <a:pPr marL="0" lvl="0" indent="0" algn="l" defTabSz="400050">
              <a:lnSpc>
                <a:spcPct val="90000"/>
              </a:lnSpc>
              <a:spcBef>
                <a:spcPct val="0"/>
              </a:spcBef>
              <a:spcAft>
                <a:spcPct val="15000"/>
              </a:spcAft>
              <a:buNone/>
            </a:pPr>
            <a:endParaRPr lang="tr-TR" sz="1800" dirty="0">
              <a:solidFill>
                <a:srgbClr val="000000"/>
              </a:solidFill>
              <a:latin typeface="Times New Roman" panose="02020603050405020304" pitchFamily="18" charset="0"/>
              <a:cs typeface="Times New Roman" panose="02020603050405020304" pitchFamily="18" charset="0"/>
            </a:endParaRPr>
          </a:p>
          <a:p>
            <a:pPr marL="0" lvl="0" indent="0" algn="l" defTabSz="400050">
              <a:lnSpc>
                <a:spcPct val="90000"/>
              </a:lnSpc>
              <a:spcBef>
                <a:spcPct val="0"/>
              </a:spcBef>
              <a:spcAft>
                <a:spcPct val="15000"/>
              </a:spcAft>
              <a:buNone/>
            </a:pPr>
            <a:r>
              <a:rPr lang="tr-TR" sz="1800" b="0" i="0" kern="1200" dirty="0">
                <a:solidFill>
                  <a:srgbClr val="000000"/>
                </a:solidFill>
                <a:latin typeface="Times New Roman" panose="02020603050405020304" pitchFamily="18" charset="0"/>
                <a:ea typeface="+mn-ea"/>
                <a:cs typeface="Times New Roman" panose="02020603050405020304" pitchFamily="18" charset="0"/>
              </a:rPr>
              <a:t>Hesaplama;</a:t>
            </a:r>
          </a:p>
          <a:p>
            <a:pPr marL="0" lvl="0" indent="0" algn="l" defTabSz="400050">
              <a:lnSpc>
                <a:spcPct val="90000"/>
              </a:lnSpc>
              <a:spcBef>
                <a:spcPct val="0"/>
              </a:spcBef>
              <a:spcAft>
                <a:spcPct val="15000"/>
              </a:spcAft>
              <a:buNone/>
            </a:pPr>
            <a:r>
              <a:rPr lang="tr-TR" sz="1800" dirty="0">
                <a:solidFill>
                  <a:srgbClr val="000000"/>
                </a:solidFill>
                <a:latin typeface="Times New Roman" panose="02020603050405020304" pitchFamily="18" charset="0"/>
                <a:cs typeface="Times New Roman" panose="02020603050405020304" pitchFamily="18" charset="0"/>
              </a:rPr>
              <a:t>1075/150= 7,16 =&gt; 7 hemşire</a:t>
            </a:r>
          </a:p>
          <a:p>
            <a:pPr marL="0" lvl="0" indent="0" algn="l" defTabSz="400050">
              <a:lnSpc>
                <a:spcPct val="90000"/>
              </a:lnSpc>
              <a:spcBef>
                <a:spcPct val="0"/>
              </a:spcBef>
              <a:spcAft>
                <a:spcPct val="15000"/>
              </a:spcAft>
              <a:buNone/>
            </a:pPr>
            <a:endParaRPr lang="tr-TR" sz="1800" dirty="0">
              <a:solidFill>
                <a:srgbClr val="000000"/>
              </a:solidFill>
              <a:latin typeface="Times New Roman" panose="02020603050405020304" pitchFamily="18" charset="0"/>
              <a:cs typeface="Times New Roman" panose="02020603050405020304" pitchFamily="18" charset="0"/>
            </a:endParaRPr>
          </a:p>
          <a:p>
            <a:pPr marL="0" lvl="0" indent="0" algn="l" defTabSz="400050">
              <a:lnSpc>
                <a:spcPct val="90000"/>
              </a:lnSpc>
              <a:spcBef>
                <a:spcPct val="0"/>
              </a:spcBef>
              <a:spcAft>
                <a:spcPct val="15000"/>
              </a:spcAft>
              <a:buNone/>
            </a:pPr>
            <a:r>
              <a:rPr lang="tr-TR" sz="1800" b="0" i="0" kern="1200" dirty="0">
                <a:solidFill>
                  <a:srgbClr val="000000"/>
                </a:solidFill>
                <a:latin typeface="Times New Roman" panose="02020603050405020304" pitchFamily="18" charset="0"/>
                <a:ea typeface="+mn-ea"/>
                <a:cs typeface="Times New Roman" panose="02020603050405020304" pitchFamily="18" charset="0"/>
              </a:rPr>
              <a:t>475/50= </a:t>
            </a:r>
            <a:r>
              <a:rPr lang="tr-TR" sz="1800" dirty="0">
                <a:solidFill>
                  <a:srgbClr val="000000"/>
                </a:solidFill>
                <a:latin typeface="Times New Roman" panose="02020603050405020304" pitchFamily="18" charset="0"/>
                <a:cs typeface="Times New Roman" panose="02020603050405020304" pitchFamily="18" charset="0"/>
              </a:rPr>
              <a:t>9 hemşire kalan 25 ve üzeri olduğu için 1 hemşire toplam 10 hemşire</a:t>
            </a:r>
          </a:p>
          <a:p>
            <a:pPr marL="0" lvl="0" indent="0" algn="l" defTabSz="400050">
              <a:lnSpc>
                <a:spcPct val="90000"/>
              </a:lnSpc>
              <a:spcBef>
                <a:spcPct val="0"/>
              </a:spcBef>
              <a:spcAft>
                <a:spcPct val="15000"/>
              </a:spcAft>
              <a:buNone/>
            </a:pPr>
            <a:endParaRPr lang="tr-TR" sz="1800" b="0" i="0" kern="1200" dirty="0">
              <a:solidFill>
                <a:srgbClr val="000000"/>
              </a:solidFill>
              <a:latin typeface="Times New Roman" panose="02020603050405020304" pitchFamily="18" charset="0"/>
              <a:ea typeface="+mn-ea"/>
              <a:cs typeface="Times New Roman" panose="02020603050405020304" pitchFamily="18" charset="0"/>
            </a:endParaRPr>
          </a:p>
          <a:p>
            <a:pPr marL="0" lvl="0" indent="0" algn="l" defTabSz="400050">
              <a:lnSpc>
                <a:spcPct val="90000"/>
              </a:lnSpc>
              <a:spcBef>
                <a:spcPct val="0"/>
              </a:spcBef>
              <a:spcAft>
                <a:spcPct val="15000"/>
              </a:spcAft>
              <a:buNone/>
            </a:pPr>
            <a:r>
              <a:rPr lang="tr-TR" sz="1800" dirty="0">
                <a:solidFill>
                  <a:srgbClr val="000000"/>
                </a:solidFill>
                <a:latin typeface="Times New Roman" panose="02020603050405020304" pitchFamily="18" charset="0"/>
                <a:cs typeface="Times New Roman" panose="02020603050405020304" pitchFamily="18" charset="0"/>
              </a:rPr>
              <a:t>A kurumu için toplam: 17 hemşire</a:t>
            </a:r>
            <a:endParaRPr lang="tr-TR" sz="1400" dirty="0">
              <a:solidFill>
                <a:srgbClr val="000000"/>
              </a:solidFill>
              <a:latin typeface="Times New Roman" panose="02020603050405020304" pitchFamily="18" charset="0"/>
              <a:cs typeface="Times New Roman" panose="02020603050405020304" pitchFamily="18" charset="0"/>
            </a:endParaRPr>
          </a:p>
        </p:txBody>
      </p:sp>
      <p:sp>
        <p:nvSpPr>
          <p:cNvPr id="8" name="Metin Yer Tutucusu 7">
            <a:extLst>
              <a:ext uri="{FF2B5EF4-FFF2-40B4-BE49-F238E27FC236}">
                <a16:creationId xmlns:a16="http://schemas.microsoft.com/office/drawing/2014/main" id="{881FDBD0-9DC2-40EE-E435-9DB9CC9975E9}"/>
              </a:ext>
            </a:extLst>
          </p:cNvPr>
          <p:cNvSpPr>
            <a:spLocks noGrp="1"/>
          </p:cNvSpPr>
          <p:nvPr>
            <p:ph type="body" idx="1"/>
          </p:nvPr>
        </p:nvSpPr>
        <p:spPr>
          <a:xfrm>
            <a:off x="570282" y="1137483"/>
            <a:ext cx="3229361" cy="625696"/>
          </a:xfrm>
          <a:ln>
            <a:solidFill>
              <a:schemeClr val="accent1"/>
            </a:solidFill>
          </a:ln>
        </p:spPr>
        <p:txBody>
          <a:bodyPr>
            <a:normAutofit fontScale="77500" lnSpcReduction="20000"/>
          </a:bodyPr>
          <a:lstStyle/>
          <a:p>
            <a:pPr algn="ctr"/>
            <a:r>
              <a:rPr lang="tr-TR" dirty="0">
                <a:solidFill>
                  <a:srgbClr val="000000"/>
                </a:solidFill>
              </a:rPr>
              <a:t>Enfeksiyon Kontrol Hemşiresi Sayısının Belirlenmesi</a:t>
            </a:r>
          </a:p>
        </p:txBody>
      </p:sp>
      <p:sp>
        <p:nvSpPr>
          <p:cNvPr id="11" name="Ok: Sol Yukarı 10">
            <a:extLst>
              <a:ext uri="{FF2B5EF4-FFF2-40B4-BE49-F238E27FC236}">
                <a16:creationId xmlns:a16="http://schemas.microsoft.com/office/drawing/2014/main" id="{BDF40657-80F0-74B9-77BA-DB65E4B8E061}"/>
              </a:ext>
            </a:extLst>
          </p:cNvPr>
          <p:cNvSpPr/>
          <p:nvPr/>
        </p:nvSpPr>
        <p:spPr>
          <a:xfrm flipH="1">
            <a:off x="1766656" y="1873188"/>
            <a:ext cx="656948" cy="242360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ectangle 1">
            <a:extLst>
              <a:ext uri="{FF2B5EF4-FFF2-40B4-BE49-F238E27FC236}">
                <a16:creationId xmlns:a16="http://schemas.microsoft.com/office/drawing/2014/main" id="{26F3CD7B-E1DF-8036-A236-AC232752F92B}"/>
              </a:ext>
            </a:extLst>
          </p:cNvPr>
          <p:cNvSpPr txBox="1">
            <a:spLocks noChangeArrowheads="1"/>
          </p:cNvSpPr>
          <p:nvPr/>
        </p:nvSpPr>
        <p:spPr bwMode="auto">
          <a:xfrm>
            <a:off x="7835158" y="2845396"/>
            <a:ext cx="3440854" cy="32085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358775"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defTabSz="400050">
              <a:spcAft>
                <a:spcPct val="15000"/>
              </a:spcAft>
              <a:buNone/>
            </a:pPr>
            <a:r>
              <a:rPr lang="tr-TR" sz="1800" dirty="0">
                <a:solidFill>
                  <a:srgbClr val="000000"/>
                </a:solidFill>
                <a:latin typeface="Times New Roman" panose="02020603050405020304" pitchFamily="18" charset="0"/>
                <a:cs typeface="Times New Roman" panose="02020603050405020304" pitchFamily="18" charset="0"/>
              </a:rPr>
              <a:t>B Hastanesi</a:t>
            </a:r>
          </a:p>
          <a:p>
            <a:pPr marL="285750" indent="-285750" defTabSz="400050">
              <a:spcAft>
                <a:spcPct val="15000"/>
              </a:spcAft>
              <a:buFont typeface="Wingdings" panose="05000000000000000000" pitchFamily="2" charset="2"/>
              <a:buChar char="ü"/>
            </a:pPr>
            <a:r>
              <a:rPr lang="tr-TR" sz="1800" dirty="0">
                <a:solidFill>
                  <a:srgbClr val="000000"/>
                </a:solidFill>
                <a:latin typeface="Times New Roman" panose="02020603050405020304" pitchFamily="18" charset="0"/>
                <a:cs typeface="Times New Roman" panose="02020603050405020304" pitchFamily="18" charset="0"/>
              </a:rPr>
              <a:t>Kurum Yatak Sayısı:840</a:t>
            </a:r>
          </a:p>
          <a:p>
            <a:pPr marL="285750" indent="-285750" defTabSz="400050">
              <a:spcAft>
                <a:spcPct val="15000"/>
              </a:spcAft>
              <a:buFont typeface="Wingdings" panose="05000000000000000000" pitchFamily="2" charset="2"/>
              <a:buChar char="ü"/>
            </a:pPr>
            <a:r>
              <a:rPr lang="tr-TR" sz="1800" dirty="0">
                <a:solidFill>
                  <a:srgbClr val="000000"/>
                </a:solidFill>
                <a:latin typeface="Times New Roman" panose="02020603050405020304" pitchFamily="18" charset="0"/>
                <a:cs typeface="Times New Roman" panose="02020603050405020304" pitchFamily="18" charset="0"/>
              </a:rPr>
              <a:t>Kurum YBÜ Yatak Sayısı:420</a:t>
            </a:r>
          </a:p>
          <a:p>
            <a:pPr marL="0" indent="0" defTabSz="400050">
              <a:spcAft>
                <a:spcPct val="15000"/>
              </a:spcAft>
              <a:buNone/>
            </a:pPr>
            <a:endParaRPr lang="tr-TR" sz="1800" dirty="0">
              <a:solidFill>
                <a:srgbClr val="000000"/>
              </a:solidFill>
              <a:latin typeface="Times New Roman" panose="02020603050405020304" pitchFamily="18" charset="0"/>
              <a:cs typeface="Times New Roman" panose="02020603050405020304" pitchFamily="18" charset="0"/>
            </a:endParaRPr>
          </a:p>
          <a:p>
            <a:pPr marL="0" indent="0" defTabSz="400050">
              <a:spcAft>
                <a:spcPct val="15000"/>
              </a:spcAft>
              <a:buNone/>
            </a:pPr>
            <a:r>
              <a:rPr lang="tr-TR" sz="1800" dirty="0">
                <a:solidFill>
                  <a:srgbClr val="000000"/>
                </a:solidFill>
                <a:latin typeface="Times New Roman" panose="02020603050405020304" pitchFamily="18" charset="0"/>
                <a:cs typeface="Times New Roman" panose="02020603050405020304" pitchFamily="18" charset="0"/>
              </a:rPr>
              <a:t>Hesaplama;</a:t>
            </a:r>
          </a:p>
          <a:p>
            <a:pPr marL="0" indent="0" defTabSz="400050">
              <a:spcAft>
                <a:spcPct val="15000"/>
              </a:spcAft>
              <a:buNone/>
            </a:pPr>
            <a:r>
              <a:rPr lang="tr-TR" sz="1800" dirty="0">
                <a:solidFill>
                  <a:srgbClr val="000000"/>
                </a:solidFill>
                <a:latin typeface="Times New Roman" panose="02020603050405020304" pitchFamily="18" charset="0"/>
                <a:cs typeface="Times New Roman" panose="02020603050405020304" pitchFamily="18" charset="0"/>
              </a:rPr>
              <a:t>840/150= 5,6=&gt; 6 hemşire</a:t>
            </a:r>
          </a:p>
          <a:p>
            <a:pPr marL="0" indent="0" defTabSz="400050">
              <a:spcAft>
                <a:spcPct val="15000"/>
              </a:spcAft>
              <a:buNone/>
            </a:pPr>
            <a:endParaRPr lang="tr-TR" sz="1800" dirty="0">
              <a:solidFill>
                <a:srgbClr val="000000"/>
              </a:solidFill>
              <a:latin typeface="Times New Roman" panose="02020603050405020304" pitchFamily="18" charset="0"/>
              <a:cs typeface="Times New Roman" panose="02020603050405020304" pitchFamily="18" charset="0"/>
            </a:endParaRPr>
          </a:p>
          <a:p>
            <a:pPr marL="0" indent="0" defTabSz="400050">
              <a:spcAft>
                <a:spcPct val="15000"/>
              </a:spcAft>
              <a:buNone/>
            </a:pPr>
            <a:r>
              <a:rPr lang="tr-TR" sz="1800" dirty="0">
                <a:solidFill>
                  <a:srgbClr val="000000"/>
                </a:solidFill>
                <a:latin typeface="Times New Roman" panose="02020603050405020304" pitchFamily="18" charset="0"/>
                <a:cs typeface="Times New Roman" panose="02020603050405020304" pitchFamily="18" charset="0"/>
              </a:rPr>
              <a:t>420/50= 8 hemşire kalan 25 ve altı toplam 8 hemşire</a:t>
            </a:r>
          </a:p>
          <a:p>
            <a:pPr marL="0" indent="0" defTabSz="400050">
              <a:spcAft>
                <a:spcPct val="15000"/>
              </a:spcAft>
              <a:buNone/>
            </a:pPr>
            <a:endParaRPr lang="tr-TR" sz="1800" dirty="0">
              <a:solidFill>
                <a:srgbClr val="000000"/>
              </a:solidFill>
              <a:latin typeface="Times New Roman" panose="02020603050405020304" pitchFamily="18" charset="0"/>
              <a:cs typeface="Times New Roman" panose="02020603050405020304" pitchFamily="18" charset="0"/>
            </a:endParaRPr>
          </a:p>
          <a:p>
            <a:pPr marL="0" indent="0" defTabSz="400050">
              <a:spcAft>
                <a:spcPct val="15000"/>
              </a:spcAft>
              <a:buNone/>
            </a:pPr>
            <a:r>
              <a:rPr lang="tr-TR" sz="1800">
                <a:solidFill>
                  <a:srgbClr val="000000"/>
                </a:solidFill>
                <a:latin typeface="Times New Roman" panose="02020603050405020304" pitchFamily="18" charset="0"/>
                <a:cs typeface="Times New Roman" panose="02020603050405020304" pitchFamily="18" charset="0"/>
              </a:rPr>
              <a:t>B </a:t>
            </a:r>
            <a:r>
              <a:rPr lang="tr-TR" sz="1800" dirty="0">
                <a:solidFill>
                  <a:srgbClr val="000000"/>
                </a:solidFill>
                <a:latin typeface="Times New Roman" panose="02020603050405020304" pitchFamily="18" charset="0"/>
                <a:cs typeface="Times New Roman" panose="02020603050405020304" pitchFamily="18" charset="0"/>
              </a:rPr>
              <a:t>kurumu için toplam: 14 hemşire</a:t>
            </a:r>
          </a:p>
        </p:txBody>
      </p:sp>
    </p:spTree>
    <p:extLst>
      <p:ext uri="{BB962C8B-B14F-4D97-AF65-F5344CB8AC3E}">
        <p14:creationId xmlns:p14="http://schemas.microsoft.com/office/powerpoint/2010/main" val="932515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altLang="tr-TR" sz="4400" b="1" dirty="0">
                <a:solidFill>
                  <a:schemeClr val="tx1"/>
                </a:solidFill>
                <a:cs typeface="Times New Roman" panose="02020603050405020304" pitchFamily="18" charset="0"/>
              </a:rPr>
              <a:t>Enfeksiyon Kontrol Hemşiresi Görevleri</a:t>
            </a:r>
            <a:endParaRPr lang="tr-TR" dirty="0"/>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451995" y="366384"/>
            <a:ext cx="4954430"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018028" y="366384"/>
            <a:ext cx="5183188" cy="823912"/>
          </a:xfrm>
        </p:spPr>
        <p:txBody>
          <a:bodyPr/>
          <a:lstStyle/>
          <a:p>
            <a:r>
              <a:rPr lang="tr-TR" dirty="0"/>
              <a:t>2025</a:t>
            </a:r>
          </a:p>
        </p:txBody>
      </p:sp>
      <p:sp>
        <p:nvSpPr>
          <p:cNvPr id="8" name="Rectangle 4">
            <a:extLst>
              <a:ext uri="{FF2B5EF4-FFF2-40B4-BE49-F238E27FC236}">
                <a16:creationId xmlns:a16="http://schemas.microsoft.com/office/drawing/2014/main" id="{4D264518-B7A7-B179-7842-0CB32B2EBF07}"/>
              </a:ext>
            </a:extLst>
          </p:cNvPr>
          <p:cNvSpPr>
            <a:spLocks noGrp="1" noChangeArrowheads="1"/>
          </p:cNvSpPr>
          <p:nvPr>
            <p:ph sz="quarter" idx="4"/>
          </p:nvPr>
        </p:nvSpPr>
        <p:spPr bwMode="auto">
          <a:xfrm>
            <a:off x="5557421" y="1187218"/>
            <a:ext cx="6400800" cy="56784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13- </a:t>
            </a:r>
            <a:r>
              <a:rPr kumimoji="0" lang="tr-TR" altLang="tr-TR" sz="1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a:t>
            </a:r>
            <a:r>
              <a:rPr lang="tr-TR" altLang="tr-TR" sz="1100" dirty="0">
                <a:solidFill>
                  <a:srgbClr val="000000"/>
                </a:solidFill>
                <a:latin typeface="Times New Roman" panose="02020603050405020304" pitchFamily="18" charset="0"/>
                <a:cs typeface="Times New Roman" panose="02020603050405020304" pitchFamily="18" charset="0"/>
              </a:rPr>
              <a:t>Enfeksiyon kontrol hemşiresinin görev ve yetkileri şunlardır:</a:t>
            </a:r>
          </a:p>
          <a:p>
            <a:pPr marL="0" marR="0" lvl="0" indent="358775" algn="just" defTabSz="914400" rtl="0" eaLnBrk="0" fontAlgn="base" latinLnBrk="0" hangingPunct="0">
              <a:lnSpc>
                <a:spcPct val="100000"/>
              </a:lnSpc>
              <a:spcBef>
                <a:spcPct val="0"/>
              </a:spcBef>
              <a:spcAft>
                <a:spcPct val="0"/>
              </a:spcAft>
              <a:buClrTx/>
              <a:buSzTx/>
              <a:buFontTx/>
              <a:buNone/>
              <a:tabLst/>
            </a:pPr>
            <a:endParaRPr lang="tr-TR" altLang="tr-TR" sz="1100" dirty="0">
              <a:solidFill>
                <a:srgbClr val="000000"/>
              </a:solidFill>
              <a:latin typeface="Times New Roman" panose="02020603050405020304" pitchFamily="18" charset="0"/>
              <a:cs typeface="Times New Roman" panose="02020603050405020304" pitchFamily="18" charset="0"/>
            </a:endParaRPr>
          </a:p>
          <a:p>
            <a:pPr marR="0" lvl="0" indent="-228600" algn="just" defTabSz="914400" rtl="0" eaLnBrk="0" fontAlgn="base" latinLnBrk="0" hangingPunct="0">
              <a:lnSpc>
                <a:spcPct val="100000"/>
              </a:lnSpc>
              <a:spcBef>
                <a:spcPct val="0"/>
              </a:spcBef>
              <a:spcAft>
                <a:spcPct val="0"/>
              </a:spcAft>
              <a:buClrTx/>
              <a:buSzTx/>
              <a:buFontTx/>
              <a:buAutoNum type="alphaLcParenR"/>
              <a:tabLst/>
            </a:pPr>
            <a:r>
              <a:rPr lang="tr-TR" altLang="tr-TR" sz="1100" dirty="0">
                <a:solidFill>
                  <a:srgbClr val="000000"/>
                </a:solidFill>
                <a:highlight>
                  <a:srgbClr val="FFFF00"/>
                </a:highlight>
                <a:latin typeface="Times New Roman" panose="02020603050405020304" pitchFamily="18" charset="0"/>
                <a:cs typeface="Times New Roman" panose="02020603050405020304" pitchFamily="18" charset="0"/>
              </a:rPr>
              <a:t>Ulusal sağlık hizmeti ile ilişkili enfeksiyonlar </a:t>
            </a:r>
            <a:r>
              <a:rPr lang="tr-TR" altLang="tr-TR" sz="1100" dirty="0" err="1">
                <a:solidFill>
                  <a:srgbClr val="000000"/>
                </a:solidFill>
                <a:highlight>
                  <a:srgbClr val="FFFF00"/>
                </a:highlight>
                <a:latin typeface="Times New Roman" panose="02020603050405020304" pitchFamily="18" charset="0"/>
                <a:cs typeface="Times New Roman" panose="02020603050405020304" pitchFamily="18" charset="0"/>
              </a:rPr>
              <a:t>sürveyans</a:t>
            </a:r>
            <a:r>
              <a:rPr lang="tr-TR" altLang="tr-TR" sz="1100" dirty="0">
                <a:solidFill>
                  <a:srgbClr val="000000"/>
                </a:solidFill>
                <a:highlight>
                  <a:srgbClr val="FFFF00"/>
                </a:highlight>
                <a:latin typeface="Times New Roman" panose="02020603050405020304" pitchFamily="18" charset="0"/>
                <a:cs typeface="Times New Roman" panose="02020603050405020304" pitchFamily="18" charset="0"/>
              </a:rPr>
              <a:t> standartlarına uygun olarak </a:t>
            </a:r>
            <a:r>
              <a:rPr lang="tr-TR" altLang="tr-TR" sz="1100" dirty="0">
                <a:solidFill>
                  <a:srgbClr val="000000"/>
                </a:solidFill>
                <a:latin typeface="Times New Roman" panose="02020603050405020304" pitchFamily="18" charset="0"/>
                <a:cs typeface="Times New Roman" panose="02020603050405020304" pitchFamily="18" charset="0"/>
              </a:rPr>
              <a:t>sağlık hizmeti ile ilişkili enfeksiyonların </a:t>
            </a:r>
            <a:r>
              <a:rPr lang="tr-TR" altLang="tr-TR" sz="1100" dirty="0" err="1">
                <a:solidFill>
                  <a:srgbClr val="000000"/>
                </a:solidFill>
                <a:latin typeface="Times New Roman" panose="02020603050405020304" pitchFamily="18" charset="0"/>
                <a:cs typeface="Times New Roman" panose="02020603050405020304" pitchFamily="18" charset="0"/>
              </a:rPr>
              <a:t>sürveyansını</a:t>
            </a:r>
            <a:r>
              <a:rPr lang="tr-TR" altLang="tr-TR" sz="1100" dirty="0">
                <a:solidFill>
                  <a:srgbClr val="000000"/>
                </a:solidFill>
                <a:latin typeface="Times New Roman" panose="02020603050405020304" pitchFamily="18" charset="0"/>
                <a:cs typeface="Times New Roman" panose="02020603050405020304" pitchFamily="18" charset="0"/>
              </a:rPr>
              <a:t> yürütmek, günlük klinik ziyaretler ile hastaları değerlendirmek, laboratuvar ve görüntüleme sonuçlarını izlemek, sorumlu hekim ve hemşirelerle koordinasyon sağlayarak sağlık hizmeti ile ilişkili enfeksiyon gelişen ya da gelişme riski olan hastaları belirlemek ve gerekli tedbirlerin alınmasını sağlamak.</a:t>
            </a:r>
          </a:p>
          <a:p>
            <a:pPr marR="0" lvl="0" indent="-228600" algn="just" defTabSz="914400" rtl="0" eaLnBrk="0" fontAlgn="base" latinLnBrk="0" hangingPunct="0">
              <a:lnSpc>
                <a:spcPct val="100000"/>
              </a:lnSpc>
              <a:spcBef>
                <a:spcPct val="0"/>
              </a:spcBef>
              <a:spcAft>
                <a:spcPct val="0"/>
              </a:spcAft>
              <a:buClrTx/>
              <a:buSzTx/>
              <a:buFontTx/>
              <a:buAutoNum type="alphaLcParenR"/>
              <a:tabLst/>
            </a:pPr>
            <a:endParaRPr lang="tr-TR" altLang="tr-TR" sz="1100" dirty="0">
              <a:solidFill>
                <a:srgbClr val="000000"/>
              </a:solidFill>
              <a:latin typeface="Times New Roman" panose="02020603050405020304" pitchFamily="18" charset="0"/>
              <a:cs typeface="Times New Roman" panose="02020603050405020304" pitchFamily="18" charset="0"/>
            </a:endParaRPr>
          </a:p>
          <a:p>
            <a:pPr marR="0" lvl="0" indent="-228600" algn="just" defTabSz="914400" rtl="0" eaLnBrk="0" fontAlgn="base" latinLnBrk="0" hangingPunct="0">
              <a:lnSpc>
                <a:spcPct val="100000"/>
              </a:lnSpc>
              <a:spcBef>
                <a:spcPct val="0"/>
              </a:spcBef>
              <a:spcAft>
                <a:spcPct val="0"/>
              </a:spcAft>
              <a:buClrTx/>
              <a:buSzTx/>
              <a:buFontTx/>
              <a:buAutoNum type="alphaLcParenR"/>
              <a:tabLst/>
            </a:pPr>
            <a:r>
              <a:rPr lang="tr-TR" altLang="tr-TR" sz="1100" dirty="0">
                <a:solidFill>
                  <a:srgbClr val="000000"/>
                </a:solidFill>
                <a:highlight>
                  <a:srgbClr val="FFFF00"/>
                </a:highlight>
                <a:latin typeface="Times New Roman" panose="02020603050405020304" pitchFamily="18" charset="0"/>
                <a:cs typeface="Times New Roman" panose="02020603050405020304" pitchFamily="18" charset="0"/>
              </a:rPr>
              <a:t>Sağlık hizmeti ile ilişkili enfeksiyonların görülme riskinin yüksek olduğu yoğun bakım, yenidoğan, palyatif bakım, hematoloji ve onkoloji gibi kliniklerde, diyaliz ünitelerinde; izolasyon önlemleri uygulanan hastaların takip edildiği alan/kliniklerin veya sterilizasyon, ameliyathane ve endoskopi gibi invaziv girişimsel işlemlerin yapıldığı birimler ile çamaşırhane, yemekhane gibi destek hizmet birimlerini izlemek ve değerlendirmek.</a:t>
            </a:r>
          </a:p>
          <a:p>
            <a:pPr marR="0" lvl="0" indent="-228600" algn="just" defTabSz="914400" rtl="0" eaLnBrk="0" fontAlgn="base" latinLnBrk="0" hangingPunct="0">
              <a:lnSpc>
                <a:spcPct val="100000"/>
              </a:lnSpc>
              <a:spcBef>
                <a:spcPct val="0"/>
              </a:spcBef>
              <a:spcAft>
                <a:spcPct val="0"/>
              </a:spcAft>
              <a:buClrTx/>
              <a:buSzTx/>
              <a:buFontTx/>
              <a:buAutoNum type="alphaLcParenR"/>
              <a:tabLst/>
            </a:pPr>
            <a:endParaRPr lang="tr-TR" altLang="tr-TR" sz="1100" dirty="0">
              <a:solidFill>
                <a:srgbClr val="000000"/>
              </a:solidFill>
              <a:latin typeface="Times New Roman" panose="02020603050405020304" pitchFamily="18" charset="0"/>
              <a:cs typeface="Times New Roman" panose="02020603050405020304" pitchFamily="18" charset="0"/>
            </a:endParaRPr>
          </a:p>
          <a:p>
            <a:pPr marR="0" lvl="0" indent="-228600" algn="just" defTabSz="914400" rtl="0" eaLnBrk="0" fontAlgn="base" latinLnBrk="0" hangingPunct="0">
              <a:lnSpc>
                <a:spcPct val="100000"/>
              </a:lnSpc>
              <a:spcBef>
                <a:spcPct val="0"/>
              </a:spcBef>
              <a:spcAft>
                <a:spcPct val="0"/>
              </a:spcAft>
              <a:buClrTx/>
              <a:buSzTx/>
              <a:buFontTx/>
              <a:buAutoNum type="alphaLcParenR"/>
              <a:tabLst/>
            </a:pPr>
            <a:r>
              <a:rPr lang="tr-TR" altLang="tr-TR" sz="1100" dirty="0">
                <a:solidFill>
                  <a:srgbClr val="000000"/>
                </a:solidFill>
                <a:highlight>
                  <a:srgbClr val="FFFF00"/>
                </a:highlight>
                <a:latin typeface="Times New Roman" panose="02020603050405020304" pitchFamily="18" charset="0"/>
                <a:cs typeface="Times New Roman" panose="02020603050405020304" pitchFamily="18" charset="0"/>
              </a:rPr>
              <a:t>Sağlık hizmeti ile ilişkili enfeksiyon </a:t>
            </a:r>
            <a:r>
              <a:rPr lang="tr-TR" altLang="tr-TR" sz="1100" dirty="0" err="1">
                <a:solidFill>
                  <a:srgbClr val="000000"/>
                </a:solidFill>
                <a:highlight>
                  <a:srgbClr val="FFFF00"/>
                </a:highlight>
                <a:latin typeface="Times New Roman" panose="02020603050405020304" pitchFamily="18" charset="0"/>
                <a:cs typeface="Times New Roman" panose="02020603050405020304" pitchFamily="18" charset="0"/>
              </a:rPr>
              <a:t>sürveyans</a:t>
            </a:r>
            <a:r>
              <a:rPr lang="tr-TR" altLang="tr-TR" sz="1100" dirty="0">
                <a:solidFill>
                  <a:srgbClr val="000000"/>
                </a:solidFill>
                <a:highlight>
                  <a:srgbClr val="FFFF00"/>
                </a:highlight>
                <a:latin typeface="Times New Roman" panose="02020603050405020304" pitchFamily="18" charset="0"/>
                <a:cs typeface="Times New Roman" panose="02020603050405020304" pitchFamily="18" charset="0"/>
              </a:rPr>
              <a:t> verilerini, </a:t>
            </a:r>
            <a:r>
              <a:rPr lang="tr-TR" altLang="tr-TR" sz="1100" dirty="0" err="1">
                <a:solidFill>
                  <a:srgbClr val="000000"/>
                </a:solidFill>
                <a:highlight>
                  <a:srgbClr val="FFFF00"/>
                </a:highlight>
                <a:latin typeface="Times New Roman" panose="02020603050405020304" pitchFamily="18" charset="0"/>
                <a:cs typeface="Times New Roman" panose="02020603050405020304" pitchFamily="18" charset="0"/>
              </a:rPr>
              <a:t>USHİESA’ya</a:t>
            </a:r>
            <a:r>
              <a:rPr lang="tr-TR" altLang="tr-TR" sz="1100" dirty="0">
                <a:solidFill>
                  <a:srgbClr val="000000"/>
                </a:solidFill>
                <a:highlight>
                  <a:srgbClr val="FFFF00"/>
                </a:highlight>
                <a:latin typeface="Times New Roman" panose="02020603050405020304" pitchFamily="18" charset="0"/>
                <a:cs typeface="Times New Roman" panose="02020603050405020304" pitchFamily="18" charset="0"/>
              </a:rPr>
              <a:t> doğru, tam ve zamanında girmek.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1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100" dirty="0">
                <a:solidFill>
                  <a:srgbClr val="000000"/>
                </a:solidFill>
                <a:latin typeface="Times New Roman" panose="02020603050405020304" pitchFamily="18" charset="0"/>
                <a:cs typeface="Times New Roman" panose="02020603050405020304" pitchFamily="18" charset="0"/>
              </a:rPr>
              <a:t>ç)   Enfeksiyonları, mikroorganizmaları ve antibiyotik direncindeki değişimi belirlemek ve enfeksiyon kontrol ekibine bildirmek.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1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100" dirty="0">
                <a:solidFill>
                  <a:srgbClr val="000000"/>
                </a:solidFill>
                <a:latin typeface="Times New Roman" panose="02020603050405020304" pitchFamily="18" charset="0"/>
                <a:cs typeface="Times New Roman" panose="02020603050405020304" pitchFamily="18" charset="0"/>
              </a:rPr>
              <a:t>d)    </a:t>
            </a:r>
            <a:r>
              <a:rPr lang="tr-TR" altLang="tr-TR" sz="1100" dirty="0">
                <a:solidFill>
                  <a:srgbClr val="000000"/>
                </a:solidFill>
                <a:highlight>
                  <a:srgbClr val="FFFF00"/>
                </a:highlight>
                <a:latin typeface="Times New Roman" panose="02020603050405020304" pitchFamily="18" charset="0"/>
                <a:cs typeface="Times New Roman" panose="02020603050405020304" pitchFamily="18" charset="0"/>
              </a:rPr>
              <a:t>Salgın şüphesi olduğunda incelemelere katılmak ve salgın varlığında gerekli çalışmaları yürütmek.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1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100" dirty="0">
                <a:solidFill>
                  <a:srgbClr val="000000"/>
                </a:solidFill>
                <a:latin typeface="Times New Roman" panose="02020603050405020304" pitchFamily="18" charset="0"/>
                <a:cs typeface="Times New Roman" panose="02020603050405020304" pitchFamily="18" charset="0"/>
              </a:rPr>
              <a:t>e)    Haftada en az bir kez enfeksiyon kontrol hekimi ile bir araya gelerek çalışmaları değerlendirmek.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1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100" dirty="0">
                <a:solidFill>
                  <a:srgbClr val="000000"/>
                </a:solidFill>
                <a:latin typeface="Times New Roman" panose="02020603050405020304" pitchFamily="18" charset="0"/>
                <a:cs typeface="Times New Roman" panose="02020603050405020304" pitchFamily="18" charset="0"/>
              </a:rPr>
              <a:t>f)   </a:t>
            </a:r>
            <a:r>
              <a:rPr lang="tr-TR" altLang="tr-TR" sz="1100" dirty="0">
                <a:solidFill>
                  <a:srgbClr val="000000"/>
                </a:solidFill>
                <a:highlight>
                  <a:srgbClr val="FFFF00"/>
                </a:highlight>
                <a:latin typeface="Times New Roman" panose="02020603050405020304" pitchFamily="18" charset="0"/>
                <a:cs typeface="Times New Roman" panose="02020603050405020304" pitchFamily="18" charset="0"/>
              </a:rPr>
              <a:t>Klinik, servis ve ünitelerle ilgili sorunları enfeksiyon kontrol hekimi ile birlikte</a:t>
            </a:r>
            <a:r>
              <a:rPr lang="tr-TR" altLang="tr-TR" sz="1100" dirty="0">
                <a:solidFill>
                  <a:srgbClr val="000000"/>
                </a:solidFill>
                <a:latin typeface="Times New Roman" panose="02020603050405020304" pitchFamily="18" charset="0"/>
                <a:cs typeface="Times New Roman" panose="02020603050405020304" pitchFamily="18" charset="0"/>
              </a:rPr>
              <a:t> ilgili birimler ve enfeksiyon kontrol komitesine iletmek, bu birimlerde enfeksiyon kontrol önlemlerinin oluşturulması, uygulanması ve değerlendirilmesine katkı sağlamak ve takibini yapmak.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1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100" dirty="0">
                <a:solidFill>
                  <a:srgbClr val="000000"/>
                </a:solidFill>
                <a:latin typeface="Times New Roman" panose="02020603050405020304" pitchFamily="18" charset="0"/>
                <a:cs typeface="Times New Roman" panose="02020603050405020304" pitchFamily="18" charset="0"/>
              </a:rPr>
              <a:t>g)   Enfeksiyon kontrol programlarının geliştirilmesi ve uygulanmasında görev almak.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1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100" dirty="0">
                <a:solidFill>
                  <a:srgbClr val="000000"/>
                </a:solidFill>
                <a:latin typeface="Times New Roman" panose="02020603050405020304" pitchFamily="18" charset="0"/>
                <a:cs typeface="Times New Roman" panose="02020603050405020304" pitchFamily="18" charset="0"/>
              </a:rPr>
              <a:t>ğ)   Yataklı tedavi kurumu genelinde enfeksiyon kontrol uygulamalarını izlemek.</a:t>
            </a:r>
          </a:p>
          <a:p>
            <a:pPr marL="0" marR="0" lvl="0" indent="0" algn="just" defTabSz="914400" rtl="0" eaLnBrk="0" fontAlgn="base" latinLnBrk="0" hangingPunct="0">
              <a:lnSpc>
                <a:spcPct val="100000"/>
              </a:lnSpc>
              <a:spcBef>
                <a:spcPct val="0"/>
              </a:spcBef>
              <a:spcAft>
                <a:spcPct val="0"/>
              </a:spcAft>
              <a:buClrTx/>
              <a:buSzTx/>
              <a:buNone/>
              <a:tabLst/>
            </a:pPr>
            <a:endParaRPr lang="tr-TR" altLang="tr-TR" sz="11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1100" dirty="0">
                <a:solidFill>
                  <a:srgbClr val="000000"/>
                </a:solidFill>
                <a:latin typeface="Times New Roman" panose="02020603050405020304" pitchFamily="18" charset="0"/>
                <a:cs typeface="Times New Roman" panose="02020603050405020304" pitchFamily="18" charset="0"/>
              </a:rPr>
              <a:t>h)   Yataklı tedavi kurumu personeline sağlık hizmeti ile ilişkili enfeksiyonlar ve kontrolü konusunda eğitim vermek.</a:t>
            </a:r>
          </a:p>
        </p:txBody>
      </p:sp>
      <p:sp>
        <p:nvSpPr>
          <p:cNvPr id="10" name="Rectangle 3">
            <a:extLst>
              <a:ext uri="{FF2B5EF4-FFF2-40B4-BE49-F238E27FC236}">
                <a16:creationId xmlns:a16="http://schemas.microsoft.com/office/drawing/2014/main" id="{039A1DA2-7FA9-2BE0-4F39-45D4E8D8A84F}"/>
              </a:ext>
            </a:extLst>
          </p:cNvPr>
          <p:cNvSpPr>
            <a:spLocks noGrp="1" noChangeArrowheads="1"/>
          </p:cNvSpPr>
          <p:nvPr>
            <p:ph sz="half" idx="2"/>
          </p:nvPr>
        </p:nvSpPr>
        <p:spPr bwMode="auto">
          <a:xfrm>
            <a:off x="300999" y="1187218"/>
            <a:ext cx="4634986" cy="56092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14 — </a:t>
            </a: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Enfeksiyon kontrol hemşiresinin görevleri şunlardır: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050" b="0" i="0" u="none" strike="noStrike" cap="none" normalizeH="0" baseline="0" dirty="0">
              <a:ln>
                <a:noFill/>
              </a:ln>
              <a:solidFill>
                <a:schemeClr val="tx1"/>
              </a:solidFill>
              <a:effectLst/>
            </a:endParaRPr>
          </a:p>
          <a:p>
            <a:pPr marR="0" lvl="0" algn="just" defTabSz="914400" rtl="0" eaLnBrk="0" fontAlgn="base" latinLnBrk="0" hangingPunct="0">
              <a:lnSpc>
                <a:spcPct val="100000"/>
              </a:lnSpc>
              <a:spcBef>
                <a:spcPct val="0"/>
              </a:spcBef>
              <a:spcAft>
                <a:spcPct val="0"/>
              </a:spcAft>
              <a:buClrTx/>
              <a:buSzTx/>
              <a:buFontTx/>
              <a:buAutoNum type="alphaLcParenR"/>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Hastane enfeksiyonları </a:t>
            </a:r>
            <a:r>
              <a:rPr kumimoji="0" lang="tr-TR" altLang="tr-TR" sz="11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sürveyansını</a:t>
            </a: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yürütmek amacıyla, mikrobiyoloji ve klinik mikrobiyoloji laboratuvarından kültür sonuçlarını izlemek, günlük klinik ziyaretleri ile ilgili hastaları değerlendirmek, sorumlu hekim ve hemşirelerle koordinasyon sağlayarak, hastane enfeksiyonu gelişen ya da gelişme ihtimali bulunan yeni vakaları saptamak, bu hastaları enfeksiyon riski açısından değerlendirerek gerekli tedbirlerin alınmasını sağlamak,</a:t>
            </a:r>
          </a:p>
          <a:p>
            <a:pPr marL="0" marR="0" lvl="0" indent="0" algn="just" defTabSz="914400" rtl="0" eaLnBrk="0" fontAlgn="base" latinLnBrk="0" hangingPunct="0">
              <a:lnSpc>
                <a:spcPct val="100000"/>
              </a:lnSpc>
              <a:spcBef>
                <a:spcPct val="0"/>
              </a:spcBef>
              <a:spcAft>
                <a:spcPct val="0"/>
              </a:spcAft>
              <a:buClrTx/>
              <a:buSzTx/>
              <a:buNone/>
              <a:tabLst/>
            </a:pPr>
            <a:endParaRPr kumimoji="0" lang="tr-TR" altLang="tr-TR"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Toplanan </a:t>
            </a:r>
            <a:r>
              <a:rPr kumimoji="0" lang="tr-TR" altLang="tr-TR" sz="11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sürveyans</a:t>
            </a: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verilerinin bilgisayar kayıtlarını tutmak,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 Klinik enfeksiyon hızı artışlarını veya belirli mikroorganizmalarla oluşan enfeksiyonlardaki artışı belirlemek ve bunları enfeksiyon kontrol hekimine bildirmek,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Hastane enfeksiyon salgını şüphesi olduğunda, bunun kaynağını aramaya ve sorunu çözmeye yönelik çalışmalara katılmak,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 En az haftada bir kez enfeksiyon kontrol hekimi ile bir araya gelerek, çalışmaları değerlendirmek,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 Bölümlerle ilgili sorunları enfeksiyon kontrol hekimi ile birlikte o bölümlere iletmek, bu bölümlerin kontrol tedbirlerinin oluşturulması, uygulanması ve değerlendirilmesine katılımlarını sağlamak,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 Enfeksiyon kontrol programlarının geliştirilmesi ve uygulanmasında görev almak,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h) Yataklı tedavi kurumu genelinde enfeksiyon kontrol uygulamalarını izlemek,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ı) Yataklı tedavi kurumu personeline hastane enfeksiyonları ve kontrolü konusunda eğitim vermektir.</a:t>
            </a:r>
            <a:endParaRPr lang="tr-TR" altLang="tr-TR" sz="2000" dirty="0"/>
          </a:p>
        </p:txBody>
      </p:sp>
    </p:spTree>
    <p:extLst>
      <p:ext uri="{BB962C8B-B14F-4D97-AF65-F5344CB8AC3E}">
        <p14:creationId xmlns:p14="http://schemas.microsoft.com/office/powerpoint/2010/main" val="3318802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5">
            <a:extLst>
              <a:ext uri="{FF2B5EF4-FFF2-40B4-BE49-F238E27FC236}">
                <a16:creationId xmlns:a16="http://schemas.microsoft.com/office/drawing/2014/main" id="{A87BDB42-6045-3657-89E1-E0C47F828437}"/>
              </a:ext>
            </a:extLst>
          </p:cNvPr>
          <p:cNvGraphicFramePr>
            <a:graphicFrameLocks noGrp="1"/>
          </p:cNvGraphicFramePr>
          <p:nvPr>
            <p:ph idx="1"/>
            <p:extLst>
              <p:ext uri="{D42A27DB-BD31-4B8C-83A1-F6EECF244321}">
                <p14:modId xmlns:p14="http://schemas.microsoft.com/office/powerpoint/2010/main" val="826277860"/>
              </p:ext>
            </p:extLst>
          </p:nvPr>
        </p:nvGraphicFramePr>
        <p:xfrm>
          <a:off x="390617" y="1603683"/>
          <a:ext cx="11150354" cy="5000983"/>
        </p:xfrm>
        <a:graphic>
          <a:graphicData uri="http://schemas.openxmlformats.org/drawingml/2006/table">
            <a:tbl>
              <a:tblPr firstRow="1" bandRow="1">
                <a:tableStyleId>{5C22544A-7EE6-4342-B048-85BDC9FD1C3A}</a:tableStyleId>
              </a:tblPr>
              <a:tblGrid>
                <a:gridCol w="5575177">
                  <a:extLst>
                    <a:ext uri="{9D8B030D-6E8A-4147-A177-3AD203B41FA5}">
                      <a16:colId xmlns:a16="http://schemas.microsoft.com/office/drawing/2014/main" val="4092353044"/>
                    </a:ext>
                  </a:extLst>
                </a:gridCol>
                <a:gridCol w="5575177">
                  <a:extLst>
                    <a:ext uri="{9D8B030D-6E8A-4147-A177-3AD203B41FA5}">
                      <a16:colId xmlns:a16="http://schemas.microsoft.com/office/drawing/2014/main" val="209267061"/>
                    </a:ext>
                  </a:extLst>
                </a:gridCol>
              </a:tblGrid>
              <a:tr h="368023">
                <a:tc>
                  <a:txBody>
                    <a:bodyPr/>
                    <a:lstStyle/>
                    <a:p>
                      <a:r>
                        <a:rPr lang="tr-TR" sz="1400" dirty="0">
                          <a:solidFill>
                            <a:schemeClr val="bg1"/>
                          </a:solidFill>
                        </a:rPr>
                        <a:t>2005</a:t>
                      </a:r>
                    </a:p>
                  </a:txBody>
                  <a:tcPr/>
                </a:tc>
                <a:tc>
                  <a:txBody>
                    <a:bodyPr/>
                    <a:lstStyle/>
                    <a:p>
                      <a:r>
                        <a:rPr lang="tr-TR" sz="1400" dirty="0">
                          <a:solidFill>
                            <a:schemeClr val="bg1"/>
                          </a:solidFill>
                        </a:rPr>
                        <a:t>2025</a:t>
                      </a:r>
                    </a:p>
                  </a:txBody>
                  <a:tcPr/>
                </a:tc>
                <a:extLst>
                  <a:ext uri="{0D108BD9-81ED-4DB2-BD59-A6C34878D82A}">
                    <a16:rowId xmlns:a16="http://schemas.microsoft.com/office/drawing/2014/main" val="4118423543"/>
                  </a:ext>
                </a:extLst>
              </a:tr>
              <a:tr h="937703">
                <a:tc>
                  <a:txBody>
                    <a:bodyPr/>
                    <a:lstStyle/>
                    <a:p>
                      <a:r>
                        <a:rPr lang="tr-TR" sz="1400" b="1" i="0" kern="1200" dirty="0">
                          <a:solidFill>
                            <a:srgbClr val="000000"/>
                          </a:solidFill>
                          <a:effectLst/>
                          <a:latin typeface="+mn-lt"/>
                          <a:ea typeface="+mn-ea"/>
                          <a:cs typeface="+mn-cs"/>
                        </a:rPr>
                        <a:t>Bildirimler</a:t>
                      </a:r>
                      <a:endParaRPr lang="tr-TR" sz="1400" b="0" i="0" kern="1200" dirty="0">
                        <a:solidFill>
                          <a:srgbClr val="000000"/>
                        </a:solidFill>
                        <a:effectLst/>
                        <a:latin typeface="+mn-lt"/>
                        <a:ea typeface="+mn-ea"/>
                        <a:cs typeface="+mn-cs"/>
                      </a:endParaRPr>
                    </a:p>
                    <a:p>
                      <a:r>
                        <a:rPr lang="tr-TR" sz="1400" b="1" i="0" kern="1200" dirty="0">
                          <a:solidFill>
                            <a:srgbClr val="000000"/>
                          </a:solidFill>
                          <a:effectLst/>
                          <a:latin typeface="+mn-lt"/>
                          <a:ea typeface="+mn-ea"/>
                          <a:cs typeface="+mn-cs"/>
                        </a:rPr>
                        <a:t>             Madde 15 — </a:t>
                      </a:r>
                      <a:r>
                        <a:rPr lang="tr-TR" sz="1400" b="0" i="0" kern="1200" dirty="0">
                          <a:solidFill>
                            <a:srgbClr val="000000"/>
                          </a:solidFill>
                          <a:effectLst/>
                          <a:latin typeface="+mn-lt"/>
                          <a:ea typeface="+mn-ea"/>
                          <a:cs typeface="+mn-cs"/>
                        </a:rPr>
                        <a:t>Yönetim, hastane enfeksiyon hızları ve </a:t>
                      </a:r>
                      <a:r>
                        <a:rPr lang="tr-TR" sz="1400" b="0" i="0" kern="1200" dirty="0" err="1">
                          <a:solidFill>
                            <a:srgbClr val="000000"/>
                          </a:solidFill>
                          <a:effectLst/>
                          <a:latin typeface="+mn-lt"/>
                          <a:ea typeface="+mn-ea"/>
                          <a:cs typeface="+mn-cs"/>
                        </a:rPr>
                        <a:t>sürveyans</a:t>
                      </a:r>
                      <a:r>
                        <a:rPr lang="tr-TR" sz="1400" b="0" i="0" kern="1200" dirty="0">
                          <a:solidFill>
                            <a:srgbClr val="000000"/>
                          </a:solidFill>
                          <a:effectLst/>
                          <a:latin typeface="+mn-lt"/>
                          <a:ea typeface="+mn-ea"/>
                          <a:cs typeface="+mn-cs"/>
                        </a:rPr>
                        <a:t> sonuçlarını içeren yıllık faaliyet raporunu, her yıl en geç Şubat ayının sonuna kadar Bakanlığa bildirir.</a:t>
                      </a:r>
                    </a:p>
                  </a:txBody>
                  <a:tcPr/>
                </a:tc>
                <a:tc>
                  <a:txBody>
                    <a:bodyPr/>
                    <a:lstStyle/>
                    <a:p>
                      <a:r>
                        <a:rPr lang="tr-TR" sz="1400" dirty="0">
                          <a:solidFill>
                            <a:srgbClr val="000000"/>
                          </a:solidFill>
                        </a:rPr>
                        <a:t>Kaldırıldı,</a:t>
                      </a:r>
                    </a:p>
                    <a:p>
                      <a:r>
                        <a:rPr lang="tr-TR" sz="1400" dirty="0">
                          <a:solidFill>
                            <a:srgbClr val="000000"/>
                          </a:solidFill>
                        </a:rPr>
                        <a:t>Enfeksiyon kontrol komitesi, ekibi, hekimi ve hemşiresi  görevleri içerisinde yer verildi.</a:t>
                      </a:r>
                    </a:p>
                  </a:txBody>
                  <a:tcPr/>
                </a:tc>
                <a:extLst>
                  <a:ext uri="{0D108BD9-81ED-4DB2-BD59-A6C34878D82A}">
                    <a16:rowId xmlns:a16="http://schemas.microsoft.com/office/drawing/2014/main" val="1369757132"/>
                  </a:ext>
                </a:extLst>
              </a:tr>
              <a:tr h="1149442">
                <a:tc>
                  <a:txBody>
                    <a:bodyPr/>
                    <a:lstStyle/>
                    <a:p>
                      <a:r>
                        <a:rPr lang="tr-TR" sz="1400" b="1" i="0" kern="1200" dirty="0">
                          <a:solidFill>
                            <a:srgbClr val="000000"/>
                          </a:solidFill>
                          <a:effectLst/>
                          <a:latin typeface="+mn-lt"/>
                          <a:ea typeface="+mn-ea"/>
                          <a:cs typeface="+mn-cs"/>
                        </a:rPr>
                        <a:t>Eğitim ve sertifikasyon</a:t>
                      </a:r>
                      <a:endParaRPr lang="tr-TR" sz="1400" b="0" i="0" kern="1200" dirty="0">
                        <a:solidFill>
                          <a:srgbClr val="000000"/>
                        </a:solidFill>
                        <a:effectLst/>
                        <a:latin typeface="+mn-lt"/>
                        <a:ea typeface="+mn-ea"/>
                        <a:cs typeface="+mn-cs"/>
                      </a:endParaRPr>
                    </a:p>
                    <a:p>
                      <a:r>
                        <a:rPr lang="tr-TR" sz="1400" b="1" i="0" kern="1200" dirty="0">
                          <a:solidFill>
                            <a:srgbClr val="000000"/>
                          </a:solidFill>
                          <a:effectLst/>
                          <a:latin typeface="+mn-lt"/>
                          <a:ea typeface="+mn-ea"/>
                          <a:cs typeface="+mn-cs"/>
                        </a:rPr>
                        <a:t>             Madde 16 — </a:t>
                      </a:r>
                      <a:r>
                        <a:rPr lang="tr-TR" sz="1400" b="0" i="0" kern="1200" dirty="0">
                          <a:solidFill>
                            <a:srgbClr val="000000"/>
                          </a:solidFill>
                          <a:effectLst/>
                          <a:latin typeface="+mn-lt"/>
                          <a:ea typeface="+mn-ea"/>
                          <a:cs typeface="+mn-cs"/>
                        </a:rPr>
                        <a:t>Enfeksiyon kontrol hemşireliği hizmetlerini yürütecek olan personelin eğitimine ve sertifikalandırılmasına ilişkin hususlar, bu Yönetmeliğin yayım tarihinden itibaren en geç altı ay içerisinde Bakanlıkça düzenlenir.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4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4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solidFill>
                            <a:srgbClr val="000000"/>
                          </a:solidFill>
                        </a:rPr>
                        <a:t>Kaldırıldı</a:t>
                      </a:r>
                    </a:p>
                    <a:p>
                      <a:endParaRPr lang="tr-TR" sz="1400" dirty="0">
                        <a:solidFill>
                          <a:srgbClr val="000000"/>
                        </a:solidFill>
                      </a:endParaRPr>
                    </a:p>
                  </a:txBody>
                  <a:tcPr/>
                </a:tc>
                <a:extLst>
                  <a:ext uri="{0D108BD9-81ED-4DB2-BD59-A6C34878D82A}">
                    <a16:rowId xmlns:a16="http://schemas.microsoft.com/office/drawing/2014/main" val="3022641809"/>
                  </a:ext>
                </a:extLst>
              </a:tr>
              <a:tr h="1572921">
                <a:tc>
                  <a:txBody>
                    <a:bodyPr/>
                    <a:lstStyle/>
                    <a:p>
                      <a:r>
                        <a:rPr lang="tr-TR" sz="1400" b="1" i="0" kern="1200" dirty="0">
                          <a:solidFill>
                            <a:srgbClr val="000000"/>
                          </a:solidFill>
                          <a:effectLst/>
                          <a:latin typeface="+mn-lt"/>
                          <a:ea typeface="+mn-ea"/>
                          <a:cs typeface="+mn-cs"/>
                        </a:rPr>
                        <a:t>Enfeksiyon kontrol kılavuzları</a:t>
                      </a:r>
                      <a:endParaRPr lang="tr-TR" sz="1400" b="0" i="0" kern="1200" dirty="0">
                        <a:solidFill>
                          <a:srgbClr val="000000"/>
                        </a:solidFill>
                        <a:effectLst/>
                        <a:latin typeface="+mn-lt"/>
                        <a:ea typeface="+mn-ea"/>
                        <a:cs typeface="+mn-cs"/>
                      </a:endParaRPr>
                    </a:p>
                    <a:p>
                      <a:r>
                        <a:rPr lang="tr-TR" sz="1400" b="1" i="0" kern="1200" dirty="0">
                          <a:solidFill>
                            <a:srgbClr val="000000"/>
                          </a:solidFill>
                          <a:effectLst/>
                          <a:latin typeface="+mn-lt"/>
                          <a:ea typeface="+mn-ea"/>
                          <a:cs typeface="+mn-cs"/>
                        </a:rPr>
                        <a:t>             Madde 17 — </a:t>
                      </a:r>
                      <a:r>
                        <a:rPr lang="tr-TR" sz="1400" b="0" i="0" kern="1200" dirty="0">
                          <a:solidFill>
                            <a:srgbClr val="000000"/>
                          </a:solidFill>
                          <a:effectLst/>
                          <a:latin typeface="+mn-lt"/>
                          <a:ea typeface="+mn-ea"/>
                          <a:cs typeface="+mn-cs"/>
                        </a:rPr>
                        <a:t>Yataklı tedavi kurumlarında uygulanacak enfeksiyon kontrol hizmetlerine yönelik olmak üzere; bu Yönetmeliğin 7 </a:t>
                      </a:r>
                      <a:r>
                        <a:rPr lang="tr-TR" sz="1400" b="0" i="0" kern="1200" dirty="0" err="1">
                          <a:solidFill>
                            <a:srgbClr val="000000"/>
                          </a:solidFill>
                          <a:effectLst/>
                          <a:latin typeface="+mn-lt"/>
                          <a:ea typeface="+mn-ea"/>
                          <a:cs typeface="+mn-cs"/>
                        </a:rPr>
                        <a:t>nci</a:t>
                      </a:r>
                      <a:r>
                        <a:rPr lang="tr-TR" sz="1400" b="0" i="0" kern="1200" dirty="0">
                          <a:solidFill>
                            <a:srgbClr val="000000"/>
                          </a:solidFill>
                          <a:effectLst/>
                          <a:latin typeface="+mn-lt"/>
                          <a:ea typeface="+mn-ea"/>
                          <a:cs typeface="+mn-cs"/>
                        </a:rPr>
                        <a:t> maddesinin birinci fıkrasının (b) bendinde belirtilen enfeksiyon kontrol standartlarını içeren kılavuzlar, Bakanlıkça bu Yönetmeliğin yayımından itibaren en geç altı ay içerisinde çıkarılacak olan genelge ile düzenlenir.</a:t>
                      </a:r>
                    </a:p>
                  </a:txBody>
                  <a:tcPr/>
                </a:tc>
                <a:tc>
                  <a:txBody>
                    <a:bodyPr/>
                    <a:lstStyle/>
                    <a:p>
                      <a:r>
                        <a:rPr lang="tr-TR" sz="1400" b="1" i="0" kern="1200" dirty="0">
                          <a:solidFill>
                            <a:srgbClr val="000000"/>
                          </a:solidFill>
                          <a:effectLst/>
                          <a:latin typeface="+mn-lt"/>
                          <a:ea typeface="+mn-ea"/>
                          <a:cs typeface="+mn-cs"/>
                        </a:rPr>
                        <a:t>Ulusal rehberler</a:t>
                      </a:r>
                      <a:endParaRPr lang="tr-TR" sz="1400" b="0" i="0" kern="1200" dirty="0">
                        <a:solidFill>
                          <a:srgbClr val="000000"/>
                        </a:solidFill>
                        <a:effectLst/>
                        <a:latin typeface="+mn-lt"/>
                        <a:ea typeface="+mn-ea"/>
                        <a:cs typeface="+mn-cs"/>
                      </a:endParaRPr>
                    </a:p>
                    <a:p>
                      <a:r>
                        <a:rPr lang="tr-TR" sz="1400" b="1" i="0" kern="1200" dirty="0">
                          <a:solidFill>
                            <a:srgbClr val="000000"/>
                          </a:solidFill>
                          <a:effectLst/>
                          <a:latin typeface="+mn-lt"/>
                          <a:ea typeface="+mn-ea"/>
                          <a:cs typeface="+mn-cs"/>
                        </a:rPr>
                        <a:t>MADDE 16- </a:t>
                      </a:r>
                      <a:r>
                        <a:rPr lang="tr-TR" sz="1400" b="0" i="0" kern="1200" dirty="0">
                          <a:solidFill>
                            <a:srgbClr val="000000"/>
                          </a:solidFill>
                          <a:effectLst/>
                          <a:latin typeface="+mn-lt"/>
                          <a:ea typeface="+mn-ea"/>
                          <a:cs typeface="+mn-cs"/>
                        </a:rPr>
                        <a:t>(1) Yataklı tedavi kurumlarında uygulanacak enfeksiyon önleme ve kontrolüne yönelik olmak üzere; 6 </a:t>
                      </a:r>
                      <a:r>
                        <a:rPr lang="tr-TR" sz="1400" b="0" i="0" kern="1200" dirty="0" err="1">
                          <a:solidFill>
                            <a:srgbClr val="000000"/>
                          </a:solidFill>
                          <a:effectLst/>
                          <a:latin typeface="+mn-lt"/>
                          <a:ea typeface="+mn-ea"/>
                          <a:cs typeface="+mn-cs"/>
                        </a:rPr>
                        <a:t>ncı</a:t>
                      </a:r>
                      <a:r>
                        <a:rPr lang="tr-TR" sz="1400" b="0" i="0" kern="1200" dirty="0">
                          <a:solidFill>
                            <a:srgbClr val="000000"/>
                          </a:solidFill>
                          <a:effectLst/>
                          <a:latin typeface="+mn-lt"/>
                          <a:ea typeface="+mn-ea"/>
                          <a:cs typeface="+mn-cs"/>
                        </a:rPr>
                        <a:t> maddenin birinci fıkrasının (b) bendinde yer alan enfeksiyon önleme ve kontrol standartlarını içeren ulusal rehberler Bakanlıkça hazırlanarak Bakanlığın resmî internet sayfasında yayımlanır.</a:t>
                      </a:r>
                    </a:p>
                  </a:txBody>
                  <a:tcPr/>
                </a:tc>
                <a:extLst>
                  <a:ext uri="{0D108BD9-81ED-4DB2-BD59-A6C34878D82A}">
                    <a16:rowId xmlns:a16="http://schemas.microsoft.com/office/drawing/2014/main" val="2110576497"/>
                  </a:ext>
                </a:extLst>
              </a:tr>
              <a:tr h="937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i="0" kern="1200" dirty="0">
                          <a:solidFill>
                            <a:srgbClr val="000000"/>
                          </a:solidFill>
                          <a:effectLst/>
                          <a:latin typeface="+mn-lt"/>
                          <a:ea typeface="+mn-ea"/>
                          <a:cs typeface="+mn-cs"/>
                        </a:rPr>
                        <a:t>Yürürlükten kaldırılan yönetmelik</a:t>
                      </a:r>
                      <a:endParaRPr lang="tr-TR" sz="1400" b="0" i="0" kern="1200" dirty="0">
                        <a:solidFill>
                          <a:srgbClr val="000000"/>
                        </a:solidFill>
                        <a:effectLst/>
                        <a:latin typeface="+mn-lt"/>
                        <a:ea typeface="+mn-ea"/>
                        <a:cs typeface="+mn-cs"/>
                      </a:endParaRPr>
                    </a:p>
                    <a:p>
                      <a:r>
                        <a:rPr lang="tr-TR" sz="1400" dirty="0">
                          <a:solidFill>
                            <a:srgbClr val="000000"/>
                          </a:solidFill>
                        </a:rPr>
                        <a:t>-Yok-</a:t>
                      </a:r>
                    </a:p>
                  </a:txBody>
                  <a:tcPr/>
                </a:tc>
                <a:tc>
                  <a:txBody>
                    <a:bodyPr/>
                    <a:lstStyle/>
                    <a:p>
                      <a:r>
                        <a:rPr lang="tr-TR" sz="1400" b="1" i="0" kern="1200" dirty="0">
                          <a:solidFill>
                            <a:srgbClr val="000000"/>
                          </a:solidFill>
                          <a:effectLst/>
                          <a:latin typeface="+mn-lt"/>
                          <a:ea typeface="+mn-ea"/>
                          <a:cs typeface="+mn-cs"/>
                        </a:rPr>
                        <a:t>Yürürlükten kaldırılan yönetmelik</a:t>
                      </a:r>
                      <a:endParaRPr lang="tr-TR" sz="1400" b="0" i="0" kern="1200" dirty="0">
                        <a:solidFill>
                          <a:srgbClr val="000000"/>
                        </a:solidFill>
                        <a:effectLst/>
                        <a:latin typeface="+mn-lt"/>
                        <a:ea typeface="+mn-ea"/>
                        <a:cs typeface="+mn-cs"/>
                      </a:endParaRPr>
                    </a:p>
                    <a:p>
                      <a:r>
                        <a:rPr lang="tr-TR" sz="1400" b="1" i="0" kern="1200" dirty="0">
                          <a:solidFill>
                            <a:srgbClr val="000000"/>
                          </a:solidFill>
                          <a:effectLst/>
                          <a:latin typeface="+mn-lt"/>
                          <a:ea typeface="+mn-ea"/>
                          <a:cs typeface="+mn-cs"/>
                        </a:rPr>
                        <a:t>MADDE 17- </a:t>
                      </a:r>
                      <a:r>
                        <a:rPr lang="tr-TR" sz="1400" b="0" i="0" kern="1200" dirty="0">
                          <a:solidFill>
                            <a:srgbClr val="000000"/>
                          </a:solidFill>
                          <a:effectLst/>
                          <a:latin typeface="+mn-lt"/>
                          <a:ea typeface="+mn-ea"/>
                          <a:cs typeface="+mn-cs"/>
                        </a:rPr>
                        <a:t>(1) 11/8/2005 tarihli ve 25903 sayılı Resmî </a:t>
                      </a:r>
                      <a:r>
                        <a:rPr lang="tr-TR" sz="1400" b="0" i="0" kern="1200" dirty="0" err="1">
                          <a:solidFill>
                            <a:srgbClr val="000000"/>
                          </a:solidFill>
                          <a:effectLst/>
                          <a:latin typeface="+mn-lt"/>
                          <a:ea typeface="+mn-ea"/>
                          <a:cs typeface="+mn-cs"/>
                        </a:rPr>
                        <a:t>Gazete’de</a:t>
                      </a:r>
                      <a:r>
                        <a:rPr lang="tr-TR" sz="1400" b="0" i="0" kern="1200" dirty="0">
                          <a:solidFill>
                            <a:srgbClr val="000000"/>
                          </a:solidFill>
                          <a:effectLst/>
                          <a:latin typeface="+mn-lt"/>
                          <a:ea typeface="+mn-ea"/>
                          <a:cs typeface="+mn-cs"/>
                        </a:rPr>
                        <a:t> yayımlanan Yataklı Tedavi Kurumları Enfeksiyon Kontrol Yönetmeliği yürürlükten kaldırılmıştır.</a:t>
                      </a:r>
                    </a:p>
                  </a:txBody>
                  <a:tcPr/>
                </a:tc>
                <a:extLst>
                  <a:ext uri="{0D108BD9-81ED-4DB2-BD59-A6C34878D82A}">
                    <a16:rowId xmlns:a16="http://schemas.microsoft.com/office/drawing/2014/main" val="1872554597"/>
                  </a:ext>
                </a:extLst>
              </a:tr>
            </a:tbl>
          </a:graphicData>
        </a:graphic>
      </p:graphicFrame>
      <p:sp>
        <p:nvSpPr>
          <p:cNvPr id="4" name="Başlık 1">
            <a:extLst>
              <a:ext uri="{FF2B5EF4-FFF2-40B4-BE49-F238E27FC236}">
                <a16:creationId xmlns:a16="http://schemas.microsoft.com/office/drawing/2014/main" id="{6A422938-CDC4-D3D4-FEDB-BB77043F638C}"/>
              </a:ext>
            </a:extLst>
          </p:cNvPr>
          <p:cNvSpPr txBox="1">
            <a:spLocks/>
          </p:cNvSpPr>
          <p:nvPr/>
        </p:nvSpPr>
        <p:spPr>
          <a:xfrm>
            <a:off x="919578" y="91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dirty="0"/>
              <a:t>Çeşitli ve Son Hükümler</a:t>
            </a:r>
          </a:p>
        </p:txBody>
      </p:sp>
    </p:spTree>
    <p:extLst>
      <p:ext uri="{BB962C8B-B14F-4D97-AF65-F5344CB8AC3E}">
        <p14:creationId xmlns:p14="http://schemas.microsoft.com/office/powerpoint/2010/main" val="4047200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EC262E-8363-3E7D-5809-10292527AA2E}"/>
              </a:ext>
            </a:extLst>
          </p:cNvPr>
          <p:cNvSpPr>
            <a:spLocks noGrp="1"/>
          </p:cNvSpPr>
          <p:nvPr>
            <p:ph type="title"/>
          </p:nvPr>
        </p:nvSpPr>
        <p:spPr/>
        <p:txBody>
          <a:bodyPr/>
          <a:lstStyle/>
          <a:p>
            <a:r>
              <a:rPr lang="tr-TR" dirty="0"/>
              <a:t>Özetle</a:t>
            </a:r>
          </a:p>
        </p:txBody>
      </p:sp>
      <p:graphicFrame>
        <p:nvGraphicFramePr>
          <p:cNvPr id="4" name="Tablo 4">
            <a:extLst>
              <a:ext uri="{FF2B5EF4-FFF2-40B4-BE49-F238E27FC236}">
                <a16:creationId xmlns:a16="http://schemas.microsoft.com/office/drawing/2014/main" id="{DB77DB39-ADF3-03C4-FB2C-CE5D46A19854}"/>
              </a:ext>
            </a:extLst>
          </p:cNvPr>
          <p:cNvGraphicFramePr>
            <a:graphicFrameLocks noGrp="1"/>
          </p:cNvGraphicFramePr>
          <p:nvPr>
            <p:ph idx="1"/>
            <p:extLst>
              <p:ext uri="{D42A27DB-BD31-4B8C-83A1-F6EECF244321}">
                <p14:modId xmlns:p14="http://schemas.microsoft.com/office/powerpoint/2010/main" val="3564216398"/>
              </p:ext>
            </p:extLst>
          </p:nvPr>
        </p:nvGraphicFramePr>
        <p:xfrm>
          <a:off x="761999" y="1511298"/>
          <a:ext cx="11068051" cy="5232400"/>
        </p:xfrm>
        <a:graphic>
          <a:graphicData uri="http://schemas.openxmlformats.org/drawingml/2006/table">
            <a:tbl>
              <a:tblPr firstRow="1" bandRow="1">
                <a:tableStyleId>{00A15C55-8517-42AA-B614-E9B94910E393}</a:tableStyleId>
              </a:tblPr>
              <a:tblGrid>
                <a:gridCol w="2927419">
                  <a:extLst>
                    <a:ext uri="{9D8B030D-6E8A-4147-A177-3AD203B41FA5}">
                      <a16:colId xmlns:a16="http://schemas.microsoft.com/office/drawing/2014/main" val="539079349"/>
                    </a:ext>
                  </a:extLst>
                </a:gridCol>
                <a:gridCol w="8140632">
                  <a:extLst>
                    <a:ext uri="{9D8B030D-6E8A-4147-A177-3AD203B41FA5}">
                      <a16:colId xmlns:a16="http://schemas.microsoft.com/office/drawing/2014/main" val="2686546606"/>
                    </a:ext>
                  </a:extLst>
                </a:gridCol>
              </a:tblGrid>
              <a:tr h="449258">
                <a:tc>
                  <a:txBody>
                    <a:bodyPr/>
                    <a:lstStyle/>
                    <a:p>
                      <a:r>
                        <a:rPr lang="tr-TR" sz="2000" dirty="0">
                          <a:solidFill>
                            <a:srgbClr val="000000"/>
                          </a:solidFill>
                        </a:rPr>
                        <a:t>Değişimler</a:t>
                      </a:r>
                    </a:p>
                  </a:txBody>
                  <a:tcPr/>
                </a:tc>
                <a:tc>
                  <a:txBody>
                    <a:bodyPr/>
                    <a:lstStyle/>
                    <a:p>
                      <a:r>
                        <a:rPr lang="tr-TR" sz="2000" dirty="0">
                          <a:solidFill>
                            <a:srgbClr val="000000"/>
                          </a:solidFill>
                        </a:rPr>
                        <a:t>2025 Güncellemesinin Getirdikleri</a:t>
                      </a:r>
                    </a:p>
                  </a:txBody>
                  <a:tcPr/>
                </a:tc>
                <a:extLst>
                  <a:ext uri="{0D108BD9-81ED-4DB2-BD59-A6C34878D82A}">
                    <a16:rowId xmlns:a16="http://schemas.microsoft.com/office/drawing/2014/main" val="1721502642"/>
                  </a:ext>
                </a:extLst>
              </a:tr>
              <a:tr h="449258">
                <a:tc>
                  <a:txBody>
                    <a:bodyPr/>
                    <a:lstStyle/>
                    <a:p>
                      <a:r>
                        <a:rPr lang="tr-TR" sz="2000" b="1" kern="1200" dirty="0">
                          <a:solidFill>
                            <a:srgbClr val="000000"/>
                          </a:solidFill>
                          <a:effectLst/>
                        </a:rPr>
                        <a:t>Enfeksiyon Tanımı</a:t>
                      </a:r>
                      <a:endParaRPr lang="tr-TR" sz="2000" b="1" dirty="0">
                        <a:solidFill>
                          <a:srgbClr val="000000"/>
                        </a:solidFill>
                      </a:endParaRPr>
                    </a:p>
                  </a:txBody>
                  <a:tcPr/>
                </a:tc>
                <a:tc>
                  <a:txBody>
                    <a:bodyPr/>
                    <a:lstStyle/>
                    <a:p>
                      <a:r>
                        <a:rPr lang="tr-TR" sz="2000" b="0" kern="1200" dirty="0">
                          <a:solidFill>
                            <a:srgbClr val="000000"/>
                          </a:solidFill>
                          <a:effectLst/>
                        </a:rPr>
                        <a:t>Sağlık Hizmeti ile İlişkili Enfeksiyon </a:t>
                      </a:r>
                      <a:endParaRPr lang="tr-TR" sz="2000" b="0" dirty="0">
                        <a:solidFill>
                          <a:srgbClr val="000000"/>
                        </a:solidFill>
                      </a:endParaRPr>
                    </a:p>
                  </a:txBody>
                  <a:tcPr/>
                </a:tc>
                <a:extLst>
                  <a:ext uri="{0D108BD9-81ED-4DB2-BD59-A6C34878D82A}">
                    <a16:rowId xmlns:a16="http://schemas.microsoft.com/office/drawing/2014/main" val="3008902974"/>
                  </a:ext>
                </a:extLst>
              </a:tr>
              <a:tr h="775432">
                <a:tc>
                  <a:txBody>
                    <a:bodyPr/>
                    <a:lstStyle/>
                    <a:p>
                      <a:r>
                        <a:rPr lang="tr-TR" sz="2000" b="1" dirty="0">
                          <a:solidFill>
                            <a:srgbClr val="000000"/>
                          </a:solidFill>
                        </a:rPr>
                        <a:t>Dayanak</a:t>
                      </a:r>
                    </a:p>
                  </a:txBody>
                  <a:tcPr/>
                </a:tc>
                <a:tc>
                  <a:txBody>
                    <a:bodyPr/>
                    <a:lstStyle/>
                    <a:p>
                      <a:r>
                        <a:rPr lang="tr-TR" sz="2000" b="0" kern="1200" dirty="0">
                          <a:solidFill>
                            <a:srgbClr val="000000"/>
                          </a:solidFill>
                          <a:effectLst/>
                          <a:latin typeface="+mn-lt"/>
                          <a:ea typeface="+mn-ea"/>
                          <a:cs typeface="+mn-cs"/>
                        </a:rPr>
                        <a:t>3359 sayılı Kanun ve 1 sayılı Cumhurbaşkanlığı Teşkilatı Hakkında Cumhurbaşkanlığı Kararnamesinin 508. maddesi</a:t>
                      </a:r>
                      <a:endParaRPr lang="tr-TR" sz="2000" b="0" dirty="0">
                        <a:solidFill>
                          <a:srgbClr val="000000"/>
                        </a:solidFill>
                      </a:endParaRPr>
                    </a:p>
                  </a:txBody>
                  <a:tcPr/>
                </a:tc>
                <a:extLst>
                  <a:ext uri="{0D108BD9-81ED-4DB2-BD59-A6C34878D82A}">
                    <a16:rowId xmlns:a16="http://schemas.microsoft.com/office/drawing/2014/main" val="1520068335"/>
                  </a:ext>
                </a:extLst>
              </a:tr>
              <a:tr h="1669105">
                <a:tc>
                  <a:txBody>
                    <a:bodyPr/>
                    <a:lstStyle/>
                    <a:p>
                      <a:r>
                        <a:rPr lang="tr-TR" sz="2000" b="1" kern="1200" dirty="0">
                          <a:solidFill>
                            <a:srgbClr val="000000"/>
                          </a:solidFill>
                          <a:effectLst/>
                          <a:latin typeface="+mn-lt"/>
                          <a:ea typeface="+mn-ea"/>
                          <a:cs typeface="+mn-cs"/>
                        </a:rPr>
                        <a:t>EKK Üyeliği</a:t>
                      </a:r>
                      <a:endParaRPr lang="tr-TR" sz="2000" b="1" dirty="0">
                        <a:solidFill>
                          <a:srgbClr val="000000"/>
                        </a:solidFill>
                      </a:endParaRPr>
                    </a:p>
                  </a:txBody>
                  <a:tcPr/>
                </a:tc>
                <a:tc>
                  <a:txBody>
                    <a:bodyPr/>
                    <a:lstStyle/>
                    <a:p>
                      <a:r>
                        <a:rPr lang="tr-TR" sz="2000" b="0" kern="1200" dirty="0">
                          <a:solidFill>
                            <a:srgbClr val="000000"/>
                          </a:solidFill>
                          <a:effectLst/>
                          <a:latin typeface="+mn-lt"/>
                          <a:ea typeface="+mn-ea"/>
                          <a:cs typeface="+mn-cs"/>
                        </a:rPr>
                        <a:t>Erişkin yoğun bakım, çocuk yoğun bakım veya yenidoğan yoğun bakım olan kurumlarda her birinden en az birer yoğun bakım temsilcisi,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0" kern="1200" dirty="0">
                          <a:solidFill>
                            <a:srgbClr val="000000"/>
                          </a:solidFill>
                          <a:effectLst/>
                          <a:latin typeface="+mn-lt"/>
                          <a:ea typeface="+mn-ea"/>
                          <a:cs typeface="+mn-cs"/>
                        </a:rPr>
                        <a:t>Bulunması halinde Epidemiyoloji yan dal uzmanı</a:t>
                      </a:r>
                      <a:endParaRPr lang="tr-TR" sz="2000" b="0" dirty="0">
                        <a:solidFill>
                          <a:srgbClr val="000000"/>
                        </a:solidFill>
                      </a:endParaRPr>
                    </a:p>
                    <a:p>
                      <a:r>
                        <a:rPr lang="tr-TR" sz="2000" b="0" kern="1200" dirty="0">
                          <a:solidFill>
                            <a:srgbClr val="000000"/>
                          </a:solidFill>
                          <a:effectLst/>
                          <a:latin typeface="+mn-lt"/>
                          <a:ea typeface="+mn-ea"/>
                          <a:cs typeface="+mn-cs"/>
                        </a:rPr>
                        <a:t>Kalite yönetim sorumlusu</a:t>
                      </a:r>
                    </a:p>
                    <a:p>
                      <a:r>
                        <a:rPr lang="tr-TR" sz="2000" b="0" kern="1200" dirty="0">
                          <a:solidFill>
                            <a:srgbClr val="000000"/>
                          </a:solidFill>
                          <a:effectLst/>
                          <a:latin typeface="+mn-lt"/>
                          <a:ea typeface="+mn-ea"/>
                          <a:cs typeface="+mn-cs"/>
                        </a:rPr>
                        <a:t>İşyeri sağlık ve güvenlik birimi temsilcisi</a:t>
                      </a:r>
                    </a:p>
                  </a:txBody>
                  <a:tcPr/>
                </a:tc>
                <a:extLst>
                  <a:ext uri="{0D108BD9-81ED-4DB2-BD59-A6C34878D82A}">
                    <a16:rowId xmlns:a16="http://schemas.microsoft.com/office/drawing/2014/main" val="25441113"/>
                  </a:ext>
                </a:extLst>
              </a:tr>
              <a:tr h="1440089">
                <a:tc>
                  <a:txBody>
                    <a:bodyPr/>
                    <a:lstStyle/>
                    <a:p>
                      <a:r>
                        <a:rPr lang="tr-TR" sz="2000" b="1" kern="1200" dirty="0">
                          <a:solidFill>
                            <a:srgbClr val="000000"/>
                          </a:solidFill>
                          <a:effectLst/>
                          <a:latin typeface="+mn-lt"/>
                          <a:ea typeface="+mn-ea"/>
                          <a:cs typeface="+mn-cs"/>
                        </a:rPr>
                        <a:t>EKK Toplanma Sıklığı</a:t>
                      </a:r>
                      <a:endParaRPr lang="tr-TR" sz="2000" b="1" dirty="0">
                        <a:solidFill>
                          <a:srgbClr val="000000"/>
                        </a:solidFill>
                      </a:endParaRPr>
                    </a:p>
                  </a:txBody>
                  <a:tcPr/>
                </a:tc>
                <a:tc>
                  <a:txBody>
                    <a:bodyPr/>
                    <a:lstStyle/>
                    <a:p>
                      <a:r>
                        <a:rPr lang="tr-TR" sz="2000" b="0" kern="1200" dirty="0">
                          <a:solidFill>
                            <a:srgbClr val="000000"/>
                          </a:solidFill>
                          <a:effectLst/>
                          <a:latin typeface="+mn-lt"/>
                          <a:ea typeface="+mn-ea"/>
                          <a:cs typeface="+mn-cs"/>
                        </a:rPr>
                        <a:t>Yoğun bakım ünitesi bulunan kurumlarda, üçer aylık dönemler halinde </a:t>
                      </a:r>
                      <a:r>
                        <a:rPr lang="tr-TR" sz="2000" b="1" kern="1200" dirty="0">
                          <a:solidFill>
                            <a:srgbClr val="000000"/>
                          </a:solidFill>
                          <a:effectLst/>
                          <a:latin typeface="+mn-lt"/>
                          <a:ea typeface="+mn-ea"/>
                          <a:cs typeface="+mn-cs"/>
                        </a:rPr>
                        <a:t>yılda en az dört kez; </a:t>
                      </a:r>
                    </a:p>
                    <a:p>
                      <a:r>
                        <a:rPr lang="tr-TR" sz="2000" b="0" kern="1200" dirty="0">
                          <a:solidFill>
                            <a:srgbClr val="000000"/>
                          </a:solidFill>
                          <a:effectLst/>
                          <a:latin typeface="+mn-lt"/>
                          <a:ea typeface="+mn-ea"/>
                          <a:cs typeface="+mn-cs"/>
                        </a:rPr>
                        <a:t>Yoğun bakım ünitesi olmayan kurumlarda ise </a:t>
                      </a:r>
                      <a:r>
                        <a:rPr lang="tr-TR" sz="2000" b="1" kern="1200" dirty="0">
                          <a:solidFill>
                            <a:srgbClr val="000000"/>
                          </a:solidFill>
                          <a:effectLst/>
                          <a:latin typeface="+mn-lt"/>
                          <a:ea typeface="+mn-ea"/>
                          <a:cs typeface="+mn-cs"/>
                        </a:rPr>
                        <a:t>yılda en az iki kez </a:t>
                      </a:r>
                      <a:r>
                        <a:rPr lang="tr-TR" sz="2000" b="0" kern="1200" dirty="0">
                          <a:solidFill>
                            <a:srgbClr val="000000"/>
                          </a:solidFill>
                          <a:effectLst/>
                          <a:latin typeface="+mn-lt"/>
                          <a:ea typeface="+mn-ea"/>
                          <a:cs typeface="+mn-cs"/>
                        </a:rPr>
                        <a:t>toplanılması zorunludur.</a:t>
                      </a:r>
                      <a:endParaRPr lang="tr-TR" sz="2000" b="0" dirty="0">
                        <a:solidFill>
                          <a:srgbClr val="000000"/>
                        </a:solidFill>
                      </a:endParaRPr>
                    </a:p>
                  </a:txBody>
                  <a:tcPr/>
                </a:tc>
                <a:extLst>
                  <a:ext uri="{0D108BD9-81ED-4DB2-BD59-A6C34878D82A}">
                    <a16:rowId xmlns:a16="http://schemas.microsoft.com/office/drawing/2014/main" val="424845547"/>
                  </a:ext>
                </a:extLst>
              </a:tr>
              <a:tr h="449258">
                <a:tc>
                  <a:txBody>
                    <a:bodyPr/>
                    <a:lstStyle/>
                    <a:p>
                      <a:r>
                        <a:rPr lang="tr-TR" sz="2000" b="1" kern="1200" dirty="0">
                          <a:solidFill>
                            <a:srgbClr val="000000"/>
                          </a:solidFill>
                          <a:effectLst/>
                          <a:latin typeface="+mn-lt"/>
                          <a:ea typeface="+mn-ea"/>
                          <a:cs typeface="+mn-cs"/>
                        </a:rPr>
                        <a:t>EKK Görev Süresi</a:t>
                      </a:r>
                      <a:endParaRPr lang="tr-TR" sz="2000" b="1" dirty="0">
                        <a:solidFill>
                          <a:srgbClr val="000000"/>
                        </a:solidFill>
                      </a:endParaRPr>
                    </a:p>
                  </a:txBody>
                  <a:tcPr/>
                </a:tc>
                <a:tc>
                  <a:txBody>
                    <a:bodyPr/>
                    <a:lstStyle/>
                    <a:p>
                      <a:r>
                        <a:rPr lang="tr-TR" sz="2000" b="0" kern="1200" dirty="0">
                          <a:solidFill>
                            <a:srgbClr val="000000"/>
                          </a:solidFill>
                          <a:effectLst/>
                          <a:latin typeface="+mn-lt"/>
                          <a:ea typeface="+mn-ea"/>
                          <a:cs typeface="+mn-cs"/>
                        </a:rPr>
                        <a:t>EKK üyeleri </a:t>
                      </a:r>
                      <a:r>
                        <a:rPr lang="tr-TR" sz="2000" b="1" kern="1200" dirty="0">
                          <a:solidFill>
                            <a:srgbClr val="000000"/>
                          </a:solidFill>
                          <a:effectLst/>
                          <a:latin typeface="+mn-lt"/>
                          <a:ea typeface="+mn-ea"/>
                          <a:cs typeface="+mn-cs"/>
                        </a:rPr>
                        <a:t>dört yıl süre ile </a:t>
                      </a:r>
                      <a:r>
                        <a:rPr lang="tr-TR" sz="2000" b="0" kern="1200" dirty="0">
                          <a:solidFill>
                            <a:srgbClr val="000000"/>
                          </a:solidFill>
                          <a:effectLst/>
                          <a:latin typeface="+mn-lt"/>
                          <a:ea typeface="+mn-ea"/>
                          <a:cs typeface="+mn-cs"/>
                        </a:rPr>
                        <a:t>görevlendirilir.</a:t>
                      </a:r>
                      <a:endParaRPr lang="tr-TR" sz="2000" b="0" dirty="0">
                        <a:solidFill>
                          <a:srgbClr val="000000"/>
                        </a:solidFill>
                      </a:endParaRPr>
                    </a:p>
                  </a:txBody>
                  <a:tcPr/>
                </a:tc>
                <a:extLst>
                  <a:ext uri="{0D108BD9-81ED-4DB2-BD59-A6C34878D82A}">
                    <a16:rowId xmlns:a16="http://schemas.microsoft.com/office/drawing/2014/main" val="3623133126"/>
                  </a:ext>
                </a:extLst>
              </a:tr>
            </a:tbl>
          </a:graphicData>
        </a:graphic>
      </p:graphicFrame>
    </p:spTree>
    <p:extLst>
      <p:ext uri="{BB962C8B-B14F-4D97-AF65-F5344CB8AC3E}">
        <p14:creationId xmlns:p14="http://schemas.microsoft.com/office/powerpoint/2010/main" val="3831027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EC262E-8363-3E7D-5809-10292527AA2E}"/>
              </a:ext>
            </a:extLst>
          </p:cNvPr>
          <p:cNvSpPr>
            <a:spLocks noGrp="1"/>
          </p:cNvSpPr>
          <p:nvPr>
            <p:ph type="title"/>
          </p:nvPr>
        </p:nvSpPr>
        <p:spPr/>
        <p:txBody>
          <a:bodyPr/>
          <a:lstStyle/>
          <a:p>
            <a:r>
              <a:rPr lang="tr-TR" dirty="0"/>
              <a:t>Özetle</a:t>
            </a:r>
          </a:p>
        </p:txBody>
      </p:sp>
      <p:graphicFrame>
        <p:nvGraphicFramePr>
          <p:cNvPr id="4" name="Tablo 4">
            <a:extLst>
              <a:ext uri="{FF2B5EF4-FFF2-40B4-BE49-F238E27FC236}">
                <a16:creationId xmlns:a16="http://schemas.microsoft.com/office/drawing/2014/main" id="{DB77DB39-ADF3-03C4-FB2C-CE5D46A19854}"/>
              </a:ext>
            </a:extLst>
          </p:cNvPr>
          <p:cNvGraphicFramePr>
            <a:graphicFrameLocks noGrp="1"/>
          </p:cNvGraphicFramePr>
          <p:nvPr>
            <p:ph idx="1"/>
            <p:extLst>
              <p:ext uri="{D42A27DB-BD31-4B8C-83A1-F6EECF244321}">
                <p14:modId xmlns:p14="http://schemas.microsoft.com/office/powerpoint/2010/main" val="1803408470"/>
              </p:ext>
            </p:extLst>
          </p:nvPr>
        </p:nvGraphicFramePr>
        <p:xfrm>
          <a:off x="761999" y="1511298"/>
          <a:ext cx="11068051" cy="4081634"/>
        </p:xfrm>
        <a:graphic>
          <a:graphicData uri="http://schemas.openxmlformats.org/drawingml/2006/table">
            <a:tbl>
              <a:tblPr firstRow="1" bandRow="1">
                <a:tableStyleId>{00A15C55-8517-42AA-B614-E9B94910E393}</a:tableStyleId>
              </a:tblPr>
              <a:tblGrid>
                <a:gridCol w="2927419">
                  <a:extLst>
                    <a:ext uri="{9D8B030D-6E8A-4147-A177-3AD203B41FA5}">
                      <a16:colId xmlns:a16="http://schemas.microsoft.com/office/drawing/2014/main" val="539079349"/>
                    </a:ext>
                  </a:extLst>
                </a:gridCol>
                <a:gridCol w="8140632">
                  <a:extLst>
                    <a:ext uri="{9D8B030D-6E8A-4147-A177-3AD203B41FA5}">
                      <a16:colId xmlns:a16="http://schemas.microsoft.com/office/drawing/2014/main" val="2686546606"/>
                    </a:ext>
                  </a:extLst>
                </a:gridCol>
              </a:tblGrid>
              <a:tr h="517606">
                <a:tc>
                  <a:txBody>
                    <a:bodyPr/>
                    <a:lstStyle/>
                    <a:p>
                      <a:r>
                        <a:rPr lang="tr-TR" sz="2000" dirty="0">
                          <a:solidFill>
                            <a:srgbClr val="000000"/>
                          </a:solidFill>
                        </a:rPr>
                        <a:t>Değişimler</a:t>
                      </a:r>
                    </a:p>
                  </a:txBody>
                  <a:tcPr/>
                </a:tc>
                <a:tc>
                  <a:txBody>
                    <a:bodyPr/>
                    <a:lstStyle/>
                    <a:p>
                      <a:r>
                        <a:rPr lang="tr-TR" sz="2000" dirty="0">
                          <a:solidFill>
                            <a:srgbClr val="000000"/>
                          </a:solidFill>
                        </a:rPr>
                        <a:t>2025 Güncellemesinin Getirdikleri</a:t>
                      </a:r>
                    </a:p>
                  </a:txBody>
                  <a:tcPr/>
                </a:tc>
                <a:extLst>
                  <a:ext uri="{0D108BD9-81ED-4DB2-BD59-A6C34878D82A}">
                    <a16:rowId xmlns:a16="http://schemas.microsoft.com/office/drawing/2014/main" val="1721502642"/>
                  </a:ext>
                </a:extLst>
              </a:tr>
              <a:tr h="1053513">
                <a:tc>
                  <a:txBody>
                    <a:bodyPr/>
                    <a:lstStyle/>
                    <a:p>
                      <a:r>
                        <a:rPr lang="tr-TR" sz="1800" b="1" kern="1200" dirty="0">
                          <a:solidFill>
                            <a:srgbClr val="000000"/>
                          </a:solidFill>
                          <a:effectLst/>
                          <a:latin typeface="+mn-lt"/>
                          <a:ea typeface="+mn-ea"/>
                          <a:cs typeface="+mn-cs"/>
                        </a:rPr>
                        <a:t>EKK Kararlarının Kaydı</a:t>
                      </a:r>
                      <a:endParaRPr lang="tr-TR" sz="2000" b="1" dirty="0">
                        <a:solidFill>
                          <a:srgbClr val="000000"/>
                        </a:solidFill>
                      </a:endParaRPr>
                    </a:p>
                  </a:txBody>
                  <a:tcPr/>
                </a:tc>
                <a:tc>
                  <a:txBody>
                    <a:bodyPr/>
                    <a:lstStyle/>
                    <a:p>
                      <a:pPr lvl="0"/>
                      <a:r>
                        <a:rPr lang="tr-TR" altLang="tr-TR" sz="1800" b="0" kern="1200" dirty="0">
                          <a:solidFill>
                            <a:srgbClr val="000000"/>
                          </a:solidFill>
                          <a:effectLst/>
                          <a:latin typeface="+mn-lt"/>
                          <a:ea typeface="+mn-ea"/>
                          <a:cs typeface="+mn-cs"/>
                        </a:rPr>
                        <a:t>Komite kararları </a:t>
                      </a:r>
                      <a:r>
                        <a:rPr lang="tr-TR" altLang="tr-TR" sz="1800" b="1" kern="1200" dirty="0">
                          <a:solidFill>
                            <a:srgbClr val="000000"/>
                          </a:solidFill>
                          <a:effectLst/>
                          <a:latin typeface="+mn-lt"/>
                          <a:ea typeface="+mn-ea"/>
                          <a:cs typeface="+mn-cs"/>
                        </a:rPr>
                        <a:t>fiziki veya dijital </a:t>
                      </a:r>
                      <a:r>
                        <a:rPr lang="tr-TR" altLang="tr-TR" sz="1800" b="0" kern="1200" dirty="0">
                          <a:solidFill>
                            <a:srgbClr val="000000"/>
                          </a:solidFill>
                          <a:effectLst/>
                          <a:latin typeface="+mn-lt"/>
                          <a:ea typeface="+mn-ea"/>
                          <a:cs typeface="+mn-cs"/>
                        </a:rPr>
                        <a:t>ortamda toplantıya katılan üyelerce imzalanır.</a:t>
                      </a:r>
                      <a:endParaRPr lang="tr-TR" sz="1800" b="0" kern="1200" dirty="0">
                        <a:solidFill>
                          <a:srgbClr val="000000"/>
                        </a:solidFill>
                        <a:effectLst/>
                        <a:latin typeface="+mn-lt"/>
                        <a:ea typeface="+mn-ea"/>
                        <a:cs typeface="+mn-cs"/>
                      </a:endParaRPr>
                    </a:p>
                    <a:p>
                      <a:pPr lvl="0">
                        <a:buNone/>
                      </a:pPr>
                      <a:r>
                        <a:rPr lang="tr-TR" altLang="tr-TR" sz="1800" b="0" kern="1200" dirty="0">
                          <a:solidFill>
                            <a:srgbClr val="000000"/>
                          </a:solidFill>
                          <a:effectLst/>
                          <a:latin typeface="+mn-lt"/>
                          <a:ea typeface="+mn-ea"/>
                          <a:cs typeface="+mn-cs"/>
                        </a:rPr>
                        <a:t>Fiziki ve dijital ortamda oluşturulan </a:t>
                      </a:r>
                      <a:r>
                        <a:rPr lang="tr-TR" altLang="tr-TR" sz="1800" b="1" kern="1200" dirty="0">
                          <a:solidFill>
                            <a:srgbClr val="000000"/>
                          </a:solidFill>
                          <a:effectLst/>
                          <a:latin typeface="+mn-lt"/>
                          <a:ea typeface="+mn-ea"/>
                          <a:cs typeface="+mn-cs"/>
                        </a:rPr>
                        <a:t>tüm kararlar</a:t>
                      </a:r>
                      <a:r>
                        <a:rPr lang="tr-TR" altLang="tr-TR" sz="1800" b="0" kern="1200" dirty="0">
                          <a:solidFill>
                            <a:srgbClr val="000000"/>
                          </a:solidFill>
                          <a:effectLst/>
                          <a:latin typeface="+mn-lt"/>
                          <a:ea typeface="+mn-ea"/>
                          <a:cs typeface="+mn-cs"/>
                        </a:rPr>
                        <a:t>, ilgili mevzuata uygun şekilde </a:t>
                      </a:r>
                      <a:r>
                        <a:rPr lang="tr-TR" altLang="tr-TR" sz="1800" b="1" kern="1200" dirty="0">
                          <a:solidFill>
                            <a:srgbClr val="000000"/>
                          </a:solidFill>
                          <a:effectLst/>
                          <a:latin typeface="+mn-lt"/>
                          <a:ea typeface="+mn-ea"/>
                          <a:cs typeface="+mn-cs"/>
                        </a:rPr>
                        <a:t>saklanır ve izlenebilirlik esaslarına göre korunur.</a:t>
                      </a:r>
                      <a:endParaRPr lang="tr-TR" sz="1800" b="1" kern="1200" dirty="0">
                        <a:solidFill>
                          <a:srgbClr val="000000"/>
                        </a:solidFill>
                        <a:effectLst/>
                        <a:latin typeface="+mn-lt"/>
                        <a:ea typeface="+mn-ea"/>
                        <a:cs typeface="+mn-cs"/>
                      </a:endParaRPr>
                    </a:p>
                  </a:txBody>
                  <a:tcPr/>
                </a:tc>
                <a:extLst>
                  <a:ext uri="{0D108BD9-81ED-4DB2-BD59-A6C34878D82A}">
                    <a16:rowId xmlns:a16="http://schemas.microsoft.com/office/drawing/2014/main" val="3008902974"/>
                  </a:ext>
                </a:extLst>
              </a:tr>
              <a:tr h="1290554">
                <a:tc>
                  <a:txBody>
                    <a:bodyPr/>
                    <a:lstStyle/>
                    <a:p>
                      <a:r>
                        <a:rPr lang="tr-TR" sz="2000" b="1" dirty="0">
                          <a:solidFill>
                            <a:srgbClr val="000000"/>
                          </a:solidFill>
                        </a:rPr>
                        <a:t>Fiziki Koşullar</a:t>
                      </a:r>
                    </a:p>
                  </a:txBody>
                  <a:tcPr/>
                </a:tc>
                <a:tc>
                  <a:txBody>
                    <a:bodyPr/>
                    <a:lstStyle/>
                    <a:p>
                      <a:pPr marL="0" lvl="0" indent="0" algn="l" defTabSz="914400" rtl="0" eaLnBrk="1" latinLnBrk="0" hangingPunct="1">
                        <a:lnSpc>
                          <a:spcPct val="90000"/>
                        </a:lnSpc>
                        <a:spcBef>
                          <a:spcPct val="0"/>
                        </a:spcBef>
                        <a:spcAft>
                          <a:spcPct val="15000"/>
                        </a:spcAft>
                        <a:buFont typeface="Wingdings" panose="05000000000000000000" pitchFamily="2" charset="2"/>
                        <a:buNone/>
                      </a:pPr>
                      <a:r>
                        <a:rPr lang="tr-TR" altLang="tr-TR" sz="1800" b="0" kern="1200" dirty="0">
                          <a:solidFill>
                            <a:srgbClr val="000000"/>
                          </a:solidFill>
                          <a:effectLst/>
                          <a:latin typeface="+mn-lt"/>
                          <a:ea typeface="+mn-ea"/>
                          <a:cs typeface="+mn-cs"/>
                        </a:rPr>
                        <a:t>Enfeksiyon kontrol ekibinin faaliyetlerini yürütmek üzere </a:t>
                      </a:r>
                      <a:r>
                        <a:rPr lang="tr-TR" altLang="tr-TR" sz="1800" b="1" kern="1200" dirty="0">
                          <a:solidFill>
                            <a:srgbClr val="000000"/>
                          </a:solidFill>
                          <a:effectLst/>
                          <a:latin typeface="+mn-lt"/>
                          <a:ea typeface="+mn-ea"/>
                          <a:cs typeface="+mn-cs"/>
                        </a:rPr>
                        <a:t>enfeksiyon kontrol hemşirelerine yönetim tarafından oda tahsis edilir. </a:t>
                      </a:r>
                    </a:p>
                    <a:p>
                      <a:pPr marL="0" lvl="0" indent="0" algn="l" defTabSz="914400" rtl="0" eaLnBrk="1" latinLnBrk="0" hangingPunct="1">
                        <a:lnSpc>
                          <a:spcPct val="90000"/>
                        </a:lnSpc>
                        <a:spcBef>
                          <a:spcPct val="0"/>
                        </a:spcBef>
                        <a:spcAft>
                          <a:spcPct val="15000"/>
                        </a:spcAft>
                        <a:buFont typeface="Wingdings" panose="05000000000000000000" pitchFamily="2" charset="2"/>
                        <a:buNone/>
                      </a:pPr>
                      <a:r>
                        <a:rPr lang="tr-TR" altLang="tr-TR" sz="1800" b="0" kern="1200" dirty="0">
                          <a:solidFill>
                            <a:srgbClr val="000000"/>
                          </a:solidFill>
                          <a:effectLst/>
                          <a:latin typeface="+mn-lt"/>
                          <a:ea typeface="+mn-ea"/>
                          <a:cs typeface="+mn-cs"/>
                        </a:rPr>
                        <a:t>Bilgisayar dahil gerekli teknik donanım ve kırtasiye malzemesi </a:t>
                      </a:r>
                      <a:r>
                        <a:rPr lang="tr-TR" altLang="tr-TR" sz="1800" b="1" kern="1200" dirty="0">
                          <a:solidFill>
                            <a:srgbClr val="000000"/>
                          </a:solidFill>
                          <a:effectLst/>
                          <a:latin typeface="+mn-lt"/>
                          <a:ea typeface="+mn-ea"/>
                          <a:cs typeface="+mn-cs"/>
                        </a:rPr>
                        <a:t>her personel için sağlanır.</a:t>
                      </a:r>
                      <a:endParaRPr lang="tr-TR" sz="1800" b="1" kern="1200" dirty="0">
                        <a:solidFill>
                          <a:srgbClr val="000000"/>
                        </a:solidFill>
                        <a:effectLst/>
                        <a:latin typeface="+mn-lt"/>
                        <a:ea typeface="+mn-ea"/>
                        <a:cs typeface="+mn-cs"/>
                      </a:endParaRPr>
                    </a:p>
                  </a:txBody>
                  <a:tcPr/>
                </a:tc>
                <a:extLst>
                  <a:ext uri="{0D108BD9-81ED-4DB2-BD59-A6C34878D82A}">
                    <a16:rowId xmlns:a16="http://schemas.microsoft.com/office/drawing/2014/main" val="1520068335"/>
                  </a:ext>
                </a:extLst>
              </a:tr>
              <a:tr h="1219961">
                <a:tc>
                  <a:txBody>
                    <a:bodyPr/>
                    <a:lstStyle/>
                    <a:p>
                      <a:r>
                        <a:rPr lang="tr-TR" sz="1800" b="1" kern="1200" dirty="0" err="1">
                          <a:solidFill>
                            <a:srgbClr val="000000"/>
                          </a:solidFill>
                          <a:effectLst/>
                          <a:latin typeface="+mn-lt"/>
                          <a:ea typeface="+mn-ea"/>
                          <a:cs typeface="+mn-cs"/>
                        </a:rPr>
                        <a:t>Sürveyans</a:t>
                      </a:r>
                      <a:r>
                        <a:rPr lang="tr-TR" sz="1800" b="1" kern="1200" dirty="0">
                          <a:solidFill>
                            <a:srgbClr val="000000"/>
                          </a:solidFill>
                          <a:effectLst/>
                          <a:latin typeface="+mn-lt"/>
                          <a:ea typeface="+mn-ea"/>
                          <a:cs typeface="+mn-cs"/>
                        </a:rPr>
                        <a:t> Sistemi</a:t>
                      </a:r>
                      <a:endParaRPr lang="tr-TR" sz="2000" b="1" dirty="0">
                        <a:solidFill>
                          <a:srgbClr val="000000"/>
                        </a:solidFill>
                      </a:endParaRPr>
                    </a:p>
                  </a:txBody>
                  <a:tcPr/>
                </a:tc>
                <a:tc>
                  <a:txBody>
                    <a:bodyPr/>
                    <a:lstStyle/>
                    <a:p>
                      <a:r>
                        <a:rPr lang="tr-TR" sz="1800" b="0" kern="1200" dirty="0">
                          <a:solidFill>
                            <a:srgbClr val="000000"/>
                          </a:solidFill>
                          <a:effectLst/>
                          <a:latin typeface="+mn-lt"/>
                          <a:ea typeface="+mn-ea"/>
                          <a:cs typeface="+mn-cs"/>
                        </a:rPr>
                        <a:t>Ulusal sağlık hizmeti ile ilişkili enfeksiyonlar </a:t>
                      </a:r>
                      <a:r>
                        <a:rPr lang="tr-TR" sz="1800" b="1" kern="1200" dirty="0" err="1">
                          <a:solidFill>
                            <a:srgbClr val="000000"/>
                          </a:solidFill>
                          <a:effectLst/>
                          <a:latin typeface="+mn-lt"/>
                          <a:ea typeface="+mn-ea"/>
                          <a:cs typeface="+mn-cs"/>
                        </a:rPr>
                        <a:t>sürveyans</a:t>
                      </a:r>
                      <a:r>
                        <a:rPr lang="tr-TR" sz="1800" b="1" kern="1200" dirty="0">
                          <a:solidFill>
                            <a:srgbClr val="000000"/>
                          </a:solidFill>
                          <a:effectLst/>
                          <a:latin typeface="+mn-lt"/>
                          <a:ea typeface="+mn-ea"/>
                          <a:cs typeface="+mn-cs"/>
                        </a:rPr>
                        <a:t> standartları doğrultusunda</a:t>
                      </a:r>
                      <a:r>
                        <a:rPr lang="tr-TR" sz="1800" b="0" kern="1200" dirty="0">
                          <a:solidFill>
                            <a:srgbClr val="000000"/>
                          </a:solidFill>
                          <a:effectLst/>
                          <a:latin typeface="+mn-lt"/>
                          <a:ea typeface="+mn-ea"/>
                          <a:cs typeface="+mn-cs"/>
                        </a:rPr>
                        <a:t>, Toplanan verilerin </a:t>
                      </a:r>
                      <a:r>
                        <a:rPr lang="tr-TR" sz="1800" b="1" kern="1200" dirty="0" err="1">
                          <a:solidFill>
                            <a:srgbClr val="000000"/>
                          </a:solidFill>
                          <a:effectLst/>
                          <a:latin typeface="+mn-lt"/>
                          <a:ea typeface="+mn-ea"/>
                          <a:cs typeface="+mn-cs"/>
                        </a:rPr>
                        <a:t>USHİESA’ya</a:t>
                      </a:r>
                      <a:r>
                        <a:rPr lang="tr-TR" sz="1800" b="0" kern="1200" dirty="0">
                          <a:solidFill>
                            <a:srgbClr val="000000"/>
                          </a:solidFill>
                          <a:effectLst/>
                          <a:latin typeface="+mn-lt"/>
                          <a:ea typeface="+mn-ea"/>
                          <a:cs typeface="+mn-cs"/>
                        </a:rPr>
                        <a:t> (Ulusal Sağlık Hizmeti ile İlişkili Enfeksiyonlar </a:t>
                      </a:r>
                      <a:r>
                        <a:rPr lang="tr-TR" sz="1800" b="0" kern="1200" dirty="0" err="1">
                          <a:solidFill>
                            <a:srgbClr val="000000"/>
                          </a:solidFill>
                          <a:effectLst/>
                          <a:latin typeface="+mn-lt"/>
                          <a:ea typeface="+mn-ea"/>
                          <a:cs typeface="+mn-cs"/>
                        </a:rPr>
                        <a:t>Sürveyans</a:t>
                      </a:r>
                      <a:r>
                        <a:rPr lang="tr-TR" sz="1800" b="0" kern="1200" dirty="0">
                          <a:solidFill>
                            <a:srgbClr val="000000"/>
                          </a:solidFill>
                          <a:effectLst/>
                          <a:latin typeface="+mn-lt"/>
                          <a:ea typeface="+mn-ea"/>
                          <a:cs typeface="+mn-cs"/>
                        </a:rPr>
                        <a:t> Ağı) </a:t>
                      </a:r>
                      <a:r>
                        <a:rPr lang="tr-TR" sz="1800" b="1" kern="1200" dirty="0">
                          <a:solidFill>
                            <a:srgbClr val="000000"/>
                          </a:solidFill>
                          <a:effectLst/>
                          <a:latin typeface="+mn-lt"/>
                          <a:ea typeface="+mn-ea"/>
                          <a:cs typeface="+mn-cs"/>
                        </a:rPr>
                        <a:t>zamanında girilmesi sağlanır.</a:t>
                      </a:r>
                    </a:p>
                  </a:txBody>
                  <a:tcPr/>
                </a:tc>
                <a:extLst>
                  <a:ext uri="{0D108BD9-81ED-4DB2-BD59-A6C34878D82A}">
                    <a16:rowId xmlns:a16="http://schemas.microsoft.com/office/drawing/2014/main" val="25441113"/>
                  </a:ext>
                </a:extLst>
              </a:tr>
            </a:tbl>
          </a:graphicData>
        </a:graphic>
      </p:graphicFrame>
    </p:spTree>
    <p:extLst>
      <p:ext uri="{BB962C8B-B14F-4D97-AF65-F5344CB8AC3E}">
        <p14:creationId xmlns:p14="http://schemas.microsoft.com/office/powerpoint/2010/main" val="3309477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EC262E-8363-3E7D-5809-10292527AA2E}"/>
              </a:ext>
            </a:extLst>
          </p:cNvPr>
          <p:cNvSpPr>
            <a:spLocks noGrp="1"/>
          </p:cNvSpPr>
          <p:nvPr>
            <p:ph type="title"/>
          </p:nvPr>
        </p:nvSpPr>
        <p:spPr/>
        <p:txBody>
          <a:bodyPr/>
          <a:lstStyle/>
          <a:p>
            <a:r>
              <a:rPr lang="tr-TR" dirty="0"/>
              <a:t>Özetle</a:t>
            </a:r>
          </a:p>
        </p:txBody>
      </p:sp>
      <p:graphicFrame>
        <p:nvGraphicFramePr>
          <p:cNvPr id="4" name="Tablo 4">
            <a:extLst>
              <a:ext uri="{FF2B5EF4-FFF2-40B4-BE49-F238E27FC236}">
                <a16:creationId xmlns:a16="http://schemas.microsoft.com/office/drawing/2014/main" id="{DB77DB39-ADF3-03C4-FB2C-CE5D46A19854}"/>
              </a:ext>
            </a:extLst>
          </p:cNvPr>
          <p:cNvGraphicFramePr>
            <a:graphicFrameLocks noGrp="1"/>
          </p:cNvGraphicFramePr>
          <p:nvPr>
            <p:ph idx="1"/>
            <p:extLst>
              <p:ext uri="{D42A27DB-BD31-4B8C-83A1-F6EECF244321}">
                <p14:modId xmlns:p14="http://schemas.microsoft.com/office/powerpoint/2010/main" val="1259528561"/>
              </p:ext>
            </p:extLst>
          </p:nvPr>
        </p:nvGraphicFramePr>
        <p:xfrm>
          <a:off x="753122" y="1470093"/>
          <a:ext cx="11068051" cy="5022782"/>
        </p:xfrm>
        <a:graphic>
          <a:graphicData uri="http://schemas.openxmlformats.org/drawingml/2006/table">
            <a:tbl>
              <a:tblPr firstRow="1" bandRow="1">
                <a:tableStyleId>{00A15C55-8517-42AA-B614-E9B94910E393}</a:tableStyleId>
              </a:tblPr>
              <a:tblGrid>
                <a:gridCol w="2927419">
                  <a:extLst>
                    <a:ext uri="{9D8B030D-6E8A-4147-A177-3AD203B41FA5}">
                      <a16:colId xmlns:a16="http://schemas.microsoft.com/office/drawing/2014/main" val="539079349"/>
                    </a:ext>
                  </a:extLst>
                </a:gridCol>
                <a:gridCol w="8140632">
                  <a:extLst>
                    <a:ext uri="{9D8B030D-6E8A-4147-A177-3AD203B41FA5}">
                      <a16:colId xmlns:a16="http://schemas.microsoft.com/office/drawing/2014/main" val="2686546606"/>
                    </a:ext>
                  </a:extLst>
                </a:gridCol>
              </a:tblGrid>
              <a:tr h="449258">
                <a:tc>
                  <a:txBody>
                    <a:bodyPr/>
                    <a:lstStyle/>
                    <a:p>
                      <a:r>
                        <a:rPr lang="tr-TR" sz="1800" dirty="0">
                          <a:solidFill>
                            <a:srgbClr val="000000"/>
                          </a:solidFill>
                        </a:rPr>
                        <a:t>Değişimler</a:t>
                      </a:r>
                    </a:p>
                  </a:txBody>
                  <a:tcPr/>
                </a:tc>
                <a:tc>
                  <a:txBody>
                    <a:bodyPr/>
                    <a:lstStyle/>
                    <a:p>
                      <a:r>
                        <a:rPr lang="tr-TR" sz="1800" dirty="0">
                          <a:solidFill>
                            <a:srgbClr val="000000"/>
                          </a:solidFill>
                        </a:rPr>
                        <a:t>2025 Güncellemesinin Getirdikleri</a:t>
                      </a:r>
                    </a:p>
                  </a:txBody>
                  <a:tcPr/>
                </a:tc>
                <a:extLst>
                  <a:ext uri="{0D108BD9-81ED-4DB2-BD59-A6C34878D82A}">
                    <a16:rowId xmlns:a16="http://schemas.microsoft.com/office/drawing/2014/main" val="1721502642"/>
                  </a:ext>
                </a:extLst>
              </a:tr>
              <a:tr h="449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kern="1200" dirty="0">
                          <a:solidFill>
                            <a:srgbClr val="000000"/>
                          </a:solidFill>
                          <a:effectLst/>
                          <a:latin typeface="+mn-lt"/>
                          <a:ea typeface="+mn-ea"/>
                          <a:cs typeface="+mn-cs"/>
                        </a:rPr>
                        <a:t>Enfeksiyon Kontrol Hekimi</a:t>
                      </a:r>
                      <a:endParaRPr lang="tr-TR" sz="1800" b="1" dirty="0">
                        <a:solidFill>
                          <a:srgbClr val="000000"/>
                        </a:solidFill>
                      </a:endParaRPr>
                    </a:p>
                  </a:txBody>
                  <a:tcPr/>
                </a:tc>
                <a:tc>
                  <a:txBody>
                    <a:bodyPr/>
                    <a:lstStyle/>
                    <a:p>
                      <a:pPr marL="0" lvl="0" indent="0" algn="l" defTabSz="400050">
                        <a:lnSpc>
                          <a:spcPct val="90000"/>
                        </a:lnSpc>
                        <a:spcBef>
                          <a:spcPct val="0"/>
                        </a:spcBef>
                        <a:spcAft>
                          <a:spcPct val="15000"/>
                        </a:spcAft>
                        <a:buFont typeface="Wingdings" panose="05000000000000000000" pitchFamily="2" charset="2"/>
                        <a:buNone/>
                      </a:pPr>
                      <a:r>
                        <a:rPr lang="tr-TR" altLang="tr-TR" sz="1600" kern="1200" dirty="0">
                          <a:solidFill>
                            <a:srgbClr val="000000"/>
                          </a:solidFill>
                          <a:effectLst/>
                          <a:latin typeface="+mn-lt"/>
                          <a:ea typeface="+mn-ea"/>
                          <a:cs typeface="+mn-cs"/>
                        </a:rPr>
                        <a:t>Tercihen </a:t>
                      </a:r>
                      <a:r>
                        <a:rPr lang="tr-TR" altLang="tr-TR" sz="1600" b="1" kern="1200" dirty="0">
                          <a:solidFill>
                            <a:srgbClr val="000000"/>
                          </a:solidFill>
                          <a:effectLst/>
                          <a:latin typeface="+mn-lt"/>
                          <a:ea typeface="+mn-ea"/>
                          <a:cs typeface="+mn-cs"/>
                        </a:rPr>
                        <a:t>epidemiyoloji ve sağlık hizmeti ile ilişkili enfeksiyonların önlenmesi ve kontrolünde deneyimli </a:t>
                      </a:r>
                      <a:r>
                        <a:rPr lang="tr-TR" altLang="tr-TR" sz="1600" kern="1200" dirty="0">
                          <a:solidFill>
                            <a:srgbClr val="000000"/>
                          </a:solidFill>
                          <a:effectLst/>
                          <a:latin typeface="+mn-lt"/>
                          <a:ea typeface="+mn-ea"/>
                          <a:cs typeface="+mn-cs"/>
                        </a:rPr>
                        <a:t>olanlar</a:t>
                      </a:r>
                    </a:p>
                    <a:p>
                      <a:pPr marL="0" lvl="0" indent="0" algn="l" defTabSz="400050">
                        <a:lnSpc>
                          <a:spcPct val="90000"/>
                        </a:lnSpc>
                        <a:spcBef>
                          <a:spcPct val="0"/>
                        </a:spcBef>
                        <a:spcAft>
                          <a:spcPct val="15000"/>
                        </a:spcAft>
                        <a:buFont typeface="Wingdings" panose="05000000000000000000" pitchFamily="2" charset="2"/>
                        <a:buNone/>
                      </a:pPr>
                      <a:r>
                        <a:rPr lang="tr-TR" altLang="tr-TR" sz="1600" kern="1200" dirty="0">
                          <a:solidFill>
                            <a:srgbClr val="000000"/>
                          </a:solidFill>
                          <a:effectLst/>
                          <a:latin typeface="+mn-lt"/>
                          <a:ea typeface="+mn-ea"/>
                          <a:cs typeface="+mn-cs"/>
                        </a:rPr>
                        <a:t>Enfeksiyon kontrol komitesi uygunluğu ile </a:t>
                      </a:r>
                      <a:r>
                        <a:rPr lang="tr-TR" altLang="tr-TR" sz="1600" b="1" kern="1200" dirty="0">
                          <a:solidFill>
                            <a:srgbClr val="000000"/>
                          </a:solidFill>
                          <a:effectLst/>
                          <a:latin typeface="+mn-lt"/>
                          <a:ea typeface="+mn-ea"/>
                          <a:cs typeface="+mn-cs"/>
                        </a:rPr>
                        <a:t>birden fazla enfeksiyon kontrol hekimi </a:t>
                      </a:r>
                      <a:r>
                        <a:rPr lang="tr-TR" altLang="tr-TR" sz="1600" kern="1200" dirty="0">
                          <a:solidFill>
                            <a:srgbClr val="000000"/>
                          </a:solidFill>
                          <a:effectLst/>
                          <a:latin typeface="+mn-lt"/>
                          <a:ea typeface="+mn-ea"/>
                          <a:cs typeface="+mn-cs"/>
                        </a:rPr>
                        <a:t>görevlendirilebilir</a:t>
                      </a:r>
                    </a:p>
                    <a:p>
                      <a:pPr marL="0" lvl="0" indent="0" algn="l" defTabSz="400050">
                        <a:lnSpc>
                          <a:spcPct val="90000"/>
                        </a:lnSpc>
                        <a:spcBef>
                          <a:spcPct val="0"/>
                        </a:spcBef>
                        <a:spcAft>
                          <a:spcPct val="15000"/>
                        </a:spcAft>
                        <a:buFont typeface="Wingdings" panose="05000000000000000000" pitchFamily="2" charset="2"/>
                        <a:buNone/>
                      </a:pPr>
                      <a:r>
                        <a:rPr lang="tr-TR" sz="1600" kern="1200" dirty="0">
                          <a:solidFill>
                            <a:srgbClr val="000000"/>
                          </a:solidFill>
                          <a:effectLst/>
                          <a:latin typeface="+mn-lt"/>
                          <a:ea typeface="+mn-ea"/>
                          <a:cs typeface="+mn-cs"/>
                        </a:rPr>
                        <a:t>Bir uzman hekim </a:t>
                      </a:r>
                      <a:r>
                        <a:rPr lang="tr-TR" sz="1600" b="1" kern="1200" dirty="0">
                          <a:solidFill>
                            <a:srgbClr val="000000"/>
                          </a:solidFill>
                          <a:effectLst/>
                          <a:latin typeface="+mn-lt"/>
                          <a:ea typeface="+mn-ea"/>
                          <a:cs typeface="+mn-cs"/>
                        </a:rPr>
                        <a:t>en fazla iki farklı yataklı tedavi kurumunda</a:t>
                      </a:r>
                      <a:r>
                        <a:rPr lang="tr-TR" sz="1600" kern="1200" dirty="0">
                          <a:solidFill>
                            <a:srgbClr val="000000"/>
                          </a:solidFill>
                          <a:effectLst/>
                          <a:latin typeface="+mn-lt"/>
                          <a:ea typeface="+mn-ea"/>
                          <a:cs typeface="+mn-cs"/>
                        </a:rPr>
                        <a:t> enfeksiyon kontrol hekimliği hizmeti verebilir.</a:t>
                      </a:r>
                      <a:endParaRPr lang="tr-TR" sz="1800" b="0" dirty="0">
                        <a:solidFill>
                          <a:srgbClr val="000000"/>
                        </a:solidFill>
                      </a:endParaRPr>
                    </a:p>
                  </a:txBody>
                  <a:tcPr/>
                </a:tc>
                <a:extLst>
                  <a:ext uri="{0D108BD9-81ED-4DB2-BD59-A6C34878D82A}">
                    <a16:rowId xmlns:a16="http://schemas.microsoft.com/office/drawing/2014/main" val="3008902974"/>
                  </a:ext>
                </a:extLst>
              </a:tr>
              <a:tr h="775432">
                <a:tc>
                  <a:txBody>
                    <a:bodyPr/>
                    <a:lstStyle/>
                    <a:p>
                      <a:r>
                        <a:rPr lang="tr-TR" sz="1600" b="1" kern="1200">
                          <a:solidFill>
                            <a:srgbClr val="000000"/>
                          </a:solidFill>
                          <a:effectLst/>
                          <a:latin typeface="+mn-lt"/>
                          <a:ea typeface="+mn-ea"/>
                          <a:cs typeface="+mn-cs"/>
                        </a:rPr>
                        <a:t>Enfeksiyon Kontrol Hemşiresi </a:t>
                      </a:r>
                      <a:endParaRPr lang="tr-TR" sz="1800" b="1" dirty="0">
                        <a:solidFill>
                          <a:srgbClr val="000000"/>
                        </a:solidFill>
                      </a:endParaRPr>
                    </a:p>
                  </a:txBody>
                  <a:tcPr/>
                </a:tc>
                <a:tc>
                  <a:txBody>
                    <a:bodyPr/>
                    <a:lstStyle/>
                    <a:p>
                      <a:pPr marL="0" lvl="0" indent="0" algn="l" defTabSz="914400" rtl="0" eaLnBrk="1" latinLnBrk="0" hangingPunct="1">
                        <a:lnSpc>
                          <a:spcPct val="90000"/>
                        </a:lnSpc>
                        <a:spcBef>
                          <a:spcPct val="0"/>
                        </a:spcBef>
                        <a:spcAft>
                          <a:spcPct val="15000"/>
                        </a:spcAft>
                        <a:buFont typeface="Wingdings" panose="05000000000000000000" pitchFamily="2" charset="2"/>
                        <a:buNone/>
                      </a:pPr>
                      <a:r>
                        <a:rPr lang="tr-TR" sz="1800" b="0" kern="1200" dirty="0">
                          <a:solidFill>
                            <a:srgbClr val="000000"/>
                          </a:solidFill>
                          <a:effectLst/>
                          <a:latin typeface="+mn-lt"/>
                          <a:ea typeface="+mn-ea"/>
                          <a:cs typeface="+mn-cs"/>
                        </a:rPr>
                        <a:t>Lisans mezunu </a:t>
                      </a:r>
                    </a:p>
                    <a:p>
                      <a:pPr marL="0" lvl="0" indent="0" algn="l" defTabSz="914400" rtl="0" eaLnBrk="1" latinLnBrk="0" hangingPunct="1">
                        <a:lnSpc>
                          <a:spcPct val="90000"/>
                        </a:lnSpc>
                        <a:spcBef>
                          <a:spcPct val="0"/>
                        </a:spcBef>
                        <a:spcAft>
                          <a:spcPct val="15000"/>
                        </a:spcAft>
                        <a:buFont typeface="Wingdings" panose="05000000000000000000" pitchFamily="2" charset="2"/>
                        <a:buNone/>
                      </a:pPr>
                      <a:r>
                        <a:rPr lang="tr-TR" sz="1800" b="0" kern="1200" dirty="0">
                          <a:solidFill>
                            <a:srgbClr val="000000"/>
                          </a:solidFill>
                          <a:effectLst/>
                          <a:latin typeface="+mn-lt"/>
                          <a:ea typeface="+mn-ea"/>
                          <a:cs typeface="+mn-cs"/>
                        </a:rPr>
                        <a:t>Tercihen sertifikalı</a:t>
                      </a:r>
                    </a:p>
                    <a:p>
                      <a:pPr marL="0" lvl="0" indent="0" algn="l" defTabSz="914400" rtl="0" eaLnBrk="1" latinLnBrk="0" hangingPunct="1">
                        <a:lnSpc>
                          <a:spcPct val="90000"/>
                        </a:lnSpc>
                        <a:spcBef>
                          <a:spcPct val="0"/>
                        </a:spcBef>
                        <a:spcAft>
                          <a:spcPct val="15000"/>
                        </a:spcAft>
                        <a:buFont typeface="Wingdings" panose="05000000000000000000" pitchFamily="2" charset="2"/>
                        <a:buNone/>
                      </a:pPr>
                      <a:r>
                        <a:rPr lang="tr-TR" sz="1800" b="0" kern="1200" dirty="0">
                          <a:solidFill>
                            <a:srgbClr val="000000"/>
                          </a:solidFill>
                          <a:effectLst/>
                          <a:latin typeface="+mn-lt"/>
                          <a:ea typeface="+mn-ea"/>
                          <a:cs typeface="+mn-cs"/>
                        </a:rPr>
                        <a:t>Kurum yatak sayısına göre </a:t>
                      </a:r>
                      <a:r>
                        <a:rPr lang="tr-TR" sz="1800" b="1" kern="1200" dirty="0">
                          <a:solidFill>
                            <a:srgbClr val="000000"/>
                          </a:solidFill>
                          <a:effectLst/>
                          <a:latin typeface="+mn-lt"/>
                          <a:ea typeface="+mn-ea"/>
                          <a:cs typeface="+mn-cs"/>
                        </a:rPr>
                        <a:t>her yüz elli yatak için bir </a:t>
                      </a:r>
                      <a:r>
                        <a:rPr lang="tr-TR" sz="1800" b="0" kern="1200" dirty="0">
                          <a:solidFill>
                            <a:srgbClr val="000000"/>
                          </a:solidFill>
                          <a:effectLst/>
                          <a:latin typeface="+mn-lt"/>
                          <a:ea typeface="+mn-ea"/>
                          <a:cs typeface="+mn-cs"/>
                        </a:rPr>
                        <a:t>enfeksiyon kontrol hemşiresi </a:t>
                      </a:r>
                    </a:p>
                    <a:p>
                      <a:pPr marL="0" lvl="0" indent="0" algn="l" defTabSz="914400" rtl="0" eaLnBrk="1" latinLnBrk="0" hangingPunct="1">
                        <a:lnSpc>
                          <a:spcPct val="90000"/>
                        </a:lnSpc>
                        <a:spcBef>
                          <a:spcPct val="0"/>
                        </a:spcBef>
                        <a:spcAft>
                          <a:spcPct val="15000"/>
                        </a:spcAft>
                        <a:buFont typeface="Wingdings" panose="05000000000000000000" pitchFamily="2" charset="2"/>
                        <a:buNone/>
                      </a:pPr>
                      <a:r>
                        <a:rPr lang="tr-TR" sz="1800" b="1" kern="1200" dirty="0">
                          <a:solidFill>
                            <a:srgbClr val="000000"/>
                          </a:solidFill>
                          <a:effectLst/>
                          <a:latin typeface="+mn-lt"/>
                          <a:ea typeface="+mn-ea"/>
                          <a:cs typeface="+mn-cs"/>
                        </a:rPr>
                        <a:t>VE</a:t>
                      </a:r>
                    </a:p>
                    <a:p>
                      <a:pPr marL="0" lvl="0" indent="0" algn="l" defTabSz="914400" rtl="0" eaLnBrk="1" latinLnBrk="0" hangingPunct="1">
                        <a:lnSpc>
                          <a:spcPct val="90000"/>
                        </a:lnSpc>
                        <a:spcBef>
                          <a:spcPct val="0"/>
                        </a:spcBef>
                        <a:spcAft>
                          <a:spcPct val="15000"/>
                        </a:spcAft>
                        <a:buFont typeface="Wingdings" panose="05000000000000000000" pitchFamily="2" charset="2"/>
                        <a:buNone/>
                      </a:pPr>
                      <a:r>
                        <a:rPr lang="tr-TR" sz="1800" b="0" kern="1200" dirty="0">
                          <a:solidFill>
                            <a:srgbClr val="000000"/>
                          </a:solidFill>
                          <a:effectLst/>
                          <a:latin typeface="+mn-lt"/>
                          <a:ea typeface="+mn-ea"/>
                          <a:cs typeface="+mn-cs"/>
                        </a:rPr>
                        <a:t>Kurum yatak sayısından bağımsız olarak </a:t>
                      </a:r>
                      <a:r>
                        <a:rPr lang="tr-TR" sz="1800" b="1" kern="1200" dirty="0">
                          <a:solidFill>
                            <a:srgbClr val="000000"/>
                          </a:solidFill>
                          <a:effectLst/>
                          <a:latin typeface="+mn-lt"/>
                          <a:ea typeface="+mn-ea"/>
                          <a:cs typeface="+mn-cs"/>
                        </a:rPr>
                        <a:t>her elli yoğun bakım yatak sayısı için bir </a:t>
                      </a:r>
                      <a:r>
                        <a:rPr lang="tr-TR" sz="1800" b="0" kern="1200" dirty="0">
                          <a:solidFill>
                            <a:srgbClr val="000000"/>
                          </a:solidFill>
                          <a:effectLst/>
                          <a:latin typeface="+mn-lt"/>
                          <a:ea typeface="+mn-ea"/>
                          <a:cs typeface="+mn-cs"/>
                        </a:rPr>
                        <a:t>enfeksiyon kontrol hemşiresi</a:t>
                      </a:r>
                    </a:p>
                    <a:p>
                      <a:pPr marL="0" lvl="0" indent="0" algn="l" defTabSz="914400" rtl="0" eaLnBrk="1" latinLnBrk="0" hangingPunct="1">
                        <a:lnSpc>
                          <a:spcPct val="90000"/>
                        </a:lnSpc>
                        <a:spcBef>
                          <a:spcPct val="0"/>
                        </a:spcBef>
                        <a:spcAft>
                          <a:spcPct val="15000"/>
                        </a:spcAft>
                        <a:buFont typeface="Wingdings" panose="05000000000000000000" pitchFamily="2" charset="2"/>
                        <a:buNone/>
                      </a:pPr>
                      <a:r>
                        <a:rPr lang="tr-TR" sz="1800" b="0" kern="1200" dirty="0">
                          <a:solidFill>
                            <a:srgbClr val="000000"/>
                          </a:solidFill>
                          <a:effectLst/>
                          <a:latin typeface="+mn-lt"/>
                          <a:ea typeface="+mn-ea"/>
                          <a:cs typeface="+mn-cs"/>
                        </a:rPr>
                        <a:t>En az </a:t>
                      </a:r>
                      <a:r>
                        <a:rPr lang="tr-TR" sz="1800" b="1" kern="1200" dirty="0">
                          <a:solidFill>
                            <a:srgbClr val="000000"/>
                          </a:solidFill>
                          <a:effectLst/>
                          <a:latin typeface="+mn-lt"/>
                          <a:ea typeface="+mn-ea"/>
                          <a:cs typeface="+mn-cs"/>
                        </a:rPr>
                        <a:t>yedi yıl süre </a:t>
                      </a:r>
                      <a:r>
                        <a:rPr lang="tr-TR" sz="1800" b="0" kern="1200" dirty="0">
                          <a:solidFill>
                            <a:srgbClr val="000000"/>
                          </a:solidFill>
                          <a:effectLst/>
                          <a:latin typeface="+mn-lt"/>
                          <a:ea typeface="+mn-ea"/>
                          <a:cs typeface="+mn-cs"/>
                        </a:rPr>
                        <a:t>ile bu görevi yürütür</a:t>
                      </a:r>
                    </a:p>
                  </a:txBody>
                  <a:tcPr/>
                </a:tc>
                <a:extLst>
                  <a:ext uri="{0D108BD9-81ED-4DB2-BD59-A6C34878D82A}">
                    <a16:rowId xmlns:a16="http://schemas.microsoft.com/office/drawing/2014/main" val="1520068335"/>
                  </a:ext>
                </a:extLst>
              </a:tr>
              <a:tr h="1058869">
                <a:tc>
                  <a:txBody>
                    <a:bodyPr/>
                    <a:lstStyle/>
                    <a:p>
                      <a:r>
                        <a:rPr lang="tr-TR" sz="1600" b="1" kern="1200" dirty="0">
                          <a:solidFill>
                            <a:srgbClr val="000000"/>
                          </a:solidFill>
                          <a:effectLst/>
                          <a:latin typeface="+mn-lt"/>
                          <a:ea typeface="+mn-ea"/>
                          <a:cs typeface="+mn-cs"/>
                        </a:rPr>
                        <a:t>EKK Sekreterya Desteği</a:t>
                      </a:r>
                      <a:endParaRPr lang="tr-TR" sz="1800" b="1" dirty="0">
                        <a:solidFill>
                          <a:srgbClr val="000000"/>
                        </a:solidFill>
                      </a:endParaRPr>
                    </a:p>
                  </a:txBody>
                  <a:tcPr/>
                </a:tc>
                <a:tc>
                  <a:txBody>
                    <a:bodyPr/>
                    <a:lstStyle/>
                    <a:p>
                      <a:r>
                        <a:rPr lang="tr-TR" sz="1600" b="0" kern="1200" dirty="0">
                          <a:solidFill>
                            <a:srgbClr val="000000"/>
                          </a:solidFill>
                          <a:effectLst/>
                          <a:latin typeface="+mn-lt"/>
                          <a:ea typeface="+mn-ea"/>
                          <a:cs typeface="+mn-cs"/>
                        </a:rPr>
                        <a:t>Kurum toplam </a:t>
                      </a:r>
                      <a:r>
                        <a:rPr lang="tr-TR" sz="1600" b="1" kern="1200" dirty="0">
                          <a:solidFill>
                            <a:srgbClr val="000000"/>
                          </a:solidFill>
                          <a:effectLst/>
                          <a:latin typeface="+mn-lt"/>
                          <a:ea typeface="+mn-ea"/>
                          <a:cs typeface="+mn-cs"/>
                        </a:rPr>
                        <a:t>yatak sayısı yüz ellinin üzerinde olan yataklı tedavi </a:t>
                      </a:r>
                      <a:r>
                        <a:rPr lang="tr-TR" sz="1600" b="1" kern="1200" dirty="0" err="1">
                          <a:solidFill>
                            <a:srgbClr val="000000"/>
                          </a:solidFill>
                          <a:effectLst/>
                          <a:latin typeface="+mn-lt"/>
                          <a:ea typeface="+mn-ea"/>
                          <a:cs typeface="+mn-cs"/>
                        </a:rPr>
                        <a:t>kurumlarında,tam</a:t>
                      </a:r>
                      <a:r>
                        <a:rPr lang="tr-TR" sz="1600" b="1" kern="1200" dirty="0">
                          <a:solidFill>
                            <a:srgbClr val="000000"/>
                          </a:solidFill>
                          <a:effectLst/>
                          <a:latin typeface="+mn-lt"/>
                          <a:ea typeface="+mn-ea"/>
                          <a:cs typeface="+mn-cs"/>
                        </a:rPr>
                        <a:t> zamanlı bir tıbbi sekreter </a:t>
                      </a:r>
                      <a:r>
                        <a:rPr lang="tr-TR" sz="1600" b="0" kern="1200" dirty="0">
                          <a:solidFill>
                            <a:srgbClr val="000000"/>
                          </a:solidFill>
                          <a:effectLst/>
                          <a:latin typeface="+mn-lt"/>
                          <a:ea typeface="+mn-ea"/>
                          <a:cs typeface="+mn-cs"/>
                        </a:rPr>
                        <a:t>görevlendirilmesi zorunludur. </a:t>
                      </a:r>
                    </a:p>
                    <a:p>
                      <a:r>
                        <a:rPr lang="tr-TR" sz="1600" b="0" kern="1200" dirty="0">
                          <a:solidFill>
                            <a:srgbClr val="000000"/>
                          </a:solidFill>
                          <a:effectLst/>
                          <a:latin typeface="+mn-lt"/>
                          <a:ea typeface="+mn-ea"/>
                          <a:cs typeface="+mn-cs"/>
                        </a:rPr>
                        <a:t>Yatak sayısı yedi yüz elli ve üzeri olan kurumlarda ise ihtiyaca göre daha fazla sayıda tıbbi sekreter görevlendirilebilir.</a:t>
                      </a:r>
                      <a:endParaRPr lang="tr-TR" sz="1800" b="0" dirty="0">
                        <a:solidFill>
                          <a:srgbClr val="000000"/>
                        </a:solidFill>
                      </a:endParaRPr>
                    </a:p>
                  </a:txBody>
                  <a:tcPr/>
                </a:tc>
                <a:extLst>
                  <a:ext uri="{0D108BD9-81ED-4DB2-BD59-A6C34878D82A}">
                    <a16:rowId xmlns:a16="http://schemas.microsoft.com/office/drawing/2014/main" val="25441113"/>
                  </a:ext>
                </a:extLst>
              </a:tr>
            </a:tbl>
          </a:graphicData>
        </a:graphic>
      </p:graphicFrame>
    </p:spTree>
    <p:extLst>
      <p:ext uri="{BB962C8B-B14F-4D97-AF65-F5344CB8AC3E}">
        <p14:creationId xmlns:p14="http://schemas.microsoft.com/office/powerpoint/2010/main" val="351613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EC262E-8363-3E7D-5809-10292527AA2E}"/>
              </a:ext>
            </a:extLst>
          </p:cNvPr>
          <p:cNvSpPr>
            <a:spLocks noGrp="1"/>
          </p:cNvSpPr>
          <p:nvPr>
            <p:ph type="title"/>
          </p:nvPr>
        </p:nvSpPr>
        <p:spPr/>
        <p:txBody>
          <a:bodyPr/>
          <a:lstStyle/>
          <a:p>
            <a:r>
              <a:rPr lang="tr-TR" dirty="0"/>
              <a:t>Özetle</a:t>
            </a:r>
          </a:p>
        </p:txBody>
      </p:sp>
      <p:graphicFrame>
        <p:nvGraphicFramePr>
          <p:cNvPr id="4" name="Tablo 4">
            <a:extLst>
              <a:ext uri="{FF2B5EF4-FFF2-40B4-BE49-F238E27FC236}">
                <a16:creationId xmlns:a16="http://schemas.microsoft.com/office/drawing/2014/main" id="{DB77DB39-ADF3-03C4-FB2C-CE5D46A19854}"/>
              </a:ext>
            </a:extLst>
          </p:cNvPr>
          <p:cNvGraphicFramePr>
            <a:graphicFrameLocks noGrp="1"/>
          </p:cNvGraphicFramePr>
          <p:nvPr>
            <p:ph idx="1"/>
            <p:extLst>
              <p:ext uri="{D42A27DB-BD31-4B8C-83A1-F6EECF244321}">
                <p14:modId xmlns:p14="http://schemas.microsoft.com/office/powerpoint/2010/main" val="127291981"/>
              </p:ext>
            </p:extLst>
          </p:nvPr>
        </p:nvGraphicFramePr>
        <p:xfrm>
          <a:off x="761999" y="2026202"/>
          <a:ext cx="11068051" cy="3611247"/>
        </p:xfrm>
        <a:graphic>
          <a:graphicData uri="http://schemas.openxmlformats.org/drawingml/2006/table">
            <a:tbl>
              <a:tblPr firstRow="1" bandRow="1">
                <a:tableStyleId>{00A15C55-8517-42AA-B614-E9B94910E393}</a:tableStyleId>
              </a:tblPr>
              <a:tblGrid>
                <a:gridCol w="2927419">
                  <a:extLst>
                    <a:ext uri="{9D8B030D-6E8A-4147-A177-3AD203B41FA5}">
                      <a16:colId xmlns:a16="http://schemas.microsoft.com/office/drawing/2014/main" val="539079349"/>
                    </a:ext>
                  </a:extLst>
                </a:gridCol>
                <a:gridCol w="8140632">
                  <a:extLst>
                    <a:ext uri="{9D8B030D-6E8A-4147-A177-3AD203B41FA5}">
                      <a16:colId xmlns:a16="http://schemas.microsoft.com/office/drawing/2014/main" val="2686546606"/>
                    </a:ext>
                  </a:extLst>
                </a:gridCol>
              </a:tblGrid>
              <a:tr h="449258">
                <a:tc>
                  <a:txBody>
                    <a:bodyPr/>
                    <a:lstStyle/>
                    <a:p>
                      <a:r>
                        <a:rPr lang="tr-TR" sz="2000" dirty="0">
                          <a:solidFill>
                            <a:srgbClr val="000000"/>
                          </a:solidFill>
                        </a:rPr>
                        <a:t>Değişimler</a:t>
                      </a:r>
                    </a:p>
                  </a:txBody>
                  <a:tcPr/>
                </a:tc>
                <a:tc>
                  <a:txBody>
                    <a:bodyPr/>
                    <a:lstStyle/>
                    <a:p>
                      <a:r>
                        <a:rPr lang="tr-TR" sz="2000" dirty="0">
                          <a:solidFill>
                            <a:srgbClr val="000000"/>
                          </a:solidFill>
                        </a:rPr>
                        <a:t>2025 Güncellemesinin Getirdikleri</a:t>
                      </a:r>
                    </a:p>
                  </a:txBody>
                  <a:tcPr/>
                </a:tc>
                <a:extLst>
                  <a:ext uri="{0D108BD9-81ED-4DB2-BD59-A6C34878D82A}">
                    <a16:rowId xmlns:a16="http://schemas.microsoft.com/office/drawing/2014/main" val="1721502642"/>
                  </a:ext>
                </a:extLst>
              </a:tr>
              <a:tr h="44925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solidFill>
                            <a:srgbClr val="000000"/>
                          </a:solidFill>
                        </a:rPr>
                        <a:t>Faaliyet Alanları</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2000" b="1" dirty="0">
                        <a:solidFill>
                          <a:srgbClr val="000000"/>
                        </a:solidFill>
                      </a:endParaRPr>
                    </a:p>
                  </a:txBody>
                  <a:tcPr/>
                </a:tc>
                <a:tc>
                  <a:txBody>
                    <a:bodyPr/>
                    <a:lstStyle/>
                    <a:p>
                      <a:pPr marL="0" marR="0" lvl="0" indent="0" algn="l" defTabSz="400050" rtl="0" eaLnBrk="1" fontAlgn="auto" latinLnBrk="0" hangingPunct="1">
                        <a:lnSpc>
                          <a:spcPct val="90000"/>
                        </a:lnSpc>
                        <a:spcBef>
                          <a:spcPct val="0"/>
                        </a:spcBef>
                        <a:spcAft>
                          <a:spcPct val="15000"/>
                        </a:spcAft>
                        <a:buClrTx/>
                        <a:buSzTx/>
                        <a:buFont typeface="Wingdings" panose="05000000000000000000" pitchFamily="2" charset="2"/>
                        <a:buNone/>
                        <a:tabLst/>
                        <a:defRPr/>
                      </a:pPr>
                      <a:r>
                        <a:rPr lang="tr-TR" sz="2000" kern="1200" dirty="0">
                          <a:solidFill>
                            <a:srgbClr val="000000"/>
                          </a:solidFill>
                          <a:effectLst/>
                          <a:latin typeface="+mn-lt"/>
                          <a:ea typeface="+mn-ea"/>
                          <a:cs typeface="+mn-cs"/>
                        </a:rPr>
                        <a:t>Destek hizmetleri kapsamında temizlik, mutfak, çamaşırhane ve atık yönetimine ek olarak </a:t>
                      </a:r>
                      <a:r>
                        <a:rPr lang="tr-TR" sz="2000" b="1" kern="1200" dirty="0">
                          <a:solidFill>
                            <a:srgbClr val="000000"/>
                          </a:solidFill>
                          <a:effectLst/>
                          <a:latin typeface="+mn-lt"/>
                          <a:ea typeface="+mn-ea"/>
                          <a:cs typeface="+mn-cs"/>
                        </a:rPr>
                        <a:t>havalandırma ve su sistemleri</a:t>
                      </a:r>
                      <a:r>
                        <a:rPr lang="tr-TR" sz="2000" kern="1200" dirty="0">
                          <a:solidFill>
                            <a:srgbClr val="000000"/>
                          </a:solidFill>
                          <a:effectLst/>
                          <a:latin typeface="+mn-lt"/>
                          <a:ea typeface="+mn-ea"/>
                          <a:cs typeface="+mn-cs"/>
                        </a:rPr>
                        <a:t> denetim kapsamına alınmıştır.</a:t>
                      </a:r>
                      <a:endParaRPr lang="tr-TR" sz="2400" b="0" kern="1200" dirty="0">
                        <a:solidFill>
                          <a:srgbClr val="000000"/>
                        </a:solidFill>
                        <a:effectLst/>
                        <a:latin typeface="+mn-lt"/>
                        <a:ea typeface="+mn-ea"/>
                        <a:cs typeface="+mn-cs"/>
                      </a:endParaRPr>
                    </a:p>
                  </a:txBody>
                  <a:tcPr/>
                </a:tc>
                <a:extLst>
                  <a:ext uri="{0D108BD9-81ED-4DB2-BD59-A6C34878D82A}">
                    <a16:rowId xmlns:a16="http://schemas.microsoft.com/office/drawing/2014/main" val="3008902974"/>
                  </a:ext>
                </a:extLst>
              </a:tr>
              <a:tr h="44925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2000" b="1" dirty="0">
                        <a:solidFill>
                          <a:srgbClr val="000000"/>
                        </a:solidFill>
                      </a:endParaRPr>
                    </a:p>
                  </a:txBody>
                  <a:tcPr/>
                </a:tc>
                <a:tc>
                  <a:txBody>
                    <a:bodyPr/>
                    <a:lstStyle/>
                    <a:p>
                      <a:pPr marL="0" marR="0" lvl="0" indent="0" algn="l" defTabSz="400050" rtl="0" eaLnBrk="1" fontAlgn="auto" latinLnBrk="0" hangingPunct="1">
                        <a:lnSpc>
                          <a:spcPct val="90000"/>
                        </a:lnSpc>
                        <a:spcBef>
                          <a:spcPct val="0"/>
                        </a:spcBef>
                        <a:spcAft>
                          <a:spcPct val="15000"/>
                        </a:spcAft>
                        <a:buClrTx/>
                        <a:buSzTx/>
                        <a:buFont typeface="Wingdings" panose="05000000000000000000" pitchFamily="2" charset="2"/>
                        <a:buNone/>
                        <a:tabLst/>
                        <a:defRPr/>
                      </a:pPr>
                      <a:r>
                        <a:rPr lang="tr-TR" altLang="tr-TR" sz="2000" kern="1200" dirty="0">
                          <a:solidFill>
                            <a:srgbClr val="000000"/>
                          </a:solidFill>
                          <a:effectLst/>
                          <a:latin typeface="+mn-lt"/>
                          <a:ea typeface="+mn-ea"/>
                          <a:cs typeface="+mn-cs"/>
                        </a:rPr>
                        <a:t>SHİE görülme riskinin yüksek olduğu </a:t>
                      </a:r>
                      <a:r>
                        <a:rPr lang="tr-TR" altLang="tr-TR" sz="2000" b="1" kern="1200" dirty="0">
                          <a:solidFill>
                            <a:srgbClr val="000000"/>
                          </a:solidFill>
                          <a:effectLst/>
                          <a:latin typeface="+mn-lt"/>
                          <a:ea typeface="+mn-ea"/>
                          <a:cs typeface="+mn-cs"/>
                        </a:rPr>
                        <a:t>yoğun bakım, yenidoğan, palyatif bakım, hematoloji ve onkoloji gibi klinikleri, diyaliz ünitelerini, sterilizasyon, ameliyathane ve endoskopi gibi girişimsel işlemlerin yapıldığı birimleri </a:t>
                      </a:r>
                      <a:r>
                        <a:rPr lang="tr-TR" sz="2000" kern="1200" dirty="0">
                          <a:solidFill>
                            <a:srgbClr val="000000"/>
                          </a:solidFill>
                          <a:effectLst/>
                          <a:latin typeface="+mn-lt"/>
                          <a:ea typeface="+mn-ea"/>
                          <a:cs typeface="+mn-cs"/>
                        </a:rPr>
                        <a:t>denetim kapsamına alınmıştır.</a:t>
                      </a:r>
                      <a:endParaRPr lang="tr-TR" sz="2000" b="1" kern="1200" dirty="0">
                        <a:solidFill>
                          <a:srgbClr val="000000"/>
                        </a:solidFill>
                        <a:effectLst/>
                        <a:latin typeface="+mn-lt"/>
                        <a:ea typeface="+mn-ea"/>
                        <a:cs typeface="+mn-cs"/>
                      </a:endParaRPr>
                    </a:p>
                  </a:txBody>
                  <a:tcPr/>
                </a:tc>
                <a:extLst>
                  <a:ext uri="{0D108BD9-81ED-4DB2-BD59-A6C34878D82A}">
                    <a16:rowId xmlns:a16="http://schemas.microsoft.com/office/drawing/2014/main" val="2813109449"/>
                  </a:ext>
                </a:extLst>
              </a:tr>
              <a:tr h="1058869">
                <a:tc>
                  <a:txBody>
                    <a:bodyPr/>
                    <a:lstStyle/>
                    <a:p>
                      <a:r>
                        <a:rPr lang="tr-TR" sz="2000" b="1" dirty="0">
                          <a:solidFill>
                            <a:srgbClr val="000000"/>
                          </a:solidFill>
                        </a:rPr>
                        <a:t>Denetim Sıklığı</a:t>
                      </a:r>
                    </a:p>
                  </a:txBody>
                  <a:tcPr/>
                </a:tc>
                <a:tc>
                  <a:txBody>
                    <a:bodyPr/>
                    <a:lstStyle/>
                    <a:p>
                      <a:r>
                        <a:rPr lang="tr-TR" sz="1800" b="1" kern="1200" dirty="0">
                          <a:solidFill>
                            <a:srgbClr val="000000"/>
                          </a:solidFill>
                          <a:effectLst/>
                          <a:latin typeface="+mn-lt"/>
                          <a:ea typeface="+mn-ea"/>
                          <a:cs typeface="+mn-cs"/>
                        </a:rPr>
                        <a:t>Altı ayda bir olacak şekilde yılda iki kez</a:t>
                      </a:r>
                    </a:p>
                  </a:txBody>
                  <a:tcPr/>
                </a:tc>
                <a:extLst>
                  <a:ext uri="{0D108BD9-81ED-4DB2-BD59-A6C34878D82A}">
                    <a16:rowId xmlns:a16="http://schemas.microsoft.com/office/drawing/2014/main" val="3240624028"/>
                  </a:ext>
                </a:extLst>
              </a:tr>
            </a:tbl>
          </a:graphicData>
        </a:graphic>
      </p:graphicFrame>
    </p:spTree>
    <p:extLst>
      <p:ext uri="{BB962C8B-B14F-4D97-AF65-F5344CB8AC3E}">
        <p14:creationId xmlns:p14="http://schemas.microsoft.com/office/powerpoint/2010/main" val="374943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C549FF-5B74-576E-272A-631EBBE90F1E}"/>
              </a:ext>
            </a:extLst>
          </p:cNvPr>
          <p:cNvSpPr>
            <a:spLocks noGrp="1"/>
          </p:cNvSpPr>
          <p:nvPr>
            <p:ph type="title"/>
          </p:nvPr>
        </p:nvSpPr>
        <p:spPr/>
        <p:txBody>
          <a:bodyPr/>
          <a:lstStyle/>
          <a:p>
            <a:r>
              <a:rPr lang="tr-TR" dirty="0"/>
              <a:t>Yönetmelik</a:t>
            </a:r>
          </a:p>
        </p:txBody>
      </p:sp>
      <p:graphicFrame>
        <p:nvGraphicFramePr>
          <p:cNvPr id="4" name="İçerik Yer Tutucusu 3">
            <a:extLst>
              <a:ext uri="{FF2B5EF4-FFF2-40B4-BE49-F238E27FC236}">
                <a16:creationId xmlns:a16="http://schemas.microsoft.com/office/drawing/2014/main" id="{F2631DC2-205A-2EBF-258D-ECBDF845B477}"/>
              </a:ext>
            </a:extLst>
          </p:cNvPr>
          <p:cNvGraphicFramePr>
            <a:graphicFrameLocks noGrp="1"/>
          </p:cNvGraphicFramePr>
          <p:nvPr>
            <p:ph idx="1"/>
            <p:extLst>
              <p:ext uri="{D42A27DB-BD31-4B8C-83A1-F6EECF244321}">
                <p14:modId xmlns:p14="http://schemas.microsoft.com/office/powerpoint/2010/main" val="22202761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67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EA1027-E2E5-1781-6845-5996C6CB4329}"/>
              </a:ext>
            </a:extLst>
          </p:cNvPr>
          <p:cNvSpPr>
            <a:spLocks noGrp="1"/>
          </p:cNvSpPr>
          <p:nvPr>
            <p:ph type="title"/>
          </p:nvPr>
        </p:nvSpPr>
        <p:spPr>
          <a:xfrm>
            <a:off x="195309" y="5660364"/>
            <a:ext cx="11664519" cy="1120281"/>
          </a:xfrm>
        </p:spPr>
        <p:txBody>
          <a:bodyPr>
            <a:normAutofit/>
          </a:bodyPr>
          <a:lstStyle/>
          <a:p>
            <a:pPr algn="r"/>
            <a:r>
              <a:rPr lang="tr-TR" sz="1600" b="1" dirty="0">
                <a:solidFill>
                  <a:srgbClr val="7030A0"/>
                </a:solidFill>
                <a:latin typeface="Lucida Calligraphy" panose="03010101010101010101" pitchFamily="66" charset="0"/>
              </a:rPr>
              <a:t>Türk Hastane İnfeksiyonları ve Kontrolü Derneği Olarak Eğitime Katkılarından Dolayı Teşekkür Ederiz</a:t>
            </a:r>
            <a:br>
              <a:rPr lang="tr-TR" sz="1600" b="1" dirty="0">
                <a:solidFill>
                  <a:srgbClr val="7030A0"/>
                </a:solidFill>
                <a:latin typeface="Lucida Calligraphy" panose="03010101010101010101" pitchFamily="66" charset="0"/>
              </a:rPr>
            </a:br>
            <a:endParaRPr lang="tr-TR" sz="1600" b="1" i="1" dirty="0"/>
          </a:p>
        </p:txBody>
      </p:sp>
      <p:pic>
        <p:nvPicPr>
          <p:cNvPr id="7" name="Resim 6">
            <a:extLst>
              <a:ext uri="{FF2B5EF4-FFF2-40B4-BE49-F238E27FC236}">
                <a16:creationId xmlns:a16="http://schemas.microsoft.com/office/drawing/2014/main" id="{FCF44059-2F60-05CF-0AC3-A1E8757BB007}"/>
              </a:ext>
            </a:extLst>
          </p:cNvPr>
          <p:cNvPicPr>
            <a:picLocks noChangeAspect="1"/>
          </p:cNvPicPr>
          <p:nvPr/>
        </p:nvPicPr>
        <p:blipFill>
          <a:blip r:embed="rId2"/>
          <a:stretch>
            <a:fillRect/>
          </a:stretch>
        </p:blipFill>
        <p:spPr>
          <a:xfrm>
            <a:off x="5379924" y="4163626"/>
            <a:ext cx="1374267" cy="1120281"/>
          </a:xfrm>
          <a:prstGeom prst="rect">
            <a:avLst/>
          </a:prstGeom>
        </p:spPr>
      </p:pic>
      <p:pic>
        <p:nvPicPr>
          <p:cNvPr id="9" name="Resim 8">
            <a:extLst>
              <a:ext uri="{FF2B5EF4-FFF2-40B4-BE49-F238E27FC236}">
                <a16:creationId xmlns:a16="http://schemas.microsoft.com/office/drawing/2014/main" id="{8B4B6730-1686-8BA4-DF37-AAB23978EB25}"/>
              </a:ext>
            </a:extLst>
          </p:cNvPr>
          <p:cNvPicPr>
            <a:picLocks noChangeAspect="1"/>
          </p:cNvPicPr>
          <p:nvPr/>
        </p:nvPicPr>
        <p:blipFill rotWithShape="1">
          <a:blip r:embed="rId3"/>
          <a:srcRect r="2956"/>
          <a:stretch/>
        </p:blipFill>
        <p:spPr>
          <a:xfrm>
            <a:off x="8185211" y="3790677"/>
            <a:ext cx="1720319" cy="1613079"/>
          </a:xfrm>
          <a:prstGeom prst="rect">
            <a:avLst/>
          </a:prstGeom>
        </p:spPr>
      </p:pic>
      <p:pic>
        <p:nvPicPr>
          <p:cNvPr id="10" name="Resim 9">
            <a:extLst>
              <a:ext uri="{FF2B5EF4-FFF2-40B4-BE49-F238E27FC236}">
                <a16:creationId xmlns:a16="http://schemas.microsoft.com/office/drawing/2014/main" id="{1A357A8D-CDB4-BD03-31D4-9A8E783C611F}"/>
              </a:ext>
            </a:extLst>
          </p:cNvPr>
          <p:cNvPicPr>
            <a:picLocks noChangeAspect="1"/>
          </p:cNvPicPr>
          <p:nvPr/>
        </p:nvPicPr>
        <p:blipFill>
          <a:blip r:embed="rId4"/>
          <a:srcRect l="21985" r="19969"/>
          <a:stretch/>
        </p:blipFill>
        <p:spPr>
          <a:xfrm>
            <a:off x="2768806" y="4163627"/>
            <a:ext cx="1625641" cy="1055008"/>
          </a:xfrm>
          <a:prstGeom prst="rect">
            <a:avLst/>
          </a:prstGeom>
        </p:spPr>
      </p:pic>
      <p:pic>
        <p:nvPicPr>
          <p:cNvPr id="3" name="Resim 2">
            <a:extLst>
              <a:ext uri="{FF2B5EF4-FFF2-40B4-BE49-F238E27FC236}">
                <a16:creationId xmlns:a16="http://schemas.microsoft.com/office/drawing/2014/main" id="{39A38EAB-42BA-C809-8607-278233B461ED}"/>
              </a:ext>
            </a:extLst>
          </p:cNvPr>
          <p:cNvPicPr>
            <a:picLocks noChangeAspect="1"/>
          </p:cNvPicPr>
          <p:nvPr/>
        </p:nvPicPr>
        <p:blipFill>
          <a:blip r:embed="rId5"/>
          <a:stretch>
            <a:fillRect/>
          </a:stretch>
        </p:blipFill>
        <p:spPr>
          <a:xfrm>
            <a:off x="2477010" y="1252057"/>
            <a:ext cx="2459048" cy="1639365"/>
          </a:xfrm>
          <a:prstGeom prst="rect">
            <a:avLst/>
          </a:prstGeom>
        </p:spPr>
      </p:pic>
      <p:pic>
        <p:nvPicPr>
          <p:cNvPr id="4" name="Resim 3">
            <a:extLst>
              <a:ext uri="{FF2B5EF4-FFF2-40B4-BE49-F238E27FC236}">
                <a16:creationId xmlns:a16="http://schemas.microsoft.com/office/drawing/2014/main" id="{357A154F-1448-C81D-E3F0-0779B0F8DDFC}"/>
              </a:ext>
            </a:extLst>
          </p:cNvPr>
          <p:cNvPicPr>
            <a:picLocks noChangeAspect="1"/>
          </p:cNvPicPr>
          <p:nvPr/>
        </p:nvPicPr>
        <p:blipFill>
          <a:blip r:embed="rId6"/>
          <a:stretch>
            <a:fillRect/>
          </a:stretch>
        </p:blipFill>
        <p:spPr>
          <a:xfrm>
            <a:off x="7565478" y="1252056"/>
            <a:ext cx="2460585" cy="1639365"/>
          </a:xfrm>
          <a:prstGeom prst="rect">
            <a:avLst/>
          </a:prstGeom>
        </p:spPr>
      </p:pic>
      <p:sp>
        <p:nvSpPr>
          <p:cNvPr id="6" name="Metin kutusu 5">
            <a:extLst>
              <a:ext uri="{FF2B5EF4-FFF2-40B4-BE49-F238E27FC236}">
                <a16:creationId xmlns:a16="http://schemas.microsoft.com/office/drawing/2014/main" id="{7E3F181E-DCC5-C851-21A1-E671DD63F318}"/>
              </a:ext>
            </a:extLst>
          </p:cNvPr>
          <p:cNvSpPr txBox="1"/>
          <p:nvPr/>
        </p:nvSpPr>
        <p:spPr>
          <a:xfrm>
            <a:off x="7427604" y="2971717"/>
            <a:ext cx="2736332" cy="369332"/>
          </a:xfrm>
          <a:prstGeom prst="rect">
            <a:avLst/>
          </a:prstGeom>
          <a:noFill/>
        </p:spPr>
        <p:txBody>
          <a:bodyPr wrap="square">
            <a:spAutoFit/>
          </a:bodyPr>
          <a:lstStyle/>
          <a:p>
            <a:r>
              <a:rPr lang="tr-TR" dirty="0"/>
              <a:t>Hemşire Fadime </a:t>
            </a:r>
            <a:r>
              <a:rPr lang="tr-TR" dirty="0" err="1"/>
              <a:t>Callak</a:t>
            </a:r>
            <a:r>
              <a:rPr lang="tr-TR" dirty="0"/>
              <a:t> Oku</a:t>
            </a:r>
          </a:p>
        </p:txBody>
      </p:sp>
      <p:sp>
        <p:nvSpPr>
          <p:cNvPr id="11" name="Metin kutusu 10">
            <a:extLst>
              <a:ext uri="{FF2B5EF4-FFF2-40B4-BE49-F238E27FC236}">
                <a16:creationId xmlns:a16="http://schemas.microsoft.com/office/drawing/2014/main" id="{8DF4B58C-CA64-64CA-8517-78A1125C6F55}"/>
              </a:ext>
            </a:extLst>
          </p:cNvPr>
          <p:cNvSpPr txBox="1"/>
          <p:nvPr/>
        </p:nvSpPr>
        <p:spPr>
          <a:xfrm>
            <a:off x="2562175" y="2971717"/>
            <a:ext cx="2181687" cy="369332"/>
          </a:xfrm>
          <a:prstGeom prst="rect">
            <a:avLst/>
          </a:prstGeom>
          <a:noFill/>
        </p:spPr>
        <p:txBody>
          <a:bodyPr wrap="square">
            <a:spAutoFit/>
          </a:bodyPr>
          <a:lstStyle/>
          <a:p>
            <a:r>
              <a:rPr lang="tr-TR" dirty="0"/>
              <a:t>Doç. Dr. Müge Ayhan </a:t>
            </a:r>
          </a:p>
        </p:txBody>
      </p:sp>
      <p:sp>
        <p:nvSpPr>
          <p:cNvPr id="13" name="Metin kutusu 12">
            <a:extLst>
              <a:ext uri="{FF2B5EF4-FFF2-40B4-BE49-F238E27FC236}">
                <a16:creationId xmlns:a16="http://schemas.microsoft.com/office/drawing/2014/main" id="{3ABA5734-5E37-7520-67D2-1629A4CD3AA2}"/>
              </a:ext>
            </a:extLst>
          </p:cNvPr>
          <p:cNvSpPr txBox="1"/>
          <p:nvPr/>
        </p:nvSpPr>
        <p:spPr>
          <a:xfrm>
            <a:off x="3048740" y="136516"/>
            <a:ext cx="6094520" cy="830997"/>
          </a:xfrm>
          <a:prstGeom prst="rect">
            <a:avLst/>
          </a:prstGeom>
          <a:noFill/>
        </p:spPr>
        <p:txBody>
          <a:bodyPr wrap="square">
            <a:spAutoFit/>
          </a:bodyPr>
          <a:lstStyle/>
          <a:p>
            <a:pPr algn="ctr"/>
            <a:r>
              <a:rPr lang="tr-TR" sz="4800" b="1" dirty="0">
                <a:solidFill>
                  <a:schemeClr val="accent2"/>
                </a:solidFill>
                <a:latin typeface="+mn-lt"/>
              </a:rPr>
              <a:t>Hazırlayanlar</a:t>
            </a:r>
            <a:endParaRPr lang="tr-TR" sz="4800" dirty="0"/>
          </a:p>
        </p:txBody>
      </p:sp>
    </p:spTree>
    <p:extLst>
      <p:ext uri="{BB962C8B-B14F-4D97-AF65-F5344CB8AC3E}">
        <p14:creationId xmlns:p14="http://schemas.microsoft.com/office/powerpoint/2010/main" val="136800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AE96D6-50DC-D38C-599B-9067013114A2}"/>
              </a:ext>
            </a:extLst>
          </p:cNvPr>
          <p:cNvSpPr>
            <a:spLocks noGrp="1"/>
          </p:cNvSpPr>
          <p:nvPr>
            <p:ph type="title"/>
          </p:nvPr>
        </p:nvSpPr>
        <p:spPr/>
        <p:txBody>
          <a:bodyPr/>
          <a:lstStyle/>
          <a:p>
            <a:r>
              <a:rPr lang="tr-TR" dirty="0"/>
              <a:t>2005’ten 2025’e Değişenler</a:t>
            </a:r>
          </a:p>
        </p:txBody>
      </p:sp>
      <p:sp>
        <p:nvSpPr>
          <p:cNvPr id="7" name="Dikdörtgen: Köşeleri Yuvarlatılmış 6">
            <a:extLst>
              <a:ext uri="{FF2B5EF4-FFF2-40B4-BE49-F238E27FC236}">
                <a16:creationId xmlns:a16="http://schemas.microsoft.com/office/drawing/2014/main" id="{C51641E8-1B94-88E5-76EA-58DCC9CCC4AC}"/>
              </a:ext>
            </a:extLst>
          </p:cNvPr>
          <p:cNvSpPr/>
          <p:nvPr/>
        </p:nvSpPr>
        <p:spPr>
          <a:xfrm>
            <a:off x="459922" y="2959645"/>
            <a:ext cx="4038600" cy="1719943"/>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dirty="0">
                <a:latin typeface="Calibri" panose="020F0502020204030204" pitchFamily="34" charset="0"/>
                <a:ea typeface="Calibri" panose="020F0502020204030204" pitchFamily="34" charset="0"/>
                <a:cs typeface="Calibri" panose="020F0502020204030204" pitchFamily="34" charset="0"/>
              </a:rPr>
              <a:t>2005</a:t>
            </a:r>
          </a:p>
          <a:p>
            <a:pPr algn="ctr"/>
            <a:r>
              <a:rPr lang="tr-TR" sz="2800" dirty="0">
                <a:latin typeface="Calibri" panose="020F0502020204030204" pitchFamily="34" charset="0"/>
                <a:ea typeface="Calibri" panose="020F0502020204030204" pitchFamily="34" charset="0"/>
                <a:cs typeface="Calibri" panose="020F0502020204030204" pitchFamily="34" charset="0"/>
              </a:rPr>
              <a:t>Hastane Enfeksiyonu Kavramı</a:t>
            </a:r>
          </a:p>
        </p:txBody>
      </p:sp>
      <p:sp>
        <p:nvSpPr>
          <p:cNvPr id="8" name="Ok: Sağ 7">
            <a:extLst>
              <a:ext uri="{FF2B5EF4-FFF2-40B4-BE49-F238E27FC236}">
                <a16:creationId xmlns:a16="http://schemas.microsoft.com/office/drawing/2014/main" id="{FC44BB69-C5C0-CDCF-0D51-18215246D36F}"/>
              </a:ext>
            </a:extLst>
          </p:cNvPr>
          <p:cNvSpPr/>
          <p:nvPr/>
        </p:nvSpPr>
        <p:spPr>
          <a:xfrm>
            <a:off x="4721680" y="3275331"/>
            <a:ext cx="2971800" cy="108857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dirty="0">
                <a:solidFill>
                  <a:srgbClr val="000000"/>
                </a:solidFill>
                <a:latin typeface="Calibri" panose="020F0502020204030204" pitchFamily="34" charset="0"/>
                <a:ea typeface="Calibri" panose="020F0502020204030204" pitchFamily="34" charset="0"/>
                <a:cs typeface="Calibri" panose="020F0502020204030204" pitchFamily="34" charset="0"/>
              </a:rPr>
              <a:t>Kapsam Genişledi</a:t>
            </a:r>
          </a:p>
        </p:txBody>
      </p:sp>
      <p:sp>
        <p:nvSpPr>
          <p:cNvPr id="9" name="Dikdörtgen: Köşeleri Yuvarlatılmış 8">
            <a:extLst>
              <a:ext uri="{FF2B5EF4-FFF2-40B4-BE49-F238E27FC236}">
                <a16:creationId xmlns:a16="http://schemas.microsoft.com/office/drawing/2014/main" id="{01DCCBAF-3611-C7B2-C781-BA38336430C4}"/>
              </a:ext>
            </a:extLst>
          </p:cNvPr>
          <p:cNvSpPr/>
          <p:nvPr/>
        </p:nvSpPr>
        <p:spPr>
          <a:xfrm>
            <a:off x="7916638" y="2959645"/>
            <a:ext cx="3815440" cy="1719944"/>
          </a:xfrm>
          <a:prstGeom prst="roundRect">
            <a:avLst/>
          </a:prstGeom>
          <a:solidFill>
            <a:srgbClr val="9729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800" dirty="0">
                <a:latin typeface="Calibri" panose="020F0502020204030204" pitchFamily="34" charset="0"/>
                <a:ea typeface="Calibri" panose="020F0502020204030204" pitchFamily="34" charset="0"/>
                <a:cs typeface="Calibri" panose="020F0502020204030204" pitchFamily="34" charset="0"/>
              </a:rPr>
              <a:t>2025</a:t>
            </a:r>
          </a:p>
          <a:p>
            <a:pPr algn="ctr"/>
            <a:r>
              <a:rPr lang="tr-TR" sz="2800" dirty="0">
                <a:latin typeface="Calibri" panose="020F0502020204030204" pitchFamily="34" charset="0"/>
                <a:ea typeface="Calibri" panose="020F0502020204030204" pitchFamily="34" charset="0"/>
                <a:cs typeface="Calibri" panose="020F0502020204030204" pitchFamily="34" charset="0"/>
              </a:rPr>
              <a:t>Sağlık Hizmeti İlişkili Enfeksiyonlar Kavramı</a:t>
            </a:r>
          </a:p>
        </p:txBody>
      </p:sp>
    </p:spTree>
    <p:extLst>
      <p:ext uri="{BB962C8B-B14F-4D97-AF65-F5344CB8AC3E}">
        <p14:creationId xmlns:p14="http://schemas.microsoft.com/office/powerpoint/2010/main" val="238063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4D94541B-9F67-3275-5430-87F358EE268B}"/>
              </a:ext>
            </a:extLst>
          </p:cNvPr>
          <p:cNvSpPr>
            <a:spLocks noGrp="1"/>
          </p:cNvSpPr>
          <p:nvPr>
            <p:ph type="title"/>
          </p:nvPr>
        </p:nvSpPr>
        <p:spPr/>
        <p:txBody>
          <a:bodyPr/>
          <a:lstStyle/>
          <a:p>
            <a:r>
              <a:rPr lang="tr-TR" dirty="0"/>
              <a:t>Amaç</a:t>
            </a:r>
          </a:p>
        </p:txBody>
      </p:sp>
      <p:sp>
        <p:nvSpPr>
          <p:cNvPr id="5" name="Metin Yer Tutucusu 4">
            <a:extLst>
              <a:ext uri="{FF2B5EF4-FFF2-40B4-BE49-F238E27FC236}">
                <a16:creationId xmlns:a16="http://schemas.microsoft.com/office/drawing/2014/main" id="{1A70B809-5CDF-BBCA-E56D-799E5442BEDA}"/>
              </a:ext>
            </a:extLst>
          </p:cNvPr>
          <p:cNvSpPr>
            <a:spLocks noGrp="1"/>
          </p:cNvSpPr>
          <p:nvPr>
            <p:ph type="body" idx="1"/>
          </p:nvPr>
        </p:nvSpPr>
        <p:spPr/>
        <p:txBody>
          <a:bodyPr/>
          <a:lstStyle/>
          <a:p>
            <a:r>
              <a:rPr lang="tr-TR" dirty="0"/>
              <a:t>2005</a:t>
            </a:r>
          </a:p>
        </p:txBody>
      </p:sp>
      <p:sp>
        <p:nvSpPr>
          <p:cNvPr id="6" name="İçerik Yer Tutucusu 5">
            <a:extLst>
              <a:ext uri="{FF2B5EF4-FFF2-40B4-BE49-F238E27FC236}">
                <a16:creationId xmlns:a16="http://schemas.microsoft.com/office/drawing/2014/main" id="{131A9DF7-41AF-4F1A-84D2-D844AE978148}"/>
              </a:ext>
            </a:extLst>
          </p:cNvPr>
          <p:cNvSpPr>
            <a:spLocks noGrp="1"/>
          </p:cNvSpPr>
          <p:nvPr>
            <p:ph sz="half" idx="2"/>
          </p:nvPr>
        </p:nvSpPr>
        <p:spPr>
          <a:xfrm>
            <a:off x="839788" y="2735894"/>
            <a:ext cx="5157787" cy="3684588"/>
          </a:xfrm>
        </p:spPr>
        <p:txBody>
          <a:bodyPr/>
          <a:lstStyle/>
          <a:p>
            <a:pPr marL="0" indent="0">
              <a:buNone/>
            </a:pPr>
            <a:r>
              <a:rPr lang="tr-TR" sz="1800" b="1" i="0" dirty="0">
                <a:solidFill>
                  <a:srgbClr val="000000"/>
                </a:solidFill>
                <a:effectLst/>
                <a:latin typeface="Times New Roman" panose="02020603050405020304" pitchFamily="18" charset="0"/>
              </a:rPr>
              <a:t>Madde 1 — </a:t>
            </a:r>
            <a:r>
              <a:rPr lang="tr-TR" sz="1800" b="0" i="0" dirty="0">
                <a:solidFill>
                  <a:srgbClr val="000000"/>
                </a:solidFill>
                <a:effectLst/>
                <a:latin typeface="Times New Roman" panose="02020603050405020304" pitchFamily="18" charset="0"/>
              </a:rPr>
              <a:t>Bu Yönetmeliğin amacı; yataklı tedavi kurumlarında sağlık hizmetleri ile ilişkili olarak gelişen enfeksiyon hastalıklarını önlemek ve kontrol altına almak, konu ile ilgili sorunları tespit etmek, çözümüne yönelik faaliyetleri düzenleyip yürütmek ve yataklı tedavi kurumları düzeyinde alınması gereken kararları </a:t>
            </a:r>
            <a:r>
              <a:rPr lang="tr-TR" sz="1800" b="0" i="0" dirty="0">
                <a:solidFill>
                  <a:srgbClr val="000000"/>
                </a:solidFill>
                <a:effectLst/>
                <a:highlight>
                  <a:srgbClr val="FFFF00"/>
                </a:highlight>
                <a:latin typeface="Times New Roman" panose="02020603050405020304" pitchFamily="18" charset="0"/>
              </a:rPr>
              <a:t>gerekli mercilere iletmek </a:t>
            </a:r>
            <a:r>
              <a:rPr lang="tr-TR" sz="1800" b="0" i="0" dirty="0">
                <a:solidFill>
                  <a:srgbClr val="000000"/>
                </a:solidFill>
                <a:effectLst/>
                <a:latin typeface="Times New Roman" panose="02020603050405020304" pitchFamily="18" charset="0"/>
              </a:rPr>
              <a:t>üzere, enfeksiyon kontrol komitesi teşkili ile bu komitenin çalışma şekline, görev, yetki ve sorumluluklarına ilişkin </a:t>
            </a:r>
            <a:r>
              <a:rPr lang="tr-TR" sz="1800" b="0" i="0" dirty="0" err="1">
                <a:solidFill>
                  <a:srgbClr val="000000"/>
                </a:solidFill>
                <a:effectLst/>
                <a:latin typeface="Times New Roman" panose="02020603050405020304" pitchFamily="18" charset="0"/>
              </a:rPr>
              <a:t>usûl</a:t>
            </a:r>
            <a:r>
              <a:rPr lang="tr-TR" sz="1800" b="0" i="0" dirty="0">
                <a:solidFill>
                  <a:srgbClr val="000000"/>
                </a:solidFill>
                <a:effectLst/>
                <a:latin typeface="Times New Roman" panose="02020603050405020304" pitchFamily="18" charset="0"/>
              </a:rPr>
              <a:t> ve esasları düzenlemektir.</a:t>
            </a:r>
            <a:endParaRPr lang="tr-TR" dirty="0"/>
          </a:p>
        </p:txBody>
      </p:sp>
      <p:sp>
        <p:nvSpPr>
          <p:cNvPr id="7" name="Metin Yer Tutucusu 6">
            <a:extLst>
              <a:ext uri="{FF2B5EF4-FFF2-40B4-BE49-F238E27FC236}">
                <a16:creationId xmlns:a16="http://schemas.microsoft.com/office/drawing/2014/main" id="{1129D6B4-45B8-53F7-B81F-08E6C535C2F2}"/>
              </a:ext>
            </a:extLst>
          </p:cNvPr>
          <p:cNvSpPr>
            <a:spLocks noGrp="1"/>
          </p:cNvSpPr>
          <p:nvPr>
            <p:ph type="body" sz="quarter" idx="3"/>
          </p:nvPr>
        </p:nvSpPr>
        <p:spPr/>
        <p:txBody>
          <a:bodyPr/>
          <a:lstStyle/>
          <a:p>
            <a:r>
              <a:rPr lang="tr-TR" dirty="0"/>
              <a:t>2025</a:t>
            </a:r>
          </a:p>
        </p:txBody>
      </p:sp>
      <p:sp>
        <p:nvSpPr>
          <p:cNvPr id="8" name="İçerik Yer Tutucusu 7">
            <a:extLst>
              <a:ext uri="{FF2B5EF4-FFF2-40B4-BE49-F238E27FC236}">
                <a16:creationId xmlns:a16="http://schemas.microsoft.com/office/drawing/2014/main" id="{487E3976-684D-4724-0035-C27EA9B663B6}"/>
              </a:ext>
            </a:extLst>
          </p:cNvPr>
          <p:cNvSpPr>
            <a:spLocks noGrp="1"/>
          </p:cNvSpPr>
          <p:nvPr>
            <p:ph sz="quarter" idx="4"/>
          </p:nvPr>
        </p:nvSpPr>
        <p:spPr>
          <a:xfrm>
            <a:off x="6194427" y="2735894"/>
            <a:ext cx="5183188" cy="3684588"/>
          </a:xfrm>
        </p:spPr>
        <p:txBody>
          <a:bodyPr/>
          <a:lstStyle/>
          <a:p>
            <a:pPr marL="0" indent="0">
              <a:buNone/>
            </a:pPr>
            <a:r>
              <a:rPr lang="tr-TR" sz="1800" b="1" i="0" dirty="0">
                <a:solidFill>
                  <a:srgbClr val="000000"/>
                </a:solidFill>
                <a:effectLst/>
                <a:latin typeface="Times New Roman" panose="02020603050405020304" pitchFamily="18" charset="0"/>
              </a:rPr>
              <a:t>MADDE 1- </a:t>
            </a:r>
            <a:r>
              <a:rPr lang="tr-TR" sz="1800" b="0" i="0" dirty="0">
                <a:solidFill>
                  <a:srgbClr val="000000"/>
                </a:solidFill>
                <a:effectLst/>
                <a:latin typeface="Times New Roman" panose="02020603050405020304" pitchFamily="18" charset="0"/>
              </a:rPr>
              <a:t>(1) Bu Yönetmeliğin amacı; yataklı tedavi kurumlarında sağlık hizmeti ile ilişkili enfeksiyonları önlemek, kontrol altına almak, sorunları tespit etmek, çözüme yönelik faaliyetleri yürütmek ve yataklı tedavi kurumları düzeyinde alınması gereken kararları </a:t>
            </a:r>
            <a:r>
              <a:rPr lang="tr-TR" sz="1800" b="0" i="0" dirty="0">
                <a:solidFill>
                  <a:srgbClr val="000000"/>
                </a:solidFill>
                <a:effectLst/>
                <a:highlight>
                  <a:srgbClr val="FFFF00"/>
                </a:highlight>
                <a:latin typeface="Times New Roman" panose="02020603050405020304" pitchFamily="18" charset="0"/>
              </a:rPr>
              <a:t>yetkili mercilere bildirmek </a:t>
            </a:r>
            <a:r>
              <a:rPr lang="tr-TR" sz="1800" b="0" i="0" dirty="0">
                <a:solidFill>
                  <a:srgbClr val="000000"/>
                </a:solidFill>
                <a:effectLst/>
                <a:latin typeface="Times New Roman" panose="02020603050405020304" pitchFamily="18" charset="0"/>
              </a:rPr>
              <a:t>üzere kurulan enfeksiyon kontrol komitesinin teşkili, görev ve yetkileri ile çalışma usul ve esaslarını düzenlemektir.</a:t>
            </a:r>
            <a:endParaRPr lang="tr-TR" dirty="0"/>
          </a:p>
        </p:txBody>
      </p:sp>
      <p:sp>
        <p:nvSpPr>
          <p:cNvPr id="9" name="Dikdörtgen: Köşeleri Yuvarlatılmış 8">
            <a:extLst>
              <a:ext uri="{FF2B5EF4-FFF2-40B4-BE49-F238E27FC236}">
                <a16:creationId xmlns:a16="http://schemas.microsoft.com/office/drawing/2014/main" id="{C62E0530-AB81-63ED-717F-C58BDF549D23}"/>
              </a:ext>
            </a:extLst>
          </p:cNvPr>
          <p:cNvSpPr/>
          <p:nvPr/>
        </p:nvSpPr>
        <p:spPr>
          <a:xfrm>
            <a:off x="3293616" y="5435061"/>
            <a:ext cx="5183188" cy="985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Gerekli		Yetkili</a:t>
            </a:r>
          </a:p>
        </p:txBody>
      </p:sp>
      <p:sp>
        <p:nvSpPr>
          <p:cNvPr id="2" name="Ok: Sağ 1">
            <a:extLst>
              <a:ext uri="{FF2B5EF4-FFF2-40B4-BE49-F238E27FC236}">
                <a16:creationId xmlns:a16="http://schemas.microsoft.com/office/drawing/2014/main" id="{C12A9624-535D-03D2-5D2A-7EDA1F096E6D}"/>
              </a:ext>
            </a:extLst>
          </p:cNvPr>
          <p:cNvSpPr/>
          <p:nvPr/>
        </p:nvSpPr>
        <p:spPr>
          <a:xfrm>
            <a:off x="5530788" y="5894773"/>
            <a:ext cx="798991" cy="1509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68251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p:txBody>
          <a:bodyPr/>
          <a:lstStyle/>
          <a:p>
            <a:r>
              <a:rPr lang="tr-TR" dirty="0"/>
              <a:t>Kapsam</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p:txBody>
          <a:bodyPr/>
          <a:lstStyle/>
          <a:p>
            <a:r>
              <a:rPr lang="tr-TR" dirty="0"/>
              <a:t>2005</a:t>
            </a:r>
          </a:p>
        </p:txBody>
      </p:sp>
      <p:sp>
        <p:nvSpPr>
          <p:cNvPr id="4" name="İçerik Yer Tutucusu 3">
            <a:extLst>
              <a:ext uri="{FF2B5EF4-FFF2-40B4-BE49-F238E27FC236}">
                <a16:creationId xmlns:a16="http://schemas.microsoft.com/office/drawing/2014/main" id="{1BB0F6DF-C0FB-F778-EE5B-7E948CC7C28F}"/>
              </a:ext>
            </a:extLst>
          </p:cNvPr>
          <p:cNvSpPr>
            <a:spLocks noGrp="1"/>
          </p:cNvSpPr>
          <p:nvPr>
            <p:ph sz="half" idx="2"/>
          </p:nvPr>
        </p:nvSpPr>
        <p:spPr/>
        <p:txBody>
          <a:bodyPr/>
          <a:lstStyle/>
          <a:p>
            <a:pPr marL="0" indent="0">
              <a:buNone/>
            </a:pPr>
            <a:r>
              <a:rPr lang="tr-TR" sz="1800" b="1" i="0" dirty="0">
                <a:solidFill>
                  <a:srgbClr val="000000"/>
                </a:solidFill>
                <a:effectLst/>
                <a:latin typeface="Times New Roman" panose="02020603050405020304" pitchFamily="18" charset="0"/>
              </a:rPr>
              <a:t>Madde 2 — </a:t>
            </a:r>
            <a:r>
              <a:rPr lang="tr-TR" sz="1800" b="0" i="0" dirty="0">
                <a:solidFill>
                  <a:srgbClr val="000000"/>
                </a:solidFill>
                <a:effectLst/>
                <a:latin typeface="Times New Roman" panose="02020603050405020304" pitchFamily="18" charset="0"/>
              </a:rPr>
              <a:t>Bu Yönetmelik; kamu kurum ve kuruluşları ile </a:t>
            </a:r>
            <a:r>
              <a:rPr lang="tr-TR" sz="1800" b="0" i="0" dirty="0">
                <a:solidFill>
                  <a:srgbClr val="000000"/>
                </a:solidFill>
                <a:effectLst/>
                <a:highlight>
                  <a:srgbClr val="FFFF00"/>
                </a:highlight>
                <a:latin typeface="Times New Roman" panose="02020603050405020304" pitchFamily="18" charset="0"/>
              </a:rPr>
              <a:t>özel sektöre ait bütün </a:t>
            </a:r>
            <a:r>
              <a:rPr lang="tr-TR" sz="1800" b="0" i="0" dirty="0">
                <a:solidFill>
                  <a:srgbClr val="000000"/>
                </a:solidFill>
                <a:effectLst/>
                <a:latin typeface="Times New Roman" panose="02020603050405020304" pitchFamily="18" charset="0"/>
              </a:rPr>
              <a:t>yataklı tedavi kurumlarını ve bu yataklı tedavi kurumlarında görev yapan personeli kapsar.</a:t>
            </a:r>
            <a:endParaRPr lang="tr-TR" dirty="0"/>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p:txBody>
          <a:bodyPr/>
          <a:lstStyle/>
          <a:p>
            <a:r>
              <a:rPr lang="tr-TR" dirty="0"/>
              <a:t>2025</a:t>
            </a:r>
          </a:p>
        </p:txBody>
      </p:sp>
      <p:sp>
        <p:nvSpPr>
          <p:cNvPr id="6" name="İçerik Yer Tutucusu 5">
            <a:extLst>
              <a:ext uri="{FF2B5EF4-FFF2-40B4-BE49-F238E27FC236}">
                <a16:creationId xmlns:a16="http://schemas.microsoft.com/office/drawing/2014/main" id="{5EFCBD82-631A-36A9-D116-82D8AEAB829F}"/>
              </a:ext>
            </a:extLst>
          </p:cNvPr>
          <p:cNvSpPr>
            <a:spLocks noGrp="1"/>
          </p:cNvSpPr>
          <p:nvPr>
            <p:ph sz="quarter" idx="4"/>
          </p:nvPr>
        </p:nvSpPr>
        <p:spPr/>
        <p:txBody>
          <a:bodyPr/>
          <a:lstStyle/>
          <a:p>
            <a:pPr marL="0" indent="0">
              <a:buNone/>
            </a:pPr>
            <a:r>
              <a:rPr lang="tr-TR" sz="1800" b="1" i="0" dirty="0">
                <a:solidFill>
                  <a:srgbClr val="000000"/>
                </a:solidFill>
                <a:effectLst/>
                <a:latin typeface="Times New Roman" panose="02020603050405020304" pitchFamily="18" charset="0"/>
              </a:rPr>
              <a:t>MADDE 2- </a:t>
            </a:r>
            <a:r>
              <a:rPr lang="tr-TR" sz="1800" b="0" i="0" dirty="0">
                <a:solidFill>
                  <a:srgbClr val="000000"/>
                </a:solidFill>
                <a:effectLst/>
                <a:latin typeface="Times New Roman" panose="02020603050405020304" pitchFamily="18" charset="0"/>
              </a:rPr>
              <a:t>(1) Bu Yönetmelik; kamu kurum ve kuruluşları ile </a:t>
            </a:r>
            <a:r>
              <a:rPr lang="tr-TR" sz="1800" b="0" i="0" dirty="0">
                <a:solidFill>
                  <a:srgbClr val="000000"/>
                </a:solidFill>
                <a:effectLst/>
                <a:highlight>
                  <a:srgbClr val="FFFF00"/>
                </a:highlight>
                <a:latin typeface="Times New Roman" panose="02020603050405020304" pitchFamily="18" charset="0"/>
              </a:rPr>
              <a:t>gerçek kişilere veya özel hukuk tüzel kişilerine ait</a:t>
            </a:r>
            <a:r>
              <a:rPr lang="tr-TR" sz="1800" b="0" i="0" dirty="0">
                <a:solidFill>
                  <a:srgbClr val="000000"/>
                </a:solidFill>
                <a:effectLst/>
                <a:latin typeface="Times New Roman" panose="02020603050405020304" pitchFamily="18" charset="0"/>
              </a:rPr>
              <a:t> yataklı tedavi kurumlarını ve bu yataklı tedavi kurumlarında görev yapan personeli kapsar.</a:t>
            </a:r>
            <a:endParaRPr lang="tr-TR" dirty="0"/>
          </a:p>
        </p:txBody>
      </p:sp>
      <p:sp>
        <p:nvSpPr>
          <p:cNvPr id="7" name="Dikdörtgen: Köşeleri Yuvarlatılmış 6">
            <a:extLst>
              <a:ext uri="{FF2B5EF4-FFF2-40B4-BE49-F238E27FC236}">
                <a16:creationId xmlns:a16="http://schemas.microsoft.com/office/drawing/2014/main" id="{F5DD7ED7-CE38-E3A3-82AA-61A82201F8A3}"/>
              </a:ext>
            </a:extLst>
          </p:cNvPr>
          <p:cNvSpPr/>
          <p:nvPr/>
        </p:nvSpPr>
        <p:spPr>
          <a:xfrm>
            <a:off x="3213717" y="4909351"/>
            <a:ext cx="5183188" cy="985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Özel hastane tanımı açık ve net olarak yapıldı.</a:t>
            </a:r>
          </a:p>
        </p:txBody>
      </p:sp>
    </p:spTree>
    <p:extLst>
      <p:ext uri="{BB962C8B-B14F-4D97-AF65-F5344CB8AC3E}">
        <p14:creationId xmlns:p14="http://schemas.microsoft.com/office/powerpoint/2010/main" val="147625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p:txBody>
          <a:bodyPr/>
          <a:lstStyle/>
          <a:p>
            <a:r>
              <a:rPr lang="tr-TR" dirty="0"/>
              <a:t>Dayanak</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p:txBody>
          <a:bodyPr/>
          <a:lstStyle/>
          <a:p>
            <a:r>
              <a:rPr lang="tr-TR" dirty="0"/>
              <a:t>2005</a:t>
            </a:r>
          </a:p>
        </p:txBody>
      </p:sp>
      <p:sp>
        <p:nvSpPr>
          <p:cNvPr id="4" name="İçerik Yer Tutucusu 3">
            <a:extLst>
              <a:ext uri="{FF2B5EF4-FFF2-40B4-BE49-F238E27FC236}">
                <a16:creationId xmlns:a16="http://schemas.microsoft.com/office/drawing/2014/main" id="{1BB0F6DF-C0FB-F778-EE5B-7E948CC7C28F}"/>
              </a:ext>
            </a:extLst>
          </p:cNvPr>
          <p:cNvSpPr>
            <a:spLocks noGrp="1"/>
          </p:cNvSpPr>
          <p:nvPr>
            <p:ph sz="half" idx="2"/>
          </p:nvPr>
        </p:nvSpPr>
        <p:spPr/>
        <p:txBody>
          <a:bodyPr/>
          <a:lstStyle/>
          <a:p>
            <a:pPr marL="0" indent="0">
              <a:buNone/>
            </a:pPr>
            <a:r>
              <a:rPr lang="tr-TR" sz="1800" b="1" i="0" dirty="0">
                <a:solidFill>
                  <a:srgbClr val="000000"/>
                </a:solidFill>
                <a:effectLst/>
                <a:latin typeface="Times New Roman" panose="02020603050405020304" pitchFamily="18" charset="0"/>
              </a:rPr>
              <a:t>Madde 3 —</a:t>
            </a:r>
            <a:r>
              <a:rPr lang="tr-TR" sz="1800" b="0" i="0" dirty="0">
                <a:solidFill>
                  <a:srgbClr val="000000"/>
                </a:solidFill>
                <a:effectLst/>
                <a:latin typeface="Times New Roman" panose="02020603050405020304" pitchFamily="18" charset="0"/>
              </a:rPr>
              <a:t> Bu Yönetmelik; 7/5/1987 tarihli ve 3359 sayılı Sağlık Hizmetleri Temel Kanununun 3 üncü maddesi ve 9 uncu maddesinin (c) bendi ile </a:t>
            </a:r>
            <a:r>
              <a:rPr lang="tr-TR" sz="1800" b="0" i="0" dirty="0">
                <a:solidFill>
                  <a:srgbClr val="000000"/>
                </a:solidFill>
                <a:effectLst/>
                <a:highlight>
                  <a:srgbClr val="FFFF00"/>
                </a:highlight>
                <a:latin typeface="Times New Roman" panose="02020603050405020304" pitchFamily="18" charset="0"/>
              </a:rPr>
              <a:t>13/12/1983 tarihli ve 181 sa</a:t>
            </a:r>
            <a:r>
              <a:rPr lang="tr-TR" sz="1800" b="0" i="0" spc="-25" dirty="0">
                <a:solidFill>
                  <a:srgbClr val="000000"/>
                </a:solidFill>
                <a:effectLst/>
                <a:highlight>
                  <a:srgbClr val="FFFF00"/>
                </a:highlight>
                <a:latin typeface="Times New Roman" panose="02020603050405020304" pitchFamily="18" charset="0"/>
              </a:rPr>
              <a:t>yılı Sağlık Bakanlığı Teşkilat ve Görevleri Hakkında Kanun Hükmünde Kararnamenin 43 üncü</a:t>
            </a:r>
            <a:r>
              <a:rPr lang="tr-TR" sz="1800" b="0" i="0" dirty="0">
                <a:solidFill>
                  <a:srgbClr val="000000"/>
                </a:solidFill>
                <a:effectLst/>
                <a:highlight>
                  <a:srgbClr val="FFFF00"/>
                </a:highlight>
                <a:latin typeface="Times New Roman" panose="02020603050405020304" pitchFamily="18" charset="0"/>
              </a:rPr>
              <a:t> maddesine dayanılarak </a:t>
            </a:r>
            <a:r>
              <a:rPr lang="tr-TR" sz="1800" b="0" i="0" dirty="0">
                <a:solidFill>
                  <a:srgbClr val="000000"/>
                </a:solidFill>
                <a:effectLst/>
                <a:latin typeface="Times New Roman" panose="02020603050405020304" pitchFamily="18" charset="0"/>
              </a:rPr>
              <a:t>hazırlanmıştır.</a:t>
            </a:r>
            <a:endParaRPr lang="tr-TR" dirty="0"/>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p:txBody>
          <a:bodyPr/>
          <a:lstStyle/>
          <a:p>
            <a:r>
              <a:rPr lang="tr-TR" dirty="0"/>
              <a:t>2025</a:t>
            </a:r>
          </a:p>
        </p:txBody>
      </p:sp>
      <p:sp>
        <p:nvSpPr>
          <p:cNvPr id="6" name="İçerik Yer Tutucusu 5">
            <a:extLst>
              <a:ext uri="{FF2B5EF4-FFF2-40B4-BE49-F238E27FC236}">
                <a16:creationId xmlns:a16="http://schemas.microsoft.com/office/drawing/2014/main" id="{5EFCBD82-631A-36A9-D116-82D8AEAB829F}"/>
              </a:ext>
            </a:extLst>
          </p:cNvPr>
          <p:cNvSpPr>
            <a:spLocks noGrp="1"/>
          </p:cNvSpPr>
          <p:nvPr>
            <p:ph sz="quarter" idx="4"/>
          </p:nvPr>
        </p:nvSpPr>
        <p:spPr/>
        <p:txBody>
          <a:bodyPr/>
          <a:lstStyle/>
          <a:p>
            <a:pPr marL="0" indent="0">
              <a:buNone/>
            </a:pPr>
            <a:r>
              <a:rPr lang="tr-TR" sz="1800" b="1" i="0" dirty="0">
                <a:solidFill>
                  <a:srgbClr val="000000"/>
                </a:solidFill>
                <a:effectLst/>
                <a:latin typeface="Times New Roman" panose="02020603050405020304" pitchFamily="18" charset="0"/>
              </a:rPr>
              <a:t>MADDE 3- </a:t>
            </a:r>
            <a:r>
              <a:rPr lang="tr-TR" sz="1800" b="0" i="0" dirty="0">
                <a:solidFill>
                  <a:srgbClr val="000000"/>
                </a:solidFill>
                <a:effectLst/>
                <a:latin typeface="Times New Roman" panose="02020603050405020304" pitchFamily="18" charset="0"/>
              </a:rPr>
              <a:t>(1) Bu Yönetmelik; 7/5/1987 tarihli ve 3359 sayılı Sağlık Hizmetleri Temel Kanununun 3 üncü maddesi ve 9 uncu maddesinin (c) bendi ile </a:t>
            </a:r>
            <a:r>
              <a:rPr lang="tr-TR" sz="1800" b="0" i="0" dirty="0">
                <a:solidFill>
                  <a:srgbClr val="000000"/>
                </a:solidFill>
                <a:effectLst/>
                <a:highlight>
                  <a:srgbClr val="FFFF00"/>
                </a:highlight>
                <a:latin typeface="Times New Roman" panose="02020603050405020304" pitchFamily="18" charset="0"/>
              </a:rPr>
              <a:t>1 sayılı Cumhurbaşkanlığı Teşkilatı Hakkında Cumhurbaşkanlığı Kararnamesinin 508 inci maddesine dayanılarak </a:t>
            </a:r>
            <a:r>
              <a:rPr lang="tr-TR" sz="1800" b="0" i="0" dirty="0">
                <a:solidFill>
                  <a:srgbClr val="000000"/>
                </a:solidFill>
                <a:effectLst/>
                <a:latin typeface="Times New Roman" panose="02020603050405020304" pitchFamily="18" charset="0"/>
              </a:rPr>
              <a:t>hazırlanmıştır.</a:t>
            </a:r>
            <a:endParaRPr lang="tr-TR" dirty="0"/>
          </a:p>
        </p:txBody>
      </p:sp>
      <p:sp>
        <p:nvSpPr>
          <p:cNvPr id="7" name="Dikdörtgen: Köşeleri Yuvarlatılmış 6">
            <a:extLst>
              <a:ext uri="{FF2B5EF4-FFF2-40B4-BE49-F238E27FC236}">
                <a16:creationId xmlns:a16="http://schemas.microsoft.com/office/drawing/2014/main" id="{F5DD7ED7-CE38-E3A3-82AA-61A82201F8A3}"/>
              </a:ext>
            </a:extLst>
          </p:cNvPr>
          <p:cNvSpPr/>
          <p:nvPr/>
        </p:nvSpPr>
        <p:spPr>
          <a:xfrm>
            <a:off x="3213717" y="4909351"/>
            <a:ext cx="5183188" cy="985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Yönetmelik dayanağında yer alan mevzuatlar güncel mevzuatlara göre düzenlendi. </a:t>
            </a:r>
          </a:p>
        </p:txBody>
      </p:sp>
    </p:spTree>
    <p:extLst>
      <p:ext uri="{BB962C8B-B14F-4D97-AF65-F5344CB8AC3E}">
        <p14:creationId xmlns:p14="http://schemas.microsoft.com/office/powerpoint/2010/main" val="272603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7C45A-7FA3-2CD5-E583-01790675D50E}"/>
              </a:ext>
            </a:extLst>
          </p:cNvPr>
          <p:cNvSpPr>
            <a:spLocks noGrp="1"/>
          </p:cNvSpPr>
          <p:nvPr>
            <p:ph type="title"/>
          </p:nvPr>
        </p:nvSpPr>
        <p:spPr>
          <a:xfrm>
            <a:off x="836612" y="109974"/>
            <a:ext cx="10515600" cy="753461"/>
          </a:xfrm>
        </p:spPr>
        <p:txBody>
          <a:bodyPr/>
          <a:lstStyle/>
          <a:p>
            <a:r>
              <a:rPr lang="tr-TR" dirty="0"/>
              <a:t>Tanımlar</a:t>
            </a:r>
          </a:p>
        </p:txBody>
      </p:sp>
      <p:sp>
        <p:nvSpPr>
          <p:cNvPr id="3" name="Metin Yer Tutucusu 2">
            <a:extLst>
              <a:ext uri="{FF2B5EF4-FFF2-40B4-BE49-F238E27FC236}">
                <a16:creationId xmlns:a16="http://schemas.microsoft.com/office/drawing/2014/main" id="{971A6F83-FD5A-97F2-9332-34069CA6BA5C}"/>
              </a:ext>
            </a:extLst>
          </p:cNvPr>
          <p:cNvSpPr>
            <a:spLocks noGrp="1"/>
          </p:cNvSpPr>
          <p:nvPr>
            <p:ph type="body" idx="1"/>
          </p:nvPr>
        </p:nvSpPr>
        <p:spPr>
          <a:xfrm>
            <a:off x="811209" y="522934"/>
            <a:ext cx="5157787" cy="823912"/>
          </a:xfrm>
        </p:spPr>
        <p:txBody>
          <a:bodyPr/>
          <a:lstStyle/>
          <a:p>
            <a:r>
              <a:rPr lang="tr-TR" dirty="0"/>
              <a:t>2005</a:t>
            </a:r>
          </a:p>
        </p:txBody>
      </p:sp>
      <p:sp>
        <p:nvSpPr>
          <p:cNvPr id="5" name="Metin Yer Tutucusu 4">
            <a:extLst>
              <a:ext uri="{FF2B5EF4-FFF2-40B4-BE49-F238E27FC236}">
                <a16:creationId xmlns:a16="http://schemas.microsoft.com/office/drawing/2014/main" id="{22ACC86D-42F1-7FE4-FA04-493CA8E994B7}"/>
              </a:ext>
            </a:extLst>
          </p:cNvPr>
          <p:cNvSpPr>
            <a:spLocks noGrp="1"/>
          </p:cNvSpPr>
          <p:nvPr>
            <p:ph type="body" sz="quarter" idx="3"/>
          </p:nvPr>
        </p:nvSpPr>
        <p:spPr>
          <a:xfrm>
            <a:off x="6244555" y="522934"/>
            <a:ext cx="5183188" cy="823912"/>
          </a:xfrm>
        </p:spPr>
        <p:txBody>
          <a:bodyPr/>
          <a:lstStyle/>
          <a:p>
            <a:r>
              <a:rPr lang="tr-TR" dirty="0"/>
              <a:t>2025</a:t>
            </a:r>
          </a:p>
        </p:txBody>
      </p:sp>
      <p:sp>
        <p:nvSpPr>
          <p:cNvPr id="13" name="Rectangle 4">
            <a:extLst>
              <a:ext uri="{FF2B5EF4-FFF2-40B4-BE49-F238E27FC236}">
                <a16:creationId xmlns:a16="http://schemas.microsoft.com/office/drawing/2014/main" id="{F852AAC3-F763-75A7-9425-BFB14F63CCF6}"/>
              </a:ext>
            </a:extLst>
          </p:cNvPr>
          <p:cNvSpPr>
            <a:spLocks noGrp="1" noChangeArrowheads="1"/>
          </p:cNvSpPr>
          <p:nvPr>
            <p:ph sz="half" idx="2"/>
          </p:nvPr>
        </p:nvSpPr>
        <p:spPr bwMode="auto">
          <a:xfrm>
            <a:off x="438193" y="1484144"/>
            <a:ext cx="5157787" cy="5078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Tanımlar</a:t>
            </a:r>
          </a:p>
          <a:p>
            <a:pPr marL="0" marR="0" lvl="0" indent="0"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4 — </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Bu Yönetmelikte geçen;</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Bakanlık: Sağlık Bakanlığını,</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Yataklı Tedavi Kurumu: Gün hastaneleri hariç olmak üzere, gözlem, muayene, teşhis ve tedavi hizmetleri veren ve bu Yönetmelik kapsamında olan kamu kurum ve kuruluşları ile </a:t>
            </a:r>
            <a:r>
              <a:rPr kumimoji="0" lang="tr-TR" altLang="tr-TR" sz="9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özel sektöre ait</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bütün yataklı tedavi kurumlarını,</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Yönetim: Üniversitelere ait hastanelerde yönetimden sorumlu </a:t>
            </a:r>
            <a:r>
              <a:rPr kumimoji="0" lang="tr-TR" altLang="tr-TR" sz="9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dekanlığı</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veya başhekimliği, diğer yataklı tedavi kurumlarında ise başhekimliği,</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Yönetici: Üniversitelere ait hastanelerde, yönetimden sorumlu </a:t>
            </a:r>
            <a:r>
              <a:rPr kumimoji="0" lang="tr-TR" altLang="tr-TR" sz="9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dekan </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veya başhekimi, diğer yataklı tedavi kurumlarında ise başhekimi,</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9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Hastane Enfeksiyonu: </a:t>
            </a:r>
            <a:r>
              <a:rPr lang="tr-TR" altLang="tr-TR" sz="900" dirty="0">
                <a:solidFill>
                  <a:srgbClr val="000000"/>
                </a:solidFill>
                <a:latin typeface="Times New Roman" panose="02020603050405020304" pitchFamily="18" charset="0"/>
                <a:cs typeface="Times New Roman" panose="02020603050405020304" pitchFamily="18" charset="0"/>
              </a:rPr>
              <a:t>Yataklı tedavi kurumlarında, sağlık hizmetleri ile ilişkili olarak gelişen tüm enfeksiyonları,</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9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Enfeksiyon Kontrol Komitesi: </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Yataklı tedavi kurumlarında, bu Yönetmelik kapsamında belirtilen faaliyetlerin yürütülmesinden sorumlu komiteyi,</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Enfeksiyon Hastalıkları ve Klinik Mikrobiyoloji Kliniği veya Anabilim Dalı Temsilcisi: Enfeksiyon hastalıkları ve klinik mikrobiyoloji uzmanlık alanından, üniversite hastanelerinde anabilim dalı başkanı ya da yerine görevlendireceği uzmanı, eğitim hastanelerinde </a:t>
            </a:r>
            <a:r>
              <a:rPr kumimoji="0" lang="tr-TR" altLang="tr-TR" sz="9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klinik şefi veya koordinatör şef ya da </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görevlendireceği uzmanı, diğer yataklı tedavi kurumlarında ise, </a:t>
            </a:r>
            <a:r>
              <a:rPr kumimoji="0" lang="tr-TR" altLang="tr-TR" sz="9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başhekim</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tarafından görevlendirilecek uzmanı,</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9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Mikrobiyoloji ve Klinik Mikrobiyoloji Laboratuvarı Temsilcisi</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Mikrobiyoloji ve klinik mikrobiyoloji uzmanlık alanından, üniversite hastanelerinde bünyesinde rutin mikrobiyoloji laboratuvarı bulunduran mikrobiyoloji ve klinik mikrobiyoloji anabilim dalı başkanı ya da yerine görevlendireceği uzmanı veya merkezi laboratuvar bulunan üniversite hastanelerinde ilgili laboratuvarın mikrobiyoloji sorumlusunu; eğitim hastanelerinde mikrobiyoloji laboratuvarından sorumlu şef veya koordinatör şef ya da yerine görevlendireceği uzmanı; diğer yataklı tedavi kurumlarında ise, başhekim tarafından görevlendirilecek mikrobiyoloji laboratuvarından sorumlu olan uzmanı,</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Enfeksiyon Kontrol Hekimi: Yataklı tedavi kurumlarında, enfeksiyon kontrol komitesinin kararları doğrultusunda hastane enfeksiyon kontrol programlarının oluşturulmasında ve uygulanmasında görev alan enfeksiyon hastalıkları ve klinik mikrobiyoloji uzmanını,</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Enfeksiyon Kontrol Hemşiresi: Yataklı tedavi kurumlarında, enfeksiyon kontrol komitesinin kararları doğrultusunda hastane enfeksiyon kontrol programlarının uygulanmasında görev alan hemşireyi,</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Enfeksiyon Kontrol Ekibi: </a:t>
            </a:r>
            <a:r>
              <a:rPr kumimoji="0" lang="tr-TR" altLang="tr-TR" sz="900" b="0" i="0" u="none" strike="noStrike" cap="none" normalizeH="0" baseline="0" dirty="0">
                <a:ln>
                  <a:noFill/>
                </a:ln>
                <a:solidFill>
                  <a:srgbClr val="000000"/>
                </a:solidFill>
                <a:effectLst/>
                <a:highlight>
                  <a:srgbClr val="FFFF00"/>
                </a:highlight>
                <a:latin typeface="Times New Roman" panose="02020603050405020304" pitchFamily="18" charset="0"/>
                <a:cs typeface="Times New Roman" panose="02020603050405020304" pitchFamily="18" charset="0"/>
              </a:rPr>
              <a:t>Enfeksiyon hastalıkları ve klinik mikrobiyoloji kliniği veya anabilim dalı temsilcisi</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mikrobiyoloji ve klinik mikrobiyoloji laboratuvarı temsilcisi, enfeksiyon kontrol hekimi ve enfeksiyon kontrol hemşirelerinden oluşan ekibi,</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Eczane: Yataklı tedavi kurumunda ilgili mevzuata uygun olarak kurulan eczaneyi,</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ifade eder.</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4" name="Rectangle 5">
            <a:extLst>
              <a:ext uri="{FF2B5EF4-FFF2-40B4-BE49-F238E27FC236}">
                <a16:creationId xmlns:a16="http://schemas.microsoft.com/office/drawing/2014/main" id="{86EAF260-941B-A530-097A-AF92FB4E13CD}"/>
              </a:ext>
            </a:extLst>
          </p:cNvPr>
          <p:cNvSpPr>
            <a:spLocks noGrp="1" noChangeArrowheads="1"/>
          </p:cNvSpPr>
          <p:nvPr>
            <p:ph sz="quarter" idx="4"/>
          </p:nvPr>
        </p:nvSpPr>
        <p:spPr bwMode="auto">
          <a:xfrm>
            <a:off x="6096001" y="1484144"/>
            <a:ext cx="5657806" cy="5216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Tanımlar</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MADDE 4- </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Bu Yönetmelikte geçen;</a:t>
            </a:r>
            <a:endParaRPr kumimoji="0" lang="tr-TR" altLang="tr-T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None/>
              <a:tabLst/>
            </a:pPr>
            <a:r>
              <a:rPr lang="tr-TR" altLang="tr-TR" sz="900" dirty="0">
                <a:solidFill>
                  <a:srgbClr val="000000"/>
                </a:solidFill>
                <a:latin typeface="Times New Roman" panose="02020603050405020304" pitchFamily="18" charset="0"/>
                <a:cs typeface="Times New Roman" panose="02020603050405020304" pitchFamily="18" charset="0"/>
              </a:rPr>
              <a:t>            </a:t>
            </a: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Bakanlık: Sağlık Bakanlığını,</a:t>
            </a:r>
          </a:p>
          <a:p>
            <a:pPr marL="0" indent="0" algn="just">
              <a:lnSpc>
                <a:spcPct val="100000"/>
              </a:lnSpc>
              <a:buNone/>
            </a:pPr>
            <a:r>
              <a:rPr lang="tr-TR" altLang="tr-TR" sz="800" dirty="0">
                <a:solidFill>
                  <a:srgbClr val="000000"/>
                </a:solidFill>
                <a:latin typeface="Times New Roman" panose="02020603050405020304" pitchFamily="18" charset="0"/>
                <a:cs typeface="Times New Roman" panose="02020603050405020304" pitchFamily="18" charset="0"/>
              </a:rPr>
              <a:t>             </a:t>
            </a:r>
            <a:r>
              <a:rPr lang="tr-TR" altLang="tr-TR" sz="900" dirty="0">
                <a:solidFill>
                  <a:srgbClr val="000000"/>
                </a:solidFill>
                <a:latin typeface="Times New Roman" panose="02020603050405020304" pitchFamily="18" charset="0"/>
                <a:cs typeface="Times New Roman" panose="02020603050405020304" pitchFamily="18" charset="0"/>
              </a:rPr>
              <a:t>Yataklı tedavi kurumu: Gün hastaneleri hariç olmak üzere, gözlem, muayene, teşhis ve tedavi hizmetleri veren ve kamu kurum ve kuruluşlarına,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gerçek kişilere veya özel hukuk tüzel kişilerine </a:t>
            </a:r>
            <a:r>
              <a:rPr lang="tr-TR" altLang="tr-TR" sz="900" dirty="0">
                <a:solidFill>
                  <a:srgbClr val="000000"/>
                </a:solidFill>
                <a:latin typeface="Times New Roman" panose="02020603050405020304" pitchFamily="18" charset="0"/>
                <a:cs typeface="Times New Roman" panose="02020603050405020304" pitchFamily="18" charset="0"/>
              </a:rPr>
              <a:t>ait yataklı sağlık tesisini,</a:t>
            </a:r>
          </a:p>
          <a:p>
            <a:pPr marL="0" indent="0" algn="just">
              <a:lnSpc>
                <a:spcPct val="100000"/>
              </a:lnSpc>
              <a:buNone/>
            </a:pPr>
            <a:r>
              <a:rPr lang="tr-TR" altLang="tr-TR" sz="800" dirty="0">
                <a:solidFill>
                  <a:srgbClr val="000000"/>
                </a:solidFill>
                <a:latin typeface="Times New Roman" panose="02020603050405020304" pitchFamily="18" charset="0"/>
                <a:cs typeface="Times New Roman" panose="02020603050405020304" pitchFamily="18" charset="0"/>
              </a:rPr>
              <a:t>              </a:t>
            </a:r>
            <a:r>
              <a:rPr lang="tr-TR" altLang="tr-TR" sz="900" dirty="0">
                <a:solidFill>
                  <a:srgbClr val="000000"/>
                </a:solidFill>
                <a:latin typeface="Times New Roman" panose="02020603050405020304" pitchFamily="18" charset="0"/>
                <a:cs typeface="Times New Roman" panose="02020603050405020304" pitchFamily="18" charset="0"/>
              </a:rPr>
              <a:t>Yönetim: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Sağlık uygulama ve araştırma merkezleri</a:t>
            </a:r>
            <a:r>
              <a:rPr lang="tr-TR" altLang="tr-TR" sz="900" dirty="0">
                <a:solidFill>
                  <a:srgbClr val="000000"/>
                </a:solidFill>
                <a:latin typeface="Times New Roman" panose="02020603050405020304" pitchFamily="18" charset="0"/>
                <a:cs typeface="Times New Roman" panose="02020603050405020304" pitchFamily="18" charset="0"/>
              </a:rPr>
              <a:t>/üniversite hastanelerinde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merkez müdürlüğü</a:t>
            </a:r>
            <a:r>
              <a:rPr lang="tr-TR" altLang="tr-TR" sz="900" dirty="0">
                <a:solidFill>
                  <a:srgbClr val="000000"/>
                </a:solidFill>
                <a:latin typeface="Times New Roman" panose="02020603050405020304" pitchFamily="18" charset="0"/>
                <a:cs typeface="Times New Roman" panose="02020603050405020304" pitchFamily="18" charset="0"/>
              </a:rPr>
              <a:t>/başhekimliği, diğer yataklı tedavi kurumlarında başhekimliği,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koordinatör başhekimlik olan yataklı tedavi kurumlarında koordinatör başhekimliği,</a:t>
            </a:r>
          </a:p>
          <a:p>
            <a:pPr marL="0" indent="0" algn="just">
              <a:lnSpc>
                <a:spcPct val="100000"/>
              </a:lnSpc>
              <a:buNone/>
            </a:pPr>
            <a:r>
              <a:rPr lang="tr-TR" altLang="tr-TR" sz="900" dirty="0">
                <a:solidFill>
                  <a:srgbClr val="000000"/>
                </a:solidFill>
                <a:latin typeface="Times New Roman" panose="02020603050405020304" pitchFamily="18" charset="0"/>
                <a:cs typeface="Times New Roman" panose="02020603050405020304" pitchFamily="18" charset="0"/>
              </a:rPr>
              <a:t>            Yönetici: Sağlık uygulama ve araştırma merkezleri/üniversite hastanelerinde yönetimden sorumlu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merkez müdürünü</a:t>
            </a:r>
            <a:r>
              <a:rPr lang="tr-TR" altLang="tr-TR" sz="900" dirty="0">
                <a:solidFill>
                  <a:srgbClr val="000000"/>
                </a:solidFill>
                <a:latin typeface="Times New Roman" panose="02020603050405020304" pitchFamily="18" charset="0"/>
                <a:cs typeface="Times New Roman" panose="02020603050405020304" pitchFamily="18" charset="0"/>
              </a:rPr>
              <a:t>/başhekimi, diğer yataklı tedavi kurumlarında başhekimi,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koordinatör başhekimlik olan yataklı tedavi kurumlarında koordinatör başhekimi,</a:t>
            </a:r>
          </a:p>
          <a:p>
            <a:pPr marL="0" indent="0" algn="just">
              <a:lnSpc>
                <a:spcPct val="100000"/>
              </a:lnSpc>
              <a:buNone/>
            </a:pPr>
            <a:r>
              <a:rPr lang="tr-TR" altLang="tr-TR" sz="900" dirty="0">
                <a:solidFill>
                  <a:srgbClr val="000000"/>
                </a:solidFill>
                <a:latin typeface="Times New Roman" panose="02020603050405020304" pitchFamily="18" charset="0"/>
                <a:cs typeface="Times New Roman" panose="02020603050405020304" pitchFamily="18" charset="0"/>
              </a:rPr>
              <a:t>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Sağlık hizmeti ile ilişkili enfeksiyon</a:t>
            </a:r>
            <a:r>
              <a:rPr lang="tr-TR" altLang="tr-TR" sz="900" dirty="0">
                <a:solidFill>
                  <a:srgbClr val="000000"/>
                </a:solidFill>
                <a:latin typeface="Times New Roman" panose="02020603050405020304" pitchFamily="18" charset="0"/>
                <a:cs typeface="Times New Roman" panose="02020603050405020304" pitchFamily="18" charset="0"/>
              </a:rPr>
              <a:t>: Sağlık kurumunda bakım veya sağlık hizmeti sunulması sırasında hastada gelişen ve kuruma başvuru sırasında var olmayan ya da kuluçka döneminde olmayan enfeksiyonları,</a:t>
            </a:r>
          </a:p>
          <a:p>
            <a:pPr marL="0" indent="0" algn="just">
              <a:lnSpc>
                <a:spcPct val="100000"/>
              </a:lnSpc>
              <a:buNone/>
            </a:pPr>
            <a:r>
              <a:rPr lang="tr-TR" altLang="tr-TR" sz="900" dirty="0">
                <a:solidFill>
                  <a:srgbClr val="000000"/>
                </a:solidFill>
                <a:latin typeface="Times New Roman" panose="02020603050405020304" pitchFamily="18" charset="0"/>
                <a:cs typeface="Times New Roman" panose="02020603050405020304" pitchFamily="18" charset="0"/>
              </a:rPr>
              <a:t>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Enfeksiyon kontrol komitesi: </a:t>
            </a:r>
            <a:r>
              <a:rPr lang="tr-TR" altLang="tr-TR" sz="900" dirty="0">
                <a:solidFill>
                  <a:srgbClr val="000000"/>
                </a:solidFill>
                <a:latin typeface="Times New Roman" panose="02020603050405020304" pitchFamily="18" charset="0"/>
                <a:cs typeface="Times New Roman" panose="02020603050405020304" pitchFamily="18" charset="0"/>
              </a:rPr>
              <a:t>Yataklı tedavi kurumlarında sağlık hizmeti ile ilişkili enfeksiyonları önlemek, kontrol altına almak, sorunları tespit etmek, çözüme yönelik faaliyetleri yürütmek ve yataklı tedavi kurumları düzeyinde alınması gereken kararları yetkili mercilere bildirmek üzere kurulan komiteyi,</a:t>
            </a:r>
            <a:endParaRPr lang="tr-TR" altLang="tr-TR" sz="800" dirty="0"/>
          </a:p>
          <a:p>
            <a:pPr marL="0" indent="0" algn="just">
              <a:lnSpc>
                <a:spcPct val="100000"/>
              </a:lnSpc>
              <a:buNone/>
            </a:pPr>
            <a:r>
              <a:rPr lang="tr-TR" altLang="tr-TR" sz="900" dirty="0">
                <a:solidFill>
                  <a:srgbClr val="000000"/>
                </a:solidFill>
                <a:latin typeface="Times New Roman" panose="02020603050405020304" pitchFamily="18" charset="0"/>
                <a:cs typeface="Times New Roman" panose="02020603050405020304" pitchFamily="18" charset="0"/>
              </a:rPr>
              <a:t>             Enfeksiyon hastalıkları ve klinik mikrobiyoloji temsilcisi: Enfeksiyon hastalıkları ve klinik mikrobiyoloji uzmanlık alanından; sağlık uygulama ve araştırma merkezleri/üniversite hastanelerinde ana bilim dalı başkanını ya da yerine görevlendireceği uzmanı, eğitim ve araştırma hastanelerinde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eğitim sorumlusu ya da idari sorumludan birini </a:t>
            </a:r>
            <a:r>
              <a:rPr lang="tr-TR" altLang="tr-TR" sz="900" dirty="0">
                <a:solidFill>
                  <a:srgbClr val="000000"/>
                </a:solidFill>
                <a:latin typeface="Times New Roman" panose="02020603050405020304" pitchFamily="18" charset="0"/>
                <a:cs typeface="Times New Roman" panose="02020603050405020304" pitchFamily="18" charset="0"/>
              </a:rPr>
              <a:t>ya da yerine görevlendireceği uzmanı, diğer yataklı tedavi kurumlarında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yönetici</a:t>
            </a:r>
            <a:r>
              <a:rPr lang="tr-TR" altLang="tr-TR" sz="900" dirty="0">
                <a:solidFill>
                  <a:srgbClr val="000000"/>
                </a:solidFill>
                <a:latin typeface="Times New Roman" panose="02020603050405020304" pitchFamily="18" charset="0"/>
                <a:cs typeface="Times New Roman" panose="02020603050405020304" pitchFamily="18" charset="0"/>
              </a:rPr>
              <a:t> tarafından görevlendirilecek enfeksiyon hastalıkları ve klinik mikrobiyoloji uzmanını,</a:t>
            </a:r>
            <a:endParaRPr lang="tr-TR" altLang="tr-TR" sz="800" dirty="0"/>
          </a:p>
          <a:p>
            <a:pPr marL="0" lvl="0" indent="0" algn="just">
              <a:lnSpc>
                <a:spcPct val="100000"/>
              </a:lnSpc>
              <a:buNone/>
            </a:pPr>
            <a:r>
              <a:rPr lang="tr-TR" altLang="tr-TR" sz="900" dirty="0">
                <a:solidFill>
                  <a:srgbClr val="000000"/>
                </a:solidFill>
                <a:latin typeface="Times New Roman" panose="02020603050405020304" pitchFamily="18" charset="0"/>
                <a:cs typeface="Times New Roman" panose="02020603050405020304" pitchFamily="18" charset="0"/>
              </a:rPr>
              <a:t>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Tıbbi mikrobiyoloji laboratuvarı temsilcisi: </a:t>
            </a:r>
            <a:r>
              <a:rPr lang="tr-TR" altLang="tr-TR" sz="900" dirty="0">
                <a:solidFill>
                  <a:srgbClr val="000000"/>
                </a:solidFill>
                <a:latin typeface="Times New Roman" panose="02020603050405020304" pitchFamily="18" charset="0"/>
                <a:cs typeface="Times New Roman" panose="02020603050405020304" pitchFamily="18" charset="0"/>
              </a:rPr>
              <a:t>Tıbbi mikrobiyoloji uzmanlık alanından; bünyesinde rutin mikrobiyoloji laboratuvarı bulunduran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sağlık uygulama ve araştırma merkezleri</a:t>
            </a:r>
            <a:r>
              <a:rPr lang="tr-TR" altLang="tr-TR" sz="900" dirty="0">
                <a:solidFill>
                  <a:srgbClr val="000000"/>
                </a:solidFill>
                <a:latin typeface="Times New Roman" panose="02020603050405020304" pitchFamily="18" charset="0"/>
                <a:cs typeface="Times New Roman" panose="02020603050405020304" pitchFamily="18" charset="0"/>
              </a:rPr>
              <a:t>/üniversite hastanelerinde tıbbi mikrobiyoloji ana bilim dalı başkanını ya da yerine görevlendireceği uzmanı veya mikrobiyoloji laboratuvarının birim sorumlusunu, eğitim ve araştırma hastanelerinde mikrobiyoloji laboratuvarının birim sorumlusu, idari sorumlu ya da eğitim sorumlusunu ya da yerine görevlendireceği uzmanı; diğer yataklı tedavi kurumlarında yönetici tarafından görevlendirilecek mikrobiyoloji laboratuvarından sorumlu olan uzmanı,</a:t>
            </a:r>
          </a:p>
          <a:p>
            <a:pPr marL="0" algn="just">
              <a:lnSpc>
                <a:spcPct val="100000"/>
              </a:lnSpc>
              <a:buNone/>
            </a:pPr>
            <a:r>
              <a:rPr lang="tr-TR" altLang="tr-TR" sz="900" dirty="0">
                <a:solidFill>
                  <a:srgbClr val="000000"/>
                </a:solidFill>
                <a:latin typeface="Times New Roman" panose="02020603050405020304" pitchFamily="18" charset="0"/>
                <a:cs typeface="Times New Roman" panose="02020603050405020304" pitchFamily="18" charset="0"/>
              </a:rPr>
              <a:t>Enfeksiyon kontrol hekimi: Enfeksiyon kontrol komitesinin kararları doğrultusunda sağlık hizmeti ile ilişkili enfeksiyon kontrol programlarının oluşturulmasında ve uygulanmasında görev alan enfeksiyon hastalıkları ve klinik mikrobiyoloji uzmanını,</a:t>
            </a:r>
            <a:endParaRPr lang="tr-TR" altLang="tr-TR" sz="800" dirty="0"/>
          </a:p>
          <a:p>
            <a:pPr marL="0" algn="just">
              <a:lnSpc>
                <a:spcPct val="100000"/>
              </a:lnSpc>
              <a:buNone/>
            </a:pPr>
            <a:r>
              <a:rPr lang="tr-TR" altLang="tr-TR" sz="900" dirty="0">
                <a:solidFill>
                  <a:srgbClr val="000000"/>
                </a:solidFill>
                <a:latin typeface="Times New Roman" panose="02020603050405020304" pitchFamily="18" charset="0"/>
                <a:cs typeface="Times New Roman" panose="02020603050405020304" pitchFamily="18" charset="0"/>
              </a:rPr>
              <a:t>Enfeksiyon kontrol hemşiresi: Enfeksiyon kontrol komitesinin kararları doğrultusunda sağlık hizmeti ile ilişkili enfeksiyon kontrol programlarının uygulanmasında görev alan hemşireyi,</a:t>
            </a:r>
            <a:endParaRPr lang="tr-TR" altLang="tr-TR" sz="800" dirty="0"/>
          </a:p>
          <a:p>
            <a:pPr marL="0" algn="just">
              <a:lnSpc>
                <a:spcPct val="100000"/>
              </a:lnSpc>
              <a:buNone/>
            </a:pPr>
            <a:r>
              <a:rPr lang="tr-TR" altLang="tr-TR" sz="900" dirty="0">
                <a:solidFill>
                  <a:srgbClr val="000000"/>
                </a:solidFill>
                <a:latin typeface="Times New Roman" panose="02020603050405020304" pitchFamily="18" charset="0"/>
                <a:cs typeface="Times New Roman" panose="02020603050405020304" pitchFamily="18" charset="0"/>
              </a:rPr>
              <a:t>Enfeksiyon kontrol ekibi: </a:t>
            </a:r>
            <a:r>
              <a:rPr lang="tr-TR" altLang="tr-TR" sz="900" dirty="0">
                <a:solidFill>
                  <a:srgbClr val="000000"/>
                </a:solidFill>
                <a:highlight>
                  <a:srgbClr val="FFFF00"/>
                </a:highlight>
                <a:latin typeface="Times New Roman" panose="02020603050405020304" pitchFamily="18" charset="0"/>
                <a:cs typeface="Times New Roman" panose="02020603050405020304" pitchFamily="18" charset="0"/>
              </a:rPr>
              <a:t>Enfeksiyon kontrol hekimi</a:t>
            </a:r>
            <a:r>
              <a:rPr lang="tr-TR" altLang="tr-TR" sz="900" dirty="0">
                <a:solidFill>
                  <a:srgbClr val="000000"/>
                </a:solidFill>
                <a:latin typeface="Times New Roman" panose="02020603050405020304" pitchFamily="18" charset="0"/>
                <a:cs typeface="Times New Roman" panose="02020603050405020304" pitchFamily="18" charset="0"/>
              </a:rPr>
              <a:t>, tıbbi mikrobiyoloji laboratuvarı temsilcisi ve enfeksiyon kontrol hemşirelerinden oluşan ekibi,</a:t>
            </a:r>
            <a:endParaRPr lang="tr-TR" altLang="tr-TR" sz="800" dirty="0"/>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Eczane: Yataklı tedavi kurumlarında ilgili mevzuat hükümlerine göre kurulan eczaneyi,</a:t>
            </a:r>
            <a:endParaRPr kumimoji="0" lang="tr-TR" altLang="tr-TR" sz="8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ifade eder.</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8722139"/>
      </p:ext>
    </p:extLst>
  </p:cSld>
  <p:clrMapOvr>
    <a:masterClrMapping/>
  </p:clrMapOvr>
</p:sld>
</file>

<file path=ppt/theme/theme1.xml><?xml version="1.0" encoding="utf-8"?>
<a:theme xmlns:a="http://schemas.openxmlformats.org/drawingml/2006/main" name="Tema1">
  <a:themeElements>
    <a:clrScheme name="Özel 2">
      <a:dk1>
        <a:srgbClr val="4472C4"/>
      </a:dk1>
      <a:lt1>
        <a:sysClr val="window" lastClr="FFFFFF"/>
      </a:lt1>
      <a:dk2>
        <a:srgbClr val="7030A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E50B1AD6-D32C-4EC1-94BD-CCC0AF59918C}" vid="{738DA979-C548-4788-9A62-1B78A48A74D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D3C2BBC-C7AC-43C3-876A-6F0E39870286}">
  <we:reference id="wa200001409" version="2.0.0.0" store="tr-TR" storeType="OMEX"/>
  <we:alternateReferences>
    <we:reference id="WA200001409"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Tema1</Template>
  <TotalTime>696</TotalTime>
  <Words>8202</Words>
  <Application>Microsoft Office PowerPoint</Application>
  <PresentationFormat>Geniş ekran</PresentationFormat>
  <Paragraphs>613</Paragraphs>
  <Slides>40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40</vt:i4>
      </vt:variant>
    </vt:vector>
  </HeadingPairs>
  <TitlesOfParts>
    <vt:vector size="48" baseType="lpstr">
      <vt:lpstr>Aptos</vt:lpstr>
      <vt:lpstr>Arial</vt:lpstr>
      <vt:lpstr>Calibri</vt:lpstr>
      <vt:lpstr>Calibri Light</vt:lpstr>
      <vt:lpstr>Lucida Calligraphy</vt:lpstr>
      <vt:lpstr>Times New Roman</vt:lpstr>
      <vt:lpstr>Wingdings</vt:lpstr>
      <vt:lpstr>Tema1</vt:lpstr>
      <vt:lpstr>Yataklı Tedavi Kurumlarında Enfeksiyon Kontrol Yönetmeliği: 2005’ten 2025’e Değişenler</vt:lpstr>
      <vt:lpstr>Sunumun Amacı </vt:lpstr>
      <vt:lpstr>Neden Yeni Yönetmelik?</vt:lpstr>
      <vt:lpstr>Yönetmelik</vt:lpstr>
      <vt:lpstr>2005’ten 2025’e Değişenler</vt:lpstr>
      <vt:lpstr>Amaç</vt:lpstr>
      <vt:lpstr>Kapsam</vt:lpstr>
      <vt:lpstr>Dayanak</vt:lpstr>
      <vt:lpstr>Tanımlar</vt:lpstr>
      <vt:lpstr>PowerPoint Sunusu</vt:lpstr>
      <vt:lpstr>Tanımlar</vt:lpstr>
      <vt:lpstr>Enfeksiyon Kontrol Komitesinin Teşkili</vt:lpstr>
      <vt:lpstr>Enfeksiyon Kontrol Komitesinin Teşkili</vt:lpstr>
      <vt:lpstr>Enfeksiyon Kontrol Komitesinin Teşkili</vt:lpstr>
      <vt:lpstr>Enfeksiyon Kontrol Komitesinin Teşkili</vt:lpstr>
      <vt:lpstr>Enfeksiyon Kontrol Komitesinin Teşkili</vt:lpstr>
      <vt:lpstr>Enfeksiyon Kontrol Komitesinin Teşkili</vt:lpstr>
      <vt:lpstr>Enfeksiyon Kontrol Komitesinin Çalışma Şekli</vt:lpstr>
      <vt:lpstr>Enfeksiyon Kontrol Komitesinin Çalışma Şekli</vt:lpstr>
      <vt:lpstr>Enfeksiyon Kontrol Komitesi-Görev, Yetki Sorumluluklar</vt:lpstr>
      <vt:lpstr>Enfeksiyon Kontrol Komitesi-Görev, Yetki Sorumluluklar</vt:lpstr>
      <vt:lpstr>Enfeksiyon Kontrol Komitesi-Görev, Yetki Sorumluluklar</vt:lpstr>
      <vt:lpstr>Enfeksiyon Kontrol Komitesinin Görev ve Yetkiler</vt:lpstr>
      <vt:lpstr>Enfeksiyon Kontrol Komitesinin Teşkili</vt:lpstr>
      <vt:lpstr>Enfeksiyon Kontrol Komitesi Kararları</vt:lpstr>
      <vt:lpstr>Enfeksiyon Kontrol Ekibi</vt:lpstr>
      <vt:lpstr>Enfeksiyon Kontrol Ekibi</vt:lpstr>
      <vt:lpstr>Enfeksiyon Kontrol Hekimi</vt:lpstr>
      <vt:lpstr>Enfeksiyon Kontrol Hekimi</vt:lpstr>
      <vt:lpstr>Enfeksiyon Kontrol Hekiminin Görevleri</vt:lpstr>
      <vt:lpstr>Enfeksiyon Kontrol Hemşiresi</vt:lpstr>
      <vt:lpstr>Enfeksiyon Kontrol Hemşiresi</vt:lpstr>
      <vt:lpstr>Enfeksiyon Kontrol Hemşiresi</vt:lpstr>
      <vt:lpstr>Enfeksiyon Kontrol Hemşiresi Görevleri</vt:lpstr>
      <vt:lpstr>PowerPoint Sunusu</vt:lpstr>
      <vt:lpstr>Özetle</vt:lpstr>
      <vt:lpstr>Özetle</vt:lpstr>
      <vt:lpstr>Özetle</vt:lpstr>
      <vt:lpstr>Özetle</vt:lpstr>
      <vt:lpstr>Türk Hastane İnfeksiyonları ve Kontrolü Derneği Olarak Eğitime Katkılarından Dolayı Teşekkür Ederiz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Yataklı Tedavi Kurumlarında Enfeksiyon Kontrol Yönetmeliği: 2005’ten 2025’e Değişenler</dc:title>
  <dc:creator>Aydın Alber Yüce</dc:creator>
  <cp:lastModifiedBy>safiye.tasgin</cp:lastModifiedBy>
  <cp:revision>31</cp:revision>
  <dcterms:created xsi:type="dcterms:W3CDTF">2025-04-30T17:13:23Z</dcterms:created>
  <dcterms:modified xsi:type="dcterms:W3CDTF">2025-12-26T06:10:03Z</dcterms:modified>
</cp:coreProperties>
</file>