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300" r:id="rId3"/>
    <p:sldId id="301" r:id="rId4"/>
    <p:sldId id="302" r:id="rId5"/>
    <p:sldId id="1189" r:id="rId6"/>
    <p:sldId id="303" r:id="rId7"/>
    <p:sldId id="324" r:id="rId8"/>
    <p:sldId id="1261" r:id="rId9"/>
    <p:sldId id="325" r:id="rId10"/>
    <p:sldId id="1262" r:id="rId11"/>
    <p:sldId id="1263" r:id="rId12"/>
    <p:sldId id="304" r:id="rId13"/>
    <p:sldId id="326" r:id="rId14"/>
    <p:sldId id="327" r:id="rId15"/>
    <p:sldId id="328" r:id="rId16"/>
    <p:sldId id="329" r:id="rId17"/>
    <p:sldId id="330" r:id="rId18"/>
    <p:sldId id="331" r:id="rId19"/>
    <p:sldId id="1264" r:id="rId20"/>
    <p:sldId id="305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3" r:id="rId31"/>
    <p:sldId id="344" r:id="rId32"/>
    <p:sldId id="345" r:id="rId33"/>
    <p:sldId id="346" r:id="rId34"/>
    <p:sldId id="347" r:id="rId35"/>
    <p:sldId id="349" r:id="rId36"/>
    <p:sldId id="348" r:id="rId37"/>
    <p:sldId id="350" r:id="rId38"/>
    <p:sldId id="351" r:id="rId39"/>
    <p:sldId id="323" r:id="rId40"/>
    <p:sldId id="126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FF9900"/>
    <a:srgbClr val="FFCC99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9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83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50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01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56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186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66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92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66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63A697-B6D2-413C-A828-670B4DB2AE09}" type="datetimeFigureOut">
              <a:rPr lang="tr-TR" smtClean="0"/>
              <a:t>3.09.2025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69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3.09.2025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27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63A697-B6D2-413C-A828-670B4DB2AE09}" type="datetimeFigureOut">
              <a:rPr lang="tr-TR" smtClean="0"/>
              <a:t>3.09.2025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2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ubmed.ncbi.nlm.nih.gov/2888821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6083F1E-C431-69C3-782C-BE69576C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C27EC6FA-A8CC-5A7E-7122-F3E97E75FC0E}"/>
              </a:ext>
            </a:extLst>
          </p:cNvPr>
          <p:cNvSpPr txBox="1">
            <a:spLocks/>
          </p:cNvSpPr>
          <p:nvPr/>
        </p:nvSpPr>
        <p:spPr>
          <a:xfrm>
            <a:off x="1469486" y="1105666"/>
            <a:ext cx="8528039" cy="276276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508000" h="508000"/>
            <a:bevelB w="508000" h="5080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5400" b="1" dirty="0">
                <a:solidFill>
                  <a:schemeClr val="bg1"/>
                </a:solidFill>
                <a:latin typeface="+mn-lt"/>
              </a:rPr>
              <a:t>CERRAHİ PROFİLAKSİDE TEMEL YAKLAŞIMLAR</a:t>
            </a:r>
            <a:endParaRPr lang="en-GB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5E140B7-67F8-AEDB-F84A-02AFF52D0245}"/>
              </a:ext>
            </a:extLst>
          </p:cNvPr>
          <p:cNvSpPr txBox="1"/>
          <p:nvPr/>
        </p:nvSpPr>
        <p:spPr>
          <a:xfrm>
            <a:off x="1126065" y="6365501"/>
            <a:ext cx="8974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Versiyon 1-Hazırlayan: Belgin Coşkun-Eylül 2025 </a:t>
            </a:r>
          </a:p>
        </p:txBody>
      </p:sp>
    </p:spTree>
    <p:extLst>
      <p:ext uri="{BB962C8B-B14F-4D97-AF65-F5344CB8AC3E}">
        <p14:creationId xmlns:p14="http://schemas.microsoft.com/office/powerpoint/2010/main" val="258558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8F1D9-35A4-A36E-2449-C8B8DA5D4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C1C9-81E1-6C59-3FCC-F64B5682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8935720" cy="1450757"/>
          </a:xfrm>
        </p:spPr>
        <p:txBody>
          <a:bodyPr/>
          <a:lstStyle/>
          <a:p>
            <a:r>
              <a:rPr lang="tr-TR" b="1" dirty="0">
                <a:solidFill>
                  <a:schemeClr val="accent1"/>
                </a:solidFill>
                <a:latin typeface="Calibri"/>
              </a:rPr>
              <a:t>Cerrahi Yara Sınıflaması ve Enfeksiyon Riski</a:t>
            </a:r>
            <a:endParaRPr sz="4800" b="1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788F6-287A-BCA7-9CDE-CC3BD994E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196796" cy="4477245"/>
          </a:xfrm>
          <a:noFill/>
        </p:spPr>
        <p:txBody>
          <a:bodyPr>
            <a:normAutofit/>
          </a:bodyPr>
          <a:lstStyle/>
          <a:p>
            <a:endParaRPr lang="tr-TR" sz="2400" b="1" dirty="0">
              <a:solidFill>
                <a:srgbClr val="000000"/>
              </a:solidFill>
              <a:latin typeface="Calibri"/>
            </a:endParaRPr>
          </a:p>
          <a:p>
            <a:r>
              <a:rPr lang="tr-TR" sz="2400" b="1" dirty="0">
                <a:solidFill>
                  <a:srgbClr val="7030A0"/>
                </a:solidFill>
                <a:latin typeface="Calibri"/>
              </a:rPr>
              <a:t>Kirli-Enfekte Yara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Enfeksiyon riski %40’dır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Ölü doku içeren eski travmatik yaralarla ilişkili cerrahi işlemler klinik enfeksiyon veya organ perforasyon varlığında yapılan ameliyatlar bu kategoridedir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0000"/>
                </a:solidFill>
                <a:latin typeface="Calibri"/>
              </a:rPr>
              <a:t>Pürülan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akıntı saptanır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Enfekte ya da 4 saatten eski travmatik yara, kolon perforasyonu, intraabdominal apse drenajı gibi</a:t>
            </a:r>
            <a:endParaRPr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D9F6DF5-B8B7-BBE9-53F8-0907B5D7DB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8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00408-6038-2FD8-9A5F-09DC5EB34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FB08B9CB-4EC1-7E25-A858-C42F09D830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5" name="Başlık 3">
            <a:extLst>
              <a:ext uri="{FF2B5EF4-FFF2-40B4-BE49-F238E27FC236}">
                <a16:creationId xmlns:a16="http://schemas.microsoft.com/office/drawing/2014/main" id="{0004792E-AEAA-9559-CE8E-D5ED50E0744E}"/>
              </a:ext>
            </a:extLst>
          </p:cNvPr>
          <p:cNvSpPr txBox="1">
            <a:spLocks/>
          </p:cNvSpPr>
          <p:nvPr/>
        </p:nvSpPr>
        <p:spPr>
          <a:xfrm>
            <a:off x="1468120" y="1583268"/>
            <a:ext cx="8708813" cy="2768600"/>
          </a:xfrm>
          <a:prstGeom prst="rect">
            <a:avLst/>
          </a:prstGeom>
          <a:solidFill>
            <a:srgbClr val="666DA4"/>
          </a:solidFill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600" b="1" dirty="0">
                <a:solidFill>
                  <a:schemeClr val="bg1"/>
                </a:solidFill>
                <a:latin typeface="+mn-lt"/>
              </a:rPr>
              <a:t>Cerrahi Profilaksi İlkeleri</a:t>
            </a:r>
          </a:p>
          <a:p>
            <a:endParaRPr lang="tr-TR" sz="6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464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636AA2"/>
                </a:solidFill>
                <a:latin typeface="+mn-lt"/>
              </a:rPr>
              <a:t>Cerrahi Profilaksi İlkeleri</a:t>
            </a:r>
            <a:endParaRPr sz="4800" dirty="0">
              <a:solidFill>
                <a:srgbClr val="00467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Cerrahi profilaksi temiz-kontamine ve kontamine cerrahilerde kullanılır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Kirli-enfekte cerrahilerde antibiyotik tedavi amaçlı verilir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Temiz cerrahilerde antibiyotik profilaksisi uygulanması önerilmez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Ancak aşağıda belirttiğimiz cerrahilerde, temiz kategorisinde olmasına rağmen antibiyotik profilaksisi uygulanır.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İmplant takılması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Kardiyak cerrahi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Damar protezi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000000"/>
                </a:solidFill>
                <a:latin typeface="Calibri"/>
              </a:rPr>
              <a:t>Kraniotomi</a:t>
            </a: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Total diz, kalça protezi</a:t>
            </a:r>
            <a:endParaRPr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CC00B54-5402-3670-A426-FB63C5A52F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636AA2"/>
                </a:solidFill>
                <a:latin typeface="+mn-lt"/>
              </a:rPr>
              <a:t>Cerrahi Profilaksi İlkeleri</a:t>
            </a:r>
            <a:endParaRPr sz="4800" dirty="0">
              <a:solidFill>
                <a:srgbClr val="00467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46866"/>
            <a:ext cx="10058400" cy="38274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Antibiyotik seçimi, spesifik cerrahi prosedürün uygulandığı anatomik bölgeye göre yapılır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Uygulanacak antibiyotik, kesi bölgesini en sık kontamine eden bakterilere karşı duyarlı olmalıdır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Tüm flora elemanlarını kapsaması gerekli değildir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Antibiyotik seçiminde hastane direnç oranları önemlidir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Antibiyotik seçiminde maliyet, güvenlik, uygulama kolaylığı, farmakokinetik profil ve bakterisidal aktivite dikkate alınmalıdır</a:t>
            </a:r>
          </a:p>
          <a:p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A33A8E2-807D-CF89-E8FF-C12C7AFDF8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95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636AA2"/>
                </a:solidFill>
                <a:latin typeface="+mn-lt"/>
              </a:rPr>
              <a:t>Cerrahi Profilaksi İlkeleri</a:t>
            </a:r>
            <a:endParaRPr lang="tr-TR" sz="4800" dirty="0">
              <a:solidFill>
                <a:srgbClr val="00467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860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Hedef  bakterileri kapsayan en dar spektrumlu antibiyotik seçilir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Antibiyotik yan etki, maliyet ve direnç gelişimini önlemek için, yeterli ve en kısa süre uygulanır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Profilaksi, bakteriyel kontaminasyon ya da doku invazyonu olmadan önce kullanılır. Antibiyotik ilk dozu, insizyon sırasında serum düzeyinin pik yapacağı şekilde yapılır;</a:t>
            </a:r>
          </a:p>
          <a:p>
            <a:pPr lvl="2"/>
            <a:r>
              <a:rPr lang="tr-TR" sz="2400" dirty="0">
                <a:solidFill>
                  <a:srgbClr val="000000"/>
                </a:solidFill>
                <a:latin typeface="Calibri"/>
              </a:rPr>
              <a:t>Ameliyattan önceki 60 dk içinde ya da anestezi indüksiyonu ile aynı zamanda verilir</a:t>
            </a:r>
          </a:p>
          <a:p>
            <a:pPr lvl="2"/>
            <a:r>
              <a:rPr lang="tr-TR" sz="2400" dirty="0" err="1">
                <a:solidFill>
                  <a:srgbClr val="000000"/>
                </a:solidFill>
                <a:latin typeface="Calibri"/>
              </a:rPr>
              <a:t>Florokinolon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veya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vankomisin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verilmesi gerekiyor ise 120 dk öncesinde kullanılmalıdır</a:t>
            </a:r>
          </a:p>
          <a:p>
            <a:pPr lvl="2"/>
            <a:r>
              <a:rPr lang="tr-TR" sz="2400" dirty="0">
                <a:solidFill>
                  <a:srgbClr val="000000"/>
                </a:solidFill>
                <a:latin typeface="Calibri"/>
              </a:rPr>
              <a:t>Sezaryen ameliyatlarında göbek kordonu bağlandıktan sonra verilir</a:t>
            </a:r>
          </a:p>
          <a:p>
            <a:pPr lvl="2"/>
            <a:r>
              <a:rPr lang="tr-TR" sz="2400" dirty="0">
                <a:solidFill>
                  <a:srgbClr val="000000"/>
                </a:solidFill>
                <a:latin typeface="Calibri"/>
              </a:rPr>
              <a:t>Göz ameliyatlarında topikal olarak verilebilir</a:t>
            </a:r>
          </a:p>
          <a:p>
            <a:endParaRPr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5A7BFE0-78D8-618D-6933-3A46E96F1B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3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636AA2"/>
                </a:solidFill>
                <a:latin typeface="+mn-lt"/>
              </a:rPr>
              <a:t>Cerrahi Profilaksi İlkeleri</a:t>
            </a:r>
            <a:endParaRPr sz="4800" dirty="0">
              <a:solidFill>
                <a:srgbClr val="00467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86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Antibiyotikler intravenöz yol ile uygulanır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Ancak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transrektal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prostat biyopsilerinde oral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fosfomisin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kullanımına dair randomize kontrollü çalışmalar mevcuttur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Aynı zamanda bazı jinekolojik girişimlerde oral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azitromisin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tercih edilebilir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Antibiyotiğin infüzyon süresi,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Sefalosporinler için 5 dk,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Aminoglikozid,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klindamisin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, metronidazol için 20-30 dk,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0000"/>
                </a:solidFill>
                <a:latin typeface="Calibri"/>
              </a:rPr>
              <a:t>Vankomisin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için 60 dk,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Ampisilin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sulbaktam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için 15 dk,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0000"/>
                </a:solidFill>
                <a:latin typeface="Calibri"/>
              </a:rPr>
              <a:t>Piperasilin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/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tazobaktam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için 30 dk’dır</a:t>
            </a:r>
          </a:p>
          <a:p>
            <a:pPr marL="566928" lvl="3" indent="0">
              <a:buNone/>
            </a:pPr>
            <a:endParaRPr lang="tr-TR" sz="1800" dirty="0">
              <a:solidFill>
                <a:srgbClr val="000000"/>
              </a:solidFill>
              <a:latin typeface="Calibri"/>
            </a:endParaRPr>
          </a:p>
          <a:p>
            <a:endParaRPr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471564F-691E-68B2-8460-2F3E6DA2F6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36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636AA2"/>
                </a:solidFill>
                <a:latin typeface="+mn-lt"/>
              </a:rPr>
              <a:t>Cerrahi Profilaksi İlkeleri</a:t>
            </a:r>
            <a:endParaRPr sz="4800" b="1" dirty="0">
              <a:solidFill>
                <a:srgbClr val="00467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36006"/>
            <a:ext cx="10464800" cy="442860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600" dirty="0">
                <a:solidFill>
                  <a:srgbClr val="000000"/>
                </a:solidFill>
                <a:latin typeface="Calibri"/>
              </a:rPr>
              <a:t>Kardiyak cerrahiler dışında antibiyotik profilaksisi tek doz olarak uygulanır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0000"/>
                </a:solidFill>
                <a:latin typeface="Calibri"/>
              </a:rPr>
              <a:t>Operasyon süresi &gt;3 saati aşarsa,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0000"/>
                </a:solidFill>
                <a:latin typeface="Calibri"/>
              </a:rPr>
              <a:t>Ameliyat sırasında kan kaybı 1500ml’den fazla ise,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0000"/>
                </a:solidFill>
                <a:latin typeface="Calibri"/>
              </a:rPr>
              <a:t>Sıvı replasmanı &gt;15 ml/kg yapılıyor ise, ek antibiyotik dozu gerekebilir</a:t>
            </a:r>
          </a:p>
          <a:p>
            <a:pPr marL="566928" lvl="3" indent="0">
              <a:buNone/>
            </a:pPr>
            <a:r>
              <a:rPr lang="tr-TR" sz="2600" dirty="0">
                <a:solidFill>
                  <a:srgbClr val="000000"/>
                </a:solidFill>
                <a:latin typeface="Calibri"/>
              </a:rPr>
              <a:t> (</a:t>
            </a:r>
            <a:r>
              <a:rPr lang="tr-TR" sz="2600" dirty="0" err="1">
                <a:solidFill>
                  <a:srgbClr val="000000"/>
                </a:solidFill>
                <a:latin typeface="Calibri"/>
              </a:rPr>
              <a:t>Örn</a:t>
            </a:r>
            <a:r>
              <a:rPr lang="tr-TR" sz="2600" dirty="0">
                <a:solidFill>
                  <a:srgbClr val="000000"/>
                </a:solidFill>
                <a:latin typeface="Calibri"/>
              </a:rPr>
              <a:t>: </a:t>
            </a:r>
            <a:r>
              <a:rPr lang="tr-TR" sz="2600" dirty="0" err="1">
                <a:solidFill>
                  <a:srgbClr val="000000"/>
                </a:solidFill>
                <a:latin typeface="Calibri"/>
              </a:rPr>
              <a:t>sefazolin</a:t>
            </a:r>
            <a:r>
              <a:rPr lang="tr-TR" sz="2600" dirty="0">
                <a:solidFill>
                  <a:srgbClr val="000000"/>
                </a:solidFill>
                <a:latin typeface="Calibri"/>
              </a:rPr>
              <a:t> 3-4 saat sonra ikinci doz gerekir)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>
                <a:solidFill>
                  <a:srgbClr val="000000"/>
                </a:solidFill>
                <a:latin typeface="Calibri"/>
              </a:rPr>
              <a:t>Komplike enfeksiyonların tedavisinde kullanılan geniş spektrumlu antibiyotikler (</a:t>
            </a:r>
            <a:r>
              <a:rPr lang="tr-TR" sz="2600" dirty="0" err="1">
                <a:solidFill>
                  <a:srgbClr val="000000"/>
                </a:solidFill>
                <a:latin typeface="Calibri"/>
              </a:rPr>
              <a:t>karbapenem</a:t>
            </a:r>
            <a:r>
              <a:rPr lang="tr-TR" sz="2600" dirty="0">
                <a:solidFill>
                  <a:srgbClr val="000000"/>
                </a:solidFill>
                <a:latin typeface="Calibri"/>
              </a:rPr>
              <a:t>, 3. ve 4. kuşak sefalosporinler, </a:t>
            </a:r>
            <a:r>
              <a:rPr lang="tr-TR" sz="2600" dirty="0" err="1">
                <a:solidFill>
                  <a:srgbClr val="000000"/>
                </a:solidFill>
                <a:latin typeface="Calibri"/>
              </a:rPr>
              <a:t>glikopeptitler</a:t>
            </a:r>
            <a:r>
              <a:rPr lang="tr-TR" sz="2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2600" dirty="0" err="1">
                <a:solidFill>
                  <a:srgbClr val="000000"/>
                </a:solidFill>
                <a:latin typeface="Calibri"/>
              </a:rPr>
              <a:t>v.b</a:t>
            </a:r>
            <a:r>
              <a:rPr lang="tr-TR" sz="2600" dirty="0">
                <a:solidFill>
                  <a:srgbClr val="000000"/>
                </a:solidFill>
                <a:latin typeface="Calibri"/>
              </a:rPr>
              <a:t>) cerrahi profilaksi amacı ile kullanılmaz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 dirty="0">
                <a:solidFill>
                  <a:srgbClr val="000000"/>
                </a:solidFill>
                <a:latin typeface="Calibri"/>
              </a:rPr>
              <a:t>Ancak Enfeksiyon Kontrol Komitesi, hastanede CAE etkeni olarak üretilen mikroorganizmaların direnç profiline göre antibiyotik seçiminde görüş bildirebilir</a:t>
            </a:r>
          </a:p>
          <a:p>
            <a:r>
              <a:rPr lang="tr-TR" sz="2400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lang="tr-TR" sz="1800" dirty="0">
              <a:solidFill>
                <a:srgbClr val="000000"/>
              </a:solidFill>
              <a:latin typeface="Calibri"/>
            </a:endParaRPr>
          </a:p>
          <a:p>
            <a:pPr marL="566928" lvl="3" indent="0">
              <a:buNone/>
            </a:pPr>
            <a:endParaRPr lang="tr-TR" sz="1800" dirty="0">
              <a:solidFill>
                <a:srgbClr val="000000"/>
              </a:solidFill>
              <a:latin typeface="Calibri"/>
            </a:endParaRPr>
          </a:p>
          <a:p>
            <a:endParaRPr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776D032-F4B5-65E3-DE32-D96883FB55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87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636AA2"/>
                </a:solidFill>
                <a:latin typeface="+mn-lt"/>
              </a:rPr>
              <a:t>Cerrahi Profilaksi İlkeleri</a:t>
            </a:r>
            <a:endParaRPr sz="4800" b="1" dirty="0">
              <a:solidFill>
                <a:srgbClr val="00467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52132"/>
            <a:ext cx="10449697" cy="37076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Cerrahi öncesinde başka neden ile antibiyotik kullanan hasta için, kullanmış olduğu antibiyotik cerrahi profilaksiye uygun ise, operasyondan 60 dk önce verilecek antibiyotik dozu profilaksi için yeterlidir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Operasyon için ek başka bir antibiyotik uygulamasına gerek yoktur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Eğer hastanın kullanmış olduğu antibiyotik cerrahi profilaksiye uygun değil ise, cerrahi profilaksi ilkelerine göre ek antibiyotik uygulanabilir</a:t>
            </a:r>
          </a:p>
          <a:p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lang="tr-TR" sz="1800" dirty="0">
              <a:solidFill>
                <a:srgbClr val="000000"/>
              </a:solidFill>
              <a:latin typeface="Calibri"/>
            </a:endParaRPr>
          </a:p>
          <a:p>
            <a:pPr marL="566928" lvl="3" indent="0">
              <a:buNone/>
            </a:pPr>
            <a:endParaRPr lang="tr-TR" sz="1800" dirty="0">
              <a:solidFill>
                <a:srgbClr val="000000"/>
              </a:solidFill>
              <a:latin typeface="Calibri"/>
            </a:endParaRPr>
          </a:p>
          <a:p>
            <a:endParaRPr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4BBAD81-DCD3-BAC0-1CDE-19736AD175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62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90444"/>
          </a:xfrm>
        </p:spPr>
        <p:txBody>
          <a:bodyPr/>
          <a:lstStyle/>
          <a:p>
            <a:r>
              <a:rPr lang="tr-TR" b="1" dirty="0">
                <a:solidFill>
                  <a:srgbClr val="636AA2"/>
                </a:solidFill>
                <a:latin typeface="+mn-lt"/>
              </a:rPr>
              <a:t>Cerrahi Profilaksi İlkeleri</a:t>
            </a:r>
            <a:endParaRPr sz="4800" b="1" dirty="0">
              <a:solidFill>
                <a:srgbClr val="00467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88533"/>
            <a:ext cx="10058400" cy="4876080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7030A0"/>
                </a:solidFill>
                <a:latin typeface="Calibri"/>
              </a:rPr>
              <a:t>Profilaktik antibiyotik dozları</a:t>
            </a:r>
            <a:endParaRPr lang="tr-TR" sz="2400" dirty="0">
              <a:solidFill>
                <a:srgbClr val="7030A0"/>
              </a:solidFill>
              <a:latin typeface="Calibri"/>
            </a:endParaRPr>
          </a:p>
          <a:p>
            <a:endParaRPr lang="tr-TR" sz="1800" dirty="0">
              <a:solidFill>
                <a:srgbClr val="000000"/>
              </a:solidFill>
              <a:latin typeface="Calibri"/>
            </a:endParaRPr>
          </a:p>
          <a:p>
            <a:pPr marL="566928" lvl="3" indent="0">
              <a:buNone/>
            </a:pPr>
            <a:endParaRPr lang="tr-TR" sz="1800" dirty="0">
              <a:solidFill>
                <a:srgbClr val="000000"/>
              </a:solidFill>
              <a:latin typeface="Calibri"/>
            </a:endParaRPr>
          </a:p>
          <a:p>
            <a:endParaRPr sz="24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38C52002-4E98-30D6-6D8D-611168BC2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209551"/>
              </p:ext>
            </p:extLst>
          </p:nvPr>
        </p:nvGraphicFramePr>
        <p:xfrm>
          <a:off x="1195421" y="1905972"/>
          <a:ext cx="8128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388296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26220252"/>
                    </a:ext>
                  </a:extLst>
                </a:gridCol>
              </a:tblGrid>
              <a:tr h="247432">
                <a:tc>
                  <a:txBody>
                    <a:bodyPr/>
                    <a:lstStyle/>
                    <a:p>
                      <a:r>
                        <a:rPr lang="tr-TR" sz="1600" dirty="0"/>
                        <a:t>Antibiyotik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Erişkin dozu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748570"/>
                  </a:ext>
                </a:extLst>
              </a:tr>
              <a:tr h="247432">
                <a:tc>
                  <a:txBody>
                    <a:bodyPr/>
                    <a:lstStyle/>
                    <a:p>
                      <a:r>
                        <a:rPr lang="tr-TR" sz="1600" dirty="0" err="1"/>
                        <a:t>Sefazolin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2 </a:t>
                      </a:r>
                      <a:r>
                        <a:rPr lang="tr-TR" sz="1600" dirty="0" err="1"/>
                        <a:t>gr</a:t>
                      </a:r>
                      <a:r>
                        <a:rPr lang="tr-TR" sz="1600" dirty="0"/>
                        <a:t> (&gt;120 kg ise 3 </a:t>
                      </a:r>
                      <a:r>
                        <a:rPr lang="tr-TR" sz="1600" dirty="0" err="1"/>
                        <a:t>gr</a:t>
                      </a:r>
                      <a:r>
                        <a:rPr lang="tr-TR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69525"/>
                  </a:ext>
                </a:extLst>
              </a:tr>
              <a:tr h="247432">
                <a:tc>
                  <a:txBody>
                    <a:bodyPr/>
                    <a:lstStyle/>
                    <a:p>
                      <a:r>
                        <a:rPr lang="tr-TR" sz="1600" dirty="0" err="1"/>
                        <a:t>Siprofloksasin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400 mg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455952"/>
                  </a:ext>
                </a:extLst>
              </a:tr>
              <a:tr h="247432">
                <a:tc>
                  <a:txBody>
                    <a:bodyPr/>
                    <a:lstStyle/>
                    <a:p>
                      <a:r>
                        <a:rPr lang="tr-TR" sz="1600" dirty="0" err="1"/>
                        <a:t>Gentamisin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5mg/kg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45705"/>
                  </a:ext>
                </a:extLst>
              </a:tr>
              <a:tr h="247432">
                <a:tc>
                  <a:txBody>
                    <a:bodyPr/>
                    <a:lstStyle/>
                    <a:p>
                      <a:r>
                        <a:rPr lang="tr-TR" sz="1600" dirty="0" err="1"/>
                        <a:t>Klindamisin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900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858875"/>
                  </a:ext>
                </a:extLst>
              </a:tr>
              <a:tr h="247432">
                <a:tc>
                  <a:txBody>
                    <a:bodyPr/>
                    <a:lstStyle/>
                    <a:p>
                      <a:r>
                        <a:rPr lang="tr-TR" sz="1600" dirty="0"/>
                        <a:t>Metronidazol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500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603601"/>
                  </a:ext>
                </a:extLst>
              </a:tr>
              <a:tr h="247432">
                <a:tc>
                  <a:txBody>
                    <a:bodyPr/>
                    <a:lstStyle/>
                    <a:p>
                      <a:r>
                        <a:rPr lang="tr-TR" sz="1600" dirty="0" err="1"/>
                        <a:t>Vankomisin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15 mg/kg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91444"/>
                  </a:ext>
                </a:extLst>
              </a:tr>
              <a:tr h="247432">
                <a:tc>
                  <a:txBody>
                    <a:bodyPr/>
                    <a:lstStyle/>
                    <a:p>
                      <a:r>
                        <a:rPr lang="tr-TR" sz="1600" dirty="0" err="1"/>
                        <a:t>Seftriakson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2 </a:t>
                      </a:r>
                      <a:r>
                        <a:rPr lang="tr-TR" sz="1600" dirty="0" err="1"/>
                        <a:t>gr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530678"/>
                  </a:ext>
                </a:extLst>
              </a:tr>
              <a:tr h="247432">
                <a:tc>
                  <a:txBody>
                    <a:bodyPr/>
                    <a:lstStyle/>
                    <a:p>
                      <a:r>
                        <a:rPr lang="tr-TR" sz="1600" dirty="0"/>
                        <a:t>Ampisilin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2 </a:t>
                      </a:r>
                      <a:r>
                        <a:rPr lang="tr-TR" sz="1600" dirty="0" err="1"/>
                        <a:t>gr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043635"/>
                  </a:ext>
                </a:extLst>
              </a:tr>
              <a:tr h="247432">
                <a:tc>
                  <a:txBody>
                    <a:bodyPr/>
                    <a:lstStyle/>
                    <a:p>
                      <a:r>
                        <a:rPr lang="tr-TR" sz="1600" dirty="0"/>
                        <a:t>Ampisilin-</a:t>
                      </a:r>
                      <a:r>
                        <a:rPr lang="tr-TR" sz="1600" dirty="0" err="1"/>
                        <a:t>sulbaktam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3 </a:t>
                      </a:r>
                      <a:r>
                        <a:rPr lang="tr-TR" sz="1600" dirty="0" err="1"/>
                        <a:t>gr</a:t>
                      </a:r>
                      <a:r>
                        <a:rPr lang="tr-TR" sz="1600" dirty="0"/>
                        <a:t> (2 </a:t>
                      </a:r>
                      <a:r>
                        <a:rPr lang="tr-TR" sz="1600" dirty="0" err="1"/>
                        <a:t>gr</a:t>
                      </a:r>
                      <a:r>
                        <a:rPr lang="tr-TR" sz="1600" dirty="0"/>
                        <a:t> ampisilin 1 </a:t>
                      </a:r>
                      <a:r>
                        <a:rPr lang="tr-TR" sz="1600" dirty="0" err="1"/>
                        <a:t>gr</a:t>
                      </a:r>
                      <a:r>
                        <a:rPr lang="tr-TR" sz="1600" dirty="0"/>
                        <a:t> </a:t>
                      </a:r>
                      <a:r>
                        <a:rPr lang="tr-TR" sz="1600" dirty="0" err="1"/>
                        <a:t>sulbaktam</a:t>
                      </a:r>
                      <a:r>
                        <a:rPr lang="tr-TR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0082"/>
                  </a:ext>
                </a:extLst>
              </a:tr>
              <a:tr h="247432">
                <a:tc>
                  <a:txBody>
                    <a:bodyPr/>
                    <a:lstStyle/>
                    <a:p>
                      <a:r>
                        <a:rPr lang="tr-TR" sz="1600" dirty="0" err="1"/>
                        <a:t>Piperasilin-tazobaktam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3,37 </a:t>
                      </a:r>
                      <a:r>
                        <a:rPr lang="tr-TR" sz="1600" dirty="0" err="1"/>
                        <a:t>gr</a:t>
                      </a:r>
                      <a:r>
                        <a:rPr lang="tr-TR" sz="1600" dirty="0"/>
                        <a:t> (</a:t>
                      </a:r>
                      <a:r>
                        <a:rPr lang="tr-TR" sz="1600" i="1" dirty="0" err="1"/>
                        <a:t>Pseudomonas</a:t>
                      </a:r>
                      <a:r>
                        <a:rPr lang="tr-TR" sz="1600" i="1" dirty="0"/>
                        <a:t> </a:t>
                      </a:r>
                      <a:r>
                        <a:rPr lang="tr-TR" sz="1600" i="1" dirty="0" err="1"/>
                        <a:t>aeruginosa</a:t>
                      </a:r>
                      <a:r>
                        <a:rPr lang="tr-TR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412088"/>
                  </a:ext>
                </a:extLst>
              </a:tr>
              <a:tr h="247432">
                <a:tc>
                  <a:txBody>
                    <a:bodyPr/>
                    <a:lstStyle/>
                    <a:p>
                      <a:r>
                        <a:rPr lang="tr-TR" sz="1600" dirty="0" err="1"/>
                        <a:t>Fosfomisin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3 </a:t>
                      </a:r>
                      <a:r>
                        <a:rPr lang="tr-TR" sz="1600" dirty="0" err="1"/>
                        <a:t>gr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894462"/>
                  </a:ext>
                </a:extLst>
              </a:tr>
              <a:tr h="247432">
                <a:tc>
                  <a:txBody>
                    <a:bodyPr/>
                    <a:lstStyle/>
                    <a:p>
                      <a:r>
                        <a:rPr lang="tr-TR" sz="1600" dirty="0" err="1"/>
                        <a:t>Azitromisin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/>
                        <a:t>500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522368"/>
                  </a:ext>
                </a:extLst>
              </a:tr>
            </a:tbl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B61341E1-4D9C-27F4-CB45-819B5CE8D2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45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2A83D-C91B-7FD0-CD20-A9B7C394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51B988EB-ECB2-545B-9CA7-F9A0CA8A9B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5" name="Başlık 3">
            <a:extLst>
              <a:ext uri="{FF2B5EF4-FFF2-40B4-BE49-F238E27FC236}">
                <a16:creationId xmlns:a16="http://schemas.microsoft.com/office/drawing/2014/main" id="{E54F812E-A74B-0D58-93EA-1C4E001CB6D5}"/>
              </a:ext>
            </a:extLst>
          </p:cNvPr>
          <p:cNvSpPr txBox="1">
            <a:spLocks/>
          </p:cNvSpPr>
          <p:nvPr/>
        </p:nvSpPr>
        <p:spPr>
          <a:xfrm>
            <a:off x="1468120" y="1583268"/>
            <a:ext cx="8708813" cy="3115732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6600" b="1" dirty="0">
              <a:solidFill>
                <a:schemeClr val="bg1"/>
              </a:solidFill>
              <a:latin typeface="+mn-lt"/>
            </a:endParaRPr>
          </a:p>
          <a:p>
            <a:endParaRPr lang="tr-TR" sz="6600" b="1" dirty="0">
              <a:solidFill>
                <a:schemeClr val="bg1"/>
              </a:solidFill>
              <a:latin typeface="+mn-lt"/>
            </a:endParaRPr>
          </a:p>
          <a:p>
            <a:endParaRPr lang="tr-TR" sz="6600" b="1" dirty="0">
              <a:solidFill>
                <a:schemeClr val="bg1"/>
              </a:solidFill>
              <a:latin typeface="+mn-lt"/>
            </a:endParaRPr>
          </a:p>
          <a:p>
            <a:r>
              <a:rPr lang="tr-TR" sz="6600" b="1" dirty="0">
                <a:solidFill>
                  <a:schemeClr val="bg1"/>
                </a:solidFill>
                <a:latin typeface="+mn-lt"/>
              </a:rPr>
              <a:t>Operasyonlara Göre Cerrahi Profilaksi</a:t>
            </a:r>
          </a:p>
          <a:p>
            <a:endParaRPr lang="tr-TR" sz="6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161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800" b="1" dirty="0" err="1">
                <a:solidFill>
                  <a:srgbClr val="00467F"/>
                </a:solidFill>
                <a:latin typeface="+mn-lt"/>
              </a:rPr>
              <a:t>Sunum</a:t>
            </a:r>
            <a:r>
              <a:rPr lang="tr-TR" sz="4800" b="1" dirty="0">
                <a:solidFill>
                  <a:srgbClr val="00467F"/>
                </a:solidFill>
                <a:latin typeface="+mn-lt"/>
              </a:rPr>
              <a:t> İçeriği</a:t>
            </a:r>
            <a:endParaRPr sz="4800" b="1" dirty="0">
              <a:solidFill>
                <a:srgbClr val="00467F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62200"/>
            <a:ext cx="10058400" cy="35068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sz="2400" dirty="0" err="1">
                <a:solidFill>
                  <a:srgbClr val="000000"/>
                </a:solidFill>
                <a:latin typeface="Calibri"/>
              </a:rPr>
              <a:t>Cerrahi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profilaksinin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temel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ilkeleri</a:t>
            </a: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D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oğru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antibiyotik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seçimi</a:t>
            </a: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Z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amanlama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ve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ameliyat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türüne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göre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uygulamalar</a:t>
            </a: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marL="0" indent="0" algn="ctr">
              <a:buNone/>
            </a:pPr>
            <a:r>
              <a:rPr lang="tr-TR" sz="2400" b="1" i="1" dirty="0">
                <a:solidFill>
                  <a:schemeClr val="tx1"/>
                </a:solidFill>
                <a:latin typeface="Calibri"/>
              </a:rPr>
              <a:t>Sunum içeriği güncel uluslararası rehberlere dayanılarak hazırlanmıştır. Her hastanenin enfeksiyon kontrol komitesinin, bu bilgiler ışığında kurumsal rehberini ilgili birimlerle birlikte hazırlaması önerilir.</a:t>
            </a:r>
            <a:endParaRPr sz="2400" b="1" i="1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7B2414F-0CC5-275D-5A32-133845ECE3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333653" cy="1450757"/>
          </a:xfrm>
        </p:spPr>
        <p:txBody>
          <a:bodyPr/>
          <a:lstStyle/>
          <a:p>
            <a:r>
              <a:rPr lang="tr-TR" sz="4800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spc="-50" dirty="0">
                <a:solidFill>
                  <a:srgbClr val="636AA2"/>
                </a:solidFill>
                <a:ea typeface="+mj-ea"/>
                <a:cs typeface="+mj-cs"/>
              </a:rPr>
              <a:t>1- Kardiyak Cerrahide Profilaksi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Profilaksi 24 saat süre ile önerilir. Ancak maksimum 48 saate kadar uzatılabilir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Perkütan veya cerrahi kapak girişimlerde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infektif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endokarditi önlemek amacı ile cilt florasını kapsayıcı antibiyotik profilaksisi önerilir</a:t>
            </a:r>
          </a:p>
          <a:p>
            <a:pPr marL="201168" lvl="1" indent="0">
              <a:buNone/>
            </a:pPr>
            <a:endParaRPr sz="2200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A8C608E4-737B-5CDD-F32A-520E86EEB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395501"/>
              </p:ext>
            </p:extLst>
          </p:nvPr>
        </p:nvGraphicFramePr>
        <p:xfrm>
          <a:off x="1175100" y="3445358"/>
          <a:ext cx="998058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860">
                  <a:extLst>
                    <a:ext uri="{9D8B030D-6E8A-4147-A177-3AD203B41FA5}">
                      <a16:colId xmlns:a16="http://schemas.microsoft.com/office/drawing/2014/main" val="162408237"/>
                    </a:ext>
                  </a:extLst>
                </a:gridCol>
                <a:gridCol w="3326860">
                  <a:extLst>
                    <a:ext uri="{9D8B030D-6E8A-4147-A177-3AD203B41FA5}">
                      <a16:colId xmlns:a16="http://schemas.microsoft.com/office/drawing/2014/main" val="3275505292"/>
                    </a:ext>
                  </a:extLst>
                </a:gridCol>
                <a:gridCol w="3326860">
                  <a:extLst>
                    <a:ext uri="{9D8B030D-6E8A-4147-A177-3AD203B41FA5}">
                      <a16:colId xmlns:a16="http://schemas.microsoft.com/office/drawing/2014/main" val="133625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Kardiyak cerrahi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Antibiyotik Önerisi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Beta-laktam alerjisi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033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Koroner arter bypass</a:t>
                      </a:r>
                    </a:p>
                    <a:p>
                      <a:r>
                        <a:rPr lang="tr-TR" sz="2400" dirty="0"/>
                        <a:t>Kardiyak pil takılması</a:t>
                      </a:r>
                    </a:p>
                    <a:p>
                      <a:r>
                        <a:rPr lang="tr-TR" sz="2400" dirty="0"/>
                        <a:t>Kalp kapak replasmanı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/>
                        <a:t>Sefazolin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/>
                        <a:t>Klindamisin</a:t>
                      </a:r>
                      <a:endParaRPr lang="tr-TR" sz="2400" dirty="0"/>
                    </a:p>
                    <a:p>
                      <a:r>
                        <a:rPr lang="tr-TR" sz="2400" dirty="0" err="1"/>
                        <a:t>Vankomisin</a:t>
                      </a:r>
                      <a:r>
                        <a:rPr lang="tr-TR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97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MRSA riski yüksek hastalar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/>
                        <a:t>Vankomisin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700286"/>
                  </a:ext>
                </a:extLst>
              </a:tr>
            </a:tbl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78D79F91-075E-2044-DBDA-BC9FD5BADD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316720" cy="1450757"/>
          </a:xfrm>
        </p:spPr>
        <p:txBody>
          <a:bodyPr/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167466"/>
          </a:xfrm>
        </p:spPr>
        <p:txBody>
          <a:bodyPr>
            <a:normAutofit lnSpcReduction="10000"/>
          </a:bodyPr>
          <a:lstStyle/>
          <a:p>
            <a:r>
              <a:rPr lang="tr-TR" sz="2400" b="1" spc="-50" dirty="0">
                <a:solidFill>
                  <a:srgbClr val="636AA2"/>
                </a:solidFill>
                <a:ea typeface="+mj-ea"/>
                <a:cs typeface="+mj-cs"/>
              </a:rPr>
              <a:t>2- Toraks Cerrahisinde Profilaksi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Ampisilin-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sulbaktam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ve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sefazolin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profilaksisi arasında yara yeri enfeksiyonu ve pnömoni gelişim arasında anlamlı bir fark yoktur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Gram negatif bakteriler ile enfeksiyon riski yüksek kliniklerde profilaksiye ek olarak tek doz aminoglikozid veya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florokinolon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eklenebilir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MRSA ile kolonize olduğu bilinen hastalarda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vankomisin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ilk tercih olabilir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A8C608E4-737B-5CDD-F32A-520E86EEB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59028"/>
              </p:ext>
            </p:extLst>
          </p:nvPr>
        </p:nvGraphicFramePr>
        <p:xfrm>
          <a:off x="1254868" y="4115737"/>
          <a:ext cx="896890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634">
                  <a:extLst>
                    <a:ext uri="{9D8B030D-6E8A-4147-A177-3AD203B41FA5}">
                      <a16:colId xmlns:a16="http://schemas.microsoft.com/office/drawing/2014/main" val="162408237"/>
                    </a:ext>
                  </a:extLst>
                </a:gridCol>
                <a:gridCol w="2989634">
                  <a:extLst>
                    <a:ext uri="{9D8B030D-6E8A-4147-A177-3AD203B41FA5}">
                      <a16:colId xmlns:a16="http://schemas.microsoft.com/office/drawing/2014/main" val="3275505292"/>
                    </a:ext>
                  </a:extLst>
                </a:gridCol>
                <a:gridCol w="2989634">
                  <a:extLst>
                    <a:ext uri="{9D8B030D-6E8A-4147-A177-3AD203B41FA5}">
                      <a16:colId xmlns:a16="http://schemas.microsoft.com/office/drawing/2014/main" val="133625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Toraks Cerrahi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Antibiyotik Önerisi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Beta-laktam Alerjisi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033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Açık toraks cerrahi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/>
                        <a:t>Sefazolin</a:t>
                      </a:r>
                      <a:endParaRPr lang="tr-TR" sz="2400" dirty="0"/>
                    </a:p>
                    <a:p>
                      <a:r>
                        <a:rPr lang="tr-TR" sz="2400" dirty="0"/>
                        <a:t>Ampisilin </a:t>
                      </a:r>
                      <a:r>
                        <a:rPr lang="tr-TR" sz="2400" dirty="0" err="1"/>
                        <a:t>sulbaktam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/>
                        <a:t>Klindamisin</a:t>
                      </a:r>
                      <a:endParaRPr lang="tr-TR" sz="2400" dirty="0"/>
                    </a:p>
                    <a:p>
                      <a:r>
                        <a:rPr lang="tr-TR" sz="2400" dirty="0" err="1"/>
                        <a:t>Vankomisin</a:t>
                      </a:r>
                      <a:r>
                        <a:rPr lang="tr-TR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97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MRSA riski yüksek hastalar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/>
                        <a:t>Vankomisin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700286"/>
                  </a:ext>
                </a:extLst>
              </a:tr>
            </a:tbl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7DF2D608-9143-DBCF-6E16-3D519EC5E5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55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155853" cy="1450757"/>
          </a:xfrm>
        </p:spPr>
        <p:txBody>
          <a:bodyPr/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spc="-50" dirty="0">
                <a:solidFill>
                  <a:srgbClr val="636AA2"/>
                </a:solidFill>
                <a:ea typeface="+mj-ea"/>
                <a:cs typeface="+mj-cs"/>
              </a:rPr>
              <a:t>2- Toraks Cerrahisinde Profilaksi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Kapalı travmalarda tüp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torakostomi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işlemi sırasında profilaktik antibiyotik kullanılmaz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Ancak aşağıda belirttiğimiz durumlarda tek doz profilaksi uygulanır</a:t>
            </a:r>
          </a:p>
          <a:p>
            <a:pPr lvl="5"/>
            <a:r>
              <a:rPr lang="tr-TR" sz="2400" dirty="0">
                <a:solidFill>
                  <a:srgbClr val="000000"/>
                </a:solidFill>
                <a:latin typeface="Calibri"/>
              </a:rPr>
              <a:t>Acil torakotomi</a:t>
            </a:r>
          </a:p>
          <a:p>
            <a:pPr lvl="5"/>
            <a:r>
              <a:rPr lang="tr-TR" sz="2400" dirty="0">
                <a:solidFill>
                  <a:srgbClr val="000000"/>
                </a:solidFill>
                <a:latin typeface="Calibri"/>
              </a:rPr>
              <a:t>Ateşli silah yaralanmasına bağlı göğüs duvarında yumuşak doku kaybı</a:t>
            </a:r>
          </a:p>
          <a:p>
            <a:pPr lvl="5"/>
            <a:r>
              <a:rPr lang="tr-TR" sz="2400" dirty="0">
                <a:solidFill>
                  <a:srgbClr val="000000"/>
                </a:solidFill>
                <a:latin typeface="Calibri"/>
              </a:rPr>
              <a:t>Akciğer kontüzyonu</a:t>
            </a:r>
          </a:p>
          <a:p>
            <a:pPr lvl="5"/>
            <a:r>
              <a:rPr lang="tr-TR" sz="2400" dirty="0">
                <a:solidFill>
                  <a:srgbClr val="000000"/>
                </a:solidFill>
                <a:latin typeface="Calibri"/>
              </a:rPr>
              <a:t>Eşlik eden laparotomi</a:t>
            </a:r>
          </a:p>
          <a:p>
            <a:pPr lvl="5"/>
            <a:r>
              <a:rPr lang="tr-TR" sz="2400" dirty="0">
                <a:solidFill>
                  <a:srgbClr val="000000"/>
                </a:solidFill>
                <a:latin typeface="Calibri"/>
              </a:rPr>
              <a:t>Eşlik eden açık kırıklar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1E2BC17-1332-9A20-6A6F-C094CA8ECD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35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198187" cy="85153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1133"/>
            <a:ext cx="10058400" cy="392853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tr-TR" sz="2800" b="1" spc="-50" dirty="0">
                <a:solidFill>
                  <a:srgbClr val="636AA2"/>
                </a:solidFill>
                <a:ea typeface="+mj-ea"/>
                <a:cs typeface="+mj-cs"/>
              </a:rPr>
              <a:t>3- Genel Cerrahide Profilaksi</a:t>
            </a:r>
            <a:endParaRPr lang="tr-TR" sz="2800" b="1" dirty="0">
              <a:solidFill>
                <a:srgbClr val="7030A0"/>
              </a:solidFill>
              <a:latin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rgbClr val="000000"/>
                </a:solidFill>
                <a:latin typeface="Calibri"/>
              </a:rPr>
              <a:t>Genel cerrahi prosedürleri genel olarak temiz kontamine cerrahiler olup, antibiyotik profilaksi önerilir. Ancak aşağıdaki prosedürlerde profilaksi önerilmez</a:t>
            </a:r>
          </a:p>
          <a:p>
            <a:pPr lvl="4"/>
            <a:r>
              <a:rPr lang="tr-TR" sz="2800" dirty="0" err="1">
                <a:solidFill>
                  <a:srgbClr val="000000"/>
                </a:solidFill>
                <a:latin typeface="Calibri"/>
              </a:rPr>
              <a:t>Tiroidektomi</a:t>
            </a:r>
            <a:endParaRPr lang="tr-TR" sz="2800" dirty="0">
              <a:solidFill>
                <a:srgbClr val="000000"/>
              </a:solidFill>
              <a:latin typeface="Calibri"/>
            </a:endParaRPr>
          </a:p>
          <a:p>
            <a:pPr lvl="4"/>
            <a:r>
              <a:rPr lang="tr-TR" sz="2800" dirty="0">
                <a:solidFill>
                  <a:srgbClr val="000000"/>
                </a:solidFill>
                <a:latin typeface="Calibri"/>
              </a:rPr>
              <a:t>Meme cerrahisi (&gt;70 yaş, DM, </a:t>
            </a:r>
            <a:r>
              <a:rPr lang="tr-TR" sz="2800" dirty="0" err="1">
                <a:solidFill>
                  <a:srgbClr val="000000"/>
                </a:solidFill>
                <a:latin typeface="Calibri"/>
              </a:rPr>
              <a:t>immünsüpresif</a:t>
            </a:r>
            <a:r>
              <a:rPr lang="tr-TR" sz="2800" dirty="0">
                <a:solidFill>
                  <a:srgbClr val="000000"/>
                </a:solidFill>
                <a:latin typeface="Calibri"/>
              </a:rPr>
              <a:t>, kolonizasyon öyküsü olan hastalar hariç)</a:t>
            </a:r>
          </a:p>
          <a:p>
            <a:pPr lvl="4"/>
            <a:r>
              <a:rPr lang="tr-TR" sz="2800" dirty="0" err="1">
                <a:solidFill>
                  <a:srgbClr val="000000"/>
                </a:solidFill>
                <a:latin typeface="Calibri"/>
              </a:rPr>
              <a:t>Splenektomi</a:t>
            </a:r>
            <a:endParaRPr lang="tr-TR" sz="2800" dirty="0">
              <a:solidFill>
                <a:srgbClr val="000000"/>
              </a:solidFill>
              <a:latin typeface="Calibri"/>
            </a:endParaRPr>
          </a:p>
          <a:p>
            <a:pPr lvl="4"/>
            <a:r>
              <a:rPr lang="tr-TR" sz="2800" dirty="0">
                <a:solidFill>
                  <a:srgbClr val="000000"/>
                </a:solidFill>
                <a:latin typeface="Calibri"/>
              </a:rPr>
              <a:t>Greft kullanılmayan </a:t>
            </a:r>
            <a:r>
              <a:rPr lang="tr-TR" sz="2800" dirty="0" err="1">
                <a:solidFill>
                  <a:srgbClr val="000000"/>
                </a:solidFill>
                <a:latin typeface="Calibri"/>
              </a:rPr>
              <a:t>herni</a:t>
            </a:r>
            <a:r>
              <a:rPr lang="tr-TR" sz="2800" dirty="0">
                <a:solidFill>
                  <a:srgbClr val="000000"/>
                </a:solidFill>
                <a:latin typeface="Calibri"/>
              </a:rPr>
              <a:t> operasyonları</a:t>
            </a:r>
          </a:p>
          <a:p>
            <a:pPr lvl="4"/>
            <a:r>
              <a:rPr lang="tr-TR" sz="2800" dirty="0">
                <a:solidFill>
                  <a:srgbClr val="000000"/>
                </a:solidFill>
                <a:latin typeface="Calibri"/>
              </a:rPr>
              <a:t>Laparoskopik kolesistektomi</a:t>
            </a:r>
          </a:p>
          <a:p>
            <a:pPr lvl="4"/>
            <a:r>
              <a:rPr lang="tr-TR" sz="2800" dirty="0">
                <a:solidFill>
                  <a:srgbClr val="000000"/>
                </a:solidFill>
                <a:latin typeface="Calibri"/>
              </a:rPr>
              <a:t>Karaciğer ve pankreas cerrahisi</a:t>
            </a:r>
          </a:p>
          <a:p>
            <a:pPr lvl="4"/>
            <a:r>
              <a:rPr lang="tr-TR" sz="2800" dirty="0">
                <a:solidFill>
                  <a:srgbClr val="000000"/>
                </a:solidFill>
                <a:latin typeface="Calibri"/>
              </a:rPr>
              <a:t>İntestinal lümen açılmamış </a:t>
            </a:r>
            <a:r>
              <a:rPr lang="tr-TR" sz="2800" dirty="0" err="1">
                <a:solidFill>
                  <a:srgbClr val="000000"/>
                </a:solidFill>
                <a:latin typeface="Calibri"/>
              </a:rPr>
              <a:t>gastroduedonal</a:t>
            </a:r>
            <a:r>
              <a:rPr lang="tr-TR" sz="2800" dirty="0">
                <a:solidFill>
                  <a:srgbClr val="000000"/>
                </a:solidFill>
                <a:latin typeface="Calibri"/>
              </a:rPr>
              <a:t> cerrahi (diyabet, acil cerrahiler ve &gt;70 yaş üstü olanlar hariç)</a:t>
            </a:r>
          </a:p>
          <a:p>
            <a:pPr lvl="4"/>
            <a:r>
              <a:rPr lang="tr-TR" sz="2800" dirty="0">
                <a:solidFill>
                  <a:srgbClr val="000000"/>
                </a:solidFill>
                <a:latin typeface="Calibri"/>
              </a:rPr>
              <a:t>ERCP (Endoskopik </a:t>
            </a:r>
            <a:r>
              <a:rPr lang="tr-TR" sz="2800" dirty="0" err="1">
                <a:solidFill>
                  <a:srgbClr val="000000"/>
                </a:solidFill>
                <a:latin typeface="Calibri"/>
              </a:rPr>
              <a:t>Retrograd</a:t>
            </a:r>
            <a:r>
              <a:rPr lang="tr-TR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Calibri"/>
              </a:rPr>
              <a:t>Kolanjiyo</a:t>
            </a:r>
            <a:r>
              <a:rPr lang="tr-TR" sz="2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Calibri"/>
              </a:rPr>
              <a:t>Pankreatografi</a:t>
            </a:r>
            <a:r>
              <a:rPr lang="tr-TR" sz="2800" dirty="0">
                <a:solidFill>
                  <a:srgbClr val="000000"/>
                </a:solidFill>
                <a:latin typeface="Calibri"/>
              </a:rPr>
              <a:t>)- obstrüksiyon yok ise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52971E6-BAAD-90FA-AA49-06B562B171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08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910320" cy="85153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75933"/>
            <a:ext cx="10058400" cy="372533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tr-TR" sz="2800" b="1" spc="-50" dirty="0">
                <a:solidFill>
                  <a:srgbClr val="636AA2"/>
                </a:solidFill>
                <a:ea typeface="+mj-ea"/>
                <a:cs typeface="+mj-cs"/>
              </a:rPr>
              <a:t>3- Genel Cerrahide Profilaksi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Diyabet, uzamış cerrahi prosedürler,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intraopertif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safra yolları rüptürü, &gt;70 yaş elektif laparoskopik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cerrrahilerde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enfeksiyon riski artar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Kolon cerrahilerinde profilaksi önerilir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Hem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aerob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hem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anaerob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mikroorganizmalar hedef alınmalıdır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Öncelikle birinci ve ikinci kuşak sefalosporinlere ek metronidazol önerilir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Ancak antibiyotik direncinin arttığı merkezlerde üçüncü kuşak sefalosporin önerilir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0000"/>
                </a:solidFill>
                <a:latin typeface="Calibri"/>
              </a:rPr>
              <a:t>Pankreatoduedenektomi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vakalarında artmış antibiyotik direnci göz önüne alınarak </a:t>
            </a:r>
            <a:r>
              <a:rPr lang="tr-TR" sz="2400" b="1" dirty="0" err="1">
                <a:solidFill>
                  <a:srgbClr val="000000"/>
                </a:solidFill>
                <a:latin typeface="Calibri"/>
              </a:rPr>
              <a:t>piperasilin</a:t>
            </a:r>
            <a:r>
              <a:rPr lang="tr-TR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2400" b="1" dirty="0" err="1">
                <a:solidFill>
                  <a:srgbClr val="000000"/>
                </a:solidFill>
                <a:latin typeface="Calibri"/>
              </a:rPr>
              <a:t>tazobaktam</a:t>
            </a:r>
            <a:r>
              <a:rPr lang="tr-TR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önerilir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0F79450-F830-C2A9-CAA6-CE664B8CA8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43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830" y="544998"/>
            <a:ext cx="10058400" cy="59338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835" y="1256176"/>
            <a:ext cx="3847253" cy="45233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sz="2400" b="1" spc="-50" dirty="0">
                <a:solidFill>
                  <a:srgbClr val="636AA2"/>
                </a:solidFill>
              </a:rPr>
              <a:t>3- Genel Cerrahide Profilaksi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9339D8E7-6940-D56A-94BE-7862A3282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173186"/>
              </p:ext>
            </p:extLst>
          </p:nvPr>
        </p:nvGraphicFramePr>
        <p:xfrm>
          <a:off x="1097280" y="1754448"/>
          <a:ext cx="9721500" cy="4505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500">
                  <a:extLst>
                    <a:ext uri="{9D8B030D-6E8A-4147-A177-3AD203B41FA5}">
                      <a16:colId xmlns:a16="http://schemas.microsoft.com/office/drawing/2014/main" val="3155624388"/>
                    </a:ext>
                  </a:extLst>
                </a:gridCol>
                <a:gridCol w="3240500">
                  <a:extLst>
                    <a:ext uri="{9D8B030D-6E8A-4147-A177-3AD203B41FA5}">
                      <a16:colId xmlns:a16="http://schemas.microsoft.com/office/drawing/2014/main" val="4074126829"/>
                    </a:ext>
                  </a:extLst>
                </a:gridCol>
                <a:gridCol w="3240500">
                  <a:extLst>
                    <a:ext uri="{9D8B030D-6E8A-4147-A177-3AD203B41FA5}">
                      <a16:colId xmlns:a16="http://schemas.microsoft.com/office/drawing/2014/main" val="3518906001"/>
                    </a:ext>
                  </a:extLst>
                </a:gridCol>
              </a:tblGrid>
              <a:tr h="315945">
                <a:tc>
                  <a:txBody>
                    <a:bodyPr/>
                    <a:lstStyle/>
                    <a:p>
                      <a:r>
                        <a:rPr lang="tr-TR" sz="1800" dirty="0" err="1"/>
                        <a:t>Gastrointestinal</a:t>
                      </a:r>
                      <a:r>
                        <a:rPr lang="tr-TR" sz="1800" dirty="0"/>
                        <a:t> Cerrahi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Antibiyotik Önerisi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Beta-laktam Alerjisi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635820"/>
                  </a:ext>
                </a:extLst>
              </a:tr>
              <a:tr h="552904">
                <a:tc>
                  <a:txBody>
                    <a:bodyPr/>
                    <a:lstStyle/>
                    <a:p>
                      <a:r>
                        <a:rPr lang="tr-TR" sz="1800" dirty="0" err="1"/>
                        <a:t>Gastroduodenal</a:t>
                      </a:r>
                      <a:r>
                        <a:rPr lang="tr-TR" sz="1800" dirty="0"/>
                        <a:t> cerrahi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Sefazolin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Klindamisin</a:t>
                      </a:r>
                      <a:r>
                        <a:rPr lang="tr-TR" sz="1800" dirty="0"/>
                        <a:t>/</a:t>
                      </a:r>
                      <a:r>
                        <a:rPr lang="tr-TR" sz="1800" dirty="0" err="1"/>
                        <a:t>vankomisin</a:t>
                      </a:r>
                      <a:endParaRPr lang="tr-TR" sz="1800" dirty="0"/>
                    </a:p>
                    <a:p>
                      <a:r>
                        <a:rPr lang="tr-TR" sz="1800" dirty="0"/>
                        <a:t>+</a:t>
                      </a:r>
                      <a:r>
                        <a:rPr lang="tr-TR" sz="1800" dirty="0" err="1"/>
                        <a:t>Gentamisin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322446"/>
                  </a:ext>
                </a:extLst>
              </a:tr>
              <a:tr h="665452">
                <a:tc>
                  <a:txBody>
                    <a:bodyPr/>
                    <a:lstStyle/>
                    <a:p>
                      <a:r>
                        <a:rPr lang="tr-TR" sz="1800" dirty="0"/>
                        <a:t>Safra yolları cerrahisi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/>
                        <a:t>Sefazolin</a:t>
                      </a:r>
                      <a:r>
                        <a:rPr lang="tr-TR" sz="1800" dirty="0"/>
                        <a:t>/</a:t>
                      </a:r>
                      <a:r>
                        <a:rPr lang="tr-TR" sz="1800" dirty="0" err="1"/>
                        <a:t>Seftriakson</a:t>
                      </a:r>
                      <a:r>
                        <a:rPr lang="tr-TR" sz="1800" dirty="0"/>
                        <a:t> </a:t>
                      </a:r>
                    </a:p>
                    <a:p>
                      <a:r>
                        <a:rPr lang="tr-TR" sz="1800" dirty="0"/>
                        <a:t>Ampisilin-</a:t>
                      </a:r>
                      <a:r>
                        <a:rPr lang="tr-TR" sz="1800" dirty="0" err="1"/>
                        <a:t>sulbaktam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Klindamisin</a:t>
                      </a:r>
                      <a:r>
                        <a:rPr lang="tr-TR" sz="1800" dirty="0"/>
                        <a:t>/</a:t>
                      </a:r>
                      <a:r>
                        <a:rPr lang="tr-TR" sz="1800" dirty="0" err="1"/>
                        <a:t>vankomisin</a:t>
                      </a:r>
                      <a:endParaRPr lang="tr-TR" sz="1800" dirty="0"/>
                    </a:p>
                    <a:p>
                      <a:r>
                        <a:rPr lang="tr-TR" sz="1800" dirty="0"/>
                        <a:t>+</a:t>
                      </a:r>
                      <a:r>
                        <a:rPr lang="tr-TR" sz="1800" dirty="0" err="1"/>
                        <a:t>Gentamisin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792529"/>
                  </a:ext>
                </a:extLst>
              </a:tr>
              <a:tr h="552904">
                <a:tc>
                  <a:txBody>
                    <a:bodyPr/>
                    <a:lstStyle/>
                    <a:p>
                      <a:r>
                        <a:rPr lang="tr-TR" sz="1800" dirty="0"/>
                        <a:t>Apendektomi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Sefazolin+Metronidazol</a:t>
                      </a:r>
                      <a:endParaRPr lang="tr-TR" sz="1800" dirty="0"/>
                    </a:p>
                    <a:p>
                      <a:r>
                        <a:rPr lang="tr-TR" sz="1800" dirty="0" err="1"/>
                        <a:t>Seftriakson+Metronidazol</a:t>
                      </a:r>
                      <a:r>
                        <a:rPr lang="tr-TR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Klindamisin+Gentamisin</a:t>
                      </a:r>
                      <a:endParaRPr lang="tr-TR" sz="1800" dirty="0"/>
                    </a:p>
                    <a:p>
                      <a:r>
                        <a:rPr lang="tr-TR" sz="1800" dirty="0"/>
                        <a:t>+ Metronidazol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692100"/>
                  </a:ext>
                </a:extLst>
              </a:tr>
              <a:tr h="1026822">
                <a:tc>
                  <a:txBody>
                    <a:bodyPr/>
                    <a:lstStyle/>
                    <a:p>
                      <a:r>
                        <a:rPr lang="tr-TR" sz="1800" dirty="0"/>
                        <a:t>İnce barsak</a:t>
                      </a:r>
                    </a:p>
                    <a:p>
                      <a:r>
                        <a:rPr lang="tr-TR" sz="1800" dirty="0"/>
                        <a:t>Obstrüktif olmayan</a:t>
                      </a:r>
                    </a:p>
                    <a:p>
                      <a:r>
                        <a:rPr lang="tr-TR" sz="1800" dirty="0"/>
                        <a:t>Obstrüktif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  <a:p>
                      <a:r>
                        <a:rPr lang="tr-TR" sz="1800" dirty="0" err="1"/>
                        <a:t>Sefazolin</a:t>
                      </a:r>
                      <a:endParaRPr lang="tr-TR" sz="1800" dirty="0"/>
                    </a:p>
                    <a:p>
                      <a:r>
                        <a:rPr lang="tr-TR" sz="1800" dirty="0" err="1"/>
                        <a:t>Sefazolin+metronidazol</a:t>
                      </a:r>
                      <a:endParaRPr lang="tr-TR" sz="1800" dirty="0"/>
                    </a:p>
                    <a:p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  <a:p>
                      <a:r>
                        <a:rPr lang="tr-TR" sz="1800" dirty="0" err="1"/>
                        <a:t>Klindamisin+Gentamisin</a:t>
                      </a:r>
                      <a:endParaRPr lang="tr-TR" sz="1800" dirty="0"/>
                    </a:p>
                    <a:p>
                      <a:r>
                        <a:rPr lang="tr-TR" sz="1800" dirty="0"/>
                        <a:t>+Metronidazol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756396"/>
                  </a:ext>
                </a:extLst>
              </a:tr>
              <a:tr h="552904">
                <a:tc>
                  <a:txBody>
                    <a:bodyPr/>
                    <a:lstStyle/>
                    <a:p>
                      <a:r>
                        <a:rPr lang="tr-TR" sz="1800" dirty="0"/>
                        <a:t>Kolorektal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Sefazolin</a:t>
                      </a:r>
                      <a:r>
                        <a:rPr lang="tr-TR" sz="1800" dirty="0"/>
                        <a:t>/</a:t>
                      </a:r>
                      <a:r>
                        <a:rPr lang="tr-TR" sz="1800" dirty="0" err="1"/>
                        <a:t>Seftriakson</a:t>
                      </a:r>
                      <a:endParaRPr lang="tr-TR" sz="1800" dirty="0"/>
                    </a:p>
                    <a:p>
                      <a:r>
                        <a:rPr lang="tr-TR" sz="1800" dirty="0"/>
                        <a:t>+Metronidazol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Klindamisin+Gentamisin</a:t>
                      </a:r>
                      <a:endParaRPr lang="tr-TR" sz="1800" dirty="0"/>
                    </a:p>
                    <a:p>
                      <a:r>
                        <a:rPr lang="tr-TR" sz="1800" dirty="0"/>
                        <a:t>+Metronidazol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637347"/>
                  </a:ext>
                </a:extLst>
              </a:tr>
              <a:tr h="315945">
                <a:tc>
                  <a:txBody>
                    <a:bodyPr/>
                    <a:lstStyle/>
                    <a:p>
                      <a:r>
                        <a:rPr lang="tr-TR" sz="1800" dirty="0" err="1"/>
                        <a:t>Pankreatoduodenektomi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Piperasilin-tazobaktam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17943"/>
                  </a:ext>
                </a:extLst>
              </a:tr>
            </a:tbl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id="{04FCEE8B-F530-A6AD-52F3-ED24ABC9A7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57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421280"/>
            <a:ext cx="10058400" cy="59338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401613"/>
            <a:ext cx="9502987" cy="462665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sz="2400" b="1" spc="-50" dirty="0">
                <a:solidFill>
                  <a:srgbClr val="636AA2"/>
                </a:solidFill>
              </a:rPr>
              <a:t>4- Baş-Boyun Cerrahisinde Profilaksi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0000"/>
                </a:solidFill>
                <a:latin typeface="Calibri"/>
              </a:rPr>
              <a:t>Tiroidektomi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ve lenf nodu eksizyonları temiz cerrahi olması nedeni ile antibiyotik profilaksisi önerilmez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0000"/>
                </a:solidFill>
                <a:latin typeface="Calibri"/>
              </a:rPr>
              <a:t>Tonsillektomi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ve endoskopik sinüs cerrahileri temiz kontamine operasyonlar olmasına rağmen, profilaksi uygulamasının anlamlı bir fark yaratmamaktadır. Bu neden ile antibiyotik profilaksisi önerilmez</a:t>
            </a: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0" indent="0">
              <a:buNone/>
            </a:pPr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endParaRPr lang="tr-TR" sz="28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820AD1E5-976A-3346-1325-A6F0F696E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36948"/>
              </p:ext>
            </p:extLst>
          </p:nvPr>
        </p:nvGraphicFramePr>
        <p:xfrm>
          <a:off x="1036320" y="3640666"/>
          <a:ext cx="100584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248">
                  <a:extLst>
                    <a:ext uri="{9D8B030D-6E8A-4147-A177-3AD203B41FA5}">
                      <a16:colId xmlns:a16="http://schemas.microsoft.com/office/drawing/2014/main" val="1546941525"/>
                    </a:ext>
                  </a:extLst>
                </a:gridCol>
                <a:gridCol w="3190672">
                  <a:extLst>
                    <a:ext uri="{9D8B030D-6E8A-4147-A177-3AD203B41FA5}">
                      <a16:colId xmlns:a16="http://schemas.microsoft.com/office/drawing/2014/main" val="3462263711"/>
                    </a:ext>
                  </a:extLst>
                </a:gridCol>
                <a:gridCol w="2947480">
                  <a:extLst>
                    <a:ext uri="{9D8B030D-6E8A-4147-A177-3AD203B41FA5}">
                      <a16:colId xmlns:a16="http://schemas.microsoft.com/office/drawing/2014/main" val="3677022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Baş Boyun Cerrahi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Antibiyotik Önerisi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Beta-laktam Alerjisi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326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Yabancı cisim koyulan temiz cerrahiler( </a:t>
                      </a:r>
                      <a:r>
                        <a:rPr lang="tr-TR" sz="2000" dirty="0" err="1"/>
                        <a:t>Timpanoplasti</a:t>
                      </a:r>
                      <a:r>
                        <a:rPr lang="tr-TR" sz="2000" dirty="0"/>
                        <a:t> hariç)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Sefazolin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Klindamisin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073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err="1"/>
                        <a:t>Larenjektomi</a:t>
                      </a:r>
                      <a:r>
                        <a:rPr lang="tr-TR" sz="2000" dirty="0"/>
                        <a:t> ve baş boyun kanser cerrahileri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Sefazolin+Metronidazol</a:t>
                      </a:r>
                      <a:endParaRPr lang="tr-TR" sz="2000" dirty="0"/>
                    </a:p>
                    <a:p>
                      <a:r>
                        <a:rPr lang="tr-TR" sz="2000" dirty="0"/>
                        <a:t>Ampisilin </a:t>
                      </a:r>
                      <a:r>
                        <a:rPr lang="tr-TR" sz="2000" dirty="0" err="1"/>
                        <a:t>sulbaktam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Klindamisin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98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Kulak cerrahisi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Sefazolin+Metronidazol</a:t>
                      </a:r>
                      <a:endParaRPr lang="tr-TR" sz="2000" dirty="0"/>
                    </a:p>
                    <a:p>
                      <a:r>
                        <a:rPr lang="tr-TR" sz="2000" dirty="0"/>
                        <a:t>Ampisilin </a:t>
                      </a:r>
                      <a:r>
                        <a:rPr lang="tr-TR" sz="2000" dirty="0" err="1"/>
                        <a:t>sulbaktam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Klindamisin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81092"/>
                  </a:ext>
                </a:extLst>
              </a:tr>
            </a:tbl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FAB5D333-FCB8-A48B-7A25-DD3121EB5A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60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689944"/>
            <a:ext cx="10058400" cy="59338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66333"/>
            <a:ext cx="10058400" cy="439672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tr-TR" sz="2400" b="1" spc="-50" dirty="0">
                <a:solidFill>
                  <a:srgbClr val="636AA2"/>
                </a:solidFill>
              </a:rPr>
              <a:t>5- Beyin Cerrahisinde Profilaksi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Beyin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omirilik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sıvısı (BOS) kaçağı gelişen durumlarda tek doz antibiyotiğe ek olarak, kişiye daha önce uygulanmamış ise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pnömokok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aşısı mutlaka önerilir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0000"/>
                </a:solidFill>
                <a:latin typeface="Calibri"/>
              </a:rPr>
              <a:t>Ekstraventriküler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dren (EVD) takılacak hastalarda da tek doz antibiyotik profilaksisi önerilir. Yapılan çalışmalarda EVD süresince antibiyotik vermek, enfeksiyon oranlarını azaltmamakta ve antibiyotik direnç oranlarını arttırmaktadır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0000"/>
                </a:solidFill>
                <a:latin typeface="Calibri"/>
              </a:rPr>
              <a:t>Transsfenoidal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girişimlerde BOS kaçak şüphesi var ise oral amoksisilin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klavulonat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(2x1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gr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) veya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seftriakson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2x1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gr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iv 5 gün süre ile verilebilir (penisilin alerji durumunda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klindamisin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3x450 mg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tb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/iv)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0000"/>
                </a:solidFill>
                <a:latin typeface="Calibri"/>
              </a:rPr>
              <a:t>Pnömokok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aşısı mutlaka önerilir </a:t>
            </a:r>
          </a:p>
          <a:p>
            <a:pPr lvl="1"/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0" indent="0">
              <a:buNone/>
            </a:pPr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endParaRPr lang="tr-TR" sz="2800" b="1" dirty="0">
              <a:solidFill>
                <a:srgbClr val="7030A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E610928-1EB4-FCA0-100B-A40B0B1D84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4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347" y="563268"/>
            <a:ext cx="10058400" cy="59338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53067"/>
            <a:ext cx="10058400" cy="470998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tr-TR" sz="2400" b="1" spc="-50" dirty="0">
                <a:solidFill>
                  <a:srgbClr val="636AA2"/>
                </a:solidFill>
              </a:rPr>
              <a:t>5- Beyin Cerrahisinde Profilaksi</a:t>
            </a: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0" indent="0">
              <a:buNone/>
            </a:pPr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endParaRPr lang="tr-TR" sz="28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A8112263-D8D8-13C2-272B-0FA6341A1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277935"/>
              </p:ext>
            </p:extLst>
          </p:nvPr>
        </p:nvGraphicFramePr>
        <p:xfrm>
          <a:off x="1036320" y="1995683"/>
          <a:ext cx="10264626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542">
                  <a:extLst>
                    <a:ext uri="{9D8B030D-6E8A-4147-A177-3AD203B41FA5}">
                      <a16:colId xmlns:a16="http://schemas.microsoft.com/office/drawing/2014/main" val="899814393"/>
                    </a:ext>
                  </a:extLst>
                </a:gridCol>
                <a:gridCol w="3421542">
                  <a:extLst>
                    <a:ext uri="{9D8B030D-6E8A-4147-A177-3AD203B41FA5}">
                      <a16:colId xmlns:a16="http://schemas.microsoft.com/office/drawing/2014/main" val="2657822713"/>
                    </a:ext>
                  </a:extLst>
                </a:gridCol>
                <a:gridCol w="3421542">
                  <a:extLst>
                    <a:ext uri="{9D8B030D-6E8A-4147-A177-3AD203B41FA5}">
                      <a16:colId xmlns:a16="http://schemas.microsoft.com/office/drawing/2014/main" val="9978092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Beyin Cerrahi Prosedürü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Antibiyotik Önerisi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Beta-laktam Alerjisi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207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err="1"/>
                        <a:t>Kraniotomi</a:t>
                      </a:r>
                      <a:r>
                        <a:rPr lang="tr-TR" sz="2000" dirty="0"/>
                        <a:t>, </a:t>
                      </a:r>
                    </a:p>
                    <a:p>
                      <a:r>
                        <a:rPr lang="tr-TR" sz="2000" dirty="0"/>
                        <a:t>Spinal cerrahi</a:t>
                      </a:r>
                    </a:p>
                    <a:p>
                      <a:r>
                        <a:rPr lang="tr-TR" sz="2000" dirty="0" err="1"/>
                        <a:t>Şant</a:t>
                      </a:r>
                      <a:r>
                        <a:rPr lang="tr-TR" sz="2000" dirty="0"/>
                        <a:t> operasyonu</a:t>
                      </a:r>
                    </a:p>
                    <a:p>
                      <a:r>
                        <a:rPr lang="tr-TR" sz="2000" dirty="0" err="1"/>
                        <a:t>Transsfenoidal</a:t>
                      </a:r>
                      <a:r>
                        <a:rPr lang="tr-TR" sz="2000" dirty="0"/>
                        <a:t> prosedürler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/>
                    </a:p>
                    <a:p>
                      <a:r>
                        <a:rPr lang="tr-TR" sz="2000" dirty="0" err="1"/>
                        <a:t>Sefazolin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/>
                    </a:p>
                    <a:p>
                      <a:r>
                        <a:rPr lang="tr-TR" sz="2000" dirty="0" err="1"/>
                        <a:t>Klindamisin</a:t>
                      </a:r>
                      <a:r>
                        <a:rPr lang="tr-TR" sz="2000" dirty="0"/>
                        <a:t>/</a:t>
                      </a:r>
                      <a:r>
                        <a:rPr lang="tr-TR" sz="2000" dirty="0" err="1"/>
                        <a:t>Vankomisin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154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Dural </a:t>
                      </a:r>
                      <a:r>
                        <a:rPr lang="tr-TR" sz="2000" dirty="0" err="1"/>
                        <a:t>rezeksiyonlu</a:t>
                      </a:r>
                      <a:r>
                        <a:rPr lang="tr-TR" sz="2000" dirty="0"/>
                        <a:t> kafatası tabanı cerrahisi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Seftriakson+Metronidazol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Vankomisin+Metronidazol</a:t>
                      </a:r>
                      <a:endParaRPr lang="tr-TR" sz="2000" dirty="0"/>
                    </a:p>
                    <a:p>
                      <a:r>
                        <a:rPr lang="tr-TR" sz="2000" dirty="0"/>
                        <a:t>+</a:t>
                      </a:r>
                      <a:r>
                        <a:rPr lang="tr-TR" sz="2000" dirty="0" err="1"/>
                        <a:t>Gentamisin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48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EVD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Sefazolin</a:t>
                      </a:r>
                      <a:r>
                        <a:rPr lang="tr-TR" sz="2000" dirty="0"/>
                        <a:t>/</a:t>
                      </a:r>
                      <a:r>
                        <a:rPr lang="tr-TR" sz="2000" dirty="0" err="1"/>
                        <a:t>Seftriakson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54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BOS kaçağı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Seftriakson</a:t>
                      </a:r>
                      <a:r>
                        <a:rPr lang="tr-TR" sz="2000" dirty="0"/>
                        <a:t>/amoksisilin </a:t>
                      </a:r>
                      <a:r>
                        <a:rPr lang="tr-TR" sz="2000" dirty="0" err="1"/>
                        <a:t>klavulonat</a:t>
                      </a:r>
                      <a:endParaRPr lang="tr-TR" sz="2000" dirty="0"/>
                    </a:p>
                    <a:p>
                      <a:r>
                        <a:rPr lang="tr-TR" sz="2000" dirty="0"/>
                        <a:t>+ </a:t>
                      </a:r>
                      <a:r>
                        <a:rPr lang="tr-TR" sz="2000" dirty="0" err="1"/>
                        <a:t>pnömokok</a:t>
                      </a:r>
                      <a:r>
                        <a:rPr lang="tr-TR" sz="2000" dirty="0"/>
                        <a:t> aşısı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dirty="0"/>
                    </a:p>
                    <a:p>
                      <a:r>
                        <a:rPr lang="tr-TR" sz="2000" dirty="0" err="1"/>
                        <a:t>Klindamisin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871376"/>
                  </a:ext>
                </a:extLst>
              </a:tr>
            </a:tbl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5A4E3671-D668-9079-1ACF-1F16BDA6D0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63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12" y="400901"/>
            <a:ext cx="10058400" cy="59338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58333"/>
            <a:ext cx="10058400" cy="174253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tr-TR" sz="2400" b="1" spc="-50" dirty="0">
                <a:solidFill>
                  <a:srgbClr val="636AA2"/>
                </a:solidFill>
              </a:rPr>
              <a:t>6- </a:t>
            </a:r>
            <a:r>
              <a:rPr lang="tr-TR" sz="2400" b="1" spc="-50" dirty="0" err="1">
                <a:solidFill>
                  <a:srgbClr val="636AA2"/>
                </a:solidFill>
              </a:rPr>
              <a:t>Obstretrik</a:t>
            </a:r>
            <a:r>
              <a:rPr lang="tr-TR" sz="2400" b="1" spc="-50" dirty="0">
                <a:solidFill>
                  <a:srgbClr val="636AA2"/>
                </a:solidFill>
              </a:rPr>
              <a:t> ve Jinekolojik Cerrahide Profilaksi</a:t>
            </a:r>
          </a:p>
          <a:p>
            <a:pPr lvl="1"/>
            <a:r>
              <a:rPr lang="tr-TR" sz="2200" dirty="0" err="1">
                <a:solidFill>
                  <a:srgbClr val="000000"/>
                </a:solidFill>
                <a:latin typeface="Calibri"/>
              </a:rPr>
              <a:t>Obstretrik</a:t>
            </a:r>
            <a:r>
              <a:rPr lang="tr-TR" sz="2200" dirty="0">
                <a:solidFill>
                  <a:srgbClr val="000000"/>
                </a:solidFill>
                <a:latin typeface="Calibri"/>
              </a:rPr>
              <a:t> cerrahilerin en önemli komplikasyonu </a:t>
            </a:r>
            <a:r>
              <a:rPr lang="tr-TR" sz="2200" dirty="0" err="1">
                <a:solidFill>
                  <a:srgbClr val="000000"/>
                </a:solidFill>
                <a:latin typeface="Calibri"/>
              </a:rPr>
              <a:t>endometrittir</a:t>
            </a:r>
            <a:endParaRPr lang="tr-TR" sz="2200" dirty="0">
              <a:solidFill>
                <a:srgbClr val="000000"/>
              </a:solidFill>
              <a:latin typeface="Calibri"/>
            </a:endParaRPr>
          </a:p>
          <a:p>
            <a:pPr lvl="1"/>
            <a:r>
              <a:rPr lang="tr-TR" sz="2200" dirty="0">
                <a:solidFill>
                  <a:srgbClr val="000000"/>
                </a:solidFill>
                <a:latin typeface="Calibri"/>
              </a:rPr>
              <a:t>Sezaryen ve uzamış membran rüptürü </a:t>
            </a:r>
            <a:r>
              <a:rPr lang="tr-TR" sz="2200" dirty="0" err="1">
                <a:solidFill>
                  <a:srgbClr val="000000"/>
                </a:solidFill>
                <a:latin typeface="Calibri"/>
              </a:rPr>
              <a:t>endometrit</a:t>
            </a:r>
            <a:r>
              <a:rPr lang="tr-TR" sz="2200" dirty="0">
                <a:solidFill>
                  <a:srgbClr val="000000"/>
                </a:solidFill>
                <a:latin typeface="Calibri"/>
              </a:rPr>
              <a:t> için risk faktörüdür</a:t>
            </a:r>
          </a:p>
          <a:p>
            <a:pPr lvl="1"/>
            <a:r>
              <a:rPr lang="tr-TR" sz="2200" dirty="0">
                <a:solidFill>
                  <a:srgbClr val="000000"/>
                </a:solidFill>
                <a:latin typeface="Calibri"/>
              </a:rPr>
              <a:t>Bu neden ile antibiyotik profilaksisi önerilir</a:t>
            </a:r>
          </a:p>
          <a:p>
            <a:pPr lvl="1"/>
            <a:r>
              <a:rPr lang="tr-TR" sz="2200" dirty="0">
                <a:solidFill>
                  <a:srgbClr val="000000"/>
                </a:solidFill>
                <a:latin typeface="Calibri"/>
              </a:rPr>
              <a:t>Hem vajinal hem abdominal histerektomilerde  de profilaksi önerilir</a:t>
            </a:r>
          </a:p>
          <a:p>
            <a:pPr marL="201168" lvl="1" indent="0">
              <a:buNone/>
            </a:pPr>
            <a:endParaRPr lang="tr-TR" sz="22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0" indent="0">
              <a:buNone/>
            </a:pPr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endParaRPr lang="tr-TR" sz="2800" b="1" dirty="0">
              <a:solidFill>
                <a:srgbClr val="7030A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767924A-A603-EF3D-97D6-3DB8AB439D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F54AB4B-7B66-3D9C-7302-9786D7B5D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136" y="2618020"/>
            <a:ext cx="8954351" cy="37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2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800" b="1" dirty="0" err="1">
                <a:solidFill>
                  <a:srgbClr val="00467F"/>
                </a:solidFill>
                <a:latin typeface="Calibri"/>
              </a:rPr>
              <a:t>Cerrahi</a:t>
            </a:r>
            <a:r>
              <a:rPr sz="4800" b="1" dirty="0">
                <a:solidFill>
                  <a:srgbClr val="00467F"/>
                </a:solidFill>
                <a:latin typeface="Calibri"/>
              </a:rPr>
              <a:t> </a:t>
            </a:r>
            <a:r>
              <a:rPr sz="4800" b="1" dirty="0" err="1">
                <a:solidFill>
                  <a:srgbClr val="00467F"/>
                </a:solidFill>
                <a:latin typeface="Calibri"/>
              </a:rPr>
              <a:t>Enfeksiyonlara</a:t>
            </a:r>
            <a:r>
              <a:rPr sz="4800" b="1" dirty="0">
                <a:solidFill>
                  <a:srgbClr val="00467F"/>
                </a:solidFill>
                <a:latin typeface="Calibri"/>
              </a:rPr>
              <a:t> </a:t>
            </a:r>
            <a:r>
              <a:rPr sz="4800" b="1" dirty="0" err="1">
                <a:solidFill>
                  <a:srgbClr val="00467F"/>
                </a:solidFill>
                <a:latin typeface="Calibri"/>
              </a:rPr>
              <a:t>Genel</a:t>
            </a:r>
            <a:r>
              <a:rPr sz="4800" b="1" dirty="0">
                <a:solidFill>
                  <a:srgbClr val="00467F"/>
                </a:solidFill>
                <a:latin typeface="Calibri"/>
              </a:rPr>
              <a:t> </a:t>
            </a:r>
            <a:r>
              <a:rPr sz="4800" b="1" dirty="0" err="1">
                <a:solidFill>
                  <a:srgbClr val="00467F"/>
                </a:solidFill>
                <a:latin typeface="Calibri"/>
              </a:rPr>
              <a:t>Bakış</a:t>
            </a:r>
            <a:endParaRPr sz="4800" b="1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000000"/>
                </a:solidFill>
                <a:latin typeface="Calibri"/>
              </a:rPr>
              <a:t>C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errahi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alan enfeksiyonları (CAE)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morbidite</a:t>
            </a:r>
            <a:r>
              <a:rPr sz="2400" dirty="0">
                <a:solidFill>
                  <a:srgbClr val="000000"/>
                </a:solidFill>
                <a:latin typeface="Calibri"/>
              </a:rPr>
              <a:t>,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mortalite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ve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maliyet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artışına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neden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olur</a:t>
            </a: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CAE riskini azaltmak için enfeksiyon kontrol önlemlerinin uygulanması önemlidir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Doğru cerrahi profilaksi uygulamalar için, 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her merkezin kendi hasta profilini, 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hastane florasını oluşturan mikroorganizmaları ve bunların duyarlılıklarını,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hastane enfeksiyon dağılımını ve sıklığını, hastane içinde yapılan sürveyans çalışmaları ile ortaya koyması gerekmektedir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Hastanelerde yapılan sürveyans çalışmaları, enfeksiyon kontrol komitesinin ilgili kliniklerle birlikte hastanelere özel hazırlanacak cerrahi profilaksi rehberlerine ışık tutacaktır</a:t>
            </a:r>
            <a:endParaRPr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917B510-904A-EB03-93EB-BBA5000F84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47" y="531056"/>
            <a:ext cx="10058400" cy="59338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18866"/>
            <a:ext cx="10195128" cy="444418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pc="-50" dirty="0">
                <a:solidFill>
                  <a:srgbClr val="636AA2"/>
                </a:solidFill>
              </a:rPr>
              <a:t>7.Göz Cerrahisinde Profilaksi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Moksifloksasin 5 doza kadar kullanılacak şekilde her 5-15 dk için 1 damla şeklinde uygulanır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Prosedür bitiminde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sefazolin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100 mg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subkonjonktival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veya 1-2,5 mg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sefazolin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/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sefuroksim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1mg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ıntrakameral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enjekte edilir</a:t>
            </a: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2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0" indent="0">
              <a:buNone/>
            </a:pPr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endParaRPr lang="tr-TR" sz="28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1ACCF305-7065-DD30-1DAF-6D96DE9ED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420329"/>
              </p:ext>
            </p:extLst>
          </p:nvPr>
        </p:nvGraphicFramePr>
        <p:xfrm>
          <a:off x="1242492" y="3740960"/>
          <a:ext cx="9904704" cy="2071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164">
                  <a:extLst>
                    <a:ext uri="{9D8B030D-6E8A-4147-A177-3AD203B41FA5}">
                      <a16:colId xmlns:a16="http://schemas.microsoft.com/office/drawing/2014/main" val="3446194668"/>
                    </a:ext>
                  </a:extLst>
                </a:gridCol>
                <a:gridCol w="3188972">
                  <a:extLst>
                    <a:ext uri="{9D8B030D-6E8A-4147-A177-3AD203B41FA5}">
                      <a16:colId xmlns:a16="http://schemas.microsoft.com/office/drawing/2014/main" val="1585904662"/>
                    </a:ext>
                  </a:extLst>
                </a:gridCol>
                <a:gridCol w="3301568">
                  <a:extLst>
                    <a:ext uri="{9D8B030D-6E8A-4147-A177-3AD203B41FA5}">
                      <a16:colId xmlns:a16="http://schemas.microsoft.com/office/drawing/2014/main" val="2825507005"/>
                    </a:ext>
                  </a:extLst>
                </a:gridCol>
              </a:tblGrid>
              <a:tr h="883232">
                <a:tc>
                  <a:txBody>
                    <a:bodyPr/>
                    <a:lstStyle/>
                    <a:p>
                      <a:r>
                        <a:rPr lang="tr-TR" sz="1800" dirty="0"/>
                        <a:t>Göz Cerrahisi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Antibiyotik Önerisi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Beta-laktam Alerjisi</a:t>
                      </a:r>
                    </a:p>
                    <a:p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7544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tr-TR" sz="1800" dirty="0"/>
                        <a:t>Tüm göz operasyonları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Topikal neomisin</a:t>
                      </a:r>
                    </a:p>
                    <a:p>
                      <a:r>
                        <a:rPr lang="tr-TR" sz="1800" dirty="0"/>
                        <a:t>Moksifloksasin </a:t>
                      </a:r>
                    </a:p>
                    <a:p>
                      <a:r>
                        <a:rPr lang="tr-TR" sz="1800" dirty="0" err="1"/>
                        <a:t>Sefazolin</a:t>
                      </a:r>
                      <a:r>
                        <a:rPr lang="tr-TR" sz="1800" dirty="0"/>
                        <a:t> </a:t>
                      </a:r>
                    </a:p>
                    <a:p>
                      <a:r>
                        <a:rPr lang="tr-TR" sz="1800" dirty="0" err="1"/>
                        <a:t>Sefuroksim</a:t>
                      </a:r>
                      <a:r>
                        <a:rPr lang="tr-TR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037700"/>
                  </a:ext>
                </a:extLst>
              </a:tr>
            </a:tbl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1DBBD489-BC4F-6B69-0AEC-44817AFB0B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01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12" y="827750"/>
            <a:ext cx="10058400" cy="59338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30400"/>
            <a:ext cx="10195128" cy="40326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pc="-50" dirty="0">
                <a:solidFill>
                  <a:srgbClr val="636AA2"/>
                </a:solidFill>
              </a:rPr>
              <a:t>8. Ortopedik Cerrahide Profilaksi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Temiz cerrahi olmasına rağmen; protez, yabancı cisim, implant uygulanan tüm cerrahilerde profilaksi önerilir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Tip 1-2 travmatik açık kırıklarda cerrahi profilaksi önerilir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Tip 3 travmatik açık kırıklarda tedavi önerilir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Protez uygulanmayan artroskopik işlemlerde profilaksi önerilmez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Spinal cerrahilerde yabancı cisim olsun veya olmasın mutlaka cerrahi profilaksi önerilir</a:t>
            </a: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2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0" indent="0">
              <a:buNone/>
            </a:pPr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endParaRPr lang="tr-TR" sz="2800" b="1" dirty="0">
              <a:solidFill>
                <a:srgbClr val="7030A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C85C999-5221-C2D0-C260-E3D9FF0794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75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51444"/>
            <a:ext cx="10058400" cy="59338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11867"/>
            <a:ext cx="10195128" cy="41511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pc="-50" dirty="0">
                <a:solidFill>
                  <a:srgbClr val="636AA2"/>
                </a:solidFill>
              </a:rPr>
              <a:t>8. Ortopedik Cerrahide Profilaksi</a:t>
            </a: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2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0" indent="0">
              <a:buNone/>
            </a:pPr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endParaRPr lang="tr-TR" sz="28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B8610502-4C47-E954-7F0A-C7A244020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49507"/>
              </p:ext>
            </p:extLst>
          </p:nvPr>
        </p:nvGraphicFramePr>
        <p:xfrm>
          <a:off x="1165337" y="2509916"/>
          <a:ext cx="9543915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305">
                  <a:extLst>
                    <a:ext uri="{9D8B030D-6E8A-4147-A177-3AD203B41FA5}">
                      <a16:colId xmlns:a16="http://schemas.microsoft.com/office/drawing/2014/main" val="1605312944"/>
                    </a:ext>
                  </a:extLst>
                </a:gridCol>
                <a:gridCol w="3181305">
                  <a:extLst>
                    <a:ext uri="{9D8B030D-6E8A-4147-A177-3AD203B41FA5}">
                      <a16:colId xmlns:a16="http://schemas.microsoft.com/office/drawing/2014/main" val="2030682929"/>
                    </a:ext>
                  </a:extLst>
                </a:gridCol>
                <a:gridCol w="3181305">
                  <a:extLst>
                    <a:ext uri="{9D8B030D-6E8A-4147-A177-3AD203B41FA5}">
                      <a16:colId xmlns:a16="http://schemas.microsoft.com/office/drawing/2014/main" val="2296636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Ortopedik Cerrahiler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Antibiyotik Önerisi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Beta-laktam Alerjisi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738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Spinal cerrahi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Sefazolin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Klindamisin</a:t>
                      </a:r>
                      <a:r>
                        <a:rPr lang="tr-TR" sz="2000" dirty="0"/>
                        <a:t>/</a:t>
                      </a:r>
                      <a:r>
                        <a:rPr lang="tr-TR" sz="2000" dirty="0" err="1"/>
                        <a:t>Vankomisin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19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Protez implant uygulanan cerrahiler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/>
                        <a:t>Sefazolin</a:t>
                      </a:r>
                      <a:endParaRPr lang="tr-TR" sz="2000" dirty="0"/>
                    </a:p>
                    <a:p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/>
                        <a:t>Klindamisin</a:t>
                      </a:r>
                      <a:r>
                        <a:rPr lang="tr-TR" sz="2000" dirty="0"/>
                        <a:t>/</a:t>
                      </a:r>
                      <a:r>
                        <a:rPr lang="tr-TR" sz="2000" dirty="0" err="1"/>
                        <a:t>Vankomisin</a:t>
                      </a:r>
                      <a:endParaRPr lang="tr-TR" sz="2000" dirty="0"/>
                    </a:p>
                    <a:p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098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Kirli olmayan açık kırıklar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/>
                        <a:t>Sefazolin</a:t>
                      </a:r>
                      <a:endParaRPr lang="tr-TR" sz="2000" dirty="0"/>
                    </a:p>
                    <a:p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/>
                        <a:t>Klindamisin</a:t>
                      </a:r>
                      <a:r>
                        <a:rPr lang="tr-TR" sz="2000" dirty="0"/>
                        <a:t>/</a:t>
                      </a:r>
                      <a:r>
                        <a:rPr lang="tr-TR" sz="2000" dirty="0" err="1"/>
                        <a:t>Vankomisin</a:t>
                      </a:r>
                      <a:endParaRPr lang="tr-TR" sz="2000" dirty="0"/>
                    </a:p>
                    <a:p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374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Kalça kırık onarımı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/>
                        <a:t>Sefazolin</a:t>
                      </a:r>
                      <a:endParaRPr lang="tr-TR" sz="2000" dirty="0"/>
                    </a:p>
                    <a:p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/>
                        <a:t>Klindamisin</a:t>
                      </a:r>
                      <a:r>
                        <a:rPr lang="tr-TR" sz="2000" dirty="0"/>
                        <a:t>/</a:t>
                      </a:r>
                      <a:r>
                        <a:rPr lang="tr-TR" sz="2000" dirty="0" err="1"/>
                        <a:t>Vankomisin</a:t>
                      </a:r>
                      <a:endParaRPr lang="tr-TR" sz="2000" dirty="0"/>
                    </a:p>
                    <a:p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377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Kapalı kırık fiksasyonu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/>
                        <a:t>Sefazolin</a:t>
                      </a:r>
                      <a:endParaRPr lang="tr-TR" sz="2000" dirty="0"/>
                    </a:p>
                    <a:p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/>
                        <a:t>Klindamisin</a:t>
                      </a:r>
                      <a:r>
                        <a:rPr lang="tr-TR" sz="2000" dirty="0"/>
                        <a:t>/</a:t>
                      </a:r>
                      <a:r>
                        <a:rPr lang="tr-TR" sz="2000" dirty="0" err="1"/>
                        <a:t>Vankomisin</a:t>
                      </a:r>
                      <a:endParaRPr lang="tr-TR" sz="2000" dirty="0"/>
                    </a:p>
                    <a:p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720547"/>
                  </a:ext>
                </a:extLst>
              </a:tr>
            </a:tbl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68B6F7D6-D973-D20D-D9B6-7BEFB507B0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13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746" y="803517"/>
            <a:ext cx="10058400" cy="59338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52133"/>
            <a:ext cx="10195128" cy="371092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tr-TR" sz="2400" b="1" spc="-50" dirty="0">
                <a:solidFill>
                  <a:srgbClr val="636AA2"/>
                </a:solidFill>
              </a:rPr>
              <a:t>9. Ürolojik Cerrahide Profilaksi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Ürolojik girişim öncesi asemptomatik dahi olsa enfeksiyon varsa mutlaka tedavi edilmelidir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Aşağıda belirtilen temiz cerrahi prosedürlerde profilaksi önerilmez</a:t>
            </a:r>
          </a:p>
          <a:p>
            <a:pPr lvl="2"/>
            <a:r>
              <a:rPr lang="tr-TR" sz="2400" dirty="0">
                <a:solidFill>
                  <a:srgbClr val="000000"/>
                </a:solidFill>
                <a:latin typeface="Calibri"/>
              </a:rPr>
              <a:t>Üriner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trakta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bir girişimin olmadığı tanısal sistoskopiler</a:t>
            </a:r>
          </a:p>
          <a:p>
            <a:pPr lvl="2"/>
            <a:r>
              <a:rPr lang="tr-TR" sz="2400" dirty="0" err="1">
                <a:solidFill>
                  <a:srgbClr val="000000"/>
                </a:solidFill>
                <a:latin typeface="Calibri"/>
              </a:rPr>
              <a:t>Extracorporeal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Shock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Wave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Lithotripsy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(ESWL)</a:t>
            </a:r>
          </a:p>
          <a:p>
            <a:pPr lvl="2"/>
            <a:r>
              <a:rPr lang="tr-TR" sz="2400" dirty="0" err="1">
                <a:solidFill>
                  <a:srgbClr val="000000"/>
                </a:solidFill>
                <a:latin typeface="Calibri"/>
              </a:rPr>
              <a:t>Ürodinami</a:t>
            </a: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lvl="2"/>
            <a:r>
              <a:rPr lang="tr-TR" sz="2400" dirty="0">
                <a:solidFill>
                  <a:srgbClr val="000000"/>
                </a:solidFill>
                <a:latin typeface="Calibri"/>
              </a:rPr>
              <a:t>Üriner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trakta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girişin olmadığı açık/laparoskopik ürolojik prosedürlerde (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vasektomi,skrotal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cerrahi,varikosel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) </a:t>
            </a: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2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0" indent="0">
              <a:buNone/>
            </a:pPr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endParaRPr lang="tr-TR" sz="2800" b="1" dirty="0">
              <a:solidFill>
                <a:srgbClr val="7030A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F6771F6-1F2A-620C-D78D-DE49CF008E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12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613" y="894945"/>
            <a:ext cx="10058400" cy="59338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30400"/>
            <a:ext cx="10195128" cy="40326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pc="-50" dirty="0">
                <a:solidFill>
                  <a:srgbClr val="636AA2"/>
                </a:solidFill>
              </a:rPr>
              <a:t>9. Ürolojik Cerrahide Profilaksi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chemeClr val="accent1"/>
                </a:solidFill>
                <a:latin typeface="Calibri"/>
              </a:rPr>
              <a:t>Ancak, 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üriner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trakta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girişin olmadığı açık/laparoskopik ürolojik prosedürlerde (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vasektomi,skrotal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cerrahi,varikosel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); hastada ileri yaş (&gt;70), anatomik anomali, malnütrisyon, sigara, steroid kullanımı,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immun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yetmezlik, diyabet, obezite, taş varlığı gibi bir risk faktörü var ise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sefazolin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önerilir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Üriner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trakta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girişim yapılan tüm hastalarda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sefazolin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önerilir</a:t>
            </a: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2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0" indent="0">
              <a:buNone/>
            </a:pPr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endParaRPr lang="tr-TR" sz="2800" b="1" dirty="0">
              <a:solidFill>
                <a:srgbClr val="7030A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50F12A1-2A3F-BBFF-2783-7D45DCF1E7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0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12" y="689403"/>
            <a:ext cx="10058400" cy="59338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38867"/>
            <a:ext cx="10195128" cy="40241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pc="-50" dirty="0">
                <a:solidFill>
                  <a:srgbClr val="636AA2"/>
                </a:solidFill>
              </a:rPr>
              <a:t>9. Ürolojik Cerrahide Profilaksi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Prostat biyopsilerinde hastanın idrar kültürü elimizde var ise profilaksi seçiminde duyarlı olduğu antibiyotik seçenekleri dikkate alınır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Rektal sürüntü kültürleri de profilaksi seçiminde yol gösterir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0000"/>
                </a:solidFill>
                <a:latin typeface="Calibri"/>
              </a:rPr>
              <a:t>Florokinolon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direncinin artmış olduğu kliniklerde, yerel duyarlılık sonuçlarına göre hareket edilir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0000"/>
                </a:solidFill>
                <a:latin typeface="Calibri"/>
              </a:rPr>
              <a:t>Fosfomisin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trometamol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biyopsiden önce 3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gr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p.o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ve biyopsiden 48 saat sonra 3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gr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p.o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yolla verilir</a:t>
            </a: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2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0" indent="0">
              <a:buNone/>
            </a:pPr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endParaRPr lang="tr-TR" sz="2800" b="1" dirty="0">
              <a:solidFill>
                <a:srgbClr val="7030A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C711987-3AEB-DD03-45BB-CF9A57BB9D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14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511983"/>
            <a:ext cx="10058400" cy="59338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05370"/>
            <a:ext cx="4998720" cy="59338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pc="-50" dirty="0">
                <a:solidFill>
                  <a:srgbClr val="636AA2"/>
                </a:solidFill>
              </a:rPr>
              <a:t>9. Ürolojik Cerrahide Profilaksisi</a:t>
            </a: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2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0" indent="0">
              <a:buNone/>
            </a:pPr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endParaRPr lang="tr-TR" sz="28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94525F16-11C4-1825-48EB-FC4867186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994705"/>
              </p:ext>
            </p:extLst>
          </p:nvPr>
        </p:nvGraphicFramePr>
        <p:xfrm>
          <a:off x="1211454" y="1987003"/>
          <a:ext cx="9363413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1137">
                  <a:extLst>
                    <a:ext uri="{9D8B030D-6E8A-4147-A177-3AD203B41FA5}">
                      <a16:colId xmlns:a16="http://schemas.microsoft.com/office/drawing/2014/main" val="2546629641"/>
                    </a:ext>
                  </a:extLst>
                </a:gridCol>
                <a:gridCol w="3353274">
                  <a:extLst>
                    <a:ext uri="{9D8B030D-6E8A-4147-A177-3AD203B41FA5}">
                      <a16:colId xmlns:a16="http://schemas.microsoft.com/office/drawing/2014/main" val="3531479145"/>
                    </a:ext>
                  </a:extLst>
                </a:gridCol>
                <a:gridCol w="2889002">
                  <a:extLst>
                    <a:ext uri="{9D8B030D-6E8A-4147-A177-3AD203B41FA5}">
                      <a16:colId xmlns:a16="http://schemas.microsoft.com/office/drawing/2014/main" val="3743442199"/>
                    </a:ext>
                  </a:extLst>
                </a:gridCol>
              </a:tblGrid>
              <a:tr h="364150">
                <a:tc>
                  <a:txBody>
                    <a:bodyPr/>
                    <a:lstStyle/>
                    <a:p>
                      <a:r>
                        <a:rPr lang="tr-TR" sz="1800" dirty="0"/>
                        <a:t>Ürolojik Cerrahiler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Antibiyotik Önerisi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Beta-laktam Alerjisi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6570"/>
                  </a:ext>
                </a:extLst>
              </a:tr>
              <a:tr h="637262">
                <a:tc>
                  <a:txBody>
                    <a:bodyPr/>
                    <a:lstStyle/>
                    <a:p>
                      <a:r>
                        <a:rPr lang="tr-TR" sz="1800" dirty="0"/>
                        <a:t>Sistoskopi+ girişim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Trimetoprim </a:t>
                      </a:r>
                      <a:r>
                        <a:rPr lang="tr-TR" sz="1800" dirty="0" err="1"/>
                        <a:t>sulfametoksazol</a:t>
                      </a:r>
                      <a:endParaRPr lang="tr-TR" sz="1800" dirty="0"/>
                    </a:p>
                    <a:p>
                      <a:r>
                        <a:rPr lang="tr-TR" sz="1800" dirty="0" err="1"/>
                        <a:t>Seftriakson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Gentamisin</a:t>
                      </a:r>
                      <a:r>
                        <a:rPr lang="tr-TR" sz="1800" dirty="0"/>
                        <a:t>/</a:t>
                      </a:r>
                      <a:r>
                        <a:rPr lang="tr-TR" sz="1800" dirty="0" err="1"/>
                        <a:t>Amikasin</a:t>
                      </a:r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296310"/>
                  </a:ext>
                </a:extLst>
              </a:tr>
              <a:tr h="637262">
                <a:tc>
                  <a:txBody>
                    <a:bodyPr/>
                    <a:lstStyle/>
                    <a:p>
                      <a:r>
                        <a:rPr lang="tr-TR" sz="1800" dirty="0" err="1"/>
                        <a:t>Üreteroskopi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Siprofloksasin</a:t>
                      </a:r>
                      <a:endParaRPr lang="tr-TR" sz="1800" dirty="0"/>
                    </a:p>
                    <a:p>
                      <a:r>
                        <a:rPr lang="tr-TR" sz="1800" dirty="0" err="1"/>
                        <a:t>Fosfomisin</a:t>
                      </a:r>
                      <a:r>
                        <a:rPr lang="tr-TR" sz="1800" dirty="0"/>
                        <a:t> </a:t>
                      </a:r>
                      <a:r>
                        <a:rPr lang="tr-TR" sz="1800" dirty="0" err="1"/>
                        <a:t>Trometamol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/>
                        <a:t>Gentamisin</a:t>
                      </a:r>
                      <a:r>
                        <a:rPr lang="tr-TR" sz="1800" dirty="0"/>
                        <a:t>/</a:t>
                      </a:r>
                      <a:r>
                        <a:rPr lang="tr-TR" sz="1800" dirty="0" err="1"/>
                        <a:t>Amikasin</a:t>
                      </a:r>
                      <a:endParaRPr lang="tr-TR" sz="1800" dirty="0"/>
                    </a:p>
                    <a:p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410989"/>
                  </a:ext>
                </a:extLst>
              </a:tr>
              <a:tr h="637262">
                <a:tc>
                  <a:txBody>
                    <a:bodyPr/>
                    <a:lstStyle/>
                    <a:p>
                      <a:r>
                        <a:rPr lang="tr-TR" sz="1800" dirty="0" err="1"/>
                        <a:t>Traansüretral</a:t>
                      </a:r>
                      <a:r>
                        <a:rPr lang="tr-TR" sz="1800" dirty="0"/>
                        <a:t> prostat rezeksiyonu( TURP)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Sefazolin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Klindamisin</a:t>
                      </a:r>
                      <a:r>
                        <a:rPr lang="tr-TR" sz="1800" dirty="0"/>
                        <a:t>/</a:t>
                      </a:r>
                      <a:r>
                        <a:rPr lang="tr-TR" sz="1800" dirty="0" err="1"/>
                        <a:t>Vankomisin</a:t>
                      </a:r>
                      <a:r>
                        <a:rPr lang="tr-TR" sz="18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647432"/>
                  </a:ext>
                </a:extLst>
              </a:tr>
              <a:tr h="637262">
                <a:tc>
                  <a:txBody>
                    <a:bodyPr/>
                    <a:lstStyle/>
                    <a:p>
                      <a:r>
                        <a:rPr lang="tr-TR" sz="1800" dirty="0" err="1"/>
                        <a:t>Transrektal</a:t>
                      </a:r>
                      <a:r>
                        <a:rPr lang="tr-TR" sz="1800" dirty="0"/>
                        <a:t> prostat biyopsisi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Siprofloksasin</a:t>
                      </a:r>
                      <a:endParaRPr lang="tr-TR" sz="1800" dirty="0"/>
                    </a:p>
                    <a:p>
                      <a:r>
                        <a:rPr lang="tr-TR" sz="1800" dirty="0" err="1"/>
                        <a:t>Fosfomisin</a:t>
                      </a:r>
                      <a:r>
                        <a:rPr lang="tr-TR" sz="1800" dirty="0"/>
                        <a:t> </a:t>
                      </a:r>
                      <a:r>
                        <a:rPr lang="tr-TR" sz="1800" dirty="0" err="1"/>
                        <a:t>Trometamol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346154"/>
                  </a:ext>
                </a:extLst>
              </a:tr>
              <a:tr h="637262">
                <a:tc>
                  <a:txBody>
                    <a:bodyPr/>
                    <a:lstStyle/>
                    <a:p>
                      <a:r>
                        <a:rPr lang="tr-TR" sz="1800" dirty="0"/>
                        <a:t>Perkütan renal cerrahi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Sefazolin</a:t>
                      </a:r>
                      <a:endParaRPr lang="tr-T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/>
                        <a:t>Klindamisin</a:t>
                      </a:r>
                      <a:r>
                        <a:rPr lang="tr-TR" sz="1800" dirty="0"/>
                        <a:t>/</a:t>
                      </a:r>
                      <a:r>
                        <a:rPr lang="tr-TR" sz="1800" dirty="0" err="1"/>
                        <a:t>Vankomisin</a:t>
                      </a:r>
                      <a:r>
                        <a:rPr lang="tr-TR" sz="1800" dirty="0"/>
                        <a:t> </a:t>
                      </a:r>
                    </a:p>
                    <a:p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67945"/>
                  </a:ext>
                </a:extLst>
              </a:tr>
              <a:tr h="637262">
                <a:tc>
                  <a:txBody>
                    <a:bodyPr/>
                    <a:lstStyle/>
                    <a:p>
                      <a:r>
                        <a:rPr lang="tr-TR" sz="1800" dirty="0"/>
                        <a:t>Üriner sistemin açıldığı operasyonlar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Sefazolin</a:t>
                      </a:r>
                      <a:r>
                        <a:rPr lang="tr-TR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err="1"/>
                        <a:t>Klindamisin</a:t>
                      </a:r>
                      <a:r>
                        <a:rPr lang="tr-TR" sz="1800" dirty="0"/>
                        <a:t>/</a:t>
                      </a:r>
                      <a:r>
                        <a:rPr lang="tr-TR" sz="1800" dirty="0" err="1"/>
                        <a:t>Vankomisin</a:t>
                      </a:r>
                      <a:r>
                        <a:rPr lang="tr-TR" sz="1800" dirty="0"/>
                        <a:t> </a:t>
                      </a:r>
                    </a:p>
                    <a:p>
                      <a:endParaRPr lang="tr-T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527737"/>
                  </a:ext>
                </a:extLst>
              </a:tr>
            </a:tbl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8DE7DC70-DF9B-1A64-EA7B-3287C9C0BF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65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916" y="954247"/>
            <a:ext cx="10058400" cy="59338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916" y="2167466"/>
            <a:ext cx="10195128" cy="373628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pc="-50" dirty="0">
                <a:solidFill>
                  <a:srgbClr val="636AA2"/>
                </a:solidFill>
              </a:rPr>
              <a:t>10. Plastik Cerrahide Profilaksi</a:t>
            </a:r>
          </a:p>
          <a:p>
            <a:pPr lvl="1"/>
            <a:r>
              <a:rPr lang="tr-TR" sz="2400" dirty="0">
                <a:solidFill>
                  <a:srgbClr val="000000"/>
                </a:solidFill>
                <a:latin typeface="Calibri"/>
              </a:rPr>
              <a:t>İleri yaş (&gt;70), anatomik anomali, malnütrisyon, sigara, steroid kullanımı,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immun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yetmezlik, diyabet, obezite</a:t>
            </a:r>
            <a:r>
              <a:rPr lang="tr-TR" sz="2400" b="1" dirty="0">
                <a:solidFill>
                  <a:srgbClr val="7030A0"/>
                </a:solidFill>
                <a:latin typeface="Calibri"/>
              </a:rPr>
              <a:t> 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gibi risk faktörü nedeni ile enfeksiyon riski yüksek olan hastalara temiz cerrahi olsa dahi antibiyotik profilaksisi önerilir</a:t>
            </a:r>
          </a:p>
          <a:p>
            <a:pPr marL="201168" lvl="1" indent="0">
              <a:buNone/>
            </a:pPr>
            <a:endParaRPr lang="tr-TR" sz="2200" dirty="0">
              <a:solidFill>
                <a:srgbClr val="00000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200" dirty="0">
              <a:solidFill>
                <a:srgbClr val="00000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200" dirty="0">
              <a:solidFill>
                <a:srgbClr val="000000"/>
              </a:solidFill>
              <a:latin typeface="Calibri"/>
            </a:endParaRPr>
          </a:p>
          <a:p>
            <a:pPr lvl="1"/>
            <a:endParaRPr lang="tr-TR" sz="2200" b="1" dirty="0">
              <a:solidFill>
                <a:srgbClr val="7030A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2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0" indent="0">
              <a:buNone/>
            </a:pPr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endParaRPr lang="tr-TR" sz="2800" b="1" dirty="0">
              <a:solidFill>
                <a:srgbClr val="7030A0"/>
              </a:solidFill>
              <a:latin typeface="Calibri"/>
            </a:endParaRP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E2B9A5F4-805E-9178-4C24-890EBA413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248671"/>
              </p:ext>
            </p:extLst>
          </p:nvPr>
        </p:nvGraphicFramePr>
        <p:xfrm>
          <a:off x="1303867" y="3972306"/>
          <a:ext cx="8340927" cy="1488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309">
                  <a:extLst>
                    <a:ext uri="{9D8B030D-6E8A-4147-A177-3AD203B41FA5}">
                      <a16:colId xmlns:a16="http://schemas.microsoft.com/office/drawing/2014/main" val="1685493015"/>
                    </a:ext>
                  </a:extLst>
                </a:gridCol>
                <a:gridCol w="2780309">
                  <a:extLst>
                    <a:ext uri="{9D8B030D-6E8A-4147-A177-3AD203B41FA5}">
                      <a16:colId xmlns:a16="http://schemas.microsoft.com/office/drawing/2014/main" val="980257747"/>
                    </a:ext>
                  </a:extLst>
                </a:gridCol>
                <a:gridCol w="2780309">
                  <a:extLst>
                    <a:ext uri="{9D8B030D-6E8A-4147-A177-3AD203B41FA5}">
                      <a16:colId xmlns:a16="http://schemas.microsoft.com/office/drawing/2014/main" val="482027018"/>
                    </a:ext>
                  </a:extLst>
                </a:gridCol>
              </a:tblGrid>
              <a:tr h="413526">
                <a:tc>
                  <a:txBody>
                    <a:bodyPr/>
                    <a:lstStyle/>
                    <a:p>
                      <a:r>
                        <a:rPr lang="tr-TR" sz="2000" dirty="0"/>
                        <a:t>Plastik Cerrahi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Antibiyotik Önerisi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Beta-laktam Alerjisi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69971"/>
                  </a:ext>
                </a:extLst>
              </a:tr>
              <a:tr h="1075167">
                <a:tc>
                  <a:txBody>
                    <a:bodyPr/>
                    <a:lstStyle/>
                    <a:p>
                      <a:r>
                        <a:rPr lang="tr-TR" sz="2000" dirty="0"/>
                        <a:t>Riskli temiz cerrahiler, Temiz kontamine cerrahiler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Sefazolin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err="1"/>
                        <a:t>Klindamisin</a:t>
                      </a:r>
                      <a:r>
                        <a:rPr lang="tr-TR" sz="2000" dirty="0"/>
                        <a:t>/</a:t>
                      </a:r>
                      <a:r>
                        <a:rPr lang="tr-TR" sz="2000" dirty="0" err="1"/>
                        <a:t>Vankomisin</a:t>
                      </a:r>
                      <a:endParaRPr lang="tr-TR" sz="2000" dirty="0"/>
                    </a:p>
                    <a:p>
                      <a:r>
                        <a:rPr lang="tr-TR" sz="2000" dirty="0"/>
                        <a:t>+</a:t>
                      </a:r>
                      <a:r>
                        <a:rPr lang="tr-TR" sz="2000" dirty="0" err="1"/>
                        <a:t>Gentamisin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045521"/>
                  </a:ext>
                </a:extLst>
              </a:tr>
            </a:tbl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BECF16E7-EFF2-CCA8-3B62-2665C8DD23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98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916" y="657552"/>
            <a:ext cx="9020387" cy="593387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7030A0"/>
                </a:solidFill>
                <a:latin typeface="Calibri"/>
              </a:rPr>
              <a:t>Operasyonlara Göre Cerrahi Profilaksi</a:t>
            </a:r>
            <a:endParaRPr sz="4800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916" y="1955800"/>
            <a:ext cx="10195128" cy="394795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tr-TR" sz="2400" b="1" spc="-50" dirty="0">
                <a:solidFill>
                  <a:srgbClr val="636AA2"/>
                </a:solidFill>
              </a:rPr>
              <a:t>11. Transplantasyon Cerrahisinde Profilaksi</a:t>
            </a:r>
          </a:p>
          <a:p>
            <a:pPr lvl="2"/>
            <a:endParaRPr lang="tr-TR" sz="1600" b="1" dirty="0">
              <a:solidFill>
                <a:srgbClr val="7030A0"/>
              </a:solidFill>
              <a:latin typeface="Calibri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Transplantasyon cerrahisinde cerrahi profilaksi, lokal epidemiyolojik veriler, alıcı ve vericinin kolonize olduğu bakteriler ve enfeksiyon hikayeleri dikkate alınarak uygulanır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Bu neden ile profilaksi hastaya özeldir. Standart bir öneri yoktur</a:t>
            </a:r>
          </a:p>
          <a:p>
            <a:pPr marL="201168" lvl="1" indent="0">
              <a:buNone/>
            </a:pPr>
            <a:endParaRPr lang="tr-TR" sz="2200" dirty="0">
              <a:solidFill>
                <a:srgbClr val="00000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200" dirty="0">
              <a:solidFill>
                <a:srgbClr val="000000"/>
              </a:solidFill>
              <a:latin typeface="Calibri"/>
            </a:endParaRPr>
          </a:p>
          <a:p>
            <a:pPr lvl="1"/>
            <a:endParaRPr lang="tr-TR" sz="2200" b="1" dirty="0">
              <a:solidFill>
                <a:srgbClr val="7030A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2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marL="201168" lvl="1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pPr marL="0" indent="0">
              <a:buNone/>
            </a:pPr>
            <a:endParaRPr lang="tr-TR" sz="2400" b="1" dirty="0">
              <a:solidFill>
                <a:srgbClr val="7030A0"/>
              </a:solidFill>
              <a:latin typeface="Calibri"/>
            </a:endParaRPr>
          </a:p>
          <a:p>
            <a:endParaRPr lang="tr-TR" sz="2800" b="1" dirty="0">
              <a:solidFill>
                <a:srgbClr val="7030A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F9DD8B4-92F8-9F86-ADF8-6C787EDBD1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9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800">
                <a:solidFill>
                  <a:srgbClr val="00467F"/>
                </a:solidFill>
                <a:latin typeface="Calibri"/>
              </a:rPr>
              <a:t>Kaynaklar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sz="1800" dirty="0">
                <a:solidFill>
                  <a:srgbClr val="000000"/>
                </a:solidFill>
                <a:latin typeface="Calibri"/>
              </a:rPr>
              <a:t>1. CDC Guidelines for SSI, 2023</a:t>
            </a:r>
          </a:p>
          <a:p>
            <a:r>
              <a:rPr sz="1800" dirty="0">
                <a:solidFill>
                  <a:srgbClr val="000000"/>
                </a:solidFill>
                <a:latin typeface="Calibri"/>
              </a:rPr>
              <a:t>2. IDSA Surgical Prophylaxis, 2022</a:t>
            </a:r>
          </a:p>
          <a:p>
            <a:r>
              <a:rPr sz="1800" dirty="0">
                <a:solidFill>
                  <a:srgbClr val="000000"/>
                </a:solidFill>
                <a:latin typeface="Calibri"/>
              </a:rPr>
              <a:t>3. WHO Global SSI Guide, 2018</a:t>
            </a:r>
          </a:p>
          <a:p>
            <a:r>
              <a:rPr sz="1800" dirty="0">
                <a:solidFill>
                  <a:srgbClr val="000000"/>
                </a:solidFill>
                <a:latin typeface="Calibri"/>
              </a:rPr>
              <a:t>4. T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ürk </a:t>
            </a:r>
            <a:r>
              <a:rPr sz="1800" dirty="0">
                <a:solidFill>
                  <a:srgbClr val="000000"/>
                </a:solidFill>
                <a:latin typeface="Calibri"/>
              </a:rPr>
              <a:t>C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errahi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</a:rPr>
              <a:t>D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erneği</a:t>
            </a:r>
            <a:r>
              <a:rPr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sz="1800" dirty="0" err="1">
                <a:solidFill>
                  <a:srgbClr val="000000"/>
                </a:solidFill>
                <a:latin typeface="Calibri"/>
              </a:rPr>
              <a:t>Rehberi</a:t>
            </a:r>
            <a:r>
              <a:rPr sz="1800" dirty="0">
                <a:solidFill>
                  <a:srgbClr val="000000"/>
                </a:solidFill>
                <a:latin typeface="Calibri"/>
              </a:rPr>
              <a:t>, 2021</a:t>
            </a:r>
            <a:endParaRPr lang="tr-TR" sz="1800" dirty="0">
              <a:solidFill>
                <a:srgbClr val="000000"/>
              </a:solidFill>
              <a:latin typeface="Calibri"/>
            </a:endParaRPr>
          </a:p>
          <a:p>
            <a:r>
              <a:rPr lang="tr-TR" sz="1800" dirty="0">
                <a:solidFill>
                  <a:srgbClr val="000000"/>
                </a:solidFill>
                <a:latin typeface="Calibri"/>
              </a:rPr>
              <a:t>5. Yang,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J.,et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 al.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Prospective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,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randomized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controlled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study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 of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the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preventive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effect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 of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fosfomycin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tromethamine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 on post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transurethral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resection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 of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bladder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tumor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urinary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tract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infection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. </a:t>
            </a:r>
            <a:r>
              <a:rPr lang="tr-TR" sz="1800" dirty="0" err="1">
                <a:solidFill>
                  <a:srgbClr val="000000"/>
                </a:solidFill>
                <a:latin typeface="Calibri"/>
              </a:rPr>
              <a:t>Int</a:t>
            </a:r>
            <a:r>
              <a:rPr lang="tr-TR" sz="1800" dirty="0">
                <a:solidFill>
                  <a:srgbClr val="000000"/>
                </a:solidFill>
                <a:latin typeface="Calibri"/>
              </a:rPr>
              <a:t> J Urol,2018.25:894 </a:t>
            </a:r>
            <a:r>
              <a:rPr lang="tr-TR" sz="1800" dirty="0">
                <a:solidFill>
                  <a:srgbClr val="000000"/>
                </a:solidFill>
                <a:latin typeface="Calibri"/>
                <a:hlinkClick r:id="rId2"/>
              </a:rPr>
              <a:t>https://pubmed.ncbi.nlm.nih.gov/28888216</a:t>
            </a:r>
            <a:endParaRPr lang="tr-TR" sz="1800" dirty="0">
              <a:solidFill>
                <a:srgbClr val="000000"/>
              </a:solidFill>
              <a:latin typeface="Calibri"/>
            </a:endParaRPr>
          </a:p>
          <a:p>
            <a:r>
              <a:rPr lang="tr-TR" sz="1800" dirty="0">
                <a:solidFill>
                  <a:srgbClr val="000000"/>
                </a:solidFill>
              </a:rPr>
              <a:t>6. </a:t>
            </a:r>
            <a:r>
              <a:rPr lang="tr-TR" sz="1800" dirty="0" err="1">
                <a:solidFill>
                  <a:srgbClr val="000000"/>
                </a:solidFill>
              </a:rPr>
              <a:t>D’Angelica</a:t>
            </a:r>
            <a:r>
              <a:rPr lang="tr-TR" sz="1800" dirty="0">
                <a:solidFill>
                  <a:srgbClr val="000000"/>
                </a:solidFill>
              </a:rPr>
              <a:t> MI, et </a:t>
            </a:r>
            <a:r>
              <a:rPr lang="tr-TR" sz="1800" dirty="0" err="1">
                <a:solidFill>
                  <a:srgbClr val="000000"/>
                </a:solidFill>
              </a:rPr>
              <a:t>all</a:t>
            </a:r>
            <a:r>
              <a:rPr lang="tr-TR" sz="1800" dirty="0">
                <a:solidFill>
                  <a:srgbClr val="000000"/>
                </a:solidFill>
              </a:rPr>
              <a:t>. </a:t>
            </a:r>
            <a:r>
              <a:rPr lang="tr-TR" sz="1800" dirty="0" err="1">
                <a:solidFill>
                  <a:srgbClr val="000000"/>
                </a:solidFill>
              </a:rPr>
              <a:t>Piperasilin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tazobactam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compared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with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Cefoxitin</a:t>
            </a:r>
            <a:r>
              <a:rPr lang="tr-TR" sz="1800" dirty="0">
                <a:solidFill>
                  <a:srgbClr val="000000"/>
                </a:solidFill>
              </a:rPr>
              <a:t> as ,</a:t>
            </a:r>
            <a:r>
              <a:rPr lang="tr-TR" sz="1800" dirty="0" err="1">
                <a:solidFill>
                  <a:srgbClr val="000000"/>
                </a:solidFill>
              </a:rPr>
              <a:t>Antimicrobial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Prophylaxis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for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Pancreatuduodenectomy</a:t>
            </a:r>
            <a:r>
              <a:rPr lang="tr-TR" sz="1800" dirty="0">
                <a:solidFill>
                  <a:srgbClr val="000000"/>
                </a:solidFill>
              </a:rPr>
              <a:t>: A </a:t>
            </a:r>
            <a:r>
              <a:rPr lang="tr-TR" sz="1800" dirty="0" err="1">
                <a:solidFill>
                  <a:srgbClr val="000000"/>
                </a:solidFill>
              </a:rPr>
              <a:t>Randomized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Clinical</a:t>
            </a:r>
            <a:r>
              <a:rPr lang="tr-TR" sz="1800" dirty="0">
                <a:solidFill>
                  <a:srgbClr val="000000"/>
                </a:solidFill>
              </a:rPr>
              <a:t> Trial. JAMA. 2023 May 9;329(18):1579-1588. doi:10.1001/jama.2023.5728.</a:t>
            </a:r>
          </a:p>
          <a:p>
            <a:r>
              <a:rPr lang="tr-TR" sz="1800" dirty="0">
                <a:solidFill>
                  <a:srgbClr val="000000"/>
                </a:solidFill>
              </a:rPr>
              <a:t>7. ESCMID/EUCIC </a:t>
            </a:r>
            <a:r>
              <a:rPr lang="tr-TR" sz="1800" dirty="0" err="1">
                <a:solidFill>
                  <a:srgbClr val="000000"/>
                </a:solidFill>
              </a:rPr>
              <a:t>clinical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practice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guidelines</a:t>
            </a:r>
            <a:r>
              <a:rPr lang="tr-TR" sz="1800" dirty="0">
                <a:solidFill>
                  <a:srgbClr val="000000"/>
                </a:solidFill>
              </a:rPr>
              <a:t> on </a:t>
            </a:r>
            <a:r>
              <a:rPr lang="tr-TR" sz="1800" dirty="0" err="1">
                <a:solidFill>
                  <a:srgbClr val="000000"/>
                </a:solidFill>
              </a:rPr>
              <a:t>perioperative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antibiotic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prophylaxis</a:t>
            </a:r>
            <a:r>
              <a:rPr lang="tr-TR" sz="1800" dirty="0">
                <a:solidFill>
                  <a:srgbClr val="000000"/>
                </a:solidFill>
              </a:rPr>
              <a:t> in </a:t>
            </a:r>
            <a:r>
              <a:rPr lang="tr-TR" sz="1800" dirty="0" err="1">
                <a:solidFill>
                  <a:srgbClr val="000000"/>
                </a:solidFill>
              </a:rPr>
              <a:t>patients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colonized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by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multidrug-resistant</a:t>
            </a:r>
            <a:r>
              <a:rPr lang="tr-TR" sz="1800" dirty="0">
                <a:solidFill>
                  <a:srgbClr val="000000"/>
                </a:solidFill>
              </a:rPr>
              <a:t> Gram </a:t>
            </a:r>
            <a:r>
              <a:rPr lang="tr-TR" sz="1800" dirty="0" err="1">
                <a:solidFill>
                  <a:srgbClr val="000000"/>
                </a:solidFill>
              </a:rPr>
              <a:t>negative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bacteria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before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surgery</a:t>
            </a:r>
            <a:r>
              <a:rPr lang="tr-TR" sz="1800" dirty="0">
                <a:solidFill>
                  <a:srgbClr val="000000"/>
                </a:solidFill>
              </a:rPr>
              <a:t>, https://doi.org/10.1016/j.cmi.2022.12.012 1198-743X/</a:t>
            </a:r>
          </a:p>
          <a:p>
            <a:endParaRPr lang="tr-TR" sz="1800" dirty="0">
              <a:solidFill>
                <a:srgbClr val="000000"/>
              </a:solidFill>
              <a:latin typeface="Calibri"/>
            </a:endParaRPr>
          </a:p>
          <a:p>
            <a:endParaRPr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385F9CA-EF68-993F-E530-7F11A6C388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800" b="1" dirty="0" err="1">
                <a:solidFill>
                  <a:srgbClr val="00467F"/>
                </a:solidFill>
                <a:latin typeface="Calibri"/>
              </a:rPr>
              <a:t>Cerrahi</a:t>
            </a:r>
            <a:r>
              <a:rPr sz="4800" b="1" dirty="0">
                <a:solidFill>
                  <a:srgbClr val="00467F"/>
                </a:solidFill>
                <a:latin typeface="Calibri"/>
              </a:rPr>
              <a:t> </a:t>
            </a:r>
            <a:r>
              <a:rPr sz="4800" b="1" dirty="0" err="1">
                <a:solidFill>
                  <a:srgbClr val="00467F"/>
                </a:solidFill>
                <a:latin typeface="Calibri"/>
              </a:rPr>
              <a:t>Profilaksinin</a:t>
            </a:r>
            <a:r>
              <a:rPr sz="4800" b="1" dirty="0">
                <a:solidFill>
                  <a:srgbClr val="00467F"/>
                </a:solidFill>
                <a:latin typeface="Calibri"/>
              </a:rPr>
              <a:t> </a:t>
            </a:r>
            <a:r>
              <a:rPr sz="4800" b="1" dirty="0" err="1">
                <a:solidFill>
                  <a:srgbClr val="00467F"/>
                </a:solidFill>
                <a:latin typeface="Calibri"/>
              </a:rPr>
              <a:t>Tanımı</a:t>
            </a:r>
            <a:r>
              <a:rPr lang="tr-TR" sz="4800" b="1" dirty="0">
                <a:solidFill>
                  <a:srgbClr val="00467F"/>
                </a:solidFill>
                <a:latin typeface="Calibri"/>
              </a:rPr>
              <a:t> ve Amacı</a:t>
            </a:r>
            <a:endParaRPr sz="4800" b="1" dirty="0">
              <a:solidFill>
                <a:srgbClr val="00467F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55332"/>
            <a:ext cx="10058400" cy="34137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Cerrahi profilaksi, c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errahi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sırasında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enfeksiyon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gelişmesini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önlemek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için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belirli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zaman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ve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dozda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antibiyotik</a:t>
            </a:r>
            <a:r>
              <a:rPr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</a:rPr>
              <a:t>verilmesidir</a:t>
            </a: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Cerrahi profilaksi amacı ise,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CAE’yi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önlemek, hastane kalış süresini kısaltmak, hasta güvenliğini artırmak ve direnç gelişimini engellemektir</a:t>
            </a:r>
          </a:p>
          <a:p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6CCC1D5-6DC0-104A-CC5F-A1AB9A0278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984EE-548B-5C95-C898-21A850914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2">
            <a:extLst>
              <a:ext uri="{FF2B5EF4-FFF2-40B4-BE49-F238E27FC236}">
                <a16:creationId xmlns:a16="http://schemas.microsoft.com/office/drawing/2014/main" id="{3E190F10-685B-BA15-29B8-FC4446BD20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52159" y="184666"/>
            <a:ext cx="2039841" cy="1382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6F740-0298-ABCC-7304-953F8D9E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09" y="595736"/>
            <a:ext cx="8314267" cy="1035889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rgbClr val="5E67A0"/>
                </a:solidFill>
                <a:latin typeface="+mn-lt"/>
              </a:rPr>
              <a:t> </a:t>
            </a: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dirty="0"/>
            </a:br>
            <a:br>
              <a:rPr lang="tr-TR" sz="4400" dirty="0"/>
            </a:br>
            <a:r>
              <a:rPr lang="tr-TR" sz="4400" b="1" dirty="0">
                <a:latin typeface="+mn-lt"/>
              </a:rPr>
              <a:t> </a:t>
            </a: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6000" b="1" dirty="0">
                <a:latin typeface="+mn-lt"/>
              </a:rPr>
            </a:br>
            <a:r>
              <a:rPr lang="tr-TR" sz="6000" b="1" dirty="0">
                <a:solidFill>
                  <a:schemeClr val="accent2"/>
                </a:solidFill>
                <a:latin typeface="+mn-lt"/>
              </a:rPr>
              <a:t>Hazırlayanlar</a:t>
            </a:r>
            <a:endParaRPr lang="en-GB" sz="4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385E51D-9116-A536-EFBB-474295068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0AF366E-D6D9-A069-2935-05649ACFA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048946" y="4749045"/>
            <a:ext cx="2319225" cy="36933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666DA4"/>
                </a:solidFill>
              </a:rPr>
              <a:t>Doç. Dr. Belgin Coşkun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70324" y="5858613"/>
            <a:ext cx="11695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Türk Hastane </a:t>
            </a:r>
            <a:r>
              <a:rPr lang="tr-TR" sz="1600" b="1" dirty="0" err="1">
                <a:solidFill>
                  <a:srgbClr val="7030A0"/>
                </a:solidFill>
                <a:latin typeface="Lucida Calligraphy" panose="03010101010101010101" pitchFamily="66" charset="0"/>
              </a:rPr>
              <a:t>İnfeksiyonları</a:t>
            </a:r>
            <a:r>
              <a:rPr lang="tr-TR" sz="16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 ve Kontrolü Derneği Olarak Eğitime Katkılarından Dolayı Teşekkür Ederiz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3F62622C-52E4-3BA0-2D04-CA8B4C3DB2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66" r="8755" b="18542"/>
          <a:stretch>
            <a:fillRect/>
          </a:stretch>
        </p:blipFill>
        <p:spPr>
          <a:xfrm>
            <a:off x="4048946" y="1897039"/>
            <a:ext cx="2438400" cy="2586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671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64CEFECE-661A-CC8F-945E-AF7247F13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188" y="2209800"/>
            <a:ext cx="7836746" cy="2013035"/>
          </a:xfrm>
          <a:solidFill>
            <a:srgbClr val="FF9900"/>
          </a:solidFill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Autofit/>
          </a:bodyPr>
          <a:lstStyle/>
          <a:p>
            <a:r>
              <a:rPr lang="tr-TR" sz="6000" b="1" dirty="0">
                <a:solidFill>
                  <a:schemeClr val="bg1"/>
                </a:solidFill>
                <a:latin typeface="Calibri"/>
              </a:rPr>
              <a:t>Cerrahi Yara Sınıflaması ve Enfeksiyon Riski</a:t>
            </a:r>
            <a:endParaRPr lang="tr-TR" sz="6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571A4E9-E17E-3934-CD02-F728926578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189720" cy="1450757"/>
          </a:xfrm>
        </p:spPr>
        <p:txBody>
          <a:bodyPr/>
          <a:lstStyle/>
          <a:p>
            <a:r>
              <a:rPr lang="tr-TR" b="1" dirty="0">
                <a:solidFill>
                  <a:schemeClr val="accent1"/>
                </a:solidFill>
                <a:latin typeface="Calibri"/>
              </a:rPr>
              <a:t>Cerrahi Yara Sınıflaması ve Enfeksiyon Riski</a:t>
            </a:r>
            <a:endParaRPr lang="tr-TR" sz="4800" b="1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75932"/>
            <a:ext cx="10476882" cy="409840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Profilaksinin akılcı antibiyotik kullanımı esaslarına uygun şekilde uygulanması gerekir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Gereksiz endikasyonlarda ve gereksiz uzun süre profilaksi verilmesi artmış antimikrobiyal direnç ile ilişkilidir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Bu neden ile uygun endikasyonları belirlemek amacı ile cerrahi işlemler enfeksiyon riskine göre kategorize edilmiştir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Antibiyotik profilaksisi temiz-kontamine ve kontamine girişimlerde uygulanır</a:t>
            </a:r>
          </a:p>
          <a:p>
            <a:pPr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endParaRPr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515F2EE-A319-D24B-CBD0-5A9EF8CFB6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063653" cy="1450757"/>
          </a:xfrm>
        </p:spPr>
        <p:txBody>
          <a:bodyPr/>
          <a:lstStyle/>
          <a:p>
            <a:r>
              <a:rPr lang="tr-TR" b="1" dirty="0">
                <a:solidFill>
                  <a:schemeClr val="accent1"/>
                </a:solidFill>
                <a:latin typeface="Calibri"/>
              </a:rPr>
              <a:t>Cerrahi Yara Sınıflaması ve Enfeksiyon Riski</a:t>
            </a:r>
            <a:endParaRPr sz="4800" b="1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19866"/>
            <a:ext cx="10040277" cy="3549227"/>
          </a:xfrm>
          <a:noFill/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7030A0"/>
                </a:solidFill>
                <a:latin typeface="Calibri"/>
              </a:rPr>
              <a:t>Temiz Yara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Enfeksiyon riski &lt;%3’dür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Aseptik kuralların bozulmadığı, elektif, primer kapatılan ve açık dren konmayan, inflamasyon bulunmayan,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gastrointestinal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, solunum,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genitoüriner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veya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orofaringeal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sistemlerin açılmadığı ameliyatlardır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0000"/>
                </a:solidFill>
                <a:latin typeface="Calibri"/>
              </a:rPr>
              <a:t>Tiroidektomi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, mastektomi,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splenektomi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, biyopsi ve kapalı femur fraktürü gibi</a:t>
            </a:r>
          </a:p>
          <a:p>
            <a:endParaRPr lang="tr-TR"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30CA51B-BB47-4259-CCD4-885B0BCC21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2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890C3-6917-1F0F-3F49-3401D5178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83C1-C126-6D25-D9F5-59E6A2C82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121987" cy="1450757"/>
          </a:xfrm>
        </p:spPr>
        <p:txBody>
          <a:bodyPr/>
          <a:lstStyle/>
          <a:p>
            <a:r>
              <a:rPr lang="tr-TR" b="1" dirty="0">
                <a:solidFill>
                  <a:schemeClr val="accent1"/>
                </a:solidFill>
                <a:latin typeface="Calibri"/>
              </a:rPr>
              <a:t>Cerrahi Yara Sınıflaması ve Enfeksiyon Riski</a:t>
            </a:r>
            <a:endParaRPr sz="4800" b="1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3AAA0-991D-ACC9-027D-22B6F5E5062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endParaRPr lang="tr-TR" sz="2400" dirty="0">
              <a:solidFill>
                <a:srgbClr val="000000"/>
              </a:solidFill>
              <a:latin typeface="Calibri"/>
            </a:endParaRPr>
          </a:p>
          <a:p>
            <a:r>
              <a:rPr lang="tr-TR" sz="2400" b="1" dirty="0">
                <a:solidFill>
                  <a:srgbClr val="7030A0"/>
                </a:solidFill>
              </a:rPr>
              <a:t>Temiz-Kontamine Yara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Enfeksiyon riski &lt;%8’dir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Temiz operasyonların acil yapılmış olması ya da solunum, sindirim,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genitoüriner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veya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orofaringeal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sisteme kontrollü girişim yapılması durumlarıdır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Önemli bir kontaminasyon ya da teknik sorun yoktur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Apendektomi, safra yolları ameliyatları, vajinal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histeroktomi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, kolesistektomi, elektif kolorektal ameliyatlar gibi</a:t>
            </a:r>
            <a:endParaRPr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58DE209-6344-A42E-2C28-58302FFC0C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3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673253" cy="1450757"/>
          </a:xfrm>
        </p:spPr>
        <p:txBody>
          <a:bodyPr/>
          <a:lstStyle/>
          <a:p>
            <a:r>
              <a:rPr lang="tr-TR" b="1" dirty="0">
                <a:solidFill>
                  <a:schemeClr val="accent1"/>
                </a:solidFill>
                <a:latin typeface="Calibri"/>
              </a:rPr>
              <a:t>Cerrahi Yara Sınıflaması ve Enfeksiyon Riski</a:t>
            </a:r>
            <a:endParaRPr sz="4800" b="1" dirty="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7245"/>
          </a:xfrm>
          <a:noFill/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7030A0"/>
                </a:solidFill>
                <a:latin typeface="Calibri"/>
              </a:rPr>
              <a:t>Kontamine Yara: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Enfeksiyon riski %15’dir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err="1">
                <a:solidFill>
                  <a:srgbClr val="000000"/>
                </a:solidFill>
                <a:latin typeface="Calibri"/>
              </a:rPr>
              <a:t>Gastrointestinal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kanaldan ya da enfekte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genitoüriner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kanaldan önemli bir kontaminasyon vardır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Akut,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pürülan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olmayan inflamasyon bulunur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Kontaminasyon riski cerrahi tekniğe bağlı olarak değişebilir ve cerrahi teknikten etkilenebilir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000000"/>
                </a:solidFill>
                <a:latin typeface="Calibri"/>
              </a:rPr>
              <a:t>Dört saatten eski olamayan </a:t>
            </a:r>
            <a:r>
              <a:rPr lang="tr-TR" sz="2400" dirty="0" err="1">
                <a:solidFill>
                  <a:srgbClr val="000000"/>
                </a:solidFill>
                <a:latin typeface="Calibri"/>
              </a:rPr>
              <a:t>penetran</a:t>
            </a:r>
            <a:r>
              <a:rPr lang="tr-TR" sz="2400" dirty="0">
                <a:solidFill>
                  <a:srgbClr val="000000"/>
                </a:solidFill>
                <a:latin typeface="Calibri"/>
              </a:rPr>
              <a:t> travma yada kronik açık yara, perfore apandisit, akut kolesistit ve açık kırıklar gibi </a:t>
            </a:r>
          </a:p>
          <a:p>
            <a:endParaRPr lang="tr-TR"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BE3B50D-B54A-03EB-FA91-70D4BBD2A9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13180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Özel 21">
      <a:dk1>
        <a:srgbClr val="0F4C76"/>
      </a:dk1>
      <a:lt1>
        <a:sysClr val="window" lastClr="FFFFFF"/>
      </a:lt1>
      <a:dk2>
        <a:srgbClr val="637052"/>
      </a:dk2>
      <a:lt2>
        <a:srgbClr val="CCDDEA"/>
      </a:lt2>
      <a:accent1>
        <a:srgbClr val="FF9900"/>
      </a:accent1>
      <a:accent2>
        <a:srgbClr val="660066"/>
      </a:accent2>
      <a:accent3>
        <a:srgbClr val="865640"/>
      </a:accent3>
      <a:accent4>
        <a:srgbClr val="9B8357"/>
      </a:accent4>
      <a:accent5>
        <a:srgbClr val="FF000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İDER Slayt Şablonu" id="{8E389AED-5F01-4677-AB47-A89CD3748487}" vid="{0D891226-0BC2-40E7-BE83-1D1964FCC6FF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D3C2BBC-C7AC-43C3-876A-6F0E39870286}">
  <we:reference id="wa200001409" version="2.0.0.0" store="tr-TR" storeType="OMEX"/>
  <we:alternateReferences>
    <we:reference id="WA200001409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</TotalTime>
  <Words>2331</Words>
  <Application>Microsoft Office PowerPoint</Application>
  <PresentationFormat>Geniş ekran</PresentationFormat>
  <Paragraphs>483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Lucida Calligraphy</vt:lpstr>
      <vt:lpstr>Wingdings</vt:lpstr>
      <vt:lpstr>Geçmişe bakış</vt:lpstr>
      <vt:lpstr>PowerPoint Sunusu</vt:lpstr>
      <vt:lpstr>Sunum İçeriği</vt:lpstr>
      <vt:lpstr>Cerrahi Enfeksiyonlara Genel Bakış</vt:lpstr>
      <vt:lpstr>Cerrahi Profilaksinin Tanımı ve Amacı</vt:lpstr>
      <vt:lpstr>Cerrahi Yara Sınıflaması ve Enfeksiyon Riski</vt:lpstr>
      <vt:lpstr>Cerrahi Yara Sınıflaması ve Enfeksiyon Riski</vt:lpstr>
      <vt:lpstr>Cerrahi Yara Sınıflaması ve Enfeksiyon Riski</vt:lpstr>
      <vt:lpstr>Cerrahi Yara Sınıflaması ve Enfeksiyon Riski</vt:lpstr>
      <vt:lpstr>Cerrahi Yara Sınıflaması ve Enfeksiyon Riski</vt:lpstr>
      <vt:lpstr>Cerrahi Yara Sınıflaması ve Enfeksiyon Riski</vt:lpstr>
      <vt:lpstr>PowerPoint Sunusu</vt:lpstr>
      <vt:lpstr>Cerrahi Profilaksi İlkeleri</vt:lpstr>
      <vt:lpstr>Cerrahi Profilaksi İlkeleri</vt:lpstr>
      <vt:lpstr>Cerrahi Profilaksi İlkeleri</vt:lpstr>
      <vt:lpstr>Cerrahi Profilaksi İlkeleri</vt:lpstr>
      <vt:lpstr>Cerrahi Profilaksi İlkeleri</vt:lpstr>
      <vt:lpstr>Cerrahi Profilaksi İlkeleri</vt:lpstr>
      <vt:lpstr>Cerrahi Profilaksi İlkeleri</vt:lpstr>
      <vt:lpstr>PowerPoint Sunusu</vt:lpstr>
      <vt:lpstr>Operasyonlara Göre Cerrahi Profilaksi</vt:lpstr>
      <vt:lpstr>Operasyonlara Göre Cerrahi Profilaksi</vt:lpstr>
      <vt:lpstr>Operasyonlara Göre Cerrahi Profilaksi</vt:lpstr>
      <vt:lpstr>Operasyonlara Göre Cerrahi Profilaksi</vt:lpstr>
      <vt:lpstr>Operasyonlara Göre Cerrahi Profilaksi</vt:lpstr>
      <vt:lpstr>Operasyonlara Göre Cerrahi Profilaksi</vt:lpstr>
      <vt:lpstr>Operasyonlara Göre Cerrahi Profilaksi</vt:lpstr>
      <vt:lpstr>Operasyonlara Göre Cerrahi Profilaksi</vt:lpstr>
      <vt:lpstr>Operasyonlara Göre Cerrahi Profilaksi</vt:lpstr>
      <vt:lpstr>Operasyonlara Göre Cerrahi Profilaksi</vt:lpstr>
      <vt:lpstr>Operasyonlara Göre Cerrahi Profilaksi</vt:lpstr>
      <vt:lpstr>Operasyonlara Göre Cerrahi Profilaksi</vt:lpstr>
      <vt:lpstr>Operasyonlara Göre Cerrahi Profilaksi</vt:lpstr>
      <vt:lpstr>Operasyonlara Göre Cerrahi Profilaksi</vt:lpstr>
      <vt:lpstr>Operasyonlara Göre Cerrahi Profilaksi</vt:lpstr>
      <vt:lpstr>Operasyonlara Göre Cerrahi Profilaksi</vt:lpstr>
      <vt:lpstr>Operasyonlara Göre Cerrahi Profilaksi</vt:lpstr>
      <vt:lpstr>Operasyonlara Göre Cerrahi Profilaksi</vt:lpstr>
      <vt:lpstr>Operasyonlara Göre Cerrahi Profilaksi</vt:lpstr>
      <vt:lpstr>Kaynaklar</vt:lpstr>
      <vt:lpstr>                Hazırlayanlar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Aydın Alber Yüce</dc:creator>
  <cp:lastModifiedBy>Aydın Alber Yüce</cp:lastModifiedBy>
  <cp:revision>43</cp:revision>
  <dcterms:created xsi:type="dcterms:W3CDTF">2025-04-30T17:13:23Z</dcterms:created>
  <dcterms:modified xsi:type="dcterms:W3CDTF">2025-09-03T07:25:27Z</dcterms:modified>
</cp:coreProperties>
</file>