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78"/>
  </p:notesMasterIdLst>
  <p:handoutMasterIdLst>
    <p:handoutMasterId r:id="rId79"/>
  </p:handoutMasterIdLst>
  <p:sldIdLst>
    <p:sldId id="256" r:id="rId2"/>
    <p:sldId id="298" r:id="rId3"/>
    <p:sldId id="302" r:id="rId4"/>
    <p:sldId id="301" r:id="rId5"/>
    <p:sldId id="309" r:id="rId6"/>
    <p:sldId id="572" r:id="rId7"/>
    <p:sldId id="529" r:id="rId8"/>
    <p:sldId id="540" r:id="rId9"/>
    <p:sldId id="545" r:id="rId10"/>
    <p:sldId id="574" r:id="rId11"/>
    <p:sldId id="547" r:id="rId12"/>
    <p:sldId id="542" r:id="rId13"/>
    <p:sldId id="1265" r:id="rId14"/>
    <p:sldId id="273" r:id="rId15"/>
    <p:sldId id="1266" r:id="rId16"/>
    <p:sldId id="379" r:id="rId17"/>
    <p:sldId id="380" r:id="rId18"/>
    <p:sldId id="311" r:id="rId19"/>
    <p:sldId id="531" r:id="rId20"/>
    <p:sldId id="1261" r:id="rId21"/>
    <p:sldId id="534" r:id="rId22"/>
    <p:sldId id="1281" r:id="rId23"/>
    <p:sldId id="319" r:id="rId24"/>
    <p:sldId id="322" r:id="rId25"/>
    <p:sldId id="532" r:id="rId26"/>
    <p:sldId id="530" r:id="rId27"/>
    <p:sldId id="1267" r:id="rId28"/>
    <p:sldId id="1277" r:id="rId29"/>
    <p:sldId id="1278" r:id="rId30"/>
    <p:sldId id="1279" r:id="rId31"/>
    <p:sldId id="537" r:id="rId32"/>
    <p:sldId id="541" r:id="rId33"/>
    <p:sldId id="543" r:id="rId34"/>
    <p:sldId id="544" r:id="rId35"/>
    <p:sldId id="638" r:id="rId36"/>
    <p:sldId id="621" r:id="rId37"/>
    <p:sldId id="546" r:id="rId38"/>
    <p:sldId id="551" r:id="rId39"/>
    <p:sldId id="550" r:id="rId40"/>
    <p:sldId id="553" r:id="rId41"/>
    <p:sldId id="556" r:id="rId42"/>
    <p:sldId id="558" r:id="rId43"/>
    <p:sldId id="548" r:id="rId44"/>
    <p:sldId id="1268" r:id="rId45"/>
    <p:sldId id="573" r:id="rId46"/>
    <p:sldId id="278" r:id="rId47"/>
    <p:sldId id="1196" r:id="rId48"/>
    <p:sldId id="1269" r:id="rId49"/>
    <p:sldId id="388" r:id="rId50"/>
    <p:sldId id="1274" r:id="rId51"/>
    <p:sldId id="1275" r:id="rId52"/>
    <p:sldId id="1276" r:id="rId53"/>
    <p:sldId id="1270" r:id="rId54"/>
    <p:sldId id="1271" r:id="rId55"/>
    <p:sldId id="1272" r:id="rId56"/>
    <p:sldId id="1273" r:id="rId57"/>
    <p:sldId id="304" r:id="rId58"/>
    <p:sldId id="559" r:id="rId59"/>
    <p:sldId id="560" r:id="rId60"/>
    <p:sldId id="561" r:id="rId61"/>
    <p:sldId id="562" r:id="rId62"/>
    <p:sldId id="563" r:id="rId63"/>
    <p:sldId id="564" r:id="rId64"/>
    <p:sldId id="565" r:id="rId65"/>
    <p:sldId id="656" r:id="rId66"/>
    <p:sldId id="626" r:id="rId67"/>
    <p:sldId id="365" r:id="rId68"/>
    <p:sldId id="396" r:id="rId69"/>
    <p:sldId id="397" r:id="rId70"/>
    <p:sldId id="629" r:id="rId71"/>
    <p:sldId id="394" r:id="rId72"/>
    <p:sldId id="395" r:id="rId73"/>
    <p:sldId id="568" r:id="rId74"/>
    <p:sldId id="569" r:id="rId75"/>
    <p:sldId id="299" r:id="rId76"/>
    <p:sldId id="1260"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00"/>
    <a:srgbClr val="FF9933"/>
    <a:srgbClr val="FFCC99"/>
    <a:srgbClr val="FFCC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0" autoAdjust="0"/>
    <p:restoredTop sz="95887" autoAdjust="0"/>
  </p:normalViewPr>
  <p:slideViewPr>
    <p:cSldViewPr snapToGrid="0">
      <p:cViewPr varScale="1">
        <p:scale>
          <a:sx n="87" d="100"/>
          <a:sy n="87" d="100"/>
        </p:scale>
        <p:origin x="264" y="53"/>
      </p:cViewPr>
      <p:guideLst/>
    </p:cSldViewPr>
  </p:slideViewPr>
  <p:notesTextViewPr>
    <p:cViewPr>
      <p:scale>
        <a:sx n="1" d="1"/>
        <a:sy n="1" d="1"/>
      </p:scale>
      <p:origin x="0" y="0"/>
    </p:cViewPr>
  </p:notesTextViewPr>
  <p:sorterViewPr>
    <p:cViewPr>
      <p:scale>
        <a:sx n="110" d="100"/>
        <a:sy n="110" d="100"/>
      </p:scale>
      <p:origin x="0" y="0"/>
    </p:cViewPr>
  </p:sorterViewPr>
  <p:notesViewPr>
    <p:cSldViewPr snapToGrid="0">
      <p:cViewPr varScale="1">
        <p:scale>
          <a:sx n="73" d="100"/>
          <a:sy n="73" d="100"/>
        </p:scale>
        <p:origin x="2990"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28B3A5-0C1B-D94F-9FF6-A72D6BD4E8FD}"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790A29A0-16BC-5F44-A7D2-0112DDD3FA75}">
      <dgm:prSet custT="1"/>
      <dgm:spPr>
        <a:solidFill>
          <a:srgbClr val="7030A0"/>
        </a:solidFill>
      </dgm:spPr>
      <dgm:t>
        <a:bodyPr/>
        <a:lstStyle/>
        <a:p>
          <a:pPr algn="ctr"/>
          <a:endParaRPr lang="tr-TR" sz="4800" b="1" baseline="0" dirty="0">
            <a:latin typeface="+mj-lt"/>
          </a:endParaRPr>
        </a:p>
        <a:p>
          <a:pPr algn="ctr"/>
          <a:r>
            <a:rPr lang="tr-TR" sz="4800" b="1" baseline="0" dirty="0">
              <a:latin typeface="+mj-lt"/>
            </a:rPr>
            <a:t>Acil Sağlık Hizmetlerinde </a:t>
          </a:r>
        </a:p>
        <a:p>
          <a:pPr algn="ctr"/>
          <a:r>
            <a:rPr lang="tr-TR" sz="4400" b="1" baseline="0" dirty="0">
              <a:solidFill>
                <a:srgbClr val="FF9900"/>
              </a:solidFill>
              <a:latin typeface="+mj-lt"/>
            </a:rPr>
            <a:t>(</a:t>
          </a:r>
          <a:r>
            <a:rPr lang="tr-TR" sz="4000" b="1" baseline="0" dirty="0">
              <a:solidFill>
                <a:srgbClr val="FF9900"/>
              </a:solidFill>
              <a:latin typeface="+mj-lt"/>
            </a:rPr>
            <a:t>Hastane Öncesi ve Hastane Acillerinde</a:t>
          </a:r>
          <a:r>
            <a:rPr lang="tr-TR" sz="4400" b="1" baseline="0" dirty="0">
              <a:solidFill>
                <a:srgbClr val="FF9900"/>
              </a:solidFill>
              <a:latin typeface="+mj-lt"/>
            </a:rPr>
            <a:t>) </a:t>
          </a:r>
        </a:p>
        <a:p>
          <a:pPr algn="ctr"/>
          <a:r>
            <a:rPr lang="tr-TR" sz="4800" b="1" baseline="0" dirty="0">
              <a:latin typeface="+mj-lt"/>
            </a:rPr>
            <a:t>Enfeksiyon Kontrolü</a:t>
          </a:r>
          <a:br>
            <a:rPr lang="tr-TR" sz="4800" b="1" baseline="0" dirty="0">
              <a:latin typeface="+mj-lt"/>
            </a:rPr>
          </a:br>
          <a:endParaRPr lang="tr-TR" sz="4800" dirty="0">
            <a:latin typeface="+mj-lt"/>
          </a:endParaRPr>
        </a:p>
      </dgm:t>
    </dgm:pt>
    <dgm:pt modelId="{8D6741FB-51E4-BF4B-BE2C-1037AD223ADA}" type="sibTrans" cxnId="{06CA0DF1-1CBB-AD4E-9799-F848E6E68B27}">
      <dgm:prSet/>
      <dgm:spPr/>
      <dgm:t>
        <a:bodyPr/>
        <a:lstStyle/>
        <a:p>
          <a:endParaRPr lang="tr-TR"/>
        </a:p>
      </dgm:t>
    </dgm:pt>
    <dgm:pt modelId="{4CA15FD2-1D0C-9F49-8564-5EB21317D1F7}" type="parTrans" cxnId="{06CA0DF1-1CBB-AD4E-9799-F848E6E68B27}">
      <dgm:prSet/>
      <dgm:spPr/>
      <dgm:t>
        <a:bodyPr/>
        <a:lstStyle/>
        <a:p>
          <a:endParaRPr lang="tr-TR"/>
        </a:p>
      </dgm:t>
    </dgm:pt>
    <dgm:pt modelId="{E1D9D3F2-43A4-EB4D-B6C9-91CB3F798F8F}" type="pres">
      <dgm:prSet presAssocID="{5E28B3A5-0C1B-D94F-9FF6-A72D6BD4E8FD}" presName="linear" presStyleCnt="0">
        <dgm:presLayoutVars>
          <dgm:animLvl val="lvl"/>
          <dgm:resizeHandles val="exact"/>
        </dgm:presLayoutVars>
      </dgm:prSet>
      <dgm:spPr/>
    </dgm:pt>
    <dgm:pt modelId="{0F26ECBB-E5D0-6E47-8B1E-64E2AA4AF8F2}" type="pres">
      <dgm:prSet presAssocID="{790A29A0-16BC-5F44-A7D2-0112DDD3FA75}" presName="parentText" presStyleLbl="node1" presStyleIdx="0" presStyleCnt="1" custLinFactNeighborX="39814" custLinFactNeighborY="22555">
        <dgm:presLayoutVars>
          <dgm:chMax val="0"/>
          <dgm:bulletEnabled val="1"/>
        </dgm:presLayoutVars>
      </dgm:prSet>
      <dgm:spPr/>
    </dgm:pt>
  </dgm:ptLst>
  <dgm:cxnLst>
    <dgm:cxn modelId="{FAF91975-0065-C24B-83BA-39F126E6135E}" type="presOf" srcId="{5E28B3A5-0C1B-D94F-9FF6-A72D6BD4E8FD}" destId="{E1D9D3F2-43A4-EB4D-B6C9-91CB3F798F8F}" srcOrd="0" destOrd="0" presId="urn:microsoft.com/office/officeart/2005/8/layout/vList2"/>
    <dgm:cxn modelId="{287DBA7A-D58F-E04F-B86E-584A8CCAF510}" type="presOf" srcId="{790A29A0-16BC-5F44-A7D2-0112DDD3FA75}" destId="{0F26ECBB-E5D0-6E47-8B1E-64E2AA4AF8F2}" srcOrd="0" destOrd="0" presId="urn:microsoft.com/office/officeart/2005/8/layout/vList2"/>
    <dgm:cxn modelId="{06CA0DF1-1CBB-AD4E-9799-F848E6E68B27}" srcId="{5E28B3A5-0C1B-D94F-9FF6-A72D6BD4E8FD}" destId="{790A29A0-16BC-5F44-A7D2-0112DDD3FA75}" srcOrd="0" destOrd="0" parTransId="{4CA15FD2-1D0C-9F49-8564-5EB21317D1F7}" sibTransId="{8D6741FB-51E4-BF4B-BE2C-1037AD223ADA}"/>
    <dgm:cxn modelId="{89F06955-2D45-3641-90B5-A847DCE87756}" type="presParOf" srcId="{E1D9D3F2-43A4-EB4D-B6C9-91CB3F798F8F}" destId="{0F26ECBB-E5D0-6E47-8B1E-64E2AA4AF8F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446B11-AF7B-5947-9E65-39B9B7ACB234}" type="doc">
      <dgm:prSet loTypeId="urn:microsoft.com/office/officeart/2005/8/layout/hierarchy3" loCatId="hierarchy" qsTypeId="urn:microsoft.com/office/officeart/2005/8/quickstyle/3d2" qsCatId="3D" csTypeId="urn:microsoft.com/office/officeart/2005/8/colors/accent1_2" csCatId="accent1" phldr="1"/>
      <dgm:spPr/>
      <dgm:t>
        <a:bodyPr/>
        <a:lstStyle/>
        <a:p>
          <a:endParaRPr lang="tr-TR"/>
        </a:p>
      </dgm:t>
    </dgm:pt>
    <dgm:pt modelId="{CE5EE7FD-D48E-9441-8C2E-94E1245D5BF0}">
      <dgm:prSet custT="1"/>
      <dgm:spPr>
        <a:solidFill>
          <a:schemeClr val="accent2">
            <a:lumMod val="60000"/>
            <a:lumOff val="40000"/>
          </a:schemeClr>
        </a:solidFill>
      </dgm:spPr>
      <dgm:t>
        <a:bodyPr/>
        <a:lstStyle/>
        <a:p>
          <a:endParaRPr lang="tr-TR" sz="4000" b="0" baseline="0" dirty="0">
            <a:latin typeface="+mj-lt"/>
          </a:endParaRPr>
        </a:p>
        <a:p>
          <a:endParaRPr lang="tr-TR" sz="4000" b="1" baseline="0" dirty="0">
            <a:latin typeface="+mj-lt"/>
          </a:endParaRPr>
        </a:p>
        <a:p>
          <a:endParaRPr lang="tr-TR" sz="4000" b="1" baseline="0" dirty="0">
            <a:latin typeface="+mj-lt"/>
          </a:endParaRPr>
        </a:p>
        <a:p>
          <a:r>
            <a:rPr lang="tr-TR" altLang="tr-TR" sz="4000" b="1" dirty="0">
              <a:solidFill>
                <a:schemeClr val="bg1"/>
              </a:solidFill>
              <a:latin typeface="+mj-lt"/>
            </a:rPr>
            <a:t>Dezenfeksiyon </a:t>
          </a:r>
        </a:p>
        <a:p>
          <a:pPr>
            <a:buClr>
              <a:srgbClr val="003366"/>
            </a:buClr>
            <a:buSzPct val="100000"/>
            <a:buFont typeface="Times New Roman" panose="02020603050405020304" pitchFamily="18" charset="0"/>
            <a:buNone/>
          </a:pPr>
          <a:r>
            <a:rPr lang="tr-TR" altLang="tr-TR" sz="4000" b="1" dirty="0">
              <a:solidFill>
                <a:schemeClr val="bg1"/>
              </a:solidFill>
              <a:latin typeface="+mj-lt"/>
            </a:rPr>
            <a:t>ve</a:t>
          </a:r>
        </a:p>
        <a:p>
          <a:pPr>
            <a:buClr>
              <a:srgbClr val="003366"/>
            </a:buClr>
            <a:buSzPct val="100000"/>
            <a:buFont typeface="Times New Roman" panose="02020603050405020304" pitchFamily="18" charset="0"/>
            <a:buNone/>
          </a:pPr>
          <a:r>
            <a:rPr lang="tr-TR" altLang="tr-TR" sz="4000" b="1" dirty="0">
              <a:solidFill>
                <a:schemeClr val="bg1"/>
              </a:solidFill>
              <a:latin typeface="+mj-lt"/>
            </a:rPr>
            <a:t>Sterilizasyon</a:t>
          </a:r>
          <a:br>
            <a:rPr lang="tr-TR" sz="4000" b="1" baseline="0" dirty="0">
              <a:solidFill>
                <a:schemeClr val="bg1"/>
              </a:solidFill>
              <a:latin typeface="+mj-lt"/>
            </a:rPr>
          </a:br>
          <a:br>
            <a:rPr lang="tr-TR" sz="4000" b="1" baseline="0" dirty="0">
              <a:solidFill>
                <a:schemeClr val="bg1"/>
              </a:solidFill>
              <a:latin typeface="+mj-lt"/>
            </a:rPr>
          </a:br>
          <a:br>
            <a:rPr lang="tr-TR" sz="4000" b="1" baseline="0" dirty="0">
              <a:solidFill>
                <a:schemeClr val="bg1"/>
              </a:solidFill>
              <a:latin typeface="+mj-lt"/>
            </a:rPr>
          </a:br>
          <a:br>
            <a:rPr lang="tr-TR" sz="4000" b="1" baseline="0" dirty="0">
              <a:solidFill>
                <a:schemeClr val="bg1"/>
              </a:solidFill>
              <a:latin typeface="+mj-lt"/>
            </a:rPr>
          </a:br>
          <a:endParaRPr lang="tr-TR" sz="4000" b="1" dirty="0">
            <a:solidFill>
              <a:schemeClr val="bg1"/>
            </a:solidFill>
            <a:latin typeface="+mj-lt"/>
          </a:endParaRPr>
        </a:p>
      </dgm:t>
    </dgm:pt>
    <dgm:pt modelId="{6BF19CC9-87CD-5D49-A7D2-A5A7411AE7DA}" type="parTrans" cxnId="{B7AB7031-0413-6943-9031-F1C1B3458448}">
      <dgm:prSet/>
      <dgm:spPr/>
      <dgm:t>
        <a:bodyPr/>
        <a:lstStyle/>
        <a:p>
          <a:endParaRPr lang="tr-TR"/>
        </a:p>
      </dgm:t>
    </dgm:pt>
    <dgm:pt modelId="{CE865AAC-CBC6-7341-919E-A3EC8F4CF93F}" type="sibTrans" cxnId="{B7AB7031-0413-6943-9031-F1C1B3458448}">
      <dgm:prSet/>
      <dgm:spPr/>
      <dgm:t>
        <a:bodyPr/>
        <a:lstStyle/>
        <a:p>
          <a:endParaRPr lang="tr-TR"/>
        </a:p>
      </dgm:t>
    </dgm:pt>
    <dgm:pt modelId="{B5E2336E-6AB4-1841-8C5B-8D7B2BAD3195}" type="pres">
      <dgm:prSet presAssocID="{DF446B11-AF7B-5947-9E65-39B9B7ACB234}" presName="diagram" presStyleCnt="0">
        <dgm:presLayoutVars>
          <dgm:chPref val="1"/>
          <dgm:dir/>
          <dgm:animOne val="branch"/>
          <dgm:animLvl val="lvl"/>
          <dgm:resizeHandles/>
        </dgm:presLayoutVars>
      </dgm:prSet>
      <dgm:spPr/>
    </dgm:pt>
    <dgm:pt modelId="{7F1AFB5A-6E5B-C041-B39F-55BAFC45EB6F}" type="pres">
      <dgm:prSet presAssocID="{CE5EE7FD-D48E-9441-8C2E-94E1245D5BF0}" presName="root" presStyleCnt="0"/>
      <dgm:spPr/>
    </dgm:pt>
    <dgm:pt modelId="{2D32927F-2032-964C-8C22-3D5B65E62279}" type="pres">
      <dgm:prSet presAssocID="{CE5EE7FD-D48E-9441-8C2E-94E1245D5BF0}" presName="rootComposite" presStyleCnt="0"/>
      <dgm:spPr/>
    </dgm:pt>
    <dgm:pt modelId="{DB3083E6-7146-CA49-9C09-040FDAC2E4DF}" type="pres">
      <dgm:prSet presAssocID="{CE5EE7FD-D48E-9441-8C2E-94E1245D5BF0}" presName="rootText" presStyleLbl="node1" presStyleIdx="0" presStyleCnt="1" custScaleY="271426" custLinFactNeighborX="-3686" custLinFactNeighborY="28773"/>
      <dgm:spPr/>
    </dgm:pt>
    <dgm:pt modelId="{E52714BE-D91C-614D-94FC-D62C92804383}" type="pres">
      <dgm:prSet presAssocID="{CE5EE7FD-D48E-9441-8C2E-94E1245D5BF0}" presName="rootConnector" presStyleLbl="node1" presStyleIdx="0" presStyleCnt="1"/>
      <dgm:spPr/>
    </dgm:pt>
    <dgm:pt modelId="{D265FED3-41A3-BF4D-ADD3-DB9B4F2CC13B}" type="pres">
      <dgm:prSet presAssocID="{CE5EE7FD-D48E-9441-8C2E-94E1245D5BF0}" presName="childShape" presStyleCnt="0"/>
      <dgm:spPr/>
    </dgm:pt>
  </dgm:ptLst>
  <dgm:cxnLst>
    <dgm:cxn modelId="{85F7FE14-084B-3640-8BDB-41DBCC93913C}" type="presOf" srcId="{DF446B11-AF7B-5947-9E65-39B9B7ACB234}" destId="{B5E2336E-6AB4-1841-8C5B-8D7B2BAD3195}" srcOrd="0" destOrd="0" presId="urn:microsoft.com/office/officeart/2005/8/layout/hierarchy3"/>
    <dgm:cxn modelId="{B7AB7031-0413-6943-9031-F1C1B3458448}" srcId="{DF446B11-AF7B-5947-9E65-39B9B7ACB234}" destId="{CE5EE7FD-D48E-9441-8C2E-94E1245D5BF0}" srcOrd="0" destOrd="0" parTransId="{6BF19CC9-87CD-5D49-A7D2-A5A7411AE7DA}" sibTransId="{CE865AAC-CBC6-7341-919E-A3EC8F4CF93F}"/>
    <dgm:cxn modelId="{D44E83AC-042D-CA44-9152-D18FC42F5180}" type="presOf" srcId="{CE5EE7FD-D48E-9441-8C2E-94E1245D5BF0}" destId="{E52714BE-D91C-614D-94FC-D62C92804383}" srcOrd="1" destOrd="0" presId="urn:microsoft.com/office/officeart/2005/8/layout/hierarchy3"/>
    <dgm:cxn modelId="{F26E72E2-AE3D-AB47-B1F4-C75AD0BBFD20}" type="presOf" srcId="{CE5EE7FD-D48E-9441-8C2E-94E1245D5BF0}" destId="{DB3083E6-7146-CA49-9C09-040FDAC2E4DF}" srcOrd="0" destOrd="0" presId="urn:microsoft.com/office/officeart/2005/8/layout/hierarchy3"/>
    <dgm:cxn modelId="{A200CFCC-BB0C-A64C-80EF-56EF3EEA3322}" type="presParOf" srcId="{B5E2336E-6AB4-1841-8C5B-8D7B2BAD3195}" destId="{7F1AFB5A-6E5B-C041-B39F-55BAFC45EB6F}" srcOrd="0" destOrd="0" presId="urn:microsoft.com/office/officeart/2005/8/layout/hierarchy3"/>
    <dgm:cxn modelId="{B11157FA-0A66-4843-A330-E85A0F12B5FB}" type="presParOf" srcId="{7F1AFB5A-6E5B-C041-B39F-55BAFC45EB6F}" destId="{2D32927F-2032-964C-8C22-3D5B65E62279}" srcOrd="0" destOrd="0" presId="urn:microsoft.com/office/officeart/2005/8/layout/hierarchy3"/>
    <dgm:cxn modelId="{DA2DCBBE-9256-4C4E-8790-3C4C22A9B417}" type="presParOf" srcId="{2D32927F-2032-964C-8C22-3D5B65E62279}" destId="{DB3083E6-7146-CA49-9C09-040FDAC2E4DF}" srcOrd="0" destOrd="0" presId="urn:microsoft.com/office/officeart/2005/8/layout/hierarchy3"/>
    <dgm:cxn modelId="{E7D5AF12-8A8D-5C47-8BD6-C9FEFB559484}" type="presParOf" srcId="{2D32927F-2032-964C-8C22-3D5B65E62279}" destId="{E52714BE-D91C-614D-94FC-D62C92804383}" srcOrd="1" destOrd="0" presId="urn:microsoft.com/office/officeart/2005/8/layout/hierarchy3"/>
    <dgm:cxn modelId="{8BDC0C6D-3733-1A48-94BF-12E9F4D3FC39}" type="presParOf" srcId="{7F1AFB5A-6E5B-C041-B39F-55BAFC45EB6F}" destId="{D265FED3-41A3-BF4D-ADD3-DB9B4F2CC13B}"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A64751D-5AEC-44F8-B9D1-86AADE2E3A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F63D6FAE-C049-4E55-AF45-D9AE8E8EFA2E}">
      <dgm:prSet custT="1"/>
      <dgm:spPr>
        <a:solidFill>
          <a:schemeClr val="accent1">
            <a:lumMod val="60000"/>
            <a:lumOff val="40000"/>
          </a:schemeClr>
        </a:solidFill>
      </dgm:spPr>
      <dgm:t>
        <a:bodyPr/>
        <a:lstStyle/>
        <a:p>
          <a:pPr algn="l" rtl="0"/>
          <a:r>
            <a:rPr lang="tr-TR" sz="2400" b="1" u="sng" dirty="0">
              <a:solidFill>
                <a:schemeClr val="tx1"/>
              </a:solidFill>
            </a:rPr>
            <a:t>Antisepsi:</a:t>
          </a:r>
          <a:r>
            <a:rPr lang="tr-TR" sz="2400" b="1" dirty="0">
              <a:solidFill>
                <a:schemeClr val="tx1"/>
              </a:solidFill>
            </a:rPr>
            <a:t> </a:t>
          </a:r>
          <a:r>
            <a:rPr lang="tr-TR" sz="2400" dirty="0">
              <a:solidFill>
                <a:schemeClr val="tx1"/>
              </a:solidFill>
            </a:rPr>
            <a:t>Canlı doku üzerindeki mikroorganizmaların öldürülmesi veya üremelerinin engellenmesidir</a:t>
          </a:r>
        </a:p>
      </dgm:t>
    </dgm:pt>
    <dgm:pt modelId="{5A717695-6879-4BF0-99F4-E3E3F7589220}" type="parTrans" cxnId="{B0FA15C8-754B-4F21-83D3-A8B1AB4E9B69}">
      <dgm:prSet/>
      <dgm:spPr/>
      <dgm:t>
        <a:bodyPr/>
        <a:lstStyle/>
        <a:p>
          <a:endParaRPr lang="tr-TR">
            <a:solidFill>
              <a:schemeClr val="tx1"/>
            </a:solidFill>
          </a:endParaRPr>
        </a:p>
      </dgm:t>
    </dgm:pt>
    <dgm:pt modelId="{E3CC2976-B460-4230-95AB-0E2A5F20C70E}" type="sibTrans" cxnId="{B0FA15C8-754B-4F21-83D3-A8B1AB4E9B69}">
      <dgm:prSet/>
      <dgm:spPr/>
      <dgm:t>
        <a:bodyPr/>
        <a:lstStyle/>
        <a:p>
          <a:endParaRPr lang="tr-TR">
            <a:solidFill>
              <a:schemeClr val="tx1"/>
            </a:solidFill>
          </a:endParaRPr>
        </a:p>
      </dgm:t>
    </dgm:pt>
    <dgm:pt modelId="{3B01F19F-8149-4240-8135-DB3008AE01D6}">
      <dgm:prSet custT="1"/>
      <dgm:spPr>
        <a:solidFill>
          <a:schemeClr val="accent1"/>
        </a:solidFill>
      </dgm:spPr>
      <dgm:t>
        <a:bodyPr/>
        <a:lstStyle/>
        <a:p>
          <a:pPr rtl="0"/>
          <a:r>
            <a:rPr lang="tr-TR" sz="2400" b="1" u="sng" dirty="0">
              <a:solidFill>
                <a:schemeClr val="tx1"/>
              </a:solidFill>
            </a:rPr>
            <a:t>Asepsi: </a:t>
          </a:r>
          <a:r>
            <a:rPr lang="tr-TR" sz="2400" dirty="0">
              <a:solidFill>
                <a:schemeClr val="tx1"/>
              </a:solidFill>
            </a:rPr>
            <a:t>Mikroorganizmaların korunmuş bir alana ulaşmalarının önlenmesi ve bunun devamlılığının sağlanmasına </a:t>
          </a:r>
          <a:r>
            <a:rPr lang="tr-TR" sz="2400" b="1" u="sng" dirty="0">
              <a:solidFill>
                <a:schemeClr val="tx1"/>
              </a:solidFill>
            </a:rPr>
            <a:t>asepsi,</a:t>
          </a:r>
          <a:r>
            <a:rPr lang="tr-TR" sz="2400" dirty="0">
              <a:solidFill>
                <a:schemeClr val="tx1"/>
              </a:solidFill>
            </a:rPr>
            <a:t> bu amaçla yapılan işlemlerin tamamına </a:t>
          </a:r>
          <a:r>
            <a:rPr lang="tr-TR" sz="2400" b="1" u="sng" dirty="0">
              <a:solidFill>
                <a:schemeClr val="tx1"/>
              </a:solidFill>
            </a:rPr>
            <a:t>aseptik teknik </a:t>
          </a:r>
          <a:r>
            <a:rPr lang="tr-TR" sz="2400" dirty="0">
              <a:solidFill>
                <a:schemeClr val="tx1"/>
              </a:solidFill>
            </a:rPr>
            <a:t>denir</a:t>
          </a:r>
        </a:p>
      </dgm:t>
    </dgm:pt>
    <dgm:pt modelId="{C41CA061-31CE-4A98-AF3C-1216C02E862E}" type="parTrans" cxnId="{583D9707-97AE-4DB7-A928-846A21C8972F}">
      <dgm:prSet/>
      <dgm:spPr/>
      <dgm:t>
        <a:bodyPr/>
        <a:lstStyle/>
        <a:p>
          <a:endParaRPr lang="tr-TR">
            <a:solidFill>
              <a:schemeClr val="tx1"/>
            </a:solidFill>
          </a:endParaRPr>
        </a:p>
      </dgm:t>
    </dgm:pt>
    <dgm:pt modelId="{CF6D0942-925A-4689-9671-07D9F3C08A94}" type="sibTrans" cxnId="{583D9707-97AE-4DB7-A928-846A21C8972F}">
      <dgm:prSet/>
      <dgm:spPr/>
      <dgm:t>
        <a:bodyPr/>
        <a:lstStyle/>
        <a:p>
          <a:endParaRPr lang="tr-TR">
            <a:solidFill>
              <a:schemeClr val="tx1"/>
            </a:solidFill>
          </a:endParaRPr>
        </a:p>
      </dgm:t>
    </dgm:pt>
    <dgm:pt modelId="{AD74D7BC-ECB7-4366-ABF6-600B358C1E75}">
      <dgm:prSet custT="1"/>
      <dgm:spPr>
        <a:solidFill>
          <a:schemeClr val="accent1">
            <a:lumMod val="60000"/>
            <a:lumOff val="40000"/>
          </a:schemeClr>
        </a:solidFill>
      </dgm:spPr>
      <dgm:t>
        <a:bodyPr/>
        <a:lstStyle/>
        <a:p>
          <a:pPr rtl="0"/>
          <a:r>
            <a:rPr lang="tr-TR" sz="2400" b="1" u="sng" dirty="0">
              <a:solidFill>
                <a:schemeClr val="tx1"/>
              </a:solidFill>
            </a:rPr>
            <a:t>Antiseptik:</a:t>
          </a:r>
          <a:r>
            <a:rPr lang="tr-TR" sz="2400" dirty="0">
              <a:solidFill>
                <a:schemeClr val="tx1"/>
              </a:solidFill>
            </a:rPr>
            <a:t> Canlı dokularda bulunan patojen mikroorganizmaların üremelerini durduran veya yok eden kimyasal maddelerdir</a:t>
          </a:r>
        </a:p>
      </dgm:t>
    </dgm:pt>
    <dgm:pt modelId="{6E406F40-A4C9-4CAE-B198-2B2BFB4EF309}" type="parTrans" cxnId="{F9B21A50-FE84-4046-A189-8F1B19B9BC93}">
      <dgm:prSet/>
      <dgm:spPr/>
      <dgm:t>
        <a:bodyPr/>
        <a:lstStyle/>
        <a:p>
          <a:endParaRPr lang="tr-TR">
            <a:solidFill>
              <a:schemeClr val="tx1"/>
            </a:solidFill>
          </a:endParaRPr>
        </a:p>
      </dgm:t>
    </dgm:pt>
    <dgm:pt modelId="{2391C684-53B1-48FF-8B34-A6BCBCFBACF0}" type="sibTrans" cxnId="{F9B21A50-FE84-4046-A189-8F1B19B9BC93}">
      <dgm:prSet/>
      <dgm:spPr/>
      <dgm:t>
        <a:bodyPr/>
        <a:lstStyle/>
        <a:p>
          <a:endParaRPr lang="tr-TR">
            <a:solidFill>
              <a:schemeClr val="tx1"/>
            </a:solidFill>
          </a:endParaRPr>
        </a:p>
      </dgm:t>
    </dgm:pt>
    <dgm:pt modelId="{CFB1DBF2-46AC-4DFB-A67E-EE9CF56158BD}" type="pres">
      <dgm:prSet presAssocID="{BA64751D-5AEC-44F8-B9D1-86AADE2E3A2E}" presName="linear" presStyleCnt="0">
        <dgm:presLayoutVars>
          <dgm:animLvl val="lvl"/>
          <dgm:resizeHandles val="exact"/>
        </dgm:presLayoutVars>
      </dgm:prSet>
      <dgm:spPr/>
    </dgm:pt>
    <dgm:pt modelId="{A3E10285-9083-4DE9-924C-4394B1902503}" type="pres">
      <dgm:prSet presAssocID="{F63D6FAE-C049-4E55-AF45-D9AE8E8EFA2E}" presName="parentText" presStyleLbl="node1" presStyleIdx="0" presStyleCnt="3">
        <dgm:presLayoutVars>
          <dgm:chMax val="0"/>
          <dgm:bulletEnabled val="1"/>
        </dgm:presLayoutVars>
      </dgm:prSet>
      <dgm:spPr/>
    </dgm:pt>
    <dgm:pt modelId="{FDD7B546-E27F-49CD-954B-D15C5F4D86AE}" type="pres">
      <dgm:prSet presAssocID="{E3CC2976-B460-4230-95AB-0E2A5F20C70E}" presName="spacer" presStyleCnt="0"/>
      <dgm:spPr/>
    </dgm:pt>
    <dgm:pt modelId="{816B7F4F-1A22-434A-A1D8-EA307BA29C1A}" type="pres">
      <dgm:prSet presAssocID="{3B01F19F-8149-4240-8135-DB3008AE01D6}" presName="parentText" presStyleLbl="node1" presStyleIdx="1" presStyleCnt="3">
        <dgm:presLayoutVars>
          <dgm:chMax val="0"/>
          <dgm:bulletEnabled val="1"/>
        </dgm:presLayoutVars>
      </dgm:prSet>
      <dgm:spPr/>
    </dgm:pt>
    <dgm:pt modelId="{AAA96266-4894-4032-B55E-EC9E66D8F597}" type="pres">
      <dgm:prSet presAssocID="{CF6D0942-925A-4689-9671-07D9F3C08A94}" presName="spacer" presStyleCnt="0"/>
      <dgm:spPr/>
    </dgm:pt>
    <dgm:pt modelId="{E2CFE151-5D28-457D-9452-B854DD5039D9}" type="pres">
      <dgm:prSet presAssocID="{AD74D7BC-ECB7-4366-ABF6-600B358C1E75}" presName="parentText" presStyleLbl="node1" presStyleIdx="2" presStyleCnt="3">
        <dgm:presLayoutVars>
          <dgm:chMax val="0"/>
          <dgm:bulletEnabled val="1"/>
        </dgm:presLayoutVars>
      </dgm:prSet>
      <dgm:spPr/>
    </dgm:pt>
  </dgm:ptLst>
  <dgm:cxnLst>
    <dgm:cxn modelId="{F8FEE405-4842-4C0B-B15C-10005009D813}" type="presOf" srcId="{AD74D7BC-ECB7-4366-ABF6-600B358C1E75}" destId="{E2CFE151-5D28-457D-9452-B854DD5039D9}" srcOrd="0" destOrd="0" presId="urn:microsoft.com/office/officeart/2005/8/layout/vList2"/>
    <dgm:cxn modelId="{583D9707-97AE-4DB7-A928-846A21C8972F}" srcId="{BA64751D-5AEC-44F8-B9D1-86AADE2E3A2E}" destId="{3B01F19F-8149-4240-8135-DB3008AE01D6}" srcOrd="1" destOrd="0" parTransId="{C41CA061-31CE-4A98-AF3C-1216C02E862E}" sibTransId="{CF6D0942-925A-4689-9671-07D9F3C08A94}"/>
    <dgm:cxn modelId="{7C22B06D-B872-44D4-9F91-4348073EAE7A}" type="presOf" srcId="{BA64751D-5AEC-44F8-B9D1-86AADE2E3A2E}" destId="{CFB1DBF2-46AC-4DFB-A67E-EE9CF56158BD}" srcOrd="0" destOrd="0" presId="urn:microsoft.com/office/officeart/2005/8/layout/vList2"/>
    <dgm:cxn modelId="{F9B21A50-FE84-4046-A189-8F1B19B9BC93}" srcId="{BA64751D-5AEC-44F8-B9D1-86AADE2E3A2E}" destId="{AD74D7BC-ECB7-4366-ABF6-600B358C1E75}" srcOrd="2" destOrd="0" parTransId="{6E406F40-A4C9-4CAE-B198-2B2BFB4EF309}" sibTransId="{2391C684-53B1-48FF-8B34-A6BCBCFBACF0}"/>
    <dgm:cxn modelId="{F3D04454-EE64-4F97-96A1-47C9B04E2DE5}" type="presOf" srcId="{F63D6FAE-C049-4E55-AF45-D9AE8E8EFA2E}" destId="{A3E10285-9083-4DE9-924C-4394B1902503}" srcOrd="0" destOrd="0" presId="urn:microsoft.com/office/officeart/2005/8/layout/vList2"/>
    <dgm:cxn modelId="{8F97A49B-EE3D-4D2E-B407-71645B7727D0}" type="presOf" srcId="{3B01F19F-8149-4240-8135-DB3008AE01D6}" destId="{816B7F4F-1A22-434A-A1D8-EA307BA29C1A}" srcOrd="0" destOrd="0" presId="urn:microsoft.com/office/officeart/2005/8/layout/vList2"/>
    <dgm:cxn modelId="{B0FA15C8-754B-4F21-83D3-A8B1AB4E9B69}" srcId="{BA64751D-5AEC-44F8-B9D1-86AADE2E3A2E}" destId="{F63D6FAE-C049-4E55-AF45-D9AE8E8EFA2E}" srcOrd="0" destOrd="0" parTransId="{5A717695-6879-4BF0-99F4-E3E3F7589220}" sibTransId="{E3CC2976-B460-4230-95AB-0E2A5F20C70E}"/>
    <dgm:cxn modelId="{A6BD7A20-5694-433E-9D68-C640EA892674}" type="presParOf" srcId="{CFB1DBF2-46AC-4DFB-A67E-EE9CF56158BD}" destId="{A3E10285-9083-4DE9-924C-4394B1902503}" srcOrd="0" destOrd="0" presId="urn:microsoft.com/office/officeart/2005/8/layout/vList2"/>
    <dgm:cxn modelId="{9F5CE168-B408-4954-AF89-2357E79BDE9A}" type="presParOf" srcId="{CFB1DBF2-46AC-4DFB-A67E-EE9CF56158BD}" destId="{FDD7B546-E27F-49CD-954B-D15C5F4D86AE}" srcOrd="1" destOrd="0" presId="urn:microsoft.com/office/officeart/2005/8/layout/vList2"/>
    <dgm:cxn modelId="{A177062E-CA26-4B9B-98AF-49235F09AC33}" type="presParOf" srcId="{CFB1DBF2-46AC-4DFB-A67E-EE9CF56158BD}" destId="{816B7F4F-1A22-434A-A1D8-EA307BA29C1A}" srcOrd="2" destOrd="0" presId="urn:microsoft.com/office/officeart/2005/8/layout/vList2"/>
    <dgm:cxn modelId="{3DDCD2FB-E3BE-49E9-BB30-8FBD57A6B609}" type="presParOf" srcId="{CFB1DBF2-46AC-4DFB-A67E-EE9CF56158BD}" destId="{AAA96266-4894-4032-B55E-EC9E66D8F597}" srcOrd="3" destOrd="0" presId="urn:microsoft.com/office/officeart/2005/8/layout/vList2"/>
    <dgm:cxn modelId="{0C71FB01-88D6-4B40-8694-95061A0B0F7A}" type="presParOf" srcId="{CFB1DBF2-46AC-4DFB-A67E-EE9CF56158BD}" destId="{E2CFE151-5D28-457D-9452-B854DD5039D9}"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3AC1B49-7212-4F6E-82CC-D38616410C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C3EAAE96-F954-4652-981A-AE9BCFB16A49}">
      <dgm:prSet/>
      <dgm:spPr/>
      <dgm:t>
        <a:bodyPr/>
        <a:lstStyle/>
        <a:p>
          <a:pPr rtl="0"/>
          <a:r>
            <a:rPr lang="tr-TR" b="1" u="sng" dirty="0">
              <a:solidFill>
                <a:schemeClr val="tx1"/>
              </a:solidFill>
            </a:rPr>
            <a:t>Temizlik:</a:t>
          </a:r>
          <a:r>
            <a:rPr lang="tr-TR" dirty="0">
              <a:solidFill>
                <a:schemeClr val="tx1"/>
              </a:solidFill>
            </a:rPr>
            <a:t> Kir ve organik maddelerin mekanik olarak uzaklaştırılması işlemidir</a:t>
          </a:r>
        </a:p>
      </dgm:t>
    </dgm:pt>
    <dgm:pt modelId="{BD41F6A6-207D-4450-A192-BB1258B38CD0}" type="parTrans" cxnId="{01A5A623-463E-4606-BDF5-F7EBB2C44625}">
      <dgm:prSet/>
      <dgm:spPr/>
      <dgm:t>
        <a:bodyPr/>
        <a:lstStyle/>
        <a:p>
          <a:endParaRPr lang="tr-TR">
            <a:solidFill>
              <a:schemeClr val="tx1"/>
            </a:solidFill>
          </a:endParaRPr>
        </a:p>
      </dgm:t>
    </dgm:pt>
    <dgm:pt modelId="{AB16096C-F8CA-4A99-B7EC-260A0AEC5BB7}" type="sibTrans" cxnId="{01A5A623-463E-4606-BDF5-F7EBB2C44625}">
      <dgm:prSet/>
      <dgm:spPr/>
      <dgm:t>
        <a:bodyPr/>
        <a:lstStyle/>
        <a:p>
          <a:endParaRPr lang="tr-TR">
            <a:solidFill>
              <a:schemeClr val="tx1"/>
            </a:solidFill>
          </a:endParaRPr>
        </a:p>
      </dgm:t>
    </dgm:pt>
    <dgm:pt modelId="{55706E18-7CBE-4721-A01D-F2504867753B}">
      <dgm:prSet/>
      <dgm:spPr>
        <a:solidFill>
          <a:schemeClr val="accent1">
            <a:lumMod val="60000"/>
            <a:lumOff val="40000"/>
          </a:schemeClr>
        </a:solidFill>
      </dgm:spPr>
      <dgm:t>
        <a:bodyPr/>
        <a:lstStyle/>
        <a:p>
          <a:pPr rtl="0"/>
          <a:r>
            <a:rPr lang="tr-TR" b="1" u="sng" dirty="0">
              <a:solidFill>
                <a:schemeClr val="tx1"/>
              </a:solidFill>
            </a:rPr>
            <a:t>Dekontaminasyon:</a:t>
          </a:r>
          <a:r>
            <a:rPr lang="tr-TR" b="1" dirty="0">
              <a:solidFill>
                <a:schemeClr val="tx1"/>
              </a:solidFill>
            </a:rPr>
            <a:t> </a:t>
          </a:r>
          <a:r>
            <a:rPr lang="tr-TR" dirty="0">
              <a:solidFill>
                <a:schemeClr val="tx1"/>
              </a:solidFill>
            </a:rPr>
            <a:t>Dezenfeksiyon/sterilizasyon öncesinde, fiziksel ve/veya kimyasal yöntemlerle bir yüzey veya malzemeden organik madde ve patojenleri uzaklaştırarak, güvenli hale getirme işlemidir</a:t>
          </a:r>
        </a:p>
      </dgm:t>
    </dgm:pt>
    <dgm:pt modelId="{2CFB13B7-4D36-431A-AC70-776E979DABF9}" type="parTrans" cxnId="{6B5942AF-9D7D-4D41-8229-233E8DDD22B6}">
      <dgm:prSet/>
      <dgm:spPr/>
      <dgm:t>
        <a:bodyPr/>
        <a:lstStyle/>
        <a:p>
          <a:endParaRPr lang="tr-TR">
            <a:solidFill>
              <a:schemeClr val="tx1"/>
            </a:solidFill>
          </a:endParaRPr>
        </a:p>
      </dgm:t>
    </dgm:pt>
    <dgm:pt modelId="{3EAD50F0-DBAE-42B2-B240-5A368CC7C1F8}" type="sibTrans" cxnId="{6B5942AF-9D7D-4D41-8229-233E8DDD22B6}">
      <dgm:prSet/>
      <dgm:spPr/>
      <dgm:t>
        <a:bodyPr/>
        <a:lstStyle/>
        <a:p>
          <a:endParaRPr lang="tr-TR">
            <a:solidFill>
              <a:schemeClr val="tx1"/>
            </a:solidFill>
          </a:endParaRPr>
        </a:p>
      </dgm:t>
    </dgm:pt>
    <dgm:pt modelId="{825716C0-D3D8-4D32-AB41-51262E01B893}" type="pres">
      <dgm:prSet presAssocID="{53AC1B49-7212-4F6E-82CC-D38616410CBB}" presName="linear" presStyleCnt="0">
        <dgm:presLayoutVars>
          <dgm:animLvl val="lvl"/>
          <dgm:resizeHandles val="exact"/>
        </dgm:presLayoutVars>
      </dgm:prSet>
      <dgm:spPr/>
    </dgm:pt>
    <dgm:pt modelId="{40C56E61-AD7C-49B1-9337-7C8A8B3F13D8}" type="pres">
      <dgm:prSet presAssocID="{C3EAAE96-F954-4652-981A-AE9BCFB16A49}" presName="parentText" presStyleLbl="node1" presStyleIdx="0" presStyleCnt="2">
        <dgm:presLayoutVars>
          <dgm:chMax val="0"/>
          <dgm:bulletEnabled val="1"/>
        </dgm:presLayoutVars>
      </dgm:prSet>
      <dgm:spPr/>
    </dgm:pt>
    <dgm:pt modelId="{28283EF9-32C5-4103-BC5F-6BA253FD5237}" type="pres">
      <dgm:prSet presAssocID="{AB16096C-F8CA-4A99-B7EC-260A0AEC5BB7}" presName="spacer" presStyleCnt="0"/>
      <dgm:spPr/>
    </dgm:pt>
    <dgm:pt modelId="{1FA08FE8-3D06-4E05-9BEE-25121B618ACA}" type="pres">
      <dgm:prSet presAssocID="{55706E18-7CBE-4721-A01D-F2504867753B}" presName="parentText" presStyleLbl="node1" presStyleIdx="1" presStyleCnt="2">
        <dgm:presLayoutVars>
          <dgm:chMax val="0"/>
          <dgm:bulletEnabled val="1"/>
        </dgm:presLayoutVars>
      </dgm:prSet>
      <dgm:spPr/>
    </dgm:pt>
  </dgm:ptLst>
  <dgm:cxnLst>
    <dgm:cxn modelId="{01A5A623-463E-4606-BDF5-F7EBB2C44625}" srcId="{53AC1B49-7212-4F6E-82CC-D38616410CBB}" destId="{C3EAAE96-F954-4652-981A-AE9BCFB16A49}" srcOrd="0" destOrd="0" parTransId="{BD41F6A6-207D-4450-A192-BB1258B38CD0}" sibTransId="{AB16096C-F8CA-4A99-B7EC-260A0AEC5BB7}"/>
    <dgm:cxn modelId="{E6FD9949-4FCF-4D48-8F5C-7F30510106DC}" type="presOf" srcId="{55706E18-7CBE-4721-A01D-F2504867753B}" destId="{1FA08FE8-3D06-4E05-9BEE-25121B618ACA}" srcOrd="0" destOrd="0" presId="urn:microsoft.com/office/officeart/2005/8/layout/vList2"/>
    <dgm:cxn modelId="{B9F9F371-183B-42E4-B528-7E816310BAEA}" type="presOf" srcId="{C3EAAE96-F954-4652-981A-AE9BCFB16A49}" destId="{40C56E61-AD7C-49B1-9337-7C8A8B3F13D8}" srcOrd="0" destOrd="0" presId="urn:microsoft.com/office/officeart/2005/8/layout/vList2"/>
    <dgm:cxn modelId="{6B5942AF-9D7D-4D41-8229-233E8DDD22B6}" srcId="{53AC1B49-7212-4F6E-82CC-D38616410CBB}" destId="{55706E18-7CBE-4721-A01D-F2504867753B}" srcOrd="1" destOrd="0" parTransId="{2CFB13B7-4D36-431A-AC70-776E979DABF9}" sibTransId="{3EAD50F0-DBAE-42B2-B240-5A368CC7C1F8}"/>
    <dgm:cxn modelId="{87D01BCF-6AD1-40FA-BFF3-A0D477A343A7}" type="presOf" srcId="{53AC1B49-7212-4F6E-82CC-D38616410CBB}" destId="{825716C0-D3D8-4D32-AB41-51262E01B893}" srcOrd="0" destOrd="0" presId="urn:microsoft.com/office/officeart/2005/8/layout/vList2"/>
    <dgm:cxn modelId="{12CBFDE9-A22C-4B62-93C4-F33D3FB713DA}" type="presParOf" srcId="{825716C0-D3D8-4D32-AB41-51262E01B893}" destId="{40C56E61-AD7C-49B1-9337-7C8A8B3F13D8}" srcOrd="0" destOrd="0" presId="urn:microsoft.com/office/officeart/2005/8/layout/vList2"/>
    <dgm:cxn modelId="{E4D8DAAA-FA1D-49AA-BB91-D93E97218817}" type="presParOf" srcId="{825716C0-D3D8-4D32-AB41-51262E01B893}" destId="{28283EF9-32C5-4103-BC5F-6BA253FD5237}" srcOrd="1" destOrd="0" presId="urn:microsoft.com/office/officeart/2005/8/layout/vList2"/>
    <dgm:cxn modelId="{0BF2E979-AA57-4943-8E95-2179314F3D6E}" type="presParOf" srcId="{825716C0-D3D8-4D32-AB41-51262E01B893}" destId="{1FA08FE8-3D06-4E05-9BEE-25121B618AC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5E20F63-0E23-4C01-BCE5-86486220D9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8076EA4D-1D9A-46B7-8306-96AE44A7D8D6}">
      <dgm:prSet/>
      <dgm:spPr>
        <a:solidFill>
          <a:schemeClr val="accent1">
            <a:lumMod val="60000"/>
            <a:lumOff val="40000"/>
          </a:schemeClr>
        </a:solidFill>
      </dgm:spPr>
      <dgm:t>
        <a:bodyPr/>
        <a:lstStyle/>
        <a:p>
          <a:pPr rtl="0"/>
          <a:r>
            <a:rPr lang="tr-TR" b="1" u="sng" dirty="0">
              <a:solidFill>
                <a:schemeClr val="tx1"/>
              </a:solidFill>
            </a:rPr>
            <a:t>Sterilizasyon:</a:t>
          </a:r>
          <a:r>
            <a:rPr lang="tr-TR" b="1" dirty="0">
              <a:solidFill>
                <a:schemeClr val="tx1"/>
              </a:solidFill>
            </a:rPr>
            <a:t> </a:t>
          </a:r>
          <a:r>
            <a:rPr lang="tr-TR" dirty="0">
              <a:solidFill>
                <a:schemeClr val="tx1"/>
              </a:solidFill>
            </a:rPr>
            <a:t>Herhangi bir maddenin ya da cismin üzerinde bulunan tüm mikroorganizmaların, sporlar dahil, öldürülmesidir</a:t>
          </a:r>
        </a:p>
      </dgm:t>
    </dgm:pt>
    <dgm:pt modelId="{2C0AECB2-09E7-4327-A018-CDF0F4FD3E64}" type="parTrans" cxnId="{4065E1D7-67BC-4080-BEB9-4B6E7C279336}">
      <dgm:prSet/>
      <dgm:spPr/>
      <dgm:t>
        <a:bodyPr/>
        <a:lstStyle/>
        <a:p>
          <a:endParaRPr lang="tr-TR">
            <a:solidFill>
              <a:schemeClr val="tx1"/>
            </a:solidFill>
          </a:endParaRPr>
        </a:p>
      </dgm:t>
    </dgm:pt>
    <dgm:pt modelId="{9844FA72-3A3D-4A4F-9294-20341D3DE465}" type="sibTrans" cxnId="{4065E1D7-67BC-4080-BEB9-4B6E7C279336}">
      <dgm:prSet/>
      <dgm:spPr/>
      <dgm:t>
        <a:bodyPr/>
        <a:lstStyle/>
        <a:p>
          <a:endParaRPr lang="tr-TR">
            <a:solidFill>
              <a:schemeClr val="tx1"/>
            </a:solidFill>
          </a:endParaRPr>
        </a:p>
      </dgm:t>
    </dgm:pt>
    <dgm:pt modelId="{48AD4447-0B3C-44B0-9417-0B871D9DE1DF}">
      <dgm:prSet/>
      <dgm:spPr>
        <a:solidFill>
          <a:schemeClr val="accent1"/>
        </a:solidFill>
      </dgm:spPr>
      <dgm:t>
        <a:bodyPr/>
        <a:lstStyle/>
        <a:p>
          <a:pPr rtl="0"/>
          <a:r>
            <a:rPr lang="tr-TR" b="1" u="sng" dirty="0">
              <a:solidFill>
                <a:schemeClr val="tx1"/>
              </a:solidFill>
            </a:rPr>
            <a:t>Dezenfeksiyon:</a:t>
          </a:r>
          <a:r>
            <a:rPr lang="tr-TR" dirty="0">
              <a:solidFill>
                <a:schemeClr val="tx1"/>
              </a:solidFill>
            </a:rPr>
            <a:t> Cansız maddeler ve yüzeyler üzerinde bulunan mikroorganizmaların (bakteri sporları hariç) yok edilmesi veya üremelerinin durdurulmasıdır</a:t>
          </a:r>
        </a:p>
      </dgm:t>
    </dgm:pt>
    <dgm:pt modelId="{79506782-DE71-47F3-82CD-F45BE9936647}" type="parTrans" cxnId="{F799ECA7-EB59-4B7D-A3D4-B9F8F6285325}">
      <dgm:prSet/>
      <dgm:spPr/>
      <dgm:t>
        <a:bodyPr/>
        <a:lstStyle/>
        <a:p>
          <a:endParaRPr lang="tr-TR">
            <a:solidFill>
              <a:schemeClr val="tx1"/>
            </a:solidFill>
          </a:endParaRPr>
        </a:p>
      </dgm:t>
    </dgm:pt>
    <dgm:pt modelId="{1980416C-27FD-42BC-BBEE-CDF09DBB1BF7}" type="sibTrans" cxnId="{F799ECA7-EB59-4B7D-A3D4-B9F8F6285325}">
      <dgm:prSet/>
      <dgm:spPr/>
      <dgm:t>
        <a:bodyPr/>
        <a:lstStyle/>
        <a:p>
          <a:endParaRPr lang="tr-TR">
            <a:solidFill>
              <a:schemeClr val="tx1"/>
            </a:solidFill>
          </a:endParaRPr>
        </a:p>
      </dgm:t>
    </dgm:pt>
    <dgm:pt modelId="{861EF179-9888-4626-805F-04DC409C2A7D}">
      <dgm:prSet/>
      <dgm:spPr>
        <a:solidFill>
          <a:schemeClr val="accent1">
            <a:lumMod val="60000"/>
            <a:lumOff val="40000"/>
          </a:schemeClr>
        </a:solidFill>
      </dgm:spPr>
      <dgm:t>
        <a:bodyPr/>
        <a:lstStyle/>
        <a:p>
          <a:pPr rtl="0"/>
          <a:r>
            <a:rPr lang="tr-TR" b="1" u="sng" dirty="0">
              <a:solidFill>
                <a:schemeClr val="tx1"/>
              </a:solidFill>
            </a:rPr>
            <a:t>Dezenfeksiyon işlemi</a:t>
          </a:r>
          <a:r>
            <a:rPr lang="tr-TR" dirty="0">
              <a:solidFill>
                <a:schemeClr val="tx1"/>
              </a:solidFill>
            </a:rPr>
            <a:t>, bakteri sporları ve mikobakterileri etkileme seviyelerine göre yüksek, orta ve düşük dezenfeksiyon olarak 3 sınıfta değerlendirilir</a:t>
          </a:r>
        </a:p>
      </dgm:t>
    </dgm:pt>
    <dgm:pt modelId="{8BF28C8B-301D-4865-9DCE-FD908FDADF09}" type="sibTrans" cxnId="{F364F3C8-7E15-4510-9CBF-FD7C09397B59}">
      <dgm:prSet/>
      <dgm:spPr/>
      <dgm:t>
        <a:bodyPr/>
        <a:lstStyle/>
        <a:p>
          <a:endParaRPr lang="tr-TR">
            <a:solidFill>
              <a:schemeClr val="tx1"/>
            </a:solidFill>
          </a:endParaRPr>
        </a:p>
      </dgm:t>
    </dgm:pt>
    <dgm:pt modelId="{FAC1535B-1EBB-4831-B07E-565BD4D6EE2F}" type="parTrans" cxnId="{F364F3C8-7E15-4510-9CBF-FD7C09397B59}">
      <dgm:prSet/>
      <dgm:spPr/>
      <dgm:t>
        <a:bodyPr/>
        <a:lstStyle/>
        <a:p>
          <a:endParaRPr lang="tr-TR">
            <a:solidFill>
              <a:schemeClr val="tx1"/>
            </a:solidFill>
          </a:endParaRPr>
        </a:p>
      </dgm:t>
    </dgm:pt>
    <dgm:pt modelId="{84B5B9B8-57CB-41EF-94E2-C9BBD21AA2DB}" type="pres">
      <dgm:prSet presAssocID="{25E20F63-0E23-4C01-BCE5-86486220D9D7}" presName="linear" presStyleCnt="0">
        <dgm:presLayoutVars>
          <dgm:animLvl val="lvl"/>
          <dgm:resizeHandles val="exact"/>
        </dgm:presLayoutVars>
      </dgm:prSet>
      <dgm:spPr/>
    </dgm:pt>
    <dgm:pt modelId="{87171E32-7CA2-4990-B170-4630C67CBC98}" type="pres">
      <dgm:prSet presAssocID="{8076EA4D-1D9A-46B7-8306-96AE44A7D8D6}" presName="parentText" presStyleLbl="node1" presStyleIdx="0" presStyleCnt="3">
        <dgm:presLayoutVars>
          <dgm:chMax val="0"/>
          <dgm:bulletEnabled val="1"/>
        </dgm:presLayoutVars>
      </dgm:prSet>
      <dgm:spPr/>
    </dgm:pt>
    <dgm:pt modelId="{CDF8C8C9-DB34-43AD-958A-47C7B89F3175}" type="pres">
      <dgm:prSet presAssocID="{9844FA72-3A3D-4A4F-9294-20341D3DE465}" presName="spacer" presStyleCnt="0"/>
      <dgm:spPr/>
    </dgm:pt>
    <dgm:pt modelId="{1B1CD7E8-CBF7-44CA-BB09-C98B735392F0}" type="pres">
      <dgm:prSet presAssocID="{48AD4447-0B3C-44B0-9417-0B871D9DE1DF}" presName="parentText" presStyleLbl="node1" presStyleIdx="1" presStyleCnt="3">
        <dgm:presLayoutVars>
          <dgm:chMax val="0"/>
          <dgm:bulletEnabled val="1"/>
        </dgm:presLayoutVars>
      </dgm:prSet>
      <dgm:spPr/>
    </dgm:pt>
    <dgm:pt modelId="{503F1EBC-FB65-457F-AB97-0BFE908B01FA}" type="pres">
      <dgm:prSet presAssocID="{1980416C-27FD-42BC-BBEE-CDF09DBB1BF7}" presName="spacer" presStyleCnt="0"/>
      <dgm:spPr/>
    </dgm:pt>
    <dgm:pt modelId="{3C83C01E-9D98-4A76-83C7-0B953F1CD3CE}" type="pres">
      <dgm:prSet presAssocID="{861EF179-9888-4626-805F-04DC409C2A7D}" presName="parentText" presStyleLbl="node1" presStyleIdx="2" presStyleCnt="3">
        <dgm:presLayoutVars>
          <dgm:chMax val="0"/>
          <dgm:bulletEnabled val="1"/>
        </dgm:presLayoutVars>
      </dgm:prSet>
      <dgm:spPr/>
    </dgm:pt>
  </dgm:ptLst>
  <dgm:cxnLst>
    <dgm:cxn modelId="{3856A568-25D7-45A5-A0F0-802F037632D7}" type="presOf" srcId="{25E20F63-0E23-4C01-BCE5-86486220D9D7}" destId="{84B5B9B8-57CB-41EF-94E2-C9BBD21AA2DB}" srcOrd="0" destOrd="0" presId="urn:microsoft.com/office/officeart/2005/8/layout/vList2"/>
    <dgm:cxn modelId="{1E46886E-7B3C-48D1-8D4A-3B4D746F1D28}" type="presOf" srcId="{8076EA4D-1D9A-46B7-8306-96AE44A7D8D6}" destId="{87171E32-7CA2-4990-B170-4630C67CBC98}" srcOrd="0" destOrd="0" presId="urn:microsoft.com/office/officeart/2005/8/layout/vList2"/>
    <dgm:cxn modelId="{810BA4A2-9038-481C-92F0-3954255DF1F8}" type="presOf" srcId="{48AD4447-0B3C-44B0-9417-0B871D9DE1DF}" destId="{1B1CD7E8-CBF7-44CA-BB09-C98B735392F0}" srcOrd="0" destOrd="0" presId="urn:microsoft.com/office/officeart/2005/8/layout/vList2"/>
    <dgm:cxn modelId="{F799ECA7-EB59-4B7D-A3D4-B9F8F6285325}" srcId="{25E20F63-0E23-4C01-BCE5-86486220D9D7}" destId="{48AD4447-0B3C-44B0-9417-0B871D9DE1DF}" srcOrd="1" destOrd="0" parTransId="{79506782-DE71-47F3-82CD-F45BE9936647}" sibTransId="{1980416C-27FD-42BC-BBEE-CDF09DBB1BF7}"/>
    <dgm:cxn modelId="{F364F3C8-7E15-4510-9CBF-FD7C09397B59}" srcId="{25E20F63-0E23-4C01-BCE5-86486220D9D7}" destId="{861EF179-9888-4626-805F-04DC409C2A7D}" srcOrd="2" destOrd="0" parTransId="{FAC1535B-1EBB-4831-B07E-565BD4D6EE2F}" sibTransId="{8BF28C8B-301D-4865-9DCE-FD908FDADF09}"/>
    <dgm:cxn modelId="{F42C01D7-3C45-4893-82E1-7A5C2AA0A8D2}" type="presOf" srcId="{861EF179-9888-4626-805F-04DC409C2A7D}" destId="{3C83C01E-9D98-4A76-83C7-0B953F1CD3CE}" srcOrd="0" destOrd="0" presId="urn:microsoft.com/office/officeart/2005/8/layout/vList2"/>
    <dgm:cxn modelId="{4065E1D7-67BC-4080-BEB9-4B6E7C279336}" srcId="{25E20F63-0E23-4C01-BCE5-86486220D9D7}" destId="{8076EA4D-1D9A-46B7-8306-96AE44A7D8D6}" srcOrd="0" destOrd="0" parTransId="{2C0AECB2-09E7-4327-A018-CDF0F4FD3E64}" sibTransId="{9844FA72-3A3D-4A4F-9294-20341D3DE465}"/>
    <dgm:cxn modelId="{CF272826-9039-43AE-9757-D7E20A88FEBA}" type="presParOf" srcId="{84B5B9B8-57CB-41EF-94E2-C9BBD21AA2DB}" destId="{87171E32-7CA2-4990-B170-4630C67CBC98}" srcOrd="0" destOrd="0" presId="urn:microsoft.com/office/officeart/2005/8/layout/vList2"/>
    <dgm:cxn modelId="{5A63ADF2-6D95-4A2C-956F-C92A4317F7A0}" type="presParOf" srcId="{84B5B9B8-57CB-41EF-94E2-C9BBD21AA2DB}" destId="{CDF8C8C9-DB34-43AD-958A-47C7B89F3175}" srcOrd="1" destOrd="0" presId="urn:microsoft.com/office/officeart/2005/8/layout/vList2"/>
    <dgm:cxn modelId="{DC92FE67-1974-43BB-94FC-69AF9D4B9D58}" type="presParOf" srcId="{84B5B9B8-57CB-41EF-94E2-C9BBD21AA2DB}" destId="{1B1CD7E8-CBF7-44CA-BB09-C98B735392F0}" srcOrd="2" destOrd="0" presId="urn:microsoft.com/office/officeart/2005/8/layout/vList2"/>
    <dgm:cxn modelId="{9C08C9C5-5FBF-4BEE-96BF-70FC5BB7EB94}" type="presParOf" srcId="{84B5B9B8-57CB-41EF-94E2-C9BBD21AA2DB}" destId="{503F1EBC-FB65-457F-AB97-0BFE908B01FA}" srcOrd="3" destOrd="0" presId="urn:microsoft.com/office/officeart/2005/8/layout/vList2"/>
    <dgm:cxn modelId="{2864BBE0-7CF8-4FDB-9230-EF6092C65ED2}" type="presParOf" srcId="{84B5B9B8-57CB-41EF-94E2-C9BBD21AA2DB}" destId="{3C83C01E-9D98-4A76-83C7-0B953F1CD3C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9809E9B-8EA0-4B06-AF50-6AAACA86CDE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tr-TR"/>
        </a:p>
      </dgm:t>
    </dgm:pt>
    <dgm:pt modelId="{DAD208A0-E8CB-4EE7-9953-BD47E52F2179}">
      <dgm:prSet custT="1"/>
      <dgm:spPr/>
      <dgm:t>
        <a:bodyPr/>
        <a:lstStyle/>
        <a:p>
          <a:pPr rtl="0"/>
          <a:endParaRPr lang="tr-TR" sz="2000" b="1" u="sng" dirty="0">
            <a:solidFill>
              <a:schemeClr val="tx1"/>
            </a:solidFill>
          </a:endParaRPr>
        </a:p>
        <a:p>
          <a:pPr rtl="0"/>
          <a:r>
            <a:rPr lang="tr-TR" sz="2000" b="1" u="sng" dirty="0">
              <a:solidFill>
                <a:schemeClr val="tx1"/>
              </a:solidFill>
            </a:rPr>
            <a:t>Yüksek Düzey Dezenfeksiyon: </a:t>
          </a:r>
          <a:endParaRPr lang="tr-TR" sz="2000" dirty="0">
            <a:solidFill>
              <a:schemeClr val="tx1"/>
            </a:solidFill>
          </a:endParaRPr>
        </a:p>
      </dgm:t>
    </dgm:pt>
    <dgm:pt modelId="{E46CBE63-0868-40B5-A3FC-A265D15A5CF9}" type="parTrans" cxnId="{B609D00F-D6C4-4B2C-8FB0-38E2194162DC}">
      <dgm:prSet/>
      <dgm:spPr/>
      <dgm:t>
        <a:bodyPr/>
        <a:lstStyle/>
        <a:p>
          <a:endParaRPr lang="tr-TR" sz="2000">
            <a:solidFill>
              <a:schemeClr val="tx1"/>
            </a:solidFill>
          </a:endParaRPr>
        </a:p>
      </dgm:t>
    </dgm:pt>
    <dgm:pt modelId="{99B343B6-68AA-43E6-908E-D4BDDFE331F9}" type="sibTrans" cxnId="{B609D00F-D6C4-4B2C-8FB0-38E2194162DC}">
      <dgm:prSet custT="1"/>
      <dgm:spPr>
        <a:solidFill>
          <a:srgbClr val="7030A0">
            <a:alpha val="90000"/>
          </a:srgbClr>
        </a:solidFill>
        <a:ln>
          <a:solidFill>
            <a:schemeClr val="tx1">
              <a:alpha val="90000"/>
            </a:schemeClr>
          </a:solidFill>
        </a:ln>
      </dgm:spPr>
      <dgm:t>
        <a:bodyPr/>
        <a:lstStyle/>
        <a:p>
          <a:endParaRPr lang="tr-TR" sz="2000">
            <a:solidFill>
              <a:schemeClr val="tx1"/>
            </a:solidFill>
          </a:endParaRPr>
        </a:p>
      </dgm:t>
    </dgm:pt>
    <dgm:pt modelId="{5FF26F04-FE56-482D-AC49-4279066683FF}">
      <dgm:prSet custT="1"/>
      <dgm:spPr/>
      <dgm:t>
        <a:bodyPr/>
        <a:lstStyle/>
        <a:p>
          <a:pPr rtl="0"/>
          <a:r>
            <a:rPr lang="tr-TR" sz="2000" dirty="0">
              <a:solidFill>
                <a:schemeClr val="tx1"/>
              </a:solidFill>
            </a:rPr>
            <a:t>Tüm vejetatif bakteriler, virüsler ve mantarlarla bakteri sporlarının bir kısmının yok edilmesi işlemidir</a:t>
          </a:r>
        </a:p>
      </dgm:t>
    </dgm:pt>
    <dgm:pt modelId="{D45B83EE-2F91-4C2E-B035-AC4A8F937213}" type="parTrans" cxnId="{F281CC76-D94B-4994-B318-3A05C496255D}">
      <dgm:prSet/>
      <dgm:spPr/>
      <dgm:t>
        <a:bodyPr/>
        <a:lstStyle/>
        <a:p>
          <a:endParaRPr lang="tr-TR" sz="2000">
            <a:solidFill>
              <a:schemeClr val="tx1"/>
            </a:solidFill>
          </a:endParaRPr>
        </a:p>
      </dgm:t>
    </dgm:pt>
    <dgm:pt modelId="{FCE994F8-5070-441D-BB1B-E74B16EE1796}" type="sibTrans" cxnId="{F281CC76-D94B-4994-B318-3A05C496255D}">
      <dgm:prSet/>
      <dgm:spPr/>
      <dgm:t>
        <a:bodyPr/>
        <a:lstStyle/>
        <a:p>
          <a:endParaRPr lang="tr-TR" sz="2000">
            <a:solidFill>
              <a:schemeClr val="tx1"/>
            </a:solidFill>
          </a:endParaRPr>
        </a:p>
      </dgm:t>
    </dgm:pt>
    <dgm:pt modelId="{DE13F988-EC60-4FEA-862B-74269CBB0850}">
      <dgm:prSet custT="1"/>
      <dgm:spPr/>
      <dgm:t>
        <a:bodyPr/>
        <a:lstStyle/>
        <a:p>
          <a:pPr rtl="0"/>
          <a:endParaRPr lang="tr-TR" sz="2000" dirty="0">
            <a:solidFill>
              <a:schemeClr val="tx1"/>
            </a:solidFill>
          </a:endParaRPr>
        </a:p>
      </dgm:t>
    </dgm:pt>
    <dgm:pt modelId="{13278DBF-5A01-4EF5-B337-59F21143A79A}" type="parTrans" cxnId="{9D7ABA05-221A-4EF8-B360-BCDF9AB4F8A9}">
      <dgm:prSet/>
      <dgm:spPr/>
      <dgm:t>
        <a:bodyPr/>
        <a:lstStyle/>
        <a:p>
          <a:endParaRPr lang="tr-TR" sz="2000">
            <a:solidFill>
              <a:schemeClr val="tx1"/>
            </a:solidFill>
          </a:endParaRPr>
        </a:p>
      </dgm:t>
    </dgm:pt>
    <dgm:pt modelId="{7A84D67D-9358-4D0B-81FC-6ADB8785ACAE}" type="sibTrans" cxnId="{9D7ABA05-221A-4EF8-B360-BCDF9AB4F8A9}">
      <dgm:prSet/>
      <dgm:spPr/>
      <dgm:t>
        <a:bodyPr/>
        <a:lstStyle/>
        <a:p>
          <a:endParaRPr lang="tr-TR" sz="2000">
            <a:solidFill>
              <a:schemeClr val="tx1"/>
            </a:solidFill>
          </a:endParaRPr>
        </a:p>
      </dgm:t>
    </dgm:pt>
    <dgm:pt modelId="{F8A01795-9DAF-41F9-8E36-CF1A288DD731}">
      <dgm:prSet custT="1"/>
      <dgm:spPr>
        <a:solidFill>
          <a:schemeClr val="accent1">
            <a:lumMod val="60000"/>
            <a:lumOff val="40000"/>
          </a:schemeClr>
        </a:solidFill>
      </dgm:spPr>
      <dgm:t>
        <a:bodyPr/>
        <a:lstStyle/>
        <a:p>
          <a:pPr rtl="0"/>
          <a:endParaRPr lang="tr-TR" sz="2000" b="1" u="sng" dirty="0">
            <a:solidFill>
              <a:schemeClr val="tx1"/>
            </a:solidFill>
          </a:endParaRPr>
        </a:p>
        <a:p>
          <a:pPr rtl="0"/>
          <a:r>
            <a:rPr lang="tr-TR" sz="2000" b="1" u="sng" dirty="0">
              <a:solidFill>
                <a:schemeClr val="tx1"/>
              </a:solidFill>
            </a:rPr>
            <a:t>Orta Düzey Dezenfeksiyon:</a:t>
          </a:r>
          <a:endParaRPr lang="tr-TR" sz="2000" dirty="0">
            <a:solidFill>
              <a:schemeClr val="tx1"/>
            </a:solidFill>
          </a:endParaRPr>
        </a:p>
      </dgm:t>
    </dgm:pt>
    <dgm:pt modelId="{5E9E2E86-09EF-4B7A-96C4-5B73176B2222}" type="parTrans" cxnId="{9DE389BA-3715-4B45-AB3D-964A751CC747}">
      <dgm:prSet/>
      <dgm:spPr/>
      <dgm:t>
        <a:bodyPr/>
        <a:lstStyle/>
        <a:p>
          <a:endParaRPr lang="tr-TR" sz="2000">
            <a:solidFill>
              <a:schemeClr val="tx1"/>
            </a:solidFill>
          </a:endParaRPr>
        </a:p>
      </dgm:t>
    </dgm:pt>
    <dgm:pt modelId="{7D49AB08-48F5-470A-B1BD-4C1C643D44DD}" type="sibTrans" cxnId="{9DE389BA-3715-4B45-AB3D-964A751CC747}">
      <dgm:prSet custT="1"/>
      <dgm:spPr>
        <a:solidFill>
          <a:srgbClr val="7030A0">
            <a:alpha val="90000"/>
          </a:srgbClr>
        </a:solidFill>
        <a:ln>
          <a:solidFill>
            <a:schemeClr val="tx1">
              <a:alpha val="90000"/>
            </a:schemeClr>
          </a:solidFill>
        </a:ln>
      </dgm:spPr>
      <dgm:t>
        <a:bodyPr/>
        <a:lstStyle/>
        <a:p>
          <a:endParaRPr lang="tr-TR" sz="2000">
            <a:solidFill>
              <a:schemeClr val="tx1"/>
            </a:solidFill>
          </a:endParaRPr>
        </a:p>
      </dgm:t>
    </dgm:pt>
    <dgm:pt modelId="{3B5F90A7-C3D7-438A-88C3-2163733F944F}">
      <dgm:prSet custT="1"/>
      <dgm:spPr>
        <a:solidFill>
          <a:schemeClr val="accent1">
            <a:lumMod val="60000"/>
            <a:lumOff val="40000"/>
          </a:schemeClr>
        </a:solidFill>
      </dgm:spPr>
      <dgm:t>
        <a:bodyPr/>
        <a:lstStyle/>
        <a:p>
          <a:pPr rtl="0"/>
          <a:r>
            <a:rPr lang="tr-TR" sz="2000" dirty="0">
              <a:solidFill>
                <a:schemeClr val="tx1"/>
              </a:solidFill>
            </a:rPr>
            <a:t>Tüberküloz etkenleri, vejetatif bakteriler, virüs ve mantarların büyük çoğunluğunun yok edilmesi işlemidir</a:t>
          </a:r>
        </a:p>
      </dgm:t>
    </dgm:pt>
    <dgm:pt modelId="{D4CCE972-D36C-4FBF-8AF0-70A3B300824A}" type="parTrans" cxnId="{37D0FC72-945E-46F2-AC8D-0749290D60BD}">
      <dgm:prSet/>
      <dgm:spPr/>
      <dgm:t>
        <a:bodyPr/>
        <a:lstStyle/>
        <a:p>
          <a:endParaRPr lang="tr-TR" sz="2000">
            <a:solidFill>
              <a:schemeClr val="tx1"/>
            </a:solidFill>
          </a:endParaRPr>
        </a:p>
      </dgm:t>
    </dgm:pt>
    <dgm:pt modelId="{628B15F0-B0C7-418D-A8CA-4AC3C0BCDB37}" type="sibTrans" cxnId="{37D0FC72-945E-46F2-AC8D-0749290D60BD}">
      <dgm:prSet/>
      <dgm:spPr/>
      <dgm:t>
        <a:bodyPr/>
        <a:lstStyle/>
        <a:p>
          <a:endParaRPr lang="tr-TR" sz="2000">
            <a:solidFill>
              <a:schemeClr val="tx1"/>
            </a:solidFill>
          </a:endParaRPr>
        </a:p>
      </dgm:t>
    </dgm:pt>
    <dgm:pt modelId="{DCDB36FF-FDFA-48E2-AA89-5DF7F0AF2C1C}">
      <dgm:prSet custT="1"/>
      <dgm:spPr>
        <a:solidFill>
          <a:schemeClr val="accent1">
            <a:lumMod val="60000"/>
            <a:lumOff val="40000"/>
          </a:schemeClr>
        </a:solidFill>
      </dgm:spPr>
      <dgm:t>
        <a:bodyPr/>
        <a:lstStyle/>
        <a:p>
          <a:pPr rtl="0"/>
          <a:endParaRPr lang="tr-TR" sz="2000" dirty="0">
            <a:solidFill>
              <a:schemeClr val="tx1"/>
            </a:solidFill>
          </a:endParaRPr>
        </a:p>
      </dgm:t>
    </dgm:pt>
    <dgm:pt modelId="{FFB36B83-360B-4289-9A76-4F11FF728D6A}" type="parTrans" cxnId="{CF8F14F3-3109-441B-8939-0DF992845BDF}">
      <dgm:prSet/>
      <dgm:spPr/>
      <dgm:t>
        <a:bodyPr/>
        <a:lstStyle/>
        <a:p>
          <a:endParaRPr lang="tr-TR" sz="2000">
            <a:solidFill>
              <a:schemeClr val="tx1"/>
            </a:solidFill>
          </a:endParaRPr>
        </a:p>
      </dgm:t>
    </dgm:pt>
    <dgm:pt modelId="{E4968A5A-5152-4ACB-AA93-755C3E98E36D}" type="sibTrans" cxnId="{CF8F14F3-3109-441B-8939-0DF992845BDF}">
      <dgm:prSet/>
      <dgm:spPr/>
      <dgm:t>
        <a:bodyPr/>
        <a:lstStyle/>
        <a:p>
          <a:endParaRPr lang="tr-TR" sz="2000">
            <a:solidFill>
              <a:schemeClr val="tx1"/>
            </a:solidFill>
          </a:endParaRPr>
        </a:p>
      </dgm:t>
    </dgm:pt>
    <dgm:pt modelId="{CCD1DB87-2EDC-498B-A3F9-586B978138B8}">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tr-TR" sz="2000" b="1" u="sng" dirty="0">
            <a:solidFill>
              <a:schemeClr val="tx1"/>
            </a:solidFill>
          </a:endParaRPr>
        </a:p>
        <a:p>
          <a:pPr marL="0" marR="0" indent="0" defTabSz="914400" rtl="0" eaLnBrk="1" fontAlgn="auto" latinLnBrk="0" hangingPunct="1">
            <a:lnSpc>
              <a:spcPct val="100000"/>
            </a:lnSpc>
            <a:spcBef>
              <a:spcPts val="0"/>
            </a:spcBef>
            <a:spcAft>
              <a:spcPts val="0"/>
            </a:spcAft>
            <a:buClrTx/>
            <a:buSzTx/>
            <a:buFontTx/>
            <a:buNone/>
            <a:tabLst/>
            <a:defRPr/>
          </a:pPr>
          <a:r>
            <a:rPr lang="tr-TR" sz="2000" b="1" u="sng" dirty="0">
              <a:solidFill>
                <a:schemeClr val="tx1"/>
              </a:solidFill>
            </a:rPr>
            <a:t>Düşük Düzey Dezenfeksiyon:</a:t>
          </a:r>
        </a:p>
        <a:p>
          <a:pPr marL="0" marR="0" indent="0" defTabSz="914400" rtl="0" eaLnBrk="1" fontAlgn="auto" latinLnBrk="0" hangingPunct="1">
            <a:lnSpc>
              <a:spcPct val="100000"/>
            </a:lnSpc>
            <a:spcBef>
              <a:spcPts val="0"/>
            </a:spcBef>
            <a:spcAft>
              <a:spcPts val="0"/>
            </a:spcAft>
            <a:buClrTx/>
            <a:buSzTx/>
            <a:buFontTx/>
            <a:buNone/>
            <a:tabLst/>
            <a:defRPr/>
          </a:pPr>
          <a:r>
            <a:rPr lang="tr-TR" sz="2000" dirty="0">
              <a:solidFill>
                <a:schemeClr val="tx1"/>
              </a:solidFill>
            </a:rPr>
            <a:t>Tüberküloz etkenleri ve zarfsız virüslere etkisiz olan, ancak bir kısım vejetatif bakterilerin yok edilmesi işlemidir</a:t>
          </a:r>
        </a:p>
        <a:p>
          <a:pPr marL="0" marR="0" indent="0" defTabSz="914400" rtl="0" eaLnBrk="1" fontAlgn="auto" latinLnBrk="0" hangingPunct="1">
            <a:lnSpc>
              <a:spcPct val="100000"/>
            </a:lnSpc>
            <a:spcBef>
              <a:spcPts val="0"/>
            </a:spcBef>
            <a:spcAft>
              <a:spcPts val="0"/>
            </a:spcAft>
            <a:buClrTx/>
            <a:buSzTx/>
            <a:buFontTx/>
            <a:buNone/>
            <a:tabLst/>
            <a:defRPr/>
          </a:pPr>
          <a:endParaRPr lang="tr-TR" sz="2000" dirty="0">
            <a:solidFill>
              <a:schemeClr val="tx1"/>
            </a:solidFill>
          </a:endParaRPr>
        </a:p>
      </dgm:t>
    </dgm:pt>
    <dgm:pt modelId="{187486BC-6896-4CF7-ADE1-0C13F84F3DB0}" type="parTrans" cxnId="{646286AE-7BD9-4A80-9BD8-C54640E370D9}">
      <dgm:prSet/>
      <dgm:spPr/>
      <dgm:t>
        <a:bodyPr/>
        <a:lstStyle/>
        <a:p>
          <a:endParaRPr lang="tr-TR" sz="2000">
            <a:solidFill>
              <a:schemeClr val="tx1"/>
            </a:solidFill>
          </a:endParaRPr>
        </a:p>
      </dgm:t>
    </dgm:pt>
    <dgm:pt modelId="{25F11294-A4D5-4FD3-883A-37C5021E0A58}" type="sibTrans" cxnId="{646286AE-7BD9-4A80-9BD8-C54640E370D9}">
      <dgm:prSet/>
      <dgm:spPr/>
      <dgm:t>
        <a:bodyPr/>
        <a:lstStyle/>
        <a:p>
          <a:endParaRPr lang="tr-TR" sz="2000">
            <a:solidFill>
              <a:schemeClr val="tx1"/>
            </a:solidFill>
          </a:endParaRPr>
        </a:p>
      </dgm:t>
    </dgm:pt>
    <dgm:pt modelId="{B054DF7C-C37C-421B-80F1-F481ACFB1A5C}" type="pres">
      <dgm:prSet presAssocID="{99809E9B-8EA0-4B06-AF50-6AAACA86CDEF}" presName="outerComposite" presStyleCnt="0">
        <dgm:presLayoutVars>
          <dgm:chMax val="5"/>
          <dgm:dir/>
          <dgm:resizeHandles val="exact"/>
        </dgm:presLayoutVars>
      </dgm:prSet>
      <dgm:spPr/>
    </dgm:pt>
    <dgm:pt modelId="{A880D80B-23B3-4F1B-B0DB-7EE0F74221D6}" type="pres">
      <dgm:prSet presAssocID="{99809E9B-8EA0-4B06-AF50-6AAACA86CDEF}" presName="dummyMaxCanvas" presStyleCnt="0">
        <dgm:presLayoutVars/>
      </dgm:prSet>
      <dgm:spPr/>
    </dgm:pt>
    <dgm:pt modelId="{23CF39A8-F670-4783-B080-05D321818E68}" type="pres">
      <dgm:prSet presAssocID="{99809E9B-8EA0-4B06-AF50-6AAACA86CDEF}" presName="ThreeNodes_1" presStyleLbl="node1" presStyleIdx="0" presStyleCnt="3">
        <dgm:presLayoutVars>
          <dgm:bulletEnabled val="1"/>
        </dgm:presLayoutVars>
      </dgm:prSet>
      <dgm:spPr/>
    </dgm:pt>
    <dgm:pt modelId="{D3ADECB5-78C4-4493-AC93-9E3EC358CA97}" type="pres">
      <dgm:prSet presAssocID="{99809E9B-8EA0-4B06-AF50-6AAACA86CDEF}" presName="ThreeNodes_2" presStyleLbl="node1" presStyleIdx="1" presStyleCnt="3">
        <dgm:presLayoutVars>
          <dgm:bulletEnabled val="1"/>
        </dgm:presLayoutVars>
      </dgm:prSet>
      <dgm:spPr/>
    </dgm:pt>
    <dgm:pt modelId="{9DAA30AB-E425-414B-B259-095C1A5734AD}" type="pres">
      <dgm:prSet presAssocID="{99809E9B-8EA0-4B06-AF50-6AAACA86CDEF}" presName="ThreeNodes_3" presStyleLbl="node1" presStyleIdx="2" presStyleCnt="3">
        <dgm:presLayoutVars>
          <dgm:bulletEnabled val="1"/>
        </dgm:presLayoutVars>
      </dgm:prSet>
      <dgm:spPr/>
    </dgm:pt>
    <dgm:pt modelId="{9DC8A019-2D1D-4754-8622-28BFBA5BF55E}" type="pres">
      <dgm:prSet presAssocID="{99809E9B-8EA0-4B06-AF50-6AAACA86CDEF}" presName="ThreeConn_1-2" presStyleLbl="fgAccFollowNode1" presStyleIdx="0" presStyleCnt="2">
        <dgm:presLayoutVars>
          <dgm:bulletEnabled val="1"/>
        </dgm:presLayoutVars>
      </dgm:prSet>
      <dgm:spPr/>
    </dgm:pt>
    <dgm:pt modelId="{9437891B-2930-4C6D-BCF3-168B712F9D9C}" type="pres">
      <dgm:prSet presAssocID="{99809E9B-8EA0-4B06-AF50-6AAACA86CDEF}" presName="ThreeConn_2-3" presStyleLbl="fgAccFollowNode1" presStyleIdx="1" presStyleCnt="2">
        <dgm:presLayoutVars>
          <dgm:bulletEnabled val="1"/>
        </dgm:presLayoutVars>
      </dgm:prSet>
      <dgm:spPr/>
    </dgm:pt>
    <dgm:pt modelId="{0416EF15-9D7C-41B1-A3EA-78E174563900}" type="pres">
      <dgm:prSet presAssocID="{99809E9B-8EA0-4B06-AF50-6AAACA86CDEF}" presName="ThreeNodes_1_text" presStyleLbl="node1" presStyleIdx="2" presStyleCnt="3">
        <dgm:presLayoutVars>
          <dgm:bulletEnabled val="1"/>
        </dgm:presLayoutVars>
      </dgm:prSet>
      <dgm:spPr/>
    </dgm:pt>
    <dgm:pt modelId="{F4D49CCC-5D58-43E0-A39D-CD2E78DC56E0}" type="pres">
      <dgm:prSet presAssocID="{99809E9B-8EA0-4B06-AF50-6AAACA86CDEF}" presName="ThreeNodes_2_text" presStyleLbl="node1" presStyleIdx="2" presStyleCnt="3">
        <dgm:presLayoutVars>
          <dgm:bulletEnabled val="1"/>
        </dgm:presLayoutVars>
      </dgm:prSet>
      <dgm:spPr/>
    </dgm:pt>
    <dgm:pt modelId="{B5D336A1-8F78-4BDA-BA82-2FA7D3F7D9EB}" type="pres">
      <dgm:prSet presAssocID="{99809E9B-8EA0-4B06-AF50-6AAACA86CDEF}" presName="ThreeNodes_3_text" presStyleLbl="node1" presStyleIdx="2" presStyleCnt="3">
        <dgm:presLayoutVars>
          <dgm:bulletEnabled val="1"/>
        </dgm:presLayoutVars>
      </dgm:prSet>
      <dgm:spPr/>
    </dgm:pt>
  </dgm:ptLst>
  <dgm:cxnLst>
    <dgm:cxn modelId="{D29E7801-7EA6-4D6B-8239-55872F84D7CA}" type="presOf" srcId="{DCDB36FF-FDFA-48E2-AA89-5DF7F0AF2C1C}" destId="{D3ADECB5-78C4-4493-AC93-9E3EC358CA97}" srcOrd="0" destOrd="2" presId="urn:microsoft.com/office/officeart/2005/8/layout/vProcess5"/>
    <dgm:cxn modelId="{9D7ABA05-221A-4EF8-B360-BCDF9AB4F8A9}" srcId="{DAD208A0-E8CB-4EE7-9953-BD47E52F2179}" destId="{DE13F988-EC60-4FEA-862B-74269CBB0850}" srcOrd="1" destOrd="0" parTransId="{13278DBF-5A01-4EF5-B337-59F21143A79A}" sibTransId="{7A84D67D-9358-4D0B-81FC-6ADB8785ACAE}"/>
    <dgm:cxn modelId="{B609D00F-D6C4-4B2C-8FB0-38E2194162DC}" srcId="{99809E9B-8EA0-4B06-AF50-6AAACA86CDEF}" destId="{DAD208A0-E8CB-4EE7-9953-BD47E52F2179}" srcOrd="0" destOrd="0" parTransId="{E46CBE63-0868-40B5-A3FC-A265D15A5CF9}" sibTransId="{99B343B6-68AA-43E6-908E-D4BDDFE331F9}"/>
    <dgm:cxn modelId="{1FEC6C12-7F72-4CA2-B7BB-DD9C6A480247}" type="presOf" srcId="{DAD208A0-E8CB-4EE7-9953-BD47E52F2179}" destId="{0416EF15-9D7C-41B1-A3EA-78E174563900}" srcOrd="1" destOrd="0" presId="urn:microsoft.com/office/officeart/2005/8/layout/vProcess5"/>
    <dgm:cxn modelId="{AE740227-4776-4689-8A30-04006614045F}" type="presOf" srcId="{F8A01795-9DAF-41F9-8E36-CF1A288DD731}" destId="{F4D49CCC-5D58-43E0-A39D-CD2E78DC56E0}" srcOrd="1" destOrd="0" presId="urn:microsoft.com/office/officeart/2005/8/layout/vProcess5"/>
    <dgm:cxn modelId="{3EC71E2A-DE28-4373-B1E7-80A9B2DCBB44}" type="presOf" srcId="{DE13F988-EC60-4FEA-862B-74269CBB0850}" destId="{23CF39A8-F670-4783-B080-05D321818E68}" srcOrd="0" destOrd="2" presId="urn:microsoft.com/office/officeart/2005/8/layout/vProcess5"/>
    <dgm:cxn modelId="{7CF02D2A-5115-4C73-95D4-1F0C3C079341}" type="presOf" srcId="{CCD1DB87-2EDC-498B-A3F9-586B978138B8}" destId="{B5D336A1-8F78-4BDA-BA82-2FA7D3F7D9EB}" srcOrd="1" destOrd="0" presId="urn:microsoft.com/office/officeart/2005/8/layout/vProcess5"/>
    <dgm:cxn modelId="{ED630733-9B71-4030-AB57-902312FA43AE}" type="presOf" srcId="{DAD208A0-E8CB-4EE7-9953-BD47E52F2179}" destId="{23CF39A8-F670-4783-B080-05D321818E68}" srcOrd="0" destOrd="0" presId="urn:microsoft.com/office/officeart/2005/8/layout/vProcess5"/>
    <dgm:cxn modelId="{C2D89D5B-D973-4E34-B8F5-B9E98B9588E8}" type="presOf" srcId="{DE13F988-EC60-4FEA-862B-74269CBB0850}" destId="{0416EF15-9D7C-41B1-A3EA-78E174563900}" srcOrd="1" destOrd="2" presId="urn:microsoft.com/office/officeart/2005/8/layout/vProcess5"/>
    <dgm:cxn modelId="{4D64965E-889D-4F40-A713-1D71BC607AB6}" type="presOf" srcId="{F8A01795-9DAF-41F9-8E36-CF1A288DD731}" destId="{D3ADECB5-78C4-4493-AC93-9E3EC358CA97}" srcOrd="0" destOrd="0" presId="urn:microsoft.com/office/officeart/2005/8/layout/vProcess5"/>
    <dgm:cxn modelId="{20B7F963-C618-4175-8178-B86C4704457C}" type="presOf" srcId="{CCD1DB87-2EDC-498B-A3F9-586B978138B8}" destId="{9DAA30AB-E425-414B-B259-095C1A5734AD}" srcOrd="0" destOrd="0" presId="urn:microsoft.com/office/officeart/2005/8/layout/vProcess5"/>
    <dgm:cxn modelId="{952CA052-0E5D-4B57-BA0D-6720C0269CCF}" type="presOf" srcId="{99B343B6-68AA-43E6-908E-D4BDDFE331F9}" destId="{9DC8A019-2D1D-4754-8622-28BFBA5BF55E}" srcOrd="0" destOrd="0" presId="urn:microsoft.com/office/officeart/2005/8/layout/vProcess5"/>
    <dgm:cxn modelId="{37D0FC72-945E-46F2-AC8D-0749290D60BD}" srcId="{F8A01795-9DAF-41F9-8E36-CF1A288DD731}" destId="{3B5F90A7-C3D7-438A-88C3-2163733F944F}" srcOrd="0" destOrd="0" parTransId="{D4CCE972-D36C-4FBF-8AF0-70A3B300824A}" sibTransId="{628B15F0-B0C7-418D-A8CA-4AC3C0BCDB37}"/>
    <dgm:cxn modelId="{F281CC76-D94B-4994-B318-3A05C496255D}" srcId="{DAD208A0-E8CB-4EE7-9953-BD47E52F2179}" destId="{5FF26F04-FE56-482D-AC49-4279066683FF}" srcOrd="0" destOrd="0" parTransId="{D45B83EE-2F91-4C2E-B035-AC4A8F937213}" sibTransId="{FCE994F8-5070-441D-BB1B-E74B16EE1796}"/>
    <dgm:cxn modelId="{78718077-7084-49AE-BC40-3DBD098381BE}" type="presOf" srcId="{3B5F90A7-C3D7-438A-88C3-2163733F944F}" destId="{D3ADECB5-78C4-4493-AC93-9E3EC358CA97}" srcOrd="0" destOrd="1" presId="urn:microsoft.com/office/officeart/2005/8/layout/vProcess5"/>
    <dgm:cxn modelId="{53254483-8E69-4C62-B7CB-E749B25E1F4F}" type="presOf" srcId="{99809E9B-8EA0-4B06-AF50-6AAACA86CDEF}" destId="{B054DF7C-C37C-421B-80F1-F481ACFB1A5C}" srcOrd="0" destOrd="0" presId="urn:microsoft.com/office/officeart/2005/8/layout/vProcess5"/>
    <dgm:cxn modelId="{182F2785-A270-4EDB-B279-2DD4345C5714}" type="presOf" srcId="{DCDB36FF-FDFA-48E2-AA89-5DF7F0AF2C1C}" destId="{F4D49CCC-5D58-43E0-A39D-CD2E78DC56E0}" srcOrd="1" destOrd="2" presId="urn:microsoft.com/office/officeart/2005/8/layout/vProcess5"/>
    <dgm:cxn modelId="{082B02A8-D581-4440-A1D6-DB02B808AACC}" type="presOf" srcId="{3B5F90A7-C3D7-438A-88C3-2163733F944F}" destId="{F4D49CCC-5D58-43E0-A39D-CD2E78DC56E0}" srcOrd="1" destOrd="1" presId="urn:microsoft.com/office/officeart/2005/8/layout/vProcess5"/>
    <dgm:cxn modelId="{646286AE-7BD9-4A80-9BD8-C54640E370D9}" srcId="{99809E9B-8EA0-4B06-AF50-6AAACA86CDEF}" destId="{CCD1DB87-2EDC-498B-A3F9-586B978138B8}" srcOrd="2" destOrd="0" parTransId="{187486BC-6896-4CF7-ADE1-0C13F84F3DB0}" sibTransId="{25F11294-A4D5-4FD3-883A-37C5021E0A58}"/>
    <dgm:cxn modelId="{9DE389BA-3715-4B45-AB3D-964A751CC747}" srcId="{99809E9B-8EA0-4B06-AF50-6AAACA86CDEF}" destId="{F8A01795-9DAF-41F9-8E36-CF1A288DD731}" srcOrd="1" destOrd="0" parTransId="{5E9E2E86-09EF-4B7A-96C4-5B73176B2222}" sibTransId="{7D49AB08-48F5-470A-B1BD-4C1C643D44DD}"/>
    <dgm:cxn modelId="{D99587CD-712D-4282-8BD9-0D1FABDC6F09}" type="presOf" srcId="{7D49AB08-48F5-470A-B1BD-4C1C643D44DD}" destId="{9437891B-2930-4C6D-BCF3-168B712F9D9C}" srcOrd="0" destOrd="0" presId="urn:microsoft.com/office/officeart/2005/8/layout/vProcess5"/>
    <dgm:cxn modelId="{8A2F2DD2-380F-4469-9733-22C7708F0B29}" type="presOf" srcId="{5FF26F04-FE56-482D-AC49-4279066683FF}" destId="{23CF39A8-F670-4783-B080-05D321818E68}" srcOrd="0" destOrd="1" presId="urn:microsoft.com/office/officeart/2005/8/layout/vProcess5"/>
    <dgm:cxn modelId="{312A2AF1-DC74-4304-854B-1757162DFE2D}" type="presOf" srcId="{5FF26F04-FE56-482D-AC49-4279066683FF}" destId="{0416EF15-9D7C-41B1-A3EA-78E174563900}" srcOrd="1" destOrd="1" presId="urn:microsoft.com/office/officeart/2005/8/layout/vProcess5"/>
    <dgm:cxn modelId="{CF8F14F3-3109-441B-8939-0DF992845BDF}" srcId="{F8A01795-9DAF-41F9-8E36-CF1A288DD731}" destId="{DCDB36FF-FDFA-48E2-AA89-5DF7F0AF2C1C}" srcOrd="1" destOrd="0" parTransId="{FFB36B83-360B-4289-9A76-4F11FF728D6A}" sibTransId="{E4968A5A-5152-4ACB-AA93-755C3E98E36D}"/>
    <dgm:cxn modelId="{0D1F8790-4C7A-4957-897D-19D57A5DE0CB}" type="presParOf" srcId="{B054DF7C-C37C-421B-80F1-F481ACFB1A5C}" destId="{A880D80B-23B3-4F1B-B0DB-7EE0F74221D6}" srcOrd="0" destOrd="0" presId="urn:microsoft.com/office/officeart/2005/8/layout/vProcess5"/>
    <dgm:cxn modelId="{479567A9-D30D-438B-B680-ACDA249D722B}" type="presParOf" srcId="{B054DF7C-C37C-421B-80F1-F481ACFB1A5C}" destId="{23CF39A8-F670-4783-B080-05D321818E68}" srcOrd="1" destOrd="0" presId="urn:microsoft.com/office/officeart/2005/8/layout/vProcess5"/>
    <dgm:cxn modelId="{D235FCAC-4FD3-4350-A03B-3738172EE429}" type="presParOf" srcId="{B054DF7C-C37C-421B-80F1-F481ACFB1A5C}" destId="{D3ADECB5-78C4-4493-AC93-9E3EC358CA97}" srcOrd="2" destOrd="0" presId="urn:microsoft.com/office/officeart/2005/8/layout/vProcess5"/>
    <dgm:cxn modelId="{973CD252-B186-4F4D-8171-EF30090238D3}" type="presParOf" srcId="{B054DF7C-C37C-421B-80F1-F481ACFB1A5C}" destId="{9DAA30AB-E425-414B-B259-095C1A5734AD}" srcOrd="3" destOrd="0" presId="urn:microsoft.com/office/officeart/2005/8/layout/vProcess5"/>
    <dgm:cxn modelId="{B0733DF6-6FB0-4E71-BDFE-0348335372B0}" type="presParOf" srcId="{B054DF7C-C37C-421B-80F1-F481ACFB1A5C}" destId="{9DC8A019-2D1D-4754-8622-28BFBA5BF55E}" srcOrd="4" destOrd="0" presId="urn:microsoft.com/office/officeart/2005/8/layout/vProcess5"/>
    <dgm:cxn modelId="{50437884-E526-4C50-B86B-704D37B97C1A}" type="presParOf" srcId="{B054DF7C-C37C-421B-80F1-F481ACFB1A5C}" destId="{9437891B-2930-4C6D-BCF3-168B712F9D9C}" srcOrd="5" destOrd="0" presId="urn:microsoft.com/office/officeart/2005/8/layout/vProcess5"/>
    <dgm:cxn modelId="{17B5F284-27BC-4ABA-A6B1-F0A7A9AECB71}" type="presParOf" srcId="{B054DF7C-C37C-421B-80F1-F481ACFB1A5C}" destId="{0416EF15-9D7C-41B1-A3EA-78E174563900}" srcOrd="6" destOrd="0" presId="urn:microsoft.com/office/officeart/2005/8/layout/vProcess5"/>
    <dgm:cxn modelId="{E3AACFFE-C8B0-42D4-AD4E-4190E62F2581}" type="presParOf" srcId="{B054DF7C-C37C-421B-80F1-F481ACFB1A5C}" destId="{F4D49CCC-5D58-43E0-A39D-CD2E78DC56E0}" srcOrd="7" destOrd="0" presId="urn:microsoft.com/office/officeart/2005/8/layout/vProcess5"/>
    <dgm:cxn modelId="{5906D8D9-AA18-4CD4-8231-280CA318C457}" type="presParOf" srcId="{B054DF7C-C37C-421B-80F1-F481ACFB1A5C}" destId="{B5D336A1-8F78-4BDA-BA82-2FA7D3F7D9E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69A2711-8BF9-4E94-8BA8-162EA2EDC8DD}"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tr-TR"/>
        </a:p>
      </dgm:t>
    </dgm:pt>
    <dgm:pt modelId="{6D33D040-E961-4483-8911-916BFF1C525A}">
      <dgm:prSet phldrT="[Metin]" custT="1"/>
      <dgm:spPr>
        <a:solidFill>
          <a:schemeClr val="bg2">
            <a:lumMod val="75000"/>
          </a:schemeClr>
        </a:solidFill>
      </dgm:spPr>
      <dgm:t>
        <a:bodyPr/>
        <a:lstStyle/>
        <a:p>
          <a:r>
            <a:rPr lang="tr-TR" sz="3200" b="1" dirty="0">
              <a:solidFill>
                <a:schemeClr val="tx1"/>
              </a:solidFill>
              <a:latin typeface="Arial" panose="020B0604020202020204" pitchFamily="34" charset="0"/>
              <a:cs typeface="Arial" panose="020B0604020202020204" pitchFamily="34" charset="0"/>
            </a:rPr>
            <a:t>Acil Servis</a:t>
          </a:r>
          <a:endParaRPr lang="tr-TR" sz="3200" dirty="0">
            <a:solidFill>
              <a:schemeClr val="tx1"/>
            </a:solidFill>
            <a:latin typeface="Arial" panose="020B0604020202020204" pitchFamily="34" charset="0"/>
            <a:cs typeface="Arial" panose="020B0604020202020204" pitchFamily="34" charset="0"/>
          </a:endParaRPr>
        </a:p>
      </dgm:t>
    </dgm:pt>
    <dgm:pt modelId="{E8EA8907-76B7-4E1B-9277-873AF36A51BF}" type="parTrans" cxnId="{7EF4F9C5-CAFA-46AE-91C0-A4B0D7428B65}">
      <dgm:prSet/>
      <dgm:spPr/>
      <dgm:t>
        <a:bodyPr/>
        <a:lstStyle/>
        <a:p>
          <a:endParaRPr lang="tr-TR"/>
        </a:p>
      </dgm:t>
    </dgm:pt>
    <dgm:pt modelId="{2EA03CD4-D620-45D2-99E1-254264418163}" type="sibTrans" cxnId="{7EF4F9C5-CAFA-46AE-91C0-A4B0D7428B65}">
      <dgm:prSet/>
      <dgm:spPr/>
      <dgm:t>
        <a:bodyPr/>
        <a:lstStyle/>
        <a:p>
          <a:endParaRPr lang="tr-TR"/>
        </a:p>
      </dgm:t>
    </dgm:pt>
    <dgm:pt modelId="{7B1DCC70-912A-4DD0-BD7B-EC229356F920}">
      <dgm:prSet phldrT="[Metin]"/>
      <dgm:spPr>
        <a:solidFill>
          <a:schemeClr val="accent2">
            <a:lumMod val="40000"/>
            <a:lumOff val="60000"/>
          </a:schemeClr>
        </a:solidFill>
      </dgm:spPr>
      <dgm:t>
        <a:bodyPr/>
        <a:lstStyle/>
        <a:p>
          <a:r>
            <a:rPr lang="tr-TR" b="1" dirty="0">
              <a:solidFill>
                <a:schemeClr val="tx1"/>
              </a:solidFill>
              <a:latin typeface="Arial" panose="020B0604020202020204" pitchFamily="34" charset="0"/>
              <a:cs typeface="Arial" panose="020B0604020202020204" pitchFamily="34" charset="0"/>
            </a:rPr>
            <a:t>Tek Kullanımlık Aletler</a:t>
          </a:r>
        </a:p>
        <a:p>
          <a:r>
            <a:rPr lang="tr-TR" b="1" dirty="0">
              <a:solidFill>
                <a:schemeClr val="tx1"/>
              </a:solidFill>
              <a:latin typeface="Arial" panose="020B0604020202020204" pitchFamily="34" charset="0"/>
              <a:cs typeface="Arial" panose="020B0604020202020204" pitchFamily="34" charset="0"/>
            </a:rPr>
            <a:t>Atık Olarak Uzaklaştırılması</a:t>
          </a:r>
        </a:p>
      </dgm:t>
    </dgm:pt>
    <dgm:pt modelId="{F78C4992-922F-4D4A-8916-090AFE88B954}" type="parTrans" cxnId="{0945405A-2EE5-4E97-AA54-714EB1C8B603}">
      <dgm:prSet/>
      <dgm:spPr>
        <a:solidFill>
          <a:schemeClr val="accent2">
            <a:lumMod val="40000"/>
            <a:lumOff val="60000"/>
          </a:schemeClr>
        </a:solidFill>
      </dgm:spPr>
      <dgm:t>
        <a:bodyPr/>
        <a:lstStyle/>
        <a:p>
          <a:endParaRPr lang="tr-TR"/>
        </a:p>
      </dgm:t>
    </dgm:pt>
    <dgm:pt modelId="{BFABE752-5116-496C-AE54-E36AF00902F4}" type="sibTrans" cxnId="{0945405A-2EE5-4E97-AA54-714EB1C8B603}">
      <dgm:prSet/>
      <dgm:spPr/>
      <dgm:t>
        <a:bodyPr/>
        <a:lstStyle/>
        <a:p>
          <a:endParaRPr lang="tr-TR"/>
        </a:p>
      </dgm:t>
    </dgm:pt>
    <dgm:pt modelId="{75F4A9D5-843A-4B70-8AAC-8162185EDCB0}">
      <dgm:prSet phldrT="[Metin]"/>
      <dgm:spPr>
        <a:solidFill>
          <a:schemeClr val="accent5">
            <a:lumMod val="40000"/>
            <a:lumOff val="60000"/>
          </a:schemeClr>
        </a:solidFill>
      </dgm:spPr>
      <dgm:t>
        <a:bodyPr/>
        <a:lstStyle/>
        <a:p>
          <a:r>
            <a:rPr lang="tr-TR" b="1" dirty="0">
              <a:solidFill>
                <a:schemeClr val="tx1"/>
              </a:solidFill>
              <a:latin typeface="Arial" panose="020B0604020202020204" pitchFamily="34" charset="0"/>
              <a:cs typeface="Arial" panose="020B0604020202020204" pitchFamily="34" charset="0"/>
            </a:rPr>
            <a:t>Re-</a:t>
          </a:r>
          <a:r>
            <a:rPr lang="tr-TR" b="1" dirty="0" err="1">
              <a:solidFill>
                <a:schemeClr val="tx1"/>
              </a:solidFill>
              <a:latin typeface="Arial" panose="020B0604020202020204" pitchFamily="34" charset="0"/>
              <a:cs typeface="Arial" panose="020B0604020202020204" pitchFamily="34" charset="0"/>
            </a:rPr>
            <a:t>use</a:t>
          </a:r>
          <a:r>
            <a:rPr lang="tr-TR" b="1" dirty="0">
              <a:solidFill>
                <a:schemeClr val="tx1"/>
              </a:solidFill>
              <a:latin typeface="Arial" panose="020B0604020202020204" pitchFamily="34" charset="0"/>
              <a:cs typeface="Arial" panose="020B0604020202020204" pitchFamily="34" charset="0"/>
            </a:rPr>
            <a:t> Kullanılan Aletler*</a:t>
          </a:r>
        </a:p>
        <a:p>
          <a:r>
            <a:rPr lang="tr-TR" b="1" dirty="0" err="1">
              <a:solidFill>
                <a:schemeClr val="tx1"/>
              </a:solidFill>
              <a:latin typeface="Arial" panose="020B0604020202020204" pitchFamily="34" charset="0"/>
              <a:cs typeface="Arial" panose="020B0604020202020204" pitchFamily="34" charset="0"/>
            </a:rPr>
            <a:t>Dekontaminasyon</a:t>
          </a:r>
          <a:endParaRPr lang="tr-TR" b="1" dirty="0">
            <a:solidFill>
              <a:schemeClr val="tx1"/>
            </a:solidFill>
            <a:latin typeface="Arial" panose="020B0604020202020204" pitchFamily="34" charset="0"/>
            <a:cs typeface="Arial" panose="020B0604020202020204" pitchFamily="34" charset="0"/>
          </a:endParaRPr>
        </a:p>
        <a:p>
          <a:r>
            <a:rPr lang="tr-TR" b="1" dirty="0">
              <a:solidFill>
                <a:schemeClr val="tx1"/>
              </a:solidFill>
              <a:latin typeface="Arial" panose="020B0604020202020204" pitchFamily="34" charset="0"/>
              <a:cs typeface="Arial" panose="020B0604020202020204" pitchFamily="34" charset="0"/>
            </a:rPr>
            <a:t>+</a:t>
          </a:r>
        </a:p>
        <a:p>
          <a:r>
            <a:rPr lang="tr-TR" b="1" dirty="0">
              <a:solidFill>
                <a:schemeClr val="tx1"/>
              </a:solidFill>
              <a:latin typeface="Arial" panose="020B0604020202020204" pitchFamily="34" charset="0"/>
              <a:cs typeface="Arial" panose="020B0604020202020204" pitchFamily="34" charset="0"/>
            </a:rPr>
            <a:t>Dezenfeksiyon</a:t>
          </a:r>
        </a:p>
      </dgm:t>
    </dgm:pt>
    <dgm:pt modelId="{890AC6EE-0CBE-437B-ABEA-394B73C497F8}" type="parTrans" cxnId="{3A4CB8DD-E979-4EBE-8D39-3A0AC76460D4}">
      <dgm:prSet/>
      <dgm:spPr>
        <a:solidFill>
          <a:schemeClr val="accent5">
            <a:lumMod val="40000"/>
            <a:lumOff val="60000"/>
          </a:schemeClr>
        </a:solidFill>
      </dgm:spPr>
      <dgm:t>
        <a:bodyPr/>
        <a:lstStyle/>
        <a:p>
          <a:endParaRPr lang="tr-TR"/>
        </a:p>
      </dgm:t>
    </dgm:pt>
    <dgm:pt modelId="{3CA19DE7-A292-4201-8C83-DC3339774149}" type="sibTrans" cxnId="{3A4CB8DD-E979-4EBE-8D39-3A0AC76460D4}">
      <dgm:prSet/>
      <dgm:spPr/>
      <dgm:t>
        <a:bodyPr/>
        <a:lstStyle/>
        <a:p>
          <a:endParaRPr lang="tr-TR"/>
        </a:p>
      </dgm:t>
    </dgm:pt>
    <dgm:pt modelId="{E19C852B-C9E0-4A6E-B4EC-4565DE23511A}">
      <dgm:prSet phldrT="[Metin]"/>
      <dgm:spPr>
        <a:solidFill>
          <a:schemeClr val="accent6">
            <a:lumMod val="40000"/>
            <a:lumOff val="60000"/>
          </a:schemeClr>
        </a:solidFill>
      </dgm:spPr>
      <dgm:t>
        <a:bodyPr/>
        <a:lstStyle/>
        <a:p>
          <a:r>
            <a:rPr lang="tr-TR" b="1" dirty="0">
              <a:solidFill>
                <a:schemeClr val="tx1"/>
              </a:solidFill>
              <a:latin typeface="Arial" panose="020B0604020202020204" pitchFamily="34" charset="0"/>
              <a:cs typeface="Arial" panose="020B0604020202020204" pitchFamily="34" charset="0"/>
            </a:rPr>
            <a:t>Re-</a:t>
          </a:r>
          <a:r>
            <a:rPr lang="tr-TR" b="1" dirty="0" err="1">
              <a:solidFill>
                <a:schemeClr val="tx1"/>
              </a:solidFill>
              <a:latin typeface="Arial" panose="020B0604020202020204" pitchFamily="34" charset="0"/>
              <a:cs typeface="Arial" panose="020B0604020202020204" pitchFamily="34" charset="0"/>
            </a:rPr>
            <a:t>use</a:t>
          </a:r>
          <a:r>
            <a:rPr lang="tr-TR" b="1" dirty="0">
              <a:solidFill>
                <a:schemeClr val="tx1"/>
              </a:solidFill>
              <a:latin typeface="Arial" panose="020B0604020202020204" pitchFamily="34" charset="0"/>
              <a:cs typeface="Arial" panose="020B0604020202020204" pitchFamily="34" charset="0"/>
            </a:rPr>
            <a:t> Kullanılan Aletler** </a:t>
          </a:r>
          <a:r>
            <a:rPr lang="tr-TR" b="1" dirty="0" err="1">
              <a:solidFill>
                <a:schemeClr val="tx1"/>
              </a:solidFill>
              <a:latin typeface="Arial" panose="020B0604020202020204" pitchFamily="34" charset="0"/>
              <a:cs typeface="Arial" panose="020B0604020202020204" pitchFamily="34" charset="0"/>
            </a:rPr>
            <a:t>Dekontaminasyon</a:t>
          </a:r>
          <a:endParaRPr lang="tr-TR" b="1" dirty="0">
            <a:solidFill>
              <a:schemeClr val="tx1"/>
            </a:solidFill>
            <a:latin typeface="Arial" panose="020B0604020202020204" pitchFamily="34" charset="0"/>
            <a:cs typeface="Arial" panose="020B0604020202020204" pitchFamily="34" charset="0"/>
          </a:endParaRPr>
        </a:p>
        <a:p>
          <a:r>
            <a:rPr lang="tr-TR" b="1" dirty="0">
              <a:solidFill>
                <a:schemeClr val="tx1"/>
              </a:solidFill>
              <a:latin typeface="Arial" panose="020B0604020202020204" pitchFamily="34" charset="0"/>
              <a:cs typeface="Arial" panose="020B0604020202020204" pitchFamily="34" charset="0"/>
            </a:rPr>
            <a:t>+</a:t>
          </a:r>
        </a:p>
        <a:p>
          <a:r>
            <a:rPr lang="tr-TR" b="1" dirty="0">
              <a:solidFill>
                <a:schemeClr val="tx1"/>
              </a:solidFill>
              <a:latin typeface="Arial" panose="020B0604020202020204" pitchFamily="34" charset="0"/>
              <a:cs typeface="Arial" panose="020B0604020202020204" pitchFamily="34" charset="0"/>
            </a:rPr>
            <a:t>Sterilizasyon</a:t>
          </a:r>
        </a:p>
      </dgm:t>
    </dgm:pt>
    <dgm:pt modelId="{65CC38A7-1FD8-4291-AE4E-56C7D9053883}" type="parTrans" cxnId="{5D9265B7-39BA-4694-A04C-7766876C5565}">
      <dgm:prSet/>
      <dgm:spPr>
        <a:solidFill>
          <a:schemeClr val="accent6">
            <a:lumMod val="40000"/>
            <a:lumOff val="60000"/>
          </a:schemeClr>
        </a:solidFill>
      </dgm:spPr>
      <dgm:t>
        <a:bodyPr/>
        <a:lstStyle/>
        <a:p>
          <a:endParaRPr lang="tr-TR"/>
        </a:p>
      </dgm:t>
    </dgm:pt>
    <dgm:pt modelId="{530796DE-9104-43D8-A251-8391B6C55FCF}" type="sibTrans" cxnId="{5D9265B7-39BA-4694-A04C-7766876C5565}">
      <dgm:prSet/>
      <dgm:spPr/>
      <dgm:t>
        <a:bodyPr/>
        <a:lstStyle/>
        <a:p>
          <a:endParaRPr lang="tr-TR"/>
        </a:p>
      </dgm:t>
    </dgm:pt>
    <dgm:pt modelId="{9F4D82F3-DE89-476A-8160-3E16D00DA657}" type="pres">
      <dgm:prSet presAssocID="{C69A2711-8BF9-4E94-8BA8-162EA2EDC8DD}" presName="cycle" presStyleCnt="0">
        <dgm:presLayoutVars>
          <dgm:chMax val="1"/>
          <dgm:dir/>
          <dgm:animLvl val="ctr"/>
          <dgm:resizeHandles val="exact"/>
        </dgm:presLayoutVars>
      </dgm:prSet>
      <dgm:spPr/>
    </dgm:pt>
    <dgm:pt modelId="{1D46BDA2-2A46-4B6B-B8A9-E17333931956}" type="pres">
      <dgm:prSet presAssocID="{6D33D040-E961-4483-8911-916BFF1C525A}" presName="centerShape" presStyleLbl="node0" presStyleIdx="0" presStyleCnt="1" custScaleY="84198"/>
      <dgm:spPr/>
    </dgm:pt>
    <dgm:pt modelId="{F937DD61-445F-4AD3-A0E1-700BE5BAB628}" type="pres">
      <dgm:prSet presAssocID="{F78C4992-922F-4D4A-8916-090AFE88B954}" presName="parTrans" presStyleLbl="bgSibTrans2D1" presStyleIdx="0" presStyleCnt="3"/>
      <dgm:spPr/>
    </dgm:pt>
    <dgm:pt modelId="{554B744E-6B86-45BD-A481-0062E4E98775}" type="pres">
      <dgm:prSet presAssocID="{7B1DCC70-912A-4DD0-BD7B-EC229356F920}" presName="node" presStyleLbl="node1" presStyleIdx="0" presStyleCnt="3">
        <dgm:presLayoutVars>
          <dgm:bulletEnabled val="1"/>
        </dgm:presLayoutVars>
      </dgm:prSet>
      <dgm:spPr/>
    </dgm:pt>
    <dgm:pt modelId="{1297E0A6-F9FE-4D98-8AAE-35946F848612}" type="pres">
      <dgm:prSet presAssocID="{890AC6EE-0CBE-437B-ABEA-394B73C497F8}" presName="parTrans" presStyleLbl="bgSibTrans2D1" presStyleIdx="1" presStyleCnt="3"/>
      <dgm:spPr/>
    </dgm:pt>
    <dgm:pt modelId="{A1FEFFCC-E4C5-4C5B-95DA-0021A43A067A}" type="pres">
      <dgm:prSet presAssocID="{75F4A9D5-843A-4B70-8AAC-8162185EDCB0}" presName="node" presStyleLbl="node1" presStyleIdx="1" presStyleCnt="3" custScaleX="115106" custScaleY="127238">
        <dgm:presLayoutVars>
          <dgm:bulletEnabled val="1"/>
        </dgm:presLayoutVars>
      </dgm:prSet>
      <dgm:spPr/>
    </dgm:pt>
    <dgm:pt modelId="{10127B98-3C7E-4010-82B8-48C87E6FB87B}" type="pres">
      <dgm:prSet presAssocID="{65CC38A7-1FD8-4291-AE4E-56C7D9053883}" presName="parTrans" presStyleLbl="bgSibTrans2D1" presStyleIdx="2" presStyleCnt="3"/>
      <dgm:spPr/>
    </dgm:pt>
    <dgm:pt modelId="{F44C453A-6741-4D7F-BA14-6E020A77E85B}" type="pres">
      <dgm:prSet presAssocID="{E19C852B-C9E0-4A6E-B4EC-4565DE23511A}" presName="node" presStyleLbl="node1" presStyleIdx="2" presStyleCnt="3">
        <dgm:presLayoutVars>
          <dgm:bulletEnabled val="1"/>
        </dgm:presLayoutVars>
      </dgm:prSet>
      <dgm:spPr/>
    </dgm:pt>
  </dgm:ptLst>
  <dgm:cxnLst>
    <dgm:cxn modelId="{4C3EE62B-55BD-45FD-A7EA-33AEA72A2BAE}" type="presOf" srcId="{75F4A9D5-843A-4B70-8AAC-8162185EDCB0}" destId="{A1FEFFCC-E4C5-4C5B-95DA-0021A43A067A}" srcOrd="0" destOrd="0" presId="urn:microsoft.com/office/officeart/2005/8/layout/radial4"/>
    <dgm:cxn modelId="{0DABAA6F-1AC8-4303-BF02-27C77DA3F750}" type="presOf" srcId="{E19C852B-C9E0-4A6E-B4EC-4565DE23511A}" destId="{F44C453A-6741-4D7F-BA14-6E020A77E85B}" srcOrd="0" destOrd="0" presId="urn:microsoft.com/office/officeart/2005/8/layout/radial4"/>
    <dgm:cxn modelId="{61464E58-069C-4BCF-9745-A6925934C462}" type="presOf" srcId="{7B1DCC70-912A-4DD0-BD7B-EC229356F920}" destId="{554B744E-6B86-45BD-A481-0062E4E98775}" srcOrd="0" destOrd="0" presId="urn:microsoft.com/office/officeart/2005/8/layout/radial4"/>
    <dgm:cxn modelId="{183B9A78-6B07-4D6F-90CA-62CB1B891EBF}" type="presOf" srcId="{C69A2711-8BF9-4E94-8BA8-162EA2EDC8DD}" destId="{9F4D82F3-DE89-476A-8160-3E16D00DA657}" srcOrd="0" destOrd="0" presId="urn:microsoft.com/office/officeart/2005/8/layout/radial4"/>
    <dgm:cxn modelId="{0945405A-2EE5-4E97-AA54-714EB1C8B603}" srcId="{6D33D040-E961-4483-8911-916BFF1C525A}" destId="{7B1DCC70-912A-4DD0-BD7B-EC229356F920}" srcOrd="0" destOrd="0" parTransId="{F78C4992-922F-4D4A-8916-090AFE88B954}" sibTransId="{BFABE752-5116-496C-AE54-E36AF00902F4}"/>
    <dgm:cxn modelId="{806A467F-A740-41AE-9D1C-EA5B297DD677}" type="presOf" srcId="{F78C4992-922F-4D4A-8916-090AFE88B954}" destId="{F937DD61-445F-4AD3-A0E1-700BE5BAB628}" srcOrd="0" destOrd="0" presId="urn:microsoft.com/office/officeart/2005/8/layout/radial4"/>
    <dgm:cxn modelId="{D04B838D-F576-4F0A-AE6C-6BE5581351C7}" type="presOf" srcId="{6D33D040-E961-4483-8911-916BFF1C525A}" destId="{1D46BDA2-2A46-4B6B-B8A9-E17333931956}" srcOrd="0" destOrd="0" presId="urn:microsoft.com/office/officeart/2005/8/layout/radial4"/>
    <dgm:cxn modelId="{5D9265B7-39BA-4694-A04C-7766876C5565}" srcId="{6D33D040-E961-4483-8911-916BFF1C525A}" destId="{E19C852B-C9E0-4A6E-B4EC-4565DE23511A}" srcOrd="2" destOrd="0" parTransId="{65CC38A7-1FD8-4291-AE4E-56C7D9053883}" sibTransId="{530796DE-9104-43D8-A251-8391B6C55FCF}"/>
    <dgm:cxn modelId="{AE5023BF-865A-4205-9B7D-A2D8B92924CD}" type="presOf" srcId="{65CC38A7-1FD8-4291-AE4E-56C7D9053883}" destId="{10127B98-3C7E-4010-82B8-48C87E6FB87B}" srcOrd="0" destOrd="0" presId="urn:microsoft.com/office/officeart/2005/8/layout/radial4"/>
    <dgm:cxn modelId="{7EF4F9C5-CAFA-46AE-91C0-A4B0D7428B65}" srcId="{C69A2711-8BF9-4E94-8BA8-162EA2EDC8DD}" destId="{6D33D040-E961-4483-8911-916BFF1C525A}" srcOrd="0" destOrd="0" parTransId="{E8EA8907-76B7-4E1B-9277-873AF36A51BF}" sibTransId="{2EA03CD4-D620-45D2-99E1-254264418163}"/>
    <dgm:cxn modelId="{3A4CB8DD-E979-4EBE-8D39-3A0AC76460D4}" srcId="{6D33D040-E961-4483-8911-916BFF1C525A}" destId="{75F4A9D5-843A-4B70-8AAC-8162185EDCB0}" srcOrd="1" destOrd="0" parTransId="{890AC6EE-0CBE-437B-ABEA-394B73C497F8}" sibTransId="{3CA19DE7-A292-4201-8C83-DC3339774149}"/>
    <dgm:cxn modelId="{FACB72F2-CBAB-41FC-99A6-9CF5D512EB74}" type="presOf" srcId="{890AC6EE-0CBE-437B-ABEA-394B73C497F8}" destId="{1297E0A6-F9FE-4D98-8AAE-35946F848612}" srcOrd="0" destOrd="0" presId="urn:microsoft.com/office/officeart/2005/8/layout/radial4"/>
    <dgm:cxn modelId="{258D5C69-B70D-4681-8998-66F8A06975FA}" type="presParOf" srcId="{9F4D82F3-DE89-476A-8160-3E16D00DA657}" destId="{1D46BDA2-2A46-4B6B-B8A9-E17333931956}" srcOrd="0" destOrd="0" presId="urn:microsoft.com/office/officeart/2005/8/layout/radial4"/>
    <dgm:cxn modelId="{A54CD156-C73A-4299-BFB6-A1E0D8F3252D}" type="presParOf" srcId="{9F4D82F3-DE89-476A-8160-3E16D00DA657}" destId="{F937DD61-445F-4AD3-A0E1-700BE5BAB628}" srcOrd="1" destOrd="0" presId="urn:microsoft.com/office/officeart/2005/8/layout/radial4"/>
    <dgm:cxn modelId="{CF4780B0-82BE-44DF-A96E-A802B9B10C41}" type="presParOf" srcId="{9F4D82F3-DE89-476A-8160-3E16D00DA657}" destId="{554B744E-6B86-45BD-A481-0062E4E98775}" srcOrd="2" destOrd="0" presId="urn:microsoft.com/office/officeart/2005/8/layout/radial4"/>
    <dgm:cxn modelId="{25B16451-E92C-42AA-838C-80E5B0F7CCD8}" type="presParOf" srcId="{9F4D82F3-DE89-476A-8160-3E16D00DA657}" destId="{1297E0A6-F9FE-4D98-8AAE-35946F848612}" srcOrd="3" destOrd="0" presId="urn:microsoft.com/office/officeart/2005/8/layout/radial4"/>
    <dgm:cxn modelId="{146FAE48-4944-460E-BAEB-F1CE81058CA7}" type="presParOf" srcId="{9F4D82F3-DE89-476A-8160-3E16D00DA657}" destId="{A1FEFFCC-E4C5-4C5B-95DA-0021A43A067A}" srcOrd="4" destOrd="0" presId="urn:microsoft.com/office/officeart/2005/8/layout/radial4"/>
    <dgm:cxn modelId="{7A78B860-287F-46B5-9DF8-39D5C9866EB9}" type="presParOf" srcId="{9F4D82F3-DE89-476A-8160-3E16D00DA657}" destId="{10127B98-3C7E-4010-82B8-48C87E6FB87B}" srcOrd="5" destOrd="0" presId="urn:microsoft.com/office/officeart/2005/8/layout/radial4"/>
    <dgm:cxn modelId="{684E89AA-D90C-40B7-8F48-E8C37FBB37BC}" type="presParOf" srcId="{9F4D82F3-DE89-476A-8160-3E16D00DA657}" destId="{F44C453A-6741-4D7F-BA14-6E020A77E85B}"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928CD8F-C052-4FE1-9514-4CA44F02EB9C}" type="doc">
      <dgm:prSet loTypeId="urn:microsoft.com/office/officeart/2005/8/layout/pyramid2" loCatId="pyramid" qsTypeId="urn:microsoft.com/office/officeart/2005/8/quickstyle/simple1" qsCatId="simple" csTypeId="urn:microsoft.com/office/officeart/2005/8/colors/colorful1" csCatId="colorful" phldr="1"/>
      <dgm:spPr/>
    </dgm:pt>
    <dgm:pt modelId="{4C249B2F-FA1A-477B-B362-001758B8FDC4}">
      <dgm:prSet phldrT="[Metin]" custT="1"/>
      <dgm:spPr>
        <a:solidFill>
          <a:schemeClr val="accent1">
            <a:lumMod val="40000"/>
            <a:lumOff val="60000"/>
            <a:alpha val="90000"/>
          </a:schemeClr>
        </a:solidFill>
      </dgm:spPr>
      <dgm:t>
        <a:bodyPr/>
        <a:lstStyle/>
        <a:p>
          <a:r>
            <a:rPr lang="tr-TR" sz="1700" b="1" dirty="0">
              <a:solidFill>
                <a:schemeClr val="tx1"/>
              </a:solidFill>
              <a:latin typeface="Arial" panose="020B0604020202020204" pitchFamily="34" charset="0"/>
              <a:cs typeface="Arial" panose="020B0604020202020204" pitchFamily="34" charset="0"/>
            </a:rPr>
            <a:t>KRİTİK</a:t>
          </a:r>
        </a:p>
        <a:p>
          <a:r>
            <a:rPr lang="tr-TR" sz="1700" dirty="0">
              <a:solidFill>
                <a:schemeClr val="tx1"/>
              </a:solidFill>
              <a:latin typeface="Arial" panose="020B0604020202020204" pitchFamily="34" charset="0"/>
              <a:cs typeface="Arial" panose="020B0604020202020204" pitchFamily="34" charset="0"/>
            </a:rPr>
            <a:t>(</a:t>
          </a:r>
          <a:r>
            <a:rPr lang="tr-TR" sz="1700" b="0" i="0" dirty="0">
              <a:solidFill>
                <a:schemeClr val="tx1"/>
              </a:solidFill>
              <a:latin typeface="Arial" panose="020B0604020202020204" pitchFamily="34" charset="0"/>
              <a:cs typeface="Arial" panose="020B0604020202020204" pitchFamily="34" charset="0"/>
            </a:rPr>
            <a:t>Vasküler sistem dahil normal olarak steril doku veya boşluklara temas eden veya giren</a:t>
          </a:r>
          <a:r>
            <a:rPr lang="tr-TR" sz="1700" dirty="0">
              <a:solidFill>
                <a:schemeClr val="tx1"/>
              </a:solidFill>
              <a:latin typeface="Arial" panose="020B0604020202020204" pitchFamily="34" charset="0"/>
              <a:cs typeface="Arial" panose="020B0604020202020204" pitchFamily="34" charset="0"/>
            </a:rPr>
            <a:t>)</a:t>
          </a:r>
        </a:p>
      </dgm:t>
    </dgm:pt>
    <dgm:pt modelId="{4264F7E1-27BA-4C97-9115-83FD62FBF714}" type="parTrans" cxnId="{ED7B491E-77A7-4EEB-9585-DEEDFD94B976}">
      <dgm:prSet/>
      <dgm:spPr/>
      <dgm:t>
        <a:bodyPr/>
        <a:lstStyle/>
        <a:p>
          <a:endParaRPr lang="tr-TR"/>
        </a:p>
      </dgm:t>
    </dgm:pt>
    <dgm:pt modelId="{F431BC32-7165-47EF-8049-7552FC53E6CC}" type="sibTrans" cxnId="{ED7B491E-77A7-4EEB-9585-DEEDFD94B976}">
      <dgm:prSet/>
      <dgm:spPr/>
      <dgm:t>
        <a:bodyPr/>
        <a:lstStyle/>
        <a:p>
          <a:endParaRPr lang="tr-TR"/>
        </a:p>
      </dgm:t>
    </dgm:pt>
    <dgm:pt modelId="{834449E1-FF21-4FAA-812F-AFA4E7EC4CFA}">
      <dgm:prSet phldrT="[Metin]"/>
      <dgm:spPr>
        <a:solidFill>
          <a:schemeClr val="accent4">
            <a:lumMod val="40000"/>
            <a:lumOff val="60000"/>
            <a:alpha val="90000"/>
          </a:schemeClr>
        </a:solidFill>
      </dgm:spPr>
      <dgm:t>
        <a:bodyPr/>
        <a:lstStyle/>
        <a:p>
          <a:r>
            <a:rPr lang="tr-TR" b="1" dirty="0">
              <a:latin typeface="Arial" panose="020B0604020202020204" pitchFamily="34" charset="0"/>
              <a:cs typeface="Arial" panose="020B0604020202020204" pitchFamily="34" charset="0"/>
            </a:rPr>
            <a:t>YARI KRİTİK</a:t>
          </a:r>
        </a:p>
        <a:p>
          <a:r>
            <a:rPr lang="tr-TR" dirty="0">
              <a:latin typeface="Arial" panose="020B0604020202020204" pitchFamily="34" charset="0"/>
              <a:cs typeface="Arial" panose="020B0604020202020204" pitchFamily="34" charset="0"/>
            </a:rPr>
            <a:t>(</a:t>
          </a:r>
          <a:r>
            <a:rPr lang="es-ES" b="0" i="0" dirty="0">
              <a:latin typeface="Arial" panose="020B0604020202020204" pitchFamily="34" charset="0"/>
              <a:cs typeface="Arial" panose="020B0604020202020204" pitchFamily="34" charset="0"/>
            </a:rPr>
            <a:t>Mukoza </a:t>
          </a:r>
          <a:r>
            <a:rPr lang="tr-TR" b="0" i="0" dirty="0">
              <a:latin typeface="Arial" panose="020B0604020202020204" pitchFamily="34" charset="0"/>
              <a:cs typeface="Arial" panose="020B0604020202020204" pitchFamily="34" charset="0"/>
            </a:rPr>
            <a:t>veya bütünlüğü bozulmuş cilt ile </a:t>
          </a:r>
          <a:r>
            <a:rPr lang="es-ES" b="0" i="0" dirty="0">
              <a:latin typeface="Arial" panose="020B0604020202020204" pitchFamily="34" charset="0"/>
              <a:cs typeface="Arial" panose="020B0604020202020204" pitchFamily="34" charset="0"/>
            </a:rPr>
            <a:t>temas</a:t>
          </a:r>
          <a:r>
            <a:rPr lang="tr-TR" b="0" i="0" dirty="0">
              <a:latin typeface="Arial" panose="020B0604020202020204" pitchFamily="34" charset="0"/>
              <a:cs typeface="Arial" panose="020B0604020202020204" pitchFamily="34" charset="0"/>
            </a:rPr>
            <a:t> edenler)</a:t>
          </a:r>
          <a:endParaRPr lang="tr-TR" dirty="0">
            <a:latin typeface="Arial" panose="020B0604020202020204" pitchFamily="34" charset="0"/>
            <a:cs typeface="Arial" panose="020B0604020202020204" pitchFamily="34" charset="0"/>
          </a:endParaRPr>
        </a:p>
      </dgm:t>
    </dgm:pt>
    <dgm:pt modelId="{9E0F21E2-77B1-4E5E-83EA-FA24497AFFD2}" type="parTrans" cxnId="{6F0BA9C0-C5A4-489A-9F79-37E2A4539283}">
      <dgm:prSet/>
      <dgm:spPr/>
      <dgm:t>
        <a:bodyPr/>
        <a:lstStyle/>
        <a:p>
          <a:endParaRPr lang="tr-TR"/>
        </a:p>
      </dgm:t>
    </dgm:pt>
    <dgm:pt modelId="{400AFC9D-02C2-4501-808C-312E1506C44D}" type="sibTrans" cxnId="{6F0BA9C0-C5A4-489A-9F79-37E2A4539283}">
      <dgm:prSet/>
      <dgm:spPr/>
      <dgm:t>
        <a:bodyPr/>
        <a:lstStyle/>
        <a:p>
          <a:endParaRPr lang="tr-TR"/>
        </a:p>
      </dgm:t>
    </dgm:pt>
    <dgm:pt modelId="{1960575A-B80C-4018-B889-120EBBB3C605}">
      <dgm:prSet phldrT="[Metin]"/>
      <dgm:spPr>
        <a:solidFill>
          <a:schemeClr val="accent6">
            <a:lumMod val="40000"/>
            <a:lumOff val="60000"/>
            <a:alpha val="90000"/>
          </a:schemeClr>
        </a:solidFill>
      </dgm:spPr>
      <dgm:t>
        <a:bodyPr/>
        <a:lstStyle/>
        <a:p>
          <a:r>
            <a:rPr lang="tr-TR" b="1" dirty="0">
              <a:latin typeface="Arial" panose="020B0604020202020204" pitchFamily="34" charset="0"/>
              <a:cs typeface="Arial" panose="020B0604020202020204" pitchFamily="34" charset="0"/>
            </a:rPr>
            <a:t>KRİTİK OLMAYAN</a:t>
          </a:r>
        </a:p>
        <a:p>
          <a:r>
            <a:rPr lang="tr-TR" dirty="0">
              <a:latin typeface="Arial" panose="020B0604020202020204" pitchFamily="34" charset="0"/>
              <a:cs typeface="Arial" panose="020B0604020202020204" pitchFamily="34" charset="0"/>
            </a:rPr>
            <a:t>(Sağlam deri ile temas eden)</a:t>
          </a:r>
        </a:p>
      </dgm:t>
    </dgm:pt>
    <dgm:pt modelId="{30CEDBBA-98F2-4693-9DB5-C1E397B0132E}" type="parTrans" cxnId="{E8260C15-22AE-4190-B120-C3BC207727D2}">
      <dgm:prSet/>
      <dgm:spPr/>
      <dgm:t>
        <a:bodyPr/>
        <a:lstStyle/>
        <a:p>
          <a:endParaRPr lang="tr-TR"/>
        </a:p>
      </dgm:t>
    </dgm:pt>
    <dgm:pt modelId="{351A1221-17A8-42FB-8133-3941D21DA175}" type="sibTrans" cxnId="{E8260C15-22AE-4190-B120-C3BC207727D2}">
      <dgm:prSet/>
      <dgm:spPr/>
      <dgm:t>
        <a:bodyPr/>
        <a:lstStyle/>
        <a:p>
          <a:endParaRPr lang="tr-TR"/>
        </a:p>
      </dgm:t>
    </dgm:pt>
    <dgm:pt modelId="{CF7760B3-F632-4322-BE09-37CADDF0A369}" type="pres">
      <dgm:prSet presAssocID="{C928CD8F-C052-4FE1-9514-4CA44F02EB9C}" presName="compositeShape" presStyleCnt="0">
        <dgm:presLayoutVars>
          <dgm:dir/>
          <dgm:resizeHandles/>
        </dgm:presLayoutVars>
      </dgm:prSet>
      <dgm:spPr/>
    </dgm:pt>
    <dgm:pt modelId="{B6201A2E-B7EC-4D64-BB04-2BFCE5E9DD86}" type="pres">
      <dgm:prSet presAssocID="{C928CD8F-C052-4FE1-9514-4CA44F02EB9C}" presName="pyramid" presStyleLbl="node1" presStyleIdx="0" presStyleCnt="1"/>
      <dgm:spPr>
        <a:solidFill>
          <a:schemeClr val="bg2">
            <a:lumMod val="90000"/>
          </a:schemeClr>
        </a:solidFill>
      </dgm:spPr>
    </dgm:pt>
    <dgm:pt modelId="{BFA1D4AA-EAC1-4DA2-A7DB-29576B354F54}" type="pres">
      <dgm:prSet presAssocID="{C928CD8F-C052-4FE1-9514-4CA44F02EB9C}" presName="theList" presStyleCnt="0"/>
      <dgm:spPr/>
    </dgm:pt>
    <dgm:pt modelId="{11FDC0CD-D8BE-408D-918B-74A410F6BBE5}" type="pres">
      <dgm:prSet presAssocID="{4C249B2F-FA1A-477B-B362-001758B8FDC4}" presName="aNode" presStyleLbl="fgAcc1" presStyleIdx="0" presStyleCnt="3" custScaleX="113776" custLinFactY="4504" custLinFactNeighborX="-98890" custLinFactNeighborY="100000">
        <dgm:presLayoutVars>
          <dgm:bulletEnabled val="1"/>
        </dgm:presLayoutVars>
      </dgm:prSet>
      <dgm:spPr/>
    </dgm:pt>
    <dgm:pt modelId="{3B6910D4-DFD6-4F25-939C-50958FF24F6B}" type="pres">
      <dgm:prSet presAssocID="{4C249B2F-FA1A-477B-B362-001758B8FDC4}" presName="aSpace" presStyleCnt="0"/>
      <dgm:spPr/>
    </dgm:pt>
    <dgm:pt modelId="{B39D035C-1A21-4E6A-A0AA-6C48C234EABB}" type="pres">
      <dgm:prSet presAssocID="{834449E1-FF21-4FAA-812F-AFA4E7EC4CFA}" presName="aNode" presStyleLbl="fgAcc1" presStyleIdx="1" presStyleCnt="3" custLinFactY="21946" custLinFactNeighborX="-98890" custLinFactNeighborY="100000">
        <dgm:presLayoutVars>
          <dgm:bulletEnabled val="1"/>
        </dgm:presLayoutVars>
      </dgm:prSet>
      <dgm:spPr/>
    </dgm:pt>
    <dgm:pt modelId="{00F72B80-0BE8-4218-AE67-BDBE0A145550}" type="pres">
      <dgm:prSet presAssocID="{834449E1-FF21-4FAA-812F-AFA4E7EC4CFA}" presName="aSpace" presStyleCnt="0"/>
      <dgm:spPr/>
    </dgm:pt>
    <dgm:pt modelId="{7997E8CB-2434-407C-AB08-CDCE53BE9F38}" type="pres">
      <dgm:prSet presAssocID="{1960575A-B80C-4018-B889-120EBBB3C605}" presName="aNode" presStyleLbl="fgAcc1" presStyleIdx="2" presStyleCnt="3" custLinFactY="59980" custLinFactNeighborX="-98890" custLinFactNeighborY="100000">
        <dgm:presLayoutVars>
          <dgm:bulletEnabled val="1"/>
        </dgm:presLayoutVars>
      </dgm:prSet>
      <dgm:spPr/>
    </dgm:pt>
    <dgm:pt modelId="{076E1C92-4F28-4B9C-866F-4964C687F3EF}" type="pres">
      <dgm:prSet presAssocID="{1960575A-B80C-4018-B889-120EBBB3C605}" presName="aSpace" presStyleCnt="0"/>
      <dgm:spPr/>
    </dgm:pt>
  </dgm:ptLst>
  <dgm:cxnLst>
    <dgm:cxn modelId="{E8260C15-22AE-4190-B120-C3BC207727D2}" srcId="{C928CD8F-C052-4FE1-9514-4CA44F02EB9C}" destId="{1960575A-B80C-4018-B889-120EBBB3C605}" srcOrd="2" destOrd="0" parTransId="{30CEDBBA-98F2-4693-9DB5-C1E397B0132E}" sibTransId="{351A1221-17A8-42FB-8133-3941D21DA175}"/>
    <dgm:cxn modelId="{ED7B491E-77A7-4EEB-9585-DEEDFD94B976}" srcId="{C928CD8F-C052-4FE1-9514-4CA44F02EB9C}" destId="{4C249B2F-FA1A-477B-B362-001758B8FDC4}" srcOrd="0" destOrd="0" parTransId="{4264F7E1-27BA-4C97-9115-83FD62FBF714}" sibTransId="{F431BC32-7165-47EF-8049-7552FC53E6CC}"/>
    <dgm:cxn modelId="{D6DA0528-CE64-4774-971B-076AC6530FA5}" type="presOf" srcId="{C928CD8F-C052-4FE1-9514-4CA44F02EB9C}" destId="{CF7760B3-F632-4322-BE09-37CADDF0A369}" srcOrd="0" destOrd="0" presId="urn:microsoft.com/office/officeart/2005/8/layout/pyramid2"/>
    <dgm:cxn modelId="{4E57AE9D-B3D7-4C4D-841E-32654DFB00A6}" type="presOf" srcId="{834449E1-FF21-4FAA-812F-AFA4E7EC4CFA}" destId="{B39D035C-1A21-4E6A-A0AA-6C48C234EABB}" srcOrd="0" destOrd="0" presId="urn:microsoft.com/office/officeart/2005/8/layout/pyramid2"/>
    <dgm:cxn modelId="{B6218F9F-0BA9-46C4-A376-B20E9A432B51}" type="presOf" srcId="{4C249B2F-FA1A-477B-B362-001758B8FDC4}" destId="{11FDC0CD-D8BE-408D-918B-74A410F6BBE5}" srcOrd="0" destOrd="0" presId="urn:microsoft.com/office/officeart/2005/8/layout/pyramid2"/>
    <dgm:cxn modelId="{C6EA7CB2-D21E-4E8D-AE0E-5751F248FCC4}" type="presOf" srcId="{1960575A-B80C-4018-B889-120EBBB3C605}" destId="{7997E8CB-2434-407C-AB08-CDCE53BE9F38}" srcOrd="0" destOrd="0" presId="urn:microsoft.com/office/officeart/2005/8/layout/pyramid2"/>
    <dgm:cxn modelId="{6F0BA9C0-C5A4-489A-9F79-37E2A4539283}" srcId="{C928CD8F-C052-4FE1-9514-4CA44F02EB9C}" destId="{834449E1-FF21-4FAA-812F-AFA4E7EC4CFA}" srcOrd="1" destOrd="0" parTransId="{9E0F21E2-77B1-4E5E-83EA-FA24497AFFD2}" sibTransId="{400AFC9D-02C2-4501-808C-312E1506C44D}"/>
    <dgm:cxn modelId="{C36F804F-FD8D-4E59-805F-D946AF08C1EA}" type="presParOf" srcId="{CF7760B3-F632-4322-BE09-37CADDF0A369}" destId="{B6201A2E-B7EC-4D64-BB04-2BFCE5E9DD86}" srcOrd="0" destOrd="0" presId="urn:microsoft.com/office/officeart/2005/8/layout/pyramid2"/>
    <dgm:cxn modelId="{8B7F69A0-B1BD-455E-9DA9-12CA753D3F78}" type="presParOf" srcId="{CF7760B3-F632-4322-BE09-37CADDF0A369}" destId="{BFA1D4AA-EAC1-4DA2-A7DB-29576B354F54}" srcOrd="1" destOrd="0" presId="urn:microsoft.com/office/officeart/2005/8/layout/pyramid2"/>
    <dgm:cxn modelId="{60E4143B-607A-4B2C-ADE4-E0D88793CC61}" type="presParOf" srcId="{BFA1D4AA-EAC1-4DA2-A7DB-29576B354F54}" destId="{11FDC0CD-D8BE-408D-918B-74A410F6BBE5}" srcOrd="0" destOrd="0" presId="urn:microsoft.com/office/officeart/2005/8/layout/pyramid2"/>
    <dgm:cxn modelId="{A4BD1485-02BD-4D0F-B299-A85B6595FD2B}" type="presParOf" srcId="{BFA1D4AA-EAC1-4DA2-A7DB-29576B354F54}" destId="{3B6910D4-DFD6-4F25-939C-50958FF24F6B}" srcOrd="1" destOrd="0" presId="urn:microsoft.com/office/officeart/2005/8/layout/pyramid2"/>
    <dgm:cxn modelId="{8127CD3E-D817-4A34-8EDD-67E68EC7D23A}" type="presParOf" srcId="{BFA1D4AA-EAC1-4DA2-A7DB-29576B354F54}" destId="{B39D035C-1A21-4E6A-A0AA-6C48C234EABB}" srcOrd="2" destOrd="0" presId="urn:microsoft.com/office/officeart/2005/8/layout/pyramid2"/>
    <dgm:cxn modelId="{60DCE960-8FE2-45C7-9475-945A0A93A37C}" type="presParOf" srcId="{BFA1D4AA-EAC1-4DA2-A7DB-29576B354F54}" destId="{00F72B80-0BE8-4218-AE67-BDBE0A145550}" srcOrd="3" destOrd="0" presId="urn:microsoft.com/office/officeart/2005/8/layout/pyramid2"/>
    <dgm:cxn modelId="{2C4ED692-E40D-4858-A089-5284B95934A7}" type="presParOf" srcId="{BFA1D4AA-EAC1-4DA2-A7DB-29576B354F54}" destId="{7997E8CB-2434-407C-AB08-CDCE53BE9F38}" srcOrd="4" destOrd="0" presId="urn:microsoft.com/office/officeart/2005/8/layout/pyramid2"/>
    <dgm:cxn modelId="{6D1971B0-0CB2-4FCB-AE8A-8B26BEDD6A43}" type="presParOf" srcId="{BFA1D4AA-EAC1-4DA2-A7DB-29576B354F54}" destId="{076E1C92-4F28-4B9C-866F-4964C687F3EF}"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F446B11-AF7B-5947-9E65-39B9B7ACB234}" type="doc">
      <dgm:prSet loTypeId="urn:microsoft.com/office/officeart/2005/8/layout/hierarchy3" loCatId="hierarchy" qsTypeId="urn:microsoft.com/office/officeart/2005/8/quickstyle/3d2" qsCatId="3D" csTypeId="urn:microsoft.com/office/officeart/2005/8/colors/accent1_2" csCatId="accent1" phldr="1"/>
      <dgm:spPr/>
      <dgm:t>
        <a:bodyPr/>
        <a:lstStyle/>
        <a:p>
          <a:endParaRPr lang="tr-TR"/>
        </a:p>
      </dgm:t>
    </dgm:pt>
    <dgm:pt modelId="{CE5EE7FD-D48E-9441-8C2E-94E1245D5BF0}">
      <dgm:prSet custT="1"/>
      <dgm:spPr/>
      <dgm:t>
        <a:bodyPr/>
        <a:lstStyle/>
        <a:p>
          <a:endParaRPr lang="tr-TR" sz="1400" b="0" baseline="0" dirty="0"/>
        </a:p>
        <a:p>
          <a:endParaRPr lang="tr-TR" sz="4000" b="1" baseline="0" dirty="0">
            <a:latin typeface="+mj-lt"/>
          </a:endParaRPr>
        </a:p>
        <a:p>
          <a:endParaRPr lang="tr-TR" sz="4000" b="1" baseline="0" dirty="0">
            <a:latin typeface="+mj-lt"/>
          </a:endParaRPr>
        </a:p>
        <a:p>
          <a:r>
            <a:rPr lang="tr-TR" sz="3600" b="1" dirty="0">
              <a:solidFill>
                <a:schemeClr val="bg1"/>
              </a:solidFill>
              <a:latin typeface="+mn-lt"/>
            </a:rPr>
            <a:t>Hastane </a:t>
          </a:r>
        </a:p>
        <a:p>
          <a:r>
            <a:rPr lang="tr-TR" sz="3600" b="1" dirty="0">
              <a:solidFill>
                <a:schemeClr val="bg1"/>
              </a:solidFill>
              <a:latin typeface="+mn-lt"/>
            </a:rPr>
            <a:t>Acil </a:t>
          </a:r>
        </a:p>
        <a:p>
          <a:r>
            <a:rPr lang="tr-TR" sz="3600" b="1" dirty="0">
              <a:solidFill>
                <a:schemeClr val="bg1"/>
              </a:solidFill>
              <a:latin typeface="+mn-lt"/>
            </a:rPr>
            <a:t>Servislerinde</a:t>
          </a:r>
        </a:p>
        <a:p>
          <a:r>
            <a:rPr lang="tr-TR" sz="3600" b="1" dirty="0">
              <a:solidFill>
                <a:schemeClr val="bg1"/>
              </a:solidFill>
              <a:latin typeface="+mn-lt"/>
            </a:rPr>
            <a:t>Enfeksiyon</a:t>
          </a:r>
        </a:p>
        <a:p>
          <a:r>
            <a:rPr lang="tr-TR" sz="3600" b="1" dirty="0">
              <a:solidFill>
                <a:schemeClr val="bg1"/>
              </a:solidFill>
              <a:latin typeface="+mn-lt"/>
            </a:rPr>
            <a:t>Önleme ve Kontrolü</a:t>
          </a:r>
          <a:br>
            <a:rPr lang="tr-TR" sz="3600" b="1" baseline="0" dirty="0">
              <a:latin typeface="+mn-lt"/>
            </a:rPr>
          </a:br>
          <a:br>
            <a:rPr lang="tr-TR" sz="3600" b="1" baseline="0" dirty="0">
              <a:latin typeface="+mn-lt"/>
            </a:rPr>
          </a:br>
          <a:br>
            <a:rPr lang="tr-TR" sz="4000" b="1" baseline="0" dirty="0">
              <a:latin typeface="+mj-lt"/>
            </a:rPr>
          </a:br>
          <a:br>
            <a:rPr lang="tr-TR" sz="4000" b="1" baseline="0" dirty="0">
              <a:latin typeface="+mj-lt"/>
            </a:rPr>
          </a:br>
          <a:endParaRPr lang="tr-TR" sz="4000" b="1" dirty="0">
            <a:latin typeface="+mj-lt"/>
          </a:endParaRPr>
        </a:p>
      </dgm:t>
    </dgm:pt>
    <dgm:pt modelId="{6BF19CC9-87CD-5D49-A7D2-A5A7411AE7DA}" type="parTrans" cxnId="{B7AB7031-0413-6943-9031-F1C1B3458448}">
      <dgm:prSet/>
      <dgm:spPr/>
      <dgm:t>
        <a:bodyPr/>
        <a:lstStyle/>
        <a:p>
          <a:endParaRPr lang="tr-TR"/>
        </a:p>
      </dgm:t>
    </dgm:pt>
    <dgm:pt modelId="{CE865AAC-CBC6-7341-919E-A3EC8F4CF93F}" type="sibTrans" cxnId="{B7AB7031-0413-6943-9031-F1C1B3458448}">
      <dgm:prSet/>
      <dgm:spPr/>
      <dgm:t>
        <a:bodyPr/>
        <a:lstStyle/>
        <a:p>
          <a:endParaRPr lang="tr-TR"/>
        </a:p>
      </dgm:t>
    </dgm:pt>
    <dgm:pt modelId="{B5E2336E-6AB4-1841-8C5B-8D7B2BAD3195}" type="pres">
      <dgm:prSet presAssocID="{DF446B11-AF7B-5947-9E65-39B9B7ACB234}" presName="diagram" presStyleCnt="0">
        <dgm:presLayoutVars>
          <dgm:chPref val="1"/>
          <dgm:dir/>
          <dgm:animOne val="branch"/>
          <dgm:animLvl val="lvl"/>
          <dgm:resizeHandles/>
        </dgm:presLayoutVars>
      </dgm:prSet>
      <dgm:spPr/>
    </dgm:pt>
    <dgm:pt modelId="{7F1AFB5A-6E5B-C041-B39F-55BAFC45EB6F}" type="pres">
      <dgm:prSet presAssocID="{CE5EE7FD-D48E-9441-8C2E-94E1245D5BF0}" presName="root" presStyleCnt="0"/>
      <dgm:spPr/>
    </dgm:pt>
    <dgm:pt modelId="{2D32927F-2032-964C-8C22-3D5B65E62279}" type="pres">
      <dgm:prSet presAssocID="{CE5EE7FD-D48E-9441-8C2E-94E1245D5BF0}" presName="rootComposite" presStyleCnt="0"/>
      <dgm:spPr/>
    </dgm:pt>
    <dgm:pt modelId="{DB3083E6-7146-CA49-9C09-040FDAC2E4DF}" type="pres">
      <dgm:prSet presAssocID="{CE5EE7FD-D48E-9441-8C2E-94E1245D5BF0}" presName="rootText" presStyleLbl="node1" presStyleIdx="0" presStyleCnt="1" custScaleY="271426" custLinFactNeighborY="37490"/>
      <dgm:spPr/>
    </dgm:pt>
    <dgm:pt modelId="{E52714BE-D91C-614D-94FC-D62C92804383}" type="pres">
      <dgm:prSet presAssocID="{CE5EE7FD-D48E-9441-8C2E-94E1245D5BF0}" presName="rootConnector" presStyleLbl="node1" presStyleIdx="0" presStyleCnt="1"/>
      <dgm:spPr/>
    </dgm:pt>
    <dgm:pt modelId="{D265FED3-41A3-BF4D-ADD3-DB9B4F2CC13B}" type="pres">
      <dgm:prSet presAssocID="{CE5EE7FD-D48E-9441-8C2E-94E1245D5BF0}" presName="childShape" presStyleCnt="0"/>
      <dgm:spPr/>
    </dgm:pt>
  </dgm:ptLst>
  <dgm:cxnLst>
    <dgm:cxn modelId="{85F7FE14-084B-3640-8BDB-41DBCC93913C}" type="presOf" srcId="{DF446B11-AF7B-5947-9E65-39B9B7ACB234}" destId="{B5E2336E-6AB4-1841-8C5B-8D7B2BAD3195}" srcOrd="0" destOrd="0" presId="urn:microsoft.com/office/officeart/2005/8/layout/hierarchy3"/>
    <dgm:cxn modelId="{B7AB7031-0413-6943-9031-F1C1B3458448}" srcId="{DF446B11-AF7B-5947-9E65-39B9B7ACB234}" destId="{CE5EE7FD-D48E-9441-8C2E-94E1245D5BF0}" srcOrd="0" destOrd="0" parTransId="{6BF19CC9-87CD-5D49-A7D2-A5A7411AE7DA}" sibTransId="{CE865AAC-CBC6-7341-919E-A3EC8F4CF93F}"/>
    <dgm:cxn modelId="{D44E83AC-042D-CA44-9152-D18FC42F5180}" type="presOf" srcId="{CE5EE7FD-D48E-9441-8C2E-94E1245D5BF0}" destId="{E52714BE-D91C-614D-94FC-D62C92804383}" srcOrd="1" destOrd="0" presId="urn:microsoft.com/office/officeart/2005/8/layout/hierarchy3"/>
    <dgm:cxn modelId="{F26E72E2-AE3D-AB47-B1F4-C75AD0BBFD20}" type="presOf" srcId="{CE5EE7FD-D48E-9441-8C2E-94E1245D5BF0}" destId="{DB3083E6-7146-CA49-9C09-040FDAC2E4DF}" srcOrd="0" destOrd="0" presId="urn:microsoft.com/office/officeart/2005/8/layout/hierarchy3"/>
    <dgm:cxn modelId="{A200CFCC-BB0C-A64C-80EF-56EF3EEA3322}" type="presParOf" srcId="{B5E2336E-6AB4-1841-8C5B-8D7B2BAD3195}" destId="{7F1AFB5A-6E5B-C041-B39F-55BAFC45EB6F}" srcOrd="0" destOrd="0" presId="urn:microsoft.com/office/officeart/2005/8/layout/hierarchy3"/>
    <dgm:cxn modelId="{B11157FA-0A66-4843-A330-E85A0F12B5FB}" type="presParOf" srcId="{7F1AFB5A-6E5B-C041-B39F-55BAFC45EB6F}" destId="{2D32927F-2032-964C-8C22-3D5B65E62279}" srcOrd="0" destOrd="0" presId="urn:microsoft.com/office/officeart/2005/8/layout/hierarchy3"/>
    <dgm:cxn modelId="{DA2DCBBE-9256-4C4E-8790-3C4C22A9B417}" type="presParOf" srcId="{2D32927F-2032-964C-8C22-3D5B65E62279}" destId="{DB3083E6-7146-CA49-9C09-040FDAC2E4DF}" srcOrd="0" destOrd="0" presId="urn:microsoft.com/office/officeart/2005/8/layout/hierarchy3"/>
    <dgm:cxn modelId="{E7D5AF12-8A8D-5C47-8BD6-C9FEFB559484}" type="presParOf" srcId="{2D32927F-2032-964C-8C22-3D5B65E62279}" destId="{E52714BE-D91C-614D-94FC-D62C92804383}" srcOrd="1" destOrd="0" presId="urn:microsoft.com/office/officeart/2005/8/layout/hierarchy3"/>
    <dgm:cxn modelId="{8BDC0C6D-3733-1A48-94BF-12E9F4D3FC39}" type="presParOf" srcId="{7F1AFB5A-6E5B-C041-B39F-55BAFC45EB6F}" destId="{D265FED3-41A3-BF4D-ADD3-DB9B4F2CC13B}"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61AFA4C-0341-46A5-9C3E-D68849ADE8A8}" type="doc">
      <dgm:prSet loTypeId="urn:microsoft.com/office/officeart/2005/8/layout/chevron1" loCatId="process" qsTypeId="urn:microsoft.com/office/officeart/2005/8/quickstyle/simple5" qsCatId="simple" csTypeId="urn:microsoft.com/office/officeart/2005/8/colors/colorful1" csCatId="colorful" phldr="1"/>
      <dgm:spPr/>
    </dgm:pt>
    <dgm:pt modelId="{D4E13587-A716-4434-9E68-C058F16224B7}">
      <dgm:prSet phldrT="[Metin]"/>
      <dgm:spPr/>
      <dgm:t>
        <a:bodyPr/>
        <a:lstStyle/>
        <a:p>
          <a:r>
            <a:rPr lang="tr-TR" altLang="tr-TR" dirty="0">
              <a:latin typeface="Arial" panose="020B0604020202020204" pitchFamily="34" charset="0"/>
              <a:ea typeface="Comic Sans MS" panose="030F0702030302020204" pitchFamily="66" charset="0"/>
              <a:cs typeface="Arial" panose="020B0604020202020204" pitchFamily="34" charset="0"/>
            </a:rPr>
            <a:t>Toplanması</a:t>
          </a:r>
          <a:endParaRPr lang="tr-TR" dirty="0"/>
        </a:p>
      </dgm:t>
    </dgm:pt>
    <dgm:pt modelId="{D87F5000-1537-4FDE-973E-FFFE290D84AB}" type="parTrans" cxnId="{D1AF43DE-3C3A-4B79-8468-4988CA5FE6E9}">
      <dgm:prSet/>
      <dgm:spPr/>
      <dgm:t>
        <a:bodyPr/>
        <a:lstStyle/>
        <a:p>
          <a:endParaRPr lang="tr-TR"/>
        </a:p>
      </dgm:t>
    </dgm:pt>
    <dgm:pt modelId="{B5842991-A0AD-41C5-AAC5-8DB92D676569}" type="sibTrans" cxnId="{D1AF43DE-3C3A-4B79-8468-4988CA5FE6E9}">
      <dgm:prSet/>
      <dgm:spPr/>
      <dgm:t>
        <a:bodyPr/>
        <a:lstStyle/>
        <a:p>
          <a:endParaRPr lang="tr-TR"/>
        </a:p>
      </dgm:t>
    </dgm:pt>
    <dgm:pt modelId="{5EDC6F0D-7AC9-4532-A9A4-DDC10C0905BC}">
      <dgm:prSet/>
      <dgm:spPr/>
      <dgm:t>
        <a:bodyPr/>
        <a:lstStyle/>
        <a:p>
          <a:r>
            <a:rPr lang="tr-TR" altLang="tr-TR" dirty="0">
              <a:latin typeface="Arial" panose="020B0604020202020204" pitchFamily="34" charset="0"/>
              <a:ea typeface="Comic Sans MS" panose="030F0702030302020204" pitchFamily="66" charset="0"/>
              <a:cs typeface="Arial" panose="020B0604020202020204" pitchFamily="34" charset="0"/>
            </a:rPr>
            <a:t>Taşınması</a:t>
          </a:r>
        </a:p>
      </dgm:t>
    </dgm:pt>
    <dgm:pt modelId="{30C76308-3160-4E2E-9D83-4CBBB9B58F1B}" type="parTrans" cxnId="{16858AC8-7400-4E20-AE49-57E6530BE3A9}">
      <dgm:prSet/>
      <dgm:spPr/>
      <dgm:t>
        <a:bodyPr/>
        <a:lstStyle/>
        <a:p>
          <a:endParaRPr lang="tr-TR"/>
        </a:p>
      </dgm:t>
    </dgm:pt>
    <dgm:pt modelId="{35D4CA64-F420-45AA-BF89-CC229B380D97}" type="sibTrans" cxnId="{16858AC8-7400-4E20-AE49-57E6530BE3A9}">
      <dgm:prSet/>
      <dgm:spPr/>
      <dgm:t>
        <a:bodyPr/>
        <a:lstStyle/>
        <a:p>
          <a:endParaRPr lang="tr-TR"/>
        </a:p>
      </dgm:t>
    </dgm:pt>
    <dgm:pt modelId="{68C6ABE6-4E96-4AA8-B6BD-E7B28768DBBA}">
      <dgm:prSet/>
      <dgm:spPr/>
      <dgm:t>
        <a:bodyPr/>
        <a:lstStyle/>
        <a:p>
          <a:r>
            <a:rPr lang="tr-TR" altLang="tr-TR" dirty="0">
              <a:latin typeface="Arial" panose="020B0604020202020204" pitchFamily="34" charset="0"/>
              <a:ea typeface="Comic Sans MS" panose="030F0702030302020204" pitchFamily="66" charset="0"/>
              <a:cs typeface="Arial" panose="020B0604020202020204" pitchFamily="34" charset="0"/>
            </a:rPr>
            <a:t>Geri kazanılması</a:t>
          </a:r>
        </a:p>
      </dgm:t>
    </dgm:pt>
    <dgm:pt modelId="{14CBF29A-14A8-4CDC-A748-757B24188EC1}" type="parTrans" cxnId="{8D5F4449-9394-4A6B-AC8D-02376B750D3F}">
      <dgm:prSet/>
      <dgm:spPr/>
      <dgm:t>
        <a:bodyPr/>
        <a:lstStyle/>
        <a:p>
          <a:endParaRPr lang="tr-TR"/>
        </a:p>
      </dgm:t>
    </dgm:pt>
    <dgm:pt modelId="{64EBDFB7-F385-4A4D-B01B-2044A5F28400}" type="sibTrans" cxnId="{8D5F4449-9394-4A6B-AC8D-02376B750D3F}">
      <dgm:prSet/>
      <dgm:spPr/>
      <dgm:t>
        <a:bodyPr/>
        <a:lstStyle/>
        <a:p>
          <a:endParaRPr lang="tr-TR"/>
        </a:p>
      </dgm:t>
    </dgm:pt>
    <dgm:pt modelId="{9A899673-7405-42C6-AD50-F61604DD4643}">
      <dgm:prSet/>
      <dgm:spPr/>
      <dgm:t>
        <a:bodyPr/>
        <a:lstStyle/>
        <a:p>
          <a:r>
            <a:rPr lang="tr-TR" altLang="tr-TR" dirty="0">
              <a:latin typeface="Arial" panose="020B0604020202020204" pitchFamily="34" charset="0"/>
              <a:ea typeface="Comic Sans MS" panose="030F0702030302020204" pitchFamily="66" charset="0"/>
              <a:cs typeface="Arial" panose="020B0604020202020204" pitchFamily="34" charset="0"/>
            </a:rPr>
            <a:t>Bertaraf edilmesi</a:t>
          </a:r>
        </a:p>
      </dgm:t>
    </dgm:pt>
    <dgm:pt modelId="{88D5836B-63A2-4574-B2C3-FAED605B525C}" type="parTrans" cxnId="{DBCAF541-0D70-4C8E-93C4-19C2F97EF113}">
      <dgm:prSet/>
      <dgm:spPr/>
      <dgm:t>
        <a:bodyPr/>
        <a:lstStyle/>
        <a:p>
          <a:endParaRPr lang="tr-TR"/>
        </a:p>
      </dgm:t>
    </dgm:pt>
    <dgm:pt modelId="{8EC83A42-D78F-4B50-8FE1-F6FB9FC6DE56}" type="sibTrans" cxnId="{DBCAF541-0D70-4C8E-93C4-19C2F97EF113}">
      <dgm:prSet/>
      <dgm:spPr/>
      <dgm:t>
        <a:bodyPr/>
        <a:lstStyle/>
        <a:p>
          <a:endParaRPr lang="tr-TR"/>
        </a:p>
      </dgm:t>
    </dgm:pt>
    <dgm:pt modelId="{A18875EF-7165-4862-A6A4-2F72136F80BD}" type="pres">
      <dgm:prSet presAssocID="{961AFA4C-0341-46A5-9C3E-D68849ADE8A8}" presName="Name0" presStyleCnt="0">
        <dgm:presLayoutVars>
          <dgm:dir/>
          <dgm:animLvl val="lvl"/>
          <dgm:resizeHandles val="exact"/>
        </dgm:presLayoutVars>
      </dgm:prSet>
      <dgm:spPr/>
    </dgm:pt>
    <dgm:pt modelId="{DC376950-9A47-4F8A-9103-82FDA1713EA8}" type="pres">
      <dgm:prSet presAssocID="{D4E13587-A716-4434-9E68-C058F16224B7}" presName="parTxOnly" presStyleLbl="node1" presStyleIdx="0" presStyleCnt="4">
        <dgm:presLayoutVars>
          <dgm:chMax val="0"/>
          <dgm:chPref val="0"/>
          <dgm:bulletEnabled val="1"/>
        </dgm:presLayoutVars>
      </dgm:prSet>
      <dgm:spPr/>
    </dgm:pt>
    <dgm:pt modelId="{D0143311-583A-4D7F-882F-DCBE803E0E47}" type="pres">
      <dgm:prSet presAssocID="{B5842991-A0AD-41C5-AAC5-8DB92D676569}" presName="parTxOnlySpace" presStyleCnt="0"/>
      <dgm:spPr/>
    </dgm:pt>
    <dgm:pt modelId="{7CE17734-629F-4E4F-BAFF-BB3B807F7EE4}" type="pres">
      <dgm:prSet presAssocID="{5EDC6F0D-7AC9-4532-A9A4-DDC10C0905BC}" presName="parTxOnly" presStyleLbl="node1" presStyleIdx="1" presStyleCnt="4">
        <dgm:presLayoutVars>
          <dgm:chMax val="0"/>
          <dgm:chPref val="0"/>
          <dgm:bulletEnabled val="1"/>
        </dgm:presLayoutVars>
      </dgm:prSet>
      <dgm:spPr/>
    </dgm:pt>
    <dgm:pt modelId="{383C12AC-1603-40C5-A8FA-375C1509A5F7}" type="pres">
      <dgm:prSet presAssocID="{35D4CA64-F420-45AA-BF89-CC229B380D97}" presName="parTxOnlySpace" presStyleCnt="0"/>
      <dgm:spPr/>
    </dgm:pt>
    <dgm:pt modelId="{7C0CAE88-7524-442F-9DCF-94F522210738}" type="pres">
      <dgm:prSet presAssocID="{68C6ABE6-4E96-4AA8-B6BD-E7B28768DBBA}" presName="parTxOnly" presStyleLbl="node1" presStyleIdx="2" presStyleCnt="4">
        <dgm:presLayoutVars>
          <dgm:chMax val="0"/>
          <dgm:chPref val="0"/>
          <dgm:bulletEnabled val="1"/>
        </dgm:presLayoutVars>
      </dgm:prSet>
      <dgm:spPr/>
    </dgm:pt>
    <dgm:pt modelId="{A1792804-3EC1-4014-B896-BB54244B33EA}" type="pres">
      <dgm:prSet presAssocID="{64EBDFB7-F385-4A4D-B01B-2044A5F28400}" presName="parTxOnlySpace" presStyleCnt="0"/>
      <dgm:spPr/>
    </dgm:pt>
    <dgm:pt modelId="{E5C66AA1-FE01-43AA-B1DA-06B26DDCA17B}" type="pres">
      <dgm:prSet presAssocID="{9A899673-7405-42C6-AD50-F61604DD4643}" presName="parTxOnly" presStyleLbl="node1" presStyleIdx="3" presStyleCnt="4">
        <dgm:presLayoutVars>
          <dgm:chMax val="0"/>
          <dgm:chPref val="0"/>
          <dgm:bulletEnabled val="1"/>
        </dgm:presLayoutVars>
      </dgm:prSet>
      <dgm:spPr/>
    </dgm:pt>
  </dgm:ptLst>
  <dgm:cxnLst>
    <dgm:cxn modelId="{91DE0105-C111-4F6D-9EBD-85E062020686}" type="presOf" srcId="{961AFA4C-0341-46A5-9C3E-D68849ADE8A8}" destId="{A18875EF-7165-4862-A6A4-2F72136F80BD}" srcOrd="0" destOrd="0" presId="urn:microsoft.com/office/officeart/2005/8/layout/chevron1"/>
    <dgm:cxn modelId="{6B889E2B-51B3-4E0F-A8B7-294D42EE02BD}" type="presOf" srcId="{D4E13587-A716-4434-9E68-C058F16224B7}" destId="{DC376950-9A47-4F8A-9103-82FDA1713EA8}" srcOrd="0" destOrd="0" presId="urn:microsoft.com/office/officeart/2005/8/layout/chevron1"/>
    <dgm:cxn modelId="{DBCAF541-0D70-4C8E-93C4-19C2F97EF113}" srcId="{961AFA4C-0341-46A5-9C3E-D68849ADE8A8}" destId="{9A899673-7405-42C6-AD50-F61604DD4643}" srcOrd="3" destOrd="0" parTransId="{88D5836B-63A2-4574-B2C3-FAED605B525C}" sibTransId="{8EC83A42-D78F-4B50-8FE1-F6FB9FC6DE56}"/>
    <dgm:cxn modelId="{8D5F4449-9394-4A6B-AC8D-02376B750D3F}" srcId="{961AFA4C-0341-46A5-9C3E-D68849ADE8A8}" destId="{68C6ABE6-4E96-4AA8-B6BD-E7B28768DBBA}" srcOrd="2" destOrd="0" parTransId="{14CBF29A-14A8-4CDC-A748-757B24188EC1}" sibTransId="{64EBDFB7-F385-4A4D-B01B-2044A5F28400}"/>
    <dgm:cxn modelId="{2511FD80-B7E2-45B9-8A79-3787838C1FE6}" type="presOf" srcId="{5EDC6F0D-7AC9-4532-A9A4-DDC10C0905BC}" destId="{7CE17734-629F-4E4F-BAFF-BB3B807F7EE4}" srcOrd="0" destOrd="0" presId="urn:microsoft.com/office/officeart/2005/8/layout/chevron1"/>
    <dgm:cxn modelId="{16858AC8-7400-4E20-AE49-57E6530BE3A9}" srcId="{961AFA4C-0341-46A5-9C3E-D68849ADE8A8}" destId="{5EDC6F0D-7AC9-4532-A9A4-DDC10C0905BC}" srcOrd="1" destOrd="0" parTransId="{30C76308-3160-4E2E-9D83-4CBBB9B58F1B}" sibTransId="{35D4CA64-F420-45AA-BF89-CC229B380D97}"/>
    <dgm:cxn modelId="{C284DECA-125A-4195-8D19-5C2771163DEC}" type="presOf" srcId="{9A899673-7405-42C6-AD50-F61604DD4643}" destId="{E5C66AA1-FE01-43AA-B1DA-06B26DDCA17B}" srcOrd="0" destOrd="0" presId="urn:microsoft.com/office/officeart/2005/8/layout/chevron1"/>
    <dgm:cxn modelId="{274E71D4-93EE-4486-8544-4D6C6CCFC5B3}" type="presOf" srcId="{68C6ABE6-4E96-4AA8-B6BD-E7B28768DBBA}" destId="{7C0CAE88-7524-442F-9DCF-94F522210738}" srcOrd="0" destOrd="0" presId="urn:microsoft.com/office/officeart/2005/8/layout/chevron1"/>
    <dgm:cxn modelId="{D1AF43DE-3C3A-4B79-8468-4988CA5FE6E9}" srcId="{961AFA4C-0341-46A5-9C3E-D68849ADE8A8}" destId="{D4E13587-A716-4434-9E68-C058F16224B7}" srcOrd="0" destOrd="0" parTransId="{D87F5000-1537-4FDE-973E-FFFE290D84AB}" sibTransId="{B5842991-A0AD-41C5-AAC5-8DB92D676569}"/>
    <dgm:cxn modelId="{D5AF89E9-A045-4083-8661-C612519876D4}" type="presParOf" srcId="{A18875EF-7165-4862-A6A4-2F72136F80BD}" destId="{DC376950-9A47-4F8A-9103-82FDA1713EA8}" srcOrd="0" destOrd="0" presId="urn:microsoft.com/office/officeart/2005/8/layout/chevron1"/>
    <dgm:cxn modelId="{94A76208-46F2-428F-89C3-3CF22D707FBA}" type="presParOf" srcId="{A18875EF-7165-4862-A6A4-2F72136F80BD}" destId="{D0143311-583A-4D7F-882F-DCBE803E0E47}" srcOrd="1" destOrd="0" presId="urn:microsoft.com/office/officeart/2005/8/layout/chevron1"/>
    <dgm:cxn modelId="{59C6B0F2-6637-428A-AF92-505567995D3A}" type="presParOf" srcId="{A18875EF-7165-4862-A6A4-2F72136F80BD}" destId="{7CE17734-629F-4E4F-BAFF-BB3B807F7EE4}" srcOrd="2" destOrd="0" presId="urn:microsoft.com/office/officeart/2005/8/layout/chevron1"/>
    <dgm:cxn modelId="{15F22B08-2A65-4FA7-B0DD-90C35B5F28C7}" type="presParOf" srcId="{A18875EF-7165-4862-A6A4-2F72136F80BD}" destId="{383C12AC-1603-40C5-A8FA-375C1509A5F7}" srcOrd="3" destOrd="0" presId="urn:microsoft.com/office/officeart/2005/8/layout/chevron1"/>
    <dgm:cxn modelId="{8ED1CC6D-B1B4-436B-B39E-04E3B0D11BE9}" type="presParOf" srcId="{A18875EF-7165-4862-A6A4-2F72136F80BD}" destId="{7C0CAE88-7524-442F-9DCF-94F522210738}" srcOrd="4" destOrd="0" presId="urn:microsoft.com/office/officeart/2005/8/layout/chevron1"/>
    <dgm:cxn modelId="{E3E8C192-F63A-4077-BA0E-0E0A951A2434}" type="presParOf" srcId="{A18875EF-7165-4862-A6A4-2F72136F80BD}" destId="{A1792804-3EC1-4014-B896-BB54244B33EA}" srcOrd="5" destOrd="0" presId="urn:microsoft.com/office/officeart/2005/8/layout/chevron1"/>
    <dgm:cxn modelId="{72F57F36-2A5E-41BD-AA33-35A8996679F5}" type="presParOf" srcId="{A18875EF-7165-4862-A6A4-2F72136F80BD}" destId="{E5C66AA1-FE01-43AA-B1DA-06B26DDCA17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446B11-AF7B-5947-9E65-39B9B7ACB234}" type="doc">
      <dgm:prSet loTypeId="urn:microsoft.com/office/officeart/2005/8/layout/hierarchy3" loCatId="hierarchy" qsTypeId="urn:microsoft.com/office/officeart/2005/8/quickstyle/3d2" qsCatId="3D" csTypeId="urn:microsoft.com/office/officeart/2005/8/colors/accent1_2" csCatId="accent1" phldr="1"/>
      <dgm:spPr/>
      <dgm:t>
        <a:bodyPr/>
        <a:lstStyle/>
        <a:p>
          <a:endParaRPr lang="tr-TR"/>
        </a:p>
      </dgm:t>
    </dgm:pt>
    <dgm:pt modelId="{CE5EE7FD-D48E-9441-8C2E-94E1245D5BF0}">
      <dgm:prSet custT="1"/>
      <dgm:spPr/>
      <dgm:t>
        <a:bodyPr/>
        <a:lstStyle/>
        <a:p>
          <a:endParaRPr lang="tr-TR" sz="1400" b="0" baseline="0" dirty="0"/>
        </a:p>
        <a:p>
          <a:endParaRPr lang="tr-TR" sz="4000" b="1" baseline="0" dirty="0">
            <a:latin typeface="+mj-lt"/>
          </a:endParaRPr>
        </a:p>
        <a:p>
          <a:endParaRPr lang="tr-TR" sz="4000" b="1" baseline="0" dirty="0">
            <a:latin typeface="+mj-lt"/>
          </a:endParaRPr>
        </a:p>
        <a:p>
          <a:r>
            <a:rPr lang="tr-TR" sz="4000" dirty="0">
              <a:solidFill>
                <a:schemeClr val="bg1"/>
              </a:solidFill>
            </a:rPr>
            <a:t>Acil Sağlık Hizmetlerinde Enfeksiyon Kontrolünün önemi</a:t>
          </a:r>
          <a:br>
            <a:rPr lang="tr-TR" sz="4000" b="1" baseline="0" dirty="0">
              <a:solidFill>
                <a:schemeClr val="bg1"/>
              </a:solidFill>
              <a:latin typeface="+mj-lt"/>
            </a:rPr>
          </a:br>
          <a:br>
            <a:rPr lang="tr-TR" sz="4000" b="1" baseline="0" dirty="0">
              <a:latin typeface="+mj-lt"/>
            </a:rPr>
          </a:br>
          <a:br>
            <a:rPr lang="tr-TR" sz="4000" b="1" baseline="0" dirty="0">
              <a:latin typeface="+mj-lt"/>
            </a:rPr>
          </a:br>
          <a:endParaRPr lang="tr-TR" sz="4000" b="1" dirty="0">
            <a:latin typeface="+mj-lt"/>
          </a:endParaRPr>
        </a:p>
      </dgm:t>
    </dgm:pt>
    <dgm:pt modelId="{6BF19CC9-87CD-5D49-A7D2-A5A7411AE7DA}" type="parTrans" cxnId="{B7AB7031-0413-6943-9031-F1C1B3458448}">
      <dgm:prSet/>
      <dgm:spPr/>
      <dgm:t>
        <a:bodyPr/>
        <a:lstStyle/>
        <a:p>
          <a:endParaRPr lang="tr-TR"/>
        </a:p>
      </dgm:t>
    </dgm:pt>
    <dgm:pt modelId="{CE865AAC-CBC6-7341-919E-A3EC8F4CF93F}" type="sibTrans" cxnId="{B7AB7031-0413-6943-9031-F1C1B3458448}">
      <dgm:prSet/>
      <dgm:spPr/>
      <dgm:t>
        <a:bodyPr/>
        <a:lstStyle/>
        <a:p>
          <a:endParaRPr lang="tr-TR"/>
        </a:p>
      </dgm:t>
    </dgm:pt>
    <dgm:pt modelId="{B5E2336E-6AB4-1841-8C5B-8D7B2BAD3195}" type="pres">
      <dgm:prSet presAssocID="{DF446B11-AF7B-5947-9E65-39B9B7ACB234}" presName="diagram" presStyleCnt="0">
        <dgm:presLayoutVars>
          <dgm:chPref val="1"/>
          <dgm:dir/>
          <dgm:animOne val="branch"/>
          <dgm:animLvl val="lvl"/>
          <dgm:resizeHandles/>
        </dgm:presLayoutVars>
      </dgm:prSet>
      <dgm:spPr/>
    </dgm:pt>
    <dgm:pt modelId="{7F1AFB5A-6E5B-C041-B39F-55BAFC45EB6F}" type="pres">
      <dgm:prSet presAssocID="{CE5EE7FD-D48E-9441-8C2E-94E1245D5BF0}" presName="root" presStyleCnt="0"/>
      <dgm:spPr/>
    </dgm:pt>
    <dgm:pt modelId="{2D32927F-2032-964C-8C22-3D5B65E62279}" type="pres">
      <dgm:prSet presAssocID="{CE5EE7FD-D48E-9441-8C2E-94E1245D5BF0}" presName="rootComposite" presStyleCnt="0"/>
      <dgm:spPr/>
    </dgm:pt>
    <dgm:pt modelId="{DB3083E6-7146-CA49-9C09-040FDAC2E4DF}" type="pres">
      <dgm:prSet presAssocID="{CE5EE7FD-D48E-9441-8C2E-94E1245D5BF0}" presName="rootText" presStyleLbl="node1" presStyleIdx="0" presStyleCnt="1" custScaleY="271426" custLinFactNeighborY="37490"/>
      <dgm:spPr/>
    </dgm:pt>
    <dgm:pt modelId="{E52714BE-D91C-614D-94FC-D62C92804383}" type="pres">
      <dgm:prSet presAssocID="{CE5EE7FD-D48E-9441-8C2E-94E1245D5BF0}" presName="rootConnector" presStyleLbl="node1" presStyleIdx="0" presStyleCnt="1"/>
      <dgm:spPr/>
    </dgm:pt>
    <dgm:pt modelId="{D265FED3-41A3-BF4D-ADD3-DB9B4F2CC13B}" type="pres">
      <dgm:prSet presAssocID="{CE5EE7FD-D48E-9441-8C2E-94E1245D5BF0}" presName="childShape" presStyleCnt="0"/>
      <dgm:spPr/>
    </dgm:pt>
  </dgm:ptLst>
  <dgm:cxnLst>
    <dgm:cxn modelId="{85F7FE14-084B-3640-8BDB-41DBCC93913C}" type="presOf" srcId="{DF446B11-AF7B-5947-9E65-39B9B7ACB234}" destId="{B5E2336E-6AB4-1841-8C5B-8D7B2BAD3195}" srcOrd="0" destOrd="0" presId="urn:microsoft.com/office/officeart/2005/8/layout/hierarchy3"/>
    <dgm:cxn modelId="{B7AB7031-0413-6943-9031-F1C1B3458448}" srcId="{DF446B11-AF7B-5947-9E65-39B9B7ACB234}" destId="{CE5EE7FD-D48E-9441-8C2E-94E1245D5BF0}" srcOrd="0" destOrd="0" parTransId="{6BF19CC9-87CD-5D49-A7D2-A5A7411AE7DA}" sibTransId="{CE865AAC-CBC6-7341-919E-A3EC8F4CF93F}"/>
    <dgm:cxn modelId="{D44E83AC-042D-CA44-9152-D18FC42F5180}" type="presOf" srcId="{CE5EE7FD-D48E-9441-8C2E-94E1245D5BF0}" destId="{E52714BE-D91C-614D-94FC-D62C92804383}" srcOrd="1" destOrd="0" presId="urn:microsoft.com/office/officeart/2005/8/layout/hierarchy3"/>
    <dgm:cxn modelId="{F26E72E2-AE3D-AB47-B1F4-C75AD0BBFD20}" type="presOf" srcId="{CE5EE7FD-D48E-9441-8C2E-94E1245D5BF0}" destId="{DB3083E6-7146-CA49-9C09-040FDAC2E4DF}" srcOrd="0" destOrd="0" presId="urn:microsoft.com/office/officeart/2005/8/layout/hierarchy3"/>
    <dgm:cxn modelId="{A200CFCC-BB0C-A64C-80EF-56EF3EEA3322}" type="presParOf" srcId="{B5E2336E-6AB4-1841-8C5B-8D7B2BAD3195}" destId="{7F1AFB5A-6E5B-C041-B39F-55BAFC45EB6F}" srcOrd="0" destOrd="0" presId="urn:microsoft.com/office/officeart/2005/8/layout/hierarchy3"/>
    <dgm:cxn modelId="{B11157FA-0A66-4843-A330-E85A0F12B5FB}" type="presParOf" srcId="{7F1AFB5A-6E5B-C041-B39F-55BAFC45EB6F}" destId="{2D32927F-2032-964C-8C22-3D5B65E62279}" srcOrd="0" destOrd="0" presId="urn:microsoft.com/office/officeart/2005/8/layout/hierarchy3"/>
    <dgm:cxn modelId="{DA2DCBBE-9256-4C4E-8790-3C4C22A9B417}" type="presParOf" srcId="{2D32927F-2032-964C-8C22-3D5B65E62279}" destId="{DB3083E6-7146-CA49-9C09-040FDAC2E4DF}" srcOrd="0" destOrd="0" presId="urn:microsoft.com/office/officeart/2005/8/layout/hierarchy3"/>
    <dgm:cxn modelId="{E7D5AF12-8A8D-5C47-8BD6-C9FEFB559484}" type="presParOf" srcId="{2D32927F-2032-964C-8C22-3D5B65E62279}" destId="{E52714BE-D91C-614D-94FC-D62C92804383}" srcOrd="1" destOrd="0" presId="urn:microsoft.com/office/officeart/2005/8/layout/hierarchy3"/>
    <dgm:cxn modelId="{8BDC0C6D-3733-1A48-94BF-12E9F4D3FC39}" type="presParOf" srcId="{7F1AFB5A-6E5B-C041-B39F-55BAFC45EB6F}" destId="{D265FED3-41A3-BF4D-ADD3-DB9B4F2CC13B}"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446B11-AF7B-5947-9E65-39B9B7ACB234}" type="doc">
      <dgm:prSet loTypeId="urn:microsoft.com/office/officeart/2005/8/layout/hierarchy3" loCatId="hierarchy" qsTypeId="urn:microsoft.com/office/officeart/2005/8/quickstyle/3d2" qsCatId="3D" csTypeId="urn:microsoft.com/office/officeart/2005/8/colors/accent1_2" csCatId="accent1" phldr="1"/>
      <dgm:spPr/>
      <dgm:t>
        <a:bodyPr/>
        <a:lstStyle/>
        <a:p>
          <a:endParaRPr lang="tr-TR"/>
        </a:p>
      </dgm:t>
    </dgm:pt>
    <dgm:pt modelId="{CE5EE7FD-D48E-9441-8C2E-94E1245D5BF0}">
      <dgm:prSet custT="1"/>
      <dgm:spPr/>
      <dgm:t>
        <a:bodyPr/>
        <a:lstStyle/>
        <a:p>
          <a:endParaRPr lang="tr-TR" sz="1400" b="0" baseline="0" dirty="0"/>
        </a:p>
        <a:p>
          <a:endParaRPr lang="tr-TR" sz="4000" b="1" baseline="0" dirty="0">
            <a:latin typeface="+mj-lt"/>
          </a:endParaRPr>
        </a:p>
        <a:p>
          <a:endParaRPr lang="tr-TR" sz="4000" b="1" baseline="0" dirty="0">
            <a:latin typeface="+mj-lt"/>
          </a:endParaRPr>
        </a:p>
        <a:p>
          <a:r>
            <a:rPr lang="tr-TR" sz="4000" b="1" dirty="0">
              <a:solidFill>
                <a:schemeClr val="bg1"/>
              </a:solidFill>
              <a:latin typeface="+mj-lt"/>
            </a:rPr>
            <a:t>Hastane Öncesi Acil Sağlık Hizmetlerinde Enfeksiyon Kontrolü</a:t>
          </a:r>
          <a:br>
            <a:rPr lang="tr-TR" sz="4000" b="1" baseline="0" dirty="0">
              <a:solidFill>
                <a:schemeClr val="bg1"/>
              </a:solidFill>
              <a:latin typeface="+mj-lt"/>
            </a:rPr>
          </a:br>
          <a:br>
            <a:rPr lang="tr-TR" sz="4000" b="1" baseline="0" dirty="0">
              <a:solidFill>
                <a:schemeClr val="bg1"/>
              </a:solidFill>
              <a:latin typeface="+mj-lt"/>
            </a:rPr>
          </a:br>
          <a:br>
            <a:rPr lang="tr-TR" sz="4000" b="1" baseline="0" dirty="0">
              <a:solidFill>
                <a:schemeClr val="bg1"/>
              </a:solidFill>
              <a:latin typeface="+mj-lt"/>
            </a:rPr>
          </a:br>
          <a:br>
            <a:rPr lang="tr-TR" sz="4000" b="1" baseline="0" dirty="0">
              <a:solidFill>
                <a:schemeClr val="bg1"/>
              </a:solidFill>
              <a:latin typeface="+mj-lt"/>
            </a:rPr>
          </a:br>
          <a:endParaRPr lang="tr-TR" sz="4000" b="1" dirty="0">
            <a:solidFill>
              <a:schemeClr val="bg1"/>
            </a:solidFill>
            <a:latin typeface="+mj-lt"/>
          </a:endParaRPr>
        </a:p>
      </dgm:t>
    </dgm:pt>
    <dgm:pt modelId="{6BF19CC9-87CD-5D49-A7D2-A5A7411AE7DA}" type="parTrans" cxnId="{B7AB7031-0413-6943-9031-F1C1B3458448}">
      <dgm:prSet/>
      <dgm:spPr/>
      <dgm:t>
        <a:bodyPr/>
        <a:lstStyle/>
        <a:p>
          <a:endParaRPr lang="tr-TR"/>
        </a:p>
      </dgm:t>
    </dgm:pt>
    <dgm:pt modelId="{CE865AAC-CBC6-7341-919E-A3EC8F4CF93F}" type="sibTrans" cxnId="{B7AB7031-0413-6943-9031-F1C1B3458448}">
      <dgm:prSet/>
      <dgm:spPr/>
      <dgm:t>
        <a:bodyPr/>
        <a:lstStyle/>
        <a:p>
          <a:endParaRPr lang="tr-TR"/>
        </a:p>
      </dgm:t>
    </dgm:pt>
    <dgm:pt modelId="{B5E2336E-6AB4-1841-8C5B-8D7B2BAD3195}" type="pres">
      <dgm:prSet presAssocID="{DF446B11-AF7B-5947-9E65-39B9B7ACB234}" presName="diagram" presStyleCnt="0">
        <dgm:presLayoutVars>
          <dgm:chPref val="1"/>
          <dgm:dir/>
          <dgm:animOne val="branch"/>
          <dgm:animLvl val="lvl"/>
          <dgm:resizeHandles/>
        </dgm:presLayoutVars>
      </dgm:prSet>
      <dgm:spPr/>
    </dgm:pt>
    <dgm:pt modelId="{7F1AFB5A-6E5B-C041-B39F-55BAFC45EB6F}" type="pres">
      <dgm:prSet presAssocID="{CE5EE7FD-D48E-9441-8C2E-94E1245D5BF0}" presName="root" presStyleCnt="0"/>
      <dgm:spPr/>
    </dgm:pt>
    <dgm:pt modelId="{2D32927F-2032-964C-8C22-3D5B65E62279}" type="pres">
      <dgm:prSet presAssocID="{CE5EE7FD-D48E-9441-8C2E-94E1245D5BF0}" presName="rootComposite" presStyleCnt="0"/>
      <dgm:spPr/>
    </dgm:pt>
    <dgm:pt modelId="{DB3083E6-7146-CA49-9C09-040FDAC2E4DF}" type="pres">
      <dgm:prSet presAssocID="{CE5EE7FD-D48E-9441-8C2E-94E1245D5BF0}" presName="rootText" presStyleLbl="node1" presStyleIdx="0" presStyleCnt="1" custScaleY="271426" custLinFactNeighborY="37490"/>
      <dgm:spPr/>
    </dgm:pt>
    <dgm:pt modelId="{E52714BE-D91C-614D-94FC-D62C92804383}" type="pres">
      <dgm:prSet presAssocID="{CE5EE7FD-D48E-9441-8C2E-94E1245D5BF0}" presName="rootConnector" presStyleLbl="node1" presStyleIdx="0" presStyleCnt="1"/>
      <dgm:spPr/>
    </dgm:pt>
    <dgm:pt modelId="{D265FED3-41A3-BF4D-ADD3-DB9B4F2CC13B}" type="pres">
      <dgm:prSet presAssocID="{CE5EE7FD-D48E-9441-8C2E-94E1245D5BF0}" presName="childShape" presStyleCnt="0"/>
      <dgm:spPr/>
    </dgm:pt>
  </dgm:ptLst>
  <dgm:cxnLst>
    <dgm:cxn modelId="{85F7FE14-084B-3640-8BDB-41DBCC93913C}" type="presOf" srcId="{DF446B11-AF7B-5947-9E65-39B9B7ACB234}" destId="{B5E2336E-6AB4-1841-8C5B-8D7B2BAD3195}" srcOrd="0" destOrd="0" presId="urn:microsoft.com/office/officeart/2005/8/layout/hierarchy3"/>
    <dgm:cxn modelId="{B7AB7031-0413-6943-9031-F1C1B3458448}" srcId="{DF446B11-AF7B-5947-9E65-39B9B7ACB234}" destId="{CE5EE7FD-D48E-9441-8C2E-94E1245D5BF0}" srcOrd="0" destOrd="0" parTransId="{6BF19CC9-87CD-5D49-A7D2-A5A7411AE7DA}" sibTransId="{CE865AAC-CBC6-7341-919E-A3EC8F4CF93F}"/>
    <dgm:cxn modelId="{D44E83AC-042D-CA44-9152-D18FC42F5180}" type="presOf" srcId="{CE5EE7FD-D48E-9441-8C2E-94E1245D5BF0}" destId="{E52714BE-D91C-614D-94FC-D62C92804383}" srcOrd="1" destOrd="0" presId="urn:microsoft.com/office/officeart/2005/8/layout/hierarchy3"/>
    <dgm:cxn modelId="{F26E72E2-AE3D-AB47-B1F4-C75AD0BBFD20}" type="presOf" srcId="{CE5EE7FD-D48E-9441-8C2E-94E1245D5BF0}" destId="{DB3083E6-7146-CA49-9C09-040FDAC2E4DF}" srcOrd="0" destOrd="0" presId="urn:microsoft.com/office/officeart/2005/8/layout/hierarchy3"/>
    <dgm:cxn modelId="{A200CFCC-BB0C-A64C-80EF-56EF3EEA3322}" type="presParOf" srcId="{B5E2336E-6AB4-1841-8C5B-8D7B2BAD3195}" destId="{7F1AFB5A-6E5B-C041-B39F-55BAFC45EB6F}" srcOrd="0" destOrd="0" presId="urn:microsoft.com/office/officeart/2005/8/layout/hierarchy3"/>
    <dgm:cxn modelId="{B11157FA-0A66-4843-A330-E85A0F12B5FB}" type="presParOf" srcId="{7F1AFB5A-6E5B-C041-B39F-55BAFC45EB6F}" destId="{2D32927F-2032-964C-8C22-3D5B65E62279}" srcOrd="0" destOrd="0" presId="urn:microsoft.com/office/officeart/2005/8/layout/hierarchy3"/>
    <dgm:cxn modelId="{DA2DCBBE-9256-4C4E-8790-3C4C22A9B417}" type="presParOf" srcId="{2D32927F-2032-964C-8C22-3D5B65E62279}" destId="{DB3083E6-7146-CA49-9C09-040FDAC2E4DF}" srcOrd="0" destOrd="0" presId="urn:microsoft.com/office/officeart/2005/8/layout/hierarchy3"/>
    <dgm:cxn modelId="{E7D5AF12-8A8D-5C47-8BD6-C9FEFB559484}" type="presParOf" srcId="{2D32927F-2032-964C-8C22-3D5B65E62279}" destId="{E52714BE-D91C-614D-94FC-D62C92804383}" srcOrd="1" destOrd="0" presId="urn:microsoft.com/office/officeart/2005/8/layout/hierarchy3"/>
    <dgm:cxn modelId="{8BDC0C6D-3733-1A48-94BF-12E9F4D3FC39}" type="presParOf" srcId="{7F1AFB5A-6E5B-C041-B39F-55BAFC45EB6F}" destId="{D265FED3-41A3-BF4D-ADD3-DB9B4F2CC13B}"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8F2CBF-2B66-4B94-8FE7-0C5E180EF1D4}" type="doc">
      <dgm:prSet loTypeId="urn:microsoft.com/office/officeart/2005/8/layout/pList2" loCatId="list" qsTypeId="urn:microsoft.com/office/officeart/2005/8/quickstyle/simple1" qsCatId="simple" csTypeId="urn:microsoft.com/office/officeart/2005/8/colors/accent1_2" csCatId="accent1" phldr="1"/>
      <dgm:spPr/>
    </dgm:pt>
    <dgm:pt modelId="{0A9E8F8D-8A61-435C-A963-9A09576E7EC2}">
      <dgm:prSet phldrT="[Metin]"/>
      <dgm:spPr/>
      <dgm:t>
        <a:bodyPr/>
        <a:lstStyle/>
        <a:p>
          <a:pPr algn="l"/>
          <a:r>
            <a:rPr lang="tr-TR" spc="-1" dirty="0">
              <a:solidFill>
                <a:srgbClr val="000000"/>
              </a:solidFill>
              <a:latin typeface="Calibri"/>
              <a:ea typeface="Microsoft YaHei"/>
            </a:rPr>
            <a:t>* Maske burun ağız ve çeneyi içine almalı          * Yüze tam olarak oturtulmalı</a:t>
          </a:r>
          <a:endParaRPr lang="tr-TR" dirty="0"/>
        </a:p>
      </dgm:t>
    </dgm:pt>
    <dgm:pt modelId="{950B6CD8-1AD0-4F23-A30C-3DC2C91AE199}" type="parTrans" cxnId="{5F1FDE3C-0815-4DA9-8B44-F67B2E49D89F}">
      <dgm:prSet/>
      <dgm:spPr/>
      <dgm:t>
        <a:bodyPr/>
        <a:lstStyle/>
        <a:p>
          <a:endParaRPr lang="tr-TR"/>
        </a:p>
      </dgm:t>
    </dgm:pt>
    <dgm:pt modelId="{218FEFFE-5675-497D-9074-D87FC200D13C}" type="sibTrans" cxnId="{5F1FDE3C-0815-4DA9-8B44-F67B2E49D89F}">
      <dgm:prSet/>
      <dgm:spPr/>
      <dgm:t>
        <a:bodyPr/>
        <a:lstStyle/>
        <a:p>
          <a:endParaRPr lang="tr-TR"/>
        </a:p>
      </dgm:t>
    </dgm:pt>
    <dgm:pt modelId="{FD2E79CD-979C-496F-9BA2-C8F5D90BADA7}">
      <dgm:prSet phldrT="[Metin]"/>
      <dgm:spPr/>
      <dgm:t>
        <a:bodyPr/>
        <a:lstStyle/>
        <a:p>
          <a:pPr algn="l"/>
          <a:r>
            <a:rPr lang="tr-TR" spc="-1" dirty="0">
              <a:solidFill>
                <a:srgbClr val="000000"/>
              </a:solidFill>
              <a:latin typeface="Calibri"/>
              <a:ea typeface="Microsoft YaHei"/>
            </a:rPr>
            <a:t>* Gözler ve yüzü tam kapatacak şekilde olmalı</a:t>
          </a:r>
        </a:p>
        <a:p>
          <a:pPr algn="l"/>
          <a:r>
            <a:rPr lang="tr-TR" spc="-1" dirty="0">
              <a:solidFill>
                <a:srgbClr val="000000"/>
              </a:solidFill>
              <a:latin typeface="Calibri"/>
              <a:ea typeface="Microsoft YaHei"/>
            </a:rPr>
            <a:t>* Yüze uygunluğu tam olmalı, gevşek ya da sıkı olmamalı</a:t>
          </a:r>
          <a:endParaRPr lang="tr-TR" dirty="0"/>
        </a:p>
      </dgm:t>
    </dgm:pt>
    <dgm:pt modelId="{2ECF833D-F915-4060-ADAE-9ECBCF91480E}" type="parTrans" cxnId="{035D1868-C323-4065-8E8D-9AA4FE7CFB12}">
      <dgm:prSet/>
      <dgm:spPr/>
      <dgm:t>
        <a:bodyPr/>
        <a:lstStyle/>
        <a:p>
          <a:endParaRPr lang="tr-TR"/>
        </a:p>
      </dgm:t>
    </dgm:pt>
    <dgm:pt modelId="{888DF03F-5204-4AF6-A16E-0F9D30F73BB3}" type="sibTrans" cxnId="{035D1868-C323-4065-8E8D-9AA4FE7CFB12}">
      <dgm:prSet/>
      <dgm:spPr/>
      <dgm:t>
        <a:bodyPr/>
        <a:lstStyle/>
        <a:p>
          <a:endParaRPr lang="tr-TR"/>
        </a:p>
      </dgm:t>
    </dgm:pt>
    <dgm:pt modelId="{DB90943C-6284-4900-B72C-4488910E7E29}">
      <dgm:prSet phldrT="[Metin]"/>
      <dgm:spPr/>
      <dgm:t>
        <a:bodyPr/>
        <a:lstStyle/>
        <a:p>
          <a:pPr algn="l"/>
          <a:r>
            <a:rPr lang="tr-TR" spc="-1" dirty="0">
              <a:solidFill>
                <a:srgbClr val="000000"/>
              </a:solidFill>
              <a:latin typeface="Calibri"/>
              <a:ea typeface="Microsoft YaHei"/>
            </a:rPr>
            <a:t>* Uzun kollu, bileklikli, dizlere kadar olmalı, tüm gövde ön kısmını ve sırtı örtmeli                       * Boyun ve bel bölgesinde</a:t>
          </a:r>
          <a:endParaRPr lang="tr-TR" dirty="0"/>
        </a:p>
      </dgm:t>
    </dgm:pt>
    <dgm:pt modelId="{74F39269-3A5F-4176-A596-20E19FB8642D}" type="parTrans" cxnId="{03BFEA48-973D-419B-8BA7-FF27EDF4DD8E}">
      <dgm:prSet/>
      <dgm:spPr/>
      <dgm:t>
        <a:bodyPr/>
        <a:lstStyle/>
        <a:p>
          <a:endParaRPr lang="tr-TR"/>
        </a:p>
      </dgm:t>
    </dgm:pt>
    <dgm:pt modelId="{FC25554C-6477-4F2A-B1D5-B91B86AF20FA}" type="sibTrans" cxnId="{03BFEA48-973D-419B-8BA7-FF27EDF4DD8E}">
      <dgm:prSet/>
      <dgm:spPr/>
      <dgm:t>
        <a:bodyPr/>
        <a:lstStyle/>
        <a:p>
          <a:endParaRPr lang="tr-TR"/>
        </a:p>
      </dgm:t>
    </dgm:pt>
    <dgm:pt modelId="{3E7CBC3E-A3F2-40A2-BDFB-D7FA4DE17AC2}" type="pres">
      <dgm:prSet presAssocID="{2C8F2CBF-2B66-4B94-8FE7-0C5E180EF1D4}" presName="Name0" presStyleCnt="0">
        <dgm:presLayoutVars>
          <dgm:dir/>
          <dgm:resizeHandles val="exact"/>
        </dgm:presLayoutVars>
      </dgm:prSet>
      <dgm:spPr/>
    </dgm:pt>
    <dgm:pt modelId="{D7250397-66C7-46E1-AAE1-B2185FDB0F1D}" type="pres">
      <dgm:prSet presAssocID="{2C8F2CBF-2B66-4B94-8FE7-0C5E180EF1D4}" presName="bkgdShp" presStyleLbl="alignAccFollowNode1" presStyleIdx="0" presStyleCnt="1"/>
      <dgm:spPr/>
    </dgm:pt>
    <dgm:pt modelId="{82555CF8-ACB2-4E4A-91AB-F0D4722AA147}" type="pres">
      <dgm:prSet presAssocID="{2C8F2CBF-2B66-4B94-8FE7-0C5E180EF1D4}" presName="linComp" presStyleCnt="0"/>
      <dgm:spPr/>
    </dgm:pt>
    <dgm:pt modelId="{CC4889A2-5E1E-495E-B14A-0886669A0A5E}" type="pres">
      <dgm:prSet presAssocID="{0A9E8F8D-8A61-435C-A963-9A09576E7EC2}" presName="compNode" presStyleCnt="0"/>
      <dgm:spPr/>
    </dgm:pt>
    <dgm:pt modelId="{11CF1C7A-F081-4D1C-AEF0-6A02323113C5}" type="pres">
      <dgm:prSet presAssocID="{0A9E8F8D-8A61-435C-A963-9A09576E7EC2}" presName="node" presStyleLbl="node1" presStyleIdx="0" presStyleCnt="3">
        <dgm:presLayoutVars>
          <dgm:bulletEnabled val="1"/>
        </dgm:presLayoutVars>
      </dgm:prSet>
      <dgm:spPr/>
    </dgm:pt>
    <dgm:pt modelId="{C01CC55F-68B7-493E-A0B0-CE3632F34C02}" type="pres">
      <dgm:prSet presAssocID="{0A9E8F8D-8A61-435C-A963-9A09576E7EC2}" presName="invisiNode" presStyleLbl="node1" presStyleIdx="0" presStyleCnt="3"/>
      <dgm:spPr/>
    </dgm:pt>
    <dgm:pt modelId="{696FEEE0-2F28-4E83-8CE2-E6FB93551BB6}" type="pres">
      <dgm:prSet presAssocID="{0A9E8F8D-8A61-435C-A963-9A09576E7EC2}" presName="imagNode" presStyleLbl="fgImgPlace1" presStyleIdx="0" presStyleCnt="3"/>
      <dgm:spPr>
        <a:blipFill rotWithShape="1">
          <a:blip xmlns:r="http://schemas.openxmlformats.org/officeDocument/2006/relationships" r:embed="rId1"/>
          <a:srcRect/>
          <a:stretch>
            <a:fillRect t="-23000" b="-23000"/>
          </a:stretch>
        </a:blipFill>
      </dgm:spPr>
    </dgm:pt>
    <dgm:pt modelId="{C10C13B7-4D7A-4FE7-B591-4D07D00201CD}" type="pres">
      <dgm:prSet presAssocID="{218FEFFE-5675-497D-9074-D87FC200D13C}" presName="sibTrans" presStyleLbl="sibTrans2D1" presStyleIdx="0" presStyleCnt="0"/>
      <dgm:spPr/>
    </dgm:pt>
    <dgm:pt modelId="{D7F3A58D-1C21-4F6F-BA38-154E8CF4E1CF}" type="pres">
      <dgm:prSet presAssocID="{FD2E79CD-979C-496F-9BA2-C8F5D90BADA7}" presName="compNode" presStyleCnt="0"/>
      <dgm:spPr/>
    </dgm:pt>
    <dgm:pt modelId="{F1C0E2BD-B234-43E3-A0C7-C59819717F6E}" type="pres">
      <dgm:prSet presAssocID="{FD2E79CD-979C-496F-9BA2-C8F5D90BADA7}" presName="node" presStyleLbl="node1" presStyleIdx="1" presStyleCnt="3">
        <dgm:presLayoutVars>
          <dgm:bulletEnabled val="1"/>
        </dgm:presLayoutVars>
      </dgm:prSet>
      <dgm:spPr/>
    </dgm:pt>
    <dgm:pt modelId="{64356379-85AC-4A86-8A04-38C070C65632}" type="pres">
      <dgm:prSet presAssocID="{FD2E79CD-979C-496F-9BA2-C8F5D90BADA7}" presName="invisiNode" presStyleLbl="node1" presStyleIdx="1" presStyleCnt="3"/>
      <dgm:spPr/>
    </dgm:pt>
    <dgm:pt modelId="{0ADDAC5C-53F3-47AF-930F-246EBCDA249C}" type="pres">
      <dgm:prSet presAssocID="{FD2E79CD-979C-496F-9BA2-C8F5D90BADA7}" presName="imagNode" presStyleLbl="fgImgPlace1" presStyleIdx="1" presStyleCnt="3"/>
      <dgm:spPr>
        <a:blipFill rotWithShape="1">
          <a:blip xmlns:r="http://schemas.openxmlformats.org/officeDocument/2006/relationships" r:embed="rId2"/>
          <a:srcRect/>
          <a:stretch>
            <a:fillRect l="-17000" r="-17000"/>
          </a:stretch>
        </a:blipFill>
      </dgm:spPr>
    </dgm:pt>
    <dgm:pt modelId="{87523B27-3000-4CE5-922E-4BD404306047}" type="pres">
      <dgm:prSet presAssocID="{888DF03F-5204-4AF6-A16E-0F9D30F73BB3}" presName="sibTrans" presStyleLbl="sibTrans2D1" presStyleIdx="0" presStyleCnt="0"/>
      <dgm:spPr/>
    </dgm:pt>
    <dgm:pt modelId="{BD1CE4FA-D180-443C-949B-EE50FE634DAF}" type="pres">
      <dgm:prSet presAssocID="{DB90943C-6284-4900-B72C-4488910E7E29}" presName="compNode" presStyleCnt="0"/>
      <dgm:spPr/>
    </dgm:pt>
    <dgm:pt modelId="{8CE80D25-9B7B-403B-9B12-6EED642BB9AF}" type="pres">
      <dgm:prSet presAssocID="{DB90943C-6284-4900-B72C-4488910E7E29}" presName="node" presStyleLbl="node1" presStyleIdx="2" presStyleCnt="3">
        <dgm:presLayoutVars>
          <dgm:bulletEnabled val="1"/>
        </dgm:presLayoutVars>
      </dgm:prSet>
      <dgm:spPr/>
    </dgm:pt>
    <dgm:pt modelId="{397038EB-C86C-4461-BEB6-35E0494FFE50}" type="pres">
      <dgm:prSet presAssocID="{DB90943C-6284-4900-B72C-4488910E7E29}" presName="invisiNode" presStyleLbl="node1" presStyleIdx="2" presStyleCnt="3"/>
      <dgm:spPr/>
    </dgm:pt>
    <dgm:pt modelId="{C6D54FC6-DD3D-4606-B9C7-D575B80C7986}" type="pres">
      <dgm:prSet presAssocID="{DB90943C-6284-4900-B72C-4488910E7E29}" presName="imagNode" presStyleLbl="fgImgPlace1" presStyleIdx="2" presStyleCnt="3"/>
      <dgm:spPr>
        <a:blipFill rotWithShape="1">
          <a:blip xmlns:r="http://schemas.openxmlformats.org/officeDocument/2006/relationships" r:embed="rId3"/>
          <a:srcRect/>
          <a:stretch>
            <a:fillRect l="-18000" r="-18000"/>
          </a:stretch>
        </a:blipFill>
      </dgm:spPr>
    </dgm:pt>
  </dgm:ptLst>
  <dgm:cxnLst>
    <dgm:cxn modelId="{0E67BD13-B3B7-435A-A1DF-59184C2A049B}" type="presOf" srcId="{0A9E8F8D-8A61-435C-A963-9A09576E7EC2}" destId="{11CF1C7A-F081-4D1C-AEF0-6A02323113C5}" srcOrd="0" destOrd="0" presId="urn:microsoft.com/office/officeart/2005/8/layout/pList2"/>
    <dgm:cxn modelId="{102F6C18-DBE8-4524-A94E-02B6B20FB04E}" type="presOf" srcId="{888DF03F-5204-4AF6-A16E-0F9D30F73BB3}" destId="{87523B27-3000-4CE5-922E-4BD404306047}" srcOrd="0" destOrd="0" presId="urn:microsoft.com/office/officeart/2005/8/layout/pList2"/>
    <dgm:cxn modelId="{5F1FDE3C-0815-4DA9-8B44-F67B2E49D89F}" srcId="{2C8F2CBF-2B66-4B94-8FE7-0C5E180EF1D4}" destId="{0A9E8F8D-8A61-435C-A963-9A09576E7EC2}" srcOrd="0" destOrd="0" parTransId="{950B6CD8-1AD0-4F23-A30C-3DC2C91AE199}" sibTransId="{218FEFFE-5675-497D-9074-D87FC200D13C}"/>
    <dgm:cxn modelId="{035D1868-C323-4065-8E8D-9AA4FE7CFB12}" srcId="{2C8F2CBF-2B66-4B94-8FE7-0C5E180EF1D4}" destId="{FD2E79CD-979C-496F-9BA2-C8F5D90BADA7}" srcOrd="1" destOrd="0" parTransId="{2ECF833D-F915-4060-ADAE-9ECBCF91480E}" sibTransId="{888DF03F-5204-4AF6-A16E-0F9D30F73BB3}"/>
    <dgm:cxn modelId="{03BFEA48-973D-419B-8BA7-FF27EDF4DD8E}" srcId="{2C8F2CBF-2B66-4B94-8FE7-0C5E180EF1D4}" destId="{DB90943C-6284-4900-B72C-4488910E7E29}" srcOrd="2" destOrd="0" parTransId="{74F39269-3A5F-4176-A596-20E19FB8642D}" sibTransId="{FC25554C-6477-4F2A-B1D5-B91B86AF20FA}"/>
    <dgm:cxn modelId="{2EAC9E55-1A74-43D0-B7D2-48F57F93D0ED}" type="presOf" srcId="{FD2E79CD-979C-496F-9BA2-C8F5D90BADA7}" destId="{F1C0E2BD-B234-43E3-A0C7-C59819717F6E}" srcOrd="0" destOrd="0" presId="urn:microsoft.com/office/officeart/2005/8/layout/pList2"/>
    <dgm:cxn modelId="{93334C91-5A60-435A-88BA-4E681D54B08D}" type="presOf" srcId="{218FEFFE-5675-497D-9074-D87FC200D13C}" destId="{C10C13B7-4D7A-4FE7-B591-4D07D00201CD}" srcOrd="0" destOrd="0" presId="urn:microsoft.com/office/officeart/2005/8/layout/pList2"/>
    <dgm:cxn modelId="{F799A7A4-7BE2-4D2B-93B5-F01627970F85}" type="presOf" srcId="{2C8F2CBF-2B66-4B94-8FE7-0C5E180EF1D4}" destId="{3E7CBC3E-A3F2-40A2-BDFB-D7FA4DE17AC2}" srcOrd="0" destOrd="0" presId="urn:microsoft.com/office/officeart/2005/8/layout/pList2"/>
    <dgm:cxn modelId="{54871FAA-A157-405C-B2F5-7D44C43A2553}" type="presOf" srcId="{DB90943C-6284-4900-B72C-4488910E7E29}" destId="{8CE80D25-9B7B-403B-9B12-6EED642BB9AF}" srcOrd="0" destOrd="0" presId="urn:microsoft.com/office/officeart/2005/8/layout/pList2"/>
    <dgm:cxn modelId="{C4120C45-5D28-4039-8E52-EE82D3C032F8}" type="presParOf" srcId="{3E7CBC3E-A3F2-40A2-BDFB-D7FA4DE17AC2}" destId="{D7250397-66C7-46E1-AAE1-B2185FDB0F1D}" srcOrd="0" destOrd="0" presId="urn:microsoft.com/office/officeart/2005/8/layout/pList2"/>
    <dgm:cxn modelId="{DB5CD799-D5CC-4491-9F4C-740126887601}" type="presParOf" srcId="{3E7CBC3E-A3F2-40A2-BDFB-D7FA4DE17AC2}" destId="{82555CF8-ACB2-4E4A-91AB-F0D4722AA147}" srcOrd="1" destOrd="0" presId="urn:microsoft.com/office/officeart/2005/8/layout/pList2"/>
    <dgm:cxn modelId="{71FBA128-A566-400B-9216-212FF7238008}" type="presParOf" srcId="{82555CF8-ACB2-4E4A-91AB-F0D4722AA147}" destId="{CC4889A2-5E1E-495E-B14A-0886669A0A5E}" srcOrd="0" destOrd="0" presId="urn:microsoft.com/office/officeart/2005/8/layout/pList2"/>
    <dgm:cxn modelId="{410CD6D1-8FCE-46A9-B056-83CB08BF82FD}" type="presParOf" srcId="{CC4889A2-5E1E-495E-B14A-0886669A0A5E}" destId="{11CF1C7A-F081-4D1C-AEF0-6A02323113C5}" srcOrd="0" destOrd="0" presId="urn:microsoft.com/office/officeart/2005/8/layout/pList2"/>
    <dgm:cxn modelId="{E29EFA6C-330F-4E39-93D0-B340EDA311FC}" type="presParOf" srcId="{CC4889A2-5E1E-495E-B14A-0886669A0A5E}" destId="{C01CC55F-68B7-493E-A0B0-CE3632F34C02}" srcOrd="1" destOrd="0" presId="urn:microsoft.com/office/officeart/2005/8/layout/pList2"/>
    <dgm:cxn modelId="{4759A28B-0919-4BA8-A321-7BC8A592D94A}" type="presParOf" srcId="{CC4889A2-5E1E-495E-B14A-0886669A0A5E}" destId="{696FEEE0-2F28-4E83-8CE2-E6FB93551BB6}" srcOrd="2" destOrd="0" presId="urn:microsoft.com/office/officeart/2005/8/layout/pList2"/>
    <dgm:cxn modelId="{95FA5349-7C9B-49FD-AC0F-21AFE3E8C1FC}" type="presParOf" srcId="{82555CF8-ACB2-4E4A-91AB-F0D4722AA147}" destId="{C10C13B7-4D7A-4FE7-B591-4D07D00201CD}" srcOrd="1" destOrd="0" presId="urn:microsoft.com/office/officeart/2005/8/layout/pList2"/>
    <dgm:cxn modelId="{9F3ECFAB-0965-4799-92DD-DD3B952CD9A7}" type="presParOf" srcId="{82555CF8-ACB2-4E4A-91AB-F0D4722AA147}" destId="{D7F3A58D-1C21-4F6F-BA38-154E8CF4E1CF}" srcOrd="2" destOrd="0" presId="urn:microsoft.com/office/officeart/2005/8/layout/pList2"/>
    <dgm:cxn modelId="{27FC8D8D-5AB3-43D7-BC6C-5FC0AF1BDC8B}" type="presParOf" srcId="{D7F3A58D-1C21-4F6F-BA38-154E8CF4E1CF}" destId="{F1C0E2BD-B234-43E3-A0C7-C59819717F6E}" srcOrd="0" destOrd="0" presId="urn:microsoft.com/office/officeart/2005/8/layout/pList2"/>
    <dgm:cxn modelId="{D32EC57F-20DB-4997-9E99-72B51933BF29}" type="presParOf" srcId="{D7F3A58D-1C21-4F6F-BA38-154E8CF4E1CF}" destId="{64356379-85AC-4A86-8A04-38C070C65632}" srcOrd="1" destOrd="0" presId="urn:microsoft.com/office/officeart/2005/8/layout/pList2"/>
    <dgm:cxn modelId="{1551AF5F-242F-4BDB-AC1F-280403394A27}" type="presParOf" srcId="{D7F3A58D-1C21-4F6F-BA38-154E8CF4E1CF}" destId="{0ADDAC5C-53F3-47AF-930F-246EBCDA249C}" srcOrd="2" destOrd="0" presId="urn:microsoft.com/office/officeart/2005/8/layout/pList2"/>
    <dgm:cxn modelId="{B85AD2AE-854D-41D5-8E4B-D9E927B91694}" type="presParOf" srcId="{82555CF8-ACB2-4E4A-91AB-F0D4722AA147}" destId="{87523B27-3000-4CE5-922E-4BD404306047}" srcOrd="3" destOrd="0" presId="urn:microsoft.com/office/officeart/2005/8/layout/pList2"/>
    <dgm:cxn modelId="{FA3183B7-A789-407E-91EC-724FCA1A9917}" type="presParOf" srcId="{82555CF8-ACB2-4E4A-91AB-F0D4722AA147}" destId="{BD1CE4FA-D180-443C-949B-EE50FE634DAF}" srcOrd="4" destOrd="0" presId="urn:microsoft.com/office/officeart/2005/8/layout/pList2"/>
    <dgm:cxn modelId="{2BA5F1EB-5789-4570-A1E1-832A83B2D43A}" type="presParOf" srcId="{BD1CE4FA-D180-443C-949B-EE50FE634DAF}" destId="{8CE80D25-9B7B-403B-9B12-6EED642BB9AF}" srcOrd="0" destOrd="0" presId="urn:microsoft.com/office/officeart/2005/8/layout/pList2"/>
    <dgm:cxn modelId="{9F85B5BE-79AE-4976-898E-78D68894DDE9}" type="presParOf" srcId="{BD1CE4FA-D180-443C-949B-EE50FE634DAF}" destId="{397038EB-C86C-4461-BEB6-35E0494FFE50}" srcOrd="1" destOrd="0" presId="urn:microsoft.com/office/officeart/2005/8/layout/pList2"/>
    <dgm:cxn modelId="{7CD7D812-BA27-4CF0-992F-67D65AA272FF}" type="presParOf" srcId="{BD1CE4FA-D180-443C-949B-EE50FE634DAF}" destId="{C6D54FC6-DD3D-4606-B9C7-D575B80C798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F3233F-4BB3-42ED-8629-04406DE825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1034924C-8596-469B-8700-F74B184F52BA}">
      <dgm:prSet custT="1"/>
      <dgm:spPr>
        <a:solidFill>
          <a:srgbClr val="558984"/>
        </a:solidFill>
        <a:ln/>
      </dgm:spPr>
      <dgm:t>
        <a:bodyPr vert="horz" lIns="91440" tIns="45720" rIns="91440" bIns="45720" rtlCol="0" anchor="b"/>
        <a:lstStyle/>
        <a:p>
          <a:pPr rtl="0"/>
          <a:r>
            <a:rPr lang="tr-TR" sz="3200" kern="1200" spc="-1" dirty="0">
              <a:solidFill>
                <a:schemeClr val="bg1"/>
              </a:solidFill>
              <a:latin typeface="Arial"/>
            </a:rPr>
            <a:t>Kişisel</a:t>
          </a:r>
          <a:r>
            <a:rPr lang="tr-TR" sz="3900" b="0" kern="1200" dirty="0"/>
            <a:t> Koruyucu Donanım- Çıkarma Sırası </a:t>
          </a:r>
        </a:p>
      </dgm:t>
    </dgm:pt>
    <dgm:pt modelId="{BC2FDD2E-AEAE-4969-BF79-0DDD55FFFD6C}" type="parTrans" cxnId="{00CE2D63-AE08-4608-8627-0E9DEBBC1E40}">
      <dgm:prSet/>
      <dgm:spPr/>
      <dgm:t>
        <a:bodyPr/>
        <a:lstStyle/>
        <a:p>
          <a:endParaRPr lang="tr-TR"/>
        </a:p>
      </dgm:t>
    </dgm:pt>
    <dgm:pt modelId="{890C65E8-3709-41C8-B71C-A511CD323371}" type="sibTrans" cxnId="{00CE2D63-AE08-4608-8627-0E9DEBBC1E40}">
      <dgm:prSet/>
      <dgm:spPr/>
      <dgm:t>
        <a:bodyPr/>
        <a:lstStyle/>
        <a:p>
          <a:endParaRPr lang="tr-TR"/>
        </a:p>
      </dgm:t>
    </dgm:pt>
    <dgm:pt modelId="{979D516E-DD41-4DA2-8F89-60FA45170E04}" type="pres">
      <dgm:prSet presAssocID="{70F3233F-4BB3-42ED-8629-04406DE82559}" presName="linear" presStyleCnt="0">
        <dgm:presLayoutVars>
          <dgm:animLvl val="lvl"/>
          <dgm:resizeHandles val="exact"/>
        </dgm:presLayoutVars>
      </dgm:prSet>
      <dgm:spPr/>
    </dgm:pt>
    <dgm:pt modelId="{0755173C-2BDA-47F5-AC7A-28192CC19064}" type="pres">
      <dgm:prSet presAssocID="{1034924C-8596-469B-8700-F74B184F52BA}" presName="parentText" presStyleLbl="node1" presStyleIdx="0" presStyleCnt="1" custLinFactNeighborY="11253">
        <dgm:presLayoutVars>
          <dgm:chMax val="0"/>
          <dgm:bulletEnabled val="1"/>
        </dgm:presLayoutVars>
      </dgm:prSet>
      <dgm:spPr>
        <a:xfrm>
          <a:off x="0" y="18691"/>
          <a:ext cx="10623953" cy="935415"/>
        </a:xfrm>
        <a:prstGeom prst="roundRect">
          <a:avLst/>
        </a:prstGeom>
      </dgm:spPr>
    </dgm:pt>
  </dgm:ptLst>
  <dgm:cxnLst>
    <dgm:cxn modelId="{00CE2D63-AE08-4608-8627-0E9DEBBC1E40}" srcId="{70F3233F-4BB3-42ED-8629-04406DE82559}" destId="{1034924C-8596-469B-8700-F74B184F52BA}" srcOrd="0" destOrd="0" parTransId="{BC2FDD2E-AEAE-4969-BF79-0DDD55FFFD6C}" sibTransId="{890C65E8-3709-41C8-B71C-A511CD323371}"/>
    <dgm:cxn modelId="{10409A9E-FE5B-4C75-A6EA-FEA84F6E10A7}" type="presOf" srcId="{70F3233F-4BB3-42ED-8629-04406DE82559}" destId="{979D516E-DD41-4DA2-8F89-60FA45170E04}" srcOrd="0" destOrd="0" presId="urn:microsoft.com/office/officeart/2005/8/layout/vList2"/>
    <dgm:cxn modelId="{B05B0CFE-96DC-43F4-B306-25B814F9E78E}" type="presOf" srcId="{1034924C-8596-469B-8700-F74B184F52BA}" destId="{0755173C-2BDA-47F5-AC7A-28192CC19064}" srcOrd="0" destOrd="0" presId="urn:microsoft.com/office/officeart/2005/8/layout/vList2"/>
    <dgm:cxn modelId="{816A1548-6DAC-4988-927C-C83376B6CA0F}" type="presParOf" srcId="{979D516E-DD41-4DA2-8F89-60FA45170E04}" destId="{0755173C-2BDA-47F5-AC7A-28192CC1906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DF446B11-AF7B-5947-9E65-39B9B7ACB234}" type="doc">
      <dgm:prSet loTypeId="urn:microsoft.com/office/officeart/2005/8/layout/hierarchy3" loCatId="hierarchy" qsTypeId="urn:microsoft.com/office/officeart/2005/8/quickstyle/3d2" qsCatId="3D" csTypeId="urn:microsoft.com/office/officeart/2005/8/colors/accent1_2" csCatId="accent1" phldr="1"/>
      <dgm:spPr/>
      <dgm:t>
        <a:bodyPr/>
        <a:lstStyle/>
        <a:p>
          <a:endParaRPr lang="tr-TR"/>
        </a:p>
      </dgm:t>
    </dgm:pt>
    <dgm:pt modelId="{CE5EE7FD-D48E-9441-8C2E-94E1245D5BF0}">
      <dgm:prSet custT="1"/>
      <dgm:spPr>
        <a:solidFill>
          <a:schemeClr val="accent1"/>
        </a:solidFill>
      </dgm:spPr>
      <dgm:t>
        <a:bodyPr/>
        <a:lstStyle/>
        <a:p>
          <a:endParaRPr lang="tr-TR" sz="1400" b="0" baseline="0" dirty="0"/>
        </a:p>
        <a:p>
          <a:endParaRPr lang="tr-TR" sz="4000" b="1" baseline="0" dirty="0">
            <a:latin typeface="+mj-lt"/>
          </a:endParaRPr>
        </a:p>
        <a:p>
          <a:endParaRPr lang="tr-TR" sz="4000" b="1" baseline="0" dirty="0">
            <a:latin typeface="+mj-lt"/>
          </a:endParaRPr>
        </a:p>
        <a:p>
          <a:r>
            <a:rPr lang="tr-TR" sz="4000" dirty="0">
              <a:solidFill>
                <a:schemeClr val="bg1"/>
              </a:solidFill>
            </a:rPr>
            <a:t>El Hijyeni</a:t>
          </a:r>
          <a:br>
            <a:rPr lang="tr-TR" sz="4000" b="1" baseline="0" dirty="0">
              <a:solidFill>
                <a:schemeClr val="bg1"/>
              </a:solidFill>
              <a:latin typeface="+mj-lt"/>
            </a:rPr>
          </a:br>
          <a:br>
            <a:rPr lang="tr-TR" sz="4000" b="1" baseline="0" dirty="0">
              <a:solidFill>
                <a:schemeClr val="bg1"/>
              </a:solidFill>
              <a:latin typeface="+mj-lt"/>
            </a:rPr>
          </a:br>
          <a:br>
            <a:rPr lang="tr-TR" sz="4000" b="1" baseline="0" dirty="0">
              <a:solidFill>
                <a:schemeClr val="bg1"/>
              </a:solidFill>
              <a:latin typeface="+mj-lt"/>
            </a:rPr>
          </a:br>
          <a:br>
            <a:rPr lang="tr-TR" sz="4000" b="1" baseline="0" dirty="0">
              <a:solidFill>
                <a:schemeClr val="bg1"/>
              </a:solidFill>
              <a:latin typeface="+mj-lt"/>
            </a:rPr>
          </a:br>
          <a:endParaRPr lang="tr-TR" sz="4000" b="1" dirty="0">
            <a:solidFill>
              <a:schemeClr val="bg1"/>
            </a:solidFill>
            <a:latin typeface="+mj-lt"/>
          </a:endParaRPr>
        </a:p>
      </dgm:t>
    </dgm:pt>
    <dgm:pt modelId="{6BF19CC9-87CD-5D49-A7D2-A5A7411AE7DA}" type="parTrans" cxnId="{B7AB7031-0413-6943-9031-F1C1B3458448}">
      <dgm:prSet/>
      <dgm:spPr/>
      <dgm:t>
        <a:bodyPr/>
        <a:lstStyle/>
        <a:p>
          <a:endParaRPr lang="tr-TR"/>
        </a:p>
      </dgm:t>
    </dgm:pt>
    <dgm:pt modelId="{CE865AAC-CBC6-7341-919E-A3EC8F4CF93F}" type="sibTrans" cxnId="{B7AB7031-0413-6943-9031-F1C1B3458448}">
      <dgm:prSet/>
      <dgm:spPr/>
      <dgm:t>
        <a:bodyPr/>
        <a:lstStyle/>
        <a:p>
          <a:endParaRPr lang="tr-TR"/>
        </a:p>
      </dgm:t>
    </dgm:pt>
    <dgm:pt modelId="{B5E2336E-6AB4-1841-8C5B-8D7B2BAD3195}" type="pres">
      <dgm:prSet presAssocID="{DF446B11-AF7B-5947-9E65-39B9B7ACB234}" presName="diagram" presStyleCnt="0">
        <dgm:presLayoutVars>
          <dgm:chPref val="1"/>
          <dgm:dir/>
          <dgm:animOne val="branch"/>
          <dgm:animLvl val="lvl"/>
          <dgm:resizeHandles/>
        </dgm:presLayoutVars>
      </dgm:prSet>
      <dgm:spPr/>
    </dgm:pt>
    <dgm:pt modelId="{7F1AFB5A-6E5B-C041-B39F-55BAFC45EB6F}" type="pres">
      <dgm:prSet presAssocID="{CE5EE7FD-D48E-9441-8C2E-94E1245D5BF0}" presName="root" presStyleCnt="0"/>
      <dgm:spPr/>
    </dgm:pt>
    <dgm:pt modelId="{2D32927F-2032-964C-8C22-3D5B65E62279}" type="pres">
      <dgm:prSet presAssocID="{CE5EE7FD-D48E-9441-8C2E-94E1245D5BF0}" presName="rootComposite" presStyleCnt="0"/>
      <dgm:spPr/>
    </dgm:pt>
    <dgm:pt modelId="{DB3083E6-7146-CA49-9C09-040FDAC2E4DF}" type="pres">
      <dgm:prSet presAssocID="{CE5EE7FD-D48E-9441-8C2E-94E1245D5BF0}" presName="rootText" presStyleLbl="node1" presStyleIdx="0" presStyleCnt="1" custScaleY="271426" custLinFactNeighborY="37490"/>
      <dgm:spPr/>
    </dgm:pt>
    <dgm:pt modelId="{E52714BE-D91C-614D-94FC-D62C92804383}" type="pres">
      <dgm:prSet presAssocID="{CE5EE7FD-D48E-9441-8C2E-94E1245D5BF0}" presName="rootConnector" presStyleLbl="node1" presStyleIdx="0" presStyleCnt="1"/>
      <dgm:spPr/>
    </dgm:pt>
    <dgm:pt modelId="{D265FED3-41A3-BF4D-ADD3-DB9B4F2CC13B}" type="pres">
      <dgm:prSet presAssocID="{CE5EE7FD-D48E-9441-8C2E-94E1245D5BF0}" presName="childShape" presStyleCnt="0"/>
      <dgm:spPr/>
    </dgm:pt>
  </dgm:ptLst>
  <dgm:cxnLst>
    <dgm:cxn modelId="{85F7FE14-084B-3640-8BDB-41DBCC93913C}" type="presOf" srcId="{DF446B11-AF7B-5947-9E65-39B9B7ACB234}" destId="{B5E2336E-6AB4-1841-8C5B-8D7B2BAD3195}" srcOrd="0" destOrd="0" presId="urn:microsoft.com/office/officeart/2005/8/layout/hierarchy3"/>
    <dgm:cxn modelId="{B7AB7031-0413-6943-9031-F1C1B3458448}" srcId="{DF446B11-AF7B-5947-9E65-39B9B7ACB234}" destId="{CE5EE7FD-D48E-9441-8C2E-94E1245D5BF0}" srcOrd="0" destOrd="0" parTransId="{6BF19CC9-87CD-5D49-A7D2-A5A7411AE7DA}" sibTransId="{CE865AAC-CBC6-7341-919E-A3EC8F4CF93F}"/>
    <dgm:cxn modelId="{D44E83AC-042D-CA44-9152-D18FC42F5180}" type="presOf" srcId="{CE5EE7FD-D48E-9441-8C2E-94E1245D5BF0}" destId="{E52714BE-D91C-614D-94FC-D62C92804383}" srcOrd="1" destOrd="0" presId="urn:microsoft.com/office/officeart/2005/8/layout/hierarchy3"/>
    <dgm:cxn modelId="{F26E72E2-AE3D-AB47-B1F4-C75AD0BBFD20}" type="presOf" srcId="{CE5EE7FD-D48E-9441-8C2E-94E1245D5BF0}" destId="{DB3083E6-7146-CA49-9C09-040FDAC2E4DF}" srcOrd="0" destOrd="0" presId="urn:microsoft.com/office/officeart/2005/8/layout/hierarchy3"/>
    <dgm:cxn modelId="{A200CFCC-BB0C-A64C-80EF-56EF3EEA3322}" type="presParOf" srcId="{B5E2336E-6AB4-1841-8C5B-8D7B2BAD3195}" destId="{7F1AFB5A-6E5B-C041-B39F-55BAFC45EB6F}" srcOrd="0" destOrd="0" presId="urn:microsoft.com/office/officeart/2005/8/layout/hierarchy3"/>
    <dgm:cxn modelId="{B11157FA-0A66-4843-A330-E85A0F12B5FB}" type="presParOf" srcId="{7F1AFB5A-6E5B-C041-B39F-55BAFC45EB6F}" destId="{2D32927F-2032-964C-8C22-3D5B65E62279}" srcOrd="0" destOrd="0" presId="urn:microsoft.com/office/officeart/2005/8/layout/hierarchy3"/>
    <dgm:cxn modelId="{DA2DCBBE-9256-4C4E-8790-3C4C22A9B417}" type="presParOf" srcId="{2D32927F-2032-964C-8C22-3D5B65E62279}" destId="{DB3083E6-7146-CA49-9C09-040FDAC2E4DF}" srcOrd="0" destOrd="0" presId="urn:microsoft.com/office/officeart/2005/8/layout/hierarchy3"/>
    <dgm:cxn modelId="{E7D5AF12-8A8D-5C47-8BD6-C9FEFB559484}" type="presParOf" srcId="{2D32927F-2032-964C-8C22-3D5B65E62279}" destId="{E52714BE-D91C-614D-94FC-D62C92804383}" srcOrd="1" destOrd="0" presId="urn:microsoft.com/office/officeart/2005/8/layout/hierarchy3"/>
    <dgm:cxn modelId="{8BDC0C6D-3733-1A48-94BF-12E9F4D3FC39}" type="presParOf" srcId="{7F1AFB5A-6E5B-C041-B39F-55BAFC45EB6F}" destId="{D265FED3-41A3-BF4D-ADD3-DB9B4F2CC13B}"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6DA550-28F5-8045-8DE9-CFC40C9BC4A3}"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tr-TR"/>
        </a:p>
      </dgm:t>
    </dgm:pt>
    <dgm:pt modelId="{1D911609-94AB-894A-BF73-1DDC288F40DC}">
      <dgm:prSet custT="1"/>
      <dgm:spPr>
        <a:solidFill>
          <a:srgbClr val="7030A0"/>
        </a:solidFill>
      </dgm:spPr>
      <dgm:t>
        <a:bodyPr/>
        <a:lstStyle/>
        <a:p>
          <a:pPr algn="just"/>
          <a:r>
            <a:rPr lang="tr-TR" sz="2400" dirty="0"/>
            <a:t>Etkin el hijyeni uygulamaları ve diğer enfeksiyon kontrol önlemleri düzenli olarak uygulandığında, sağlık hizmeti ilişkili enfeksiyonların yaklaşık %70’i önlenebilir</a:t>
          </a:r>
        </a:p>
      </dgm:t>
    </dgm:pt>
    <dgm:pt modelId="{145C9BA1-BAB8-594D-9B12-C15B700BC725}" type="parTrans" cxnId="{4FF30431-8FC0-B74B-B38C-98981715CCCE}">
      <dgm:prSet/>
      <dgm:spPr/>
      <dgm:t>
        <a:bodyPr/>
        <a:lstStyle/>
        <a:p>
          <a:endParaRPr lang="tr-TR"/>
        </a:p>
      </dgm:t>
    </dgm:pt>
    <dgm:pt modelId="{437F8E6B-B4EC-DE42-9FE0-441848D78DFA}" type="sibTrans" cxnId="{4FF30431-8FC0-B74B-B38C-98981715CCCE}">
      <dgm:prSet/>
      <dgm:spPr/>
      <dgm:t>
        <a:bodyPr/>
        <a:lstStyle/>
        <a:p>
          <a:endParaRPr lang="tr-TR"/>
        </a:p>
      </dgm:t>
    </dgm:pt>
    <dgm:pt modelId="{FBBD4EBF-795F-A544-B028-4DD1983BC49F}" type="pres">
      <dgm:prSet presAssocID="{456DA550-28F5-8045-8DE9-CFC40C9BC4A3}" presName="Name0" presStyleCnt="0">
        <dgm:presLayoutVars>
          <dgm:chPref val="1"/>
          <dgm:dir/>
          <dgm:animOne val="branch"/>
          <dgm:animLvl val="lvl"/>
          <dgm:resizeHandles/>
        </dgm:presLayoutVars>
      </dgm:prSet>
      <dgm:spPr/>
    </dgm:pt>
    <dgm:pt modelId="{E4D3F219-131A-0D43-87A9-72C6095742BC}" type="pres">
      <dgm:prSet presAssocID="{1D911609-94AB-894A-BF73-1DDC288F40DC}" presName="vertOne" presStyleCnt="0"/>
      <dgm:spPr/>
    </dgm:pt>
    <dgm:pt modelId="{9479872A-FAB4-CA45-90F1-152EAEDFC3DB}" type="pres">
      <dgm:prSet presAssocID="{1D911609-94AB-894A-BF73-1DDC288F40DC}" presName="txOne" presStyleLbl="node0" presStyleIdx="0" presStyleCnt="1" custScaleX="100098">
        <dgm:presLayoutVars>
          <dgm:chPref val="3"/>
        </dgm:presLayoutVars>
      </dgm:prSet>
      <dgm:spPr/>
    </dgm:pt>
    <dgm:pt modelId="{4D36C12A-66C2-1540-A8C0-E99763F6EA3D}" type="pres">
      <dgm:prSet presAssocID="{1D911609-94AB-894A-BF73-1DDC288F40DC}" presName="horzOne" presStyleCnt="0"/>
      <dgm:spPr/>
    </dgm:pt>
  </dgm:ptLst>
  <dgm:cxnLst>
    <dgm:cxn modelId="{4FF30431-8FC0-B74B-B38C-98981715CCCE}" srcId="{456DA550-28F5-8045-8DE9-CFC40C9BC4A3}" destId="{1D911609-94AB-894A-BF73-1DDC288F40DC}" srcOrd="0" destOrd="0" parTransId="{145C9BA1-BAB8-594D-9B12-C15B700BC725}" sibTransId="{437F8E6B-B4EC-DE42-9FE0-441848D78DFA}"/>
    <dgm:cxn modelId="{1121965B-F936-1D4F-A923-3AA5498CAE08}" type="presOf" srcId="{1D911609-94AB-894A-BF73-1DDC288F40DC}" destId="{9479872A-FAB4-CA45-90F1-152EAEDFC3DB}" srcOrd="0" destOrd="0" presId="urn:microsoft.com/office/officeart/2005/8/layout/hierarchy4"/>
    <dgm:cxn modelId="{632876A0-7714-334F-99B9-45F46B958C75}" type="presOf" srcId="{456DA550-28F5-8045-8DE9-CFC40C9BC4A3}" destId="{FBBD4EBF-795F-A544-B028-4DD1983BC49F}" srcOrd="0" destOrd="0" presId="urn:microsoft.com/office/officeart/2005/8/layout/hierarchy4"/>
    <dgm:cxn modelId="{644B7261-D833-F540-872A-6F3C03500338}" type="presParOf" srcId="{FBBD4EBF-795F-A544-B028-4DD1983BC49F}" destId="{E4D3F219-131A-0D43-87A9-72C6095742BC}" srcOrd="0" destOrd="0" presId="urn:microsoft.com/office/officeart/2005/8/layout/hierarchy4"/>
    <dgm:cxn modelId="{E8FA9AE7-C8B9-CF49-83F2-6D1AF774ED12}" type="presParOf" srcId="{E4D3F219-131A-0D43-87A9-72C6095742BC}" destId="{9479872A-FAB4-CA45-90F1-152EAEDFC3DB}" srcOrd="0" destOrd="0" presId="urn:microsoft.com/office/officeart/2005/8/layout/hierarchy4"/>
    <dgm:cxn modelId="{C2F1EE13-A05A-6547-A596-91C64DC2A66F}" type="presParOf" srcId="{E4D3F219-131A-0D43-87A9-72C6095742BC}" destId="{4D36C12A-66C2-1540-A8C0-E99763F6EA3D}"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446B11-AF7B-5947-9E65-39B9B7ACB234}" type="doc">
      <dgm:prSet loTypeId="urn:microsoft.com/office/officeart/2005/8/layout/hierarchy3" loCatId="hierarchy" qsTypeId="urn:microsoft.com/office/officeart/2005/8/quickstyle/3d2" qsCatId="3D" csTypeId="urn:microsoft.com/office/officeart/2005/8/colors/accent1_2" csCatId="accent1" phldr="1"/>
      <dgm:spPr/>
      <dgm:t>
        <a:bodyPr/>
        <a:lstStyle/>
        <a:p>
          <a:endParaRPr lang="tr-TR"/>
        </a:p>
      </dgm:t>
    </dgm:pt>
    <dgm:pt modelId="{CE5EE7FD-D48E-9441-8C2E-94E1245D5BF0}">
      <dgm:prSet custT="1"/>
      <dgm:spPr>
        <a:solidFill>
          <a:srgbClr val="0070C0"/>
        </a:solidFill>
      </dgm:spPr>
      <dgm:t>
        <a:bodyPr/>
        <a:lstStyle/>
        <a:p>
          <a:endParaRPr lang="tr-TR" sz="1400" b="0" baseline="0" dirty="0"/>
        </a:p>
        <a:p>
          <a:endParaRPr lang="tr-TR" sz="4000" b="1" baseline="0" dirty="0">
            <a:latin typeface="+mj-lt"/>
          </a:endParaRPr>
        </a:p>
        <a:p>
          <a:r>
            <a:rPr lang="tr-TR" sz="4800" b="1" dirty="0">
              <a:solidFill>
                <a:schemeClr val="bg1"/>
              </a:solidFill>
              <a:latin typeface="+mj-lt"/>
              <a:cs typeface="Arial" charset="0"/>
            </a:rPr>
            <a:t>İzolasyon Önlemleri</a:t>
          </a:r>
          <a:br>
            <a:rPr lang="tr-TR" sz="4000" b="1" baseline="0" dirty="0">
              <a:solidFill>
                <a:schemeClr val="bg1"/>
              </a:solidFill>
              <a:latin typeface="+mj-lt"/>
            </a:rPr>
          </a:br>
          <a:br>
            <a:rPr lang="tr-TR" sz="4000" b="1" baseline="0" dirty="0">
              <a:solidFill>
                <a:schemeClr val="bg1"/>
              </a:solidFill>
              <a:latin typeface="+mj-lt"/>
            </a:rPr>
          </a:br>
          <a:endParaRPr lang="tr-TR" sz="4000" b="1" dirty="0">
            <a:solidFill>
              <a:schemeClr val="bg1"/>
            </a:solidFill>
            <a:latin typeface="+mj-lt"/>
          </a:endParaRPr>
        </a:p>
      </dgm:t>
    </dgm:pt>
    <dgm:pt modelId="{6BF19CC9-87CD-5D49-A7D2-A5A7411AE7DA}" type="parTrans" cxnId="{B7AB7031-0413-6943-9031-F1C1B3458448}">
      <dgm:prSet/>
      <dgm:spPr/>
      <dgm:t>
        <a:bodyPr/>
        <a:lstStyle/>
        <a:p>
          <a:endParaRPr lang="tr-TR"/>
        </a:p>
      </dgm:t>
    </dgm:pt>
    <dgm:pt modelId="{CE865AAC-CBC6-7341-919E-A3EC8F4CF93F}" type="sibTrans" cxnId="{B7AB7031-0413-6943-9031-F1C1B3458448}">
      <dgm:prSet/>
      <dgm:spPr/>
      <dgm:t>
        <a:bodyPr/>
        <a:lstStyle/>
        <a:p>
          <a:endParaRPr lang="tr-TR"/>
        </a:p>
      </dgm:t>
    </dgm:pt>
    <dgm:pt modelId="{B5E2336E-6AB4-1841-8C5B-8D7B2BAD3195}" type="pres">
      <dgm:prSet presAssocID="{DF446B11-AF7B-5947-9E65-39B9B7ACB234}" presName="diagram" presStyleCnt="0">
        <dgm:presLayoutVars>
          <dgm:chPref val="1"/>
          <dgm:dir/>
          <dgm:animOne val="branch"/>
          <dgm:animLvl val="lvl"/>
          <dgm:resizeHandles/>
        </dgm:presLayoutVars>
      </dgm:prSet>
      <dgm:spPr/>
    </dgm:pt>
    <dgm:pt modelId="{7F1AFB5A-6E5B-C041-B39F-55BAFC45EB6F}" type="pres">
      <dgm:prSet presAssocID="{CE5EE7FD-D48E-9441-8C2E-94E1245D5BF0}" presName="root" presStyleCnt="0"/>
      <dgm:spPr/>
    </dgm:pt>
    <dgm:pt modelId="{2D32927F-2032-964C-8C22-3D5B65E62279}" type="pres">
      <dgm:prSet presAssocID="{CE5EE7FD-D48E-9441-8C2E-94E1245D5BF0}" presName="rootComposite" presStyleCnt="0"/>
      <dgm:spPr/>
    </dgm:pt>
    <dgm:pt modelId="{DB3083E6-7146-CA49-9C09-040FDAC2E4DF}" type="pres">
      <dgm:prSet presAssocID="{CE5EE7FD-D48E-9441-8C2E-94E1245D5BF0}" presName="rootText" presStyleLbl="node1" presStyleIdx="0" presStyleCnt="1" custScaleY="271426" custLinFactNeighborX="-11472" custLinFactNeighborY="25650"/>
      <dgm:spPr/>
    </dgm:pt>
    <dgm:pt modelId="{E52714BE-D91C-614D-94FC-D62C92804383}" type="pres">
      <dgm:prSet presAssocID="{CE5EE7FD-D48E-9441-8C2E-94E1245D5BF0}" presName="rootConnector" presStyleLbl="node1" presStyleIdx="0" presStyleCnt="1"/>
      <dgm:spPr/>
    </dgm:pt>
    <dgm:pt modelId="{D265FED3-41A3-BF4D-ADD3-DB9B4F2CC13B}" type="pres">
      <dgm:prSet presAssocID="{CE5EE7FD-D48E-9441-8C2E-94E1245D5BF0}" presName="childShape" presStyleCnt="0"/>
      <dgm:spPr/>
    </dgm:pt>
  </dgm:ptLst>
  <dgm:cxnLst>
    <dgm:cxn modelId="{85F7FE14-084B-3640-8BDB-41DBCC93913C}" type="presOf" srcId="{DF446B11-AF7B-5947-9E65-39B9B7ACB234}" destId="{B5E2336E-6AB4-1841-8C5B-8D7B2BAD3195}" srcOrd="0" destOrd="0" presId="urn:microsoft.com/office/officeart/2005/8/layout/hierarchy3"/>
    <dgm:cxn modelId="{B7AB7031-0413-6943-9031-F1C1B3458448}" srcId="{DF446B11-AF7B-5947-9E65-39B9B7ACB234}" destId="{CE5EE7FD-D48E-9441-8C2E-94E1245D5BF0}" srcOrd="0" destOrd="0" parTransId="{6BF19CC9-87CD-5D49-A7D2-A5A7411AE7DA}" sibTransId="{CE865AAC-CBC6-7341-919E-A3EC8F4CF93F}"/>
    <dgm:cxn modelId="{D44E83AC-042D-CA44-9152-D18FC42F5180}" type="presOf" srcId="{CE5EE7FD-D48E-9441-8C2E-94E1245D5BF0}" destId="{E52714BE-D91C-614D-94FC-D62C92804383}" srcOrd="1" destOrd="0" presId="urn:microsoft.com/office/officeart/2005/8/layout/hierarchy3"/>
    <dgm:cxn modelId="{F26E72E2-AE3D-AB47-B1F4-C75AD0BBFD20}" type="presOf" srcId="{CE5EE7FD-D48E-9441-8C2E-94E1245D5BF0}" destId="{DB3083E6-7146-CA49-9C09-040FDAC2E4DF}" srcOrd="0" destOrd="0" presId="urn:microsoft.com/office/officeart/2005/8/layout/hierarchy3"/>
    <dgm:cxn modelId="{A200CFCC-BB0C-A64C-80EF-56EF3EEA3322}" type="presParOf" srcId="{B5E2336E-6AB4-1841-8C5B-8D7B2BAD3195}" destId="{7F1AFB5A-6E5B-C041-B39F-55BAFC45EB6F}" srcOrd="0" destOrd="0" presId="urn:microsoft.com/office/officeart/2005/8/layout/hierarchy3"/>
    <dgm:cxn modelId="{B11157FA-0A66-4843-A330-E85A0F12B5FB}" type="presParOf" srcId="{7F1AFB5A-6E5B-C041-B39F-55BAFC45EB6F}" destId="{2D32927F-2032-964C-8C22-3D5B65E62279}" srcOrd="0" destOrd="0" presId="urn:microsoft.com/office/officeart/2005/8/layout/hierarchy3"/>
    <dgm:cxn modelId="{DA2DCBBE-9256-4C4E-8790-3C4C22A9B417}" type="presParOf" srcId="{2D32927F-2032-964C-8C22-3D5B65E62279}" destId="{DB3083E6-7146-CA49-9C09-040FDAC2E4DF}" srcOrd="0" destOrd="0" presId="urn:microsoft.com/office/officeart/2005/8/layout/hierarchy3"/>
    <dgm:cxn modelId="{E7D5AF12-8A8D-5C47-8BD6-C9FEFB559484}" type="presParOf" srcId="{2D32927F-2032-964C-8C22-3D5B65E62279}" destId="{E52714BE-D91C-614D-94FC-D62C92804383}" srcOrd="1" destOrd="0" presId="urn:microsoft.com/office/officeart/2005/8/layout/hierarchy3"/>
    <dgm:cxn modelId="{8BDC0C6D-3733-1A48-94BF-12E9F4D3FC39}" type="presParOf" srcId="{7F1AFB5A-6E5B-C041-B39F-55BAFC45EB6F}" destId="{D265FED3-41A3-BF4D-ADD3-DB9B4F2CC13B}"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69B726-7C77-4D3D-AFD9-6385755EF7BA}" type="doc">
      <dgm:prSet loTypeId="urn:microsoft.com/office/officeart/2005/8/layout/hierarchy5" loCatId="hierarchy" qsTypeId="urn:microsoft.com/office/officeart/2005/8/quickstyle/3d3" qsCatId="3D" csTypeId="urn:microsoft.com/office/officeart/2005/8/colors/accent1_2" csCatId="accent1" phldr="1"/>
      <dgm:spPr/>
      <dgm:t>
        <a:bodyPr/>
        <a:lstStyle/>
        <a:p>
          <a:endParaRPr lang="tr-TR"/>
        </a:p>
      </dgm:t>
    </dgm:pt>
    <dgm:pt modelId="{BF44FFBE-55D9-4202-A25B-85A60A81862A}">
      <dgm:prSet phldrT="[Metin]" custT="1"/>
      <dgm:spPr>
        <a:solidFill>
          <a:srgbClr val="7030A0"/>
        </a:solidFill>
      </dgm:spPr>
      <dgm:t>
        <a:bodyPr/>
        <a:lstStyle/>
        <a:p>
          <a:r>
            <a:rPr lang="tr-TR" sz="3600" dirty="0"/>
            <a:t>İzolasyon önlemleri</a:t>
          </a:r>
        </a:p>
      </dgm:t>
    </dgm:pt>
    <dgm:pt modelId="{DB1E791B-2E10-4E4E-BCEA-6F5720919A71}" type="parTrans" cxnId="{8E95DA16-3EE8-43BE-BE18-02D52CD06937}">
      <dgm:prSet/>
      <dgm:spPr/>
      <dgm:t>
        <a:bodyPr/>
        <a:lstStyle/>
        <a:p>
          <a:endParaRPr lang="tr-TR"/>
        </a:p>
      </dgm:t>
    </dgm:pt>
    <dgm:pt modelId="{0BFFD7EE-DA14-462D-ABEF-9624FB66E965}" type="sibTrans" cxnId="{8E95DA16-3EE8-43BE-BE18-02D52CD06937}">
      <dgm:prSet/>
      <dgm:spPr/>
      <dgm:t>
        <a:bodyPr/>
        <a:lstStyle/>
        <a:p>
          <a:endParaRPr lang="tr-TR"/>
        </a:p>
      </dgm:t>
    </dgm:pt>
    <dgm:pt modelId="{4876CA77-6031-4DEF-B954-25FE43DE37CC}">
      <dgm:prSet phldrT="[Metin]"/>
      <dgm:spPr>
        <a:solidFill>
          <a:srgbClr val="0070C0"/>
        </a:solidFill>
      </dgm:spPr>
      <dgm:t>
        <a:bodyPr/>
        <a:lstStyle/>
        <a:p>
          <a:r>
            <a:rPr lang="tr-TR" dirty="0"/>
            <a:t>Standart önlemler</a:t>
          </a:r>
        </a:p>
      </dgm:t>
    </dgm:pt>
    <dgm:pt modelId="{02AD2289-B753-4501-9447-60BBED1E0773}" type="parTrans" cxnId="{884A507C-F642-4372-B8F8-A9DA5EF40B77}">
      <dgm:prSet/>
      <dgm:spPr/>
      <dgm:t>
        <a:bodyPr/>
        <a:lstStyle/>
        <a:p>
          <a:endParaRPr lang="tr-TR"/>
        </a:p>
      </dgm:t>
    </dgm:pt>
    <dgm:pt modelId="{FDB5C339-34F5-47F8-B0D9-1BA0225F21F8}" type="sibTrans" cxnId="{884A507C-F642-4372-B8F8-A9DA5EF40B77}">
      <dgm:prSet/>
      <dgm:spPr/>
      <dgm:t>
        <a:bodyPr/>
        <a:lstStyle/>
        <a:p>
          <a:endParaRPr lang="tr-TR"/>
        </a:p>
      </dgm:t>
    </dgm:pt>
    <dgm:pt modelId="{1880D178-7C4E-4570-889E-D307628272C4}">
      <dgm:prSet phldrT="[Metin]"/>
      <dgm:spPr>
        <a:solidFill>
          <a:srgbClr val="C00000"/>
        </a:solidFill>
      </dgm:spPr>
      <dgm:t>
        <a:bodyPr/>
        <a:lstStyle/>
        <a:p>
          <a:r>
            <a:rPr lang="tr-TR" dirty="0"/>
            <a:t>Bulaşa yönelik önlemler</a:t>
          </a:r>
        </a:p>
      </dgm:t>
    </dgm:pt>
    <dgm:pt modelId="{28850480-CEF0-444F-A10A-468E3EDB5D21}" type="parTrans" cxnId="{72460DB8-FE72-44AE-A635-5F2F8732B88E}">
      <dgm:prSet/>
      <dgm:spPr/>
      <dgm:t>
        <a:bodyPr/>
        <a:lstStyle/>
        <a:p>
          <a:endParaRPr lang="tr-TR"/>
        </a:p>
      </dgm:t>
    </dgm:pt>
    <dgm:pt modelId="{24F3F75A-92C6-4753-BFCF-61C695AEFEF9}" type="sibTrans" cxnId="{72460DB8-FE72-44AE-A635-5F2F8732B88E}">
      <dgm:prSet/>
      <dgm:spPr/>
      <dgm:t>
        <a:bodyPr/>
        <a:lstStyle/>
        <a:p>
          <a:endParaRPr lang="tr-TR"/>
        </a:p>
      </dgm:t>
    </dgm:pt>
    <dgm:pt modelId="{B222827B-E4AC-47F6-9B38-B268D97DF6D1}">
      <dgm:prSet/>
      <dgm:spPr>
        <a:solidFill>
          <a:srgbClr val="FFC000"/>
        </a:solidFill>
      </dgm:spPr>
      <dgm:t>
        <a:bodyPr/>
        <a:lstStyle/>
        <a:p>
          <a:r>
            <a:rPr lang="tr-TR" dirty="0"/>
            <a:t>Hava Yolu Önlemleri</a:t>
          </a:r>
        </a:p>
      </dgm:t>
    </dgm:pt>
    <dgm:pt modelId="{AE51A266-EA94-4E91-A3FC-797E04E320AB}" type="parTrans" cxnId="{0FF3DB39-A61D-4C3C-863E-8FC3F15A365F}">
      <dgm:prSet/>
      <dgm:spPr/>
      <dgm:t>
        <a:bodyPr/>
        <a:lstStyle/>
        <a:p>
          <a:endParaRPr lang="tr-TR"/>
        </a:p>
      </dgm:t>
    </dgm:pt>
    <dgm:pt modelId="{6F5B655B-BFF2-4973-8D7D-8DE00D1F72D5}" type="sibTrans" cxnId="{0FF3DB39-A61D-4C3C-863E-8FC3F15A365F}">
      <dgm:prSet/>
      <dgm:spPr/>
      <dgm:t>
        <a:bodyPr/>
        <a:lstStyle/>
        <a:p>
          <a:endParaRPr lang="tr-TR"/>
        </a:p>
      </dgm:t>
    </dgm:pt>
    <dgm:pt modelId="{42614E27-8F8D-4193-88F8-2E924835C2DC}">
      <dgm:prSet/>
      <dgm:spPr>
        <a:solidFill>
          <a:srgbClr val="00B0F0"/>
        </a:solidFill>
      </dgm:spPr>
      <dgm:t>
        <a:bodyPr/>
        <a:lstStyle/>
        <a:p>
          <a:r>
            <a:rPr lang="tr-TR" dirty="0"/>
            <a:t>Damlacık Önlemleri</a:t>
          </a:r>
        </a:p>
      </dgm:t>
    </dgm:pt>
    <dgm:pt modelId="{30458ADB-7EE2-4773-85E1-8F9FA0B5B2BB}" type="parTrans" cxnId="{95B802A0-4538-49B4-80D4-6163906A9C72}">
      <dgm:prSet/>
      <dgm:spPr/>
      <dgm:t>
        <a:bodyPr/>
        <a:lstStyle/>
        <a:p>
          <a:endParaRPr lang="tr-TR"/>
        </a:p>
      </dgm:t>
    </dgm:pt>
    <dgm:pt modelId="{52D974FA-48D0-4008-8E35-EF00192132D9}" type="sibTrans" cxnId="{95B802A0-4538-49B4-80D4-6163906A9C72}">
      <dgm:prSet/>
      <dgm:spPr/>
      <dgm:t>
        <a:bodyPr/>
        <a:lstStyle/>
        <a:p>
          <a:endParaRPr lang="tr-TR"/>
        </a:p>
      </dgm:t>
    </dgm:pt>
    <dgm:pt modelId="{D582AC5B-DD43-48A1-AB8E-740C5CA44576}">
      <dgm:prSet/>
      <dgm:spPr>
        <a:solidFill>
          <a:srgbClr val="C00000"/>
        </a:solidFill>
      </dgm:spPr>
      <dgm:t>
        <a:bodyPr/>
        <a:lstStyle/>
        <a:p>
          <a:r>
            <a:rPr lang="tr-TR" dirty="0"/>
            <a:t>Temas Önlemleri</a:t>
          </a:r>
        </a:p>
      </dgm:t>
    </dgm:pt>
    <dgm:pt modelId="{162709E6-66C2-4323-8A0A-0DDC34AC02CB}" type="parTrans" cxnId="{F236881E-8C38-45CE-915A-5E675FFB9030}">
      <dgm:prSet/>
      <dgm:spPr/>
      <dgm:t>
        <a:bodyPr/>
        <a:lstStyle/>
        <a:p>
          <a:endParaRPr lang="tr-TR"/>
        </a:p>
      </dgm:t>
    </dgm:pt>
    <dgm:pt modelId="{1F85CB84-9EC9-4E37-BADB-E1FA3D448072}" type="sibTrans" cxnId="{F236881E-8C38-45CE-915A-5E675FFB9030}">
      <dgm:prSet/>
      <dgm:spPr/>
      <dgm:t>
        <a:bodyPr/>
        <a:lstStyle/>
        <a:p>
          <a:endParaRPr lang="tr-TR"/>
        </a:p>
      </dgm:t>
    </dgm:pt>
    <dgm:pt modelId="{9AB2ABDD-C2D2-439F-97EF-6F719673CD9A}" type="pres">
      <dgm:prSet presAssocID="{FA69B726-7C77-4D3D-AFD9-6385755EF7BA}" presName="mainComposite" presStyleCnt="0">
        <dgm:presLayoutVars>
          <dgm:chPref val="1"/>
          <dgm:dir/>
          <dgm:animOne val="branch"/>
          <dgm:animLvl val="lvl"/>
          <dgm:resizeHandles val="exact"/>
        </dgm:presLayoutVars>
      </dgm:prSet>
      <dgm:spPr/>
    </dgm:pt>
    <dgm:pt modelId="{5EB3F98D-455E-4A75-8B99-C3F5E62A0710}" type="pres">
      <dgm:prSet presAssocID="{FA69B726-7C77-4D3D-AFD9-6385755EF7BA}" presName="hierFlow" presStyleCnt="0"/>
      <dgm:spPr/>
    </dgm:pt>
    <dgm:pt modelId="{1A7F5A2E-1A95-4A84-8E42-1B3FE638ADE7}" type="pres">
      <dgm:prSet presAssocID="{FA69B726-7C77-4D3D-AFD9-6385755EF7BA}" presName="hierChild1" presStyleCnt="0">
        <dgm:presLayoutVars>
          <dgm:chPref val="1"/>
          <dgm:animOne val="branch"/>
          <dgm:animLvl val="lvl"/>
        </dgm:presLayoutVars>
      </dgm:prSet>
      <dgm:spPr/>
    </dgm:pt>
    <dgm:pt modelId="{9E8E5CA4-EB14-4070-AE55-7F7F83E52BE7}" type="pres">
      <dgm:prSet presAssocID="{BF44FFBE-55D9-4202-A25B-85A60A81862A}" presName="Name17" presStyleCnt="0"/>
      <dgm:spPr/>
    </dgm:pt>
    <dgm:pt modelId="{5BA22749-FA7C-443B-8539-C3DB3336AB94}" type="pres">
      <dgm:prSet presAssocID="{BF44FFBE-55D9-4202-A25B-85A60A81862A}" presName="level1Shape" presStyleLbl="node0" presStyleIdx="0" presStyleCnt="1" custScaleX="115255" custScaleY="306181" custLinFactNeighborX="10173" custLinFactNeighborY="18807">
        <dgm:presLayoutVars>
          <dgm:chPref val="3"/>
        </dgm:presLayoutVars>
      </dgm:prSet>
      <dgm:spPr/>
    </dgm:pt>
    <dgm:pt modelId="{188D9A58-4001-43B4-8BAD-BC603E3647BC}" type="pres">
      <dgm:prSet presAssocID="{BF44FFBE-55D9-4202-A25B-85A60A81862A}" presName="hierChild2" presStyleCnt="0"/>
      <dgm:spPr/>
    </dgm:pt>
    <dgm:pt modelId="{C586E36A-6E16-4D4C-9A33-E327C38E5B41}" type="pres">
      <dgm:prSet presAssocID="{02AD2289-B753-4501-9447-60BBED1E0773}" presName="Name25" presStyleLbl="parChTrans1D2" presStyleIdx="0" presStyleCnt="2"/>
      <dgm:spPr/>
    </dgm:pt>
    <dgm:pt modelId="{B002931E-2A91-4146-B5F4-B11E6656CB9B}" type="pres">
      <dgm:prSet presAssocID="{02AD2289-B753-4501-9447-60BBED1E0773}" presName="connTx" presStyleLbl="parChTrans1D2" presStyleIdx="0" presStyleCnt="2"/>
      <dgm:spPr/>
    </dgm:pt>
    <dgm:pt modelId="{0FDDA189-A894-4586-84DF-EB0BE16D1B96}" type="pres">
      <dgm:prSet presAssocID="{4876CA77-6031-4DEF-B954-25FE43DE37CC}" presName="Name30" presStyleCnt="0"/>
      <dgm:spPr/>
    </dgm:pt>
    <dgm:pt modelId="{5088C1DD-AD72-42EF-8F96-8E899D099BB8}" type="pres">
      <dgm:prSet presAssocID="{4876CA77-6031-4DEF-B954-25FE43DE37CC}" presName="level2Shape" presStyleLbl="node2" presStyleIdx="0" presStyleCnt="2"/>
      <dgm:spPr/>
    </dgm:pt>
    <dgm:pt modelId="{EB7CA555-E931-43B6-B97D-44BDCAE0EC92}" type="pres">
      <dgm:prSet presAssocID="{4876CA77-6031-4DEF-B954-25FE43DE37CC}" presName="hierChild3" presStyleCnt="0"/>
      <dgm:spPr/>
    </dgm:pt>
    <dgm:pt modelId="{2DE7046A-07B9-48C8-8E57-95E2F3D38ED9}" type="pres">
      <dgm:prSet presAssocID="{28850480-CEF0-444F-A10A-468E3EDB5D21}" presName="Name25" presStyleLbl="parChTrans1D2" presStyleIdx="1" presStyleCnt="2"/>
      <dgm:spPr/>
    </dgm:pt>
    <dgm:pt modelId="{FF81BD68-8812-4B61-9014-6E9A632F33E1}" type="pres">
      <dgm:prSet presAssocID="{28850480-CEF0-444F-A10A-468E3EDB5D21}" presName="connTx" presStyleLbl="parChTrans1D2" presStyleIdx="1" presStyleCnt="2"/>
      <dgm:spPr/>
    </dgm:pt>
    <dgm:pt modelId="{B6826FDF-9D52-4D92-A6B5-F17700DAB088}" type="pres">
      <dgm:prSet presAssocID="{1880D178-7C4E-4570-889E-D307628272C4}" presName="Name30" presStyleCnt="0"/>
      <dgm:spPr/>
    </dgm:pt>
    <dgm:pt modelId="{9EFD2681-0E4B-401A-A7C5-047321E497DE}" type="pres">
      <dgm:prSet presAssocID="{1880D178-7C4E-4570-889E-D307628272C4}" presName="level2Shape" presStyleLbl="node2" presStyleIdx="1" presStyleCnt="2"/>
      <dgm:spPr/>
    </dgm:pt>
    <dgm:pt modelId="{19751F52-0BFE-42F5-A251-28976CCCF303}" type="pres">
      <dgm:prSet presAssocID="{1880D178-7C4E-4570-889E-D307628272C4}" presName="hierChild3" presStyleCnt="0"/>
      <dgm:spPr/>
    </dgm:pt>
    <dgm:pt modelId="{E3AB39AB-AC03-455D-898D-A94793900DA7}" type="pres">
      <dgm:prSet presAssocID="{162709E6-66C2-4323-8A0A-0DDC34AC02CB}" presName="Name25" presStyleLbl="parChTrans1D3" presStyleIdx="0" presStyleCnt="3"/>
      <dgm:spPr/>
    </dgm:pt>
    <dgm:pt modelId="{BBA667B8-F8F8-407C-BD42-EA4FA7AEF4E3}" type="pres">
      <dgm:prSet presAssocID="{162709E6-66C2-4323-8A0A-0DDC34AC02CB}" presName="connTx" presStyleLbl="parChTrans1D3" presStyleIdx="0" presStyleCnt="3"/>
      <dgm:spPr/>
    </dgm:pt>
    <dgm:pt modelId="{8A0DCA6B-6163-46CD-952B-EAD6126B385C}" type="pres">
      <dgm:prSet presAssocID="{D582AC5B-DD43-48A1-AB8E-740C5CA44576}" presName="Name30" presStyleCnt="0"/>
      <dgm:spPr/>
    </dgm:pt>
    <dgm:pt modelId="{1EA476F9-A45C-489B-A476-8E5A2FA70032}" type="pres">
      <dgm:prSet presAssocID="{D582AC5B-DD43-48A1-AB8E-740C5CA44576}" presName="level2Shape" presStyleLbl="node3" presStyleIdx="0" presStyleCnt="3" custScaleX="93911" custLinFactNeighborX="3223" custLinFactNeighborY="-63283"/>
      <dgm:spPr/>
    </dgm:pt>
    <dgm:pt modelId="{271BFFEA-8FBA-4CED-A3CB-D5FD064A0620}" type="pres">
      <dgm:prSet presAssocID="{D582AC5B-DD43-48A1-AB8E-740C5CA44576}" presName="hierChild3" presStyleCnt="0"/>
      <dgm:spPr/>
    </dgm:pt>
    <dgm:pt modelId="{D1213176-F73A-436C-B221-2BC84610E8AB}" type="pres">
      <dgm:prSet presAssocID="{30458ADB-7EE2-4773-85E1-8F9FA0B5B2BB}" presName="Name25" presStyleLbl="parChTrans1D3" presStyleIdx="1" presStyleCnt="3"/>
      <dgm:spPr/>
    </dgm:pt>
    <dgm:pt modelId="{289F92DA-BC1F-4302-9AAA-8AC8A33E3B46}" type="pres">
      <dgm:prSet presAssocID="{30458ADB-7EE2-4773-85E1-8F9FA0B5B2BB}" presName="connTx" presStyleLbl="parChTrans1D3" presStyleIdx="1" presStyleCnt="3"/>
      <dgm:spPr/>
    </dgm:pt>
    <dgm:pt modelId="{45E9249F-E044-4AAA-BE01-E4070AF8E740}" type="pres">
      <dgm:prSet presAssocID="{42614E27-8F8D-4193-88F8-2E924835C2DC}" presName="Name30" presStyleCnt="0"/>
      <dgm:spPr/>
    </dgm:pt>
    <dgm:pt modelId="{44C498E9-97D5-43E2-88D0-67ECD030AE1E}" type="pres">
      <dgm:prSet presAssocID="{42614E27-8F8D-4193-88F8-2E924835C2DC}" presName="level2Shape" presStyleLbl="node3" presStyleIdx="1" presStyleCnt="3" custLinFactNeighborX="1475" custLinFactNeighborY="-3724"/>
      <dgm:spPr/>
    </dgm:pt>
    <dgm:pt modelId="{5EC5A51E-8940-4855-91BF-A15E18EBF94C}" type="pres">
      <dgm:prSet presAssocID="{42614E27-8F8D-4193-88F8-2E924835C2DC}" presName="hierChild3" presStyleCnt="0"/>
      <dgm:spPr/>
    </dgm:pt>
    <dgm:pt modelId="{E6C8E726-E738-4537-BADB-856CB4E8D7A7}" type="pres">
      <dgm:prSet presAssocID="{AE51A266-EA94-4E91-A3FC-797E04E320AB}" presName="Name25" presStyleLbl="parChTrans1D3" presStyleIdx="2" presStyleCnt="3"/>
      <dgm:spPr/>
    </dgm:pt>
    <dgm:pt modelId="{6E36E54B-DD64-4925-A2E0-1B8DEB82CE45}" type="pres">
      <dgm:prSet presAssocID="{AE51A266-EA94-4E91-A3FC-797E04E320AB}" presName="connTx" presStyleLbl="parChTrans1D3" presStyleIdx="2" presStyleCnt="3"/>
      <dgm:spPr/>
    </dgm:pt>
    <dgm:pt modelId="{0D2634F3-5564-4A99-A3F6-8E0B46D26CFE}" type="pres">
      <dgm:prSet presAssocID="{B222827B-E4AC-47F6-9B38-B268D97DF6D1}" presName="Name30" presStyleCnt="0"/>
      <dgm:spPr/>
    </dgm:pt>
    <dgm:pt modelId="{DF0C8A9F-8C8E-4AB6-8044-25CCEEC58300}" type="pres">
      <dgm:prSet presAssocID="{B222827B-E4AC-47F6-9B38-B268D97DF6D1}" presName="level2Shape" presStyleLbl="node3" presStyleIdx="2" presStyleCnt="3" custLinFactNeighborX="1914" custLinFactNeighborY="25108"/>
      <dgm:spPr/>
    </dgm:pt>
    <dgm:pt modelId="{ACB19FAE-1062-4EEA-9308-260499CC6A05}" type="pres">
      <dgm:prSet presAssocID="{B222827B-E4AC-47F6-9B38-B268D97DF6D1}" presName="hierChild3" presStyleCnt="0"/>
      <dgm:spPr/>
    </dgm:pt>
    <dgm:pt modelId="{75BEB631-3C6C-4326-8BC1-231CF76F6D32}" type="pres">
      <dgm:prSet presAssocID="{FA69B726-7C77-4D3D-AFD9-6385755EF7BA}" presName="bgShapesFlow" presStyleCnt="0"/>
      <dgm:spPr/>
    </dgm:pt>
  </dgm:ptLst>
  <dgm:cxnLst>
    <dgm:cxn modelId="{9C316806-8D06-42D4-B6BC-6DA6128B3286}" type="presOf" srcId="{AE51A266-EA94-4E91-A3FC-797E04E320AB}" destId="{6E36E54B-DD64-4925-A2E0-1B8DEB82CE45}" srcOrd="1" destOrd="0" presId="urn:microsoft.com/office/officeart/2005/8/layout/hierarchy5"/>
    <dgm:cxn modelId="{EE9C1E08-A127-42DD-B5B5-F6F040EBBDD0}" type="presOf" srcId="{42614E27-8F8D-4193-88F8-2E924835C2DC}" destId="{44C498E9-97D5-43E2-88D0-67ECD030AE1E}" srcOrd="0" destOrd="0" presId="urn:microsoft.com/office/officeart/2005/8/layout/hierarchy5"/>
    <dgm:cxn modelId="{8E95DA16-3EE8-43BE-BE18-02D52CD06937}" srcId="{FA69B726-7C77-4D3D-AFD9-6385755EF7BA}" destId="{BF44FFBE-55D9-4202-A25B-85A60A81862A}" srcOrd="0" destOrd="0" parTransId="{DB1E791B-2E10-4E4E-BCEA-6F5720919A71}" sibTransId="{0BFFD7EE-DA14-462D-ABEF-9624FB66E965}"/>
    <dgm:cxn modelId="{F236881E-8C38-45CE-915A-5E675FFB9030}" srcId="{1880D178-7C4E-4570-889E-D307628272C4}" destId="{D582AC5B-DD43-48A1-AB8E-740C5CA44576}" srcOrd="0" destOrd="0" parTransId="{162709E6-66C2-4323-8A0A-0DDC34AC02CB}" sibTransId="{1F85CB84-9EC9-4E37-BADB-E1FA3D448072}"/>
    <dgm:cxn modelId="{0FF3DB39-A61D-4C3C-863E-8FC3F15A365F}" srcId="{1880D178-7C4E-4570-889E-D307628272C4}" destId="{B222827B-E4AC-47F6-9B38-B268D97DF6D1}" srcOrd="2" destOrd="0" parTransId="{AE51A266-EA94-4E91-A3FC-797E04E320AB}" sibTransId="{6F5B655B-BFF2-4973-8D7D-8DE00D1F72D5}"/>
    <dgm:cxn modelId="{E0F6AE3E-78B2-470D-8040-20532FF6B9FD}" type="presOf" srcId="{D582AC5B-DD43-48A1-AB8E-740C5CA44576}" destId="{1EA476F9-A45C-489B-A476-8E5A2FA70032}" srcOrd="0" destOrd="0" presId="urn:microsoft.com/office/officeart/2005/8/layout/hierarchy5"/>
    <dgm:cxn modelId="{C451CC5F-29BF-4911-8749-30942C9A061D}" type="presOf" srcId="{30458ADB-7EE2-4773-85E1-8F9FA0B5B2BB}" destId="{289F92DA-BC1F-4302-9AAA-8AC8A33E3B46}" srcOrd="1" destOrd="0" presId="urn:microsoft.com/office/officeart/2005/8/layout/hierarchy5"/>
    <dgm:cxn modelId="{A59EE360-2283-4855-8078-F507C91F4469}" type="presOf" srcId="{28850480-CEF0-444F-A10A-468E3EDB5D21}" destId="{2DE7046A-07B9-48C8-8E57-95E2F3D38ED9}" srcOrd="0" destOrd="0" presId="urn:microsoft.com/office/officeart/2005/8/layout/hierarchy5"/>
    <dgm:cxn modelId="{98EE9B45-15D1-46C3-AFC6-76FF58B3B4E9}" type="presOf" srcId="{AE51A266-EA94-4E91-A3FC-797E04E320AB}" destId="{E6C8E726-E738-4537-BADB-856CB4E8D7A7}" srcOrd="0" destOrd="0" presId="urn:microsoft.com/office/officeart/2005/8/layout/hierarchy5"/>
    <dgm:cxn modelId="{7FA3E645-8863-4479-9EE5-D8CE0F8BB1B7}" type="presOf" srcId="{02AD2289-B753-4501-9447-60BBED1E0773}" destId="{B002931E-2A91-4146-B5F4-B11E6656CB9B}" srcOrd="1" destOrd="0" presId="urn:microsoft.com/office/officeart/2005/8/layout/hierarchy5"/>
    <dgm:cxn modelId="{0F28ED4B-9050-464C-9629-9290AB0962F2}" type="presOf" srcId="{4876CA77-6031-4DEF-B954-25FE43DE37CC}" destId="{5088C1DD-AD72-42EF-8F96-8E899D099BB8}" srcOrd="0" destOrd="0" presId="urn:microsoft.com/office/officeart/2005/8/layout/hierarchy5"/>
    <dgm:cxn modelId="{884A507C-F642-4372-B8F8-A9DA5EF40B77}" srcId="{BF44FFBE-55D9-4202-A25B-85A60A81862A}" destId="{4876CA77-6031-4DEF-B954-25FE43DE37CC}" srcOrd="0" destOrd="0" parTransId="{02AD2289-B753-4501-9447-60BBED1E0773}" sibTransId="{FDB5C339-34F5-47F8-B0D9-1BA0225F21F8}"/>
    <dgm:cxn modelId="{4B503E84-D073-4123-AA2A-13EB098B7F4E}" type="presOf" srcId="{BF44FFBE-55D9-4202-A25B-85A60A81862A}" destId="{5BA22749-FA7C-443B-8539-C3DB3336AB94}" srcOrd="0" destOrd="0" presId="urn:microsoft.com/office/officeart/2005/8/layout/hierarchy5"/>
    <dgm:cxn modelId="{834D0A87-FB93-4304-A53A-6E280FFEDB7E}" type="presOf" srcId="{162709E6-66C2-4323-8A0A-0DDC34AC02CB}" destId="{BBA667B8-F8F8-407C-BD42-EA4FA7AEF4E3}" srcOrd="1" destOrd="0" presId="urn:microsoft.com/office/officeart/2005/8/layout/hierarchy5"/>
    <dgm:cxn modelId="{4E722D8A-8508-45C4-8264-0A86CEC581B0}" type="presOf" srcId="{1880D178-7C4E-4570-889E-D307628272C4}" destId="{9EFD2681-0E4B-401A-A7C5-047321E497DE}" srcOrd="0" destOrd="0" presId="urn:microsoft.com/office/officeart/2005/8/layout/hierarchy5"/>
    <dgm:cxn modelId="{6C7B0C92-43E0-4786-96EA-D1012A0264EC}" type="presOf" srcId="{162709E6-66C2-4323-8A0A-0DDC34AC02CB}" destId="{E3AB39AB-AC03-455D-898D-A94793900DA7}" srcOrd="0" destOrd="0" presId="urn:microsoft.com/office/officeart/2005/8/layout/hierarchy5"/>
    <dgm:cxn modelId="{95B802A0-4538-49B4-80D4-6163906A9C72}" srcId="{1880D178-7C4E-4570-889E-D307628272C4}" destId="{42614E27-8F8D-4193-88F8-2E924835C2DC}" srcOrd="1" destOrd="0" parTransId="{30458ADB-7EE2-4773-85E1-8F9FA0B5B2BB}" sibTransId="{52D974FA-48D0-4008-8E35-EF00192132D9}"/>
    <dgm:cxn modelId="{B00C0FA5-FA53-4569-A506-C08B660E06A3}" type="presOf" srcId="{02AD2289-B753-4501-9447-60BBED1E0773}" destId="{C586E36A-6E16-4D4C-9A33-E327C38E5B41}" srcOrd="0" destOrd="0" presId="urn:microsoft.com/office/officeart/2005/8/layout/hierarchy5"/>
    <dgm:cxn modelId="{C27518AD-F4D7-4860-B7AF-D212227005F4}" type="presOf" srcId="{30458ADB-7EE2-4773-85E1-8F9FA0B5B2BB}" destId="{D1213176-F73A-436C-B221-2BC84610E8AB}" srcOrd="0" destOrd="0" presId="urn:microsoft.com/office/officeart/2005/8/layout/hierarchy5"/>
    <dgm:cxn modelId="{72460DB8-FE72-44AE-A635-5F2F8732B88E}" srcId="{BF44FFBE-55D9-4202-A25B-85A60A81862A}" destId="{1880D178-7C4E-4570-889E-D307628272C4}" srcOrd="1" destOrd="0" parTransId="{28850480-CEF0-444F-A10A-468E3EDB5D21}" sibTransId="{24F3F75A-92C6-4753-BFCF-61C695AEFEF9}"/>
    <dgm:cxn modelId="{E4AD67CF-9999-4E67-B41B-C36CC0CA2A8C}" type="presOf" srcId="{FA69B726-7C77-4D3D-AFD9-6385755EF7BA}" destId="{9AB2ABDD-C2D2-439F-97EF-6F719673CD9A}" srcOrd="0" destOrd="0" presId="urn:microsoft.com/office/officeart/2005/8/layout/hierarchy5"/>
    <dgm:cxn modelId="{1D6B23D3-62C6-4147-8E20-F072E8F863A6}" type="presOf" srcId="{28850480-CEF0-444F-A10A-468E3EDB5D21}" destId="{FF81BD68-8812-4B61-9014-6E9A632F33E1}" srcOrd="1" destOrd="0" presId="urn:microsoft.com/office/officeart/2005/8/layout/hierarchy5"/>
    <dgm:cxn modelId="{1293E0FB-AB96-431F-9863-71E022579B50}" type="presOf" srcId="{B222827B-E4AC-47F6-9B38-B268D97DF6D1}" destId="{DF0C8A9F-8C8E-4AB6-8044-25CCEEC58300}" srcOrd="0" destOrd="0" presId="urn:microsoft.com/office/officeart/2005/8/layout/hierarchy5"/>
    <dgm:cxn modelId="{7D21E31E-4182-4A01-A146-B062206F9E3B}" type="presParOf" srcId="{9AB2ABDD-C2D2-439F-97EF-6F719673CD9A}" destId="{5EB3F98D-455E-4A75-8B99-C3F5E62A0710}" srcOrd="0" destOrd="0" presId="urn:microsoft.com/office/officeart/2005/8/layout/hierarchy5"/>
    <dgm:cxn modelId="{3A457FC2-5808-4FDB-AFB1-12321F654981}" type="presParOf" srcId="{5EB3F98D-455E-4A75-8B99-C3F5E62A0710}" destId="{1A7F5A2E-1A95-4A84-8E42-1B3FE638ADE7}" srcOrd="0" destOrd="0" presId="urn:microsoft.com/office/officeart/2005/8/layout/hierarchy5"/>
    <dgm:cxn modelId="{60B781A1-4F37-42D1-8C2F-833AA0846DE8}" type="presParOf" srcId="{1A7F5A2E-1A95-4A84-8E42-1B3FE638ADE7}" destId="{9E8E5CA4-EB14-4070-AE55-7F7F83E52BE7}" srcOrd="0" destOrd="0" presId="urn:microsoft.com/office/officeart/2005/8/layout/hierarchy5"/>
    <dgm:cxn modelId="{A2AC31D6-46D4-49DC-9ADC-BAE47C3A6162}" type="presParOf" srcId="{9E8E5CA4-EB14-4070-AE55-7F7F83E52BE7}" destId="{5BA22749-FA7C-443B-8539-C3DB3336AB94}" srcOrd="0" destOrd="0" presId="urn:microsoft.com/office/officeart/2005/8/layout/hierarchy5"/>
    <dgm:cxn modelId="{1701F4F1-2109-4F30-B733-57B8C06F3377}" type="presParOf" srcId="{9E8E5CA4-EB14-4070-AE55-7F7F83E52BE7}" destId="{188D9A58-4001-43B4-8BAD-BC603E3647BC}" srcOrd="1" destOrd="0" presId="urn:microsoft.com/office/officeart/2005/8/layout/hierarchy5"/>
    <dgm:cxn modelId="{8E0CE74E-CAE8-4D5A-9DE3-DA3F1755F1D0}" type="presParOf" srcId="{188D9A58-4001-43B4-8BAD-BC603E3647BC}" destId="{C586E36A-6E16-4D4C-9A33-E327C38E5B41}" srcOrd="0" destOrd="0" presId="urn:microsoft.com/office/officeart/2005/8/layout/hierarchy5"/>
    <dgm:cxn modelId="{71939C70-D5B0-44D6-A992-72A5AE1855F4}" type="presParOf" srcId="{C586E36A-6E16-4D4C-9A33-E327C38E5B41}" destId="{B002931E-2A91-4146-B5F4-B11E6656CB9B}" srcOrd="0" destOrd="0" presId="urn:microsoft.com/office/officeart/2005/8/layout/hierarchy5"/>
    <dgm:cxn modelId="{50E2A335-A1D8-4A64-AC63-49422591E520}" type="presParOf" srcId="{188D9A58-4001-43B4-8BAD-BC603E3647BC}" destId="{0FDDA189-A894-4586-84DF-EB0BE16D1B96}" srcOrd="1" destOrd="0" presId="urn:microsoft.com/office/officeart/2005/8/layout/hierarchy5"/>
    <dgm:cxn modelId="{5DFB0A8B-A457-4485-B24E-9B9C63DE12D4}" type="presParOf" srcId="{0FDDA189-A894-4586-84DF-EB0BE16D1B96}" destId="{5088C1DD-AD72-42EF-8F96-8E899D099BB8}" srcOrd="0" destOrd="0" presId="urn:microsoft.com/office/officeart/2005/8/layout/hierarchy5"/>
    <dgm:cxn modelId="{CC369B01-0E61-4F87-8F4D-3497E8FD1392}" type="presParOf" srcId="{0FDDA189-A894-4586-84DF-EB0BE16D1B96}" destId="{EB7CA555-E931-43B6-B97D-44BDCAE0EC92}" srcOrd="1" destOrd="0" presId="urn:microsoft.com/office/officeart/2005/8/layout/hierarchy5"/>
    <dgm:cxn modelId="{ED39ECC3-1A4E-4245-B0C1-625F8BE33A55}" type="presParOf" srcId="{188D9A58-4001-43B4-8BAD-BC603E3647BC}" destId="{2DE7046A-07B9-48C8-8E57-95E2F3D38ED9}" srcOrd="2" destOrd="0" presId="urn:microsoft.com/office/officeart/2005/8/layout/hierarchy5"/>
    <dgm:cxn modelId="{B55365A0-ED44-495C-922C-FD208F9690C4}" type="presParOf" srcId="{2DE7046A-07B9-48C8-8E57-95E2F3D38ED9}" destId="{FF81BD68-8812-4B61-9014-6E9A632F33E1}" srcOrd="0" destOrd="0" presId="urn:microsoft.com/office/officeart/2005/8/layout/hierarchy5"/>
    <dgm:cxn modelId="{3D8AA69C-922B-471E-A016-8454342A062B}" type="presParOf" srcId="{188D9A58-4001-43B4-8BAD-BC603E3647BC}" destId="{B6826FDF-9D52-4D92-A6B5-F17700DAB088}" srcOrd="3" destOrd="0" presId="urn:microsoft.com/office/officeart/2005/8/layout/hierarchy5"/>
    <dgm:cxn modelId="{BB07A067-9495-4510-9B25-8F2EC0490BAF}" type="presParOf" srcId="{B6826FDF-9D52-4D92-A6B5-F17700DAB088}" destId="{9EFD2681-0E4B-401A-A7C5-047321E497DE}" srcOrd="0" destOrd="0" presId="urn:microsoft.com/office/officeart/2005/8/layout/hierarchy5"/>
    <dgm:cxn modelId="{257B502F-9A2A-498C-B197-C801BAFF9CB4}" type="presParOf" srcId="{B6826FDF-9D52-4D92-A6B5-F17700DAB088}" destId="{19751F52-0BFE-42F5-A251-28976CCCF303}" srcOrd="1" destOrd="0" presId="urn:microsoft.com/office/officeart/2005/8/layout/hierarchy5"/>
    <dgm:cxn modelId="{6E445702-6976-4593-864B-58C16F191029}" type="presParOf" srcId="{19751F52-0BFE-42F5-A251-28976CCCF303}" destId="{E3AB39AB-AC03-455D-898D-A94793900DA7}" srcOrd="0" destOrd="0" presId="urn:microsoft.com/office/officeart/2005/8/layout/hierarchy5"/>
    <dgm:cxn modelId="{93709069-0E63-4050-A342-6C838169CB24}" type="presParOf" srcId="{E3AB39AB-AC03-455D-898D-A94793900DA7}" destId="{BBA667B8-F8F8-407C-BD42-EA4FA7AEF4E3}" srcOrd="0" destOrd="0" presId="urn:microsoft.com/office/officeart/2005/8/layout/hierarchy5"/>
    <dgm:cxn modelId="{0FD8AAFF-2D87-4B31-89C0-23C78600CEC7}" type="presParOf" srcId="{19751F52-0BFE-42F5-A251-28976CCCF303}" destId="{8A0DCA6B-6163-46CD-952B-EAD6126B385C}" srcOrd="1" destOrd="0" presId="urn:microsoft.com/office/officeart/2005/8/layout/hierarchy5"/>
    <dgm:cxn modelId="{1263A859-7500-4134-92F8-9D500367A4A6}" type="presParOf" srcId="{8A0DCA6B-6163-46CD-952B-EAD6126B385C}" destId="{1EA476F9-A45C-489B-A476-8E5A2FA70032}" srcOrd="0" destOrd="0" presId="urn:microsoft.com/office/officeart/2005/8/layout/hierarchy5"/>
    <dgm:cxn modelId="{3CFFB20D-DC0A-4763-942D-DF65EA740CAB}" type="presParOf" srcId="{8A0DCA6B-6163-46CD-952B-EAD6126B385C}" destId="{271BFFEA-8FBA-4CED-A3CB-D5FD064A0620}" srcOrd="1" destOrd="0" presId="urn:microsoft.com/office/officeart/2005/8/layout/hierarchy5"/>
    <dgm:cxn modelId="{A0EC2384-1305-4855-ACCC-89771A935695}" type="presParOf" srcId="{19751F52-0BFE-42F5-A251-28976CCCF303}" destId="{D1213176-F73A-436C-B221-2BC84610E8AB}" srcOrd="2" destOrd="0" presId="urn:microsoft.com/office/officeart/2005/8/layout/hierarchy5"/>
    <dgm:cxn modelId="{6983EDD3-57D6-4D83-A9C3-08F4F8ABB1CE}" type="presParOf" srcId="{D1213176-F73A-436C-B221-2BC84610E8AB}" destId="{289F92DA-BC1F-4302-9AAA-8AC8A33E3B46}" srcOrd="0" destOrd="0" presId="urn:microsoft.com/office/officeart/2005/8/layout/hierarchy5"/>
    <dgm:cxn modelId="{8A1F9121-8AC4-4F4D-B45F-80F751395ED7}" type="presParOf" srcId="{19751F52-0BFE-42F5-A251-28976CCCF303}" destId="{45E9249F-E044-4AAA-BE01-E4070AF8E740}" srcOrd="3" destOrd="0" presId="urn:microsoft.com/office/officeart/2005/8/layout/hierarchy5"/>
    <dgm:cxn modelId="{5058A3AF-63C8-45F4-B240-402ACE982F19}" type="presParOf" srcId="{45E9249F-E044-4AAA-BE01-E4070AF8E740}" destId="{44C498E9-97D5-43E2-88D0-67ECD030AE1E}" srcOrd="0" destOrd="0" presId="urn:microsoft.com/office/officeart/2005/8/layout/hierarchy5"/>
    <dgm:cxn modelId="{034B96A2-EE7F-4B2E-AD84-AD8C80CAEABC}" type="presParOf" srcId="{45E9249F-E044-4AAA-BE01-E4070AF8E740}" destId="{5EC5A51E-8940-4855-91BF-A15E18EBF94C}" srcOrd="1" destOrd="0" presId="urn:microsoft.com/office/officeart/2005/8/layout/hierarchy5"/>
    <dgm:cxn modelId="{A901D4C0-5B17-43FE-890C-637200323D8D}" type="presParOf" srcId="{19751F52-0BFE-42F5-A251-28976CCCF303}" destId="{E6C8E726-E738-4537-BADB-856CB4E8D7A7}" srcOrd="4" destOrd="0" presId="urn:microsoft.com/office/officeart/2005/8/layout/hierarchy5"/>
    <dgm:cxn modelId="{4A88B99D-13CD-44D3-A85E-D8EADCBCFF11}" type="presParOf" srcId="{E6C8E726-E738-4537-BADB-856CB4E8D7A7}" destId="{6E36E54B-DD64-4925-A2E0-1B8DEB82CE45}" srcOrd="0" destOrd="0" presId="urn:microsoft.com/office/officeart/2005/8/layout/hierarchy5"/>
    <dgm:cxn modelId="{B57E0CE4-551D-4AF5-9036-ECB08BB5E73E}" type="presParOf" srcId="{19751F52-0BFE-42F5-A251-28976CCCF303}" destId="{0D2634F3-5564-4A99-A3F6-8E0B46D26CFE}" srcOrd="5" destOrd="0" presId="urn:microsoft.com/office/officeart/2005/8/layout/hierarchy5"/>
    <dgm:cxn modelId="{85140E70-E66E-4DFE-882D-9130B48A5A98}" type="presParOf" srcId="{0D2634F3-5564-4A99-A3F6-8E0B46D26CFE}" destId="{DF0C8A9F-8C8E-4AB6-8044-25CCEEC58300}" srcOrd="0" destOrd="0" presId="urn:microsoft.com/office/officeart/2005/8/layout/hierarchy5"/>
    <dgm:cxn modelId="{AAD50EC0-725D-48DC-B443-44B4FFDC594B}" type="presParOf" srcId="{0D2634F3-5564-4A99-A3F6-8E0B46D26CFE}" destId="{ACB19FAE-1062-4EEA-9308-260499CC6A05}" srcOrd="1" destOrd="0" presId="urn:microsoft.com/office/officeart/2005/8/layout/hierarchy5"/>
    <dgm:cxn modelId="{149F69CA-9CA2-485C-8627-C99BC47B3741}" type="presParOf" srcId="{9AB2ABDD-C2D2-439F-97EF-6F719673CD9A}" destId="{75BEB631-3C6C-4326-8BC1-231CF76F6D32}" srcOrd="1" destOrd="0" presId="urn:microsoft.com/office/officeart/2005/8/layout/hierarchy5"/>
  </dgm:cxnLst>
  <dgm:bg>
    <a:solidFill>
      <a:schemeClr val="accent2">
        <a:lumMod val="20000"/>
        <a:lumOff val="80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6ECBB-E5D0-6E47-8B1E-64E2AA4AF8F2}">
      <dsp:nvSpPr>
        <dsp:cNvPr id="0" name=""/>
        <dsp:cNvSpPr/>
      </dsp:nvSpPr>
      <dsp:spPr>
        <a:xfrm>
          <a:off x="0" y="971"/>
          <a:ext cx="9943940" cy="3240991"/>
        </a:xfrm>
        <a:prstGeom prst="roundRect">
          <a:avLst/>
        </a:prstGeom>
        <a:solidFill>
          <a:srgbClr val="7030A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endParaRPr lang="tr-TR" sz="4800" b="1" kern="1200" baseline="0" dirty="0">
            <a:latin typeface="+mj-lt"/>
          </a:endParaRPr>
        </a:p>
        <a:p>
          <a:pPr marL="0" lvl="0" indent="0" algn="ctr" defTabSz="2133600">
            <a:lnSpc>
              <a:spcPct val="90000"/>
            </a:lnSpc>
            <a:spcBef>
              <a:spcPct val="0"/>
            </a:spcBef>
            <a:spcAft>
              <a:spcPct val="35000"/>
            </a:spcAft>
            <a:buNone/>
          </a:pPr>
          <a:r>
            <a:rPr lang="tr-TR" sz="4800" b="1" kern="1200" baseline="0" dirty="0">
              <a:latin typeface="+mj-lt"/>
            </a:rPr>
            <a:t>Acil Sağlık Hizmetlerinde </a:t>
          </a:r>
        </a:p>
        <a:p>
          <a:pPr marL="0" lvl="0" indent="0" algn="ctr" defTabSz="2133600">
            <a:lnSpc>
              <a:spcPct val="90000"/>
            </a:lnSpc>
            <a:spcBef>
              <a:spcPct val="0"/>
            </a:spcBef>
            <a:spcAft>
              <a:spcPct val="35000"/>
            </a:spcAft>
            <a:buNone/>
          </a:pPr>
          <a:r>
            <a:rPr lang="tr-TR" sz="4400" b="1" kern="1200" baseline="0" dirty="0">
              <a:solidFill>
                <a:srgbClr val="FF9900"/>
              </a:solidFill>
              <a:latin typeface="+mj-lt"/>
            </a:rPr>
            <a:t>(</a:t>
          </a:r>
          <a:r>
            <a:rPr lang="tr-TR" sz="4000" b="1" kern="1200" baseline="0" dirty="0">
              <a:solidFill>
                <a:srgbClr val="FF9900"/>
              </a:solidFill>
              <a:latin typeface="+mj-lt"/>
            </a:rPr>
            <a:t>Hastane Öncesi ve Hastane Acillerinde</a:t>
          </a:r>
          <a:r>
            <a:rPr lang="tr-TR" sz="4400" b="1" kern="1200" baseline="0" dirty="0">
              <a:solidFill>
                <a:srgbClr val="FF9900"/>
              </a:solidFill>
              <a:latin typeface="+mj-lt"/>
            </a:rPr>
            <a:t>) </a:t>
          </a:r>
        </a:p>
        <a:p>
          <a:pPr marL="0" lvl="0" indent="0" algn="ctr" defTabSz="2133600">
            <a:lnSpc>
              <a:spcPct val="90000"/>
            </a:lnSpc>
            <a:spcBef>
              <a:spcPct val="0"/>
            </a:spcBef>
            <a:spcAft>
              <a:spcPct val="35000"/>
            </a:spcAft>
            <a:buNone/>
          </a:pPr>
          <a:r>
            <a:rPr lang="tr-TR" sz="4800" b="1" kern="1200" baseline="0" dirty="0">
              <a:latin typeface="+mj-lt"/>
            </a:rPr>
            <a:t>Enfeksiyon Kontrolü</a:t>
          </a:r>
          <a:br>
            <a:rPr lang="tr-TR" sz="4800" b="1" kern="1200" baseline="0" dirty="0">
              <a:latin typeface="+mj-lt"/>
            </a:rPr>
          </a:br>
          <a:endParaRPr lang="tr-TR" sz="4800" kern="1200" dirty="0">
            <a:latin typeface="+mj-lt"/>
          </a:endParaRPr>
        </a:p>
      </dsp:txBody>
      <dsp:txXfrm>
        <a:off x="158212" y="159183"/>
        <a:ext cx="9627516" cy="29245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083E6-7146-CA49-9C09-040FDAC2E4DF}">
      <dsp:nvSpPr>
        <dsp:cNvPr id="0" name=""/>
        <dsp:cNvSpPr/>
      </dsp:nvSpPr>
      <dsp:spPr>
        <a:xfrm>
          <a:off x="0" y="440047"/>
          <a:ext cx="3549956" cy="4817752"/>
        </a:xfrm>
        <a:prstGeom prst="roundRect">
          <a:avLst>
            <a:gd name="adj" fmla="val 10000"/>
          </a:avLst>
        </a:prstGeom>
        <a:solidFill>
          <a:schemeClr val="accent2">
            <a:lumMod val="60000"/>
            <a:lumOff val="4000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endParaRPr lang="tr-TR" sz="4000" b="0" kern="1200" baseline="0" dirty="0">
            <a:latin typeface="+mj-lt"/>
          </a:endParaRPr>
        </a:p>
        <a:p>
          <a:pPr marL="0" lvl="0" indent="0" algn="ctr" defTabSz="1778000">
            <a:lnSpc>
              <a:spcPct val="90000"/>
            </a:lnSpc>
            <a:spcBef>
              <a:spcPct val="0"/>
            </a:spcBef>
            <a:spcAft>
              <a:spcPct val="35000"/>
            </a:spcAft>
            <a:buNone/>
          </a:pPr>
          <a:endParaRPr lang="tr-TR" sz="4000" b="1" kern="1200" baseline="0" dirty="0">
            <a:latin typeface="+mj-lt"/>
          </a:endParaRPr>
        </a:p>
        <a:p>
          <a:pPr marL="0" lvl="0" indent="0" algn="ctr" defTabSz="1778000">
            <a:lnSpc>
              <a:spcPct val="90000"/>
            </a:lnSpc>
            <a:spcBef>
              <a:spcPct val="0"/>
            </a:spcBef>
            <a:spcAft>
              <a:spcPct val="35000"/>
            </a:spcAft>
            <a:buNone/>
          </a:pPr>
          <a:endParaRPr lang="tr-TR" sz="4000" b="1" kern="1200" baseline="0" dirty="0">
            <a:latin typeface="+mj-lt"/>
          </a:endParaRPr>
        </a:p>
        <a:p>
          <a:pPr marL="0" lvl="0" indent="0" algn="ctr" defTabSz="1778000">
            <a:lnSpc>
              <a:spcPct val="90000"/>
            </a:lnSpc>
            <a:spcBef>
              <a:spcPct val="0"/>
            </a:spcBef>
            <a:spcAft>
              <a:spcPct val="35000"/>
            </a:spcAft>
            <a:buNone/>
          </a:pPr>
          <a:r>
            <a:rPr lang="tr-TR" altLang="tr-TR" sz="4000" b="1" kern="1200" dirty="0">
              <a:solidFill>
                <a:schemeClr val="bg1"/>
              </a:solidFill>
              <a:latin typeface="+mj-lt"/>
            </a:rPr>
            <a:t>Dezenfeksiyon </a:t>
          </a:r>
        </a:p>
        <a:p>
          <a:pPr marL="0" lvl="0" indent="0" algn="ctr" defTabSz="1778000">
            <a:lnSpc>
              <a:spcPct val="90000"/>
            </a:lnSpc>
            <a:spcBef>
              <a:spcPct val="0"/>
            </a:spcBef>
            <a:spcAft>
              <a:spcPct val="35000"/>
            </a:spcAft>
            <a:buClr>
              <a:srgbClr val="003366"/>
            </a:buClr>
            <a:buSzPct val="100000"/>
            <a:buFont typeface="Times New Roman" panose="02020603050405020304" pitchFamily="18" charset="0"/>
            <a:buNone/>
          </a:pPr>
          <a:r>
            <a:rPr lang="tr-TR" altLang="tr-TR" sz="4000" b="1" kern="1200" dirty="0">
              <a:solidFill>
                <a:schemeClr val="bg1"/>
              </a:solidFill>
              <a:latin typeface="+mj-lt"/>
            </a:rPr>
            <a:t>ve</a:t>
          </a:r>
        </a:p>
        <a:p>
          <a:pPr marL="0" lvl="0" indent="0" algn="ctr" defTabSz="1778000">
            <a:lnSpc>
              <a:spcPct val="90000"/>
            </a:lnSpc>
            <a:spcBef>
              <a:spcPct val="0"/>
            </a:spcBef>
            <a:spcAft>
              <a:spcPct val="35000"/>
            </a:spcAft>
            <a:buClr>
              <a:srgbClr val="003366"/>
            </a:buClr>
            <a:buSzPct val="100000"/>
            <a:buFont typeface="Times New Roman" panose="02020603050405020304" pitchFamily="18" charset="0"/>
            <a:buNone/>
          </a:pPr>
          <a:r>
            <a:rPr lang="tr-TR" altLang="tr-TR" sz="4000" b="1" kern="1200" dirty="0">
              <a:solidFill>
                <a:schemeClr val="bg1"/>
              </a:solidFill>
              <a:latin typeface="+mj-lt"/>
            </a:rPr>
            <a:t>Sterilizasyon</a:t>
          </a:r>
          <a:br>
            <a:rPr lang="tr-TR" sz="4000" b="1" kern="1200" baseline="0" dirty="0">
              <a:solidFill>
                <a:schemeClr val="bg1"/>
              </a:solidFill>
              <a:latin typeface="+mj-lt"/>
            </a:rPr>
          </a:br>
          <a:br>
            <a:rPr lang="tr-TR" sz="4000" b="1" kern="1200" baseline="0" dirty="0">
              <a:solidFill>
                <a:schemeClr val="bg1"/>
              </a:solidFill>
              <a:latin typeface="+mj-lt"/>
            </a:rPr>
          </a:br>
          <a:br>
            <a:rPr lang="tr-TR" sz="4000" b="1" kern="1200" baseline="0" dirty="0">
              <a:solidFill>
                <a:schemeClr val="bg1"/>
              </a:solidFill>
              <a:latin typeface="+mj-lt"/>
            </a:rPr>
          </a:br>
          <a:br>
            <a:rPr lang="tr-TR" sz="4000" b="1" kern="1200" baseline="0" dirty="0">
              <a:solidFill>
                <a:schemeClr val="bg1"/>
              </a:solidFill>
              <a:latin typeface="+mj-lt"/>
            </a:rPr>
          </a:br>
          <a:endParaRPr lang="tr-TR" sz="4000" b="1" kern="1200" dirty="0">
            <a:solidFill>
              <a:schemeClr val="bg1"/>
            </a:solidFill>
            <a:latin typeface="+mj-lt"/>
          </a:endParaRPr>
        </a:p>
      </dsp:txBody>
      <dsp:txXfrm>
        <a:off x="103975" y="544022"/>
        <a:ext cx="3342006" cy="46098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10285-9083-4DE9-924C-4394B1902503}">
      <dsp:nvSpPr>
        <dsp:cNvPr id="0" name=""/>
        <dsp:cNvSpPr/>
      </dsp:nvSpPr>
      <dsp:spPr>
        <a:xfrm>
          <a:off x="0" y="114"/>
          <a:ext cx="6609144" cy="1668878"/>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u="sng" kern="1200" dirty="0">
              <a:solidFill>
                <a:schemeClr val="tx1"/>
              </a:solidFill>
            </a:rPr>
            <a:t>Antisepsi:</a:t>
          </a:r>
          <a:r>
            <a:rPr lang="tr-TR" sz="2400" b="1" kern="1200" dirty="0">
              <a:solidFill>
                <a:schemeClr val="tx1"/>
              </a:solidFill>
            </a:rPr>
            <a:t> </a:t>
          </a:r>
          <a:r>
            <a:rPr lang="tr-TR" sz="2400" kern="1200" dirty="0">
              <a:solidFill>
                <a:schemeClr val="tx1"/>
              </a:solidFill>
            </a:rPr>
            <a:t>Canlı doku üzerindeki mikroorganizmaların öldürülmesi veya üremelerinin engellenmesidir</a:t>
          </a:r>
        </a:p>
      </dsp:txBody>
      <dsp:txXfrm>
        <a:off x="81468" y="81582"/>
        <a:ext cx="6446208" cy="1505942"/>
      </dsp:txXfrm>
    </dsp:sp>
    <dsp:sp modelId="{816B7F4F-1A22-434A-A1D8-EA307BA29C1A}">
      <dsp:nvSpPr>
        <dsp:cNvPr id="0" name=""/>
        <dsp:cNvSpPr/>
      </dsp:nvSpPr>
      <dsp:spPr>
        <a:xfrm>
          <a:off x="0" y="1683054"/>
          <a:ext cx="6609144" cy="1668878"/>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u="sng" kern="1200" dirty="0">
              <a:solidFill>
                <a:schemeClr val="tx1"/>
              </a:solidFill>
            </a:rPr>
            <a:t>Asepsi: </a:t>
          </a:r>
          <a:r>
            <a:rPr lang="tr-TR" sz="2400" kern="1200" dirty="0">
              <a:solidFill>
                <a:schemeClr val="tx1"/>
              </a:solidFill>
            </a:rPr>
            <a:t>Mikroorganizmaların korunmuş bir alana ulaşmalarının önlenmesi ve bunun devamlılığının sağlanmasına </a:t>
          </a:r>
          <a:r>
            <a:rPr lang="tr-TR" sz="2400" b="1" u="sng" kern="1200" dirty="0">
              <a:solidFill>
                <a:schemeClr val="tx1"/>
              </a:solidFill>
            </a:rPr>
            <a:t>asepsi,</a:t>
          </a:r>
          <a:r>
            <a:rPr lang="tr-TR" sz="2400" kern="1200" dirty="0">
              <a:solidFill>
                <a:schemeClr val="tx1"/>
              </a:solidFill>
            </a:rPr>
            <a:t> bu amaçla yapılan işlemlerin tamamına </a:t>
          </a:r>
          <a:r>
            <a:rPr lang="tr-TR" sz="2400" b="1" u="sng" kern="1200" dirty="0">
              <a:solidFill>
                <a:schemeClr val="tx1"/>
              </a:solidFill>
            </a:rPr>
            <a:t>aseptik teknik </a:t>
          </a:r>
          <a:r>
            <a:rPr lang="tr-TR" sz="2400" kern="1200" dirty="0">
              <a:solidFill>
                <a:schemeClr val="tx1"/>
              </a:solidFill>
            </a:rPr>
            <a:t>denir</a:t>
          </a:r>
        </a:p>
      </dsp:txBody>
      <dsp:txXfrm>
        <a:off x="81468" y="1764522"/>
        <a:ext cx="6446208" cy="1505942"/>
      </dsp:txXfrm>
    </dsp:sp>
    <dsp:sp modelId="{E2CFE151-5D28-457D-9452-B854DD5039D9}">
      <dsp:nvSpPr>
        <dsp:cNvPr id="0" name=""/>
        <dsp:cNvSpPr/>
      </dsp:nvSpPr>
      <dsp:spPr>
        <a:xfrm>
          <a:off x="0" y="3365995"/>
          <a:ext cx="6609144" cy="1668878"/>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tr-TR" sz="2400" b="1" u="sng" kern="1200" dirty="0">
              <a:solidFill>
                <a:schemeClr val="tx1"/>
              </a:solidFill>
            </a:rPr>
            <a:t>Antiseptik:</a:t>
          </a:r>
          <a:r>
            <a:rPr lang="tr-TR" sz="2400" kern="1200" dirty="0">
              <a:solidFill>
                <a:schemeClr val="tx1"/>
              </a:solidFill>
            </a:rPr>
            <a:t> Canlı dokularda bulunan patojen mikroorganizmaların üremelerini durduran veya yok eden kimyasal maddelerdir</a:t>
          </a:r>
        </a:p>
      </dsp:txBody>
      <dsp:txXfrm>
        <a:off x="81468" y="3447463"/>
        <a:ext cx="6446208" cy="15059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56E61-AD7C-49B1-9337-7C8A8B3F13D8}">
      <dsp:nvSpPr>
        <dsp:cNvPr id="0" name=""/>
        <dsp:cNvSpPr/>
      </dsp:nvSpPr>
      <dsp:spPr>
        <a:xfrm>
          <a:off x="0" y="11810"/>
          <a:ext cx="8274664" cy="198402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b="1" u="sng" kern="1200" dirty="0">
              <a:solidFill>
                <a:schemeClr val="tx1"/>
              </a:solidFill>
            </a:rPr>
            <a:t>Temizlik:</a:t>
          </a:r>
          <a:r>
            <a:rPr lang="tr-TR" sz="2800" kern="1200" dirty="0">
              <a:solidFill>
                <a:schemeClr val="tx1"/>
              </a:solidFill>
            </a:rPr>
            <a:t> Kir ve organik maddelerin mekanik olarak uzaklaştırılması işlemidir</a:t>
          </a:r>
        </a:p>
      </dsp:txBody>
      <dsp:txXfrm>
        <a:off x="96852" y="108662"/>
        <a:ext cx="8080960" cy="1790323"/>
      </dsp:txXfrm>
    </dsp:sp>
    <dsp:sp modelId="{1FA08FE8-3D06-4E05-9BEE-25121B618ACA}">
      <dsp:nvSpPr>
        <dsp:cNvPr id="0" name=""/>
        <dsp:cNvSpPr/>
      </dsp:nvSpPr>
      <dsp:spPr>
        <a:xfrm>
          <a:off x="0" y="2076478"/>
          <a:ext cx="8274664" cy="1984027"/>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b="1" u="sng" kern="1200" dirty="0">
              <a:solidFill>
                <a:schemeClr val="tx1"/>
              </a:solidFill>
            </a:rPr>
            <a:t>Dekontaminasyon:</a:t>
          </a:r>
          <a:r>
            <a:rPr lang="tr-TR" sz="2800" b="1" kern="1200" dirty="0">
              <a:solidFill>
                <a:schemeClr val="tx1"/>
              </a:solidFill>
            </a:rPr>
            <a:t> </a:t>
          </a:r>
          <a:r>
            <a:rPr lang="tr-TR" sz="2800" kern="1200" dirty="0">
              <a:solidFill>
                <a:schemeClr val="tx1"/>
              </a:solidFill>
            </a:rPr>
            <a:t>Dezenfeksiyon/sterilizasyon öncesinde, fiziksel ve/veya kimyasal yöntemlerle bir yüzey veya malzemeden organik madde ve patojenleri uzaklaştırarak, güvenli hale getirme işlemidir</a:t>
          </a:r>
        </a:p>
      </dsp:txBody>
      <dsp:txXfrm>
        <a:off x="96852" y="2173330"/>
        <a:ext cx="8080960" cy="179032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71E32-7CA2-4990-B170-4630C67CBC98}">
      <dsp:nvSpPr>
        <dsp:cNvPr id="0" name=""/>
        <dsp:cNvSpPr/>
      </dsp:nvSpPr>
      <dsp:spPr>
        <a:xfrm>
          <a:off x="0" y="15170"/>
          <a:ext cx="10058399" cy="1286634"/>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tr-TR" sz="2300" b="1" u="sng" kern="1200" dirty="0">
              <a:solidFill>
                <a:schemeClr val="tx1"/>
              </a:solidFill>
            </a:rPr>
            <a:t>Sterilizasyon:</a:t>
          </a:r>
          <a:r>
            <a:rPr lang="tr-TR" sz="2300" b="1" kern="1200" dirty="0">
              <a:solidFill>
                <a:schemeClr val="tx1"/>
              </a:solidFill>
            </a:rPr>
            <a:t> </a:t>
          </a:r>
          <a:r>
            <a:rPr lang="tr-TR" sz="2300" kern="1200" dirty="0">
              <a:solidFill>
                <a:schemeClr val="tx1"/>
              </a:solidFill>
            </a:rPr>
            <a:t>Herhangi bir maddenin ya da cismin üzerinde bulunan tüm mikroorganizmaların, sporlar dahil, öldürülmesidir</a:t>
          </a:r>
        </a:p>
      </dsp:txBody>
      <dsp:txXfrm>
        <a:off x="62808" y="77978"/>
        <a:ext cx="9932783" cy="1161018"/>
      </dsp:txXfrm>
    </dsp:sp>
    <dsp:sp modelId="{1B1CD7E8-CBF7-44CA-BB09-C98B735392F0}">
      <dsp:nvSpPr>
        <dsp:cNvPr id="0" name=""/>
        <dsp:cNvSpPr/>
      </dsp:nvSpPr>
      <dsp:spPr>
        <a:xfrm>
          <a:off x="0" y="1368045"/>
          <a:ext cx="10058399" cy="1286634"/>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tr-TR" sz="2300" b="1" u="sng" kern="1200" dirty="0">
              <a:solidFill>
                <a:schemeClr val="tx1"/>
              </a:solidFill>
            </a:rPr>
            <a:t>Dezenfeksiyon:</a:t>
          </a:r>
          <a:r>
            <a:rPr lang="tr-TR" sz="2300" kern="1200" dirty="0">
              <a:solidFill>
                <a:schemeClr val="tx1"/>
              </a:solidFill>
            </a:rPr>
            <a:t> Cansız maddeler ve yüzeyler üzerinde bulunan mikroorganizmaların (bakteri sporları hariç) yok edilmesi veya üremelerinin durdurulmasıdır</a:t>
          </a:r>
        </a:p>
      </dsp:txBody>
      <dsp:txXfrm>
        <a:off x="62808" y="1430853"/>
        <a:ext cx="9932783" cy="1161018"/>
      </dsp:txXfrm>
    </dsp:sp>
    <dsp:sp modelId="{3C83C01E-9D98-4A76-83C7-0B953F1CD3CE}">
      <dsp:nvSpPr>
        <dsp:cNvPr id="0" name=""/>
        <dsp:cNvSpPr/>
      </dsp:nvSpPr>
      <dsp:spPr>
        <a:xfrm>
          <a:off x="0" y="2720919"/>
          <a:ext cx="10058399" cy="1286634"/>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tr-TR" sz="2300" b="1" u="sng" kern="1200" dirty="0">
              <a:solidFill>
                <a:schemeClr val="tx1"/>
              </a:solidFill>
            </a:rPr>
            <a:t>Dezenfeksiyon işlemi</a:t>
          </a:r>
          <a:r>
            <a:rPr lang="tr-TR" sz="2300" kern="1200" dirty="0">
              <a:solidFill>
                <a:schemeClr val="tx1"/>
              </a:solidFill>
            </a:rPr>
            <a:t>, bakteri sporları ve mikobakterileri etkileme seviyelerine göre yüksek, orta ve düşük dezenfeksiyon olarak 3 sınıfta değerlendirilir</a:t>
          </a:r>
        </a:p>
      </dsp:txBody>
      <dsp:txXfrm>
        <a:off x="62808" y="2783727"/>
        <a:ext cx="9932783" cy="116101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F39A8-F670-4783-B080-05D321818E68}">
      <dsp:nvSpPr>
        <dsp:cNvPr id="0" name=""/>
        <dsp:cNvSpPr/>
      </dsp:nvSpPr>
      <dsp:spPr>
        <a:xfrm>
          <a:off x="0" y="0"/>
          <a:ext cx="7988846" cy="12482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endParaRPr lang="tr-TR" sz="2000" b="1" u="sng" kern="1200" dirty="0">
            <a:solidFill>
              <a:schemeClr val="tx1"/>
            </a:solidFill>
          </a:endParaRPr>
        </a:p>
        <a:p>
          <a:pPr marL="0" lvl="0" indent="0" algn="l" defTabSz="889000" rtl="0">
            <a:lnSpc>
              <a:spcPct val="90000"/>
            </a:lnSpc>
            <a:spcBef>
              <a:spcPct val="0"/>
            </a:spcBef>
            <a:spcAft>
              <a:spcPct val="35000"/>
            </a:spcAft>
            <a:buNone/>
          </a:pPr>
          <a:r>
            <a:rPr lang="tr-TR" sz="2000" b="1" u="sng" kern="1200" dirty="0">
              <a:solidFill>
                <a:schemeClr val="tx1"/>
              </a:solidFill>
            </a:rPr>
            <a:t>Yüksek Düzey Dezenfeksiyon: </a:t>
          </a:r>
          <a:endParaRPr lang="tr-TR" sz="2000" kern="1200" dirty="0">
            <a:solidFill>
              <a:schemeClr val="tx1"/>
            </a:solidFill>
          </a:endParaRPr>
        </a:p>
        <a:p>
          <a:pPr marL="228600" lvl="1" indent="-228600" algn="l" defTabSz="889000" rtl="0">
            <a:lnSpc>
              <a:spcPct val="90000"/>
            </a:lnSpc>
            <a:spcBef>
              <a:spcPct val="0"/>
            </a:spcBef>
            <a:spcAft>
              <a:spcPct val="15000"/>
            </a:spcAft>
            <a:buChar char="•"/>
          </a:pPr>
          <a:r>
            <a:rPr lang="tr-TR" sz="2000" kern="1200" dirty="0">
              <a:solidFill>
                <a:schemeClr val="tx1"/>
              </a:solidFill>
            </a:rPr>
            <a:t>Tüm vejetatif bakteriler, virüsler ve mantarlarla bakteri sporlarının bir kısmının yok edilmesi işlemidir</a:t>
          </a:r>
        </a:p>
        <a:p>
          <a:pPr marL="228600" lvl="1" indent="-228600" algn="l" defTabSz="889000" rtl="0">
            <a:lnSpc>
              <a:spcPct val="90000"/>
            </a:lnSpc>
            <a:spcBef>
              <a:spcPct val="0"/>
            </a:spcBef>
            <a:spcAft>
              <a:spcPct val="15000"/>
            </a:spcAft>
            <a:buChar char="•"/>
          </a:pPr>
          <a:endParaRPr lang="tr-TR" sz="2000" kern="1200" dirty="0">
            <a:solidFill>
              <a:schemeClr val="tx1"/>
            </a:solidFill>
          </a:endParaRPr>
        </a:p>
      </dsp:txBody>
      <dsp:txXfrm>
        <a:off x="36561" y="36561"/>
        <a:ext cx="6641835" cy="1175177"/>
      </dsp:txXfrm>
    </dsp:sp>
    <dsp:sp modelId="{D3ADECB5-78C4-4493-AC93-9E3EC358CA97}">
      <dsp:nvSpPr>
        <dsp:cNvPr id="0" name=""/>
        <dsp:cNvSpPr/>
      </dsp:nvSpPr>
      <dsp:spPr>
        <a:xfrm>
          <a:off x="704898" y="1456349"/>
          <a:ext cx="7988846" cy="1248299"/>
        </a:xfrm>
        <a:prstGeom prst="roundRect">
          <a:avLst>
            <a:gd name="adj" fmla="val 10000"/>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endParaRPr lang="tr-TR" sz="2000" b="1" u="sng" kern="1200" dirty="0">
            <a:solidFill>
              <a:schemeClr val="tx1"/>
            </a:solidFill>
          </a:endParaRPr>
        </a:p>
        <a:p>
          <a:pPr marL="0" lvl="0" indent="0" algn="l" defTabSz="889000" rtl="0">
            <a:lnSpc>
              <a:spcPct val="90000"/>
            </a:lnSpc>
            <a:spcBef>
              <a:spcPct val="0"/>
            </a:spcBef>
            <a:spcAft>
              <a:spcPct val="35000"/>
            </a:spcAft>
            <a:buNone/>
          </a:pPr>
          <a:r>
            <a:rPr lang="tr-TR" sz="2000" b="1" u="sng" kern="1200" dirty="0">
              <a:solidFill>
                <a:schemeClr val="tx1"/>
              </a:solidFill>
            </a:rPr>
            <a:t>Orta Düzey Dezenfeksiyon:</a:t>
          </a:r>
          <a:endParaRPr lang="tr-TR" sz="2000" kern="1200" dirty="0">
            <a:solidFill>
              <a:schemeClr val="tx1"/>
            </a:solidFill>
          </a:endParaRPr>
        </a:p>
        <a:p>
          <a:pPr marL="228600" lvl="1" indent="-228600" algn="l" defTabSz="889000" rtl="0">
            <a:lnSpc>
              <a:spcPct val="90000"/>
            </a:lnSpc>
            <a:spcBef>
              <a:spcPct val="0"/>
            </a:spcBef>
            <a:spcAft>
              <a:spcPct val="15000"/>
            </a:spcAft>
            <a:buChar char="•"/>
          </a:pPr>
          <a:r>
            <a:rPr lang="tr-TR" sz="2000" kern="1200" dirty="0">
              <a:solidFill>
                <a:schemeClr val="tx1"/>
              </a:solidFill>
            </a:rPr>
            <a:t>Tüberküloz etkenleri, vejetatif bakteriler, virüs ve mantarların büyük çoğunluğunun yok edilmesi işlemidir</a:t>
          </a:r>
        </a:p>
        <a:p>
          <a:pPr marL="228600" lvl="1" indent="-228600" algn="l" defTabSz="889000" rtl="0">
            <a:lnSpc>
              <a:spcPct val="90000"/>
            </a:lnSpc>
            <a:spcBef>
              <a:spcPct val="0"/>
            </a:spcBef>
            <a:spcAft>
              <a:spcPct val="15000"/>
            </a:spcAft>
            <a:buChar char="•"/>
          </a:pPr>
          <a:endParaRPr lang="tr-TR" sz="2000" kern="1200" dirty="0">
            <a:solidFill>
              <a:schemeClr val="tx1"/>
            </a:solidFill>
          </a:endParaRPr>
        </a:p>
      </dsp:txBody>
      <dsp:txXfrm>
        <a:off x="741459" y="1492910"/>
        <a:ext cx="6399431" cy="1175177"/>
      </dsp:txXfrm>
    </dsp:sp>
    <dsp:sp modelId="{9DAA30AB-E425-414B-B259-095C1A5734AD}">
      <dsp:nvSpPr>
        <dsp:cNvPr id="0" name=""/>
        <dsp:cNvSpPr/>
      </dsp:nvSpPr>
      <dsp:spPr>
        <a:xfrm>
          <a:off x="1409796" y="2912698"/>
          <a:ext cx="7988846" cy="12482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2000" b="1" u="sng" kern="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u="sng" kern="1200" dirty="0">
              <a:solidFill>
                <a:schemeClr val="tx1"/>
              </a:solidFill>
            </a:rPr>
            <a:t>Düşük Düzey Dezenfeksiyon:</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rPr>
            <a:t>Tüberküloz etkenleri ve zarfsız virüslere etkisiz olan, ancak bir kısım vejetatif bakterilerin yok edilmesi işlemidir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2000" kern="1200" dirty="0">
            <a:solidFill>
              <a:schemeClr val="tx1"/>
            </a:solidFill>
          </a:endParaRPr>
        </a:p>
      </dsp:txBody>
      <dsp:txXfrm>
        <a:off x="1446357" y="2949259"/>
        <a:ext cx="6399431" cy="1175177"/>
      </dsp:txXfrm>
    </dsp:sp>
    <dsp:sp modelId="{9DC8A019-2D1D-4754-8622-28BFBA5BF55E}">
      <dsp:nvSpPr>
        <dsp:cNvPr id="0" name=""/>
        <dsp:cNvSpPr/>
      </dsp:nvSpPr>
      <dsp:spPr>
        <a:xfrm>
          <a:off x="7177451" y="946627"/>
          <a:ext cx="811394" cy="811394"/>
        </a:xfrm>
        <a:prstGeom prst="downArrow">
          <a:avLst>
            <a:gd name="adj1" fmla="val 55000"/>
            <a:gd name="adj2" fmla="val 45000"/>
          </a:avLst>
        </a:prstGeom>
        <a:solidFill>
          <a:srgbClr val="7030A0">
            <a:alpha val="90000"/>
          </a:srgbClr>
        </a:solidFill>
        <a:ln w="15875"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tr-TR" sz="2000" kern="1200">
            <a:solidFill>
              <a:schemeClr val="tx1"/>
            </a:solidFill>
          </a:endParaRPr>
        </a:p>
      </dsp:txBody>
      <dsp:txXfrm>
        <a:off x="7360015" y="946627"/>
        <a:ext cx="446266" cy="610574"/>
      </dsp:txXfrm>
    </dsp:sp>
    <dsp:sp modelId="{9437891B-2930-4C6D-BCF3-168B712F9D9C}">
      <dsp:nvSpPr>
        <dsp:cNvPr id="0" name=""/>
        <dsp:cNvSpPr/>
      </dsp:nvSpPr>
      <dsp:spPr>
        <a:xfrm>
          <a:off x="7882350" y="2394654"/>
          <a:ext cx="811394" cy="811394"/>
        </a:xfrm>
        <a:prstGeom prst="downArrow">
          <a:avLst>
            <a:gd name="adj1" fmla="val 55000"/>
            <a:gd name="adj2" fmla="val 45000"/>
          </a:avLst>
        </a:prstGeom>
        <a:solidFill>
          <a:srgbClr val="7030A0">
            <a:alpha val="90000"/>
          </a:srgbClr>
        </a:solidFill>
        <a:ln w="15875"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tr-TR" sz="2000" kern="1200">
            <a:solidFill>
              <a:schemeClr val="tx1"/>
            </a:solidFill>
          </a:endParaRPr>
        </a:p>
      </dsp:txBody>
      <dsp:txXfrm>
        <a:off x="8064914" y="2394654"/>
        <a:ext cx="446266" cy="61057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6BDA2-2A46-4B6B-B8A9-E17333931956}">
      <dsp:nvSpPr>
        <dsp:cNvPr id="0" name=""/>
        <dsp:cNvSpPr/>
      </dsp:nvSpPr>
      <dsp:spPr>
        <a:xfrm>
          <a:off x="3409917" y="2834236"/>
          <a:ext cx="2081913" cy="1752929"/>
        </a:xfrm>
        <a:prstGeom prst="ellipse">
          <a:avLst/>
        </a:prstGeom>
        <a:solidFill>
          <a:schemeClr val="bg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tr-TR" sz="3200" b="1" kern="1200" dirty="0">
              <a:solidFill>
                <a:schemeClr val="tx1"/>
              </a:solidFill>
              <a:latin typeface="Arial" panose="020B0604020202020204" pitchFamily="34" charset="0"/>
              <a:cs typeface="Arial" panose="020B0604020202020204" pitchFamily="34" charset="0"/>
            </a:rPr>
            <a:t>Acil Servis</a:t>
          </a:r>
          <a:endParaRPr lang="tr-TR" sz="3200" kern="1200" dirty="0">
            <a:solidFill>
              <a:schemeClr val="tx1"/>
            </a:solidFill>
            <a:latin typeface="Arial" panose="020B0604020202020204" pitchFamily="34" charset="0"/>
            <a:cs typeface="Arial" panose="020B0604020202020204" pitchFamily="34" charset="0"/>
          </a:endParaRPr>
        </a:p>
      </dsp:txBody>
      <dsp:txXfrm>
        <a:off x="3714806" y="3090947"/>
        <a:ext cx="1472135" cy="1239507"/>
      </dsp:txXfrm>
    </dsp:sp>
    <dsp:sp modelId="{F937DD61-445F-4AD3-A0E1-700BE5BAB628}">
      <dsp:nvSpPr>
        <dsp:cNvPr id="0" name=""/>
        <dsp:cNvSpPr/>
      </dsp:nvSpPr>
      <dsp:spPr>
        <a:xfrm rot="12900000">
          <a:off x="2066632" y="2323851"/>
          <a:ext cx="1654614" cy="593345"/>
        </a:xfrm>
        <a:prstGeom prst="lef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554B744E-6B86-45BD-A481-0062E4E98775}">
      <dsp:nvSpPr>
        <dsp:cNvPr id="0" name=""/>
        <dsp:cNvSpPr/>
      </dsp:nvSpPr>
      <dsp:spPr>
        <a:xfrm>
          <a:off x="1227340" y="1354872"/>
          <a:ext cx="1977818" cy="1582254"/>
        </a:xfrm>
        <a:prstGeom prst="roundRect">
          <a:avLst>
            <a:gd name="adj" fmla="val 10000"/>
          </a:avLst>
        </a:prstGeom>
        <a:solidFill>
          <a:schemeClr val="accent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latin typeface="Arial" panose="020B0604020202020204" pitchFamily="34" charset="0"/>
              <a:cs typeface="Arial" panose="020B0604020202020204" pitchFamily="34" charset="0"/>
            </a:rPr>
            <a:t>Tek Kullanımlık Aletler</a:t>
          </a:r>
        </a:p>
        <a:p>
          <a:pPr marL="0" lvl="0" indent="0" algn="ctr" defTabSz="711200">
            <a:lnSpc>
              <a:spcPct val="90000"/>
            </a:lnSpc>
            <a:spcBef>
              <a:spcPct val="0"/>
            </a:spcBef>
            <a:spcAft>
              <a:spcPct val="35000"/>
            </a:spcAft>
            <a:buNone/>
          </a:pPr>
          <a:r>
            <a:rPr lang="tr-TR" sz="1600" b="1" kern="1200" dirty="0">
              <a:solidFill>
                <a:schemeClr val="tx1"/>
              </a:solidFill>
              <a:latin typeface="Arial" panose="020B0604020202020204" pitchFamily="34" charset="0"/>
              <a:cs typeface="Arial" panose="020B0604020202020204" pitchFamily="34" charset="0"/>
            </a:rPr>
            <a:t>Atık Olarak Uzaklaştırılması</a:t>
          </a:r>
        </a:p>
      </dsp:txBody>
      <dsp:txXfrm>
        <a:off x="1273683" y="1401215"/>
        <a:ext cx="1885132" cy="1489568"/>
      </dsp:txXfrm>
    </dsp:sp>
    <dsp:sp modelId="{1297E0A6-F9FE-4D98-8AAE-35946F848612}">
      <dsp:nvSpPr>
        <dsp:cNvPr id="0" name=""/>
        <dsp:cNvSpPr/>
      </dsp:nvSpPr>
      <dsp:spPr>
        <a:xfrm rot="16200000">
          <a:off x="3576036" y="1560893"/>
          <a:ext cx="1749675" cy="593345"/>
        </a:xfrm>
        <a:prstGeom prst="leftArrow">
          <a:avLst>
            <a:gd name="adj1" fmla="val 60000"/>
            <a:gd name="adj2" fmla="val 5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A1FEFFCC-E4C5-4C5B-95DA-0021A43A067A}">
      <dsp:nvSpPr>
        <dsp:cNvPr id="0" name=""/>
        <dsp:cNvSpPr/>
      </dsp:nvSpPr>
      <dsp:spPr>
        <a:xfrm>
          <a:off x="3312580" y="-23886"/>
          <a:ext cx="2276587" cy="2013229"/>
        </a:xfrm>
        <a:prstGeom prst="roundRect">
          <a:avLst>
            <a:gd name="adj" fmla="val 10000"/>
          </a:avLst>
        </a:prstGeom>
        <a:solidFill>
          <a:schemeClr val="accent5">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latin typeface="Arial" panose="020B0604020202020204" pitchFamily="34" charset="0"/>
              <a:cs typeface="Arial" panose="020B0604020202020204" pitchFamily="34" charset="0"/>
            </a:rPr>
            <a:t>Re-</a:t>
          </a:r>
          <a:r>
            <a:rPr lang="tr-TR" sz="1600" b="1" kern="1200" dirty="0" err="1">
              <a:solidFill>
                <a:schemeClr val="tx1"/>
              </a:solidFill>
              <a:latin typeface="Arial" panose="020B0604020202020204" pitchFamily="34" charset="0"/>
              <a:cs typeface="Arial" panose="020B0604020202020204" pitchFamily="34" charset="0"/>
            </a:rPr>
            <a:t>use</a:t>
          </a:r>
          <a:r>
            <a:rPr lang="tr-TR" sz="1600" b="1" kern="1200" dirty="0">
              <a:solidFill>
                <a:schemeClr val="tx1"/>
              </a:solidFill>
              <a:latin typeface="Arial" panose="020B0604020202020204" pitchFamily="34" charset="0"/>
              <a:cs typeface="Arial" panose="020B0604020202020204" pitchFamily="34" charset="0"/>
            </a:rPr>
            <a:t> Kullanılan Aletler*</a:t>
          </a:r>
        </a:p>
        <a:p>
          <a:pPr marL="0" lvl="0" indent="0" algn="ctr" defTabSz="711200">
            <a:lnSpc>
              <a:spcPct val="90000"/>
            </a:lnSpc>
            <a:spcBef>
              <a:spcPct val="0"/>
            </a:spcBef>
            <a:spcAft>
              <a:spcPct val="35000"/>
            </a:spcAft>
            <a:buNone/>
          </a:pPr>
          <a:r>
            <a:rPr lang="tr-TR" sz="1600" b="1" kern="1200" dirty="0" err="1">
              <a:solidFill>
                <a:schemeClr val="tx1"/>
              </a:solidFill>
              <a:latin typeface="Arial" panose="020B0604020202020204" pitchFamily="34" charset="0"/>
              <a:cs typeface="Arial" panose="020B0604020202020204" pitchFamily="34" charset="0"/>
            </a:rPr>
            <a:t>Dekontaminasyon</a:t>
          </a:r>
          <a:endParaRPr lang="tr-TR" sz="1600" b="1" kern="1200" dirty="0">
            <a:solidFill>
              <a:schemeClr val="tx1"/>
            </a:solidFill>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tr-TR" sz="1600" b="1" kern="1200" dirty="0">
              <a:solidFill>
                <a:schemeClr val="tx1"/>
              </a:solidFill>
              <a:latin typeface="Arial" panose="020B0604020202020204" pitchFamily="34" charset="0"/>
              <a:cs typeface="Arial" panose="020B0604020202020204" pitchFamily="34" charset="0"/>
            </a:rPr>
            <a:t>+</a:t>
          </a:r>
        </a:p>
        <a:p>
          <a:pPr marL="0" lvl="0" indent="0" algn="ctr" defTabSz="711200">
            <a:lnSpc>
              <a:spcPct val="90000"/>
            </a:lnSpc>
            <a:spcBef>
              <a:spcPct val="0"/>
            </a:spcBef>
            <a:spcAft>
              <a:spcPct val="35000"/>
            </a:spcAft>
            <a:buNone/>
          </a:pPr>
          <a:r>
            <a:rPr lang="tr-TR" sz="1600" b="1" kern="1200" dirty="0">
              <a:solidFill>
                <a:schemeClr val="tx1"/>
              </a:solidFill>
              <a:latin typeface="Arial" panose="020B0604020202020204" pitchFamily="34" charset="0"/>
              <a:cs typeface="Arial" panose="020B0604020202020204" pitchFamily="34" charset="0"/>
            </a:rPr>
            <a:t>Dezenfeksiyon</a:t>
          </a:r>
        </a:p>
      </dsp:txBody>
      <dsp:txXfrm>
        <a:off x="3371545" y="35079"/>
        <a:ext cx="2158657" cy="1895299"/>
      </dsp:txXfrm>
    </dsp:sp>
    <dsp:sp modelId="{10127B98-3C7E-4010-82B8-48C87E6FB87B}">
      <dsp:nvSpPr>
        <dsp:cNvPr id="0" name=""/>
        <dsp:cNvSpPr/>
      </dsp:nvSpPr>
      <dsp:spPr>
        <a:xfrm rot="19500000">
          <a:off x="5180501" y="2323851"/>
          <a:ext cx="1654614" cy="593345"/>
        </a:xfrm>
        <a:prstGeom prst="lef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F44C453A-6741-4D7F-BA14-6E020A77E85B}">
      <dsp:nvSpPr>
        <dsp:cNvPr id="0" name=""/>
        <dsp:cNvSpPr/>
      </dsp:nvSpPr>
      <dsp:spPr>
        <a:xfrm>
          <a:off x="5696590" y="1354872"/>
          <a:ext cx="1977818" cy="1582254"/>
        </a:xfrm>
        <a:prstGeom prst="roundRect">
          <a:avLst>
            <a:gd name="adj" fmla="val 10000"/>
          </a:avLst>
        </a:prstGeom>
        <a:solidFill>
          <a:schemeClr val="accent6">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latin typeface="Arial" panose="020B0604020202020204" pitchFamily="34" charset="0"/>
              <a:cs typeface="Arial" panose="020B0604020202020204" pitchFamily="34" charset="0"/>
            </a:rPr>
            <a:t>Re-</a:t>
          </a:r>
          <a:r>
            <a:rPr lang="tr-TR" sz="1600" b="1" kern="1200" dirty="0" err="1">
              <a:solidFill>
                <a:schemeClr val="tx1"/>
              </a:solidFill>
              <a:latin typeface="Arial" panose="020B0604020202020204" pitchFamily="34" charset="0"/>
              <a:cs typeface="Arial" panose="020B0604020202020204" pitchFamily="34" charset="0"/>
            </a:rPr>
            <a:t>use</a:t>
          </a:r>
          <a:r>
            <a:rPr lang="tr-TR" sz="1600" b="1" kern="1200" dirty="0">
              <a:solidFill>
                <a:schemeClr val="tx1"/>
              </a:solidFill>
              <a:latin typeface="Arial" panose="020B0604020202020204" pitchFamily="34" charset="0"/>
              <a:cs typeface="Arial" panose="020B0604020202020204" pitchFamily="34" charset="0"/>
            </a:rPr>
            <a:t> Kullanılan Aletler** </a:t>
          </a:r>
          <a:r>
            <a:rPr lang="tr-TR" sz="1600" b="1" kern="1200" dirty="0" err="1">
              <a:solidFill>
                <a:schemeClr val="tx1"/>
              </a:solidFill>
              <a:latin typeface="Arial" panose="020B0604020202020204" pitchFamily="34" charset="0"/>
              <a:cs typeface="Arial" panose="020B0604020202020204" pitchFamily="34" charset="0"/>
            </a:rPr>
            <a:t>Dekontaminasyon</a:t>
          </a:r>
          <a:endParaRPr lang="tr-TR" sz="1600" b="1" kern="1200" dirty="0">
            <a:solidFill>
              <a:schemeClr val="tx1"/>
            </a:solidFill>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tr-TR" sz="1600" b="1" kern="1200" dirty="0">
              <a:solidFill>
                <a:schemeClr val="tx1"/>
              </a:solidFill>
              <a:latin typeface="Arial" panose="020B0604020202020204" pitchFamily="34" charset="0"/>
              <a:cs typeface="Arial" panose="020B0604020202020204" pitchFamily="34" charset="0"/>
            </a:rPr>
            <a:t>+</a:t>
          </a:r>
        </a:p>
        <a:p>
          <a:pPr marL="0" lvl="0" indent="0" algn="ctr" defTabSz="711200">
            <a:lnSpc>
              <a:spcPct val="90000"/>
            </a:lnSpc>
            <a:spcBef>
              <a:spcPct val="0"/>
            </a:spcBef>
            <a:spcAft>
              <a:spcPct val="35000"/>
            </a:spcAft>
            <a:buNone/>
          </a:pPr>
          <a:r>
            <a:rPr lang="tr-TR" sz="1600" b="1" kern="1200" dirty="0">
              <a:solidFill>
                <a:schemeClr val="tx1"/>
              </a:solidFill>
              <a:latin typeface="Arial" panose="020B0604020202020204" pitchFamily="34" charset="0"/>
              <a:cs typeface="Arial" panose="020B0604020202020204" pitchFamily="34" charset="0"/>
            </a:rPr>
            <a:t>Sterilizasyon</a:t>
          </a:r>
        </a:p>
      </dsp:txBody>
      <dsp:txXfrm>
        <a:off x="5742933" y="1401215"/>
        <a:ext cx="1885132" cy="148956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01A2E-B7EC-4D64-BB04-2BFCE5E9DD86}">
      <dsp:nvSpPr>
        <dsp:cNvPr id="0" name=""/>
        <dsp:cNvSpPr/>
      </dsp:nvSpPr>
      <dsp:spPr>
        <a:xfrm>
          <a:off x="2330823" y="0"/>
          <a:ext cx="4899640" cy="4899640"/>
        </a:xfrm>
        <a:prstGeom prst="triangle">
          <a:avLst/>
        </a:prstGeom>
        <a:solidFill>
          <a:schemeClr val="bg2">
            <a:lumMod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FDC0CD-D8BE-408D-918B-74A410F6BBE5}">
      <dsp:nvSpPr>
        <dsp:cNvPr id="0" name=""/>
        <dsp:cNvSpPr/>
      </dsp:nvSpPr>
      <dsp:spPr>
        <a:xfrm>
          <a:off x="1411861" y="689814"/>
          <a:ext cx="3623499" cy="1159836"/>
        </a:xfrm>
        <a:prstGeom prst="roundRect">
          <a:avLst/>
        </a:prstGeom>
        <a:solidFill>
          <a:schemeClr val="accent1">
            <a:lumMod val="40000"/>
            <a:lumOff val="60000"/>
            <a:alpha val="9000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1" kern="1200" dirty="0">
              <a:solidFill>
                <a:schemeClr val="tx1"/>
              </a:solidFill>
              <a:latin typeface="Arial" panose="020B0604020202020204" pitchFamily="34" charset="0"/>
              <a:cs typeface="Arial" panose="020B0604020202020204" pitchFamily="34" charset="0"/>
            </a:rPr>
            <a:t>KRİTİK</a:t>
          </a:r>
        </a:p>
        <a:p>
          <a:pPr marL="0" lvl="0" indent="0" algn="ctr" defTabSz="755650">
            <a:lnSpc>
              <a:spcPct val="90000"/>
            </a:lnSpc>
            <a:spcBef>
              <a:spcPct val="0"/>
            </a:spcBef>
            <a:spcAft>
              <a:spcPct val="35000"/>
            </a:spcAft>
            <a:buNone/>
          </a:pPr>
          <a:r>
            <a:rPr lang="tr-TR" sz="1700" kern="1200" dirty="0">
              <a:solidFill>
                <a:schemeClr val="tx1"/>
              </a:solidFill>
              <a:latin typeface="Arial" panose="020B0604020202020204" pitchFamily="34" charset="0"/>
              <a:cs typeface="Arial" panose="020B0604020202020204" pitchFamily="34" charset="0"/>
            </a:rPr>
            <a:t>(</a:t>
          </a:r>
          <a:r>
            <a:rPr lang="tr-TR" sz="1700" b="0" i="0" kern="1200" dirty="0">
              <a:solidFill>
                <a:schemeClr val="tx1"/>
              </a:solidFill>
              <a:latin typeface="Arial" panose="020B0604020202020204" pitchFamily="34" charset="0"/>
              <a:cs typeface="Arial" panose="020B0604020202020204" pitchFamily="34" charset="0"/>
            </a:rPr>
            <a:t>Vasküler sistem dahil normal olarak steril doku veya boşluklara temas eden veya giren</a:t>
          </a:r>
          <a:r>
            <a:rPr lang="tr-TR" sz="1700" kern="1200" dirty="0">
              <a:solidFill>
                <a:schemeClr val="tx1"/>
              </a:solidFill>
              <a:latin typeface="Arial" panose="020B0604020202020204" pitchFamily="34" charset="0"/>
              <a:cs typeface="Arial" panose="020B0604020202020204" pitchFamily="34" charset="0"/>
            </a:rPr>
            <a:t>)</a:t>
          </a:r>
        </a:p>
      </dsp:txBody>
      <dsp:txXfrm>
        <a:off x="1468480" y="746433"/>
        <a:ext cx="3510261" cy="1046598"/>
      </dsp:txXfrm>
    </dsp:sp>
    <dsp:sp modelId="{B39D035C-1A21-4E6A-A0AA-6C48C234EABB}">
      <dsp:nvSpPr>
        <dsp:cNvPr id="0" name=""/>
        <dsp:cNvSpPr/>
      </dsp:nvSpPr>
      <dsp:spPr>
        <a:xfrm>
          <a:off x="1631228" y="2196929"/>
          <a:ext cx="3184766" cy="1159836"/>
        </a:xfrm>
        <a:prstGeom prst="roundRect">
          <a:avLst/>
        </a:prstGeom>
        <a:solidFill>
          <a:schemeClr val="accent4">
            <a:lumMod val="40000"/>
            <a:lumOff val="60000"/>
            <a:alpha val="9000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latin typeface="Arial" panose="020B0604020202020204" pitchFamily="34" charset="0"/>
              <a:cs typeface="Arial" panose="020B0604020202020204" pitchFamily="34" charset="0"/>
            </a:rPr>
            <a:t>YARI KRİTİK</a:t>
          </a:r>
        </a:p>
        <a:p>
          <a:pPr marL="0" lvl="0" indent="0" algn="ctr" defTabSz="711200">
            <a:lnSpc>
              <a:spcPct val="90000"/>
            </a:lnSpc>
            <a:spcBef>
              <a:spcPct val="0"/>
            </a:spcBef>
            <a:spcAft>
              <a:spcPct val="35000"/>
            </a:spcAft>
            <a:buNone/>
          </a:pPr>
          <a:r>
            <a:rPr lang="tr-TR" sz="1600" kern="1200" dirty="0">
              <a:latin typeface="Arial" panose="020B0604020202020204" pitchFamily="34" charset="0"/>
              <a:cs typeface="Arial" panose="020B0604020202020204" pitchFamily="34" charset="0"/>
            </a:rPr>
            <a:t>(</a:t>
          </a:r>
          <a:r>
            <a:rPr lang="es-ES" sz="1600" b="0" i="0" kern="1200" dirty="0">
              <a:latin typeface="Arial" panose="020B0604020202020204" pitchFamily="34" charset="0"/>
              <a:cs typeface="Arial" panose="020B0604020202020204" pitchFamily="34" charset="0"/>
            </a:rPr>
            <a:t>Mukoza </a:t>
          </a:r>
          <a:r>
            <a:rPr lang="tr-TR" sz="1600" b="0" i="0" kern="1200" dirty="0">
              <a:latin typeface="Arial" panose="020B0604020202020204" pitchFamily="34" charset="0"/>
              <a:cs typeface="Arial" panose="020B0604020202020204" pitchFamily="34" charset="0"/>
            </a:rPr>
            <a:t>veya bütünlüğü bozulmuş cilt ile </a:t>
          </a:r>
          <a:r>
            <a:rPr lang="es-ES" sz="1600" b="0" i="0" kern="1200" dirty="0">
              <a:latin typeface="Arial" panose="020B0604020202020204" pitchFamily="34" charset="0"/>
              <a:cs typeface="Arial" panose="020B0604020202020204" pitchFamily="34" charset="0"/>
            </a:rPr>
            <a:t>temas</a:t>
          </a:r>
          <a:r>
            <a:rPr lang="tr-TR" sz="1600" b="0" i="0" kern="1200" dirty="0">
              <a:latin typeface="Arial" panose="020B0604020202020204" pitchFamily="34" charset="0"/>
              <a:cs typeface="Arial" panose="020B0604020202020204" pitchFamily="34" charset="0"/>
            </a:rPr>
            <a:t> edenler)</a:t>
          </a:r>
          <a:endParaRPr lang="tr-TR" sz="1600" kern="1200" dirty="0">
            <a:latin typeface="Arial" panose="020B0604020202020204" pitchFamily="34" charset="0"/>
            <a:cs typeface="Arial" panose="020B0604020202020204" pitchFamily="34" charset="0"/>
          </a:endParaRPr>
        </a:p>
      </dsp:txBody>
      <dsp:txXfrm>
        <a:off x="1687847" y="2253548"/>
        <a:ext cx="3071528" cy="1046598"/>
      </dsp:txXfrm>
    </dsp:sp>
    <dsp:sp modelId="{7997E8CB-2434-407C-AB08-CDCE53BE9F38}">
      <dsp:nvSpPr>
        <dsp:cNvPr id="0" name=""/>
        <dsp:cNvSpPr/>
      </dsp:nvSpPr>
      <dsp:spPr>
        <a:xfrm>
          <a:off x="1631228" y="3739803"/>
          <a:ext cx="3184766" cy="1159836"/>
        </a:xfrm>
        <a:prstGeom prst="roundRect">
          <a:avLst/>
        </a:prstGeom>
        <a:solidFill>
          <a:schemeClr val="accent6">
            <a:lumMod val="40000"/>
            <a:lumOff val="60000"/>
            <a:alpha val="9000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latin typeface="Arial" panose="020B0604020202020204" pitchFamily="34" charset="0"/>
              <a:cs typeface="Arial" panose="020B0604020202020204" pitchFamily="34" charset="0"/>
            </a:rPr>
            <a:t>KRİTİK OLMAYAN</a:t>
          </a:r>
        </a:p>
        <a:p>
          <a:pPr marL="0" lvl="0" indent="0" algn="ctr" defTabSz="711200">
            <a:lnSpc>
              <a:spcPct val="90000"/>
            </a:lnSpc>
            <a:spcBef>
              <a:spcPct val="0"/>
            </a:spcBef>
            <a:spcAft>
              <a:spcPct val="35000"/>
            </a:spcAft>
            <a:buNone/>
          </a:pPr>
          <a:r>
            <a:rPr lang="tr-TR" sz="1600" kern="1200" dirty="0">
              <a:latin typeface="Arial" panose="020B0604020202020204" pitchFamily="34" charset="0"/>
              <a:cs typeface="Arial" panose="020B0604020202020204" pitchFamily="34" charset="0"/>
            </a:rPr>
            <a:t>(Sağlam deri ile temas eden)</a:t>
          </a:r>
        </a:p>
      </dsp:txBody>
      <dsp:txXfrm>
        <a:off x="1687847" y="3796422"/>
        <a:ext cx="3071528" cy="104659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083E6-7146-CA49-9C09-040FDAC2E4DF}">
      <dsp:nvSpPr>
        <dsp:cNvPr id="0" name=""/>
        <dsp:cNvSpPr/>
      </dsp:nvSpPr>
      <dsp:spPr>
        <a:xfrm>
          <a:off x="1548" y="958933"/>
          <a:ext cx="3167615" cy="4298866"/>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tr-TR" sz="1400" b="0" kern="1200" baseline="0" dirty="0"/>
        </a:p>
        <a:p>
          <a:pPr marL="0" lvl="0" indent="0" algn="ctr" defTabSz="622300">
            <a:lnSpc>
              <a:spcPct val="90000"/>
            </a:lnSpc>
            <a:spcBef>
              <a:spcPct val="0"/>
            </a:spcBef>
            <a:spcAft>
              <a:spcPct val="35000"/>
            </a:spcAft>
            <a:buNone/>
          </a:pPr>
          <a:endParaRPr lang="tr-TR" sz="4000" b="1" kern="1200" baseline="0" dirty="0">
            <a:latin typeface="+mj-lt"/>
          </a:endParaRPr>
        </a:p>
        <a:p>
          <a:pPr marL="0" lvl="0" indent="0" algn="ctr" defTabSz="622300">
            <a:lnSpc>
              <a:spcPct val="90000"/>
            </a:lnSpc>
            <a:spcBef>
              <a:spcPct val="0"/>
            </a:spcBef>
            <a:spcAft>
              <a:spcPct val="35000"/>
            </a:spcAft>
            <a:buNone/>
          </a:pPr>
          <a:endParaRPr lang="tr-TR" sz="4000" b="1" kern="1200" baseline="0" dirty="0">
            <a:latin typeface="+mj-lt"/>
          </a:endParaRPr>
        </a:p>
        <a:p>
          <a:pPr marL="0" lvl="0" indent="0" algn="ctr" defTabSz="622300">
            <a:lnSpc>
              <a:spcPct val="90000"/>
            </a:lnSpc>
            <a:spcBef>
              <a:spcPct val="0"/>
            </a:spcBef>
            <a:spcAft>
              <a:spcPct val="35000"/>
            </a:spcAft>
            <a:buNone/>
          </a:pPr>
          <a:r>
            <a:rPr lang="tr-TR" sz="3600" b="1" kern="1200" dirty="0">
              <a:solidFill>
                <a:schemeClr val="bg1"/>
              </a:solidFill>
              <a:latin typeface="+mn-lt"/>
            </a:rPr>
            <a:t>Hastane </a:t>
          </a:r>
        </a:p>
        <a:p>
          <a:pPr marL="0" lvl="0" indent="0" algn="ctr" defTabSz="622300">
            <a:lnSpc>
              <a:spcPct val="90000"/>
            </a:lnSpc>
            <a:spcBef>
              <a:spcPct val="0"/>
            </a:spcBef>
            <a:spcAft>
              <a:spcPct val="35000"/>
            </a:spcAft>
            <a:buNone/>
          </a:pPr>
          <a:r>
            <a:rPr lang="tr-TR" sz="3600" b="1" kern="1200" dirty="0">
              <a:solidFill>
                <a:schemeClr val="bg1"/>
              </a:solidFill>
              <a:latin typeface="+mn-lt"/>
            </a:rPr>
            <a:t>Acil </a:t>
          </a:r>
        </a:p>
        <a:p>
          <a:pPr marL="0" lvl="0" indent="0" algn="ctr" defTabSz="622300">
            <a:lnSpc>
              <a:spcPct val="90000"/>
            </a:lnSpc>
            <a:spcBef>
              <a:spcPct val="0"/>
            </a:spcBef>
            <a:spcAft>
              <a:spcPct val="35000"/>
            </a:spcAft>
            <a:buNone/>
          </a:pPr>
          <a:r>
            <a:rPr lang="tr-TR" sz="3600" b="1" kern="1200" dirty="0">
              <a:solidFill>
                <a:schemeClr val="bg1"/>
              </a:solidFill>
              <a:latin typeface="+mn-lt"/>
            </a:rPr>
            <a:t>Servislerinde</a:t>
          </a:r>
        </a:p>
        <a:p>
          <a:pPr marL="0" lvl="0" indent="0" algn="ctr" defTabSz="622300">
            <a:lnSpc>
              <a:spcPct val="90000"/>
            </a:lnSpc>
            <a:spcBef>
              <a:spcPct val="0"/>
            </a:spcBef>
            <a:spcAft>
              <a:spcPct val="35000"/>
            </a:spcAft>
            <a:buNone/>
          </a:pPr>
          <a:r>
            <a:rPr lang="tr-TR" sz="3600" b="1" kern="1200" dirty="0">
              <a:solidFill>
                <a:schemeClr val="bg1"/>
              </a:solidFill>
              <a:latin typeface="+mn-lt"/>
            </a:rPr>
            <a:t>Enfeksiyon</a:t>
          </a:r>
        </a:p>
        <a:p>
          <a:pPr marL="0" lvl="0" indent="0" algn="ctr" defTabSz="622300">
            <a:lnSpc>
              <a:spcPct val="90000"/>
            </a:lnSpc>
            <a:spcBef>
              <a:spcPct val="0"/>
            </a:spcBef>
            <a:spcAft>
              <a:spcPct val="35000"/>
            </a:spcAft>
            <a:buNone/>
          </a:pPr>
          <a:r>
            <a:rPr lang="tr-TR" sz="3600" b="1" kern="1200" dirty="0">
              <a:solidFill>
                <a:schemeClr val="bg1"/>
              </a:solidFill>
              <a:latin typeface="+mn-lt"/>
            </a:rPr>
            <a:t>Önleme ve Kontrolü</a:t>
          </a:r>
          <a:br>
            <a:rPr lang="tr-TR" sz="3600" b="1" kern="1200" baseline="0" dirty="0">
              <a:latin typeface="+mn-lt"/>
            </a:rPr>
          </a:br>
          <a:br>
            <a:rPr lang="tr-TR" sz="3600" b="1" kern="1200" baseline="0" dirty="0">
              <a:latin typeface="+mn-lt"/>
            </a:rPr>
          </a:br>
          <a:br>
            <a:rPr lang="tr-TR" sz="4000" b="1" kern="1200" baseline="0" dirty="0">
              <a:latin typeface="+mj-lt"/>
            </a:rPr>
          </a:br>
          <a:br>
            <a:rPr lang="tr-TR" sz="4000" b="1" kern="1200" baseline="0" dirty="0">
              <a:latin typeface="+mj-lt"/>
            </a:rPr>
          </a:br>
          <a:endParaRPr lang="tr-TR" sz="4000" b="1" kern="1200" dirty="0">
            <a:latin typeface="+mj-lt"/>
          </a:endParaRPr>
        </a:p>
      </dsp:txBody>
      <dsp:txXfrm>
        <a:off x="94324" y="1051709"/>
        <a:ext cx="2982063" cy="411331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76950-9A47-4F8A-9103-82FDA1713EA8}">
      <dsp:nvSpPr>
        <dsp:cNvPr id="0" name=""/>
        <dsp:cNvSpPr/>
      </dsp:nvSpPr>
      <dsp:spPr>
        <a:xfrm>
          <a:off x="4762" y="924146"/>
          <a:ext cx="2772291" cy="1108916"/>
        </a:xfrm>
        <a:prstGeom prst="chevron">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tr-TR" altLang="tr-TR" sz="2200" kern="1200" dirty="0">
              <a:latin typeface="Arial" panose="020B0604020202020204" pitchFamily="34" charset="0"/>
              <a:ea typeface="Comic Sans MS" panose="030F0702030302020204" pitchFamily="66" charset="0"/>
              <a:cs typeface="Arial" panose="020B0604020202020204" pitchFamily="34" charset="0"/>
            </a:rPr>
            <a:t>Toplanması</a:t>
          </a:r>
          <a:endParaRPr lang="tr-TR" sz="2200" kern="1200" dirty="0"/>
        </a:p>
      </dsp:txBody>
      <dsp:txXfrm>
        <a:off x="559220" y="924146"/>
        <a:ext cx="1663375" cy="1108916"/>
      </dsp:txXfrm>
    </dsp:sp>
    <dsp:sp modelId="{7CE17734-629F-4E4F-BAFF-BB3B807F7EE4}">
      <dsp:nvSpPr>
        <dsp:cNvPr id="0" name=""/>
        <dsp:cNvSpPr/>
      </dsp:nvSpPr>
      <dsp:spPr>
        <a:xfrm>
          <a:off x="2499824" y="924146"/>
          <a:ext cx="2772291" cy="1108916"/>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tr-TR" altLang="tr-TR" sz="2200" kern="1200" dirty="0">
              <a:latin typeface="Arial" panose="020B0604020202020204" pitchFamily="34" charset="0"/>
              <a:ea typeface="Comic Sans MS" panose="030F0702030302020204" pitchFamily="66" charset="0"/>
              <a:cs typeface="Arial" panose="020B0604020202020204" pitchFamily="34" charset="0"/>
            </a:rPr>
            <a:t>Taşınması</a:t>
          </a:r>
        </a:p>
      </dsp:txBody>
      <dsp:txXfrm>
        <a:off x="3054282" y="924146"/>
        <a:ext cx="1663375" cy="1108916"/>
      </dsp:txXfrm>
    </dsp:sp>
    <dsp:sp modelId="{7C0CAE88-7524-442F-9DCF-94F522210738}">
      <dsp:nvSpPr>
        <dsp:cNvPr id="0" name=""/>
        <dsp:cNvSpPr/>
      </dsp:nvSpPr>
      <dsp:spPr>
        <a:xfrm>
          <a:off x="4994887" y="924146"/>
          <a:ext cx="2772291" cy="1108916"/>
        </a:xfrm>
        <a:prstGeom prst="chevron">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tr-TR" altLang="tr-TR" sz="2200" kern="1200" dirty="0">
              <a:latin typeface="Arial" panose="020B0604020202020204" pitchFamily="34" charset="0"/>
              <a:ea typeface="Comic Sans MS" panose="030F0702030302020204" pitchFamily="66" charset="0"/>
              <a:cs typeface="Arial" panose="020B0604020202020204" pitchFamily="34" charset="0"/>
            </a:rPr>
            <a:t>Geri kazanılması</a:t>
          </a:r>
        </a:p>
      </dsp:txBody>
      <dsp:txXfrm>
        <a:off x="5549345" y="924146"/>
        <a:ext cx="1663375" cy="1108916"/>
      </dsp:txXfrm>
    </dsp:sp>
    <dsp:sp modelId="{E5C66AA1-FE01-43AA-B1DA-06B26DDCA17B}">
      <dsp:nvSpPr>
        <dsp:cNvPr id="0" name=""/>
        <dsp:cNvSpPr/>
      </dsp:nvSpPr>
      <dsp:spPr>
        <a:xfrm>
          <a:off x="7489949" y="924146"/>
          <a:ext cx="2772291" cy="1108916"/>
        </a:xfrm>
        <a:prstGeom prst="chevron">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tr-TR" altLang="tr-TR" sz="2200" kern="1200" dirty="0">
              <a:latin typeface="Arial" panose="020B0604020202020204" pitchFamily="34" charset="0"/>
              <a:ea typeface="Comic Sans MS" panose="030F0702030302020204" pitchFamily="66" charset="0"/>
              <a:cs typeface="Arial" panose="020B0604020202020204" pitchFamily="34" charset="0"/>
            </a:rPr>
            <a:t>Bertaraf edilmesi</a:t>
          </a:r>
        </a:p>
      </dsp:txBody>
      <dsp:txXfrm>
        <a:off x="8044407" y="924146"/>
        <a:ext cx="1663375" cy="1108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083E6-7146-CA49-9C09-040FDAC2E4DF}">
      <dsp:nvSpPr>
        <dsp:cNvPr id="0" name=""/>
        <dsp:cNvSpPr/>
      </dsp:nvSpPr>
      <dsp:spPr>
        <a:xfrm>
          <a:off x="1548" y="958933"/>
          <a:ext cx="3167615" cy="4298866"/>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tr-TR" sz="1400" b="0" kern="1200" baseline="0" dirty="0"/>
        </a:p>
        <a:p>
          <a:pPr marL="0" lvl="0" indent="0" algn="ctr" defTabSz="622300">
            <a:lnSpc>
              <a:spcPct val="90000"/>
            </a:lnSpc>
            <a:spcBef>
              <a:spcPct val="0"/>
            </a:spcBef>
            <a:spcAft>
              <a:spcPct val="35000"/>
            </a:spcAft>
            <a:buNone/>
          </a:pPr>
          <a:endParaRPr lang="tr-TR" sz="4000" b="1" kern="1200" baseline="0" dirty="0">
            <a:latin typeface="+mj-lt"/>
          </a:endParaRPr>
        </a:p>
        <a:p>
          <a:pPr marL="0" lvl="0" indent="0" algn="ctr" defTabSz="622300">
            <a:lnSpc>
              <a:spcPct val="90000"/>
            </a:lnSpc>
            <a:spcBef>
              <a:spcPct val="0"/>
            </a:spcBef>
            <a:spcAft>
              <a:spcPct val="35000"/>
            </a:spcAft>
            <a:buNone/>
          </a:pPr>
          <a:endParaRPr lang="tr-TR" sz="4000" b="1" kern="1200" baseline="0" dirty="0">
            <a:latin typeface="+mj-lt"/>
          </a:endParaRPr>
        </a:p>
        <a:p>
          <a:pPr marL="0" lvl="0" indent="0" algn="ctr" defTabSz="622300">
            <a:lnSpc>
              <a:spcPct val="90000"/>
            </a:lnSpc>
            <a:spcBef>
              <a:spcPct val="0"/>
            </a:spcBef>
            <a:spcAft>
              <a:spcPct val="35000"/>
            </a:spcAft>
            <a:buNone/>
          </a:pPr>
          <a:r>
            <a:rPr lang="tr-TR" sz="4000" kern="1200" dirty="0">
              <a:solidFill>
                <a:schemeClr val="bg1"/>
              </a:solidFill>
            </a:rPr>
            <a:t>Acil Sağlık Hizmetlerinde Enfeksiyon Kontrolünün önemi</a:t>
          </a:r>
          <a:br>
            <a:rPr lang="tr-TR" sz="4000" b="1" kern="1200" baseline="0" dirty="0">
              <a:solidFill>
                <a:schemeClr val="bg1"/>
              </a:solidFill>
              <a:latin typeface="+mj-lt"/>
            </a:rPr>
          </a:br>
          <a:br>
            <a:rPr lang="tr-TR" sz="4000" b="1" kern="1200" baseline="0" dirty="0">
              <a:latin typeface="+mj-lt"/>
            </a:rPr>
          </a:br>
          <a:br>
            <a:rPr lang="tr-TR" sz="4000" b="1" kern="1200" baseline="0" dirty="0">
              <a:latin typeface="+mj-lt"/>
            </a:rPr>
          </a:br>
          <a:endParaRPr lang="tr-TR" sz="4000" b="1" kern="1200" dirty="0">
            <a:latin typeface="+mj-lt"/>
          </a:endParaRPr>
        </a:p>
      </dsp:txBody>
      <dsp:txXfrm>
        <a:off x="94324" y="1051709"/>
        <a:ext cx="2982063" cy="41133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083E6-7146-CA49-9C09-040FDAC2E4DF}">
      <dsp:nvSpPr>
        <dsp:cNvPr id="0" name=""/>
        <dsp:cNvSpPr/>
      </dsp:nvSpPr>
      <dsp:spPr>
        <a:xfrm>
          <a:off x="1610" y="785495"/>
          <a:ext cx="3295413" cy="4472304"/>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tr-TR" sz="1400" b="0" kern="1200" baseline="0" dirty="0"/>
        </a:p>
        <a:p>
          <a:pPr marL="0" lvl="0" indent="0" algn="ctr" defTabSz="622300">
            <a:lnSpc>
              <a:spcPct val="90000"/>
            </a:lnSpc>
            <a:spcBef>
              <a:spcPct val="0"/>
            </a:spcBef>
            <a:spcAft>
              <a:spcPct val="35000"/>
            </a:spcAft>
            <a:buNone/>
          </a:pPr>
          <a:endParaRPr lang="tr-TR" sz="4000" b="1" kern="1200" baseline="0" dirty="0">
            <a:latin typeface="+mj-lt"/>
          </a:endParaRPr>
        </a:p>
        <a:p>
          <a:pPr marL="0" lvl="0" indent="0" algn="ctr" defTabSz="622300">
            <a:lnSpc>
              <a:spcPct val="90000"/>
            </a:lnSpc>
            <a:spcBef>
              <a:spcPct val="0"/>
            </a:spcBef>
            <a:spcAft>
              <a:spcPct val="35000"/>
            </a:spcAft>
            <a:buNone/>
          </a:pPr>
          <a:endParaRPr lang="tr-TR" sz="4000" b="1" kern="1200" baseline="0" dirty="0">
            <a:latin typeface="+mj-lt"/>
          </a:endParaRPr>
        </a:p>
        <a:p>
          <a:pPr marL="0" lvl="0" indent="0" algn="ctr" defTabSz="622300">
            <a:lnSpc>
              <a:spcPct val="90000"/>
            </a:lnSpc>
            <a:spcBef>
              <a:spcPct val="0"/>
            </a:spcBef>
            <a:spcAft>
              <a:spcPct val="35000"/>
            </a:spcAft>
            <a:buNone/>
          </a:pPr>
          <a:r>
            <a:rPr lang="tr-TR" sz="4000" b="1" kern="1200" dirty="0">
              <a:solidFill>
                <a:schemeClr val="bg1"/>
              </a:solidFill>
              <a:latin typeface="+mj-lt"/>
            </a:rPr>
            <a:t>Hastane Öncesi Acil Sağlık Hizmetlerinde Enfeksiyon Kontrolü</a:t>
          </a:r>
          <a:br>
            <a:rPr lang="tr-TR" sz="4000" b="1" kern="1200" baseline="0" dirty="0">
              <a:solidFill>
                <a:schemeClr val="bg1"/>
              </a:solidFill>
              <a:latin typeface="+mj-lt"/>
            </a:rPr>
          </a:br>
          <a:br>
            <a:rPr lang="tr-TR" sz="4000" b="1" kern="1200" baseline="0" dirty="0">
              <a:solidFill>
                <a:schemeClr val="bg1"/>
              </a:solidFill>
              <a:latin typeface="+mj-lt"/>
            </a:rPr>
          </a:br>
          <a:br>
            <a:rPr lang="tr-TR" sz="4000" b="1" kern="1200" baseline="0" dirty="0">
              <a:solidFill>
                <a:schemeClr val="bg1"/>
              </a:solidFill>
              <a:latin typeface="+mj-lt"/>
            </a:rPr>
          </a:br>
          <a:br>
            <a:rPr lang="tr-TR" sz="4000" b="1" kern="1200" baseline="0" dirty="0">
              <a:solidFill>
                <a:schemeClr val="bg1"/>
              </a:solidFill>
              <a:latin typeface="+mj-lt"/>
            </a:rPr>
          </a:br>
          <a:endParaRPr lang="tr-TR" sz="4000" b="1" kern="1200" dirty="0">
            <a:solidFill>
              <a:schemeClr val="bg1"/>
            </a:solidFill>
            <a:latin typeface="+mj-lt"/>
          </a:endParaRPr>
        </a:p>
      </dsp:txBody>
      <dsp:txXfrm>
        <a:off x="98129" y="882014"/>
        <a:ext cx="3102375" cy="42792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250397-66C7-46E1-AAE1-B2185FDB0F1D}">
      <dsp:nvSpPr>
        <dsp:cNvPr id="0" name=""/>
        <dsp:cNvSpPr/>
      </dsp:nvSpPr>
      <dsp:spPr>
        <a:xfrm>
          <a:off x="0" y="0"/>
          <a:ext cx="10068127" cy="1829772"/>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6FEEE0-2F28-4E83-8CE2-E6FB93551BB6}">
      <dsp:nvSpPr>
        <dsp:cNvPr id="0" name=""/>
        <dsp:cNvSpPr/>
      </dsp:nvSpPr>
      <dsp:spPr>
        <a:xfrm>
          <a:off x="302043" y="243969"/>
          <a:ext cx="2957512" cy="1341833"/>
        </a:xfrm>
        <a:prstGeom prst="roundRect">
          <a:avLst>
            <a:gd name="adj" fmla="val 10000"/>
          </a:avLst>
        </a:prstGeom>
        <a:blipFill rotWithShape="1">
          <a:blip xmlns:r="http://schemas.openxmlformats.org/officeDocument/2006/relationships" r:embed="rId1"/>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CF1C7A-F081-4D1C-AEF0-6A02323113C5}">
      <dsp:nvSpPr>
        <dsp:cNvPr id="0" name=""/>
        <dsp:cNvSpPr/>
      </dsp:nvSpPr>
      <dsp:spPr>
        <a:xfrm rot="10800000">
          <a:off x="302043" y="1829772"/>
          <a:ext cx="2957512" cy="2236388"/>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tr-TR" sz="2000" kern="1200" spc="-1" dirty="0">
              <a:solidFill>
                <a:srgbClr val="000000"/>
              </a:solidFill>
              <a:latin typeface="Calibri"/>
              <a:ea typeface="Microsoft YaHei"/>
            </a:rPr>
            <a:t>* Maske burun ağız ve çeneyi içine almalı          * Yüze tam olarak oturtulmalı</a:t>
          </a:r>
          <a:endParaRPr lang="tr-TR" sz="2000" kern="1200" dirty="0"/>
        </a:p>
      </dsp:txBody>
      <dsp:txXfrm rot="10800000">
        <a:off x="370820" y="1829772"/>
        <a:ext cx="2819958" cy="2167611"/>
      </dsp:txXfrm>
    </dsp:sp>
    <dsp:sp modelId="{0ADDAC5C-53F3-47AF-930F-246EBCDA249C}">
      <dsp:nvSpPr>
        <dsp:cNvPr id="0" name=""/>
        <dsp:cNvSpPr/>
      </dsp:nvSpPr>
      <dsp:spPr>
        <a:xfrm>
          <a:off x="3555307" y="243969"/>
          <a:ext cx="2957512" cy="1341833"/>
        </a:xfrm>
        <a:prstGeom prst="roundRect">
          <a:avLst>
            <a:gd name="adj" fmla="val 10000"/>
          </a:avLst>
        </a:prstGeom>
        <a:blipFill rotWithShape="1">
          <a:blip xmlns:r="http://schemas.openxmlformats.org/officeDocument/2006/relationships" r:embed="rId2"/>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C0E2BD-B234-43E3-A0C7-C59819717F6E}">
      <dsp:nvSpPr>
        <dsp:cNvPr id="0" name=""/>
        <dsp:cNvSpPr/>
      </dsp:nvSpPr>
      <dsp:spPr>
        <a:xfrm rot="10800000">
          <a:off x="3555307" y="1829772"/>
          <a:ext cx="2957512" cy="2236388"/>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tr-TR" sz="2000" kern="1200" spc="-1" dirty="0">
              <a:solidFill>
                <a:srgbClr val="000000"/>
              </a:solidFill>
              <a:latin typeface="Calibri"/>
              <a:ea typeface="Microsoft YaHei"/>
            </a:rPr>
            <a:t>* Gözler ve yüzü tam kapatacak şekilde olmalı</a:t>
          </a:r>
        </a:p>
        <a:p>
          <a:pPr marL="0" lvl="0" indent="0" algn="l" defTabSz="889000">
            <a:lnSpc>
              <a:spcPct val="90000"/>
            </a:lnSpc>
            <a:spcBef>
              <a:spcPct val="0"/>
            </a:spcBef>
            <a:spcAft>
              <a:spcPct val="35000"/>
            </a:spcAft>
            <a:buNone/>
          </a:pPr>
          <a:r>
            <a:rPr lang="tr-TR" sz="2000" kern="1200" spc="-1" dirty="0">
              <a:solidFill>
                <a:srgbClr val="000000"/>
              </a:solidFill>
              <a:latin typeface="Calibri"/>
              <a:ea typeface="Microsoft YaHei"/>
            </a:rPr>
            <a:t>* Yüze uygunluğu tam olmalı, gevşek ya da sıkı olmamalı</a:t>
          </a:r>
          <a:endParaRPr lang="tr-TR" sz="2000" kern="1200" dirty="0"/>
        </a:p>
      </dsp:txBody>
      <dsp:txXfrm rot="10800000">
        <a:off x="3624084" y="1829772"/>
        <a:ext cx="2819958" cy="2167611"/>
      </dsp:txXfrm>
    </dsp:sp>
    <dsp:sp modelId="{C6D54FC6-DD3D-4606-B9C7-D575B80C7986}">
      <dsp:nvSpPr>
        <dsp:cNvPr id="0" name=""/>
        <dsp:cNvSpPr/>
      </dsp:nvSpPr>
      <dsp:spPr>
        <a:xfrm>
          <a:off x="6808570" y="243969"/>
          <a:ext cx="2957512" cy="1341833"/>
        </a:xfrm>
        <a:prstGeom prst="roundRect">
          <a:avLst>
            <a:gd name="adj" fmla="val 10000"/>
          </a:avLst>
        </a:prstGeom>
        <a:blipFill rotWithShape="1">
          <a:blip xmlns:r="http://schemas.openxmlformats.org/officeDocument/2006/relationships" r:embed="rId3"/>
          <a:srcRect/>
          <a:stretch>
            <a:fillRect l="-18000" r="-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80D25-9B7B-403B-9B12-6EED642BB9AF}">
      <dsp:nvSpPr>
        <dsp:cNvPr id="0" name=""/>
        <dsp:cNvSpPr/>
      </dsp:nvSpPr>
      <dsp:spPr>
        <a:xfrm rot="10800000">
          <a:off x="6808570" y="1829772"/>
          <a:ext cx="2957512" cy="2236388"/>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tr-TR" sz="2000" kern="1200" spc="-1" dirty="0">
              <a:solidFill>
                <a:srgbClr val="000000"/>
              </a:solidFill>
              <a:latin typeface="Calibri"/>
              <a:ea typeface="Microsoft YaHei"/>
            </a:rPr>
            <a:t>* Uzun kollu, bileklikli, dizlere kadar olmalı, tüm gövde ön kısmını ve sırtı örtmeli                       * Boyun ve bel bölgesinde</a:t>
          </a:r>
          <a:endParaRPr lang="tr-TR" sz="2000" kern="1200" dirty="0"/>
        </a:p>
      </dsp:txBody>
      <dsp:txXfrm rot="10800000">
        <a:off x="6877347" y="1829772"/>
        <a:ext cx="2819958" cy="21676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5173C-2BDA-47F5-AC7A-28192CC19064}">
      <dsp:nvSpPr>
        <dsp:cNvPr id="0" name=""/>
        <dsp:cNvSpPr/>
      </dsp:nvSpPr>
      <dsp:spPr>
        <a:xfrm>
          <a:off x="0" y="890"/>
          <a:ext cx="10623953" cy="804960"/>
        </a:xfrm>
        <a:prstGeom prst="roundRect">
          <a:avLst/>
        </a:prstGeom>
        <a:solidFill>
          <a:srgbClr val="558984"/>
        </a:solidFill>
        <a:ln w="158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rtlCol="0" anchor="b" anchorCtr="0">
          <a:noAutofit/>
        </a:bodyPr>
        <a:lstStyle/>
        <a:p>
          <a:pPr marL="0" lvl="0" indent="0" algn="l" defTabSz="1422400" rtl="0">
            <a:lnSpc>
              <a:spcPct val="90000"/>
            </a:lnSpc>
            <a:spcBef>
              <a:spcPct val="0"/>
            </a:spcBef>
            <a:spcAft>
              <a:spcPct val="35000"/>
            </a:spcAft>
            <a:buNone/>
          </a:pPr>
          <a:r>
            <a:rPr lang="tr-TR" sz="3200" kern="1200" spc="-1" dirty="0">
              <a:solidFill>
                <a:schemeClr val="bg1"/>
              </a:solidFill>
              <a:latin typeface="Arial"/>
            </a:rPr>
            <a:t>Kişisel</a:t>
          </a:r>
          <a:r>
            <a:rPr lang="tr-TR" sz="3900" b="0" kern="1200" dirty="0"/>
            <a:t> Koruyucu Donanım- Çıkarma Sırası </a:t>
          </a:r>
        </a:p>
      </dsp:txBody>
      <dsp:txXfrm>
        <a:off x="39295" y="40185"/>
        <a:ext cx="10545363" cy="7263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083E6-7146-CA49-9C09-040FDAC2E4DF}">
      <dsp:nvSpPr>
        <dsp:cNvPr id="0" name=""/>
        <dsp:cNvSpPr/>
      </dsp:nvSpPr>
      <dsp:spPr>
        <a:xfrm>
          <a:off x="1548" y="958933"/>
          <a:ext cx="3167615" cy="4298866"/>
        </a:xfrm>
        <a:prstGeom prst="roundRect">
          <a:avLst>
            <a:gd name="adj" fmla="val 10000"/>
          </a:avLst>
        </a:prstGeom>
        <a:solidFill>
          <a:schemeClr val="accent1"/>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tr-TR" sz="1400" b="0" kern="1200" baseline="0" dirty="0"/>
        </a:p>
        <a:p>
          <a:pPr marL="0" lvl="0" indent="0" algn="ctr" defTabSz="622300">
            <a:lnSpc>
              <a:spcPct val="90000"/>
            </a:lnSpc>
            <a:spcBef>
              <a:spcPct val="0"/>
            </a:spcBef>
            <a:spcAft>
              <a:spcPct val="35000"/>
            </a:spcAft>
            <a:buNone/>
          </a:pPr>
          <a:endParaRPr lang="tr-TR" sz="4000" b="1" kern="1200" baseline="0" dirty="0">
            <a:latin typeface="+mj-lt"/>
          </a:endParaRPr>
        </a:p>
        <a:p>
          <a:pPr marL="0" lvl="0" indent="0" algn="ctr" defTabSz="622300">
            <a:lnSpc>
              <a:spcPct val="90000"/>
            </a:lnSpc>
            <a:spcBef>
              <a:spcPct val="0"/>
            </a:spcBef>
            <a:spcAft>
              <a:spcPct val="35000"/>
            </a:spcAft>
            <a:buNone/>
          </a:pPr>
          <a:endParaRPr lang="tr-TR" sz="4000" b="1" kern="1200" baseline="0" dirty="0">
            <a:latin typeface="+mj-lt"/>
          </a:endParaRPr>
        </a:p>
        <a:p>
          <a:pPr marL="0" lvl="0" indent="0" algn="ctr" defTabSz="622300">
            <a:lnSpc>
              <a:spcPct val="90000"/>
            </a:lnSpc>
            <a:spcBef>
              <a:spcPct val="0"/>
            </a:spcBef>
            <a:spcAft>
              <a:spcPct val="35000"/>
            </a:spcAft>
            <a:buNone/>
          </a:pPr>
          <a:r>
            <a:rPr lang="tr-TR" sz="4000" kern="1200" dirty="0">
              <a:solidFill>
                <a:schemeClr val="bg1"/>
              </a:solidFill>
            </a:rPr>
            <a:t>El Hijyeni</a:t>
          </a:r>
          <a:br>
            <a:rPr lang="tr-TR" sz="4000" b="1" kern="1200" baseline="0" dirty="0">
              <a:solidFill>
                <a:schemeClr val="bg1"/>
              </a:solidFill>
              <a:latin typeface="+mj-lt"/>
            </a:rPr>
          </a:br>
          <a:br>
            <a:rPr lang="tr-TR" sz="4000" b="1" kern="1200" baseline="0" dirty="0">
              <a:solidFill>
                <a:schemeClr val="bg1"/>
              </a:solidFill>
              <a:latin typeface="+mj-lt"/>
            </a:rPr>
          </a:br>
          <a:br>
            <a:rPr lang="tr-TR" sz="4000" b="1" kern="1200" baseline="0" dirty="0">
              <a:solidFill>
                <a:schemeClr val="bg1"/>
              </a:solidFill>
              <a:latin typeface="+mj-lt"/>
            </a:rPr>
          </a:br>
          <a:br>
            <a:rPr lang="tr-TR" sz="4000" b="1" kern="1200" baseline="0" dirty="0">
              <a:solidFill>
                <a:schemeClr val="bg1"/>
              </a:solidFill>
              <a:latin typeface="+mj-lt"/>
            </a:rPr>
          </a:br>
          <a:endParaRPr lang="tr-TR" sz="4000" b="1" kern="1200" dirty="0">
            <a:solidFill>
              <a:schemeClr val="bg1"/>
            </a:solidFill>
            <a:latin typeface="+mj-lt"/>
          </a:endParaRPr>
        </a:p>
      </dsp:txBody>
      <dsp:txXfrm>
        <a:off x="94324" y="1051709"/>
        <a:ext cx="2982063" cy="41133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9872A-FAB4-CA45-90F1-152EAEDFC3DB}">
      <dsp:nvSpPr>
        <dsp:cNvPr id="0" name=""/>
        <dsp:cNvSpPr/>
      </dsp:nvSpPr>
      <dsp:spPr>
        <a:xfrm>
          <a:off x="2976" y="0"/>
          <a:ext cx="6099690" cy="1447944"/>
        </a:xfrm>
        <a:prstGeom prst="roundRect">
          <a:avLst>
            <a:gd name="adj" fmla="val 10000"/>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tr-TR" sz="2400" kern="1200" dirty="0"/>
            <a:t>Etkin el hijyeni uygulamaları ve diğer enfeksiyon kontrol önlemleri düzenli olarak uygulandığında, sağlık hizmeti ilişkili enfeksiyonların yaklaşık %70’i önlenebilir</a:t>
          </a:r>
        </a:p>
      </dsp:txBody>
      <dsp:txXfrm>
        <a:off x="45385" y="42409"/>
        <a:ext cx="6014872" cy="13631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083E6-7146-CA49-9C09-040FDAC2E4DF}">
      <dsp:nvSpPr>
        <dsp:cNvPr id="0" name=""/>
        <dsp:cNvSpPr/>
      </dsp:nvSpPr>
      <dsp:spPr>
        <a:xfrm>
          <a:off x="0" y="581282"/>
          <a:ext cx="3445887" cy="4676517"/>
        </a:xfrm>
        <a:prstGeom prst="roundRect">
          <a:avLst>
            <a:gd name="adj" fmla="val 10000"/>
          </a:avLst>
        </a:prstGeom>
        <a:solidFill>
          <a:srgbClr val="0070C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tr-TR" sz="1400" b="0" kern="1200" baseline="0" dirty="0"/>
        </a:p>
        <a:p>
          <a:pPr marL="0" lvl="0" indent="0" algn="ctr" defTabSz="622300">
            <a:lnSpc>
              <a:spcPct val="90000"/>
            </a:lnSpc>
            <a:spcBef>
              <a:spcPct val="0"/>
            </a:spcBef>
            <a:spcAft>
              <a:spcPct val="35000"/>
            </a:spcAft>
            <a:buNone/>
          </a:pPr>
          <a:endParaRPr lang="tr-TR" sz="4000" b="1" kern="1200" baseline="0" dirty="0">
            <a:latin typeface="+mj-lt"/>
          </a:endParaRPr>
        </a:p>
        <a:p>
          <a:pPr marL="0" lvl="0" indent="0" algn="ctr" defTabSz="622300">
            <a:lnSpc>
              <a:spcPct val="90000"/>
            </a:lnSpc>
            <a:spcBef>
              <a:spcPct val="0"/>
            </a:spcBef>
            <a:spcAft>
              <a:spcPct val="35000"/>
            </a:spcAft>
            <a:buNone/>
          </a:pPr>
          <a:r>
            <a:rPr lang="tr-TR" sz="4800" b="1" kern="1200" dirty="0">
              <a:solidFill>
                <a:schemeClr val="bg1"/>
              </a:solidFill>
              <a:latin typeface="+mj-lt"/>
              <a:cs typeface="Arial" charset="0"/>
            </a:rPr>
            <a:t>İzolasyon Önlemleri</a:t>
          </a:r>
          <a:br>
            <a:rPr lang="tr-TR" sz="4000" b="1" kern="1200" baseline="0" dirty="0">
              <a:solidFill>
                <a:schemeClr val="bg1"/>
              </a:solidFill>
              <a:latin typeface="+mj-lt"/>
            </a:rPr>
          </a:br>
          <a:br>
            <a:rPr lang="tr-TR" sz="4000" b="1" kern="1200" baseline="0" dirty="0">
              <a:solidFill>
                <a:schemeClr val="bg1"/>
              </a:solidFill>
              <a:latin typeface="+mj-lt"/>
            </a:rPr>
          </a:br>
          <a:endParaRPr lang="tr-TR" sz="4000" b="1" kern="1200" dirty="0">
            <a:solidFill>
              <a:schemeClr val="bg1"/>
            </a:solidFill>
            <a:latin typeface="+mj-lt"/>
          </a:endParaRPr>
        </a:p>
      </dsp:txBody>
      <dsp:txXfrm>
        <a:off x="100927" y="682209"/>
        <a:ext cx="3244033" cy="44746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22749-FA7C-443B-8539-C3DB3336AB94}">
      <dsp:nvSpPr>
        <dsp:cNvPr id="0" name=""/>
        <dsp:cNvSpPr/>
      </dsp:nvSpPr>
      <dsp:spPr>
        <a:xfrm>
          <a:off x="198776" y="873541"/>
          <a:ext cx="2198938" cy="2920797"/>
        </a:xfrm>
        <a:prstGeom prst="roundRect">
          <a:avLst>
            <a:gd name="adj" fmla="val 10000"/>
          </a:avLst>
        </a:prstGeo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tr-TR" sz="3600" kern="1200" dirty="0"/>
            <a:t>İzolasyon önlemleri</a:t>
          </a:r>
        </a:p>
      </dsp:txBody>
      <dsp:txXfrm>
        <a:off x="263181" y="937946"/>
        <a:ext cx="2070128" cy="2791987"/>
      </dsp:txXfrm>
    </dsp:sp>
    <dsp:sp modelId="{C586E36A-6E16-4D4C-9A33-E327C38E5B41}">
      <dsp:nvSpPr>
        <dsp:cNvPr id="0" name=""/>
        <dsp:cNvSpPr/>
      </dsp:nvSpPr>
      <dsp:spPr>
        <a:xfrm rot="18481019">
          <a:off x="2220264" y="1952706"/>
          <a:ext cx="923966" cy="34541"/>
        </a:xfrm>
        <a:custGeom>
          <a:avLst/>
          <a:gdLst/>
          <a:ahLst/>
          <a:cxnLst/>
          <a:rect l="0" t="0" r="0" b="0"/>
          <a:pathLst>
            <a:path>
              <a:moveTo>
                <a:pt x="0" y="17270"/>
              </a:moveTo>
              <a:lnTo>
                <a:pt x="923966" y="17270"/>
              </a:lnTo>
            </a:path>
          </a:pathLst>
        </a:cu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659148" y="1946878"/>
        <a:ext cx="46198" cy="46198"/>
      </dsp:txXfrm>
    </dsp:sp>
    <dsp:sp modelId="{5088C1DD-AD72-42EF-8F96-8E899D099BB8}">
      <dsp:nvSpPr>
        <dsp:cNvPr id="0" name=""/>
        <dsp:cNvSpPr/>
      </dsp:nvSpPr>
      <dsp:spPr>
        <a:xfrm>
          <a:off x="2966781" y="1129041"/>
          <a:ext cx="1907889" cy="953944"/>
        </a:xfrm>
        <a:prstGeom prst="roundRect">
          <a:avLst>
            <a:gd name="adj" fmla="val 10000"/>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kern="1200" dirty="0"/>
            <a:t>Standart önlemler</a:t>
          </a:r>
        </a:p>
      </dsp:txBody>
      <dsp:txXfrm>
        <a:off x="2994721" y="1156981"/>
        <a:ext cx="1852009" cy="898064"/>
      </dsp:txXfrm>
    </dsp:sp>
    <dsp:sp modelId="{2DE7046A-07B9-48C8-8E57-95E2F3D38ED9}">
      <dsp:nvSpPr>
        <dsp:cNvPr id="0" name=""/>
        <dsp:cNvSpPr/>
      </dsp:nvSpPr>
      <dsp:spPr>
        <a:xfrm rot="1978104">
          <a:off x="2343102" y="2501225"/>
          <a:ext cx="678290" cy="34541"/>
        </a:xfrm>
        <a:custGeom>
          <a:avLst/>
          <a:gdLst/>
          <a:ahLst/>
          <a:cxnLst/>
          <a:rect l="0" t="0" r="0" b="0"/>
          <a:pathLst>
            <a:path>
              <a:moveTo>
                <a:pt x="0" y="17270"/>
              </a:moveTo>
              <a:lnTo>
                <a:pt x="678290" y="17270"/>
              </a:lnTo>
            </a:path>
          </a:pathLst>
        </a:cu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665290" y="2501538"/>
        <a:ext cx="33914" cy="33914"/>
      </dsp:txXfrm>
    </dsp:sp>
    <dsp:sp modelId="{9EFD2681-0E4B-401A-A7C5-047321E497DE}">
      <dsp:nvSpPr>
        <dsp:cNvPr id="0" name=""/>
        <dsp:cNvSpPr/>
      </dsp:nvSpPr>
      <dsp:spPr>
        <a:xfrm>
          <a:off x="2966781" y="2226078"/>
          <a:ext cx="1907889" cy="953944"/>
        </a:xfrm>
        <a:prstGeom prst="roundRect">
          <a:avLst>
            <a:gd name="adj" fmla="val 1000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kern="1200" dirty="0"/>
            <a:t>Bulaşa yönelik önlemler</a:t>
          </a:r>
        </a:p>
      </dsp:txBody>
      <dsp:txXfrm>
        <a:off x="2994721" y="2254018"/>
        <a:ext cx="1852009" cy="898064"/>
      </dsp:txXfrm>
    </dsp:sp>
    <dsp:sp modelId="{E3AB39AB-AC03-455D-898D-A94793900DA7}">
      <dsp:nvSpPr>
        <dsp:cNvPr id="0" name=""/>
        <dsp:cNvSpPr/>
      </dsp:nvSpPr>
      <dsp:spPr>
        <a:xfrm rot="17752071">
          <a:off x="4341941" y="1835419"/>
          <a:ext cx="1890104" cy="34541"/>
        </a:xfrm>
        <a:custGeom>
          <a:avLst/>
          <a:gdLst/>
          <a:ahLst/>
          <a:cxnLst/>
          <a:rect l="0" t="0" r="0" b="0"/>
          <a:pathLst>
            <a:path>
              <a:moveTo>
                <a:pt x="0" y="17270"/>
              </a:moveTo>
              <a:lnTo>
                <a:pt x="1890104" y="17270"/>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tr-TR" sz="600" kern="1200"/>
        </a:p>
      </dsp:txBody>
      <dsp:txXfrm>
        <a:off x="5239741" y="1805437"/>
        <a:ext cx="94505" cy="94505"/>
      </dsp:txXfrm>
    </dsp:sp>
    <dsp:sp modelId="{1EA476F9-A45C-489B-A476-8E5A2FA70032}">
      <dsp:nvSpPr>
        <dsp:cNvPr id="0" name=""/>
        <dsp:cNvSpPr/>
      </dsp:nvSpPr>
      <dsp:spPr>
        <a:xfrm>
          <a:off x="5699317" y="525356"/>
          <a:ext cx="1791718" cy="953944"/>
        </a:xfrm>
        <a:prstGeom prst="roundRect">
          <a:avLst>
            <a:gd name="adj" fmla="val 1000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kern="1200" dirty="0"/>
            <a:t>Temas Önlemleri</a:t>
          </a:r>
        </a:p>
      </dsp:txBody>
      <dsp:txXfrm>
        <a:off x="5727257" y="553296"/>
        <a:ext cx="1735838" cy="898064"/>
      </dsp:txXfrm>
    </dsp:sp>
    <dsp:sp modelId="{D1213176-F73A-436C-B221-2BC84610E8AB}">
      <dsp:nvSpPr>
        <dsp:cNvPr id="0" name=""/>
        <dsp:cNvSpPr/>
      </dsp:nvSpPr>
      <dsp:spPr>
        <a:xfrm rot="21441063">
          <a:off x="4874259" y="2668017"/>
          <a:ext cx="768664" cy="34541"/>
        </a:xfrm>
        <a:custGeom>
          <a:avLst/>
          <a:gdLst/>
          <a:ahLst/>
          <a:cxnLst/>
          <a:rect l="0" t="0" r="0" b="0"/>
          <a:pathLst>
            <a:path>
              <a:moveTo>
                <a:pt x="0" y="17270"/>
              </a:moveTo>
              <a:lnTo>
                <a:pt x="768664" y="17270"/>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5239375" y="2666071"/>
        <a:ext cx="38433" cy="38433"/>
      </dsp:txXfrm>
    </dsp:sp>
    <dsp:sp modelId="{44C498E9-97D5-43E2-88D0-67ECD030AE1E}">
      <dsp:nvSpPr>
        <dsp:cNvPr id="0" name=""/>
        <dsp:cNvSpPr/>
      </dsp:nvSpPr>
      <dsp:spPr>
        <a:xfrm>
          <a:off x="5642513" y="2190553"/>
          <a:ext cx="1907889" cy="953944"/>
        </a:xfrm>
        <a:prstGeom prst="roundRect">
          <a:avLst>
            <a:gd name="adj" fmla="val 10000"/>
          </a:avLst>
        </a:prstGeom>
        <a:solidFill>
          <a:srgbClr val="00B0F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kern="1200" dirty="0"/>
            <a:t>Damlacık Önlemleri</a:t>
          </a:r>
        </a:p>
      </dsp:txBody>
      <dsp:txXfrm>
        <a:off x="5670453" y="2218493"/>
        <a:ext cx="1852009" cy="898064"/>
      </dsp:txXfrm>
    </dsp:sp>
    <dsp:sp modelId="{E6C8E726-E738-4537-BADB-856CB4E8D7A7}">
      <dsp:nvSpPr>
        <dsp:cNvPr id="0" name=""/>
        <dsp:cNvSpPr/>
      </dsp:nvSpPr>
      <dsp:spPr>
        <a:xfrm rot="3607371">
          <a:off x="4487885" y="3354056"/>
          <a:ext cx="1541413" cy="34541"/>
        </a:xfrm>
        <a:custGeom>
          <a:avLst/>
          <a:gdLst/>
          <a:ahLst/>
          <a:cxnLst/>
          <a:rect l="0" t="0" r="0" b="0"/>
          <a:pathLst>
            <a:path>
              <a:moveTo>
                <a:pt x="0" y="17270"/>
              </a:moveTo>
              <a:lnTo>
                <a:pt x="1541413" y="17270"/>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5220056" y="3332791"/>
        <a:ext cx="77070" cy="77070"/>
      </dsp:txXfrm>
    </dsp:sp>
    <dsp:sp modelId="{DF0C8A9F-8C8E-4AB6-8044-25CCEEC58300}">
      <dsp:nvSpPr>
        <dsp:cNvPr id="0" name=""/>
        <dsp:cNvSpPr/>
      </dsp:nvSpPr>
      <dsp:spPr>
        <a:xfrm>
          <a:off x="5642513" y="3562631"/>
          <a:ext cx="1907889" cy="953944"/>
        </a:xfrm>
        <a:prstGeom prst="roundRect">
          <a:avLst>
            <a:gd name="adj" fmla="val 10000"/>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kern="1200" dirty="0"/>
            <a:t>Hava Yolu Önlemleri</a:t>
          </a:r>
        </a:p>
      </dsp:txBody>
      <dsp:txXfrm>
        <a:off x="5670453" y="3590571"/>
        <a:ext cx="1852009" cy="8980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C7A67FAC-FE50-DAA2-EDEA-B5949CB86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95C262B1-420C-E6FE-C2C7-5FE0DBD55B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54F398-5019-4465-9237-CB6C22194D7B}" type="datetimeFigureOut">
              <a:rPr lang="tr-TR" smtClean="0"/>
              <a:t>13.05.2026</a:t>
            </a:fld>
            <a:endParaRPr lang="tr-TR"/>
          </a:p>
        </p:txBody>
      </p:sp>
      <p:sp>
        <p:nvSpPr>
          <p:cNvPr id="4" name="Alt Bilgi Yer Tutucusu 3">
            <a:extLst>
              <a:ext uri="{FF2B5EF4-FFF2-40B4-BE49-F238E27FC236}">
                <a16:creationId xmlns:a16="http://schemas.microsoft.com/office/drawing/2014/main" id="{840E2E48-174D-BE77-B3C0-F359EB7A9B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319ADBB2-0971-4F7A-3CF0-595E369C8D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153913-B382-47EB-A118-0BD57E968FA1}" type="slidenum">
              <a:rPr lang="tr-TR" smtClean="0"/>
              <a:t>‹#›</a:t>
            </a:fld>
            <a:endParaRPr lang="tr-TR"/>
          </a:p>
        </p:txBody>
      </p:sp>
    </p:spTree>
    <p:extLst>
      <p:ext uri="{BB962C8B-B14F-4D97-AF65-F5344CB8AC3E}">
        <p14:creationId xmlns:p14="http://schemas.microsoft.com/office/powerpoint/2010/main" val="2503109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AECA9-2069-4E19-BEA0-01AAEB783E38}" type="datetimeFigureOut">
              <a:rPr lang="tr-TR" smtClean="0"/>
              <a:t>13.05.2026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B02C7-8FBB-4791-BA29-6EC091D6814E}" type="slidenum">
              <a:rPr lang="tr-TR" smtClean="0"/>
              <a:t>‹#›</a:t>
            </a:fld>
            <a:endParaRPr lang="tr-TR"/>
          </a:p>
        </p:txBody>
      </p:sp>
    </p:spTree>
    <p:extLst>
      <p:ext uri="{BB962C8B-B14F-4D97-AF65-F5344CB8AC3E}">
        <p14:creationId xmlns:p14="http://schemas.microsoft.com/office/powerpoint/2010/main" val="908744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14300" y="755650"/>
            <a:ext cx="6627813" cy="37290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p:nvPr>
        </p:nvSpPr>
        <p:spPr/>
        <p:txBody>
          <a:bodyPr/>
          <a:lstStyle/>
          <a:p>
            <a:pPr algn="r"/>
            <a:fld id="{02B66DDD-E80D-4FB6-AAA2-8F1321E00553}" type="slidenum">
              <a:rPr lang="tr-TR" sz="1400" b="0" strike="noStrike" spc="-1" smtClean="0">
                <a:latin typeface="Liberation Sans Narrow"/>
              </a:rPr>
              <a:t>36</a:t>
            </a:fld>
            <a:endParaRPr lang="tr-TR" sz="1400" b="0" strike="noStrike" spc="-1">
              <a:latin typeface="Liberation Sans Narrow"/>
            </a:endParaRPr>
          </a:p>
        </p:txBody>
      </p:sp>
    </p:spTree>
    <p:extLst>
      <p:ext uri="{BB962C8B-B14F-4D97-AF65-F5344CB8AC3E}">
        <p14:creationId xmlns:p14="http://schemas.microsoft.com/office/powerpoint/2010/main" val="1057091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14300" y="755650"/>
            <a:ext cx="6627813" cy="3729038"/>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p:nvPr>
        </p:nvSpPr>
        <p:spPr/>
        <p:txBody>
          <a:bodyPr/>
          <a:lstStyle/>
          <a:p>
            <a:pPr algn="r"/>
            <a:fld id="{02B66DDD-E80D-4FB6-AAA2-8F1321E00553}" type="slidenum">
              <a:rPr lang="tr-TR" sz="1400" b="0" strike="noStrike" spc="-1" smtClean="0">
                <a:latin typeface="Liberation Sans Narrow"/>
              </a:rPr>
              <a:t>44</a:t>
            </a:fld>
            <a:endParaRPr lang="tr-TR" sz="1400" b="0" strike="noStrike" spc="-1">
              <a:latin typeface="Liberation Sans Narrow"/>
            </a:endParaRPr>
          </a:p>
        </p:txBody>
      </p:sp>
    </p:spTree>
    <p:extLst>
      <p:ext uri="{BB962C8B-B14F-4D97-AF65-F5344CB8AC3E}">
        <p14:creationId xmlns:p14="http://schemas.microsoft.com/office/powerpoint/2010/main" val="503909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97D604E-46F1-4FC0-A8C5-2B423D9762CA}" type="slidenum">
              <a:rPr lang="tr-TR" smtClean="0"/>
              <a:t>47</a:t>
            </a:fld>
            <a:endParaRPr lang="tr-TR"/>
          </a:p>
        </p:txBody>
      </p:sp>
    </p:spTree>
    <p:extLst>
      <p:ext uri="{BB962C8B-B14F-4D97-AF65-F5344CB8AC3E}">
        <p14:creationId xmlns:p14="http://schemas.microsoft.com/office/powerpoint/2010/main" val="1006249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13.05.2026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Resim 10">
            <a:extLst>
              <a:ext uri="{FF2B5EF4-FFF2-40B4-BE49-F238E27FC236}">
                <a16:creationId xmlns:a16="http://schemas.microsoft.com/office/drawing/2014/main" id="{F3FB5E35-D8F7-EE44-1B83-9C88AF90F5DE}"/>
              </a:ext>
            </a:extLst>
          </p:cNvPr>
          <p:cNvPicPr>
            <a:picLocks noChangeAspect="1"/>
          </p:cNvPicPr>
          <p:nvPr userDrawn="1"/>
        </p:nvPicPr>
        <p:blipFill>
          <a:blip r:embed="rId2"/>
          <a:srcRect l="21985" r="19969"/>
          <a:stretch/>
        </p:blipFill>
        <p:spPr>
          <a:xfrm>
            <a:off x="9900458" y="162429"/>
            <a:ext cx="2039841" cy="1382232"/>
          </a:xfrm>
          <a:prstGeom prst="rect">
            <a:avLst/>
          </a:prstGeom>
        </p:spPr>
      </p:pic>
    </p:spTree>
    <p:extLst>
      <p:ext uri="{BB962C8B-B14F-4D97-AF65-F5344CB8AC3E}">
        <p14:creationId xmlns:p14="http://schemas.microsoft.com/office/powerpoint/2010/main" val="241179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13.05.2026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pic>
        <p:nvPicPr>
          <p:cNvPr id="7" name="Resim 6">
            <a:extLst>
              <a:ext uri="{FF2B5EF4-FFF2-40B4-BE49-F238E27FC236}">
                <a16:creationId xmlns:a16="http://schemas.microsoft.com/office/drawing/2014/main" id="{5F34F58B-DD1C-1E1E-1AC8-08EB1F957DDD}"/>
              </a:ext>
            </a:extLst>
          </p:cNvPr>
          <p:cNvPicPr>
            <a:picLocks noChangeAspect="1"/>
          </p:cNvPicPr>
          <p:nvPr userDrawn="1"/>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113883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13.05.2026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pic>
        <p:nvPicPr>
          <p:cNvPr id="9" name="Resim 8">
            <a:extLst>
              <a:ext uri="{FF2B5EF4-FFF2-40B4-BE49-F238E27FC236}">
                <a16:creationId xmlns:a16="http://schemas.microsoft.com/office/drawing/2014/main" id="{82F283FC-284A-E90C-F6AF-B2A3F5380B2E}"/>
              </a:ext>
            </a:extLst>
          </p:cNvPr>
          <p:cNvPicPr>
            <a:picLocks noChangeAspect="1"/>
          </p:cNvPicPr>
          <p:nvPr userDrawn="1"/>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1619500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Başlık, Metin ve Küçük Resim">
    <p:spTree>
      <p:nvGrpSpPr>
        <p:cNvPr id="1" name=""/>
        <p:cNvGrpSpPr/>
        <p:nvPr/>
      </p:nvGrpSpPr>
      <p:grpSpPr>
        <a:xfrm>
          <a:off x="0" y="0"/>
          <a:ext cx="0" cy="0"/>
          <a:chOff x="0" y="0"/>
          <a:chExt cx="0" cy="0"/>
        </a:xfrm>
      </p:grpSpPr>
      <p:sp>
        <p:nvSpPr>
          <p:cNvPr id="2" name="1 Başlık"/>
          <p:cNvSpPr>
            <a:spLocks noGrp="1"/>
          </p:cNvSpPr>
          <p:nvPr>
            <p:ph type="title"/>
          </p:nvPr>
        </p:nvSpPr>
        <p:spPr>
          <a:xfrm>
            <a:off x="609601" y="131763"/>
            <a:ext cx="10970684" cy="1433512"/>
          </a:xfrm>
        </p:spPr>
        <p:txBody>
          <a:bodyPr/>
          <a:lstStyle/>
          <a:p>
            <a:r>
              <a:rPr lang="tr-TR"/>
              <a:t>Asıl başlık stili için tıklatın</a:t>
            </a:r>
          </a:p>
        </p:txBody>
      </p:sp>
      <p:sp>
        <p:nvSpPr>
          <p:cNvPr id="3" name="2 Metin Yer Tutucusu"/>
          <p:cNvSpPr>
            <a:spLocks noGrp="1"/>
          </p:cNvSpPr>
          <p:nvPr>
            <p:ph type="body" sz="half" idx="1"/>
          </p:nvPr>
        </p:nvSpPr>
        <p:spPr>
          <a:xfrm>
            <a:off x="609601" y="1600200"/>
            <a:ext cx="5382684" cy="45291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Küçük Resim Yer Tutucusu"/>
          <p:cNvSpPr>
            <a:spLocks noGrp="1"/>
          </p:cNvSpPr>
          <p:nvPr>
            <p:ph type="clipArt" sz="half" idx="2"/>
          </p:nvPr>
        </p:nvSpPr>
        <p:spPr>
          <a:xfrm>
            <a:off x="6195484" y="1600200"/>
            <a:ext cx="5384800" cy="4529138"/>
          </a:xfrm>
        </p:spPr>
        <p:txBody>
          <a:bodyPr/>
          <a:lstStyle/>
          <a:p>
            <a:pPr lvl="0"/>
            <a:endParaRPr lang="tr-TR" noProof="0"/>
          </a:p>
        </p:txBody>
      </p:sp>
      <p:sp>
        <p:nvSpPr>
          <p:cNvPr id="5" name="Rectangle 24">
            <a:extLst>
              <a:ext uri="{FF2B5EF4-FFF2-40B4-BE49-F238E27FC236}">
                <a16:creationId xmlns:a16="http://schemas.microsoft.com/office/drawing/2014/main" id="{0DA5EC9C-1D4F-4FB6-9F2D-9C78BB5BFB06}"/>
              </a:ext>
            </a:extLst>
          </p:cNvPr>
          <p:cNvSpPr>
            <a:spLocks noGrp="1" noChangeArrowheads="1"/>
          </p:cNvSpPr>
          <p:nvPr>
            <p:ph type="sldNum" idx="10"/>
          </p:nvPr>
        </p:nvSpPr>
        <p:spPr>
          <a:ln/>
        </p:spPr>
        <p:txBody>
          <a:bodyPr/>
          <a:lstStyle>
            <a:lvl1pPr>
              <a:defRPr/>
            </a:lvl1pPr>
          </a:lstStyle>
          <a:p>
            <a:pPr>
              <a:defRPr/>
            </a:pPr>
            <a:fld id="{55E880AB-D6F7-4F5E-B57B-AF3310D17640}" type="slidenum">
              <a:rPr lang="en-GB" altLang="tr-TR"/>
              <a:pPr>
                <a:defRPr/>
              </a:pPr>
              <a:t>‹#›</a:t>
            </a:fld>
            <a:endParaRPr lang="en-GB" altLang="tr-TR"/>
          </a:p>
        </p:txBody>
      </p:sp>
    </p:spTree>
    <p:extLst>
      <p:ext uri="{BB962C8B-B14F-4D97-AF65-F5344CB8AC3E}">
        <p14:creationId xmlns:p14="http://schemas.microsoft.com/office/powerpoint/2010/main" val="497153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13.05.2026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pic>
        <p:nvPicPr>
          <p:cNvPr id="7" name="Resim 6">
            <a:extLst>
              <a:ext uri="{FF2B5EF4-FFF2-40B4-BE49-F238E27FC236}">
                <a16:creationId xmlns:a16="http://schemas.microsoft.com/office/drawing/2014/main" id="{849D80AB-B521-0D6B-B727-0D9C4B2E4AD1}"/>
              </a:ext>
            </a:extLst>
          </p:cNvPr>
          <p:cNvPicPr>
            <a:picLocks noChangeAspect="1"/>
          </p:cNvPicPr>
          <p:nvPr userDrawn="1"/>
        </p:nvPicPr>
        <p:blipFill>
          <a:blip r:embed="rId2"/>
          <a:srcRect l="21985" r="19969"/>
          <a:stretch/>
        </p:blipFill>
        <p:spPr>
          <a:xfrm>
            <a:off x="9900458" y="107250"/>
            <a:ext cx="2039841" cy="1382232"/>
          </a:xfrm>
          <a:prstGeom prst="rect">
            <a:avLst/>
          </a:prstGeom>
        </p:spPr>
      </p:pic>
    </p:spTree>
    <p:extLst>
      <p:ext uri="{BB962C8B-B14F-4D97-AF65-F5344CB8AC3E}">
        <p14:creationId xmlns:p14="http://schemas.microsoft.com/office/powerpoint/2010/main" val="3155013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263A697-B6D2-413C-A828-670B4DB2AE09}" type="datetimeFigureOut">
              <a:rPr lang="tr-TR" smtClean="0"/>
              <a:t>13.05.2026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Resim 9">
            <a:extLst>
              <a:ext uri="{FF2B5EF4-FFF2-40B4-BE49-F238E27FC236}">
                <a16:creationId xmlns:a16="http://schemas.microsoft.com/office/drawing/2014/main" id="{22C7D57E-3315-0540-E869-886916C76F23}"/>
              </a:ext>
            </a:extLst>
          </p:cNvPr>
          <p:cNvPicPr>
            <a:picLocks noChangeAspect="1"/>
          </p:cNvPicPr>
          <p:nvPr userDrawn="1"/>
        </p:nvPicPr>
        <p:blipFill>
          <a:blip r:embed="rId2"/>
          <a:srcRect l="21985" r="19969"/>
          <a:stretch/>
        </p:blipFill>
        <p:spPr>
          <a:xfrm>
            <a:off x="10135759" y="66598"/>
            <a:ext cx="2039841" cy="1382232"/>
          </a:xfrm>
          <a:prstGeom prst="rect">
            <a:avLst/>
          </a:prstGeom>
        </p:spPr>
      </p:pic>
    </p:spTree>
    <p:extLst>
      <p:ext uri="{BB962C8B-B14F-4D97-AF65-F5344CB8AC3E}">
        <p14:creationId xmlns:p14="http://schemas.microsoft.com/office/powerpoint/2010/main" val="166956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263A697-B6D2-413C-A828-670B4DB2AE09}" type="datetimeFigureOut">
              <a:rPr lang="tr-TR" smtClean="0"/>
              <a:t>13.05.2026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676F515-80A5-400E-AEB3-F921016465E8}" type="slidenum">
              <a:rPr lang="tr-TR" smtClean="0"/>
              <a:t>‹#›</a:t>
            </a:fld>
            <a:endParaRPr lang="tr-TR"/>
          </a:p>
        </p:txBody>
      </p:sp>
      <p:pic>
        <p:nvPicPr>
          <p:cNvPr id="2" name="Resim 1">
            <a:extLst>
              <a:ext uri="{FF2B5EF4-FFF2-40B4-BE49-F238E27FC236}">
                <a16:creationId xmlns:a16="http://schemas.microsoft.com/office/drawing/2014/main" id="{901BEEFE-24CC-B592-826F-03F325D0DC91}"/>
              </a:ext>
            </a:extLst>
          </p:cNvPr>
          <p:cNvPicPr>
            <a:picLocks noChangeAspect="1"/>
          </p:cNvPicPr>
          <p:nvPr userDrawn="1"/>
        </p:nvPicPr>
        <p:blipFill>
          <a:blip r:embed="rId2"/>
          <a:srcRect l="21985" r="19969"/>
          <a:stretch/>
        </p:blipFill>
        <p:spPr>
          <a:xfrm>
            <a:off x="9995972" y="33090"/>
            <a:ext cx="2039841" cy="1382232"/>
          </a:xfrm>
          <a:prstGeom prst="rect">
            <a:avLst/>
          </a:prstGeom>
        </p:spPr>
      </p:pic>
    </p:spTree>
    <p:extLst>
      <p:ext uri="{BB962C8B-B14F-4D97-AF65-F5344CB8AC3E}">
        <p14:creationId xmlns:p14="http://schemas.microsoft.com/office/powerpoint/2010/main" val="2161863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263A697-B6D2-413C-A828-670B4DB2AE09}" type="datetimeFigureOut">
              <a:rPr lang="tr-TR" smtClean="0"/>
              <a:t>13.05.2026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676F515-80A5-400E-AEB3-F921016465E8}" type="slidenum">
              <a:rPr lang="tr-TR" smtClean="0"/>
              <a:t>‹#›</a:t>
            </a:fld>
            <a:endParaRPr lang="tr-TR"/>
          </a:p>
        </p:txBody>
      </p:sp>
      <p:pic>
        <p:nvPicPr>
          <p:cNvPr id="2" name="Resim 1">
            <a:extLst>
              <a:ext uri="{FF2B5EF4-FFF2-40B4-BE49-F238E27FC236}">
                <a16:creationId xmlns:a16="http://schemas.microsoft.com/office/drawing/2014/main" id="{22DB99C5-08ED-9B16-0426-2C0D98494CBF}"/>
              </a:ext>
            </a:extLst>
          </p:cNvPr>
          <p:cNvPicPr>
            <a:picLocks noChangeAspect="1"/>
          </p:cNvPicPr>
          <p:nvPr userDrawn="1"/>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65266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263A697-B6D2-413C-A828-670B4DB2AE09}" type="datetimeFigureOut">
              <a:rPr lang="tr-TR" smtClean="0"/>
              <a:t>13.05.2026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676F515-80A5-400E-AEB3-F921016465E8}" type="slidenum">
              <a:rPr lang="tr-TR" smtClean="0"/>
              <a:t>‹#›</a:t>
            </a:fld>
            <a:endParaRPr lang="tr-TR"/>
          </a:p>
        </p:txBody>
      </p:sp>
      <p:pic>
        <p:nvPicPr>
          <p:cNvPr id="6" name="Resim 5">
            <a:extLst>
              <a:ext uri="{FF2B5EF4-FFF2-40B4-BE49-F238E27FC236}">
                <a16:creationId xmlns:a16="http://schemas.microsoft.com/office/drawing/2014/main" id="{C99A4146-F26F-FB30-61C7-8C0E18900DF7}"/>
              </a:ext>
            </a:extLst>
          </p:cNvPr>
          <p:cNvPicPr>
            <a:picLocks noChangeAspect="1"/>
          </p:cNvPicPr>
          <p:nvPr userDrawn="1"/>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290692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7" name="Date Placeholder 6"/>
          <p:cNvSpPr>
            <a:spLocks noGrp="1"/>
          </p:cNvSpPr>
          <p:nvPr>
            <p:ph type="dt" sz="half" idx="10"/>
          </p:nvPr>
        </p:nvSpPr>
        <p:spPr/>
        <p:txBody>
          <a:bodyPr/>
          <a:lstStyle/>
          <a:p>
            <a:fld id="{6263A697-B6D2-413C-A828-670B4DB2AE09}" type="datetimeFigureOut">
              <a:rPr lang="tr-TR" smtClean="0"/>
              <a:t>13.05.2026</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9676F515-80A5-400E-AEB3-F921016465E8}" type="slidenum">
              <a:rPr lang="tr-TR" smtClean="0"/>
              <a:t>‹#›</a:t>
            </a:fld>
            <a:endParaRPr lang="tr-TR"/>
          </a:p>
        </p:txBody>
      </p:sp>
      <p:pic>
        <p:nvPicPr>
          <p:cNvPr id="2" name="Resim 1">
            <a:extLst>
              <a:ext uri="{FF2B5EF4-FFF2-40B4-BE49-F238E27FC236}">
                <a16:creationId xmlns:a16="http://schemas.microsoft.com/office/drawing/2014/main" id="{188231CF-9012-9AEA-ACD7-594D5399717C}"/>
              </a:ext>
            </a:extLst>
          </p:cNvPr>
          <p:cNvPicPr>
            <a:picLocks noChangeAspect="1"/>
          </p:cNvPicPr>
          <p:nvPr userDrawn="1"/>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2706663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072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263A697-B6D2-413C-A828-670B4DB2AE09}" type="datetimeFigureOut">
              <a:rPr lang="tr-TR" smtClean="0"/>
              <a:t>13.05.2026</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676F515-80A5-400E-AEB3-F921016465E8}" type="slidenum">
              <a:rPr lang="tr-TR" smtClean="0"/>
              <a:t>‹#›</a:t>
            </a:fld>
            <a:endParaRPr lang="tr-TR"/>
          </a:p>
        </p:txBody>
      </p:sp>
      <p:pic>
        <p:nvPicPr>
          <p:cNvPr id="10" name="Resim 9">
            <a:extLst>
              <a:ext uri="{FF2B5EF4-FFF2-40B4-BE49-F238E27FC236}">
                <a16:creationId xmlns:a16="http://schemas.microsoft.com/office/drawing/2014/main" id="{5360F1F0-AE62-C1B5-9A33-66F6E3AB0EF3}"/>
              </a:ext>
            </a:extLst>
          </p:cNvPr>
          <p:cNvPicPr>
            <a:picLocks noChangeAspect="1"/>
          </p:cNvPicPr>
          <p:nvPr userDrawn="1"/>
        </p:nvPicPr>
        <p:blipFill>
          <a:blip r:embed="rId2"/>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2148699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263A697-B6D2-413C-A828-670B4DB2AE09}" type="datetimeFigureOut">
              <a:rPr lang="tr-TR" smtClean="0"/>
              <a:t>13.05.2026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676F515-80A5-400E-AEB3-F921016465E8}" type="slidenum">
              <a:rPr lang="tr-TR" smtClean="0"/>
              <a:t>‹#›</a:t>
            </a:fld>
            <a:endParaRPr lang="tr-TR"/>
          </a:p>
        </p:txBody>
      </p:sp>
      <p:pic>
        <p:nvPicPr>
          <p:cNvPr id="10" name="Resim 9">
            <a:extLst>
              <a:ext uri="{FF2B5EF4-FFF2-40B4-BE49-F238E27FC236}">
                <a16:creationId xmlns:a16="http://schemas.microsoft.com/office/drawing/2014/main" id="{513C35DE-9068-73AF-2E15-FD20726B3F29}"/>
              </a:ext>
            </a:extLst>
          </p:cNvPr>
          <p:cNvPicPr>
            <a:picLocks noChangeAspect="1"/>
          </p:cNvPicPr>
          <p:nvPr userDrawn="1"/>
        </p:nvPicPr>
        <p:blipFill>
          <a:blip r:embed="rId3"/>
          <a:srcRect l="21985" r="19969"/>
          <a:stretch/>
        </p:blipFill>
        <p:spPr>
          <a:xfrm>
            <a:off x="10074799" y="67836"/>
            <a:ext cx="2039841" cy="1382232"/>
          </a:xfrm>
          <a:prstGeom prst="rect">
            <a:avLst/>
          </a:prstGeom>
        </p:spPr>
      </p:pic>
    </p:spTree>
    <p:extLst>
      <p:ext uri="{BB962C8B-B14F-4D97-AF65-F5344CB8AC3E}">
        <p14:creationId xmlns:p14="http://schemas.microsoft.com/office/powerpoint/2010/main" val="110927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263A697-B6D2-413C-A828-670B4DB2AE09}" type="datetimeFigureOut">
              <a:rPr lang="tr-TR" smtClean="0"/>
              <a:t>13.05.2026</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676F515-80A5-400E-AEB3-F921016465E8}"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2290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Layout" Target="../diagrams/layout6.xml"/><Relationship Id="rId7" Type="http://schemas.openxmlformats.org/officeDocument/2006/relationships/image" Target="../media/image27.jpeg"/><Relationship Id="rId12" Type="http://schemas.microsoft.com/office/2007/relationships/diagramDrawing" Target="../diagrams/drawing7.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11" Type="http://schemas.openxmlformats.org/officeDocument/2006/relationships/diagramColors" Target="../diagrams/colors7.xml"/><Relationship Id="rId5" Type="http://schemas.openxmlformats.org/officeDocument/2006/relationships/diagramColors" Target="../diagrams/colors6.xml"/><Relationship Id="rId10" Type="http://schemas.openxmlformats.org/officeDocument/2006/relationships/diagramQuickStyle" Target="../diagrams/quickStyle7.xml"/><Relationship Id="rId4" Type="http://schemas.openxmlformats.org/officeDocument/2006/relationships/diagramQuickStyle" Target="../diagrams/quickStyle6.xml"/><Relationship Id="rId9"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42.png"/><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41.png"/><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4.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60.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s://www.who.int/publications/i/item/9789240051164" TargetMode="External"/><Relationship Id="rId3" Type="http://schemas.openxmlformats.org/officeDocument/2006/relationships/hyperlink" Target="https://www.cdc.gov/infection-control/hcp/guidance/index.html" TargetMode="External"/><Relationship Id="rId7" Type="http://schemas.openxmlformats.org/officeDocument/2006/relationships/hyperlink" Target="https://www.who.int/publications/i/item/glove-use-information-leaflet" TargetMode="External"/><Relationship Id="rId2" Type="http://schemas.openxmlformats.org/officeDocument/2006/relationships/hyperlink" Target="https://www.who.int/health-topics/infection-prevention-and-control#tab=tab_1" TargetMode="External"/><Relationship Id="rId1" Type="http://schemas.openxmlformats.org/officeDocument/2006/relationships/slideLayout" Target="../slideLayouts/slideLayout2.xml"/><Relationship Id="rId6" Type="http://schemas.openxmlformats.org/officeDocument/2006/relationships/hyperlink" Target="https://www.ecdc.europa.eu/en/all-topics-z/healthcare-associated-infections" TargetMode="External"/><Relationship Id="rId11" Type="http://schemas.openxmlformats.org/officeDocument/2006/relationships/hyperlink" Target="https://hsgm.saglik.gov.tr/" TargetMode="External"/><Relationship Id="rId5" Type="http://schemas.openxmlformats.org/officeDocument/2006/relationships/hyperlink" Target="https://www.cdc.gov/infection-control/hcp/disinfection-and-sterilization/index.html" TargetMode="External"/><Relationship Id="rId10" Type="http://schemas.openxmlformats.org/officeDocument/2006/relationships/hyperlink" Target="https://www.ems.gov/assets/ASPR-EMS-Infectious-Disease-Playbook-June-2017.pdf" TargetMode="External"/><Relationship Id="rId4" Type="http://schemas.openxmlformats.org/officeDocument/2006/relationships/hyperlink" Target="https://hsgm.saglik.gov.tr/tr/birimler-8/shie-birimi.html" TargetMode="External"/><Relationship Id="rId9" Type="http://schemas.openxmlformats.org/officeDocument/2006/relationships/hyperlink" Target="https://www.who.int/publications/i/item/9789240103986?utm_source=chatgpt.com"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Diyagram 4">
            <a:extLst>
              <a:ext uri="{FF2B5EF4-FFF2-40B4-BE49-F238E27FC236}">
                <a16:creationId xmlns:a16="http://schemas.microsoft.com/office/drawing/2014/main" id="{2511B49C-7FA4-8B27-2C79-065D54B8E250}"/>
              </a:ext>
            </a:extLst>
          </p:cNvPr>
          <p:cNvGraphicFramePr/>
          <p:nvPr>
            <p:extLst>
              <p:ext uri="{D42A27DB-BD31-4B8C-83A1-F6EECF244321}">
                <p14:modId xmlns:p14="http://schemas.microsoft.com/office/powerpoint/2010/main" val="2642491173"/>
              </p:ext>
            </p:extLst>
          </p:nvPr>
        </p:nvGraphicFramePr>
        <p:xfrm>
          <a:off x="195483" y="759119"/>
          <a:ext cx="9943940" cy="3241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etin kutusu 3">
            <a:extLst>
              <a:ext uri="{FF2B5EF4-FFF2-40B4-BE49-F238E27FC236}">
                <a16:creationId xmlns:a16="http://schemas.microsoft.com/office/drawing/2014/main" id="{1032600F-EB8F-3BC9-B893-78B210C73AB2}"/>
              </a:ext>
            </a:extLst>
          </p:cNvPr>
          <p:cNvSpPr txBox="1"/>
          <p:nvPr/>
        </p:nvSpPr>
        <p:spPr>
          <a:xfrm>
            <a:off x="507999" y="6372442"/>
            <a:ext cx="8167077" cy="369332"/>
          </a:xfrm>
          <a:prstGeom prst="rect">
            <a:avLst/>
          </a:prstGeom>
          <a:noFill/>
        </p:spPr>
        <p:txBody>
          <a:bodyPr wrap="square">
            <a:spAutoFit/>
          </a:bodyPr>
          <a:lstStyle/>
          <a:p>
            <a:r>
              <a:rPr lang="tr-TR" b="1" i="1" dirty="0">
                <a:solidFill>
                  <a:schemeClr val="bg1"/>
                </a:solidFill>
              </a:rPr>
              <a:t>V1-Mayıs 2026-Hazırlayan: Dr. Öğretim Üyesi Fatma Cevahir </a:t>
            </a:r>
          </a:p>
        </p:txBody>
      </p:sp>
      <p:pic>
        <p:nvPicPr>
          <p:cNvPr id="3076" name="Picture 4" descr="ambulans ve şunu diyen bir yazı '微巴 .め EDa ACIL SABLK AĞU 인 İZMİR'E YENİ AMBULANS FiLOSU!' görseli olabilir">
            <a:extLst>
              <a:ext uri="{FF2B5EF4-FFF2-40B4-BE49-F238E27FC236}">
                <a16:creationId xmlns:a16="http://schemas.microsoft.com/office/drawing/2014/main" id="{9784FCE1-14AB-B94A-452B-940719C49F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6673"/>
          <a:stretch>
            <a:fillRect/>
          </a:stretch>
        </p:blipFill>
        <p:spPr bwMode="auto">
          <a:xfrm>
            <a:off x="2878825" y="4433500"/>
            <a:ext cx="5467862" cy="1753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8558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C86DD-BDBE-97A5-85B3-0EDC1C534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488F6-CA3B-D5D3-D2FD-2EA577CA702C}"/>
              </a:ext>
            </a:extLst>
          </p:cNvPr>
          <p:cNvSpPr>
            <a:spLocks noGrp="1"/>
          </p:cNvSpPr>
          <p:nvPr>
            <p:ph type="title"/>
          </p:nvPr>
        </p:nvSpPr>
        <p:spPr>
          <a:xfrm>
            <a:off x="1066800" y="324090"/>
            <a:ext cx="8598061" cy="1306766"/>
          </a:xfrm>
        </p:spPr>
        <p:txBody>
          <a:bodyPr>
            <a:normAutofit fontScale="90000"/>
          </a:bodyPr>
          <a:lstStyle/>
          <a:p>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b="1" dirty="0">
                <a:solidFill>
                  <a:srgbClr val="7030A0"/>
                </a:solidFill>
              </a:rPr>
            </a:br>
            <a:br>
              <a:rPr lang="tr-TR" dirty="0">
                <a:solidFill>
                  <a:srgbClr val="7030A0"/>
                </a:solidFill>
              </a:rPr>
            </a:br>
            <a:r>
              <a:rPr lang="tr-TR" sz="4400" b="1" dirty="0">
                <a:solidFill>
                  <a:srgbClr val="0070C0"/>
                </a:solidFill>
                <a:latin typeface="+mn-lt"/>
              </a:rPr>
              <a:t>Hastane Öncesi Acil Sağlık Hizmetlerinde Enfeksiyon Önleme ve Kontrolü</a:t>
            </a:r>
          </a:p>
        </p:txBody>
      </p:sp>
      <p:sp>
        <p:nvSpPr>
          <p:cNvPr id="4" name="İçerik Yer Tutucusu 3">
            <a:extLst>
              <a:ext uri="{FF2B5EF4-FFF2-40B4-BE49-F238E27FC236}">
                <a16:creationId xmlns:a16="http://schemas.microsoft.com/office/drawing/2014/main" id="{3C590297-03E1-9990-D261-0F3356EA409E}"/>
              </a:ext>
            </a:extLst>
          </p:cNvPr>
          <p:cNvSpPr>
            <a:spLocks noGrp="1"/>
          </p:cNvSpPr>
          <p:nvPr>
            <p:ph idx="1"/>
          </p:nvPr>
        </p:nvSpPr>
        <p:spPr>
          <a:xfrm>
            <a:off x="563537" y="1947334"/>
            <a:ext cx="8598060" cy="4023360"/>
          </a:xfrm>
        </p:spPr>
        <p:txBody>
          <a:bodyPr>
            <a:noAutofit/>
          </a:bodyPr>
          <a:lstStyle/>
          <a:p>
            <a:pPr marL="0" indent="0">
              <a:buNone/>
            </a:pPr>
            <a:r>
              <a:rPr lang="tr-TR" sz="2800" dirty="0">
                <a:solidFill>
                  <a:srgbClr val="000000"/>
                </a:solidFill>
              </a:rPr>
              <a:t> </a:t>
            </a:r>
            <a:r>
              <a:rPr lang="tr-TR" sz="2600" u="sng" dirty="0"/>
              <a:t>Afet ve olağan dışı durumlarda;</a:t>
            </a:r>
            <a:endParaRPr lang="tr-TR" sz="2600" b="1" u="sng" dirty="0">
              <a:solidFill>
                <a:srgbClr val="000000"/>
              </a:solidFill>
            </a:endParaRPr>
          </a:p>
          <a:p>
            <a:pPr>
              <a:buFont typeface="Wingdings" pitchFamily="2" charset="2"/>
              <a:buChar char="q"/>
            </a:pPr>
            <a:r>
              <a:rPr lang="tr-TR" sz="2600" dirty="0">
                <a:solidFill>
                  <a:srgbClr val="000000"/>
                </a:solidFill>
              </a:rPr>
              <a:t>Kalabalık ve kontrolsüz ortamlar</a:t>
            </a:r>
            <a:endParaRPr lang="tr-TR" sz="2600" dirty="0">
              <a:solidFill>
                <a:srgbClr val="000000"/>
              </a:solidFill>
              <a:highlight>
                <a:srgbClr val="FFFF00"/>
              </a:highlight>
            </a:endParaRPr>
          </a:p>
          <a:p>
            <a:pPr>
              <a:buFont typeface="Wingdings" pitchFamily="2" charset="2"/>
              <a:buChar char="q"/>
            </a:pPr>
            <a:r>
              <a:rPr lang="tr-TR" sz="2600" dirty="0">
                <a:solidFill>
                  <a:srgbClr val="000000"/>
                </a:solidFill>
              </a:rPr>
              <a:t>Su, sanitasyon ve hijyen yetersizlikleri solunum ve temas yoluyla bulaşan enfeksiyonlarda artışa neden olur</a:t>
            </a:r>
            <a:endParaRPr lang="tr-TR" sz="2600" dirty="0">
              <a:solidFill>
                <a:srgbClr val="000000"/>
              </a:solidFill>
              <a:highlight>
                <a:srgbClr val="FFFF00"/>
              </a:highlight>
            </a:endParaRPr>
          </a:p>
          <a:p>
            <a:pPr>
              <a:buFont typeface="Wingdings" pitchFamily="2" charset="2"/>
              <a:buChar char="q"/>
            </a:pPr>
            <a:r>
              <a:rPr lang="tr-TR" sz="2600" dirty="0">
                <a:solidFill>
                  <a:srgbClr val="000000"/>
                </a:solidFill>
              </a:rPr>
              <a:t>Afet sonrası dönemlerde enfeksiyon önleme ve kontrolü </a:t>
            </a:r>
            <a:r>
              <a:rPr lang="tr-TR" sz="2600" dirty="0">
                <a:solidFill>
                  <a:srgbClr val="0070C0"/>
                </a:solidFill>
              </a:rPr>
              <a:t>halk sağlığı açısından kritik</a:t>
            </a:r>
            <a:r>
              <a:rPr lang="tr-TR" sz="2600" dirty="0">
                <a:solidFill>
                  <a:srgbClr val="000000"/>
                </a:solidFill>
              </a:rPr>
              <a:t> rol oynar</a:t>
            </a:r>
          </a:p>
          <a:p>
            <a:pPr algn="just">
              <a:buFont typeface="Wingdings" pitchFamily="2" charset="2"/>
              <a:buChar char="q"/>
            </a:pPr>
            <a:endParaRPr lang="tr-TR" sz="2800" dirty="0">
              <a:solidFill>
                <a:srgbClr val="000000"/>
              </a:solidFill>
            </a:endParaRPr>
          </a:p>
          <a:p>
            <a:pPr>
              <a:buFont typeface="Wingdings" pitchFamily="2" charset="2"/>
              <a:buChar char="q"/>
            </a:pPr>
            <a:endParaRPr lang="tr-TR" sz="2800" dirty="0">
              <a:solidFill>
                <a:srgbClr val="000000"/>
              </a:solidFill>
            </a:endParaRPr>
          </a:p>
          <a:p>
            <a:pPr marL="0" indent="0" algn="just">
              <a:buNone/>
            </a:pPr>
            <a:endParaRPr lang="tr-TR" sz="2800" dirty="0">
              <a:solidFill>
                <a:srgbClr val="0070C0"/>
              </a:solidFill>
            </a:endParaRPr>
          </a:p>
        </p:txBody>
      </p:sp>
      <p:pic>
        <p:nvPicPr>
          <p:cNvPr id="1026" name="Picture 2">
            <a:extLst>
              <a:ext uri="{FF2B5EF4-FFF2-40B4-BE49-F238E27FC236}">
                <a16:creationId xmlns:a16="http://schemas.microsoft.com/office/drawing/2014/main" id="{7678A299-E110-244A-76F6-BF5A5884F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1597" y="1947334"/>
            <a:ext cx="2703300" cy="21897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18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C9B91-F1E0-E497-AF80-6F87FE49B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A013AE-19DA-ED62-C31F-AC193528ED78}"/>
              </a:ext>
            </a:extLst>
          </p:cNvPr>
          <p:cNvSpPr>
            <a:spLocks noGrp="1"/>
          </p:cNvSpPr>
          <p:nvPr>
            <p:ph type="title"/>
          </p:nvPr>
        </p:nvSpPr>
        <p:spPr>
          <a:xfrm>
            <a:off x="1066800" y="324090"/>
            <a:ext cx="8598061" cy="1306766"/>
          </a:xfrm>
        </p:spPr>
        <p:txBody>
          <a:bodyPr>
            <a:normAutofit fontScale="90000"/>
          </a:bodyPr>
          <a:lstStyle/>
          <a:p>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b="1" dirty="0">
                <a:solidFill>
                  <a:srgbClr val="7030A0"/>
                </a:solidFill>
              </a:rPr>
            </a:br>
            <a:br>
              <a:rPr lang="tr-TR" dirty="0">
                <a:solidFill>
                  <a:srgbClr val="7030A0"/>
                </a:solidFill>
              </a:rPr>
            </a:br>
            <a:r>
              <a:rPr lang="tr-TR" sz="4400" b="1" dirty="0">
                <a:solidFill>
                  <a:srgbClr val="0070C0"/>
                </a:solidFill>
                <a:latin typeface="+mn-lt"/>
              </a:rPr>
              <a:t>Hastane Öncesi Acil Sağlık Hizmetlerinde Enfeksiyon Önleme ve Kontrolü</a:t>
            </a:r>
          </a:p>
        </p:txBody>
      </p:sp>
      <p:sp>
        <p:nvSpPr>
          <p:cNvPr id="4" name="İçerik Yer Tutucusu 3">
            <a:extLst>
              <a:ext uri="{FF2B5EF4-FFF2-40B4-BE49-F238E27FC236}">
                <a16:creationId xmlns:a16="http://schemas.microsoft.com/office/drawing/2014/main" id="{0F4235C4-D475-7D3E-1C6E-0B9F59A2DC1C}"/>
              </a:ext>
            </a:extLst>
          </p:cNvPr>
          <p:cNvSpPr>
            <a:spLocks noGrp="1"/>
          </p:cNvSpPr>
          <p:nvPr>
            <p:ph idx="1"/>
          </p:nvPr>
        </p:nvSpPr>
        <p:spPr>
          <a:xfrm>
            <a:off x="417055" y="1856885"/>
            <a:ext cx="7611823" cy="4346722"/>
          </a:xfrm>
        </p:spPr>
        <p:txBody>
          <a:bodyPr>
            <a:noAutofit/>
          </a:bodyPr>
          <a:lstStyle/>
          <a:p>
            <a:pPr marL="0" indent="0">
              <a:buNone/>
            </a:pPr>
            <a:r>
              <a:rPr lang="tr-TR" sz="2400" u="sng" dirty="0">
                <a:solidFill>
                  <a:srgbClr val="0070C0"/>
                </a:solidFill>
              </a:rPr>
              <a:t>Hastane öncesi acil müdahale ortamlarında uygulanması gereken enfeksiyon önleme ve kontrol stratejileri;</a:t>
            </a:r>
          </a:p>
          <a:p>
            <a:pPr>
              <a:buFont typeface="Wingdings" pitchFamily="2" charset="2"/>
              <a:buChar char="q"/>
            </a:pPr>
            <a:r>
              <a:rPr lang="tr-TR" sz="2400" b="1" dirty="0">
                <a:solidFill>
                  <a:srgbClr val="000000"/>
                </a:solidFill>
              </a:rPr>
              <a:t>  </a:t>
            </a:r>
            <a:r>
              <a:rPr lang="tr-TR" sz="2200" dirty="0">
                <a:solidFill>
                  <a:srgbClr val="000000"/>
                </a:solidFill>
              </a:rPr>
              <a:t>El Hijyeni</a:t>
            </a:r>
          </a:p>
          <a:p>
            <a:pPr>
              <a:buFont typeface="Wingdings" pitchFamily="2" charset="2"/>
              <a:buChar char="q"/>
            </a:pPr>
            <a:r>
              <a:rPr lang="tr-TR" sz="2200" dirty="0">
                <a:solidFill>
                  <a:srgbClr val="000000"/>
                </a:solidFill>
              </a:rPr>
              <a:t>  Standart Önlemlere uyum</a:t>
            </a:r>
          </a:p>
          <a:p>
            <a:pPr>
              <a:buFont typeface="Wingdings" pitchFamily="2" charset="2"/>
              <a:buChar char="q"/>
            </a:pPr>
            <a:r>
              <a:rPr lang="tr-TR" sz="2200" dirty="0">
                <a:solidFill>
                  <a:srgbClr val="000000"/>
                </a:solidFill>
              </a:rPr>
              <a:t>  Şüphelenilen ve tanısı bilinen hastalarda bulaş yoluna yönelik önlemler</a:t>
            </a:r>
          </a:p>
          <a:p>
            <a:pPr>
              <a:buFont typeface="Wingdings" pitchFamily="2" charset="2"/>
              <a:buChar char="q"/>
            </a:pPr>
            <a:r>
              <a:rPr lang="tr-TR" sz="2200" dirty="0">
                <a:solidFill>
                  <a:srgbClr val="000000"/>
                </a:solidFill>
              </a:rPr>
              <a:t>  Tıbbi alet ve cihazların dezenfeksiyonu</a:t>
            </a:r>
          </a:p>
          <a:p>
            <a:pPr>
              <a:buFont typeface="Wingdings" pitchFamily="2" charset="2"/>
              <a:buChar char="q"/>
            </a:pPr>
            <a:r>
              <a:rPr lang="tr-TR" sz="2200" dirty="0">
                <a:solidFill>
                  <a:srgbClr val="000000"/>
                </a:solidFill>
              </a:rPr>
              <a:t>  Ambulans temizliği</a:t>
            </a:r>
          </a:p>
          <a:p>
            <a:pPr>
              <a:buFont typeface="Wingdings" pitchFamily="2" charset="2"/>
              <a:buChar char="q"/>
            </a:pPr>
            <a:r>
              <a:rPr lang="tr-TR" sz="2200" dirty="0">
                <a:solidFill>
                  <a:srgbClr val="000000"/>
                </a:solidFill>
              </a:rPr>
              <a:t>  Atık yönetimi</a:t>
            </a:r>
          </a:p>
          <a:p>
            <a:pPr>
              <a:buFont typeface="Wingdings" pitchFamily="2" charset="2"/>
              <a:buChar char="q"/>
            </a:pPr>
            <a:r>
              <a:rPr lang="tr-TR" sz="2200" dirty="0">
                <a:solidFill>
                  <a:srgbClr val="000000"/>
                </a:solidFill>
              </a:rPr>
              <a:t> Sağlık çalışanı güvenliği</a:t>
            </a:r>
          </a:p>
          <a:p>
            <a:pPr marL="0" indent="0" algn="just">
              <a:buNone/>
            </a:pPr>
            <a:endParaRPr lang="tr-TR" sz="2400" b="1" dirty="0">
              <a:solidFill>
                <a:srgbClr val="0070C0"/>
              </a:solidFill>
            </a:endParaRPr>
          </a:p>
        </p:txBody>
      </p:sp>
      <p:pic>
        <p:nvPicPr>
          <p:cNvPr id="5" name="Resim 4">
            <a:extLst>
              <a:ext uri="{FF2B5EF4-FFF2-40B4-BE49-F238E27FC236}">
                <a16:creationId xmlns:a16="http://schemas.microsoft.com/office/drawing/2014/main" id="{7B5F6C3A-05DD-40ED-48A5-000037EC258B}"/>
              </a:ext>
            </a:extLst>
          </p:cNvPr>
          <p:cNvPicPr>
            <a:picLocks noChangeAspect="1"/>
          </p:cNvPicPr>
          <p:nvPr/>
        </p:nvPicPr>
        <p:blipFill>
          <a:blip r:embed="rId2"/>
          <a:stretch>
            <a:fillRect/>
          </a:stretch>
        </p:blipFill>
        <p:spPr>
          <a:xfrm>
            <a:off x="8285355" y="2018372"/>
            <a:ext cx="3489589" cy="3980984"/>
          </a:xfrm>
          <a:prstGeom prst="rect">
            <a:avLst/>
          </a:prstGeom>
        </p:spPr>
      </p:pic>
    </p:spTree>
    <p:extLst>
      <p:ext uri="{BB962C8B-B14F-4D97-AF65-F5344CB8AC3E}">
        <p14:creationId xmlns:p14="http://schemas.microsoft.com/office/powerpoint/2010/main" val="377638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19730-7BE4-60C3-6893-E8571E7765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F3AE8-4C0A-8D28-9540-A73A0C78E80C}"/>
              </a:ext>
            </a:extLst>
          </p:cNvPr>
          <p:cNvSpPr>
            <a:spLocks noGrp="1"/>
          </p:cNvSpPr>
          <p:nvPr>
            <p:ph type="title"/>
          </p:nvPr>
        </p:nvSpPr>
        <p:spPr>
          <a:xfrm>
            <a:off x="1066800" y="168524"/>
            <a:ext cx="10058400" cy="1450757"/>
          </a:xfrm>
        </p:spPr>
        <p:txBody>
          <a:bodyPr>
            <a:normAutofit/>
          </a:bodyPr>
          <a:lstStyle/>
          <a:p>
            <a:pPr lvl="0"/>
            <a:r>
              <a:rPr lang="tr-TR" b="1" dirty="0">
                <a:solidFill>
                  <a:srgbClr val="0070C0"/>
                </a:solidFill>
              </a:rPr>
              <a:t>Kişisel Koruyucu Ekipmanlar (KKE)</a:t>
            </a:r>
            <a:endParaRPr lang="tr-TR" dirty="0">
              <a:solidFill>
                <a:srgbClr val="0070C0"/>
              </a:solidFill>
            </a:endParaRPr>
          </a:p>
        </p:txBody>
      </p:sp>
      <p:pic>
        <p:nvPicPr>
          <p:cNvPr id="3" name="Picture 7" descr="maske">
            <a:extLst>
              <a:ext uri="{FF2B5EF4-FFF2-40B4-BE49-F238E27FC236}">
                <a16:creationId xmlns:a16="http://schemas.microsoft.com/office/drawing/2014/main" id="{453D878A-A86F-EBDA-C59E-6CAE82FE1DE3}"/>
              </a:ext>
            </a:extLst>
          </p:cNvPr>
          <p:cNvPicPr>
            <a:picLocks noChangeAspect="1" noChangeArrowheads="1"/>
          </p:cNvPicPr>
          <p:nvPr/>
        </p:nvPicPr>
        <p:blipFill>
          <a:blip r:embed="rId2"/>
          <a:srcRect/>
          <a:stretch>
            <a:fillRect/>
          </a:stretch>
        </p:blipFill>
        <p:spPr bwMode="auto">
          <a:xfrm>
            <a:off x="4539145" y="1941494"/>
            <a:ext cx="2269040" cy="2000250"/>
          </a:xfrm>
          <a:prstGeom prst="ellipse">
            <a:avLst/>
          </a:prstGeom>
          <a:ln>
            <a:noFill/>
          </a:ln>
          <a:effectLst>
            <a:softEdge rad="112500"/>
          </a:effectLst>
        </p:spPr>
      </p:pic>
      <p:pic>
        <p:nvPicPr>
          <p:cNvPr id="4" name="Picture 6" descr="images">
            <a:extLst>
              <a:ext uri="{FF2B5EF4-FFF2-40B4-BE49-F238E27FC236}">
                <a16:creationId xmlns:a16="http://schemas.microsoft.com/office/drawing/2014/main" id="{D70F6739-C5CE-924C-3F69-B483D0BB7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597" y="3941744"/>
            <a:ext cx="2160588"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gözlük">
            <a:extLst>
              <a:ext uri="{FF2B5EF4-FFF2-40B4-BE49-F238E27FC236}">
                <a16:creationId xmlns:a16="http://schemas.microsoft.com/office/drawing/2014/main" id="{83C74206-0D0B-1EE9-B2FB-456F3355B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0918" y="4080941"/>
            <a:ext cx="2087562"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GL0975M">
            <a:extLst>
              <a:ext uri="{FF2B5EF4-FFF2-40B4-BE49-F238E27FC236}">
                <a16:creationId xmlns:a16="http://schemas.microsoft.com/office/drawing/2014/main" id="{35B07E17-6C5B-28B6-BBDD-6C0BBDBD8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4090" y="2206064"/>
            <a:ext cx="1285011" cy="8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efin Tek Kullanımlık Koruyucu Önlük Sms Kumaş Large Fiyatı">
            <a:extLst>
              <a:ext uri="{FF2B5EF4-FFF2-40B4-BE49-F238E27FC236}">
                <a16:creationId xmlns:a16="http://schemas.microsoft.com/office/drawing/2014/main" id="{CBA02FBF-C9A8-9828-597F-722732A30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657" y="2051714"/>
            <a:ext cx="3367992" cy="3367992"/>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A0A1D753-F91E-826A-D4E2-EABA41377ADA}"/>
              </a:ext>
            </a:extLst>
          </p:cNvPr>
          <p:cNvSpPr txBox="1"/>
          <p:nvPr/>
        </p:nvSpPr>
        <p:spPr>
          <a:xfrm>
            <a:off x="282103" y="6063955"/>
            <a:ext cx="3466077" cy="276999"/>
          </a:xfrm>
          <a:prstGeom prst="rect">
            <a:avLst/>
          </a:prstGeom>
          <a:noFill/>
        </p:spPr>
        <p:txBody>
          <a:bodyPr wrap="none" rtlCol="0">
            <a:spAutoFit/>
          </a:bodyPr>
          <a:lstStyle/>
          <a:p>
            <a:r>
              <a:rPr lang="tr-TR" sz="1100" dirty="0"/>
              <a:t>*Detaylı bilgi için </a:t>
            </a:r>
            <a:r>
              <a:rPr lang="tr-TR" sz="1200" dirty="0"/>
              <a:t>izolasyon</a:t>
            </a:r>
            <a:r>
              <a:rPr lang="tr-TR" sz="1100" dirty="0"/>
              <a:t> önlemleri sunumuna bakınız. </a:t>
            </a:r>
          </a:p>
        </p:txBody>
      </p:sp>
      <p:pic>
        <p:nvPicPr>
          <p:cNvPr id="2050" name="Picture 2">
            <a:extLst>
              <a:ext uri="{FF2B5EF4-FFF2-40B4-BE49-F238E27FC236}">
                <a16:creationId xmlns:a16="http://schemas.microsoft.com/office/drawing/2014/main" id="{7C33F666-7AE4-9FD9-7518-C652B4FBFF0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6005"/>
          <a:stretch>
            <a:fillRect/>
          </a:stretch>
        </p:blipFill>
        <p:spPr bwMode="auto">
          <a:xfrm>
            <a:off x="9907037" y="2051714"/>
            <a:ext cx="1807657" cy="356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90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maske">
            <a:extLst>
              <a:ext uri="{FF2B5EF4-FFF2-40B4-BE49-F238E27FC236}">
                <a16:creationId xmlns:a16="http://schemas.microsoft.com/office/drawing/2014/main" id="{F67656FE-90C9-7523-4190-700DCDE02B90}"/>
              </a:ext>
            </a:extLst>
          </p:cNvPr>
          <p:cNvPicPr>
            <a:picLocks noChangeAspect="1" noChangeArrowheads="1"/>
          </p:cNvPicPr>
          <p:nvPr/>
        </p:nvPicPr>
        <p:blipFill>
          <a:blip r:embed="rId2"/>
          <a:srcRect/>
          <a:stretch>
            <a:fillRect/>
          </a:stretch>
        </p:blipFill>
        <p:spPr bwMode="auto">
          <a:xfrm>
            <a:off x="2292856" y="2118690"/>
            <a:ext cx="1707722" cy="1505426"/>
          </a:xfrm>
          <a:prstGeom prst="ellipse">
            <a:avLst/>
          </a:prstGeom>
          <a:ln>
            <a:noFill/>
          </a:ln>
          <a:effectLst>
            <a:softEdge rad="112500"/>
          </a:effectLst>
        </p:spPr>
      </p:pic>
      <p:pic>
        <p:nvPicPr>
          <p:cNvPr id="3" name="Picture 6" descr="images">
            <a:extLst>
              <a:ext uri="{FF2B5EF4-FFF2-40B4-BE49-F238E27FC236}">
                <a16:creationId xmlns:a16="http://schemas.microsoft.com/office/drawing/2014/main" id="{F1242EE3-F6F8-1C99-9116-51F8D3063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572" y="3624116"/>
            <a:ext cx="1556219" cy="145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gözlük">
            <a:extLst>
              <a:ext uri="{FF2B5EF4-FFF2-40B4-BE49-F238E27FC236}">
                <a16:creationId xmlns:a16="http://schemas.microsoft.com/office/drawing/2014/main" id="{91548CDB-11B0-17A4-D834-0EB9058B5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173" y="5129542"/>
            <a:ext cx="1355016" cy="9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Nefin Tek Kullanımlık Koruyucu Önlük Sms Kumaş Large Fiyatı">
            <a:extLst>
              <a:ext uri="{FF2B5EF4-FFF2-40B4-BE49-F238E27FC236}">
                <a16:creationId xmlns:a16="http://schemas.microsoft.com/office/drawing/2014/main" id="{4AC20A16-F72A-8F33-B1AF-07CF65737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68" y="2257748"/>
            <a:ext cx="2160588" cy="3367992"/>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a:extLst>
              <a:ext uri="{FF2B5EF4-FFF2-40B4-BE49-F238E27FC236}">
                <a16:creationId xmlns:a16="http://schemas.microsoft.com/office/drawing/2014/main" id="{8232FE50-D5AD-6B73-C1F6-0593D2A4E67D}"/>
              </a:ext>
            </a:extLst>
          </p:cNvPr>
          <p:cNvSpPr txBox="1"/>
          <p:nvPr/>
        </p:nvSpPr>
        <p:spPr>
          <a:xfrm>
            <a:off x="4748311" y="1916350"/>
            <a:ext cx="6965004" cy="4042132"/>
          </a:xfrm>
          <a:prstGeom prst="rect">
            <a:avLst/>
          </a:prstGeom>
          <a:noFill/>
          <a:ln>
            <a:solidFill>
              <a:schemeClr val="accent1"/>
            </a:solidFill>
          </a:ln>
        </p:spPr>
        <p:txBody>
          <a:bodyPr wrap="square">
            <a:spAutoFit/>
          </a:bodyPr>
          <a:lstStyle/>
          <a:p>
            <a:pPr marL="286110" indent="-285750">
              <a:spcBef>
                <a:spcPts val="488"/>
              </a:spcBef>
              <a:buClr>
                <a:srgbClr val="FF0000"/>
              </a:buClr>
              <a:buFont typeface="Wingdings" panose="05000000000000000000" pitchFamily="2" charset="2"/>
              <a:buChar char="Ø"/>
            </a:pPr>
            <a:r>
              <a:rPr lang="tr-TR" sz="2000" spc="-1" dirty="0">
                <a:solidFill>
                  <a:srgbClr val="000000"/>
                </a:solidFill>
                <a:ea typeface="Microsoft YaHei"/>
              </a:rPr>
              <a:t>Vücut sıvı veya salgılarının çevreye sıçrama veya yayılma ihtimali olan durumlarda eldivene ek olarak </a:t>
            </a:r>
            <a:r>
              <a:rPr lang="tr-TR" sz="2000" spc="-1" dirty="0">
                <a:solidFill>
                  <a:srgbClr val="CC0000"/>
                </a:solidFill>
                <a:ea typeface="Microsoft YaHei"/>
              </a:rPr>
              <a:t>ÖNLÜK, MASKE, GÖZLÜK</a:t>
            </a:r>
            <a:r>
              <a:rPr lang="tr-TR" sz="2000" spc="-1" dirty="0">
                <a:solidFill>
                  <a:srgbClr val="000000"/>
                </a:solidFill>
                <a:ea typeface="Microsoft YaHei"/>
              </a:rPr>
              <a:t> kullanılmalı </a:t>
            </a:r>
            <a:endParaRPr lang="tr-TR" sz="2000" spc="-1" dirty="0">
              <a:latin typeface="Arial"/>
            </a:endParaRPr>
          </a:p>
          <a:p>
            <a:pPr marL="608040" indent="-606240">
              <a:spcBef>
                <a:spcPts val="488"/>
              </a:spcBef>
              <a:buFont typeface="Wingdings" panose="05000000000000000000" pitchFamily="2" charset="2"/>
              <a:buChar char="Ø"/>
            </a:pPr>
            <a:endParaRPr lang="tr-TR" sz="2000" spc="-1" dirty="0">
              <a:latin typeface="Arial"/>
            </a:endParaRPr>
          </a:p>
          <a:p>
            <a:pPr marL="286110" indent="-285750">
              <a:spcBef>
                <a:spcPts val="488"/>
              </a:spcBef>
              <a:buClr>
                <a:srgbClr val="FF0000"/>
              </a:buClr>
              <a:buFont typeface="Wingdings" panose="05000000000000000000" pitchFamily="2" charset="2"/>
              <a:buChar char="Ø"/>
            </a:pPr>
            <a:r>
              <a:rPr lang="tr-TR" sz="2000" spc="-1" dirty="0">
                <a:solidFill>
                  <a:srgbClr val="000000"/>
                </a:solidFill>
                <a:ea typeface="Microsoft YaHei"/>
              </a:rPr>
              <a:t>Kan ve diğer vücut sıvı/salgılarının çevreye sıçrama/püskürme ihtimali olan durumlarda (endotrakeal aspirasyon, endotrakeal entübasyon, vasküler invaziv girişimler, vb. ) </a:t>
            </a:r>
            <a:r>
              <a:rPr lang="tr-TR" sz="2000" spc="-1" dirty="0">
                <a:solidFill>
                  <a:srgbClr val="CC0000"/>
                </a:solidFill>
                <a:ea typeface="Microsoft YaHei"/>
              </a:rPr>
              <a:t>CERRAHİ MASKE + GÖZLÜK  VEYA SİPERLİ MASKE</a:t>
            </a:r>
            <a:r>
              <a:rPr lang="tr-TR" sz="2000" spc="-1" dirty="0">
                <a:solidFill>
                  <a:srgbClr val="000000"/>
                </a:solidFill>
                <a:ea typeface="Microsoft YaHei"/>
              </a:rPr>
              <a:t> kullanılmalı</a:t>
            </a:r>
          </a:p>
          <a:p>
            <a:pPr marL="287550" indent="-285750">
              <a:lnSpc>
                <a:spcPct val="100000"/>
              </a:lnSpc>
              <a:spcBef>
                <a:spcPts val="488"/>
              </a:spcBef>
              <a:buClr>
                <a:srgbClr val="FF0000"/>
              </a:buClr>
              <a:buFont typeface="Wingdings" panose="05000000000000000000" pitchFamily="2" charset="2"/>
              <a:buChar char="Ø"/>
            </a:pPr>
            <a:endParaRPr lang="tr-TR" sz="2000" spc="-1" dirty="0">
              <a:solidFill>
                <a:srgbClr val="000000"/>
              </a:solidFill>
              <a:ea typeface="Microsoft YaHei"/>
            </a:endParaRPr>
          </a:p>
          <a:p>
            <a:pPr marL="287550" indent="-285750">
              <a:lnSpc>
                <a:spcPct val="100000"/>
              </a:lnSpc>
              <a:spcBef>
                <a:spcPts val="488"/>
              </a:spcBef>
              <a:buClr>
                <a:srgbClr val="FF0000"/>
              </a:buClr>
              <a:buFont typeface="Wingdings" panose="05000000000000000000" pitchFamily="2" charset="2"/>
              <a:buChar char="Ø"/>
            </a:pPr>
            <a:r>
              <a:rPr lang="tr-TR" sz="2000" spc="-1" dirty="0">
                <a:solidFill>
                  <a:srgbClr val="000000"/>
                </a:solidFill>
                <a:ea typeface="Microsoft YaHei"/>
              </a:rPr>
              <a:t>Her tür spinal girişim sırasında (</a:t>
            </a:r>
            <a:r>
              <a:rPr lang="tr-TR" sz="2000" spc="-1" dirty="0" err="1">
                <a:solidFill>
                  <a:srgbClr val="000000"/>
                </a:solidFill>
                <a:ea typeface="Microsoft YaHei"/>
              </a:rPr>
              <a:t>miyelogram</a:t>
            </a:r>
            <a:r>
              <a:rPr lang="tr-TR" sz="2000" spc="-1" dirty="0">
                <a:solidFill>
                  <a:srgbClr val="000000"/>
                </a:solidFill>
                <a:ea typeface="Microsoft YaHei"/>
              </a:rPr>
              <a:t>, lomber ponksiyon, spinal anestezi, vb.) işlemi yapan kişi </a:t>
            </a:r>
            <a:r>
              <a:rPr lang="tr-TR" sz="2000" spc="-1" dirty="0">
                <a:solidFill>
                  <a:srgbClr val="CC0000"/>
                </a:solidFill>
                <a:ea typeface="Microsoft YaHei"/>
              </a:rPr>
              <a:t>CERRAHİ MASKE</a:t>
            </a:r>
            <a:r>
              <a:rPr lang="tr-TR" sz="2000" spc="-1" dirty="0">
                <a:solidFill>
                  <a:srgbClr val="000000"/>
                </a:solidFill>
                <a:ea typeface="Microsoft YaHei"/>
              </a:rPr>
              <a:t> kullanmalı</a:t>
            </a:r>
            <a:endParaRPr lang="tr-TR" sz="2000" spc="-1" dirty="0">
              <a:latin typeface="Arial"/>
            </a:endParaRPr>
          </a:p>
        </p:txBody>
      </p:sp>
      <p:sp>
        <p:nvSpPr>
          <p:cNvPr id="6" name="Metin kutusu 5">
            <a:extLst>
              <a:ext uri="{FF2B5EF4-FFF2-40B4-BE49-F238E27FC236}">
                <a16:creationId xmlns:a16="http://schemas.microsoft.com/office/drawing/2014/main" id="{8D770917-C91C-04B6-0D58-87786418862C}"/>
              </a:ext>
            </a:extLst>
          </p:cNvPr>
          <p:cNvSpPr txBox="1"/>
          <p:nvPr/>
        </p:nvSpPr>
        <p:spPr>
          <a:xfrm>
            <a:off x="1098958" y="524374"/>
            <a:ext cx="7917111" cy="707886"/>
          </a:xfrm>
          <a:prstGeom prst="rect">
            <a:avLst/>
          </a:prstGeom>
          <a:noFill/>
        </p:spPr>
        <p:txBody>
          <a:bodyPr wrap="square">
            <a:spAutoFit/>
          </a:bodyPr>
          <a:lstStyle/>
          <a:p>
            <a:r>
              <a:rPr lang="tr-TR" sz="4000" b="1" dirty="0">
                <a:solidFill>
                  <a:srgbClr val="0070C0"/>
                </a:solidFill>
              </a:rPr>
              <a:t>Kişisel Koruyucu Ekipmanlar (KKE)</a:t>
            </a:r>
            <a:endParaRPr lang="tr-TR" sz="4000" dirty="0"/>
          </a:p>
        </p:txBody>
      </p:sp>
    </p:spTree>
    <p:extLst>
      <p:ext uri="{BB962C8B-B14F-4D97-AF65-F5344CB8AC3E}">
        <p14:creationId xmlns:p14="http://schemas.microsoft.com/office/powerpoint/2010/main" val="2772023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CustomShape 1"/>
          <p:cNvSpPr/>
          <p:nvPr/>
        </p:nvSpPr>
        <p:spPr>
          <a:xfrm>
            <a:off x="379139" y="1693556"/>
            <a:ext cx="10505160" cy="131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tr-TR" sz="2400" b="1" strike="noStrike" spc="-1" dirty="0">
                <a:solidFill>
                  <a:srgbClr val="000000"/>
                </a:solidFill>
                <a:latin typeface="Trebuchet MS"/>
                <a:ea typeface="DejaVu Sans"/>
              </a:rPr>
              <a:t>N95/FFp2/FFp3 Maske Takımı</a:t>
            </a:r>
            <a:endParaRPr lang="tr-TR" sz="2400" b="0" strike="noStrike" spc="-1" dirty="0">
              <a:latin typeface="Arial"/>
            </a:endParaRPr>
          </a:p>
        </p:txBody>
      </p:sp>
      <p:pic>
        <p:nvPicPr>
          <p:cNvPr id="687" name="Picture 2"/>
          <p:cNvPicPr/>
          <p:nvPr/>
        </p:nvPicPr>
        <p:blipFill>
          <a:blip r:embed="rId2"/>
          <a:stretch/>
        </p:blipFill>
        <p:spPr>
          <a:xfrm>
            <a:off x="511469" y="2135748"/>
            <a:ext cx="2921449" cy="1682282"/>
          </a:xfrm>
          <a:prstGeom prst="rect">
            <a:avLst/>
          </a:prstGeom>
          <a:ln w="9360">
            <a:noFill/>
          </a:ln>
        </p:spPr>
      </p:pic>
      <p:pic>
        <p:nvPicPr>
          <p:cNvPr id="688" name="Picture 3"/>
          <p:cNvPicPr/>
          <p:nvPr/>
        </p:nvPicPr>
        <p:blipFill>
          <a:blip r:embed="rId3"/>
          <a:stretch/>
        </p:blipFill>
        <p:spPr>
          <a:xfrm>
            <a:off x="4286160" y="2135748"/>
            <a:ext cx="2840815" cy="1682282"/>
          </a:xfrm>
          <a:prstGeom prst="rect">
            <a:avLst/>
          </a:prstGeom>
          <a:ln w="9360">
            <a:noFill/>
          </a:ln>
        </p:spPr>
      </p:pic>
      <p:pic>
        <p:nvPicPr>
          <p:cNvPr id="689" name="Picture 4"/>
          <p:cNvPicPr/>
          <p:nvPr/>
        </p:nvPicPr>
        <p:blipFill>
          <a:blip r:embed="rId4"/>
          <a:stretch/>
        </p:blipFill>
        <p:spPr>
          <a:xfrm>
            <a:off x="8016536" y="2133904"/>
            <a:ext cx="3403736" cy="1682282"/>
          </a:xfrm>
          <a:prstGeom prst="rect">
            <a:avLst/>
          </a:prstGeom>
          <a:ln w="9360">
            <a:noFill/>
          </a:ln>
        </p:spPr>
      </p:pic>
      <p:pic>
        <p:nvPicPr>
          <p:cNvPr id="690" name="Picture 5"/>
          <p:cNvPicPr/>
          <p:nvPr/>
        </p:nvPicPr>
        <p:blipFill>
          <a:blip r:embed="rId5"/>
          <a:stretch/>
        </p:blipFill>
        <p:spPr>
          <a:xfrm>
            <a:off x="2477350" y="4322364"/>
            <a:ext cx="2921449" cy="1838371"/>
          </a:xfrm>
          <a:prstGeom prst="rect">
            <a:avLst/>
          </a:prstGeom>
          <a:ln w="9360">
            <a:noFill/>
          </a:ln>
        </p:spPr>
      </p:pic>
      <p:pic>
        <p:nvPicPr>
          <p:cNvPr id="691" name="Picture 6"/>
          <p:cNvPicPr/>
          <p:nvPr/>
        </p:nvPicPr>
        <p:blipFill>
          <a:blip r:embed="rId6"/>
          <a:srcRect r="38606"/>
          <a:stretch>
            <a:fillRect/>
          </a:stretch>
        </p:blipFill>
        <p:spPr>
          <a:xfrm>
            <a:off x="6643979" y="4245258"/>
            <a:ext cx="4429489" cy="1838371"/>
          </a:xfrm>
          <a:prstGeom prst="rect">
            <a:avLst/>
          </a:prstGeom>
          <a:ln w="9360">
            <a:noFill/>
          </a:ln>
        </p:spPr>
      </p:pic>
      <p:sp>
        <p:nvSpPr>
          <p:cNvPr id="692" name="CustomShape 2"/>
          <p:cNvSpPr/>
          <p:nvPr/>
        </p:nvSpPr>
        <p:spPr>
          <a:xfrm>
            <a:off x="1821784" y="2160000"/>
            <a:ext cx="465840" cy="275400"/>
          </a:xfrm>
          <a:prstGeom prst="roundRect">
            <a:avLst>
              <a:gd name="adj" fmla="val 16667"/>
            </a:avLst>
          </a:prstGeom>
          <a:ln cap="rnd">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800" b="0" strike="noStrike" spc="-1" dirty="0">
                <a:solidFill>
                  <a:srgbClr val="FFFFFF"/>
                </a:solidFill>
                <a:latin typeface="Trebuchet MS"/>
                <a:ea typeface="DejaVu Sans"/>
              </a:rPr>
              <a:t>1</a:t>
            </a:r>
            <a:endParaRPr lang="tr-TR" sz="1800" b="0" strike="noStrike" spc="-1" dirty="0">
              <a:latin typeface="Arial"/>
            </a:endParaRPr>
          </a:p>
        </p:txBody>
      </p:sp>
      <p:sp>
        <p:nvSpPr>
          <p:cNvPr id="693" name="CustomShape 3"/>
          <p:cNvSpPr/>
          <p:nvPr/>
        </p:nvSpPr>
        <p:spPr>
          <a:xfrm>
            <a:off x="5398799" y="2077380"/>
            <a:ext cx="465840" cy="275400"/>
          </a:xfrm>
          <a:prstGeom prst="roundRect">
            <a:avLst>
              <a:gd name="adj" fmla="val 16667"/>
            </a:avLst>
          </a:prstGeom>
          <a:ln cap="rnd">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800" b="0" strike="noStrike" spc="-1">
                <a:solidFill>
                  <a:srgbClr val="FFFFFF"/>
                </a:solidFill>
                <a:latin typeface="Trebuchet MS"/>
                <a:ea typeface="DejaVu Sans"/>
              </a:rPr>
              <a:t>2</a:t>
            </a:r>
            <a:endParaRPr lang="tr-TR" sz="1800" b="0" strike="noStrike" spc="-1">
              <a:latin typeface="Arial"/>
            </a:endParaRPr>
          </a:p>
        </p:txBody>
      </p:sp>
      <p:sp>
        <p:nvSpPr>
          <p:cNvPr id="694" name="CustomShape 4"/>
          <p:cNvSpPr/>
          <p:nvPr/>
        </p:nvSpPr>
        <p:spPr>
          <a:xfrm>
            <a:off x="9682226" y="2027793"/>
            <a:ext cx="465840" cy="275400"/>
          </a:xfrm>
          <a:prstGeom prst="roundRect">
            <a:avLst>
              <a:gd name="adj" fmla="val 16667"/>
            </a:avLst>
          </a:prstGeom>
          <a:ln cap="rnd">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800" b="0" strike="noStrike" spc="-1" dirty="0">
                <a:solidFill>
                  <a:srgbClr val="FFFFFF"/>
                </a:solidFill>
                <a:latin typeface="Trebuchet MS"/>
                <a:ea typeface="DejaVu Sans"/>
              </a:rPr>
              <a:t>3</a:t>
            </a:r>
            <a:endParaRPr lang="tr-TR" sz="1800" b="0" strike="noStrike" spc="-1" dirty="0">
              <a:latin typeface="Arial"/>
            </a:endParaRPr>
          </a:p>
        </p:txBody>
      </p:sp>
      <p:sp>
        <p:nvSpPr>
          <p:cNvPr id="695" name="CustomShape 5"/>
          <p:cNvSpPr/>
          <p:nvPr/>
        </p:nvSpPr>
        <p:spPr>
          <a:xfrm>
            <a:off x="1809720" y="4500720"/>
            <a:ext cx="465840" cy="275400"/>
          </a:xfrm>
          <a:prstGeom prst="roundRect">
            <a:avLst>
              <a:gd name="adj" fmla="val 16667"/>
            </a:avLst>
          </a:prstGeom>
          <a:ln cap="rnd">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800" b="0" strike="noStrike" spc="-1">
                <a:solidFill>
                  <a:srgbClr val="FFFFFF"/>
                </a:solidFill>
                <a:latin typeface="Trebuchet MS"/>
                <a:ea typeface="DejaVu Sans"/>
              </a:rPr>
              <a:t>4</a:t>
            </a:r>
            <a:endParaRPr lang="tr-TR" sz="1800" b="0" strike="noStrike" spc="-1">
              <a:latin typeface="Arial"/>
            </a:endParaRPr>
          </a:p>
        </p:txBody>
      </p:sp>
      <p:sp>
        <p:nvSpPr>
          <p:cNvPr id="696" name="CustomShape 6"/>
          <p:cNvSpPr/>
          <p:nvPr/>
        </p:nvSpPr>
        <p:spPr>
          <a:xfrm>
            <a:off x="6000840" y="4500720"/>
            <a:ext cx="465840" cy="275400"/>
          </a:xfrm>
          <a:prstGeom prst="roundRect">
            <a:avLst>
              <a:gd name="adj" fmla="val 16667"/>
            </a:avLst>
          </a:prstGeom>
          <a:ln cap="rnd">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800" b="0" strike="noStrike" spc="-1">
                <a:solidFill>
                  <a:srgbClr val="FFFFFF"/>
                </a:solidFill>
                <a:latin typeface="Trebuchet MS"/>
                <a:ea typeface="DejaVu Sans"/>
              </a:rPr>
              <a:t>5</a:t>
            </a:r>
            <a:endParaRPr lang="tr-TR" sz="1800" b="0" strike="noStrike" spc="-1">
              <a:latin typeface="Arial"/>
            </a:endParaRPr>
          </a:p>
        </p:txBody>
      </p:sp>
      <p:sp>
        <p:nvSpPr>
          <p:cNvPr id="3" name="Metin kutusu 2">
            <a:extLst>
              <a:ext uri="{FF2B5EF4-FFF2-40B4-BE49-F238E27FC236}">
                <a16:creationId xmlns:a16="http://schemas.microsoft.com/office/drawing/2014/main" id="{3193BC0D-6B41-4ADB-1875-EDCD23156794}"/>
              </a:ext>
            </a:extLst>
          </p:cNvPr>
          <p:cNvSpPr txBox="1"/>
          <p:nvPr/>
        </p:nvSpPr>
        <p:spPr>
          <a:xfrm>
            <a:off x="1098958" y="524374"/>
            <a:ext cx="7917111" cy="707886"/>
          </a:xfrm>
          <a:prstGeom prst="rect">
            <a:avLst/>
          </a:prstGeom>
          <a:noFill/>
        </p:spPr>
        <p:txBody>
          <a:bodyPr wrap="square">
            <a:spAutoFit/>
          </a:bodyPr>
          <a:lstStyle/>
          <a:p>
            <a:r>
              <a:rPr lang="tr-TR" sz="4000" b="1" dirty="0">
                <a:solidFill>
                  <a:srgbClr val="0070C0"/>
                </a:solidFill>
              </a:rPr>
              <a:t>Kişisel Koruyucu Ekipmanlar (KKE)</a:t>
            </a:r>
            <a:endParaRPr lang="tr-TR" sz="4000" dirty="0"/>
          </a:p>
        </p:txBody>
      </p:sp>
    </p:spTree>
    <p:extLst>
      <p:ext uri="{BB962C8B-B14F-4D97-AF65-F5344CB8AC3E}">
        <p14:creationId xmlns:p14="http://schemas.microsoft.com/office/powerpoint/2010/main" val="1036464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a:extLst>
              <a:ext uri="{FF2B5EF4-FFF2-40B4-BE49-F238E27FC236}">
                <a16:creationId xmlns:a16="http://schemas.microsoft.com/office/drawing/2014/main" id="{58C87FD9-2341-C0CF-3FED-399E1C936265}"/>
              </a:ext>
            </a:extLst>
          </p:cNvPr>
          <p:cNvGraphicFramePr/>
          <p:nvPr/>
        </p:nvGraphicFramePr>
        <p:xfrm>
          <a:off x="1128409" y="1867711"/>
          <a:ext cx="10068127" cy="4066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4F6D1926-C4EC-2203-2CFF-9E8E41977281}"/>
              </a:ext>
            </a:extLst>
          </p:cNvPr>
          <p:cNvSpPr txBox="1"/>
          <p:nvPr/>
        </p:nvSpPr>
        <p:spPr>
          <a:xfrm>
            <a:off x="0" y="6415550"/>
            <a:ext cx="12192000" cy="400110"/>
          </a:xfrm>
          <a:prstGeom prst="rect">
            <a:avLst/>
          </a:prstGeom>
          <a:noFill/>
        </p:spPr>
        <p:txBody>
          <a:bodyPr wrap="square">
            <a:spAutoFit/>
          </a:bodyPr>
          <a:lstStyle/>
          <a:p>
            <a:pPr lvl="0" algn="ctr"/>
            <a:r>
              <a:rPr lang="tr-TR" sz="2000" spc="-1" dirty="0">
                <a:solidFill>
                  <a:schemeClr val="bg1"/>
                </a:solidFill>
                <a:latin typeface="Calibri"/>
                <a:ea typeface="Microsoft YaHei"/>
              </a:rPr>
              <a:t>KKE’ler kullanılmadan önce el hijyeni sağlanmalı          </a:t>
            </a:r>
            <a:endParaRPr lang="tr-TR" sz="2000" dirty="0">
              <a:solidFill>
                <a:schemeClr val="bg1"/>
              </a:solidFill>
            </a:endParaRPr>
          </a:p>
        </p:txBody>
      </p:sp>
      <p:sp>
        <p:nvSpPr>
          <p:cNvPr id="2" name="Metin kutusu 1">
            <a:extLst>
              <a:ext uri="{FF2B5EF4-FFF2-40B4-BE49-F238E27FC236}">
                <a16:creationId xmlns:a16="http://schemas.microsoft.com/office/drawing/2014/main" id="{B361DAB9-A74E-E0DF-FB8A-A6BD2B59A901}"/>
              </a:ext>
            </a:extLst>
          </p:cNvPr>
          <p:cNvSpPr txBox="1"/>
          <p:nvPr/>
        </p:nvSpPr>
        <p:spPr>
          <a:xfrm>
            <a:off x="1098958" y="524374"/>
            <a:ext cx="7917111" cy="707886"/>
          </a:xfrm>
          <a:prstGeom prst="rect">
            <a:avLst/>
          </a:prstGeom>
          <a:noFill/>
        </p:spPr>
        <p:txBody>
          <a:bodyPr wrap="square">
            <a:spAutoFit/>
          </a:bodyPr>
          <a:lstStyle/>
          <a:p>
            <a:r>
              <a:rPr lang="tr-TR" sz="4000" b="1" dirty="0">
                <a:solidFill>
                  <a:srgbClr val="0070C0"/>
                </a:solidFill>
              </a:rPr>
              <a:t>Kişisel Koruyucu Ekipmanlar (KKE)</a:t>
            </a:r>
            <a:endParaRPr lang="tr-TR" sz="4000" dirty="0"/>
          </a:p>
        </p:txBody>
      </p:sp>
    </p:spTree>
    <p:extLst>
      <p:ext uri="{BB962C8B-B14F-4D97-AF65-F5344CB8AC3E}">
        <p14:creationId xmlns:p14="http://schemas.microsoft.com/office/powerpoint/2010/main" val="4154710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674751" y="3099074"/>
            <a:ext cx="2194561" cy="3046988"/>
          </a:xfrm>
          <a:prstGeom prst="rect">
            <a:avLst/>
          </a:prstGeom>
          <a:noFill/>
          <a:ln>
            <a:solidFill>
              <a:schemeClr val="accent1"/>
            </a:solidFill>
          </a:ln>
        </p:spPr>
        <p:txBody>
          <a:bodyPr wrap="square" rtlCol="0">
            <a:spAutoFit/>
          </a:bodyPr>
          <a:lstStyle/>
          <a:p>
            <a:r>
              <a:rPr lang="tr-TR" sz="4800" b="1" dirty="0">
                <a:solidFill>
                  <a:schemeClr val="accent2">
                    <a:lumMod val="50000"/>
                  </a:schemeClr>
                </a:solidFill>
              </a:rPr>
              <a:t>Ö</a:t>
            </a:r>
            <a:r>
              <a:rPr lang="tr-TR" sz="4800" dirty="0">
                <a:solidFill>
                  <a:srgbClr val="558984"/>
                </a:solidFill>
              </a:rPr>
              <a:t>nlük</a:t>
            </a:r>
          </a:p>
          <a:p>
            <a:r>
              <a:rPr lang="tr-TR" sz="4800" b="1" dirty="0">
                <a:solidFill>
                  <a:schemeClr val="accent2">
                    <a:lumMod val="50000"/>
                  </a:schemeClr>
                </a:solidFill>
              </a:rPr>
              <a:t>M</a:t>
            </a:r>
            <a:r>
              <a:rPr lang="tr-TR" sz="4800" dirty="0">
                <a:solidFill>
                  <a:srgbClr val="558984"/>
                </a:solidFill>
              </a:rPr>
              <a:t>aske</a:t>
            </a:r>
          </a:p>
          <a:p>
            <a:r>
              <a:rPr lang="tr-TR" sz="4800" b="1" dirty="0">
                <a:solidFill>
                  <a:schemeClr val="accent2">
                    <a:lumMod val="50000"/>
                  </a:schemeClr>
                </a:solidFill>
              </a:rPr>
              <a:t>G</a:t>
            </a:r>
            <a:r>
              <a:rPr lang="tr-TR" sz="4800" dirty="0">
                <a:solidFill>
                  <a:srgbClr val="558984"/>
                </a:solidFill>
              </a:rPr>
              <a:t>özlük</a:t>
            </a:r>
          </a:p>
          <a:p>
            <a:r>
              <a:rPr lang="tr-TR" sz="4800" b="1" dirty="0">
                <a:solidFill>
                  <a:schemeClr val="accent2">
                    <a:lumMod val="50000"/>
                  </a:schemeClr>
                </a:solidFill>
              </a:rPr>
              <a:t>E</a:t>
            </a:r>
            <a:r>
              <a:rPr lang="tr-TR" sz="4800" dirty="0">
                <a:solidFill>
                  <a:srgbClr val="558984"/>
                </a:solidFill>
              </a:rPr>
              <a:t>ldiven</a:t>
            </a:r>
          </a:p>
        </p:txBody>
      </p:sp>
      <p:grpSp>
        <p:nvGrpSpPr>
          <p:cNvPr id="3" name="Grup 2">
            <a:extLst>
              <a:ext uri="{FF2B5EF4-FFF2-40B4-BE49-F238E27FC236}">
                <a16:creationId xmlns:a16="http://schemas.microsoft.com/office/drawing/2014/main" id="{5C2FCB7E-0148-268A-1B1C-4EE20784C460}"/>
              </a:ext>
            </a:extLst>
          </p:cNvPr>
          <p:cNvGrpSpPr/>
          <p:nvPr/>
        </p:nvGrpSpPr>
        <p:grpSpPr>
          <a:xfrm>
            <a:off x="3200400" y="2159540"/>
            <a:ext cx="8575039" cy="4124881"/>
            <a:chOff x="2161310" y="1724891"/>
            <a:chExt cx="8146898" cy="4630189"/>
          </a:xfrm>
        </p:grpSpPr>
        <p:pic>
          <p:nvPicPr>
            <p:cNvPr id="4" name="Resim 3">
              <a:extLst>
                <a:ext uri="{FF2B5EF4-FFF2-40B4-BE49-F238E27FC236}">
                  <a16:creationId xmlns:a16="http://schemas.microsoft.com/office/drawing/2014/main" id="{5F05A3BF-438D-86C6-AD79-C17C2FE5C587}"/>
                </a:ext>
              </a:extLst>
            </p:cNvPr>
            <p:cNvPicPr>
              <a:picLocks noChangeAspect="1"/>
            </p:cNvPicPr>
            <p:nvPr/>
          </p:nvPicPr>
          <p:blipFill>
            <a:blip r:embed="rId2"/>
            <a:stretch>
              <a:fillRect/>
            </a:stretch>
          </p:blipFill>
          <p:spPr>
            <a:xfrm>
              <a:off x="2161310" y="1772449"/>
              <a:ext cx="8146898" cy="4582631"/>
            </a:xfrm>
            <a:prstGeom prst="rect">
              <a:avLst/>
            </a:prstGeom>
          </p:spPr>
        </p:pic>
        <p:grpSp>
          <p:nvGrpSpPr>
            <p:cNvPr id="6" name="Grup 5">
              <a:extLst>
                <a:ext uri="{FF2B5EF4-FFF2-40B4-BE49-F238E27FC236}">
                  <a16:creationId xmlns:a16="http://schemas.microsoft.com/office/drawing/2014/main" id="{57C47A60-7C2B-C3EF-7A90-602125AB65EA}"/>
                </a:ext>
              </a:extLst>
            </p:cNvPr>
            <p:cNvGrpSpPr/>
            <p:nvPr/>
          </p:nvGrpSpPr>
          <p:grpSpPr>
            <a:xfrm>
              <a:off x="4865716" y="1724891"/>
              <a:ext cx="2898371" cy="1276004"/>
              <a:chOff x="4865716" y="1724891"/>
              <a:chExt cx="2898371" cy="1276004"/>
            </a:xfrm>
          </p:grpSpPr>
          <p:sp>
            <p:nvSpPr>
              <p:cNvPr id="12" name="Dikdörtgen 11">
                <a:extLst>
                  <a:ext uri="{FF2B5EF4-FFF2-40B4-BE49-F238E27FC236}">
                    <a16:creationId xmlns:a16="http://schemas.microsoft.com/office/drawing/2014/main" id="{A4F5552F-E8C5-1746-E370-011AD33EAA30}"/>
                  </a:ext>
                </a:extLst>
              </p:cNvPr>
              <p:cNvSpPr/>
              <p:nvPr/>
            </p:nvSpPr>
            <p:spPr>
              <a:xfrm>
                <a:off x="4865716" y="1724891"/>
                <a:ext cx="2441171" cy="569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B151BD84-33E0-3138-3F93-2B5FE4747F60}"/>
                  </a:ext>
                </a:extLst>
              </p:cNvPr>
              <p:cNvSpPr/>
              <p:nvPr/>
            </p:nvSpPr>
            <p:spPr>
              <a:xfrm>
                <a:off x="4875413" y="2617124"/>
                <a:ext cx="2888674" cy="3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sp>
        <p:nvSpPr>
          <p:cNvPr id="5" name="Unvan 1"/>
          <p:cNvSpPr>
            <a:spLocks noGrp="1"/>
          </p:cNvSpPr>
          <p:nvPr>
            <p:ph type="title"/>
          </p:nvPr>
        </p:nvSpPr>
        <p:spPr>
          <a:xfrm>
            <a:off x="674751" y="1818759"/>
            <a:ext cx="11215255" cy="894033"/>
          </a:xfrm>
          <a:solidFill>
            <a:srgbClr val="558984"/>
          </a:solidFill>
        </p:spPr>
        <p:txBody>
          <a:bodyPr/>
          <a:lstStyle/>
          <a:p>
            <a:pPr marL="896891" marR="0" lvl="1" algn="l" defTabSz="914400" rtl="0" eaLnBrk="1" fontAlgn="auto" latinLnBrk="0" hangingPunct="1">
              <a:lnSpc>
                <a:spcPct val="80000"/>
              </a:lnSpc>
              <a:spcBef>
                <a:spcPts val="772"/>
              </a:spcBef>
              <a:spcAft>
                <a:spcPts val="0"/>
              </a:spcAft>
              <a:buClr>
                <a:srgbClr val="000000"/>
              </a:buClr>
              <a:buSzTx/>
              <a:tabLst/>
              <a:defRPr/>
            </a:pPr>
            <a:r>
              <a:rPr lang="tr-TR" sz="3200" kern="1200" spc="-1" dirty="0">
                <a:solidFill>
                  <a:schemeClr val="bg1"/>
                </a:solidFill>
                <a:latin typeface="Arial"/>
              </a:rPr>
              <a:t>Kişisel Koruyucu Donanım –Giyme Sırası;</a:t>
            </a:r>
          </a:p>
        </p:txBody>
      </p:sp>
      <p:sp>
        <p:nvSpPr>
          <p:cNvPr id="2" name="Metin kutusu 1">
            <a:extLst>
              <a:ext uri="{FF2B5EF4-FFF2-40B4-BE49-F238E27FC236}">
                <a16:creationId xmlns:a16="http://schemas.microsoft.com/office/drawing/2014/main" id="{6944271D-B451-5620-8921-CD5D3D09FE35}"/>
              </a:ext>
            </a:extLst>
          </p:cNvPr>
          <p:cNvSpPr txBox="1"/>
          <p:nvPr/>
        </p:nvSpPr>
        <p:spPr>
          <a:xfrm>
            <a:off x="1075888" y="838791"/>
            <a:ext cx="7204046" cy="646331"/>
          </a:xfrm>
          <a:prstGeom prst="rect">
            <a:avLst/>
          </a:prstGeom>
          <a:noFill/>
        </p:spPr>
        <p:txBody>
          <a:bodyPr wrap="square">
            <a:spAutoFit/>
          </a:bodyPr>
          <a:lstStyle/>
          <a:p>
            <a:r>
              <a:rPr lang="tr-TR" sz="3600" b="1" dirty="0">
                <a:solidFill>
                  <a:srgbClr val="0070C0"/>
                </a:solidFill>
              </a:rPr>
              <a:t>Kişisel Koruyucu Ekipmanlar (KKE)</a:t>
            </a:r>
            <a:endParaRPr lang="tr-TR" sz="3600" dirty="0"/>
          </a:p>
        </p:txBody>
      </p:sp>
    </p:spTree>
    <p:extLst>
      <p:ext uri="{BB962C8B-B14F-4D97-AF65-F5344CB8AC3E}">
        <p14:creationId xmlns:p14="http://schemas.microsoft.com/office/powerpoint/2010/main" val="3919709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3FFF456-3231-499D-9619-1B0F1807FA5B}"/>
              </a:ext>
            </a:extLst>
          </p:cNvPr>
          <p:cNvSpPr/>
          <p:nvPr/>
        </p:nvSpPr>
        <p:spPr>
          <a:xfrm>
            <a:off x="888462" y="2859640"/>
            <a:ext cx="2128736" cy="3046989"/>
          </a:xfrm>
          <a:prstGeom prst="rect">
            <a:avLst/>
          </a:prstGeom>
          <a:solidFill>
            <a:schemeClr val="bg1">
              <a:lumMod val="85000"/>
              <a:alpha val="2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graphicFrame>
        <p:nvGraphicFramePr>
          <p:cNvPr id="8" name="Diyagram 7"/>
          <p:cNvGraphicFramePr/>
          <p:nvPr/>
        </p:nvGraphicFramePr>
        <p:xfrm>
          <a:off x="784023" y="1877438"/>
          <a:ext cx="10623953" cy="80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Metin kutusu 24"/>
          <p:cNvSpPr txBox="1"/>
          <p:nvPr/>
        </p:nvSpPr>
        <p:spPr>
          <a:xfrm>
            <a:off x="888462" y="2859640"/>
            <a:ext cx="2074298" cy="3046988"/>
          </a:xfrm>
          <a:prstGeom prst="rect">
            <a:avLst/>
          </a:prstGeom>
          <a:noFill/>
        </p:spPr>
        <p:txBody>
          <a:bodyPr wrap="square" rtlCol="0">
            <a:spAutoFit/>
          </a:bodyPr>
          <a:lstStyle/>
          <a:p>
            <a:r>
              <a:rPr lang="tr-TR" sz="4800" b="1" dirty="0">
                <a:solidFill>
                  <a:schemeClr val="accent2">
                    <a:lumMod val="50000"/>
                  </a:schemeClr>
                </a:solidFill>
              </a:rPr>
              <a:t>E</a:t>
            </a:r>
            <a:r>
              <a:rPr lang="tr-TR" sz="4800" dirty="0">
                <a:solidFill>
                  <a:srgbClr val="558984"/>
                </a:solidFill>
              </a:rPr>
              <a:t>ldiven</a:t>
            </a:r>
          </a:p>
          <a:p>
            <a:r>
              <a:rPr lang="tr-TR" sz="4800" b="1" dirty="0">
                <a:solidFill>
                  <a:schemeClr val="accent2">
                    <a:lumMod val="50000"/>
                  </a:schemeClr>
                </a:solidFill>
              </a:rPr>
              <a:t>G</a:t>
            </a:r>
            <a:r>
              <a:rPr lang="tr-TR" sz="4800" dirty="0">
                <a:solidFill>
                  <a:srgbClr val="558984"/>
                </a:solidFill>
              </a:rPr>
              <a:t>özlük</a:t>
            </a:r>
          </a:p>
          <a:p>
            <a:r>
              <a:rPr lang="tr-TR" sz="4800" b="1" dirty="0">
                <a:solidFill>
                  <a:schemeClr val="accent2">
                    <a:lumMod val="50000"/>
                  </a:schemeClr>
                </a:solidFill>
              </a:rPr>
              <a:t>Ö</a:t>
            </a:r>
            <a:r>
              <a:rPr lang="tr-TR" sz="4800" dirty="0">
                <a:solidFill>
                  <a:srgbClr val="558984"/>
                </a:solidFill>
              </a:rPr>
              <a:t>nlük</a:t>
            </a:r>
          </a:p>
          <a:p>
            <a:r>
              <a:rPr lang="tr-TR" sz="4800" b="1" dirty="0">
                <a:solidFill>
                  <a:schemeClr val="accent2">
                    <a:lumMod val="50000"/>
                  </a:schemeClr>
                </a:solidFill>
              </a:rPr>
              <a:t>M</a:t>
            </a:r>
            <a:r>
              <a:rPr lang="tr-TR" sz="4800" dirty="0">
                <a:solidFill>
                  <a:srgbClr val="558984"/>
                </a:solidFill>
              </a:rPr>
              <a:t>aske</a:t>
            </a:r>
          </a:p>
        </p:txBody>
      </p:sp>
      <p:pic>
        <p:nvPicPr>
          <p:cNvPr id="7" name="Resim 6">
            <a:extLst>
              <a:ext uri="{FF2B5EF4-FFF2-40B4-BE49-F238E27FC236}">
                <a16:creationId xmlns:a16="http://schemas.microsoft.com/office/drawing/2014/main" id="{386D0731-956A-4694-7F46-1207CAD2AA89}"/>
              </a:ext>
            </a:extLst>
          </p:cNvPr>
          <p:cNvPicPr>
            <a:picLocks noChangeAspect="1"/>
          </p:cNvPicPr>
          <p:nvPr/>
        </p:nvPicPr>
        <p:blipFill>
          <a:blip r:embed="rId7"/>
          <a:stretch>
            <a:fillRect/>
          </a:stretch>
        </p:blipFill>
        <p:spPr>
          <a:xfrm>
            <a:off x="3332907" y="2859640"/>
            <a:ext cx="7970631" cy="3367317"/>
          </a:xfrm>
          <a:prstGeom prst="rect">
            <a:avLst/>
          </a:prstGeom>
          <a:ln w="28575">
            <a:solidFill>
              <a:schemeClr val="tx1"/>
            </a:solidFill>
          </a:ln>
        </p:spPr>
      </p:pic>
      <p:sp>
        <p:nvSpPr>
          <p:cNvPr id="4" name="Metin kutusu 3">
            <a:extLst>
              <a:ext uri="{FF2B5EF4-FFF2-40B4-BE49-F238E27FC236}">
                <a16:creationId xmlns:a16="http://schemas.microsoft.com/office/drawing/2014/main" id="{7BE28F0B-A37C-4979-EAF9-2237FA256AFD}"/>
              </a:ext>
            </a:extLst>
          </p:cNvPr>
          <p:cNvSpPr txBox="1"/>
          <p:nvPr/>
        </p:nvSpPr>
        <p:spPr>
          <a:xfrm>
            <a:off x="1075888" y="838791"/>
            <a:ext cx="7204046" cy="646331"/>
          </a:xfrm>
          <a:prstGeom prst="rect">
            <a:avLst/>
          </a:prstGeom>
          <a:noFill/>
        </p:spPr>
        <p:txBody>
          <a:bodyPr wrap="square">
            <a:spAutoFit/>
          </a:bodyPr>
          <a:lstStyle/>
          <a:p>
            <a:r>
              <a:rPr lang="tr-TR" sz="3600" b="1" dirty="0">
                <a:solidFill>
                  <a:srgbClr val="0070C0"/>
                </a:solidFill>
              </a:rPr>
              <a:t>Kişisel Koruyucu Ekipmanlar (KKE)</a:t>
            </a:r>
            <a:endParaRPr lang="tr-TR" sz="3600" dirty="0"/>
          </a:p>
        </p:txBody>
      </p:sp>
    </p:spTree>
    <p:extLst>
      <p:ext uri="{BB962C8B-B14F-4D97-AF65-F5344CB8AC3E}">
        <p14:creationId xmlns:p14="http://schemas.microsoft.com/office/powerpoint/2010/main" val="1230260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206E1-14CD-BF07-EED2-772F3276F2C6}"/>
            </a:ext>
          </a:extLst>
        </p:cNvPr>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8AF7AC9B-5550-1CF1-132E-FD0AEB8212AE}"/>
              </a:ext>
            </a:extLst>
          </p:cNvPr>
          <p:cNvGraphicFramePr/>
          <p:nvPr>
            <p:extLst>
              <p:ext uri="{D42A27DB-BD31-4B8C-83A1-F6EECF244321}">
                <p14:modId xmlns:p14="http://schemas.microsoft.com/office/powerpoint/2010/main" val="2926194606"/>
              </p:ext>
            </p:extLst>
          </p:nvPr>
        </p:nvGraphicFramePr>
        <p:xfrm>
          <a:off x="463137" y="344385"/>
          <a:ext cx="3170712"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6.jpeg">
            <a:extLst>
              <a:ext uri="{FF2B5EF4-FFF2-40B4-BE49-F238E27FC236}">
                <a16:creationId xmlns:a16="http://schemas.microsoft.com/office/drawing/2014/main" id="{A9D1F637-D2D8-90A5-A705-A704ECF6E667}"/>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676483" y="4021740"/>
            <a:ext cx="6967649" cy="260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 3">
            <a:extLst>
              <a:ext uri="{FF2B5EF4-FFF2-40B4-BE49-F238E27FC236}">
                <a16:creationId xmlns:a16="http://schemas.microsoft.com/office/drawing/2014/main" id="{8C3CEEB7-F191-10E4-AAAF-36970383FD34}"/>
              </a:ext>
            </a:extLst>
          </p:cNvPr>
          <p:cNvGrpSpPr/>
          <p:nvPr/>
        </p:nvGrpSpPr>
        <p:grpSpPr>
          <a:xfrm>
            <a:off x="5369337" y="4956387"/>
            <a:ext cx="5783239" cy="394102"/>
            <a:chOff x="0" y="0"/>
            <a:chExt cx="7710985" cy="525469"/>
          </a:xfrm>
          <a:solidFill>
            <a:srgbClr val="FF9900"/>
          </a:solidFill>
          <a:scene3d>
            <a:camera prst="orthographicFront">
              <a:rot lat="0" lon="0" rev="0"/>
            </a:camera>
            <a:lightRig rig="contrasting" dir="t">
              <a:rot lat="0" lon="0" rev="1200000"/>
            </a:lightRig>
          </a:scene3d>
        </p:grpSpPr>
        <p:sp>
          <p:nvSpPr>
            <p:cNvPr id="6" name="Yuvarlatılmış Dikdörtgen 5">
              <a:extLst>
                <a:ext uri="{FF2B5EF4-FFF2-40B4-BE49-F238E27FC236}">
                  <a16:creationId xmlns:a16="http://schemas.microsoft.com/office/drawing/2014/main" id="{EB021979-02B1-4523-4741-BB5F54610B03}"/>
                </a:ext>
              </a:extLst>
            </p:cNvPr>
            <p:cNvSpPr/>
            <p:nvPr/>
          </p:nvSpPr>
          <p:spPr>
            <a:xfrm>
              <a:off x="0" y="0"/>
              <a:ext cx="7710985" cy="525469"/>
            </a:xfrm>
            <a:prstGeom prst="roundRect">
              <a:avLst/>
            </a:prstGeom>
            <a:grpFill/>
            <a:ln>
              <a:noFill/>
            </a:ln>
            <a:effectLst>
              <a:outerShdw blurRad="40000" dist="23000" dir="5400000" rotWithShape="0">
                <a:srgbClr val="000000">
                  <a:alpha val="35000"/>
                </a:srgbClr>
              </a:outerShdw>
            </a:effectLst>
            <a:sp3d contourW="19050" prstMaterial="metal">
              <a:bevelT w="88900" h="203200"/>
              <a:bevelB w="165100" h="254000"/>
            </a:sp3d>
          </p:spPr>
          <p:style>
            <a:lnRef idx="0">
              <a:scrgbClr r="0" g="0" b="0"/>
            </a:lnRef>
            <a:fillRef idx="1">
              <a:scrgbClr r="0" g="0" b="0"/>
            </a:fillRef>
            <a:effectRef idx="2">
              <a:scrgbClr r="0" g="0" b="0"/>
            </a:effectRef>
            <a:fontRef idx="minor">
              <a:schemeClr val="lt1"/>
            </a:fontRef>
          </p:style>
          <p:txBody>
            <a:bodyPr/>
            <a:lstStyle/>
            <a:p>
              <a:endParaRPr lang="tr-TR"/>
            </a:p>
          </p:txBody>
        </p:sp>
        <p:sp>
          <p:nvSpPr>
            <p:cNvPr id="7" name="Yuvarlatılmış Dikdörtgen 4">
              <a:extLst>
                <a:ext uri="{FF2B5EF4-FFF2-40B4-BE49-F238E27FC236}">
                  <a16:creationId xmlns:a16="http://schemas.microsoft.com/office/drawing/2014/main" id="{AB6382B2-CCD7-F1E8-B080-864E2DB60C98}"/>
                </a:ext>
              </a:extLst>
            </p:cNvPr>
            <p:cNvSpPr txBox="1"/>
            <p:nvPr/>
          </p:nvSpPr>
          <p:spPr>
            <a:xfrm>
              <a:off x="25651" y="25651"/>
              <a:ext cx="7659683" cy="47416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defTabSz="933450">
                <a:lnSpc>
                  <a:spcPct val="90000"/>
                </a:lnSpc>
                <a:spcBef>
                  <a:spcPct val="0"/>
                </a:spcBef>
                <a:spcAft>
                  <a:spcPct val="35000"/>
                </a:spcAft>
              </a:pPr>
              <a:endParaRPr lang="tr-TR" sz="2100" dirty="0">
                <a:solidFill>
                  <a:srgbClr val="FFFFFF"/>
                </a:solidFill>
                <a:latin typeface="Calibri" panose="020F0502020204030204" pitchFamily="34" charset="0"/>
                <a:cs typeface="Calibri" panose="020F0502020204030204" pitchFamily="34" charset="0"/>
              </a:endParaRPr>
            </a:p>
          </p:txBody>
        </p:sp>
      </p:grpSp>
      <p:sp>
        <p:nvSpPr>
          <p:cNvPr id="9" name="Metin kutusu 8">
            <a:extLst>
              <a:ext uri="{FF2B5EF4-FFF2-40B4-BE49-F238E27FC236}">
                <a16:creationId xmlns:a16="http://schemas.microsoft.com/office/drawing/2014/main" id="{BC579C79-F119-8F39-C629-D806575564E5}"/>
              </a:ext>
            </a:extLst>
          </p:cNvPr>
          <p:cNvSpPr txBox="1"/>
          <p:nvPr/>
        </p:nvSpPr>
        <p:spPr>
          <a:xfrm>
            <a:off x="5271287" y="4937148"/>
            <a:ext cx="6103088" cy="369332"/>
          </a:xfrm>
          <a:prstGeom prst="rect">
            <a:avLst/>
          </a:prstGeom>
          <a:noFill/>
          <a:ln>
            <a:noFill/>
          </a:ln>
        </p:spPr>
        <p:txBody>
          <a:bodyPr wrap="square">
            <a:spAutoFit/>
          </a:bodyPr>
          <a:lstStyle/>
          <a:p>
            <a:pPr algn="ctr" defTabSz="685800">
              <a:defRPr/>
            </a:pPr>
            <a:r>
              <a:rPr lang="tr-TR" sz="1800" b="1" kern="0" dirty="0">
                <a:solidFill>
                  <a:srgbClr val="FFFFFF"/>
                </a:solidFill>
                <a:latin typeface="Calibri" panose="020F0502020204030204" pitchFamily="34" charset="0"/>
              </a:rPr>
              <a:t>En sık kullandığımız tıbbi alet ellerimiz</a:t>
            </a:r>
            <a:r>
              <a:rPr lang="tr-TR" b="1" kern="0" dirty="0">
                <a:solidFill>
                  <a:srgbClr val="FFFFFF"/>
                </a:solidFill>
                <a:latin typeface="Calibri" panose="020F0502020204030204" pitchFamily="34" charset="0"/>
              </a:rPr>
              <a:t>...</a:t>
            </a:r>
            <a:endParaRPr lang="tr-TR" sz="1800" b="1" kern="0" dirty="0">
              <a:solidFill>
                <a:srgbClr val="FFFFFF"/>
              </a:solidFill>
              <a:latin typeface="Calibri" panose="020F0502020204030204" pitchFamily="34" charset="0"/>
            </a:endParaRPr>
          </a:p>
        </p:txBody>
      </p:sp>
      <p:graphicFrame>
        <p:nvGraphicFramePr>
          <p:cNvPr id="12" name="Diyagram 11">
            <a:extLst>
              <a:ext uri="{FF2B5EF4-FFF2-40B4-BE49-F238E27FC236}">
                <a16:creationId xmlns:a16="http://schemas.microsoft.com/office/drawing/2014/main" id="{0554C83A-9D56-5814-3768-C87F02A46A9F}"/>
              </a:ext>
            </a:extLst>
          </p:cNvPr>
          <p:cNvGraphicFramePr/>
          <p:nvPr>
            <p:extLst>
              <p:ext uri="{D42A27DB-BD31-4B8C-83A1-F6EECF244321}">
                <p14:modId xmlns:p14="http://schemas.microsoft.com/office/powerpoint/2010/main" val="1028738640"/>
              </p:ext>
            </p:extLst>
          </p:nvPr>
        </p:nvGraphicFramePr>
        <p:xfrm>
          <a:off x="5027693" y="1526750"/>
          <a:ext cx="6105644" cy="14479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Aşağı Ok 12">
            <a:extLst>
              <a:ext uri="{FF2B5EF4-FFF2-40B4-BE49-F238E27FC236}">
                <a16:creationId xmlns:a16="http://schemas.microsoft.com/office/drawing/2014/main" id="{40D22675-CE9F-4ADB-BAC9-D42CE97446FF}"/>
              </a:ext>
            </a:extLst>
          </p:cNvPr>
          <p:cNvSpPr/>
          <p:nvPr/>
        </p:nvSpPr>
        <p:spPr>
          <a:xfrm>
            <a:off x="7838199" y="3063285"/>
            <a:ext cx="484632" cy="731429"/>
          </a:xfrm>
          <a:prstGeom prst="down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24368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54D6E-7D9A-9AD1-9281-04EE713F1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E963EB-CBAC-81CD-E172-7D7F20C54FD0}"/>
              </a:ext>
            </a:extLst>
          </p:cNvPr>
          <p:cNvSpPr>
            <a:spLocks noGrp="1"/>
          </p:cNvSpPr>
          <p:nvPr>
            <p:ph type="title"/>
          </p:nvPr>
        </p:nvSpPr>
        <p:spPr>
          <a:xfrm>
            <a:off x="1066800" y="168524"/>
            <a:ext cx="10058400" cy="1450757"/>
          </a:xfrm>
        </p:spPr>
        <p:txBody>
          <a:bodyPr>
            <a:normAutofit/>
          </a:bodyPr>
          <a:lstStyle/>
          <a:p>
            <a:r>
              <a:rPr lang="tr-TR" sz="6000" b="1" dirty="0">
                <a:solidFill>
                  <a:srgbClr val="FF9933"/>
                </a:solidFill>
                <a:latin typeface="+mn-lt"/>
              </a:rPr>
              <a:t>El Hijyeni</a:t>
            </a:r>
            <a:endParaRPr lang="en-GB" sz="6000" b="1" dirty="0">
              <a:solidFill>
                <a:srgbClr val="FF9933"/>
              </a:solidFill>
              <a:latin typeface="+mn-lt"/>
            </a:endParaRPr>
          </a:p>
        </p:txBody>
      </p:sp>
      <p:pic>
        <p:nvPicPr>
          <p:cNvPr id="4" name="Picture 2" descr="C:\Users\Blg\Desktop\El hijyeni posterler\el hijyeninde 5 endikasyon.jpg">
            <a:extLst>
              <a:ext uri="{FF2B5EF4-FFF2-40B4-BE49-F238E27FC236}">
                <a16:creationId xmlns:a16="http://schemas.microsoft.com/office/drawing/2014/main" id="{FE2EA603-D9DD-4E85-DEE8-E708496299A1}"/>
              </a:ext>
            </a:extLst>
          </p:cNvPr>
          <p:cNvPicPr>
            <a:picLocks noChangeAspect="1" noChangeArrowheads="1"/>
          </p:cNvPicPr>
          <p:nvPr/>
        </p:nvPicPr>
        <p:blipFill>
          <a:blip r:embed="rId2"/>
          <a:srcRect/>
          <a:stretch>
            <a:fillRect/>
          </a:stretch>
        </p:blipFill>
        <p:spPr bwMode="auto">
          <a:xfrm>
            <a:off x="2930053" y="1812022"/>
            <a:ext cx="4972376" cy="4353886"/>
          </a:xfrm>
          <a:prstGeom prst="rect">
            <a:avLst/>
          </a:prstGeom>
          <a:noFill/>
        </p:spPr>
      </p:pic>
    </p:spTree>
    <p:extLst>
      <p:ext uri="{BB962C8B-B14F-4D97-AF65-F5344CB8AC3E}">
        <p14:creationId xmlns:p14="http://schemas.microsoft.com/office/powerpoint/2010/main" val="500549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9C73-AAC9-73EA-8A86-7392A5D0167A}"/>
              </a:ext>
            </a:extLst>
          </p:cNvPr>
          <p:cNvSpPr>
            <a:spLocks noGrp="1"/>
          </p:cNvSpPr>
          <p:nvPr>
            <p:ph type="title"/>
          </p:nvPr>
        </p:nvSpPr>
        <p:spPr/>
        <p:txBody>
          <a:bodyPr>
            <a:normAutofit/>
          </a:bodyPr>
          <a:lstStyle/>
          <a:p>
            <a:r>
              <a:rPr lang="tr-TR" b="1" dirty="0">
                <a:solidFill>
                  <a:srgbClr val="7030A0"/>
                </a:solidFill>
              </a:rPr>
              <a:t>Sunum Planı</a:t>
            </a:r>
          </a:p>
        </p:txBody>
      </p:sp>
      <p:sp>
        <p:nvSpPr>
          <p:cNvPr id="3" name="Content Placeholder 2">
            <a:extLst>
              <a:ext uri="{FF2B5EF4-FFF2-40B4-BE49-F238E27FC236}">
                <a16:creationId xmlns:a16="http://schemas.microsoft.com/office/drawing/2014/main" id="{00155568-BE6A-443E-39F8-82766297C1F9}"/>
              </a:ext>
            </a:extLst>
          </p:cNvPr>
          <p:cNvSpPr>
            <a:spLocks noGrp="1"/>
          </p:cNvSpPr>
          <p:nvPr>
            <p:ph idx="1"/>
          </p:nvPr>
        </p:nvSpPr>
        <p:spPr>
          <a:xfrm>
            <a:off x="1071816" y="1737360"/>
            <a:ext cx="10269060" cy="4497193"/>
          </a:xfrm>
        </p:spPr>
        <p:txBody>
          <a:bodyPr>
            <a:noAutofit/>
          </a:bodyPr>
          <a:lstStyle/>
          <a:p>
            <a:pPr>
              <a:buFont typeface="Wingdings" panose="05000000000000000000" pitchFamily="2" charset="2"/>
              <a:buChar char="q"/>
            </a:pPr>
            <a:endParaRPr lang="tr-TR" sz="2500" dirty="0">
              <a:solidFill>
                <a:srgbClr val="000000"/>
              </a:solidFill>
            </a:endParaRPr>
          </a:p>
          <a:p>
            <a:pPr>
              <a:buFont typeface="Wingdings" panose="05000000000000000000" pitchFamily="2" charset="2"/>
              <a:buChar char="q"/>
            </a:pPr>
            <a:r>
              <a:rPr lang="tr-TR" sz="2500" dirty="0">
                <a:solidFill>
                  <a:srgbClr val="000000"/>
                </a:solidFill>
              </a:rPr>
              <a:t> Acil Sağlık Hizmetlerinde Enfeksiyon Kontrolünün Önemi</a:t>
            </a:r>
          </a:p>
          <a:p>
            <a:pPr>
              <a:buFont typeface="Wingdings" panose="05000000000000000000" pitchFamily="2" charset="2"/>
              <a:buChar char="q"/>
            </a:pPr>
            <a:endParaRPr lang="tr-TR" sz="2500" dirty="0">
              <a:solidFill>
                <a:srgbClr val="000000"/>
              </a:solidFill>
            </a:endParaRPr>
          </a:p>
          <a:p>
            <a:pPr>
              <a:buFont typeface="Wingdings" panose="05000000000000000000" pitchFamily="2" charset="2"/>
              <a:buChar char="q"/>
            </a:pPr>
            <a:r>
              <a:rPr lang="tr-TR" sz="2500" dirty="0">
                <a:solidFill>
                  <a:srgbClr val="000000"/>
                </a:solidFill>
              </a:rPr>
              <a:t> Sağlık Hizmeti İlişkili Enfeksiyonlar ve Enfeksiyon Kontrolünün Temel İlkeleri</a:t>
            </a:r>
          </a:p>
          <a:p>
            <a:pPr marL="0" indent="0">
              <a:buNone/>
            </a:pPr>
            <a:endParaRPr lang="tr-TR" sz="2500" dirty="0">
              <a:solidFill>
                <a:srgbClr val="000000"/>
              </a:solidFill>
            </a:endParaRPr>
          </a:p>
          <a:p>
            <a:pPr>
              <a:buFont typeface="Wingdings" panose="05000000000000000000" pitchFamily="2" charset="2"/>
              <a:buChar char="q"/>
            </a:pPr>
            <a:r>
              <a:rPr lang="tr-TR" sz="2500" dirty="0">
                <a:solidFill>
                  <a:srgbClr val="000000"/>
                </a:solidFill>
              </a:rPr>
              <a:t> Hastane Öncesi Acil Sağlık Hizmetlerinde Enfeksiyon Kontrolü</a:t>
            </a:r>
          </a:p>
          <a:p>
            <a:pPr>
              <a:buFont typeface="Wingdings" panose="05000000000000000000" pitchFamily="2" charset="2"/>
              <a:buChar char="q"/>
            </a:pPr>
            <a:endParaRPr lang="tr-TR" sz="2500" dirty="0">
              <a:solidFill>
                <a:srgbClr val="000000"/>
              </a:solidFill>
            </a:endParaRPr>
          </a:p>
          <a:p>
            <a:pPr>
              <a:buFont typeface="Wingdings" panose="05000000000000000000" pitchFamily="2" charset="2"/>
              <a:buChar char="q"/>
            </a:pPr>
            <a:r>
              <a:rPr lang="tr-TR" sz="2500" dirty="0">
                <a:solidFill>
                  <a:srgbClr val="000000"/>
                </a:solidFill>
              </a:rPr>
              <a:t> Hastane  Acil Servislerinde Enfeksiyon Kontrolü</a:t>
            </a:r>
          </a:p>
        </p:txBody>
      </p:sp>
    </p:spTree>
    <p:extLst>
      <p:ext uri="{BB962C8B-B14F-4D97-AF65-F5344CB8AC3E}">
        <p14:creationId xmlns:p14="http://schemas.microsoft.com/office/powerpoint/2010/main" val="1338252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EF73823-0780-F49C-B706-4C74A8405653}"/>
              </a:ext>
            </a:extLst>
          </p:cNvPr>
          <p:cNvPicPr>
            <a:picLocks noChangeAspect="1"/>
          </p:cNvPicPr>
          <p:nvPr/>
        </p:nvPicPr>
        <p:blipFill>
          <a:blip r:embed="rId2"/>
          <a:stretch>
            <a:fillRect/>
          </a:stretch>
        </p:blipFill>
        <p:spPr>
          <a:xfrm>
            <a:off x="1016493" y="1935803"/>
            <a:ext cx="2971847" cy="1740989"/>
          </a:xfrm>
          <a:prstGeom prst="rect">
            <a:avLst/>
          </a:prstGeom>
          <a:ln w="19050">
            <a:solidFill>
              <a:schemeClr val="accent1"/>
            </a:solidFill>
          </a:ln>
        </p:spPr>
      </p:pic>
      <p:pic>
        <p:nvPicPr>
          <p:cNvPr id="6" name="Picture 3">
            <a:extLst>
              <a:ext uri="{FF2B5EF4-FFF2-40B4-BE49-F238E27FC236}">
                <a16:creationId xmlns:a16="http://schemas.microsoft.com/office/drawing/2014/main" id="{F41CC103-7B1A-9D2E-0405-4A7BD2513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980" y="1945268"/>
            <a:ext cx="2971847" cy="1740989"/>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4B54CCFB-5778-D5A0-69B0-31326CA9EF30}"/>
              </a:ext>
            </a:extLst>
          </p:cNvPr>
          <p:cNvPicPr>
            <a:picLocks noChangeAspect="1"/>
          </p:cNvPicPr>
          <p:nvPr/>
        </p:nvPicPr>
        <p:blipFill>
          <a:blip r:embed="rId4"/>
          <a:stretch>
            <a:fillRect/>
          </a:stretch>
        </p:blipFill>
        <p:spPr>
          <a:xfrm>
            <a:off x="7697467" y="1935803"/>
            <a:ext cx="2971847" cy="1740989"/>
          </a:xfrm>
          <a:prstGeom prst="rect">
            <a:avLst/>
          </a:prstGeom>
          <a:ln w="19050">
            <a:solidFill>
              <a:schemeClr val="accent1"/>
            </a:solidFill>
          </a:ln>
        </p:spPr>
      </p:pic>
      <p:pic>
        <p:nvPicPr>
          <p:cNvPr id="8" name="Picture 2">
            <a:extLst>
              <a:ext uri="{FF2B5EF4-FFF2-40B4-BE49-F238E27FC236}">
                <a16:creationId xmlns:a16="http://schemas.microsoft.com/office/drawing/2014/main" id="{B5AFD6E0-74DC-B869-7528-DB0624598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403" y="3900792"/>
            <a:ext cx="4277163" cy="2285999"/>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7555C65-96CC-7EA7-9062-F66252B43E1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6392151" y="3900792"/>
            <a:ext cx="4277163" cy="2285999"/>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Düz Bağlayıcı 10">
            <a:extLst>
              <a:ext uri="{FF2B5EF4-FFF2-40B4-BE49-F238E27FC236}">
                <a16:creationId xmlns:a16="http://schemas.microsoft.com/office/drawing/2014/main" id="{03B4D44A-94A3-8DDC-ACC9-69F1358CD561}"/>
              </a:ext>
            </a:extLst>
          </p:cNvPr>
          <p:cNvCxnSpPr>
            <a:cxnSpLocks/>
            <a:stCxn id="5" idx="3"/>
            <a:endCxn id="6" idx="1"/>
          </p:cNvCxnSpPr>
          <p:nvPr/>
        </p:nvCxnSpPr>
        <p:spPr>
          <a:xfrm>
            <a:off x="3988340" y="2806298"/>
            <a:ext cx="368640" cy="94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Düz Bağlayıcı 14">
            <a:extLst>
              <a:ext uri="{FF2B5EF4-FFF2-40B4-BE49-F238E27FC236}">
                <a16:creationId xmlns:a16="http://schemas.microsoft.com/office/drawing/2014/main" id="{741DDDD3-C93D-E7A9-D9C0-34575BC2C592}"/>
              </a:ext>
            </a:extLst>
          </p:cNvPr>
          <p:cNvCxnSpPr>
            <a:cxnSpLocks/>
            <a:endCxn id="7" idx="1"/>
          </p:cNvCxnSpPr>
          <p:nvPr/>
        </p:nvCxnSpPr>
        <p:spPr>
          <a:xfrm flipV="1">
            <a:off x="7328827" y="2806298"/>
            <a:ext cx="368640" cy="94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Düz Ok Bağlayıcısı 20">
            <a:extLst>
              <a:ext uri="{FF2B5EF4-FFF2-40B4-BE49-F238E27FC236}">
                <a16:creationId xmlns:a16="http://schemas.microsoft.com/office/drawing/2014/main" id="{48A93BA6-A6BF-E308-6B56-C1E66C04E7AF}"/>
              </a:ext>
            </a:extLst>
          </p:cNvPr>
          <p:cNvCxnSpPr>
            <a:cxnSpLocks/>
            <a:stCxn id="6" idx="2"/>
          </p:cNvCxnSpPr>
          <p:nvPr/>
        </p:nvCxnSpPr>
        <p:spPr>
          <a:xfrm flipH="1">
            <a:off x="5332566" y="3686257"/>
            <a:ext cx="510338" cy="9441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21">
            <a:extLst>
              <a:ext uri="{FF2B5EF4-FFF2-40B4-BE49-F238E27FC236}">
                <a16:creationId xmlns:a16="http://schemas.microsoft.com/office/drawing/2014/main" id="{474C301E-C464-E5AC-3818-9E4F733D7C03}"/>
              </a:ext>
            </a:extLst>
          </p:cNvPr>
          <p:cNvCxnSpPr>
            <a:cxnSpLocks/>
            <a:stCxn id="6" idx="2"/>
          </p:cNvCxnSpPr>
          <p:nvPr/>
        </p:nvCxnSpPr>
        <p:spPr>
          <a:xfrm>
            <a:off x="5842904" y="3686257"/>
            <a:ext cx="549247" cy="9441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Metin kutusu 32">
            <a:extLst>
              <a:ext uri="{FF2B5EF4-FFF2-40B4-BE49-F238E27FC236}">
                <a16:creationId xmlns:a16="http://schemas.microsoft.com/office/drawing/2014/main" id="{10171C3E-F49D-4762-41F1-C57746748FB3}"/>
              </a:ext>
            </a:extLst>
          </p:cNvPr>
          <p:cNvSpPr txBox="1"/>
          <p:nvPr/>
        </p:nvSpPr>
        <p:spPr>
          <a:xfrm>
            <a:off x="3988340" y="6433268"/>
            <a:ext cx="6094378" cy="4247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Light" panose="020F0302020204030204"/>
                <a:ea typeface="+mj-ea"/>
                <a:cs typeface="+mj-cs"/>
              </a:rPr>
              <a:t>El hijyeni- Bulaş Dinamiği </a:t>
            </a:r>
          </a:p>
        </p:txBody>
      </p:sp>
      <p:sp>
        <p:nvSpPr>
          <p:cNvPr id="3" name="Metin kutusu 2">
            <a:extLst>
              <a:ext uri="{FF2B5EF4-FFF2-40B4-BE49-F238E27FC236}">
                <a16:creationId xmlns:a16="http://schemas.microsoft.com/office/drawing/2014/main" id="{FFEBC9E9-36C3-E13C-4E80-90FDD4F6E265}"/>
              </a:ext>
            </a:extLst>
          </p:cNvPr>
          <p:cNvSpPr txBox="1"/>
          <p:nvPr/>
        </p:nvSpPr>
        <p:spPr>
          <a:xfrm>
            <a:off x="1125359" y="899573"/>
            <a:ext cx="6094602" cy="646331"/>
          </a:xfrm>
          <a:prstGeom prst="rect">
            <a:avLst/>
          </a:prstGeom>
          <a:noFill/>
        </p:spPr>
        <p:txBody>
          <a:bodyPr wrap="square">
            <a:spAutoFit/>
          </a:bodyPr>
          <a:lstStyle/>
          <a:p>
            <a:r>
              <a:rPr lang="tr-TR" sz="3600" b="1" dirty="0">
                <a:solidFill>
                  <a:srgbClr val="FF9933"/>
                </a:solidFill>
                <a:latin typeface="+mn-lt"/>
              </a:rPr>
              <a:t>El Hijyeni</a:t>
            </a:r>
            <a:endParaRPr lang="tr-TR" sz="3600" dirty="0"/>
          </a:p>
        </p:txBody>
      </p:sp>
    </p:spTree>
    <p:extLst>
      <p:ext uri="{BB962C8B-B14F-4D97-AF65-F5344CB8AC3E}">
        <p14:creationId xmlns:p14="http://schemas.microsoft.com/office/powerpoint/2010/main" val="158809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BE5E7-5848-400E-00EB-844D25B1A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5A881-73CF-36A3-F81A-B679DFE7C235}"/>
              </a:ext>
            </a:extLst>
          </p:cNvPr>
          <p:cNvSpPr>
            <a:spLocks noGrp="1"/>
          </p:cNvSpPr>
          <p:nvPr>
            <p:ph type="title"/>
          </p:nvPr>
        </p:nvSpPr>
        <p:spPr>
          <a:xfrm>
            <a:off x="1066800" y="168524"/>
            <a:ext cx="10058400" cy="1450757"/>
          </a:xfrm>
        </p:spPr>
        <p:txBody>
          <a:bodyPr>
            <a:normAutofit/>
          </a:bodyPr>
          <a:lstStyle/>
          <a:p>
            <a:r>
              <a:rPr lang="tr-TR" b="1" dirty="0">
                <a:solidFill>
                  <a:srgbClr val="FF9933"/>
                </a:solidFill>
                <a:latin typeface="+mn-lt"/>
              </a:rPr>
              <a:t>El Hijyeni Uygulamaları</a:t>
            </a:r>
            <a:endParaRPr lang="en-GB" b="1" dirty="0">
              <a:solidFill>
                <a:srgbClr val="FF9933"/>
              </a:solidFill>
              <a:latin typeface="+mn-lt"/>
            </a:endParaRPr>
          </a:p>
        </p:txBody>
      </p:sp>
      <p:sp>
        <p:nvSpPr>
          <p:cNvPr id="3" name="İçerik Yer Tutucusu 1">
            <a:extLst>
              <a:ext uri="{FF2B5EF4-FFF2-40B4-BE49-F238E27FC236}">
                <a16:creationId xmlns:a16="http://schemas.microsoft.com/office/drawing/2014/main" id="{116F68AF-31E1-78FF-4E98-94658476A62A}"/>
              </a:ext>
            </a:extLst>
          </p:cNvPr>
          <p:cNvSpPr>
            <a:spLocks noGrp="1"/>
          </p:cNvSpPr>
          <p:nvPr>
            <p:ph sz="half" idx="1"/>
          </p:nvPr>
        </p:nvSpPr>
        <p:spPr>
          <a:xfrm>
            <a:off x="377116" y="2112440"/>
            <a:ext cx="5321935" cy="3394472"/>
          </a:xfrm>
          <a:ln>
            <a:solidFill>
              <a:srgbClr val="FF9933"/>
            </a:solidFill>
          </a:ln>
        </p:spPr>
        <p:txBody>
          <a:bodyPr>
            <a:normAutofit/>
          </a:bodyPr>
          <a:lstStyle/>
          <a:p>
            <a:pPr>
              <a:buClr>
                <a:srgbClr val="C00000"/>
              </a:buClr>
            </a:pPr>
            <a:r>
              <a:rPr lang="tr-TR" altLang="tr-TR" sz="2400" u="sng" dirty="0">
                <a:solidFill>
                  <a:srgbClr val="0070C0"/>
                </a:solidFill>
                <a:cs typeface="Calibri" panose="020F0502020204030204" pitchFamily="34" charset="0"/>
              </a:rPr>
              <a:t>Ellerde gözle görülür kirlenme varlığında;</a:t>
            </a:r>
          </a:p>
          <a:p>
            <a:pPr>
              <a:buClr>
                <a:srgbClr val="C00000"/>
              </a:buClr>
            </a:pPr>
            <a:endParaRPr lang="tr-TR" altLang="tr-TR" sz="2400" u="sng" dirty="0">
              <a:solidFill>
                <a:srgbClr val="0070C0"/>
              </a:solidFill>
              <a:cs typeface="Calibri" panose="020F0502020204030204" pitchFamily="34" charset="0"/>
            </a:endParaRPr>
          </a:p>
          <a:p>
            <a:pPr marL="699135" indent="-342900">
              <a:spcAft>
                <a:spcPts val="1200"/>
              </a:spcAft>
              <a:buClr>
                <a:srgbClr val="FF9933"/>
              </a:buClr>
              <a:buFont typeface="Wingdings" pitchFamily="2" charset="2"/>
              <a:buChar char="q"/>
            </a:pPr>
            <a:r>
              <a:rPr lang="tr-TR" altLang="tr-TR" sz="2400" dirty="0">
                <a:solidFill>
                  <a:srgbClr val="7030A0"/>
                </a:solidFill>
                <a:cs typeface="Calibri" panose="020F0502020204030204" pitchFamily="34" charset="0"/>
              </a:rPr>
              <a:t>Su ve sabun ile el yıkama</a:t>
            </a:r>
          </a:p>
          <a:p>
            <a:pPr marL="447675">
              <a:spcAft>
                <a:spcPts val="1200"/>
              </a:spcAft>
              <a:buClr>
                <a:schemeClr val="tx1"/>
              </a:buClr>
              <a:buNone/>
            </a:pPr>
            <a:endParaRPr lang="en-US" altLang="tr-TR" sz="2400" dirty="0">
              <a:cs typeface="Calibri" panose="020F0502020204030204" pitchFamily="34" charset="0"/>
            </a:endParaRPr>
          </a:p>
        </p:txBody>
      </p:sp>
      <p:sp>
        <p:nvSpPr>
          <p:cNvPr id="5" name="4 İçerik Yer Tutucusu">
            <a:extLst>
              <a:ext uri="{FF2B5EF4-FFF2-40B4-BE49-F238E27FC236}">
                <a16:creationId xmlns:a16="http://schemas.microsoft.com/office/drawing/2014/main" id="{C10440E7-6BAC-4E48-EB71-F4A0A5104709}"/>
              </a:ext>
            </a:extLst>
          </p:cNvPr>
          <p:cNvSpPr txBox="1">
            <a:spLocks/>
          </p:cNvSpPr>
          <p:nvPr/>
        </p:nvSpPr>
        <p:spPr>
          <a:xfrm>
            <a:off x="5932967" y="2112440"/>
            <a:ext cx="5656521" cy="3394472"/>
          </a:xfrm>
          <a:prstGeom prst="rect">
            <a:avLst/>
          </a:prstGeom>
          <a:ln>
            <a:solidFill>
              <a:srgbClr val="7030A0"/>
            </a:solidFill>
          </a:ln>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C00000"/>
              </a:buClr>
            </a:pPr>
            <a:r>
              <a:rPr lang="tr-TR" altLang="tr-TR" sz="2400" u="sng" dirty="0">
                <a:solidFill>
                  <a:srgbClr val="7030A0"/>
                </a:solidFill>
                <a:cs typeface="Arial" charset="0"/>
              </a:rPr>
              <a:t>Ellerde gözle görülür kirlenme yoksa;</a:t>
            </a:r>
          </a:p>
          <a:p>
            <a:pPr>
              <a:buClr>
                <a:srgbClr val="C00000"/>
              </a:buClr>
            </a:pPr>
            <a:endParaRPr lang="tr-TR" altLang="tr-TR" sz="2400" u="sng" dirty="0">
              <a:solidFill>
                <a:srgbClr val="7030A0"/>
              </a:solidFill>
              <a:cs typeface="Arial" charset="0"/>
            </a:endParaRPr>
          </a:p>
          <a:p>
            <a:pPr marL="699135" indent="-342900">
              <a:spcAft>
                <a:spcPts val="1200"/>
              </a:spcAft>
              <a:buClr>
                <a:srgbClr val="FF9933"/>
              </a:buClr>
              <a:buFont typeface="Wingdings" pitchFamily="2" charset="2"/>
              <a:buChar char="q"/>
            </a:pPr>
            <a:r>
              <a:rPr lang="tr-TR" altLang="tr-TR" sz="2400" dirty="0">
                <a:solidFill>
                  <a:srgbClr val="0070C0"/>
                </a:solidFill>
                <a:cs typeface="Arial" charset="0"/>
              </a:rPr>
              <a:t>A</a:t>
            </a:r>
            <a:r>
              <a:rPr lang="en-US" altLang="tr-TR" sz="2400" dirty="0">
                <a:solidFill>
                  <a:srgbClr val="0070C0"/>
                </a:solidFill>
                <a:cs typeface="Arial" charset="0"/>
              </a:rPr>
              <a:t>l</a:t>
            </a:r>
            <a:r>
              <a:rPr lang="tr-TR" altLang="tr-TR" sz="2400" dirty="0">
                <a:solidFill>
                  <a:srgbClr val="0070C0"/>
                </a:solidFill>
                <a:cs typeface="Arial" charset="0"/>
              </a:rPr>
              <a:t>kol bazlı el antiseptikleri ile ovalama</a:t>
            </a:r>
          </a:p>
          <a:p>
            <a:endParaRPr lang="tr-TR" dirty="0"/>
          </a:p>
        </p:txBody>
      </p:sp>
      <p:pic>
        <p:nvPicPr>
          <p:cNvPr id="2050" name="Picture 2" descr="ALKOL BAZLI EL ANTİSEPTİĞİ / EL DEZENFEKTANI KULLANIM AMACI VE ŞEKLİ">
            <a:extLst>
              <a:ext uri="{FF2B5EF4-FFF2-40B4-BE49-F238E27FC236}">
                <a16:creationId xmlns:a16="http://schemas.microsoft.com/office/drawing/2014/main" id="{B114434F-CD6B-CE81-7855-38AC14DD6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522" y="3614042"/>
            <a:ext cx="2477923" cy="18928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El Hijyeni Nedir? - Detro Healthcare - Detrox Hijyen ve Dezenfektan Ürünleri">
            <a:extLst>
              <a:ext uri="{FF2B5EF4-FFF2-40B4-BE49-F238E27FC236}">
                <a16:creationId xmlns:a16="http://schemas.microsoft.com/office/drawing/2014/main" id="{2BAE4C36-E308-6B90-7B83-82CF49BC1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29" y="3614042"/>
            <a:ext cx="2363566" cy="18928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30323C01-6BF4-E3BD-C99C-CE1066CD1506}"/>
              </a:ext>
            </a:extLst>
          </p:cNvPr>
          <p:cNvSpPr txBox="1"/>
          <p:nvPr/>
        </p:nvSpPr>
        <p:spPr>
          <a:xfrm>
            <a:off x="377116" y="6000071"/>
            <a:ext cx="6099858" cy="276999"/>
          </a:xfrm>
          <a:prstGeom prst="rect">
            <a:avLst/>
          </a:prstGeom>
          <a:noFill/>
        </p:spPr>
        <p:txBody>
          <a:bodyPr wrap="square">
            <a:spAutoFit/>
          </a:bodyPr>
          <a:lstStyle/>
          <a:p>
            <a:r>
              <a:rPr lang="tr-TR" sz="1200" dirty="0"/>
              <a:t>*Detaylı bilgi için el hijyeni sunumuna bakınız. </a:t>
            </a:r>
          </a:p>
        </p:txBody>
      </p:sp>
    </p:spTree>
    <p:extLst>
      <p:ext uri="{BB962C8B-B14F-4D97-AF65-F5344CB8AC3E}">
        <p14:creationId xmlns:p14="http://schemas.microsoft.com/office/powerpoint/2010/main" val="4263493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FF7F96-8DFF-497E-4969-B82CC49D985A}"/>
              </a:ext>
            </a:extLst>
          </p:cNvPr>
          <p:cNvSpPr>
            <a:spLocks noGrp="1"/>
          </p:cNvSpPr>
          <p:nvPr>
            <p:ph type="ctrTitle"/>
          </p:nvPr>
        </p:nvSpPr>
        <p:spPr>
          <a:xfrm>
            <a:off x="1066800" y="1798320"/>
            <a:ext cx="10058400" cy="2989340"/>
          </a:xfrm>
          <a:solidFill>
            <a:srgbClr val="7030A0"/>
          </a:solidFill>
          <a:scene3d>
            <a:camera prst="orthographicFront"/>
            <a:lightRig rig="threePt" dir="t"/>
          </a:scene3d>
          <a:sp3d>
            <a:bevelT w="508000" h="508000"/>
            <a:bevelB w="508000" h="508000"/>
          </a:sp3d>
        </p:spPr>
        <p:txBody>
          <a:bodyPr>
            <a:noAutofit/>
          </a:bodyPr>
          <a:lstStyle/>
          <a:p>
            <a:pPr algn="ctr"/>
            <a:r>
              <a:rPr lang="tr-TR" sz="6600" b="1" dirty="0">
                <a:solidFill>
                  <a:schemeClr val="bg1"/>
                </a:solidFill>
              </a:rPr>
              <a:t>El Hijyeni </a:t>
            </a:r>
            <a:br>
              <a:rPr lang="tr-TR" sz="6600" b="1" dirty="0">
                <a:solidFill>
                  <a:schemeClr val="bg1"/>
                </a:solidFill>
              </a:rPr>
            </a:br>
            <a:r>
              <a:rPr lang="tr-TR" sz="6600" b="1" dirty="0">
                <a:solidFill>
                  <a:schemeClr val="bg1"/>
                </a:solidFill>
              </a:rPr>
              <a:t>ve </a:t>
            </a:r>
            <a:br>
              <a:rPr lang="tr-TR" sz="6600" b="1" dirty="0">
                <a:solidFill>
                  <a:schemeClr val="bg1"/>
                </a:solidFill>
              </a:rPr>
            </a:br>
            <a:r>
              <a:rPr lang="tr-TR" sz="6600" b="1" dirty="0">
                <a:solidFill>
                  <a:schemeClr val="bg1"/>
                </a:solidFill>
              </a:rPr>
              <a:t>Eldiven Kullanımı</a:t>
            </a:r>
            <a:endParaRPr lang="en-GB" sz="6600" b="1" dirty="0">
              <a:solidFill>
                <a:schemeClr val="bg1"/>
              </a:solidFill>
            </a:endParaRPr>
          </a:p>
        </p:txBody>
      </p:sp>
      <p:sp>
        <p:nvSpPr>
          <p:cNvPr id="2" name="AutoShape 2" descr="https://d6abm8ozh3xr3.cloudfront.net/img/w/yazi/ogt/el-hijyeni-kapak.webp">
            <a:extLst>
              <a:ext uri="{FF2B5EF4-FFF2-40B4-BE49-F238E27FC236}">
                <a16:creationId xmlns:a16="http://schemas.microsoft.com/office/drawing/2014/main" id="{DBEA433B-7F1D-4B75-932E-DE0C82A348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4" name="Metin kutusu 3">
            <a:extLst>
              <a:ext uri="{FF2B5EF4-FFF2-40B4-BE49-F238E27FC236}">
                <a16:creationId xmlns:a16="http://schemas.microsoft.com/office/drawing/2014/main" id="{658C3306-7053-6319-8FD9-3DA5D925FBF3}"/>
              </a:ext>
            </a:extLst>
          </p:cNvPr>
          <p:cNvSpPr txBox="1"/>
          <p:nvPr/>
        </p:nvSpPr>
        <p:spPr>
          <a:xfrm>
            <a:off x="218114" y="6488668"/>
            <a:ext cx="6260881" cy="369332"/>
          </a:xfrm>
          <a:prstGeom prst="rect">
            <a:avLst/>
          </a:prstGeom>
          <a:noFill/>
        </p:spPr>
        <p:txBody>
          <a:bodyPr wrap="none" rtlCol="0">
            <a:spAutoFit/>
          </a:bodyPr>
          <a:lstStyle/>
          <a:p>
            <a:r>
              <a:rPr lang="tr-TR" b="1" i="1" dirty="0">
                <a:solidFill>
                  <a:schemeClr val="bg1"/>
                </a:solidFill>
              </a:rPr>
              <a:t>Versiyon 1 –Mayıs 2025 Hazırlayan: Hemşire Fadime </a:t>
            </a:r>
            <a:r>
              <a:rPr lang="tr-TR" b="1" i="1" dirty="0" err="1">
                <a:solidFill>
                  <a:schemeClr val="bg1"/>
                </a:solidFill>
              </a:rPr>
              <a:t>Callak</a:t>
            </a:r>
            <a:r>
              <a:rPr lang="tr-TR" b="1" i="1" dirty="0">
                <a:solidFill>
                  <a:schemeClr val="bg1"/>
                </a:solidFill>
              </a:rPr>
              <a:t> Oku</a:t>
            </a:r>
          </a:p>
        </p:txBody>
      </p:sp>
    </p:spTree>
    <p:extLst>
      <p:ext uri="{BB962C8B-B14F-4D97-AF65-F5344CB8AC3E}">
        <p14:creationId xmlns:p14="http://schemas.microsoft.com/office/powerpoint/2010/main" val="4181391398"/>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2">
            <a:extLst>
              <a:ext uri="{FF2B5EF4-FFF2-40B4-BE49-F238E27FC236}">
                <a16:creationId xmlns:a16="http://schemas.microsoft.com/office/drawing/2014/main" id="{410E6C93-001C-E3BC-C69B-7A9B014070CF}"/>
              </a:ext>
            </a:extLst>
          </p:cNvPr>
          <p:cNvSpPr/>
          <p:nvPr/>
        </p:nvSpPr>
        <p:spPr>
          <a:xfrm>
            <a:off x="1097280" y="2188108"/>
            <a:ext cx="4373853" cy="39690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116640" algn="ctr" defTabSz="914400">
              <a:lnSpc>
                <a:spcPct val="90000"/>
              </a:lnSpc>
              <a:spcBef>
                <a:spcPts val="1200"/>
              </a:spcBef>
              <a:spcAft>
                <a:spcPts val="200"/>
              </a:spcAft>
              <a:buClr>
                <a:schemeClr val="accent1"/>
              </a:buClr>
              <a:buSzPct val="100000"/>
            </a:pPr>
            <a:r>
              <a:rPr lang="tr-TR" sz="2400" b="1" dirty="0">
                <a:solidFill>
                  <a:srgbClr val="000000"/>
                </a:solidFill>
              </a:rPr>
              <a:t>Ellerde gözle görülür kirlenme varlığında;</a:t>
            </a:r>
          </a:p>
          <a:p>
            <a:pPr marL="116640" algn="ctr" defTabSz="914400">
              <a:lnSpc>
                <a:spcPct val="90000"/>
              </a:lnSpc>
              <a:spcBef>
                <a:spcPts val="1200"/>
              </a:spcBef>
              <a:spcAft>
                <a:spcPts val="200"/>
              </a:spcAft>
              <a:buClr>
                <a:schemeClr val="accent1"/>
              </a:buClr>
              <a:buSzPct val="100000"/>
            </a:pPr>
            <a:r>
              <a:rPr lang="tr-TR" sz="2400" b="1" dirty="0">
                <a:solidFill>
                  <a:srgbClr val="000000"/>
                </a:solidFill>
              </a:rPr>
              <a:t>Su ve sabun ile el yıkama</a:t>
            </a:r>
          </a:p>
          <a:p>
            <a:pPr>
              <a:lnSpc>
                <a:spcPct val="100000"/>
              </a:lnSpc>
              <a:spcBef>
                <a:spcPts val="1001"/>
              </a:spcBef>
              <a:spcAft>
                <a:spcPts val="1599"/>
              </a:spcAft>
            </a:pPr>
            <a:endParaRPr lang="tr-TR" sz="2400" b="0" strike="noStrike" spc="-1" dirty="0">
              <a:latin typeface="Arial"/>
            </a:endParaRPr>
          </a:p>
        </p:txBody>
      </p:sp>
      <p:pic>
        <p:nvPicPr>
          <p:cNvPr id="15" name="Picture 2_5">
            <a:extLst>
              <a:ext uri="{FF2B5EF4-FFF2-40B4-BE49-F238E27FC236}">
                <a16:creationId xmlns:a16="http://schemas.microsoft.com/office/drawing/2014/main" id="{6C7C525E-1742-BF71-963B-C193CE87274E}"/>
              </a:ext>
            </a:extLst>
          </p:cNvPr>
          <p:cNvPicPr/>
          <p:nvPr/>
        </p:nvPicPr>
        <p:blipFill>
          <a:blip r:embed="rId2"/>
          <a:stretch/>
        </p:blipFill>
        <p:spPr>
          <a:xfrm>
            <a:off x="1263269" y="4071574"/>
            <a:ext cx="4032470" cy="1939333"/>
          </a:xfrm>
          <a:prstGeom prst="rect">
            <a:avLst/>
          </a:prstGeom>
          <a:ln>
            <a:noFill/>
          </a:ln>
        </p:spPr>
      </p:pic>
      <p:pic>
        <p:nvPicPr>
          <p:cNvPr id="17" name="Resim 16">
            <a:extLst>
              <a:ext uri="{FF2B5EF4-FFF2-40B4-BE49-F238E27FC236}">
                <a16:creationId xmlns:a16="http://schemas.microsoft.com/office/drawing/2014/main" id="{9FB88B1C-DA7E-AC57-8CCE-967803DC640F}"/>
              </a:ext>
            </a:extLst>
          </p:cNvPr>
          <p:cNvPicPr>
            <a:picLocks noChangeAspect="1"/>
          </p:cNvPicPr>
          <p:nvPr/>
        </p:nvPicPr>
        <p:blipFill>
          <a:blip r:embed="rId3" cstate="print">
            <a:extLst>
              <a:ext uri="{28A0092B-C50C-407E-A947-70E740481C1C}">
                <a14:useLocalDpi xmlns:a14="http://schemas.microsoft.com/office/drawing/2010/main" val="0"/>
              </a:ext>
            </a:extLst>
          </a:blip>
          <a:srcRect l="6951" t="23725" r="5707" b="12500"/>
          <a:stretch/>
        </p:blipFill>
        <p:spPr bwMode="auto">
          <a:xfrm>
            <a:off x="6834569" y="1889208"/>
            <a:ext cx="4373853" cy="4371892"/>
          </a:xfrm>
          <a:prstGeom prst="rect">
            <a:avLst/>
          </a:prstGeom>
          <a:noFill/>
          <a:ln>
            <a:noFill/>
          </a:ln>
        </p:spPr>
      </p:pic>
      <p:sp>
        <p:nvSpPr>
          <p:cNvPr id="2" name="Title 1">
            <a:extLst>
              <a:ext uri="{FF2B5EF4-FFF2-40B4-BE49-F238E27FC236}">
                <a16:creationId xmlns:a16="http://schemas.microsoft.com/office/drawing/2014/main" id="{AF988CCB-255C-3AB3-7122-75F52BAC63BE}"/>
              </a:ext>
            </a:extLst>
          </p:cNvPr>
          <p:cNvSpPr>
            <a:spLocks noGrp="1"/>
          </p:cNvSpPr>
          <p:nvPr>
            <p:ph type="title"/>
          </p:nvPr>
        </p:nvSpPr>
        <p:spPr>
          <a:xfrm>
            <a:off x="1097280" y="286603"/>
            <a:ext cx="10058400" cy="1450757"/>
          </a:xfrm>
        </p:spPr>
        <p:txBody>
          <a:bodyPr>
            <a:normAutofit/>
          </a:bodyPr>
          <a:lstStyle/>
          <a:p>
            <a:r>
              <a:rPr lang="tr-TR" sz="5400" b="1" dirty="0">
                <a:solidFill>
                  <a:srgbClr val="7030A0"/>
                </a:solidFill>
                <a:latin typeface="+mn-lt"/>
              </a:rPr>
              <a:t>El Hijyeni</a:t>
            </a:r>
            <a:endParaRPr lang="en-GB" sz="5400" b="1" dirty="0">
              <a:solidFill>
                <a:srgbClr val="7030A0"/>
              </a:solidFill>
              <a:latin typeface="+mn-lt"/>
            </a:endParaRPr>
          </a:p>
        </p:txBody>
      </p:sp>
    </p:spTree>
    <p:extLst>
      <p:ext uri="{BB962C8B-B14F-4D97-AF65-F5344CB8AC3E}">
        <p14:creationId xmlns:p14="http://schemas.microsoft.com/office/powerpoint/2010/main" val="3728898709"/>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2">
            <a:extLst>
              <a:ext uri="{FF2B5EF4-FFF2-40B4-BE49-F238E27FC236}">
                <a16:creationId xmlns:a16="http://schemas.microsoft.com/office/drawing/2014/main" id="{410E6C93-001C-E3BC-C69B-7A9B014070CF}"/>
              </a:ext>
            </a:extLst>
          </p:cNvPr>
          <p:cNvSpPr/>
          <p:nvPr/>
        </p:nvSpPr>
        <p:spPr>
          <a:xfrm>
            <a:off x="1372766" y="2188108"/>
            <a:ext cx="4179016" cy="39690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gn="ctr" defTabSz="914400">
              <a:lnSpc>
                <a:spcPct val="90000"/>
              </a:lnSpc>
              <a:spcBef>
                <a:spcPts val="1200"/>
              </a:spcBef>
              <a:spcAft>
                <a:spcPts val="200"/>
              </a:spcAft>
              <a:buClr>
                <a:schemeClr val="accent1"/>
              </a:buClr>
              <a:buSzPct val="100000"/>
            </a:pPr>
            <a:r>
              <a:rPr lang="tr-TR" sz="2400" b="1" dirty="0">
                <a:solidFill>
                  <a:srgbClr val="000000"/>
                </a:solidFill>
              </a:rPr>
              <a:t>Ellerde gözle görülür kirlenme yoksa;</a:t>
            </a:r>
          </a:p>
          <a:p>
            <a:pPr algn="ctr" defTabSz="914400">
              <a:lnSpc>
                <a:spcPct val="90000"/>
              </a:lnSpc>
              <a:spcBef>
                <a:spcPts val="1200"/>
              </a:spcBef>
              <a:spcAft>
                <a:spcPts val="200"/>
              </a:spcAft>
              <a:buClr>
                <a:schemeClr val="accent1"/>
              </a:buClr>
              <a:buSzPct val="100000"/>
            </a:pPr>
            <a:r>
              <a:rPr lang="tr-TR" sz="2400" b="1" dirty="0">
                <a:solidFill>
                  <a:srgbClr val="000000"/>
                </a:solidFill>
              </a:rPr>
              <a:t>A</a:t>
            </a:r>
            <a:r>
              <a:rPr lang="en-US" sz="2400" b="1" dirty="0">
                <a:solidFill>
                  <a:srgbClr val="000000"/>
                </a:solidFill>
              </a:rPr>
              <a:t>l</a:t>
            </a:r>
            <a:r>
              <a:rPr lang="tr-TR" sz="2400" b="1" dirty="0">
                <a:solidFill>
                  <a:srgbClr val="000000"/>
                </a:solidFill>
              </a:rPr>
              <a:t>kol bazlı el antiseptikleri ile el ovalama</a:t>
            </a:r>
          </a:p>
          <a:p>
            <a:pPr>
              <a:lnSpc>
                <a:spcPct val="100000"/>
              </a:lnSpc>
              <a:spcBef>
                <a:spcPts val="1001"/>
              </a:spcBef>
              <a:spcAft>
                <a:spcPts val="1599"/>
              </a:spcAft>
            </a:pPr>
            <a:endParaRPr lang="tr-TR" sz="2400" b="0" strike="noStrike" spc="-1" dirty="0">
              <a:latin typeface="Arial"/>
            </a:endParaRPr>
          </a:p>
        </p:txBody>
      </p:sp>
      <p:pic>
        <p:nvPicPr>
          <p:cNvPr id="8" name="Resim 7">
            <a:extLst>
              <a:ext uri="{FF2B5EF4-FFF2-40B4-BE49-F238E27FC236}">
                <a16:creationId xmlns:a16="http://schemas.microsoft.com/office/drawing/2014/main" id="{12559276-39F7-CB9C-027E-B1DF3906F74F}"/>
              </a:ext>
            </a:extLst>
          </p:cNvPr>
          <p:cNvPicPr>
            <a:picLocks noChangeAspect="1"/>
          </p:cNvPicPr>
          <p:nvPr/>
        </p:nvPicPr>
        <p:blipFill>
          <a:blip r:embed="rId2"/>
          <a:stretch>
            <a:fillRect/>
          </a:stretch>
        </p:blipFill>
        <p:spPr>
          <a:xfrm>
            <a:off x="1884492" y="4172608"/>
            <a:ext cx="2970237" cy="1939333"/>
          </a:xfrm>
          <a:prstGeom prst="rect">
            <a:avLst/>
          </a:prstGeom>
        </p:spPr>
      </p:pic>
      <p:pic>
        <p:nvPicPr>
          <p:cNvPr id="9" name="Resim 8">
            <a:extLst>
              <a:ext uri="{FF2B5EF4-FFF2-40B4-BE49-F238E27FC236}">
                <a16:creationId xmlns:a16="http://schemas.microsoft.com/office/drawing/2014/main" id="{70D6D035-1AB4-D392-EB10-4476225BDA92}"/>
              </a:ext>
            </a:extLst>
          </p:cNvPr>
          <p:cNvPicPr>
            <a:picLocks noChangeAspect="1"/>
          </p:cNvPicPr>
          <p:nvPr/>
        </p:nvPicPr>
        <p:blipFill>
          <a:blip r:embed="rId3"/>
          <a:stretch>
            <a:fillRect/>
          </a:stretch>
        </p:blipFill>
        <p:spPr>
          <a:xfrm>
            <a:off x="6470777" y="1837678"/>
            <a:ext cx="4768354" cy="4423422"/>
          </a:xfrm>
          <a:prstGeom prst="rect">
            <a:avLst/>
          </a:prstGeom>
        </p:spPr>
      </p:pic>
      <p:sp>
        <p:nvSpPr>
          <p:cNvPr id="2" name="Title 1">
            <a:extLst>
              <a:ext uri="{FF2B5EF4-FFF2-40B4-BE49-F238E27FC236}">
                <a16:creationId xmlns:a16="http://schemas.microsoft.com/office/drawing/2014/main" id="{7C22D70D-1AFE-615C-E779-B1E9D4CCEF63}"/>
              </a:ext>
            </a:extLst>
          </p:cNvPr>
          <p:cNvSpPr>
            <a:spLocks noGrp="1"/>
          </p:cNvSpPr>
          <p:nvPr>
            <p:ph type="title"/>
          </p:nvPr>
        </p:nvSpPr>
        <p:spPr>
          <a:xfrm>
            <a:off x="1097280" y="286603"/>
            <a:ext cx="10058400" cy="1450757"/>
          </a:xfrm>
        </p:spPr>
        <p:txBody>
          <a:bodyPr>
            <a:normAutofit/>
          </a:bodyPr>
          <a:lstStyle/>
          <a:p>
            <a:r>
              <a:rPr lang="tr-TR" sz="5400" b="1" dirty="0">
                <a:solidFill>
                  <a:srgbClr val="7030A0"/>
                </a:solidFill>
                <a:latin typeface="+mn-lt"/>
              </a:rPr>
              <a:t>El Hijyeni</a:t>
            </a:r>
            <a:endParaRPr lang="en-GB" sz="5400" b="1" dirty="0">
              <a:solidFill>
                <a:srgbClr val="7030A0"/>
              </a:solidFill>
              <a:latin typeface="+mn-lt"/>
            </a:endParaRPr>
          </a:p>
        </p:txBody>
      </p:sp>
    </p:spTree>
    <p:extLst>
      <p:ext uri="{BB962C8B-B14F-4D97-AF65-F5344CB8AC3E}">
        <p14:creationId xmlns:p14="http://schemas.microsoft.com/office/powerpoint/2010/main" val="3496087336"/>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C4D42-0E5E-8EDA-AEC3-ED0B3213CB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60949-AB1D-BD46-99A9-A4595C2C83F4}"/>
              </a:ext>
            </a:extLst>
          </p:cNvPr>
          <p:cNvSpPr>
            <a:spLocks noGrp="1"/>
          </p:cNvSpPr>
          <p:nvPr>
            <p:ph type="title"/>
          </p:nvPr>
        </p:nvSpPr>
        <p:spPr>
          <a:xfrm>
            <a:off x="1066800" y="168524"/>
            <a:ext cx="10058400" cy="1450757"/>
          </a:xfrm>
        </p:spPr>
        <p:txBody>
          <a:bodyPr>
            <a:normAutofit/>
          </a:bodyPr>
          <a:lstStyle/>
          <a:p>
            <a:r>
              <a:rPr lang="tr-TR" b="1" dirty="0">
                <a:solidFill>
                  <a:srgbClr val="FF9933"/>
                </a:solidFill>
                <a:latin typeface="+mn-lt"/>
              </a:rPr>
              <a:t>El Hijyeni Uygulamaları</a:t>
            </a:r>
            <a:endParaRPr lang="en-GB" b="1" dirty="0">
              <a:solidFill>
                <a:srgbClr val="FF9933"/>
              </a:solidFill>
              <a:latin typeface="+mn-lt"/>
            </a:endParaRPr>
          </a:p>
        </p:txBody>
      </p:sp>
      <p:sp>
        <p:nvSpPr>
          <p:cNvPr id="6" name="Metin kutusu 5">
            <a:extLst>
              <a:ext uri="{FF2B5EF4-FFF2-40B4-BE49-F238E27FC236}">
                <a16:creationId xmlns:a16="http://schemas.microsoft.com/office/drawing/2014/main" id="{B5DDEE9C-6B3A-CA93-3FB5-1F8ABD00AA19}"/>
              </a:ext>
            </a:extLst>
          </p:cNvPr>
          <p:cNvSpPr txBox="1"/>
          <p:nvPr/>
        </p:nvSpPr>
        <p:spPr>
          <a:xfrm>
            <a:off x="454541" y="1781327"/>
            <a:ext cx="7808925" cy="4154984"/>
          </a:xfrm>
          <a:prstGeom prst="rect">
            <a:avLst/>
          </a:prstGeom>
          <a:noFill/>
        </p:spPr>
        <p:txBody>
          <a:bodyPr wrap="square">
            <a:spAutoFit/>
          </a:bodyPr>
          <a:lstStyle/>
          <a:p>
            <a:pPr marL="342900" indent="-342900">
              <a:buClr>
                <a:srgbClr val="FF9900"/>
              </a:buClr>
              <a:buFont typeface="Wingdings" pitchFamily="2" charset="2"/>
              <a:buChar char="q"/>
            </a:pPr>
            <a:endParaRPr lang="tr-TR" sz="2400" dirty="0">
              <a:solidFill>
                <a:srgbClr val="000000"/>
              </a:solidFill>
              <a:effectLst/>
            </a:endParaRPr>
          </a:p>
          <a:p>
            <a:pPr marL="342900" indent="-342900">
              <a:buClr>
                <a:srgbClr val="FF9900"/>
              </a:buClr>
              <a:buFont typeface="Wingdings" pitchFamily="2" charset="2"/>
              <a:buChar char="q"/>
            </a:pPr>
            <a:r>
              <a:rPr lang="tr-TR" sz="2400" dirty="0">
                <a:solidFill>
                  <a:srgbClr val="000000"/>
                </a:solidFill>
              </a:rPr>
              <a:t>Doğal tırnaklar her zaman kısa olmalı, tırnak ucu parmak sınırını aşmamalıdır</a:t>
            </a:r>
          </a:p>
          <a:p>
            <a:pPr marL="342900" indent="-342900">
              <a:buClr>
                <a:srgbClr val="FF9900"/>
              </a:buClr>
              <a:buFont typeface="Wingdings" pitchFamily="2" charset="2"/>
              <a:buChar char="q"/>
            </a:pPr>
            <a:endParaRPr lang="tr-TR" sz="2400" dirty="0">
              <a:solidFill>
                <a:srgbClr val="000000"/>
              </a:solidFill>
            </a:endParaRPr>
          </a:p>
          <a:p>
            <a:pPr marL="342900" indent="-342900">
              <a:buClr>
                <a:srgbClr val="FF9900"/>
              </a:buClr>
              <a:buFont typeface="Wingdings" pitchFamily="2" charset="2"/>
              <a:buChar char="q"/>
            </a:pPr>
            <a:r>
              <a:rPr lang="tr-TR" sz="2400" dirty="0">
                <a:solidFill>
                  <a:srgbClr val="000000"/>
                </a:solidFill>
              </a:rPr>
              <a:t>Klinik görevlerde yapay tırnak kullanımı uygun değildir</a:t>
            </a:r>
          </a:p>
          <a:p>
            <a:pPr marL="342900" indent="-342900">
              <a:buClr>
                <a:srgbClr val="FF9900"/>
              </a:buClr>
              <a:buFont typeface="Wingdings" pitchFamily="2" charset="2"/>
              <a:buChar char="q"/>
            </a:pPr>
            <a:endParaRPr lang="tr-TR" sz="2400" dirty="0">
              <a:solidFill>
                <a:srgbClr val="000000"/>
              </a:solidFill>
            </a:endParaRPr>
          </a:p>
          <a:p>
            <a:pPr marL="342900" indent="-342900">
              <a:buClr>
                <a:srgbClr val="FF9900"/>
              </a:buClr>
              <a:buFont typeface="Wingdings" pitchFamily="2" charset="2"/>
              <a:buChar char="q"/>
            </a:pPr>
            <a:r>
              <a:rPr lang="tr-TR" sz="2400" dirty="0">
                <a:solidFill>
                  <a:srgbClr val="000000"/>
                </a:solidFill>
              </a:rPr>
              <a:t>Oje veya tırnak cilası kullanımında yüzeyde çatlama ya da bozulma olabileceğinden kullanımı risk oluşturabilir</a:t>
            </a:r>
          </a:p>
          <a:p>
            <a:pPr>
              <a:buClr>
                <a:srgbClr val="FF9900"/>
              </a:buClr>
            </a:pPr>
            <a:endParaRPr lang="tr-TR" sz="2400" dirty="0">
              <a:solidFill>
                <a:srgbClr val="000000"/>
              </a:solidFill>
            </a:endParaRPr>
          </a:p>
          <a:p>
            <a:pPr marL="342900" indent="-342900">
              <a:buClr>
                <a:srgbClr val="FF9900"/>
              </a:buClr>
              <a:buFont typeface="Wingdings" pitchFamily="2" charset="2"/>
              <a:buChar char="q"/>
            </a:pPr>
            <a:r>
              <a:rPr lang="tr-TR" sz="2400" dirty="0">
                <a:solidFill>
                  <a:srgbClr val="000000"/>
                </a:solidFill>
              </a:rPr>
              <a:t>Saat, yüzük dâhil olmak üzere takı takılması enfeksiyon kontrolü açısından kesinlikle uygun değildir</a:t>
            </a:r>
          </a:p>
        </p:txBody>
      </p:sp>
      <p:pic>
        <p:nvPicPr>
          <p:cNvPr id="12290" name="Picture 2" descr="Güçlü Bağışıklık Sistemi İçin El Hijyeni Şart! | SAĞLIKLI YAŞAM - COSMOTURK">
            <a:extLst>
              <a:ext uri="{FF2B5EF4-FFF2-40B4-BE49-F238E27FC236}">
                <a16:creationId xmlns:a16="http://schemas.microsoft.com/office/drawing/2014/main" id="{A1584761-9552-54DF-2FB1-5A1CBCBA9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3466" y="2696769"/>
            <a:ext cx="3490330" cy="2324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27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7DD8B-88A2-654B-AD02-0D175F50DF5B}"/>
            </a:ext>
          </a:extLst>
        </p:cNvPr>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9D6ADB39-E35A-4D1B-FDDD-547E98EBF212}"/>
              </a:ext>
            </a:extLst>
          </p:cNvPr>
          <p:cNvGraphicFramePr/>
          <p:nvPr>
            <p:extLst>
              <p:ext uri="{D42A27DB-BD31-4B8C-83A1-F6EECF244321}">
                <p14:modId xmlns:p14="http://schemas.microsoft.com/office/powerpoint/2010/main" val="1648317727"/>
              </p:ext>
            </p:extLst>
          </p:nvPr>
        </p:nvGraphicFramePr>
        <p:xfrm>
          <a:off x="208345" y="344385"/>
          <a:ext cx="3449256"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İçerik Yer Tutucusu 2">
            <a:extLst>
              <a:ext uri="{FF2B5EF4-FFF2-40B4-BE49-F238E27FC236}">
                <a16:creationId xmlns:a16="http://schemas.microsoft.com/office/drawing/2014/main" id="{D58D4BC8-E9EE-1EFB-7AFF-D54A32EDF01C}"/>
              </a:ext>
            </a:extLst>
          </p:cNvPr>
          <p:cNvGraphicFramePr>
            <a:graphicFrameLocks noGrp="1"/>
          </p:cNvGraphicFramePr>
          <p:nvPr>
            <p:ph idx="1"/>
            <p:extLst>
              <p:ext uri="{D42A27DB-BD31-4B8C-83A1-F6EECF244321}">
                <p14:modId xmlns:p14="http://schemas.microsoft.com/office/powerpoint/2010/main" val="967088215"/>
              </p:ext>
            </p:extLst>
          </p:nvPr>
        </p:nvGraphicFramePr>
        <p:xfrm>
          <a:off x="4178459" y="1562582"/>
          <a:ext cx="7550403" cy="49711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Metin kutusu 13">
            <a:extLst>
              <a:ext uri="{FF2B5EF4-FFF2-40B4-BE49-F238E27FC236}">
                <a16:creationId xmlns:a16="http://schemas.microsoft.com/office/drawing/2014/main" id="{CA970735-AFE7-EAAF-2649-129FE44665D1}"/>
              </a:ext>
            </a:extLst>
          </p:cNvPr>
          <p:cNvSpPr txBox="1"/>
          <p:nvPr/>
        </p:nvSpPr>
        <p:spPr>
          <a:xfrm>
            <a:off x="4178459" y="6534306"/>
            <a:ext cx="3466077" cy="276999"/>
          </a:xfrm>
          <a:prstGeom prst="rect">
            <a:avLst/>
          </a:prstGeom>
          <a:noFill/>
        </p:spPr>
        <p:txBody>
          <a:bodyPr wrap="none" rtlCol="0">
            <a:spAutoFit/>
          </a:bodyPr>
          <a:lstStyle/>
          <a:p>
            <a:r>
              <a:rPr lang="tr-TR" sz="1100" dirty="0"/>
              <a:t>*Detaylı bilgi için </a:t>
            </a:r>
            <a:r>
              <a:rPr lang="tr-TR" sz="1200" dirty="0"/>
              <a:t>izolasyon</a:t>
            </a:r>
            <a:r>
              <a:rPr lang="tr-TR" sz="1100" dirty="0"/>
              <a:t> önlemleri sunumuna bakınız. </a:t>
            </a:r>
          </a:p>
        </p:txBody>
      </p:sp>
      <p:grpSp>
        <p:nvGrpSpPr>
          <p:cNvPr id="8" name="Grup 7">
            <a:extLst>
              <a:ext uri="{FF2B5EF4-FFF2-40B4-BE49-F238E27FC236}">
                <a16:creationId xmlns:a16="http://schemas.microsoft.com/office/drawing/2014/main" id="{C164CA39-45A8-63B8-3813-B7AB49112243}"/>
              </a:ext>
            </a:extLst>
          </p:cNvPr>
          <p:cNvGrpSpPr/>
          <p:nvPr/>
        </p:nvGrpSpPr>
        <p:grpSpPr>
          <a:xfrm>
            <a:off x="5429294" y="180571"/>
            <a:ext cx="4173682" cy="1381480"/>
            <a:chOff x="1442288" y="2665827"/>
            <a:chExt cx="8498295" cy="3155359"/>
          </a:xfrm>
        </p:grpSpPr>
        <p:pic>
          <p:nvPicPr>
            <p:cNvPr id="9" name="Resim 8">
              <a:extLst>
                <a:ext uri="{FF2B5EF4-FFF2-40B4-BE49-F238E27FC236}">
                  <a16:creationId xmlns:a16="http://schemas.microsoft.com/office/drawing/2014/main" id="{547862C8-26F2-D5D2-8942-0B3B294DFDCC}"/>
                </a:ext>
              </a:extLst>
            </p:cNvPr>
            <p:cNvPicPr>
              <a:picLocks noChangeAspect="1"/>
            </p:cNvPicPr>
            <p:nvPr/>
          </p:nvPicPr>
          <p:blipFill>
            <a:blip r:embed="rId12"/>
            <a:stretch>
              <a:fillRect/>
            </a:stretch>
          </p:blipFill>
          <p:spPr>
            <a:xfrm>
              <a:off x="1442288" y="2665827"/>
              <a:ext cx="2728934" cy="2903868"/>
            </a:xfrm>
            <a:prstGeom prst="rect">
              <a:avLst/>
            </a:prstGeom>
          </p:spPr>
        </p:pic>
        <p:pic>
          <p:nvPicPr>
            <p:cNvPr id="10" name="Resim 9">
              <a:extLst>
                <a:ext uri="{FF2B5EF4-FFF2-40B4-BE49-F238E27FC236}">
                  <a16:creationId xmlns:a16="http://schemas.microsoft.com/office/drawing/2014/main" id="{AEE84D6C-762A-2A3F-9AA0-60037F57A07E}"/>
                </a:ext>
              </a:extLst>
            </p:cNvPr>
            <p:cNvPicPr>
              <a:picLocks noChangeAspect="1"/>
            </p:cNvPicPr>
            <p:nvPr/>
          </p:nvPicPr>
          <p:blipFill>
            <a:blip r:embed="rId13"/>
            <a:stretch>
              <a:fillRect/>
            </a:stretch>
          </p:blipFill>
          <p:spPr>
            <a:xfrm>
              <a:off x="7266065" y="2665827"/>
              <a:ext cx="2674518" cy="2638499"/>
            </a:xfrm>
            <a:prstGeom prst="rect">
              <a:avLst/>
            </a:prstGeom>
          </p:spPr>
        </p:pic>
        <p:sp>
          <p:nvSpPr>
            <p:cNvPr id="11" name="CustomShape 3">
              <a:extLst>
                <a:ext uri="{FF2B5EF4-FFF2-40B4-BE49-F238E27FC236}">
                  <a16:creationId xmlns:a16="http://schemas.microsoft.com/office/drawing/2014/main" id="{5E886CFB-7337-B00C-9A5D-0B7FFFDA0B1D}"/>
                </a:ext>
              </a:extLst>
            </p:cNvPr>
            <p:cNvSpPr/>
            <p:nvPr/>
          </p:nvSpPr>
          <p:spPr>
            <a:xfrm>
              <a:off x="4295983" y="3475453"/>
              <a:ext cx="2720631" cy="2345733"/>
            </a:xfrm>
            <a:prstGeom prst="star5">
              <a:avLst>
                <a:gd name="adj" fmla="val 19098"/>
                <a:gd name="hf" fmla="val 105146"/>
                <a:gd name="vf" fmla="val 110557"/>
              </a:avLst>
            </a:prstGeom>
            <a:solidFill>
              <a:srgbClr val="FF0000"/>
            </a:solidFill>
            <a:ln w="9360">
              <a:solidFill>
                <a:srgbClr val="FF0000"/>
              </a:solidFill>
              <a:miter/>
            </a:ln>
          </p:spPr>
          <p:style>
            <a:lnRef idx="0">
              <a:scrgbClr r="0" g="0" b="0"/>
            </a:lnRef>
            <a:fillRef idx="0">
              <a:scrgbClr r="0" g="0" b="0"/>
            </a:fillRef>
            <a:effectRef idx="0">
              <a:scrgbClr r="0" g="0" b="0"/>
            </a:effectRef>
            <a:fontRef idx="minor"/>
          </p:style>
          <p:txBody>
            <a:bodyPr/>
            <a:lstStyle/>
            <a:p>
              <a:endParaRPr lang="tr-TR"/>
            </a:p>
          </p:txBody>
        </p:sp>
      </p:grpSp>
    </p:spTree>
    <p:extLst>
      <p:ext uri="{BB962C8B-B14F-4D97-AF65-F5344CB8AC3E}">
        <p14:creationId xmlns:p14="http://schemas.microsoft.com/office/powerpoint/2010/main" val="123729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206E1-14CD-BF07-EED2-772F3276F2C6}"/>
            </a:ext>
          </a:extLst>
        </p:cNvPr>
        <p:cNvGrpSpPr/>
        <p:nvPr/>
      </p:nvGrpSpPr>
      <p:grpSpPr>
        <a:xfrm>
          <a:off x="0" y="0"/>
          <a:ext cx="0" cy="0"/>
          <a:chOff x="0" y="0"/>
          <a:chExt cx="0" cy="0"/>
        </a:xfrm>
      </p:grpSpPr>
      <p:graphicFrame>
        <p:nvGraphicFramePr>
          <p:cNvPr id="2" name="İçerik Yer Tutucusu 3">
            <a:extLst>
              <a:ext uri="{FF2B5EF4-FFF2-40B4-BE49-F238E27FC236}">
                <a16:creationId xmlns:a16="http://schemas.microsoft.com/office/drawing/2014/main" id="{72275C1F-ECB4-9734-A1F9-07729CA7D8B8}"/>
              </a:ext>
            </a:extLst>
          </p:cNvPr>
          <p:cNvGraphicFramePr>
            <a:graphicFrameLocks noGrp="1"/>
          </p:cNvGraphicFramePr>
          <p:nvPr>
            <p:ph idx="1"/>
            <p:extLst>
              <p:ext uri="{D42A27DB-BD31-4B8C-83A1-F6EECF244321}">
                <p14:modId xmlns:p14="http://schemas.microsoft.com/office/powerpoint/2010/main" val="3161205393"/>
              </p:ext>
            </p:extLst>
          </p:nvPr>
        </p:nvGraphicFramePr>
        <p:xfrm>
          <a:off x="1300295" y="818620"/>
          <a:ext cx="8642655" cy="3987994"/>
        </p:xfrm>
        <a:graphic>
          <a:graphicData uri="http://schemas.openxmlformats.org/drawingml/2006/table">
            <a:tbl>
              <a:tblPr firstRow="1" bandRow="1">
                <a:tableStyleId>{5C22544A-7EE6-4342-B048-85BDC9FD1C3A}</a:tableStyleId>
              </a:tblPr>
              <a:tblGrid>
                <a:gridCol w="4007361">
                  <a:extLst>
                    <a:ext uri="{9D8B030D-6E8A-4147-A177-3AD203B41FA5}">
                      <a16:colId xmlns:a16="http://schemas.microsoft.com/office/drawing/2014/main" val="3041213776"/>
                    </a:ext>
                  </a:extLst>
                </a:gridCol>
                <a:gridCol w="1107447">
                  <a:extLst>
                    <a:ext uri="{9D8B030D-6E8A-4147-A177-3AD203B41FA5}">
                      <a16:colId xmlns:a16="http://schemas.microsoft.com/office/drawing/2014/main" val="93799785"/>
                    </a:ext>
                  </a:extLst>
                </a:gridCol>
                <a:gridCol w="1187367">
                  <a:extLst>
                    <a:ext uri="{9D8B030D-6E8A-4147-A177-3AD203B41FA5}">
                      <a16:colId xmlns:a16="http://schemas.microsoft.com/office/drawing/2014/main" val="455178977"/>
                    </a:ext>
                  </a:extLst>
                </a:gridCol>
                <a:gridCol w="1042825">
                  <a:extLst>
                    <a:ext uri="{9D8B030D-6E8A-4147-A177-3AD203B41FA5}">
                      <a16:colId xmlns:a16="http://schemas.microsoft.com/office/drawing/2014/main" val="3436476175"/>
                    </a:ext>
                  </a:extLst>
                </a:gridCol>
                <a:gridCol w="1297655">
                  <a:extLst>
                    <a:ext uri="{9D8B030D-6E8A-4147-A177-3AD203B41FA5}">
                      <a16:colId xmlns:a16="http://schemas.microsoft.com/office/drawing/2014/main" val="2343704564"/>
                    </a:ext>
                  </a:extLst>
                </a:gridCol>
              </a:tblGrid>
              <a:tr h="767584">
                <a:tc>
                  <a:txBody>
                    <a:bodyPr/>
                    <a:lstStyle/>
                    <a:p>
                      <a:endParaRPr lang="tr-TR" dirty="0"/>
                    </a:p>
                  </a:txBody>
                  <a:tcPr/>
                </a:tc>
                <a:tc>
                  <a:txBody>
                    <a:bodyPr/>
                    <a:lstStyle/>
                    <a:p>
                      <a:r>
                        <a:rPr lang="tr-TR" dirty="0"/>
                        <a:t>Eldiven</a:t>
                      </a:r>
                    </a:p>
                  </a:txBody>
                  <a:tcPr/>
                </a:tc>
                <a:tc>
                  <a:txBody>
                    <a:bodyPr/>
                    <a:lstStyle/>
                    <a:p>
                      <a:r>
                        <a:rPr lang="tr-TR" dirty="0"/>
                        <a:t>Göz Koruma</a:t>
                      </a:r>
                    </a:p>
                  </a:txBody>
                  <a:tcPr/>
                </a:tc>
                <a:tc>
                  <a:txBody>
                    <a:bodyPr/>
                    <a:lstStyle/>
                    <a:p>
                      <a:r>
                        <a:rPr lang="tr-TR" dirty="0"/>
                        <a:t>Maske</a:t>
                      </a:r>
                    </a:p>
                  </a:txBody>
                  <a:tcPr/>
                </a:tc>
                <a:tc>
                  <a:txBody>
                    <a:bodyPr/>
                    <a:lstStyle/>
                    <a:p>
                      <a:r>
                        <a:rPr lang="tr-TR" dirty="0"/>
                        <a:t>Sıvı Geçirmez Önlük</a:t>
                      </a:r>
                    </a:p>
                  </a:txBody>
                  <a:tcPr/>
                </a:tc>
                <a:extLst>
                  <a:ext uri="{0D108BD9-81ED-4DB2-BD59-A6C34878D82A}">
                    <a16:rowId xmlns:a16="http://schemas.microsoft.com/office/drawing/2014/main" val="726707116"/>
                  </a:ext>
                </a:extLst>
              </a:tr>
              <a:tr h="530957">
                <a:tc>
                  <a:txBody>
                    <a:bodyPr/>
                    <a:lstStyle/>
                    <a:p>
                      <a:r>
                        <a:rPr lang="tr-TR" dirty="0"/>
                        <a:t>Solunum yolu açılması/ </a:t>
                      </a:r>
                      <a:r>
                        <a:rPr lang="tr-TR" dirty="0" err="1"/>
                        <a:t>entübasyon</a:t>
                      </a:r>
                      <a:r>
                        <a:rPr lang="tr-TR" dirty="0"/>
                        <a:t>/ </a:t>
                      </a:r>
                      <a:r>
                        <a:rPr lang="tr-TR" dirty="0" err="1"/>
                        <a:t>aspirasyon</a:t>
                      </a:r>
                      <a:r>
                        <a:rPr lang="tr-TR" dirty="0"/>
                        <a:t> </a:t>
                      </a:r>
                    </a:p>
                  </a:txBody>
                  <a:tcPr/>
                </a:tc>
                <a:tc>
                  <a:txBody>
                    <a:bodyPr/>
                    <a:lstStyle/>
                    <a:p>
                      <a:r>
                        <a:rPr lang="tr-TR" dirty="0"/>
                        <a:t>Evet</a:t>
                      </a:r>
                    </a:p>
                  </a:txBody>
                  <a:tcPr/>
                </a:tc>
                <a:tc>
                  <a:txBody>
                    <a:bodyPr/>
                    <a:lstStyle/>
                    <a:p>
                      <a:r>
                        <a:rPr lang="tr-TR" dirty="0"/>
                        <a:t>Evet</a:t>
                      </a:r>
                    </a:p>
                  </a:txBody>
                  <a:tcPr/>
                </a:tc>
                <a:tc>
                  <a:txBody>
                    <a:bodyPr/>
                    <a:lstStyle/>
                    <a:p>
                      <a:r>
                        <a:rPr lang="tr-TR" dirty="0"/>
                        <a:t>Evet*</a:t>
                      </a:r>
                    </a:p>
                  </a:txBody>
                  <a:tcPr/>
                </a:tc>
                <a:tc>
                  <a:txBody>
                    <a:bodyPr/>
                    <a:lstStyle/>
                    <a:p>
                      <a:r>
                        <a:rPr lang="tr-TR" dirty="0"/>
                        <a:t>Hayır**</a:t>
                      </a:r>
                    </a:p>
                  </a:txBody>
                  <a:tcPr/>
                </a:tc>
                <a:extLst>
                  <a:ext uri="{0D108BD9-81ED-4DB2-BD59-A6C34878D82A}">
                    <a16:rowId xmlns:a16="http://schemas.microsoft.com/office/drawing/2014/main" val="1382668473"/>
                  </a:ext>
                </a:extLst>
              </a:tr>
              <a:tr h="530957">
                <a:tc>
                  <a:txBody>
                    <a:bodyPr/>
                    <a:lstStyle/>
                    <a:p>
                      <a:r>
                        <a:rPr lang="tr-TR" dirty="0"/>
                        <a:t>Damar yolu açma / kan örneği alma </a:t>
                      </a:r>
                    </a:p>
                  </a:txBody>
                  <a:tcPr/>
                </a:tc>
                <a:tc>
                  <a:txBody>
                    <a:bodyPr/>
                    <a:lstStyle/>
                    <a:p>
                      <a:r>
                        <a:rPr lang="tr-TR" dirty="0"/>
                        <a:t>Evet</a:t>
                      </a:r>
                    </a:p>
                  </a:txBody>
                  <a:tcPr/>
                </a:tc>
                <a:tc>
                  <a:txBody>
                    <a:bodyPr/>
                    <a:lstStyle/>
                    <a:p>
                      <a:r>
                        <a:rPr lang="tr-TR" dirty="0"/>
                        <a:t>Hayır***</a:t>
                      </a:r>
                    </a:p>
                  </a:txBody>
                  <a:tcPr/>
                </a:tc>
                <a:tc>
                  <a:txBody>
                    <a:bodyPr/>
                    <a:lstStyle/>
                    <a:p>
                      <a:r>
                        <a:rPr lang="tr-TR" dirty="0"/>
                        <a:t>Hayır</a:t>
                      </a:r>
                    </a:p>
                  </a:txBody>
                  <a:tcPr/>
                </a:tc>
                <a:tc>
                  <a:txBody>
                    <a:bodyPr/>
                    <a:lstStyle/>
                    <a:p>
                      <a:r>
                        <a:rPr lang="tr-TR" dirty="0"/>
                        <a:t>Hayır</a:t>
                      </a:r>
                    </a:p>
                  </a:txBody>
                  <a:tcPr/>
                </a:tc>
                <a:extLst>
                  <a:ext uri="{0D108BD9-81ED-4DB2-BD59-A6C34878D82A}">
                    <a16:rowId xmlns:a16="http://schemas.microsoft.com/office/drawing/2014/main" val="3869561140"/>
                  </a:ext>
                </a:extLst>
              </a:tr>
              <a:tr h="343668">
                <a:tc>
                  <a:txBody>
                    <a:bodyPr/>
                    <a:lstStyle/>
                    <a:p>
                      <a:r>
                        <a:rPr lang="tr-TR" dirty="0"/>
                        <a:t>Travma/ yara kapatma </a:t>
                      </a:r>
                    </a:p>
                  </a:txBody>
                  <a:tcPr/>
                </a:tc>
                <a:tc>
                  <a:txBody>
                    <a:bodyPr/>
                    <a:lstStyle/>
                    <a:p>
                      <a:r>
                        <a:rPr lang="tr-TR" dirty="0"/>
                        <a:t>Evet</a:t>
                      </a:r>
                    </a:p>
                  </a:txBody>
                  <a:tcPr/>
                </a:tc>
                <a:tc>
                  <a:txBody>
                    <a:bodyPr/>
                    <a:lstStyle/>
                    <a:p>
                      <a:r>
                        <a:rPr lang="tr-TR" dirty="0"/>
                        <a:t>Evet</a:t>
                      </a:r>
                    </a:p>
                  </a:txBody>
                  <a:tcPr/>
                </a:tc>
                <a:tc>
                  <a:txBody>
                    <a:bodyPr/>
                    <a:lstStyle/>
                    <a:p>
                      <a:r>
                        <a:rPr lang="tr-TR" dirty="0"/>
                        <a:t>Evet</a:t>
                      </a:r>
                    </a:p>
                  </a:txBody>
                  <a:tcPr/>
                </a:tc>
                <a:tc>
                  <a:txBody>
                    <a:bodyPr/>
                    <a:lstStyle/>
                    <a:p>
                      <a:r>
                        <a:rPr lang="tr-TR" dirty="0"/>
                        <a:t>Evet </a:t>
                      </a:r>
                    </a:p>
                  </a:txBody>
                  <a:tcPr/>
                </a:tc>
                <a:extLst>
                  <a:ext uri="{0D108BD9-81ED-4DB2-BD59-A6C34878D82A}">
                    <a16:rowId xmlns:a16="http://schemas.microsoft.com/office/drawing/2014/main" val="3384906530"/>
                  </a:ext>
                </a:extLst>
              </a:tr>
              <a:tr h="530957">
                <a:tc>
                  <a:txBody>
                    <a:bodyPr/>
                    <a:lstStyle/>
                    <a:p>
                      <a:r>
                        <a:rPr lang="tr-TR" dirty="0"/>
                        <a:t>Hasta muayenesi, değerlendirme, taşıma</a:t>
                      </a:r>
                    </a:p>
                  </a:txBody>
                  <a:tcPr/>
                </a:tc>
                <a:tc>
                  <a:txBody>
                    <a:bodyPr/>
                    <a:lstStyle/>
                    <a:p>
                      <a:r>
                        <a:rPr lang="tr-TR" dirty="0"/>
                        <a:t>Evet**** </a:t>
                      </a:r>
                    </a:p>
                  </a:txBody>
                  <a:tcPr/>
                </a:tc>
                <a:tc>
                  <a:txBody>
                    <a:bodyPr/>
                    <a:lstStyle/>
                    <a:p>
                      <a:r>
                        <a:rPr lang="tr-TR" dirty="0"/>
                        <a:t>Hayır</a:t>
                      </a:r>
                    </a:p>
                  </a:txBody>
                  <a:tcPr/>
                </a:tc>
                <a:tc>
                  <a:txBody>
                    <a:bodyPr/>
                    <a:lstStyle/>
                    <a:p>
                      <a:r>
                        <a:rPr lang="tr-TR" dirty="0"/>
                        <a:t>Hayır</a:t>
                      </a:r>
                    </a:p>
                  </a:txBody>
                  <a:tcPr/>
                </a:tc>
                <a:tc>
                  <a:txBody>
                    <a:bodyPr/>
                    <a:lstStyle/>
                    <a:p>
                      <a:r>
                        <a:rPr lang="tr-TR" dirty="0"/>
                        <a:t>Hayır</a:t>
                      </a:r>
                    </a:p>
                  </a:txBody>
                  <a:tcPr/>
                </a:tc>
                <a:extLst>
                  <a:ext uri="{0D108BD9-81ED-4DB2-BD59-A6C34878D82A}">
                    <a16:rowId xmlns:a16="http://schemas.microsoft.com/office/drawing/2014/main" val="2028925048"/>
                  </a:ext>
                </a:extLst>
              </a:tr>
              <a:tr h="343668">
                <a:tc>
                  <a:txBody>
                    <a:bodyPr/>
                    <a:lstStyle/>
                    <a:p>
                      <a:r>
                        <a:rPr lang="tr-TR" dirty="0" err="1"/>
                        <a:t>Resüsitasyon</a:t>
                      </a:r>
                      <a:endParaRPr lang="tr-TR" dirty="0"/>
                    </a:p>
                  </a:txBody>
                  <a:tcPr/>
                </a:tc>
                <a:tc>
                  <a:txBody>
                    <a:bodyPr/>
                    <a:lstStyle/>
                    <a:p>
                      <a:r>
                        <a:rPr lang="tr-TR" dirty="0"/>
                        <a:t>Evet</a:t>
                      </a:r>
                    </a:p>
                  </a:txBody>
                  <a:tcPr/>
                </a:tc>
                <a:tc>
                  <a:txBody>
                    <a:bodyPr/>
                    <a:lstStyle/>
                    <a:p>
                      <a:r>
                        <a:rPr lang="tr-TR" dirty="0"/>
                        <a:t>Evet</a:t>
                      </a:r>
                    </a:p>
                  </a:txBody>
                  <a:tcPr/>
                </a:tc>
                <a:tc>
                  <a:txBody>
                    <a:bodyPr/>
                    <a:lstStyle/>
                    <a:p>
                      <a:r>
                        <a:rPr lang="tr-TR" dirty="0"/>
                        <a:t>Evet*</a:t>
                      </a:r>
                    </a:p>
                  </a:txBody>
                  <a:tcPr/>
                </a:tc>
                <a:tc>
                  <a:txBody>
                    <a:bodyPr/>
                    <a:lstStyle/>
                    <a:p>
                      <a:r>
                        <a:rPr lang="tr-TR" dirty="0"/>
                        <a:t>Hayır**</a:t>
                      </a:r>
                    </a:p>
                  </a:txBody>
                  <a:tcPr/>
                </a:tc>
                <a:extLst>
                  <a:ext uri="{0D108BD9-81ED-4DB2-BD59-A6C34878D82A}">
                    <a16:rowId xmlns:a16="http://schemas.microsoft.com/office/drawing/2014/main" val="3374790893"/>
                  </a:ext>
                </a:extLst>
              </a:tr>
              <a:tr h="601419">
                <a:tc>
                  <a:txBody>
                    <a:bodyPr/>
                    <a:lstStyle/>
                    <a:p>
                      <a:r>
                        <a:rPr lang="tr-TR" dirty="0"/>
                        <a:t>Kontamine malzeme atımı, </a:t>
                      </a:r>
                      <a:r>
                        <a:rPr lang="tr-TR"/>
                        <a:t>malzeme dekontaminasyonu</a:t>
                      </a:r>
                      <a:endParaRPr lang="tr-TR" dirty="0"/>
                    </a:p>
                  </a:txBody>
                  <a:tcPr/>
                </a:tc>
                <a:tc>
                  <a:txBody>
                    <a:bodyPr/>
                    <a:lstStyle/>
                    <a:p>
                      <a:r>
                        <a:rPr lang="tr-TR" dirty="0"/>
                        <a:t>Evet</a:t>
                      </a:r>
                    </a:p>
                  </a:txBody>
                  <a:tcPr/>
                </a:tc>
                <a:tc>
                  <a:txBody>
                    <a:bodyPr/>
                    <a:lstStyle/>
                    <a:p>
                      <a:r>
                        <a:rPr lang="tr-TR" dirty="0"/>
                        <a:t>Evet</a:t>
                      </a:r>
                    </a:p>
                  </a:txBody>
                  <a:tcPr/>
                </a:tc>
                <a:tc>
                  <a:txBody>
                    <a:bodyPr/>
                    <a:lstStyle/>
                    <a:p>
                      <a:r>
                        <a:rPr lang="tr-TR" dirty="0"/>
                        <a:t>Evet</a:t>
                      </a:r>
                    </a:p>
                  </a:txBody>
                  <a:tcPr/>
                </a:tc>
                <a:tc>
                  <a:txBody>
                    <a:bodyPr/>
                    <a:lstStyle/>
                    <a:p>
                      <a:r>
                        <a:rPr lang="tr-TR" dirty="0"/>
                        <a:t>Evet </a:t>
                      </a:r>
                    </a:p>
                  </a:txBody>
                  <a:tcPr/>
                </a:tc>
                <a:extLst>
                  <a:ext uri="{0D108BD9-81ED-4DB2-BD59-A6C34878D82A}">
                    <a16:rowId xmlns:a16="http://schemas.microsoft.com/office/drawing/2014/main" val="4200074148"/>
                  </a:ext>
                </a:extLst>
              </a:tr>
            </a:tbl>
          </a:graphicData>
        </a:graphic>
      </p:graphicFrame>
      <p:sp>
        <p:nvSpPr>
          <p:cNvPr id="3" name="Dikdörtgen 2">
            <a:extLst>
              <a:ext uri="{FF2B5EF4-FFF2-40B4-BE49-F238E27FC236}">
                <a16:creationId xmlns:a16="http://schemas.microsoft.com/office/drawing/2014/main" id="{7F33BF71-5426-8EDB-B9A5-DA5E08F6CCF3}"/>
              </a:ext>
            </a:extLst>
          </p:cNvPr>
          <p:cNvSpPr/>
          <p:nvPr/>
        </p:nvSpPr>
        <p:spPr>
          <a:xfrm>
            <a:off x="1300295" y="4873775"/>
            <a:ext cx="10704892" cy="1384995"/>
          </a:xfrm>
          <a:prstGeom prst="rect">
            <a:avLst/>
          </a:prstGeom>
        </p:spPr>
        <p:txBody>
          <a:bodyPr wrap="square">
            <a:spAutoFit/>
          </a:bodyPr>
          <a:lstStyle/>
          <a:p>
            <a:r>
              <a:rPr lang="tr-TR" sz="1400" dirty="0"/>
              <a:t>*Cerrahi maske ya da </a:t>
            </a:r>
            <a:r>
              <a:rPr lang="tr-TR" sz="1400" dirty="0" err="1"/>
              <a:t>endikasyona</a:t>
            </a:r>
            <a:r>
              <a:rPr lang="tr-TR" sz="1400" dirty="0"/>
              <a:t> göre N95 veya FFP3 maske </a:t>
            </a:r>
          </a:p>
          <a:p>
            <a:r>
              <a:rPr lang="tr-TR" sz="1400" dirty="0"/>
              <a:t>** Sıçrama ve bulaş riski olan durumlarda koruyucu önlük giyilmelidir. </a:t>
            </a:r>
          </a:p>
          <a:p>
            <a:r>
              <a:rPr lang="tr-TR" sz="1400" dirty="0"/>
              <a:t>***Ajitasyonu veya kontrolsüz hareketleri olan hastalara müdahale sırasında göz ve yüz koruyucu kullanılmalıdır. </a:t>
            </a:r>
          </a:p>
          <a:p>
            <a:r>
              <a:rPr lang="tr-TR" sz="1400" dirty="0"/>
              <a:t>**** Kan, vücut sıvısı ve diğer vücut çıktılarıyla temas riski olması halinde eldiven giyilmelidir. Kullanım gerekliliği ortadan kalktığında eldiven çıkarılmalı ve el hijyeni sağlanmalıdır. Uzun süre aynı eldiven kullanımının koruyucu olacağı düşünülmemeli, gözle görünür kirlenme, delinme-yırtılmalarda el hijyeniyle birlikte eldiven değişimi sağlanmalıdır. </a:t>
            </a:r>
          </a:p>
        </p:txBody>
      </p:sp>
    </p:spTree>
    <p:extLst>
      <p:ext uri="{BB962C8B-B14F-4D97-AF65-F5344CB8AC3E}">
        <p14:creationId xmlns:p14="http://schemas.microsoft.com/office/powerpoint/2010/main" val="888093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a:extLst>
              <a:ext uri="{FF2B5EF4-FFF2-40B4-BE49-F238E27FC236}">
                <a16:creationId xmlns:a16="http://schemas.microsoft.com/office/drawing/2014/main" id="{6434436D-DE1F-EEA9-0E82-054E1160C017}"/>
              </a:ext>
            </a:extLst>
          </p:cNvPr>
          <p:cNvSpPr txBox="1">
            <a:spLocks/>
          </p:cNvSpPr>
          <p:nvPr/>
        </p:nvSpPr>
        <p:spPr>
          <a:xfrm>
            <a:off x="1090570" y="2273875"/>
            <a:ext cx="9555060" cy="2583351"/>
          </a:xfrm>
          <a:prstGeom prst="rect">
            <a:avLst/>
          </a:prstGeom>
          <a:solidFill>
            <a:srgbClr val="636AA2"/>
          </a:solidFill>
          <a:scene3d>
            <a:camera prst="orthographicFront"/>
            <a:lightRig rig="threePt" dir="t"/>
          </a:scene3d>
          <a:sp3d>
            <a:bevelT w="501650" prst="coolSlant"/>
            <a:bevelB w="495300" h="50800" prst="softRound"/>
          </a:sp3d>
        </p:spPr>
        <p:txBody>
          <a:bodyPr vert="horz" lIns="91440" tIns="45720" rIns="91440" bIns="45720" rtlCol="0" anchor="b">
            <a:normAutofit fontScale="4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tr-TR" sz="5200" b="1" dirty="0">
              <a:solidFill>
                <a:schemeClr val="bg1"/>
              </a:solidFill>
              <a:latin typeface="+mn-lt"/>
            </a:endParaRPr>
          </a:p>
          <a:p>
            <a:pPr algn="ctr"/>
            <a:endParaRPr lang="tr-TR" sz="5200" b="1" dirty="0">
              <a:solidFill>
                <a:schemeClr val="bg1"/>
              </a:solidFill>
              <a:latin typeface="+mn-lt"/>
            </a:endParaRPr>
          </a:p>
          <a:p>
            <a:pPr algn="ctr"/>
            <a:r>
              <a:rPr lang="tr-TR" sz="10000" b="1" dirty="0">
                <a:solidFill>
                  <a:schemeClr val="bg1"/>
                </a:solidFill>
                <a:latin typeface="+mn-lt"/>
              </a:rPr>
              <a:t>SEMPTOMLARA GÖRE ALINMASI </a:t>
            </a:r>
          </a:p>
          <a:p>
            <a:pPr algn="ctr"/>
            <a:r>
              <a:rPr lang="tr-TR" sz="10000" b="1" dirty="0">
                <a:solidFill>
                  <a:schemeClr val="bg1"/>
                </a:solidFill>
                <a:latin typeface="+mn-lt"/>
              </a:rPr>
              <a:t>GEREKEN İZOLASYON</a:t>
            </a:r>
          </a:p>
          <a:p>
            <a:pPr algn="ctr"/>
            <a:r>
              <a:rPr lang="tr-TR" sz="10000" b="1" dirty="0">
                <a:solidFill>
                  <a:schemeClr val="bg1"/>
                </a:solidFill>
                <a:latin typeface="+mn-lt"/>
              </a:rPr>
              <a:t>ÖNLEMLERİ</a:t>
            </a:r>
          </a:p>
          <a:p>
            <a:pPr algn="ctr"/>
            <a:br>
              <a:rPr lang="tr-TR" sz="7200" b="1" dirty="0">
                <a:solidFill>
                  <a:schemeClr val="bg1"/>
                </a:solidFill>
                <a:latin typeface="+mn-lt"/>
              </a:rPr>
            </a:br>
            <a:endParaRPr lang="tr-TR" sz="7200" b="1" dirty="0">
              <a:solidFill>
                <a:schemeClr val="bg1"/>
              </a:solidFill>
              <a:latin typeface="+mn-lt"/>
            </a:endParaRPr>
          </a:p>
        </p:txBody>
      </p:sp>
    </p:spTree>
    <p:extLst>
      <p:ext uri="{BB962C8B-B14F-4D97-AF65-F5344CB8AC3E}">
        <p14:creationId xmlns:p14="http://schemas.microsoft.com/office/powerpoint/2010/main" val="3817755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DCCF-D47F-E510-BD08-576582E4ED12}"/>
            </a:ext>
          </a:extLst>
        </p:cNvPr>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2E7328F6-2897-4AA8-998B-55BC91F785BC}"/>
              </a:ext>
            </a:extLst>
          </p:cNvPr>
          <p:cNvGraphicFramePr>
            <a:graphicFrameLocks noGrp="1"/>
          </p:cNvGraphicFramePr>
          <p:nvPr>
            <p:extLst>
              <p:ext uri="{D42A27DB-BD31-4B8C-83A1-F6EECF244321}">
                <p14:modId xmlns:p14="http://schemas.microsoft.com/office/powerpoint/2010/main" val="1815879315"/>
              </p:ext>
            </p:extLst>
          </p:nvPr>
        </p:nvGraphicFramePr>
        <p:xfrm>
          <a:off x="906011" y="1291905"/>
          <a:ext cx="9260454" cy="3985289"/>
        </p:xfrm>
        <a:graphic>
          <a:graphicData uri="http://schemas.openxmlformats.org/drawingml/2006/table">
            <a:tbl>
              <a:tblPr firstRow="1" bandRow="1">
                <a:tableStyleId>{5C22544A-7EE6-4342-B048-85BDC9FD1C3A}</a:tableStyleId>
              </a:tblPr>
              <a:tblGrid>
                <a:gridCol w="4630227">
                  <a:extLst>
                    <a:ext uri="{9D8B030D-6E8A-4147-A177-3AD203B41FA5}">
                      <a16:colId xmlns:a16="http://schemas.microsoft.com/office/drawing/2014/main" val="3011117636"/>
                    </a:ext>
                  </a:extLst>
                </a:gridCol>
                <a:gridCol w="4630227">
                  <a:extLst>
                    <a:ext uri="{9D8B030D-6E8A-4147-A177-3AD203B41FA5}">
                      <a16:colId xmlns:a16="http://schemas.microsoft.com/office/drawing/2014/main" val="1860841419"/>
                    </a:ext>
                  </a:extLst>
                </a:gridCol>
              </a:tblGrid>
              <a:tr h="788049">
                <a:tc>
                  <a:txBody>
                    <a:bodyPr/>
                    <a:lstStyle/>
                    <a:p>
                      <a:r>
                        <a:rPr lang="tr-TR" dirty="0"/>
                        <a:t>Semptom</a:t>
                      </a:r>
                    </a:p>
                  </a:txBody>
                  <a:tcPr/>
                </a:tc>
                <a:tc>
                  <a:txBody>
                    <a:bodyPr/>
                    <a:lstStyle/>
                    <a:p>
                      <a:r>
                        <a:rPr lang="tr-TR" dirty="0"/>
                        <a:t>Standart Önlemlere Ek Olarak</a:t>
                      </a:r>
                    </a:p>
                    <a:p>
                      <a:r>
                        <a:rPr lang="tr-TR" dirty="0"/>
                        <a:t>(Etken biliniyorsa etkene göre yaklaşım)</a:t>
                      </a:r>
                    </a:p>
                  </a:txBody>
                  <a:tcPr/>
                </a:tc>
                <a:extLst>
                  <a:ext uri="{0D108BD9-81ED-4DB2-BD59-A6C34878D82A}">
                    <a16:rowId xmlns:a16="http://schemas.microsoft.com/office/drawing/2014/main" val="3335866464"/>
                  </a:ext>
                </a:extLst>
              </a:tr>
              <a:tr h="456568">
                <a:tc gridSpan="2">
                  <a:txBody>
                    <a:bodyPr/>
                    <a:lstStyle/>
                    <a:p>
                      <a:r>
                        <a:rPr lang="tr-TR" dirty="0"/>
                        <a:t>Solunum yolu bulguları olan hastalar için</a:t>
                      </a:r>
                    </a:p>
                  </a:txBody>
                  <a:tcPr/>
                </a:tc>
                <a:tc hMerge="1">
                  <a:txBody>
                    <a:bodyPr/>
                    <a:lstStyle/>
                    <a:p>
                      <a:endParaRPr lang="tr-TR" dirty="0"/>
                    </a:p>
                  </a:txBody>
                  <a:tcPr/>
                </a:tc>
                <a:extLst>
                  <a:ext uri="{0D108BD9-81ED-4DB2-BD59-A6C34878D82A}">
                    <a16:rowId xmlns:a16="http://schemas.microsoft.com/office/drawing/2014/main" val="955245989"/>
                  </a:ext>
                </a:extLst>
              </a:tr>
              <a:tr h="456568">
                <a:tc>
                  <a:txBody>
                    <a:bodyPr/>
                    <a:lstStyle/>
                    <a:p>
                      <a:r>
                        <a:rPr lang="tr-TR" dirty="0"/>
                        <a:t>Öksürük, burun akıntısı, gözde sulanma</a:t>
                      </a:r>
                    </a:p>
                  </a:txBody>
                  <a:tcPr/>
                </a:tc>
                <a:tc>
                  <a:txBody>
                    <a:bodyPr/>
                    <a:lstStyle/>
                    <a:p>
                      <a:r>
                        <a:rPr lang="tr-TR" dirty="0"/>
                        <a:t>Damlacık* izolasyon önlemleri</a:t>
                      </a:r>
                    </a:p>
                  </a:txBody>
                  <a:tcPr/>
                </a:tc>
                <a:extLst>
                  <a:ext uri="{0D108BD9-81ED-4DB2-BD59-A6C34878D82A}">
                    <a16:rowId xmlns:a16="http://schemas.microsoft.com/office/drawing/2014/main" val="1526349624"/>
                  </a:ext>
                </a:extLst>
              </a:tr>
              <a:tr h="456568">
                <a:tc>
                  <a:txBody>
                    <a:bodyPr/>
                    <a:lstStyle/>
                    <a:p>
                      <a:r>
                        <a:rPr lang="tr-TR" dirty="0"/>
                        <a:t>Ateş</a:t>
                      </a:r>
                      <a:r>
                        <a:rPr lang="tr-TR" sz="1800" b="0" i="0" kern="1200" dirty="0">
                          <a:solidFill>
                            <a:schemeClr val="dk1"/>
                          </a:solidFill>
                          <a:effectLst/>
                          <a:latin typeface="+mn-lt"/>
                          <a:ea typeface="+mn-ea"/>
                          <a:cs typeface="+mn-cs"/>
                        </a:rPr>
                        <a:t>≥</a:t>
                      </a:r>
                      <a:r>
                        <a:rPr lang="tr-TR" dirty="0"/>
                        <a:t> 38,5, öksürük (erişkin)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Damlacık* izolasyon önlemleri</a:t>
                      </a:r>
                    </a:p>
                  </a:txBody>
                  <a:tcPr/>
                </a:tc>
                <a:extLst>
                  <a:ext uri="{0D108BD9-81ED-4DB2-BD59-A6C34878D82A}">
                    <a16:rowId xmlns:a16="http://schemas.microsoft.com/office/drawing/2014/main" val="3887584489"/>
                  </a:ext>
                </a:extLst>
              </a:tr>
              <a:tr h="456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Ateş</a:t>
                      </a:r>
                      <a:r>
                        <a:rPr lang="tr-TR" sz="1800" b="0" i="0" kern="1200" dirty="0">
                          <a:solidFill>
                            <a:schemeClr val="dk1"/>
                          </a:solidFill>
                          <a:effectLst/>
                          <a:latin typeface="+mn-lt"/>
                          <a:ea typeface="+mn-ea"/>
                          <a:cs typeface="+mn-cs"/>
                        </a:rPr>
                        <a:t>≥</a:t>
                      </a:r>
                      <a:r>
                        <a:rPr lang="tr-TR" dirty="0"/>
                        <a:t> 38,5, öksürük (çocuk)</a:t>
                      </a:r>
                    </a:p>
                  </a:txBody>
                  <a:tcPr/>
                </a:tc>
                <a:tc>
                  <a:txBody>
                    <a:bodyPr/>
                    <a:lstStyle/>
                    <a:p>
                      <a:r>
                        <a:rPr lang="tr-TR" dirty="0"/>
                        <a:t>Damlacık* ve temas izolasyon önlemleri</a:t>
                      </a:r>
                    </a:p>
                  </a:txBody>
                  <a:tcPr/>
                </a:tc>
                <a:extLst>
                  <a:ext uri="{0D108BD9-81ED-4DB2-BD59-A6C34878D82A}">
                    <a16:rowId xmlns:a16="http://schemas.microsoft.com/office/drawing/2014/main" val="1548689644"/>
                  </a:ext>
                </a:extLst>
              </a:tr>
              <a:tr h="456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Ateş</a:t>
                      </a:r>
                      <a:r>
                        <a:rPr lang="tr-TR" sz="1800" b="0" i="0" kern="1200" dirty="0">
                          <a:solidFill>
                            <a:schemeClr val="dk1"/>
                          </a:solidFill>
                          <a:effectLst/>
                          <a:latin typeface="+mn-lt"/>
                          <a:ea typeface="+mn-ea"/>
                          <a:cs typeface="+mn-cs"/>
                        </a:rPr>
                        <a:t>≥</a:t>
                      </a:r>
                      <a:r>
                        <a:rPr lang="tr-TR" dirty="0"/>
                        <a:t> 38,5, öksürük, kanlı balgam</a:t>
                      </a:r>
                    </a:p>
                  </a:txBody>
                  <a:tcPr/>
                </a:tc>
                <a:tc>
                  <a:txBody>
                    <a:bodyPr/>
                    <a:lstStyle/>
                    <a:p>
                      <a:r>
                        <a:rPr lang="tr-TR" dirty="0"/>
                        <a:t>Solunum ve temas izolasyon önlemleri</a:t>
                      </a:r>
                    </a:p>
                  </a:txBody>
                  <a:tcPr/>
                </a:tc>
                <a:extLst>
                  <a:ext uri="{0D108BD9-81ED-4DB2-BD59-A6C34878D82A}">
                    <a16:rowId xmlns:a16="http://schemas.microsoft.com/office/drawing/2014/main" val="1797752199"/>
                  </a:ext>
                </a:extLst>
              </a:tr>
              <a:tr h="7880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Ateş</a:t>
                      </a:r>
                      <a:r>
                        <a:rPr lang="tr-TR" sz="1800" b="0" i="0" kern="1200" dirty="0">
                          <a:solidFill>
                            <a:schemeClr val="dk1"/>
                          </a:solidFill>
                          <a:effectLst/>
                          <a:latin typeface="+mn-lt"/>
                          <a:ea typeface="+mn-ea"/>
                          <a:cs typeface="+mn-cs"/>
                        </a:rPr>
                        <a:t>≥</a:t>
                      </a:r>
                      <a:r>
                        <a:rPr lang="tr-TR" dirty="0"/>
                        <a:t> 38,5, öksürük, son 3 hafta içinde SARS, kuş gribi enfeksiyonları olan riskli bölgeye seyahat</a:t>
                      </a:r>
                    </a:p>
                  </a:txBody>
                  <a:tcPr/>
                </a:tc>
                <a:tc>
                  <a:txBody>
                    <a:bodyPr/>
                    <a:lstStyle/>
                    <a:p>
                      <a:r>
                        <a:rPr lang="tr-TR" dirty="0"/>
                        <a:t>Solunum ve temas izolasyon önlemleri ve göz koruma</a:t>
                      </a:r>
                    </a:p>
                  </a:txBody>
                  <a:tcPr/>
                </a:tc>
                <a:extLst>
                  <a:ext uri="{0D108BD9-81ED-4DB2-BD59-A6C34878D82A}">
                    <a16:rowId xmlns:a16="http://schemas.microsoft.com/office/drawing/2014/main" val="337423387"/>
                  </a:ext>
                </a:extLst>
              </a:tr>
            </a:tbl>
          </a:graphicData>
        </a:graphic>
      </p:graphicFrame>
      <p:sp>
        <p:nvSpPr>
          <p:cNvPr id="3" name="Metin kutusu 2">
            <a:extLst>
              <a:ext uri="{FF2B5EF4-FFF2-40B4-BE49-F238E27FC236}">
                <a16:creationId xmlns:a16="http://schemas.microsoft.com/office/drawing/2014/main" id="{10AC76A3-804D-4199-2AB2-720D89F3D275}"/>
              </a:ext>
            </a:extLst>
          </p:cNvPr>
          <p:cNvSpPr txBox="1"/>
          <p:nvPr/>
        </p:nvSpPr>
        <p:spPr>
          <a:xfrm>
            <a:off x="5386646" y="5363464"/>
            <a:ext cx="5951913" cy="369332"/>
          </a:xfrm>
          <a:prstGeom prst="rect">
            <a:avLst/>
          </a:prstGeom>
          <a:noFill/>
        </p:spPr>
        <p:txBody>
          <a:bodyPr wrap="square" rtlCol="0">
            <a:spAutoFit/>
          </a:bodyPr>
          <a:lstStyle/>
          <a:p>
            <a:r>
              <a:rPr lang="tr-TR" dirty="0"/>
              <a:t>*Cerrahi maske ve yüz koruyucu kullanılmalıdır</a:t>
            </a:r>
          </a:p>
        </p:txBody>
      </p:sp>
    </p:spTree>
    <p:extLst>
      <p:ext uri="{BB962C8B-B14F-4D97-AF65-F5344CB8AC3E}">
        <p14:creationId xmlns:p14="http://schemas.microsoft.com/office/powerpoint/2010/main" val="1491008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399E0-2A37-D4F8-18CE-FA007E9D2837}"/>
            </a:ext>
          </a:extLst>
        </p:cNvPr>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7EC4D8A8-5BB1-AF24-8D86-78CCD79629C5}"/>
              </a:ext>
            </a:extLst>
          </p:cNvPr>
          <p:cNvGraphicFramePr/>
          <p:nvPr>
            <p:extLst>
              <p:ext uri="{D42A27DB-BD31-4B8C-83A1-F6EECF244321}">
                <p14:modId xmlns:p14="http://schemas.microsoft.com/office/powerpoint/2010/main" val="2120282532"/>
              </p:ext>
            </p:extLst>
          </p:nvPr>
        </p:nvGraphicFramePr>
        <p:xfrm>
          <a:off x="463137" y="344385"/>
          <a:ext cx="3170712"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çerik Yer Tutucusu 4">
            <a:extLst>
              <a:ext uri="{FF2B5EF4-FFF2-40B4-BE49-F238E27FC236}">
                <a16:creationId xmlns:a16="http://schemas.microsoft.com/office/drawing/2014/main" id="{BDA1B8C2-8FD2-6C8B-12FE-3A37DB0B3112}"/>
              </a:ext>
            </a:extLst>
          </p:cNvPr>
          <p:cNvSpPr>
            <a:spLocks noGrp="1"/>
          </p:cNvSpPr>
          <p:nvPr>
            <p:ph idx="1"/>
          </p:nvPr>
        </p:nvSpPr>
        <p:spPr>
          <a:xfrm>
            <a:off x="4301267" y="1344108"/>
            <a:ext cx="6359016" cy="4605279"/>
          </a:xfrm>
        </p:spPr>
        <p:txBody>
          <a:bodyPr>
            <a:noAutofit/>
          </a:bodyPr>
          <a:lstStyle/>
          <a:p>
            <a:pPr algn="just">
              <a:buFont typeface="Wingdings" pitchFamily="2" charset="2"/>
              <a:buChar char="q"/>
            </a:pPr>
            <a:r>
              <a:rPr lang="tr-TR" sz="2400" dirty="0">
                <a:solidFill>
                  <a:srgbClr val="000000"/>
                </a:solidFill>
              </a:rPr>
              <a:t> </a:t>
            </a:r>
            <a:r>
              <a:rPr lang="en-US" sz="2400" dirty="0">
                <a:solidFill>
                  <a:srgbClr val="000000"/>
                </a:solidFill>
              </a:rPr>
              <a:t>Acil </a:t>
            </a:r>
            <a:r>
              <a:rPr lang="en-US" sz="2400" dirty="0" err="1">
                <a:solidFill>
                  <a:srgbClr val="000000"/>
                </a:solidFill>
              </a:rPr>
              <a:t>sağlık</a:t>
            </a:r>
            <a:r>
              <a:rPr lang="en-US" sz="2400" dirty="0">
                <a:solidFill>
                  <a:srgbClr val="000000"/>
                </a:solidFill>
              </a:rPr>
              <a:t> </a:t>
            </a:r>
            <a:r>
              <a:rPr lang="en-US" sz="2400" dirty="0" err="1">
                <a:solidFill>
                  <a:srgbClr val="000000"/>
                </a:solidFill>
              </a:rPr>
              <a:t>hizmetleri</a:t>
            </a:r>
            <a:r>
              <a:rPr lang="en-US" sz="2400" dirty="0">
                <a:solidFill>
                  <a:srgbClr val="000000"/>
                </a:solidFill>
              </a:rPr>
              <a:t>, hem </a:t>
            </a:r>
            <a:r>
              <a:rPr lang="en-US" sz="2400" dirty="0" err="1">
                <a:solidFill>
                  <a:srgbClr val="000000"/>
                </a:solidFill>
              </a:rPr>
              <a:t>hastane</a:t>
            </a:r>
            <a:r>
              <a:rPr lang="en-US" sz="2400" dirty="0">
                <a:solidFill>
                  <a:srgbClr val="000000"/>
                </a:solidFill>
              </a:rPr>
              <a:t> </a:t>
            </a:r>
            <a:r>
              <a:rPr lang="en-US" sz="2400" dirty="0" err="1">
                <a:solidFill>
                  <a:srgbClr val="000000"/>
                </a:solidFill>
              </a:rPr>
              <a:t>öncesi</a:t>
            </a:r>
            <a:r>
              <a:rPr lang="tr-TR" sz="2400" dirty="0">
                <a:solidFill>
                  <a:srgbClr val="000000"/>
                </a:solidFill>
              </a:rPr>
              <a:t> (ambulans, olay yeri, nakil vb.)</a:t>
            </a:r>
            <a:r>
              <a:rPr lang="en-US" sz="2400" dirty="0">
                <a:solidFill>
                  <a:srgbClr val="000000"/>
                </a:solidFill>
              </a:rPr>
              <a:t> hem de </a:t>
            </a:r>
            <a:r>
              <a:rPr lang="en-US" sz="2400" dirty="0" err="1">
                <a:solidFill>
                  <a:srgbClr val="000000"/>
                </a:solidFill>
              </a:rPr>
              <a:t>hastane</a:t>
            </a:r>
            <a:r>
              <a:rPr lang="en-US" sz="2400" dirty="0">
                <a:solidFill>
                  <a:srgbClr val="000000"/>
                </a:solidFill>
              </a:rPr>
              <a:t> </a:t>
            </a:r>
            <a:r>
              <a:rPr lang="en-US" sz="2400" dirty="0" err="1">
                <a:solidFill>
                  <a:srgbClr val="000000"/>
                </a:solidFill>
              </a:rPr>
              <a:t>acil</a:t>
            </a:r>
            <a:r>
              <a:rPr lang="en-US" sz="2400" dirty="0">
                <a:solidFill>
                  <a:srgbClr val="000000"/>
                </a:solidFill>
              </a:rPr>
              <a:t> </a:t>
            </a:r>
            <a:r>
              <a:rPr lang="en-US" sz="2400" dirty="0" err="1">
                <a:solidFill>
                  <a:srgbClr val="000000"/>
                </a:solidFill>
              </a:rPr>
              <a:t>servislerini</a:t>
            </a:r>
            <a:r>
              <a:rPr lang="en-US" sz="2400" dirty="0">
                <a:solidFill>
                  <a:srgbClr val="000000"/>
                </a:solidFill>
              </a:rPr>
              <a:t> </a:t>
            </a:r>
            <a:r>
              <a:rPr lang="en-US" sz="2400" dirty="0" err="1">
                <a:solidFill>
                  <a:srgbClr val="000000"/>
                </a:solidFill>
              </a:rPr>
              <a:t>kapsayan</a:t>
            </a:r>
            <a:r>
              <a:rPr lang="en-US" sz="2400" dirty="0">
                <a:solidFill>
                  <a:srgbClr val="000000"/>
                </a:solidFill>
              </a:rPr>
              <a:t>, </a:t>
            </a:r>
            <a:r>
              <a:rPr lang="en-US" sz="2400" dirty="0" err="1">
                <a:solidFill>
                  <a:srgbClr val="000000"/>
                </a:solidFill>
              </a:rPr>
              <a:t>acil</a:t>
            </a:r>
            <a:r>
              <a:rPr lang="en-US" sz="2400" dirty="0">
                <a:solidFill>
                  <a:srgbClr val="000000"/>
                </a:solidFill>
              </a:rPr>
              <a:t> </a:t>
            </a:r>
            <a:r>
              <a:rPr lang="en-US" sz="2400" dirty="0" err="1">
                <a:solidFill>
                  <a:srgbClr val="000000"/>
                </a:solidFill>
              </a:rPr>
              <a:t>ve</a:t>
            </a:r>
            <a:r>
              <a:rPr lang="en-US" sz="2400" dirty="0">
                <a:solidFill>
                  <a:srgbClr val="000000"/>
                </a:solidFill>
              </a:rPr>
              <a:t> </a:t>
            </a:r>
            <a:r>
              <a:rPr lang="en-US" sz="2400" dirty="0" err="1">
                <a:solidFill>
                  <a:srgbClr val="000000"/>
                </a:solidFill>
              </a:rPr>
              <a:t>yüksek</a:t>
            </a:r>
            <a:r>
              <a:rPr lang="en-US" sz="2400" dirty="0">
                <a:solidFill>
                  <a:srgbClr val="000000"/>
                </a:solidFill>
              </a:rPr>
              <a:t> </a:t>
            </a:r>
            <a:r>
              <a:rPr lang="en-US" sz="2400" dirty="0" err="1">
                <a:solidFill>
                  <a:srgbClr val="000000"/>
                </a:solidFill>
              </a:rPr>
              <a:t>riskli</a:t>
            </a:r>
            <a:r>
              <a:rPr lang="en-US" sz="2400" dirty="0">
                <a:solidFill>
                  <a:srgbClr val="000000"/>
                </a:solidFill>
              </a:rPr>
              <a:t> </a:t>
            </a:r>
            <a:r>
              <a:rPr lang="en-US" sz="2400" dirty="0" err="1">
                <a:solidFill>
                  <a:srgbClr val="000000"/>
                </a:solidFill>
              </a:rPr>
              <a:t>tıbbi</a:t>
            </a:r>
            <a:r>
              <a:rPr lang="en-US" sz="2400" dirty="0">
                <a:solidFill>
                  <a:srgbClr val="000000"/>
                </a:solidFill>
              </a:rPr>
              <a:t> </a:t>
            </a:r>
            <a:r>
              <a:rPr lang="en-US" sz="2400" dirty="0" err="1">
                <a:solidFill>
                  <a:srgbClr val="000000"/>
                </a:solidFill>
              </a:rPr>
              <a:t>girişimlerin</a:t>
            </a:r>
            <a:r>
              <a:rPr lang="en-US" sz="2400" dirty="0">
                <a:solidFill>
                  <a:srgbClr val="000000"/>
                </a:solidFill>
              </a:rPr>
              <a:t> </a:t>
            </a:r>
            <a:r>
              <a:rPr lang="en-US" sz="2400" dirty="0" err="1">
                <a:solidFill>
                  <a:srgbClr val="000000"/>
                </a:solidFill>
              </a:rPr>
              <a:t>uygulandığı</a:t>
            </a:r>
            <a:r>
              <a:rPr lang="en-US" sz="2400" dirty="0">
                <a:solidFill>
                  <a:srgbClr val="000000"/>
                </a:solidFill>
              </a:rPr>
              <a:t> </a:t>
            </a:r>
            <a:r>
              <a:rPr lang="en-US" sz="2400" dirty="0" err="1">
                <a:solidFill>
                  <a:srgbClr val="000000"/>
                </a:solidFill>
              </a:rPr>
              <a:t>kritik</a:t>
            </a:r>
            <a:r>
              <a:rPr lang="en-US" sz="2400" dirty="0">
                <a:solidFill>
                  <a:srgbClr val="000000"/>
                </a:solidFill>
              </a:rPr>
              <a:t> </a:t>
            </a:r>
            <a:r>
              <a:rPr lang="en-US" sz="2400" dirty="0" err="1">
                <a:solidFill>
                  <a:srgbClr val="000000"/>
                </a:solidFill>
              </a:rPr>
              <a:t>sağlık</a:t>
            </a:r>
            <a:r>
              <a:rPr lang="en-US" sz="2400" dirty="0">
                <a:solidFill>
                  <a:srgbClr val="000000"/>
                </a:solidFill>
              </a:rPr>
              <a:t> </a:t>
            </a:r>
            <a:r>
              <a:rPr lang="en-US" sz="2400" dirty="0" err="1">
                <a:solidFill>
                  <a:srgbClr val="000000"/>
                </a:solidFill>
              </a:rPr>
              <a:t>alanlarıdır</a:t>
            </a:r>
            <a:endParaRPr lang="en-US" sz="2400" dirty="0">
              <a:solidFill>
                <a:srgbClr val="000000"/>
              </a:solidFill>
            </a:endParaRPr>
          </a:p>
          <a:p>
            <a:pPr algn="just">
              <a:buFont typeface="Wingdings" pitchFamily="2" charset="2"/>
              <a:buChar char="q"/>
            </a:pPr>
            <a:endParaRPr lang="en-US" sz="2400" dirty="0">
              <a:solidFill>
                <a:srgbClr val="000000"/>
              </a:solidFill>
            </a:endParaRPr>
          </a:p>
          <a:p>
            <a:pPr algn="just">
              <a:buFont typeface="Wingdings" pitchFamily="2" charset="2"/>
              <a:buChar char="q"/>
            </a:pPr>
            <a:r>
              <a:rPr lang="en-US" sz="2400" dirty="0">
                <a:solidFill>
                  <a:srgbClr val="000000"/>
                </a:solidFill>
              </a:rPr>
              <a:t> Bu </a:t>
            </a:r>
            <a:r>
              <a:rPr lang="en-US" sz="2400" dirty="0" err="1">
                <a:solidFill>
                  <a:srgbClr val="000000"/>
                </a:solidFill>
              </a:rPr>
              <a:t>ortamlarda</a:t>
            </a:r>
            <a:r>
              <a:rPr lang="en-US" sz="2400" dirty="0">
                <a:solidFill>
                  <a:srgbClr val="000000"/>
                </a:solidFill>
              </a:rPr>
              <a:t> </a:t>
            </a:r>
            <a:r>
              <a:rPr lang="en-US" sz="2400" dirty="0" err="1">
                <a:solidFill>
                  <a:srgbClr val="000000"/>
                </a:solidFill>
              </a:rPr>
              <a:t>enfeksiyon</a:t>
            </a:r>
            <a:r>
              <a:rPr lang="en-US" sz="2400" dirty="0">
                <a:solidFill>
                  <a:srgbClr val="000000"/>
                </a:solidFill>
              </a:rPr>
              <a:t> </a:t>
            </a:r>
            <a:r>
              <a:rPr lang="en-US" sz="2400" dirty="0" err="1">
                <a:solidFill>
                  <a:srgbClr val="000000"/>
                </a:solidFill>
              </a:rPr>
              <a:t>kontrolü</a:t>
            </a:r>
            <a:r>
              <a:rPr lang="en-US" sz="2400" dirty="0">
                <a:solidFill>
                  <a:srgbClr val="000000"/>
                </a:solidFill>
              </a:rPr>
              <a:t>, </a:t>
            </a:r>
            <a:r>
              <a:rPr lang="en-US" sz="2400" dirty="0" err="1">
                <a:solidFill>
                  <a:srgbClr val="000000"/>
                </a:solidFill>
              </a:rPr>
              <a:t>yalnızca</a:t>
            </a:r>
            <a:r>
              <a:rPr lang="en-US" sz="2400" dirty="0">
                <a:solidFill>
                  <a:srgbClr val="000000"/>
                </a:solidFill>
              </a:rPr>
              <a:t> hasta </a:t>
            </a:r>
            <a:r>
              <a:rPr lang="en-US" sz="2400" dirty="0" err="1">
                <a:solidFill>
                  <a:srgbClr val="000000"/>
                </a:solidFill>
              </a:rPr>
              <a:t>güvenliğini</a:t>
            </a:r>
            <a:r>
              <a:rPr lang="en-US" sz="2400" dirty="0">
                <a:solidFill>
                  <a:srgbClr val="000000"/>
                </a:solidFill>
              </a:rPr>
              <a:t> </a:t>
            </a:r>
            <a:r>
              <a:rPr lang="en-US" sz="2400" dirty="0" err="1">
                <a:solidFill>
                  <a:srgbClr val="000000"/>
                </a:solidFill>
              </a:rPr>
              <a:t>değil</a:t>
            </a:r>
            <a:r>
              <a:rPr lang="en-US" sz="2400" dirty="0">
                <a:solidFill>
                  <a:srgbClr val="000000"/>
                </a:solidFill>
              </a:rPr>
              <a:t>, </a:t>
            </a:r>
            <a:r>
              <a:rPr lang="en-US" sz="2400" dirty="0" err="1">
                <a:solidFill>
                  <a:srgbClr val="000000"/>
                </a:solidFill>
              </a:rPr>
              <a:t>aynı</a:t>
            </a:r>
            <a:r>
              <a:rPr lang="en-US" sz="2400" dirty="0">
                <a:solidFill>
                  <a:srgbClr val="000000"/>
                </a:solidFill>
              </a:rPr>
              <a:t> </a:t>
            </a:r>
            <a:r>
              <a:rPr lang="en-US" sz="2400" dirty="0" err="1">
                <a:solidFill>
                  <a:srgbClr val="000000"/>
                </a:solidFill>
              </a:rPr>
              <a:t>zamanda</a:t>
            </a:r>
            <a:r>
              <a:rPr lang="en-US" sz="2400" dirty="0">
                <a:solidFill>
                  <a:srgbClr val="000000"/>
                </a:solidFill>
              </a:rPr>
              <a:t> </a:t>
            </a:r>
            <a:r>
              <a:rPr lang="en-US" sz="2400" dirty="0" err="1">
                <a:solidFill>
                  <a:srgbClr val="000000"/>
                </a:solidFill>
              </a:rPr>
              <a:t>sağlık</a:t>
            </a:r>
            <a:r>
              <a:rPr lang="en-US" sz="2400" dirty="0">
                <a:solidFill>
                  <a:srgbClr val="000000"/>
                </a:solidFill>
              </a:rPr>
              <a:t> </a:t>
            </a:r>
            <a:r>
              <a:rPr lang="en-US" sz="2400" dirty="0" err="1">
                <a:solidFill>
                  <a:srgbClr val="000000"/>
                </a:solidFill>
              </a:rPr>
              <a:t>çalışanlarının</a:t>
            </a:r>
            <a:r>
              <a:rPr lang="en-US" sz="2400" dirty="0">
                <a:solidFill>
                  <a:srgbClr val="000000"/>
                </a:solidFill>
              </a:rPr>
              <a:t> </a:t>
            </a:r>
            <a:r>
              <a:rPr lang="en-US" sz="2400" dirty="0" err="1">
                <a:solidFill>
                  <a:srgbClr val="000000"/>
                </a:solidFill>
              </a:rPr>
              <a:t>korunması</a:t>
            </a:r>
            <a:r>
              <a:rPr lang="en-US" sz="2400" dirty="0">
                <a:solidFill>
                  <a:srgbClr val="000000"/>
                </a:solidFill>
              </a:rPr>
              <a:t> </a:t>
            </a:r>
            <a:r>
              <a:rPr lang="en-US" sz="2400" dirty="0" err="1">
                <a:solidFill>
                  <a:srgbClr val="000000"/>
                </a:solidFill>
              </a:rPr>
              <a:t>ve</a:t>
            </a:r>
            <a:r>
              <a:rPr lang="en-US" sz="2400" dirty="0">
                <a:solidFill>
                  <a:srgbClr val="000000"/>
                </a:solidFill>
              </a:rPr>
              <a:t> </a:t>
            </a:r>
            <a:r>
              <a:rPr lang="en-US" sz="2400" dirty="0" err="1">
                <a:solidFill>
                  <a:srgbClr val="000000"/>
                </a:solidFill>
              </a:rPr>
              <a:t>toplum</a:t>
            </a:r>
            <a:r>
              <a:rPr lang="en-US" sz="2400" dirty="0">
                <a:solidFill>
                  <a:srgbClr val="000000"/>
                </a:solidFill>
              </a:rPr>
              <a:t> </a:t>
            </a:r>
            <a:r>
              <a:rPr lang="en-US" sz="2400" dirty="0" err="1">
                <a:solidFill>
                  <a:srgbClr val="000000"/>
                </a:solidFill>
              </a:rPr>
              <a:t>genelinde</a:t>
            </a:r>
            <a:r>
              <a:rPr lang="en-US" sz="2400" dirty="0">
                <a:solidFill>
                  <a:srgbClr val="000000"/>
                </a:solidFill>
              </a:rPr>
              <a:t> </a:t>
            </a:r>
            <a:r>
              <a:rPr lang="en-US" sz="2400" dirty="0" err="1">
                <a:solidFill>
                  <a:srgbClr val="000000"/>
                </a:solidFill>
              </a:rPr>
              <a:t>bulaşıcı</a:t>
            </a:r>
            <a:r>
              <a:rPr lang="en-US" sz="2400" dirty="0">
                <a:solidFill>
                  <a:srgbClr val="000000"/>
                </a:solidFill>
              </a:rPr>
              <a:t> </a:t>
            </a:r>
            <a:r>
              <a:rPr lang="en-US" sz="2400" dirty="0" err="1">
                <a:solidFill>
                  <a:srgbClr val="000000"/>
                </a:solidFill>
              </a:rPr>
              <a:t>hastalıkların</a:t>
            </a:r>
            <a:r>
              <a:rPr lang="en-US" sz="2400" dirty="0">
                <a:solidFill>
                  <a:srgbClr val="000000"/>
                </a:solidFill>
              </a:rPr>
              <a:t> </a:t>
            </a:r>
            <a:r>
              <a:rPr lang="en-US" sz="2400" dirty="0" err="1">
                <a:solidFill>
                  <a:srgbClr val="000000"/>
                </a:solidFill>
              </a:rPr>
              <a:t>yayılımının</a:t>
            </a:r>
            <a:r>
              <a:rPr lang="en-US" sz="2400" dirty="0">
                <a:solidFill>
                  <a:srgbClr val="000000"/>
                </a:solidFill>
              </a:rPr>
              <a:t> </a:t>
            </a:r>
            <a:r>
              <a:rPr lang="en-US" sz="2400" dirty="0" err="1">
                <a:solidFill>
                  <a:srgbClr val="000000"/>
                </a:solidFill>
              </a:rPr>
              <a:t>önlenmesi</a:t>
            </a:r>
            <a:r>
              <a:rPr lang="en-US" sz="2400" dirty="0">
                <a:solidFill>
                  <a:srgbClr val="000000"/>
                </a:solidFill>
              </a:rPr>
              <a:t> </a:t>
            </a:r>
            <a:r>
              <a:rPr lang="en-US" sz="2400" dirty="0" err="1">
                <a:solidFill>
                  <a:srgbClr val="000000"/>
                </a:solidFill>
              </a:rPr>
              <a:t>için</a:t>
            </a:r>
            <a:r>
              <a:rPr lang="en-US" sz="2400" dirty="0">
                <a:solidFill>
                  <a:srgbClr val="000000"/>
                </a:solidFill>
              </a:rPr>
              <a:t> </a:t>
            </a:r>
            <a:r>
              <a:rPr lang="en-US" sz="2400" dirty="0" err="1">
                <a:solidFill>
                  <a:srgbClr val="000000"/>
                </a:solidFill>
              </a:rPr>
              <a:t>oldukça</a:t>
            </a:r>
            <a:r>
              <a:rPr lang="en-US" sz="2400" dirty="0">
                <a:solidFill>
                  <a:srgbClr val="000000"/>
                </a:solidFill>
              </a:rPr>
              <a:t> </a:t>
            </a:r>
            <a:r>
              <a:rPr lang="en-US" sz="2400" dirty="0" err="1">
                <a:solidFill>
                  <a:srgbClr val="000000"/>
                </a:solidFill>
              </a:rPr>
              <a:t>önemlidir</a:t>
            </a:r>
            <a:endParaRPr lang="en-US" sz="2400" dirty="0">
              <a:solidFill>
                <a:srgbClr val="000000"/>
              </a:solidFill>
            </a:endParaRPr>
          </a:p>
          <a:p>
            <a:pPr algn="just">
              <a:buFont typeface="Wingdings" pitchFamily="2" charset="2"/>
              <a:buChar char="q"/>
            </a:pPr>
            <a:endParaRPr lang="tr-TR" sz="2400" dirty="0">
              <a:solidFill>
                <a:srgbClr val="000000"/>
              </a:solidFill>
            </a:endParaRPr>
          </a:p>
        </p:txBody>
      </p:sp>
    </p:spTree>
    <p:extLst>
      <p:ext uri="{BB962C8B-B14F-4D97-AF65-F5344CB8AC3E}">
        <p14:creationId xmlns:p14="http://schemas.microsoft.com/office/powerpoint/2010/main" val="3522375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E5164-B9C0-8697-0B55-247A96CF779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998EBB9-60E9-19F0-4A8A-D0CB5F6A25EC}"/>
              </a:ext>
            </a:extLst>
          </p:cNvPr>
          <p:cNvPicPr>
            <a:picLocks noChangeAspect="1"/>
          </p:cNvPicPr>
          <p:nvPr/>
        </p:nvPicPr>
        <p:blipFill>
          <a:blip r:embed="rId2"/>
          <a:stretch>
            <a:fillRect/>
          </a:stretch>
        </p:blipFill>
        <p:spPr>
          <a:xfrm>
            <a:off x="1261839" y="1428208"/>
            <a:ext cx="8840104" cy="4414930"/>
          </a:xfrm>
          <a:prstGeom prst="rect">
            <a:avLst/>
          </a:prstGeom>
        </p:spPr>
      </p:pic>
    </p:spTree>
    <p:extLst>
      <p:ext uri="{BB962C8B-B14F-4D97-AF65-F5344CB8AC3E}">
        <p14:creationId xmlns:p14="http://schemas.microsoft.com/office/powerpoint/2010/main" val="1686537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EDD21-D19D-01BB-8359-AAE9EA7243A4}"/>
            </a:ext>
          </a:extLst>
        </p:cNvPr>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AE2F0685-04B1-8784-3F34-B69E6BA15A35}"/>
              </a:ext>
            </a:extLst>
          </p:cNvPr>
          <p:cNvGraphicFramePr/>
          <p:nvPr>
            <p:extLst>
              <p:ext uri="{D42A27DB-BD31-4B8C-83A1-F6EECF244321}">
                <p14:modId xmlns:p14="http://schemas.microsoft.com/office/powerpoint/2010/main" val="3884970592"/>
              </p:ext>
            </p:extLst>
          </p:nvPr>
        </p:nvGraphicFramePr>
        <p:xfrm>
          <a:off x="300942" y="344385"/>
          <a:ext cx="3553427"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çerik Yer Tutucusu 4">
            <a:extLst>
              <a:ext uri="{FF2B5EF4-FFF2-40B4-BE49-F238E27FC236}">
                <a16:creationId xmlns:a16="http://schemas.microsoft.com/office/drawing/2014/main" id="{7D302D76-00DC-5411-1415-908093410396}"/>
              </a:ext>
            </a:extLst>
          </p:cNvPr>
          <p:cNvSpPr>
            <a:spLocks noGrp="1"/>
          </p:cNvSpPr>
          <p:nvPr>
            <p:ph idx="1"/>
          </p:nvPr>
        </p:nvSpPr>
        <p:spPr>
          <a:xfrm>
            <a:off x="4386805" y="800099"/>
            <a:ext cx="7234177" cy="5820619"/>
          </a:xfrm>
        </p:spPr>
        <p:txBody>
          <a:bodyPr>
            <a:normAutofit/>
          </a:bodyPr>
          <a:lstStyle/>
          <a:p>
            <a:pPr marL="0" indent="0">
              <a:buNone/>
            </a:pPr>
            <a:r>
              <a:rPr lang="tr-TR" sz="2800" b="1" dirty="0">
                <a:solidFill>
                  <a:srgbClr val="7030A0"/>
                </a:solidFill>
              </a:rPr>
              <a:t>     </a:t>
            </a:r>
            <a:r>
              <a:rPr lang="tr-TR" sz="2800" b="1" u="sng" dirty="0">
                <a:solidFill>
                  <a:srgbClr val="7030A0"/>
                </a:solidFill>
              </a:rPr>
              <a:t>Tanımlar;</a:t>
            </a:r>
          </a:p>
        </p:txBody>
      </p:sp>
      <p:graphicFrame>
        <p:nvGraphicFramePr>
          <p:cNvPr id="4" name="3 İçerik Yer Tutucusu">
            <a:extLst>
              <a:ext uri="{FF2B5EF4-FFF2-40B4-BE49-F238E27FC236}">
                <a16:creationId xmlns:a16="http://schemas.microsoft.com/office/drawing/2014/main" id="{A10F95DB-CC60-B349-6610-A79D7212C1E1}"/>
              </a:ext>
            </a:extLst>
          </p:cNvPr>
          <p:cNvGraphicFramePr>
            <a:graphicFrameLocks/>
          </p:cNvGraphicFramePr>
          <p:nvPr>
            <p:extLst>
              <p:ext uri="{D42A27DB-BD31-4B8C-83A1-F6EECF244321}">
                <p14:modId xmlns:p14="http://schemas.microsoft.com/office/powerpoint/2010/main" val="4109739383"/>
              </p:ext>
            </p:extLst>
          </p:nvPr>
        </p:nvGraphicFramePr>
        <p:xfrm>
          <a:off x="4699321" y="1518832"/>
          <a:ext cx="6609144" cy="5034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36840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7428B-DB3F-F969-D947-8D592CFB5C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B4F19F-1A60-3E60-2615-DD67BC673936}"/>
              </a:ext>
            </a:extLst>
          </p:cNvPr>
          <p:cNvSpPr>
            <a:spLocks noGrp="1"/>
          </p:cNvSpPr>
          <p:nvPr>
            <p:ph type="title"/>
          </p:nvPr>
        </p:nvSpPr>
        <p:spPr>
          <a:xfrm>
            <a:off x="1066800" y="324090"/>
            <a:ext cx="8598061" cy="1306766"/>
          </a:xfrm>
        </p:spPr>
        <p:txBody>
          <a:bodyPr>
            <a:normAutofit fontScale="90000"/>
          </a:bodyPr>
          <a:lstStyle/>
          <a:p>
            <a:pPr lvl="0"/>
            <a:br>
              <a:rPr lang="tr-TR" altLang="tr-TR" b="1" dirty="0">
                <a:solidFill>
                  <a:srgbClr val="0070C0"/>
                </a:solidFill>
              </a:rPr>
            </a:br>
            <a:r>
              <a:rPr lang="tr-TR" altLang="tr-TR" b="1" dirty="0">
                <a:solidFill>
                  <a:srgbClr val="7030A0"/>
                </a:solidFill>
                <a:latin typeface="+mn-lt"/>
              </a:rPr>
              <a:t>Dezenfeksiyon ve Sterilizasyon</a:t>
            </a:r>
            <a:endParaRPr lang="tr-TR" dirty="0">
              <a:solidFill>
                <a:srgbClr val="7030A0"/>
              </a:solidFill>
              <a:latin typeface="+mn-lt"/>
            </a:endParaRPr>
          </a:p>
        </p:txBody>
      </p:sp>
      <p:graphicFrame>
        <p:nvGraphicFramePr>
          <p:cNvPr id="11" name="3 İçerik Yer Tutucusu">
            <a:extLst>
              <a:ext uri="{FF2B5EF4-FFF2-40B4-BE49-F238E27FC236}">
                <a16:creationId xmlns:a16="http://schemas.microsoft.com/office/drawing/2014/main" id="{549D9485-16EC-E2F0-EA73-F761D6B6AA5D}"/>
              </a:ext>
            </a:extLst>
          </p:cNvPr>
          <p:cNvGraphicFramePr>
            <a:graphicFrameLocks noGrp="1"/>
          </p:cNvGraphicFramePr>
          <p:nvPr>
            <p:ph idx="1"/>
            <p:extLst>
              <p:ext uri="{D42A27DB-BD31-4B8C-83A1-F6EECF244321}">
                <p14:modId xmlns:p14="http://schemas.microsoft.com/office/powerpoint/2010/main" val="3994979788"/>
              </p:ext>
            </p:extLst>
          </p:nvPr>
        </p:nvGraphicFramePr>
        <p:xfrm>
          <a:off x="1656415" y="1903845"/>
          <a:ext cx="8274664" cy="4072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1765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C59CA-9DBD-420E-463E-40DC5129E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30DDF-F33F-45AD-054B-E781D93D2E9C}"/>
              </a:ext>
            </a:extLst>
          </p:cNvPr>
          <p:cNvSpPr>
            <a:spLocks noGrp="1"/>
          </p:cNvSpPr>
          <p:nvPr>
            <p:ph type="title"/>
          </p:nvPr>
        </p:nvSpPr>
        <p:spPr>
          <a:xfrm>
            <a:off x="1066800" y="324090"/>
            <a:ext cx="8598061" cy="1306766"/>
          </a:xfrm>
        </p:spPr>
        <p:txBody>
          <a:bodyPr>
            <a:normAutofit fontScale="90000"/>
          </a:bodyPr>
          <a:lstStyle/>
          <a:p>
            <a:pPr lvl="0"/>
            <a:br>
              <a:rPr lang="tr-TR" altLang="tr-TR" b="1" dirty="0">
                <a:solidFill>
                  <a:srgbClr val="7030A0"/>
                </a:solidFill>
                <a:latin typeface="+mn-lt"/>
              </a:rPr>
            </a:br>
            <a:r>
              <a:rPr lang="tr-TR" altLang="tr-TR" b="1" dirty="0">
                <a:solidFill>
                  <a:srgbClr val="7030A0"/>
                </a:solidFill>
                <a:latin typeface="+mn-lt"/>
              </a:rPr>
              <a:t>Dezenfeksiyon ve Sterilizasyon</a:t>
            </a:r>
            <a:endParaRPr lang="tr-TR" dirty="0">
              <a:solidFill>
                <a:srgbClr val="7030A0"/>
              </a:solidFill>
              <a:latin typeface="+mn-lt"/>
            </a:endParaRPr>
          </a:p>
        </p:txBody>
      </p:sp>
      <p:graphicFrame>
        <p:nvGraphicFramePr>
          <p:cNvPr id="7" name="4 İçerik Yer Tutucusu">
            <a:extLst>
              <a:ext uri="{FF2B5EF4-FFF2-40B4-BE49-F238E27FC236}">
                <a16:creationId xmlns:a16="http://schemas.microsoft.com/office/drawing/2014/main" id="{1F6B7D2D-9A78-6FBF-7B14-805189BC1EE4}"/>
              </a:ext>
            </a:extLst>
          </p:cNvPr>
          <p:cNvGraphicFramePr>
            <a:graphicFrameLocks noGrp="1"/>
          </p:cNvGraphicFramePr>
          <p:nvPr>
            <p:ph idx="1"/>
            <p:extLst>
              <p:ext uri="{D42A27DB-BD31-4B8C-83A1-F6EECF244321}">
                <p14:modId xmlns:p14="http://schemas.microsoft.com/office/powerpoint/2010/main" val="1334742076"/>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4837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1646E-7AD4-1319-BB85-BFFD168B2D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1A0CF-5B9A-678C-ECF4-963BED728338}"/>
              </a:ext>
            </a:extLst>
          </p:cNvPr>
          <p:cNvSpPr>
            <a:spLocks noGrp="1"/>
          </p:cNvSpPr>
          <p:nvPr>
            <p:ph type="title"/>
          </p:nvPr>
        </p:nvSpPr>
        <p:spPr>
          <a:xfrm>
            <a:off x="1066800" y="324090"/>
            <a:ext cx="8598061" cy="1306766"/>
          </a:xfrm>
        </p:spPr>
        <p:txBody>
          <a:bodyPr>
            <a:normAutofit fontScale="90000"/>
          </a:bodyPr>
          <a:lstStyle/>
          <a:p>
            <a:pPr lvl="0"/>
            <a:br>
              <a:rPr lang="tr-TR" altLang="tr-TR" b="1" dirty="0">
                <a:solidFill>
                  <a:srgbClr val="0070C0"/>
                </a:solidFill>
              </a:rPr>
            </a:br>
            <a:r>
              <a:rPr lang="tr-TR" altLang="tr-TR" b="1" dirty="0">
                <a:solidFill>
                  <a:srgbClr val="7030A0"/>
                </a:solidFill>
                <a:latin typeface="+mn-lt"/>
              </a:rPr>
              <a:t>Dezenfeksiyon ve Sterilizasyon</a:t>
            </a:r>
            <a:endParaRPr lang="tr-TR" dirty="0">
              <a:solidFill>
                <a:srgbClr val="7030A0"/>
              </a:solidFill>
              <a:latin typeface="+mn-lt"/>
            </a:endParaRPr>
          </a:p>
        </p:txBody>
      </p:sp>
      <p:graphicFrame>
        <p:nvGraphicFramePr>
          <p:cNvPr id="5" name="4 İçerik Yer Tutucusu">
            <a:extLst>
              <a:ext uri="{FF2B5EF4-FFF2-40B4-BE49-F238E27FC236}">
                <a16:creationId xmlns:a16="http://schemas.microsoft.com/office/drawing/2014/main" id="{46DEE6D6-3782-74CB-F25F-67CA1F370323}"/>
              </a:ext>
            </a:extLst>
          </p:cNvPr>
          <p:cNvGraphicFramePr>
            <a:graphicFrameLocks noGrp="1"/>
          </p:cNvGraphicFramePr>
          <p:nvPr>
            <p:ph idx="1"/>
            <p:extLst>
              <p:ext uri="{D42A27DB-BD31-4B8C-83A1-F6EECF244321}">
                <p14:modId xmlns:p14="http://schemas.microsoft.com/office/powerpoint/2010/main" val="4023697952"/>
              </p:ext>
            </p:extLst>
          </p:nvPr>
        </p:nvGraphicFramePr>
        <p:xfrm>
          <a:off x="1527857" y="1846264"/>
          <a:ext cx="9398643" cy="4160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8FF11F7A-795B-D804-FABE-2AED5A15A753}"/>
              </a:ext>
            </a:extLst>
          </p:cNvPr>
          <p:cNvSpPr txBox="1"/>
          <p:nvPr/>
        </p:nvSpPr>
        <p:spPr>
          <a:xfrm>
            <a:off x="96909" y="6107714"/>
            <a:ext cx="4146456" cy="276999"/>
          </a:xfrm>
          <a:prstGeom prst="rect">
            <a:avLst/>
          </a:prstGeom>
          <a:noFill/>
        </p:spPr>
        <p:txBody>
          <a:bodyPr wrap="none" rtlCol="0">
            <a:spAutoFit/>
          </a:bodyPr>
          <a:lstStyle/>
          <a:p>
            <a:r>
              <a:rPr lang="tr-TR" sz="1100" dirty="0"/>
              <a:t>*Detaylı bilgi için </a:t>
            </a:r>
            <a:r>
              <a:rPr lang="tr-TR" sz="1200" dirty="0"/>
              <a:t>dezenfeksiyon ve sterilizasyon </a:t>
            </a:r>
            <a:r>
              <a:rPr lang="tr-TR" sz="1100" dirty="0"/>
              <a:t>sunumuna bakınız. </a:t>
            </a:r>
          </a:p>
        </p:txBody>
      </p:sp>
    </p:spTree>
    <p:extLst>
      <p:ext uri="{BB962C8B-B14F-4D97-AF65-F5344CB8AC3E}">
        <p14:creationId xmlns:p14="http://schemas.microsoft.com/office/powerpoint/2010/main" val="3121929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5 Diyagram">
            <a:extLst>
              <a:ext uri="{FF2B5EF4-FFF2-40B4-BE49-F238E27FC236}">
                <a16:creationId xmlns:a16="http://schemas.microsoft.com/office/drawing/2014/main" id="{83D46936-44C5-4844-8DD9-1181621408AB}"/>
              </a:ext>
            </a:extLst>
          </p:cNvPr>
          <p:cNvGraphicFramePr/>
          <p:nvPr>
            <p:extLst>
              <p:ext uri="{D42A27DB-BD31-4B8C-83A1-F6EECF244321}">
                <p14:modId xmlns:p14="http://schemas.microsoft.com/office/powerpoint/2010/main" val="222482800"/>
              </p:ext>
            </p:extLst>
          </p:nvPr>
        </p:nvGraphicFramePr>
        <p:xfrm>
          <a:off x="2495547" y="1794861"/>
          <a:ext cx="8901749" cy="4563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Başlık 1">
            <a:extLst>
              <a:ext uri="{FF2B5EF4-FFF2-40B4-BE49-F238E27FC236}">
                <a16:creationId xmlns:a16="http://schemas.microsoft.com/office/drawing/2014/main" id="{4239EE3C-8034-45B5-B6FC-08AE5362C48C}"/>
              </a:ext>
            </a:extLst>
          </p:cNvPr>
          <p:cNvSpPr txBox="1">
            <a:spLocks/>
          </p:cNvSpPr>
          <p:nvPr/>
        </p:nvSpPr>
        <p:spPr>
          <a:xfrm>
            <a:off x="342680" y="5640899"/>
            <a:ext cx="10515600" cy="59924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dirty="0">
                <a:latin typeface="+mn-lt"/>
              </a:rPr>
              <a:t>* Sterilizasyona uygun olmayanlar</a:t>
            </a:r>
            <a:br>
              <a:rPr lang="tr-TR" sz="2000" dirty="0">
                <a:latin typeface="+mn-lt"/>
              </a:rPr>
            </a:br>
            <a:r>
              <a:rPr lang="tr-TR" sz="2000" dirty="0">
                <a:latin typeface="+mn-lt"/>
              </a:rPr>
              <a:t>* * Sterilizasyona uygun olanlar</a:t>
            </a:r>
          </a:p>
        </p:txBody>
      </p:sp>
      <p:pic>
        <p:nvPicPr>
          <p:cNvPr id="4" name="Resim 3">
            <a:extLst>
              <a:ext uri="{FF2B5EF4-FFF2-40B4-BE49-F238E27FC236}">
                <a16:creationId xmlns:a16="http://schemas.microsoft.com/office/drawing/2014/main" id="{A852948D-CE39-3E98-8AA1-3FEDA18A7CBC}"/>
              </a:ext>
            </a:extLst>
          </p:cNvPr>
          <p:cNvPicPr>
            <a:picLocks noChangeAspect="1"/>
          </p:cNvPicPr>
          <p:nvPr/>
        </p:nvPicPr>
        <p:blipFill rotWithShape="1">
          <a:blip r:embed="rId7"/>
          <a:srcRect l="65242" t="23415" r="10438" b="47314"/>
          <a:stretch/>
        </p:blipFill>
        <p:spPr>
          <a:xfrm>
            <a:off x="158208" y="1874611"/>
            <a:ext cx="2109527" cy="1606901"/>
          </a:xfrm>
          <a:prstGeom prst="rect">
            <a:avLst/>
          </a:prstGeom>
        </p:spPr>
      </p:pic>
      <p:cxnSp>
        <p:nvCxnSpPr>
          <p:cNvPr id="9" name="Bağlayıcı: Dirsek 8">
            <a:extLst>
              <a:ext uri="{FF2B5EF4-FFF2-40B4-BE49-F238E27FC236}">
                <a16:creationId xmlns:a16="http://schemas.microsoft.com/office/drawing/2014/main" id="{2F89A2D7-0D63-9984-B4AF-39D62A13F382}"/>
              </a:ext>
            </a:extLst>
          </p:cNvPr>
          <p:cNvCxnSpPr>
            <a:cxnSpLocks/>
          </p:cNvCxnSpPr>
          <p:nvPr/>
        </p:nvCxnSpPr>
        <p:spPr>
          <a:xfrm>
            <a:off x="1297971" y="3481512"/>
            <a:ext cx="2213091" cy="772358"/>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Metin kutusu 6">
            <a:extLst>
              <a:ext uri="{FF2B5EF4-FFF2-40B4-BE49-F238E27FC236}">
                <a16:creationId xmlns:a16="http://schemas.microsoft.com/office/drawing/2014/main" id="{202D8B4A-4B94-B94D-EAB1-82C9F756B2BB}"/>
              </a:ext>
            </a:extLst>
          </p:cNvPr>
          <p:cNvSpPr txBox="1"/>
          <p:nvPr/>
        </p:nvSpPr>
        <p:spPr>
          <a:xfrm>
            <a:off x="1297971" y="256309"/>
            <a:ext cx="6277288" cy="584775"/>
          </a:xfrm>
          <a:prstGeom prst="rect">
            <a:avLst/>
          </a:prstGeom>
          <a:noFill/>
        </p:spPr>
        <p:txBody>
          <a:bodyPr wrap="square">
            <a:spAutoFit/>
          </a:bodyPr>
          <a:lstStyle/>
          <a:p>
            <a:pPr algn="ctr"/>
            <a:r>
              <a:rPr lang="tr-TR" sz="3200" b="1" dirty="0">
                <a:solidFill>
                  <a:schemeClr val="accent1"/>
                </a:solidFill>
              </a:rPr>
              <a:t>Tıbbi Ekipman ve Cihaz Yönetimi</a:t>
            </a:r>
            <a:endParaRPr lang="tr-TR" sz="3200" dirty="0">
              <a:solidFill>
                <a:schemeClr val="accent1"/>
              </a:solidFill>
            </a:endParaRPr>
          </a:p>
        </p:txBody>
      </p:sp>
    </p:spTree>
    <p:extLst>
      <p:ext uri="{BB962C8B-B14F-4D97-AF65-F5344CB8AC3E}">
        <p14:creationId xmlns:p14="http://schemas.microsoft.com/office/powerpoint/2010/main" val="1747069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a:extLst>
              <a:ext uri="{FF2B5EF4-FFF2-40B4-BE49-F238E27FC236}">
                <a16:creationId xmlns:a16="http://schemas.microsoft.com/office/drawing/2014/main" id="{E1328658-FE5D-4B7A-9475-9CEB57B4C17C}"/>
              </a:ext>
            </a:extLst>
          </p:cNvPr>
          <p:cNvGraphicFramePr>
            <a:graphicFrameLocks noGrp="1"/>
          </p:cNvGraphicFramePr>
          <p:nvPr>
            <p:ph idx="1"/>
            <p:extLst>
              <p:ext uri="{D42A27DB-BD31-4B8C-83A1-F6EECF244321}">
                <p14:modId xmlns:p14="http://schemas.microsoft.com/office/powerpoint/2010/main" val="4076012809"/>
              </p:ext>
            </p:extLst>
          </p:nvPr>
        </p:nvGraphicFramePr>
        <p:xfrm>
          <a:off x="838200" y="1825625"/>
          <a:ext cx="10515600" cy="4899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çıklama Balonu: Çizgi 5">
            <a:extLst>
              <a:ext uri="{FF2B5EF4-FFF2-40B4-BE49-F238E27FC236}">
                <a16:creationId xmlns:a16="http://schemas.microsoft.com/office/drawing/2014/main" id="{538A44E9-C2E5-4C2A-8791-ED5044455746}"/>
              </a:ext>
            </a:extLst>
          </p:cNvPr>
          <p:cNvSpPr/>
          <p:nvPr/>
        </p:nvSpPr>
        <p:spPr>
          <a:xfrm>
            <a:off x="7197211" y="2346990"/>
            <a:ext cx="3864078" cy="634181"/>
          </a:xfrm>
          <a:prstGeom prst="borderCallout1">
            <a:avLst>
              <a:gd name="adj1" fmla="val 42006"/>
              <a:gd name="adj2" fmla="val 1591"/>
              <a:gd name="adj3" fmla="val 112500"/>
              <a:gd name="adj4" fmla="val -38333"/>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tx1"/>
                </a:solidFill>
              </a:rPr>
              <a:t>STERİL EDİLMELİ ve STERİL OLARAK KULLANILMALI</a:t>
            </a:r>
          </a:p>
        </p:txBody>
      </p:sp>
      <p:sp>
        <p:nvSpPr>
          <p:cNvPr id="7" name="Açıklama Balonu: Çizgi 6">
            <a:extLst>
              <a:ext uri="{FF2B5EF4-FFF2-40B4-BE49-F238E27FC236}">
                <a16:creationId xmlns:a16="http://schemas.microsoft.com/office/drawing/2014/main" id="{CADD994F-698D-48D4-B82B-775A021A0EA7}"/>
              </a:ext>
            </a:extLst>
          </p:cNvPr>
          <p:cNvSpPr/>
          <p:nvPr/>
        </p:nvSpPr>
        <p:spPr>
          <a:xfrm>
            <a:off x="7197211" y="3876830"/>
            <a:ext cx="3864078" cy="842654"/>
          </a:xfrm>
          <a:prstGeom prst="borderCallout1">
            <a:avLst>
              <a:gd name="adj1" fmla="val 42006"/>
              <a:gd name="adj2" fmla="val 1591"/>
              <a:gd name="adj3" fmla="val 112500"/>
              <a:gd name="adj4" fmla="val -38333"/>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tx1"/>
                </a:solidFill>
              </a:rPr>
              <a:t>STERİLİZASYON veya YÜKSEK DÜZEY DEZENFEKSİYONU SAĞLANMALI</a:t>
            </a:r>
          </a:p>
        </p:txBody>
      </p:sp>
      <p:sp>
        <p:nvSpPr>
          <p:cNvPr id="8" name="Açıklama Balonu: Çizgi 7">
            <a:extLst>
              <a:ext uri="{FF2B5EF4-FFF2-40B4-BE49-F238E27FC236}">
                <a16:creationId xmlns:a16="http://schemas.microsoft.com/office/drawing/2014/main" id="{93C347CA-B7D1-4101-AD8B-E1E4F0DCD28F}"/>
              </a:ext>
            </a:extLst>
          </p:cNvPr>
          <p:cNvSpPr/>
          <p:nvPr/>
        </p:nvSpPr>
        <p:spPr>
          <a:xfrm>
            <a:off x="7197211" y="5301046"/>
            <a:ext cx="3864078" cy="1056267"/>
          </a:xfrm>
          <a:prstGeom prst="borderCallout1">
            <a:avLst>
              <a:gd name="adj1" fmla="val 42006"/>
              <a:gd name="adj2" fmla="val 1591"/>
              <a:gd name="adj3" fmla="val 112500"/>
              <a:gd name="adj4" fmla="val -38333"/>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tx1"/>
                </a:solidFill>
              </a:rPr>
              <a:t>DÜŞÜK DÜZEY DEZENFEKTAN </a:t>
            </a:r>
          </a:p>
          <a:p>
            <a:pPr algn="ctr"/>
            <a:r>
              <a:rPr lang="tr-TR" b="1" dirty="0">
                <a:solidFill>
                  <a:schemeClr val="tx1"/>
                </a:solidFill>
              </a:rPr>
              <a:t>İLE</a:t>
            </a:r>
          </a:p>
          <a:p>
            <a:pPr algn="ctr"/>
            <a:r>
              <a:rPr lang="tr-TR" b="1" dirty="0">
                <a:solidFill>
                  <a:schemeClr val="tx1"/>
                </a:solidFill>
              </a:rPr>
              <a:t> DEZENFEKSİYONU SAĞLANMALI</a:t>
            </a:r>
          </a:p>
        </p:txBody>
      </p:sp>
      <p:sp>
        <p:nvSpPr>
          <p:cNvPr id="4" name="Metin kutusu 3">
            <a:extLst>
              <a:ext uri="{FF2B5EF4-FFF2-40B4-BE49-F238E27FC236}">
                <a16:creationId xmlns:a16="http://schemas.microsoft.com/office/drawing/2014/main" id="{C4EB3E94-4C96-7AF3-E9DE-6432788CE333}"/>
              </a:ext>
            </a:extLst>
          </p:cNvPr>
          <p:cNvSpPr txBox="1"/>
          <p:nvPr/>
        </p:nvSpPr>
        <p:spPr>
          <a:xfrm>
            <a:off x="704675" y="679400"/>
            <a:ext cx="7248087" cy="646331"/>
          </a:xfrm>
          <a:prstGeom prst="rect">
            <a:avLst/>
          </a:prstGeom>
          <a:noFill/>
        </p:spPr>
        <p:txBody>
          <a:bodyPr wrap="square">
            <a:spAutoFit/>
          </a:bodyPr>
          <a:lstStyle/>
          <a:p>
            <a:pPr algn="ctr"/>
            <a:r>
              <a:rPr lang="tr-TR" sz="3600" b="1" dirty="0">
                <a:solidFill>
                  <a:schemeClr val="accent1"/>
                </a:solidFill>
              </a:rPr>
              <a:t>Tıbbi Ekipman ve Cihaz Yönetimi</a:t>
            </a:r>
            <a:endParaRPr lang="tr-TR" sz="3600" dirty="0">
              <a:solidFill>
                <a:schemeClr val="accent1"/>
              </a:solidFill>
            </a:endParaRPr>
          </a:p>
        </p:txBody>
      </p:sp>
    </p:spTree>
    <p:extLst>
      <p:ext uri="{BB962C8B-B14F-4D97-AF65-F5344CB8AC3E}">
        <p14:creationId xmlns:p14="http://schemas.microsoft.com/office/powerpoint/2010/main" val="859322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5C114-9446-9878-0068-3C451E23B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FA982-46E8-6267-F888-C3A2C0240F70}"/>
              </a:ext>
            </a:extLst>
          </p:cNvPr>
          <p:cNvSpPr>
            <a:spLocks noGrp="1"/>
          </p:cNvSpPr>
          <p:nvPr>
            <p:ph type="title"/>
          </p:nvPr>
        </p:nvSpPr>
        <p:spPr>
          <a:xfrm>
            <a:off x="1066800" y="324090"/>
            <a:ext cx="8598061" cy="1306766"/>
          </a:xfrm>
        </p:spPr>
        <p:txBody>
          <a:bodyPr>
            <a:normAutofit fontScale="90000"/>
          </a:bodyPr>
          <a:lstStyle/>
          <a:p>
            <a:pPr lvl="0" algn="ctr"/>
            <a:br>
              <a:rPr lang="tr-TR" altLang="tr-TR" b="1" dirty="0">
                <a:solidFill>
                  <a:srgbClr val="0070C0"/>
                </a:solidFill>
              </a:rPr>
            </a:br>
            <a:r>
              <a:rPr lang="tr-TR" b="1" dirty="0">
                <a:latin typeface="+mn-lt"/>
              </a:rPr>
              <a:t>Ambulansta </a:t>
            </a:r>
            <a:br>
              <a:rPr lang="tr-TR" b="1" dirty="0">
                <a:latin typeface="+mn-lt"/>
              </a:rPr>
            </a:br>
            <a:r>
              <a:rPr lang="tr-TR" b="1" dirty="0">
                <a:latin typeface="+mn-lt"/>
              </a:rPr>
              <a:t>Enfeksiyon Önleme ve Kontrolü</a:t>
            </a:r>
            <a:endParaRPr lang="tr-TR" b="1" dirty="0">
              <a:solidFill>
                <a:srgbClr val="0070C0"/>
              </a:solidFill>
              <a:latin typeface="+mn-lt"/>
            </a:endParaRPr>
          </a:p>
        </p:txBody>
      </p:sp>
      <p:sp>
        <p:nvSpPr>
          <p:cNvPr id="4" name="İçerik Yer Tutucusu 3">
            <a:extLst>
              <a:ext uri="{FF2B5EF4-FFF2-40B4-BE49-F238E27FC236}">
                <a16:creationId xmlns:a16="http://schemas.microsoft.com/office/drawing/2014/main" id="{B98C6FF0-12F5-7C62-FE6D-4826FD29037D}"/>
              </a:ext>
            </a:extLst>
          </p:cNvPr>
          <p:cNvSpPr>
            <a:spLocks noGrp="1"/>
          </p:cNvSpPr>
          <p:nvPr>
            <p:ph idx="1"/>
          </p:nvPr>
        </p:nvSpPr>
        <p:spPr>
          <a:xfrm>
            <a:off x="1030448" y="2017184"/>
            <a:ext cx="6987279" cy="4023360"/>
          </a:xfrm>
        </p:spPr>
        <p:txBody>
          <a:bodyPr>
            <a:noAutofit/>
          </a:bodyPr>
          <a:lstStyle/>
          <a:p>
            <a:pPr algn="just">
              <a:buFont typeface="Wingdings" pitchFamily="2" charset="2"/>
              <a:buChar char="q"/>
            </a:pPr>
            <a:r>
              <a:rPr lang="tr-TR" sz="2600" dirty="0">
                <a:solidFill>
                  <a:srgbClr val="000000"/>
                </a:solidFill>
              </a:rPr>
              <a:t>  </a:t>
            </a:r>
            <a:r>
              <a:rPr lang="tr-TR" sz="2800" dirty="0">
                <a:solidFill>
                  <a:srgbClr val="000000"/>
                </a:solidFill>
              </a:rPr>
              <a:t>Ambulans içinde kullanılan tıbbi cihazlar, hasta ile doğrudan temas eden ve enfeksiyon bulaşma potansiyeli yüksek olan ekipmanlardır </a:t>
            </a:r>
          </a:p>
          <a:p>
            <a:pPr algn="just">
              <a:buFont typeface="Wingdings" pitchFamily="2" charset="2"/>
              <a:buChar char="q"/>
            </a:pPr>
            <a:endParaRPr lang="tr-TR" sz="2800" dirty="0">
              <a:solidFill>
                <a:srgbClr val="000000"/>
              </a:solidFill>
            </a:endParaRPr>
          </a:p>
          <a:p>
            <a:pPr algn="just">
              <a:buFont typeface="Wingdings" pitchFamily="2" charset="2"/>
              <a:buChar char="q"/>
            </a:pPr>
            <a:r>
              <a:rPr lang="tr-TR" sz="2800" dirty="0">
                <a:solidFill>
                  <a:srgbClr val="000000"/>
                </a:solidFill>
              </a:rPr>
              <a:t> Bu nedenle, </a:t>
            </a:r>
            <a:r>
              <a:rPr lang="tr-TR" sz="2800" dirty="0">
                <a:solidFill>
                  <a:srgbClr val="7030A0"/>
                </a:solidFill>
              </a:rPr>
              <a:t>her hasta sonrası mutlaka temizlik ve dezenfeksiyon </a:t>
            </a:r>
            <a:r>
              <a:rPr lang="tr-TR" sz="2800" dirty="0">
                <a:solidFill>
                  <a:srgbClr val="000000"/>
                </a:solidFill>
              </a:rPr>
              <a:t>işlemleri</a:t>
            </a:r>
            <a:r>
              <a:rPr lang="tr-TR" sz="2800" dirty="0">
                <a:solidFill>
                  <a:srgbClr val="7030A0"/>
                </a:solidFill>
              </a:rPr>
              <a:t> </a:t>
            </a:r>
            <a:r>
              <a:rPr lang="tr-TR" sz="2800" dirty="0">
                <a:solidFill>
                  <a:srgbClr val="000000"/>
                </a:solidFill>
              </a:rPr>
              <a:t>yapılmalı, gerekli durumlarda sterilizasyon işlemi uygulanmalıdır</a:t>
            </a:r>
            <a:endParaRPr lang="tr-TR" sz="2600" dirty="0">
              <a:solidFill>
                <a:srgbClr val="000000"/>
              </a:solidFill>
            </a:endParaRPr>
          </a:p>
        </p:txBody>
      </p:sp>
      <p:pic>
        <p:nvPicPr>
          <p:cNvPr id="3" name="Picture 2" descr="Ambulans Üreticisi | Standart ve Özel Ambulanslar">
            <a:extLst>
              <a:ext uri="{FF2B5EF4-FFF2-40B4-BE49-F238E27FC236}">
                <a16:creationId xmlns:a16="http://schemas.microsoft.com/office/drawing/2014/main" id="{85CC9FEB-5B22-C2BF-FD5E-984678A08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4007" y="2333392"/>
            <a:ext cx="3278459" cy="2191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09991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584D-CB3B-B8F3-0465-2ECF4D54D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12B5D-F24B-D3BC-7323-E72B572A0D68}"/>
              </a:ext>
            </a:extLst>
          </p:cNvPr>
          <p:cNvSpPr>
            <a:spLocks noGrp="1"/>
          </p:cNvSpPr>
          <p:nvPr>
            <p:ph type="title"/>
          </p:nvPr>
        </p:nvSpPr>
        <p:spPr>
          <a:xfrm>
            <a:off x="1066800" y="324090"/>
            <a:ext cx="8598061" cy="1306766"/>
          </a:xfrm>
        </p:spPr>
        <p:txBody>
          <a:bodyPr>
            <a:normAutofit fontScale="90000"/>
          </a:bodyPr>
          <a:lstStyle/>
          <a:p>
            <a:pPr lvl="0" algn="ctr"/>
            <a:br>
              <a:rPr lang="tr-TR" altLang="tr-TR" b="1" dirty="0">
                <a:solidFill>
                  <a:srgbClr val="0070C0"/>
                </a:solidFill>
              </a:rPr>
            </a:br>
            <a:r>
              <a:rPr lang="tr-TR" b="1" dirty="0">
                <a:latin typeface="+mn-lt"/>
              </a:rPr>
              <a:t>Ambulansta </a:t>
            </a:r>
            <a:br>
              <a:rPr lang="tr-TR" b="1" dirty="0">
                <a:latin typeface="+mn-lt"/>
              </a:rPr>
            </a:br>
            <a:r>
              <a:rPr lang="tr-TR" b="1" dirty="0">
                <a:latin typeface="+mn-lt"/>
              </a:rPr>
              <a:t>Enfeksiyon Önleme ve Kontrolü</a:t>
            </a:r>
            <a:endParaRPr lang="tr-TR" b="1" dirty="0">
              <a:solidFill>
                <a:srgbClr val="0070C0"/>
              </a:solidFill>
              <a:latin typeface="+mn-lt"/>
            </a:endParaRPr>
          </a:p>
        </p:txBody>
      </p:sp>
      <p:sp>
        <p:nvSpPr>
          <p:cNvPr id="4" name="İçerik Yer Tutucusu 3">
            <a:extLst>
              <a:ext uri="{FF2B5EF4-FFF2-40B4-BE49-F238E27FC236}">
                <a16:creationId xmlns:a16="http://schemas.microsoft.com/office/drawing/2014/main" id="{5426A5B8-3E89-E7B7-4E06-4149441E140A}"/>
              </a:ext>
            </a:extLst>
          </p:cNvPr>
          <p:cNvSpPr>
            <a:spLocks noGrp="1"/>
          </p:cNvSpPr>
          <p:nvPr>
            <p:ph idx="1"/>
          </p:nvPr>
        </p:nvSpPr>
        <p:spPr>
          <a:xfrm>
            <a:off x="1049655" y="1745721"/>
            <a:ext cx="10208371" cy="4583641"/>
          </a:xfrm>
        </p:spPr>
        <p:txBody>
          <a:bodyPr>
            <a:noAutofit/>
          </a:bodyPr>
          <a:lstStyle/>
          <a:p>
            <a:pPr marL="0" indent="0">
              <a:buNone/>
            </a:pPr>
            <a:r>
              <a:rPr lang="tr-TR" sz="2600" dirty="0">
                <a:solidFill>
                  <a:srgbClr val="000000"/>
                </a:solidFill>
              </a:rPr>
              <a:t>  </a:t>
            </a:r>
            <a:r>
              <a:rPr lang="tr-TR" sz="2600" u="sng" dirty="0">
                <a:solidFill>
                  <a:srgbClr val="7030A0"/>
                </a:solidFill>
              </a:rPr>
              <a:t>Temas yüzeyleri;</a:t>
            </a:r>
          </a:p>
          <a:p>
            <a:pPr>
              <a:buFont typeface="Wingdings" pitchFamily="2" charset="2"/>
              <a:buChar char="q"/>
            </a:pPr>
            <a:r>
              <a:rPr lang="tr-TR" sz="2600" dirty="0">
                <a:solidFill>
                  <a:srgbClr val="000000"/>
                </a:solidFill>
              </a:rPr>
              <a:t>  Sedyeler, yatak başlıkları, kapı kolları, monitör ekranları, tansiyon aletleri, hasta ile doğrudan veya dolaylı olarak temas eden yüzeylerdir</a:t>
            </a:r>
          </a:p>
          <a:p>
            <a:pPr marL="0" indent="0">
              <a:buNone/>
            </a:pPr>
            <a:endParaRPr lang="tr-TR" sz="2600" dirty="0">
              <a:solidFill>
                <a:srgbClr val="000000"/>
              </a:solidFill>
            </a:endParaRPr>
          </a:p>
          <a:p>
            <a:pPr>
              <a:buFont typeface="Wingdings" pitchFamily="2" charset="2"/>
              <a:buChar char="q"/>
            </a:pPr>
            <a:r>
              <a:rPr lang="tr-TR" sz="2600" dirty="0">
                <a:solidFill>
                  <a:srgbClr val="000000"/>
                </a:solidFill>
              </a:rPr>
              <a:t>  Bu yüzeyler, her hasta sonrası uygun dezenfektanlar ile temizlenmelidir</a:t>
            </a:r>
          </a:p>
          <a:p>
            <a:pPr marL="0" indent="0">
              <a:buNone/>
            </a:pPr>
            <a:endParaRPr lang="tr-TR" sz="2600" dirty="0">
              <a:solidFill>
                <a:srgbClr val="000000"/>
              </a:solidFill>
            </a:endParaRPr>
          </a:p>
          <a:p>
            <a:pPr>
              <a:buFont typeface="Wingdings" pitchFamily="2" charset="2"/>
              <a:buChar char="q"/>
            </a:pPr>
            <a:r>
              <a:rPr lang="tr-TR" sz="2600" dirty="0">
                <a:solidFill>
                  <a:srgbClr val="000000"/>
                </a:solidFill>
              </a:rPr>
              <a:t>  Gün sonunda tüm ambulans iç yüzeyleri genel temizlik prosedürüne uygun olarak temizlenmelidir</a:t>
            </a:r>
          </a:p>
          <a:p>
            <a:pPr marL="0" indent="0">
              <a:buNone/>
            </a:pPr>
            <a:endParaRPr lang="tr-TR" sz="2600" dirty="0">
              <a:solidFill>
                <a:srgbClr val="000000"/>
              </a:solidFill>
            </a:endParaRPr>
          </a:p>
          <a:p>
            <a:pPr marL="0" indent="0">
              <a:buNone/>
            </a:pPr>
            <a:endParaRPr lang="tr-TR" sz="2600" dirty="0"/>
          </a:p>
        </p:txBody>
      </p:sp>
    </p:spTree>
    <p:extLst>
      <p:ext uri="{BB962C8B-B14F-4D97-AF65-F5344CB8AC3E}">
        <p14:creationId xmlns:p14="http://schemas.microsoft.com/office/powerpoint/2010/main" val="980121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A2852-CC49-DD78-5722-C931FA2F9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592E3-8546-C987-9D91-409C023071C3}"/>
              </a:ext>
            </a:extLst>
          </p:cNvPr>
          <p:cNvSpPr>
            <a:spLocks noGrp="1"/>
          </p:cNvSpPr>
          <p:nvPr>
            <p:ph type="title"/>
          </p:nvPr>
        </p:nvSpPr>
        <p:spPr>
          <a:xfrm>
            <a:off x="1066800" y="324090"/>
            <a:ext cx="8598061" cy="1306766"/>
          </a:xfrm>
        </p:spPr>
        <p:txBody>
          <a:bodyPr>
            <a:normAutofit fontScale="90000"/>
          </a:bodyPr>
          <a:lstStyle/>
          <a:p>
            <a:pPr lvl="0" algn="ctr"/>
            <a:br>
              <a:rPr lang="tr-TR" altLang="tr-TR" b="1" dirty="0">
                <a:solidFill>
                  <a:srgbClr val="0070C0"/>
                </a:solidFill>
                <a:latin typeface="+mn-lt"/>
              </a:rPr>
            </a:br>
            <a:r>
              <a:rPr lang="tr-TR" b="1" dirty="0">
                <a:latin typeface="+mn-lt"/>
              </a:rPr>
              <a:t>Ambulansta </a:t>
            </a:r>
            <a:br>
              <a:rPr lang="tr-TR" b="1" dirty="0">
                <a:latin typeface="+mn-lt"/>
              </a:rPr>
            </a:br>
            <a:r>
              <a:rPr lang="tr-TR" b="1" dirty="0">
                <a:latin typeface="+mn-lt"/>
              </a:rPr>
              <a:t>Enfeksiyon Önleme ve Kontrolü</a:t>
            </a:r>
            <a:endParaRPr lang="tr-TR" b="1" dirty="0">
              <a:solidFill>
                <a:srgbClr val="0070C0"/>
              </a:solidFill>
              <a:latin typeface="+mn-lt"/>
            </a:endParaRPr>
          </a:p>
        </p:txBody>
      </p:sp>
      <p:sp>
        <p:nvSpPr>
          <p:cNvPr id="4" name="İçerik Yer Tutucusu 3">
            <a:extLst>
              <a:ext uri="{FF2B5EF4-FFF2-40B4-BE49-F238E27FC236}">
                <a16:creationId xmlns:a16="http://schemas.microsoft.com/office/drawing/2014/main" id="{BE081A5E-35AC-0AE9-1D71-702A1BFB3ADD}"/>
              </a:ext>
            </a:extLst>
          </p:cNvPr>
          <p:cNvSpPr>
            <a:spLocks noGrp="1"/>
          </p:cNvSpPr>
          <p:nvPr>
            <p:ph idx="1"/>
          </p:nvPr>
        </p:nvSpPr>
        <p:spPr>
          <a:xfrm>
            <a:off x="1491563" y="2332139"/>
            <a:ext cx="8567581" cy="2197916"/>
          </a:xfrm>
        </p:spPr>
        <p:txBody>
          <a:bodyPr>
            <a:noAutofit/>
          </a:bodyPr>
          <a:lstStyle/>
          <a:p>
            <a:pPr marL="0" indent="0">
              <a:buNone/>
            </a:pPr>
            <a:r>
              <a:rPr lang="tr-TR" sz="2600" u="sng" dirty="0">
                <a:solidFill>
                  <a:srgbClr val="7030A0"/>
                </a:solidFill>
              </a:rPr>
              <a:t>Tıbbi alet ve cihazlar;</a:t>
            </a:r>
            <a:endParaRPr lang="tr-TR" sz="2600" dirty="0">
              <a:solidFill>
                <a:srgbClr val="000000"/>
              </a:solidFill>
            </a:endParaRPr>
          </a:p>
          <a:p>
            <a:pPr algn="just">
              <a:buFont typeface="Wingdings" pitchFamily="2" charset="2"/>
              <a:buChar char="q"/>
            </a:pPr>
            <a:r>
              <a:rPr lang="tr-TR" sz="2800" b="1" dirty="0"/>
              <a:t> </a:t>
            </a:r>
            <a:r>
              <a:rPr lang="tr-TR" sz="2600" dirty="0">
                <a:solidFill>
                  <a:srgbClr val="000000"/>
                </a:solidFill>
              </a:rPr>
              <a:t>Ventilatör hortumları, oksijen maskeleri, </a:t>
            </a:r>
            <a:r>
              <a:rPr lang="tr-TR" sz="2600" dirty="0" err="1">
                <a:solidFill>
                  <a:srgbClr val="000000"/>
                </a:solidFill>
              </a:rPr>
              <a:t>ambu</a:t>
            </a:r>
            <a:r>
              <a:rPr lang="tr-TR" sz="2600" dirty="0">
                <a:solidFill>
                  <a:srgbClr val="000000"/>
                </a:solidFill>
              </a:rPr>
              <a:t> balonları gibi cihazlar, tek kullanımlık değilse, her kullanım sonrası temizlenmeli, dezenfekte edilmeli ve gerekirse steril edilmelidir</a:t>
            </a:r>
          </a:p>
          <a:p>
            <a:pPr marL="0" indent="0" algn="just">
              <a:buNone/>
            </a:pPr>
            <a:endParaRPr lang="tr-TR" sz="2600" dirty="0">
              <a:solidFill>
                <a:srgbClr val="000000"/>
              </a:solidFill>
            </a:endParaRPr>
          </a:p>
          <a:p>
            <a:pPr marL="0" indent="0" algn="just">
              <a:buNone/>
            </a:pPr>
            <a:endParaRPr lang="tr-TR" sz="2600" dirty="0">
              <a:solidFill>
                <a:srgbClr val="000000"/>
              </a:solidFill>
            </a:endParaRPr>
          </a:p>
        </p:txBody>
      </p:sp>
    </p:spTree>
    <p:extLst>
      <p:ext uri="{BB962C8B-B14F-4D97-AF65-F5344CB8AC3E}">
        <p14:creationId xmlns:p14="http://schemas.microsoft.com/office/powerpoint/2010/main" val="2200032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ED61C-DB82-DBCA-A96D-3DB863D796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4A1AE-1C3D-82B7-C040-7B7CABF4F305}"/>
              </a:ext>
            </a:extLst>
          </p:cNvPr>
          <p:cNvSpPr>
            <a:spLocks noGrp="1"/>
          </p:cNvSpPr>
          <p:nvPr>
            <p:ph type="title"/>
          </p:nvPr>
        </p:nvSpPr>
        <p:spPr>
          <a:xfrm>
            <a:off x="729206" y="168524"/>
            <a:ext cx="9340770" cy="1450757"/>
          </a:xfrm>
        </p:spPr>
        <p:txBody>
          <a:bodyPr>
            <a:normAutofit/>
          </a:bodyPr>
          <a:lstStyle/>
          <a:p>
            <a:pPr lvl="0"/>
            <a:r>
              <a:rPr lang="tr-TR" sz="3200" b="1" dirty="0">
                <a:solidFill>
                  <a:srgbClr val="7030A0"/>
                </a:solidFill>
              </a:rPr>
              <a:t>Acil Sağlık Hizmetlerinde Enfeksiyon Önleme ve Kontrolünün önemi</a:t>
            </a:r>
            <a:br>
              <a:rPr lang="tr-TR" sz="3200" b="1" dirty="0">
                <a:solidFill>
                  <a:srgbClr val="7030A0"/>
                </a:solidFill>
              </a:rPr>
            </a:br>
            <a:endParaRPr lang="tr-TR" sz="3200" b="1" dirty="0">
              <a:solidFill>
                <a:srgbClr val="7030A0"/>
              </a:solidFill>
            </a:endParaRPr>
          </a:p>
        </p:txBody>
      </p:sp>
      <p:sp>
        <p:nvSpPr>
          <p:cNvPr id="3" name="Content Placeholder 2">
            <a:extLst>
              <a:ext uri="{FF2B5EF4-FFF2-40B4-BE49-F238E27FC236}">
                <a16:creationId xmlns:a16="http://schemas.microsoft.com/office/drawing/2014/main" id="{6B00F3EF-0408-EF06-4111-05C393BE649A}"/>
              </a:ext>
            </a:extLst>
          </p:cNvPr>
          <p:cNvSpPr>
            <a:spLocks noGrp="1"/>
          </p:cNvSpPr>
          <p:nvPr>
            <p:ph idx="1"/>
          </p:nvPr>
        </p:nvSpPr>
        <p:spPr>
          <a:xfrm>
            <a:off x="391223" y="1735083"/>
            <a:ext cx="7421688" cy="4561545"/>
          </a:xfrm>
        </p:spPr>
        <p:txBody>
          <a:bodyPr>
            <a:noAutofit/>
          </a:bodyPr>
          <a:lstStyle/>
          <a:p>
            <a:pPr marL="0" indent="0" algn="just">
              <a:buNone/>
            </a:pPr>
            <a:r>
              <a:rPr lang="en-US" sz="2500" u="sng" dirty="0">
                <a:solidFill>
                  <a:srgbClr val="0070C0"/>
                </a:solidFill>
              </a:rPr>
              <a:t>Acil </a:t>
            </a:r>
            <a:r>
              <a:rPr lang="en-US" sz="2500" u="sng" dirty="0" err="1">
                <a:solidFill>
                  <a:srgbClr val="0070C0"/>
                </a:solidFill>
              </a:rPr>
              <a:t>sağlık</a:t>
            </a:r>
            <a:r>
              <a:rPr lang="en-US" sz="2500" u="sng" dirty="0">
                <a:solidFill>
                  <a:srgbClr val="0070C0"/>
                </a:solidFill>
              </a:rPr>
              <a:t> </a:t>
            </a:r>
            <a:r>
              <a:rPr lang="tr-TR" sz="2500" u="sng" dirty="0">
                <a:solidFill>
                  <a:srgbClr val="0070C0"/>
                </a:solidFill>
              </a:rPr>
              <a:t>müdahalesi sırasında bazen</a:t>
            </a:r>
            <a:r>
              <a:rPr lang="en-US" sz="2500" u="sng" dirty="0">
                <a:solidFill>
                  <a:srgbClr val="0070C0"/>
                </a:solidFill>
              </a:rPr>
              <a:t>;</a:t>
            </a:r>
          </a:p>
          <a:p>
            <a:pPr algn="just">
              <a:buFont typeface="Wingdings" panose="05000000000000000000" pitchFamily="2" charset="2"/>
              <a:buChar char="q"/>
            </a:pPr>
            <a:r>
              <a:rPr lang="en-US" sz="2500" dirty="0">
                <a:solidFill>
                  <a:srgbClr val="000000"/>
                </a:solidFill>
              </a:rPr>
              <a:t> </a:t>
            </a:r>
            <a:r>
              <a:rPr lang="tr-TR" sz="2500" dirty="0">
                <a:solidFill>
                  <a:srgbClr val="000000"/>
                </a:solidFill>
              </a:rPr>
              <a:t>Hasta hakkında yeterli öykü alınamadan müdahale yapılabilmekte</a:t>
            </a:r>
          </a:p>
          <a:p>
            <a:pPr algn="just">
              <a:buFont typeface="Wingdings" panose="05000000000000000000" pitchFamily="2" charset="2"/>
              <a:buChar char="q"/>
            </a:pPr>
            <a:r>
              <a:rPr lang="tr-TR" sz="2500" dirty="0">
                <a:solidFill>
                  <a:srgbClr val="000000"/>
                </a:solidFill>
              </a:rPr>
              <a:t> Hijyenik koşullar tam sağlanamadan invaziv işlemlere geçilebilmekte</a:t>
            </a:r>
          </a:p>
          <a:p>
            <a:pPr algn="just">
              <a:buFont typeface="Wingdings" panose="05000000000000000000" pitchFamily="2" charset="2"/>
              <a:buChar char="q"/>
            </a:pPr>
            <a:r>
              <a:rPr lang="tr-TR" sz="2500" dirty="0">
                <a:solidFill>
                  <a:srgbClr val="000000"/>
                </a:solidFill>
              </a:rPr>
              <a:t> Zaman baskısı nedeniyle </a:t>
            </a:r>
            <a:r>
              <a:rPr lang="tr-TR" sz="2500" dirty="0">
                <a:solidFill>
                  <a:srgbClr val="0070C0"/>
                </a:solidFill>
              </a:rPr>
              <a:t>standart enfeksiyon kontrol protokollerine uyum aksatılabilmekte</a:t>
            </a:r>
            <a:endParaRPr lang="tr-TR" sz="2500" b="1" dirty="0">
              <a:solidFill>
                <a:srgbClr val="0070C0"/>
              </a:solidFill>
              <a:highlight>
                <a:srgbClr val="FFFF00"/>
              </a:highlight>
            </a:endParaRPr>
          </a:p>
          <a:p>
            <a:pPr algn="just">
              <a:buFont typeface="Wingdings" panose="05000000000000000000" pitchFamily="2" charset="2"/>
              <a:buChar char="q"/>
            </a:pPr>
            <a:r>
              <a:rPr lang="tr-TR" sz="2500" dirty="0">
                <a:solidFill>
                  <a:srgbClr val="000000"/>
                </a:solidFill>
              </a:rPr>
              <a:t> Ayrıca, acil servisler ve ambulanslar, farklı hastalık etkenlerine sahip kişilerin aynı anda bulunduğu ortamlar olabilmekte</a:t>
            </a:r>
            <a:endParaRPr lang="tr-TR" sz="2500" b="1" dirty="0">
              <a:solidFill>
                <a:srgbClr val="000000"/>
              </a:solidFill>
              <a:highlight>
                <a:srgbClr val="FFFF00"/>
              </a:highlight>
            </a:endParaRPr>
          </a:p>
        </p:txBody>
      </p:sp>
      <p:pic>
        <p:nvPicPr>
          <p:cNvPr id="4098" name="Picture 2" descr="Paramedikler Günü ne zaman kutlanır? Paramedik ne demek? Paramedikler Günü neden kutlanır?">
            <a:extLst>
              <a:ext uri="{FF2B5EF4-FFF2-40B4-BE49-F238E27FC236}">
                <a16:creationId xmlns:a16="http://schemas.microsoft.com/office/drawing/2014/main" id="{1AC7E1BF-8FEF-9DBC-17C6-B1B6808A1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685" y="2575932"/>
            <a:ext cx="4138588" cy="24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736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12E2-896D-3E08-2386-D73BD9B90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209802-D3E6-E96D-B5AD-F8463D085A64}"/>
              </a:ext>
            </a:extLst>
          </p:cNvPr>
          <p:cNvSpPr>
            <a:spLocks noGrp="1"/>
          </p:cNvSpPr>
          <p:nvPr>
            <p:ph type="title"/>
          </p:nvPr>
        </p:nvSpPr>
        <p:spPr>
          <a:xfrm>
            <a:off x="1066800" y="324090"/>
            <a:ext cx="8598061" cy="1306766"/>
          </a:xfrm>
        </p:spPr>
        <p:txBody>
          <a:bodyPr>
            <a:normAutofit fontScale="90000"/>
          </a:bodyPr>
          <a:lstStyle/>
          <a:p>
            <a:pPr lvl="0" algn="ctr"/>
            <a:br>
              <a:rPr lang="tr-TR" altLang="tr-TR" b="1" dirty="0">
                <a:solidFill>
                  <a:srgbClr val="0070C0"/>
                </a:solidFill>
              </a:rPr>
            </a:br>
            <a:r>
              <a:rPr lang="tr-TR" b="1" dirty="0">
                <a:latin typeface="+mn-lt"/>
              </a:rPr>
              <a:t>Ambulansta </a:t>
            </a:r>
            <a:br>
              <a:rPr lang="tr-TR" b="1" dirty="0">
                <a:latin typeface="+mn-lt"/>
              </a:rPr>
            </a:br>
            <a:r>
              <a:rPr lang="tr-TR" b="1" dirty="0">
                <a:latin typeface="+mn-lt"/>
              </a:rPr>
              <a:t>Enfeksiyon Önleme ve Kontrolü</a:t>
            </a:r>
            <a:endParaRPr lang="tr-TR" b="1" dirty="0">
              <a:solidFill>
                <a:srgbClr val="0070C0"/>
              </a:solidFill>
              <a:latin typeface="+mn-lt"/>
            </a:endParaRPr>
          </a:p>
        </p:txBody>
      </p:sp>
      <p:sp>
        <p:nvSpPr>
          <p:cNvPr id="4" name="İçerik Yer Tutucusu 3">
            <a:extLst>
              <a:ext uri="{FF2B5EF4-FFF2-40B4-BE49-F238E27FC236}">
                <a16:creationId xmlns:a16="http://schemas.microsoft.com/office/drawing/2014/main" id="{C034BA4C-4FF3-5E36-AF2D-5C2FF6AC3755}"/>
              </a:ext>
            </a:extLst>
          </p:cNvPr>
          <p:cNvSpPr>
            <a:spLocks noGrp="1"/>
          </p:cNvSpPr>
          <p:nvPr>
            <p:ph idx="1"/>
          </p:nvPr>
        </p:nvSpPr>
        <p:spPr>
          <a:xfrm>
            <a:off x="1082039" y="1753455"/>
            <a:ext cx="8567581" cy="4397904"/>
          </a:xfrm>
        </p:spPr>
        <p:txBody>
          <a:bodyPr>
            <a:noAutofit/>
          </a:bodyPr>
          <a:lstStyle/>
          <a:p>
            <a:pPr marL="0" indent="0">
              <a:buNone/>
            </a:pPr>
            <a:r>
              <a:rPr lang="tr-TR" sz="2600" u="sng" dirty="0">
                <a:solidFill>
                  <a:srgbClr val="7030A0"/>
                </a:solidFill>
              </a:rPr>
              <a:t>Laringoskop dezenfeksiyon ve sterilizasyonu;</a:t>
            </a:r>
          </a:p>
          <a:p>
            <a:pPr>
              <a:buFont typeface="Wingdings" pitchFamily="2" charset="2"/>
              <a:buChar char="q"/>
            </a:pPr>
            <a:r>
              <a:rPr lang="tr-TR" sz="2600" b="1" dirty="0"/>
              <a:t>  </a:t>
            </a:r>
            <a:r>
              <a:rPr lang="tr-TR" sz="2600" dirty="0">
                <a:solidFill>
                  <a:srgbClr val="000000"/>
                </a:solidFill>
              </a:rPr>
              <a:t>Laringoskoplar, hem hava yolu yönetimi hem de SHİE riski açısından kritik ekipmanlardır</a:t>
            </a:r>
          </a:p>
          <a:p>
            <a:pPr marL="0" indent="0">
              <a:buNone/>
            </a:pPr>
            <a:endParaRPr lang="tr-TR" sz="2600" dirty="0">
              <a:solidFill>
                <a:srgbClr val="000000"/>
              </a:solidFill>
            </a:endParaRPr>
          </a:p>
          <a:p>
            <a:pPr>
              <a:buFont typeface="Wingdings" pitchFamily="2" charset="2"/>
              <a:buChar char="q"/>
            </a:pPr>
            <a:r>
              <a:rPr lang="tr-TR" sz="2600" dirty="0">
                <a:solidFill>
                  <a:srgbClr val="000000"/>
                </a:solidFill>
              </a:rPr>
              <a:t>  Laringoskop iki ana parçadan oluşur:</a:t>
            </a:r>
          </a:p>
          <a:p>
            <a:pPr marL="566928" lvl="3" indent="0">
              <a:buNone/>
            </a:pPr>
            <a:endParaRPr lang="tr-TR" sz="2400" dirty="0">
              <a:solidFill>
                <a:srgbClr val="000000"/>
              </a:solidFill>
            </a:endParaRPr>
          </a:p>
          <a:p>
            <a:pPr lvl="3">
              <a:buFont typeface="Wingdings" pitchFamily="2" charset="2"/>
              <a:buChar char="Ø"/>
            </a:pPr>
            <a:r>
              <a:rPr lang="tr-TR" sz="2400" b="1" dirty="0">
                <a:solidFill>
                  <a:srgbClr val="000000"/>
                </a:solidFill>
              </a:rPr>
              <a:t> </a:t>
            </a:r>
            <a:r>
              <a:rPr lang="tr-TR" sz="2400" dirty="0">
                <a:solidFill>
                  <a:srgbClr val="7030A0"/>
                </a:solidFill>
              </a:rPr>
              <a:t>Bıçak (</a:t>
            </a:r>
            <a:r>
              <a:rPr lang="tr-TR" sz="2400" dirty="0" err="1">
                <a:solidFill>
                  <a:srgbClr val="7030A0"/>
                </a:solidFill>
              </a:rPr>
              <a:t>blade</a:t>
            </a:r>
            <a:r>
              <a:rPr lang="tr-TR" sz="2400" dirty="0">
                <a:solidFill>
                  <a:srgbClr val="7030A0"/>
                </a:solidFill>
              </a:rPr>
              <a:t>): </a:t>
            </a:r>
            <a:r>
              <a:rPr lang="tr-TR" sz="2400" dirty="0">
                <a:solidFill>
                  <a:srgbClr val="000000"/>
                </a:solidFill>
              </a:rPr>
              <a:t>Doğrudan hasta mukozasına temas eder (YDD gerektirir)</a:t>
            </a:r>
          </a:p>
          <a:p>
            <a:pPr lvl="3">
              <a:buFont typeface="Wingdings" pitchFamily="2" charset="2"/>
              <a:buChar char="Ø"/>
            </a:pPr>
            <a:endParaRPr lang="tr-TR" sz="2400" dirty="0">
              <a:solidFill>
                <a:srgbClr val="000000"/>
              </a:solidFill>
            </a:endParaRPr>
          </a:p>
          <a:p>
            <a:pPr lvl="3">
              <a:buFont typeface="Wingdings" pitchFamily="2" charset="2"/>
              <a:buChar char="Ø"/>
            </a:pPr>
            <a:r>
              <a:rPr lang="tr-TR" sz="2400" dirty="0">
                <a:solidFill>
                  <a:srgbClr val="7030A0"/>
                </a:solidFill>
              </a:rPr>
              <a:t>Sap (</a:t>
            </a:r>
            <a:r>
              <a:rPr lang="tr-TR" sz="2400" dirty="0" err="1">
                <a:solidFill>
                  <a:srgbClr val="7030A0"/>
                </a:solidFill>
              </a:rPr>
              <a:t>handle</a:t>
            </a:r>
            <a:r>
              <a:rPr lang="tr-TR" sz="2400" dirty="0">
                <a:solidFill>
                  <a:srgbClr val="7030A0"/>
                </a:solidFill>
              </a:rPr>
              <a:t>): </a:t>
            </a:r>
            <a:r>
              <a:rPr lang="tr-TR" sz="2400" dirty="0">
                <a:solidFill>
                  <a:srgbClr val="000000"/>
                </a:solidFill>
              </a:rPr>
              <a:t>Dış yüzeyi sıklıkla elde tutulur, pil içerir (silme tekniği ile </a:t>
            </a:r>
            <a:r>
              <a:rPr lang="tr-TR" sz="2400" dirty="0" err="1">
                <a:solidFill>
                  <a:srgbClr val="000000"/>
                </a:solidFill>
              </a:rPr>
              <a:t>dezwnfeksiyonu</a:t>
            </a:r>
            <a:r>
              <a:rPr lang="tr-TR" sz="2400" dirty="0">
                <a:solidFill>
                  <a:srgbClr val="000000"/>
                </a:solidFill>
              </a:rPr>
              <a:t> sağlanır)</a:t>
            </a:r>
          </a:p>
          <a:p>
            <a:pPr lvl="3">
              <a:buFont typeface="Wingdings" pitchFamily="2" charset="2"/>
              <a:buChar char="Ø"/>
            </a:pPr>
            <a:endParaRPr lang="tr-TR" sz="2400" dirty="0">
              <a:solidFill>
                <a:srgbClr val="000000"/>
              </a:solidFill>
            </a:endParaRPr>
          </a:p>
          <a:p>
            <a:endParaRPr lang="tr-TR" sz="2600" dirty="0"/>
          </a:p>
        </p:txBody>
      </p:sp>
    </p:spTree>
    <p:extLst>
      <p:ext uri="{BB962C8B-B14F-4D97-AF65-F5344CB8AC3E}">
        <p14:creationId xmlns:p14="http://schemas.microsoft.com/office/powerpoint/2010/main" val="1709501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7942A-2B9D-BD83-BCFB-566454DE3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8D2A3-A85A-2A36-8553-F3A870C6A83B}"/>
              </a:ext>
            </a:extLst>
          </p:cNvPr>
          <p:cNvSpPr>
            <a:spLocks noGrp="1"/>
          </p:cNvSpPr>
          <p:nvPr>
            <p:ph type="title"/>
          </p:nvPr>
        </p:nvSpPr>
        <p:spPr>
          <a:xfrm>
            <a:off x="1066800" y="324090"/>
            <a:ext cx="8598061" cy="1306766"/>
          </a:xfrm>
        </p:spPr>
        <p:txBody>
          <a:bodyPr>
            <a:normAutofit fontScale="90000"/>
          </a:bodyPr>
          <a:lstStyle/>
          <a:p>
            <a:pPr lvl="0" algn="ctr"/>
            <a:br>
              <a:rPr lang="tr-TR" altLang="tr-TR" b="1" dirty="0">
                <a:solidFill>
                  <a:srgbClr val="0070C0"/>
                </a:solidFill>
              </a:rPr>
            </a:br>
            <a:r>
              <a:rPr lang="tr-TR" b="1" dirty="0">
                <a:latin typeface="+mn-lt"/>
              </a:rPr>
              <a:t>Ambulansta </a:t>
            </a:r>
            <a:br>
              <a:rPr lang="tr-TR" b="1" dirty="0">
                <a:latin typeface="+mn-lt"/>
              </a:rPr>
            </a:br>
            <a:r>
              <a:rPr lang="tr-TR" b="1" dirty="0">
                <a:latin typeface="+mn-lt"/>
              </a:rPr>
              <a:t>Enfeksiyon Önleme ve Kontrolü</a:t>
            </a:r>
            <a:endParaRPr lang="tr-TR" b="1" dirty="0">
              <a:solidFill>
                <a:srgbClr val="0070C0"/>
              </a:solidFill>
              <a:latin typeface="+mn-lt"/>
            </a:endParaRPr>
          </a:p>
        </p:txBody>
      </p:sp>
      <p:sp>
        <p:nvSpPr>
          <p:cNvPr id="4" name="İçerik Yer Tutucusu 3">
            <a:extLst>
              <a:ext uri="{FF2B5EF4-FFF2-40B4-BE49-F238E27FC236}">
                <a16:creationId xmlns:a16="http://schemas.microsoft.com/office/drawing/2014/main" id="{17452AAF-2644-4BF6-9F1F-919B1314893C}"/>
              </a:ext>
            </a:extLst>
          </p:cNvPr>
          <p:cNvSpPr>
            <a:spLocks noGrp="1"/>
          </p:cNvSpPr>
          <p:nvPr>
            <p:ph idx="1"/>
          </p:nvPr>
        </p:nvSpPr>
        <p:spPr>
          <a:xfrm>
            <a:off x="778626" y="1873444"/>
            <a:ext cx="9252065" cy="4397904"/>
          </a:xfrm>
        </p:spPr>
        <p:txBody>
          <a:bodyPr>
            <a:noAutofit/>
          </a:bodyPr>
          <a:lstStyle/>
          <a:p>
            <a:pPr marL="0" indent="0">
              <a:buNone/>
            </a:pPr>
            <a:r>
              <a:rPr lang="tr-TR" sz="2800" u="sng" dirty="0">
                <a:solidFill>
                  <a:srgbClr val="7030A0"/>
                </a:solidFill>
              </a:rPr>
              <a:t>Laringoskop dezenfeksiyon ve sterilizasyonu</a:t>
            </a:r>
            <a:r>
              <a:rPr lang="tr-TR" sz="2600" u="sng" dirty="0">
                <a:solidFill>
                  <a:srgbClr val="7030A0"/>
                </a:solidFill>
              </a:rPr>
              <a:t>;</a:t>
            </a:r>
          </a:p>
          <a:p>
            <a:pPr lvl="1">
              <a:buFont typeface="Wingdings" pitchFamily="2" charset="2"/>
              <a:buChar char="q"/>
            </a:pPr>
            <a:endParaRPr lang="tr-TR" sz="2600" b="1" dirty="0">
              <a:solidFill>
                <a:srgbClr val="000000"/>
              </a:solidFill>
            </a:endParaRPr>
          </a:p>
          <a:p>
            <a:pPr lvl="1">
              <a:buFont typeface="Wingdings" pitchFamily="2" charset="2"/>
              <a:buChar char="q"/>
            </a:pPr>
            <a:r>
              <a:rPr lang="tr-TR" sz="2600" b="1" dirty="0">
                <a:solidFill>
                  <a:srgbClr val="0070C0"/>
                </a:solidFill>
              </a:rPr>
              <a:t>Temizlik Protokolü;</a:t>
            </a:r>
            <a:endParaRPr lang="tr-TR" sz="2600" dirty="0">
              <a:solidFill>
                <a:srgbClr val="0070C0"/>
              </a:solidFill>
            </a:endParaRPr>
          </a:p>
          <a:p>
            <a:pPr lvl="2">
              <a:lnSpc>
                <a:spcPct val="150000"/>
              </a:lnSpc>
              <a:spcBef>
                <a:spcPts val="0"/>
              </a:spcBef>
              <a:spcAft>
                <a:spcPts val="0"/>
              </a:spcAft>
              <a:buFont typeface="Wingdings" pitchFamily="2" charset="2"/>
              <a:buChar char="Ø"/>
            </a:pPr>
            <a:r>
              <a:rPr lang="tr-TR" sz="2400" dirty="0">
                <a:solidFill>
                  <a:srgbClr val="000000"/>
                </a:solidFill>
              </a:rPr>
              <a:t>Gözle görülebilir kirler mekanik olarak temizlenir</a:t>
            </a:r>
          </a:p>
          <a:p>
            <a:pPr lvl="2">
              <a:lnSpc>
                <a:spcPct val="150000"/>
              </a:lnSpc>
              <a:spcBef>
                <a:spcPts val="0"/>
              </a:spcBef>
              <a:spcAft>
                <a:spcPts val="0"/>
              </a:spcAft>
              <a:buFont typeface="Wingdings" pitchFamily="2" charset="2"/>
              <a:buChar char="Ø"/>
            </a:pPr>
            <a:r>
              <a:rPr lang="tr-TR" sz="2400" dirty="0">
                <a:solidFill>
                  <a:srgbClr val="000000"/>
                </a:solidFill>
              </a:rPr>
              <a:t>Uygun konsantrasyonda dezenfektan solüsyona batırılarak bekletilir</a:t>
            </a:r>
          </a:p>
          <a:p>
            <a:pPr lvl="2">
              <a:lnSpc>
                <a:spcPct val="150000"/>
              </a:lnSpc>
              <a:spcBef>
                <a:spcPts val="0"/>
              </a:spcBef>
              <a:spcAft>
                <a:spcPts val="0"/>
              </a:spcAft>
              <a:buFont typeface="Wingdings" pitchFamily="2" charset="2"/>
              <a:buChar char="Ø"/>
            </a:pPr>
            <a:r>
              <a:rPr lang="tr-TR" sz="2400" dirty="0">
                <a:solidFill>
                  <a:srgbClr val="000000"/>
                </a:solidFill>
              </a:rPr>
              <a:t>Sterilizasyon gerekiyorsa otoklav ya da uygun termal işlem uygulanır</a:t>
            </a:r>
          </a:p>
          <a:p>
            <a:pPr lvl="2">
              <a:lnSpc>
                <a:spcPct val="150000"/>
              </a:lnSpc>
              <a:spcBef>
                <a:spcPts val="0"/>
              </a:spcBef>
              <a:spcAft>
                <a:spcPts val="0"/>
              </a:spcAft>
              <a:buFont typeface="Wingdings" pitchFamily="2" charset="2"/>
              <a:buChar char="Ø"/>
            </a:pPr>
            <a:r>
              <a:rPr lang="tr-TR" sz="2400" dirty="0">
                <a:solidFill>
                  <a:srgbClr val="000000"/>
                </a:solidFill>
              </a:rPr>
              <a:t>Kurutulup steril ambalajla saklanır</a:t>
            </a:r>
          </a:p>
          <a:p>
            <a:pPr algn="just">
              <a:lnSpc>
                <a:spcPct val="150000"/>
              </a:lnSpc>
              <a:spcBef>
                <a:spcPts val="0"/>
              </a:spcBef>
              <a:spcAft>
                <a:spcPts val="0"/>
              </a:spcAft>
              <a:buFont typeface="Wingdings" pitchFamily="2" charset="2"/>
              <a:buChar char="q"/>
            </a:pPr>
            <a:endParaRPr lang="tr-TR" sz="2600" dirty="0">
              <a:solidFill>
                <a:srgbClr val="000000"/>
              </a:solidFill>
            </a:endParaRPr>
          </a:p>
          <a:p>
            <a:pPr>
              <a:buFont typeface="Wingdings" pitchFamily="2" charset="2"/>
              <a:buChar char="q"/>
            </a:pPr>
            <a:endParaRPr lang="tr-TR" sz="2600" dirty="0">
              <a:solidFill>
                <a:srgbClr val="000000"/>
              </a:solidFill>
            </a:endParaRPr>
          </a:p>
        </p:txBody>
      </p:sp>
    </p:spTree>
    <p:extLst>
      <p:ext uri="{BB962C8B-B14F-4D97-AF65-F5344CB8AC3E}">
        <p14:creationId xmlns:p14="http://schemas.microsoft.com/office/powerpoint/2010/main" val="2187478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32B0C-1E25-3F20-8B18-47BDDE15E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4D8C3-2FD7-249F-A0F3-4A27D6F5FD45}"/>
              </a:ext>
            </a:extLst>
          </p:cNvPr>
          <p:cNvSpPr>
            <a:spLocks noGrp="1"/>
          </p:cNvSpPr>
          <p:nvPr>
            <p:ph type="title"/>
          </p:nvPr>
        </p:nvSpPr>
        <p:spPr>
          <a:xfrm>
            <a:off x="1066800" y="324090"/>
            <a:ext cx="8598061" cy="1306766"/>
          </a:xfrm>
        </p:spPr>
        <p:txBody>
          <a:bodyPr>
            <a:normAutofit fontScale="90000"/>
          </a:bodyPr>
          <a:lstStyle/>
          <a:p>
            <a:pPr lvl="0" algn="ctr"/>
            <a:br>
              <a:rPr lang="tr-TR" altLang="tr-TR" b="1" dirty="0">
                <a:solidFill>
                  <a:srgbClr val="0070C0"/>
                </a:solidFill>
              </a:rPr>
            </a:br>
            <a:r>
              <a:rPr lang="tr-TR" b="1" dirty="0">
                <a:latin typeface="+mn-lt"/>
              </a:rPr>
              <a:t>Ambulansta </a:t>
            </a:r>
            <a:br>
              <a:rPr lang="tr-TR" b="1" dirty="0">
                <a:latin typeface="+mn-lt"/>
              </a:rPr>
            </a:br>
            <a:r>
              <a:rPr lang="tr-TR" b="1" dirty="0">
                <a:latin typeface="+mn-lt"/>
              </a:rPr>
              <a:t>Enfeksiyon Önleme ve Kontrolü</a:t>
            </a:r>
            <a:endParaRPr lang="tr-TR" b="1" dirty="0">
              <a:solidFill>
                <a:srgbClr val="0070C0"/>
              </a:solidFill>
              <a:latin typeface="+mn-lt"/>
            </a:endParaRPr>
          </a:p>
        </p:txBody>
      </p:sp>
      <p:sp>
        <p:nvSpPr>
          <p:cNvPr id="4" name="İçerik Yer Tutucusu 3">
            <a:extLst>
              <a:ext uri="{FF2B5EF4-FFF2-40B4-BE49-F238E27FC236}">
                <a16:creationId xmlns:a16="http://schemas.microsoft.com/office/drawing/2014/main" id="{AE0BF1C5-E82A-CEAC-A9B9-407DFD7BF173}"/>
              </a:ext>
            </a:extLst>
          </p:cNvPr>
          <p:cNvSpPr>
            <a:spLocks noGrp="1"/>
          </p:cNvSpPr>
          <p:nvPr>
            <p:ph idx="1"/>
          </p:nvPr>
        </p:nvSpPr>
        <p:spPr>
          <a:xfrm>
            <a:off x="772816" y="1845734"/>
            <a:ext cx="10183206" cy="3842002"/>
          </a:xfrm>
        </p:spPr>
        <p:txBody>
          <a:bodyPr>
            <a:noAutofit/>
          </a:bodyPr>
          <a:lstStyle/>
          <a:p>
            <a:pPr marL="0" indent="0">
              <a:buNone/>
            </a:pPr>
            <a:r>
              <a:rPr lang="tr-TR" sz="2800" u="sng" dirty="0">
                <a:solidFill>
                  <a:srgbClr val="7030A0"/>
                </a:solidFill>
              </a:rPr>
              <a:t>Acil setleri ve sarf malzeme yönetimi</a:t>
            </a:r>
            <a:r>
              <a:rPr lang="tr-TR" sz="2600" u="sng" dirty="0">
                <a:solidFill>
                  <a:srgbClr val="7030A0"/>
                </a:solidFill>
              </a:rPr>
              <a:t>;</a:t>
            </a:r>
          </a:p>
          <a:p>
            <a:pPr marL="201168" lvl="1" indent="0">
              <a:buNone/>
            </a:pPr>
            <a:endParaRPr lang="tr-TR" sz="2600" b="1" dirty="0">
              <a:solidFill>
                <a:srgbClr val="000000"/>
              </a:solidFill>
            </a:endParaRPr>
          </a:p>
          <a:p>
            <a:pPr>
              <a:buFont typeface="Wingdings" pitchFamily="2" charset="2"/>
              <a:buChar char="q"/>
            </a:pPr>
            <a:r>
              <a:rPr lang="tr-TR" sz="2400" dirty="0">
                <a:solidFill>
                  <a:srgbClr val="000000"/>
                </a:solidFill>
              </a:rPr>
              <a:t> </a:t>
            </a:r>
            <a:r>
              <a:rPr lang="tr-TR" sz="2600" dirty="0">
                <a:solidFill>
                  <a:srgbClr val="000000"/>
                </a:solidFill>
              </a:rPr>
              <a:t>Acil çantasında bulunan malzemeler (turnike, </a:t>
            </a:r>
            <a:r>
              <a:rPr lang="tr-TR" sz="2600" dirty="0" err="1">
                <a:solidFill>
                  <a:srgbClr val="000000"/>
                </a:solidFill>
              </a:rPr>
              <a:t>steteskop</a:t>
            </a:r>
            <a:r>
              <a:rPr lang="tr-TR" sz="2600" dirty="0">
                <a:solidFill>
                  <a:srgbClr val="000000"/>
                </a:solidFill>
              </a:rPr>
              <a:t>, damar yolu malzemeleri vb.) hastaya temas sonrası dezenfekte edilmelidir</a:t>
            </a:r>
          </a:p>
          <a:p>
            <a:pPr>
              <a:buFont typeface="Wingdings" pitchFamily="2" charset="2"/>
              <a:buChar char="q"/>
            </a:pPr>
            <a:r>
              <a:rPr lang="tr-TR" sz="2600" dirty="0">
                <a:solidFill>
                  <a:srgbClr val="000000"/>
                </a:solidFill>
              </a:rPr>
              <a:t> Mümkünse tek kullanımlık (</a:t>
            </a:r>
            <a:r>
              <a:rPr lang="tr-TR" sz="2600" dirty="0" err="1">
                <a:solidFill>
                  <a:srgbClr val="000000"/>
                </a:solidFill>
              </a:rPr>
              <a:t>disposable</a:t>
            </a:r>
            <a:r>
              <a:rPr lang="tr-TR" sz="2600" dirty="0">
                <a:solidFill>
                  <a:srgbClr val="000000"/>
                </a:solidFill>
              </a:rPr>
              <a:t>) ürünler tercih edilmeli, açılmış fakat kullanılmamış malzemeler tekrar kullanılmamalıdır</a:t>
            </a:r>
          </a:p>
          <a:p>
            <a:pPr>
              <a:buFont typeface="Wingdings" pitchFamily="2" charset="2"/>
              <a:buChar char="q"/>
            </a:pPr>
            <a:r>
              <a:rPr lang="tr-TR" sz="2600" dirty="0">
                <a:solidFill>
                  <a:srgbClr val="000000"/>
                </a:solidFill>
              </a:rPr>
              <a:t> Acil çantaları günlük düzenli olarak temizlik ve malzeme kontrolünden geçirilmelidir</a:t>
            </a:r>
          </a:p>
        </p:txBody>
      </p:sp>
    </p:spTree>
    <p:extLst>
      <p:ext uri="{BB962C8B-B14F-4D97-AF65-F5344CB8AC3E}">
        <p14:creationId xmlns:p14="http://schemas.microsoft.com/office/powerpoint/2010/main" val="4080038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BEA05-11BE-7B02-F521-4DA3782D4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41B80-CE78-C175-AC1B-227CEDBE18BB}"/>
              </a:ext>
            </a:extLst>
          </p:cNvPr>
          <p:cNvSpPr>
            <a:spLocks noGrp="1"/>
          </p:cNvSpPr>
          <p:nvPr>
            <p:ph type="title"/>
          </p:nvPr>
        </p:nvSpPr>
        <p:spPr>
          <a:xfrm>
            <a:off x="1066800" y="324090"/>
            <a:ext cx="8598061" cy="1306766"/>
          </a:xfrm>
        </p:spPr>
        <p:txBody>
          <a:bodyPr>
            <a:normAutofit fontScale="90000"/>
          </a:bodyPr>
          <a:lstStyle/>
          <a:p>
            <a:pPr lvl="0" algn="ctr"/>
            <a:r>
              <a:rPr lang="tr-TR" b="1" dirty="0">
                <a:latin typeface="+mn-lt"/>
              </a:rPr>
              <a:t>Ambulansta </a:t>
            </a:r>
            <a:br>
              <a:rPr lang="tr-TR" b="1" dirty="0">
                <a:latin typeface="+mn-lt"/>
              </a:rPr>
            </a:br>
            <a:r>
              <a:rPr lang="tr-TR" b="1" dirty="0">
                <a:latin typeface="+mn-lt"/>
              </a:rPr>
              <a:t>Enfeksiyon Önleme ve Kontrolü</a:t>
            </a:r>
            <a:endParaRPr lang="tr-TR" b="1" dirty="0">
              <a:solidFill>
                <a:srgbClr val="0070C0"/>
              </a:solidFill>
              <a:latin typeface="+mn-lt"/>
            </a:endParaRPr>
          </a:p>
        </p:txBody>
      </p:sp>
      <p:sp>
        <p:nvSpPr>
          <p:cNvPr id="4" name="İçerik Yer Tutucusu 3">
            <a:extLst>
              <a:ext uri="{FF2B5EF4-FFF2-40B4-BE49-F238E27FC236}">
                <a16:creationId xmlns:a16="http://schemas.microsoft.com/office/drawing/2014/main" id="{62130A22-4720-B265-D978-7DCF9F5A46B6}"/>
              </a:ext>
            </a:extLst>
          </p:cNvPr>
          <p:cNvSpPr>
            <a:spLocks noGrp="1"/>
          </p:cNvSpPr>
          <p:nvPr>
            <p:ph idx="1"/>
          </p:nvPr>
        </p:nvSpPr>
        <p:spPr>
          <a:xfrm>
            <a:off x="1028007" y="1887297"/>
            <a:ext cx="8567581" cy="4485793"/>
          </a:xfrm>
        </p:spPr>
        <p:txBody>
          <a:bodyPr>
            <a:noAutofit/>
          </a:bodyPr>
          <a:lstStyle/>
          <a:p>
            <a:pPr marL="0" indent="0">
              <a:buNone/>
            </a:pPr>
            <a:r>
              <a:rPr lang="tr-TR" sz="2800" u="sng" dirty="0">
                <a:solidFill>
                  <a:srgbClr val="7030A0"/>
                </a:solidFill>
              </a:rPr>
              <a:t>Ambulans içi atık yönetimi;</a:t>
            </a:r>
            <a:endParaRPr lang="tr-TR" sz="2600" u="sng" dirty="0">
              <a:solidFill>
                <a:srgbClr val="7030A0"/>
              </a:solidFill>
            </a:endParaRPr>
          </a:p>
          <a:p>
            <a:pPr>
              <a:buFont typeface="Wingdings" pitchFamily="2" charset="2"/>
              <a:buChar char="q"/>
            </a:pPr>
            <a:r>
              <a:rPr lang="tr-TR" sz="2600" b="1" dirty="0">
                <a:solidFill>
                  <a:srgbClr val="000000"/>
                </a:solidFill>
              </a:rPr>
              <a:t>  </a:t>
            </a:r>
            <a:r>
              <a:rPr lang="tr-TR" sz="2600" dirty="0">
                <a:solidFill>
                  <a:srgbClr val="000000"/>
                </a:solidFill>
              </a:rPr>
              <a:t>Atık kutuları ve el antiseptiği ambulans içinde görünür ve kolay ulaşılabilir yerde olmalıdır</a:t>
            </a:r>
          </a:p>
          <a:p>
            <a:pPr>
              <a:buFont typeface="Wingdings" pitchFamily="2" charset="2"/>
              <a:buChar char="q"/>
            </a:pPr>
            <a:r>
              <a:rPr lang="tr-TR" sz="2600" dirty="0">
                <a:solidFill>
                  <a:srgbClr val="000000"/>
                </a:solidFill>
              </a:rPr>
              <a:t> Tıbbi atıklar kırmızı renkli tıbbi atık poşetlerine ve vaka sonrası uygun atık kutularına transfer edilmelidir</a:t>
            </a:r>
          </a:p>
          <a:p>
            <a:pPr>
              <a:buFont typeface="Wingdings" pitchFamily="2" charset="2"/>
              <a:buChar char="q"/>
            </a:pPr>
            <a:r>
              <a:rPr lang="tr-TR" sz="2600" dirty="0">
                <a:solidFill>
                  <a:srgbClr val="000000"/>
                </a:solidFill>
              </a:rPr>
              <a:t> Ambulans içinde sarı delinmeye dirençli kesici-delici alet kutusu bulundurulmalı, iğne ucu, ampul, bistüri vb. gibi atıklar bu kutuya atılmalıdır</a:t>
            </a:r>
          </a:p>
          <a:p>
            <a:pPr>
              <a:buFont typeface="Wingdings" pitchFamily="2" charset="2"/>
              <a:buChar char="q"/>
            </a:pPr>
            <a:r>
              <a:rPr lang="tr-TR" sz="2600" dirty="0">
                <a:solidFill>
                  <a:srgbClr val="000000"/>
                </a:solidFill>
              </a:rPr>
              <a:t> Atık kutularının 2/3’ü dolduktan sonra değiştirilmelidir</a:t>
            </a:r>
          </a:p>
          <a:p>
            <a:pPr marL="0" indent="0">
              <a:buNone/>
            </a:pPr>
            <a:endParaRPr lang="tr-TR" sz="2600" dirty="0">
              <a:solidFill>
                <a:srgbClr val="000000"/>
              </a:solidFill>
            </a:endParaRPr>
          </a:p>
          <a:p>
            <a:endParaRPr lang="tr-TR" sz="2600" dirty="0"/>
          </a:p>
        </p:txBody>
      </p:sp>
    </p:spTree>
    <p:extLst>
      <p:ext uri="{BB962C8B-B14F-4D97-AF65-F5344CB8AC3E}">
        <p14:creationId xmlns:p14="http://schemas.microsoft.com/office/powerpoint/2010/main" val="1181033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030E0B6-0374-4916-BAF0-3F72A41F4018}"/>
              </a:ext>
            </a:extLst>
          </p:cNvPr>
          <p:cNvPicPr>
            <a:picLocks noChangeAspect="1"/>
          </p:cNvPicPr>
          <p:nvPr/>
        </p:nvPicPr>
        <p:blipFill rotWithShape="1">
          <a:blip r:embed="rId3"/>
          <a:srcRect l="30726" t="23943" r="38052" b="9726"/>
          <a:stretch/>
        </p:blipFill>
        <p:spPr>
          <a:xfrm>
            <a:off x="4490699" y="1757740"/>
            <a:ext cx="7091953" cy="4463542"/>
          </a:xfrm>
          <a:prstGeom prst="rect">
            <a:avLst/>
          </a:prstGeom>
        </p:spPr>
      </p:pic>
      <p:sp>
        <p:nvSpPr>
          <p:cNvPr id="9" name="İçerik Yer Tutucusu 8">
            <a:extLst>
              <a:ext uri="{FF2B5EF4-FFF2-40B4-BE49-F238E27FC236}">
                <a16:creationId xmlns:a16="http://schemas.microsoft.com/office/drawing/2014/main" id="{1EFCCDBB-5BF4-4BCD-8838-9689B2EC0CE3}"/>
              </a:ext>
            </a:extLst>
          </p:cNvPr>
          <p:cNvSpPr>
            <a:spLocks noGrp="1"/>
          </p:cNvSpPr>
          <p:nvPr>
            <p:ph idx="1"/>
          </p:nvPr>
        </p:nvSpPr>
        <p:spPr>
          <a:xfrm>
            <a:off x="528484" y="3603875"/>
            <a:ext cx="3364008" cy="2057770"/>
          </a:xfrm>
          <a:ln>
            <a:solidFill>
              <a:schemeClr val="tx1"/>
            </a:solidFill>
          </a:ln>
        </p:spPr>
        <p:txBody>
          <a:bodyPr/>
          <a:lstStyle/>
          <a:p>
            <a:pPr>
              <a:buFont typeface="Wingdings" panose="05000000000000000000" pitchFamily="2" charset="2"/>
              <a:buChar char="q"/>
            </a:pPr>
            <a:r>
              <a:rPr lang="tr-TR" dirty="0">
                <a:solidFill>
                  <a:srgbClr val="000000"/>
                </a:solidFill>
              </a:rPr>
              <a:t>Serolojik test sonuçları değerlendirilerek, kayıt altına alınmalı</a:t>
            </a:r>
          </a:p>
          <a:p>
            <a:pPr>
              <a:buFont typeface="Wingdings" panose="05000000000000000000" pitchFamily="2" charset="2"/>
              <a:buChar char="q"/>
            </a:pPr>
            <a:r>
              <a:rPr lang="tr-TR" dirty="0">
                <a:solidFill>
                  <a:srgbClr val="000000"/>
                </a:solidFill>
              </a:rPr>
              <a:t>Sonuçlara göre gerekli görülmesi halinde bağışıklama programları başlatılmalı</a:t>
            </a:r>
          </a:p>
          <a:p>
            <a:pPr>
              <a:buFont typeface="Wingdings" panose="05000000000000000000" pitchFamily="2" charset="2"/>
              <a:buChar char="q"/>
            </a:pPr>
            <a:endParaRPr lang="tr-TR" dirty="0">
              <a:solidFill>
                <a:srgbClr val="000000"/>
              </a:solidFill>
            </a:endParaRPr>
          </a:p>
        </p:txBody>
      </p:sp>
      <p:sp>
        <p:nvSpPr>
          <p:cNvPr id="10" name="CustomShape 3">
            <a:extLst>
              <a:ext uri="{FF2B5EF4-FFF2-40B4-BE49-F238E27FC236}">
                <a16:creationId xmlns:a16="http://schemas.microsoft.com/office/drawing/2014/main" id="{BA2549AE-F386-4B2B-9769-84303B933E17}"/>
              </a:ext>
            </a:extLst>
          </p:cNvPr>
          <p:cNvSpPr/>
          <p:nvPr/>
        </p:nvSpPr>
        <p:spPr>
          <a:xfrm>
            <a:off x="528483" y="2154453"/>
            <a:ext cx="3221396" cy="1080217"/>
          </a:xfrm>
          <a:prstGeom prst="rect">
            <a:avLst/>
          </a:prstGeom>
          <a:solidFill>
            <a:srgbClr val="FF9900"/>
          </a:solidFill>
        </p:spPr>
        <p:txBody>
          <a:bodyPr vert="horz" lIns="91440" tIns="45720" rIns="91440" bIns="45720" rtlCol="0" anchor="ctr">
            <a:normAutofit/>
          </a:bodyPr>
          <a:lstStyle/>
          <a:p>
            <a:pPr algn="ctr" defTabSz="914400">
              <a:lnSpc>
                <a:spcPct val="90000"/>
              </a:lnSpc>
              <a:spcBef>
                <a:spcPts val="1200"/>
              </a:spcBef>
              <a:spcAft>
                <a:spcPts val="200"/>
              </a:spcAft>
              <a:buClr>
                <a:schemeClr val="accent1"/>
              </a:buClr>
              <a:buSzPct val="100000"/>
            </a:pPr>
            <a:r>
              <a:rPr lang="tr-TR" sz="3600" b="1" cap="all" dirty="0">
                <a:solidFill>
                  <a:schemeClr val="bg1"/>
                </a:solidFill>
              </a:rPr>
              <a:t>Bağışıklama</a:t>
            </a:r>
          </a:p>
        </p:txBody>
      </p:sp>
      <p:sp>
        <p:nvSpPr>
          <p:cNvPr id="3" name="Metin kutusu 2">
            <a:extLst>
              <a:ext uri="{FF2B5EF4-FFF2-40B4-BE49-F238E27FC236}">
                <a16:creationId xmlns:a16="http://schemas.microsoft.com/office/drawing/2014/main" id="{A352C3A9-38B2-3EDF-62D7-98423F15C73E}"/>
              </a:ext>
            </a:extLst>
          </p:cNvPr>
          <p:cNvSpPr txBox="1"/>
          <p:nvPr/>
        </p:nvSpPr>
        <p:spPr>
          <a:xfrm>
            <a:off x="528483" y="436652"/>
            <a:ext cx="6094602" cy="646331"/>
          </a:xfrm>
          <a:prstGeom prst="rect">
            <a:avLst/>
          </a:prstGeom>
          <a:noFill/>
        </p:spPr>
        <p:txBody>
          <a:bodyPr wrap="square">
            <a:spAutoFit/>
          </a:bodyPr>
          <a:lstStyle/>
          <a:p>
            <a:r>
              <a:rPr lang="tr-TR" sz="3600" b="1" dirty="0">
                <a:solidFill>
                  <a:srgbClr val="7030A0"/>
                </a:solidFill>
                <a:latin typeface="+mn-lt"/>
              </a:rPr>
              <a:t>Sağlık Çalışanı Güvenliği</a:t>
            </a:r>
            <a:endParaRPr lang="tr-TR" sz="3600" dirty="0"/>
          </a:p>
        </p:txBody>
      </p:sp>
    </p:spTree>
    <p:extLst>
      <p:ext uri="{BB962C8B-B14F-4D97-AF65-F5344CB8AC3E}">
        <p14:creationId xmlns:p14="http://schemas.microsoft.com/office/powerpoint/2010/main" val="266980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E3BE4-2AAD-5BC4-A277-BC97D092E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5F701-B9A4-C122-C09C-F43335E52145}"/>
              </a:ext>
            </a:extLst>
          </p:cNvPr>
          <p:cNvSpPr>
            <a:spLocks noGrp="1"/>
          </p:cNvSpPr>
          <p:nvPr>
            <p:ph type="title"/>
          </p:nvPr>
        </p:nvSpPr>
        <p:spPr>
          <a:xfrm>
            <a:off x="1066800" y="324090"/>
            <a:ext cx="8598061" cy="1306766"/>
          </a:xfrm>
        </p:spPr>
        <p:txBody>
          <a:bodyPr>
            <a:normAutofit fontScale="90000"/>
          </a:bodyPr>
          <a:lstStyle/>
          <a:p>
            <a:pPr lvl="0"/>
            <a:br>
              <a:rPr lang="tr-TR" altLang="tr-TR" b="1" dirty="0">
                <a:solidFill>
                  <a:srgbClr val="0070C0"/>
                </a:solidFill>
              </a:rPr>
            </a:br>
            <a:r>
              <a:rPr lang="tr-TR" b="1" dirty="0">
                <a:solidFill>
                  <a:srgbClr val="7030A0"/>
                </a:solidFill>
                <a:latin typeface="+mn-lt"/>
              </a:rPr>
              <a:t>Sağlık Çalışanı Güvenliği</a:t>
            </a:r>
          </a:p>
        </p:txBody>
      </p:sp>
      <p:sp>
        <p:nvSpPr>
          <p:cNvPr id="8" name="Rectangle 4">
            <a:extLst>
              <a:ext uri="{FF2B5EF4-FFF2-40B4-BE49-F238E27FC236}">
                <a16:creationId xmlns:a16="http://schemas.microsoft.com/office/drawing/2014/main" id="{48C239FC-C4C2-97CA-77C5-D07B118CE46D}"/>
              </a:ext>
            </a:extLst>
          </p:cNvPr>
          <p:cNvSpPr>
            <a:spLocks noGrp="1" noChangeArrowheads="1"/>
          </p:cNvSpPr>
          <p:nvPr>
            <p:ph idx="1"/>
          </p:nvPr>
        </p:nvSpPr>
        <p:spPr bwMode="auto">
          <a:xfrm>
            <a:off x="1623767" y="2438395"/>
            <a:ext cx="774192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SzTx/>
              <a:buFont typeface="Wingdings" pitchFamily="2" charset="2"/>
              <a:buChar char="q"/>
              <a:tabLst/>
            </a:pPr>
            <a:r>
              <a:rPr kumimoji="0" lang="tr-TR" altLang="tr-TR" sz="2800" b="0" i="0" u="none" strike="noStrike" cap="none" normalizeH="0" baseline="0" dirty="0">
                <a:ln>
                  <a:noFill/>
                </a:ln>
                <a:solidFill>
                  <a:srgbClr val="000000"/>
                </a:solidFill>
                <a:effectLst/>
              </a:rPr>
              <a:t>Kesici-delici alet yaralanmaları</a:t>
            </a:r>
          </a:p>
          <a:p>
            <a:pPr marR="0" lvl="0" algn="l" defTabSz="914400" rtl="0" eaLnBrk="0" fontAlgn="base" latinLnBrk="0" hangingPunct="0">
              <a:lnSpc>
                <a:spcPct val="100000"/>
              </a:lnSpc>
              <a:spcBef>
                <a:spcPct val="0"/>
              </a:spcBef>
              <a:spcAft>
                <a:spcPct val="0"/>
              </a:spcAft>
              <a:buSzTx/>
              <a:buFont typeface="Wingdings" pitchFamily="2" charset="2"/>
              <a:buChar char="q"/>
              <a:tabLst/>
            </a:pPr>
            <a:endParaRPr kumimoji="0" lang="tr-TR" altLang="tr-TR" sz="2800" b="0" i="0" u="none" strike="noStrike" cap="none" normalizeH="0" baseline="0" dirty="0">
              <a:ln>
                <a:noFill/>
              </a:ln>
              <a:solidFill>
                <a:srgbClr val="000000"/>
              </a:solidFill>
              <a:effectLst/>
            </a:endParaRPr>
          </a:p>
          <a:p>
            <a:pPr marR="0" lvl="0" algn="l" defTabSz="914400" rtl="0" eaLnBrk="0" fontAlgn="base" latinLnBrk="0" hangingPunct="0">
              <a:lnSpc>
                <a:spcPct val="100000"/>
              </a:lnSpc>
              <a:spcBef>
                <a:spcPct val="0"/>
              </a:spcBef>
              <a:spcAft>
                <a:spcPct val="0"/>
              </a:spcAft>
              <a:buSzTx/>
              <a:buFont typeface="Wingdings" pitchFamily="2" charset="2"/>
              <a:buChar char="q"/>
              <a:tabLst/>
            </a:pPr>
            <a:r>
              <a:rPr kumimoji="0" lang="tr-TR" altLang="tr-TR" sz="2800" b="0" i="0" u="none" strike="noStrike" cap="none" normalizeH="0" baseline="0" dirty="0">
                <a:ln>
                  <a:noFill/>
                </a:ln>
                <a:solidFill>
                  <a:srgbClr val="000000"/>
                </a:solidFill>
                <a:effectLst/>
              </a:rPr>
              <a:t>Kan ve vücut sıvıları ile temas</a:t>
            </a:r>
          </a:p>
          <a:p>
            <a:pPr marR="0" lvl="0" algn="l" defTabSz="914400" rtl="0" eaLnBrk="0" fontAlgn="base" latinLnBrk="0" hangingPunct="0">
              <a:lnSpc>
                <a:spcPct val="100000"/>
              </a:lnSpc>
              <a:spcBef>
                <a:spcPct val="0"/>
              </a:spcBef>
              <a:spcAft>
                <a:spcPct val="0"/>
              </a:spcAft>
              <a:buSzTx/>
              <a:buFont typeface="Wingdings" pitchFamily="2" charset="2"/>
              <a:buChar char="q"/>
              <a:tabLst/>
            </a:pPr>
            <a:endParaRPr kumimoji="0" lang="tr-TR" altLang="tr-TR" sz="2800" b="0" i="0" u="none" strike="noStrike" cap="none" normalizeH="0" baseline="0" dirty="0">
              <a:ln>
                <a:noFill/>
              </a:ln>
              <a:solidFill>
                <a:srgbClr val="000000"/>
              </a:solidFill>
              <a:effectLst/>
            </a:endParaRPr>
          </a:p>
          <a:p>
            <a:pPr marR="0" lvl="0" algn="l" defTabSz="914400" rtl="0" eaLnBrk="0" fontAlgn="base" latinLnBrk="0" hangingPunct="0">
              <a:lnSpc>
                <a:spcPct val="100000"/>
              </a:lnSpc>
              <a:spcBef>
                <a:spcPct val="0"/>
              </a:spcBef>
              <a:spcAft>
                <a:spcPct val="0"/>
              </a:spcAft>
              <a:buSzTx/>
              <a:buFont typeface="Wingdings" pitchFamily="2" charset="2"/>
              <a:buChar char="q"/>
              <a:tabLst/>
            </a:pPr>
            <a:r>
              <a:rPr kumimoji="0" lang="tr-TR" altLang="tr-TR" sz="2800" b="0" i="0" u="none" strike="noStrike" cap="none" normalizeH="0" baseline="0" dirty="0">
                <a:ln>
                  <a:noFill/>
                </a:ln>
                <a:solidFill>
                  <a:srgbClr val="000000"/>
                </a:solidFill>
                <a:effectLst/>
              </a:rPr>
              <a:t>Solunum yolu patojenlerine maruziyet</a:t>
            </a:r>
          </a:p>
        </p:txBody>
      </p:sp>
    </p:spTree>
    <p:extLst>
      <p:ext uri="{BB962C8B-B14F-4D97-AF65-F5344CB8AC3E}">
        <p14:creationId xmlns:p14="http://schemas.microsoft.com/office/powerpoint/2010/main" val="3655927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16D2BE5C-620C-4440-9B8A-B69C1542AEBC}"/>
              </a:ext>
            </a:extLst>
          </p:cNvPr>
          <p:cNvSpPr>
            <a:spLocks noGrp="1"/>
          </p:cNvSpPr>
          <p:nvPr>
            <p:ph type="body" idx="1"/>
          </p:nvPr>
        </p:nvSpPr>
        <p:spPr>
          <a:xfrm>
            <a:off x="859244" y="1976131"/>
            <a:ext cx="4578658" cy="823912"/>
          </a:xfrm>
          <a:solidFill>
            <a:schemeClr val="bg2"/>
          </a:solidFill>
        </p:spPr>
        <p:txBody>
          <a:bodyPr/>
          <a:lstStyle/>
          <a:p>
            <a:r>
              <a:rPr lang="tr-TR" dirty="0" err="1"/>
              <a:t>Serolojik</a:t>
            </a:r>
            <a:r>
              <a:rPr lang="tr-TR" dirty="0"/>
              <a:t> Testleri</a:t>
            </a:r>
          </a:p>
        </p:txBody>
      </p:sp>
      <p:sp>
        <p:nvSpPr>
          <p:cNvPr id="5" name="İçerik Yer Tutucusu 4">
            <a:extLst>
              <a:ext uri="{FF2B5EF4-FFF2-40B4-BE49-F238E27FC236}">
                <a16:creationId xmlns:a16="http://schemas.microsoft.com/office/drawing/2014/main" id="{07FB9719-964B-4F6C-A29F-6126CA728137}"/>
              </a:ext>
            </a:extLst>
          </p:cNvPr>
          <p:cNvSpPr>
            <a:spLocks noGrp="1"/>
          </p:cNvSpPr>
          <p:nvPr>
            <p:ph sz="half" idx="2"/>
          </p:nvPr>
        </p:nvSpPr>
        <p:spPr>
          <a:xfrm>
            <a:off x="859241" y="2947479"/>
            <a:ext cx="4578659" cy="3210129"/>
          </a:xfrm>
          <a:ln>
            <a:solidFill>
              <a:schemeClr val="tx1"/>
            </a:solidFill>
          </a:ln>
        </p:spPr>
        <p:txBody>
          <a:bodyPr>
            <a:normAutofit lnSpcReduction="10000"/>
          </a:bodyPr>
          <a:lstStyle/>
          <a:p>
            <a:pPr marL="0" indent="0">
              <a:buNone/>
            </a:pPr>
            <a:r>
              <a:rPr lang="tr-TR" sz="1800" dirty="0">
                <a:solidFill>
                  <a:srgbClr val="000000"/>
                </a:solidFill>
              </a:rPr>
              <a:t>• Hepatit A</a:t>
            </a:r>
          </a:p>
          <a:p>
            <a:pPr marL="0" indent="0">
              <a:buNone/>
            </a:pPr>
            <a:r>
              <a:rPr lang="tr-TR" sz="1800" dirty="0">
                <a:solidFill>
                  <a:srgbClr val="000000"/>
                </a:solidFill>
              </a:rPr>
              <a:t>• Hepatit B, Anti-</a:t>
            </a:r>
            <a:r>
              <a:rPr lang="tr-TR" sz="1800" dirty="0" err="1">
                <a:solidFill>
                  <a:srgbClr val="000000"/>
                </a:solidFill>
              </a:rPr>
              <a:t>HBs</a:t>
            </a:r>
            <a:r>
              <a:rPr lang="tr-TR" sz="1800" dirty="0">
                <a:solidFill>
                  <a:srgbClr val="000000"/>
                </a:solidFill>
              </a:rPr>
              <a:t> </a:t>
            </a:r>
          </a:p>
          <a:p>
            <a:pPr marL="0" indent="0">
              <a:buNone/>
            </a:pPr>
            <a:r>
              <a:rPr lang="tr-TR" sz="1800" dirty="0">
                <a:solidFill>
                  <a:srgbClr val="000000"/>
                </a:solidFill>
              </a:rPr>
              <a:t>• Hepatit C </a:t>
            </a:r>
          </a:p>
          <a:p>
            <a:pPr marL="0" indent="0">
              <a:buNone/>
            </a:pPr>
            <a:r>
              <a:rPr lang="tr-TR" sz="1800" dirty="0">
                <a:solidFill>
                  <a:srgbClr val="000000"/>
                </a:solidFill>
              </a:rPr>
              <a:t>• Kızamık </a:t>
            </a:r>
          </a:p>
          <a:p>
            <a:pPr marL="0" indent="0">
              <a:buNone/>
            </a:pPr>
            <a:r>
              <a:rPr lang="tr-TR" sz="1800" dirty="0">
                <a:solidFill>
                  <a:srgbClr val="000000"/>
                </a:solidFill>
              </a:rPr>
              <a:t>• Kızamıkçık</a:t>
            </a:r>
          </a:p>
          <a:p>
            <a:pPr marL="0" indent="0">
              <a:buNone/>
            </a:pPr>
            <a:r>
              <a:rPr lang="tr-TR" sz="1800" dirty="0">
                <a:solidFill>
                  <a:srgbClr val="000000"/>
                </a:solidFill>
              </a:rPr>
              <a:t>• Kabakulak</a:t>
            </a:r>
          </a:p>
          <a:p>
            <a:pPr marL="0" indent="0">
              <a:buNone/>
            </a:pPr>
            <a:r>
              <a:rPr lang="tr-TR" sz="1800" dirty="0">
                <a:solidFill>
                  <a:srgbClr val="000000"/>
                </a:solidFill>
              </a:rPr>
              <a:t>• Suçiçeği</a:t>
            </a:r>
          </a:p>
          <a:p>
            <a:pPr marL="0" indent="0">
              <a:buNone/>
            </a:pPr>
            <a:r>
              <a:rPr lang="tr-TR" sz="1800" dirty="0">
                <a:solidFill>
                  <a:srgbClr val="000000"/>
                </a:solidFill>
              </a:rPr>
              <a:t>• Personel bilgilendirilmesinin ardından HIV</a:t>
            </a:r>
          </a:p>
        </p:txBody>
      </p:sp>
      <p:sp>
        <p:nvSpPr>
          <p:cNvPr id="6" name="Metin Yer Tutucusu 5">
            <a:extLst>
              <a:ext uri="{FF2B5EF4-FFF2-40B4-BE49-F238E27FC236}">
                <a16:creationId xmlns:a16="http://schemas.microsoft.com/office/drawing/2014/main" id="{738EAF8F-ACFB-46AE-BB67-868AB6ACCE48}"/>
              </a:ext>
            </a:extLst>
          </p:cNvPr>
          <p:cNvSpPr>
            <a:spLocks noGrp="1"/>
          </p:cNvSpPr>
          <p:nvPr>
            <p:ph type="body" sz="quarter" idx="3"/>
          </p:nvPr>
        </p:nvSpPr>
        <p:spPr>
          <a:xfrm>
            <a:off x="6754100" y="1976131"/>
            <a:ext cx="4578658" cy="823912"/>
          </a:xfrm>
          <a:solidFill>
            <a:schemeClr val="bg2"/>
          </a:solidFill>
        </p:spPr>
        <p:txBody>
          <a:bodyPr/>
          <a:lstStyle/>
          <a:p>
            <a:r>
              <a:rPr lang="tr-TR" dirty="0"/>
              <a:t>Tüberküloz Tarama Testleri</a:t>
            </a:r>
          </a:p>
        </p:txBody>
      </p:sp>
      <p:sp>
        <p:nvSpPr>
          <p:cNvPr id="7" name="İçerik Yer Tutucusu 6">
            <a:extLst>
              <a:ext uri="{FF2B5EF4-FFF2-40B4-BE49-F238E27FC236}">
                <a16:creationId xmlns:a16="http://schemas.microsoft.com/office/drawing/2014/main" id="{4161985D-069A-4956-83AD-897338CE582C}"/>
              </a:ext>
            </a:extLst>
          </p:cNvPr>
          <p:cNvSpPr>
            <a:spLocks noGrp="1"/>
          </p:cNvSpPr>
          <p:nvPr>
            <p:ph sz="quarter" idx="4"/>
          </p:nvPr>
        </p:nvSpPr>
        <p:spPr>
          <a:xfrm>
            <a:off x="6754100" y="2947481"/>
            <a:ext cx="4529830" cy="3210128"/>
          </a:xfrm>
          <a:ln>
            <a:solidFill>
              <a:schemeClr val="tx1"/>
            </a:solidFill>
          </a:ln>
        </p:spPr>
        <p:txBody>
          <a:bodyPr>
            <a:normAutofit lnSpcReduction="10000"/>
          </a:bodyPr>
          <a:lstStyle/>
          <a:p>
            <a:pPr>
              <a:buFont typeface="Wingdings" panose="05000000000000000000" pitchFamily="2" charset="2"/>
              <a:buChar char="q"/>
            </a:pPr>
            <a:r>
              <a:rPr lang="tr-TR" dirty="0">
                <a:solidFill>
                  <a:srgbClr val="000000"/>
                </a:solidFill>
              </a:rPr>
              <a:t>Sağlık çalışanlarının işe girişte yapılan ilk taramada tüberkülin deri testi (TDT) yapılır, akciğer grafisi çekilir ve semptom sorgulaması yapılır</a:t>
            </a:r>
          </a:p>
          <a:p>
            <a:pPr>
              <a:buFont typeface="Wingdings" panose="05000000000000000000" pitchFamily="2" charset="2"/>
              <a:buChar char="q"/>
            </a:pPr>
            <a:r>
              <a:rPr lang="tr-TR" dirty="0">
                <a:solidFill>
                  <a:srgbClr val="000000"/>
                </a:solidFill>
              </a:rPr>
              <a:t>Sonuçlarına göre yıllık takipleri yapılmalıdır</a:t>
            </a:r>
          </a:p>
        </p:txBody>
      </p:sp>
      <p:sp>
        <p:nvSpPr>
          <p:cNvPr id="8" name="Metin kutusu 7">
            <a:extLst>
              <a:ext uri="{FF2B5EF4-FFF2-40B4-BE49-F238E27FC236}">
                <a16:creationId xmlns:a16="http://schemas.microsoft.com/office/drawing/2014/main" id="{3C3EE133-46C8-F025-0308-13F924E761EC}"/>
              </a:ext>
            </a:extLst>
          </p:cNvPr>
          <p:cNvSpPr txBox="1"/>
          <p:nvPr/>
        </p:nvSpPr>
        <p:spPr>
          <a:xfrm>
            <a:off x="1042332" y="872347"/>
            <a:ext cx="6094602" cy="646331"/>
          </a:xfrm>
          <a:prstGeom prst="rect">
            <a:avLst/>
          </a:prstGeom>
          <a:noFill/>
        </p:spPr>
        <p:txBody>
          <a:bodyPr wrap="square">
            <a:spAutoFit/>
          </a:bodyPr>
          <a:lstStyle/>
          <a:p>
            <a:r>
              <a:rPr lang="tr-TR" sz="3600" b="1" dirty="0">
                <a:solidFill>
                  <a:srgbClr val="7030A0"/>
                </a:solidFill>
                <a:latin typeface="+mn-lt"/>
              </a:rPr>
              <a:t>Sağlık Çalışanı Güvenliği</a:t>
            </a:r>
            <a:endParaRPr lang="tr-TR" sz="3600" dirty="0"/>
          </a:p>
        </p:txBody>
      </p:sp>
    </p:spTree>
    <p:extLst>
      <p:ext uri="{BB962C8B-B14F-4D97-AF65-F5344CB8AC3E}">
        <p14:creationId xmlns:p14="http://schemas.microsoft.com/office/powerpoint/2010/main" val="1155611439"/>
      </p:ext>
    </p:extLst>
  </p:cSld>
  <p:clrMapOvr>
    <a:masterClrMapping/>
  </p:clrMapOvr>
  <p:transition spd="med">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0B2AE-2DDC-DA90-7AEE-8E33752B61AB}"/>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46559AC0-3EE5-EB75-C124-4F946865A632}"/>
              </a:ext>
            </a:extLst>
          </p:cNvPr>
          <p:cNvSpPr>
            <a:spLocks noGrp="1"/>
          </p:cNvSpPr>
          <p:nvPr>
            <p:ph type="ctrTitle"/>
          </p:nvPr>
        </p:nvSpPr>
        <p:spPr>
          <a:xfrm>
            <a:off x="1395412" y="1610686"/>
            <a:ext cx="9401175" cy="3506598"/>
          </a:xfrm>
          <a:solidFill>
            <a:srgbClr val="FF9900"/>
          </a:solidFill>
          <a:scene3d>
            <a:camera prst="orthographicFront"/>
            <a:lightRig rig="threePt" dir="t"/>
          </a:scene3d>
          <a:sp3d>
            <a:bevelT w="501650" prst="coolSlant"/>
            <a:bevelB w="495300" h="50800" prst="softRound"/>
          </a:sp3d>
        </p:spPr>
        <p:txBody>
          <a:bodyPr>
            <a:normAutofit fontScale="90000"/>
          </a:bodyPr>
          <a:lstStyle/>
          <a:p>
            <a:pPr algn="ctr"/>
            <a:br>
              <a:rPr lang="tr-TR" b="1" dirty="0">
                <a:solidFill>
                  <a:schemeClr val="bg1"/>
                </a:solidFill>
                <a:latin typeface="+mn-lt"/>
              </a:rPr>
            </a:br>
            <a:br>
              <a:rPr lang="tr-TR" b="1" dirty="0">
                <a:solidFill>
                  <a:schemeClr val="bg1"/>
                </a:solidFill>
                <a:latin typeface="+mn-lt"/>
              </a:rPr>
            </a:br>
            <a:br>
              <a:rPr lang="tr-TR" b="1" dirty="0">
                <a:solidFill>
                  <a:schemeClr val="bg1"/>
                </a:solidFill>
                <a:latin typeface="+mn-lt"/>
              </a:rPr>
            </a:br>
            <a:br>
              <a:rPr lang="tr-TR" b="1" dirty="0">
                <a:solidFill>
                  <a:schemeClr val="bg1"/>
                </a:solidFill>
                <a:latin typeface="+mn-lt"/>
              </a:rPr>
            </a:br>
            <a:br>
              <a:rPr lang="tr-TR" sz="5300" b="1" dirty="0">
                <a:solidFill>
                  <a:schemeClr val="bg1"/>
                </a:solidFill>
                <a:latin typeface="+mn-lt"/>
              </a:rPr>
            </a:br>
            <a:br>
              <a:rPr lang="tr-TR" sz="5300" b="1" dirty="0">
                <a:solidFill>
                  <a:schemeClr val="bg1"/>
                </a:solidFill>
                <a:latin typeface="+mn-lt"/>
              </a:rPr>
            </a:br>
            <a:br>
              <a:rPr lang="tr-TR" sz="5300" b="1" dirty="0">
                <a:solidFill>
                  <a:schemeClr val="bg1"/>
                </a:solidFill>
                <a:latin typeface="+mn-lt"/>
              </a:rPr>
            </a:br>
            <a:r>
              <a:rPr lang="tr-TR" sz="5300" b="1" dirty="0">
                <a:solidFill>
                  <a:schemeClr val="bg1"/>
                </a:solidFill>
                <a:latin typeface="+mn-lt"/>
              </a:rPr>
              <a:t>RİSK YARATAN ENFEKSİYON VARLIĞINDA TEMAS SONRASI</a:t>
            </a:r>
            <a:br>
              <a:rPr lang="tr-TR" sz="5300" b="1" dirty="0">
                <a:solidFill>
                  <a:schemeClr val="bg1"/>
                </a:solidFill>
                <a:latin typeface="+mn-lt"/>
              </a:rPr>
            </a:br>
            <a:r>
              <a:rPr lang="tr-TR" sz="5300" b="1" dirty="0">
                <a:solidFill>
                  <a:schemeClr val="bg1"/>
                </a:solidFill>
                <a:latin typeface="+mn-lt"/>
              </a:rPr>
              <a:t>YAKLAŞIM ÖNERİLERİ</a:t>
            </a:r>
            <a:br>
              <a:rPr lang="tr-TR" b="1" dirty="0">
                <a:solidFill>
                  <a:schemeClr val="bg1"/>
                </a:solidFill>
                <a:latin typeface="+mn-lt"/>
              </a:rPr>
            </a:br>
            <a:endParaRPr lang="tr-TR" b="1" dirty="0">
              <a:solidFill>
                <a:schemeClr val="bg1"/>
              </a:solidFill>
              <a:latin typeface="+mn-lt"/>
            </a:endParaRPr>
          </a:p>
        </p:txBody>
      </p:sp>
    </p:spTree>
    <p:extLst>
      <p:ext uri="{BB962C8B-B14F-4D97-AF65-F5344CB8AC3E}">
        <p14:creationId xmlns:p14="http://schemas.microsoft.com/office/powerpoint/2010/main" val="1571806997"/>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0FD8A0E-1419-B0FE-63CB-DECB1369EBDE}"/>
              </a:ext>
            </a:extLst>
          </p:cNvPr>
          <p:cNvSpPr>
            <a:spLocks noGrp="1"/>
          </p:cNvSpPr>
          <p:nvPr>
            <p:ph idx="1"/>
          </p:nvPr>
        </p:nvSpPr>
        <p:spPr>
          <a:xfrm>
            <a:off x="3375498" y="1934453"/>
            <a:ext cx="7215978" cy="4477245"/>
          </a:xfrm>
        </p:spPr>
        <p:txBody>
          <a:bodyPr>
            <a:normAutofit lnSpcReduction="10000"/>
          </a:bodyPr>
          <a:lstStyle/>
          <a:p>
            <a:r>
              <a:rPr kumimoji="0" lang="tr-TR" sz="2000" b="1" i="0" u="sng" strike="noStrike" kern="1200" cap="none" spc="-1" normalizeH="0" baseline="0" noProof="0" dirty="0">
                <a:ln>
                  <a:noFill/>
                </a:ln>
                <a:solidFill>
                  <a:prstClr val="black"/>
                </a:solidFill>
                <a:effectLst/>
                <a:uLnTx/>
                <a:uFillTx/>
                <a:latin typeface="Calibri"/>
                <a:ea typeface="Microsoft YaHei"/>
                <a:cs typeface="+mn-cs"/>
              </a:rPr>
              <a:t>Güvenli Enjeksiyon Uygulamaları</a:t>
            </a:r>
            <a:endParaRPr lang="tr-TR" b="1" u="sng" spc="-1" dirty="0">
              <a:solidFill>
                <a:prstClr val="black"/>
              </a:solidFill>
              <a:latin typeface="Arial"/>
            </a:endParaRPr>
          </a:p>
          <a:p>
            <a:pPr>
              <a:buFont typeface="Wingdings" panose="05000000000000000000" pitchFamily="2" charset="2"/>
              <a:buChar char="Ø"/>
            </a:pPr>
            <a:r>
              <a:rPr lang="tr-TR" spc="-1" dirty="0">
                <a:solidFill>
                  <a:srgbClr val="000000"/>
                </a:solidFill>
                <a:ea typeface="Microsoft YaHei"/>
              </a:rPr>
              <a:t>Her tür </a:t>
            </a:r>
            <a:r>
              <a:rPr lang="tr-TR" spc="-1" dirty="0" err="1">
                <a:solidFill>
                  <a:srgbClr val="000000"/>
                </a:solidFill>
                <a:ea typeface="Microsoft YaHei"/>
              </a:rPr>
              <a:t>parenteral</a:t>
            </a:r>
            <a:r>
              <a:rPr lang="tr-TR" spc="-1" dirty="0">
                <a:solidFill>
                  <a:srgbClr val="000000"/>
                </a:solidFill>
                <a:ea typeface="Microsoft YaHei"/>
              </a:rPr>
              <a:t> enjeksiyon sırasında steril, tek kullanımlık enjektör ucu ve enjektör kullanılmalı</a:t>
            </a:r>
            <a:endParaRPr lang="tr-TR" spc="-1" dirty="0">
              <a:solidFill>
                <a:srgbClr val="000000"/>
              </a:solidFill>
              <a:highlight>
                <a:srgbClr val="FFFF00"/>
              </a:highlight>
              <a:ea typeface="Microsoft YaHei"/>
            </a:endParaRPr>
          </a:p>
          <a:p>
            <a:pPr marL="0" indent="0">
              <a:buNone/>
            </a:pPr>
            <a:endParaRPr lang="tr-TR" spc="-1" dirty="0">
              <a:latin typeface="Arial"/>
            </a:endParaRPr>
          </a:p>
          <a:p>
            <a:pPr>
              <a:buFont typeface="Wingdings" panose="05000000000000000000" pitchFamily="2" charset="2"/>
              <a:buChar char="Ø"/>
            </a:pPr>
            <a:r>
              <a:rPr lang="tr-TR" spc="-1" dirty="0">
                <a:solidFill>
                  <a:srgbClr val="000000"/>
                </a:solidFill>
                <a:ea typeface="Microsoft YaHei"/>
              </a:rPr>
              <a:t>Bir kez kullanılmış veya herhangi bir nedenle sterilitesi bozulmuş enjektör/enjektör uçları kesinlikle kullanılmamalı</a:t>
            </a:r>
            <a:endParaRPr lang="tr-TR" spc="-1" dirty="0">
              <a:solidFill>
                <a:srgbClr val="000000"/>
              </a:solidFill>
              <a:highlight>
                <a:srgbClr val="FFFF00"/>
              </a:highlight>
              <a:ea typeface="Microsoft YaHei"/>
            </a:endParaRPr>
          </a:p>
          <a:p>
            <a:pPr marL="0" indent="0">
              <a:buNone/>
            </a:pPr>
            <a:endParaRPr lang="tr-TR" spc="-1" dirty="0">
              <a:latin typeface="Arial"/>
            </a:endParaRPr>
          </a:p>
          <a:p>
            <a:pPr>
              <a:buFont typeface="Wingdings" panose="05000000000000000000" pitchFamily="2" charset="2"/>
              <a:buChar char="Ø"/>
            </a:pPr>
            <a:r>
              <a:rPr lang="tr-TR" spc="-1" dirty="0">
                <a:solidFill>
                  <a:srgbClr val="000000"/>
                </a:solidFill>
                <a:ea typeface="Microsoft YaHei"/>
              </a:rPr>
              <a:t>Kullanım sonrasında iğne uçları enjektörden ayrılmamalı, uçlarına kılıf takılmamalı, kıvrılıp bükülmemeli</a:t>
            </a:r>
            <a:endParaRPr lang="tr-TR" spc="-1" dirty="0">
              <a:solidFill>
                <a:srgbClr val="000000"/>
              </a:solidFill>
              <a:highlight>
                <a:srgbClr val="FFFF00"/>
              </a:highlight>
              <a:ea typeface="Microsoft YaHei"/>
            </a:endParaRPr>
          </a:p>
          <a:p>
            <a:pPr marL="0" indent="0">
              <a:buNone/>
            </a:pPr>
            <a:endParaRPr lang="tr-TR" spc="-1" dirty="0">
              <a:latin typeface="Arial"/>
            </a:endParaRPr>
          </a:p>
          <a:p>
            <a:pPr>
              <a:buFont typeface="Wingdings" panose="05000000000000000000" pitchFamily="2" charset="2"/>
              <a:buChar char="Ø"/>
            </a:pPr>
            <a:r>
              <a:rPr lang="tr-TR" spc="-1" dirty="0">
                <a:solidFill>
                  <a:srgbClr val="000000"/>
                </a:solidFill>
                <a:ea typeface="Microsoft YaHei"/>
              </a:rPr>
              <a:t>Enjektörler uçları ile birlikte  özel kesici-delici alet kutularına atılmalıdır</a:t>
            </a:r>
            <a:endParaRPr lang="tr-TR" spc="-1" dirty="0">
              <a:latin typeface="Arial"/>
            </a:endParaRPr>
          </a:p>
          <a:p>
            <a:pPr marL="0" indent="0">
              <a:buNone/>
            </a:pPr>
            <a:endParaRPr lang="tr-TR" dirty="0"/>
          </a:p>
        </p:txBody>
      </p:sp>
      <p:pic>
        <p:nvPicPr>
          <p:cNvPr id="7" name="Picture 2">
            <a:extLst>
              <a:ext uri="{FF2B5EF4-FFF2-40B4-BE49-F238E27FC236}">
                <a16:creationId xmlns:a16="http://schemas.microsoft.com/office/drawing/2014/main" id="{A7FF9649-B594-7B7C-D6E4-DF79B63F222F}"/>
              </a:ext>
            </a:extLst>
          </p:cNvPr>
          <p:cNvPicPr/>
          <p:nvPr/>
        </p:nvPicPr>
        <p:blipFill>
          <a:blip r:embed="rId2"/>
          <a:stretch/>
        </p:blipFill>
        <p:spPr>
          <a:xfrm>
            <a:off x="726743" y="1845733"/>
            <a:ext cx="2648755" cy="4399424"/>
          </a:xfrm>
          <a:prstGeom prst="rect">
            <a:avLst/>
          </a:prstGeom>
          <a:ln>
            <a:noFill/>
          </a:ln>
        </p:spPr>
      </p:pic>
      <p:pic>
        <p:nvPicPr>
          <p:cNvPr id="8" name="Resim 7">
            <a:extLst>
              <a:ext uri="{FF2B5EF4-FFF2-40B4-BE49-F238E27FC236}">
                <a16:creationId xmlns:a16="http://schemas.microsoft.com/office/drawing/2014/main" id="{F1C4B63F-E72F-13CA-7D6B-CED0213806E2}"/>
              </a:ext>
            </a:extLst>
          </p:cNvPr>
          <p:cNvPicPr>
            <a:picLocks noChangeAspect="1"/>
          </p:cNvPicPr>
          <p:nvPr/>
        </p:nvPicPr>
        <p:blipFill>
          <a:blip r:embed="rId3"/>
          <a:stretch>
            <a:fillRect/>
          </a:stretch>
        </p:blipFill>
        <p:spPr>
          <a:xfrm>
            <a:off x="10591476" y="3437502"/>
            <a:ext cx="1248475" cy="1240005"/>
          </a:xfrm>
          <a:prstGeom prst="rect">
            <a:avLst/>
          </a:prstGeom>
        </p:spPr>
      </p:pic>
      <p:sp>
        <p:nvSpPr>
          <p:cNvPr id="5" name="Metin kutusu 4">
            <a:extLst>
              <a:ext uri="{FF2B5EF4-FFF2-40B4-BE49-F238E27FC236}">
                <a16:creationId xmlns:a16="http://schemas.microsoft.com/office/drawing/2014/main" id="{05D192A9-19F5-E9AA-D48E-B5A81587502A}"/>
              </a:ext>
            </a:extLst>
          </p:cNvPr>
          <p:cNvSpPr txBox="1"/>
          <p:nvPr/>
        </p:nvSpPr>
        <p:spPr>
          <a:xfrm>
            <a:off x="1470171" y="653071"/>
            <a:ext cx="6094602" cy="769441"/>
          </a:xfrm>
          <a:prstGeom prst="rect">
            <a:avLst/>
          </a:prstGeom>
          <a:noFill/>
        </p:spPr>
        <p:txBody>
          <a:bodyPr wrap="square">
            <a:spAutoFit/>
          </a:bodyPr>
          <a:lstStyle/>
          <a:p>
            <a:r>
              <a:rPr lang="tr-TR" sz="4400" b="1" dirty="0">
                <a:solidFill>
                  <a:srgbClr val="7030A0"/>
                </a:solidFill>
                <a:latin typeface="+mn-lt"/>
              </a:rPr>
              <a:t>Sağlık Çalışanı Güvenliği</a:t>
            </a:r>
            <a:endParaRPr lang="tr-TR" sz="4400" dirty="0"/>
          </a:p>
        </p:txBody>
      </p:sp>
    </p:spTree>
    <p:extLst>
      <p:ext uri="{BB962C8B-B14F-4D97-AF65-F5344CB8AC3E}">
        <p14:creationId xmlns:p14="http://schemas.microsoft.com/office/powerpoint/2010/main" val="3010786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 9"/>
          <p:cNvGrpSpPr/>
          <p:nvPr/>
        </p:nvGrpSpPr>
        <p:grpSpPr>
          <a:xfrm>
            <a:off x="507673" y="1790180"/>
            <a:ext cx="2347629" cy="4117138"/>
            <a:chOff x="550096" y="1033722"/>
            <a:chExt cx="2245875" cy="4465181"/>
          </a:xfrm>
        </p:grpSpPr>
        <p:pic>
          <p:nvPicPr>
            <p:cNvPr id="12" name="Resim 11"/>
            <p:cNvPicPr>
              <a:picLocks noChangeAspect="1"/>
            </p:cNvPicPr>
            <p:nvPr/>
          </p:nvPicPr>
          <p:blipFill>
            <a:blip r:embed="rId2"/>
            <a:stretch>
              <a:fillRect/>
            </a:stretch>
          </p:blipFill>
          <p:spPr>
            <a:xfrm>
              <a:off x="696241" y="1033722"/>
              <a:ext cx="2054530" cy="1359526"/>
            </a:xfrm>
            <a:prstGeom prst="rect">
              <a:avLst/>
            </a:prstGeom>
          </p:spPr>
        </p:pic>
        <p:pic>
          <p:nvPicPr>
            <p:cNvPr id="13" name="Resim 12"/>
            <p:cNvPicPr>
              <a:picLocks noChangeAspect="1"/>
            </p:cNvPicPr>
            <p:nvPr/>
          </p:nvPicPr>
          <p:blipFill>
            <a:blip r:embed="rId3"/>
            <a:stretch>
              <a:fillRect/>
            </a:stretch>
          </p:blipFill>
          <p:spPr>
            <a:xfrm>
              <a:off x="641372" y="2856719"/>
              <a:ext cx="2109399" cy="1249788"/>
            </a:xfrm>
            <a:prstGeom prst="rect">
              <a:avLst/>
            </a:prstGeom>
          </p:spPr>
        </p:pic>
        <p:pic>
          <p:nvPicPr>
            <p:cNvPr id="14" name="Resim 13"/>
            <p:cNvPicPr>
              <a:picLocks noChangeAspect="1"/>
            </p:cNvPicPr>
            <p:nvPr/>
          </p:nvPicPr>
          <p:blipFill>
            <a:blip r:embed="rId4"/>
            <a:stretch>
              <a:fillRect/>
            </a:stretch>
          </p:blipFill>
          <p:spPr>
            <a:xfrm>
              <a:off x="1736017" y="4764520"/>
              <a:ext cx="1059954" cy="734383"/>
            </a:xfrm>
            <a:prstGeom prst="rect">
              <a:avLst/>
            </a:prstGeom>
          </p:spPr>
        </p:pic>
        <p:pic>
          <p:nvPicPr>
            <p:cNvPr id="15" name="Resim 14"/>
            <p:cNvPicPr>
              <a:picLocks noChangeAspect="1"/>
            </p:cNvPicPr>
            <p:nvPr/>
          </p:nvPicPr>
          <p:blipFill>
            <a:blip r:embed="rId5"/>
            <a:stretch>
              <a:fillRect/>
            </a:stretch>
          </p:blipFill>
          <p:spPr>
            <a:xfrm flipH="1">
              <a:off x="550096" y="4764520"/>
              <a:ext cx="1054324" cy="734383"/>
            </a:xfrm>
            <a:prstGeom prst="rect">
              <a:avLst/>
            </a:prstGeom>
          </p:spPr>
        </p:pic>
      </p:grpSp>
      <p:graphicFrame>
        <p:nvGraphicFramePr>
          <p:cNvPr id="16" name="1 Tablo">
            <a:extLst>
              <a:ext uri="{FF2B5EF4-FFF2-40B4-BE49-F238E27FC236}">
                <a16:creationId xmlns:a16="http://schemas.microsoft.com/office/drawing/2014/main" id="{3EA1A4AD-8B35-4FCC-A00B-04FA458DE093}"/>
              </a:ext>
            </a:extLst>
          </p:cNvPr>
          <p:cNvGraphicFramePr>
            <a:graphicFrameLocks noGrp="1"/>
          </p:cNvGraphicFramePr>
          <p:nvPr>
            <p:extLst>
              <p:ext uri="{D42A27DB-BD31-4B8C-83A1-F6EECF244321}">
                <p14:modId xmlns:p14="http://schemas.microsoft.com/office/powerpoint/2010/main" val="3711426096"/>
              </p:ext>
            </p:extLst>
          </p:nvPr>
        </p:nvGraphicFramePr>
        <p:xfrm>
          <a:off x="3012163" y="1891364"/>
          <a:ext cx="4743808" cy="1152372"/>
        </p:xfrm>
        <a:graphic>
          <a:graphicData uri="http://schemas.openxmlformats.org/drawingml/2006/table">
            <a:tbl>
              <a:tblPr/>
              <a:tblGrid>
                <a:gridCol w="138230">
                  <a:extLst>
                    <a:ext uri="{9D8B030D-6E8A-4147-A177-3AD203B41FA5}">
                      <a16:colId xmlns:a16="http://schemas.microsoft.com/office/drawing/2014/main" val="20000"/>
                    </a:ext>
                  </a:extLst>
                </a:gridCol>
                <a:gridCol w="4605578">
                  <a:extLst>
                    <a:ext uri="{9D8B030D-6E8A-4147-A177-3AD203B41FA5}">
                      <a16:colId xmlns:a16="http://schemas.microsoft.com/office/drawing/2014/main" val="20001"/>
                    </a:ext>
                  </a:extLst>
                </a:gridCol>
              </a:tblGrid>
              <a:tr h="11523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dirty="0">
                          <a:ln>
                            <a:noFill/>
                          </a:ln>
                          <a:solidFill>
                            <a:srgbClr val="000000"/>
                          </a:solidFill>
                          <a:effectLst/>
                          <a:latin typeface="Arial Black" pitchFamily="34" charset="0"/>
                          <a:cs typeface="Times New Roman" pitchFamily="18" charset="0"/>
                        </a:rPr>
                        <a:t>   </a:t>
                      </a:r>
                      <a:endParaRPr kumimoji="0" lang="tr-TR" sz="2000" b="0" i="0" u="none" strike="noStrike" cap="none" normalizeH="0" baseline="0" dirty="0">
                        <a:ln>
                          <a:noFill/>
                        </a:ln>
                        <a:solidFill>
                          <a:srgbClr val="000000"/>
                        </a:solidFill>
                        <a:effectLst/>
                        <a:latin typeface="Times New Roman" pitchFamily="18" charset="0"/>
                        <a:cs typeface="Times New Roman" pitchFamily="18" charset="0"/>
                      </a:endParaRPr>
                    </a:p>
                  </a:txBody>
                  <a:tcPr marL="56415" marR="56415"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tr-TR" sz="2000" b="0" i="0" u="none" strike="noStrike" cap="none" normalizeH="0" baseline="0" dirty="0">
                          <a:ln>
                            <a:noFill/>
                          </a:ln>
                          <a:solidFill>
                            <a:srgbClr val="000000"/>
                          </a:solidFill>
                          <a:effectLst/>
                          <a:latin typeface="+mj-lt"/>
                          <a:cs typeface="Times New Roman" panose="02020603050405020304" pitchFamily="18" charset="0"/>
                        </a:rPr>
                        <a:t>İğne batması, kesilmesi ya da hastanın vücut sıvılarının sıçraması</a:t>
                      </a:r>
                      <a:r>
                        <a:rPr kumimoji="0" lang="tr-TR" sz="2000" b="1" i="0" u="none" strike="noStrike" cap="none" normalizeH="0" baseline="0" dirty="0">
                          <a:ln>
                            <a:noFill/>
                          </a:ln>
                          <a:solidFill>
                            <a:srgbClr val="000000"/>
                          </a:solidFill>
                          <a:effectLst/>
                          <a:latin typeface="+mj-lt"/>
                          <a:cs typeface="Times New Roman" panose="02020603050405020304" pitchFamily="18" charset="0"/>
                        </a:rPr>
                        <a:t> </a:t>
                      </a:r>
                      <a:r>
                        <a:rPr kumimoji="0" lang="tr-TR" sz="2000" b="0" i="0" u="none" strike="noStrike" cap="none" normalizeH="0" baseline="0" dirty="0">
                          <a:ln>
                            <a:noFill/>
                          </a:ln>
                          <a:solidFill>
                            <a:srgbClr val="000000"/>
                          </a:solidFill>
                          <a:effectLst/>
                          <a:latin typeface="+mj-lt"/>
                          <a:cs typeface="Times New Roman" panose="02020603050405020304" pitchFamily="18" charset="0"/>
                        </a:rPr>
                        <a:t>durumunda, o bölgeyi</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dirty="0">
                          <a:ln>
                            <a:noFill/>
                          </a:ln>
                          <a:solidFill>
                            <a:srgbClr val="000000"/>
                          </a:solidFill>
                          <a:effectLst/>
                          <a:latin typeface="+mj-lt"/>
                          <a:cs typeface="Times New Roman" panose="02020603050405020304" pitchFamily="18" charset="0"/>
                        </a:rPr>
                        <a:t>derhal su ve sabun ile yıkayınız!</a:t>
                      </a:r>
                      <a:endParaRPr kumimoji="0" lang="tr-TR" sz="2000" b="0" i="0" u="none" strike="noStrike" cap="none" normalizeH="0" baseline="0" dirty="0">
                        <a:ln>
                          <a:noFill/>
                        </a:ln>
                        <a:solidFill>
                          <a:srgbClr val="000000"/>
                        </a:solidFill>
                        <a:effectLst/>
                        <a:latin typeface="+mj-lt"/>
                        <a:cs typeface="Times New Roman" panose="02020603050405020304" pitchFamily="18" charset="0"/>
                      </a:endParaRPr>
                    </a:p>
                  </a:txBody>
                  <a:tcPr marL="56415" marR="56415"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7" name="2 Tablo">
            <a:extLst>
              <a:ext uri="{FF2B5EF4-FFF2-40B4-BE49-F238E27FC236}">
                <a16:creationId xmlns:a16="http://schemas.microsoft.com/office/drawing/2014/main" id="{A557142C-506A-4B82-910A-640F58447A9F}"/>
              </a:ext>
            </a:extLst>
          </p:cNvPr>
          <p:cNvGraphicFramePr>
            <a:graphicFrameLocks noGrp="1"/>
          </p:cNvGraphicFramePr>
          <p:nvPr>
            <p:extLst>
              <p:ext uri="{D42A27DB-BD31-4B8C-83A1-F6EECF244321}">
                <p14:modId xmlns:p14="http://schemas.microsoft.com/office/powerpoint/2010/main" val="3290429616"/>
              </p:ext>
            </p:extLst>
          </p:nvPr>
        </p:nvGraphicFramePr>
        <p:xfrm>
          <a:off x="3086100" y="3158775"/>
          <a:ext cx="4652957" cy="1219200"/>
        </p:xfrm>
        <a:graphic>
          <a:graphicData uri="http://schemas.openxmlformats.org/drawingml/2006/table">
            <a:tbl>
              <a:tblPr/>
              <a:tblGrid>
                <a:gridCol w="4150599">
                  <a:extLst>
                    <a:ext uri="{9D8B030D-6E8A-4147-A177-3AD203B41FA5}">
                      <a16:colId xmlns:a16="http://schemas.microsoft.com/office/drawing/2014/main" val="20000"/>
                    </a:ext>
                  </a:extLst>
                </a:gridCol>
                <a:gridCol w="502358">
                  <a:extLst>
                    <a:ext uri="{9D8B030D-6E8A-4147-A177-3AD203B41FA5}">
                      <a16:colId xmlns:a16="http://schemas.microsoft.com/office/drawing/2014/main" val="20001"/>
                    </a:ext>
                  </a:extLst>
                </a:gridCol>
              </a:tblGrid>
              <a:tr h="1152372">
                <a:tc>
                  <a:txBody>
                    <a:bodyPr/>
                    <a:lstStyle/>
                    <a:p>
                      <a:pPr algn="l"/>
                      <a:r>
                        <a:rPr lang="tr-TR" sz="2000" kern="1200" dirty="0">
                          <a:solidFill>
                            <a:srgbClr val="000000"/>
                          </a:solidFill>
                          <a:latin typeface="+mn-lt"/>
                          <a:ea typeface="+mn-ea"/>
                          <a:cs typeface="Times New Roman" panose="02020603050405020304" pitchFamily="18" charset="0"/>
                        </a:rPr>
                        <a:t>Kesici-delici alet</a:t>
                      </a:r>
                    </a:p>
                    <a:p>
                      <a:pPr algn="l"/>
                      <a:r>
                        <a:rPr lang="tr-TR" sz="2000" kern="1200" dirty="0">
                          <a:solidFill>
                            <a:srgbClr val="000000"/>
                          </a:solidFill>
                          <a:latin typeface="+mn-lt"/>
                          <a:ea typeface="+mn-ea"/>
                          <a:cs typeface="Times New Roman" panose="02020603050405020304" pitchFamily="18" charset="0"/>
                        </a:rPr>
                        <a:t>yaralanmasından sonra</a:t>
                      </a:r>
                    </a:p>
                    <a:p>
                      <a:pPr algn="l"/>
                      <a:r>
                        <a:rPr lang="tr-TR" sz="2000" b="1" kern="1200" dirty="0">
                          <a:solidFill>
                            <a:srgbClr val="000000"/>
                          </a:solidFill>
                          <a:latin typeface="+mn-lt"/>
                          <a:ea typeface="+mn-ea"/>
                          <a:cs typeface="Times New Roman" panose="02020603050405020304" pitchFamily="18" charset="0"/>
                        </a:rPr>
                        <a:t>yarayı travmatize</a:t>
                      </a:r>
                      <a:r>
                        <a:rPr lang="tr-TR" sz="2000" b="1" kern="1200" baseline="0" dirty="0">
                          <a:solidFill>
                            <a:srgbClr val="000000"/>
                          </a:solidFill>
                          <a:latin typeface="+mn-lt"/>
                          <a:ea typeface="+mn-ea"/>
                          <a:cs typeface="Times New Roman" panose="02020603050405020304" pitchFamily="18" charset="0"/>
                        </a:rPr>
                        <a:t> (sıkma, emme, kanatma)</a:t>
                      </a:r>
                      <a:r>
                        <a:rPr lang="tr-TR" sz="2000" b="1" kern="1200" dirty="0">
                          <a:solidFill>
                            <a:srgbClr val="000000"/>
                          </a:solidFill>
                          <a:latin typeface="+mn-lt"/>
                          <a:ea typeface="+mn-ea"/>
                          <a:cs typeface="Times New Roman" panose="02020603050405020304" pitchFamily="18" charset="0"/>
                        </a:rPr>
                        <a:t> etmeyiniz!</a:t>
                      </a:r>
                      <a:endParaRPr lang="tr-TR" sz="2000" dirty="0">
                        <a:solidFill>
                          <a:srgbClr val="000000"/>
                        </a:solidFill>
                        <a:latin typeface="+mn-lt"/>
                        <a:cs typeface="Times New Roman" panose="02020603050405020304" pitchFamily="18" charset="0"/>
                      </a:endParaRPr>
                    </a:p>
                  </a:txBody>
                  <a:tcPr marL="56257" marR="56257" marT="0" marB="0">
                    <a:lnL>
                      <a:noFill/>
                    </a:lnL>
                    <a:lnR>
                      <a:noFill/>
                    </a:lnR>
                    <a:lnT>
                      <a:noFill/>
                    </a:lnT>
                    <a:lnB>
                      <a:noFill/>
                    </a:lnB>
                    <a:noFill/>
                  </a:tcPr>
                </a:tc>
                <a:tc>
                  <a:txBody>
                    <a:bodyPr/>
                    <a:lstStyle/>
                    <a:p>
                      <a:endParaRPr lang="tr-TR" sz="2000" dirty="0">
                        <a:latin typeface="Times New Roman" pitchFamily="18" charset="0"/>
                        <a:cs typeface="Times New Roman" pitchFamily="18" charset="0"/>
                      </a:endParaRPr>
                    </a:p>
                  </a:txBody>
                  <a:tcPr marL="56257" marR="56257"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8" name="Dikdörtgen 17"/>
          <p:cNvSpPr/>
          <p:nvPr/>
        </p:nvSpPr>
        <p:spPr>
          <a:xfrm>
            <a:off x="3012163" y="4899943"/>
            <a:ext cx="4602635" cy="1015663"/>
          </a:xfrm>
          <a:prstGeom prst="rect">
            <a:avLst/>
          </a:prstGeom>
        </p:spPr>
        <p:txBody>
          <a:bodyPr wrap="square">
            <a:spAutoFit/>
          </a:bodyPr>
          <a:lstStyle/>
          <a:p>
            <a:pPr lvl="0" defTabSz="685800" fontAlgn="base">
              <a:spcBef>
                <a:spcPct val="0"/>
              </a:spcBef>
              <a:spcAft>
                <a:spcPct val="0"/>
              </a:spcAft>
            </a:pPr>
            <a:r>
              <a:rPr lang="tr-TR" sz="2000" dirty="0">
                <a:solidFill>
                  <a:srgbClr val="000000"/>
                </a:solidFill>
                <a:cs typeface="Times New Roman" panose="02020603050405020304" pitchFamily="18" charset="0"/>
              </a:rPr>
              <a:t>Gözlerinize, ağız mukozanıza kan ve vücut sıvısı sıçrama durumunda,</a:t>
            </a:r>
          </a:p>
          <a:p>
            <a:pPr lvl="0" defTabSz="685800" fontAlgn="base">
              <a:spcBef>
                <a:spcPct val="0"/>
              </a:spcBef>
              <a:spcAft>
                <a:spcPct val="0"/>
              </a:spcAft>
            </a:pPr>
            <a:r>
              <a:rPr lang="tr-TR" sz="2000" b="1" dirty="0">
                <a:solidFill>
                  <a:srgbClr val="000000"/>
                </a:solidFill>
                <a:cs typeface="Times New Roman" panose="02020603050405020304" pitchFamily="18" charset="0"/>
              </a:rPr>
              <a:t>su veya serum fizyolojikle yıkayınız!</a:t>
            </a:r>
          </a:p>
        </p:txBody>
      </p:sp>
      <p:sp>
        <p:nvSpPr>
          <p:cNvPr id="6" name="Sağ Ayraç 5"/>
          <p:cNvSpPr/>
          <p:nvPr/>
        </p:nvSpPr>
        <p:spPr>
          <a:xfrm>
            <a:off x="7665168" y="1964870"/>
            <a:ext cx="723208" cy="4013939"/>
          </a:xfrm>
          <a:prstGeom prst="rightBrace">
            <a:avLst/>
          </a:prstGeom>
          <a:ln>
            <a:solidFill>
              <a:srgbClr val="55898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dirty="0"/>
          </a:p>
        </p:txBody>
      </p:sp>
      <p:sp>
        <p:nvSpPr>
          <p:cNvPr id="4" name="Metin kutusu 3">
            <a:extLst>
              <a:ext uri="{FF2B5EF4-FFF2-40B4-BE49-F238E27FC236}">
                <a16:creationId xmlns:a16="http://schemas.microsoft.com/office/drawing/2014/main" id="{AA6060BF-74DD-0639-4976-19554B858507}"/>
              </a:ext>
            </a:extLst>
          </p:cNvPr>
          <p:cNvSpPr txBox="1"/>
          <p:nvPr/>
        </p:nvSpPr>
        <p:spPr>
          <a:xfrm>
            <a:off x="1403059" y="837881"/>
            <a:ext cx="6094602" cy="646331"/>
          </a:xfrm>
          <a:prstGeom prst="rect">
            <a:avLst/>
          </a:prstGeom>
          <a:noFill/>
        </p:spPr>
        <p:txBody>
          <a:bodyPr wrap="square">
            <a:spAutoFit/>
          </a:bodyPr>
          <a:lstStyle/>
          <a:p>
            <a:r>
              <a:rPr lang="tr-TR" sz="3600" b="1" dirty="0">
                <a:solidFill>
                  <a:srgbClr val="7030A0"/>
                </a:solidFill>
                <a:latin typeface="+mn-lt"/>
              </a:rPr>
              <a:t>Sağlık Çalışanı Güvenliği</a:t>
            </a:r>
            <a:endParaRPr lang="tr-TR" sz="3600" dirty="0"/>
          </a:p>
        </p:txBody>
      </p:sp>
      <p:sp>
        <p:nvSpPr>
          <p:cNvPr id="8" name="Metin kutusu 7">
            <a:extLst>
              <a:ext uri="{FF2B5EF4-FFF2-40B4-BE49-F238E27FC236}">
                <a16:creationId xmlns:a16="http://schemas.microsoft.com/office/drawing/2014/main" id="{0A7DA1F1-6780-F2A2-5752-74AAEE606401}"/>
              </a:ext>
            </a:extLst>
          </p:cNvPr>
          <p:cNvSpPr txBox="1"/>
          <p:nvPr/>
        </p:nvSpPr>
        <p:spPr>
          <a:xfrm>
            <a:off x="8443331" y="3100337"/>
            <a:ext cx="3607777" cy="1569660"/>
          </a:xfrm>
          <a:prstGeom prst="rect">
            <a:avLst/>
          </a:prstGeom>
          <a:solidFill>
            <a:schemeClr val="bg1"/>
          </a:solidFill>
          <a:ln>
            <a:solidFill>
              <a:schemeClr val="accent1"/>
            </a:solidFill>
          </a:ln>
        </p:spPr>
        <p:txBody>
          <a:bodyPr wrap="square">
            <a:spAutoFit/>
          </a:bodyPr>
          <a:lstStyle/>
          <a:p>
            <a:pPr lvl="0" algn="ctr"/>
            <a:r>
              <a:rPr lang="tr-TR" sz="1600" dirty="0">
                <a:solidFill>
                  <a:schemeClr val="tx1"/>
                </a:solidFill>
              </a:rPr>
              <a:t>Yaralanma ve maruziyet sonrası </a:t>
            </a:r>
          </a:p>
          <a:p>
            <a:pPr lvl="0" algn="ctr"/>
            <a:r>
              <a:rPr lang="tr-TR" sz="1600" b="1" dirty="0">
                <a:solidFill>
                  <a:srgbClr val="002060"/>
                </a:solidFill>
              </a:rPr>
              <a:t>Mutlaka </a:t>
            </a:r>
          </a:p>
          <a:p>
            <a:pPr lvl="0" algn="ctr"/>
            <a:r>
              <a:rPr lang="tr-TR" sz="1600" b="1" dirty="0">
                <a:solidFill>
                  <a:srgbClr val="002060"/>
                </a:solidFill>
              </a:rPr>
              <a:t>İş Sağlığı ve Güvenliği Birimine </a:t>
            </a:r>
          </a:p>
          <a:p>
            <a:pPr lvl="0" algn="ctr"/>
            <a:r>
              <a:rPr lang="tr-TR" sz="1600" b="1" dirty="0">
                <a:solidFill>
                  <a:srgbClr val="002060"/>
                </a:solidFill>
              </a:rPr>
              <a:t>ya da </a:t>
            </a:r>
          </a:p>
          <a:p>
            <a:pPr lvl="0" algn="ctr"/>
            <a:r>
              <a:rPr lang="tr-TR" sz="1600" b="1" dirty="0">
                <a:solidFill>
                  <a:srgbClr val="002060"/>
                </a:solidFill>
              </a:rPr>
              <a:t>Enfeksiyon Kontrol Komitesine başvurunuz</a:t>
            </a:r>
          </a:p>
        </p:txBody>
      </p:sp>
    </p:spTree>
    <p:extLst>
      <p:ext uri="{BB962C8B-B14F-4D97-AF65-F5344CB8AC3E}">
        <p14:creationId xmlns:p14="http://schemas.microsoft.com/office/powerpoint/2010/main" val="150843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8024B-90A3-0F1B-D106-FB2E724E31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D6A826-C014-ED71-12C7-E4ABCDEEEF49}"/>
              </a:ext>
            </a:extLst>
          </p:cNvPr>
          <p:cNvSpPr>
            <a:spLocks noGrp="1"/>
          </p:cNvSpPr>
          <p:nvPr>
            <p:ph type="title"/>
          </p:nvPr>
        </p:nvSpPr>
        <p:spPr>
          <a:xfrm>
            <a:off x="729206" y="168524"/>
            <a:ext cx="9340770" cy="1450757"/>
          </a:xfrm>
        </p:spPr>
        <p:txBody>
          <a:bodyPr>
            <a:normAutofit/>
          </a:bodyPr>
          <a:lstStyle/>
          <a:p>
            <a:pPr lvl="0"/>
            <a:r>
              <a:rPr lang="tr-TR" sz="3200" b="1" dirty="0">
                <a:solidFill>
                  <a:srgbClr val="7030A0"/>
                </a:solidFill>
              </a:rPr>
              <a:t>Acil Sağlık Hizmetlerinde Enfeksiyon Önleme ve Kontrolünün önemi</a:t>
            </a:r>
            <a:br>
              <a:rPr lang="tr-TR" sz="3200" b="1" dirty="0">
                <a:solidFill>
                  <a:srgbClr val="7030A0"/>
                </a:solidFill>
              </a:rPr>
            </a:br>
            <a:endParaRPr lang="tr-TR" sz="3200" b="1" dirty="0">
              <a:solidFill>
                <a:srgbClr val="7030A0"/>
              </a:solidFill>
            </a:endParaRPr>
          </a:p>
        </p:txBody>
      </p:sp>
      <p:sp>
        <p:nvSpPr>
          <p:cNvPr id="3" name="Content Placeholder 2">
            <a:extLst>
              <a:ext uri="{FF2B5EF4-FFF2-40B4-BE49-F238E27FC236}">
                <a16:creationId xmlns:a16="http://schemas.microsoft.com/office/drawing/2014/main" id="{2D9A8AEF-1A20-BBDA-6888-07676A1F7A05}"/>
              </a:ext>
            </a:extLst>
          </p:cNvPr>
          <p:cNvSpPr>
            <a:spLocks noGrp="1"/>
          </p:cNvSpPr>
          <p:nvPr>
            <p:ph idx="1"/>
          </p:nvPr>
        </p:nvSpPr>
        <p:spPr>
          <a:xfrm>
            <a:off x="391223" y="1735083"/>
            <a:ext cx="8440261" cy="4561545"/>
          </a:xfrm>
        </p:spPr>
        <p:txBody>
          <a:bodyPr>
            <a:noAutofit/>
          </a:bodyPr>
          <a:lstStyle/>
          <a:p>
            <a:pPr algn="just">
              <a:buFont typeface="Wingdings" panose="05000000000000000000" pitchFamily="2" charset="2"/>
              <a:buChar char="q"/>
            </a:pPr>
            <a:r>
              <a:rPr lang="tr-TR" sz="2400" dirty="0"/>
              <a:t> </a:t>
            </a:r>
            <a:r>
              <a:rPr lang="tr-TR" sz="2400" dirty="0">
                <a:solidFill>
                  <a:srgbClr val="000000"/>
                </a:solidFill>
              </a:rPr>
              <a:t>Ortamda zamana duyarlılık, çoğunlukla invaziv girişimlerin uygulanması, çok sayıda hasta ve sağlık çalışanının temas halinde olması, hem </a:t>
            </a:r>
            <a:r>
              <a:rPr lang="tr-TR" sz="2400" dirty="0">
                <a:solidFill>
                  <a:srgbClr val="0070C0"/>
                </a:solidFill>
              </a:rPr>
              <a:t>hastalar arası çapraz bulaş, </a:t>
            </a:r>
            <a:r>
              <a:rPr lang="tr-TR" sz="2400" dirty="0">
                <a:solidFill>
                  <a:srgbClr val="000000"/>
                </a:solidFill>
              </a:rPr>
              <a:t>hem de çalışanın </a:t>
            </a:r>
            <a:r>
              <a:rPr lang="tr-TR" sz="2400" dirty="0">
                <a:solidFill>
                  <a:srgbClr val="0070C0"/>
                </a:solidFill>
              </a:rPr>
              <a:t>enfekte olma</a:t>
            </a:r>
            <a:r>
              <a:rPr lang="tr-TR" sz="2400" dirty="0">
                <a:solidFill>
                  <a:srgbClr val="7030A0"/>
                </a:solidFill>
              </a:rPr>
              <a:t> </a:t>
            </a:r>
            <a:r>
              <a:rPr lang="tr-TR" sz="2400" dirty="0">
                <a:solidFill>
                  <a:srgbClr val="000000"/>
                </a:solidFill>
              </a:rPr>
              <a:t>riskini artırabilmekte</a:t>
            </a:r>
          </a:p>
          <a:p>
            <a:pPr algn="just">
              <a:buFont typeface="Wingdings" panose="05000000000000000000" pitchFamily="2" charset="2"/>
              <a:buChar char="q"/>
            </a:pPr>
            <a:r>
              <a:rPr lang="tr-TR" sz="2400" dirty="0">
                <a:solidFill>
                  <a:srgbClr val="000000"/>
                </a:solidFill>
              </a:rPr>
              <a:t>Bu özellikleri nedeniyle enfeksiyonların hızla yayılımı ve </a:t>
            </a:r>
            <a:r>
              <a:rPr lang="tr-TR" sz="2400" dirty="0">
                <a:solidFill>
                  <a:srgbClr val="0070C0"/>
                </a:solidFill>
              </a:rPr>
              <a:t>sağlık hizmeti ilişkili enfeksiyonların (SHİE) </a:t>
            </a:r>
            <a:r>
              <a:rPr lang="tr-TR" sz="2400" dirty="0">
                <a:solidFill>
                  <a:srgbClr val="000000"/>
                </a:solidFill>
              </a:rPr>
              <a:t>oluşma riski yüksektir</a:t>
            </a:r>
          </a:p>
          <a:p>
            <a:pPr algn="just">
              <a:buFont typeface="Wingdings" panose="05000000000000000000" pitchFamily="2" charset="2"/>
              <a:buChar char="q"/>
            </a:pPr>
            <a:r>
              <a:rPr lang="tr-TR" sz="2400" dirty="0">
                <a:solidFill>
                  <a:srgbClr val="000000"/>
                </a:solidFill>
              </a:rPr>
              <a:t> Enfeksiyon kontrol uygulamaları, yalnızca bireysel koruyucu davranışları değil; kurumsal politika, yapılandırılmış rehberler, ekipman standartları ve sürekli eğitim ile desteklenmeli</a:t>
            </a:r>
            <a:endParaRPr lang="en-US" sz="2400" dirty="0">
              <a:solidFill>
                <a:srgbClr val="000000"/>
              </a:solidFill>
              <a:highlight>
                <a:srgbClr val="FFFF00"/>
              </a:highlight>
            </a:endParaRPr>
          </a:p>
          <a:p>
            <a:pPr algn="just">
              <a:buFont typeface="Wingdings" panose="05000000000000000000" pitchFamily="2" charset="2"/>
              <a:buChar char="q"/>
            </a:pPr>
            <a:endParaRPr lang="en-US" sz="2400" dirty="0">
              <a:solidFill>
                <a:srgbClr val="000000"/>
              </a:solidFill>
            </a:endParaRPr>
          </a:p>
          <a:p>
            <a:pPr algn="just">
              <a:buFont typeface="Wingdings" panose="05000000000000000000" pitchFamily="2" charset="2"/>
              <a:buChar char="q"/>
            </a:pPr>
            <a:endParaRPr lang="en-US" sz="2400" dirty="0">
              <a:solidFill>
                <a:srgbClr val="000000"/>
              </a:solidFill>
            </a:endParaRPr>
          </a:p>
          <a:p>
            <a:pPr>
              <a:buFont typeface="Wingdings" panose="05000000000000000000" pitchFamily="2" charset="2"/>
              <a:buChar char="q"/>
            </a:pPr>
            <a:endParaRPr lang="en-US" sz="2400" dirty="0">
              <a:solidFill>
                <a:srgbClr val="000000"/>
              </a:solidFill>
            </a:endParaRPr>
          </a:p>
          <a:p>
            <a:pPr>
              <a:buFont typeface="Wingdings" panose="05000000000000000000" pitchFamily="2" charset="2"/>
              <a:buChar char="q"/>
            </a:pPr>
            <a:endParaRPr lang="en-GB" sz="2400" dirty="0">
              <a:solidFill>
                <a:srgbClr val="000000"/>
              </a:solidFill>
            </a:endParaRPr>
          </a:p>
        </p:txBody>
      </p:sp>
      <p:pic>
        <p:nvPicPr>
          <p:cNvPr id="5122" name="Picture 2" descr="Ambulans Şoförü Nasıl Olunur? 2025 Maaş ve Şartlar | SSK">
            <a:extLst>
              <a:ext uri="{FF2B5EF4-FFF2-40B4-BE49-F238E27FC236}">
                <a16:creationId xmlns:a16="http://schemas.microsoft.com/office/drawing/2014/main" id="{98BADDBC-A09B-7136-2A56-472274A3B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0536" y="2118731"/>
            <a:ext cx="3005873" cy="34903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344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A61035E-EF37-1EB9-E603-314556F45F97}"/>
              </a:ext>
            </a:extLst>
          </p:cNvPr>
          <p:cNvPicPr>
            <a:picLocks noChangeAspect="1"/>
          </p:cNvPicPr>
          <p:nvPr/>
        </p:nvPicPr>
        <p:blipFill>
          <a:blip r:embed="rId2"/>
          <a:stretch>
            <a:fillRect/>
          </a:stretch>
        </p:blipFill>
        <p:spPr>
          <a:xfrm>
            <a:off x="346628" y="250370"/>
            <a:ext cx="7937400" cy="5999685"/>
          </a:xfrm>
          <a:prstGeom prst="rect">
            <a:avLst/>
          </a:prstGeom>
        </p:spPr>
      </p:pic>
      <p:sp>
        <p:nvSpPr>
          <p:cNvPr id="5" name="Metin kutusu 4">
            <a:extLst>
              <a:ext uri="{FF2B5EF4-FFF2-40B4-BE49-F238E27FC236}">
                <a16:creationId xmlns:a16="http://schemas.microsoft.com/office/drawing/2014/main" id="{ECE780CD-B360-8B83-CDEA-AD02E37EE1DD}"/>
              </a:ext>
            </a:extLst>
          </p:cNvPr>
          <p:cNvSpPr txBox="1"/>
          <p:nvPr/>
        </p:nvSpPr>
        <p:spPr>
          <a:xfrm>
            <a:off x="8411362" y="2615160"/>
            <a:ext cx="3165445" cy="1569660"/>
          </a:xfrm>
          <a:prstGeom prst="rect">
            <a:avLst/>
          </a:prstGeom>
          <a:solidFill>
            <a:schemeClr val="accent1">
              <a:lumMod val="60000"/>
              <a:lumOff val="40000"/>
            </a:schemeClr>
          </a:solidFill>
          <a:ln>
            <a:solidFill>
              <a:schemeClr val="tx1"/>
            </a:solidFill>
          </a:ln>
        </p:spPr>
        <p:txBody>
          <a:bodyPr wrap="square">
            <a:spAutoFit/>
          </a:bodyPr>
          <a:lstStyle/>
          <a:p>
            <a:pPr algn="ctr"/>
            <a:r>
              <a:rPr lang="tr-TR" sz="3200" b="1" i="0" u="none" strike="noStrike" baseline="0" dirty="0">
                <a:solidFill>
                  <a:srgbClr val="1F4E7A"/>
                </a:solidFill>
              </a:rPr>
              <a:t>Hepatit B Açısından Yaklaşım</a:t>
            </a:r>
            <a:endParaRPr lang="tr-TR" sz="3200" dirty="0"/>
          </a:p>
        </p:txBody>
      </p:sp>
    </p:spTree>
    <p:extLst>
      <p:ext uri="{BB962C8B-B14F-4D97-AF65-F5344CB8AC3E}">
        <p14:creationId xmlns:p14="http://schemas.microsoft.com/office/powerpoint/2010/main" val="769527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17A0E-9AB5-7AB1-3336-194D0E47406A}"/>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6A606D2D-7A2A-B573-1855-D6B3759917C1}"/>
              </a:ext>
            </a:extLst>
          </p:cNvPr>
          <p:cNvPicPr>
            <a:picLocks noChangeAspect="1"/>
          </p:cNvPicPr>
          <p:nvPr/>
        </p:nvPicPr>
        <p:blipFill>
          <a:blip r:embed="rId2"/>
          <a:stretch>
            <a:fillRect/>
          </a:stretch>
        </p:blipFill>
        <p:spPr>
          <a:xfrm>
            <a:off x="1086929" y="2365484"/>
            <a:ext cx="6521886" cy="2069011"/>
          </a:xfrm>
          <a:prstGeom prst="rect">
            <a:avLst/>
          </a:prstGeom>
        </p:spPr>
      </p:pic>
      <p:sp>
        <p:nvSpPr>
          <p:cNvPr id="5" name="Metin kutusu 4">
            <a:extLst>
              <a:ext uri="{FF2B5EF4-FFF2-40B4-BE49-F238E27FC236}">
                <a16:creationId xmlns:a16="http://schemas.microsoft.com/office/drawing/2014/main" id="{0566D6CF-B425-53DB-CB5F-A052723E2060}"/>
              </a:ext>
            </a:extLst>
          </p:cNvPr>
          <p:cNvSpPr txBox="1"/>
          <p:nvPr/>
        </p:nvSpPr>
        <p:spPr>
          <a:xfrm>
            <a:off x="8411362" y="2615160"/>
            <a:ext cx="3165445" cy="1569660"/>
          </a:xfrm>
          <a:prstGeom prst="rect">
            <a:avLst/>
          </a:prstGeom>
          <a:solidFill>
            <a:schemeClr val="accent1">
              <a:lumMod val="60000"/>
              <a:lumOff val="40000"/>
            </a:schemeClr>
          </a:solidFill>
          <a:ln>
            <a:solidFill>
              <a:schemeClr val="tx1"/>
            </a:solidFill>
          </a:ln>
        </p:spPr>
        <p:txBody>
          <a:bodyPr wrap="square">
            <a:spAutoFit/>
          </a:bodyPr>
          <a:lstStyle/>
          <a:p>
            <a:pPr algn="ctr"/>
            <a:r>
              <a:rPr lang="tr-TR" sz="3200" b="1" i="0" u="none" strike="noStrike" baseline="0" dirty="0">
                <a:solidFill>
                  <a:srgbClr val="1F4E7A"/>
                </a:solidFill>
              </a:rPr>
              <a:t>Hepatit C Açısından Yaklaşım</a:t>
            </a:r>
            <a:endParaRPr lang="tr-TR" sz="3200" dirty="0"/>
          </a:p>
        </p:txBody>
      </p:sp>
    </p:spTree>
    <p:extLst>
      <p:ext uri="{BB962C8B-B14F-4D97-AF65-F5344CB8AC3E}">
        <p14:creationId xmlns:p14="http://schemas.microsoft.com/office/powerpoint/2010/main" val="366047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3BCBD-978A-9E28-B76E-42DBE9C7D639}"/>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D2BB44A-5219-7B55-0F7A-79F80E333BE1}"/>
              </a:ext>
            </a:extLst>
          </p:cNvPr>
          <p:cNvPicPr>
            <a:picLocks noChangeAspect="1"/>
          </p:cNvPicPr>
          <p:nvPr/>
        </p:nvPicPr>
        <p:blipFill>
          <a:blip r:embed="rId2"/>
          <a:stretch>
            <a:fillRect/>
          </a:stretch>
        </p:blipFill>
        <p:spPr>
          <a:xfrm>
            <a:off x="3720129" y="1991283"/>
            <a:ext cx="8268854" cy="2310983"/>
          </a:xfrm>
          <a:prstGeom prst="rect">
            <a:avLst/>
          </a:prstGeom>
        </p:spPr>
      </p:pic>
      <p:sp>
        <p:nvSpPr>
          <p:cNvPr id="5" name="Metin kutusu 4">
            <a:extLst>
              <a:ext uri="{FF2B5EF4-FFF2-40B4-BE49-F238E27FC236}">
                <a16:creationId xmlns:a16="http://schemas.microsoft.com/office/drawing/2014/main" id="{17634F27-F476-06BE-861D-F3606BE0A06F}"/>
              </a:ext>
            </a:extLst>
          </p:cNvPr>
          <p:cNvSpPr txBox="1"/>
          <p:nvPr/>
        </p:nvSpPr>
        <p:spPr>
          <a:xfrm>
            <a:off x="263402" y="2732606"/>
            <a:ext cx="3165445" cy="1569660"/>
          </a:xfrm>
          <a:prstGeom prst="rect">
            <a:avLst/>
          </a:prstGeom>
          <a:solidFill>
            <a:schemeClr val="accent1">
              <a:lumMod val="60000"/>
              <a:lumOff val="40000"/>
            </a:schemeClr>
          </a:solidFill>
          <a:ln>
            <a:solidFill>
              <a:schemeClr val="tx1"/>
            </a:solidFill>
          </a:ln>
        </p:spPr>
        <p:txBody>
          <a:bodyPr wrap="square">
            <a:spAutoFit/>
          </a:bodyPr>
          <a:lstStyle/>
          <a:p>
            <a:pPr algn="ctr"/>
            <a:r>
              <a:rPr lang="tr-TR" sz="3200" b="1" dirty="0">
                <a:solidFill>
                  <a:srgbClr val="1F4E7A"/>
                </a:solidFill>
              </a:rPr>
              <a:t>HIV</a:t>
            </a:r>
          </a:p>
          <a:p>
            <a:pPr algn="ctr"/>
            <a:r>
              <a:rPr lang="tr-TR" sz="3200" b="1" i="0" u="none" strike="noStrike" baseline="0" dirty="0">
                <a:solidFill>
                  <a:srgbClr val="1F4E7A"/>
                </a:solidFill>
              </a:rPr>
              <a:t>Açısından Yaklaşım</a:t>
            </a:r>
            <a:endParaRPr lang="tr-TR" sz="3200" dirty="0"/>
          </a:p>
        </p:txBody>
      </p:sp>
    </p:spTree>
    <p:extLst>
      <p:ext uri="{BB962C8B-B14F-4D97-AF65-F5344CB8AC3E}">
        <p14:creationId xmlns:p14="http://schemas.microsoft.com/office/powerpoint/2010/main" val="476971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48369B2-E3CC-A580-4C69-54FA12DEF00D}"/>
              </a:ext>
            </a:extLst>
          </p:cNvPr>
          <p:cNvPicPr>
            <a:picLocks noChangeAspect="1"/>
          </p:cNvPicPr>
          <p:nvPr/>
        </p:nvPicPr>
        <p:blipFill>
          <a:blip r:embed="rId2"/>
          <a:stretch>
            <a:fillRect/>
          </a:stretch>
        </p:blipFill>
        <p:spPr>
          <a:xfrm>
            <a:off x="258581" y="408564"/>
            <a:ext cx="7826110" cy="5691930"/>
          </a:xfrm>
          <a:prstGeom prst="rect">
            <a:avLst/>
          </a:prstGeom>
        </p:spPr>
      </p:pic>
      <p:sp>
        <p:nvSpPr>
          <p:cNvPr id="4" name="Metin kutusu 3">
            <a:extLst>
              <a:ext uri="{FF2B5EF4-FFF2-40B4-BE49-F238E27FC236}">
                <a16:creationId xmlns:a16="http://schemas.microsoft.com/office/drawing/2014/main" id="{B5CAE342-DC2A-DFE3-CB8E-B5E2B40379AC}"/>
              </a:ext>
            </a:extLst>
          </p:cNvPr>
          <p:cNvSpPr txBox="1"/>
          <p:nvPr/>
        </p:nvSpPr>
        <p:spPr>
          <a:xfrm>
            <a:off x="8585281" y="2757773"/>
            <a:ext cx="3165445" cy="1569660"/>
          </a:xfrm>
          <a:prstGeom prst="rect">
            <a:avLst/>
          </a:prstGeom>
          <a:solidFill>
            <a:schemeClr val="accent1">
              <a:lumMod val="60000"/>
              <a:lumOff val="40000"/>
            </a:schemeClr>
          </a:solidFill>
          <a:ln>
            <a:solidFill>
              <a:schemeClr val="tx1"/>
            </a:solidFill>
          </a:ln>
        </p:spPr>
        <p:txBody>
          <a:bodyPr wrap="square">
            <a:spAutoFit/>
          </a:bodyPr>
          <a:lstStyle/>
          <a:p>
            <a:pPr algn="ctr"/>
            <a:r>
              <a:rPr lang="tr-TR" sz="3200" b="1" dirty="0">
                <a:solidFill>
                  <a:srgbClr val="1F4E7A"/>
                </a:solidFill>
              </a:rPr>
              <a:t>Tüberküloz</a:t>
            </a:r>
          </a:p>
          <a:p>
            <a:pPr algn="ctr"/>
            <a:r>
              <a:rPr lang="tr-TR" sz="3200" b="1" i="0" u="none" strike="noStrike" baseline="0" dirty="0">
                <a:solidFill>
                  <a:srgbClr val="1F4E7A"/>
                </a:solidFill>
              </a:rPr>
              <a:t>Açısından Yaklaşım</a:t>
            </a:r>
            <a:endParaRPr lang="tr-TR" sz="3200" dirty="0"/>
          </a:p>
        </p:txBody>
      </p:sp>
    </p:spTree>
    <p:extLst>
      <p:ext uri="{BB962C8B-B14F-4D97-AF65-F5344CB8AC3E}">
        <p14:creationId xmlns:p14="http://schemas.microsoft.com/office/powerpoint/2010/main" val="3045436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CA9CC-AA83-2614-5B56-0772942ABEAD}"/>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9B0D8F8E-A80F-DC3D-F523-F654BBEE8EE7}"/>
              </a:ext>
            </a:extLst>
          </p:cNvPr>
          <p:cNvPicPr>
            <a:picLocks noChangeAspect="1"/>
          </p:cNvPicPr>
          <p:nvPr/>
        </p:nvPicPr>
        <p:blipFill>
          <a:blip r:embed="rId2"/>
          <a:stretch>
            <a:fillRect/>
          </a:stretch>
        </p:blipFill>
        <p:spPr>
          <a:xfrm>
            <a:off x="3219474" y="318780"/>
            <a:ext cx="7172587" cy="5880684"/>
          </a:xfrm>
          <a:prstGeom prst="rect">
            <a:avLst/>
          </a:prstGeom>
        </p:spPr>
      </p:pic>
      <p:sp>
        <p:nvSpPr>
          <p:cNvPr id="5" name="Metin kutusu 4">
            <a:extLst>
              <a:ext uri="{FF2B5EF4-FFF2-40B4-BE49-F238E27FC236}">
                <a16:creationId xmlns:a16="http://schemas.microsoft.com/office/drawing/2014/main" id="{EA930FBA-C9B8-B4FE-5343-E79910FFFC05}"/>
              </a:ext>
            </a:extLst>
          </p:cNvPr>
          <p:cNvSpPr txBox="1"/>
          <p:nvPr/>
        </p:nvSpPr>
        <p:spPr>
          <a:xfrm>
            <a:off x="145956" y="2136988"/>
            <a:ext cx="3165445" cy="1569660"/>
          </a:xfrm>
          <a:prstGeom prst="rect">
            <a:avLst/>
          </a:prstGeom>
          <a:solidFill>
            <a:schemeClr val="accent1">
              <a:lumMod val="60000"/>
              <a:lumOff val="40000"/>
            </a:schemeClr>
          </a:solidFill>
          <a:ln>
            <a:solidFill>
              <a:schemeClr val="tx1"/>
            </a:solidFill>
          </a:ln>
        </p:spPr>
        <p:txBody>
          <a:bodyPr wrap="square">
            <a:spAutoFit/>
          </a:bodyPr>
          <a:lstStyle/>
          <a:p>
            <a:pPr algn="ctr"/>
            <a:r>
              <a:rPr lang="tr-TR" sz="3200" b="1" dirty="0">
                <a:solidFill>
                  <a:srgbClr val="1F4E7A"/>
                </a:solidFill>
              </a:rPr>
              <a:t>Suçiçeği</a:t>
            </a:r>
          </a:p>
          <a:p>
            <a:pPr algn="ctr"/>
            <a:r>
              <a:rPr lang="tr-TR" sz="3200" b="1" i="0" u="none" strike="noStrike" baseline="0" dirty="0">
                <a:solidFill>
                  <a:srgbClr val="1F4E7A"/>
                </a:solidFill>
              </a:rPr>
              <a:t>Açısından Yaklaşım</a:t>
            </a:r>
            <a:endParaRPr lang="tr-TR" sz="3200" dirty="0"/>
          </a:p>
        </p:txBody>
      </p:sp>
    </p:spTree>
    <p:extLst>
      <p:ext uri="{BB962C8B-B14F-4D97-AF65-F5344CB8AC3E}">
        <p14:creationId xmlns:p14="http://schemas.microsoft.com/office/powerpoint/2010/main" val="829923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FE52333-8937-2BA2-21BA-AF60F4629E47}"/>
              </a:ext>
            </a:extLst>
          </p:cNvPr>
          <p:cNvPicPr>
            <a:picLocks noChangeAspect="1"/>
          </p:cNvPicPr>
          <p:nvPr/>
        </p:nvPicPr>
        <p:blipFill>
          <a:blip r:embed="rId2"/>
          <a:stretch>
            <a:fillRect/>
          </a:stretch>
        </p:blipFill>
        <p:spPr>
          <a:xfrm>
            <a:off x="282529" y="341052"/>
            <a:ext cx="7340367" cy="5950891"/>
          </a:xfrm>
          <a:prstGeom prst="rect">
            <a:avLst/>
          </a:prstGeom>
        </p:spPr>
      </p:pic>
      <p:sp>
        <p:nvSpPr>
          <p:cNvPr id="4" name="Metin kutusu 3">
            <a:extLst>
              <a:ext uri="{FF2B5EF4-FFF2-40B4-BE49-F238E27FC236}">
                <a16:creationId xmlns:a16="http://schemas.microsoft.com/office/drawing/2014/main" id="{6F2538C8-0854-65AC-1BF4-467F047CC215}"/>
              </a:ext>
            </a:extLst>
          </p:cNvPr>
          <p:cNvSpPr txBox="1"/>
          <p:nvPr/>
        </p:nvSpPr>
        <p:spPr>
          <a:xfrm>
            <a:off x="8115498" y="2644170"/>
            <a:ext cx="3165445" cy="1569660"/>
          </a:xfrm>
          <a:prstGeom prst="rect">
            <a:avLst/>
          </a:prstGeom>
          <a:solidFill>
            <a:schemeClr val="accent1">
              <a:lumMod val="60000"/>
              <a:lumOff val="40000"/>
            </a:schemeClr>
          </a:solidFill>
          <a:ln>
            <a:solidFill>
              <a:schemeClr val="tx1"/>
            </a:solidFill>
          </a:ln>
        </p:spPr>
        <p:txBody>
          <a:bodyPr wrap="square">
            <a:spAutoFit/>
          </a:bodyPr>
          <a:lstStyle/>
          <a:p>
            <a:pPr algn="ctr"/>
            <a:r>
              <a:rPr lang="tr-TR" sz="3200" b="1" dirty="0">
                <a:solidFill>
                  <a:srgbClr val="1F4E7A"/>
                </a:solidFill>
              </a:rPr>
              <a:t>Kızamık</a:t>
            </a:r>
          </a:p>
          <a:p>
            <a:pPr algn="ctr"/>
            <a:r>
              <a:rPr lang="tr-TR" sz="3200" b="1" i="0" u="none" strike="noStrike" baseline="0" dirty="0">
                <a:solidFill>
                  <a:srgbClr val="1F4E7A"/>
                </a:solidFill>
              </a:rPr>
              <a:t>Açısından Yaklaşım</a:t>
            </a:r>
            <a:endParaRPr lang="tr-TR" sz="3200" dirty="0"/>
          </a:p>
        </p:txBody>
      </p:sp>
    </p:spTree>
    <p:extLst>
      <p:ext uri="{BB962C8B-B14F-4D97-AF65-F5344CB8AC3E}">
        <p14:creationId xmlns:p14="http://schemas.microsoft.com/office/powerpoint/2010/main" val="957079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6090AF7-C729-2CBD-40CB-3F54C4910B63}"/>
              </a:ext>
            </a:extLst>
          </p:cNvPr>
          <p:cNvPicPr>
            <a:picLocks noChangeAspect="1"/>
          </p:cNvPicPr>
          <p:nvPr/>
        </p:nvPicPr>
        <p:blipFill>
          <a:blip r:embed="rId2"/>
          <a:stretch>
            <a:fillRect/>
          </a:stretch>
        </p:blipFill>
        <p:spPr>
          <a:xfrm>
            <a:off x="4439542" y="176169"/>
            <a:ext cx="5493024" cy="5870669"/>
          </a:xfrm>
          <a:prstGeom prst="rect">
            <a:avLst/>
          </a:prstGeom>
        </p:spPr>
      </p:pic>
      <p:sp>
        <p:nvSpPr>
          <p:cNvPr id="4" name="Metin kutusu 3">
            <a:extLst>
              <a:ext uri="{FF2B5EF4-FFF2-40B4-BE49-F238E27FC236}">
                <a16:creationId xmlns:a16="http://schemas.microsoft.com/office/drawing/2014/main" id="{F31A1017-259A-2150-F794-AF9E7A3E87A0}"/>
              </a:ext>
            </a:extLst>
          </p:cNvPr>
          <p:cNvSpPr txBox="1"/>
          <p:nvPr/>
        </p:nvSpPr>
        <p:spPr>
          <a:xfrm>
            <a:off x="676711" y="2249888"/>
            <a:ext cx="3165445" cy="1569660"/>
          </a:xfrm>
          <a:prstGeom prst="rect">
            <a:avLst/>
          </a:prstGeom>
          <a:solidFill>
            <a:schemeClr val="accent1">
              <a:lumMod val="60000"/>
              <a:lumOff val="40000"/>
            </a:schemeClr>
          </a:solidFill>
          <a:ln>
            <a:solidFill>
              <a:schemeClr val="tx1"/>
            </a:solidFill>
          </a:ln>
        </p:spPr>
        <p:txBody>
          <a:bodyPr wrap="square">
            <a:spAutoFit/>
          </a:bodyPr>
          <a:lstStyle/>
          <a:p>
            <a:pPr algn="ctr"/>
            <a:r>
              <a:rPr lang="tr-TR" sz="3200" b="1" dirty="0" err="1">
                <a:solidFill>
                  <a:srgbClr val="1F4E7A"/>
                </a:solidFill>
              </a:rPr>
              <a:t>Meningokok</a:t>
            </a:r>
            <a:endParaRPr lang="tr-TR" sz="3200" b="1" dirty="0">
              <a:solidFill>
                <a:srgbClr val="1F4E7A"/>
              </a:solidFill>
            </a:endParaRPr>
          </a:p>
          <a:p>
            <a:pPr algn="ctr"/>
            <a:r>
              <a:rPr lang="tr-TR" sz="3200" b="1" i="0" u="none" strike="noStrike" baseline="0" dirty="0">
                <a:solidFill>
                  <a:srgbClr val="1F4E7A"/>
                </a:solidFill>
              </a:rPr>
              <a:t>Açısından Yaklaşım</a:t>
            </a:r>
            <a:endParaRPr lang="tr-TR" sz="3200" dirty="0"/>
          </a:p>
        </p:txBody>
      </p:sp>
    </p:spTree>
    <p:extLst>
      <p:ext uri="{BB962C8B-B14F-4D97-AF65-F5344CB8AC3E}">
        <p14:creationId xmlns:p14="http://schemas.microsoft.com/office/powerpoint/2010/main" val="4914070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32DA0-193A-B0BD-3BEA-8715693182FD}"/>
            </a:ext>
          </a:extLst>
        </p:cNvPr>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029AA622-FE9B-2EAC-7869-BCE111F9E900}"/>
              </a:ext>
            </a:extLst>
          </p:cNvPr>
          <p:cNvGraphicFramePr/>
          <p:nvPr>
            <p:extLst>
              <p:ext uri="{D42A27DB-BD31-4B8C-83A1-F6EECF244321}">
                <p14:modId xmlns:p14="http://schemas.microsoft.com/office/powerpoint/2010/main" val="3779751458"/>
              </p:ext>
            </p:extLst>
          </p:nvPr>
        </p:nvGraphicFramePr>
        <p:xfrm>
          <a:off x="463137" y="344385"/>
          <a:ext cx="3170712"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çerik Yer Tutucusu 4">
            <a:extLst>
              <a:ext uri="{FF2B5EF4-FFF2-40B4-BE49-F238E27FC236}">
                <a16:creationId xmlns:a16="http://schemas.microsoft.com/office/drawing/2014/main" id="{56F21435-326F-D094-973A-3ACD4E01FC7F}"/>
              </a:ext>
            </a:extLst>
          </p:cNvPr>
          <p:cNvSpPr>
            <a:spLocks noGrp="1"/>
          </p:cNvSpPr>
          <p:nvPr>
            <p:ph idx="1"/>
          </p:nvPr>
        </p:nvSpPr>
        <p:spPr>
          <a:xfrm>
            <a:off x="4546413" y="993530"/>
            <a:ext cx="5802133" cy="5451231"/>
          </a:xfrm>
        </p:spPr>
        <p:txBody>
          <a:bodyPr>
            <a:normAutofit lnSpcReduction="10000"/>
          </a:bodyPr>
          <a:lstStyle/>
          <a:p>
            <a:pPr algn="just">
              <a:buFont typeface="Wingdings" pitchFamily="2" charset="2"/>
              <a:buChar char="q"/>
            </a:pPr>
            <a:r>
              <a:rPr lang="tr-TR" sz="2400" dirty="0">
                <a:solidFill>
                  <a:srgbClr val="000000"/>
                </a:solidFill>
              </a:rPr>
              <a:t> </a:t>
            </a:r>
            <a:r>
              <a:rPr lang="tr-TR" sz="2200" dirty="0">
                <a:solidFill>
                  <a:srgbClr val="000000"/>
                </a:solidFill>
              </a:rPr>
              <a:t>Hastane acil servisleri, hasta yoğunluğu, zaman baskısı ve birçok girişimlerin aynı anda yürütülmesi gibi özellikleriyle sağlık hizmeti ilişkili enfeksiyonların oluşumunda kritik rol oynayan birimlerdir</a:t>
            </a:r>
          </a:p>
          <a:p>
            <a:pPr marL="0" indent="0" algn="just">
              <a:buNone/>
            </a:pPr>
            <a:endParaRPr lang="tr-TR" sz="2200" dirty="0">
              <a:solidFill>
                <a:srgbClr val="000000"/>
              </a:solidFill>
            </a:endParaRPr>
          </a:p>
          <a:p>
            <a:pPr algn="just">
              <a:buFont typeface="Wingdings" pitchFamily="2" charset="2"/>
              <a:buChar char="q"/>
            </a:pPr>
            <a:r>
              <a:rPr lang="tr-TR" sz="2200" dirty="0">
                <a:solidFill>
                  <a:srgbClr val="000000"/>
                </a:solidFill>
              </a:rPr>
              <a:t> Bu ortamlarda enfeksiyon kontrol uygulamalarının sistematik, sürdürülebilir ve rehber temelli biçimde yürütülmesi hem hasta güvenliği hem de sağlık personeli sağlığı açısından büyük önem taşımaktadır</a:t>
            </a:r>
          </a:p>
          <a:p>
            <a:pPr marL="0" indent="0" algn="just">
              <a:buNone/>
            </a:pPr>
            <a:endParaRPr lang="tr-TR" sz="2200" dirty="0">
              <a:solidFill>
                <a:srgbClr val="000000"/>
              </a:solidFill>
            </a:endParaRPr>
          </a:p>
          <a:p>
            <a:pPr algn="just">
              <a:buFont typeface="Wingdings" pitchFamily="2" charset="2"/>
              <a:buChar char="q"/>
            </a:pPr>
            <a:r>
              <a:rPr lang="tr-TR" sz="2200" dirty="0">
                <a:solidFill>
                  <a:srgbClr val="000000"/>
                </a:solidFill>
              </a:rPr>
              <a:t> Acil servislerdeki enfeksiyon kontrolü; </a:t>
            </a:r>
            <a:r>
              <a:rPr lang="tr-TR" sz="2200" dirty="0" err="1">
                <a:solidFill>
                  <a:srgbClr val="7030A0"/>
                </a:solidFill>
              </a:rPr>
              <a:t>triaj</a:t>
            </a:r>
            <a:r>
              <a:rPr lang="tr-TR" sz="2200" dirty="0">
                <a:solidFill>
                  <a:srgbClr val="7030A0"/>
                </a:solidFill>
              </a:rPr>
              <a:t> yönetimi, erken tanı,  uygun izolasyon önlemleri, kişisel koruyucu ekipman kullanımı, yüzey ve ekipman dezenfeksiyonu, el hijyeni uygulamaları </a:t>
            </a:r>
            <a:r>
              <a:rPr lang="tr-TR" sz="2200" dirty="0">
                <a:solidFill>
                  <a:srgbClr val="000000"/>
                </a:solidFill>
              </a:rPr>
              <a:t>gibi çok yönlü stratejilere dayanmaktadır</a:t>
            </a:r>
            <a:endParaRPr lang="tr-TR" sz="2200" b="1" dirty="0">
              <a:solidFill>
                <a:srgbClr val="000000"/>
              </a:solidFill>
            </a:endParaRPr>
          </a:p>
        </p:txBody>
      </p:sp>
    </p:spTree>
    <p:extLst>
      <p:ext uri="{BB962C8B-B14F-4D97-AF65-F5344CB8AC3E}">
        <p14:creationId xmlns:p14="http://schemas.microsoft.com/office/powerpoint/2010/main" val="2890349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5181F-F777-F1E4-DF4B-E59CB65F9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E0DE52-09FC-B590-43DA-06A77E183220}"/>
              </a:ext>
            </a:extLst>
          </p:cNvPr>
          <p:cNvSpPr>
            <a:spLocks noGrp="1"/>
          </p:cNvSpPr>
          <p:nvPr>
            <p:ph type="title"/>
          </p:nvPr>
        </p:nvSpPr>
        <p:spPr>
          <a:xfrm>
            <a:off x="1066800" y="304800"/>
            <a:ext cx="9074727" cy="1326056"/>
          </a:xfrm>
        </p:spPr>
        <p:txBody>
          <a:bodyPr>
            <a:normAutofit fontScale="90000"/>
          </a:bodyPr>
          <a:lstStyle/>
          <a:p>
            <a:pPr lvl="0"/>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r>
              <a:rPr lang="tr-TR" sz="4900" b="1" dirty="0">
                <a:solidFill>
                  <a:srgbClr val="7030A0"/>
                </a:solidFill>
                <a:latin typeface="+mn-lt"/>
              </a:rPr>
              <a:t>Hastane Acil Servislerinde </a:t>
            </a:r>
            <a:br>
              <a:rPr lang="tr-TR" sz="4900" b="1" dirty="0">
                <a:solidFill>
                  <a:srgbClr val="7030A0"/>
                </a:solidFill>
                <a:latin typeface="+mn-lt"/>
              </a:rPr>
            </a:br>
            <a:r>
              <a:rPr lang="tr-TR" sz="4900" b="1" dirty="0">
                <a:solidFill>
                  <a:srgbClr val="7030A0"/>
                </a:solidFill>
                <a:latin typeface="+mn-lt"/>
              </a:rPr>
              <a:t>Enfeksiyon Önleme ve Kontrolü</a:t>
            </a:r>
            <a:endParaRPr lang="tr-TR" sz="4900" dirty="0">
              <a:solidFill>
                <a:srgbClr val="7030A0"/>
              </a:solidFill>
              <a:latin typeface="+mn-lt"/>
            </a:endParaRPr>
          </a:p>
        </p:txBody>
      </p:sp>
      <p:sp>
        <p:nvSpPr>
          <p:cNvPr id="4" name="İçerik Yer Tutucusu 3">
            <a:extLst>
              <a:ext uri="{FF2B5EF4-FFF2-40B4-BE49-F238E27FC236}">
                <a16:creationId xmlns:a16="http://schemas.microsoft.com/office/drawing/2014/main" id="{0B3E381B-395B-A1EC-0065-2911D75DF68F}"/>
              </a:ext>
            </a:extLst>
          </p:cNvPr>
          <p:cNvSpPr>
            <a:spLocks noGrp="1"/>
          </p:cNvSpPr>
          <p:nvPr>
            <p:ph idx="1"/>
          </p:nvPr>
        </p:nvSpPr>
        <p:spPr>
          <a:xfrm>
            <a:off x="1066800" y="1756478"/>
            <a:ext cx="10392561" cy="4213499"/>
          </a:xfrm>
        </p:spPr>
        <p:txBody>
          <a:bodyPr>
            <a:noAutofit/>
          </a:bodyPr>
          <a:lstStyle/>
          <a:p>
            <a:pPr marL="0" indent="0">
              <a:buNone/>
            </a:pPr>
            <a:r>
              <a:rPr lang="tr-TR" sz="2800" u="sng" dirty="0"/>
              <a:t>Triaj alanında enfeksiyon kontrolü;</a:t>
            </a:r>
          </a:p>
          <a:p>
            <a:pPr algn="just">
              <a:buFont typeface="Wingdings" pitchFamily="2" charset="2"/>
              <a:buChar char="q"/>
            </a:pPr>
            <a:r>
              <a:rPr lang="tr-TR" sz="2600" b="1" dirty="0">
                <a:solidFill>
                  <a:srgbClr val="000000"/>
                </a:solidFill>
              </a:rPr>
              <a:t>  </a:t>
            </a:r>
            <a:r>
              <a:rPr lang="tr-TR" sz="2600" dirty="0">
                <a:solidFill>
                  <a:srgbClr val="000000"/>
                </a:solidFill>
              </a:rPr>
              <a:t>Triaj, hastaların aciliyet durumuna göre sınıflandırıldığı ilk temas noktasıdır</a:t>
            </a:r>
          </a:p>
          <a:p>
            <a:pPr algn="just">
              <a:buFont typeface="Wingdings" pitchFamily="2" charset="2"/>
              <a:buChar char="q"/>
            </a:pPr>
            <a:endParaRPr lang="tr-TR" sz="2600" dirty="0">
              <a:solidFill>
                <a:srgbClr val="000000"/>
              </a:solidFill>
            </a:endParaRPr>
          </a:p>
          <a:p>
            <a:pPr algn="just">
              <a:buFont typeface="Wingdings" pitchFamily="2" charset="2"/>
              <a:buChar char="q"/>
            </a:pPr>
            <a:r>
              <a:rPr lang="tr-TR" sz="2600" dirty="0">
                <a:solidFill>
                  <a:srgbClr val="000000"/>
                </a:solidFill>
              </a:rPr>
              <a:t>  Bu alan, hem bulaşıcı hastalığı olan hastaların diğer hastalardan ayrıştırılması hem de sağlık çalışanının korunması açısından kritik öneme sahiptir</a:t>
            </a:r>
          </a:p>
          <a:p>
            <a:pPr algn="just">
              <a:buFont typeface="Wingdings" pitchFamily="2" charset="2"/>
              <a:buChar char="q"/>
            </a:pPr>
            <a:endParaRPr lang="tr-TR" sz="2600" dirty="0">
              <a:solidFill>
                <a:srgbClr val="000000"/>
              </a:solidFill>
            </a:endParaRPr>
          </a:p>
          <a:p>
            <a:pPr algn="just">
              <a:buFont typeface="Wingdings" pitchFamily="2" charset="2"/>
              <a:buChar char="q"/>
            </a:pPr>
            <a:r>
              <a:rPr lang="tr-TR" sz="2600" dirty="0">
                <a:solidFill>
                  <a:srgbClr val="000000"/>
                </a:solidFill>
              </a:rPr>
              <a:t>  </a:t>
            </a:r>
            <a:r>
              <a:rPr lang="tr-TR" sz="2600" dirty="0" err="1">
                <a:solidFill>
                  <a:srgbClr val="000000"/>
                </a:solidFill>
              </a:rPr>
              <a:t>Triajda</a:t>
            </a:r>
            <a:r>
              <a:rPr lang="tr-TR" sz="2600" dirty="0">
                <a:solidFill>
                  <a:srgbClr val="000000"/>
                </a:solidFill>
              </a:rPr>
              <a:t> görevli sağlık çalışanı cerrahi maske, gözlük/siperlik, gerekli durumlarda eldiven ve önlük gibi KKE kullanması gereklidir</a:t>
            </a:r>
          </a:p>
          <a:p>
            <a:endParaRPr lang="tr-TR" sz="2600" dirty="0"/>
          </a:p>
        </p:txBody>
      </p:sp>
    </p:spTree>
    <p:extLst>
      <p:ext uri="{BB962C8B-B14F-4D97-AF65-F5344CB8AC3E}">
        <p14:creationId xmlns:p14="http://schemas.microsoft.com/office/powerpoint/2010/main" val="38692012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FA1E0-0BB9-5CE0-2449-ACE22149BC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53AAD-BF37-8890-D1E6-1E724D24D2E3}"/>
              </a:ext>
            </a:extLst>
          </p:cNvPr>
          <p:cNvSpPr>
            <a:spLocks noGrp="1"/>
          </p:cNvSpPr>
          <p:nvPr>
            <p:ph type="title"/>
          </p:nvPr>
        </p:nvSpPr>
        <p:spPr>
          <a:xfrm>
            <a:off x="1066800" y="304800"/>
            <a:ext cx="9074727" cy="1326056"/>
          </a:xfrm>
        </p:spPr>
        <p:txBody>
          <a:bodyPr>
            <a:normAutofit fontScale="90000"/>
          </a:bodyPr>
          <a:lstStyle/>
          <a:p>
            <a:pPr lvl="0"/>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r>
              <a:rPr lang="tr-TR" sz="4900" b="1" dirty="0">
                <a:solidFill>
                  <a:srgbClr val="7030A0"/>
                </a:solidFill>
                <a:latin typeface="+mn-lt"/>
              </a:rPr>
              <a:t>Hastane Acil Servislerinde </a:t>
            </a:r>
            <a:br>
              <a:rPr lang="tr-TR" sz="4900" b="1" dirty="0">
                <a:solidFill>
                  <a:srgbClr val="7030A0"/>
                </a:solidFill>
                <a:latin typeface="+mn-lt"/>
              </a:rPr>
            </a:br>
            <a:r>
              <a:rPr lang="tr-TR" sz="4900" b="1" dirty="0">
                <a:solidFill>
                  <a:srgbClr val="7030A0"/>
                </a:solidFill>
                <a:latin typeface="+mn-lt"/>
              </a:rPr>
              <a:t>Enfeksiyon Önleme ve Kontrolü</a:t>
            </a:r>
            <a:endParaRPr lang="tr-TR" sz="4900" dirty="0">
              <a:solidFill>
                <a:srgbClr val="7030A0"/>
              </a:solidFill>
              <a:latin typeface="+mn-lt"/>
            </a:endParaRPr>
          </a:p>
        </p:txBody>
      </p:sp>
      <p:sp>
        <p:nvSpPr>
          <p:cNvPr id="4" name="İçerik Yer Tutucusu 3">
            <a:extLst>
              <a:ext uri="{FF2B5EF4-FFF2-40B4-BE49-F238E27FC236}">
                <a16:creationId xmlns:a16="http://schemas.microsoft.com/office/drawing/2014/main" id="{6D83A85C-196C-1762-F0C5-0783EC6DD154}"/>
              </a:ext>
            </a:extLst>
          </p:cNvPr>
          <p:cNvSpPr>
            <a:spLocks noGrp="1"/>
          </p:cNvSpPr>
          <p:nvPr>
            <p:ph idx="1"/>
          </p:nvPr>
        </p:nvSpPr>
        <p:spPr>
          <a:xfrm>
            <a:off x="1066800" y="2097023"/>
            <a:ext cx="9869292" cy="4180994"/>
          </a:xfrm>
        </p:spPr>
        <p:txBody>
          <a:bodyPr>
            <a:noAutofit/>
          </a:bodyPr>
          <a:lstStyle/>
          <a:p>
            <a:pPr marL="0" indent="0">
              <a:buNone/>
            </a:pPr>
            <a:r>
              <a:rPr lang="tr-TR" sz="2800" u="sng" dirty="0"/>
              <a:t>Triaj alanında enfeksiyon kontrolü;</a:t>
            </a:r>
          </a:p>
          <a:p>
            <a:pPr algn="just">
              <a:buFont typeface="Wingdings" pitchFamily="2" charset="2"/>
              <a:buChar char="q"/>
            </a:pPr>
            <a:r>
              <a:rPr lang="tr-TR" sz="2800" dirty="0">
                <a:solidFill>
                  <a:srgbClr val="000000"/>
                </a:solidFill>
              </a:rPr>
              <a:t> Solunum yolu enfeksiyonu şüphesi bulunan hastalar </a:t>
            </a:r>
            <a:r>
              <a:rPr lang="tr-TR" sz="2800" dirty="0" err="1">
                <a:solidFill>
                  <a:srgbClr val="000000"/>
                </a:solidFill>
              </a:rPr>
              <a:t>triaj</a:t>
            </a:r>
            <a:r>
              <a:rPr lang="tr-TR" sz="2800" dirty="0">
                <a:solidFill>
                  <a:srgbClr val="000000"/>
                </a:solidFill>
              </a:rPr>
              <a:t> sırasında ayrı bir bekleme alanına yönlendirilmeli</a:t>
            </a:r>
          </a:p>
          <a:p>
            <a:pPr marL="0" indent="0" algn="just">
              <a:buNone/>
            </a:pPr>
            <a:endParaRPr lang="tr-TR" sz="2800" dirty="0">
              <a:solidFill>
                <a:srgbClr val="000000"/>
              </a:solidFill>
            </a:endParaRPr>
          </a:p>
          <a:p>
            <a:pPr algn="just">
              <a:buFont typeface="Wingdings" pitchFamily="2" charset="2"/>
              <a:buChar char="q"/>
            </a:pPr>
            <a:r>
              <a:rPr lang="tr-TR" sz="2800" dirty="0">
                <a:solidFill>
                  <a:srgbClr val="000000"/>
                </a:solidFill>
              </a:rPr>
              <a:t> Girişte el antiseptiği ve, hem hastaların hem de refakatçilerin ellerini temizlemeleri sağlanmalı</a:t>
            </a:r>
          </a:p>
          <a:p>
            <a:pPr algn="just">
              <a:buFont typeface="Wingdings" pitchFamily="2" charset="2"/>
              <a:buChar char="q"/>
            </a:pPr>
            <a:r>
              <a:rPr lang="tr-TR" sz="2400" dirty="0">
                <a:solidFill>
                  <a:srgbClr val="000000"/>
                </a:solidFill>
              </a:rPr>
              <a:t>KKE bulundurulmalı ve kolay erişimi sağlanmalıdır</a:t>
            </a:r>
            <a:endParaRPr lang="tr-TR" sz="2600" dirty="0">
              <a:solidFill>
                <a:srgbClr val="000000"/>
              </a:solidFill>
            </a:endParaRPr>
          </a:p>
          <a:p>
            <a:endParaRPr lang="tr-TR" sz="2600" dirty="0"/>
          </a:p>
        </p:txBody>
      </p:sp>
    </p:spTree>
    <p:extLst>
      <p:ext uri="{BB962C8B-B14F-4D97-AF65-F5344CB8AC3E}">
        <p14:creationId xmlns:p14="http://schemas.microsoft.com/office/powerpoint/2010/main" val="887224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05A7467-480F-E9F6-E076-B1C19E362995}"/>
              </a:ext>
            </a:extLst>
          </p:cNvPr>
          <p:cNvSpPr>
            <a:spLocks noGrp="1"/>
          </p:cNvSpPr>
          <p:nvPr>
            <p:ph type="title"/>
          </p:nvPr>
        </p:nvSpPr>
        <p:spPr>
          <a:xfrm>
            <a:off x="846909" y="509934"/>
            <a:ext cx="9130453" cy="748454"/>
          </a:xfrm>
        </p:spPr>
        <p:txBody>
          <a:bodyPr>
            <a:normAutofit/>
          </a:bodyPr>
          <a:lstStyle/>
          <a:p>
            <a:r>
              <a:rPr lang="tr-TR" sz="3200" b="1" dirty="0">
                <a:solidFill>
                  <a:srgbClr val="7030A0"/>
                </a:solidFill>
                <a:latin typeface="+mn-lt"/>
              </a:rPr>
              <a:t>Acil Sağlık Hizmetlerinde Riskli Girişimler ve SHİE Riski</a:t>
            </a:r>
          </a:p>
        </p:txBody>
      </p:sp>
      <p:sp>
        <p:nvSpPr>
          <p:cNvPr id="3" name="İçerik Yer Tutucusu 2">
            <a:extLst>
              <a:ext uri="{FF2B5EF4-FFF2-40B4-BE49-F238E27FC236}">
                <a16:creationId xmlns:a16="http://schemas.microsoft.com/office/drawing/2014/main" id="{3C62430E-2AD1-CEE4-106E-97BEEFAA7174}"/>
              </a:ext>
            </a:extLst>
          </p:cNvPr>
          <p:cNvSpPr>
            <a:spLocks noGrp="1"/>
          </p:cNvSpPr>
          <p:nvPr>
            <p:ph idx="1"/>
          </p:nvPr>
        </p:nvSpPr>
        <p:spPr>
          <a:xfrm>
            <a:off x="846909" y="1934943"/>
            <a:ext cx="10427547" cy="4023360"/>
          </a:xfrm>
        </p:spPr>
        <p:txBody>
          <a:bodyPr numCol="1">
            <a:normAutofit lnSpcReduction="10000"/>
          </a:bodyPr>
          <a:lstStyle/>
          <a:p>
            <a:pPr>
              <a:buFont typeface="Wingdings" pitchFamily="2" charset="2"/>
              <a:buChar char="q"/>
            </a:pPr>
            <a:r>
              <a:rPr lang="tr-TR" sz="2600" dirty="0">
                <a:solidFill>
                  <a:srgbClr val="000000"/>
                </a:solidFill>
              </a:rPr>
              <a:t>Endotrakeal entübasyon ve hava yolu işlemleri</a:t>
            </a:r>
          </a:p>
          <a:p>
            <a:pPr>
              <a:buFont typeface="Wingdings" pitchFamily="2" charset="2"/>
              <a:buChar char="q"/>
            </a:pPr>
            <a:r>
              <a:rPr lang="tr-TR" sz="2600" dirty="0">
                <a:solidFill>
                  <a:srgbClr val="000000"/>
                </a:solidFill>
              </a:rPr>
              <a:t>Santral venöz kateter uygulamaları</a:t>
            </a:r>
          </a:p>
          <a:p>
            <a:pPr>
              <a:buFont typeface="Wingdings" pitchFamily="2" charset="2"/>
              <a:buChar char="q"/>
            </a:pPr>
            <a:r>
              <a:rPr lang="tr-TR" sz="2600" dirty="0">
                <a:solidFill>
                  <a:srgbClr val="000000"/>
                </a:solidFill>
              </a:rPr>
              <a:t>Periferik IV girişimler</a:t>
            </a:r>
          </a:p>
          <a:p>
            <a:pPr>
              <a:buFont typeface="Wingdings" pitchFamily="2" charset="2"/>
              <a:buChar char="q"/>
            </a:pPr>
            <a:r>
              <a:rPr lang="tr-TR" sz="2600" dirty="0">
                <a:solidFill>
                  <a:srgbClr val="000000"/>
                </a:solidFill>
              </a:rPr>
              <a:t>İdrar sondası uygulamaları</a:t>
            </a:r>
          </a:p>
          <a:p>
            <a:pPr>
              <a:buFont typeface="Wingdings" pitchFamily="2" charset="2"/>
              <a:buChar char="q"/>
            </a:pPr>
            <a:r>
              <a:rPr lang="tr-TR" sz="2600" dirty="0">
                <a:solidFill>
                  <a:srgbClr val="000000"/>
                </a:solidFill>
              </a:rPr>
              <a:t>Mekanik ventilasyon ve </a:t>
            </a:r>
            <a:r>
              <a:rPr lang="tr-TR" sz="2600" dirty="0" err="1">
                <a:solidFill>
                  <a:srgbClr val="000000"/>
                </a:solidFill>
              </a:rPr>
              <a:t>ambu</a:t>
            </a:r>
            <a:r>
              <a:rPr lang="tr-TR" sz="2600" dirty="0">
                <a:solidFill>
                  <a:srgbClr val="000000"/>
                </a:solidFill>
              </a:rPr>
              <a:t> kullanımı</a:t>
            </a:r>
          </a:p>
          <a:p>
            <a:pPr>
              <a:buFont typeface="Wingdings" pitchFamily="2" charset="2"/>
              <a:buChar char="q"/>
            </a:pPr>
            <a:r>
              <a:rPr lang="tr-TR" sz="2600" dirty="0">
                <a:solidFill>
                  <a:srgbClr val="000000"/>
                </a:solidFill>
              </a:rPr>
              <a:t>Cerrahi müdahaleler</a:t>
            </a:r>
          </a:p>
          <a:p>
            <a:r>
              <a:rPr lang="tr-TR" sz="2600" dirty="0">
                <a:solidFill>
                  <a:srgbClr val="000000"/>
                </a:solidFill>
              </a:rPr>
              <a:t>Bu girişimler </a:t>
            </a:r>
            <a:r>
              <a:rPr lang="tr-TR" sz="2600" dirty="0">
                <a:solidFill>
                  <a:srgbClr val="0070C0"/>
                </a:solidFill>
              </a:rPr>
              <a:t>uygun el hijyeni, aseptik teknik ve KKE kullanıldığında </a:t>
            </a:r>
            <a:r>
              <a:rPr lang="tr-TR" sz="2600" dirty="0">
                <a:solidFill>
                  <a:srgbClr val="000000"/>
                </a:solidFill>
              </a:rPr>
              <a:t>SHİE riskini belirgin oranda azalır</a:t>
            </a:r>
          </a:p>
          <a:p>
            <a:pPr>
              <a:buFont typeface="Wingdings" pitchFamily="2" charset="2"/>
              <a:buChar char="q"/>
            </a:pPr>
            <a:endParaRPr lang="tr-TR" dirty="0"/>
          </a:p>
        </p:txBody>
      </p:sp>
      <p:pic>
        <p:nvPicPr>
          <p:cNvPr id="7170" name="Picture 2" descr="Diğer Riskler Sigortası: Beklenmeyen Durumlara Karşı Güvence">
            <a:extLst>
              <a:ext uri="{FF2B5EF4-FFF2-40B4-BE49-F238E27FC236}">
                <a16:creationId xmlns:a16="http://schemas.microsoft.com/office/drawing/2014/main" id="{90B89962-C035-E8E2-D9E2-3180F75D0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151" y="1851412"/>
            <a:ext cx="32893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042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43F00-3DD3-D485-E60C-F722296F57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2409F6-4AC3-B5F9-1C63-320757E4BD31}"/>
              </a:ext>
            </a:extLst>
          </p:cNvPr>
          <p:cNvSpPr>
            <a:spLocks noGrp="1"/>
          </p:cNvSpPr>
          <p:nvPr>
            <p:ph type="title"/>
          </p:nvPr>
        </p:nvSpPr>
        <p:spPr>
          <a:xfrm>
            <a:off x="1066800" y="304800"/>
            <a:ext cx="9074727" cy="1326056"/>
          </a:xfrm>
        </p:spPr>
        <p:txBody>
          <a:bodyPr>
            <a:normAutofit fontScale="90000"/>
          </a:bodyPr>
          <a:lstStyle/>
          <a:p>
            <a:pPr lvl="0"/>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r>
              <a:rPr lang="tr-TR" sz="4900" b="1" dirty="0">
                <a:solidFill>
                  <a:srgbClr val="7030A0"/>
                </a:solidFill>
                <a:latin typeface="+mn-lt"/>
              </a:rPr>
              <a:t>Hastane Acil Servislerinde </a:t>
            </a:r>
            <a:br>
              <a:rPr lang="tr-TR" sz="4900" b="1" dirty="0">
                <a:solidFill>
                  <a:srgbClr val="7030A0"/>
                </a:solidFill>
                <a:latin typeface="+mn-lt"/>
              </a:rPr>
            </a:br>
            <a:r>
              <a:rPr lang="tr-TR" sz="4900" b="1" dirty="0">
                <a:solidFill>
                  <a:srgbClr val="7030A0"/>
                </a:solidFill>
                <a:latin typeface="+mn-lt"/>
              </a:rPr>
              <a:t>Enfeksiyon Önleme ve Kontrolü</a:t>
            </a:r>
            <a:endParaRPr lang="tr-TR" sz="4900" dirty="0">
              <a:solidFill>
                <a:srgbClr val="7030A0"/>
              </a:solidFill>
              <a:latin typeface="+mn-lt"/>
            </a:endParaRPr>
          </a:p>
        </p:txBody>
      </p:sp>
      <p:sp>
        <p:nvSpPr>
          <p:cNvPr id="4" name="İçerik Yer Tutucusu 3">
            <a:extLst>
              <a:ext uri="{FF2B5EF4-FFF2-40B4-BE49-F238E27FC236}">
                <a16:creationId xmlns:a16="http://schemas.microsoft.com/office/drawing/2014/main" id="{C1DA88B9-0910-E671-3C70-533A630EC9FC}"/>
              </a:ext>
            </a:extLst>
          </p:cNvPr>
          <p:cNvSpPr>
            <a:spLocks noGrp="1"/>
          </p:cNvSpPr>
          <p:nvPr>
            <p:ph idx="1"/>
          </p:nvPr>
        </p:nvSpPr>
        <p:spPr>
          <a:xfrm>
            <a:off x="1028007" y="1887298"/>
            <a:ext cx="7700357" cy="4180994"/>
          </a:xfrm>
        </p:spPr>
        <p:txBody>
          <a:bodyPr>
            <a:noAutofit/>
          </a:bodyPr>
          <a:lstStyle/>
          <a:p>
            <a:pPr marL="0" indent="0">
              <a:buNone/>
            </a:pPr>
            <a:r>
              <a:rPr lang="tr-TR" sz="2800" u="sng" dirty="0"/>
              <a:t>Hasta izolasyonu ve alan yönetimi;</a:t>
            </a:r>
          </a:p>
          <a:p>
            <a:pPr>
              <a:buFont typeface="Wingdings" pitchFamily="2" charset="2"/>
              <a:buChar char="q"/>
            </a:pPr>
            <a:r>
              <a:rPr lang="tr-TR" sz="2800" dirty="0">
                <a:solidFill>
                  <a:srgbClr val="000000"/>
                </a:solidFill>
              </a:rPr>
              <a:t> Acil servislerde bulaşıcı hastalık şüphesi bulunan bireylerin, </a:t>
            </a:r>
            <a:r>
              <a:rPr lang="tr-TR" sz="2800" dirty="0">
                <a:solidFill>
                  <a:srgbClr val="0070C0"/>
                </a:solidFill>
              </a:rPr>
              <a:t>önceden tanımlanmış izolasyon </a:t>
            </a:r>
            <a:r>
              <a:rPr lang="tr-TR" sz="2800" dirty="0">
                <a:solidFill>
                  <a:srgbClr val="000000"/>
                </a:solidFill>
              </a:rPr>
              <a:t>alanlarına alınması gerekmektedir</a:t>
            </a:r>
          </a:p>
          <a:p>
            <a:pPr marL="0" indent="0">
              <a:buNone/>
            </a:pPr>
            <a:endParaRPr lang="tr-TR" sz="2800" dirty="0">
              <a:solidFill>
                <a:srgbClr val="000000"/>
              </a:solidFill>
            </a:endParaRPr>
          </a:p>
          <a:p>
            <a:pPr>
              <a:buFont typeface="Wingdings" pitchFamily="2" charset="2"/>
              <a:buChar char="q"/>
            </a:pPr>
            <a:r>
              <a:rPr lang="tr-TR" sz="2800" dirty="0">
                <a:solidFill>
                  <a:srgbClr val="000000"/>
                </a:solidFill>
              </a:rPr>
              <a:t> Bu alanlar negatif basınçlı odalar, ayrı muayene bölümleri veya fiziksel bariyerlerle ayrılmış alanlar olabilir</a:t>
            </a:r>
          </a:p>
          <a:p>
            <a:endParaRPr lang="tr-TR" sz="2600" dirty="0"/>
          </a:p>
        </p:txBody>
      </p:sp>
    </p:spTree>
    <p:extLst>
      <p:ext uri="{BB962C8B-B14F-4D97-AF65-F5344CB8AC3E}">
        <p14:creationId xmlns:p14="http://schemas.microsoft.com/office/powerpoint/2010/main" val="983566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0DD53-CDE9-20E3-7013-1EDEC5809C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B8D98-F19E-0ACF-D6B7-EC42AF41E762}"/>
              </a:ext>
            </a:extLst>
          </p:cNvPr>
          <p:cNvSpPr>
            <a:spLocks noGrp="1"/>
          </p:cNvSpPr>
          <p:nvPr>
            <p:ph type="title"/>
          </p:nvPr>
        </p:nvSpPr>
        <p:spPr>
          <a:xfrm>
            <a:off x="1066800" y="304800"/>
            <a:ext cx="9074727" cy="1326056"/>
          </a:xfrm>
        </p:spPr>
        <p:txBody>
          <a:bodyPr>
            <a:normAutofit fontScale="90000"/>
          </a:bodyPr>
          <a:lstStyle/>
          <a:p>
            <a:pPr lvl="0"/>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r>
              <a:rPr lang="tr-TR" sz="4900" b="1" dirty="0">
                <a:solidFill>
                  <a:srgbClr val="7030A0"/>
                </a:solidFill>
                <a:latin typeface="+mn-lt"/>
              </a:rPr>
              <a:t>Hastane Acil Servislerinde </a:t>
            </a:r>
            <a:br>
              <a:rPr lang="tr-TR" sz="4900" b="1" dirty="0">
                <a:solidFill>
                  <a:srgbClr val="7030A0"/>
                </a:solidFill>
                <a:latin typeface="+mn-lt"/>
              </a:rPr>
            </a:br>
            <a:r>
              <a:rPr lang="tr-TR" sz="4900" b="1" dirty="0">
                <a:solidFill>
                  <a:srgbClr val="7030A0"/>
                </a:solidFill>
                <a:latin typeface="+mn-lt"/>
              </a:rPr>
              <a:t>Enfeksiyon Önleme ve Kontrolü</a:t>
            </a:r>
            <a:endParaRPr lang="tr-TR" sz="4900" dirty="0">
              <a:solidFill>
                <a:srgbClr val="7030A0"/>
              </a:solidFill>
              <a:latin typeface="+mn-lt"/>
            </a:endParaRPr>
          </a:p>
        </p:txBody>
      </p:sp>
      <p:sp>
        <p:nvSpPr>
          <p:cNvPr id="4" name="İçerik Yer Tutucusu 3">
            <a:extLst>
              <a:ext uri="{FF2B5EF4-FFF2-40B4-BE49-F238E27FC236}">
                <a16:creationId xmlns:a16="http://schemas.microsoft.com/office/drawing/2014/main" id="{DF457E64-77C4-F640-5ED4-4DB265E130EC}"/>
              </a:ext>
            </a:extLst>
          </p:cNvPr>
          <p:cNvSpPr>
            <a:spLocks noGrp="1"/>
          </p:cNvSpPr>
          <p:nvPr>
            <p:ph idx="1"/>
          </p:nvPr>
        </p:nvSpPr>
        <p:spPr>
          <a:xfrm>
            <a:off x="1028007" y="1887298"/>
            <a:ext cx="7700357" cy="4180994"/>
          </a:xfrm>
        </p:spPr>
        <p:txBody>
          <a:bodyPr>
            <a:noAutofit/>
          </a:bodyPr>
          <a:lstStyle/>
          <a:p>
            <a:pPr marL="0" indent="0">
              <a:buNone/>
            </a:pPr>
            <a:r>
              <a:rPr lang="tr-TR" sz="2800" u="sng" dirty="0"/>
              <a:t>Hasta izolasyonu ve alan yönetimi;</a:t>
            </a:r>
          </a:p>
          <a:p>
            <a:pPr>
              <a:buFont typeface="Wingdings" pitchFamily="2" charset="2"/>
              <a:buChar char="q"/>
            </a:pPr>
            <a:r>
              <a:rPr lang="tr-TR" sz="2800" dirty="0">
                <a:solidFill>
                  <a:srgbClr val="000000"/>
                </a:solidFill>
              </a:rPr>
              <a:t> Şüpheli vakalar için kullanılan ekipmanların temizlik ve dezenfeksiyonu sağlandıktan sonra  diğer hastalara kullanılmalıdır</a:t>
            </a:r>
          </a:p>
          <a:p>
            <a:pPr marL="0" indent="0">
              <a:buNone/>
            </a:pPr>
            <a:endParaRPr lang="tr-TR" sz="2800" dirty="0">
              <a:solidFill>
                <a:srgbClr val="000000"/>
              </a:solidFill>
            </a:endParaRPr>
          </a:p>
          <a:p>
            <a:pPr>
              <a:buFont typeface="Wingdings" pitchFamily="2" charset="2"/>
              <a:buChar char="q"/>
            </a:pPr>
            <a:r>
              <a:rPr lang="tr-TR" sz="2800" dirty="0">
                <a:solidFill>
                  <a:srgbClr val="000000"/>
                </a:solidFill>
              </a:rPr>
              <a:t> Oda temizliği, hasta taburcu olduktan hemen sonra temizlik kurallarına uygun olarak yapılmalıdır.</a:t>
            </a:r>
            <a:endParaRPr lang="tr-TR" sz="2600" dirty="0">
              <a:solidFill>
                <a:srgbClr val="000000"/>
              </a:solidFill>
            </a:endParaRPr>
          </a:p>
          <a:p>
            <a:endParaRPr lang="tr-TR" sz="2600" dirty="0"/>
          </a:p>
        </p:txBody>
      </p:sp>
    </p:spTree>
    <p:extLst>
      <p:ext uri="{BB962C8B-B14F-4D97-AF65-F5344CB8AC3E}">
        <p14:creationId xmlns:p14="http://schemas.microsoft.com/office/powerpoint/2010/main" val="1169899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5B5DA-F55A-437C-7B5A-0E0A677087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8E4826-8EBF-D2E7-BFAC-83224212824B}"/>
              </a:ext>
            </a:extLst>
          </p:cNvPr>
          <p:cNvSpPr>
            <a:spLocks noGrp="1"/>
          </p:cNvSpPr>
          <p:nvPr>
            <p:ph type="title"/>
          </p:nvPr>
        </p:nvSpPr>
        <p:spPr>
          <a:xfrm>
            <a:off x="1066800" y="304800"/>
            <a:ext cx="9074727" cy="1326056"/>
          </a:xfrm>
        </p:spPr>
        <p:txBody>
          <a:bodyPr>
            <a:normAutofit fontScale="90000"/>
          </a:bodyPr>
          <a:lstStyle/>
          <a:p>
            <a:pPr lvl="0"/>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r>
              <a:rPr lang="tr-TR" sz="4900" b="1" dirty="0">
                <a:solidFill>
                  <a:srgbClr val="7030A0"/>
                </a:solidFill>
                <a:latin typeface="+mn-lt"/>
              </a:rPr>
              <a:t>Hastane Acil Servislerinde </a:t>
            </a:r>
            <a:br>
              <a:rPr lang="tr-TR" sz="4900" b="1" dirty="0">
                <a:solidFill>
                  <a:srgbClr val="7030A0"/>
                </a:solidFill>
                <a:latin typeface="+mn-lt"/>
              </a:rPr>
            </a:br>
            <a:r>
              <a:rPr lang="tr-TR" sz="4900" b="1" dirty="0">
                <a:solidFill>
                  <a:srgbClr val="7030A0"/>
                </a:solidFill>
                <a:latin typeface="+mn-lt"/>
              </a:rPr>
              <a:t>Enfeksiyon Önleme ve Kontrolü</a:t>
            </a:r>
            <a:endParaRPr lang="tr-TR" sz="4900" dirty="0">
              <a:solidFill>
                <a:srgbClr val="7030A0"/>
              </a:solidFill>
              <a:latin typeface="+mn-lt"/>
            </a:endParaRPr>
          </a:p>
        </p:txBody>
      </p:sp>
      <p:sp>
        <p:nvSpPr>
          <p:cNvPr id="4" name="İçerik Yer Tutucusu 3">
            <a:extLst>
              <a:ext uri="{FF2B5EF4-FFF2-40B4-BE49-F238E27FC236}">
                <a16:creationId xmlns:a16="http://schemas.microsoft.com/office/drawing/2014/main" id="{1886BD86-17F9-6AD7-64E1-8A0C8B20A826}"/>
              </a:ext>
            </a:extLst>
          </p:cNvPr>
          <p:cNvSpPr>
            <a:spLocks noGrp="1"/>
          </p:cNvSpPr>
          <p:nvPr>
            <p:ph idx="1"/>
          </p:nvPr>
        </p:nvSpPr>
        <p:spPr>
          <a:xfrm>
            <a:off x="1028007" y="1887298"/>
            <a:ext cx="9802180" cy="4180994"/>
          </a:xfrm>
        </p:spPr>
        <p:txBody>
          <a:bodyPr>
            <a:noAutofit/>
          </a:bodyPr>
          <a:lstStyle/>
          <a:p>
            <a:pPr marL="0" indent="0">
              <a:buNone/>
            </a:pPr>
            <a:r>
              <a:rPr lang="tr-TR" sz="2800" u="sng" dirty="0"/>
              <a:t>Girişimsel işlemlerde enfeksiyon kontrolü;</a:t>
            </a:r>
          </a:p>
          <a:p>
            <a:pPr algn="just">
              <a:buFont typeface="Wingdings" pitchFamily="2" charset="2"/>
              <a:buChar char="q"/>
            </a:pPr>
            <a:r>
              <a:rPr lang="tr-TR" sz="2800" dirty="0">
                <a:solidFill>
                  <a:srgbClr val="000000"/>
                </a:solidFill>
              </a:rPr>
              <a:t> </a:t>
            </a:r>
            <a:r>
              <a:rPr lang="tr-TR" sz="2600" dirty="0">
                <a:solidFill>
                  <a:srgbClr val="000000"/>
                </a:solidFill>
              </a:rPr>
              <a:t>Acil servisler, invaziv girişimlerin hızlı ve sıklıkla uygulandığı birimlerdir</a:t>
            </a:r>
          </a:p>
          <a:p>
            <a:pPr algn="just">
              <a:buFont typeface="Wingdings" pitchFamily="2" charset="2"/>
              <a:buChar char="q"/>
            </a:pPr>
            <a:r>
              <a:rPr lang="tr-TR" sz="2600" dirty="0">
                <a:solidFill>
                  <a:srgbClr val="000000"/>
                </a:solidFill>
              </a:rPr>
              <a:t>Hastalara uygulanacak işlem öncesi ve sonrasında </a:t>
            </a:r>
            <a:r>
              <a:rPr lang="tr-TR" sz="2600" dirty="0" err="1">
                <a:solidFill>
                  <a:srgbClr val="000000"/>
                </a:solidFill>
              </a:rPr>
              <a:t>elhijyeni</a:t>
            </a:r>
            <a:r>
              <a:rPr lang="tr-TR" sz="2600" dirty="0">
                <a:solidFill>
                  <a:srgbClr val="000000"/>
                </a:solidFill>
              </a:rPr>
              <a:t> ve aseptik işlem kurallarına uyum sağlanmalıdır</a:t>
            </a:r>
          </a:p>
          <a:p>
            <a:pPr algn="just">
              <a:buFont typeface="Wingdings" pitchFamily="2" charset="2"/>
              <a:buChar char="q"/>
            </a:pPr>
            <a:r>
              <a:rPr lang="tr-TR" sz="2600" dirty="0">
                <a:solidFill>
                  <a:srgbClr val="000000"/>
                </a:solidFill>
              </a:rPr>
              <a:t> Santral venöz kateter, idrar sondası, entübasyon, IV damar yolu açılması, </a:t>
            </a:r>
            <a:r>
              <a:rPr lang="tr-TR" sz="2600" dirty="0" err="1">
                <a:solidFill>
                  <a:srgbClr val="000000"/>
                </a:solidFill>
              </a:rPr>
              <a:t>nazogastrik</a:t>
            </a:r>
            <a:r>
              <a:rPr lang="tr-TR" sz="2600" dirty="0">
                <a:solidFill>
                  <a:srgbClr val="000000"/>
                </a:solidFill>
              </a:rPr>
              <a:t> sonda takılması gibi işlemler öncesinde ve sonrasında mutlaka el antiseptiği uygulanma, gereken enfeksiyon kontrol önlemleri alınmalıdır</a:t>
            </a:r>
          </a:p>
          <a:p>
            <a:endParaRPr lang="tr-TR" sz="2600" dirty="0"/>
          </a:p>
        </p:txBody>
      </p:sp>
    </p:spTree>
    <p:extLst>
      <p:ext uri="{BB962C8B-B14F-4D97-AF65-F5344CB8AC3E}">
        <p14:creationId xmlns:p14="http://schemas.microsoft.com/office/powerpoint/2010/main" val="2436957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24CF3-80CC-8CED-7D8F-EA767C1B0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8ECE8A-3B1A-9B0E-C924-4272778AD1A0}"/>
              </a:ext>
            </a:extLst>
          </p:cNvPr>
          <p:cNvSpPr>
            <a:spLocks noGrp="1"/>
          </p:cNvSpPr>
          <p:nvPr>
            <p:ph type="title"/>
          </p:nvPr>
        </p:nvSpPr>
        <p:spPr>
          <a:xfrm>
            <a:off x="1066800" y="304800"/>
            <a:ext cx="9074727" cy="1326056"/>
          </a:xfrm>
        </p:spPr>
        <p:txBody>
          <a:bodyPr>
            <a:normAutofit fontScale="90000"/>
          </a:bodyPr>
          <a:lstStyle/>
          <a:p>
            <a:pPr lvl="0"/>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r>
              <a:rPr lang="tr-TR" sz="4900" b="1" dirty="0">
                <a:solidFill>
                  <a:srgbClr val="7030A0"/>
                </a:solidFill>
                <a:latin typeface="+mn-lt"/>
              </a:rPr>
              <a:t>Hastane Acil Servislerinde </a:t>
            </a:r>
            <a:br>
              <a:rPr lang="tr-TR" sz="4900" b="1" dirty="0">
                <a:solidFill>
                  <a:srgbClr val="7030A0"/>
                </a:solidFill>
                <a:latin typeface="+mn-lt"/>
              </a:rPr>
            </a:br>
            <a:r>
              <a:rPr lang="tr-TR" sz="4900" b="1" dirty="0">
                <a:solidFill>
                  <a:srgbClr val="7030A0"/>
                </a:solidFill>
                <a:latin typeface="+mn-lt"/>
              </a:rPr>
              <a:t>Enfeksiyon Önleme ve Kontrolü</a:t>
            </a:r>
            <a:endParaRPr lang="tr-TR" sz="4900" dirty="0">
              <a:solidFill>
                <a:srgbClr val="7030A0"/>
              </a:solidFill>
              <a:latin typeface="+mn-lt"/>
            </a:endParaRPr>
          </a:p>
        </p:txBody>
      </p:sp>
      <p:sp>
        <p:nvSpPr>
          <p:cNvPr id="4" name="İçerik Yer Tutucusu 3">
            <a:extLst>
              <a:ext uri="{FF2B5EF4-FFF2-40B4-BE49-F238E27FC236}">
                <a16:creationId xmlns:a16="http://schemas.microsoft.com/office/drawing/2014/main" id="{2A73BE07-A3DD-3F6E-F0E5-1D9A46E41F85}"/>
              </a:ext>
            </a:extLst>
          </p:cNvPr>
          <p:cNvSpPr>
            <a:spLocks noGrp="1"/>
          </p:cNvSpPr>
          <p:nvPr>
            <p:ph idx="1"/>
          </p:nvPr>
        </p:nvSpPr>
        <p:spPr>
          <a:xfrm>
            <a:off x="529243" y="1901153"/>
            <a:ext cx="10702349" cy="4180994"/>
          </a:xfrm>
        </p:spPr>
        <p:txBody>
          <a:bodyPr>
            <a:noAutofit/>
          </a:bodyPr>
          <a:lstStyle/>
          <a:p>
            <a:pPr marL="0" indent="0">
              <a:buNone/>
            </a:pPr>
            <a:r>
              <a:rPr lang="tr-TR" sz="2800" u="sng" dirty="0"/>
              <a:t>Girişimsel işlemlerde enfeksiyon kontrolü;</a:t>
            </a:r>
          </a:p>
          <a:p>
            <a:pPr>
              <a:buFont typeface="Wingdings" pitchFamily="2" charset="2"/>
              <a:buChar char="q"/>
            </a:pPr>
            <a:r>
              <a:rPr lang="tr-TR" sz="2600" dirty="0">
                <a:solidFill>
                  <a:srgbClr val="000000"/>
                </a:solidFill>
              </a:rPr>
              <a:t> Tüm invaziv işlemler için  işlem türüne göre uygun KKE kullanılmalıdır</a:t>
            </a:r>
          </a:p>
          <a:p>
            <a:pPr>
              <a:buFont typeface="Wingdings" pitchFamily="2" charset="2"/>
              <a:buChar char="q"/>
            </a:pPr>
            <a:endParaRPr lang="tr-TR" sz="2600" dirty="0">
              <a:solidFill>
                <a:srgbClr val="000000"/>
              </a:solidFill>
            </a:endParaRPr>
          </a:p>
          <a:p>
            <a:pPr>
              <a:buFont typeface="Wingdings" pitchFamily="2" charset="2"/>
              <a:buChar char="q"/>
            </a:pPr>
            <a:r>
              <a:rPr lang="tr-TR" sz="2600" dirty="0">
                <a:solidFill>
                  <a:srgbClr val="000000"/>
                </a:solidFill>
              </a:rPr>
              <a:t> Malzeme hazırlanması ve uygulanması  sırasında aseptik tekniklere mutlaka uyulmalıdır</a:t>
            </a:r>
          </a:p>
          <a:p>
            <a:pPr marL="0" indent="0">
              <a:buNone/>
            </a:pPr>
            <a:endParaRPr lang="tr-TR" sz="2600" dirty="0">
              <a:solidFill>
                <a:srgbClr val="000000"/>
              </a:solidFill>
            </a:endParaRPr>
          </a:p>
          <a:p>
            <a:pPr>
              <a:buFont typeface="Wingdings" pitchFamily="2" charset="2"/>
              <a:buChar char="q"/>
            </a:pPr>
            <a:r>
              <a:rPr lang="tr-TR" sz="2600" dirty="0">
                <a:solidFill>
                  <a:srgbClr val="000000"/>
                </a:solidFill>
              </a:rPr>
              <a:t> Mümkünse tek kullanımlık ürünler tercih edilmeli, yeniden kullanılacak aletler için alet türüne göre sterilizasyon/ dezenfeksiyon sağlanmalıdır</a:t>
            </a:r>
          </a:p>
          <a:p>
            <a:endParaRPr lang="tr-TR" sz="2600" dirty="0"/>
          </a:p>
        </p:txBody>
      </p:sp>
    </p:spTree>
    <p:extLst>
      <p:ext uri="{BB962C8B-B14F-4D97-AF65-F5344CB8AC3E}">
        <p14:creationId xmlns:p14="http://schemas.microsoft.com/office/powerpoint/2010/main" val="6300734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62BAB-1BDD-EC5B-BB99-DFDA1C841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919B35-5C94-7B17-19F8-BC487557510E}"/>
              </a:ext>
            </a:extLst>
          </p:cNvPr>
          <p:cNvSpPr>
            <a:spLocks noGrp="1"/>
          </p:cNvSpPr>
          <p:nvPr>
            <p:ph type="title"/>
          </p:nvPr>
        </p:nvSpPr>
        <p:spPr>
          <a:xfrm>
            <a:off x="1066800" y="304800"/>
            <a:ext cx="9074727" cy="1326056"/>
          </a:xfrm>
        </p:spPr>
        <p:txBody>
          <a:bodyPr>
            <a:normAutofit fontScale="90000"/>
          </a:bodyPr>
          <a:lstStyle/>
          <a:p>
            <a:pPr lvl="0"/>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r>
              <a:rPr lang="tr-TR" sz="4900" b="1" dirty="0">
                <a:solidFill>
                  <a:srgbClr val="7030A0"/>
                </a:solidFill>
                <a:latin typeface="+mn-lt"/>
              </a:rPr>
              <a:t>Hastane Acil Servislerinde </a:t>
            </a:r>
            <a:br>
              <a:rPr lang="tr-TR" sz="4900" b="1" dirty="0">
                <a:solidFill>
                  <a:srgbClr val="7030A0"/>
                </a:solidFill>
                <a:latin typeface="+mn-lt"/>
              </a:rPr>
            </a:br>
            <a:r>
              <a:rPr lang="tr-TR" sz="4900" b="1" dirty="0">
                <a:solidFill>
                  <a:srgbClr val="7030A0"/>
                </a:solidFill>
                <a:latin typeface="+mn-lt"/>
              </a:rPr>
              <a:t>Enfeksiyon Önleme ve Kontrolü</a:t>
            </a:r>
            <a:endParaRPr lang="tr-TR" sz="4900" dirty="0">
              <a:solidFill>
                <a:srgbClr val="7030A0"/>
              </a:solidFill>
              <a:latin typeface="+mn-lt"/>
            </a:endParaRPr>
          </a:p>
        </p:txBody>
      </p:sp>
      <p:sp>
        <p:nvSpPr>
          <p:cNvPr id="4" name="İçerik Yer Tutucusu 3">
            <a:extLst>
              <a:ext uri="{FF2B5EF4-FFF2-40B4-BE49-F238E27FC236}">
                <a16:creationId xmlns:a16="http://schemas.microsoft.com/office/drawing/2014/main" id="{B739190C-6014-2A73-9B88-0440DE754E10}"/>
              </a:ext>
            </a:extLst>
          </p:cNvPr>
          <p:cNvSpPr>
            <a:spLocks noGrp="1"/>
          </p:cNvSpPr>
          <p:nvPr>
            <p:ph idx="1"/>
          </p:nvPr>
        </p:nvSpPr>
        <p:spPr>
          <a:xfrm>
            <a:off x="734290" y="1887299"/>
            <a:ext cx="10770525" cy="4180994"/>
          </a:xfrm>
        </p:spPr>
        <p:txBody>
          <a:bodyPr>
            <a:noAutofit/>
          </a:bodyPr>
          <a:lstStyle/>
          <a:p>
            <a:pPr marL="0" indent="0">
              <a:buNone/>
            </a:pPr>
            <a:r>
              <a:rPr lang="tr-TR" sz="2800" u="sng" dirty="0"/>
              <a:t>Yüzey temizliği ve ekipman dezenfeksiyonu;</a:t>
            </a:r>
          </a:p>
          <a:p>
            <a:pPr>
              <a:buFont typeface="Wingdings" pitchFamily="2" charset="2"/>
              <a:buChar char="q"/>
            </a:pPr>
            <a:r>
              <a:rPr lang="tr-TR" sz="2600" dirty="0">
                <a:solidFill>
                  <a:srgbClr val="000000"/>
                </a:solidFill>
              </a:rPr>
              <a:t> </a:t>
            </a:r>
            <a:r>
              <a:rPr lang="tr-TR" sz="2500" dirty="0">
                <a:solidFill>
                  <a:srgbClr val="000000"/>
                </a:solidFill>
              </a:rPr>
              <a:t>Acil servislerde hasta başı monitörleri, EKG cihazları, tansiyon aletleri, otoskop, </a:t>
            </a:r>
            <a:r>
              <a:rPr lang="tr-TR" sz="2500" dirty="0" err="1">
                <a:solidFill>
                  <a:srgbClr val="000000"/>
                </a:solidFill>
              </a:rPr>
              <a:t>pulse</a:t>
            </a:r>
            <a:r>
              <a:rPr lang="tr-TR" sz="2500" dirty="0">
                <a:solidFill>
                  <a:srgbClr val="000000"/>
                </a:solidFill>
              </a:rPr>
              <a:t> oksimetre gibi cihazlar sık kullanılır ve çok sayıda hasta arasında dolaşabilir</a:t>
            </a:r>
          </a:p>
          <a:p>
            <a:pPr>
              <a:buFont typeface="Wingdings" pitchFamily="2" charset="2"/>
              <a:buChar char="q"/>
            </a:pPr>
            <a:r>
              <a:rPr lang="tr-TR" sz="2500" dirty="0">
                <a:solidFill>
                  <a:srgbClr val="000000"/>
                </a:solidFill>
              </a:rPr>
              <a:t> Bu aletlerin her kullanımdan sonra temizlik ve dezenfeksiyonu (üretici önerilerine göre)</a:t>
            </a:r>
          </a:p>
          <a:p>
            <a:pPr>
              <a:buFont typeface="Wingdings" pitchFamily="2" charset="2"/>
              <a:buChar char="q"/>
            </a:pPr>
            <a:r>
              <a:rPr lang="tr-TR" sz="2500" dirty="0">
                <a:solidFill>
                  <a:srgbClr val="000000"/>
                </a:solidFill>
              </a:rPr>
              <a:t> Temizlik kayıtları tutulmalı, kayıtlar düzenli olarak kontrol edilmelidir</a:t>
            </a:r>
          </a:p>
          <a:p>
            <a:pPr>
              <a:buFont typeface="Wingdings" pitchFamily="2" charset="2"/>
              <a:buChar char="q"/>
            </a:pPr>
            <a:r>
              <a:rPr lang="tr-TR" sz="2500" dirty="0">
                <a:solidFill>
                  <a:srgbClr val="000000"/>
                </a:solidFill>
              </a:rPr>
              <a:t> Bilgisayar klavyeleri, telefonlar, çağrı cihazları, muayene lambaları gibi sık temas edilen yüzeyler de dezenfeksiyon planına dâhil edilmelidir</a:t>
            </a:r>
          </a:p>
          <a:p>
            <a:pPr>
              <a:buFont typeface="Wingdings" pitchFamily="2" charset="2"/>
              <a:buChar char="q"/>
            </a:pPr>
            <a:endParaRPr lang="tr-TR" sz="2600" dirty="0">
              <a:solidFill>
                <a:srgbClr val="000000"/>
              </a:solidFill>
            </a:endParaRPr>
          </a:p>
          <a:p>
            <a:endParaRPr lang="tr-TR" sz="2600" dirty="0"/>
          </a:p>
        </p:txBody>
      </p:sp>
    </p:spTree>
    <p:extLst>
      <p:ext uri="{BB962C8B-B14F-4D97-AF65-F5344CB8AC3E}">
        <p14:creationId xmlns:p14="http://schemas.microsoft.com/office/powerpoint/2010/main" val="15109533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377C67A7-B6A5-C6AB-AC35-79ADAD259366}"/>
              </a:ext>
            </a:extLst>
          </p:cNvPr>
          <p:cNvSpPr>
            <a:spLocks noGrp="1"/>
          </p:cNvSpPr>
          <p:nvPr>
            <p:ph idx="1"/>
          </p:nvPr>
        </p:nvSpPr>
        <p:spPr>
          <a:xfrm>
            <a:off x="760942" y="2017713"/>
            <a:ext cx="10670116" cy="4032250"/>
          </a:xfrm>
        </p:spPr>
        <p:txBody>
          <a:bodyPr/>
          <a:lstStyle/>
          <a:p>
            <a:pPr marL="68263" indent="0" eaLnBrk="1" hangingPunct="1">
              <a:buFont typeface="Garamond" panose="02020404030301010803" pitchFamily="18" charset="0"/>
              <a:buNone/>
            </a:pPr>
            <a:r>
              <a:rPr lang="tr-TR" altLang="tr-TR" dirty="0">
                <a:latin typeface="Arial" panose="020B0604020202020204" pitchFamily="34" charset="0"/>
                <a:ea typeface="Comic Sans MS" panose="030F0702030302020204" pitchFamily="66" charset="0"/>
                <a:cs typeface="Arial" panose="020B0604020202020204" pitchFamily="34" charset="0"/>
              </a:rPr>
              <a:t>Atığın,</a:t>
            </a:r>
          </a:p>
          <a:p>
            <a:pPr lvl="1" eaLnBrk="1" hangingPunct="1"/>
            <a:endParaRPr lang="tr-TR" altLang="tr-TR" sz="2400" dirty="0">
              <a:latin typeface="Arial" panose="020B0604020202020204" pitchFamily="34" charset="0"/>
              <a:ea typeface="Comic Sans MS" panose="030F0702030302020204" pitchFamily="66" charset="0"/>
              <a:cs typeface="Arial" panose="020B0604020202020204" pitchFamily="34" charset="0"/>
            </a:endParaRPr>
          </a:p>
          <a:p>
            <a:pPr lvl="1" eaLnBrk="1" hangingPunct="1">
              <a:buFont typeface="Garamond" panose="02020404030301010803" pitchFamily="18" charset="0"/>
              <a:buNone/>
            </a:pPr>
            <a:r>
              <a:rPr lang="tr-TR" altLang="tr-TR" sz="2400" dirty="0">
                <a:latin typeface="Arial" panose="020B0604020202020204" pitchFamily="34" charset="0"/>
                <a:ea typeface="Comic Sans MS" panose="030F0702030302020204" pitchFamily="66" charset="0"/>
                <a:cs typeface="Arial" panose="020B0604020202020204" pitchFamily="34" charset="0"/>
              </a:rPr>
              <a:t>	</a:t>
            </a:r>
          </a:p>
          <a:p>
            <a:pPr lvl="1" eaLnBrk="1" hangingPunct="1"/>
            <a:endParaRPr lang="tr-TR" altLang="tr-TR" sz="2400" dirty="0">
              <a:latin typeface="Comic Sans MS" panose="030F0702030302020204" pitchFamily="66" charset="0"/>
              <a:ea typeface="Comic Sans MS" panose="030F0702030302020204" pitchFamily="66" charset="0"/>
              <a:cs typeface="Comic Sans MS" panose="030F0702030302020204" pitchFamily="66" charset="0"/>
            </a:endParaRPr>
          </a:p>
        </p:txBody>
      </p:sp>
      <p:graphicFrame>
        <p:nvGraphicFramePr>
          <p:cNvPr id="5" name="Diyagram 4">
            <a:extLst>
              <a:ext uri="{FF2B5EF4-FFF2-40B4-BE49-F238E27FC236}">
                <a16:creationId xmlns:a16="http://schemas.microsoft.com/office/drawing/2014/main" id="{AF5D77DA-7110-2A7A-BB39-0666777080A7}"/>
              </a:ext>
            </a:extLst>
          </p:cNvPr>
          <p:cNvGraphicFramePr/>
          <p:nvPr/>
        </p:nvGraphicFramePr>
        <p:xfrm>
          <a:off x="760942" y="2188723"/>
          <a:ext cx="10267004" cy="2957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C:\Users\TOS\Desktop\SİMGELER\mainImg.jpg">
            <a:extLst>
              <a:ext uri="{FF2B5EF4-FFF2-40B4-BE49-F238E27FC236}">
                <a16:creationId xmlns:a16="http://schemas.microsoft.com/office/drawing/2014/main" id="{FBAB27DF-1C53-13F7-DF80-27428C0CB9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2828" y="4500248"/>
            <a:ext cx="3148287" cy="15497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147F6933-3502-67CA-EC90-EFD3CBBDD76A}"/>
              </a:ext>
            </a:extLst>
          </p:cNvPr>
          <p:cNvSpPr txBox="1"/>
          <p:nvPr/>
        </p:nvSpPr>
        <p:spPr>
          <a:xfrm>
            <a:off x="1538615" y="484004"/>
            <a:ext cx="5548425" cy="923330"/>
          </a:xfrm>
          <a:prstGeom prst="rect">
            <a:avLst/>
          </a:prstGeom>
          <a:noFill/>
        </p:spPr>
        <p:txBody>
          <a:bodyPr wrap="square" rtlCol="0">
            <a:spAutoFit/>
          </a:bodyPr>
          <a:lstStyle/>
          <a:p>
            <a:r>
              <a:rPr lang="tr-TR" sz="5400" b="1" dirty="0"/>
              <a:t>ATIK YÖNETİMİ</a:t>
            </a:r>
          </a:p>
        </p:txBody>
      </p:sp>
    </p:spTree>
    <p:extLst>
      <p:ext uri="{BB962C8B-B14F-4D97-AF65-F5344CB8AC3E}">
        <p14:creationId xmlns:p14="http://schemas.microsoft.com/office/powerpoint/2010/main" val="3250569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a:extLst>
              <a:ext uri="{FF2B5EF4-FFF2-40B4-BE49-F238E27FC236}">
                <a16:creationId xmlns:a16="http://schemas.microsoft.com/office/drawing/2014/main" id="{774F163B-9D22-4DD4-A8C1-29CBB134F5A9}"/>
              </a:ext>
            </a:extLst>
          </p:cNvPr>
          <p:cNvSpPr>
            <a:spLocks noGrp="1" noChangeArrowheads="1"/>
          </p:cNvSpPr>
          <p:nvPr>
            <p:ph type="title" idx="4294967295"/>
          </p:nvPr>
        </p:nvSpPr>
        <p:spPr>
          <a:xfrm>
            <a:off x="371475" y="1555704"/>
            <a:ext cx="11317288" cy="1214129"/>
          </a:xfrm>
        </p:spPr>
        <p:txBody>
          <a:bodyPr>
            <a:normAutofit/>
          </a:bodyPr>
          <a:lstStyle/>
          <a:p>
            <a:pPr eaLnBrk="1" hangingPunct="1"/>
            <a:r>
              <a:rPr lang="tr-TR" altLang="tr-TR" sz="3200" dirty="0">
                <a:solidFill>
                  <a:srgbClr val="FF0000"/>
                </a:solidFill>
                <a:latin typeface="Arial" panose="020B0604020202020204" pitchFamily="34" charset="0"/>
                <a:ea typeface="Comic Sans MS" panose="030F0702030302020204" pitchFamily="66" charset="0"/>
                <a:cs typeface="Arial" panose="020B0604020202020204" pitchFamily="34" charset="0"/>
              </a:rPr>
              <a:t>Sağlık kuruluşlarından kaynaklanan atıkların sınıflandırılması</a:t>
            </a:r>
          </a:p>
        </p:txBody>
      </p:sp>
      <p:graphicFrame>
        <p:nvGraphicFramePr>
          <p:cNvPr id="124966" name="Group 38">
            <a:extLst>
              <a:ext uri="{FF2B5EF4-FFF2-40B4-BE49-F238E27FC236}">
                <a16:creationId xmlns:a16="http://schemas.microsoft.com/office/drawing/2014/main" id="{62AFF3C6-6A78-4716-89F2-D9772575C226}"/>
              </a:ext>
            </a:extLst>
          </p:cNvPr>
          <p:cNvGraphicFramePr>
            <a:graphicFrameLocks noGrp="1"/>
          </p:cNvGraphicFramePr>
          <p:nvPr/>
        </p:nvGraphicFramePr>
        <p:xfrm>
          <a:off x="371475" y="3072318"/>
          <a:ext cx="11317288" cy="2728957"/>
        </p:xfrm>
        <a:graphic>
          <a:graphicData uri="http://schemas.openxmlformats.org/drawingml/2006/table">
            <a:tbl>
              <a:tblPr/>
              <a:tblGrid>
                <a:gridCol w="1376363">
                  <a:extLst>
                    <a:ext uri="{9D8B030D-6E8A-4147-A177-3AD203B41FA5}">
                      <a16:colId xmlns:a16="http://schemas.microsoft.com/office/drawing/2014/main" val="3973797436"/>
                    </a:ext>
                  </a:extLst>
                </a:gridCol>
                <a:gridCol w="1624012">
                  <a:extLst>
                    <a:ext uri="{9D8B030D-6E8A-4147-A177-3AD203B41FA5}">
                      <a16:colId xmlns:a16="http://schemas.microsoft.com/office/drawing/2014/main" val="3169817096"/>
                    </a:ext>
                  </a:extLst>
                </a:gridCol>
                <a:gridCol w="1725613">
                  <a:extLst>
                    <a:ext uri="{9D8B030D-6E8A-4147-A177-3AD203B41FA5}">
                      <a16:colId xmlns:a16="http://schemas.microsoft.com/office/drawing/2014/main" val="3471726477"/>
                    </a:ext>
                  </a:extLst>
                </a:gridCol>
                <a:gridCol w="1454150">
                  <a:extLst>
                    <a:ext uri="{9D8B030D-6E8A-4147-A177-3AD203B41FA5}">
                      <a16:colId xmlns:a16="http://schemas.microsoft.com/office/drawing/2014/main" val="4128423407"/>
                    </a:ext>
                  </a:extLst>
                </a:gridCol>
                <a:gridCol w="1455737">
                  <a:extLst>
                    <a:ext uri="{9D8B030D-6E8A-4147-A177-3AD203B41FA5}">
                      <a16:colId xmlns:a16="http://schemas.microsoft.com/office/drawing/2014/main" val="726979841"/>
                    </a:ext>
                  </a:extLst>
                </a:gridCol>
                <a:gridCol w="1727200">
                  <a:extLst>
                    <a:ext uri="{9D8B030D-6E8A-4147-A177-3AD203B41FA5}">
                      <a16:colId xmlns:a16="http://schemas.microsoft.com/office/drawing/2014/main" val="1041064820"/>
                    </a:ext>
                  </a:extLst>
                </a:gridCol>
                <a:gridCol w="1954213">
                  <a:extLst>
                    <a:ext uri="{9D8B030D-6E8A-4147-A177-3AD203B41FA5}">
                      <a16:colId xmlns:a16="http://schemas.microsoft.com/office/drawing/2014/main" val="1088046572"/>
                    </a:ext>
                  </a:extLst>
                </a:gridCol>
              </a:tblGrid>
              <a:tr h="486901">
                <a:tc gridSpan="2">
                  <a:txBody>
                    <a:bodyPr/>
                    <a:lstStyle>
                      <a:lvl1pPr>
                        <a:spcBef>
                          <a:spcPts val="900"/>
                        </a:spcBef>
                        <a:buClr>
                          <a:srgbClr val="262626"/>
                        </a:buClr>
                        <a:buFont typeface="Garamond" panose="02020404030301010803" pitchFamily="18" charset="0"/>
                        <a:defRPr sz="20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1pPr>
                      <a:lvl2pPr marL="742950" indent="-28575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2pPr>
                      <a:lvl3pPr marL="11430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3pPr>
                      <a:lvl4pPr marL="16002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4pPr>
                      <a:lvl5pPr marL="20574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5pPr>
                      <a:lvl6pPr marL="25146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6pPr>
                      <a:lvl7pPr marL="29718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7pPr>
                      <a:lvl8pPr marL="34290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8pPr>
                      <a:lvl9pPr marL="38862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000" b="1" i="0" u="none" strike="noStrike" cap="none" normalizeH="0" baseline="0" dirty="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rPr>
                        <a:t>Evsel Nitelikli Atıklar</a:t>
                      </a:r>
                    </a:p>
                  </a:txBody>
                  <a:tcPr marT="45742" marB="4574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c gridSpan="3">
                  <a:txBody>
                    <a:bodyPr/>
                    <a:lstStyle>
                      <a:lvl1pPr>
                        <a:spcBef>
                          <a:spcPts val="900"/>
                        </a:spcBef>
                        <a:buClr>
                          <a:srgbClr val="262626"/>
                        </a:buClr>
                        <a:buFont typeface="Garamond" panose="02020404030301010803" pitchFamily="18" charset="0"/>
                        <a:defRPr sz="20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1pPr>
                      <a:lvl2pPr marL="742950" indent="-28575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2pPr>
                      <a:lvl3pPr marL="11430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3pPr>
                      <a:lvl4pPr marL="16002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4pPr>
                      <a:lvl5pPr marL="20574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5pPr>
                      <a:lvl6pPr marL="25146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6pPr>
                      <a:lvl7pPr marL="29718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7pPr>
                      <a:lvl8pPr marL="34290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8pPr>
                      <a:lvl9pPr marL="38862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000" b="1" i="0" u="none" strike="noStrike" cap="none" normalizeH="0" baseline="0" dirty="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rPr>
                        <a:t>Tıbbi Atıklar        </a:t>
                      </a:r>
                    </a:p>
                  </a:txBody>
                  <a:tcPr marT="45742" marB="457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c hMerge="1">
                  <a:txBody>
                    <a:bodyPr/>
                    <a:lstStyle/>
                    <a:p>
                      <a:endParaRPr lang="tr-TR"/>
                    </a:p>
                  </a:txBody>
                  <a:tcPr/>
                </a:tc>
                <a:tc>
                  <a:txBody>
                    <a:bodyPr/>
                    <a:lstStyle>
                      <a:lvl1pPr>
                        <a:spcBef>
                          <a:spcPts val="900"/>
                        </a:spcBef>
                        <a:buClr>
                          <a:srgbClr val="262626"/>
                        </a:buClr>
                        <a:buFont typeface="Garamond" panose="02020404030301010803" pitchFamily="18" charset="0"/>
                        <a:defRPr sz="20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1pPr>
                      <a:lvl2pPr marL="742950" indent="-28575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2pPr>
                      <a:lvl3pPr marL="11430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3pPr>
                      <a:lvl4pPr marL="16002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4pPr>
                      <a:lvl5pPr marL="20574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5pPr>
                      <a:lvl6pPr marL="25146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6pPr>
                      <a:lvl7pPr marL="29718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7pPr>
                      <a:lvl8pPr marL="34290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8pPr>
                      <a:lvl9pPr marL="38862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dirty="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000" b="1" i="0" u="none" strike="noStrike" cap="none" normalizeH="0" baseline="0" dirty="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rPr>
                        <a:t>Tehlikeli Atıklar </a:t>
                      </a: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900"/>
                        </a:spcBef>
                        <a:buClr>
                          <a:srgbClr val="262626"/>
                        </a:buClr>
                        <a:buFont typeface="Garamond" panose="02020404030301010803" pitchFamily="18" charset="0"/>
                        <a:defRPr sz="20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1pPr>
                      <a:lvl2pPr marL="742950" indent="-28575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2pPr>
                      <a:lvl3pPr marL="11430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3pPr>
                      <a:lvl4pPr marL="16002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4pPr>
                      <a:lvl5pPr marL="20574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5pPr>
                      <a:lvl6pPr marL="25146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6pPr>
                      <a:lvl7pPr marL="29718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7pPr>
                      <a:lvl8pPr marL="34290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8pPr>
                      <a:lvl9pPr marL="38862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rPr>
                        <a:t>Radyoaktif atıklar</a:t>
                      </a: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00913575"/>
                  </a:ext>
                </a:extLst>
              </a:tr>
              <a:tr h="1662113">
                <a:tc>
                  <a:txBody>
                    <a:bodyPr/>
                    <a:lstStyle>
                      <a:lvl1pPr>
                        <a:spcBef>
                          <a:spcPts val="900"/>
                        </a:spcBef>
                        <a:buClr>
                          <a:srgbClr val="262626"/>
                        </a:buClr>
                        <a:buFont typeface="Garamond" panose="02020404030301010803" pitchFamily="18" charset="0"/>
                        <a:defRPr sz="20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1pPr>
                      <a:lvl2pPr marL="742950" indent="-28575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2pPr>
                      <a:lvl3pPr marL="11430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3pPr>
                      <a:lvl4pPr marL="16002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4pPr>
                      <a:lvl5pPr marL="20574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5pPr>
                      <a:lvl6pPr marL="25146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6pPr>
                      <a:lvl7pPr marL="29718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7pPr>
                      <a:lvl8pPr marL="34290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8pPr>
                      <a:lvl9pPr marL="38862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rPr>
                        <a:t>Genel Atıklar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endParaRP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900"/>
                        </a:spcBef>
                        <a:buClr>
                          <a:srgbClr val="262626"/>
                        </a:buClr>
                        <a:buFont typeface="Garamond" panose="02020404030301010803" pitchFamily="18" charset="0"/>
                        <a:defRPr sz="20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1pPr>
                      <a:lvl2pPr marL="742950" indent="-28575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2pPr>
                      <a:lvl3pPr marL="11430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3pPr>
                      <a:lvl4pPr marL="16002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4pPr>
                      <a:lvl5pPr marL="20574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5pPr>
                      <a:lvl6pPr marL="25146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6pPr>
                      <a:lvl7pPr marL="29718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7pPr>
                      <a:lvl8pPr marL="34290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8pPr>
                      <a:lvl9pPr marL="38862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rPr>
                        <a:t>Ambalaj Atıkları</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endParaRP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900"/>
                        </a:spcBef>
                        <a:buClr>
                          <a:srgbClr val="262626"/>
                        </a:buClr>
                        <a:buFont typeface="Garamond" panose="02020404030301010803" pitchFamily="18" charset="0"/>
                        <a:defRPr sz="20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1pPr>
                      <a:lvl2pPr marL="742950" indent="-28575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2pPr>
                      <a:lvl3pPr marL="11430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3pPr>
                      <a:lvl4pPr marL="16002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4pPr>
                      <a:lvl5pPr marL="20574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5pPr>
                      <a:lvl6pPr marL="25146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6pPr>
                      <a:lvl7pPr marL="29718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7pPr>
                      <a:lvl8pPr marL="34290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8pPr>
                      <a:lvl9pPr marL="38862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rPr>
                        <a:t>Enfeksiyöz Atıklar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endParaRP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900"/>
                        </a:spcBef>
                        <a:buClr>
                          <a:srgbClr val="262626"/>
                        </a:buClr>
                        <a:buFont typeface="Garamond" panose="02020404030301010803" pitchFamily="18" charset="0"/>
                        <a:defRPr sz="20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1pPr>
                      <a:lvl2pPr marL="742950" indent="-28575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2pPr>
                      <a:lvl3pPr marL="11430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3pPr>
                      <a:lvl4pPr marL="16002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4pPr>
                      <a:lvl5pPr marL="20574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5pPr>
                      <a:lvl6pPr marL="25146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6pPr>
                      <a:lvl7pPr marL="29718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7pPr>
                      <a:lvl8pPr marL="34290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8pPr>
                      <a:lvl9pPr marL="38862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rPr>
                        <a:t>Patolojik Atıklar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endParaRP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900"/>
                        </a:spcBef>
                        <a:buClr>
                          <a:srgbClr val="262626"/>
                        </a:buClr>
                        <a:buFont typeface="Garamond" panose="02020404030301010803" pitchFamily="18" charset="0"/>
                        <a:defRPr sz="20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1pPr>
                      <a:lvl2pPr marL="742950" indent="-28575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2pPr>
                      <a:lvl3pPr marL="11430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3pPr>
                      <a:lvl4pPr marL="16002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4pPr>
                      <a:lvl5pPr marL="20574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5pPr>
                      <a:lvl6pPr marL="25146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6pPr>
                      <a:lvl7pPr marL="29718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7pPr>
                      <a:lvl8pPr marL="34290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8pPr>
                      <a:lvl9pPr marL="38862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rPr>
                        <a:t>Kesici Delici Atıklar</a:t>
                      </a:r>
                    </a:p>
                    <a:p>
                      <a:pPr marL="0" marR="0" lvl="0" indent="0" algn="ctr" defTabSz="914400" rtl="0" eaLnBrk="1" fontAlgn="base" latinLnBrk="0" hangingPunct="1">
                        <a:lnSpc>
                          <a:spcPct val="5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endParaRP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900"/>
                        </a:spcBef>
                        <a:buClr>
                          <a:srgbClr val="262626"/>
                        </a:buClr>
                        <a:buFont typeface="Garamond" panose="02020404030301010803" pitchFamily="18" charset="0"/>
                        <a:defRPr sz="20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1pPr>
                      <a:lvl2pPr marL="742950" indent="-28575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2pPr>
                      <a:lvl3pPr marL="11430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3pPr>
                      <a:lvl4pPr marL="16002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4pPr>
                      <a:lvl5pPr marL="20574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5pPr>
                      <a:lvl6pPr marL="25146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6pPr>
                      <a:lvl7pPr marL="29718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7pPr>
                      <a:lvl8pPr marL="34290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8pPr>
                      <a:lvl9pPr marL="38862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000" b="1" i="0" u="none" strike="noStrike" cap="none" normalizeH="0" baseline="0" dirty="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rPr>
                        <a:t>Tehlikeli Atıklar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dirty="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dirty="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endParaRP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900"/>
                        </a:spcBef>
                        <a:buClr>
                          <a:srgbClr val="262626"/>
                        </a:buClr>
                        <a:buFont typeface="Garamond" panose="02020404030301010803" pitchFamily="18" charset="0"/>
                        <a:defRPr sz="20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1pPr>
                      <a:lvl2pPr marL="742950" indent="-28575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2pPr>
                      <a:lvl3pPr marL="11430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3pPr>
                      <a:lvl4pPr marL="16002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4pPr>
                      <a:lvl5pPr marL="2057400" indent="-228600">
                        <a:spcBef>
                          <a:spcPts val="500"/>
                        </a:spcBef>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5pPr>
                      <a:lvl6pPr marL="25146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6pPr>
                      <a:lvl7pPr marL="29718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7pPr>
                      <a:lvl8pPr marL="34290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8pPr>
                      <a:lvl9pPr marL="3886200" indent="-228600" eaLnBrk="0" fontAlgn="base" hangingPunct="0">
                        <a:spcBef>
                          <a:spcPts val="500"/>
                        </a:spcBef>
                        <a:spcAft>
                          <a:spcPct val="0"/>
                        </a:spcAft>
                        <a:buClr>
                          <a:srgbClr val="262626"/>
                        </a:buClr>
                        <a:buFont typeface="Garamond" panose="02020404030301010803" pitchFamily="18" charset="0"/>
                        <a:defRPr sz="1600">
                          <a:solidFill>
                            <a:schemeClr val="tx1"/>
                          </a:solidFill>
                          <a:latin typeface="Comic Sans MS" panose="030F0702030302020204" pitchFamily="66" charset="0"/>
                          <a:ea typeface="Comic Sans MS" panose="030F0702030302020204" pitchFamily="66" charset="0"/>
                          <a:cs typeface="Comic Sans MS" panose="030F0702030302020204" pitchFamily="66"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000" b="1" i="0" u="none" strike="noStrike" cap="none" normalizeH="0" baseline="0" dirty="0">
                          <a:ln>
                            <a:noFill/>
                          </a:ln>
                          <a:solidFill>
                            <a:schemeClr val="tx1"/>
                          </a:solidFill>
                          <a:effectLst/>
                          <a:latin typeface="Arial" panose="020B0604020202020204" pitchFamily="34" charset="0"/>
                          <a:ea typeface="Comic Sans MS" panose="030F0702030302020204" pitchFamily="66" charset="0"/>
                          <a:cs typeface="Arial" panose="020B0604020202020204" pitchFamily="34" charset="0"/>
                        </a:rPr>
                        <a:t>Radyoaktif Atıklar</a:t>
                      </a: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58044445"/>
                  </a:ext>
                </a:extLst>
              </a:tr>
            </a:tbl>
          </a:graphicData>
        </a:graphic>
      </p:graphicFrame>
      <p:sp>
        <p:nvSpPr>
          <p:cNvPr id="4" name="Metin kutusu 3">
            <a:extLst>
              <a:ext uri="{FF2B5EF4-FFF2-40B4-BE49-F238E27FC236}">
                <a16:creationId xmlns:a16="http://schemas.microsoft.com/office/drawing/2014/main" id="{F82AED49-C586-80A8-6479-5E069BE3144C}"/>
              </a:ext>
            </a:extLst>
          </p:cNvPr>
          <p:cNvSpPr txBox="1"/>
          <p:nvPr/>
        </p:nvSpPr>
        <p:spPr>
          <a:xfrm>
            <a:off x="776628" y="702782"/>
            <a:ext cx="4041395" cy="707886"/>
          </a:xfrm>
          <a:prstGeom prst="rect">
            <a:avLst/>
          </a:prstGeom>
          <a:noFill/>
        </p:spPr>
        <p:txBody>
          <a:bodyPr wrap="square">
            <a:spAutoFit/>
          </a:bodyPr>
          <a:lstStyle/>
          <a:p>
            <a:r>
              <a:rPr lang="tr-TR" sz="4000" b="1" dirty="0"/>
              <a:t>ATIK YÖNETİMİ</a:t>
            </a:r>
          </a:p>
        </p:txBody>
      </p:sp>
    </p:spTree>
    <p:extLst>
      <p:ext uri="{BB962C8B-B14F-4D97-AF65-F5344CB8AC3E}">
        <p14:creationId xmlns:p14="http://schemas.microsoft.com/office/powerpoint/2010/main" val="3974197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3 İçerik Yer Tutucusu">
            <a:extLst>
              <a:ext uri="{FF2B5EF4-FFF2-40B4-BE49-F238E27FC236}">
                <a16:creationId xmlns:a16="http://schemas.microsoft.com/office/drawing/2014/main" id="{E603D2A4-3448-47CE-849B-6501C3B46911}"/>
              </a:ext>
            </a:extLst>
          </p:cNvPr>
          <p:cNvSpPr>
            <a:spLocks noGrp="1"/>
          </p:cNvSpPr>
          <p:nvPr>
            <p:ph sz="half" idx="4294967295"/>
          </p:nvPr>
        </p:nvSpPr>
        <p:spPr>
          <a:xfrm>
            <a:off x="6400802" y="1371600"/>
            <a:ext cx="5576888" cy="4830763"/>
          </a:xfrm>
        </p:spPr>
        <p:txBody>
          <a:bodyPr/>
          <a:lstStyle/>
          <a:p>
            <a:pPr eaLnBrk="1" hangingPunct="1">
              <a:buFontTx/>
              <a:buNone/>
            </a:pPr>
            <a:r>
              <a:rPr lang="tr-TR" altLang="tr-TR" sz="1600" b="1" dirty="0">
                <a:solidFill>
                  <a:srgbClr val="0070C0"/>
                </a:solidFill>
                <a:latin typeface="Comic Sans MS" panose="030F0702030302020204" pitchFamily="66" charset="0"/>
                <a:ea typeface="Comic Sans MS" panose="030F0702030302020204" pitchFamily="66" charset="0"/>
                <a:cs typeface="Comic Sans MS" panose="030F0702030302020204" pitchFamily="66" charset="0"/>
              </a:rPr>
              <a:t>    AMBALAJ ATIKLAR       </a:t>
            </a:r>
            <a:r>
              <a:rPr lang="tr-TR" altLang="tr-TR" sz="1600" b="1" dirty="0">
                <a:solidFill>
                  <a:srgbClr val="FFC000"/>
                </a:solidFill>
                <a:latin typeface="Comic Sans MS" panose="030F0702030302020204" pitchFamily="66" charset="0"/>
                <a:ea typeface="Comic Sans MS" panose="030F0702030302020204" pitchFamily="66" charset="0"/>
                <a:cs typeface="Comic Sans MS" panose="030F0702030302020204" pitchFamily="66" charset="0"/>
              </a:rPr>
              <a:t>TEHLİKELİ ATIKLAR</a:t>
            </a:r>
          </a:p>
        </p:txBody>
      </p:sp>
      <p:sp>
        <p:nvSpPr>
          <p:cNvPr id="107523" name="2 İçerik Yer Tutucusu">
            <a:extLst>
              <a:ext uri="{FF2B5EF4-FFF2-40B4-BE49-F238E27FC236}">
                <a16:creationId xmlns:a16="http://schemas.microsoft.com/office/drawing/2014/main" id="{211BBDED-AE7D-4D7A-B804-4F06DB1A4327}"/>
              </a:ext>
            </a:extLst>
          </p:cNvPr>
          <p:cNvSpPr>
            <a:spLocks noGrp="1"/>
          </p:cNvSpPr>
          <p:nvPr>
            <p:ph sz="half" idx="4294967295"/>
          </p:nvPr>
        </p:nvSpPr>
        <p:spPr>
          <a:xfrm>
            <a:off x="909641" y="1371600"/>
            <a:ext cx="5681662" cy="5135563"/>
          </a:xfrm>
        </p:spPr>
        <p:txBody>
          <a:bodyPr/>
          <a:lstStyle/>
          <a:p>
            <a:pPr eaLnBrk="1" hangingPunct="1">
              <a:buFontTx/>
              <a:buNone/>
            </a:pPr>
            <a:r>
              <a:rPr lang="tr-TR" altLang="tr-TR" sz="16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      TIBBİ ATIKLAR      	     </a:t>
            </a:r>
            <a:r>
              <a:rPr lang="tr-TR" altLang="tr-TR" sz="1600" b="1" dirty="0">
                <a:latin typeface="Comic Sans MS" panose="030F0702030302020204" pitchFamily="66" charset="0"/>
                <a:ea typeface="Comic Sans MS" panose="030F0702030302020204" pitchFamily="66" charset="0"/>
                <a:cs typeface="Comic Sans MS" panose="030F0702030302020204" pitchFamily="66" charset="0"/>
              </a:rPr>
              <a:t>EVSEL ATIKLAR   </a:t>
            </a:r>
          </a:p>
        </p:txBody>
      </p:sp>
      <p:sp>
        <p:nvSpPr>
          <p:cNvPr id="13" name="12 Aşağı Ok">
            <a:extLst>
              <a:ext uri="{FF2B5EF4-FFF2-40B4-BE49-F238E27FC236}">
                <a16:creationId xmlns:a16="http://schemas.microsoft.com/office/drawing/2014/main" id="{81D4DAA0-C01B-4DD1-A830-AFDECDCD9D7F}"/>
              </a:ext>
            </a:extLst>
          </p:cNvPr>
          <p:cNvSpPr/>
          <p:nvPr/>
        </p:nvSpPr>
        <p:spPr>
          <a:xfrm>
            <a:off x="2286000" y="1760538"/>
            <a:ext cx="533400" cy="1219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107525" name="Picture 9" descr="C:\Users\HEKK\Desktop\Atık Yönetimi\Atık Yönetimi Görseller\indir (1).jpg">
            <a:extLst>
              <a:ext uri="{FF2B5EF4-FFF2-40B4-BE49-F238E27FC236}">
                <a16:creationId xmlns:a16="http://schemas.microsoft.com/office/drawing/2014/main" id="{F5EE42BF-CB78-4231-BA4F-E16C82DC4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1524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15 Aşağı Ok">
            <a:extLst>
              <a:ext uri="{FF2B5EF4-FFF2-40B4-BE49-F238E27FC236}">
                <a16:creationId xmlns:a16="http://schemas.microsoft.com/office/drawing/2014/main" id="{A8880A90-7E8A-4E02-9992-0A942C42A58A}"/>
              </a:ext>
            </a:extLst>
          </p:cNvPr>
          <p:cNvSpPr/>
          <p:nvPr/>
        </p:nvSpPr>
        <p:spPr>
          <a:xfrm>
            <a:off x="4891087" y="1698815"/>
            <a:ext cx="533400" cy="12954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107527" name="Picture 2" descr="C:\Users\HEKK\Desktop\indir.jpg">
            <a:extLst>
              <a:ext uri="{FF2B5EF4-FFF2-40B4-BE49-F238E27FC236}">
                <a16:creationId xmlns:a16="http://schemas.microsoft.com/office/drawing/2014/main" id="{236FA3BE-9400-4149-9D0C-4B09F940A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3207639"/>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Aşağı Ok">
            <a:extLst>
              <a:ext uri="{FF2B5EF4-FFF2-40B4-BE49-F238E27FC236}">
                <a16:creationId xmlns:a16="http://schemas.microsoft.com/office/drawing/2014/main" id="{BEE5AEC5-2196-46F1-AFE2-74983B1E9C57}"/>
              </a:ext>
            </a:extLst>
          </p:cNvPr>
          <p:cNvSpPr/>
          <p:nvPr/>
        </p:nvSpPr>
        <p:spPr>
          <a:xfrm>
            <a:off x="7732712" y="1722438"/>
            <a:ext cx="533400" cy="129540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9" name="18 Aşağı Ok">
            <a:extLst>
              <a:ext uri="{FF2B5EF4-FFF2-40B4-BE49-F238E27FC236}">
                <a16:creationId xmlns:a16="http://schemas.microsoft.com/office/drawing/2014/main" id="{AB8E1AC9-2182-400C-AE39-CBB650320062}"/>
              </a:ext>
            </a:extLst>
          </p:cNvPr>
          <p:cNvSpPr/>
          <p:nvPr/>
        </p:nvSpPr>
        <p:spPr>
          <a:xfrm flipH="1">
            <a:off x="9934575" y="1722438"/>
            <a:ext cx="533400" cy="12954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107532" name="Picture 7" descr="C:\Users\HEKK\Desktop\indir.jpg">
            <a:extLst>
              <a:ext uri="{FF2B5EF4-FFF2-40B4-BE49-F238E27FC236}">
                <a16:creationId xmlns:a16="http://schemas.microsoft.com/office/drawing/2014/main" id="{A8A785BD-DBB6-4786-84ED-69105862B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1389" y="3155814"/>
            <a:ext cx="160496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13" descr="C:\Users\HEKK\Desktop\Atık Yönetimi\Atık Yönetimi Görseller\indir (2).jpg">
            <a:extLst>
              <a:ext uri="{FF2B5EF4-FFF2-40B4-BE49-F238E27FC236}">
                <a16:creationId xmlns:a16="http://schemas.microsoft.com/office/drawing/2014/main" id="{E71F554F-3625-4A3F-9A8E-AA859B3222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124200"/>
            <a:ext cx="1219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sim 14">
            <a:extLst>
              <a:ext uri="{FF2B5EF4-FFF2-40B4-BE49-F238E27FC236}">
                <a16:creationId xmlns:a16="http://schemas.microsoft.com/office/drawing/2014/main" id="{51836FA2-B6AF-4034-8EB5-4C9C8EF51913}"/>
              </a:ext>
            </a:extLst>
          </p:cNvPr>
          <p:cNvPicPr>
            <a:picLocks noChangeAspect="1"/>
          </p:cNvPicPr>
          <p:nvPr/>
        </p:nvPicPr>
        <p:blipFill rotWithShape="1">
          <a:blip r:embed="rId6"/>
          <a:srcRect l="43548" t="58714" r="42233" b="18264"/>
          <a:stretch/>
        </p:blipFill>
        <p:spPr>
          <a:xfrm>
            <a:off x="9009032" y="3207639"/>
            <a:ext cx="2997230" cy="2728451"/>
          </a:xfrm>
          <a:prstGeom prst="rect">
            <a:avLst/>
          </a:prstGeom>
        </p:spPr>
      </p:pic>
      <p:sp>
        <p:nvSpPr>
          <p:cNvPr id="3" name="Metin kutusu 2">
            <a:extLst>
              <a:ext uri="{FF2B5EF4-FFF2-40B4-BE49-F238E27FC236}">
                <a16:creationId xmlns:a16="http://schemas.microsoft.com/office/drawing/2014/main" id="{1339792F-D50B-202C-9F2D-CCADC644F91F}"/>
              </a:ext>
            </a:extLst>
          </p:cNvPr>
          <p:cNvSpPr txBox="1"/>
          <p:nvPr/>
        </p:nvSpPr>
        <p:spPr>
          <a:xfrm>
            <a:off x="2092571" y="217439"/>
            <a:ext cx="5752366" cy="769441"/>
          </a:xfrm>
          <a:prstGeom prst="rect">
            <a:avLst/>
          </a:prstGeom>
          <a:noFill/>
        </p:spPr>
        <p:txBody>
          <a:bodyPr wrap="square">
            <a:spAutoFit/>
          </a:bodyPr>
          <a:lstStyle/>
          <a:p>
            <a:r>
              <a:rPr lang="tr-TR" sz="4400" b="1" dirty="0"/>
              <a:t>ATIK YÖNETİMİ</a:t>
            </a:r>
          </a:p>
        </p:txBody>
      </p:sp>
    </p:spTree>
    <p:extLst>
      <p:ext uri="{BB962C8B-B14F-4D97-AF65-F5344CB8AC3E}">
        <p14:creationId xmlns:p14="http://schemas.microsoft.com/office/powerpoint/2010/main" val="2505389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Nd9GcT3P-G12QOM3qAszDUpehGgqKelVK0rrevyDqfpSD8_mz3cChVUfA">
            <a:extLst>
              <a:ext uri="{FF2B5EF4-FFF2-40B4-BE49-F238E27FC236}">
                <a16:creationId xmlns:a16="http://schemas.microsoft.com/office/drawing/2014/main" id="{2ECD376F-B4F3-464F-BB9A-0AC48DF3B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4129" y="169696"/>
            <a:ext cx="1897329" cy="154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a:extLst>
              <a:ext uri="{FF2B5EF4-FFF2-40B4-BE49-F238E27FC236}">
                <a16:creationId xmlns:a16="http://schemas.microsoft.com/office/drawing/2014/main" id="{74B06F8B-496F-460C-9318-3969A6D6E576}"/>
              </a:ext>
            </a:extLst>
          </p:cNvPr>
          <p:cNvSpPr>
            <a:spLocks noGrp="1" noChangeArrowheads="1"/>
          </p:cNvSpPr>
          <p:nvPr>
            <p:ph type="body" idx="1"/>
          </p:nvPr>
        </p:nvSpPr>
        <p:spPr>
          <a:xfrm>
            <a:off x="411508" y="2085425"/>
            <a:ext cx="5972668" cy="3978140"/>
          </a:xfrm>
          <a:solidFill>
            <a:schemeClr val="accent5">
              <a:lumMod val="40000"/>
              <a:lumOff val="60000"/>
            </a:schemeClr>
          </a:solidFill>
        </p:spPr>
        <p:txBody>
          <a:bodyPr>
            <a:normAutofit fontScale="77500" lnSpcReduction="20000"/>
          </a:bodyPr>
          <a:lstStyle/>
          <a:p>
            <a:pPr>
              <a:buClr>
                <a:schemeClr val="tx1"/>
              </a:buClr>
              <a:buFont typeface="Wingdings" panose="05000000000000000000" pitchFamily="2" charset="2"/>
              <a:buChar char="q"/>
            </a:pPr>
            <a:endParaRPr lang="tr-TR" altLang="tr-TR" sz="2100" dirty="0">
              <a:solidFill>
                <a:srgbClr val="000000"/>
              </a:solidFill>
              <a:latin typeface="+mj-lt"/>
              <a:cs typeface="Times New Roman" panose="02020603050405020304" pitchFamily="18" charset="0"/>
            </a:endParaRPr>
          </a:p>
          <a:p>
            <a:pPr>
              <a:buClr>
                <a:schemeClr val="tx1"/>
              </a:buClr>
              <a:buFont typeface="Wingdings" panose="05000000000000000000" pitchFamily="2" charset="2"/>
              <a:buChar char="q"/>
            </a:pPr>
            <a:r>
              <a:rPr lang="tr-TR" altLang="tr-TR" sz="2100" dirty="0">
                <a:solidFill>
                  <a:srgbClr val="000000"/>
                </a:solidFill>
                <a:cs typeface="Times New Roman" panose="02020603050405020304" pitchFamily="18" charset="0"/>
              </a:rPr>
              <a:t>Doktor, hemşire, ebe, veteriner, diş hekimi, </a:t>
            </a:r>
            <a:r>
              <a:rPr lang="tr-TR" altLang="tr-TR" sz="2100" dirty="0" err="1">
                <a:solidFill>
                  <a:srgbClr val="000000"/>
                </a:solidFill>
                <a:cs typeface="Times New Roman" panose="02020603050405020304" pitchFamily="18" charset="0"/>
              </a:rPr>
              <a:t>laboratuar</a:t>
            </a:r>
            <a:r>
              <a:rPr lang="tr-TR" altLang="tr-TR" sz="2100" dirty="0">
                <a:solidFill>
                  <a:srgbClr val="000000"/>
                </a:solidFill>
                <a:cs typeface="Times New Roman" panose="02020603050405020304" pitchFamily="18" charset="0"/>
              </a:rPr>
              <a:t> elemanı tarafından oluşumları sırasında diğer atıklarla karıştırılmadan biriktirilirler</a:t>
            </a:r>
          </a:p>
          <a:p>
            <a:pPr>
              <a:buClr>
                <a:schemeClr val="tx1"/>
              </a:buClr>
              <a:buFont typeface="Wingdings" panose="05000000000000000000" pitchFamily="2" charset="2"/>
              <a:buChar char="q"/>
            </a:pPr>
            <a:r>
              <a:rPr lang="tr-TR" altLang="tr-TR" sz="2100" dirty="0">
                <a:solidFill>
                  <a:srgbClr val="000000"/>
                </a:solidFill>
                <a:cs typeface="Times New Roman" panose="02020603050405020304" pitchFamily="18" charset="0"/>
              </a:rPr>
              <a:t>Tıbbi atıklar kesinlikle diğer atıklar ile karıştırılamazlar</a:t>
            </a:r>
          </a:p>
          <a:p>
            <a:pPr>
              <a:buClr>
                <a:schemeClr val="tx1"/>
              </a:buClr>
              <a:buFont typeface="Wingdings" panose="05000000000000000000" pitchFamily="2" charset="2"/>
              <a:buChar char="q"/>
            </a:pPr>
            <a:r>
              <a:rPr lang="tr-TR" altLang="tr-TR" sz="2100" dirty="0">
                <a:solidFill>
                  <a:srgbClr val="000000"/>
                </a:solidFill>
                <a:cs typeface="Times New Roman" panose="02020603050405020304" pitchFamily="18" charset="0"/>
              </a:rPr>
              <a:t>Üzerinde “ DİKKAT TIBBİ ATIK” ibaresi taşıyan kırmızı renkli torbalarda toplanırlar</a:t>
            </a:r>
          </a:p>
          <a:p>
            <a:pPr>
              <a:buClr>
                <a:schemeClr val="tx1"/>
              </a:buClr>
              <a:buFont typeface="Wingdings" panose="05000000000000000000" pitchFamily="2" charset="2"/>
              <a:buChar char="q"/>
            </a:pPr>
            <a:r>
              <a:rPr lang="tr-TR" altLang="tr-TR" sz="2100" dirty="0">
                <a:solidFill>
                  <a:srgbClr val="000000"/>
                </a:solidFill>
                <a:cs typeface="Times New Roman" panose="02020603050405020304" pitchFamily="18" charset="0"/>
              </a:rPr>
              <a:t>Torbalar en fazla ¾ oranında doldurulur</a:t>
            </a:r>
          </a:p>
          <a:p>
            <a:pPr>
              <a:buClr>
                <a:schemeClr val="tx1"/>
              </a:buClr>
              <a:buFont typeface="Wingdings" panose="05000000000000000000" pitchFamily="2" charset="2"/>
              <a:buChar char="q"/>
            </a:pPr>
            <a:r>
              <a:rPr lang="tr-TR" altLang="tr-TR" sz="2100" dirty="0">
                <a:solidFill>
                  <a:srgbClr val="000000"/>
                </a:solidFill>
                <a:cs typeface="Times New Roman" panose="02020603050405020304" pitchFamily="18" charset="0"/>
              </a:rPr>
              <a:t>Ağzı sıkıca kapatılır</a:t>
            </a:r>
          </a:p>
          <a:p>
            <a:pPr>
              <a:buClr>
                <a:schemeClr val="tx1"/>
              </a:buClr>
              <a:buFont typeface="Wingdings" panose="05000000000000000000" pitchFamily="2" charset="2"/>
              <a:buChar char="q"/>
            </a:pPr>
            <a:r>
              <a:rPr lang="tr-TR" altLang="tr-TR" sz="2100" dirty="0">
                <a:solidFill>
                  <a:srgbClr val="000000"/>
                </a:solidFill>
                <a:cs typeface="Times New Roman" panose="02020603050405020304" pitchFamily="18" charset="0"/>
              </a:rPr>
              <a:t>Sıkıştırmadan, torbasından çıkarılmadan, başka bir kaba aktarmadan, boşaltılmadan toplanır</a:t>
            </a:r>
          </a:p>
          <a:p>
            <a:pPr>
              <a:buClr>
                <a:schemeClr val="tx1"/>
              </a:buClr>
              <a:buFont typeface="Wingdings" panose="05000000000000000000" pitchFamily="2" charset="2"/>
              <a:buChar char="q"/>
            </a:pPr>
            <a:r>
              <a:rPr lang="tr-TR" altLang="tr-TR" sz="2100" dirty="0">
                <a:solidFill>
                  <a:srgbClr val="000000"/>
                </a:solidFill>
                <a:cs typeface="Times New Roman" panose="02020603050405020304" pitchFamily="18" charset="0"/>
              </a:rPr>
              <a:t>Sızdırmazlığı sağlanmalı, gerekirse çift torbalama yapılmalıdır</a:t>
            </a:r>
          </a:p>
          <a:p>
            <a:pPr>
              <a:buClr>
                <a:schemeClr val="tx1"/>
              </a:buClr>
              <a:buFont typeface="Wingdings" panose="05000000000000000000" pitchFamily="2" charset="2"/>
              <a:buChar char="q"/>
            </a:pPr>
            <a:r>
              <a:rPr lang="tr-TR" altLang="tr-TR" sz="2100" dirty="0">
                <a:solidFill>
                  <a:srgbClr val="000000"/>
                </a:solidFill>
                <a:cs typeface="Times New Roman" panose="02020603050405020304" pitchFamily="18" charset="0"/>
              </a:rPr>
              <a:t>Turuncu tulum, delinmeye dayanıklı eldiven ve maske kullanılarak eğitimli personeller tarafından toplanır ve taşınır</a:t>
            </a:r>
          </a:p>
          <a:p>
            <a:pPr marL="342900" indent="-342900">
              <a:buClr>
                <a:srgbClr val="CC0000"/>
              </a:buClr>
            </a:pPr>
            <a:endParaRPr lang="tr-TR" altLang="tr-TR" sz="1800" dirty="0">
              <a:solidFill>
                <a:schemeClr val="bg1"/>
              </a:solidFill>
            </a:endParaRPr>
          </a:p>
        </p:txBody>
      </p:sp>
      <p:sp>
        <p:nvSpPr>
          <p:cNvPr id="81923" name="Rectangle 3">
            <a:extLst>
              <a:ext uri="{FF2B5EF4-FFF2-40B4-BE49-F238E27FC236}">
                <a16:creationId xmlns:a16="http://schemas.microsoft.com/office/drawing/2014/main" id="{0CD7A173-1B3B-48F0-8C9E-577C13292CAF}"/>
              </a:ext>
            </a:extLst>
          </p:cNvPr>
          <p:cNvSpPr>
            <a:spLocks noGrp="1" noChangeArrowheads="1"/>
          </p:cNvSpPr>
          <p:nvPr>
            <p:ph type="title"/>
          </p:nvPr>
        </p:nvSpPr>
        <p:spPr>
          <a:xfrm>
            <a:off x="555625" y="390475"/>
            <a:ext cx="5540375" cy="877886"/>
          </a:xfrm>
        </p:spPr>
        <p:txBody>
          <a:bodyPr>
            <a:normAutofit/>
          </a:bodyPr>
          <a:lstStyle/>
          <a:p>
            <a:pPr defTabSz="457200"/>
            <a:r>
              <a:rPr lang="tr-TR" altLang="tr-TR" sz="4000" b="1" dirty="0">
                <a:solidFill>
                  <a:schemeClr val="tx1"/>
                </a:solidFill>
                <a:latin typeface="+mn-lt"/>
                <a:ea typeface="+mn-ea"/>
                <a:cs typeface="+mn-cs"/>
              </a:rPr>
              <a:t>TIBBİ ATIKLAR</a:t>
            </a:r>
          </a:p>
        </p:txBody>
      </p:sp>
      <p:sp>
        <p:nvSpPr>
          <p:cNvPr id="3" name="Metin kutusu 2">
            <a:extLst>
              <a:ext uri="{FF2B5EF4-FFF2-40B4-BE49-F238E27FC236}">
                <a16:creationId xmlns:a16="http://schemas.microsoft.com/office/drawing/2014/main" id="{A619CA03-3AEC-DD4B-3D6F-3184AA1B23D3}"/>
              </a:ext>
            </a:extLst>
          </p:cNvPr>
          <p:cNvSpPr txBox="1"/>
          <p:nvPr/>
        </p:nvSpPr>
        <p:spPr>
          <a:xfrm>
            <a:off x="6643370" y="2714932"/>
            <a:ext cx="4848396" cy="2980944"/>
          </a:xfrm>
          <a:prstGeom prst="rect">
            <a:avLst/>
          </a:prstGeom>
          <a:noFill/>
        </p:spPr>
        <p:txBody>
          <a:bodyPr wrap="square">
            <a:spAutoFit/>
          </a:bodyPr>
          <a:lstStyle/>
          <a:p>
            <a:pPr algn="l">
              <a:lnSpc>
                <a:spcPts val="1800"/>
              </a:lnSpc>
              <a:spcAft>
                <a:spcPts val="900"/>
              </a:spcAft>
              <a:buFont typeface="Arial" panose="020B0604020202020204" pitchFamily="34" charset="0"/>
              <a:buChar char="•"/>
            </a:pPr>
            <a:r>
              <a:rPr lang="tr-TR" b="1" i="0" dirty="0">
                <a:solidFill>
                  <a:srgbClr val="0A0A0A"/>
                </a:solidFill>
                <a:effectLst/>
                <a:latin typeface="Google Sans"/>
              </a:rPr>
              <a:t>Enfeksiyöz Atıklar:</a:t>
            </a:r>
            <a:r>
              <a:rPr lang="tr-TR" b="0" i="0" dirty="0">
                <a:solidFill>
                  <a:srgbClr val="0A0A0A"/>
                </a:solidFill>
                <a:effectLst/>
                <a:latin typeface="Google Sans"/>
              </a:rPr>
              <a:t> Hastalarla temas etmiş sargı bezleri, pamuklar, eldivenler, kan torbaları, vücut sıvıları</a:t>
            </a:r>
          </a:p>
          <a:p>
            <a:pPr algn="l">
              <a:lnSpc>
                <a:spcPts val="1800"/>
              </a:lnSpc>
              <a:spcAft>
                <a:spcPts val="900"/>
              </a:spcAft>
              <a:buFont typeface="Arial" panose="020B0604020202020204" pitchFamily="34" charset="0"/>
              <a:buChar char="•"/>
            </a:pPr>
            <a:r>
              <a:rPr lang="tr-TR" b="1" i="0" dirty="0">
                <a:solidFill>
                  <a:srgbClr val="0A0A0A"/>
                </a:solidFill>
                <a:effectLst/>
                <a:latin typeface="Google Sans"/>
              </a:rPr>
              <a:t>Kesici-Delici Atıklar:</a:t>
            </a:r>
            <a:r>
              <a:rPr lang="tr-TR" b="0" i="0" dirty="0">
                <a:solidFill>
                  <a:srgbClr val="0A0A0A"/>
                </a:solidFill>
                <a:effectLst/>
                <a:latin typeface="Google Sans"/>
              </a:rPr>
              <a:t> İğne uçları, enjektörler, bistüri ağızları, cam serum şişeleri, kırık camlar, petriler</a:t>
            </a:r>
          </a:p>
          <a:p>
            <a:pPr algn="l">
              <a:lnSpc>
                <a:spcPts val="1800"/>
              </a:lnSpc>
              <a:spcAft>
                <a:spcPts val="900"/>
              </a:spcAft>
              <a:buFont typeface="Arial" panose="020B0604020202020204" pitchFamily="34" charset="0"/>
              <a:buChar char="•"/>
            </a:pPr>
            <a:r>
              <a:rPr lang="tr-TR" b="1" i="0" dirty="0">
                <a:solidFill>
                  <a:srgbClr val="0A0A0A"/>
                </a:solidFill>
                <a:effectLst/>
                <a:latin typeface="Google Sans"/>
              </a:rPr>
              <a:t>Patolojik Atıklar:</a:t>
            </a:r>
            <a:r>
              <a:rPr lang="tr-TR" b="0" i="0" dirty="0">
                <a:solidFill>
                  <a:srgbClr val="0A0A0A"/>
                </a:solidFill>
                <a:effectLst/>
                <a:latin typeface="Google Sans"/>
              </a:rPr>
              <a:t> İnsan vücut dokuları, organlar, plasenta ve vücut parçaları</a:t>
            </a:r>
          </a:p>
          <a:p>
            <a:pPr algn="l">
              <a:lnSpc>
                <a:spcPts val="1800"/>
              </a:lnSpc>
              <a:spcAft>
                <a:spcPts val="900"/>
              </a:spcAft>
              <a:buFont typeface="Arial" panose="020B0604020202020204" pitchFamily="34" charset="0"/>
              <a:buChar char="•"/>
            </a:pPr>
            <a:r>
              <a:rPr lang="tr-TR" b="1" i="0" dirty="0">
                <a:solidFill>
                  <a:srgbClr val="0A0A0A"/>
                </a:solidFill>
                <a:effectLst/>
                <a:latin typeface="Google Sans"/>
              </a:rPr>
              <a:t>Farmasötik ve Kimyasal Atıklar:</a:t>
            </a:r>
            <a:r>
              <a:rPr lang="tr-TR" b="0" i="0" dirty="0">
                <a:solidFill>
                  <a:srgbClr val="0A0A0A"/>
                </a:solidFill>
                <a:effectLst/>
                <a:latin typeface="Google Sans"/>
              </a:rPr>
              <a:t> Süresi geçmiş veya kullanılmış ilaçlar, antibiyotikler, dezenfektanlar, laboratuvar çözücüleri</a:t>
            </a:r>
          </a:p>
        </p:txBody>
      </p:sp>
    </p:spTree>
    <p:extLst>
      <p:ext uri="{BB962C8B-B14F-4D97-AF65-F5344CB8AC3E}">
        <p14:creationId xmlns:p14="http://schemas.microsoft.com/office/powerpoint/2010/main" val="683985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B3C84142-CE5A-4388-ADA9-EE9252FB3B30}"/>
              </a:ext>
            </a:extLst>
          </p:cNvPr>
          <p:cNvSpPr>
            <a:spLocks noGrp="1" noChangeArrowheads="1"/>
          </p:cNvSpPr>
          <p:nvPr>
            <p:ph type="body" idx="1"/>
          </p:nvPr>
        </p:nvSpPr>
        <p:spPr>
          <a:xfrm>
            <a:off x="332174" y="1807728"/>
            <a:ext cx="5763827" cy="4288456"/>
          </a:xfrm>
          <a:solidFill>
            <a:schemeClr val="accent1">
              <a:lumMod val="60000"/>
              <a:lumOff val="40000"/>
            </a:schemeClr>
          </a:solidFill>
          <a:ln>
            <a:solidFill>
              <a:schemeClr val="accent1"/>
            </a:solidFill>
          </a:ln>
        </p:spPr>
        <p:txBody>
          <a:bodyPr>
            <a:normAutofit/>
          </a:bodyPr>
          <a:lstStyle/>
          <a:p>
            <a:pPr marL="342900" indent="-342900">
              <a:buClr>
                <a:srgbClr val="A50021"/>
              </a:buClr>
            </a:pPr>
            <a:r>
              <a:rPr lang="tr-TR" altLang="tr-TR" sz="2000" dirty="0">
                <a:solidFill>
                  <a:srgbClr val="000000"/>
                </a:solidFill>
                <a:cs typeface="Times New Roman" panose="02020603050405020304" pitchFamily="18" charset="0"/>
              </a:rPr>
              <a:t>Tıbbi atıklardan ayrı delinmeye, yırtılmaya, kırılmaya, patlamaya dayanıklı, su geçirmez, sızdırmaz, açılması ve karıştırılması mümkün olmayan üzerinde      ”DİKKAT! KESİCİ-DELİCİ TIBBİ ATIK” ibaresi bulunan sarı plastik kaplarda toplanmalıdır</a:t>
            </a:r>
          </a:p>
          <a:p>
            <a:pPr marL="342900" indent="-342900">
              <a:buClr>
                <a:srgbClr val="A50021"/>
              </a:buClr>
            </a:pPr>
            <a:r>
              <a:rPr lang="tr-TR" altLang="tr-TR" sz="2000" dirty="0">
                <a:solidFill>
                  <a:srgbClr val="000000"/>
                </a:solidFill>
                <a:cs typeface="Times New Roman" panose="02020603050405020304" pitchFamily="18" charset="0"/>
              </a:rPr>
              <a:t>Kapların ¾ oranında doldurularak kapatılması gerekmektedir</a:t>
            </a:r>
          </a:p>
          <a:p>
            <a:pPr marL="342900" indent="-342900">
              <a:buClr>
                <a:srgbClr val="A50021"/>
              </a:buClr>
            </a:pPr>
            <a:r>
              <a:rPr lang="tr-TR" altLang="tr-TR" sz="2000" dirty="0">
                <a:solidFill>
                  <a:srgbClr val="000000"/>
                </a:solidFill>
                <a:cs typeface="Times New Roman" panose="02020603050405020304" pitchFamily="18" charset="0"/>
              </a:rPr>
              <a:t>Dolan kaplar kırmızı tıbbi atık torbalarına konularak geçici atık deposuna gönderilmesi gerekmektedir</a:t>
            </a:r>
          </a:p>
          <a:p>
            <a:pPr marL="342900" indent="-342900">
              <a:buClr>
                <a:srgbClr val="A50021"/>
              </a:buClr>
            </a:pPr>
            <a:r>
              <a:rPr lang="tr-TR" altLang="tr-TR" sz="2000" dirty="0">
                <a:solidFill>
                  <a:srgbClr val="000000"/>
                </a:solidFill>
                <a:cs typeface="Times New Roman" panose="02020603050405020304" pitchFamily="18" charset="0"/>
              </a:rPr>
              <a:t>Bu kaplar boşaltılamaz, aktarılamaz, geri kazanılamaz</a:t>
            </a:r>
          </a:p>
          <a:p>
            <a:pPr marL="342900" indent="-342900">
              <a:buClr>
                <a:srgbClr val="A50021"/>
              </a:buClr>
            </a:pPr>
            <a:r>
              <a:rPr lang="tr-TR" altLang="tr-TR" sz="2000" dirty="0">
                <a:solidFill>
                  <a:srgbClr val="000000"/>
                </a:solidFill>
                <a:cs typeface="Times New Roman" panose="02020603050405020304" pitchFamily="18" charset="0"/>
              </a:rPr>
              <a:t>Dolması halinde yenisi ile değiştirilir</a:t>
            </a:r>
          </a:p>
        </p:txBody>
      </p:sp>
      <p:sp>
        <p:nvSpPr>
          <p:cNvPr id="91139" name="Rectangle 3">
            <a:extLst>
              <a:ext uri="{FF2B5EF4-FFF2-40B4-BE49-F238E27FC236}">
                <a16:creationId xmlns:a16="http://schemas.microsoft.com/office/drawing/2014/main" id="{D85DAF34-F4D6-4831-904D-566F4927CAB0}"/>
              </a:ext>
            </a:extLst>
          </p:cNvPr>
          <p:cNvSpPr>
            <a:spLocks noGrp="1" noChangeArrowheads="1"/>
          </p:cNvSpPr>
          <p:nvPr>
            <p:ph type="title"/>
          </p:nvPr>
        </p:nvSpPr>
        <p:spPr>
          <a:xfrm>
            <a:off x="332174" y="685097"/>
            <a:ext cx="5540375" cy="600075"/>
          </a:xfrm>
        </p:spPr>
        <p:txBody>
          <a:bodyPr>
            <a:normAutofit fontScale="90000"/>
          </a:bodyPr>
          <a:lstStyle/>
          <a:p>
            <a:pPr>
              <a:defRPr/>
            </a:pPr>
            <a:r>
              <a:rPr lang="tr-TR" sz="4000" b="1" dirty="0">
                <a:solidFill>
                  <a:schemeClr val="tx1"/>
                </a:solidFill>
                <a:effectLst>
                  <a:outerShdw blurRad="38100" dist="38100" dir="2700000" algn="tl">
                    <a:srgbClr val="C0C0C0"/>
                  </a:outerShdw>
                </a:effectLst>
                <a:latin typeface="+mn-lt"/>
              </a:rPr>
              <a:t>KESİCİ-DELİCİ ATIKLAR</a:t>
            </a:r>
          </a:p>
        </p:txBody>
      </p:sp>
      <p:pic>
        <p:nvPicPr>
          <p:cNvPr id="4" name="Picture 13" descr="C:\Users\HEKK\Desktop\Atık Yönetimi\Atık Yönetimi Görseller\indir (2).jpg">
            <a:extLst>
              <a:ext uri="{FF2B5EF4-FFF2-40B4-BE49-F238E27FC236}">
                <a16:creationId xmlns:a16="http://schemas.microsoft.com/office/drawing/2014/main" id="{0BBCB005-3264-4EDC-87CA-FBD681518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453" y="-101293"/>
            <a:ext cx="1291592" cy="217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a:extLst>
              <a:ext uri="{FF2B5EF4-FFF2-40B4-BE49-F238E27FC236}">
                <a16:creationId xmlns:a16="http://schemas.microsoft.com/office/drawing/2014/main" id="{81591218-A77B-DD51-917F-121FF41CD7FE}"/>
              </a:ext>
            </a:extLst>
          </p:cNvPr>
          <p:cNvSpPr txBox="1"/>
          <p:nvPr/>
        </p:nvSpPr>
        <p:spPr>
          <a:xfrm>
            <a:off x="6319453" y="2467304"/>
            <a:ext cx="5651637" cy="3170099"/>
          </a:xfrm>
          <a:prstGeom prst="rect">
            <a:avLst/>
          </a:prstGeom>
          <a:noFill/>
        </p:spPr>
        <p:txBody>
          <a:bodyPr wrap="square">
            <a:spAutoFit/>
          </a:bodyPr>
          <a:lstStyle/>
          <a:p>
            <a:pPr marL="342900" marR="410210" lvl="0" indent="-342900" algn="just">
              <a:spcAft>
                <a:spcPts val="600"/>
              </a:spcAft>
              <a:buFont typeface="+mj-lt"/>
              <a:buAutoNum type="arabicPeriod"/>
              <a:tabLst>
                <a:tab pos="457200" algn="l"/>
              </a:tabLst>
            </a:pPr>
            <a:r>
              <a:rPr lang="en-AU" sz="2000" dirty="0" err="1">
                <a:solidFill>
                  <a:srgbClr val="000000"/>
                </a:solidFill>
                <a:effectLst/>
                <a:ea typeface="Times New Roman" panose="02020603050405020304" pitchFamily="18" charset="0"/>
                <a:cs typeface="OpenSymbol"/>
              </a:rPr>
              <a:t>Laboratuvar</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atıkları</a:t>
            </a:r>
            <a:r>
              <a:rPr lang="en-AU" sz="2000" dirty="0">
                <a:solidFill>
                  <a:srgbClr val="000000"/>
                </a:solidFill>
                <a:effectLst/>
                <a:ea typeface="Times New Roman" panose="02020603050405020304" pitchFamily="18" charset="0"/>
                <a:cs typeface="OpenSymbol"/>
              </a:rPr>
              <a:t> (lam, </a:t>
            </a:r>
            <a:r>
              <a:rPr lang="en-AU" sz="2000" dirty="0" err="1">
                <a:solidFill>
                  <a:srgbClr val="000000"/>
                </a:solidFill>
                <a:effectLst/>
                <a:ea typeface="Times New Roman" panose="02020603050405020304" pitchFamily="18" charset="0"/>
                <a:cs typeface="OpenSymbol"/>
              </a:rPr>
              <a:t>lamel</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kapiller</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tüp</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kırılmış</a:t>
            </a:r>
            <a:r>
              <a:rPr lang="en-AU" sz="2000" dirty="0">
                <a:solidFill>
                  <a:srgbClr val="000000"/>
                </a:solidFill>
                <a:effectLst/>
                <a:ea typeface="Times New Roman" panose="02020603050405020304" pitchFamily="18" charset="0"/>
                <a:cs typeface="OpenSymbol"/>
              </a:rPr>
              <a:t> cam </a:t>
            </a:r>
            <a:r>
              <a:rPr lang="en-AU" sz="2000" dirty="0" err="1">
                <a:solidFill>
                  <a:srgbClr val="000000"/>
                </a:solidFill>
                <a:effectLst/>
                <a:ea typeface="Times New Roman" panose="02020603050405020304" pitchFamily="18" charset="0"/>
                <a:cs typeface="OpenSymbol"/>
              </a:rPr>
              <a:t>tüp</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ve</a:t>
            </a:r>
            <a:r>
              <a:rPr lang="en-AU" sz="2000" dirty="0">
                <a:solidFill>
                  <a:srgbClr val="000000"/>
                </a:solidFill>
                <a:effectLst/>
                <a:ea typeface="Times New Roman" panose="02020603050405020304" pitchFamily="18" charset="0"/>
                <a:cs typeface="OpenSymbol"/>
              </a:rPr>
              <a:t> cam petri </a:t>
            </a:r>
            <a:r>
              <a:rPr lang="en-AU" sz="2000" dirty="0" err="1">
                <a:solidFill>
                  <a:srgbClr val="000000"/>
                </a:solidFill>
                <a:effectLst/>
                <a:ea typeface="Times New Roman" panose="02020603050405020304" pitchFamily="18" charset="0"/>
                <a:cs typeface="OpenSymbol"/>
              </a:rPr>
              <a:t>kapları</a:t>
            </a:r>
            <a:r>
              <a:rPr lang="en-AU" sz="2000" dirty="0">
                <a:solidFill>
                  <a:srgbClr val="000000"/>
                </a:solidFill>
                <a:effectLst/>
                <a:ea typeface="Times New Roman" panose="02020603050405020304" pitchFamily="18" charset="0"/>
                <a:cs typeface="OpenSymbol"/>
              </a:rPr>
              <a:t> vb.)</a:t>
            </a:r>
            <a:endParaRPr lang="tr-TR" sz="2000" dirty="0">
              <a:solidFill>
                <a:srgbClr val="000000"/>
              </a:solidFill>
              <a:effectLst/>
              <a:ea typeface="Times New Roman" panose="02020603050405020304" pitchFamily="18" charset="0"/>
              <a:cs typeface="OpenSymbol"/>
            </a:endParaRPr>
          </a:p>
          <a:p>
            <a:pPr marL="342900" marR="410210" lvl="0" indent="-342900" algn="just">
              <a:spcAft>
                <a:spcPts val="600"/>
              </a:spcAft>
              <a:buFont typeface="+mj-lt"/>
              <a:buAutoNum type="arabicPeriod"/>
              <a:tabLst>
                <a:tab pos="457200" algn="l"/>
              </a:tabLst>
            </a:pPr>
            <a:r>
              <a:rPr lang="en-AU" sz="2000" dirty="0" err="1">
                <a:solidFill>
                  <a:srgbClr val="000000"/>
                </a:solidFill>
                <a:effectLst/>
                <a:ea typeface="Times New Roman" panose="02020603050405020304" pitchFamily="18" charset="0"/>
                <a:cs typeface="OpenSymbol"/>
              </a:rPr>
              <a:t>Bistüri</a:t>
            </a:r>
            <a:r>
              <a:rPr lang="en-AU" sz="2000" dirty="0">
                <a:solidFill>
                  <a:srgbClr val="000000"/>
                </a:solidFill>
                <a:effectLst/>
                <a:ea typeface="Times New Roman" panose="02020603050405020304" pitchFamily="18" charset="0"/>
                <a:cs typeface="OpenSymbol"/>
              </a:rPr>
              <a:t>,</a:t>
            </a:r>
            <a:endParaRPr lang="tr-TR" sz="2000" dirty="0">
              <a:solidFill>
                <a:srgbClr val="000000"/>
              </a:solidFill>
              <a:effectLst/>
              <a:ea typeface="Times New Roman" panose="02020603050405020304" pitchFamily="18" charset="0"/>
              <a:cs typeface="OpenSymbol"/>
            </a:endParaRPr>
          </a:p>
          <a:p>
            <a:pPr marL="342900" marR="410210" lvl="0" indent="-342900" algn="just">
              <a:spcAft>
                <a:spcPts val="600"/>
              </a:spcAft>
              <a:buFont typeface="+mj-lt"/>
              <a:buAutoNum type="arabicPeriod"/>
              <a:tabLst>
                <a:tab pos="457200" algn="l"/>
              </a:tabLst>
            </a:pPr>
            <a:r>
              <a:rPr lang="en-AU" sz="2000" dirty="0" err="1">
                <a:solidFill>
                  <a:srgbClr val="000000"/>
                </a:solidFill>
                <a:effectLst/>
                <a:ea typeface="Times New Roman" panose="02020603050405020304" pitchFamily="18" charset="0"/>
                <a:cs typeface="OpenSymbol"/>
              </a:rPr>
              <a:t>Lanset</a:t>
            </a:r>
            <a:endParaRPr lang="tr-TR" sz="2000" dirty="0">
              <a:solidFill>
                <a:srgbClr val="000000"/>
              </a:solidFill>
              <a:effectLst/>
              <a:ea typeface="Times New Roman" panose="02020603050405020304" pitchFamily="18" charset="0"/>
              <a:cs typeface="OpenSymbol"/>
            </a:endParaRPr>
          </a:p>
          <a:p>
            <a:pPr marL="342900" marR="410210" lvl="0" indent="-342900" algn="just">
              <a:spcAft>
                <a:spcPts val="600"/>
              </a:spcAft>
              <a:buFont typeface="+mj-lt"/>
              <a:buAutoNum type="arabicPeriod"/>
              <a:tabLst>
                <a:tab pos="457200" algn="l"/>
              </a:tabLst>
            </a:pPr>
            <a:r>
              <a:rPr lang="en-AU" sz="2000" dirty="0" err="1">
                <a:solidFill>
                  <a:srgbClr val="000000"/>
                </a:solidFill>
                <a:effectLst/>
                <a:ea typeface="Times New Roman" panose="02020603050405020304" pitchFamily="18" charset="0"/>
                <a:cs typeface="OpenSymbol"/>
              </a:rPr>
              <a:t>İçinde</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ilaç</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kalıntısı</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olmayan</a:t>
            </a:r>
            <a:r>
              <a:rPr lang="en-AU" sz="2000" dirty="0">
                <a:solidFill>
                  <a:srgbClr val="000000"/>
                </a:solidFill>
                <a:effectLst/>
                <a:ea typeface="Times New Roman" panose="02020603050405020304" pitchFamily="18" charset="0"/>
                <a:cs typeface="OpenSymbol"/>
              </a:rPr>
              <a:t> cam </a:t>
            </a:r>
            <a:r>
              <a:rPr lang="en-AU" sz="2000" dirty="0" err="1">
                <a:solidFill>
                  <a:srgbClr val="000000"/>
                </a:solidFill>
                <a:effectLst/>
                <a:ea typeface="Times New Roman" panose="02020603050405020304" pitchFamily="18" charset="0"/>
                <a:cs typeface="OpenSymbol"/>
              </a:rPr>
              <a:t>ampuller</a:t>
            </a:r>
            <a:r>
              <a:rPr lang="en-AU" sz="2000" dirty="0">
                <a:solidFill>
                  <a:srgbClr val="000000"/>
                </a:solidFill>
                <a:effectLst/>
                <a:ea typeface="Times New Roman" panose="02020603050405020304" pitchFamily="18" charset="0"/>
                <a:cs typeface="OpenSymbol"/>
              </a:rPr>
              <a:t> (SF, </a:t>
            </a:r>
            <a:r>
              <a:rPr lang="en-AU" sz="2000" dirty="0" err="1">
                <a:solidFill>
                  <a:srgbClr val="000000"/>
                </a:solidFill>
                <a:effectLst/>
                <a:ea typeface="Times New Roman" panose="02020603050405020304" pitchFamily="18" charset="0"/>
                <a:cs typeface="OpenSymbol"/>
              </a:rPr>
              <a:t>distile</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su</a:t>
            </a:r>
            <a:r>
              <a:rPr lang="en-AU" sz="2000" dirty="0">
                <a:solidFill>
                  <a:srgbClr val="000000"/>
                </a:solidFill>
                <a:effectLst/>
                <a:ea typeface="Times New Roman" panose="02020603050405020304" pitchFamily="18" charset="0"/>
                <a:cs typeface="OpenSymbol"/>
              </a:rPr>
              <a:t> vb.)</a:t>
            </a:r>
            <a:endParaRPr lang="tr-TR" sz="2000" dirty="0">
              <a:solidFill>
                <a:srgbClr val="000000"/>
              </a:solidFill>
              <a:effectLst/>
              <a:ea typeface="Times New Roman" panose="02020603050405020304" pitchFamily="18" charset="0"/>
              <a:cs typeface="OpenSymbol"/>
            </a:endParaRPr>
          </a:p>
          <a:p>
            <a:pPr marL="342900" marR="410210" lvl="0" indent="-342900" algn="just">
              <a:spcAft>
                <a:spcPts val="600"/>
              </a:spcAft>
              <a:buFont typeface="+mj-lt"/>
              <a:buAutoNum type="arabicPeriod"/>
              <a:tabLst>
                <a:tab pos="457200" algn="l"/>
              </a:tabLst>
            </a:pPr>
            <a:r>
              <a:rPr lang="en-AU" sz="2000" dirty="0" err="1">
                <a:solidFill>
                  <a:srgbClr val="000000"/>
                </a:solidFill>
                <a:effectLst/>
                <a:ea typeface="Times New Roman" panose="02020603050405020304" pitchFamily="18" charset="0"/>
                <a:cs typeface="OpenSymbol"/>
              </a:rPr>
              <a:t>Enjektör</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ve</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diğer</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tüm</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tıbbi</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girişim</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iğneleri</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cerrahi</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sütur</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iğneleri</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biyopsi</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iğneleri</a:t>
            </a:r>
            <a:r>
              <a:rPr lang="en-AU" sz="2000" dirty="0">
                <a:solidFill>
                  <a:srgbClr val="000000"/>
                </a:solidFill>
                <a:effectLst/>
                <a:ea typeface="Times New Roman" panose="02020603050405020304" pitchFamily="18" charset="0"/>
                <a:cs typeface="OpenSymbol"/>
              </a:rPr>
              <a:t>, serum </a:t>
            </a:r>
            <a:r>
              <a:rPr lang="en-AU" sz="2000" dirty="0" err="1">
                <a:solidFill>
                  <a:srgbClr val="000000"/>
                </a:solidFill>
                <a:effectLst/>
                <a:ea typeface="Times New Roman" panose="02020603050405020304" pitchFamily="18" charset="0"/>
                <a:cs typeface="OpenSymbol"/>
              </a:rPr>
              <a:t>seti</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iğnesi</a:t>
            </a:r>
            <a:r>
              <a:rPr lang="en-AU" sz="2000" dirty="0">
                <a:solidFill>
                  <a:srgbClr val="000000"/>
                </a:solidFill>
                <a:effectLst/>
                <a:ea typeface="Times New Roman" panose="02020603050405020304" pitchFamily="18" charset="0"/>
                <a:cs typeface="OpenSymbol"/>
              </a:rPr>
              <a:t>, </a:t>
            </a:r>
            <a:r>
              <a:rPr lang="en-AU" sz="2000" dirty="0" err="1">
                <a:solidFill>
                  <a:srgbClr val="000000"/>
                </a:solidFill>
                <a:effectLst/>
                <a:ea typeface="Times New Roman" panose="02020603050405020304" pitchFamily="18" charset="0"/>
                <a:cs typeface="OpenSymbol"/>
              </a:rPr>
              <a:t>intraket</a:t>
            </a:r>
            <a:endParaRPr lang="tr-TR" sz="2000" dirty="0">
              <a:solidFill>
                <a:srgbClr val="000000"/>
              </a:solidFill>
              <a:effectLst/>
              <a:ea typeface="Times New Roman" panose="02020603050405020304" pitchFamily="18" charset="0"/>
              <a:cs typeface="OpenSymbol"/>
            </a:endParaRPr>
          </a:p>
        </p:txBody>
      </p:sp>
    </p:spTree>
    <p:extLst>
      <p:ext uri="{BB962C8B-B14F-4D97-AF65-F5344CB8AC3E}">
        <p14:creationId xmlns:p14="http://schemas.microsoft.com/office/powerpoint/2010/main" val="2887384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B4155-DE47-61BF-3D5D-AAA2B85910F5}"/>
            </a:ext>
          </a:extLst>
        </p:cNvPr>
        <p:cNvGrpSpPr/>
        <p:nvPr/>
      </p:nvGrpSpPr>
      <p:grpSpPr>
        <a:xfrm>
          <a:off x="0" y="0"/>
          <a:ext cx="0" cy="0"/>
          <a:chOff x="0" y="0"/>
          <a:chExt cx="0" cy="0"/>
        </a:xfrm>
      </p:grpSpPr>
      <p:pic>
        <p:nvPicPr>
          <p:cNvPr id="146435" name="Picture 8">
            <a:extLst>
              <a:ext uri="{FF2B5EF4-FFF2-40B4-BE49-F238E27FC236}">
                <a16:creationId xmlns:a16="http://schemas.microsoft.com/office/drawing/2014/main" id="{7D03D1F7-8228-073E-4324-0823C46DB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89" y="2770050"/>
            <a:ext cx="292893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6 Aşağı Ok Belirtme Çizgisi">
            <a:extLst>
              <a:ext uri="{FF2B5EF4-FFF2-40B4-BE49-F238E27FC236}">
                <a16:creationId xmlns:a16="http://schemas.microsoft.com/office/drawing/2014/main" id="{4A76512C-3A2F-D7EF-46C4-E3711AE51E64}"/>
              </a:ext>
            </a:extLst>
          </p:cNvPr>
          <p:cNvSpPr>
            <a:spLocks noChangeArrowheads="1"/>
          </p:cNvSpPr>
          <p:nvPr/>
        </p:nvSpPr>
        <p:spPr bwMode="auto">
          <a:xfrm>
            <a:off x="5024437" y="1868351"/>
            <a:ext cx="2357437" cy="1282171"/>
          </a:xfrm>
          <a:prstGeom prst="downArrowCallout">
            <a:avLst>
              <a:gd name="adj1" fmla="val 25007"/>
              <a:gd name="adj2" fmla="val 24999"/>
              <a:gd name="adj3" fmla="val 25000"/>
              <a:gd name="adj4" fmla="val 64977"/>
            </a:avLst>
          </a:prstGeom>
          <a:solidFill>
            <a:srgbClr val="FF9900"/>
          </a:solidFill>
          <a:ln w="9525" algn="ctr">
            <a:solidFill>
              <a:schemeClr val="tx1"/>
            </a:solidFill>
            <a:round/>
            <a:headEnd/>
            <a:tailEnd/>
          </a:ln>
        </p:spPr>
        <p:txBody>
          <a:bodyPr/>
          <a:lstStyle>
            <a:lvl1pPr>
              <a:lnSpc>
                <a:spcPct val="95000"/>
              </a:lnSpc>
              <a:spcBef>
                <a:spcPts val="800"/>
              </a:spcBef>
              <a:buClr>
                <a:srgbClr val="0000CC"/>
              </a:buClr>
              <a:buSzPct val="60000"/>
              <a:buFont typeface="Wingdings" panose="05000000000000000000" pitchFamily="2" charset="2"/>
              <a:buChar char=""/>
              <a:defRPr sz="3200">
                <a:solidFill>
                  <a:srgbClr val="003366"/>
                </a:solidFill>
                <a:latin typeface="Times New Roman" panose="02020603050405020304" pitchFamily="18" charset="0"/>
                <a:cs typeface="Arial" panose="020B0604020202020204" pitchFamily="34" charset="0"/>
              </a:defRPr>
            </a:lvl1pPr>
            <a:lvl2pPr marL="742950" indent="-285750">
              <a:lnSpc>
                <a:spcPct val="95000"/>
              </a:lnSpc>
              <a:spcBef>
                <a:spcPts val="700"/>
              </a:spcBef>
              <a:buClr>
                <a:srgbClr val="003366"/>
              </a:buClr>
              <a:buSzPct val="60000"/>
              <a:buFont typeface="Wingdings" panose="05000000000000000000" pitchFamily="2" charset="2"/>
              <a:buChar char=""/>
              <a:defRPr sz="2800">
                <a:solidFill>
                  <a:srgbClr val="003366"/>
                </a:solidFill>
                <a:latin typeface="Times New Roman" panose="02020603050405020304" pitchFamily="18" charset="0"/>
                <a:cs typeface="Arial" panose="020B0604020202020204" pitchFamily="34" charset="0"/>
              </a:defRPr>
            </a:lvl2pPr>
            <a:lvl3pPr marL="1143000" indent="-228600">
              <a:lnSpc>
                <a:spcPct val="95000"/>
              </a:lnSpc>
              <a:spcBef>
                <a:spcPts val="600"/>
              </a:spcBef>
              <a:buClr>
                <a:srgbClr val="8668E8"/>
              </a:buClr>
              <a:buSzPct val="60000"/>
              <a:buFont typeface="Wingdings" panose="05000000000000000000" pitchFamily="2" charset="2"/>
              <a:buChar char=""/>
              <a:defRPr sz="2400">
                <a:solidFill>
                  <a:srgbClr val="003366"/>
                </a:solidFill>
                <a:latin typeface="Times New Roman" panose="02020603050405020304" pitchFamily="18" charset="0"/>
                <a:cs typeface="Arial" panose="020B0604020202020204" pitchFamily="34" charset="0"/>
              </a:defRPr>
            </a:lvl3pPr>
            <a:lvl4pPr marL="1600200" indent="-228600">
              <a:lnSpc>
                <a:spcPct val="95000"/>
              </a:lnSpc>
              <a:spcBef>
                <a:spcPts val="500"/>
              </a:spcBef>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4pPr>
            <a:lvl5pPr marL="2057400" indent="-228600">
              <a:lnSpc>
                <a:spcPct val="95000"/>
              </a:lnSpc>
              <a:spcBef>
                <a:spcPts val="500"/>
              </a:spcBef>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5pPr>
            <a:lvl6pPr marL="25146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6pPr>
            <a:lvl7pPr marL="29718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7pPr>
            <a:lvl8pPr marL="34290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8pPr>
            <a:lvl9pPr marL="38862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9pPr>
          </a:lstStyle>
          <a:p>
            <a:pPr algn="ctr" eaLnBrk="1" hangingPunct="1">
              <a:spcBef>
                <a:spcPct val="0"/>
              </a:spcBef>
              <a:buClr>
                <a:srgbClr val="003366"/>
              </a:buClr>
              <a:buSzPct val="100000"/>
              <a:buFont typeface="Times New Roman" panose="02020603050405020304" pitchFamily="18" charset="0"/>
              <a:buNone/>
            </a:pPr>
            <a:r>
              <a:rPr lang="tr-TR" altLang="tr-TR" b="1" dirty="0">
                <a:solidFill>
                  <a:schemeClr val="bg1"/>
                </a:solidFill>
                <a:latin typeface="Calibri" panose="020F0502020204030204" pitchFamily="34" charset="0"/>
              </a:rPr>
              <a:t>El Hijyeni</a:t>
            </a:r>
          </a:p>
        </p:txBody>
      </p:sp>
      <p:sp>
        <p:nvSpPr>
          <p:cNvPr id="146437" name="7 Sağ Ok Belirtme Çizgisi">
            <a:extLst>
              <a:ext uri="{FF2B5EF4-FFF2-40B4-BE49-F238E27FC236}">
                <a16:creationId xmlns:a16="http://schemas.microsoft.com/office/drawing/2014/main" id="{63776871-34A8-7D5E-C861-FA88EB2FC659}"/>
              </a:ext>
            </a:extLst>
          </p:cNvPr>
          <p:cNvSpPr>
            <a:spLocks noChangeArrowheads="1"/>
          </p:cNvSpPr>
          <p:nvPr/>
        </p:nvSpPr>
        <p:spPr bwMode="auto">
          <a:xfrm>
            <a:off x="1952626" y="3035468"/>
            <a:ext cx="2928937" cy="1643064"/>
          </a:xfrm>
          <a:prstGeom prst="rightArrowCallout">
            <a:avLst>
              <a:gd name="adj1" fmla="val 26435"/>
              <a:gd name="adj2" fmla="val 25000"/>
              <a:gd name="adj3" fmla="val 24998"/>
              <a:gd name="adj4" fmla="val 80796"/>
            </a:avLst>
          </a:prstGeom>
          <a:solidFill>
            <a:srgbClr val="0070C0"/>
          </a:solidFill>
          <a:ln w="9525" algn="ctr">
            <a:solidFill>
              <a:schemeClr val="tx1"/>
            </a:solidFill>
            <a:round/>
            <a:headEnd/>
            <a:tailEnd/>
          </a:ln>
        </p:spPr>
        <p:txBody>
          <a:bodyPr/>
          <a:lstStyle>
            <a:lvl1pPr>
              <a:lnSpc>
                <a:spcPct val="95000"/>
              </a:lnSpc>
              <a:spcBef>
                <a:spcPts val="800"/>
              </a:spcBef>
              <a:buClr>
                <a:srgbClr val="0000CC"/>
              </a:buClr>
              <a:buSzPct val="60000"/>
              <a:buFont typeface="Wingdings" panose="05000000000000000000" pitchFamily="2" charset="2"/>
              <a:buChar char=""/>
              <a:defRPr sz="3200">
                <a:solidFill>
                  <a:srgbClr val="003366"/>
                </a:solidFill>
                <a:latin typeface="Times New Roman" panose="02020603050405020304" pitchFamily="18" charset="0"/>
                <a:cs typeface="Arial" panose="020B0604020202020204" pitchFamily="34" charset="0"/>
              </a:defRPr>
            </a:lvl1pPr>
            <a:lvl2pPr marL="742950" indent="-285750">
              <a:lnSpc>
                <a:spcPct val="95000"/>
              </a:lnSpc>
              <a:spcBef>
                <a:spcPts val="700"/>
              </a:spcBef>
              <a:buClr>
                <a:srgbClr val="003366"/>
              </a:buClr>
              <a:buSzPct val="60000"/>
              <a:buFont typeface="Wingdings" panose="05000000000000000000" pitchFamily="2" charset="2"/>
              <a:buChar char=""/>
              <a:defRPr sz="2800">
                <a:solidFill>
                  <a:srgbClr val="003366"/>
                </a:solidFill>
                <a:latin typeface="Times New Roman" panose="02020603050405020304" pitchFamily="18" charset="0"/>
                <a:cs typeface="Arial" panose="020B0604020202020204" pitchFamily="34" charset="0"/>
              </a:defRPr>
            </a:lvl2pPr>
            <a:lvl3pPr marL="1143000" indent="-228600">
              <a:lnSpc>
                <a:spcPct val="95000"/>
              </a:lnSpc>
              <a:spcBef>
                <a:spcPts val="600"/>
              </a:spcBef>
              <a:buClr>
                <a:srgbClr val="8668E8"/>
              </a:buClr>
              <a:buSzPct val="60000"/>
              <a:buFont typeface="Wingdings" panose="05000000000000000000" pitchFamily="2" charset="2"/>
              <a:buChar char=""/>
              <a:defRPr sz="2400">
                <a:solidFill>
                  <a:srgbClr val="003366"/>
                </a:solidFill>
                <a:latin typeface="Times New Roman" panose="02020603050405020304" pitchFamily="18" charset="0"/>
                <a:cs typeface="Arial" panose="020B0604020202020204" pitchFamily="34" charset="0"/>
              </a:defRPr>
            </a:lvl3pPr>
            <a:lvl4pPr marL="1600200" indent="-228600">
              <a:lnSpc>
                <a:spcPct val="95000"/>
              </a:lnSpc>
              <a:spcBef>
                <a:spcPts val="500"/>
              </a:spcBef>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4pPr>
            <a:lvl5pPr marL="2057400" indent="-228600">
              <a:lnSpc>
                <a:spcPct val="95000"/>
              </a:lnSpc>
              <a:spcBef>
                <a:spcPts val="500"/>
              </a:spcBef>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5pPr>
            <a:lvl6pPr marL="25146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6pPr>
            <a:lvl7pPr marL="29718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7pPr>
            <a:lvl8pPr marL="34290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8pPr>
            <a:lvl9pPr marL="38862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9pPr>
          </a:lstStyle>
          <a:p>
            <a:pPr eaLnBrk="1" hangingPunct="1">
              <a:spcBef>
                <a:spcPct val="0"/>
              </a:spcBef>
              <a:buClr>
                <a:srgbClr val="003366"/>
              </a:buClr>
              <a:buSzPct val="100000"/>
              <a:buFont typeface="Times New Roman" panose="02020603050405020304" pitchFamily="18" charset="0"/>
              <a:buNone/>
            </a:pPr>
            <a:endParaRPr lang="tr-TR" altLang="tr-TR" sz="2400" b="1" dirty="0">
              <a:solidFill>
                <a:schemeClr val="bg1"/>
              </a:solidFill>
              <a:latin typeface="Calibri" panose="020F0502020204030204" pitchFamily="34" charset="0"/>
            </a:endParaRPr>
          </a:p>
          <a:p>
            <a:pPr algn="ctr" eaLnBrk="1" hangingPunct="1">
              <a:spcBef>
                <a:spcPct val="0"/>
              </a:spcBef>
              <a:buClr>
                <a:srgbClr val="003366"/>
              </a:buClr>
              <a:buSzPct val="100000"/>
              <a:buFont typeface="Times New Roman" panose="02020603050405020304" pitchFamily="18" charset="0"/>
              <a:buNone/>
            </a:pPr>
            <a:r>
              <a:rPr lang="tr-TR" altLang="tr-TR" sz="2400" b="1" dirty="0">
                <a:solidFill>
                  <a:schemeClr val="bg1"/>
                </a:solidFill>
                <a:latin typeface="+mn-lt"/>
              </a:rPr>
              <a:t>Dezenfeksiyon </a:t>
            </a:r>
          </a:p>
          <a:p>
            <a:pPr algn="ctr" eaLnBrk="1" hangingPunct="1">
              <a:spcBef>
                <a:spcPct val="0"/>
              </a:spcBef>
              <a:buClr>
                <a:srgbClr val="003366"/>
              </a:buClr>
              <a:buSzPct val="100000"/>
              <a:buFont typeface="Times New Roman" panose="02020603050405020304" pitchFamily="18" charset="0"/>
              <a:buNone/>
            </a:pPr>
            <a:r>
              <a:rPr lang="tr-TR" altLang="tr-TR" sz="2400" b="1" dirty="0">
                <a:solidFill>
                  <a:schemeClr val="bg1"/>
                </a:solidFill>
                <a:latin typeface="+mn-lt"/>
              </a:rPr>
              <a:t>ve</a:t>
            </a:r>
          </a:p>
          <a:p>
            <a:pPr algn="ctr" eaLnBrk="1" hangingPunct="1">
              <a:spcBef>
                <a:spcPct val="0"/>
              </a:spcBef>
              <a:buClr>
                <a:srgbClr val="003366"/>
              </a:buClr>
              <a:buSzPct val="100000"/>
              <a:buFont typeface="Times New Roman" panose="02020603050405020304" pitchFamily="18" charset="0"/>
              <a:buNone/>
            </a:pPr>
            <a:r>
              <a:rPr lang="tr-TR" altLang="tr-TR" sz="2400" b="1" dirty="0">
                <a:solidFill>
                  <a:schemeClr val="bg1"/>
                </a:solidFill>
                <a:latin typeface="+mn-lt"/>
              </a:rPr>
              <a:t> Sterilizasyon</a:t>
            </a:r>
          </a:p>
        </p:txBody>
      </p:sp>
      <p:sp>
        <p:nvSpPr>
          <p:cNvPr id="146438" name="8 Sol Ok Belirtme Çizgisi">
            <a:extLst>
              <a:ext uri="{FF2B5EF4-FFF2-40B4-BE49-F238E27FC236}">
                <a16:creationId xmlns:a16="http://schemas.microsoft.com/office/drawing/2014/main" id="{B42F9CEC-B113-FA24-7B77-B039EE2757EF}"/>
              </a:ext>
            </a:extLst>
          </p:cNvPr>
          <p:cNvSpPr>
            <a:spLocks noChangeArrowheads="1"/>
          </p:cNvSpPr>
          <p:nvPr/>
        </p:nvSpPr>
        <p:spPr bwMode="auto">
          <a:xfrm>
            <a:off x="7541508" y="3049251"/>
            <a:ext cx="3093547" cy="1643063"/>
          </a:xfrm>
          <a:prstGeom prst="leftArrowCallout">
            <a:avLst>
              <a:gd name="adj1" fmla="val 25000"/>
              <a:gd name="adj2" fmla="val 25000"/>
              <a:gd name="adj3" fmla="val 25003"/>
              <a:gd name="adj4" fmla="val 77023"/>
            </a:avLst>
          </a:prstGeom>
          <a:solidFill>
            <a:srgbClr val="0070C0"/>
          </a:solidFill>
          <a:ln w="9525" algn="ctr">
            <a:solidFill>
              <a:schemeClr val="tx1"/>
            </a:solidFill>
            <a:round/>
            <a:headEnd/>
            <a:tailEnd/>
          </a:ln>
        </p:spPr>
        <p:txBody>
          <a:bodyPr/>
          <a:lstStyle>
            <a:lvl1pPr>
              <a:lnSpc>
                <a:spcPct val="95000"/>
              </a:lnSpc>
              <a:spcBef>
                <a:spcPts val="800"/>
              </a:spcBef>
              <a:buClr>
                <a:srgbClr val="0000CC"/>
              </a:buClr>
              <a:buSzPct val="60000"/>
              <a:buFont typeface="Wingdings" panose="05000000000000000000" pitchFamily="2" charset="2"/>
              <a:buChar char=""/>
              <a:defRPr sz="3200">
                <a:solidFill>
                  <a:srgbClr val="003366"/>
                </a:solidFill>
                <a:latin typeface="Times New Roman" panose="02020603050405020304" pitchFamily="18" charset="0"/>
                <a:cs typeface="Arial" panose="020B0604020202020204" pitchFamily="34" charset="0"/>
              </a:defRPr>
            </a:lvl1pPr>
            <a:lvl2pPr marL="742950" indent="-285750">
              <a:lnSpc>
                <a:spcPct val="95000"/>
              </a:lnSpc>
              <a:spcBef>
                <a:spcPts val="700"/>
              </a:spcBef>
              <a:buClr>
                <a:srgbClr val="003366"/>
              </a:buClr>
              <a:buSzPct val="60000"/>
              <a:buFont typeface="Wingdings" panose="05000000000000000000" pitchFamily="2" charset="2"/>
              <a:buChar char=""/>
              <a:defRPr sz="2800">
                <a:solidFill>
                  <a:srgbClr val="003366"/>
                </a:solidFill>
                <a:latin typeface="Times New Roman" panose="02020603050405020304" pitchFamily="18" charset="0"/>
                <a:cs typeface="Arial" panose="020B0604020202020204" pitchFamily="34" charset="0"/>
              </a:defRPr>
            </a:lvl2pPr>
            <a:lvl3pPr marL="1143000" indent="-228600">
              <a:lnSpc>
                <a:spcPct val="95000"/>
              </a:lnSpc>
              <a:spcBef>
                <a:spcPts val="600"/>
              </a:spcBef>
              <a:buClr>
                <a:srgbClr val="8668E8"/>
              </a:buClr>
              <a:buSzPct val="60000"/>
              <a:buFont typeface="Wingdings" panose="05000000000000000000" pitchFamily="2" charset="2"/>
              <a:buChar char=""/>
              <a:defRPr sz="2400">
                <a:solidFill>
                  <a:srgbClr val="003366"/>
                </a:solidFill>
                <a:latin typeface="Times New Roman" panose="02020603050405020304" pitchFamily="18" charset="0"/>
                <a:cs typeface="Arial" panose="020B0604020202020204" pitchFamily="34" charset="0"/>
              </a:defRPr>
            </a:lvl3pPr>
            <a:lvl4pPr marL="1600200" indent="-228600">
              <a:lnSpc>
                <a:spcPct val="95000"/>
              </a:lnSpc>
              <a:spcBef>
                <a:spcPts val="500"/>
              </a:spcBef>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4pPr>
            <a:lvl5pPr marL="2057400" indent="-228600">
              <a:lnSpc>
                <a:spcPct val="95000"/>
              </a:lnSpc>
              <a:spcBef>
                <a:spcPts val="500"/>
              </a:spcBef>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5pPr>
            <a:lvl6pPr marL="25146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6pPr>
            <a:lvl7pPr marL="29718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7pPr>
            <a:lvl8pPr marL="34290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8pPr>
            <a:lvl9pPr marL="3886200" indent="-228600" defTabSz="449263" eaLnBrk="0" fontAlgn="base" hangingPunct="0">
              <a:lnSpc>
                <a:spcPct val="95000"/>
              </a:lnSpc>
              <a:spcBef>
                <a:spcPts val="500"/>
              </a:spcBef>
              <a:spcAft>
                <a:spcPct val="0"/>
              </a:spcAft>
              <a:buClr>
                <a:srgbClr val="003366"/>
              </a:buClr>
              <a:buSzPct val="60000"/>
              <a:buFont typeface="Wingdings" panose="05000000000000000000" pitchFamily="2" charset="2"/>
              <a:buChar char=""/>
              <a:defRPr sz="2000">
                <a:solidFill>
                  <a:srgbClr val="003366"/>
                </a:solidFill>
                <a:latin typeface="Times New Roman" panose="02020603050405020304" pitchFamily="18" charset="0"/>
                <a:cs typeface="Arial" panose="020B0604020202020204" pitchFamily="34" charset="0"/>
              </a:defRPr>
            </a:lvl9pPr>
          </a:lstStyle>
          <a:p>
            <a:pPr algn="ctr" eaLnBrk="1" hangingPunct="1">
              <a:spcBef>
                <a:spcPct val="0"/>
              </a:spcBef>
              <a:buClr>
                <a:srgbClr val="003366"/>
              </a:buClr>
              <a:buSzPct val="100000"/>
              <a:buFont typeface="Times New Roman" panose="02020603050405020304" pitchFamily="18" charset="0"/>
              <a:buNone/>
            </a:pPr>
            <a:r>
              <a:rPr lang="tr-TR" altLang="tr-TR" sz="2800" b="1" dirty="0">
                <a:solidFill>
                  <a:schemeClr val="bg1"/>
                </a:solidFill>
                <a:latin typeface="+mn-lt"/>
              </a:rPr>
              <a:t>Eğitimli </a:t>
            </a:r>
          </a:p>
          <a:p>
            <a:pPr algn="ctr" eaLnBrk="1" hangingPunct="1">
              <a:spcBef>
                <a:spcPct val="0"/>
              </a:spcBef>
              <a:buClr>
                <a:srgbClr val="003366"/>
              </a:buClr>
              <a:buSzPct val="100000"/>
              <a:buFont typeface="Times New Roman" panose="02020603050405020304" pitchFamily="18" charset="0"/>
              <a:buNone/>
            </a:pPr>
            <a:r>
              <a:rPr lang="tr-TR" altLang="tr-TR" sz="2800" b="1" dirty="0">
                <a:solidFill>
                  <a:schemeClr val="bg1"/>
                </a:solidFill>
                <a:latin typeface="+mn-lt"/>
              </a:rPr>
              <a:t>ve </a:t>
            </a:r>
          </a:p>
          <a:p>
            <a:pPr algn="ctr" eaLnBrk="1" hangingPunct="1">
              <a:spcBef>
                <a:spcPct val="0"/>
              </a:spcBef>
              <a:buClr>
                <a:srgbClr val="003366"/>
              </a:buClr>
              <a:buSzPct val="100000"/>
              <a:buFont typeface="Times New Roman" panose="02020603050405020304" pitchFamily="18" charset="0"/>
              <a:buNone/>
            </a:pPr>
            <a:r>
              <a:rPr lang="tr-TR" altLang="tr-TR" sz="2800" b="1" dirty="0">
                <a:solidFill>
                  <a:schemeClr val="bg1"/>
                </a:solidFill>
                <a:latin typeface="+mn-lt"/>
              </a:rPr>
              <a:t>Yeterli Personel</a:t>
            </a:r>
          </a:p>
        </p:txBody>
      </p:sp>
      <p:sp>
        <p:nvSpPr>
          <p:cNvPr id="10" name="9 Yukarı Ok Belirtme Çizgisi">
            <a:extLst>
              <a:ext uri="{FF2B5EF4-FFF2-40B4-BE49-F238E27FC236}">
                <a16:creationId xmlns:a16="http://schemas.microsoft.com/office/drawing/2014/main" id="{D865AE9A-98A7-3EF3-F693-489D75C8BB71}"/>
              </a:ext>
            </a:extLst>
          </p:cNvPr>
          <p:cNvSpPr/>
          <p:nvPr/>
        </p:nvSpPr>
        <p:spPr bwMode="auto">
          <a:xfrm>
            <a:off x="4881563" y="4832269"/>
            <a:ext cx="2643187" cy="1432817"/>
          </a:xfrm>
          <a:prstGeom prst="upArrowCallout">
            <a:avLst/>
          </a:prstGeom>
          <a:solidFill>
            <a:srgbClr val="FF9900"/>
          </a:solidFill>
          <a:ln w="9525" cap="flat" cmpd="sng" algn="ctr">
            <a:solidFill>
              <a:schemeClr val="accent2">
                <a:lumMod val="60000"/>
                <a:lumOff val="40000"/>
              </a:schemeClr>
            </a:solidFill>
            <a:prstDash val="solid"/>
            <a:round/>
            <a:headEnd type="none" w="med" len="med"/>
            <a:tailEnd type="none" w="med" len="med"/>
          </a:ln>
          <a:effectLst/>
        </p:spPr>
        <p:txBody>
          <a:bodyPr/>
          <a:lstStyle/>
          <a:p>
            <a:pPr algn="ctr" eaLnBrk="1" hangingPunct="1">
              <a:lnSpc>
                <a:spcPct val="95000"/>
              </a:lnSpc>
              <a:buClr>
                <a:srgbClr val="003366"/>
              </a:buClr>
              <a:buSzPct val="100000"/>
              <a:buFont typeface="Times New Roman" pitchFamily="16" charset="0"/>
              <a:buNone/>
              <a:defRPr/>
            </a:pPr>
            <a:r>
              <a:rPr lang="tr-TR" sz="3200" b="1" dirty="0">
                <a:solidFill>
                  <a:schemeClr val="bg1"/>
                </a:solidFill>
                <a:latin typeface="Calibri" pitchFamily="34" charset="0"/>
                <a:cs typeface="Arial" charset="0"/>
              </a:rPr>
              <a:t>İzolasyon Önlemleri</a:t>
            </a:r>
          </a:p>
        </p:txBody>
      </p:sp>
      <p:pic>
        <p:nvPicPr>
          <p:cNvPr id="1028" name="Picture 4">
            <a:extLst>
              <a:ext uri="{FF2B5EF4-FFF2-40B4-BE49-F238E27FC236}">
                <a16:creationId xmlns:a16="http://schemas.microsoft.com/office/drawing/2014/main" id="{3E2662CF-D26B-AF27-D83D-8367CF5B10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59" r="5972"/>
          <a:stretch>
            <a:fillRect/>
          </a:stretch>
        </p:blipFill>
        <p:spPr bwMode="auto">
          <a:xfrm>
            <a:off x="10761173" y="0"/>
            <a:ext cx="1328046" cy="14681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Başlık 3">
            <a:extLst>
              <a:ext uri="{FF2B5EF4-FFF2-40B4-BE49-F238E27FC236}">
                <a16:creationId xmlns:a16="http://schemas.microsoft.com/office/drawing/2014/main" id="{17B8F5E3-2F05-6DE0-830E-78EE968DA38C}"/>
              </a:ext>
            </a:extLst>
          </p:cNvPr>
          <p:cNvSpPr>
            <a:spLocks noGrp="1"/>
          </p:cNvSpPr>
          <p:nvPr>
            <p:ph type="title"/>
          </p:nvPr>
        </p:nvSpPr>
        <p:spPr>
          <a:xfrm>
            <a:off x="1797731" y="419438"/>
            <a:ext cx="9257413" cy="1029475"/>
          </a:xfrm>
        </p:spPr>
        <p:txBody>
          <a:bodyPr>
            <a:normAutofit/>
          </a:bodyPr>
          <a:lstStyle/>
          <a:p>
            <a:r>
              <a:rPr lang="tr-TR" sz="4400" b="1" dirty="0"/>
              <a:t>Enfeksiyon Kontrolünün Temel İlkeleri</a:t>
            </a:r>
          </a:p>
        </p:txBody>
      </p:sp>
    </p:spTree>
    <p:extLst>
      <p:ext uri="{BB962C8B-B14F-4D97-AF65-F5344CB8AC3E}">
        <p14:creationId xmlns:p14="http://schemas.microsoft.com/office/powerpoint/2010/main" val="34854932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33359C3-42B7-4844-AF2E-7F5A83F6411A}"/>
              </a:ext>
            </a:extLst>
          </p:cNvPr>
          <p:cNvPicPr>
            <a:picLocks noChangeAspect="1"/>
          </p:cNvPicPr>
          <p:nvPr/>
        </p:nvPicPr>
        <p:blipFill rotWithShape="1">
          <a:blip r:embed="rId2"/>
          <a:srcRect l="43548" t="58714" r="42233" b="18264"/>
          <a:stretch/>
        </p:blipFill>
        <p:spPr>
          <a:xfrm>
            <a:off x="4733562" y="3491448"/>
            <a:ext cx="2997230" cy="2728451"/>
          </a:xfrm>
          <a:prstGeom prst="rect">
            <a:avLst/>
          </a:prstGeom>
        </p:spPr>
      </p:pic>
      <p:sp>
        <p:nvSpPr>
          <p:cNvPr id="82946" name="Rectangle 2">
            <a:extLst>
              <a:ext uri="{FF2B5EF4-FFF2-40B4-BE49-F238E27FC236}">
                <a16:creationId xmlns:a16="http://schemas.microsoft.com/office/drawing/2014/main" id="{B3C84142-CE5A-4388-ADA9-EE9252FB3B30}"/>
              </a:ext>
            </a:extLst>
          </p:cNvPr>
          <p:cNvSpPr>
            <a:spLocks noGrp="1" noChangeArrowheads="1"/>
          </p:cNvSpPr>
          <p:nvPr>
            <p:ph type="body" idx="1"/>
          </p:nvPr>
        </p:nvSpPr>
        <p:spPr>
          <a:xfrm>
            <a:off x="176530" y="1916349"/>
            <a:ext cx="5283493" cy="4018459"/>
          </a:xfrm>
          <a:solidFill>
            <a:srgbClr val="FFFF00"/>
          </a:solidFill>
        </p:spPr>
        <p:txBody>
          <a:bodyPr>
            <a:normAutofit lnSpcReduction="10000"/>
          </a:bodyPr>
          <a:lstStyle/>
          <a:p>
            <a:pPr marL="597535" marR="410210" indent="-285750" algn="just">
              <a:spcAft>
                <a:spcPts val="600"/>
              </a:spcAft>
              <a:buFont typeface="Arial" panose="020B0604020202020204" pitchFamily="34" charset="0"/>
              <a:buChar char="•"/>
            </a:pPr>
            <a:r>
              <a:rPr lang="tr-TR" sz="1800" dirty="0">
                <a:solidFill>
                  <a:srgbClr val="000000"/>
                </a:solidFill>
                <a:effectLst/>
                <a:ea typeface="Times New Roman" panose="02020603050405020304" pitchFamily="18" charset="0"/>
              </a:rPr>
              <a:t>Hücre DNA’sı üzerinde mutasyon yapıcı, kanserojen veya insan ya da hayvanda düşüğe neden olabilen türden farmasötik ve kimyasal maddeleri, kanser tedavisinde kullanılan sitotoksik (antineoplastik) ürünleri ve radyoaktif materyali ihtiva eden atıkları içerir</a:t>
            </a:r>
          </a:p>
          <a:p>
            <a:pPr marL="597535" marR="410210" indent="-285750" algn="just">
              <a:spcAft>
                <a:spcPts val="600"/>
              </a:spcAft>
              <a:buFont typeface="Arial" panose="020B0604020202020204" pitchFamily="34" charset="0"/>
              <a:buChar char="•"/>
            </a:pPr>
            <a:r>
              <a:rPr lang="tr-TR" sz="1800" dirty="0">
                <a:solidFill>
                  <a:srgbClr val="000000"/>
                </a:solidFill>
                <a:effectLst/>
                <a:ea typeface="Times New Roman" panose="02020603050405020304" pitchFamily="18" charset="0"/>
              </a:rPr>
              <a:t>Bu tarz atıklar “</a:t>
            </a:r>
            <a:r>
              <a:rPr lang="tr-TR" sz="1800" b="1" dirty="0">
                <a:solidFill>
                  <a:srgbClr val="000000"/>
                </a:solidFill>
                <a:effectLst/>
                <a:ea typeface="Times New Roman" panose="02020603050405020304" pitchFamily="18" charset="0"/>
              </a:rPr>
              <a:t>Tehlikeli Atık</a:t>
            </a:r>
            <a:r>
              <a:rPr lang="tr-TR" sz="1800" dirty="0">
                <a:solidFill>
                  <a:srgbClr val="000000"/>
                </a:solidFill>
                <a:effectLst/>
                <a:ea typeface="Times New Roman" panose="02020603050405020304" pitchFamily="18" charset="0"/>
              </a:rPr>
              <a:t>” yazılı sarı renkli tehlikeli atık poşeti ve sızdırmaz delinmez kaplarda diğer atıklardan ayrı olarak toplanır</a:t>
            </a:r>
          </a:p>
          <a:p>
            <a:pPr marL="597535" marR="410210" indent="-285750" algn="just">
              <a:spcAft>
                <a:spcPts val="600"/>
              </a:spcAft>
              <a:buFont typeface="Arial" panose="020B0604020202020204" pitchFamily="34" charset="0"/>
              <a:buChar char="•"/>
            </a:pPr>
            <a:r>
              <a:rPr lang="tr-TR" sz="1800" dirty="0">
                <a:solidFill>
                  <a:srgbClr val="000000"/>
                </a:solidFill>
                <a:effectLst/>
                <a:ea typeface="Times New Roman" panose="02020603050405020304" pitchFamily="18" charset="0"/>
              </a:rPr>
              <a:t>Bu ilaçların hazırlandığı, uygulandığı ve tehlikeli</a:t>
            </a:r>
            <a:r>
              <a:rPr lang="tr-TR" sz="1800" dirty="0">
                <a:effectLst/>
                <a:ea typeface="Times New Roman" panose="02020603050405020304" pitchFamily="18" charset="0"/>
              </a:rPr>
              <a:t> atıkların üretildiği alanlarda atık kutusu ve torbalarını tıbbi atık torbalarından ayırt edebilmek için atık kutusu ve torbaları üzerine “Tehlikeli Atık Etiketi” ifadesi yer almalıdır</a:t>
            </a:r>
          </a:p>
        </p:txBody>
      </p:sp>
      <p:sp>
        <p:nvSpPr>
          <p:cNvPr id="91139" name="Rectangle 3">
            <a:extLst>
              <a:ext uri="{FF2B5EF4-FFF2-40B4-BE49-F238E27FC236}">
                <a16:creationId xmlns:a16="http://schemas.microsoft.com/office/drawing/2014/main" id="{D85DAF34-F4D6-4831-904D-566F4927CAB0}"/>
              </a:ext>
            </a:extLst>
          </p:cNvPr>
          <p:cNvSpPr>
            <a:spLocks noGrp="1" noChangeArrowheads="1"/>
          </p:cNvSpPr>
          <p:nvPr>
            <p:ph type="title"/>
          </p:nvPr>
        </p:nvSpPr>
        <p:spPr>
          <a:xfrm>
            <a:off x="545690" y="376495"/>
            <a:ext cx="5402314" cy="1039350"/>
          </a:xfrm>
        </p:spPr>
        <p:txBody>
          <a:bodyPr>
            <a:normAutofit/>
          </a:bodyPr>
          <a:lstStyle/>
          <a:p>
            <a:pPr>
              <a:defRPr/>
            </a:pPr>
            <a:r>
              <a:rPr lang="tr-TR" sz="5400" b="1" dirty="0">
                <a:solidFill>
                  <a:schemeClr val="tx1"/>
                </a:solidFill>
                <a:effectLst>
                  <a:outerShdw blurRad="38100" dist="38100" dir="2700000" algn="tl">
                    <a:srgbClr val="C0C0C0"/>
                  </a:outerShdw>
                </a:effectLst>
                <a:latin typeface="+mn-lt"/>
              </a:rPr>
              <a:t>TEHLİKELİ ATIKLAR</a:t>
            </a:r>
          </a:p>
        </p:txBody>
      </p:sp>
      <p:sp>
        <p:nvSpPr>
          <p:cNvPr id="6" name="Metin kutusu 5">
            <a:extLst>
              <a:ext uri="{FF2B5EF4-FFF2-40B4-BE49-F238E27FC236}">
                <a16:creationId xmlns:a16="http://schemas.microsoft.com/office/drawing/2014/main" id="{81591218-A77B-DD51-917F-121FF41CD7FE}"/>
              </a:ext>
            </a:extLst>
          </p:cNvPr>
          <p:cNvSpPr txBox="1"/>
          <p:nvPr/>
        </p:nvSpPr>
        <p:spPr>
          <a:xfrm>
            <a:off x="6885510" y="1916349"/>
            <a:ext cx="5213849" cy="4303550"/>
          </a:xfrm>
          <a:prstGeom prst="rect">
            <a:avLst/>
          </a:prstGeom>
          <a:noFill/>
        </p:spPr>
        <p:txBody>
          <a:bodyPr wrap="square">
            <a:spAutoFit/>
          </a:bodyPr>
          <a:lstStyle/>
          <a:p>
            <a:pPr marL="551815" indent="-342900">
              <a:buClr>
                <a:srgbClr val="5A160A"/>
              </a:buClr>
              <a:buFont typeface="+mj-lt"/>
              <a:buAutoNum type="arabicPeriod"/>
              <a:tabLst>
                <a:tab pos="422275" algn="l"/>
              </a:tabLst>
            </a:pPr>
            <a:r>
              <a:rPr lang="tr-TR" sz="1600" spc="-10" dirty="0" err="1">
                <a:cs typeface="Times New Roman" panose="02020603050405020304" pitchFamily="18" charset="0"/>
              </a:rPr>
              <a:t>Si</a:t>
            </a:r>
            <a:r>
              <a:rPr lang="tr-TR" sz="1600" dirty="0" err="1">
                <a:cs typeface="Times New Roman" panose="02020603050405020304" pitchFamily="18" charset="0"/>
              </a:rPr>
              <a:t>t</a:t>
            </a:r>
            <a:r>
              <a:rPr lang="tr-TR" sz="1600" spc="-20" dirty="0" err="1">
                <a:cs typeface="Times New Roman" panose="02020603050405020304" pitchFamily="18" charset="0"/>
              </a:rPr>
              <a:t>o</a:t>
            </a:r>
            <a:r>
              <a:rPr lang="tr-TR" sz="1600" dirty="0" err="1">
                <a:cs typeface="Times New Roman" panose="02020603050405020304" pitchFamily="18" charset="0"/>
              </a:rPr>
              <a:t>t</a:t>
            </a:r>
            <a:r>
              <a:rPr lang="tr-TR" sz="1600" spc="-20" dirty="0" err="1">
                <a:cs typeface="Times New Roman" panose="02020603050405020304" pitchFamily="18" charset="0"/>
              </a:rPr>
              <a:t>o</a:t>
            </a:r>
            <a:r>
              <a:rPr lang="tr-TR" sz="1600" spc="-5" dirty="0" err="1">
                <a:cs typeface="Times New Roman" panose="02020603050405020304" pitchFamily="18" charset="0"/>
              </a:rPr>
              <a:t>k</a:t>
            </a:r>
            <a:r>
              <a:rPr lang="tr-TR" sz="1600" spc="-10" dirty="0" err="1">
                <a:cs typeface="Times New Roman" panose="02020603050405020304" pitchFamily="18" charset="0"/>
              </a:rPr>
              <a:t>sik</a:t>
            </a:r>
            <a:r>
              <a:rPr lang="tr-TR" sz="1600" spc="10" dirty="0">
                <a:cs typeface="Times New Roman" panose="02020603050405020304" pitchFamily="18" charset="0"/>
              </a:rPr>
              <a:t> </a:t>
            </a:r>
            <a:r>
              <a:rPr lang="tr-TR" sz="1600" spc="-80" dirty="0">
                <a:cs typeface="Times New Roman" panose="02020603050405020304" pitchFamily="18" charset="0"/>
              </a:rPr>
              <a:t>v</a:t>
            </a:r>
            <a:r>
              <a:rPr lang="tr-TR" sz="1600" spc="-15" dirty="0">
                <a:cs typeface="Times New Roman" panose="02020603050405020304" pitchFamily="18" charset="0"/>
              </a:rPr>
              <a:t>e</a:t>
            </a:r>
            <a:r>
              <a:rPr lang="tr-TR" sz="1600" spc="-5" dirty="0">
                <a:cs typeface="Times New Roman" panose="02020603050405020304" pitchFamily="18" charset="0"/>
              </a:rPr>
              <a:t> </a:t>
            </a:r>
            <a:r>
              <a:rPr lang="tr-TR" sz="1600" spc="-10" dirty="0" err="1">
                <a:cs typeface="Times New Roman" panose="02020603050405020304" pitchFamily="18" charset="0"/>
              </a:rPr>
              <a:t>Si</a:t>
            </a:r>
            <a:r>
              <a:rPr lang="tr-TR" sz="1600" dirty="0" err="1">
                <a:cs typeface="Times New Roman" panose="02020603050405020304" pitchFamily="18" charset="0"/>
              </a:rPr>
              <a:t>t</a:t>
            </a:r>
            <a:r>
              <a:rPr lang="tr-TR" sz="1600" spc="-20" dirty="0" err="1">
                <a:cs typeface="Times New Roman" panose="02020603050405020304" pitchFamily="18" charset="0"/>
              </a:rPr>
              <a:t>o</a:t>
            </a:r>
            <a:r>
              <a:rPr lang="tr-TR" sz="1600" spc="-5" dirty="0" err="1">
                <a:cs typeface="Times New Roman" panose="02020603050405020304" pitchFamily="18" charset="0"/>
              </a:rPr>
              <a:t>s</a:t>
            </a:r>
            <a:r>
              <a:rPr lang="tr-TR" sz="1600" spc="-15" dirty="0" err="1">
                <a:cs typeface="Times New Roman" panose="02020603050405020304" pitchFamily="18" charset="0"/>
              </a:rPr>
              <a:t>ta</a:t>
            </a:r>
            <a:r>
              <a:rPr lang="tr-TR" sz="1600" spc="-5" dirty="0" err="1">
                <a:cs typeface="Times New Roman" panose="02020603050405020304" pitchFamily="18" charset="0"/>
              </a:rPr>
              <a:t>t</a:t>
            </a:r>
            <a:r>
              <a:rPr lang="tr-TR" sz="1600" spc="-10" dirty="0" err="1">
                <a:cs typeface="Times New Roman" panose="02020603050405020304" pitchFamily="18" charset="0"/>
              </a:rPr>
              <a:t>ik</a:t>
            </a:r>
            <a:r>
              <a:rPr lang="tr-TR" sz="1600" spc="-15" dirty="0">
                <a:cs typeface="Times New Roman" panose="02020603050405020304" pitchFamily="18" charset="0"/>
              </a:rPr>
              <a:t> </a:t>
            </a:r>
            <a:r>
              <a:rPr lang="tr-TR" sz="1600" spc="-10" dirty="0">
                <a:cs typeface="Times New Roman" panose="02020603050405020304" pitchFamily="18" charset="0"/>
              </a:rPr>
              <a:t>İlaçl</a:t>
            </a:r>
            <a:r>
              <a:rPr lang="tr-TR" sz="1600" spc="-30" dirty="0">
                <a:cs typeface="Times New Roman" panose="02020603050405020304" pitchFamily="18" charset="0"/>
              </a:rPr>
              <a:t>a</a:t>
            </a:r>
            <a:r>
              <a:rPr lang="tr-TR" sz="1600" spc="-15" dirty="0">
                <a:cs typeface="Times New Roman" panose="02020603050405020304" pitchFamily="18" charset="0"/>
              </a:rPr>
              <a:t>r</a:t>
            </a:r>
            <a:endParaRPr lang="tr-TR" sz="1600" dirty="0">
              <a:cs typeface="Times New Roman" panose="02020603050405020304" pitchFamily="18" charset="0"/>
            </a:endParaRPr>
          </a:p>
          <a:p>
            <a:pPr marL="551815" marR="12700" indent="-342900">
              <a:lnSpc>
                <a:spcPct val="109000"/>
              </a:lnSpc>
              <a:spcBef>
                <a:spcPts val="345"/>
              </a:spcBef>
              <a:buClr>
                <a:srgbClr val="5A160A"/>
              </a:buClr>
              <a:buFont typeface="+mj-lt"/>
              <a:buAutoNum type="arabicPeriod"/>
              <a:tabLst>
                <a:tab pos="422275" algn="l"/>
              </a:tabLst>
            </a:pPr>
            <a:r>
              <a:rPr lang="tr-TR" sz="1600" spc="-185" dirty="0">
                <a:cs typeface="Times New Roman" panose="02020603050405020304" pitchFamily="18" charset="0"/>
              </a:rPr>
              <a:t>K</a:t>
            </a:r>
            <a:r>
              <a:rPr lang="tr-TR" sz="1600" spc="-15" dirty="0">
                <a:cs typeface="Times New Roman" panose="02020603050405020304" pitchFamily="18" charset="0"/>
              </a:rPr>
              <a:t>em</a:t>
            </a:r>
            <a:r>
              <a:rPr lang="tr-TR" sz="1600" spc="-20" dirty="0">
                <a:cs typeface="Times New Roman" panose="02020603050405020304" pitchFamily="18" charset="0"/>
              </a:rPr>
              <a:t>o</a:t>
            </a:r>
            <a:r>
              <a:rPr lang="tr-TR" sz="1600" dirty="0">
                <a:cs typeface="Times New Roman" panose="02020603050405020304" pitchFamily="18" charset="0"/>
              </a:rPr>
              <a:t>t</a:t>
            </a:r>
            <a:r>
              <a:rPr lang="tr-TR" sz="1600" spc="-15" dirty="0">
                <a:cs typeface="Times New Roman" panose="02020603050405020304" pitchFamily="18" charset="0"/>
              </a:rPr>
              <a:t>er</a:t>
            </a:r>
            <a:r>
              <a:rPr lang="tr-TR" sz="1600" spc="-40" dirty="0">
                <a:cs typeface="Times New Roman" panose="02020603050405020304" pitchFamily="18" charset="0"/>
              </a:rPr>
              <a:t>a</a:t>
            </a:r>
            <a:r>
              <a:rPr lang="tr-TR" sz="1600" spc="-10" dirty="0">
                <a:cs typeface="Times New Roman" panose="02020603050405020304" pitchFamily="18" charset="0"/>
              </a:rPr>
              <a:t>pi</a:t>
            </a:r>
            <a:r>
              <a:rPr lang="tr-TR" sz="1600" spc="-5" dirty="0">
                <a:cs typeface="Times New Roman" panose="02020603050405020304" pitchFamily="18" charset="0"/>
              </a:rPr>
              <a:t> i</a:t>
            </a:r>
            <a:r>
              <a:rPr lang="tr-TR" sz="1600" spc="-10" dirty="0">
                <a:cs typeface="Times New Roman" panose="02020603050405020304" pitchFamily="18" charset="0"/>
              </a:rPr>
              <a:t>laç</a:t>
            </a:r>
            <a:r>
              <a:rPr lang="tr-TR" sz="1600" spc="10" dirty="0">
                <a:cs typeface="Times New Roman" panose="02020603050405020304" pitchFamily="18" charset="0"/>
              </a:rPr>
              <a:t> </a:t>
            </a:r>
            <a:r>
              <a:rPr lang="tr-TR" sz="1600" spc="-10" dirty="0">
                <a:cs typeface="Times New Roman" panose="02020603050405020304" pitchFamily="18" charset="0"/>
              </a:rPr>
              <a:t>h</a:t>
            </a:r>
            <a:r>
              <a:rPr lang="tr-TR" sz="1600" spc="-15" dirty="0">
                <a:cs typeface="Times New Roman" panose="02020603050405020304" pitchFamily="18" charset="0"/>
              </a:rPr>
              <a:t>azırlama ü</a:t>
            </a:r>
            <a:r>
              <a:rPr lang="tr-TR" sz="1600" spc="-10" dirty="0">
                <a:cs typeface="Times New Roman" panose="02020603050405020304" pitchFamily="18" charset="0"/>
              </a:rPr>
              <a:t>nitelerind</a:t>
            </a:r>
            <a:r>
              <a:rPr lang="tr-TR" sz="1600" spc="-15" dirty="0">
                <a:cs typeface="Times New Roman" panose="02020603050405020304" pitchFamily="18" charset="0"/>
              </a:rPr>
              <a:t>e</a:t>
            </a:r>
            <a:r>
              <a:rPr lang="tr-TR" sz="1600" spc="-30" dirty="0">
                <a:cs typeface="Times New Roman" panose="02020603050405020304" pitchFamily="18" charset="0"/>
              </a:rPr>
              <a:t> </a:t>
            </a:r>
            <a:r>
              <a:rPr lang="tr-TR" sz="1600" spc="-15" dirty="0">
                <a:cs typeface="Times New Roman" panose="02020603050405020304" pitchFamily="18" charset="0"/>
              </a:rPr>
              <a:t>k</a:t>
            </a:r>
            <a:r>
              <a:rPr lang="tr-TR" sz="1600" spc="-10" dirty="0">
                <a:cs typeface="Times New Roman" panose="02020603050405020304" pitchFamily="18" charset="0"/>
              </a:rPr>
              <a:t>ullanılan</a:t>
            </a:r>
            <a:r>
              <a:rPr lang="tr-TR" sz="1600" spc="10" dirty="0">
                <a:cs typeface="Times New Roman" panose="02020603050405020304" pitchFamily="18" charset="0"/>
              </a:rPr>
              <a:t> </a:t>
            </a:r>
            <a:r>
              <a:rPr lang="tr-TR" sz="1600" spc="-95" dirty="0">
                <a:cs typeface="Times New Roman" panose="02020603050405020304" pitchFamily="18" charset="0"/>
              </a:rPr>
              <a:t>k</a:t>
            </a:r>
            <a:r>
              <a:rPr lang="tr-TR" sz="1600" spc="-15" dirty="0">
                <a:cs typeface="Times New Roman" panose="02020603050405020304" pitchFamily="18" charset="0"/>
              </a:rPr>
              <a:t>or</a:t>
            </a:r>
            <a:r>
              <a:rPr lang="tr-TR" sz="1600" spc="-10" dirty="0">
                <a:cs typeface="Times New Roman" panose="02020603050405020304" pitchFamily="18" charset="0"/>
              </a:rPr>
              <a:t>u</a:t>
            </a:r>
            <a:r>
              <a:rPr lang="tr-TR" sz="1600" spc="-15" dirty="0">
                <a:cs typeface="Times New Roman" panose="02020603050405020304" pitchFamily="18" charset="0"/>
              </a:rPr>
              <a:t>yucu</a:t>
            </a:r>
            <a:r>
              <a:rPr lang="tr-TR" sz="1600" spc="-10" dirty="0">
                <a:cs typeface="Times New Roman" panose="02020603050405020304" pitchFamily="18" charset="0"/>
              </a:rPr>
              <a:t> (</a:t>
            </a:r>
            <a:r>
              <a:rPr lang="tr-TR" sz="1600" spc="-10" dirty="0" err="1">
                <a:cs typeface="Times New Roman" panose="02020603050405020304" pitchFamily="18" charset="0"/>
              </a:rPr>
              <a:t>Eldi</a:t>
            </a:r>
            <a:r>
              <a:rPr lang="tr-TR" sz="1600" spc="-75" dirty="0" err="1">
                <a:cs typeface="Times New Roman" panose="02020603050405020304" pitchFamily="18" charset="0"/>
              </a:rPr>
              <a:t>v</a:t>
            </a:r>
            <a:r>
              <a:rPr lang="tr-TR" sz="1600" spc="-15" dirty="0" err="1">
                <a:cs typeface="Times New Roman" panose="02020603050405020304" pitchFamily="18" charset="0"/>
              </a:rPr>
              <a:t>e</a:t>
            </a:r>
            <a:r>
              <a:rPr lang="tr-TR" sz="1600" spc="-10" dirty="0" err="1">
                <a:cs typeface="Times New Roman" panose="02020603050405020304" pitchFamily="18" charset="0"/>
              </a:rPr>
              <a:t>n</a:t>
            </a:r>
            <a:r>
              <a:rPr lang="tr-TR" sz="1600" spc="-15" dirty="0" err="1">
                <a:cs typeface="Times New Roman" panose="02020603050405020304" pitchFamily="18" charset="0"/>
              </a:rPr>
              <a:t>,mas</a:t>
            </a:r>
            <a:r>
              <a:rPr lang="tr-TR" sz="1600" spc="-95" dirty="0" err="1">
                <a:cs typeface="Times New Roman" panose="02020603050405020304" pitchFamily="18" charset="0"/>
              </a:rPr>
              <a:t>k</a:t>
            </a:r>
            <a:r>
              <a:rPr lang="tr-TR" sz="1600" spc="45" dirty="0" err="1">
                <a:cs typeface="Times New Roman" panose="02020603050405020304" pitchFamily="18" charset="0"/>
              </a:rPr>
              <a:t>e</a:t>
            </a:r>
            <a:r>
              <a:rPr lang="tr-TR" sz="1600" spc="-10" dirty="0">
                <a:cs typeface="Times New Roman" panose="02020603050405020304" pitchFamily="18" charset="0"/>
              </a:rPr>
              <a:t>,</a:t>
            </a:r>
            <a:r>
              <a:rPr lang="tr-TR" sz="1600" spc="-305" dirty="0">
                <a:cs typeface="Times New Roman" panose="02020603050405020304" pitchFamily="18" charset="0"/>
              </a:rPr>
              <a:t> </a:t>
            </a:r>
            <a:r>
              <a:rPr lang="tr-TR" sz="1600" spc="-20" dirty="0">
                <a:cs typeface="Times New Roman" panose="02020603050405020304" pitchFamily="18" charset="0"/>
              </a:rPr>
              <a:t>ö</a:t>
            </a:r>
            <a:r>
              <a:rPr lang="tr-TR" sz="1600" spc="-10" dirty="0">
                <a:cs typeface="Times New Roman" panose="02020603050405020304" pitchFamily="18" charset="0"/>
              </a:rPr>
              <a:t>n</a:t>
            </a:r>
            <a:r>
              <a:rPr lang="tr-TR" sz="1600" spc="-15" dirty="0">
                <a:cs typeface="Times New Roman" panose="02020603050405020304" pitchFamily="18" charset="0"/>
              </a:rPr>
              <a:t>lük</a:t>
            </a:r>
            <a:r>
              <a:rPr lang="tr-TR" sz="1600" spc="-20" dirty="0">
                <a:cs typeface="Times New Roman" panose="02020603050405020304" pitchFamily="18" charset="0"/>
              </a:rPr>
              <a:t> </a:t>
            </a:r>
            <a:r>
              <a:rPr lang="tr-TR" sz="1600" spc="-15" dirty="0">
                <a:cs typeface="Times New Roman" panose="02020603050405020304" pitchFamily="18" charset="0"/>
              </a:rPr>
              <a:t>v</a:t>
            </a:r>
            <a:r>
              <a:rPr lang="tr-TR" sz="1600" spc="-35" dirty="0">
                <a:cs typeface="Times New Roman" panose="02020603050405020304" pitchFamily="18" charset="0"/>
              </a:rPr>
              <a:t>b</a:t>
            </a:r>
            <a:r>
              <a:rPr lang="tr-TR" sz="1600" spc="-10" dirty="0">
                <a:cs typeface="Times New Roman" panose="02020603050405020304" pitchFamily="18" charset="0"/>
              </a:rPr>
              <a:t>.)</a:t>
            </a:r>
          </a:p>
          <a:p>
            <a:pPr marL="551815" marR="12700" indent="-342900">
              <a:lnSpc>
                <a:spcPct val="109000"/>
              </a:lnSpc>
              <a:spcBef>
                <a:spcPts val="345"/>
              </a:spcBef>
              <a:buClr>
                <a:srgbClr val="5A160A"/>
              </a:buClr>
              <a:buFont typeface="+mj-lt"/>
              <a:buAutoNum type="arabicPeriod"/>
              <a:tabLst>
                <a:tab pos="422275" algn="l"/>
              </a:tabLst>
            </a:pPr>
            <a:r>
              <a:rPr lang="tr-TR" sz="1600" dirty="0">
                <a:cs typeface="Times New Roman" panose="02020603050405020304" pitchFamily="18" charset="0"/>
              </a:rPr>
              <a:t>Ağır Metal İçeren Atıklar</a:t>
            </a:r>
          </a:p>
          <a:p>
            <a:pPr marL="551815" marR="12700" indent="-342900">
              <a:lnSpc>
                <a:spcPct val="109000"/>
              </a:lnSpc>
              <a:spcBef>
                <a:spcPts val="345"/>
              </a:spcBef>
              <a:buClr>
                <a:srgbClr val="5A160A"/>
              </a:buClr>
              <a:buFont typeface="+mj-lt"/>
              <a:buAutoNum type="arabicPeriod"/>
              <a:tabLst>
                <a:tab pos="422275" algn="l"/>
              </a:tabLst>
            </a:pPr>
            <a:r>
              <a:rPr lang="tr-TR" sz="1600" dirty="0">
                <a:cs typeface="Times New Roman" panose="02020603050405020304" pitchFamily="18" charset="0"/>
              </a:rPr>
              <a:t>Amalgam Atıkları</a:t>
            </a:r>
          </a:p>
          <a:p>
            <a:pPr marL="551815" marR="12700" indent="-342900">
              <a:lnSpc>
                <a:spcPct val="109000"/>
              </a:lnSpc>
              <a:spcBef>
                <a:spcPts val="345"/>
              </a:spcBef>
              <a:buClr>
                <a:srgbClr val="5A160A"/>
              </a:buClr>
              <a:buFont typeface="+mj-lt"/>
              <a:buAutoNum type="arabicPeriod"/>
              <a:tabLst>
                <a:tab pos="422275" algn="l"/>
              </a:tabLst>
            </a:pPr>
            <a:r>
              <a:rPr lang="tr-TR" sz="1600" dirty="0">
                <a:cs typeface="Times New Roman" panose="02020603050405020304" pitchFamily="18" charset="0"/>
              </a:rPr>
              <a:t>Tehlikeli Atık Baskı Tonerleri </a:t>
            </a:r>
          </a:p>
          <a:p>
            <a:pPr marL="551815" marR="12700" indent="-342900">
              <a:lnSpc>
                <a:spcPct val="109000"/>
              </a:lnSpc>
              <a:spcBef>
                <a:spcPts val="345"/>
              </a:spcBef>
              <a:buClr>
                <a:srgbClr val="5A160A"/>
              </a:buClr>
              <a:buFont typeface="+mj-lt"/>
              <a:buAutoNum type="arabicPeriod"/>
              <a:tabLst>
                <a:tab pos="422275" algn="l"/>
              </a:tabLst>
            </a:pPr>
            <a:r>
              <a:rPr lang="tr-TR" sz="1600" spc="-130" dirty="0">
                <a:cs typeface="Times New Roman" panose="02020603050405020304" pitchFamily="18" charset="0"/>
              </a:rPr>
              <a:t>K</a:t>
            </a:r>
            <a:r>
              <a:rPr lang="tr-TR" sz="1600" spc="-10" dirty="0">
                <a:cs typeface="Times New Roman" panose="02020603050405020304" pitchFamily="18" charset="0"/>
              </a:rPr>
              <a:t>ontam</a:t>
            </a:r>
            <a:r>
              <a:rPr lang="tr-TR" sz="1600" dirty="0">
                <a:cs typeface="Times New Roman" panose="02020603050405020304" pitchFamily="18" charset="0"/>
              </a:rPr>
              <a:t>ine</a:t>
            </a:r>
            <a:r>
              <a:rPr lang="tr-TR" sz="1600" spc="-195" dirty="0">
                <a:cs typeface="Times New Roman" panose="02020603050405020304" pitchFamily="18" charset="0"/>
              </a:rPr>
              <a:t>  </a:t>
            </a:r>
            <a:r>
              <a:rPr lang="tr-TR" sz="1600" spc="-10" dirty="0">
                <a:cs typeface="Times New Roman" panose="02020603050405020304" pitchFamily="18" charset="0"/>
              </a:rPr>
              <a:t>Ambalajlar </a:t>
            </a:r>
          </a:p>
          <a:p>
            <a:pPr marL="551815" marR="12700" indent="-342900">
              <a:lnSpc>
                <a:spcPct val="109000"/>
              </a:lnSpc>
              <a:spcBef>
                <a:spcPts val="345"/>
              </a:spcBef>
              <a:buClr>
                <a:srgbClr val="5A160A"/>
              </a:buClr>
              <a:buFont typeface="+mj-lt"/>
              <a:buAutoNum type="arabicPeriod"/>
              <a:tabLst>
                <a:tab pos="422275" algn="l"/>
              </a:tabLst>
            </a:pPr>
            <a:r>
              <a:rPr lang="tr-TR" sz="1600" spc="-10" dirty="0">
                <a:cs typeface="Times New Roman" panose="02020603050405020304" pitchFamily="18" charset="0"/>
              </a:rPr>
              <a:t>Kullanılmış parafin, </a:t>
            </a:r>
          </a:p>
          <a:p>
            <a:pPr marL="551815" marR="12700" indent="-342900">
              <a:lnSpc>
                <a:spcPct val="109000"/>
              </a:lnSpc>
              <a:spcBef>
                <a:spcPts val="345"/>
              </a:spcBef>
              <a:buClr>
                <a:srgbClr val="5A160A"/>
              </a:buClr>
              <a:buFont typeface="+mj-lt"/>
              <a:buAutoNum type="arabicPeriod"/>
              <a:tabLst>
                <a:tab pos="422275" algn="l"/>
              </a:tabLst>
            </a:pPr>
            <a:r>
              <a:rPr lang="tr-TR" sz="1600" spc="-10" dirty="0">
                <a:cs typeface="Times New Roman" panose="02020603050405020304" pitchFamily="18" charset="0"/>
              </a:rPr>
              <a:t>Atık yağlar</a:t>
            </a:r>
          </a:p>
          <a:p>
            <a:pPr marL="551815" marR="12700" indent="-342900">
              <a:lnSpc>
                <a:spcPct val="109000"/>
              </a:lnSpc>
              <a:spcBef>
                <a:spcPts val="345"/>
              </a:spcBef>
              <a:buClr>
                <a:srgbClr val="5A160A"/>
              </a:buClr>
              <a:buFont typeface="+mj-lt"/>
              <a:buAutoNum type="arabicPeriod"/>
              <a:tabLst>
                <a:tab pos="422275" algn="l"/>
              </a:tabLst>
            </a:pPr>
            <a:r>
              <a:rPr lang="tr-TR" sz="1600" dirty="0">
                <a:cs typeface="Times New Roman" panose="02020603050405020304" pitchFamily="18" charset="0"/>
              </a:rPr>
              <a:t>Tehlikeli maddeler içeren ya da tehlikeli maddelerden oluşan kimyasallar</a:t>
            </a:r>
          </a:p>
          <a:p>
            <a:pPr marL="551815" marR="12700" indent="-342900">
              <a:lnSpc>
                <a:spcPct val="109000"/>
              </a:lnSpc>
              <a:spcBef>
                <a:spcPts val="345"/>
              </a:spcBef>
              <a:buClr>
                <a:srgbClr val="5A160A"/>
              </a:buClr>
              <a:buFont typeface="+mj-lt"/>
              <a:buAutoNum type="arabicPeriod"/>
              <a:tabLst>
                <a:tab pos="422275" algn="l"/>
              </a:tabLst>
            </a:pPr>
            <a:r>
              <a:rPr lang="tr-TR" sz="1600" dirty="0">
                <a:cs typeface="Times New Roman" panose="02020603050405020304" pitchFamily="18" charset="0"/>
              </a:rPr>
              <a:t>Piller</a:t>
            </a:r>
          </a:p>
          <a:p>
            <a:pPr marL="551815" marR="12700" indent="-342900">
              <a:lnSpc>
                <a:spcPct val="109000"/>
              </a:lnSpc>
              <a:spcBef>
                <a:spcPts val="345"/>
              </a:spcBef>
              <a:buClr>
                <a:srgbClr val="5A160A"/>
              </a:buClr>
              <a:buFont typeface="+mj-lt"/>
              <a:buAutoNum type="arabicPeriod"/>
              <a:tabLst>
                <a:tab pos="422275" algn="l"/>
              </a:tabLst>
            </a:pPr>
            <a:r>
              <a:rPr lang="tr-TR" sz="1600" dirty="0" err="1">
                <a:cs typeface="Times New Roman" panose="02020603050405020304" pitchFamily="18" charset="0"/>
              </a:rPr>
              <a:t>Farmasötik</a:t>
            </a:r>
            <a:r>
              <a:rPr lang="tr-TR" sz="1600" dirty="0">
                <a:cs typeface="Times New Roman" panose="02020603050405020304" pitchFamily="18" charset="0"/>
              </a:rPr>
              <a:t> Atıklar</a:t>
            </a:r>
          </a:p>
          <a:p>
            <a:pPr marL="551815" marR="12700" indent="-342900">
              <a:lnSpc>
                <a:spcPct val="109000"/>
              </a:lnSpc>
              <a:spcBef>
                <a:spcPts val="345"/>
              </a:spcBef>
              <a:buClr>
                <a:srgbClr val="5A160A"/>
              </a:buClr>
              <a:buFont typeface="+mj-lt"/>
              <a:buAutoNum type="arabicPeriod"/>
              <a:tabLst>
                <a:tab pos="422275" algn="l"/>
              </a:tabLst>
            </a:pPr>
            <a:r>
              <a:rPr lang="tr-TR" sz="1600" dirty="0">
                <a:cs typeface="Times New Roman" panose="02020603050405020304" pitchFamily="18" charset="0"/>
              </a:rPr>
              <a:t>Basınçlı kaplar</a:t>
            </a:r>
          </a:p>
        </p:txBody>
      </p:sp>
    </p:spTree>
    <p:extLst>
      <p:ext uri="{BB962C8B-B14F-4D97-AF65-F5344CB8AC3E}">
        <p14:creationId xmlns:p14="http://schemas.microsoft.com/office/powerpoint/2010/main" val="22537380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p-torbasi">
            <a:extLst>
              <a:ext uri="{FF2B5EF4-FFF2-40B4-BE49-F238E27FC236}">
                <a16:creationId xmlns:a16="http://schemas.microsoft.com/office/drawing/2014/main" id="{4AD7E743-AF6A-433E-AF98-2EBAF179F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100637" y="2572629"/>
            <a:ext cx="1990725" cy="2752725"/>
          </a:xfrm>
          <a:prstGeom prst="rect">
            <a:avLst/>
          </a:prstGeom>
          <a:noFill/>
        </p:spPr>
      </p:pic>
      <p:sp>
        <p:nvSpPr>
          <p:cNvPr id="79874" name="Rectangle 2">
            <a:extLst>
              <a:ext uri="{FF2B5EF4-FFF2-40B4-BE49-F238E27FC236}">
                <a16:creationId xmlns:a16="http://schemas.microsoft.com/office/drawing/2014/main" id="{606AC0DB-F2CA-4920-9EB6-551A64E9F38D}"/>
              </a:ext>
            </a:extLst>
          </p:cNvPr>
          <p:cNvSpPr>
            <a:spLocks noGrp="1" noChangeArrowheads="1"/>
          </p:cNvSpPr>
          <p:nvPr>
            <p:ph type="body" idx="1"/>
          </p:nvPr>
        </p:nvSpPr>
        <p:spPr>
          <a:xfrm>
            <a:off x="169439" y="1982541"/>
            <a:ext cx="4823434" cy="3932902"/>
          </a:xfrm>
          <a:solidFill>
            <a:schemeClr val="tx1"/>
          </a:solidFill>
        </p:spPr>
        <p:txBody>
          <a:bodyPr>
            <a:normAutofit/>
          </a:bodyPr>
          <a:lstStyle/>
          <a:p>
            <a:pPr marL="342900" indent="-342900">
              <a:buClr>
                <a:srgbClr val="A50021"/>
              </a:buClr>
            </a:pPr>
            <a:r>
              <a:rPr lang="tr-TR" altLang="tr-TR" sz="2400" dirty="0">
                <a:solidFill>
                  <a:schemeClr val="bg1"/>
                </a:solidFill>
              </a:rPr>
              <a:t>Siyah renkli plastik torbalarda toplanır</a:t>
            </a:r>
          </a:p>
          <a:p>
            <a:pPr marL="342900" indent="-342900">
              <a:buClr>
                <a:srgbClr val="A50021"/>
              </a:buClr>
            </a:pPr>
            <a:r>
              <a:rPr lang="tr-TR" altLang="tr-TR" sz="2400" dirty="0">
                <a:solidFill>
                  <a:schemeClr val="bg1"/>
                </a:solidFill>
              </a:rPr>
              <a:t>Ayrı taşıyıcı araçlarla toplanır.</a:t>
            </a:r>
          </a:p>
          <a:p>
            <a:pPr marL="342900" indent="-342900">
              <a:buClr>
                <a:srgbClr val="A50021"/>
              </a:buClr>
            </a:pPr>
            <a:r>
              <a:rPr lang="tr-TR" altLang="tr-TR" sz="2400" dirty="0">
                <a:solidFill>
                  <a:schemeClr val="bg1"/>
                </a:solidFill>
              </a:rPr>
              <a:t>Toplama aşamasında diğer atıklarla kesinlikle karıştırılmazlar</a:t>
            </a:r>
          </a:p>
          <a:p>
            <a:pPr marL="342900" indent="-342900">
              <a:buClr>
                <a:srgbClr val="A50021"/>
              </a:buClr>
            </a:pPr>
            <a:r>
              <a:rPr lang="tr-TR" altLang="tr-TR" sz="2400" dirty="0">
                <a:solidFill>
                  <a:schemeClr val="bg1"/>
                </a:solidFill>
              </a:rPr>
              <a:t>Karıştırılmaları halinde hangi atıkla karışmış ise o atık torbası ile taşınır ve atılır</a:t>
            </a:r>
          </a:p>
          <a:p>
            <a:pPr marL="342900" indent="-342900">
              <a:buNone/>
            </a:pPr>
            <a:endParaRPr lang="tr-TR" altLang="tr-TR" sz="2400" dirty="0"/>
          </a:p>
        </p:txBody>
      </p:sp>
      <p:sp>
        <p:nvSpPr>
          <p:cNvPr id="88067" name="Rectangle 3">
            <a:extLst>
              <a:ext uri="{FF2B5EF4-FFF2-40B4-BE49-F238E27FC236}">
                <a16:creationId xmlns:a16="http://schemas.microsoft.com/office/drawing/2014/main" id="{A6DE625E-6EA0-4096-9EEE-A8A3807D8808}"/>
              </a:ext>
            </a:extLst>
          </p:cNvPr>
          <p:cNvSpPr>
            <a:spLocks noGrp="1" noChangeArrowheads="1"/>
          </p:cNvSpPr>
          <p:nvPr>
            <p:ph type="title"/>
          </p:nvPr>
        </p:nvSpPr>
        <p:spPr>
          <a:xfrm>
            <a:off x="290105" y="387555"/>
            <a:ext cx="7077849" cy="984045"/>
          </a:xfrm>
        </p:spPr>
        <p:txBody>
          <a:bodyPr>
            <a:noAutofit/>
          </a:bodyPr>
          <a:lstStyle/>
          <a:p>
            <a:pPr>
              <a:defRPr/>
            </a:pPr>
            <a:r>
              <a:rPr lang="tr-TR" sz="5400" b="1" dirty="0">
                <a:solidFill>
                  <a:schemeClr val="tx1"/>
                </a:solidFill>
                <a:effectLst>
                  <a:outerShdw blurRad="38100" dist="38100" dir="2700000" algn="tl">
                    <a:srgbClr val="C0C0C0"/>
                  </a:outerShdw>
                </a:effectLst>
                <a:latin typeface="+mn-lt"/>
              </a:rPr>
              <a:t>EVSEL NİTELİKLİ ATIK</a:t>
            </a:r>
          </a:p>
        </p:txBody>
      </p:sp>
      <p:sp>
        <p:nvSpPr>
          <p:cNvPr id="6" name="Metin kutusu 5">
            <a:extLst>
              <a:ext uri="{FF2B5EF4-FFF2-40B4-BE49-F238E27FC236}">
                <a16:creationId xmlns:a16="http://schemas.microsoft.com/office/drawing/2014/main" id="{9D81B37C-88D7-5931-5B55-9410918230FA}"/>
              </a:ext>
            </a:extLst>
          </p:cNvPr>
          <p:cNvSpPr txBox="1"/>
          <p:nvPr/>
        </p:nvSpPr>
        <p:spPr>
          <a:xfrm>
            <a:off x="6983598" y="2499123"/>
            <a:ext cx="5221203" cy="3416320"/>
          </a:xfrm>
          <a:prstGeom prst="rect">
            <a:avLst/>
          </a:prstGeom>
          <a:noFill/>
        </p:spPr>
        <p:txBody>
          <a:bodyPr wrap="square">
            <a:spAutoFit/>
          </a:bodyPr>
          <a:lstStyle/>
          <a:p>
            <a:pPr marL="342900" indent="-342900">
              <a:lnSpc>
                <a:spcPct val="90000"/>
              </a:lnSpc>
              <a:buFont typeface="+mj-lt"/>
              <a:buAutoNum type="arabicPeriod"/>
            </a:pPr>
            <a:r>
              <a:rPr lang="tr-TR" sz="2400" dirty="0">
                <a:cs typeface="Times New Roman" panose="02020603050405020304" pitchFamily="18" charset="0"/>
              </a:rPr>
              <a:t>Bozulmuş sebze meyve atıklar</a:t>
            </a:r>
          </a:p>
          <a:p>
            <a:pPr marL="342900" indent="-342900">
              <a:lnSpc>
                <a:spcPct val="90000"/>
              </a:lnSpc>
              <a:buFont typeface="+mj-lt"/>
              <a:buAutoNum type="arabicPeriod"/>
            </a:pPr>
            <a:r>
              <a:rPr lang="tr-TR" sz="2400" dirty="0">
                <a:cs typeface="Times New Roman" panose="02020603050405020304" pitchFamily="18" charset="0"/>
              </a:rPr>
              <a:t>Yemek atıkları,</a:t>
            </a:r>
          </a:p>
          <a:p>
            <a:pPr marL="342900" indent="-342900">
              <a:lnSpc>
                <a:spcPct val="90000"/>
              </a:lnSpc>
              <a:buFont typeface="+mj-lt"/>
              <a:buAutoNum type="arabicPeriod"/>
            </a:pPr>
            <a:r>
              <a:rPr lang="tr-TR" sz="2400" dirty="0">
                <a:cs typeface="Times New Roman" panose="02020603050405020304" pitchFamily="18" charset="0"/>
              </a:rPr>
              <a:t>Alışveriş poşetleri, </a:t>
            </a:r>
          </a:p>
          <a:p>
            <a:pPr marL="342900" indent="-342900">
              <a:lnSpc>
                <a:spcPct val="90000"/>
              </a:lnSpc>
              <a:buFont typeface="+mj-lt"/>
              <a:buAutoNum type="arabicPeriod"/>
            </a:pPr>
            <a:r>
              <a:rPr lang="tr-TR" sz="2400" dirty="0">
                <a:cs typeface="Times New Roman" panose="02020603050405020304" pitchFamily="18" charset="0"/>
              </a:rPr>
              <a:t>Çay posası, </a:t>
            </a:r>
          </a:p>
          <a:p>
            <a:pPr marL="342900" indent="-342900">
              <a:lnSpc>
                <a:spcPct val="90000"/>
              </a:lnSpc>
              <a:buFont typeface="+mj-lt"/>
              <a:buAutoNum type="arabicPeriod"/>
            </a:pPr>
            <a:r>
              <a:rPr lang="tr-TR" sz="2400" dirty="0">
                <a:cs typeface="Times New Roman" panose="02020603050405020304" pitchFamily="18" charset="0"/>
              </a:rPr>
              <a:t>Kürdan </a:t>
            </a:r>
          </a:p>
          <a:p>
            <a:pPr marL="342900" indent="-342900">
              <a:lnSpc>
                <a:spcPct val="90000"/>
              </a:lnSpc>
              <a:buFont typeface="+mj-lt"/>
              <a:buAutoNum type="arabicPeriod"/>
            </a:pPr>
            <a:r>
              <a:rPr lang="tr-TR" sz="2400" dirty="0">
                <a:cs typeface="Times New Roman" panose="02020603050405020304" pitchFamily="18" charset="0"/>
              </a:rPr>
              <a:t>Tek kullanımlık çatal, bıçak, kaşık</a:t>
            </a:r>
          </a:p>
          <a:p>
            <a:pPr marL="342900" indent="-342900">
              <a:lnSpc>
                <a:spcPct val="90000"/>
              </a:lnSpc>
              <a:buFont typeface="+mj-lt"/>
              <a:buAutoNum type="arabicPeriod"/>
            </a:pPr>
            <a:r>
              <a:rPr lang="tr-TR" sz="2400" dirty="0">
                <a:cs typeface="Times New Roman" panose="02020603050405020304" pitchFamily="18" charset="0"/>
              </a:rPr>
              <a:t>Büro atıkları ( Peçete, zımba teli, bitmiş kalemler)</a:t>
            </a:r>
          </a:p>
          <a:p>
            <a:pPr marL="342900" indent="-342900">
              <a:lnSpc>
                <a:spcPct val="90000"/>
              </a:lnSpc>
              <a:buFont typeface="+mj-lt"/>
              <a:buAutoNum type="arabicPeriod"/>
            </a:pPr>
            <a:r>
              <a:rPr lang="tr-TR" sz="2400" dirty="0">
                <a:cs typeface="Times New Roman" panose="02020603050405020304" pitchFamily="18" charset="0"/>
              </a:rPr>
              <a:t>Kazan külleri</a:t>
            </a:r>
          </a:p>
          <a:p>
            <a:pPr marL="342900" indent="-342900">
              <a:lnSpc>
                <a:spcPct val="90000"/>
              </a:lnSpc>
              <a:buFont typeface="+mj-lt"/>
              <a:buAutoNum type="arabicPeriod"/>
            </a:pPr>
            <a:r>
              <a:rPr lang="tr-TR" sz="2400" dirty="0">
                <a:cs typeface="Times New Roman" panose="02020603050405020304" pitchFamily="18" charset="0"/>
              </a:rPr>
              <a:t>Geri dönüşümsüz ambalaj atıkları</a:t>
            </a:r>
          </a:p>
        </p:txBody>
      </p:sp>
    </p:spTree>
    <p:extLst>
      <p:ext uri="{BB962C8B-B14F-4D97-AF65-F5344CB8AC3E}">
        <p14:creationId xmlns:p14="http://schemas.microsoft.com/office/powerpoint/2010/main" val="17941334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ages">
            <a:extLst>
              <a:ext uri="{FF2B5EF4-FFF2-40B4-BE49-F238E27FC236}">
                <a16:creationId xmlns:a16="http://schemas.microsoft.com/office/drawing/2014/main" id="{882EF454-4DF4-4DA8-B5E9-8EC9B053D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251943" y="1408391"/>
            <a:ext cx="1828555" cy="1828555"/>
          </a:xfrm>
          <a:prstGeom prst="rect">
            <a:avLst/>
          </a:prstGeom>
          <a:noFill/>
        </p:spPr>
      </p:pic>
      <p:sp>
        <p:nvSpPr>
          <p:cNvPr id="80898" name="Rectangle 2">
            <a:extLst>
              <a:ext uri="{FF2B5EF4-FFF2-40B4-BE49-F238E27FC236}">
                <a16:creationId xmlns:a16="http://schemas.microsoft.com/office/drawing/2014/main" id="{63C70A02-B57E-40A2-8C9F-FAC4FE74482B}"/>
              </a:ext>
            </a:extLst>
          </p:cNvPr>
          <p:cNvSpPr>
            <a:spLocks noGrp="1" noChangeArrowheads="1"/>
          </p:cNvSpPr>
          <p:nvPr>
            <p:ph type="body" idx="1"/>
          </p:nvPr>
        </p:nvSpPr>
        <p:spPr>
          <a:xfrm>
            <a:off x="304800" y="1970880"/>
            <a:ext cx="4648941" cy="4057057"/>
          </a:xfrm>
          <a:solidFill>
            <a:srgbClr val="00B0F0"/>
          </a:solidFill>
        </p:spPr>
        <p:txBody>
          <a:bodyPr>
            <a:normAutofit/>
          </a:bodyPr>
          <a:lstStyle/>
          <a:p>
            <a:pPr marL="342900" indent="-342900">
              <a:buClr>
                <a:srgbClr val="0099FF"/>
              </a:buClr>
            </a:pPr>
            <a:r>
              <a:rPr lang="tr-TR" altLang="tr-TR" sz="2400" dirty="0">
                <a:solidFill>
                  <a:srgbClr val="000000"/>
                </a:solidFill>
                <a:cs typeface="Times New Roman" panose="02020603050405020304" pitchFamily="18" charset="0"/>
              </a:rPr>
              <a:t>Kontamine olmamaları kaydı ile mavi renkli torbalarda toplanır</a:t>
            </a:r>
          </a:p>
          <a:p>
            <a:pPr marL="342900" indent="-342900">
              <a:buClr>
                <a:srgbClr val="0099FF"/>
              </a:buClr>
            </a:pPr>
            <a:r>
              <a:rPr lang="tr-TR" altLang="tr-TR" sz="2400" dirty="0">
                <a:solidFill>
                  <a:srgbClr val="000000"/>
                </a:solidFill>
                <a:cs typeface="Times New Roman" panose="02020603050405020304" pitchFamily="18" charset="0"/>
              </a:rPr>
              <a:t>Serum ve ilaç şişeleri kontamine olmamış ise cam kumbaralarda yoksa, mavi torbalarda toplanır</a:t>
            </a:r>
          </a:p>
          <a:p>
            <a:pPr marL="342900" indent="-342900">
              <a:buClr>
                <a:srgbClr val="0099FF"/>
              </a:buClr>
            </a:pPr>
            <a:r>
              <a:rPr lang="tr-TR" altLang="tr-TR" sz="2400" dirty="0">
                <a:solidFill>
                  <a:srgbClr val="000000"/>
                </a:solidFill>
                <a:cs typeface="Times New Roman" panose="02020603050405020304" pitchFamily="18" charset="0"/>
              </a:rPr>
              <a:t>Serum şişeleri toplama alanında hortum ve iğnelerinden ayrılır</a:t>
            </a:r>
          </a:p>
          <a:p>
            <a:pPr marL="342900" indent="-342900">
              <a:buClr>
                <a:srgbClr val="0099FF"/>
              </a:buClr>
            </a:pPr>
            <a:r>
              <a:rPr lang="tr-TR" altLang="tr-TR" sz="2400" dirty="0">
                <a:solidFill>
                  <a:srgbClr val="000000"/>
                </a:solidFill>
                <a:cs typeface="Times New Roman" panose="02020603050405020304" pitchFamily="18" charset="0"/>
              </a:rPr>
              <a:t>Kontamine olmuş ise; tıbbi atık işlemine tabi tutulur</a:t>
            </a:r>
          </a:p>
        </p:txBody>
      </p:sp>
      <p:sp>
        <p:nvSpPr>
          <p:cNvPr id="89091" name="Rectangle 3">
            <a:extLst>
              <a:ext uri="{FF2B5EF4-FFF2-40B4-BE49-F238E27FC236}">
                <a16:creationId xmlns:a16="http://schemas.microsoft.com/office/drawing/2014/main" id="{77C5E20A-07E9-4A3B-8B13-099B0D2E9D87}"/>
              </a:ext>
            </a:extLst>
          </p:cNvPr>
          <p:cNvSpPr>
            <a:spLocks noGrp="1" noChangeArrowheads="1"/>
          </p:cNvSpPr>
          <p:nvPr>
            <p:ph type="title"/>
          </p:nvPr>
        </p:nvSpPr>
        <p:spPr>
          <a:xfrm>
            <a:off x="304800" y="295350"/>
            <a:ext cx="5540375" cy="1113041"/>
          </a:xfrm>
        </p:spPr>
        <p:txBody>
          <a:bodyPr>
            <a:normAutofit/>
          </a:bodyPr>
          <a:lstStyle/>
          <a:p>
            <a:pPr>
              <a:defRPr/>
            </a:pPr>
            <a:r>
              <a:rPr lang="tr-TR" sz="5400" b="1" dirty="0">
                <a:solidFill>
                  <a:schemeClr val="tx1"/>
                </a:solidFill>
                <a:effectLst>
                  <a:outerShdw blurRad="38100" dist="38100" dir="2700000" algn="tl">
                    <a:srgbClr val="C0C0C0"/>
                  </a:outerShdw>
                </a:effectLst>
                <a:latin typeface="+mn-lt"/>
              </a:rPr>
              <a:t>AMBALAJ ATIKLARI</a:t>
            </a:r>
          </a:p>
        </p:txBody>
      </p:sp>
      <p:sp>
        <p:nvSpPr>
          <p:cNvPr id="6" name="Metin kutusu 5">
            <a:extLst>
              <a:ext uri="{FF2B5EF4-FFF2-40B4-BE49-F238E27FC236}">
                <a16:creationId xmlns:a16="http://schemas.microsoft.com/office/drawing/2014/main" id="{7F247DAD-7AA6-F85B-B442-68A5E4F28D12}"/>
              </a:ext>
            </a:extLst>
          </p:cNvPr>
          <p:cNvSpPr txBox="1"/>
          <p:nvPr/>
        </p:nvSpPr>
        <p:spPr>
          <a:xfrm>
            <a:off x="7378700" y="1970880"/>
            <a:ext cx="4508499" cy="3647152"/>
          </a:xfrm>
          <a:prstGeom prst="rect">
            <a:avLst/>
          </a:prstGeom>
          <a:noFill/>
        </p:spPr>
        <p:txBody>
          <a:bodyPr wrap="square">
            <a:spAutoFit/>
          </a:bodyPr>
          <a:lstStyle/>
          <a:p>
            <a:pPr marL="342900" marR="410210" lvl="0" indent="-342900" algn="just">
              <a:spcAft>
                <a:spcPts val="600"/>
              </a:spcAft>
              <a:buFont typeface="+mj-lt"/>
              <a:buAutoNum type="arabicPeriod"/>
              <a:tabLst>
                <a:tab pos="457200" algn="l"/>
              </a:tabLst>
            </a:pPr>
            <a:r>
              <a:rPr lang="tr-TR" sz="2400" dirty="0">
                <a:solidFill>
                  <a:srgbClr val="000000"/>
                </a:solidFill>
                <a:effectLst/>
                <a:ea typeface="Times New Roman" panose="02020603050405020304" pitchFamily="18" charset="0"/>
                <a:cs typeface="OpenSymbol"/>
              </a:rPr>
              <a:t>Kağıt, </a:t>
            </a:r>
          </a:p>
          <a:p>
            <a:pPr marL="342900" marR="410210" lvl="0" indent="-342900" algn="just">
              <a:spcAft>
                <a:spcPts val="600"/>
              </a:spcAft>
              <a:buFont typeface="+mj-lt"/>
              <a:buAutoNum type="arabicPeriod"/>
              <a:tabLst>
                <a:tab pos="457200" algn="l"/>
              </a:tabLst>
            </a:pPr>
            <a:r>
              <a:rPr lang="tr-TR" sz="2400" dirty="0">
                <a:solidFill>
                  <a:srgbClr val="000000"/>
                </a:solidFill>
                <a:ea typeface="Times New Roman" panose="02020603050405020304" pitchFamily="18" charset="0"/>
                <a:cs typeface="OpenSymbol"/>
              </a:rPr>
              <a:t>K</a:t>
            </a:r>
            <a:r>
              <a:rPr lang="tr-TR" sz="2400" dirty="0">
                <a:solidFill>
                  <a:srgbClr val="000000"/>
                </a:solidFill>
                <a:effectLst/>
                <a:ea typeface="Times New Roman" panose="02020603050405020304" pitchFamily="18" charset="0"/>
                <a:cs typeface="OpenSymbol"/>
              </a:rPr>
              <a:t>arton, mukavva</a:t>
            </a:r>
          </a:p>
          <a:p>
            <a:pPr marL="342900" marR="410210" indent="-342900" algn="just">
              <a:spcAft>
                <a:spcPts val="600"/>
              </a:spcAft>
              <a:buFont typeface="+mj-lt"/>
              <a:buAutoNum type="arabicPeriod"/>
              <a:tabLst>
                <a:tab pos="457200" algn="l"/>
              </a:tabLst>
            </a:pPr>
            <a:r>
              <a:rPr lang="tr-TR" sz="2400" dirty="0">
                <a:solidFill>
                  <a:srgbClr val="000000"/>
                </a:solidFill>
                <a:effectLst/>
                <a:ea typeface="Times New Roman" panose="02020603050405020304" pitchFamily="18" charset="0"/>
                <a:cs typeface="OpenSymbol"/>
              </a:rPr>
              <a:t>Cam, metal</a:t>
            </a:r>
          </a:p>
          <a:p>
            <a:pPr marL="342900" marR="410210" lvl="0" indent="-342900" algn="just">
              <a:spcAft>
                <a:spcPts val="600"/>
              </a:spcAft>
              <a:buFont typeface="+mj-lt"/>
              <a:buAutoNum type="arabicPeriod"/>
              <a:tabLst>
                <a:tab pos="457200" algn="l"/>
              </a:tabLst>
            </a:pPr>
            <a:r>
              <a:rPr lang="tr-TR" sz="2400" dirty="0">
                <a:solidFill>
                  <a:srgbClr val="000000"/>
                </a:solidFill>
                <a:effectLst/>
                <a:ea typeface="Times New Roman" panose="02020603050405020304" pitchFamily="18" charset="0"/>
                <a:cs typeface="OpenSymbol"/>
              </a:rPr>
              <a:t>Üzerinde geri dönüşüm logosu olan plastik (pet şişe, yemek bulaşı olmayan tabak, kaşık, çatal, bıçak, yemek kapları, </a:t>
            </a:r>
            <a:r>
              <a:rPr lang="tr-TR" sz="2400" dirty="0">
                <a:solidFill>
                  <a:srgbClr val="111111"/>
                </a:solidFill>
                <a:effectLst/>
                <a:ea typeface="Times New Roman" panose="02020603050405020304" pitchFamily="18" charset="0"/>
                <a:cs typeface="OpenSymbol"/>
              </a:rPr>
              <a:t>galoş,</a:t>
            </a:r>
            <a:r>
              <a:rPr lang="tr-TR" sz="2400" dirty="0">
                <a:solidFill>
                  <a:srgbClr val="000000"/>
                </a:solidFill>
                <a:effectLst/>
                <a:ea typeface="Times New Roman" panose="02020603050405020304" pitchFamily="18" charset="0"/>
                <a:cs typeface="OpenSymbol"/>
              </a:rPr>
              <a:t> serum askısı vb.) ambalaj atıkları,</a:t>
            </a:r>
          </a:p>
        </p:txBody>
      </p:sp>
    </p:spTree>
    <p:extLst>
      <p:ext uri="{BB962C8B-B14F-4D97-AF65-F5344CB8AC3E}">
        <p14:creationId xmlns:p14="http://schemas.microsoft.com/office/powerpoint/2010/main" val="134248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81F18-D039-D401-D5FA-BE60146C4C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E68B6-268E-D02B-1AA5-FA2951A779E7}"/>
              </a:ext>
            </a:extLst>
          </p:cNvPr>
          <p:cNvSpPr>
            <a:spLocks noGrp="1"/>
          </p:cNvSpPr>
          <p:nvPr>
            <p:ph type="title"/>
          </p:nvPr>
        </p:nvSpPr>
        <p:spPr>
          <a:xfrm>
            <a:off x="1066800" y="304800"/>
            <a:ext cx="9074727" cy="1326056"/>
          </a:xfrm>
        </p:spPr>
        <p:txBody>
          <a:bodyPr>
            <a:normAutofit fontScale="90000"/>
          </a:bodyPr>
          <a:lstStyle/>
          <a:p>
            <a:pPr lvl="0"/>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r>
              <a:rPr lang="tr-TR" sz="4900" b="1" dirty="0">
                <a:solidFill>
                  <a:srgbClr val="7030A0"/>
                </a:solidFill>
                <a:latin typeface="+mn-lt"/>
              </a:rPr>
              <a:t>Hastane Acil Servislerinde </a:t>
            </a:r>
            <a:br>
              <a:rPr lang="tr-TR" sz="4900" b="1" dirty="0">
                <a:solidFill>
                  <a:srgbClr val="7030A0"/>
                </a:solidFill>
                <a:latin typeface="+mn-lt"/>
              </a:rPr>
            </a:br>
            <a:r>
              <a:rPr lang="tr-TR" sz="4900" b="1" dirty="0">
                <a:solidFill>
                  <a:srgbClr val="7030A0"/>
                </a:solidFill>
                <a:latin typeface="+mn-lt"/>
              </a:rPr>
              <a:t>Enfeksiyon Kontrolü Eğitimi</a:t>
            </a:r>
            <a:endParaRPr lang="tr-TR" sz="4900" dirty="0">
              <a:solidFill>
                <a:srgbClr val="7030A0"/>
              </a:solidFill>
              <a:latin typeface="+mn-lt"/>
            </a:endParaRPr>
          </a:p>
        </p:txBody>
      </p:sp>
      <p:sp>
        <p:nvSpPr>
          <p:cNvPr id="4" name="İçerik Yer Tutucusu 3">
            <a:extLst>
              <a:ext uri="{FF2B5EF4-FFF2-40B4-BE49-F238E27FC236}">
                <a16:creationId xmlns:a16="http://schemas.microsoft.com/office/drawing/2014/main" id="{5344D728-C3D2-DE82-1DA9-5F5E8FA5207A}"/>
              </a:ext>
            </a:extLst>
          </p:cNvPr>
          <p:cNvSpPr>
            <a:spLocks noGrp="1"/>
          </p:cNvSpPr>
          <p:nvPr>
            <p:ph idx="1"/>
          </p:nvPr>
        </p:nvSpPr>
        <p:spPr>
          <a:xfrm>
            <a:off x="734291" y="1887299"/>
            <a:ext cx="7640275" cy="4180994"/>
          </a:xfrm>
        </p:spPr>
        <p:txBody>
          <a:bodyPr>
            <a:noAutofit/>
          </a:bodyPr>
          <a:lstStyle/>
          <a:p>
            <a:pPr marL="0" indent="0">
              <a:buNone/>
            </a:pPr>
            <a:r>
              <a:rPr lang="tr-TR" sz="2800" u="sng" dirty="0"/>
              <a:t>Eğitim ve kontrol mekanizmaları;</a:t>
            </a:r>
          </a:p>
          <a:p>
            <a:pPr algn="just">
              <a:buFont typeface="Wingdings" pitchFamily="2" charset="2"/>
              <a:buChar char="q"/>
            </a:pPr>
            <a:r>
              <a:rPr lang="tr-TR" sz="2600" dirty="0">
                <a:solidFill>
                  <a:srgbClr val="000000"/>
                </a:solidFill>
              </a:rPr>
              <a:t> Enfeksiyon kontrolünün sürdürülebilirliği, yalnızca protokollerin varlığına değil; bu protokollerin sağlık çalışanları tarafından doğru ve istikrarlı bir biçimde uygulanmasına bağlıdır</a:t>
            </a:r>
          </a:p>
          <a:p>
            <a:pPr marL="0" indent="0" algn="just">
              <a:buNone/>
            </a:pPr>
            <a:endParaRPr lang="tr-TR" sz="2600" dirty="0">
              <a:solidFill>
                <a:srgbClr val="000000"/>
              </a:solidFill>
            </a:endParaRPr>
          </a:p>
          <a:p>
            <a:pPr algn="just">
              <a:buFont typeface="Wingdings" pitchFamily="2" charset="2"/>
              <a:buChar char="q"/>
            </a:pPr>
            <a:r>
              <a:rPr lang="tr-TR" sz="2600" dirty="0">
                <a:solidFill>
                  <a:srgbClr val="000000"/>
                </a:solidFill>
              </a:rPr>
              <a:t> Bu nedenle, etkili enfeksiyon kontrolü için eğitim ve kontrol süreçlerinin sistematik şekilde yürütülmesi önemlidir</a:t>
            </a:r>
            <a:endParaRPr lang="tr-TR" sz="2600" dirty="0"/>
          </a:p>
        </p:txBody>
      </p:sp>
      <p:pic>
        <p:nvPicPr>
          <p:cNvPr id="14338" name="Picture 2" descr="Sistematik ne demek? - Sözcü">
            <a:extLst>
              <a:ext uri="{FF2B5EF4-FFF2-40B4-BE49-F238E27FC236}">
                <a16:creationId xmlns:a16="http://schemas.microsoft.com/office/drawing/2014/main" id="{55B94EBB-E593-AEBA-FBC7-1D95A9B51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0496" y="2505325"/>
            <a:ext cx="2942062" cy="23993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036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9186-AF6E-9C0A-785D-D598C47A1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29218-73D7-174A-EBE7-44A8E1FA585D}"/>
              </a:ext>
            </a:extLst>
          </p:cNvPr>
          <p:cNvSpPr>
            <a:spLocks noGrp="1"/>
          </p:cNvSpPr>
          <p:nvPr>
            <p:ph type="title"/>
          </p:nvPr>
        </p:nvSpPr>
        <p:spPr>
          <a:xfrm>
            <a:off x="1066800" y="304800"/>
            <a:ext cx="9074727" cy="1326056"/>
          </a:xfrm>
        </p:spPr>
        <p:txBody>
          <a:bodyPr>
            <a:normAutofit fontScale="90000"/>
          </a:bodyPr>
          <a:lstStyle/>
          <a:p>
            <a:pPr lvl="0"/>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r>
              <a:rPr lang="tr-TR" sz="4900" b="1" dirty="0">
                <a:solidFill>
                  <a:srgbClr val="7030A0"/>
                </a:solidFill>
                <a:latin typeface="+mn-lt"/>
              </a:rPr>
              <a:t>Hastane Acil Servislerinde </a:t>
            </a:r>
            <a:br>
              <a:rPr lang="tr-TR" sz="4900" b="1" dirty="0">
                <a:solidFill>
                  <a:srgbClr val="7030A0"/>
                </a:solidFill>
                <a:latin typeface="+mn-lt"/>
              </a:rPr>
            </a:br>
            <a:r>
              <a:rPr lang="tr-TR" sz="4900" b="1" dirty="0">
                <a:solidFill>
                  <a:srgbClr val="7030A0"/>
                </a:solidFill>
                <a:latin typeface="+mn-lt"/>
              </a:rPr>
              <a:t>Enfeksiyon Kontrolü Eğitimi</a:t>
            </a:r>
            <a:endParaRPr lang="tr-TR" sz="4900" dirty="0">
              <a:solidFill>
                <a:srgbClr val="7030A0"/>
              </a:solidFill>
              <a:latin typeface="+mn-lt"/>
            </a:endParaRPr>
          </a:p>
        </p:txBody>
      </p:sp>
      <p:sp>
        <p:nvSpPr>
          <p:cNvPr id="4" name="İçerik Yer Tutucusu 3">
            <a:extLst>
              <a:ext uri="{FF2B5EF4-FFF2-40B4-BE49-F238E27FC236}">
                <a16:creationId xmlns:a16="http://schemas.microsoft.com/office/drawing/2014/main" id="{B8F729BC-D428-A8B3-0448-3F94F9ACF9A4}"/>
              </a:ext>
            </a:extLst>
          </p:cNvPr>
          <p:cNvSpPr>
            <a:spLocks noGrp="1"/>
          </p:cNvSpPr>
          <p:nvPr>
            <p:ph idx="1"/>
          </p:nvPr>
        </p:nvSpPr>
        <p:spPr>
          <a:xfrm>
            <a:off x="734291" y="1887299"/>
            <a:ext cx="8097476" cy="4180994"/>
          </a:xfrm>
        </p:spPr>
        <p:txBody>
          <a:bodyPr>
            <a:noAutofit/>
          </a:bodyPr>
          <a:lstStyle/>
          <a:p>
            <a:pPr marL="0" indent="0">
              <a:buNone/>
            </a:pPr>
            <a:r>
              <a:rPr lang="tr-TR" sz="2800" u="sng" dirty="0"/>
              <a:t>Eğitim ve kontrol mekanizmaları;</a:t>
            </a:r>
          </a:p>
          <a:p>
            <a:pPr algn="just">
              <a:buFont typeface="Wingdings" pitchFamily="2" charset="2"/>
              <a:buChar char="q"/>
            </a:pPr>
            <a:r>
              <a:rPr lang="tr-TR" sz="2600" dirty="0">
                <a:solidFill>
                  <a:srgbClr val="000000"/>
                </a:solidFill>
              </a:rPr>
              <a:t> </a:t>
            </a:r>
            <a:r>
              <a:rPr lang="tr-TR" sz="2800" dirty="0">
                <a:solidFill>
                  <a:srgbClr val="000000"/>
                </a:solidFill>
              </a:rPr>
              <a:t>El hijyeni, kişisel koruyucu ekipman (KKE) kullanımı, invaziv işlemlerde aseptik teknik ve yüzey dezenfeksiyonu gibi konulara odaklanan </a:t>
            </a:r>
            <a:r>
              <a:rPr lang="tr-TR" sz="2800" dirty="0">
                <a:solidFill>
                  <a:srgbClr val="0070C0"/>
                </a:solidFill>
              </a:rPr>
              <a:t>uygulamalı eğitimler </a:t>
            </a:r>
            <a:r>
              <a:rPr lang="tr-TR" sz="2800" dirty="0">
                <a:solidFill>
                  <a:srgbClr val="000000"/>
                </a:solidFill>
              </a:rPr>
              <a:t>düzenli aralıklarla yapılmalıdır</a:t>
            </a:r>
          </a:p>
          <a:p>
            <a:pPr algn="just">
              <a:buFont typeface="Wingdings" pitchFamily="2" charset="2"/>
              <a:buChar char="q"/>
            </a:pPr>
            <a:endParaRPr lang="tr-TR" sz="2800" dirty="0">
              <a:solidFill>
                <a:srgbClr val="000000"/>
              </a:solidFill>
            </a:endParaRPr>
          </a:p>
          <a:p>
            <a:pPr algn="just">
              <a:buFont typeface="Wingdings" pitchFamily="2" charset="2"/>
              <a:buChar char="q"/>
            </a:pPr>
            <a:r>
              <a:rPr lang="tr-TR" sz="2800" dirty="0"/>
              <a:t> </a:t>
            </a:r>
            <a:r>
              <a:rPr lang="tr-TR" sz="2800" dirty="0">
                <a:solidFill>
                  <a:srgbClr val="000000"/>
                </a:solidFill>
              </a:rPr>
              <a:t>Yeni başlayan personeller için düzenlenen oryantasyon eğitim süreçlerine enfeksiyon kontrol prosedürleri de dahil edilmelidir</a:t>
            </a:r>
            <a:endParaRPr lang="tr-TR" sz="2600" dirty="0">
              <a:solidFill>
                <a:srgbClr val="000000"/>
              </a:solidFill>
            </a:endParaRPr>
          </a:p>
        </p:txBody>
      </p:sp>
      <p:pic>
        <p:nvPicPr>
          <p:cNvPr id="11266" name="Picture 2" descr="Oryantasyon Eğitimi Nedir, Nasıl Yapılır?">
            <a:extLst>
              <a:ext uri="{FF2B5EF4-FFF2-40B4-BE49-F238E27FC236}">
                <a16:creationId xmlns:a16="http://schemas.microsoft.com/office/drawing/2014/main" id="{5121F249-21FE-7926-67DB-59DBC834A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8606" y="2790346"/>
            <a:ext cx="2832409" cy="2374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3164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64A1-792D-D1A3-C49C-94F5E5636524}"/>
              </a:ext>
            </a:extLst>
          </p:cNvPr>
          <p:cNvSpPr>
            <a:spLocks noGrp="1"/>
          </p:cNvSpPr>
          <p:nvPr>
            <p:ph type="title"/>
          </p:nvPr>
        </p:nvSpPr>
        <p:spPr>
          <a:xfrm>
            <a:off x="1097280" y="286603"/>
            <a:ext cx="10058400" cy="830997"/>
          </a:xfrm>
        </p:spPr>
        <p:txBody>
          <a:bodyPr>
            <a:normAutofit/>
          </a:bodyPr>
          <a:lstStyle/>
          <a:p>
            <a:r>
              <a:rPr lang="tr-TR" b="1" dirty="0">
                <a:solidFill>
                  <a:srgbClr val="7030A0"/>
                </a:solidFill>
              </a:rPr>
              <a:t>Kaynaklar</a:t>
            </a:r>
            <a:endParaRPr lang="en-GB" b="1" dirty="0">
              <a:solidFill>
                <a:srgbClr val="7030A0"/>
              </a:solidFill>
            </a:endParaRPr>
          </a:p>
        </p:txBody>
      </p:sp>
      <p:sp>
        <p:nvSpPr>
          <p:cNvPr id="3" name="Content Placeholder 2">
            <a:extLst>
              <a:ext uri="{FF2B5EF4-FFF2-40B4-BE49-F238E27FC236}">
                <a16:creationId xmlns:a16="http://schemas.microsoft.com/office/drawing/2014/main" id="{A93242E4-8A28-CDB0-3B25-CDA4A8A01E82}"/>
              </a:ext>
            </a:extLst>
          </p:cNvPr>
          <p:cNvSpPr>
            <a:spLocks noGrp="1"/>
          </p:cNvSpPr>
          <p:nvPr>
            <p:ph idx="1"/>
          </p:nvPr>
        </p:nvSpPr>
        <p:spPr>
          <a:xfrm>
            <a:off x="300085" y="1160941"/>
            <a:ext cx="11204292" cy="5256792"/>
          </a:xfrm>
        </p:spPr>
        <p:txBody>
          <a:bodyPr>
            <a:noAutofit/>
          </a:bodyPr>
          <a:lstStyle/>
          <a:p>
            <a:pPr lvl="1">
              <a:lnSpc>
                <a:spcPct val="150000"/>
              </a:lnSpc>
              <a:spcBef>
                <a:spcPts val="0"/>
              </a:spcBef>
              <a:spcAft>
                <a:spcPts val="0"/>
              </a:spcAft>
              <a:buFont typeface="Wingdings" pitchFamily="2" charset="2"/>
              <a:buChar char="Ø"/>
            </a:pPr>
            <a:r>
              <a:rPr lang="en-GB" sz="1100" dirty="0">
                <a:solidFill>
                  <a:srgbClr val="0070C0"/>
                </a:solidFill>
                <a:hlinkClick r:id="rId2">
                  <a:extLst>
                    <a:ext uri="{A12FA001-AC4F-418D-AE19-62706E023703}">
                      <ahyp:hlinkClr xmlns:ahyp="http://schemas.microsoft.com/office/drawing/2018/hyperlinkcolor" val="tx"/>
                    </a:ext>
                  </a:extLst>
                </a:hlinkClick>
              </a:rPr>
              <a:t>https://www.who.int/health-topics/infection-prevention-and-control#tab=tab_1</a:t>
            </a:r>
            <a:endParaRPr lang="en-GB" sz="1100" dirty="0">
              <a:solidFill>
                <a:srgbClr val="0070C0"/>
              </a:solidFill>
            </a:endParaRPr>
          </a:p>
          <a:p>
            <a:pPr lvl="1">
              <a:lnSpc>
                <a:spcPct val="150000"/>
              </a:lnSpc>
              <a:spcBef>
                <a:spcPts val="0"/>
              </a:spcBef>
              <a:spcAft>
                <a:spcPts val="0"/>
              </a:spcAft>
              <a:buFont typeface="Wingdings" pitchFamily="2" charset="2"/>
              <a:buChar char="Ø"/>
            </a:pPr>
            <a:r>
              <a:rPr lang="tr-TR" sz="1100" dirty="0" err="1">
                <a:solidFill>
                  <a:srgbClr val="0070C0"/>
                </a:solidFill>
              </a:rPr>
              <a:t>https</a:t>
            </a:r>
            <a:r>
              <a:rPr lang="tr-TR" sz="1100" dirty="0">
                <a:solidFill>
                  <a:srgbClr val="0070C0"/>
                </a:solidFill>
              </a:rPr>
              <a:t>://</a:t>
            </a:r>
            <a:r>
              <a:rPr lang="tr-TR" sz="1100" dirty="0" err="1">
                <a:solidFill>
                  <a:srgbClr val="0070C0"/>
                </a:solidFill>
              </a:rPr>
              <a:t>www.who.int</a:t>
            </a:r>
            <a:r>
              <a:rPr lang="tr-TR" sz="1100" dirty="0">
                <a:solidFill>
                  <a:srgbClr val="0070C0"/>
                </a:solidFill>
              </a:rPr>
              <a:t>/</a:t>
            </a:r>
            <a:r>
              <a:rPr lang="tr-TR" sz="1100" dirty="0" err="1">
                <a:solidFill>
                  <a:srgbClr val="0070C0"/>
                </a:solidFill>
              </a:rPr>
              <a:t>campaigns</a:t>
            </a:r>
            <a:r>
              <a:rPr lang="tr-TR" sz="1100" dirty="0">
                <a:solidFill>
                  <a:srgbClr val="0070C0"/>
                </a:solidFill>
              </a:rPr>
              <a:t>/</a:t>
            </a:r>
            <a:r>
              <a:rPr lang="tr-TR" sz="1100" dirty="0" err="1">
                <a:solidFill>
                  <a:srgbClr val="0070C0"/>
                </a:solidFill>
              </a:rPr>
              <a:t>world-hand-hygiene-day</a:t>
            </a:r>
            <a:r>
              <a:rPr lang="tr-TR" sz="1100" dirty="0">
                <a:solidFill>
                  <a:srgbClr val="0070C0"/>
                </a:solidFill>
              </a:rPr>
              <a:t>/2025</a:t>
            </a:r>
          </a:p>
          <a:p>
            <a:pPr lvl="1">
              <a:lnSpc>
                <a:spcPct val="150000"/>
              </a:lnSpc>
              <a:spcBef>
                <a:spcPts val="0"/>
              </a:spcBef>
              <a:spcAft>
                <a:spcPts val="0"/>
              </a:spcAft>
              <a:buFont typeface="Wingdings" pitchFamily="2" charset="2"/>
              <a:buChar char="Ø"/>
            </a:pPr>
            <a:r>
              <a:rPr lang="en-GB" sz="1100" dirty="0">
                <a:solidFill>
                  <a:srgbClr val="0070C0"/>
                </a:solidFill>
                <a:hlinkClick r:id="rId3">
                  <a:extLst>
                    <a:ext uri="{A12FA001-AC4F-418D-AE19-62706E023703}">
                      <ahyp:hlinkClr xmlns:ahyp="http://schemas.microsoft.com/office/drawing/2018/hyperlinkcolor" val="tx"/>
                    </a:ext>
                  </a:extLst>
                </a:hlinkClick>
              </a:rPr>
              <a:t>https://www.cdc.gov/infection-control/hcp/guidance/index.html</a:t>
            </a:r>
            <a:endParaRPr lang="en-GB" sz="1100" dirty="0">
              <a:solidFill>
                <a:srgbClr val="0070C0"/>
              </a:solidFill>
            </a:endParaRPr>
          </a:p>
          <a:p>
            <a:pPr lvl="1">
              <a:lnSpc>
                <a:spcPct val="150000"/>
              </a:lnSpc>
              <a:spcBef>
                <a:spcPts val="0"/>
              </a:spcBef>
              <a:spcAft>
                <a:spcPts val="0"/>
              </a:spcAft>
              <a:buFont typeface="Wingdings" pitchFamily="2" charset="2"/>
              <a:buChar char="Ø"/>
            </a:pPr>
            <a:r>
              <a:rPr lang="tr-TR" sz="1100" dirty="0">
                <a:solidFill>
                  <a:srgbClr val="0070C0"/>
                </a:solidFill>
                <a:hlinkClick r:id="rId4">
                  <a:extLst>
                    <a:ext uri="{A12FA001-AC4F-418D-AE19-62706E023703}">
                      <ahyp:hlinkClr xmlns:ahyp="http://schemas.microsoft.com/office/drawing/2018/hyperlinkcolor" val="tx"/>
                    </a:ext>
                  </a:extLst>
                </a:hlinkClick>
              </a:rPr>
              <a:t>https://hsgm.saglik.gov.tr/tr/birimler-8/shie-birimi.html</a:t>
            </a:r>
            <a:endParaRPr lang="tr-TR" sz="1100" dirty="0">
              <a:solidFill>
                <a:srgbClr val="0070C0"/>
              </a:solidFill>
            </a:endParaRPr>
          </a:p>
          <a:p>
            <a:pPr lvl="1">
              <a:lnSpc>
                <a:spcPct val="150000"/>
              </a:lnSpc>
              <a:spcBef>
                <a:spcPts val="0"/>
              </a:spcBef>
              <a:spcAft>
                <a:spcPts val="0"/>
              </a:spcAft>
              <a:buFont typeface="Wingdings" pitchFamily="2" charset="2"/>
              <a:buChar char="Ø"/>
            </a:pPr>
            <a:r>
              <a:rPr lang="tr-TR" sz="1100" dirty="0">
                <a:solidFill>
                  <a:srgbClr val="0070C0"/>
                </a:solidFill>
                <a:hlinkClick r:id="rId5">
                  <a:extLst>
                    <a:ext uri="{A12FA001-AC4F-418D-AE19-62706E023703}">
                      <ahyp:hlinkClr xmlns:ahyp="http://schemas.microsoft.com/office/drawing/2018/hyperlinkcolor" val="tx"/>
                    </a:ext>
                  </a:extLst>
                </a:hlinkClick>
              </a:rPr>
              <a:t>https://www.cdc.gov/infection-control/hcp/disinfection-and-sterilization/index.html</a:t>
            </a:r>
            <a:endParaRPr lang="tr-TR" sz="1100" dirty="0">
              <a:solidFill>
                <a:srgbClr val="0070C0"/>
              </a:solidFill>
            </a:endParaRPr>
          </a:p>
          <a:p>
            <a:pPr lvl="1">
              <a:lnSpc>
                <a:spcPct val="150000"/>
              </a:lnSpc>
              <a:spcBef>
                <a:spcPts val="0"/>
              </a:spcBef>
              <a:spcAft>
                <a:spcPts val="0"/>
              </a:spcAft>
              <a:buFont typeface="Wingdings" pitchFamily="2" charset="2"/>
              <a:buChar char="Ø"/>
            </a:pPr>
            <a:r>
              <a:rPr lang="tr-TR" sz="1100" dirty="0">
                <a:solidFill>
                  <a:srgbClr val="0070C0"/>
                </a:solidFill>
                <a:hlinkClick r:id="rId6">
                  <a:extLst>
                    <a:ext uri="{A12FA001-AC4F-418D-AE19-62706E023703}">
                      <ahyp:hlinkClr xmlns:ahyp="http://schemas.microsoft.com/office/drawing/2018/hyperlinkcolor" val="tx"/>
                    </a:ext>
                  </a:extLst>
                </a:hlinkClick>
              </a:rPr>
              <a:t>https://www.ecdc.europa.eu/en/all-topics-z/healthcare-associated-infections</a:t>
            </a:r>
            <a:endParaRPr lang="tr-TR" sz="1100" dirty="0">
              <a:solidFill>
                <a:srgbClr val="0070C0"/>
              </a:solidFill>
            </a:endParaRPr>
          </a:p>
          <a:p>
            <a:pPr lvl="1">
              <a:lnSpc>
                <a:spcPct val="150000"/>
              </a:lnSpc>
              <a:spcBef>
                <a:spcPts val="0"/>
              </a:spcBef>
              <a:spcAft>
                <a:spcPts val="0"/>
              </a:spcAft>
              <a:buFont typeface="Wingdings" pitchFamily="2" charset="2"/>
              <a:buChar char="Ø"/>
            </a:pPr>
            <a:r>
              <a:rPr lang="tr-TR" sz="1100" dirty="0">
                <a:solidFill>
                  <a:srgbClr val="0070C0"/>
                </a:solidFill>
              </a:rPr>
              <a:t>https://www.ems.gov/assets/ASPR-EMS-Infectious-Disease-Playbook-June-2017.pdf</a:t>
            </a:r>
          </a:p>
          <a:p>
            <a:pPr lvl="1">
              <a:lnSpc>
                <a:spcPct val="150000"/>
              </a:lnSpc>
              <a:spcBef>
                <a:spcPts val="0"/>
              </a:spcBef>
              <a:spcAft>
                <a:spcPts val="0"/>
              </a:spcAft>
              <a:buFont typeface="Wingdings" pitchFamily="2" charset="2"/>
              <a:buChar char="Ø"/>
            </a:pPr>
            <a:r>
              <a:rPr lang="tr-TR" sz="1100" dirty="0">
                <a:solidFill>
                  <a:srgbClr val="0070C0"/>
                </a:solidFill>
                <a:hlinkClick r:id="rId7">
                  <a:extLst>
                    <a:ext uri="{A12FA001-AC4F-418D-AE19-62706E023703}">
                      <ahyp:hlinkClr xmlns:ahyp="http://schemas.microsoft.com/office/drawing/2018/hyperlinkcolor" val="tx"/>
                    </a:ext>
                  </a:extLst>
                </a:hlinkClick>
              </a:rPr>
              <a:t>https://www.who.int/publications/i/item/glove-use-information-leaflet</a:t>
            </a:r>
            <a:endParaRPr lang="tr-TR" sz="1100" dirty="0">
              <a:solidFill>
                <a:srgbClr val="0070C0"/>
              </a:solidFill>
            </a:endParaRPr>
          </a:p>
          <a:p>
            <a:pPr lvl="1">
              <a:lnSpc>
                <a:spcPct val="150000"/>
              </a:lnSpc>
              <a:spcBef>
                <a:spcPts val="0"/>
              </a:spcBef>
              <a:spcAft>
                <a:spcPts val="0"/>
              </a:spcAft>
              <a:buFont typeface="Wingdings" pitchFamily="2" charset="2"/>
              <a:buChar char="Ø"/>
            </a:pPr>
            <a:r>
              <a:rPr lang="tr-TR" sz="1100" dirty="0">
                <a:solidFill>
                  <a:srgbClr val="0070C0"/>
                </a:solidFill>
                <a:hlinkClick r:id="rId8"/>
              </a:rPr>
              <a:t>https://www.who.int/publications/i/item/9789240051164</a:t>
            </a:r>
            <a:endParaRPr lang="tr-TR" sz="1100" dirty="0">
              <a:solidFill>
                <a:srgbClr val="0070C0"/>
              </a:solidFill>
            </a:endParaRPr>
          </a:p>
          <a:p>
            <a:pPr lvl="1">
              <a:lnSpc>
                <a:spcPct val="150000"/>
              </a:lnSpc>
              <a:spcBef>
                <a:spcPts val="0"/>
              </a:spcBef>
              <a:spcAft>
                <a:spcPts val="0"/>
              </a:spcAft>
              <a:buFont typeface="Wingdings" pitchFamily="2" charset="2"/>
              <a:buChar char="Ø"/>
            </a:pPr>
            <a:r>
              <a:rPr lang="tr-TR" sz="1100" dirty="0"/>
              <a:t>World </a:t>
            </a:r>
            <a:r>
              <a:rPr lang="tr-TR" sz="1100" dirty="0" err="1"/>
              <a:t>Health</a:t>
            </a:r>
            <a:r>
              <a:rPr lang="tr-TR" sz="1100" dirty="0"/>
              <a:t> </a:t>
            </a:r>
            <a:r>
              <a:rPr lang="tr-TR" sz="1100" dirty="0" err="1"/>
              <a:t>Organization</a:t>
            </a:r>
            <a:r>
              <a:rPr lang="tr-TR" sz="1100" dirty="0"/>
              <a:t>. (2024). </a:t>
            </a:r>
            <a:r>
              <a:rPr lang="tr-TR" sz="1100" i="1" dirty="0"/>
              <a:t>Global </a:t>
            </a:r>
            <a:r>
              <a:rPr lang="tr-TR" sz="1100" i="1" dirty="0" err="1"/>
              <a:t>report</a:t>
            </a:r>
            <a:r>
              <a:rPr lang="tr-TR" sz="1100" i="1" dirty="0"/>
              <a:t> on </a:t>
            </a:r>
            <a:r>
              <a:rPr lang="tr-TR" sz="1100" i="1" dirty="0" err="1"/>
              <a:t>infection</a:t>
            </a:r>
            <a:r>
              <a:rPr lang="tr-TR" sz="1100" i="1" dirty="0"/>
              <a:t> </a:t>
            </a:r>
            <a:r>
              <a:rPr lang="tr-TR" sz="1100" i="1" dirty="0" err="1"/>
              <a:t>prevention</a:t>
            </a:r>
            <a:r>
              <a:rPr lang="tr-TR" sz="1100" i="1" dirty="0"/>
              <a:t> </a:t>
            </a:r>
            <a:r>
              <a:rPr lang="tr-TR" sz="1100" i="1" dirty="0" err="1"/>
              <a:t>and</a:t>
            </a:r>
            <a:r>
              <a:rPr lang="tr-TR" sz="1100" i="1" dirty="0"/>
              <a:t> </a:t>
            </a:r>
            <a:r>
              <a:rPr lang="tr-TR" sz="1100" i="1" dirty="0" err="1"/>
              <a:t>control</a:t>
            </a:r>
            <a:r>
              <a:rPr lang="tr-TR" sz="1100" dirty="0"/>
              <a:t>. </a:t>
            </a:r>
            <a:r>
              <a:rPr lang="tr-TR" sz="1100" dirty="0">
                <a:hlinkClick r:id="rId9"/>
              </a:rPr>
              <a:t>https://www.who.int/publications/i/item/9789240103986</a:t>
            </a:r>
            <a:r>
              <a:rPr lang="tr-TR" sz="1100" dirty="0"/>
              <a:t> </a:t>
            </a:r>
            <a:endParaRPr lang="tr-TR" sz="1100" dirty="0">
              <a:solidFill>
                <a:srgbClr val="0070C0"/>
              </a:solidFill>
            </a:endParaRPr>
          </a:p>
          <a:p>
            <a:pPr lvl="1">
              <a:lnSpc>
                <a:spcPct val="150000"/>
              </a:lnSpc>
              <a:spcBef>
                <a:spcPts val="0"/>
              </a:spcBef>
              <a:spcAft>
                <a:spcPts val="0"/>
              </a:spcAft>
              <a:buFont typeface="Wingdings" pitchFamily="2" charset="2"/>
              <a:buChar char="Ø"/>
            </a:pPr>
            <a:r>
              <a:rPr lang="tr-TR" sz="1100" dirty="0">
                <a:solidFill>
                  <a:srgbClr val="0070C0"/>
                </a:solidFill>
              </a:rPr>
              <a:t>ASPR. (2017). </a:t>
            </a:r>
            <a:r>
              <a:rPr lang="tr-TR" sz="1100" i="1" dirty="0">
                <a:solidFill>
                  <a:srgbClr val="0070C0"/>
                </a:solidFill>
              </a:rPr>
              <a:t>EMS </a:t>
            </a:r>
            <a:r>
              <a:rPr lang="tr-TR" sz="1100" i="1" dirty="0" err="1">
                <a:solidFill>
                  <a:srgbClr val="0070C0"/>
                </a:solidFill>
              </a:rPr>
              <a:t>Infectious</a:t>
            </a:r>
            <a:r>
              <a:rPr lang="tr-TR" sz="1100" i="1" dirty="0">
                <a:solidFill>
                  <a:srgbClr val="0070C0"/>
                </a:solidFill>
              </a:rPr>
              <a:t> </a:t>
            </a:r>
            <a:r>
              <a:rPr lang="tr-TR" sz="1100" i="1" dirty="0" err="1">
                <a:solidFill>
                  <a:srgbClr val="0070C0"/>
                </a:solidFill>
              </a:rPr>
              <a:t>Disease</a:t>
            </a:r>
            <a:r>
              <a:rPr lang="tr-TR" sz="1100" i="1" dirty="0">
                <a:solidFill>
                  <a:srgbClr val="0070C0"/>
                </a:solidFill>
              </a:rPr>
              <a:t> </a:t>
            </a:r>
            <a:r>
              <a:rPr lang="tr-TR" sz="1100" i="1" dirty="0" err="1">
                <a:solidFill>
                  <a:srgbClr val="0070C0"/>
                </a:solidFill>
              </a:rPr>
              <a:t>Playbook</a:t>
            </a:r>
            <a:r>
              <a:rPr lang="tr-TR" sz="1100" dirty="0">
                <a:solidFill>
                  <a:srgbClr val="0070C0"/>
                </a:solidFill>
              </a:rPr>
              <a:t>. U.S. </a:t>
            </a:r>
            <a:r>
              <a:rPr lang="tr-TR" sz="1100" dirty="0" err="1">
                <a:solidFill>
                  <a:srgbClr val="0070C0"/>
                </a:solidFill>
              </a:rPr>
              <a:t>Department</a:t>
            </a:r>
            <a:r>
              <a:rPr lang="tr-TR" sz="1100" dirty="0">
                <a:solidFill>
                  <a:srgbClr val="0070C0"/>
                </a:solidFill>
              </a:rPr>
              <a:t> of </a:t>
            </a:r>
            <a:r>
              <a:rPr lang="tr-TR" sz="1100" dirty="0" err="1">
                <a:solidFill>
                  <a:srgbClr val="0070C0"/>
                </a:solidFill>
              </a:rPr>
              <a:t>Health</a:t>
            </a:r>
            <a:r>
              <a:rPr lang="tr-TR" sz="1100" dirty="0">
                <a:solidFill>
                  <a:srgbClr val="0070C0"/>
                </a:solidFill>
              </a:rPr>
              <a:t> </a:t>
            </a:r>
            <a:r>
              <a:rPr lang="tr-TR" sz="1100" dirty="0" err="1">
                <a:solidFill>
                  <a:srgbClr val="0070C0"/>
                </a:solidFill>
              </a:rPr>
              <a:t>and</a:t>
            </a:r>
            <a:r>
              <a:rPr lang="tr-TR" sz="1100" dirty="0">
                <a:solidFill>
                  <a:srgbClr val="0070C0"/>
                </a:solidFill>
              </a:rPr>
              <a:t> Human Services, Office of </a:t>
            </a:r>
            <a:r>
              <a:rPr lang="tr-TR" sz="1100" dirty="0" err="1">
                <a:solidFill>
                  <a:srgbClr val="0070C0"/>
                </a:solidFill>
              </a:rPr>
              <a:t>the</a:t>
            </a:r>
            <a:r>
              <a:rPr lang="tr-TR" sz="1100" dirty="0">
                <a:solidFill>
                  <a:srgbClr val="0070C0"/>
                </a:solidFill>
              </a:rPr>
              <a:t> </a:t>
            </a:r>
            <a:r>
              <a:rPr lang="tr-TR" sz="1100" dirty="0" err="1">
                <a:solidFill>
                  <a:srgbClr val="0070C0"/>
                </a:solidFill>
              </a:rPr>
              <a:t>Assistant</a:t>
            </a:r>
            <a:r>
              <a:rPr lang="tr-TR" sz="1100" dirty="0">
                <a:solidFill>
                  <a:srgbClr val="0070C0"/>
                </a:solidFill>
              </a:rPr>
              <a:t> </a:t>
            </a:r>
            <a:r>
              <a:rPr lang="tr-TR" sz="1100" dirty="0" err="1">
                <a:solidFill>
                  <a:srgbClr val="0070C0"/>
                </a:solidFill>
              </a:rPr>
              <a:t>Secretary</a:t>
            </a:r>
            <a:r>
              <a:rPr lang="tr-TR" sz="1100" dirty="0">
                <a:solidFill>
                  <a:srgbClr val="0070C0"/>
                </a:solidFill>
              </a:rPr>
              <a:t> </a:t>
            </a:r>
            <a:r>
              <a:rPr lang="tr-TR" sz="1100" dirty="0" err="1">
                <a:solidFill>
                  <a:srgbClr val="0070C0"/>
                </a:solidFill>
              </a:rPr>
              <a:t>for</a:t>
            </a:r>
            <a:r>
              <a:rPr lang="tr-TR" sz="1100" dirty="0">
                <a:solidFill>
                  <a:srgbClr val="0070C0"/>
                </a:solidFill>
              </a:rPr>
              <a:t> </a:t>
            </a:r>
            <a:r>
              <a:rPr lang="tr-TR" sz="1100" dirty="0" err="1">
                <a:solidFill>
                  <a:srgbClr val="0070C0"/>
                </a:solidFill>
              </a:rPr>
              <a:t>Preparedness</a:t>
            </a:r>
            <a:r>
              <a:rPr lang="tr-TR" sz="1100" dirty="0">
                <a:solidFill>
                  <a:srgbClr val="0070C0"/>
                </a:solidFill>
              </a:rPr>
              <a:t> </a:t>
            </a:r>
            <a:r>
              <a:rPr lang="tr-TR" sz="1100" dirty="0" err="1">
                <a:solidFill>
                  <a:srgbClr val="0070C0"/>
                </a:solidFill>
              </a:rPr>
              <a:t>and</a:t>
            </a:r>
            <a:r>
              <a:rPr lang="tr-TR" sz="1100" dirty="0">
                <a:solidFill>
                  <a:srgbClr val="0070C0"/>
                </a:solidFill>
              </a:rPr>
              <a:t> </a:t>
            </a:r>
            <a:r>
              <a:rPr lang="tr-TR" sz="1100" dirty="0" err="1">
                <a:solidFill>
                  <a:srgbClr val="0070C0"/>
                </a:solidFill>
              </a:rPr>
              <a:t>Response</a:t>
            </a:r>
            <a:r>
              <a:rPr lang="tr-TR" sz="1100" dirty="0">
                <a:solidFill>
                  <a:srgbClr val="0070C0"/>
                </a:solidFill>
              </a:rPr>
              <a:t>.</a:t>
            </a:r>
            <a:br>
              <a:rPr lang="tr-TR" sz="1100" dirty="0">
                <a:solidFill>
                  <a:srgbClr val="0070C0"/>
                </a:solidFill>
              </a:rPr>
            </a:br>
            <a:r>
              <a:rPr lang="tr-TR" sz="1100" dirty="0">
                <a:solidFill>
                  <a:srgbClr val="0070C0"/>
                </a:solidFill>
              </a:rPr>
              <a:t> </a:t>
            </a:r>
            <a:r>
              <a:rPr lang="tr-TR" sz="1100" dirty="0">
                <a:solidFill>
                  <a:srgbClr val="0070C0"/>
                </a:solidFill>
                <a:hlinkClick r:id="rId10">
                  <a:extLst>
                    <a:ext uri="{A12FA001-AC4F-418D-AE19-62706E023703}">
                      <ahyp:hlinkClr xmlns:ahyp="http://schemas.microsoft.com/office/drawing/2018/hyperlinkcolor" val="tx"/>
                    </a:ext>
                  </a:extLst>
                </a:hlinkClick>
              </a:rPr>
              <a:t>https://www.ems.gov/assets/ASPR-EMS-Infectious-Disease-Playbook-June-2017.pdf</a:t>
            </a:r>
            <a:endParaRPr lang="tr-TR" sz="1100" dirty="0">
              <a:solidFill>
                <a:srgbClr val="0070C0"/>
              </a:solidFill>
            </a:endParaRPr>
          </a:p>
          <a:p>
            <a:pPr lvl="1">
              <a:lnSpc>
                <a:spcPct val="150000"/>
              </a:lnSpc>
              <a:spcBef>
                <a:spcPts val="0"/>
              </a:spcBef>
              <a:spcAft>
                <a:spcPts val="0"/>
              </a:spcAft>
              <a:buFont typeface="Wingdings" pitchFamily="2" charset="2"/>
              <a:buChar char="Ø"/>
            </a:pPr>
            <a:r>
              <a:rPr lang="tr-TR" sz="1100" dirty="0">
                <a:solidFill>
                  <a:srgbClr val="0070C0"/>
                </a:solidFill>
              </a:rPr>
              <a:t>T.C. Sağlık Bakanlığı Halk Sağlığı Genel Müdürlüğü. (2019). </a:t>
            </a:r>
            <a:r>
              <a:rPr lang="tr-TR" sz="1100" i="1" dirty="0">
                <a:solidFill>
                  <a:srgbClr val="0070C0"/>
                </a:solidFill>
              </a:rPr>
              <a:t>Türkiye Sağlık Hizmeti ile İlişkili Enfeksiyonları Önleme ve Kontrol Programı 2019–2024</a:t>
            </a:r>
            <a:r>
              <a:rPr lang="tr-TR" sz="1100" dirty="0">
                <a:solidFill>
                  <a:srgbClr val="0070C0"/>
                </a:solidFill>
              </a:rPr>
              <a:t>. </a:t>
            </a:r>
            <a:r>
              <a:rPr lang="tr-TR" sz="1100" dirty="0" err="1">
                <a:solidFill>
                  <a:srgbClr val="0070C0"/>
                </a:solidFill>
              </a:rPr>
              <a:t>Ankara.</a:t>
            </a:r>
            <a:r>
              <a:rPr lang="tr-TR" sz="1100" dirty="0" err="1">
                <a:solidFill>
                  <a:srgbClr val="0070C0"/>
                </a:solidFill>
                <a:hlinkClick r:id="rId11">
                  <a:extLst>
                    <a:ext uri="{A12FA001-AC4F-418D-AE19-62706E023703}">
                      <ahyp:hlinkClr xmlns:ahyp="http://schemas.microsoft.com/office/drawing/2018/hyperlinkcolor" val="tx"/>
                    </a:ext>
                  </a:extLst>
                </a:hlinkClick>
              </a:rPr>
              <a:t>https</a:t>
            </a:r>
            <a:r>
              <a:rPr lang="tr-TR" sz="1100" dirty="0">
                <a:solidFill>
                  <a:srgbClr val="0070C0"/>
                </a:solidFill>
                <a:hlinkClick r:id="rId11">
                  <a:extLst>
                    <a:ext uri="{A12FA001-AC4F-418D-AE19-62706E023703}">
                      <ahyp:hlinkClr xmlns:ahyp="http://schemas.microsoft.com/office/drawing/2018/hyperlinkcolor" val="tx"/>
                    </a:ext>
                  </a:extLst>
                </a:hlinkClick>
              </a:rPr>
              <a:t>://hsgm.saglik.gov.tr</a:t>
            </a:r>
            <a:endParaRPr lang="tr-TR" sz="1100" dirty="0">
              <a:solidFill>
                <a:srgbClr val="0070C0"/>
              </a:solidFill>
            </a:endParaRPr>
          </a:p>
          <a:p>
            <a:pPr lvl="1">
              <a:lnSpc>
                <a:spcPct val="150000"/>
              </a:lnSpc>
              <a:spcBef>
                <a:spcPts val="0"/>
              </a:spcBef>
              <a:spcAft>
                <a:spcPts val="0"/>
              </a:spcAft>
              <a:buFont typeface="Wingdings" pitchFamily="2" charset="2"/>
              <a:buChar char="Ø"/>
            </a:pPr>
            <a:r>
              <a:rPr lang="tr-TR" sz="1100" dirty="0">
                <a:solidFill>
                  <a:srgbClr val="0070C0"/>
                </a:solidFill>
              </a:rPr>
              <a:t>T.C. Sağlık Bakanlığı Halk Sağlığı Genel Müdürlüğü. (2025). </a:t>
            </a:r>
            <a:r>
              <a:rPr lang="tr-TR" sz="1100" i="1" dirty="0">
                <a:solidFill>
                  <a:srgbClr val="0070C0"/>
                </a:solidFill>
              </a:rPr>
              <a:t>Türkiye Sağlık Hizmeti ile İlişkili Enfeksiyonları Önleme ve Kontrol Programı 2025–2029</a:t>
            </a:r>
            <a:r>
              <a:rPr lang="tr-TR" sz="1100" dirty="0">
                <a:solidFill>
                  <a:srgbClr val="0070C0"/>
                </a:solidFill>
              </a:rPr>
              <a:t>. Ankara. </a:t>
            </a:r>
            <a:r>
              <a:rPr lang="tr-TR" sz="1100" dirty="0">
                <a:solidFill>
                  <a:srgbClr val="0070C0"/>
                </a:solidFill>
                <a:hlinkClick r:id="rId11">
                  <a:extLst>
                    <a:ext uri="{A12FA001-AC4F-418D-AE19-62706E023703}">
                      <ahyp:hlinkClr xmlns:ahyp="http://schemas.microsoft.com/office/drawing/2018/hyperlinkcolor" val="tx"/>
                    </a:ext>
                  </a:extLst>
                </a:hlinkClick>
              </a:rPr>
              <a:t>https://hsgm.saglik.gov.tr</a:t>
            </a:r>
            <a:endParaRPr lang="tr-TR" sz="1100" dirty="0">
              <a:solidFill>
                <a:srgbClr val="0070C0"/>
              </a:solidFill>
            </a:endParaRPr>
          </a:p>
          <a:p>
            <a:pPr lvl="1">
              <a:lnSpc>
                <a:spcPct val="150000"/>
              </a:lnSpc>
              <a:spcBef>
                <a:spcPts val="0"/>
              </a:spcBef>
              <a:spcAft>
                <a:spcPts val="0"/>
              </a:spcAft>
              <a:buFont typeface="Wingdings" pitchFamily="2" charset="2"/>
              <a:buChar char="Ø"/>
            </a:pPr>
            <a:r>
              <a:rPr lang="tr-TR" sz="1100" dirty="0">
                <a:solidFill>
                  <a:srgbClr val="0070C0"/>
                </a:solidFill>
              </a:rPr>
              <a:t>T.C. Sağlık Bakanlığı Halk Sağlığı Genel Müdürlüğü. (2019). </a:t>
            </a:r>
            <a:r>
              <a:rPr lang="tr-TR" sz="1100" i="1" dirty="0">
                <a:solidFill>
                  <a:srgbClr val="0070C0"/>
                </a:solidFill>
              </a:rPr>
              <a:t>Hastane Öncesi Acil Sağlık Hizmetlerinde Enfeksiyon Hastalıklarından Korunma Rehberi</a:t>
            </a:r>
            <a:r>
              <a:rPr lang="tr-TR" sz="1100" dirty="0">
                <a:solidFill>
                  <a:srgbClr val="0070C0"/>
                </a:solidFill>
              </a:rPr>
              <a:t>. Ankara. </a:t>
            </a:r>
            <a:r>
              <a:rPr lang="tr-TR" sz="1100" dirty="0">
                <a:solidFill>
                  <a:srgbClr val="0070C0"/>
                </a:solidFill>
                <a:hlinkClick r:id="rId11">
                  <a:extLst>
                    <a:ext uri="{A12FA001-AC4F-418D-AE19-62706E023703}">
                      <ahyp:hlinkClr xmlns:ahyp="http://schemas.microsoft.com/office/drawing/2018/hyperlinkcolor" val="tx"/>
                    </a:ext>
                  </a:extLst>
                </a:hlinkClick>
              </a:rPr>
              <a:t>https://hsgm.saglik.gov.tr</a:t>
            </a:r>
            <a:endParaRPr lang="tr-TR" sz="900" dirty="0"/>
          </a:p>
          <a:p>
            <a:pPr lvl="1">
              <a:lnSpc>
                <a:spcPct val="150000"/>
              </a:lnSpc>
              <a:spcBef>
                <a:spcPts val="0"/>
              </a:spcBef>
              <a:spcAft>
                <a:spcPts val="0"/>
              </a:spcAft>
              <a:buFont typeface="Wingdings" pitchFamily="2" charset="2"/>
              <a:buChar char="Ø"/>
            </a:pPr>
            <a:r>
              <a:rPr lang="tr-TR" sz="1100" dirty="0">
                <a:solidFill>
                  <a:srgbClr val="0070C0"/>
                </a:solidFill>
              </a:rPr>
              <a:t>Liang, S. Y., </a:t>
            </a:r>
            <a:r>
              <a:rPr lang="tr-TR" sz="1100" dirty="0" err="1">
                <a:solidFill>
                  <a:srgbClr val="0070C0"/>
                </a:solidFill>
              </a:rPr>
              <a:t>Theodoro</a:t>
            </a:r>
            <a:r>
              <a:rPr lang="tr-TR" sz="1100" dirty="0">
                <a:solidFill>
                  <a:srgbClr val="0070C0"/>
                </a:solidFill>
              </a:rPr>
              <a:t>, D. L., </a:t>
            </a:r>
            <a:r>
              <a:rPr lang="tr-TR" sz="1100" dirty="0" err="1">
                <a:solidFill>
                  <a:srgbClr val="0070C0"/>
                </a:solidFill>
              </a:rPr>
              <a:t>Schuur</a:t>
            </a:r>
            <a:r>
              <a:rPr lang="tr-TR" sz="1100" dirty="0">
                <a:solidFill>
                  <a:srgbClr val="0070C0"/>
                </a:solidFill>
              </a:rPr>
              <a:t>, J. D., &amp; </a:t>
            </a:r>
            <a:r>
              <a:rPr lang="tr-TR" sz="1100" dirty="0" err="1">
                <a:solidFill>
                  <a:srgbClr val="0070C0"/>
                </a:solidFill>
              </a:rPr>
              <a:t>Marschall</a:t>
            </a:r>
            <a:r>
              <a:rPr lang="tr-TR" sz="1100" dirty="0">
                <a:solidFill>
                  <a:srgbClr val="0070C0"/>
                </a:solidFill>
              </a:rPr>
              <a:t>, J. (2014). </a:t>
            </a:r>
            <a:r>
              <a:rPr lang="tr-TR" sz="1100" dirty="0" err="1">
                <a:solidFill>
                  <a:srgbClr val="0070C0"/>
                </a:solidFill>
              </a:rPr>
              <a:t>Infection</a:t>
            </a:r>
            <a:r>
              <a:rPr lang="tr-TR" sz="1100" dirty="0">
                <a:solidFill>
                  <a:srgbClr val="0070C0"/>
                </a:solidFill>
              </a:rPr>
              <a:t> </a:t>
            </a:r>
            <a:r>
              <a:rPr lang="tr-TR" sz="1100" dirty="0" err="1">
                <a:solidFill>
                  <a:srgbClr val="0070C0"/>
                </a:solidFill>
              </a:rPr>
              <a:t>prevention</a:t>
            </a:r>
            <a:r>
              <a:rPr lang="tr-TR" sz="1100" dirty="0">
                <a:solidFill>
                  <a:srgbClr val="0070C0"/>
                </a:solidFill>
              </a:rPr>
              <a:t> in </a:t>
            </a:r>
            <a:r>
              <a:rPr lang="tr-TR" sz="1100" dirty="0" err="1">
                <a:solidFill>
                  <a:srgbClr val="0070C0"/>
                </a:solidFill>
              </a:rPr>
              <a:t>the</a:t>
            </a:r>
            <a:r>
              <a:rPr lang="tr-TR" sz="1100" dirty="0">
                <a:solidFill>
                  <a:srgbClr val="0070C0"/>
                </a:solidFill>
              </a:rPr>
              <a:t> </a:t>
            </a:r>
            <a:r>
              <a:rPr lang="tr-TR" sz="1100" dirty="0" err="1">
                <a:solidFill>
                  <a:srgbClr val="0070C0"/>
                </a:solidFill>
              </a:rPr>
              <a:t>emergency</a:t>
            </a:r>
            <a:r>
              <a:rPr lang="tr-TR" sz="1100" dirty="0">
                <a:solidFill>
                  <a:srgbClr val="0070C0"/>
                </a:solidFill>
              </a:rPr>
              <a:t> </a:t>
            </a:r>
            <a:r>
              <a:rPr lang="tr-TR" sz="1100" dirty="0" err="1">
                <a:solidFill>
                  <a:srgbClr val="0070C0"/>
                </a:solidFill>
              </a:rPr>
              <a:t>department</a:t>
            </a:r>
            <a:r>
              <a:rPr lang="tr-TR" sz="1100" dirty="0">
                <a:solidFill>
                  <a:srgbClr val="0070C0"/>
                </a:solidFill>
              </a:rPr>
              <a:t>. </a:t>
            </a:r>
            <a:r>
              <a:rPr lang="tr-TR" sz="1100" i="1" dirty="0" err="1">
                <a:solidFill>
                  <a:srgbClr val="0070C0"/>
                </a:solidFill>
              </a:rPr>
              <a:t>Annals</a:t>
            </a:r>
            <a:r>
              <a:rPr lang="tr-TR" sz="1100" i="1" dirty="0">
                <a:solidFill>
                  <a:srgbClr val="0070C0"/>
                </a:solidFill>
              </a:rPr>
              <a:t> of </a:t>
            </a:r>
            <a:r>
              <a:rPr lang="tr-TR" sz="1100" i="1" dirty="0" err="1">
                <a:solidFill>
                  <a:srgbClr val="0070C0"/>
                </a:solidFill>
              </a:rPr>
              <a:t>emergency</a:t>
            </a:r>
            <a:r>
              <a:rPr lang="tr-TR" sz="1100" i="1" dirty="0">
                <a:solidFill>
                  <a:srgbClr val="0070C0"/>
                </a:solidFill>
              </a:rPr>
              <a:t> </a:t>
            </a:r>
            <a:r>
              <a:rPr lang="tr-TR" sz="1100" i="1" dirty="0" err="1">
                <a:solidFill>
                  <a:srgbClr val="0070C0"/>
                </a:solidFill>
              </a:rPr>
              <a:t>medicine</a:t>
            </a:r>
            <a:r>
              <a:rPr lang="tr-TR" sz="1100" dirty="0">
                <a:solidFill>
                  <a:srgbClr val="0070C0"/>
                </a:solidFill>
              </a:rPr>
              <a:t>, </a:t>
            </a:r>
            <a:r>
              <a:rPr lang="tr-TR" sz="1100" i="1" dirty="0">
                <a:solidFill>
                  <a:srgbClr val="0070C0"/>
                </a:solidFill>
              </a:rPr>
              <a:t>64</a:t>
            </a:r>
            <a:r>
              <a:rPr lang="tr-TR" sz="1100" dirty="0">
                <a:solidFill>
                  <a:srgbClr val="0070C0"/>
                </a:solidFill>
              </a:rPr>
              <a:t>(3), 299-313.</a:t>
            </a:r>
          </a:p>
          <a:p>
            <a:pPr lvl="1">
              <a:lnSpc>
                <a:spcPct val="150000"/>
              </a:lnSpc>
              <a:spcBef>
                <a:spcPts val="0"/>
              </a:spcBef>
              <a:spcAft>
                <a:spcPts val="0"/>
              </a:spcAft>
              <a:buFont typeface="Wingdings" pitchFamily="2" charset="2"/>
              <a:buChar char="Ø"/>
            </a:pPr>
            <a:r>
              <a:rPr lang="tr-TR" sz="1100" dirty="0" err="1">
                <a:solidFill>
                  <a:srgbClr val="0070C0"/>
                </a:solidFill>
              </a:rPr>
              <a:t>Richey</a:t>
            </a:r>
            <a:r>
              <a:rPr lang="tr-TR" sz="1100" dirty="0">
                <a:solidFill>
                  <a:srgbClr val="0070C0"/>
                </a:solidFill>
              </a:rPr>
              <a:t>, T. W., </a:t>
            </a:r>
            <a:r>
              <a:rPr lang="tr-TR" sz="1100" dirty="0" err="1">
                <a:solidFill>
                  <a:srgbClr val="0070C0"/>
                </a:solidFill>
              </a:rPr>
              <a:t>Fowler</a:t>
            </a:r>
            <a:r>
              <a:rPr lang="tr-TR" sz="1100" dirty="0">
                <a:solidFill>
                  <a:srgbClr val="0070C0"/>
                </a:solidFill>
              </a:rPr>
              <a:t>, R. L., </a:t>
            </a:r>
            <a:r>
              <a:rPr lang="tr-TR" sz="1100" dirty="0" err="1">
                <a:solidFill>
                  <a:srgbClr val="0070C0"/>
                </a:solidFill>
              </a:rPr>
              <a:t>Swienton</a:t>
            </a:r>
            <a:r>
              <a:rPr lang="tr-TR" sz="1100" dirty="0">
                <a:solidFill>
                  <a:srgbClr val="0070C0"/>
                </a:solidFill>
              </a:rPr>
              <a:t>, R. E., </a:t>
            </a:r>
            <a:r>
              <a:rPr lang="tr-TR" sz="1100" dirty="0" err="1">
                <a:solidFill>
                  <a:srgbClr val="0070C0"/>
                </a:solidFill>
              </a:rPr>
              <a:t>O'Neal</a:t>
            </a:r>
            <a:r>
              <a:rPr lang="tr-TR" sz="1100" dirty="0">
                <a:solidFill>
                  <a:srgbClr val="0070C0"/>
                </a:solidFill>
              </a:rPr>
              <a:t>, J. P., &amp; Harris, C. A. (2021). </a:t>
            </a:r>
            <a:r>
              <a:rPr lang="tr-TR" sz="1100" dirty="0" err="1">
                <a:solidFill>
                  <a:srgbClr val="0070C0"/>
                </a:solidFill>
              </a:rPr>
              <a:t>Review</a:t>
            </a:r>
            <a:r>
              <a:rPr lang="tr-TR" sz="1100" dirty="0">
                <a:solidFill>
                  <a:srgbClr val="0070C0"/>
                </a:solidFill>
              </a:rPr>
              <a:t> of </a:t>
            </a:r>
            <a:r>
              <a:rPr lang="tr-TR" sz="1100" dirty="0" err="1">
                <a:solidFill>
                  <a:srgbClr val="0070C0"/>
                </a:solidFill>
              </a:rPr>
              <a:t>Emergency</a:t>
            </a:r>
            <a:r>
              <a:rPr lang="tr-TR" sz="1100" dirty="0">
                <a:solidFill>
                  <a:srgbClr val="0070C0"/>
                </a:solidFill>
              </a:rPr>
              <a:t> </a:t>
            </a:r>
            <a:r>
              <a:rPr lang="tr-TR" sz="1100" dirty="0" err="1">
                <a:solidFill>
                  <a:srgbClr val="0070C0"/>
                </a:solidFill>
              </a:rPr>
              <a:t>Medical</a:t>
            </a:r>
            <a:r>
              <a:rPr lang="tr-TR" sz="1100" dirty="0">
                <a:solidFill>
                  <a:srgbClr val="0070C0"/>
                </a:solidFill>
              </a:rPr>
              <a:t> Services </a:t>
            </a:r>
            <a:r>
              <a:rPr lang="tr-TR" sz="1100" dirty="0" err="1">
                <a:solidFill>
                  <a:srgbClr val="0070C0"/>
                </a:solidFill>
              </a:rPr>
              <a:t>vulnerability</a:t>
            </a:r>
            <a:r>
              <a:rPr lang="tr-TR" sz="1100" dirty="0">
                <a:solidFill>
                  <a:srgbClr val="0070C0"/>
                </a:solidFill>
              </a:rPr>
              <a:t> </a:t>
            </a:r>
            <a:r>
              <a:rPr lang="tr-TR" sz="1100" dirty="0" err="1">
                <a:solidFill>
                  <a:srgbClr val="0070C0"/>
                </a:solidFill>
              </a:rPr>
              <a:t>to</a:t>
            </a:r>
            <a:r>
              <a:rPr lang="tr-TR" sz="1100" dirty="0">
                <a:solidFill>
                  <a:srgbClr val="0070C0"/>
                </a:solidFill>
              </a:rPr>
              <a:t> </a:t>
            </a:r>
            <a:r>
              <a:rPr lang="tr-TR" sz="1100" dirty="0" err="1">
                <a:solidFill>
                  <a:srgbClr val="0070C0"/>
                </a:solidFill>
              </a:rPr>
              <a:t>high</a:t>
            </a:r>
            <a:r>
              <a:rPr lang="tr-TR" sz="1100" dirty="0">
                <a:solidFill>
                  <a:srgbClr val="0070C0"/>
                </a:solidFill>
              </a:rPr>
              <a:t> </a:t>
            </a:r>
            <a:r>
              <a:rPr lang="tr-TR" sz="1100" dirty="0" err="1">
                <a:solidFill>
                  <a:srgbClr val="0070C0"/>
                </a:solidFill>
              </a:rPr>
              <a:t>consequence</a:t>
            </a:r>
            <a:r>
              <a:rPr lang="tr-TR" sz="1100" dirty="0">
                <a:solidFill>
                  <a:srgbClr val="0070C0"/>
                </a:solidFill>
              </a:rPr>
              <a:t> </a:t>
            </a:r>
            <a:r>
              <a:rPr lang="tr-TR" sz="1100" dirty="0" err="1">
                <a:solidFill>
                  <a:srgbClr val="0070C0"/>
                </a:solidFill>
              </a:rPr>
              <a:t>infectious</a:t>
            </a:r>
            <a:r>
              <a:rPr lang="tr-TR" sz="1100" dirty="0">
                <a:solidFill>
                  <a:srgbClr val="0070C0"/>
                </a:solidFill>
              </a:rPr>
              <a:t> </a:t>
            </a:r>
            <a:r>
              <a:rPr lang="tr-TR" sz="1100" dirty="0" err="1">
                <a:solidFill>
                  <a:srgbClr val="0070C0"/>
                </a:solidFill>
              </a:rPr>
              <a:t>disease</a:t>
            </a:r>
            <a:r>
              <a:rPr lang="tr-TR" sz="1100" dirty="0">
                <a:solidFill>
                  <a:srgbClr val="0070C0"/>
                </a:solidFill>
              </a:rPr>
              <a:t> in </a:t>
            </a:r>
            <a:r>
              <a:rPr lang="tr-TR" sz="1100" dirty="0" err="1">
                <a:solidFill>
                  <a:srgbClr val="0070C0"/>
                </a:solidFill>
              </a:rPr>
              <a:t>the</a:t>
            </a:r>
            <a:r>
              <a:rPr lang="tr-TR" sz="1100" dirty="0">
                <a:solidFill>
                  <a:srgbClr val="0070C0"/>
                </a:solidFill>
              </a:rPr>
              <a:t> United </a:t>
            </a:r>
            <a:r>
              <a:rPr lang="tr-TR" sz="1100" dirty="0" err="1">
                <a:solidFill>
                  <a:srgbClr val="0070C0"/>
                </a:solidFill>
              </a:rPr>
              <a:t>States</a:t>
            </a:r>
            <a:r>
              <a:rPr lang="tr-TR" sz="1100" dirty="0">
                <a:solidFill>
                  <a:srgbClr val="0070C0"/>
                </a:solidFill>
              </a:rPr>
              <a:t>. </a:t>
            </a:r>
            <a:r>
              <a:rPr lang="tr-TR" sz="1100" i="1" dirty="0" err="1">
                <a:solidFill>
                  <a:srgbClr val="0070C0"/>
                </a:solidFill>
              </a:rPr>
              <a:t>Frontiers</a:t>
            </a:r>
            <a:r>
              <a:rPr lang="tr-TR" sz="1100" i="1" dirty="0">
                <a:solidFill>
                  <a:srgbClr val="0070C0"/>
                </a:solidFill>
              </a:rPr>
              <a:t> in </a:t>
            </a:r>
            <a:r>
              <a:rPr lang="tr-TR" sz="1100" i="1" dirty="0" err="1">
                <a:solidFill>
                  <a:srgbClr val="0070C0"/>
                </a:solidFill>
              </a:rPr>
              <a:t>Public</a:t>
            </a:r>
            <a:r>
              <a:rPr lang="tr-TR" sz="1100" i="1" dirty="0">
                <a:solidFill>
                  <a:srgbClr val="0070C0"/>
                </a:solidFill>
              </a:rPr>
              <a:t> </a:t>
            </a:r>
            <a:r>
              <a:rPr lang="tr-TR" sz="1100" i="1" dirty="0" err="1">
                <a:solidFill>
                  <a:srgbClr val="0070C0"/>
                </a:solidFill>
              </a:rPr>
              <a:t>Health</a:t>
            </a:r>
            <a:r>
              <a:rPr lang="tr-TR" sz="1100" dirty="0">
                <a:solidFill>
                  <a:srgbClr val="0070C0"/>
                </a:solidFill>
              </a:rPr>
              <a:t>, </a:t>
            </a:r>
            <a:r>
              <a:rPr lang="tr-TR" sz="1100" i="1" dirty="0">
                <a:solidFill>
                  <a:srgbClr val="0070C0"/>
                </a:solidFill>
              </a:rPr>
              <a:t>9</a:t>
            </a:r>
            <a:r>
              <a:rPr lang="tr-TR" sz="1100" dirty="0">
                <a:solidFill>
                  <a:srgbClr val="0070C0"/>
                </a:solidFill>
              </a:rPr>
              <a:t>, 748373.</a:t>
            </a:r>
          </a:p>
          <a:p>
            <a:pPr lvl="1">
              <a:lnSpc>
                <a:spcPct val="150000"/>
              </a:lnSpc>
              <a:spcBef>
                <a:spcPts val="0"/>
              </a:spcBef>
              <a:spcAft>
                <a:spcPts val="0"/>
              </a:spcAft>
              <a:buFont typeface="Wingdings" pitchFamily="2" charset="2"/>
              <a:buChar char="Ø"/>
            </a:pPr>
            <a:r>
              <a:rPr lang="tr-TR" sz="1100" dirty="0">
                <a:solidFill>
                  <a:srgbClr val="0070C0"/>
                </a:solidFill>
              </a:rPr>
              <a:t>Taylor, N., Simpson, M., </a:t>
            </a:r>
            <a:r>
              <a:rPr lang="tr-TR" sz="1100" dirty="0" err="1">
                <a:solidFill>
                  <a:srgbClr val="0070C0"/>
                </a:solidFill>
              </a:rPr>
              <a:t>Cox</a:t>
            </a:r>
            <a:r>
              <a:rPr lang="tr-TR" sz="1100" dirty="0">
                <a:solidFill>
                  <a:srgbClr val="0070C0"/>
                </a:solidFill>
              </a:rPr>
              <a:t>, J., </a:t>
            </a:r>
            <a:r>
              <a:rPr lang="tr-TR" sz="1100" dirty="0" err="1">
                <a:solidFill>
                  <a:srgbClr val="0070C0"/>
                </a:solidFill>
              </a:rPr>
              <a:t>Ebbs</a:t>
            </a:r>
            <a:r>
              <a:rPr lang="tr-TR" sz="1100" dirty="0">
                <a:solidFill>
                  <a:srgbClr val="0070C0"/>
                </a:solidFill>
              </a:rPr>
              <a:t>, P., &amp; </a:t>
            </a:r>
            <a:r>
              <a:rPr lang="tr-TR" sz="1100" dirty="0" err="1">
                <a:solidFill>
                  <a:srgbClr val="0070C0"/>
                </a:solidFill>
              </a:rPr>
              <a:t>Vanniasinkam</a:t>
            </a:r>
            <a:r>
              <a:rPr lang="tr-TR" sz="1100" dirty="0">
                <a:solidFill>
                  <a:srgbClr val="0070C0"/>
                </a:solidFill>
              </a:rPr>
              <a:t>, T. (2024). </a:t>
            </a:r>
            <a:r>
              <a:rPr lang="tr-TR" sz="1100" dirty="0" err="1">
                <a:solidFill>
                  <a:srgbClr val="0070C0"/>
                </a:solidFill>
              </a:rPr>
              <a:t>Infection</a:t>
            </a:r>
            <a:r>
              <a:rPr lang="tr-TR" sz="1100" dirty="0">
                <a:solidFill>
                  <a:srgbClr val="0070C0"/>
                </a:solidFill>
              </a:rPr>
              <a:t> </a:t>
            </a:r>
            <a:r>
              <a:rPr lang="tr-TR" sz="1100" dirty="0" err="1">
                <a:solidFill>
                  <a:srgbClr val="0070C0"/>
                </a:solidFill>
              </a:rPr>
              <a:t>prevention</a:t>
            </a:r>
            <a:r>
              <a:rPr lang="tr-TR" sz="1100" dirty="0">
                <a:solidFill>
                  <a:srgbClr val="0070C0"/>
                </a:solidFill>
              </a:rPr>
              <a:t> </a:t>
            </a:r>
            <a:r>
              <a:rPr lang="tr-TR" sz="1100" dirty="0" err="1">
                <a:solidFill>
                  <a:srgbClr val="0070C0"/>
                </a:solidFill>
              </a:rPr>
              <a:t>and</a:t>
            </a:r>
            <a:r>
              <a:rPr lang="tr-TR" sz="1100" dirty="0">
                <a:solidFill>
                  <a:srgbClr val="0070C0"/>
                </a:solidFill>
              </a:rPr>
              <a:t> </a:t>
            </a:r>
            <a:r>
              <a:rPr lang="tr-TR" sz="1100" dirty="0" err="1">
                <a:solidFill>
                  <a:srgbClr val="0070C0"/>
                </a:solidFill>
              </a:rPr>
              <a:t>control</a:t>
            </a:r>
            <a:r>
              <a:rPr lang="tr-TR" sz="1100" dirty="0">
                <a:solidFill>
                  <a:srgbClr val="0070C0"/>
                </a:solidFill>
              </a:rPr>
              <a:t> </a:t>
            </a:r>
            <a:r>
              <a:rPr lang="tr-TR" sz="1100" dirty="0" err="1">
                <a:solidFill>
                  <a:srgbClr val="0070C0"/>
                </a:solidFill>
              </a:rPr>
              <a:t>among</a:t>
            </a:r>
            <a:r>
              <a:rPr lang="tr-TR" sz="1100" dirty="0">
                <a:solidFill>
                  <a:srgbClr val="0070C0"/>
                </a:solidFill>
              </a:rPr>
              <a:t> </a:t>
            </a:r>
            <a:r>
              <a:rPr lang="tr-TR" sz="1100" dirty="0" err="1">
                <a:solidFill>
                  <a:srgbClr val="0070C0"/>
                </a:solidFill>
              </a:rPr>
              <a:t>paramedics</a:t>
            </a:r>
            <a:r>
              <a:rPr lang="tr-TR" sz="1100" dirty="0">
                <a:solidFill>
                  <a:srgbClr val="0070C0"/>
                </a:solidFill>
              </a:rPr>
              <a:t>: A </a:t>
            </a:r>
            <a:r>
              <a:rPr lang="tr-TR" sz="1100" dirty="0" err="1">
                <a:solidFill>
                  <a:srgbClr val="0070C0"/>
                </a:solidFill>
              </a:rPr>
              <a:t>scoping</a:t>
            </a:r>
            <a:r>
              <a:rPr lang="tr-TR" sz="1100" dirty="0">
                <a:solidFill>
                  <a:srgbClr val="0070C0"/>
                </a:solidFill>
              </a:rPr>
              <a:t> </a:t>
            </a:r>
            <a:r>
              <a:rPr lang="tr-TR" sz="1100" dirty="0" err="1">
                <a:solidFill>
                  <a:srgbClr val="0070C0"/>
                </a:solidFill>
              </a:rPr>
              <a:t>review</a:t>
            </a:r>
            <a:r>
              <a:rPr lang="tr-TR" sz="1100" dirty="0">
                <a:solidFill>
                  <a:srgbClr val="0070C0"/>
                </a:solidFill>
              </a:rPr>
              <a:t>. </a:t>
            </a:r>
            <a:r>
              <a:rPr lang="tr-TR" sz="1100" i="1" dirty="0" err="1">
                <a:solidFill>
                  <a:srgbClr val="0070C0"/>
                </a:solidFill>
              </a:rPr>
              <a:t>American</a:t>
            </a:r>
            <a:r>
              <a:rPr lang="tr-TR" sz="1100" i="1" dirty="0">
                <a:solidFill>
                  <a:srgbClr val="0070C0"/>
                </a:solidFill>
              </a:rPr>
              <a:t> </a:t>
            </a:r>
            <a:r>
              <a:rPr lang="tr-TR" sz="1100" i="1" dirty="0" err="1">
                <a:solidFill>
                  <a:srgbClr val="0070C0"/>
                </a:solidFill>
              </a:rPr>
              <a:t>Journal</a:t>
            </a:r>
            <a:r>
              <a:rPr lang="tr-TR" sz="1100" i="1" dirty="0">
                <a:solidFill>
                  <a:srgbClr val="0070C0"/>
                </a:solidFill>
              </a:rPr>
              <a:t> of </a:t>
            </a:r>
            <a:r>
              <a:rPr lang="tr-TR" sz="1100" i="1" dirty="0" err="1">
                <a:solidFill>
                  <a:srgbClr val="0070C0"/>
                </a:solidFill>
              </a:rPr>
              <a:t>Infection</a:t>
            </a:r>
            <a:r>
              <a:rPr lang="tr-TR" sz="1100" i="1" dirty="0">
                <a:solidFill>
                  <a:srgbClr val="0070C0"/>
                </a:solidFill>
              </a:rPr>
              <a:t> Control</a:t>
            </a:r>
            <a:r>
              <a:rPr lang="tr-TR" sz="1100" dirty="0">
                <a:solidFill>
                  <a:srgbClr val="0070C0"/>
                </a:solidFill>
              </a:rPr>
              <a:t>.</a:t>
            </a:r>
          </a:p>
          <a:p>
            <a:pPr>
              <a:buFont typeface="Wingdings" pitchFamily="2" charset="2"/>
              <a:buChar char="Ø"/>
            </a:pPr>
            <a:endParaRPr lang="tr-TR" sz="900" dirty="0"/>
          </a:p>
          <a:p>
            <a:pPr>
              <a:buFont typeface="Wingdings" pitchFamily="2" charset="2"/>
              <a:buChar char="Ø"/>
            </a:pPr>
            <a:endParaRPr lang="en-GB" sz="900" dirty="0">
              <a:solidFill>
                <a:srgbClr val="000000"/>
              </a:solidFill>
            </a:endParaRPr>
          </a:p>
          <a:p>
            <a:pPr>
              <a:buFont typeface="Wingdings" pitchFamily="2" charset="2"/>
              <a:buChar char="Ø"/>
            </a:pPr>
            <a:endParaRPr lang="en-GB" sz="900" dirty="0">
              <a:solidFill>
                <a:srgbClr val="000000"/>
              </a:solidFill>
            </a:endParaRPr>
          </a:p>
          <a:p>
            <a:pPr>
              <a:buFont typeface="Wingdings" pitchFamily="2" charset="2"/>
              <a:buChar char="Ø"/>
            </a:pPr>
            <a:endParaRPr lang="en-GB" sz="900" dirty="0">
              <a:solidFill>
                <a:srgbClr val="000000"/>
              </a:solidFill>
            </a:endParaRPr>
          </a:p>
          <a:p>
            <a:pPr>
              <a:buFont typeface="Wingdings" pitchFamily="2" charset="2"/>
              <a:buChar char="Ø"/>
            </a:pPr>
            <a:endParaRPr lang="en-GB" sz="900" dirty="0">
              <a:solidFill>
                <a:srgbClr val="000000"/>
              </a:solidFill>
            </a:endParaRPr>
          </a:p>
          <a:p>
            <a:pPr>
              <a:buFont typeface="Wingdings" pitchFamily="2" charset="2"/>
              <a:buChar char="Ø"/>
            </a:pPr>
            <a:endParaRPr lang="en-GB" sz="900" dirty="0">
              <a:solidFill>
                <a:srgbClr val="000000"/>
              </a:solidFill>
            </a:endParaRPr>
          </a:p>
        </p:txBody>
      </p:sp>
    </p:spTree>
    <p:extLst>
      <p:ext uri="{BB962C8B-B14F-4D97-AF65-F5344CB8AC3E}">
        <p14:creationId xmlns:p14="http://schemas.microsoft.com/office/powerpoint/2010/main" val="12278892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984EE-548B-5C95-C898-21A8509146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6F740-0298-ABCC-7304-953F8D9E8294}"/>
              </a:ext>
            </a:extLst>
          </p:cNvPr>
          <p:cNvSpPr>
            <a:spLocks noGrp="1"/>
          </p:cNvSpPr>
          <p:nvPr>
            <p:ph type="title"/>
          </p:nvPr>
        </p:nvSpPr>
        <p:spPr>
          <a:xfrm>
            <a:off x="1160909" y="595736"/>
            <a:ext cx="8314267" cy="1035889"/>
          </a:xfrm>
        </p:spPr>
        <p:txBody>
          <a:bodyPr>
            <a:normAutofit fontScale="90000"/>
          </a:bodyPr>
          <a:lstStyle/>
          <a:p>
            <a:r>
              <a:rPr lang="tr-TR" sz="4400" b="1" dirty="0">
                <a:solidFill>
                  <a:srgbClr val="5E67A0"/>
                </a:solidFill>
                <a:latin typeface="+mn-lt"/>
              </a:rPr>
              <a:t> </a:t>
            </a:r>
            <a:br>
              <a:rPr lang="tr-TR" sz="4400" b="1" dirty="0">
                <a:solidFill>
                  <a:srgbClr val="5E67A0"/>
                </a:solidFill>
                <a:latin typeface="+mn-lt"/>
              </a:rPr>
            </a:br>
            <a:br>
              <a:rPr lang="tr-TR" sz="4400" b="1" dirty="0">
                <a:solidFill>
                  <a:srgbClr val="5E67A0"/>
                </a:solidFill>
                <a:latin typeface="+mn-lt"/>
              </a:rPr>
            </a:br>
            <a:br>
              <a:rPr lang="tr-TR" sz="4400" b="1" dirty="0">
                <a:solidFill>
                  <a:srgbClr val="5E67A0"/>
                </a:solidFill>
                <a:latin typeface="+mn-lt"/>
              </a:rPr>
            </a:br>
            <a:br>
              <a:rPr lang="tr-TR" sz="4400" dirty="0"/>
            </a:br>
            <a:br>
              <a:rPr lang="tr-TR" sz="4400" dirty="0"/>
            </a:br>
            <a:r>
              <a:rPr lang="tr-TR" sz="4400" b="1" dirty="0">
                <a:latin typeface="+mn-lt"/>
              </a:rPr>
              <a:t> </a:t>
            </a: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6000" b="1" dirty="0">
                <a:latin typeface="+mn-lt"/>
              </a:rPr>
            </a:br>
            <a:r>
              <a:rPr lang="tr-TR" sz="6000" b="1" dirty="0">
                <a:solidFill>
                  <a:schemeClr val="accent2"/>
                </a:solidFill>
                <a:latin typeface="+mn-lt"/>
              </a:rPr>
              <a:t>Hazırlayan</a:t>
            </a:r>
            <a:endParaRPr lang="en-GB" sz="4400" b="1" dirty="0">
              <a:solidFill>
                <a:schemeClr val="accent2"/>
              </a:solidFill>
              <a:latin typeface="+mn-lt"/>
            </a:endParaRPr>
          </a:p>
        </p:txBody>
      </p:sp>
      <p:sp>
        <p:nvSpPr>
          <p:cNvPr id="3" name="Rectangle 1">
            <a:extLst>
              <a:ext uri="{FF2B5EF4-FFF2-40B4-BE49-F238E27FC236}">
                <a16:creationId xmlns:a16="http://schemas.microsoft.com/office/drawing/2014/main" id="{A385E51D-9116-A536-EFBB-474295068822}"/>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80AF366E-D6D9-A069-2935-05649ACFA726}"/>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5" name="Metin kutusu 4"/>
          <p:cNvSpPr txBox="1"/>
          <p:nvPr/>
        </p:nvSpPr>
        <p:spPr>
          <a:xfrm>
            <a:off x="3877551" y="4984835"/>
            <a:ext cx="2880981" cy="369332"/>
          </a:xfrm>
          <a:prstGeom prst="rect">
            <a:avLst/>
          </a:prstGeom>
          <a:noFill/>
        </p:spPr>
        <p:txBody>
          <a:bodyPr wrap="none" rtlCol="0">
            <a:spAutoFit/>
          </a:bodyPr>
          <a:lstStyle/>
          <a:p>
            <a:r>
              <a:rPr lang="tr-TR" b="1" dirty="0">
                <a:solidFill>
                  <a:srgbClr val="666DA4"/>
                </a:solidFill>
              </a:rPr>
              <a:t>Dr. Öğr. Üyesi Fatma Cevahir</a:t>
            </a:r>
          </a:p>
        </p:txBody>
      </p:sp>
      <p:sp>
        <p:nvSpPr>
          <p:cNvPr id="9" name="Metin kutusu 8"/>
          <p:cNvSpPr txBox="1"/>
          <p:nvPr/>
        </p:nvSpPr>
        <p:spPr>
          <a:xfrm>
            <a:off x="370324" y="5858613"/>
            <a:ext cx="11695830" cy="338554"/>
          </a:xfrm>
          <a:prstGeom prst="rect">
            <a:avLst/>
          </a:prstGeom>
          <a:noFill/>
        </p:spPr>
        <p:txBody>
          <a:bodyPr wrap="none" rtlCol="0">
            <a:spAutoFit/>
          </a:bodyPr>
          <a:lstStyle/>
          <a:p>
            <a:r>
              <a:rPr lang="tr-TR" sz="1600" b="1" dirty="0">
                <a:solidFill>
                  <a:srgbClr val="7030A0"/>
                </a:solidFill>
                <a:latin typeface="Lucida Calligraphy" panose="03010101010101010101" pitchFamily="66" charset="0"/>
              </a:rPr>
              <a:t>Türk Hastane </a:t>
            </a:r>
            <a:r>
              <a:rPr lang="tr-TR" sz="1600" b="1" dirty="0" err="1">
                <a:solidFill>
                  <a:srgbClr val="7030A0"/>
                </a:solidFill>
                <a:latin typeface="Lucida Calligraphy" panose="03010101010101010101" pitchFamily="66" charset="0"/>
              </a:rPr>
              <a:t>İnfeksiyonları</a:t>
            </a:r>
            <a:r>
              <a:rPr lang="tr-TR" sz="1600" b="1" dirty="0">
                <a:solidFill>
                  <a:srgbClr val="7030A0"/>
                </a:solidFill>
                <a:latin typeface="Lucida Calligraphy" panose="03010101010101010101" pitchFamily="66" charset="0"/>
              </a:rPr>
              <a:t> ve Kontrolü Derneği Olarak Eğitime Katkılarından Dolayı Teşekkür Ederiz</a:t>
            </a:r>
          </a:p>
        </p:txBody>
      </p:sp>
      <p:pic>
        <p:nvPicPr>
          <p:cNvPr id="1026" name="Picture 2" descr="DR. FATMA CEVAHİR UYARDI “KİST HİDATİK” HASTALIĞINA DİKKAT - Bizimakyazı -  Akyazı'nın Gözü, Kulağı, Sesi">
            <a:extLst>
              <a:ext uri="{FF2B5EF4-FFF2-40B4-BE49-F238E27FC236}">
                <a16:creationId xmlns:a16="http://schemas.microsoft.com/office/drawing/2014/main" id="{37FC3EAF-1AA3-0FDB-A773-9A146E0AF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63" r="15040"/>
          <a:stretch>
            <a:fillRect/>
          </a:stretch>
        </p:blipFill>
        <p:spPr bwMode="auto">
          <a:xfrm>
            <a:off x="3733101" y="1949106"/>
            <a:ext cx="2659073" cy="26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96717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B4A2F-4173-269F-3AA0-A28BC1C3B6AA}"/>
            </a:ext>
          </a:extLst>
        </p:cNvPr>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0D28414F-14B6-1D27-C76B-74D44580F4E3}"/>
              </a:ext>
            </a:extLst>
          </p:cNvPr>
          <p:cNvGraphicFramePr/>
          <p:nvPr>
            <p:extLst>
              <p:ext uri="{D42A27DB-BD31-4B8C-83A1-F6EECF244321}">
                <p14:modId xmlns:p14="http://schemas.microsoft.com/office/powerpoint/2010/main" val="3407061622"/>
              </p:ext>
            </p:extLst>
          </p:nvPr>
        </p:nvGraphicFramePr>
        <p:xfrm>
          <a:off x="463136" y="344385"/>
          <a:ext cx="3298635"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çerik Yer Tutucusu 4">
            <a:extLst>
              <a:ext uri="{FF2B5EF4-FFF2-40B4-BE49-F238E27FC236}">
                <a16:creationId xmlns:a16="http://schemas.microsoft.com/office/drawing/2014/main" id="{D8C2E9E6-C6EC-184E-EFB8-DF73F8984C0E}"/>
              </a:ext>
            </a:extLst>
          </p:cNvPr>
          <p:cNvSpPr>
            <a:spLocks noGrp="1"/>
          </p:cNvSpPr>
          <p:nvPr>
            <p:ph idx="1"/>
          </p:nvPr>
        </p:nvSpPr>
        <p:spPr>
          <a:xfrm>
            <a:off x="4491768" y="1540879"/>
            <a:ext cx="6886146" cy="4466381"/>
          </a:xfrm>
        </p:spPr>
        <p:txBody>
          <a:bodyPr>
            <a:noAutofit/>
          </a:bodyPr>
          <a:lstStyle/>
          <a:p>
            <a:pPr algn="just">
              <a:buFont typeface="Wingdings" pitchFamily="2" charset="2"/>
              <a:buChar char="q"/>
            </a:pPr>
            <a:r>
              <a:rPr lang="tr-TR" sz="2400" dirty="0">
                <a:solidFill>
                  <a:srgbClr val="000000"/>
                </a:solidFill>
              </a:rPr>
              <a:t>   Hastane öncesi acil sağlık hizmetleri, hastanın ilk temas noktası olan olay yeri, ev, kamu alanları veya trafik kazası gibi sahalarda başlayan ve ambulans ortamında sürdürülen müdahaleleri kapsamaktadır</a:t>
            </a:r>
            <a:endParaRPr lang="tr-TR" sz="2400" dirty="0">
              <a:solidFill>
                <a:srgbClr val="000000"/>
              </a:solidFill>
              <a:highlight>
                <a:srgbClr val="FFFF00"/>
              </a:highlight>
            </a:endParaRPr>
          </a:p>
          <a:p>
            <a:pPr marL="0" indent="0" algn="just">
              <a:buNone/>
            </a:pPr>
            <a:endParaRPr lang="tr-TR" sz="2400" dirty="0">
              <a:solidFill>
                <a:srgbClr val="000000"/>
              </a:solidFill>
            </a:endParaRPr>
          </a:p>
          <a:p>
            <a:pPr algn="just">
              <a:buFont typeface="Wingdings" pitchFamily="2" charset="2"/>
              <a:buChar char="q"/>
            </a:pPr>
            <a:r>
              <a:rPr lang="tr-TR" sz="2400" dirty="0">
                <a:solidFill>
                  <a:srgbClr val="000000"/>
                </a:solidFill>
              </a:rPr>
              <a:t>  Bu hizmetin sunulduğu alanlar, genellikle kontrolsüz çevre koşullarına, zaman baskısına ve sınırlı ekipman kullanımına sahiptir. Bu nedenle enfeksiyon kontrol uygulamaları, hastane ortamına kıyasla daha karmaşık ve zorlayıcıdır</a:t>
            </a:r>
          </a:p>
          <a:p>
            <a:pPr>
              <a:buFont typeface="Wingdings" pitchFamily="2" charset="2"/>
              <a:buChar char="q"/>
            </a:pPr>
            <a:endParaRPr lang="tr-TR" sz="2400" dirty="0">
              <a:solidFill>
                <a:srgbClr val="000000"/>
              </a:solidFill>
            </a:endParaRPr>
          </a:p>
          <a:p>
            <a:pPr>
              <a:buFont typeface="Wingdings" pitchFamily="2" charset="2"/>
              <a:buChar char="q"/>
            </a:pPr>
            <a:endParaRPr lang="tr-TR" sz="2400" b="1" dirty="0">
              <a:solidFill>
                <a:srgbClr val="000000"/>
              </a:solidFill>
            </a:endParaRPr>
          </a:p>
        </p:txBody>
      </p:sp>
    </p:spTree>
    <p:extLst>
      <p:ext uri="{BB962C8B-B14F-4D97-AF65-F5344CB8AC3E}">
        <p14:creationId xmlns:p14="http://schemas.microsoft.com/office/powerpoint/2010/main" val="2346749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9C5AA-C7E2-42DB-91A0-E5341AD634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6EDA6-392F-3622-3060-135DD2BB20FE}"/>
              </a:ext>
            </a:extLst>
          </p:cNvPr>
          <p:cNvSpPr>
            <a:spLocks noGrp="1"/>
          </p:cNvSpPr>
          <p:nvPr>
            <p:ph type="title"/>
          </p:nvPr>
        </p:nvSpPr>
        <p:spPr>
          <a:xfrm>
            <a:off x="1066800" y="324090"/>
            <a:ext cx="8598061" cy="1306766"/>
          </a:xfrm>
        </p:spPr>
        <p:txBody>
          <a:bodyPr>
            <a:normAutofit fontScale="90000"/>
          </a:bodyPr>
          <a:lstStyle/>
          <a:p>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altLang="tr-TR" b="1" dirty="0">
                <a:solidFill>
                  <a:srgbClr val="7030A0"/>
                </a:solidFill>
              </a:rPr>
            </a:br>
            <a:br>
              <a:rPr lang="tr-TR" b="1" dirty="0">
                <a:solidFill>
                  <a:srgbClr val="7030A0"/>
                </a:solidFill>
              </a:rPr>
            </a:br>
            <a:br>
              <a:rPr lang="tr-TR" dirty="0">
                <a:solidFill>
                  <a:srgbClr val="7030A0"/>
                </a:solidFill>
              </a:rPr>
            </a:br>
            <a:r>
              <a:rPr lang="tr-TR" sz="4400" b="1" dirty="0">
                <a:solidFill>
                  <a:srgbClr val="0070C0"/>
                </a:solidFill>
                <a:latin typeface="+mn-lt"/>
              </a:rPr>
              <a:t>Hastane Öncesi Acil Sağlık Hizmetlerinde Enfeksiyon Önleme ve Kontrolü</a:t>
            </a:r>
          </a:p>
        </p:txBody>
      </p:sp>
      <p:sp>
        <p:nvSpPr>
          <p:cNvPr id="4" name="İçerik Yer Tutucusu 3">
            <a:extLst>
              <a:ext uri="{FF2B5EF4-FFF2-40B4-BE49-F238E27FC236}">
                <a16:creationId xmlns:a16="http://schemas.microsoft.com/office/drawing/2014/main" id="{63AD7CDA-9B30-BA3F-E7E9-C1F51F2156C1}"/>
              </a:ext>
            </a:extLst>
          </p:cNvPr>
          <p:cNvSpPr>
            <a:spLocks noGrp="1"/>
          </p:cNvSpPr>
          <p:nvPr>
            <p:ph idx="1"/>
          </p:nvPr>
        </p:nvSpPr>
        <p:spPr>
          <a:xfrm>
            <a:off x="1097279" y="1845734"/>
            <a:ext cx="9531571" cy="4023360"/>
          </a:xfrm>
        </p:spPr>
        <p:txBody>
          <a:bodyPr>
            <a:noAutofit/>
          </a:bodyPr>
          <a:lstStyle/>
          <a:p>
            <a:pPr algn="just">
              <a:buFont typeface="Wingdings" pitchFamily="2" charset="2"/>
              <a:buChar char="q"/>
            </a:pPr>
            <a:r>
              <a:rPr lang="tr-TR" sz="2400" dirty="0">
                <a:solidFill>
                  <a:srgbClr val="000000"/>
                </a:solidFill>
              </a:rPr>
              <a:t>  Hastane öncesi acil müdahalelerde sağlık çalışanları, genellikle hastaların özgeçmiş bilgisine sahip olmadan müdahalede bulunmaktadır</a:t>
            </a:r>
          </a:p>
          <a:p>
            <a:pPr algn="just">
              <a:buFont typeface="Wingdings" pitchFamily="2" charset="2"/>
              <a:buChar char="q"/>
            </a:pPr>
            <a:r>
              <a:rPr lang="tr-TR" sz="2400" dirty="0">
                <a:solidFill>
                  <a:srgbClr val="000000"/>
                </a:solidFill>
              </a:rPr>
              <a:t> Bu nedenle her hastaya standart önlemler alınarak yaklaşılmalıdır</a:t>
            </a:r>
          </a:p>
          <a:p>
            <a:pPr algn="just">
              <a:buFont typeface="Wingdings" pitchFamily="2" charset="2"/>
              <a:buChar char="q"/>
            </a:pPr>
            <a:r>
              <a:rPr lang="tr-TR" sz="2400" dirty="0">
                <a:solidFill>
                  <a:srgbClr val="000000"/>
                </a:solidFill>
              </a:rPr>
              <a:t>  Ayrıca ambulans içinde dar alan, sınırlı hava sirkülasyonu, acil durum telaşı ve ekipman dezenfeksiyonuna ayrılan sürenin kısıtlılığı, </a:t>
            </a:r>
            <a:r>
              <a:rPr lang="tr-TR" sz="2400" dirty="0">
                <a:solidFill>
                  <a:srgbClr val="0070C0"/>
                </a:solidFill>
              </a:rPr>
              <a:t>enfeksiyon riskini hem hasta hem de sağlık çalışanı açısından artırmaktadır</a:t>
            </a:r>
          </a:p>
        </p:txBody>
      </p:sp>
    </p:spTree>
    <p:extLst>
      <p:ext uri="{BB962C8B-B14F-4D97-AF65-F5344CB8AC3E}">
        <p14:creationId xmlns:p14="http://schemas.microsoft.com/office/powerpoint/2010/main" val="3747327277"/>
      </p:ext>
    </p:extLst>
  </p:cSld>
  <p:clrMapOvr>
    <a:masterClrMapping/>
  </p:clrMapOvr>
</p:sld>
</file>

<file path=ppt/theme/theme1.xml><?xml version="1.0" encoding="utf-8"?>
<a:theme xmlns:a="http://schemas.openxmlformats.org/drawingml/2006/main" name="Geçmişe bakış">
  <a:themeElements>
    <a:clrScheme name="Özel 10">
      <a:dk1>
        <a:srgbClr val="0F4C76"/>
      </a:dk1>
      <a:lt1>
        <a:sysClr val="window" lastClr="FFFFFF"/>
      </a:lt1>
      <a:dk2>
        <a:srgbClr val="637052"/>
      </a:dk2>
      <a:lt2>
        <a:srgbClr val="CCDDEA"/>
      </a:lt2>
      <a:accent1>
        <a:srgbClr val="FF9900"/>
      </a:accent1>
      <a:accent2>
        <a:srgbClr val="542378"/>
      </a:accent2>
      <a:accent3>
        <a:srgbClr val="865640"/>
      </a:accent3>
      <a:accent4>
        <a:srgbClr val="9B8357"/>
      </a:accent4>
      <a:accent5>
        <a:srgbClr val="FF000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HİDER Slayt Şablonu" id="{8E389AED-5F01-4677-AB47-A89CD3748487}" vid="{0D891226-0BC2-40E7-BE83-1D1964FCC6FF}"/>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D3C2BBC-C7AC-43C3-876A-6F0E39870286}">
  <we:reference id="wa200001409" version="2.0.0.0" store="tr-TR" storeType="OMEX"/>
  <we:alternateReferences>
    <we:reference id="WA200001409"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HİDER Slayt Şablonu - Kopya</Template>
  <TotalTime>3135</TotalTime>
  <Words>4043</Words>
  <Application>Microsoft Office PowerPoint</Application>
  <PresentationFormat>Geniş ekran</PresentationFormat>
  <Paragraphs>549</Paragraphs>
  <Slides>76</Slides>
  <Notes>3</Notes>
  <HiddenSlides>0</HiddenSlides>
  <MMClips>0</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76</vt:i4>
      </vt:variant>
    </vt:vector>
  </HeadingPairs>
  <TitlesOfParts>
    <vt:vector size="91" baseType="lpstr">
      <vt:lpstr>Microsoft YaHei</vt:lpstr>
      <vt:lpstr>Aptos</vt:lpstr>
      <vt:lpstr>Arial</vt:lpstr>
      <vt:lpstr>Arial Black</vt:lpstr>
      <vt:lpstr>Calibri</vt:lpstr>
      <vt:lpstr>Calibri Light</vt:lpstr>
      <vt:lpstr>Comic Sans MS</vt:lpstr>
      <vt:lpstr>Garamond</vt:lpstr>
      <vt:lpstr>Google Sans</vt:lpstr>
      <vt:lpstr>Liberation Sans Narrow</vt:lpstr>
      <vt:lpstr>Lucida Calligraphy</vt:lpstr>
      <vt:lpstr>Times New Roman</vt:lpstr>
      <vt:lpstr>Trebuchet MS</vt:lpstr>
      <vt:lpstr>Wingdings</vt:lpstr>
      <vt:lpstr>Geçmişe bakış</vt:lpstr>
      <vt:lpstr>PowerPoint Sunusu</vt:lpstr>
      <vt:lpstr>Sunum Planı</vt:lpstr>
      <vt:lpstr>PowerPoint Sunusu</vt:lpstr>
      <vt:lpstr>Acil Sağlık Hizmetlerinde Enfeksiyon Önleme ve Kontrolünün önemi </vt:lpstr>
      <vt:lpstr>Acil Sağlık Hizmetlerinde Enfeksiyon Önleme ve Kontrolünün önemi </vt:lpstr>
      <vt:lpstr>Acil Sağlık Hizmetlerinde Riskli Girişimler ve SHİE Riski</vt:lpstr>
      <vt:lpstr>Enfeksiyon Kontrolünün Temel İlkeleri</vt:lpstr>
      <vt:lpstr>PowerPoint Sunusu</vt:lpstr>
      <vt:lpstr>      Hastane Öncesi Acil Sağlık Hizmetlerinde Enfeksiyon Önleme ve Kontrolü</vt:lpstr>
      <vt:lpstr>      Hastane Öncesi Acil Sağlık Hizmetlerinde Enfeksiyon Önleme ve Kontrolü</vt:lpstr>
      <vt:lpstr>      Hastane Öncesi Acil Sağlık Hizmetlerinde Enfeksiyon Önleme ve Kontrolü</vt:lpstr>
      <vt:lpstr>Kişisel Koruyucu Ekipmanlar (KKE)</vt:lpstr>
      <vt:lpstr>PowerPoint Sunusu</vt:lpstr>
      <vt:lpstr>PowerPoint Sunusu</vt:lpstr>
      <vt:lpstr>PowerPoint Sunusu</vt:lpstr>
      <vt:lpstr>Kişisel Koruyucu Donanım –Giyme Sırası;</vt:lpstr>
      <vt:lpstr>PowerPoint Sunusu</vt:lpstr>
      <vt:lpstr>PowerPoint Sunusu</vt:lpstr>
      <vt:lpstr>El Hijyeni</vt:lpstr>
      <vt:lpstr>PowerPoint Sunusu</vt:lpstr>
      <vt:lpstr>El Hijyeni Uygulamaları</vt:lpstr>
      <vt:lpstr>El Hijyeni  ve  Eldiven Kullanımı</vt:lpstr>
      <vt:lpstr>El Hijyeni</vt:lpstr>
      <vt:lpstr>El Hijyeni</vt:lpstr>
      <vt:lpstr>El Hijyeni Uygulamaları</vt:lpstr>
      <vt:lpstr>PowerPoint Sunusu</vt:lpstr>
      <vt:lpstr>PowerPoint Sunusu</vt:lpstr>
      <vt:lpstr>PowerPoint Sunusu</vt:lpstr>
      <vt:lpstr>PowerPoint Sunusu</vt:lpstr>
      <vt:lpstr>PowerPoint Sunusu</vt:lpstr>
      <vt:lpstr>PowerPoint Sunusu</vt:lpstr>
      <vt:lpstr> Dezenfeksiyon ve Sterilizasyon</vt:lpstr>
      <vt:lpstr> Dezenfeksiyon ve Sterilizasyon</vt:lpstr>
      <vt:lpstr> Dezenfeksiyon ve Sterilizasyon</vt:lpstr>
      <vt:lpstr>PowerPoint Sunusu</vt:lpstr>
      <vt:lpstr>PowerPoint Sunusu</vt:lpstr>
      <vt:lpstr> Ambulansta  Enfeksiyon Önleme ve Kontrolü</vt:lpstr>
      <vt:lpstr> Ambulansta  Enfeksiyon Önleme ve Kontrolü</vt:lpstr>
      <vt:lpstr> Ambulansta  Enfeksiyon Önleme ve Kontrolü</vt:lpstr>
      <vt:lpstr> Ambulansta  Enfeksiyon Önleme ve Kontrolü</vt:lpstr>
      <vt:lpstr> Ambulansta  Enfeksiyon Önleme ve Kontrolü</vt:lpstr>
      <vt:lpstr> Ambulansta  Enfeksiyon Önleme ve Kontrolü</vt:lpstr>
      <vt:lpstr>Ambulansta  Enfeksiyon Önleme ve Kontrolü</vt:lpstr>
      <vt:lpstr>PowerPoint Sunusu</vt:lpstr>
      <vt:lpstr> Sağlık Çalışanı Güvenliği</vt:lpstr>
      <vt:lpstr>PowerPoint Sunusu</vt:lpstr>
      <vt:lpstr>       RİSK YARATAN ENFEKSİYON VARLIĞINDA TEMAS SONRASI YAKLAŞIM ÖNERİLERİ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Hastane Acil Servislerinde  Enfeksiyon Önleme ve Kontrolü</vt:lpstr>
      <vt:lpstr>      Hastane Acil Servislerinde  Enfeksiyon Önleme ve Kontrolü</vt:lpstr>
      <vt:lpstr>      Hastane Acil Servislerinde  Enfeksiyon Önleme ve Kontrolü</vt:lpstr>
      <vt:lpstr>      Hastane Acil Servislerinde  Enfeksiyon Önleme ve Kontrolü</vt:lpstr>
      <vt:lpstr>      Hastane Acil Servislerinde  Enfeksiyon Önleme ve Kontrolü</vt:lpstr>
      <vt:lpstr>      Hastane Acil Servislerinde  Enfeksiyon Önleme ve Kontrolü</vt:lpstr>
      <vt:lpstr>      Hastane Acil Servislerinde  Enfeksiyon Önleme ve Kontrolü</vt:lpstr>
      <vt:lpstr>PowerPoint Sunusu</vt:lpstr>
      <vt:lpstr>Sağlık kuruluşlarından kaynaklanan atıkların sınıflandırılması</vt:lpstr>
      <vt:lpstr>PowerPoint Sunusu</vt:lpstr>
      <vt:lpstr>TIBBİ ATIKLAR</vt:lpstr>
      <vt:lpstr>KESİCİ-DELİCİ ATIKLAR</vt:lpstr>
      <vt:lpstr>TEHLİKELİ ATIKLAR</vt:lpstr>
      <vt:lpstr>EVSEL NİTELİKLİ ATIK</vt:lpstr>
      <vt:lpstr>AMBALAJ ATIKLARI</vt:lpstr>
      <vt:lpstr>      Hastane Acil Servislerinde  Enfeksiyon Kontrolü Eğitimi</vt:lpstr>
      <vt:lpstr>      Hastane Acil Servislerinde  Enfeksiyon Kontrolü Eğitimi</vt:lpstr>
      <vt:lpstr>Kaynaklar</vt:lpstr>
      <vt:lpstr>                Hazırlayan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HİDER POWERPOİNT ŞABLON</dc:title>
  <dc:creator>Aydın Alber Yüce</dc:creator>
  <cp:lastModifiedBy>aalber.yuce@ogu.edu.tr</cp:lastModifiedBy>
  <cp:revision>233</cp:revision>
  <dcterms:created xsi:type="dcterms:W3CDTF">2025-04-30T17:13:23Z</dcterms:created>
  <dcterms:modified xsi:type="dcterms:W3CDTF">2026-05-13T17:02:46Z</dcterms:modified>
</cp:coreProperties>
</file>