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67" r:id="rId6"/>
    <p:sldId id="258" r:id="rId7"/>
    <p:sldId id="269" r:id="rId8"/>
    <p:sldId id="272" r:id="rId9"/>
    <p:sldId id="273" r:id="rId10"/>
    <p:sldId id="274" r:id="rId11"/>
    <p:sldId id="262" r:id="rId12"/>
    <p:sldId id="261" r:id="rId13"/>
    <p:sldId id="270" r:id="rId14"/>
    <p:sldId id="263" r:id="rId15"/>
    <p:sldId id="268" r:id="rId16"/>
    <p:sldId id="260" r:id="rId17"/>
    <p:sldId id="259" r:id="rId18"/>
    <p:sldId id="271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FD3-3594-4C8B-A5FA-6FF996D24CE7}" type="datetimeFigureOut">
              <a:rPr lang="en-AU" smtClean="0"/>
              <a:t>31/10/2014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44B8-9BFA-47F7-BA01-52B180308495}" type="slidenum">
              <a:rPr lang="en-AU" smtClean="0"/>
              <a:t>‹#›</a:t>
            </a:fld>
            <a:endParaRPr lang="en-AU"/>
          </a:p>
        </p:txBody>
      </p:sp>
      <p:sp>
        <p:nvSpPr>
          <p:cNvPr id="7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204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15636"/>
            <a:ext cx="2316727" cy="63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15636"/>
            <a:ext cx="2448322" cy="979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54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FD3-3594-4C8B-A5FA-6FF996D24CE7}" type="datetimeFigureOut">
              <a:rPr lang="en-AU" smtClean="0"/>
              <a:t>31/10/2014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44B8-9BFA-47F7-BA01-52B180308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217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FD3-3594-4C8B-A5FA-6FF996D24CE7}" type="datetimeFigureOut">
              <a:rPr lang="en-AU" smtClean="0"/>
              <a:t>31/10/2014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44B8-9BFA-47F7-BA01-52B180308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4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615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2" y="6165304"/>
            <a:ext cx="1728193" cy="475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819426"/>
            <a:ext cx="2088282" cy="83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9728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FD3-3594-4C8B-A5FA-6FF996D24CE7}" type="datetimeFigureOut">
              <a:rPr lang="en-AU" smtClean="0"/>
              <a:t>31/10/2014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44B8-9BFA-47F7-BA01-52B180308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971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2" y="155679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2" y="6165304"/>
            <a:ext cx="1728193" cy="475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848249"/>
            <a:ext cx="2016274" cy="807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619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FD3-3594-4C8B-A5FA-6FF996D24CE7}" type="datetimeFigureOut">
              <a:rPr lang="en-AU" smtClean="0"/>
              <a:t>31/10/2014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44B8-9BFA-47F7-BA01-52B180308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3979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FD3-3594-4C8B-A5FA-6FF996D24CE7}" type="datetimeFigureOut">
              <a:rPr lang="en-AU" smtClean="0"/>
              <a:t>31/10/2014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44B8-9BFA-47F7-BA01-52B180308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423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FD3-3594-4C8B-A5FA-6FF996D24CE7}" type="datetimeFigureOut">
              <a:rPr lang="en-AU" smtClean="0"/>
              <a:t>31/10/2014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44B8-9BFA-47F7-BA01-52B180308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8588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FD3-3594-4C8B-A5FA-6FF996D24CE7}" type="datetimeFigureOut">
              <a:rPr lang="en-AU" smtClean="0"/>
              <a:t>31/10/2014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44B8-9BFA-47F7-BA01-52B180308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648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0FD3-3594-4C8B-A5FA-6FF996D24CE7}" type="datetimeFigureOut">
              <a:rPr lang="en-AU" smtClean="0"/>
              <a:t>31/10/2014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644B8-9BFA-47F7-BA01-52B180308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004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B0FD3-3594-4C8B-A5FA-6FF996D24CE7}" type="datetimeFigureOut">
              <a:rPr lang="en-AU" smtClean="0"/>
              <a:t>31/10/2014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644B8-9BFA-47F7-BA01-52B1803084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679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omgpivc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omgstudy-group@griffith.edu.a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7848871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67544" y="5445224"/>
            <a:ext cx="82809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Principal Investigator: Mr Evan </a:t>
            </a:r>
            <a:r>
              <a:rPr lang="en-AU" dirty="0" err="1" smtClean="0"/>
              <a:t>Alexandrou</a:t>
            </a:r>
            <a:endParaRPr lang="en-AU" dirty="0" smtClean="0"/>
          </a:p>
          <a:p>
            <a:r>
              <a:rPr lang="en-AU" sz="1600" dirty="0"/>
              <a:t>Clinical Nurse Specialist Central Venous Access &amp; Intensive </a:t>
            </a:r>
            <a:r>
              <a:rPr lang="en-AU" sz="1600" dirty="0" smtClean="0"/>
              <a:t>Care, </a:t>
            </a:r>
            <a:r>
              <a:rPr lang="en-AU" sz="1600" dirty="0"/>
              <a:t>Liverpool </a:t>
            </a:r>
            <a:r>
              <a:rPr lang="en-AU" sz="1600" dirty="0" smtClean="0"/>
              <a:t>Hospital, Australia</a:t>
            </a:r>
            <a:endParaRPr lang="en-AU" sz="1600" dirty="0"/>
          </a:p>
          <a:p>
            <a:r>
              <a:rPr lang="en-AU" sz="1600" dirty="0"/>
              <a:t>Lecturer School of Nursing and Midwifery – University of Western </a:t>
            </a:r>
            <a:r>
              <a:rPr lang="en-AU" sz="1600" dirty="0" smtClean="0"/>
              <a:t>Sydney, Australia</a:t>
            </a:r>
            <a:endParaRPr lang="en-AU" sz="1600" dirty="0"/>
          </a:p>
          <a:p>
            <a:r>
              <a:rPr lang="en-AU" sz="1600" dirty="0"/>
              <a:t>Adjunct Senior Research </a:t>
            </a:r>
            <a:r>
              <a:rPr lang="en-AU" sz="1600" dirty="0" smtClean="0"/>
              <a:t>Fellow, </a:t>
            </a:r>
            <a:r>
              <a:rPr lang="en-AU" sz="1600" dirty="0"/>
              <a:t>Centre for Health Practice </a:t>
            </a:r>
            <a:r>
              <a:rPr lang="en-AU" sz="1600" dirty="0" smtClean="0"/>
              <a:t>Innovation, Griffith University, Australia</a:t>
            </a:r>
            <a:endParaRPr lang="en-AU" sz="1600" dirty="0"/>
          </a:p>
        </p:txBody>
      </p:sp>
    </p:spTree>
    <p:extLst>
      <p:ext uri="{BB962C8B-B14F-4D97-AF65-F5344CB8AC3E}">
        <p14:creationId xmlns:p14="http://schemas.microsoft.com/office/powerpoint/2010/main" val="241214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4536504" cy="922114"/>
          </a:xfrm>
        </p:spPr>
        <p:txBody>
          <a:bodyPr>
            <a:normAutofit fontScale="90000"/>
          </a:bodyPr>
          <a:lstStyle/>
          <a:p>
            <a:r>
              <a:rPr lang="en-US" dirty="0"/>
              <a:t>Data to be collected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3970784" cy="4161582"/>
          </a:xfrm>
        </p:spPr>
        <p:txBody>
          <a:bodyPr/>
          <a:lstStyle/>
          <a:p>
            <a:r>
              <a:rPr lang="en-AU" dirty="0"/>
              <a:t>The </a:t>
            </a:r>
            <a:r>
              <a:rPr lang="en-AU" b="1" dirty="0"/>
              <a:t>Data Collection form</a:t>
            </a:r>
            <a:r>
              <a:rPr lang="en-AU" dirty="0"/>
              <a:t> </a:t>
            </a:r>
            <a:r>
              <a:rPr lang="en-AU" dirty="0" smtClean="0"/>
              <a:t>is completed </a:t>
            </a:r>
            <a:r>
              <a:rPr lang="en-AU" dirty="0"/>
              <a:t>for every PIVC in situ on the ward/unit at time of data collection.</a:t>
            </a:r>
          </a:p>
          <a:p>
            <a:endParaRPr lang="en-US" dirty="0"/>
          </a:p>
        </p:txBody>
      </p:sp>
      <p:pic>
        <p:nvPicPr>
          <p:cNvPr id="4" name="Picture 3" descr="Screen Shot 2014-09-04 at 4.11.0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622" y="260648"/>
            <a:ext cx="4411378" cy="639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495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8" y="274638"/>
            <a:ext cx="6120680" cy="1143000"/>
          </a:xfrm>
        </p:spPr>
        <p:txBody>
          <a:bodyPr>
            <a:normAutofit fontScale="90000"/>
          </a:bodyPr>
          <a:lstStyle/>
          <a:p>
            <a:r>
              <a:rPr lang="en-AU" dirty="0"/>
              <a:t>What </a:t>
            </a:r>
            <a:r>
              <a:rPr lang="en-AU" dirty="0" smtClean="0"/>
              <a:t>data </a:t>
            </a:r>
            <a:r>
              <a:rPr lang="en-AU" dirty="0"/>
              <a:t>will be collected?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2060848"/>
            <a:ext cx="4038600" cy="4104456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/>
              <a:t>Age and gender of patient</a:t>
            </a:r>
          </a:p>
          <a:p>
            <a:pPr fontAlgn="base"/>
            <a:r>
              <a:rPr lang="en-US" dirty="0"/>
              <a:t>Type of health condition: </a:t>
            </a:r>
            <a:r>
              <a:rPr lang="en-US" dirty="0" smtClean="0"/>
              <a:t>Medical/surgical/oncology /critical care, obstetrics, etc.</a:t>
            </a:r>
            <a:endParaRPr lang="en-US" dirty="0"/>
          </a:p>
          <a:p>
            <a:pPr fontAlgn="base"/>
            <a:r>
              <a:rPr lang="en-US" dirty="0"/>
              <a:t>Date and time of PIVC </a:t>
            </a:r>
            <a:r>
              <a:rPr lang="en-US" dirty="0" smtClean="0"/>
              <a:t>insertion</a:t>
            </a:r>
            <a:endParaRPr lang="en-US" dirty="0"/>
          </a:p>
          <a:p>
            <a:pPr fontAlgn="base"/>
            <a:r>
              <a:rPr lang="en-US" dirty="0"/>
              <a:t>Cannula type/brand (if known)</a:t>
            </a:r>
          </a:p>
          <a:p>
            <a:pPr fontAlgn="base"/>
            <a:r>
              <a:rPr lang="en-US" dirty="0"/>
              <a:t>Who inserted the PIVC (if known)</a:t>
            </a:r>
          </a:p>
          <a:p>
            <a:pPr fontAlgn="base"/>
            <a:r>
              <a:rPr lang="en-US" dirty="0"/>
              <a:t>Where was the PIVC inserted (if known)</a:t>
            </a:r>
          </a:p>
          <a:p>
            <a:pPr fontAlgn="base"/>
            <a:r>
              <a:rPr lang="en-US" dirty="0" smtClean="0"/>
              <a:t>Site/position of PIVC insertion</a:t>
            </a:r>
          </a:p>
          <a:p>
            <a:pPr fontAlgn="base"/>
            <a:r>
              <a:rPr lang="en-US" dirty="0" smtClean="0"/>
              <a:t>Cannula gauge/size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2060849"/>
            <a:ext cx="4038600" cy="3384376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 smtClean="0"/>
              <a:t>IV connectors in use</a:t>
            </a:r>
          </a:p>
          <a:p>
            <a:pPr fontAlgn="base"/>
            <a:r>
              <a:rPr lang="en-US" dirty="0" smtClean="0"/>
              <a:t>PIVC </a:t>
            </a:r>
            <a:r>
              <a:rPr lang="en-US" dirty="0"/>
              <a:t>site assessment</a:t>
            </a:r>
          </a:p>
          <a:p>
            <a:pPr fontAlgn="base"/>
            <a:r>
              <a:rPr lang="en-US" dirty="0"/>
              <a:t>IV securement method</a:t>
            </a:r>
          </a:p>
          <a:p>
            <a:pPr fontAlgn="base"/>
            <a:r>
              <a:rPr lang="en-US" dirty="0"/>
              <a:t>IV dressing type</a:t>
            </a:r>
          </a:p>
          <a:p>
            <a:pPr fontAlgn="base"/>
            <a:r>
              <a:rPr lang="en-US" dirty="0"/>
              <a:t>IV dressing assessment</a:t>
            </a:r>
          </a:p>
          <a:p>
            <a:pPr fontAlgn="base"/>
            <a:r>
              <a:rPr lang="en-US" dirty="0"/>
              <a:t>IV orders </a:t>
            </a:r>
            <a:r>
              <a:rPr lang="en-US" dirty="0" smtClean="0"/>
              <a:t>today (from med chart)</a:t>
            </a:r>
            <a:endParaRPr lang="en-US" dirty="0"/>
          </a:p>
          <a:p>
            <a:pPr fontAlgn="base"/>
            <a:r>
              <a:rPr lang="en-US" dirty="0"/>
              <a:t>IV fluids today (from med chart</a:t>
            </a:r>
            <a:r>
              <a:rPr lang="en-US" dirty="0" smtClean="0"/>
              <a:t>)</a:t>
            </a:r>
            <a:endParaRPr lang="en-US" dirty="0"/>
          </a:p>
          <a:p>
            <a:pPr fontAlgn="base"/>
            <a:r>
              <a:rPr lang="en-US" dirty="0"/>
              <a:t>IV medications today (from med chart</a:t>
            </a:r>
            <a:r>
              <a:rPr lang="en-US" dirty="0" smtClean="0"/>
              <a:t>)</a:t>
            </a:r>
          </a:p>
          <a:p>
            <a:pPr fontAlgn="base"/>
            <a:r>
              <a:rPr lang="en-US" dirty="0" smtClean="0"/>
              <a:t>Patient satisfaction with the PIVC, scale 0-10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2808312" cy="93610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755576" y="1412776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Handwriting - Dakota"/>
                <a:cs typeface="Handwriting - Dakota"/>
              </a:rPr>
              <a:t>No identifying patient data will be collected!</a:t>
            </a:r>
            <a:endParaRPr lang="en-US" sz="2800" dirty="0">
              <a:solidFill>
                <a:srgbClr val="FF0000"/>
              </a:solidFill>
              <a:latin typeface="Handwriting - Dakota"/>
              <a:cs typeface="Handwriting - Dakota"/>
            </a:endParaRPr>
          </a:p>
        </p:txBody>
      </p:sp>
    </p:spTree>
    <p:extLst>
      <p:ext uri="{BB962C8B-B14F-4D97-AF65-F5344CB8AC3E}">
        <p14:creationId xmlns:p14="http://schemas.microsoft.com/office/powerpoint/2010/main" val="3655897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6914"/>
            <a:ext cx="5904656" cy="1657909"/>
          </a:xfrm>
        </p:spPr>
        <p:txBody>
          <a:bodyPr>
            <a:noAutofit/>
          </a:bodyPr>
          <a:lstStyle/>
          <a:p>
            <a:r>
              <a:rPr lang="en-AU" dirty="0" smtClean="0"/>
              <a:t>What happens to the data?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628927"/>
          </a:xfrm>
        </p:spPr>
        <p:txBody>
          <a:bodyPr>
            <a:noAutofit/>
          </a:bodyPr>
          <a:lstStyle/>
          <a:p>
            <a:r>
              <a:rPr lang="en-AU" sz="2800" dirty="0" smtClean="0"/>
              <a:t>You enter the data in the online database or fax/scan/email/post the data to us.</a:t>
            </a:r>
          </a:p>
          <a:p>
            <a:r>
              <a:rPr lang="en-AU" sz="2800" dirty="0" smtClean="0"/>
              <a:t>We compile all the data and analyse the results.</a:t>
            </a:r>
          </a:p>
          <a:p>
            <a:r>
              <a:rPr lang="en-AU" sz="2800" dirty="0"/>
              <a:t>Each hospital in the study will be de-identified and have a unique identifier. </a:t>
            </a:r>
            <a:endParaRPr lang="en-AU" sz="2800" dirty="0" smtClean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90363"/>
            <a:ext cx="2808312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468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347048" cy="1143000"/>
          </a:xfrm>
        </p:spPr>
        <p:txBody>
          <a:bodyPr/>
          <a:lstStyle/>
          <a:p>
            <a:r>
              <a:rPr lang="en-US" dirty="0" smtClean="0"/>
              <a:t>Data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We will not share your data with other organisations.</a:t>
            </a:r>
          </a:p>
          <a:p>
            <a:r>
              <a:rPr lang="en-AU" dirty="0"/>
              <a:t>We will publish the results by country, not by hospital, so your own results will remain confidential. </a:t>
            </a:r>
          </a:p>
          <a:p>
            <a:r>
              <a:rPr lang="en-AU" dirty="0"/>
              <a:t>Any data you collect remains the property of your hospital.</a:t>
            </a:r>
          </a:p>
          <a:p>
            <a:r>
              <a:rPr lang="en-AU" dirty="0"/>
              <a:t>The results will be published in a peer-reviewed journal and presented at international conferences.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2808312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25951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55496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What are the benefits for my hospital?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3988967"/>
          </a:xfrm>
        </p:spPr>
        <p:txBody>
          <a:bodyPr>
            <a:normAutofit/>
          </a:bodyPr>
          <a:lstStyle/>
          <a:p>
            <a:r>
              <a:rPr lang="en-AU" sz="2800" dirty="0" smtClean="0"/>
              <a:t>Benchmark with </a:t>
            </a:r>
            <a:r>
              <a:rPr lang="en-AU" sz="2800" dirty="0"/>
              <a:t>other hospitals in your local area or country. </a:t>
            </a:r>
            <a:endParaRPr lang="en-AU" sz="2800" dirty="0" smtClean="0"/>
          </a:p>
          <a:p>
            <a:r>
              <a:rPr lang="en-AU" sz="2800" dirty="0" smtClean="0"/>
              <a:t>Compare performance, identify areas for further education, patient safety initiatives, quality control issues, use </a:t>
            </a:r>
            <a:r>
              <a:rPr lang="en-AU" sz="2800" dirty="0"/>
              <a:t>of consumables (dressings, IV cannulas), number of redundant cannulas, etc</a:t>
            </a:r>
            <a:r>
              <a:rPr lang="en-AU" sz="2800" dirty="0" smtClean="0"/>
              <a:t>.</a:t>
            </a:r>
          </a:p>
          <a:p>
            <a:r>
              <a:rPr lang="en-AU" sz="2800" dirty="0" smtClean="0"/>
              <a:t>Acknowledgement of participation in the study in the final journal publication</a:t>
            </a:r>
            <a:endParaRPr lang="en-AU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2808312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1289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01216"/>
            <a:ext cx="5616624" cy="1143000"/>
          </a:xfrm>
        </p:spPr>
        <p:txBody>
          <a:bodyPr/>
          <a:lstStyle/>
          <a:p>
            <a:r>
              <a:rPr lang="en-AU" dirty="0" smtClean="0"/>
              <a:t>What are the risks?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This is a very low risk observational study.</a:t>
            </a:r>
          </a:p>
          <a:p>
            <a:r>
              <a:rPr lang="en-AU" sz="2800" dirty="0" smtClean="0"/>
              <a:t>No interventions </a:t>
            </a:r>
            <a:r>
              <a:rPr lang="en-AU" sz="2800" dirty="0"/>
              <a:t>are planned, but if a PIVC problem is detected, the patient’s nurse will be notified</a:t>
            </a:r>
            <a:r>
              <a:rPr lang="en-AU" sz="2800" dirty="0" smtClean="0"/>
              <a:t>.</a:t>
            </a:r>
          </a:p>
          <a:p>
            <a:r>
              <a:rPr lang="en-AU" sz="2800" dirty="0" smtClean="0"/>
              <a:t>This study has Griffith University Human Research Ethics Committee approval, NSW HREC approval and QLD HREC approval. It has also been approved by many overseas ethics committees.</a:t>
            </a:r>
            <a:endParaRPr lang="en-AU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04664"/>
            <a:ext cx="2808312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1395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274638"/>
            <a:ext cx="5554960" cy="1143000"/>
          </a:xfrm>
        </p:spPr>
        <p:txBody>
          <a:bodyPr/>
          <a:lstStyle/>
          <a:p>
            <a:r>
              <a:rPr lang="en-AU" dirty="0" smtClean="0"/>
              <a:t>How to register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3668" y="2204863"/>
            <a:ext cx="6084676" cy="3556919"/>
          </a:xfrm>
        </p:spPr>
        <p:txBody>
          <a:bodyPr>
            <a:normAutofit/>
          </a:bodyPr>
          <a:lstStyle/>
          <a:p>
            <a:r>
              <a:rPr lang="en-AU" sz="2800" dirty="0" smtClean="0"/>
              <a:t>Go to the website </a:t>
            </a:r>
            <a:r>
              <a:rPr lang="en-AU" sz="2800" dirty="0" err="1" smtClean="0">
                <a:hlinkClick r:id="rId2"/>
              </a:rPr>
              <a:t>www.omgpivc.org</a:t>
            </a:r>
            <a:endParaRPr lang="en-AU" sz="2800" dirty="0" smtClean="0"/>
          </a:p>
          <a:p>
            <a:r>
              <a:rPr lang="en-AU" sz="2800" dirty="0" smtClean="0"/>
              <a:t>Click ‘Register Here</a:t>
            </a:r>
            <a:r>
              <a:rPr lang="en-AU" sz="2800" dirty="0" smtClean="0"/>
              <a:t>’</a:t>
            </a:r>
          </a:p>
          <a:p>
            <a:endParaRPr lang="en-AU" sz="2800" dirty="0"/>
          </a:p>
          <a:p>
            <a:pPr marL="0" indent="0" algn="ctr">
              <a:buNone/>
            </a:pPr>
            <a:r>
              <a:rPr lang="en-AU" sz="2800" dirty="0" smtClean="0"/>
              <a:t>We will then send you everything you need to get going.</a:t>
            </a:r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2808312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7947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542"/>
            <a:ext cx="5482952" cy="1143000"/>
          </a:xfrm>
        </p:spPr>
        <p:txBody>
          <a:bodyPr/>
          <a:lstStyle/>
          <a:p>
            <a:r>
              <a:rPr lang="en-AU" dirty="0" smtClean="0"/>
              <a:t>What happens next?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 smtClean="0"/>
              <a:t>After you register, we will contact you and keep you informed about the study.</a:t>
            </a:r>
          </a:p>
          <a:p>
            <a:r>
              <a:rPr lang="en-AU" sz="2800" dirty="0" smtClean="0"/>
              <a:t>We will send you all the study documents in your language of choice.</a:t>
            </a:r>
          </a:p>
          <a:p>
            <a:r>
              <a:rPr lang="en-AU" sz="2800" dirty="0" smtClean="0"/>
              <a:t>If your site needs Ethics/IRB approval to proceed, we can help with this.</a:t>
            </a:r>
          </a:p>
          <a:p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77990"/>
            <a:ext cx="2808312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31709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en-US" dirty="0"/>
              <a:t>Over </a:t>
            </a:r>
            <a:r>
              <a:rPr lang="en-US" dirty="0" smtClean="0"/>
              <a:t>550</a:t>
            </a:r>
            <a:r>
              <a:rPr lang="en-US" dirty="0" smtClean="0"/>
              <a:t> </a:t>
            </a:r>
            <a:r>
              <a:rPr lang="en-US" dirty="0"/>
              <a:t>hospitals in </a:t>
            </a:r>
            <a:r>
              <a:rPr lang="en-US" dirty="0" smtClean="0"/>
              <a:t>more than </a:t>
            </a:r>
            <a:r>
              <a:rPr lang="en-US" dirty="0" smtClean="0"/>
              <a:t>50 </a:t>
            </a:r>
            <a:r>
              <a:rPr lang="en-US" dirty="0" smtClean="0"/>
              <a:t>countries </a:t>
            </a:r>
            <a:r>
              <a:rPr lang="en-US" dirty="0"/>
              <a:t>have now signed up!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worldmap_s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8019673" cy="4143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57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/>
              <a:t>Thanks for your interest!</a:t>
            </a:r>
          </a:p>
          <a:p>
            <a:pPr marL="0" indent="0" algn="ctr">
              <a:buNone/>
            </a:pPr>
            <a:endParaRPr lang="en-AU" dirty="0" smtClean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AU" dirty="0" smtClean="0">
                <a:latin typeface="+mj-lt"/>
                <a:ea typeface="+mj-ea"/>
                <a:cs typeface="+mj-cs"/>
              </a:rPr>
              <a:t>We </a:t>
            </a:r>
            <a:r>
              <a:rPr lang="en-AU" dirty="0">
                <a:latin typeface="+mj-lt"/>
                <a:ea typeface="+mj-ea"/>
                <a:cs typeface="+mj-cs"/>
              </a:rPr>
              <a:t>hope you decide to join</a:t>
            </a:r>
            <a:r>
              <a:rPr lang="en-AU" dirty="0" smtClean="0">
                <a:latin typeface="+mj-lt"/>
                <a:ea typeface="+mj-ea"/>
                <a:cs typeface="+mj-cs"/>
              </a:rPr>
              <a:t>!</a:t>
            </a:r>
          </a:p>
          <a:p>
            <a:pPr marL="0" indent="0" algn="ctr">
              <a:buNone/>
            </a:pPr>
            <a:endParaRPr lang="en-AU" dirty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AU" dirty="0" smtClean="0">
                <a:latin typeface="+mj-lt"/>
                <a:ea typeface="+mj-ea"/>
                <a:cs typeface="+mj-cs"/>
              </a:rPr>
              <a:t>Email: </a:t>
            </a:r>
            <a:r>
              <a:rPr lang="en-AU" dirty="0" err="1" smtClean="0">
                <a:latin typeface="+mj-lt"/>
                <a:ea typeface="+mj-ea"/>
                <a:cs typeface="+mj-cs"/>
                <a:hlinkClick r:id="rId2"/>
              </a:rPr>
              <a:t>omgstudy-group@griffith.edu.au</a:t>
            </a:r>
            <a:endParaRPr lang="en-AU" dirty="0" smtClean="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endParaRPr lang="en-AU" sz="3600" dirty="0"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2808312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99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274638"/>
            <a:ext cx="569897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Purpose of the research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44823"/>
            <a:ext cx="8363272" cy="3916959"/>
          </a:xfrm>
        </p:spPr>
        <p:txBody>
          <a:bodyPr>
            <a:noAutofit/>
          </a:bodyPr>
          <a:lstStyle/>
          <a:p>
            <a:r>
              <a:rPr lang="en-US" sz="2800" dirty="0"/>
              <a:t>The One Million Global (OMG) peripheral intravenous catheters (PIVC</a:t>
            </a:r>
            <a:r>
              <a:rPr lang="en-US" sz="2800" dirty="0" smtClean="0"/>
              <a:t>) study </a:t>
            </a:r>
            <a:r>
              <a:rPr lang="en-US" sz="2800" dirty="0"/>
              <a:t>is an international prevalence investigation specifically </a:t>
            </a:r>
            <a:r>
              <a:rPr lang="en-US" sz="2800" dirty="0" smtClean="0"/>
              <a:t>targeting assessment </a:t>
            </a:r>
            <a:r>
              <a:rPr lang="en-US" sz="2800" dirty="0"/>
              <a:t>and management of PIVCs across more than 50 countries.</a:t>
            </a:r>
          </a:p>
          <a:p>
            <a:r>
              <a:rPr lang="en-US" sz="2800" dirty="0"/>
              <a:t>This study will be the largest of its kind ever attempted and will </a:t>
            </a:r>
            <a:r>
              <a:rPr lang="en-US" sz="2800" dirty="0" smtClean="0"/>
              <a:t>provide previously </a:t>
            </a:r>
            <a:r>
              <a:rPr lang="en-US" sz="2800" dirty="0"/>
              <a:t>unavailable data on the prevalence and management of </a:t>
            </a:r>
            <a:r>
              <a:rPr lang="en-US" sz="2800" dirty="0" smtClean="0"/>
              <a:t>PIVCs including </a:t>
            </a:r>
            <a:r>
              <a:rPr lang="en-US" sz="2800" dirty="0"/>
              <a:t>the average dwell of a PIVC and identifying risk </a:t>
            </a:r>
            <a:r>
              <a:rPr lang="en-US" sz="2800" dirty="0" smtClean="0"/>
              <a:t>factors </a:t>
            </a:r>
            <a:r>
              <a:rPr lang="en-AU" sz="2800" dirty="0" smtClean="0"/>
              <a:t>contributing </a:t>
            </a:r>
            <a:r>
              <a:rPr lang="en-AU" sz="2800" dirty="0"/>
              <a:t>to PIVC failure.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2808312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034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5842992" cy="1143000"/>
          </a:xfrm>
        </p:spPr>
        <p:txBody>
          <a:bodyPr/>
          <a:lstStyle/>
          <a:p>
            <a:r>
              <a:rPr lang="en-AU" dirty="0" smtClean="0"/>
              <a:t>Reason for the study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sz="2800" dirty="0"/>
              <a:t>The study </a:t>
            </a:r>
            <a:r>
              <a:rPr lang="en-AU" sz="2800" dirty="0" smtClean="0"/>
              <a:t>will discover </a:t>
            </a:r>
            <a:r>
              <a:rPr lang="en-AU" sz="2800" dirty="0"/>
              <a:t>what </a:t>
            </a:r>
            <a:r>
              <a:rPr lang="en-AU" sz="2800" dirty="0" smtClean="0"/>
              <a:t>is happening </a:t>
            </a:r>
            <a:r>
              <a:rPr lang="en-AU" sz="2800" dirty="0"/>
              <a:t>with PIVCs in clinical practice. </a:t>
            </a:r>
            <a:endParaRPr lang="en-AU" sz="2800" dirty="0" smtClean="0"/>
          </a:p>
          <a:p>
            <a:r>
              <a:rPr lang="en-AU" sz="2800" dirty="0" smtClean="0"/>
              <a:t>Is clinical practice making the best use of evidence? </a:t>
            </a:r>
          </a:p>
          <a:p>
            <a:r>
              <a:rPr lang="en-AU" sz="2800" dirty="0" smtClean="0"/>
              <a:t>Are </a:t>
            </a:r>
            <a:r>
              <a:rPr lang="en-AU" sz="2800" dirty="0"/>
              <a:t>we doing the best we can for our patients? </a:t>
            </a:r>
            <a:endParaRPr lang="en-AU" sz="2800" dirty="0" smtClean="0"/>
          </a:p>
          <a:p>
            <a:r>
              <a:rPr lang="en-AU" sz="2800" dirty="0" smtClean="0"/>
              <a:t>If not, how can we do better?</a:t>
            </a:r>
          </a:p>
          <a:p>
            <a:r>
              <a:rPr lang="en-AU" sz="2800" dirty="0" smtClean="0"/>
              <a:t>The </a:t>
            </a:r>
            <a:r>
              <a:rPr lang="en-AU" sz="2800" dirty="0"/>
              <a:t>study will help people to evaluate their own practice, compare it to the research, benchmark with other hospitals, and discover ways to improve patient safety and healthcare.</a:t>
            </a:r>
          </a:p>
          <a:p>
            <a:endParaRPr lang="en-AU" dirty="0"/>
          </a:p>
          <a:p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32656"/>
            <a:ext cx="2808312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824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n-AU" dirty="0" smtClean="0"/>
              <a:t>Aims of the study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52528"/>
          </a:xfrm>
        </p:spPr>
        <p:txBody>
          <a:bodyPr>
            <a:noAutofit/>
          </a:bodyPr>
          <a:lstStyle/>
          <a:p>
            <a:pPr fontAlgn="base"/>
            <a:r>
              <a:rPr lang="en-US" sz="2800" dirty="0"/>
              <a:t>To identify and compare the prevalence of PIVCs in hospital populations </a:t>
            </a:r>
            <a:r>
              <a:rPr lang="en-US" sz="2800" dirty="0" smtClean="0"/>
              <a:t>worldwide.</a:t>
            </a:r>
            <a:endParaRPr lang="en-US" sz="2800" dirty="0"/>
          </a:p>
          <a:p>
            <a:pPr fontAlgn="base"/>
            <a:r>
              <a:rPr lang="en-US" sz="2800" dirty="0"/>
              <a:t>To evaluate the prevalence of PIVC complications (extravasation, phlebitis, occlusion, thrombosis) in patients with PIVCs </a:t>
            </a:r>
            <a:r>
              <a:rPr lang="en-US" sz="2800" dirty="0" smtClean="0"/>
              <a:t>worldwide.</a:t>
            </a:r>
            <a:endParaRPr lang="en-US" sz="2800" dirty="0"/>
          </a:p>
          <a:p>
            <a:pPr fontAlgn="base"/>
            <a:r>
              <a:rPr lang="en-US" sz="2800" dirty="0"/>
              <a:t>To benchmark international use of PIVCs, including cannula characteristics such as type and size, anatomical placement along with types of intravenous fluids and medications infused.</a:t>
            </a:r>
          </a:p>
          <a:p>
            <a:pPr fontAlgn="base"/>
            <a:r>
              <a:rPr lang="en-US" sz="2800" dirty="0"/>
              <a:t>To identify risk factors associated with PIVC </a:t>
            </a:r>
            <a:r>
              <a:rPr lang="en-US" sz="2800" dirty="0" smtClean="0"/>
              <a:t>failure.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32656"/>
            <a:ext cx="2808312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2306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</p:spPr>
        <p:txBody>
          <a:bodyPr/>
          <a:lstStyle/>
          <a:p>
            <a:r>
              <a:rPr lang="en-AU" dirty="0" smtClean="0"/>
              <a:t>More aims of the study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276999"/>
          </a:xfrm>
        </p:spPr>
        <p:txBody>
          <a:bodyPr>
            <a:noAutofit/>
          </a:bodyPr>
          <a:lstStyle/>
          <a:p>
            <a:pPr fontAlgn="base"/>
            <a:r>
              <a:rPr lang="en-US" sz="2800" dirty="0"/>
              <a:t>To identify the prevalence of unused or unneeded </a:t>
            </a:r>
            <a:r>
              <a:rPr lang="en-US" sz="2800" dirty="0" smtClean="0"/>
              <a:t>catheters.</a:t>
            </a:r>
            <a:endParaRPr lang="en-US" sz="2800" dirty="0"/>
          </a:p>
          <a:p>
            <a:pPr fontAlgn="base"/>
            <a:r>
              <a:rPr lang="en-US" sz="2800" dirty="0"/>
              <a:t>To identify the current practice in PIVC dressing use and </a:t>
            </a:r>
            <a:r>
              <a:rPr lang="en-US" sz="2800" dirty="0" smtClean="0"/>
              <a:t>management.</a:t>
            </a:r>
            <a:endParaRPr lang="en-US" sz="2800" dirty="0"/>
          </a:p>
          <a:p>
            <a:pPr fontAlgn="base"/>
            <a:r>
              <a:rPr lang="en-US" sz="2800" dirty="0"/>
              <a:t>To identify the current practices in PIVC </a:t>
            </a:r>
            <a:r>
              <a:rPr lang="en-US" sz="2800" dirty="0" smtClean="0"/>
              <a:t>securement.</a:t>
            </a:r>
            <a:endParaRPr lang="en-US" sz="2800" dirty="0"/>
          </a:p>
          <a:p>
            <a:pPr fontAlgn="base"/>
            <a:r>
              <a:rPr lang="en-US" sz="2800" dirty="0"/>
              <a:t>To compare local hospital policies on PIVC insertion and management with international </a:t>
            </a:r>
            <a:r>
              <a:rPr lang="en-US" sz="2800" dirty="0" smtClean="0"/>
              <a:t>guidelines.</a:t>
            </a:r>
            <a:endParaRPr lang="en-US" sz="2800" dirty="0"/>
          </a:p>
          <a:p>
            <a:pPr fontAlgn="base"/>
            <a:r>
              <a:rPr lang="en-US" sz="2800" dirty="0"/>
              <a:t>To encourage future international collaborative research among vascular access nurses and </a:t>
            </a:r>
            <a:r>
              <a:rPr lang="en-US" sz="2800" dirty="0" smtClean="0"/>
              <a:t>physicians</a:t>
            </a:r>
            <a:r>
              <a:rPr lang="en-AU" sz="2800" dirty="0" smtClean="0"/>
              <a:t>.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2656"/>
            <a:ext cx="2808312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2979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5410944" cy="1143000"/>
          </a:xfrm>
        </p:spPr>
        <p:txBody>
          <a:bodyPr/>
          <a:lstStyle/>
          <a:p>
            <a:r>
              <a:rPr lang="en-AU" dirty="0" smtClean="0"/>
              <a:t>What’s involved?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1"/>
            <a:ext cx="8229600" cy="3844951"/>
          </a:xfrm>
        </p:spPr>
        <p:txBody>
          <a:bodyPr>
            <a:normAutofit/>
          </a:bodyPr>
          <a:lstStyle/>
          <a:p>
            <a:r>
              <a:rPr lang="en-US" sz="2800" dirty="0"/>
              <a:t>On a given day </a:t>
            </a:r>
            <a:r>
              <a:rPr lang="en-US" sz="2800" dirty="0" smtClean="0"/>
              <a:t>in 2014/2015, participating organizations </a:t>
            </a:r>
            <a:r>
              <a:rPr lang="en-US" sz="2800" dirty="0"/>
              <a:t>will be asked to conduct </a:t>
            </a:r>
            <a:r>
              <a:rPr lang="en-US" sz="2800" dirty="0" smtClean="0"/>
              <a:t>one assessment </a:t>
            </a:r>
            <a:r>
              <a:rPr lang="en-US" sz="2800" dirty="0"/>
              <a:t>of all patients (both adults </a:t>
            </a:r>
            <a:r>
              <a:rPr lang="en-US" sz="2800" dirty="0" smtClean="0"/>
              <a:t>and </a:t>
            </a:r>
            <a:r>
              <a:rPr lang="en-AU" sz="2800" dirty="0" smtClean="0"/>
              <a:t>children</a:t>
            </a:r>
            <a:r>
              <a:rPr lang="en-AU" sz="2800" dirty="0"/>
              <a:t>) with a PIVC</a:t>
            </a:r>
            <a:r>
              <a:rPr lang="en-AU" sz="2800" dirty="0" smtClean="0"/>
              <a:t>.</a:t>
            </a:r>
          </a:p>
          <a:p>
            <a:r>
              <a:rPr lang="en-AU" sz="2800" dirty="0" smtClean="0"/>
              <a:t>The chosen day will be decided by each hospital to suit workload, staffing, etc.</a:t>
            </a:r>
            <a:endParaRPr lang="en-AU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6672"/>
            <a:ext cx="2808312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1649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/>
          <a:lstStyle/>
          <a:p>
            <a:r>
              <a:rPr lang="en-US" dirty="0" smtClean="0"/>
              <a:t>Study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you decide to participate, sign and return the Authorship Agreement form</a:t>
            </a:r>
          </a:p>
          <a:p>
            <a:r>
              <a:rPr lang="en-US" sz="2800" dirty="0" smtClean="0"/>
              <a:t>Send your hospital and/or ethics/IRB approval notice to us</a:t>
            </a:r>
          </a:p>
          <a:p>
            <a:r>
              <a:rPr lang="en-US" sz="2800" dirty="0" smtClean="0"/>
              <a:t>We will send you your unique study code and the link to the online data collection surveys</a:t>
            </a:r>
          </a:p>
          <a:p>
            <a:r>
              <a:rPr lang="en-US" sz="2800" dirty="0" smtClean="0"/>
              <a:t>If you prefer, you can complete the study on paper and scan/email/post it to us</a:t>
            </a:r>
          </a:p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808312" cy="9361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8938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n-US" dirty="0" smtClean="0"/>
              <a:t>Data to be collected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5338936" cy="4161582"/>
          </a:xfrm>
        </p:spPr>
        <p:txBody>
          <a:bodyPr>
            <a:normAutofit/>
          </a:bodyPr>
          <a:lstStyle/>
          <a:p>
            <a:r>
              <a:rPr lang="en-AU" dirty="0" smtClean="0"/>
              <a:t>All </a:t>
            </a:r>
            <a:r>
              <a:rPr lang="en-AU" dirty="0"/>
              <a:t>of the study tools will be available for completion on paper or on-line. </a:t>
            </a:r>
            <a:endParaRPr lang="en-AU" dirty="0" smtClean="0"/>
          </a:p>
          <a:p>
            <a:r>
              <a:rPr lang="en-AU" dirty="0" smtClean="0"/>
              <a:t>Write </a:t>
            </a:r>
            <a:r>
              <a:rPr lang="en-AU" dirty="0"/>
              <a:t>your study code on each form</a:t>
            </a:r>
            <a:r>
              <a:rPr lang="en-AU" dirty="0" smtClean="0"/>
              <a:t>! </a:t>
            </a:r>
            <a:r>
              <a:rPr lang="en-AU" i="1" dirty="0" smtClean="0">
                <a:solidFill>
                  <a:srgbClr val="FF0000"/>
                </a:solidFill>
              </a:rPr>
              <a:t>Top right corner</a:t>
            </a:r>
            <a:endParaRPr lang="en-AU" i="1" dirty="0">
              <a:solidFill>
                <a:srgbClr val="FF0000"/>
              </a:solidFill>
            </a:endParaRPr>
          </a:p>
          <a:p>
            <a:r>
              <a:rPr lang="en-AU" dirty="0"/>
              <a:t>The </a:t>
            </a:r>
            <a:r>
              <a:rPr lang="en-AU" b="1" dirty="0"/>
              <a:t>Site Information form</a:t>
            </a:r>
            <a:r>
              <a:rPr lang="en-AU" dirty="0"/>
              <a:t> is filled in once per hospital.</a:t>
            </a:r>
          </a:p>
          <a:p>
            <a:endParaRPr lang="en-AU" dirty="0"/>
          </a:p>
          <a:p>
            <a:endParaRPr lang="en-US" dirty="0"/>
          </a:p>
        </p:txBody>
      </p:sp>
      <p:pic>
        <p:nvPicPr>
          <p:cNvPr id="4" name="Picture 3" descr="Screen Shot 2014-09-04 at 3.58.2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880" y="476672"/>
            <a:ext cx="3491880" cy="500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22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Data to be collected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493095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The</a:t>
            </a:r>
            <a:r>
              <a:rPr lang="en-AU" b="1" dirty="0"/>
              <a:t> Screening log </a:t>
            </a:r>
            <a:r>
              <a:rPr lang="en-AU" dirty="0"/>
              <a:t>will be filled in on the day of data collection by each participating ward/unit</a:t>
            </a:r>
            <a:r>
              <a:rPr lang="en-AU" dirty="0" smtClean="0"/>
              <a:t>.</a:t>
            </a:r>
          </a:p>
          <a:p>
            <a:r>
              <a:rPr lang="en-AU" dirty="0" smtClean="0"/>
              <a:t>Documents </a:t>
            </a:r>
            <a:r>
              <a:rPr lang="en-AU" i="1" dirty="0" smtClean="0"/>
              <a:t>prevalence</a:t>
            </a:r>
            <a:r>
              <a:rPr lang="en-AU" dirty="0" smtClean="0"/>
              <a:t> of PIVCs and other IVs</a:t>
            </a:r>
          </a:p>
          <a:p>
            <a:r>
              <a:rPr lang="en-AU" dirty="0" smtClean="0"/>
              <a:t>Documents </a:t>
            </a:r>
            <a:r>
              <a:rPr lang="en-AU" i="1" dirty="0" smtClean="0"/>
              <a:t>patient consent</a:t>
            </a:r>
            <a:r>
              <a:rPr lang="en-AU" dirty="0" smtClean="0"/>
              <a:t> for their details to be collected for study purposes.</a:t>
            </a:r>
            <a:endParaRPr lang="en-AU" dirty="0"/>
          </a:p>
          <a:p>
            <a:endParaRPr lang="en-US" dirty="0"/>
          </a:p>
        </p:txBody>
      </p:sp>
      <p:pic>
        <p:nvPicPr>
          <p:cNvPr id="4" name="Picture 3" descr="Screen Shot 2014-09-04 at 4.02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729" y="260648"/>
            <a:ext cx="4075271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136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1004</Words>
  <Application>Microsoft Office PowerPoint</Application>
  <PresentationFormat>On-screen Show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Purpose of the research</vt:lpstr>
      <vt:lpstr>Reason for the study</vt:lpstr>
      <vt:lpstr>Aims of the study</vt:lpstr>
      <vt:lpstr>More aims of the study</vt:lpstr>
      <vt:lpstr>What’s involved?</vt:lpstr>
      <vt:lpstr>Study Process</vt:lpstr>
      <vt:lpstr>Data to be collected</vt:lpstr>
      <vt:lpstr>Data to be collected</vt:lpstr>
      <vt:lpstr>Data to be collected</vt:lpstr>
      <vt:lpstr>What data will be collected?</vt:lpstr>
      <vt:lpstr>What happens to the data?</vt:lpstr>
      <vt:lpstr>Data continued…</vt:lpstr>
      <vt:lpstr>What are the benefits for my hospital?</vt:lpstr>
      <vt:lpstr>What are the risks?</vt:lpstr>
      <vt:lpstr>How to register</vt:lpstr>
      <vt:lpstr>What happens next?</vt:lpstr>
      <vt:lpstr>Over 550 hospitals in more than 50 countries have now signed up! </vt:lpstr>
      <vt:lpstr>PowerPoint Presentation</vt:lpstr>
    </vt:vector>
  </TitlesOfParts>
  <Company>Griffith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soeadmin</dc:creator>
  <cp:lastModifiedBy>soeadmin</cp:lastModifiedBy>
  <cp:revision>24</cp:revision>
  <dcterms:created xsi:type="dcterms:W3CDTF">2014-02-27T03:51:04Z</dcterms:created>
  <dcterms:modified xsi:type="dcterms:W3CDTF">2014-10-31T00:02:38Z</dcterms:modified>
</cp:coreProperties>
</file>